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tags/tag33.xml" ContentType="application/vnd.openxmlformats-officedocument.presentationml.tags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slides/slide30.xml" ContentType="application/vnd.openxmlformats-officedocument.presentationml.slide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tags/tag32.xml" ContentType="application/vnd.openxmlformats-officedocument.presentationml.tags+xml"/>
  <Override PartName="/ppt/tags/tag15.xml" ContentType="application/vnd.openxmlformats-officedocument.presentationml.tags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tags/tag29.xml" ContentType="application/vnd.openxmlformats-officedocument.presentationml.tags+xml"/>
  <Default Extension="png" ContentType="image/png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slides/slide26.xml" ContentType="application/vnd.openxmlformats-officedocument.presentationml.slide+xml"/>
  <Override PartName="/ppt/tags/tag9.xml" ContentType="application/vnd.openxmlformats-officedocument.presentationml.tags+xml"/>
  <Override PartName="/ppt/slides/slide35.xml" ContentType="application/vnd.openxmlformats-officedocument.presentationml.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tags/tag28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tags/tag13.xml" ContentType="application/vnd.openxmlformats-officedocument.presentationml.tags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Default Extension="tiff" ContentType="image/tiff"/>
  <Override PartName="/ppt/tags/tag34.xml" ContentType="application/vnd.openxmlformats-officedocument.presentationml.tags+xml"/>
  <Override PartName="/ppt/tags/tag17.xml" ContentType="application/vnd.openxmlformats-officedocument.presentationml.tags+xml"/>
  <Override PartName="/ppt/slides/slide29.xml" ContentType="application/vnd.openxmlformats-officedocument.presentationml.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tags/tag5.xml" ContentType="application/vnd.openxmlformats-officedocument.presentationml.tags+xml"/>
  <Override PartName="/ppt/slides/slide6.xml" ContentType="application/vnd.openxmlformats-officedocument.presentationml.slide+xml"/>
  <Default Extension="rels" ContentType="application/vnd.openxmlformats-package.relationships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14" r:id="rId2"/>
    <p:sldId id="861" r:id="rId3"/>
    <p:sldId id="888" r:id="rId4"/>
    <p:sldId id="807" r:id="rId5"/>
    <p:sldId id="794" r:id="rId6"/>
    <p:sldId id="864" r:id="rId7"/>
    <p:sldId id="866" r:id="rId8"/>
    <p:sldId id="902" r:id="rId9"/>
    <p:sldId id="868" r:id="rId10"/>
    <p:sldId id="865" r:id="rId11"/>
    <p:sldId id="801" r:id="rId12"/>
    <p:sldId id="798" r:id="rId13"/>
    <p:sldId id="800" r:id="rId14"/>
    <p:sldId id="799" r:id="rId15"/>
    <p:sldId id="795" r:id="rId16"/>
    <p:sldId id="797" r:id="rId17"/>
    <p:sldId id="891" r:id="rId18"/>
    <p:sldId id="900" r:id="rId19"/>
    <p:sldId id="872" r:id="rId20"/>
    <p:sldId id="873" r:id="rId21"/>
    <p:sldId id="874" r:id="rId22"/>
    <p:sldId id="875" r:id="rId23"/>
    <p:sldId id="876" r:id="rId24"/>
    <p:sldId id="877" r:id="rId25"/>
    <p:sldId id="878" r:id="rId26"/>
    <p:sldId id="879" r:id="rId27"/>
    <p:sldId id="880" r:id="rId28"/>
    <p:sldId id="881" r:id="rId29"/>
    <p:sldId id="882" r:id="rId30"/>
    <p:sldId id="901" r:id="rId31"/>
    <p:sldId id="883" r:id="rId32"/>
    <p:sldId id="884" r:id="rId33"/>
    <p:sldId id="906" r:id="rId34"/>
    <p:sldId id="904" r:id="rId35"/>
    <p:sldId id="905" r:id="rId36"/>
    <p:sldId id="886" r:id="rId3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Pietro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</p:showPr>
  <p:clrMru>
    <a:srgbClr val="FD7F15"/>
    <a:srgbClr val="FD971B"/>
    <a:srgbClr val="0000FF"/>
    <a:srgbClr val="00EE00"/>
    <a:srgbClr val="00CC00"/>
    <a:srgbClr val="FF6600"/>
    <a:srgbClr val="008000"/>
    <a:srgbClr val="FF0000"/>
    <a:srgbClr val="FF5353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6750" autoAdjust="0"/>
    <p:restoredTop sz="90143" autoAdjust="0"/>
  </p:normalViewPr>
  <p:slideViewPr>
    <p:cSldViewPr snapToGrid="0">
      <p:cViewPr varScale="1">
        <p:scale>
          <a:sx n="99" d="100"/>
          <a:sy n="99" d="100"/>
        </p:scale>
        <p:origin x="-2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568" y="-108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12" cy="512479"/>
          </a:xfrm>
          <a:prstGeom prst="rect">
            <a:avLst/>
          </a:prstGeom>
        </p:spPr>
        <p:txBody>
          <a:bodyPr vert="horz" lIns="105032" tIns="52516" rIns="105032" bIns="52516" rtlCol="0"/>
          <a:lstStyle>
            <a:lvl1pPr algn="l">
              <a:defRPr sz="14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529" y="0"/>
            <a:ext cx="3076012" cy="512479"/>
          </a:xfrm>
          <a:prstGeom prst="rect">
            <a:avLst/>
          </a:prstGeom>
        </p:spPr>
        <p:txBody>
          <a:bodyPr vert="horz" wrap="square" lIns="105032" tIns="52516" rIns="105032" bIns="5251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3B3F90-9260-4C41-A7D8-9201F1648F09}" type="datetime1">
              <a:rPr lang="pt-PT"/>
              <a:pPr>
                <a:defRPr/>
              </a:pPr>
              <a:t>11/7/13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265"/>
            <a:ext cx="3076012" cy="512479"/>
          </a:xfrm>
          <a:prstGeom prst="rect">
            <a:avLst/>
          </a:prstGeom>
        </p:spPr>
        <p:txBody>
          <a:bodyPr vert="horz" lIns="105032" tIns="52516" rIns="105032" bIns="52516" rtlCol="0" anchor="b"/>
          <a:lstStyle>
            <a:lvl1pPr algn="l">
              <a:defRPr sz="14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529" y="9720265"/>
            <a:ext cx="3076012" cy="512479"/>
          </a:xfrm>
          <a:prstGeom prst="rect">
            <a:avLst/>
          </a:prstGeom>
        </p:spPr>
        <p:txBody>
          <a:bodyPr vert="horz" wrap="square" lIns="105032" tIns="52516" rIns="105032" bIns="52516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24B5D6-B9B2-4A01-B85E-A417F94A70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12" cy="512479"/>
          </a:xfrm>
          <a:prstGeom prst="rect">
            <a:avLst/>
          </a:prstGeom>
        </p:spPr>
        <p:txBody>
          <a:bodyPr vert="horz" lIns="105032" tIns="52516" rIns="105032" bIns="52516" rtlCol="0"/>
          <a:lstStyle>
            <a:lvl1pPr algn="l">
              <a:defRPr sz="14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529" y="0"/>
            <a:ext cx="3076012" cy="512479"/>
          </a:xfrm>
          <a:prstGeom prst="rect">
            <a:avLst/>
          </a:prstGeom>
        </p:spPr>
        <p:txBody>
          <a:bodyPr vert="horz" wrap="square" lIns="105032" tIns="52516" rIns="105032" bIns="5251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14C139-70A8-4843-B4A6-9499265B948A}" type="datetime1">
              <a:rPr lang="pt-PT"/>
              <a:pPr>
                <a:defRPr/>
              </a:pPr>
              <a:t>11/7/13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032" tIns="52516" rIns="105032" bIns="52516" rtlCol="0" anchor="ctr"/>
          <a:lstStyle/>
          <a:p>
            <a:pPr lvl="0"/>
            <a:endParaRPr lang="pt-P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579" y="4861068"/>
            <a:ext cx="5680144" cy="4606697"/>
          </a:xfrm>
          <a:prstGeom prst="rect">
            <a:avLst/>
          </a:prstGeom>
        </p:spPr>
        <p:txBody>
          <a:bodyPr vert="horz" wrap="square" lIns="105032" tIns="52516" rIns="105032" bIns="525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5"/>
            <a:ext cx="3076012" cy="512479"/>
          </a:xfrm>
          <a:prstGeom prst="rect">
            <a:avLst/>
          </a:prstGeom>
        </p:spPr>
        <p:txBody>
          <a:bodyPr vert="horz" lIns="105032" tIns="52516" rIns="105032" bIns="52516" rtlCol="0" anchor="b"/>
          <a:lstStyle>
            <a:lvl1pPr algn="l">
              <a:defRPr sz="1400">
                <a:ea typeface="+mn-ea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529" y="9720265"/>
            <a:ext cx="3076012" cy="512479"/>
          </a:xfrm>
          <a:prstGeom prst="rect">
            <a:avLst/>
          </a:prstGeom>
        </p:spPr>
        <p:txBody>
          <a:bodyPr vert="horz" wrap="square" lIns="105032" tIns="52516" rIns="105032" bIns="52516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4071EB-AFCF-43B7-A0D9-5D52B242F5D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31B513-120D-43F6-B0E2-DE045C7F4C54}" type="slidenum">
              <a:rPr lang="pt-PT" smtClean="0"/>
              <a:pPr/>
              <a:t>1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5BCA-7140-427D-86AA-64BB3ACF8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F9D5D-8461-4142-9347-F0B8F81F5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36FB-6543-41DB-9F61-81567F3F9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1938"/>
            <a:ext cx="8229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27100"/>
            <a:ext cx="82296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523DEC8-888A-453B-AC01-5CDD61820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558ED5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58ED5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58ED5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58ED5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58ED5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0.png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df"/><Relationship Id="rId4" Type="http://schemas.openxmlformats.org/officeDocument/2006/relationships/image" Target="../media/image69.png"/><Relationship Id="rId5" Type="http://schemas.openxmlformats.org/officeDocument/2006/relationships/image" Target="../media/image70.pdf"/><Relationship Id="rId6" Type="http://schemas.openxmlformats.org/officeDocument/2006/relationships/image" Target="../media/image71.png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df"/><Relationship Id="rId4" Type="http://schemas.openxmlformats.org/officeDocument/2006/relationships/image" Target="../media/image69.png"/><Relationship Id="rId5" Type="http://schemas.openxmlformats.org/officeDocument/2006/relationships/image" Target="../media/image72.pdf"/><Relationship Id="rId6" Type="http://schemas.openxmlformats.org/officeDocument/2006/relationships/image" Target="../media/image73.png"/><Relationship Id="rId7" Type="http://schemas.openxmlformats.org/officeDocument/2006/relationships/image" Target="../media/image70.pdf"/><Relationship Id="rId8" Type="http://schemas.openxmlformats.org/officeDocument/2006/relationships/image" Target="../media/image71.png"/><Relationship Id="rId9" Type="http://schemas.openxmlformats.org/officeDocument/2006/relationships/image" Target="../media/image74.pdf"/><Relationship Id="rId10" Type="http://schemas.openxmlformats.org/officeDocument/2006/relationships/image" Target="../media/image75.pn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pdf"/><Relationship Id="rId12" Type="http://schemas.openxmlformats.org/officeDocument/2006/relationships/image" Target="../media/image75.png"/><Relationship Id="rId13" Type="http://schemas.openxmlformats.org/officeDocument/2006/relationships/image" Target="../media/image78.pdf"/><Relationship Id="rId14" Type="http://schemas.openxmlformats.org/officeDocument/2006/relationships/image" Target="../media/image79.png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8.pdf"/><Relationship Id="rId4" Type="http://schemas.openxmlformats.org/officeDocument/2006/relationships/image" Target="../media/image69.png"/><Relationship Id="rId5" Type="http://schemas.openxmlformats.org/officeDocument/2006/relationships/image" Target="../media/image72.pdf"/><Relationship Id="rId6" Type="http://schemas.openxmlformats.org/officeDocument/2006/relationships/image" Target="../media/image73.png"/><Relationship Id="rId7" Type="http://schemas.openxmlformats.org/officeDocument/2006/relationships/image" Target="../media/image76.pdf"/><Relationship Id="rId8" Type="http://schemas.openxmlformats.org/officeDocument/2006/relationships/image" Target="../media/image77.png"/><Relationship Id="rId9" Type="http://schemas.openxmlformats.org/officeDocument/2006/relationships/image" Target="../media/image70.pdf"/><Relationship Id="rId10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df"/><Relationship Id="rId5" Type="http://schemas.openxmlformats.org/officeDocument/2006/relationships/image" Target="../media/image11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21103" y="167491"/>
            <a:ext cx="7580686" cy="1369589"/>
          </a:xfrm>
        </p:spPr>
        <p:txBody>
          <a:bodyPr anchor="t"/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</a:rPr>
              <a:t>Towards the solution of the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4000" dirty="0" smtClean="0">
                <a:solidFill>
                  <a:srgbClr val="0000FF"/>
                </a:solidFill>
              </a:rPr>
              <a:t>“</a:t>
            </a:r>
            <a:r>
              <a:rPr lang="en-US" sz="4000" dirty="0" err="1" smtClean="0">
                <a:solidFill>
                  <a:srgbClr val="0000FF"/>
                </a:solidFill>
              </a:rPr>
              <a:t>quarkonium</a:t>
            </a:r>
            <a:r>
              <a:rPr lang="en-US" sz="4000" dirty="0" smtClean="0">
                <a:solidFill>
                  <a:srgbClr val="0000FF"/>
                </a:solidFill>
              </a:rPr>
              <a:t> polarization puzzle”</a:t>
            </a:r>
            <a:endParaRPr lang="en-GB" dirty="0" smtClean="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7900" y="4780956"/>
            <a:ext cx="8528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Calibri" charset="0"/>
              </a:rPr>
              <a:t>Pietro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</a:rPr>
              <a:t> Faccioli</a:t>
            </a:r>
            <a:r>
              <a:rPr lang="en-US" sz="2800" baseline="30000" dirty="0" smtClean="0">
                <a:solidFill>
                  <a:srgbClr val="0000FF"/>
                </a:solidFill>
                <a:latin typeface="Calibri" charset="0"/>
              </a:rPr>
              <a:t>1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</a:rPr>
              <a:t>Valentin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</a:rPr>
              <a:t> Knünz</a:t>
            </a:r>
            <a:r>
              <a:rPr lang="en-US" sz="2800" baseline="30000" dirty="0" smtClean="0">
                <a:solidFill>
                  <a:srgbClr val="0000FF"/>
                </a:solidFill>
                <a:latin typeface="Calibri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</a:rPr>
              <a:t>, Carlos Lourenço</a:t>
            </a:r>
            <a:r>
              <a:rPr lang="en-US" sz="2800" baseline="30000" dirty="0" smtClean="0">
                <a:solidFill>
                  <a:srgbClr val="0000FF"/>
                </a:solidFill>
                <a:latin typeface="Calibri" charset="0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Calibri" charset="0"/>
              </a:rPr>
              <a:t/>
            </a:r>
            <a:br>
              <a:rPr lang="en-US" sz="2000" dirty="0" smtClean="0">
                <a:solidFill>
                  <a:srgbClr val="0000FF"/>
                </a:solidFill>
                <a:latin typeface="Calibri" charset="0"/>
              </a:rPr>
            </a:br>
            <a:r>
              <a:rPr lang="en-US" sz="2000" dirty="0" smtClean="0">
                <a:solidFill>
                  <a:srgbClr val="0000FF"/>
                </a:solidFill>
                <a:latin typeface="Calibri" charset="0"/>
              </a:rPr>
              <a:t>in collaboration with</a:t>
            </a:r>
            <a:br>
              <a:rPr lang="en-US" sz="2000" dirty="0" smtClean="0">
                <a:solidFill>
                  <a:srgbClr val="0000FF"/>
                </a:solidFill>
                <a:latin typeface="Calibri" charset="0"/>
              </a:rPr>
            </a:br>
            <a:r>
              <a:rPr lang="en-US" sz="2000" dirty="0" err="1" smtClean="0">
                <a:solidFill>
                  <a:srgbClr val="0000FF"/>
                </a:solidFill>
                <a:latin typeface="Calibri" charset="0"/>
              </a:rPr>
              <a:t>João</a:t>
            </a:r>
            <a:r>
              <a:rPr lang="en-US" sz="2000" dirty="0" smtClean="0">
                <a:solidFill>
                  <a:srgbClr val="0000FF"/>
                </a:solidFill>
                <a:latin typeface="Calibri" charset="0"/>
              </a:rPr>
              <a:t> Seixas</a:t>
            </a:r>
            <a:r>
              <a:rPr lang="en-US" sz="2000" baseline="30000" dirty="0" smtClean="0">
                <a:solidFill>
                  <a:srgbClr val="0000FF"/>
                </a:solidFill>
                <a:latin typeface="Calibri" charset="0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Calibri" charset="0"/>
              </a:rPr>
              <a:t> and Hermine Wöhri</a:t>
            </a:r>
            <a:r>
              <a:rPr lang="en-US" sz="2000" baseline="30000" dirty="0" smtClean="0">
                <a:solidFill>
                  <a:srgbClr val="0000FF"/>
                </a:solidFill>
                <a:latin typeface="Calibri" charset="0"/>
              </a:rPr>
              <a:t>3</a:t>
            </a:r>
            <a:endParaRPr lang="en-US" sz="2000" baseline="30000" dirty="0" smtClean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119901" y="1527767"/>
            <a:ext cx="904198" cy="2105791"/>
            <a:chOff x="2638706" y="1540342"/>
            <a:chExt cx="904198" cy="210579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l="38214" t="13263" r="37923" b="14638"/>
            <a:stretch>
              <a:fillRect/>
            </a:stretch>
          </p:blipFill>
          <p:spPr bwMode="auto">
            <a:xfrm>
              <a:off x="2638706" y="1936131"/>
              <a:ext cx="904198" cy="151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62"/>
            <p:cNvSpPr>
              <a:spLocks noChangeShapeType="1"/>
            </p:cNvSpPr>
            <p:nvPr/>
          </p:nvSpPr>
          <p:spPr bwMode="auto">
            <a:xfrm flipH="1" flipV="1">
              <a:off x="3105845" y="1540342"/>
              <a:ext cx="2968" cy="48657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8" name="Line 62"/>
            <p:cNvSpPr>
              <a:spLocks noChangeShapeType="1"/>
            </p:cNvSpPr>
            <p:nvPr/>
          </p:nvSpPr>
          <p:spPr bwMode="auto">
            <a:xfrm flipH="1" flipV="1">
              <a:off x="3099911" y="3420648"/>
              <a:ext cx="0" cy="2254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975018" y="2805471"/>
            <a:ext cx="1662018" cy="1567494"/>
            <a:chOff x="4353719" y="1298516"/>
            <a:chExt cx="944516" cy="887879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/>
            <a:srcRect l="28989" t="25929" r="28764" b="23439"/>
            <a:stretch>
              <a:fillRect/>
            </a:stretch>
          </p:blipFill>
          <p:spPr bwMode="auto">
            <a:xfrm>
              <a:off x="4353719" y="1441167"/>
              <a:ext cx="944516" cy="629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62"/>
            <p:cNvSpPr>
              <a:spLocks noChangeShapeType="1"/>
            </p:cNvSpPr>
            <p:nvPr/>
          </p:nvSpPr>
          <p:spPr bwMode="auto">
            <a:xfrm flipH="1" flipV="1">
              <a:off x="4834727" y="1299125"/>
              <a:ext cx="0" cy="3634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2" name="Line 62"/>
            <p:cNvSpPr>
              <a:spLocks noChangeShapeType="1"/>
            </p:cNvSpPr>
            <p:nvPr/>
          </p:nvSpPr>
          <p:spPr bwMode="auto">
            <a:xfrm flipH="1" flipV="1">
              <a:off x="4831221" y="2052224"/>
              <a:ext cx="0" cy="1345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90" y="5959475"/>
            <a:ext cx="1308100" cy="85217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6" name="Picture 15" descr="HEPHY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926" y="6180714"/>
            <a:ext cx="2062148" cy="630931"/>
          </a:xfrm>
          <a:prstGeom prst="rect">
            <a:avLst/>
          </a:prstGeom>
          <a:ln w="63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7" name="Picture 7" descr="cern_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96177" y="5901541"/>
            <a:ext cx="910104" cy="91010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grpSp>
        <p:nvGrpSpPr>
          <p:cNvPr id="29" name="Group 28"/>
          <p:cNvGrpSpPr/>
          <p:nvPr/>
        </p:nvGrpSpPr>
        <p:grpSpPr>
          <a:xfrm>
            <a:off x="6744349" y="2271186"/>
            <a:ext cx="1447120" cy="2143516"/>
            <a:chOff x="4732607" y="1680168"/>
            <a:chExt cx="1447120" cy="214351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32607" y="2122874"/>
              <a:ext cx="1447120" cy="1482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Line 62"/>
            <p:cNvSpPr>
              <a:spLocks noChangeShapeType="1"/>
            </p:cNvSpPr>
            <p:nvPr/>
          </p:nvSpPr>
          <p:spPr bwMode="auto">
            <a:xfrm flipH="1" flipV="1">
              <a:off x="5471158" y="1680168"/>
              <a:ext cx="2968" cy="48657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27" name="Line 62"/>
            <p:cNvSpPr>
              <a:spLocks noChangeShapeType="1"/>
            </p:cNvSpPr>
            <p:nvPr/>
          </p:nvSpPr>
          <p:spPr bwMode="auto">
            <a:xfrm flipH="1" flipV="1">
              <a:off x="5465224" y="3598199"/>
              <a:ext cx="0" cy="2254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383073" y="596046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+mn-lt"/>
              </a:rPr>
              <a:t>1</a:t>
            </a:r>
            <a:endParaRPr lang="en-GB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20308" y="61757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+mn-lt"/>
              </a:rPr>
              <a:t>2</a:t>
            </a:r>
            <a:endParaRPr lang="en-GB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86555" y="591317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+mn-lt"/>
              </a:rPr>
              <a:t>3</a:t>
            </a:r>
            <a:endParaRPr lang="en-GB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286603" y="620462"/>
            <a:ext cx="8615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LHC S-wave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sym typeface="Symbol"/>
              </a:rPr>
              <a:t>quarkonia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 polarizations cluster around the unpolarized limit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, with no strong changes from directly-produced states to those affected by P-wave feed-down decays</a:t>
            </a:r>
            <a:endParaRPr lang="en-GB" dirty="0"/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10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A data-driven inspiration</a:t>
            </a:r>
            <a:endParaRPr lang="pt-PT" sz="2800" b="1" dirty="0" smtClean="0">
              <a:solidFill>
                <a:srgbClr val="0000FF"/>
              </a:solidFill>
              <a:latin typeface="+mj-lt"/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286603" y="5422147"/>
            <a:ext cx="8817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The simplest (“zero-order”) explanation: 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all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sym typeface="Symbol"/>
              </a:rPr>
              <a:t>quarkonia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 are produced by a single mechanism, with a large contribution of the (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sym typeface="Symbol"/>
              </a:rPr>
              <a:t>unpolarized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) </a:t>
            </a:r>
            <a:r>
              <a:rPr lang="en-US" b="1" baseline="30000" dirty="0" smtClean="0">
                <a:solidFill>
                  <a:srgbClr val="0000FF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alibri"/>
                <a:sym typeface="Symbol"/>
              </a:rPr>
              <a:t>S</a:t>
            </a:r>
            <a:r>
              <a:rPr lang="en-US" b="1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0</a:t>
            </a:r>
            <a:r>
              <a:rPr lang="en-US" b="1" dirty="0" smtClean="0">
                <a:solidFill>
                  <a:srgbClr val="0000FF"/>
                </a:solidFill>
                <a:latin typeface="Calibri"/>
                <a:sym typeface="Symbol"/>
              </a:rPr>
              <a:t>-octet channel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But we saw that this is not a dominant term in the fits to the cross sections… Right?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400"/>
          <a:stretch>
            <a:fillRect/>
          </a:stretch>
        </p:blipFill>
        <p:spPr bwMode="auto">
          <a:xfrm>
            <a:off x="132347" y="1591102"/>
            <a:ext cx="4636865" cy="379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0078"/>
          <a:stretch>
            <a:fillRect/>
          </a:stretch>
        </p:blipFill>
        <p:spPr bwMode="auto">
          <a:xfrm>
            <a:off x="4692303" y="1591102"/>
            <a:ext cx="4407586" cy="379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ângulo 8"/>
          <p:cNvSpPr/>
          <p:nvPr/>
        </p:nvSpPr>
        <p:spPr>
          <a:xfrm>
            <a:off x="925" y="1564100"/>
            <a:ext cx="435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 smtClean="0">
                <a:solidFill>
                  <a:prstClr val="black"/>
                </a:solidFill>
                <a:latin typeface="Calibri"/>
              </a:rPr>
              <a:t>λ</a:t>
            </a:r>
            <a:r>
              <a:rPr lang="el-GR" sz="2400" i="1" baseline="-25000" dirty="0" smtClean="0">
                <a:solidFill>
                  <a:prstClr val="black"/>
                </a:solidFill>
                <a:latin typeface="Calibri"/>
              </a:rPr>
              <a:t>θ</a:t>
            </a:r>
            <a:endParaRPr lang="en-GB" sz="2400" i="1" baseline="-25000" dirty="0"/>
          </a:p>
        </p:txBody>
      </p:sp>
      <p:grpSp>
        <p:nvGrpSpPr>
          <p:cNvPr id="2" name="Grupo 24"/>
          <p:cNvGrpSpPr/>
          <p:nvPr/>
        </p:nvGrpSpPr>
        <p:grpSpPr>
          <a:xfrm>
            <a:off x="459044" y="2128975"/>
            <a:ext cx="8535441" cy="2335420"/>
            <a:chOff x="459044" y="2128975"/>
            <a:chExt cx="8535441" cy="2335420"/>
          </a:xfrm>
        </p:grpSpPr>
        <p:cxnSp>
          <p:nvCxnSpPr>
            <p:cNvPr id="13" name="Conexão recta 12"/>
            <p:cNvCxnSpPr/>
            <p:nvPr/>
          </p:nvCxnSpPr>
          <p:spPr>
            <a:xfrm>
              <a:off x="1328875" y="2128975"/>
              <a:ext cx="33432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xão recta 15"/>
            <p:cNvCxnSpPr/>
            <p:nvPr/>
          </p:nvCxnSpPr>
          <p:spPr>
            <a:xfrm>
              <a:off x="5651210" y="2128975"/>
              <a:ext cx="33432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xão recta 16"/>
            <p:cNvCxnSpPr/>
            <p:nvPr/>
          </p:nvCxnSpPr>
          <p:spPr>
            <a:xfrm>
              <a:off x="4791945" y="2128975"/>
              <a:ext cx="2762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xão recta 19"/>
            <p:cNvCxnSpPr/>
            <p:nvPr/>
          </p:nvCxnSpPr>
          <p:spPr>
            <a:xfrm>
              <a:off x="460085" y="2128975"/>
              <a:ext cx="2762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xão recta 21"/>
            <p:cNvCxnSpPr/>
            <p:nvPr/>
          </p:nvCxnSpPr>
          <p:spPr>
            <a:xfrm>
              <a:off x="4787653" y="4464395"/>
              <a:ext cx="255788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xão recta 23"/>
            <p:cNvCxnSpPr/>
            <p:nvPr/>
          </p:nvCxnSpPr>
          <p:spPr>
            <a:xfrm>
              <a:off x="459044" y="4464395"/>
              <a:ext cx="255788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3153" y="1258956"/>
            <a:ext cx="5924032" cy="5503839"/>
            <a:chOff x="1371681" y="1258956"/>
            <a:chExt cx="5924032" cy="5503839"/>
          </a:xfrm>
        </p:grpSpPr>
        <p:pic>
          <p:nvPicPr>
            <p:cNvPr id="1026" name="Picture 2" descr="E:\Dropbox\NRQCD\NRQCDfit_allCurves.ti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371681" y="1258956"/>
              <a:ext cx="5924032" cy="5503839"/>
            </a:xfrm>
            <a:prstGeom prst="rect">
              <a:avLst/>
            </a:prstGeom>
            <a:noFill/>
          </p:spPr>
        </p:pic>
        <p:sp>
          <p:nvSpPr>
            <p:cNvPr id="6" name="Forma livre 5"/>
            <p:cNvSpPr/>
            <p:nvPr/>
          </p:nvSpPr>
          <p:spPr>
            <a:xfrm>
              <a:off x="2310988" y="2610340"/>
              <a:ext cx="4783541" cy="3357350"/>
            </a:xfrm>
            <a:custGeom>
              <a:avLst/>
              <a:gdLst>
                <a:gd name="connsiteX0" fmla="*/ 0 w 4783541"/>
                <a:gd name="connsiteY0" fmla="*/ 0 h 3357350"/>
                <a:gd name="connsiteX1" fmla="*/ 225188 w 4783541"/>
                <a:gd name="connsiteY1" fmla="*/ 286603 h 3357350"/>
                <a:gd name="connsiteX2" fmla="*/ 457200 w 4783541"/>
                <a:gd name="connsiteY2" fmla="*/ 552735 h 3357350"/>
                <a:gd name="connsiteX3" fmla="*/ 743803 w 4783541"/>
                <a:gd name="connsiteY3" fmla="*/ 866633 h 3357350"/>
                <a:gd name="connsiteX4" fmla="*/ 1160060 w 4783541"/>
                <a:gd name="connsiteY4" fmla="*/ 1276066 h 3357350"/>
                <a:gd name="connsiteX5" fmla="*/ 1398896 w 4783541"/>
                <a:gd name="connsiteY5" fmla="*/ 1480782 h 3357350"/>
                <a:gd name="connsiteX6" fmla="*/ 1398896 w 4783541"/>
                <a:gd name="connsiteY6" fmla="*/ 1480782 h 3357350"/>
                <a:gd name="connsiteX7" fmla="*/ 1753738 w 4783541"/>
                <a:gd name="connsiteY7" fmla="*/ 1760561 h 3357350"/>
                <a:gd name="connsiteX8" fmla="*/ 2094932 w 4783541"/>
                <a:gd name="connsiteY8" fmla="*/ 1999397 h 3357350"/>
                <a:gd name="connsiteX9" fmla="*/ 2504365 w 4783541"/>
                <a:gd name="connsiteY9" fmla="*/ 2265529 h 3357350"/>
                <a:gd name="connsiteX10" fmla="*/ 2961565 w 4783541"/>
                <a:gd name="connsiteY10" fmla="*/ 2524836 h 3357350"/>
                <a:gd name="connsiteX11" fmla="*/ 2961565 w 4783541"/>
                <a:gd name="connsiteY11" fmla="*/ 2524836 h 3357350"/>
                <a:gd name="connsiteX12" fmla="*/ 3384645 w 4783541"/>
                <a:gd name="connsiteY12" fmla="*/ 2750024 h 3357350"/>
                <a:gd name="connsiteX13" fmla="*/ 3759959 w 4783541"/>
                <a:gd name="connsiteY13" fmla="*/ 2927445 h 3357350"/>
                <a:gd name="connsiteX14" fmla="*/ 4223983 w 4783541"/>
                <a:gd name="connsiteY14" fmla="*/ 3132161 h 3357350"/>
                <a:gd name="connsiteX15" fmla="*/ 4592472 w 4783541"/>
                <a:gd name="connsiteY15" fmla="*/ 3289111 h 3357350"/>
                <a:gd name="connsiteX16" fmla="*/ 4783541 w 4783541"/>
                <a:gd name="connsiteY16" fmla="*/ 3357350 h 33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83541" h="3357350">
                  <a:moveTo>
                    <a:pt x="0" y="0"/>
                  </a:moveTo>
                  <a:cubicBezTo>
                    <a:pt x="74494" y="97240"/>
                    <a:pt x="148988" y="194481"/>
                    <a:pt x="225188" y="286603"/>
                  </a:cubicBezTo>
                  <a:cubicBezTo>
                    <a:pt x="301388" y="378726"/>
                    <a:pt x="370764" y="456063"/>
                    <a:pt x="457200" y="552735"/>
                  </a:cubicBezTo>
                  <a:cubicBezTo>
                    <a:pt x="543636" y="649407"/>
                    <a:pt x="626660" y="746078"/>
                    <a:pt x="743803" y="866633"/>
                  </a:cubicBezTo>
                  <a:cubicBezTo>
                    <a:pt x="860946" y="987188"/>
                    <a:pt x="1050878" y="1173708"/>
                    <a:pt x="1160060" y="1276066"/>
                  </a:cubicBezTo>
                  <a:cubicBezTo>
                    <a:pt x="1269242" y="1378424"/>
                    <a:pt x="1398896" y="1480782"/>
                    <a:pt x="1398896" y="1480782"/>
                  </a:cubicBezTo>
                  <a:lnTo>
                    <a:pt x="1398896" y="1480782"/>
                  </a:lnTo>
                  <a:cubicBezTo>
                    <a:pt x="1458036" y="1527412"/>
                    <a:pt x="1637732" y="1674125"/>
                    <a:pt x="1753738" y="1760561"/>
                  </a:cubicBezTo>
                  <a:cubicBezTo>
                    <a:pt x="1869744" y="1846997"/>
                    <a:pt x="1969828" y="1915236"/>
                    <a:pt x="2094932" y="1999397"/>
                  </a:cubicBezTo>
                  <a:cubicBezTo>
                    <a:pt x="2220036" y="2083558"/>
                    <a:pt x="2359926" y="2177956"/>
                    <a:pt x="2504365" y="2265529"/>
                  </a:cubicBezTo>
                  <a:cubicBezTo>
                    <a:pt x="2648804" y="2353102"/>
                    <a:pt x="2961565" y="2524836"/>
                    <a:pt x="2961565" y="2524836"/>
                  </a:cubicBezTo>
                  <a:lnTo>
                    <a:pt x="2961565" y="2524836"/>
                  </a:lnTo>
                  <a:cubicBezTo>
                    <a:pt x="3032078" y="2562367"/>
                    <a:pt x="3251579" y="2682923"/>
                    <a:pt x="3384645" y="2750024"/>
                  </a:cubicBezTo>
                  <a:cubicBezTo>
                    <a:pt x="3517711" y="2817125"/>
                    <a:pt x="3620069" y="2863756"/>
                    <a:pt x="3759959" y="2927445"/>
                  </a:cubicBezTo>
                  <a:cubicBezTo>
                    <a:pt x="3899849" y="2991135"/>
                    <a:pt x="4223983" y="3132161"/>
                    <a:pt x="4223983" y="3132161"/>
                  </a:cubicBezTo>
                  <a:lnTo>
                    <a:pt x="4592472" y="3289111"/>
                  </a:lnTo>
                  <a:cubicBezTo>
                    <a:pt x="4685732" y="3326643"/>
                    <a:pt x="4734636" y="3341996"/>
                    <a:pt x="4783541" y="3357350"/>
                  </a:cubicBezTo>
                </a:path>
              </a:pathLst>
            </a:cu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11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240030" y="67476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A second look at the NRQCD fits</a:t>
            </a:r>
            <a:endParaRPr lang="pt-PT" sz="2800" b="1" dirty="0" smtClean="0">
              <a:solidFill>
                <a:srgbClr val="0000FF"/>
              </a:solidFill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17" name="Rectângulo 16"/>
          <p:cNvSpPr/>
          <p:nvPr/>
        </p:nvSpPr>
        <p:spPr>
          <a:xfrm>
            <a:off x="4472420" y="2186630"/>
            <a:ext cx="4492409" cy="92333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The </a:t>
            </a:r>
            <a:r>
              <a:rPr lang="en-US" b="1" dirty="0" err="1" smtClean="0">
                <a:solidFill>
                  <a:srgbClr val="FFC000"/>
                </a:solidFill>
                <a:latin typeface="Calibri"/>
                <a:sym typeface="Symbol"/>
              </a:rPr>
              <a:t>colour</a:t>
            </a:r>
            <a:r>
              <a:rPr lang="en-US" b="1" dirty="0" smtClean="0">
                <a:solidFill>
                  <a:srgbClr val="FFC000"/>
                </a:solidFill>
                <a:latin typeface="Calibri"/>
                <a:sym typeface="Symbol"/>
              </a:rPr>
              <a:t>-singlet </a:t>
            </a:r>
            <a:r>
              <a:rPr lang="en-US" b="1" baseline="30000" dirty="0" smtClean="0">
                <a:solidFill>
                  <a:srgbClr val="FFC0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FFC000"/>
                </a:solidFill>
                <a:latin typeface="Calibri"/>
                <a:sym typeface="Symbol"/>
              </a:rPr>
              <a:t>S</a:t>
            </a:r>
            <a:r>
              <a:rPr lang="en-US" b="1" baseline="-25000" dirty="0" smtClean="0">
                <a:solidFill>
                  <a:srgbClr val="FFC000"/>
                </a:solidFill>
                <a:latin typeface="Calibri"/>
                <a:sym typeface="Symbol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contribution is fixed </a:t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(no free normalization) and represents a </a:t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tiny fraction of the total cross section </a:t>
            </a:r>
            <a:endParaRPr lang="en-GB" dirty="0"/>
          </a:p>
        </p:txBody>
      </p:sp>
      <p:cxnSp>
        <p:nvCxnSpPr>
          <p:cNvPr id="12" name="Conexão recta unidireccional 11"/>
          <p:cNvCxnSpPr>
            <a:stCxn id="17" idx="1"/>
          </p:cNvCxnSpPr>
          <p:nvPr/>
        </p:nvCxnSpPr>
        <p:spPr>
          <a:xfrm rot="10800000" flipV="1">
            <a:off x="2703280" y="2648295"/>
            <a:ext cx="1769141" cy="1526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ângulo 4"/>
          <p:cNvSpPr/>
          <p:nvPr/>
        </p:nvSpPr>
        <p:spPr>
          <a:xfrm>
            <a:off x="286603" y="620462"/>
            <a:ext cx="861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Let’s consider how individual contributions in the NRQCD calculations compare to data 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3153" y="1258956"/>
            <a:ext cx="5924032" cy="5503839"/>
            <a:chOff x="1371681" y="1258956"/>
            <a:chExt cx="5924032" cy="5503839"/>
          </a:xfrm>
        </p:grpSpPr>
        <p:pic>
          <p:nvPicPr>
            <p:cNvPr id="1026" name="Picture 2" descr="E:\Dropbox\NRQCD\NRQCDfit_allCurves.ti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371681" y="1258956"/>
              <a:ext cx="5924032" cy="5503839"/>
            </a:xfrm>
            <a:prstGeom prst="rect">
              <a:avLst/>
            </a:prstGeom>
            <a:noFill/>
          </p:spPr>
        </p:pic>
        <p:sp>
          <p:nvSpPr>
            <p:cNvPr id="13" name="Forma livre 12"/>
            <p:cNvSpPr/>
            <p:nvPr/>
          </p:nvSpPr>
          <p:spPr>
            <a:xfrm>
              <a:off x="2358756" y="1916077"/>
              <a:ext cx="4786952" cy="3209499"/>
            </a:xfrm>
            <a:custGeom>
              <a:avLst/>
              <a:gdLst>
                <a:gd name="connsiteX0" fmla="*/ 0 w 4786952"/>
                <a:gd name="connsiteY0" fmla="*/ 0 h 3209499"/>
                <a:gd name="connsiteX1" fmla="*/ 259307 w 4786952"/>
                <a:gd name="connsiteY1" fmla="*/ 313899 h 3209499"/>
                <a:gd name="connsiteX2" fmla="*/ 477671 w 4786952"/>
                <a:gd name="connsiteY2" fmla="*/ 566382 h 3209499"/>
                <a:gd name="connsiteX3" fmla="*/ 736979 w 4786952"/>
                <a:gd name="connsiteY3" fmla="*/ 839338 h 3209499"/>
                <a:gd name="connsiteX4" fmla="*/ 1078173 w 4786952"/>
                <a:gd name="connsiteY4" fmla="*/ 1146412 h 3209499"/>
                <a:gd name="connsiteX5" fmla="*/ 1323832 w 4786952"/>
                <a:gd name="connsiteY5" fmla="*/ 1364776 h 3209499"/>
                <a:gd name="connsiteX6" fmla="*/ 1931158 w 4786952"/>
                <a:gd name="connsiteY6" fmla="*/ 1815152 h 3209499"/>
                <a:gd name="connsiteX7" fmla="*/ 2613546 w 4786952"/>
                <a:gd name="connsiteY7" fmla="*/ 2245057 h 3209499"/>
                <a:gd name="connsiteX8" fmla="*/ 3377820 w 4786952"/>
                <a:gd name="connsiteY8" fmla="*/ 2627194 h 3209499"/>
                <a:gd name="connsiteX9" fmla="*/ 4026089 w 4786952"/>
                <a:gd name="connsiteY9" fmla="*/ 2920621 h 3209499"/>
                <a:gd name="connsiteX10" fmla="*/ 4667534 w 4786952"/>
                <a:gd name="connsiteY10" fmla="*/ 3166281 h 3209499"/>
                <a:gd name="connsiteX11" fmla="*/ 4742597 w 4786952"/>
                <a:gd name="connsiteY11" fmla="*/ 3179929 h 32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86952" h="3209499">
                  <a:moveTo>
                    <a:pt x="0" y="0"/>
                  </a:moveTo>
                  <a:cubicBezTo>
                    <a:pt x="89847" y="109751"/>
                    <a:pt x="179695" y="219502"/>
                    <a:pt x="259307" y="313899"/>
                  </a:cubicBezTo>
                  <a:cubicBezTo>
                    <a:pt x="338919" y="408296"/>
                    <a:pt x="398059" y="478809"/>
                    <a:pt x="477671" y="566382"/>
                  </a:cubicBezTo>
                  <a:cubicBezTo>
                    <a:pt x="557283" y="653955"/>
                    <a:pt x="636895" y="742666"/>
                    <a:pt x="736979" y="839338"/>
                  </a:cubicBezTo>
                  <a:cubicBezTo>
                    <a:pt x="837063" y="936010"/>
                    <a:pt x="1078173" y="1146412"/>
                    <a:pt x="1078173" y="1146412"/>
                  </a:cubicBezTo>
                  <a:cubicBezTo>
                    <a:pt x="1175982" y="1233985"/>
                    <a:pt x="1181668" y="1253319"/>
                    <a:pt x="1323832" y="1364776"/>
                  </a:cubicBezTo>
                  <a:cubicBezTo>
                    <a:pt x="1465996" y="1476233"/>
                    <a:pt x="1716206" y="1668439"/>
                    <a:pt x="1931158" y="1815152"/>
                  </a:cubicBezTo>
                  <a:cubicBezTo>
                    <a:pt x="2146110" y="1961865"/>
                    <a:pt x="2372436" y="2109717"/>
                    <a:pt x="2613546" y="2245057"/>
                  </a:cubicBezTo>
                  <a:cubicBezTo>
                    <a:pt x="2854656" y="2380397"/>
                    <a:pt x="3142396" y="2514600"/>
                    <a:pt x="3377820" y="2627194"/>
                  </a:cubicBezTo>
                  <a:cubicBezTo>
                    <a:pt x="3613244" y="2739788"/>
                    <a:pt x="3811137" y="2830773"/>
                    <a:pt x="4026089" y="2920621"/>
                  </a:cubicBezTo>
                  <a:cubicBezTo>
                    <a:pt x="4241041" y="3010469"/>
                    <a:pt x="4548116" y="3123063"/>
                    <a:pt x="4667534" y="3166281"/>
                  </a:cubicBezTo>
                  <a:cubicBezTo>
                    <a:pt x="4786952" y="3209499"/>
                    <a:pt x="4764774" y="3194714"/>
                    <a:pt x="4742597" y="3179929"/>
                  </a:cubicBez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12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A second look at the NRQCD fits</a:t>
            </a:r>
            <a:endParaRPr lang="pt-PT" sz="2800" b="1" dirty="0" smtClean="0">
              <a:solidFill>
                <a:srgbClr val="0000FF"/>
              </a:solidFill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17" name="Rectângulo 16"/>
          <p:cNvSpPr/>
          <p:nvPr/>
        </p:nvSpPr>
        <p:spPr>
          <a:xfrm>
            <a:off x="4472420" y="2186630"/>
            <a:ext cx="4517556" cy="92333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The </a:t>
            </a:r>
            <a:r>
              <a:rPr lang="en-US" b="1" dirty="0" smtClean="0">
                <a:solidFill>
                  <a:srgbClr val="0000FF"/>
                </a:solidFill>
                <a:latin typeface="Calibri"/>
                <a:sym typeface="Symbol"/>
              </a:rPr>
              <a:t>octet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 </a:t>
            </a:r>
            <a:r>
              <a:rPr lang="en-US" b="1" baseline="30000" dirty="0" smtClean="0">
                <a:solidFill>
                  <a:srgbClr val="0000FF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alibri"/>
                <a:sym typeface="Symbol"/>
              </a:rPr>
              <a:t>S</a:t>
            </a:r>
            <a:r>
              <a:rPr lang="en-US" b="1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contribution alone is steeper </a:t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(at low </a:t>
            </a:r>
            <a:r>
              <a:rPr lang="en-US" i="1" dirty="0" smtClean="0">
                <a:solidFill>
                  <a:prstClr val="black"/>
                </a:solidFill>
                <a:latin typeface="Calibri"/>
                <a:sym typeface="Symbol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  <a:sym typeface="Symbol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) than the measured cross section;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its polarization is </a:t>
            </a:r>
            <a:r>
              <a:rPr lang="en-US" b="1" dirty="0" smtClean="0">
                <a:solidFill>
                  <a:prstClr val="black"/>
                </a:solidFill>
                <a:latin typeface="Calibri"/>
                <a:sym typeface="Symbol"/>
              </a:rPr>
              <a:t>zero</a:t>
            </a:r>
            <a:endParaRPr lang="en-GB" b="1" dirty="0"/>
          </a:p>
        </p:txBody>
      </p:sp>
      <p:cxnSp>
        <p:nvCxnSpPr>
          <p:cNvPr id="10" name="Conexão recta unidireccional 9"/>
          <p:cNvCxnSpPr>
            <a:stCxn id="17" idx="1"/>
          </p:cNvCxnSpPr>
          <p:nvPr/>
        </p:nvCxnSpPr>
        <p:spPr>
          <a:xfrm rot="10800000" flipV="1">
            <a:off x="2979894" y="2648295"/>
            <a:ext cx="1492526" cy="935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ângulo 4"/>
          <p:cNvSpPr/>
          <p:nvPr/>
        </p:nvSpPr>
        <p:spPr>
          <a:xfrm>
            <a:off x="286603" y="620462"/>
            <a:ext cx="861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Let’s consider how individual contributions in the NRQCD calculations compare to data 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6198682" y="3998648"/>
            <a:ext cx="26333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Reminder:</a:t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Color-octet contributions have fixed shape but adjustable normalizations (the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LDMEs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).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13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A second look at the NRQCD fits</a:t>
            </a:r>
            <a:endParaRPr lang="pt-PT" sz="2800" b="1" dirty="0" smtClean="0">
              <a:solidFill>
                <a:srgbClr val="0000FF"/>
              </a:solidFill>
              <a:ea typeface="ＭＳ Ｐゴシック" charset="-128"/>
              <a:cs typeface="ＭＳ Ｐゴシック" pitchFamily="-65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3153" y="1258956"/>
            <a:ext cx="5924032" cy="5503839"/>
            <a:chOff x="1371681" y="1258956"/>
            <a:chExt cx="5924032" cy="5503839"/>
          </a:xfrm>
        </p:grpSpPr>
        <p:pic>
          <p:nvPicPr>
            <p:cNvPr id="1026" name="Picture 2" descr="E:\Dropbox\NRQCD\NRQCDfit_allCurves.ti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371681" y="1258956"/>
              <a:ext cx="5924032" cy="5503839"/>
            </a:xfrm>
            <a:prstGeom prst="rect">
              <a:avLst/>
            </a:prstGeom>
            <a:noFill/>
          </p:spPr>
        </p:pic>
        <p:sp>
          <p:nvSpPr>
            <p:cNvPr id="11" name="Forma livre 10"/>
            <p:cNvSpPr/>
            <p:nvPr/>
          </p:nvSpPr>
          <p:spPr>
            <a:xfrm>
              <a:off x="2331460" y="2134102"/>
              <a:ext cx="4735773" cy="2204113"/>
            </a:xfrm>
            <a:custGeom>
              <a:avLst/>
              <a:gdLst>
                <a:gd name="connsiteX0" fmla="*/ 0 w 4735773"/>
                <a:gd name="connsiteY0" fmla="*/ 0 h 2204113"/>
                <a:gd name="connsiteX1" fmla="*/ 518615 w 4735773"/>
                <a:gd name="connsiteY1" fmla="*/ 361665 h 2204113"/>
                <a:gd name="connsiteX2" fmla="*/ 1173708 w 4735773"/>
                <a:gd name="connsiteY2" fmla="*/ 777922 h 2204113"/>
                <a:gd name="connsiteX3" fmla="*/ 2074460 w 4735773"/>
                <a:gd name="connsiteY3" fmla="*/ 1241946 h 2204113"/>
                <a:gd name="connsiteX4" fmla="*/ 3309582 w 4735773"/>
                <a:gd name="connsiteY4" fmla="*/ 1746913 h 2204113"/>
                <a:gd name="connsiteX5" fmla="*/ 4735773 w 4735773"/>
                <a:gd name="connsiteY5" fmla="*/ 2204113 h 220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5773" h="2204113">
                  <a:moveTo>
                    <a:pt x="0" y="0"/>
                  </a:moveTo>
                  <a:cubicBezTo>
                    <a:pt x="161498" y="116005"/>
                    <a:pt x="322997" y="232011"/>
                    <a:pt x="518615" y="361665"/>
                  </a:cubicBezTo>
                  <a:cubicBezTo>
                    <a:pt x="714233" y="491319"/>
                    <a:pt x="914401" y="631209"/>
                    <a:pt x="1173708" y="777922"/>
                  </a:cubicBezTo>
                  <a:cubicBezTo>
                    <a:pt x="1433015" y="924635"/>
                    <a:pt x="1718481" y="1080448"/>
                    <a:pt x="2074460" y="1241946"/>
                  </a:cubicBezTo>
                  <a:cubicBezTo>
                    <a:pt x="2430439" y="1403445"/>
                    <a:pt x="2866030" y="1586552"/>
                    <a:pt x="3309582" y="1746913"/>
                  </a:cubicBezTo>
                  <a:cubicBezTo>
                    <a:pt x="3753134" y="1907274"/>
                    <a:pt x="4244453" y="2055693"/>
                    <a:pt x="4735773" y="2204113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ângulo 16"/>
          <p:cNvSpPr/>
          <p:nvPr/>
        </p:nvSpPr>
        <p:spPr>
          <a:xfrm>
            <a:off x="4472420" y="2186630"/>
            <a:ext cx="4576576" cy="92333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Calibri"/>
                <a:sym typeface="Symbol"/>
              </a:rPr>
              <a:t>octet</a:t>
            </a:r>
            <a:r>
              <a:rPr lang="en-US" dirty="0" smtClean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en-US" b="1" baseline="30000" dirty="0" smtClean="0">
                <a:solidFill>
                  <a:srgbClr val="FF00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Calibri"/>
                <a:sym typeface="Symbol"/>
              </a:rPr>
              <a:t>S</a:t>
            </a:r>
            <a:r>
              <a:rPr lang="en-US" b="1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contribution alone is less steep than the measured cross section;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its polarization is </a:t>
            </a:r>
            <a:r>
              <a:rPr lang="en-US" b="1" dirty="0" smtClean="0">
                <a:solidFill>
                  <a:prstClr val="black"/>
                </a:solidFill>
                <a:latin typeface="Calibri"/>
                <a:sym typeface="Symbol"/>
              </a:rPr>
              <a:t>transverse</a:t>
            </a:r>
            <a:endParaRPr lang="en-GB" b="1" dirty="0"/>
          </a:p>
        </p:txBody>
      </p:sp>
      <p:cxnSp>
        <p:nvCxnSpPr>
          <p:cNvPr id="10" name="Conexão recta unidireccional 9"/>
          <p:cNvCxnSpPr>
            <a:stCxn id="17" idx="1"/>
            <a:endCxn id="11" idx="3"/>
          </p:cNvCxnSpPr>
          <p:nvPr/>
        </p:nvCxnSpPr>
        <p:spPr>
          <a:xfrm rot="10800000" flipV="1">
            <a:off x="3177392" y="2648294"/>
            <a:ext cx="1295028" cy="727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ângulo 4"/>
          <p:cNvSpPr/>
          <p:nvPr/>
        </p:nvSpPr>
        <p:spPr>
          <a:xfrm>
            <a:off x="286603" y="620462"/>
            <a:ext cx="861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Let’s consider how individual contributions in the NRQCD calculations compare to data 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14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A second look at the NRQCD fits</a:t>
            </a:r>
            <a:endParaRPr lang="pt-PT" sz="2800" b="1" dirty="0" smtClean="0">
              <a:solidFill>
                <a:srgbClr val="0000FF"/>
              </a:solidFill>
              <a:ea typeface="ＭＳ Ｐゴシック" charset="-128"/>
              <a:cs typeface="ＭＳ Ｐゴシック" pitchFamily="-65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3153" y="1258956"/>
            <a:ext cx="5924032" cy="5503839"/>
            <a:chOff x="1371681" y="1258956"/>
            <a:chExt cx="5924032" cy="5503839"/>
          </a:xfrm>
        </p:grpSpPr>
        <p:pic>
          <p:nvPicPr>
            <p:cNvPr id="1026" name="Picture 2" descr="E:\Dropbox\NRQCD\NRQCDfit_allCurves.ti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371681" y="1258956"/>
              <a:ext cx="5924032" cy="5503839"/>
            </a:xfrm>
            <a:prstGeom prst="rect">
              <a:avLst/>
            </a:prstGeom>
            <a:noFill/>
          </p:spPr>
        </p:pic>
        <p:sp>
          <p:nvSpPr>
            <p:cNvPr id="10" name="Forma livre 9"/>
            <p:cNvSpPr/>
            <p:nvPr/>
          </p:nvSpPr>
          <p:spPr>
            <a:xfrm>
              <a:off x="3530189" y="3446432"/>
              <a:ext cx="3571164" cy="2250744"/>
            </a:xfrm>
            <a:custGeom>
              <a:avLst/>
              <a:gdLst>
                <a:gd name="connsiteX0" fmla="*/ 15922 w 3571164"/>
                <a:gd name="connsiteY0" fmla="*/ 2250744 h 2250744"/>
                <a:gd name="connsiteX1" fmla="*/ 22746 w 3571164"/>
                <a:gd name="connsiteY1" fmla="*/ 708547 h 2250744"/>
                <a:gd name="connsiteX2" fmla="*/ 152399 w 3571164"/>
                <a:gd name="connsiteY2" fmla="*/ 128517 h 2250744"/>
                <a:gd name="connsiteX3" fmla="*/ 520889 w 3571164"/>
                <a:gd name="connsiteY3" fmla="*/ 5687 h 2250744"/>
                <a:gd name="connsiteX4" fmla="*/ 1128214 w 3571164"/>
                <a:gd name="connsiteY4" fmla="*/ 162637 h 2250744"/>
                <a:gd name="connsiteX5" fmla="*/ 1783307 w 3571164"/>
                <a:gd name="connsiteY5" fmla="*/ 360529 h 2250744"/>
                <a:gd name="connsiteX6" fmla="*/ 2752298 w 3571164"/>
                <a:gd name="connsiteY6" fmla="*/ 660780 h 2250744"/>
                <a:gd name="connsiteX7" fmla="*/ 3571164 w 3571164"/>
                <a:gd name="connsiteY7" fmla="*/ 879144 h 225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1164" h="2250744">
                  <a:moveTo>
                    <a:pt x="15922" y="2250744"/>
                  </a:moveTo>
                  <a:cubicBezTo>
                    <a:pt x="7961" y="1656497"/>
                    <a:pt x="0" y="1062251"/>
                    <a:pt x="22746" y="708547"/>
                  </a:cubicBezTo>
                  <a:cubicBezTo>
                    <a:pt x="45492" y="354843"/>
                    <a:pt x="69375" y="245660"/>
                    <a:pt x="152399" y="128517"/>
                  </a:cubicBezTo>
                  <a:cubicBezTo>
                    <a:pt x="235423" y="11374"/>
                    <a:pt x="358253" y="0"/>
                    <a:pt x="520889" y="5687"/>
                  </a:cubicBezTo>
                  <a:cubicBezTo>
                    <a:pt x="683525" y="11374"/>
                    <a:pt x="917811" y="103497"/>
                    <a:pt x="1128214" y="162637"/>
                  </a:cubicBezTo>
                  <a:cubicBezTo>
                    <a:pt x="1338617" y="221777"/>
                    <a:pt x="1783307" y="360529"/>
                    <a:pt x="1783307" y="360529"/>
                  </a:cubicBezTo>
                  <a:lnTo>
                    <a:pt x="2752298" y="660780"/>
                  </a:lnTo>
                  <a:cubicBezTo>
                    <a:pt x="3050274" y="747216"/>
                    <a:pt x="3310719" y="813180"/>
                    <a:pt x="3571164" y="879144"/>
                  </a:cubicBezTo>
                </a:path>
              </a:pathLst>
            </a:cu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ângulo 16"/>
          <p:cNvSpPr/>
          <p:nvPr/>
        </p:nvSpPr>
        <p:spPr>
          <a:xfrm>
            <a:off x="4472420" y="2186630"/>
            <a:ext cx="4429542" cy="92333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The </a:t>
            </a:r>
            <a:r>
              <a:rPr lang="en-US" b="1" dirty="0" smtClean="0">
                <a:solidFill>
                  <a:srgbClr val="00CC00"/>
                </a:solidFill>
                <a:latin typeface="Calibri"/>
                <a:sym typeface="Symbol"/>
              </a:rPr>
              <a:t>octet </a:t>
            </a:r>
            <a:r>
              <a:rPr lang="en-US" b="1" baseline="30000" dirty="0" smtClean="0">
                <a:solidFill>
                  <a:srgbClr val="00CC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00CC00"/>
                </a:solidFill>
                <a:latin typeface="Calibri"/>
                <a:sym typeface="Symbol"/>
              </a:rPr>
              <a:t>P</a:t>
            </a:r>
            <a:r>
              <a:rPr lang="en-US" b="1" baseline="-25000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  <a:sym typeface="Symbol"/>
              </a:rPr>
              <a:t>J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contribution changes sign </a:t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from low to high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  <a:sym typeface="Symbol"/>
              </a:rPr>
              <a:t>p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  <a:sym typeface="Symbol"/>
              </a:rPr>
              <a:t>T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!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its polarization is “</a:t>
            </a:r>
            <a:r>
              <a:rPr lang="en-US" b="1" dirty="0" smtClean="0">
                <a:solidFill>
                  <a:prstClr val="black"/>
                </a:solidFill>
                <a:latin typeface="Calibri"/>
                <a:sym typeface="Symbol"/>
              </a:rPr>
              <a:t>hyper-transverse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” </a:t>
            </a:r>
            <a:endParaRPr lang="en-GB" dirty="0"/>
          </a:p>
        </p:txBody>
      </p:sp>
      <p:sp>
        <p:nvSpPr>
          <p:cNvPr id="12" name="Rectângulo 4"/>
          <p:cNvSpPr/>
          <p:nvPr/>
        </p:nvSpPr>
        <p:spPr>
          <a:xfrm>
            <a:off x="286603" y="620462"/>
            <a:ext cx="861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Let’s consider how individual contributions in the NRQCD calculations compare to data </a:t>
            </a:r>
            <a:endParaRPr lang="en-GB" dirty="0"/>
          </a:p>
        </p:txBody>
      </p:sp>
      <p:cxnSp>
        <p:nvCxnSpPr>
          <p:cNvPr id="13" name="Conexão recta unidireccional 9"/>
          <p:cNvCxnSpPr>
            <a:stCxn id="17" idx="1"/>
          </p:cNvCxnSpPr>
          <p:nvPr/>
        </p:nvCxnSpPr>
        <p:spPr>
          <a:xfrm rot="10800000" flipV="1">
            <a:off x="3507978" y="2648294"/>
            <a:ext cx="964443" cy="910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15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A second look at the NRQCD fits</a:t>
            </a:r>
            <a:endParaRPr lang="pt-PT" sz="2800" b="1" dirty="0" smtClean="0">
              <a:solidFill>
                <a:srgbClr val="0000FF"/>
              </a:solidFill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25" name="Rectângulo 4"/>
          <p:cNvSpPr/>
          <p:nvPr/>
        </p:nvSpPr>
        <p:spPr>
          <a:xfrm>
            <a:off x="286603" y="620462"/>
            <a:ext cx="861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All together now…</a:t>
            </a:r>
            <a:endParaRPr lang="en-GB" dirty="0"/>
          </a:p>
        </p:txBody>
      </p:sp>
      <p:sp>
        <p:nvSpPr>
          <p:cNvPr id="26" name="Rectângulo 15"/>
          <p:cNvSpPr/>
          <p:nvPr/>
        </p:nvSpPr>
        <p:spPr>
          <a:xfrm>
            <a:off x="6077907" y="4580674"/>
            <a:ext cx="26217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Reminder:</a:t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the fit starts at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  <a:sym typeface="Symbol"/>
              </a:rPr>
              <a:t>p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  <a:sym typeface="Symbol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= 3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GeV</a:t>
            </a:r>
            <a:endParaRPr lang="en-US" dirty="0" smtClean="0">
              <a:solidFill>
                <a:prstClr val="black"/>
              </a:solidFill>
              <a:latin typeface="Calibri"/>
              <a:sym typeface="Symbo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3153" y="1258956"/>
            <a:ext cx="5924032" cy="5503839"/>
            <a:chOff x="143153" y="1258956"/>
            <a:chExt cx="5924032" cy="5503839"/>
          </a:xfrm>
        </p:grpSpPr>
        <p:pic>
          <p:nvPicPr>
            <p:cNvPr id="1026" name="Picture 2" descr="E:\Dropbox\NRQCD\NRQCDfit_allCurves.ti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43153" y="1258956"/>
              <a:ext cx="5924032" cy="5503839"/>
            </a:xfrm>
            <a:prstGeom prst="rect">
              <a:avLst/>
            </a:prstGeom>
            <a:noFill/>
          </p:spPr>
        </p:pic>
        <p:sp>
          <p:nvSpPr>
            <p:cNvPr id="6" name="Forma livre 5"/>
            <p:cNvSpPr/>
            <p:nvPr/>
          </p:nvSpPr>
          <p:spPr>
            <a:xfrm>
              <a:off x="1082460" y="2610340"/>
              <a:ext cx="4783541" cy="3357350"/>
            </a:xfrm>
            <a:custGeom>
              <a:avLst/>
              <a:gdLst>
                <a:gd name="connsiteX0" fmla="*/ 0 w 4783541"/>
                <a:gd name="connsiteY0" fmla="*/ 0 h 3357350"/>
                <a:gd name="connsiteX1" fmla="*/ 225188 w 4783541"/>
                <a:gd name="connsiteY1" fmla="*/ 286603 h 3357350"/>
                <a:gd name="connsiteX2" fmla="*/ 457200 w 4783541"/>
                <a:gd name="connsiteY2" fmla="*/ 552735 h 3357350"/>
                <a:gd name="connsiteX3" fmla="*/ 743803 w 4783541"/>
                <a:gd name="connsiteY3" fmla="*/ 866633 h 3357350"/>
                <a:gd name="connsiteX4" fmla="*/ 1160060 w 4783541"/>
                <a:gd name="connsiteY4" fmla="*/ 1276066 h 3357350"/>
                <a:gd name="connsiteX5" fmla="*/ 1398896 w 4783541"/>
                <a:gd name="connsiteY5" fmla="*/ 1480782 h 3357350"/>
                <a:gd name="connsiteX6" fmla="*/ 1398896 w 4783541"/>
                <a:gd name="connsiteY6" fmla="*/ 1480782 h 3357350"/>
                <a:gd name="connsiteX7" fmla="*/ 1753738 w 4783541"/>
                <a:gd name="connsiteY7" fmla="*/ 1760561 h 3357350"/>
                <a:gd name="connsiteX8" fmla="*/ 2094932 w 4783541"/>
                <a:gd name="connsiteY8" fmla="*/ 1999397 h 3357350"/>
                <a:gd name="connsiteX9" fmla="*/ 2504365 w 4783541"/>
                <a:gd name="connsiteY9" fmla="*/ 2265529 h 3357350"/>
                <a:gd name="connsiteX10" fmla="*/ 2961565 w 4783541"/>
                <a:gd name="connsiteY10" fmla="*/ 2524836 h 3357350"/>
                <a:gd name="connsiteX11" fmla="*/ 2961565 w 4783541"/>
                <a:gd name="connsiteY11" fmla="*/ 2524836 h 3357350"/>
                <a:gd name="connsiteX12" fmla="*/ 3384645 w 4783541"/>
                <a:gd name="connsiteY12" fmla="*/ 2750024 h 3357350"/>
                <a:gd name="connsiteX13" fmla="*/ 3759959 w 4783541"/>
                <a:gd name="connsiteY13" fmla="*/ 2927445 h 3357350"/>
                <a:gd name="connsiteX14" fmla="*/ 4223983 w 4783541"/>
                <a:gd name="connsiteY14" fmla="*/ 3132161 h 3357350"/>
                <a:gd name="connsiteX15" fmla="*/ 4592472 w 4783541"/>
                <a:gd name="connsiteY15" fmla="*/ 3289111 h 3357350"/>
                <a:gd name="connsiteX16" fmla="*/ 4783541 w 4783541"/>
                <a:gd name="connsiteY16" fmla="*/ 3357350 h 33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83541" h="3357350">
                  <a:moveTo>
                    <a:pt x="0" y="0"/>
                  </a:moveTo>
                  <a:cubicBezTo>
                    <a:pt x="74494" y="97240"/>
                    <a:pt x="148988" y="194481"/>
                    <a:pt x="225188" y="286603"/>
                  </a:cubicBezTo>
                  <a:cubicBezTo>
                    <a:pt x="301388" y="378726"/>
                    <a:pt x="370764" y="456063"/>
                    <a:pt x="457200" y="552735"/>
                  </a:cubicBezTo>
                  <a:cubicBezTo>
                    <a:pt x="543636" y="649407"/>
                    <a:pt x="626660" y="746078"/>
                    <a:pt x="743803" y="866633"/>
                  </a:cubicBezTo>
                  <a:cubicBezTo>
                    <a:pt x="860946" y="987188"/>
                    <a:pt x="1050878" y="1173708"/>
                    <a:pt x="1160060" y="1276066"/>
                  </a:cubicBezTo>
                  <a:cubicBezTo>
                    <a:pt x="1269242" y="1378424"/>
                    <a:pt x="1398896" y="1480782"/>
                    <a:pt x="1398896" y="1480782"/>
                  </a:cubicBezTo>
                  <a:lnTo>
                    <a:pt x="1398896" y="1480782"/>
                  </a:lnTo>
                  <a:cubicBezTo>
                    <a:pt x="1458036" y="1527412"/>
                    <a:pt x="1637732" y="1674125"/>
                    <a:pt x="1753738" y="1760561"/>
                  </a:cubicBezTo>
                  <a:cubicBezTo>
                    <a:pt x="1869744" y="1846997"/>
                    <a:pt x="1969828" y="1915236"/>
                    <a:pt x="2094932" y="1999397"/>
                  </a:cubicBezTo>
                  <a:cubicBezTo>
                    <a:pt x="2220036" y="2083558"/>
                    <a:pt x="2359926" y="2177956"/>
                    <a:pt x="2504365" y="2265529"/>
                  </a:cubicBezTo>
                  <a:cubicBezTo>
                    <a:pt x="2648804" y="2353102"/>
                    <a:pt x="2961565" y="2524836"/>
                    <a:pt x="2961565" y="2524836"/>
                  </a:cubicBezTo>
                  <a:lnTo>
                    <a:pt x="2961565" y="2524836"/>
                  </a:lnTo>
                  <a:cubicBezTo>
                    <a:pt x="3032078" y="2562367"/>
                    <a:pt x="3251579" y="2682923"/>
                    <a:pt x="3384645" y="2750024"/>
                  </a:cubicBezTo>
                  <a:cubicBezTo>
                    <a:pt x="3517711" y="2817125"/>
                    <a:pt x="3620069" y="2863756"/>
                    <a:pt x="3759959" y="2927445"/>
                  </a:cubicBezTo>
                  <a:cubicBezTo>
                    <a:pt x="3899849" y="2991135"/>
                    <a:pt x="4223983" y="3132161"/>
                    <a:pt x="4223983" y="3132161"/>
                  </a:cubicBezTo>
                  <a:lnTo>
                    <a:pt x="4592472" y="3289111"/>
                  </a:lnTo>
                  <a:cubicBezTo>
                    <a:pt x="4685732" y="3326643"/>
                    <a:pt x="4734636" y="3341996"/>
                    <a:pt x="4783541" y="3357350"/>
                  </a:cubicBezTo>
                </a:path>
              </a:pathLst>
            </a:cu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2301661" y="3914838"/>
              <a:ext cx="3571164" cy="2250744"/>
            </a:xfrm>
            <a:custGeom>
              <a:avLst/>
              <a:gdLst>
                <a:gd name="connsiteX0" fmla="*/ 15922 w 3571164"/>
                <a:gd name="connsiteY0" fmla="*/ 2250744 h 2250744"/>
                <a:gd name="connsiteX1" fmla="*/ 22746 w 3571164"/>
                <a:gd name="connsiteY1" fmla="*/ 708547 h 2250744"/>
                <a:gd name="connsiteX2" fmla="*/ 152399 w 3571164"/>
                <a:gd name="connsiteY2" fmla="*/ 128517 h 2250744"/>
                <a:gd name="connsiteX3" fmla="*/ 520889 w 3571164"/>
                <a:gd name="connsiteY3" fmla="*/ 5687 h 2250744"/>
                <a:gd name="connsiteX4" fmla="*/ 1128214 w 3571164"/>
                <a:gd name="connsiteY4" fmla="*/ 162637 h 2250744"/>
                <a:gd name="connsiteX5" fmla="*/ 1783307 w 3571164"/>
                <a:gd name="connsiteY5" fmla="*/ 360529 h 2250744"/>
                <a:gd name="connsiteX6" fmla="*/ 2752298 w 3571164"/>
                <a:gd name="connsiteY6" fmla="*/ 660780 h 2250744"/>
                <a:gd name="connsiteX7" fmla="*/ 3571164 w 3571164"/>
                <a:gd name="connsiteY7" fmla="*/ 879144 h 225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1164" h="2250744">
                  <a:moveTo>
                    <a:pt x="15922" y="2250744"/>
                  </a:moveTo>
                  <a:cubicBezTo>
                    <a:pt x="7961" y="1656497"/>
                    <a:pt x="0" y="1062251"/>
                    <a:pt x="22746" y="708547"/>
                  </a:cubicBezTo>
                  <a:cubicBezTo>
                    <a:pt x="45492" y="354843"/>
                    <a:pt x="69375" y="245660"/>
                    <a:pt x="152399" y="128517"/>
                  </a:cubicBezTo>
                  <a:cubicBezTo>
                    <a:pt x="235423" y="11374"/>
                    <a:pt x="358253" y="0"/>
                    <a:pt x="520889" y="5687"/>
                  </a:cubicBezTo>
                  <a:cubicBezTo>
                    <a:pt x="683525" y="11374"/>
                    <a:pt x="917811" y="103497"/>
                    <a:pt x="1128214" y="162637"/>
                  </a:cubicBezTo>
                  <a:cubicBezTo>
                    <a:pt x="1338617" y="221777"/>
                    <a:pt x="1783307" y="360529"/>
                    <a:pt x="1783307" y="360529"/>
                  </a:cubicBezTo>
                  <a:lnTo>
                    <a:pt x="2752298" y="660780"/>
                  </a:lnTo>
                  <a:cubicBezTo>
                    <a:pt x="3050274" y="747216"/>
                    <a:pt x="3310719" y="813180"/>
                    <a:pt x="3571164" y="879144"/>
                  </a:cubicBezTo>
                </a:path>
              </a:pathLst>
            </a:cu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1102932" y="2692227"/>
              <a:ext cx="4735773" cy="2204113"/>
            </a:xfrm>
            <a:custGeom>
              <a:avLst/>
              <a:gdLst>
                <a:gd name="connsiteX0" fmla="*/ 0 w 4735773"/>
                <a:gd name="connsiteY0" fmla="*/ 0 h 2204113"/>
                <a:gd name="connsiteX1" fmla="*/ 518615 w 4735773"/>
                <a:gd name="connsiteY1" fmla="*/ 361665 h 2204113"/>
                <a:gd name="connsiteX2" fmla="*/ 1173708 w 4735773"/>
                <a:gd name="connsiteY2" fmla="*/ 777922 h 2204113"/>
                <a:gd name="connsiteX3" fmla="*/ 2074460 w 4735773"/>
                <a:gd name="connsiteY3" fmla="*/ 1241946 h 2204113"/>
                <a:gd name="connsiteX4" fmla="*/ 3309582 w 4735773"/>
                <a:gd name="connsiteY4" fmla="*/ 1746913 h 2204113"/>
                <a:gd name="connsiteX5" fmla="*/ 4735773 w 4735773"/>
                <a:gd name="connsiteY5" fmla="*/ 2204113 h 220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5773" h="2204113">
                  <a:moveTo>
                    <a:pt x="0" y="0"/>
                  </a:moveTo>
                  <a:cubicBezTo>
                    <a:pt x="161498" y="116005"/>
                    <a:pt x="322997" y="232011"/>
                    <a:pt x="518615" y="361665"/>
                  </a:cubicBezTo>
                  <a:cubicBezTo>
                    <a:pt x="714233" y="491319"/>
                    <a:pt x="914401" y="631209"/>
                    <a:pt x="1173708" y="777922"/>
                  </a:cubicBezTo>
                  <a:cubicBezTo>
                    <a:pt x="1433015" y="924635"/>
                    <a:pt x="1718481" y="1080448"/>
                    <a:pt x="2074460" y="1241946"/>
                  </a:cubicBezTo>
                  <a:cubicBezTo>
                    <a:pt x="2430439" y="1403445"/>
                    <a:pt x="2866030" y="1586552"/>
                    <a:pt x="3309582" y="1746913"/>
                  </a:cubicBezTo>
                  <a:cubicBezTo>
                    <a:pt x="3753134" y="1907274"/>
                    <a:pt x="4244453" y="2055693"/>
                    <a:pt x="4735773" y="2204113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1130228" y="1927952"/>
              <a:ext cx="4786952" cy="3209499"/>
            </a:xfrm>
            <a:custGeom>
              <a:avLst/>
              <a:gdLst>
                <a:gd name="connsiteX0" fmla="*/ 0 w 4786952"/>
                <a:gd name="connsiteY0" fmla="*/ 0 h 3209499"/>
                <a:gd name="connsiteX1" fmla="*/ 259307 w 4786952"/>
                <a:gd name="connsiteY1" fmla="*/ 313899 h 3209499"/>
                <a:gd name="connsiteX2" fmla="*/ 477671 w 4786952"/>
                <a:gd name="connsiteY2" fmla="*/ 566382 h 3209499"/>
                <a:gd name="connsiteX3" fmla="*/ 736979 w 4786952"/>
                <a:gd name="connsiteY3" fmla="*/ 839338 h 3209499"/>
                <a:gd name="connsiteX4" fmla="*/ 1078173 w 4786952"/>
                <a:gd name="connsiteY4" fmla="*/ 1146412 h 3209499"/>
                <a:gd name="connsiteX5" fmla="*/ 1323832 w 4786952"/>
                <a:gd name="connsiteY5" fmla="*/ 1364776 h 3209499"/>
                <a:gd name="connsiteX6" fmla="*/ 1931158 w 4786952"/>
                <a:gd name="connsiteY6" fmla="*/ 1815152 h 3209499"/>
                <a:gd name="connsiteX7" fmla="*/ 2613546 w 4786952"/>
                <a:gd name="connsiteY7" fmla="*/ 2245057 h 3209499"/>
                <a:gd name="connsiteX8" fmla="*/ 3377820 w 4786952"/>
                <a:gd name="connsiteY8" fmla="*/ 2627194 h 3209499"/>
                <a:gd name="connsiteX9" fmla="*/ 4026089 w 4786952"/>
                <a:gd name="connsiteY9" fmla="*/ 2920621 h 3209499"/>
                <a:gd name="connsiteX10" fmla="*/ 4667534 w 4786952"/>
                <a:gd name="connsiteY10" fmla="*/ 3166281 h 3209499"/>
                <a:gd name="connsiteX11" fmla="*/ 4742597 w 4786952"/>
                <a:gd name="connsiteY11" fmla="*/ 3179929 h 32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86952" h="3209499">
                  <a:moveTo>
                    <a:pt x="0" y="0"/>
                  </a:moveTo>
                  <a:cubicBezTo>
                    <a:pt x="89847" y="109751"/>
                    <a:pt x="179695" y="219502"/>
                    <a:pt x="259307" y="313899"/>
                  </a:cubicBezTo>
                  <a:cubicBezTo>
                    <a:pt x="338919" y="408296"/>
                    <a:pt x="398059" y="478809"/>
                    <a:pt x="477671" y="566382"/>
                  </a:cubicBezTo>
                  <a:cubicBezTo>
                    <a:pt x="557283" y="653955"/>
                    <a:pt x="636895" y="742666"/>
                    <a:pt x="736979" y="839338"/>
                  </a:cubicBezTo>
                  <a:cubicBezTo>
                    <a:pt x="837063" y="936010"/>
                    <a:pt x="1078173" y="1146412"/>
                    <a:pt x="1078173" y="1146412"/>
                  </a:cubicBezTo>
                  <a:cubicBezTo>
                    <a:pt x="1175982" y="1233985"/>
                    <a:pt x="1181668" y="1253319"/>
                    <a:pt x="1323832" y="1364776"/>
                  </a:cubicBezTo>
                  <a:cubicBezTo>
                    <a:pt x="1465996" y="1476233"/>
                    <a:pt x="1716206" y="1668439"/>
                    <a:pt x="1931158" y="1815152"/>
                  </a:cubicBezTo>
                  <a:cubicBezTo>
                    <a:pt x="2146110" y="1961865"/>
                    <a:pt x="2372436" y="2109717"/>
                    <a:pt x="2613546" y="2245057"/>
                  </a:cubicBezTo>
                  <a:cubicBezTo>
                    <a:pt x="2854656" y="2380397"/>
                    <a:pt x="3142396" y="2514600"/>
                    <a:pt x="3377820" y="2627194"/>
                  </a:cubicBezTo>
                  <a:cubicBezTo>
                    <a:pt x="3613244" y="2739788"/>
                    <a:pt x="3811137" y="2830773"/>
                    <a:pt x="4026089" y="2920621"/>
                  </a:cubicBezTo>
                  <a:cubicBezTo>
                    <a:pt x="4241041" y="3010469"/>
                    <a:pt x="4548116" y="3123063"/>
                    <a:pt x="4667534" y="3166281"/>
                  </a:cubicBezTo>
                  <a:cubicBezTo>
                    <a:pt x="4786952" y="3209499"/>
                    <a:pt x="4764774" y="3194714"/>
                    <a:pt x="4742597" y="3179929"/>
                  </a:cubicBez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1089284" y="2023487"/>
              <a:ext cx="4776717" cy="2552131"/>
            </a:xfrm>
            <a:custGeom>
              <a:avLst/>
              <a:gdLst>
                <a:gd name="connsiteX0" fmla="*/ 0 w 4776717"/>
                <a:gd name="connsiteY0" fmla="*/ 0 h 2552131"/>
                <a:gd name="connsiteX1" fmla="*/ 320723 w 4776717"/>
                <a:gd name="connsiteY1" fmla="*/ 320722 h 2552131"/>
                <a:gd name="connsiteX2" fmla="*/ 689212 w 4776717"/>
                <a:gd name="connsiteY2" fmla="*/ 648268 h 2552131"/>
                <a:gd name="connsiteX3" fmla="*/ 1153236 w 4776717"/>
                <a:gd name="connsiteY3" fmla="*/ 1003110 h 2552131"/>
                <a:gd name="connsiteX4" fmla="*/ 1644556 w 4776717"/>
                <a:gd name="connsiteY4" fmla="*/ 1310185 h 2552131"/>
                <a:gd name="connsiteX5" fmla="*/ 2183642 w 4776717"/>
                <a:gd name="connsiteY5" fmla="*/ 1603612 h 2552131"/>
                <a:gd name="connsiteX6" fmla="*/ 2777320 w 4776717"/>
                <a:gd name="connsiteY6" fmla="*/ 1869743 h 2552131"/>
                <a:gd name="connsiteX7" fmla="*/ 3889612 w 4776717"/>
                <a:gd name="connsiteY7" fmla="*/ 2279176 h 2552131"/>
                <a:gd name="connsiteX8" fmla="*/ 4776717 w 4776717"/>
                <a:gd name="connsiteY8" fmla="*/ 2552131 h 255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6717" h="2552131">
                  <a:moveTo>
                    <a:pt x="0" y="0"/>
                  </a:moveTo>
                  <a:cubicBezTo>
                    <a:pt x="102927" y="106338"/>
                    <a:pt x="205854" y="212677"/>
                    <a:pt x="320723" y="320722"/>
                  </a:cubicBezTo>
                  <a:cubicBezTo>
                    <a:pt x="435592" y="428767"/>
                    <a:pt x="550460" y="534537"/>
                    <a:pt x="689212" y="648268"/>
                  </a:cubicBezTo>
                  <a:cubicBezTo>
                    <a:pt x="827964" y="761999"/>
                    <a:pt x="994012" y="892791"/>
                    <a:pt x="1153236" y="1003110"/>
                  </a:cubicBezTo>
                  <a:cubicBezTo>
                    <a:pt x="1312460" y="1113429"/>
                    <a:pt x="1472822" y="1210101"/>
                    <a:pt x="1644556" y="1310185"/>
                  </a:cubicBezTo>
                  <a:cubicBezTo>
                    <a:pt x="1816290" y="1410269"/>
                    <a:pt x="1994848" y="1510352"/>
                    <a:pt x="2183642" y="1603612"/>
                  </a:cubicBezTo>
                  <a:cubicBezTo>
                    <a:pt x="2372436" y="1696872"/>
                    <a:pt x="2492992" y="1757149"/>
                    <a:pt x="2777320" y="1869743"/>
                  </a:cubicBezTo>
                  <a:cubicBezTo>
                    <a:pt x="3061648" y="1982337"/>
                    <a:pt x="3556379" y="2165445"/>
                    <a:pt x="3889612" y="2279176"/>
                  </a:cubicBezTo>
                  <a:cubicBezTo>
                    <a:pt x="4222845" y="2392907"/>
                    <a:pt x="4499781" y="2472519"/>
                    <a:pt x="4776717" y="255213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orma livre 14"/>
            <p:cNvSpPr/>
            <p:nvPr/>
          </p:nvSpPr>
          <p:spPr>
            <a:xfrm rot="12960170" flipV="1">
              <a:off x="1100045" y="2584573"/>
              <a:ext cx="2381402" cy="552020"/>
            </a:xfrm>
            <a:custGeom>
              <a:avLst/>
              <a:gdLst>
                <a:gd name="connsiteX0" fmla="*/ 1371600 w 1476375"/>
                <a:gd name="connsiteY0" fmla="*/ 57150 h 352425"/>
                <a:gd name="connsiteX1" fmla="*/ 582930 w 1476375"/>
                <a:gd name="connsiteY1" fmla="*/ 0 h 352425"/>
                <a:gd name="connsiteX2" fmla="*/ 91440 w 1476375"/>
                <a:gd name="connsiteY2" fmla="*/ 57150 h 352425"/>
                <a:gd name="connsiteX3" fmla="*/ 34290 w 1476375"/>
                <a:gd name="connsiteY3" fmla="*/ 217170 h 352425"/>
                <a:gd name="connsiteX4" fmla="*/ 251460 w 1476375"/>
                <a:gd name="connsiteY4" fmla="*/ 331470 h 352425"/>
                <a:gd name="connsiteX5" fmla="*/ 925830 w 1476375"/>
                <a:gd name="connsiteY5" fmla="*/ 342900 h 352425"/>
                <a:gd name="connsiteX6" fmla="*/ 1360170 w 1476375"/>
                <a:gd name="connsiteY6" fmla="*/ 308610 h 352425"/>
                <a:gd name="connsiteX7" fmla="*/ 1463040 w 1476375"/>
                <a:gd name="connsiteY7" fmla="*/ 217170 h 352425"/>
                <a:gd name="connsiteX8" fmla="*/ 1440180 w 1476375"/>
                <a:gd name="connsiteY8" fmla="*/ 125730 h 352425"/>
                <a:gd name="connsiteX9" fmla="*/ 1268730 w 1476375"/>
                <a:gd name="connsiteY9" fmla="*/ 91440 h 352425"/>
                <a:gd name="connsiteX0" fmla="*/ 1371600 w 1476375"/>
                <a:gd name="connsiteY0" fmla="*/ 57150 h 352425"/>
                <a:gd name="connsiteX1" fmla="*/ 582930 w 1476375"/>
                <a:gd name="connsiteY1" fmla="*/ 0 h 352425"/>
                <a:gd name="connsiteX2" fmla="*/ 91440 w 1476375"/>
                <a:gd name="connsiteY2" fmla="*/ 57150 h 352425"/>
                <a:gd name="connsiteX3" fmla="*/ 34290 w 1476375"/>
                <a:gd name="connsiteY3" fmla="*/ 217170 h 352425"/>
                <a:gd name="connsiteX4" fmla="*/ 251460 w 1476375"/>
                <a:gd name="connsiteY4" fmla="*/ 331470 h 352425"/>
                <a:gd name="connsiteX5" fmla="*/ 925830 w 1476375"/>
                <a:gd name="connsiteY5" fmla="*/ 342900 h 352425"/>
                <a:gd name="connsiteX6" fmla="*/ 1360170 w 1476375"/>
                <a:gd name="connsiteY6" fmla="*/ 308610 h 352425"/>
                <a:gd name="connsiteX7" fmla="*/ 1463040 w 1476375"/>
                <a:gd name="connsiteY7" fmla="*/ 217170 h 352425"/>
                <a:gd name="connsiteX8" fmla="*/ 1440180 w 1476375"/>
                <a:gd name="connsiteY8" fmla="*/ 125730 h 352425"/>
                <a:gd name="connsiteX9" fmla="*/ 1268730 w 1476375"/>
                <a:gd name="connsiteY9" fmla="*/ 91440 h 352425"/>
                <a:gd name="connsiteX0" fmla="*/ 1371600 w 1476375"/>
                <a:gd name="connsiteY0" fmla="*/ 95499 h 390774"/>
                <a:gd name="connsiteX1" fmla="*/ 582930 w 1476375"/>
                <a:gd name="connsiteY1" fmla="*/ 38349 h 390774"/>
                <a:gd name="connsiteX2" fmla="*/ 91440 w 1476375"/>
                <a:gd name="connsiteY2" fmla="*/ 95499 h 390774"/>
                <a:gd name="connsiteX3" fmla="*/ 34290 w 1476375"/>
                <a:gd name="connsiteY3" fmla="*/ 255519 h 390774"/>
                <a:gd name="connsiteX4" fmla="*/ 251460 w 1476375"/>
                <a:gd name="connsiteY4" fmla="*/ 369819 h 390774"/>
                <a:gd name="connsiteX5" fmla="*/ 925830 w 1476375"/>
                <a:gd name="connsiteY5" fmla="*/ 381249 h 390774"/>
                <a:gd name="connsiteX6" fmla="*/ 1360170 w 1476375"/>
                <a:gd name="connsiteY6" fmla="*/ 346959 h 390774"/>
                <a:gd name="connsiteX7" fmla="*/ 1463040 w 1476375"/>
                <a:gd name="connsiteY7" fmla="*/ 255519 h 390774"/>
                <a:gd name="connsiteX8" fmla="*/ 1440180 w 1476375"/>
                <a:gd name="connsiteY8" fmla="*/ 164079 h 390774"/>
                <a:gd name="connsiteX9" fmla="*/ 1268730 w 1476375"/>
                <a:gd name="connsiteY9" fmla="*/ 0 h 390774"/>
                <a:gd name="connsiteX0" fmla="*/ 1371600 w 1476375"/>
                <a:gd name="connsiteY0" fmla="*/ 95499 h 390774"/>
                <a:gd name="connsiteX1" fmla="*/ 582930 w 1476375"/>
                <a:gd name="connsiteY1" fmla="*/ 38349 h 390774"/>
                <a:gd name="connsiteX2" fmla="*/ 91440 w 1476375"/>
                <a:gd name="connsiteY2" fmla="*/ 95499 h 390774"/>
                <a:gd name="connsiteX3" fmla="*/ 34290 w 1476375"/>
                <a:gd name="connsiteY3" fmla="*/ 255519 h 390774"/>
                <a:gd name="connsiteX4" fmla="*/ 251460 w 1476375"/>
                <a:gd name="connsiteY4" fmla="*/ 369819 h 390774"/>
                <a:gd name="connsiteX5" fmla="*/ 925830 w 1476375"/>
                <a:gd name="connsiteY5" fmla="*/ 381249 h 390774"/>
                <a:gd name="connsiteX6" fmla="*/ 1360170 w 1476375"/>
                <a:gd name="connsiteY6" fmla="*/ 346959 h 390774"/>
                <a:gd name="connsiteX7" fmla="*/ 1463040 w 1476375"/>
                <a:gd name="connsiteY7" fmla="*/ 255519 h 390774"/>
                <a:gd name="connsiteX8" fmla="*/ 1440180 w 1476375"/>
                <a:gd name="connsiteY8" fmla="*/ 164079 h 390774"/>
                <a:gd name="connsiteX9" fmla="*/ 1434490 w 1476375"/>
                <a:gd name="connsiteY9" fmla="*/ 150004 h 390774"/>
                <a:gd name="connsiteX10" fmla="*/ 1268730 w 1476375"/>
                <a:gd name="connsiteY10" fmla="*/ 0 h 390774"/>
                <a:gd name="connsiteX0" fmla="*/ 1371600 w 1476375"/>
                <a:gd name="connsiteY0" fmla="*/ 95499 h 390774"/>
                <a:gd name="connsiteX1" fmla="*/ 582930 w 1476375"/>
                <a:gd name="connsiteY1" fmla="*/ 38349 h 390774"/>
                <a:gd name="connsiteX2" fmla="*/ 91440 w 1476375"/>
                <a:gd name="connsiteY2" fmla="*/ 95499 h 390774"/>
                <a:gd name="connsiteX3" fmla="*/ 34290 w 1476375"/>
                <a:gd name="connsiteY3" fmla="*/ 255519 h 390774"/>
                <a:gd name="connsiteX4" fmla="*/ 251460 w 1476375"/>
                <a:gd name="connsiteY4" fmla="*/ 369819 h 390774"/>
                <a:gd name="connsiteX5" fmla="*/ 925830 w 1476375"/>
                <a:gd name="connsiteY5" fmla="*/ 381249 h 390774"/>
                <a:gd name="connsiteX6" fmla="*/ 1360170 w 1476375"/>
                <a:gd name="connsiteY6" fmla="*/ 346959 h 390774"/>
                <a:gd name="connsiteX7" fmla="*/ 1463040 w 1476375"/>
                <a:gd name="connsiteY7" fmla="*/ 255519 h 390774"/>
                <a:gd name="connsiteX8" fmla="*/ 1440180 w 1476375"/>
                <a:gd name="connsiteY8" fmla="*/ 164079 h 390774"/>
                <a:gd name="connsiteX9" fmla="*/ 1268730 w 1476375"/>
                <a:gd name="connsiteY9" fmla="*/ 0 h 390774"/>
                <a:gd name="connsiteX0" fmla="*/ 1371600 w 1476375"/>
                <a:gd name="connsiteY0" fmla="*/ 95499 h 390774"/>
                <a:gd name="connsiteX1" fmla="*/ 582930 w 1476375"/>
                <a:gd name="connsiteY1" fmla="*/ 38349 h 390774"/>
                <a:gd name="connsiteX2" fmla="*/ 91440 w 1476375"/>
                <a:gd name="connsiteY2" fmla="*/ 95499 h 390774"/>
                <a:gd name="connsiteX3" fmla="*/ 34290 w 1476375"/>
                <a:gd name="connsiteY3" fmla="*/ 255519 h 390774"/>
                <a:gd name="connsiteX4" fmla="*/ 251460 w 1476375"/>
                <a:gd name="connsiteY4" fmla="*/ 369819 h 390774"/>
                <a:gd name="connsiteX5" fmla="*/ 925830 w 1476375"/>
                <a:gd name="connsiteY5" fmla="*/ 381249 h 390774"/>
                <a:gd name="connsiteX6" fmla="*/ 1360170 w 1476375"/>
                <a:gd name="connsiteY6" fmla="*/ 346959 h 390774"/>
                <a:gd name="connsiteX7" fmla="*/ 1463040 w 1476375"/>
                <a:gd name="connsiteY7" fmla="*/ 255519 h 390774"/>
                <a:gd name="connsiteX8" fmla="*/ 1440180 w 1476375"/>
                <a:gd name="connsiteY8" fmla="*/ 164079 h 390774"/>
                <a:gd name="connsiteX9" fmla="*/ 1268730 w 1476375"/>
                <a:gd name="connsiteY9" fmla="*/ 0 h 390774"/>
                <a:gd name="connsiteX0" fmla="*/ 1371600 w 1478280"/>
                <a:gd name="connsiteY0" fmla="*/ 95499 h 390774"/>
                <a:gd name="connsiteX1" fmla="*/ 582930 w 1478280"/>
                <a:gd name="connsiteY1" fmla="*/ 38349 h 390774"/>
                <a:gd name="connsiteX2" fmla="*/ 91440 w 1478280"/>
                <a:gd name="connsiteY2" fmla="*/ 95499 h 390774"/>
                <a:gd name="connsiteX3" fmla="*/ 34290 w 1478280"/>
                <a:gd name="connsiteY3" fmla="*/ 255519 h 390774"/>
                <a:gd name="connsiteX4" fmla="*/ 251460 w 1478280"/>
                <a:gd name="connsiteY4" fmla="*/ 369819 h 390774"/>
                <a:gd name="connsiteX5" fmla="*/ 925830 w 1478280"/>
                <a:gd name="connsiteY5" fmla="*/ 381249 h 390774"/>
                <a:gd name="connsiteX6" fmla="*/ 1360170 w 1478280"/>
                <a:gd name="connsiteY6" fmla="*/ 346959 h 390774"/>
                <a:gd name="connsiteX7" fmla="*/ 1463040 w 1478280"/>
                <a:gd name="connsiteY7" fmla="*/ 255519 h 390774"/>
                <a:gd name="connsiteX8" fmla="*/ 1268730 w 1478280"/>
                <a:gd name="connsiteY8" fmla="*/ 0 h 390774"/>
                <a:gd name="connsiteX0" fmla="*/ 1371600 w 1480143"/>
                <a:gd name="connsiteY0" fmla="*/ 95499 h 390774"/>
                <a:gd name="connsiteX1" fmla="*/ 582930 w 1480143"/>
                <a:gd name="connsiteY1" fmla="*/ 38349 h 390774"/>
                <a:gd name="connsiteX2" fmla="*/ 91440 w 1480143"/>
                <a:gd name="connsiteY2" fmla="*/ 95499 h 390774"/>
                <a:gd name="connsiteX3" fmla="*/ 34290 w 1480143"/>
                <a:gd name="connsiteY3" fmla="*/ 255519 h 390774"/>
                <a:gd name="connsiteX4" fmla="*/ 251460 w 1480143"/>
                <a:gd name="connsiteY4" fmla="*/ 369819 h 390774"/>
                <a:gd name="connsiteX5" fmla="*/ 925830 w 1480143"/>
                <a:gd name="connsiteY5" fmla="*/ 381249 h 390774"/>
                <a:gd name="connsiteX6" fmla="*/ 1360170 w 1480143"/>
                <a:gd name="connsiteY6" fmla="*/ 346959 h 390774"/>
                <a:gd name="connsiteX7" fmla="*/ 1463040 w 1480143"/>
                <a:gd name="connsiteY7" fmla="*/ 255519 h 390774"/>
                <a:gd name="connsiteX8" fmla="*/ 1268730 w 1480143"/>
                <a:gd name="connsiteY8" fmla="*/ 0 h 390774"/>
                <a:gd name="connsiteX0" fmla="*/ 1371600 w 1480143"/>
                <a:gd name="connsiteY0" fmla="*/ 95499 h 400299"/>
                <a:gd name="connsiteX1" fmla="*/ 582930 w 1480143"/>
                <a:gd name="connsiteY1" fmla="*/ 38349 h 400299"/>
                <a:gd name="connsiteX2" fmla="*/ 91440 w 1480143"/>
                <a:gd name="connsiteY2" fmla="*/ 95499 h 400299"/>
                <a:gd name="connsiteX3" fmla="*/ 34290 w 1480143"/>
                <a:gd name="connsiteY3" fmla="*/ 255519 h 400299"/>
                <a:gd name="connsiteX4" fmla="*/ 251460 w 1480143"/>
                <a:gd name="connsiteY4" fmla="*/ 369819 h 400299"/>
                <a:gd name="connsiteX5" fmla="*/ 925830 w 1480143"/>
                <a:gd name="connsiteY5" fmla="*/ 381249 h 400299"/>
                <a:gd name="connsiteX6" fmla="*/ 1463040 w 1480143"/>
                <a:gd name="connsiteY6" fmla="*/ 255519 h 400299"/>
                <a:gd name="connsiteX7" fmla="*/ 1268730 w 1480143"/>
                <a:gd name="connsiteY7" fmla="*/ 0 h 400299"/>
                <a:gd name="connsiteX0" fmla="*/ 1371600 w 1480143"/>
                <a:gd name="connsiteY0" fmla="*/ 95499 h 458121"/>
                <a:gd name="connsiteX1" fmla="*/ 582930 w 1480143"/>
                <a:gd name="connsiteY1" fmla="*/ 38349 h 458121"/>
                <a:gd name="connsiteX2" fmla="*/ 91440 w 1480143"/>
                <a:gd name="connsiteY2" fmla="*/ 95499 h 458121"/>
                <a:gd name="connsiteX3" fmla="*/ 34290 w 1480143"/>
                <a:gd name="connsiteY3" fmla="*/ 255519 h 458121"/>
                <a:gd name="connsiteX4" fmla="*/ 251460 w 1480143"/>
                <a:gd name="connsiteY4" fmla="*/ 369819 h 458121"/>
                <a:gd name="connsiteX5" fmla="*/ 925830 w 1480143"/>
                <a:gd name="connsiteY5" fmla="*/ 381249 h 458121"/>
                <a:gd name="connsiteX6" fmla="*/ 1463040 w 1480143"/>
                <a:gd name="connsiteY6" fmla="*/ 255519 h 458121"/>
                <a:gd name="connsiteX7" fmla="*/ 1268730 w 1480143"/>
                <a:gd name="connsiteY7" fmla="*/ 0 h 458121"/>
                <a:gd name="connsiteX0" fmla="*/ 1371600 w 1480143"/>
                <a:gd name="connsiteY0" fmla="*/ 95499 h 421038"/>
                <a:gd name="connsiteX1" fmla="*/ 582930 w 1480143"/>
                <a:gd name="connsiteY1" fmla="*/ 38349 h 421038"/>
                <a:gd name="connsiteX2" fmla="*/ 91440 w 1480143"/>
                <a:gd name="connsiteY2" fmla="*/ 95499 h 421038"/>
                <a:gd name="connsiteX3" fmla="*/ 34290 w 1480143"/>
                <a:gd name="connsiteY3" fmla="*/ 255519 h 421038"/>
                <a:gd name="connsiteX4" fmla="*/ 251460 w 1480143"/>
                <a:gd name="connsiteY4" fmla="*/ 369819 h 421038"/>
                <a:gd name="connsiteX5" fmla="*/ 925830 w 1480143"/>
                <a:gd name="connsiteY5" fmla="*/ 381249 h 421038"/>
                <a:gd name="connsiteX6" fmla="*/ 1463040 w 1480143"/>
                <a:gd name="connsiteY6" fmla="*/ 255519 h 421038"/>
                <a:gd name="connsiteX7" fmla="*/ 1268730 w 1480143"/>
                <a:gd name="connsiteY7" fmla="*/ 0 h 421038"/>
                <a:gd name="connsiteX0" fmla="*/ 1371600 w 1480143"/>
                <a:gd name="connsiteY0" fmla="*/ 95499 h 421038"/>
                <a:gd name="connsiteX1" fmla="*/ 582930 w 1480143"/>
                <a:gd name="connsiteY1" fmla="*/ 38349 h 421038"/>
                <a:gd name="connsiteX2" fmla="*/ 91440 w 1480143"/>
                <a:gd name="connsiteY2" fmla="*/ 95499 h 421038"/>
                <a:gd name="connsiteX3" fmla="*/ 34290 w 1480143"/>
                <a:gd name="connsiteY3" fmla="*/ 255519 h 421038"/>
                <a:gd name="connsiteX4" fmla="*/ 251460 w 1480143"/>
                <a:gd name="connsiteY4" fmla="*/ 369819 h 421038"/>
                <a:gd name="connsiteX5" fmla="*/ 925830 w 1480143"/>
                <a:gd name="connsiteY5" fmla="*/ 381249 h 421038"/>
                <a:gd name="connsiteX6" fmla="*/ 1463040 w 1480143"/>
                <a:gd name="connsiteY6" fmla="*/ 255519 h 421038"/>
                <a:gd name="connsiteX7" fmla="*/ 1268730 w 1480143"/>
                <a:gd name="connsiteY7" fmla="*/ 0 h 421038"/>
                <a:gd name="connsiteX0" fmla="*/ 1371600 w 1463040"/>
                <a:gd name="connsiteY0" fmla="*/ 95499 h 421038"/>
                <a:gd name="connsiteX1" fmla="*/ 582930 w 1463040"/>
                <a:gd name="connsiteY1" fmla="*/ 38349 h 421038"/>
                <a:gd name="connsiteX2" fmla="*/ 91440 w 1463040"/>
                <a:gd name="connsiteY2" fmla="*/ 95499 h 421038"/>
                <a:gd name="connsiteX3" fmla="*/ 34290 w 1463040"/>
                <a:gd name="connsiteY3" fmla="*/ 255519 h 421038"/>
                <a:gd name="connsiteX4" fmla="*/ 251460 w 1463040"/>
                <a:gd name="connsiteY4" fmla="*/ 369819 h 421038"/>
                <a:gd name="connsiteX5" fmla="*/ 925830 w 1463040"/>
                <a:gd name="connsiteY5" fmla="*/ 381249 h 421038"/>
                <a:gd name="connsiteX6" fmla="*/ 1463040 w 1463040"/>
                <a:gd name="connsiteY6" fmla="*/ 255519 h 421038"/>
                <a:gd name="connsiteX7" fmla="*/ 953574 w 1463040"/>
                <a:gd name="connsiteY7" fmla="*/ 0 h 421038"/>
                <a:gd name="connsiteX0" fmla="*/ 1371600 w 1544243"/>
                <a:gd name="connsiteY0" fmla="*/ 95499 h 421038"/>
                <a:gd name="connsiteX1" fmla="*/ 582930 w 1544243"/>
                <a:gd name="connsiteY1" fmla="*/ 38349 h 421038"/>
                <a:gd name="connsiteX2" fmla="*/ 91440 w 1544243"/>
                <a:gd name="connsiteY2" fmla="*/ 95499 h 421038"/>
                <a:gd name="connsiteX3" fmla="*/ 34290 w 1544243"/>
                <a:gd name="connsiteY3" fmla="*/ 255519 h 421038"/>
                <a:gd name="connsiteX4" fmla="*/ 251460 w 1544243"/>
                <a:gd name="connsiteY4" fmla="*/ 369819 h 421038"/>
                <a:gd name="connsiteX5" fmla="*/ 925830 w 1544243"/>
                <a:gd name="connsiteY5" fmla="*/ 381249 h 421038"/>
                <a:gd name="connsiteX6" fmla="*/ 1463040 w 1544243"/>
                <a:gd name="connsiteY6" fmla="*/ 255519 h 421038"/>
                <a:gd name="connsiteX7" fmla="*/ 1332830 w 1544243"/>
                <a:gd name="connsiteY7" fmla="*/ 0 h 421038"/>
                <a:gd name="connsiteX0" fmla="*/ 1371600 w 1544243"/>
                <a:gd name="connsiteY0" fmla="*/ 95499 h 421038"/>
                <a:gd name="connsiteX1" fmla="*/ 1365049 w 1544243"/>
                <a:gd name="connsiteY1" fmla="*/ 103651 h 421038"/>
                <a:gd name="connsiteX2" fmla="*/ 582930 w 1544243"/>
                <a:gd name="connsiteY2" fmla="*/ 38349 h 421038"/>
                <a:gd name="connsiteX3" fmla="*/ 91440 w 1544243"/>
                <a:gd name="connsiteY3" fmla="*/ 95499 h 421038"/>
                <a:gd name="connsiteX4" fmla="*/ 34290 w 1544243"/>
                <a:gd name="connsiteY4" fmla="*/ 255519 h 421038"/>
                <a:gd name="connsiteX5" fmla="*/ 251460 w 1544243"/>
                <a:gd name="connsiteY5" fmla="*/ 369819 h 421038"/>
                <a:gd name="connsiteX6" fmla="*/ 925830 w 1544243"/>
                <a:gd name="connsiteY6" fmla="*/ 381249 h 421038"/>
                <a:gd name="connsiteX7" fmla="*/ 1463040 w 1544243"/>
                <a:gd name="connsiteY7" fmla="*/ 255519 h 421038"/>
                <a:gd name="connsiteX8" fmla="*/ 1332830 w 1544243"/>
                <a:gd name="connsiteY8" fmla="*/ 0 h 421038"/>
                <a:gd name="connsiteX0" fmla="*/ 1371600 w 1544243"/>
                <a:gd name="connsiteY0" fmla="*/ 205329 h 530868"/>
                <a:gd name="connsiteX1" fmla="*/ 1365049 w 1544243"/>
                <a:gd name="connsiteY1" fmla="*/ 9525 h 530868"/>
                <a:gd name="connsiteX2" fmla="*/ 582930 w 1544243"/>
                <a:gd name="connsiteY2" fmla="*/ 148179 h 530868"/>
                <a:gd name="connsiteX3" fmla="*/ 91440 w 1544243"/>
                <a:gd name="connsiteY3" fmla="*/ 205329 h 530868"/>
                <a:gd name="connsiteX4" fmla="*/ 34290 w 1544243"/>
                <a:gd name="connsiteY4" fmla="*/ 365349 h 530868"/>
                <a:gd name="connsiteX5" fmla="*/ 251460 w 1544243"/>
                <a:gd name="connsiteY5" fmla="*/ 479649 h 530868"/>
                <a:gd name="connsiteX6" fmla="*/ 925830 w 1544243"/>
                <a:gd name="connsiteY6" fmla="*/ 491079 h 530868"/>
                <a:gd name="connsiteX7" fmla="*/ 1463040 w 1544243"/>
                <a:gd name="connsiteY7" fmla="*/ 365349 h 530868"/>
                <a:gd name="connsiteX8" fmla="*/ 1332830 w 1544243"/>
                <a:gd name="connsiteY8" fmla="*/ 109830 h 530868"/>
                <a:gd name="connsiteX0" fmla="*/ 1371600 w 1544243"/>
                <a:gd name="connsiteY0" fmla="*/ 95499 h 421038"/>
                <a:gd name="connsiteX1" fmla="*/ 582930 w 1544243"/>
                <a:gd name="connsiteY1" fmla="*/ 38349 h 421038"/>
                <a:gd name="connsiteX2" fmla="*/ 91440 w 1544243"/>
                <a:gd name="connsiteY2" fmla="*/ 95499 h 421038"/>
                <a:gd name="connsiteX3" fmla="*/ 34290 w 1544243"/>
                <a:gd name="connsiteY3" fmla="*/ 255519 h 421038"/>
                <a:gd name="connsiteX4" fmla="*/ 251460 w 1544243"/>
                <a:gd name="connsiteY4" fmla="*/ 369819 h 421038"/>
                <a:gd name="connsiteX5" fmla="*/ 925830 w 1544243"/>
                <a:gd name="connsiteY5" fmla="*/ 381249 h 421038"/>
                <a:gd name="connsiteX6" fmla="*/ 1463040 w 1544243"/>
                <a:gd name="connsiteY6" fmla="*/ 255519 h 421038"/>
                <a:gd name="connsiteX7" fmla="*/ 1332830 w 1544243"/>
                <a:gd name="connsiteY7" fmla="*/ 0 h 421038"/>
                <a:gd name="connsiteX0" fmla="*/ 1283786 w 1544243"/>
                <a:gd name="connsiteY0" fmla="*/ 19299 h 421038"/>
                <a:gd name="connsiteX1" fmla="*/ 582930 w 1544243"/>
                <a:gd name="connsiteY1" fmla="*/ 38349 h 421038"/>
                <a:gd name="connsiteX2" fmla="*/ 91440 w 1544243"/>
                <a:gd name="connsiteY2" fmla="*/ 95499 h 421038"/>
                <a:gd name="connsiteX3" fmla="*/ 34290 w 1544243"/>
                <a:gd name="connsiteY3" fmla="*/ 255519 h 421038"/>
                <a:gd name="connsiteX4" fmla="*/ 251460 w 1544243"/>
                <a:gd name="connsiteY4" fmla="*/ 369819 h 421038"/>
                <a:gd name="connsiteX5" fmla="*/ 925830 w 1544243"/>
                <a:gd name="connsiteY5" fmla="*/ 381249 h 421038"/>
                <a:gd name="connsiteX6" fmla="*/ 1463040 w 1544243"/>
                <a:gd name="connsiteY6" fmla="*/ 255519 h 421038"/>
                <a:gd name="connsiteX7" fmla="*/ 1332830 w 1544243"/>
                <a:gd name="connsiteY7" fmla="*/ 0 h 421038"/>
                <a:gd name="connsiteX0" fmla="*/ 1283786 w 1608343"/>
                <a:gd name="connsiteY0" fmla="*/ 686790 h 1088529"/>
                <a:gd name="connsiteX1" fmla="*/ 582930 w 1608343"/>
                <a:gd name="connsiteY1" fmla="*/ 705840 h 1088529"/>
                <a:gd name="connsiteX2" fmla="*/ 91440 w 1608343"/>
                <a:gd name="connsiteY2" fmla="*/ 762990 h 1088529"/>
                <a:gd name="connsiteX3" fmla="*/ 34290 w 1608343"/>
                <a:gd name="connsiteY3" fmla="*/ 923010 h 1088529"/>
                <a:gd name="connsiteX4" fmla="*/ 251460 w 1608343"/>
                <a:gd name="connsiteY4" fmla="*/ 1037310 h 1088529"/>
                <a:gd name="connsiteX5" fmla="*/ 925830 w 1608343"/>
                <a:gd name="connsiteY5" fmla="*/ 1048740 h 1088529"/>
                <a:gd name="connsiteX6" fmla="*/ 1463040 w 1608343"/>
                <a:gd name="connsiteY6" fmla="*/ 923010 h 1088529"/>
                <a:gd name="connsiteX7" fmla="*/ 1396930 w 1608343"/>
                <a:gd name="connsiteY7" fmla="*/ 0 h 1088529"/>
                <a:gd name="connsiteX0" fmla="*/ 1283786 w 1480144"/>
                <a:gd name="connsiteY0" fmla="*/ 11906 h 413645"/>
                <a:gd name="connsiteX1" fmla="*/ 582930 w 1480144"/>
                <a:gd name="connsiteY1" fmla="*/ 30956 h 413645"/>
                <a:gd name="connsiteX2" fmla="*/ 91440 w 1480144"/>
                <a:gd name="connsiteY2" fmla="*/ 88106 h 413645"/>
                <a:gd name="connsiteX3" fmla="*/ 34290 w 1480144"/>
                <a:gd name="connsiteY3" fmla="*/ 248126 h 413645"/>
                <a:gd name="connsiteX4" fmla="*/ 251460 w 1480144"/>
                <a:gd name="connsiteY4" fmla="*/ 362426 h 413645"/>
                <a:gd name="connsiteX5" fmla="*/ 925830 w 1480144"/>
                <a:gd name="connsiteY5" fmla="*/ 373856 h 413645"/>
                <a:gd name="connsiteX6" fmla="*/ 1463040 w 1480144"/>
                <a:gd name="connsiteY6" fmla="*/ 248126 h 413645"/>
                <a:gd name="connsiteX7" fmla="*/ 1268731 w 1480144"/>
                <a:gd name="connsiteY7" fmla="*/ 66772 h 413645"/>
                <a:gd name="connsiteX0" fmla="*/ 1400595 w 1596953"/>
                <a:gd name="connsiteY0" fmla="*/ 0 h 401739"/>
                <a:gd name="connsiteX1" fmla="*/ 208249 w 1596953"/>
                <a:gd name="connsiteY1" fmla="*/ 76200 h 401739"/>
                <a:gd name="connsiteX2" fmla="*/ 151099 w 1596953"/>
                <a:gd name="connsiteY2" fmla="*/ 236220 h 401739"/>
                <a:gd name="connsiteX3" fmla="*/ 368269 w 1596953"/>
                <a:gd name="connsiteY3" fmla="*/ 350520 h 401739"/>
                <a:gd name="connsiteX4" fmla="*/ 1042639 w 1596953"/>
                <a:gd name="connsiteY4" fmla="*/ 361950 h 401739"/>
                <a:gd name="connsiteX5" fmla="*/ 1579849 w 1596953"/>
                <a:gd name="connsiteY5" fmla="*/ 236220 h 401739"/>
                <a:gd name="connsiteX6" fmla="*/ 1385540 w 1596953"/>
                <a:gd name="connsiteY6" fmla="*/ 54866 h 401739"/>
                <a:gd name="connsiteX0" fmla="*/ 1364400 w 1560758"/>
                <a:gd name="connsiteY0" fmla="*/ 0 h 401739"/>
                <a:gd name="connsiteX1" fmla="*/ 172054 w 1560758"/>
                <a:gd name="connsiteY1" fmla="*/ 76200 h 401739"/>
                <a:gd name="connsiteX2" fmla="*/ 332074 w 1560758"/>
                <a:gd name="connsiteY2" fmla="*/ 350520 h 401739"/>
                <a:gd name="connsiteX3" fmla="*/ 1006444 w 1560758"/>
                <a:gd name="connsiteY3" fmla="*/ 361950 h 401739"/>
                <a:gd name="connsiteX4" fmla="*/ 1543654 w 1560758"/>
                <a:gd name="connsiteY4" fmla="*/ 236220 h 401739"/>
                <a:gd name="connsiteX5" fmla="*/ 1349345 w 1560758"/>
                <a:gd name="connsiteY5" fmla="*/ 54866 h 401739"/>
                <a:gd name="connsiteX0" fmla="*/ 1364400 w 1560758"/>
                <a:gd name="connsiteY0" fmla="*/ 123892 h 525631"/>
                <a:gd name="connsiteX1" fmla="*/ 172054 w 1560758"/>
                <a:gd name="connsiteY1" fmla="*/ 200092 h 525631"/>
                <a:gd name="connsiteX2" fmla="*/ 332074 w 1560758"/>
                <a:gd name="connsiteY2" fmla="*/ 474412 h 525631"/>
                <a:gd name="connsiteX3" fmla="*/ 1006444 w 1560758"/>
                <a:gd name="connsiteY3" fmla="*/ 485842 h 525631"/>
                <a:gd name="connsiteX4" fmla="*/ 1543654 w 1560758"/>
                <a:gd name="connsiteY4" fmla="*/ 360112 h 525631"/>
                <a:gd name="connsiteX5" fmla="*/ 1349345 w 1560758"/>
                <a:gd name="connsiteY5" fmla="*/ 178758 h 525631"/>
                <a:gd name="connsiteX0" fmla="*/ 1364400 w 1560758"/>
                <a:gd name="connsiteY0" fmla="*/ 123892 h 525631"/>
                <a:gd name="connsiteX1" fmla="*/ 172054 w 1560758"/>
                <a:gd name="connsiteY1" fmla="*/ 200092 h 525631"/>
                <a:gd name="connsiteX2" fmla="*/ 332074 w 1560758"/>
                <a:gd name="connsiteY2" fmla="*/ 474412 h 525631"/>
                <a:gd name="connsiteX3" fmla="*/ 1006444 w 1560758"/>
                <a:gd name="connsiteY3" fmla="*/ 485842 h 525631"/>
                <a:gd name="connsiteX4" fmla="*/ 1543654 w 1560758"/>
                <a:gd name="connsiteY4" fmla="*/ 360112 h 525631"/>
                <a:gd name="connsiteX5" fmla="*/ 1349345 w 1560758"/>
                <a:gd name="connsiteY5" fmla="*/ 178758 h 525631"/>
                <a:gd name="connsiteX0" fmla="*/ 1347557 w 1543915"/>
                <a:gd name="connsiteY0" fmla="*/ 123892 h 525631"/>
                <a:gd name="connsiteX1" fmla="*/ 155211 w 1543915"/>
                <a:gd name="connsiteY1" fmla="*/ 200092 h 525631"/>
                <a:gd name="connsiteX2" fmla="*/ 315231 w 1543915"/>
                <a:gd name="connsiteY2" fmla="*/ 474412 h 525631"/>
                <a:gd name="connsiteX3" fmla="*/ 989601 w 1543915"/>
                <a:gd name="connsiteY3" fmla="*/ 485842 h 525631"/>
                <a:gd name="connsiteX4" fmla="*/ 1526811 w 1543915"/>
                <a:gd name="connsiteY4" fmla="*/ 360112 h 525631"/>
                <a:gd name="connsiteX5" fmla="*/ 1332502 w 1543915"/>
                <a:gd name="connsiteY5" fmla="*/ 178758 h 525631"/>
                <a:gd name="connsiteX0" fmla="*/ 1355686 w 1552044"/>
                <a:gd name="connsiteY0" fmla="*/ 123892 h 525631"/>
                <a:gd name="connsiteX1" fmla="*/ 163340 w 1552044"/>
                <a:gd name="connsiteY1" fmla="*/ 200092 h 525631"/>
                <a:gd name="connsiteX2" fmla="*/ 323360 w 1552044"/>
                <a:gd name="connsiteY2" fmla="*/ 474412 h 525631"/>
                <a:gd name="connsiteX3" fmla="*/ 997730 w 1552044"/>
                <a:gd name="connsiteY3" fmla="*/ 485842 h 525631"/>
                <a:gd name="connsiteX4" fmla="*/ 1534940 w 1552044"/>
                <a:gd name="connsiteY4" fmla="*/ 360112 h 525631"/>
                <a:gd name="connsiteX5" fmla="*/ 1340631 w 1552044"/>
                <a:gd name="connsiteY5" fmla="*/ 178758 h 525631"/>
                <a:gd name="connsiteX0" fmla="*/ 1355686 w 1552044"/>
                <a:gd name="connsiteY0" fmla="*/ 123892 h 525631"/>
                <a:gd name="connsiteX1" fmla="*/ 163340 w 1552044"/>
                <a:gd name="connsiteY1" fmla="*/ 200092 h 525631"/>
                <a:gd name="connsiteX2" fmla="*/ 323360 w 1552044"/>
                <a:gd name="connsiteY2" fmla="*/ 474412 h 525631"/>
                <a:gd name="connsiteX3" fmla="*/ 997730 w 1552044"/>
                <a:gd name="connsiteY3" fmla="*/ 485842 h 525631"/>
                <a:gd name="connsiteX4" fmla="*/ 1534940 w 1552044"/>
                <a:gd name="connsiteY4" fmla="*/ 360112 h 525631"/>
                <a:gd name="connsiteX5" fmla="*/ 1340631 w 1552044"/>
                <a:gd name="connsiteY5" fmla="*/ 178758 h 525631"/>
                <a:gd name="connsiteX0" fmla="*/ 1355686 w 1552044"/>
                <a:gd name="connsiteY0" fmla="*/ 123892 h 525631"/>
                <a:gd name="connsiteX1" fmla="*/ 163340 w 1552044"/>
                <a:gd name="connsiteY1" fmla="*/ 200092 h 525631"/>
                <a:gd name="connsiteX2" fmla="*/ 323360 w 1552044"/>
                <a:gd name="connsiteY2" fmla="*/ 474412 h 525631"/>
                <a:gd name="connsiteX3" fmla="*/ 997730 w 1552044"/>
                <a:gd name="connsiteY3" fmla="*/ 485842 h 525631"/>
                <a:gd name="connsiteX4" fmla="*/ 1534940 w 1552044"/>
                <a:gd name="connsiteY4" fmla="*/ 360112 h 525631"/>
                <a:gd name="connsiteX5" fmla="*/ 1340631 w 1552044"/>
                <a:gd name="connsiteY5" fmla="*/ 178758 h 52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044" h="525631">
                  <a:moveTo>
                    <a:pt x="1355686" y="123892"/>
                  </a:moveTo>
                  <a:cubicBezTo>
                    <a:pt x="1092394" y="74884"/>
                    <a:pt x="836598" y="0"/>
                    <a:pt x="163340" y="200092"/>
                  </a:cubicBezTo>
                  <a:cubicBezTo>
                    <a:pt x="0" y="404503"/>
                    <a:pt x="174370" y="451120"/>
                    <a:pt x="323360" y="474412"/>
                  </a:cubicBezTo>
                  <a:cubicBezTo>
                    <a:pt x="606335" y="513925"/>
                    <a:pt x="795800" y="504892"/>
                    <a:pt x="997730" y="485842"/>
                  </a:cubicBezTo>
                  <a:cubicBezTo>
                    <a:pt x="1199660" y="466792"/>
                    <a:pt x="1477789" y="525631"/>
                    <a:pt x="1534940" y="360112"/>
                  </a:cubicBezTo>
                  <a:cubicBezTo>
                    <a:pt x="1519700" y="302286"/>
                    <a:pt x="1552044" y="259804"/>
                    <a:pt x="1340631" y="178758"/>
                  </a:cubicBezTo>
                </a:path>
              </a:pathLst>
            </a:custGeom>
            <a:ln w="1905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orma livre 14"/>
            <p:cNvSpPr/>
            <p:nvPr/>
          </p:nvSpPr>
          <p:spPr>
            <a:xfrm rot="12201650" flipV="1">
              <a:off x="3490508" y="3893858"/>
              <a:ext cx="2381402" cy="552020"/>
            </a:xfrm>
            <a:custGeom>
              <a:avLst/>
              <a:gdLst>
                <a:gd name="connsiteX0" fmla="*/ 1371600 w 1476375"/>
                <a:gd name="connsiteY0" fmla="*/ 57150 h 352425"/>
                <a:gd name="connsiteX1" fmla="*/ 582930 w 1476375"/>
                <a:gd name="connsiteY1" fmla="*/ 0 h 352425"/>
                <a:gd name="connsiteX2" fmla="*/ 91440 w 1476375"/>
                <a:gd name="connsiteY2" fmla="*/ 57150 h 352425"/>
                <a:gd name="connsiteX3" fmla="*/ 34290 w 1476375"/>
                <a:gd name="connsiteY3" fmla="*/ 217170 h 352425"/>
                <a:gd name="connsiteX4" fmla="*/ 251460 w 1476375"/>
                <a:gd name="connsiteY4" fmla="*/ 331470 h 352425"/>
                <a:gd name="connsiteX5" fmla="*/ 925830 w 1476375"/>
                <a:gd name="connsiteY5" fmla="*/ 342900 h 352425"/>
                <a:gd name="connsiteX6" fmla="*/ 1360170 w 1476375"/>
                <a:gd name="connsiteY6" fmla="*/ 308610 h 352425"/>
                <a:gd name="connsiteX7" fmla="*/ 1463040 w 1476375"/>
                <a:gd name="connsiteY7" fmla="*/ 217170 h 352425"/>
                <a:gd name="connsiteX8" fmla="*/ 1440180 w 1476375"/>
                <a:gd name="connsiteY8" fmla="*/ 125730 h 352425"/>
                <a:gd name="connsiteX9" fmla="*/ 1268730 w 1476375"/>
                <a:gd name="connsiteY9" fmla="*/ 91440 h 352425"/>
                <a:gd name="connsiteX0" fmla="*/ 1371600 w 1476375"/>
                <a:gd name="connsiteY0" fmla="*/ 57150 h 352425"/>
                <a:gd name="connsiteX1" fmla="*/ 582930 w 1476375"/>
                <a:gd name="connsiteY1" fmla="*/ 0 h 352425"/>
                <a:gd name="connsiteX2" fmla="*/ 91440 w 1476375"/>
                <a:gd name="connsiteY2" fmla="*/ 57150 h 352425"/>
                <a:gd name="connsiteX3" fmla="*/ 34290 w 1476375"/>
                <a:gd name="connsiteY3" fmla="*/ 217170 h 352425"/>
                <a:gd name="connsiteX4" fmla="*/ 251460 w 1476375"/>
                <a:gd name="connsiteY4" fmla="*/ 331470 h 352425"/>
                <a:gd name="connsiteX5" fmla="*/ 925830 w 1476375"/>
                <a:gd name="connsiteY5" fmla="*/ 342900 h 352425"/>
                <a:gd name="connsiteX6" fmla="*/ 1360170 w 1476375"/>
                <a:gd name="connsiteY6" fmla="*/ 308610 h 352425"/>
                <a:gd name="connsiteX7" fmla="*/ 1463040 w 1476375"/>
                <a:gd name="connsiteY7" fmla="*/ 217170 h 352425"/>
                <a:gd name="connsiteX8" fmla="*/ 1440180 w 1476375"/>
                <a:gd name="connsiteY8" fmla="*/ 125730 h 352425"/>
                <a:gd name="connsiteX9" fmla="*/ 1268730 w 1476375"/>
                <a:gd name="connsiteY9" fmla="*/ 91440 h 352425"/>
                <a:gd name="connsiteX0" fmla="*/ 1371600 w 1476375"/>
                <a:gd name="connsiteY0" fmla="*/ 95499 h 390774"/>
                <a:gd name="connsiteX1" fmla="*/ 582930 w 1476375"/>
                <a:gd name="connsiteY1" fmla="*/ 38349 h 390774"/>
                <a:gd name="connsiteX2" fmla="*/ 91440 w 1476375"/>
                <a:gd name="connsiteY2" fmla="*/ 95499 h 390774"/>
                <a:gd name="connsiteX3" fmla="*/ 34290 w 1476375"/>
                <a:gd name="connsiteY3" fmla="*/ 255519 h 390774"/>
                <a:gd name="connsiteX4" fmla="*/ 251460 w 1476375"/>
                <a:gd name="connsiteY4" fmla="*/ 369819 h 390774"/>
                <a:gd name="connsiteX5" fmla="*/ 925830 w 1476375"/>
                <a:gd name="connsiteY5" fmla="*/ 381249 h 390774"/>
                <a:gd name="connsiteX6" fmla="*/ 1360170 w 1476375"/>
                <a:gd name="connsiteY6" fmla="*/ 346959 h 390774"/>
                <a:gd name="connsiteX7" fmla="*/ 1463040 w 1476375"/>
                <a:gd name="connsiteY7" fmla="*/ 255519 h 390774"/>
                <a:gd name="connsiteX8" fmla="*/ 1440180 w 1476375"/>
                <a:gd name="connsiteY8" fmla="*/ 164079 h 390774"/>
                <a:gd name="connsiteX9" fmla="*/ 1268730 w 1476375"/>
                <a:gd name="connsiteY9" fmla="*/ 0 h 390774"/>
                <a:gd name="connsiteX0" fmla="*/ 1371600 w 1476375"/>
                <a:gd name="connsiteY0" fmla="*/ 95499 h 390774"/>
                <a:gd name="connsiteX1" fmla="*/ 582930 w 1476375"/>
                <a:gd name="connsiteY1" fmla="*/ 38349 h 390774"/>
                <a:gd name="connsiteX2" fmla="*/ 91440 w 1476375"/>
                <a:gd name="connsiteY2" fmla="*/ 95499 h 390774"/>
                <a:gd name="connsiteX3" fmla="*/ 34290 w 1476375"/>
                <a:gd name="connsiteY3" fmla="*/ 255519 h 390774"/>
                <a:gd name="connsiteX4" fmla="*/ 251460 w 1476375"/>
                <a:gd name="connsiteY4" fmla="*/ 369819 h 390774"/>
                <a:gd name="connsiteX5" fmla="*/ 925830 w 1476375"/>
                <a:gd name="connsiteY5" fmla="*/ 381249 h 390774"/>
                <a:gd name="connsiteX6" fmla="*/ 1360170 w 1476375"/>
                <a:gd name="connsiteY6" fmla="*/ 346959 h 390774"/>
                <a:gd name="connsiteX7" fmla="*/ 1463040 w 1476375"/>
                <a:gd name="connsiteY7" fmla="*/ 255519 h 390774"/>
                <a:gd name="connsiteX8" fmla="*/ 1440180 w 1476375"/>
                <a:gd name="connsiteY8" fmla="*/ 164079 h 390774"/>
                <a:gd name="connsiteX9" fmla="*/ 1434490 w 1476375"/>
                <a:gd name="connsiteY9" fmla="*/ 150004 h 390774"/>
                <a:gd name="connsiteX10" fmla="*/ 1268730 w 1476375"/>
                <a:gd name="connsiteY10" fmla="*/ 0 h 390774"/>
                <a:gd name="connsiteX0" fmla="*/ 1371600 w 1476375"/>
                <a:gd name="connsiteY0" fmla="*/ 95499 h 390774"/>
                <a:gd name="connsiteX1" fmla="*/ 582930 w 1476375"/>
                <a:gd name="connsiteY1" fmla="*/ 38349 h 390774"/>
                <a:gd name="connsiteX2" fmla="*/ 91440 w 1476375"/>
                <a:gd name="connsiteY2" fmla="*/ 95499 h 390774"/>
                <a:gd name="connsiteX3" fmla="*/ 34290 w 1476375"/>
                <a:gd name="connsiteY3" fmla="*/ 255519 h 390774"/>
                <a:gd name="connsiteX4" fmla="*/ 251460 w 1476375"/>
                <a:gd name="connsiteY4" fmla="*/ 369819 h 390774"/>
                <a:gd name="connsiteX5" fmla="*/ 925830 w 1476375"/>
                <a:gd name="connsiteY5" fmla="*/ 381249 h 390774"/>
                <a:gd name="connsiteX6" fmla="*/ 1360170 w 1476375"/>
                <a:gd name="connsiteY6" fmla="*/ 346959 h 390774"/>
                <a:gd name="connsiteX7" fmla="*/ 1463040 w 1476375"/>
                <a:gd name="connsiteY7" fmla="*/ 255519 h 390774"/>
                <a:gd name="connsiteX8" fmla="*/ 1440180 w 1476375"/>
                <a:gd name="connsiteY8" fmla="*/ 164079 h 390774"/>
                <a:gd name="connsiteX9" fmla="*/ 1268730 w 1476375"/>
                <a:gd name="connsiteY9" fmla="*/ 0 h 390774"/>
                <a:gd name="connsiteX0" fmla="*/ 1371600 w 1476375"/>
                <a:gd name="connsiteY0" fmla="*/ 95499 h 390774"/>
                <a:gd name="connsiteX1" fmla="*/ 582930 w 1476375"/>
                <a:gd name="connsiteY1" fmla="*/ 38349 h 390774"/>
                <a:gd name="connsiteX2" fmla="*/ 91440 w 1476375"/>
                <a:gd name="connsiteY2" fmla="*/ 95499 h 390774"/>
                <a:gd name="connsiteX3" fmla="*/ 34290 w 1476375"/>
                <a:gd name="connsiteY3" fmla="*/ 255519 h 390774"/>
                <a:gd name="connsiteX4" fmla="*/ 251460 w 1476375"/>
                <a:gd name="connsiteY4" fmla="*/ 369819 h 390774"/>
                <a:gd name="connsiteX5" fmla="*/ 925830 w 1476375"/>
                <a:gd name="connsiteY5" fmla="*/ 381249 h 390774"/>
                <a:gd name="connsiteX6" fmla="*/ 1360170 w 1476375"/>
                <a:gd name="connsiteY6" fmla="*/ 346959 h 390774"/>
                <a:gd name="connsiteX7" fmla="*/ 1463040 w 1476375"/>
                <a:gd name="connsiteY7" fmla="*/ 255519 h 390774"/>
                <a:gd name="connsiteX8" fmla="*/ 1440180 w 1476375"/>
                <a:gd name="connsiteY8" fmla="*/ 164079 h 390774"/>
                <a:gd name="connsiteX9" fmla="*/ 1268730 w 1476375"/>
                <a:gd name="connsiteY9" fmla="*/ 0 h 390774"/>
                <a:gd name="connsiteX0" fmla="*/ 1371600 w 1478280"/>
                <a:gd name="connsiteY0" fmla="*/ 95499 h 390774"/>
                <a:gd name="connsiteX1" fmla="*/ 582930 w 1478280"/>
                <a:gd name="connsiteY1" fmla="*/ 38349 h 390774"/>
                <a:gd name="connsiteX2" fmla="*/ 91440 w 1478280"/>
                <a:gd name="connsiteY2" fmla="*/ 95499 h 390774"/>
                <a:gd name="connsiteX3" fmla="*/ 34290 w 1478280"/>
                <a:gd name="connsiteY3" fmla="*/ 255519 h 390774"/>
                <a:gd name="connsiteX4" fmla="*/ 251460 w 1478280"/>
                <a:gd name="connsiteY4" fmla="*/ 369819 h 390774"/>
                <a:gd name="connsiteX5" fmla="*/ 925830 w 1478280"/>
                <a:gd name="connsiteY5" fmla="*/ 381249 h 390774"/>
                <a:gd name="connsiteX6" fmla="*/ 1360170 w 1478280"/>
                <a:gd name="connsiteY6" fmla="*/ 346959 h 390774"/>
                <a:gd name="connsiteX7" fmla="*/ 1463040 w 1478280"/>
                <a:gd name="connsiteY7" fmla="*/ 255519 h 390774"/>
                <a:gd name="connsiteX8" fmla="*/ 1268730 w 1478280"/>
                <a:gd name="connsiteY8" fmla="*/ 0 h 390774"/>
                <a:gd name="connsiteX0" fmla="*/ 1371600 w 1480143"/>
                <a:gd name="connsiteY0" fmla="*/ 95499 h 390774"/>
                <a:gd name="connsiteX1" fmla="*/ 582930 w 1480143"/>
                <a:gd name="connsiteY1" fmla="*/ 38349 h 390774"/>
                <a:gd name="connsiteX2" fmla="*/ 91440 w 1480143"/>
                <a:gd name="connsiteY2" fmla="*/ 95499 h 390774"/>
                <a:gd name="connsiteX3" fmla="*/ 34290 w 1480143"/>
                <a:gd name="connsiteY3" fmla="*/ 255519 h 390774"/>
                <a:gd name="connsiteX4" fmla="*/ 251460 w 1480143"/>
                <a:gd name="connsiteY4" fmla="*/ 369819 h 390774"/>
                <a:gd name="connsiteX5" fmla="*/ 925830 w 1480143"/>
                <a:gd name="connsiteY5" fmla="*/ 381249 h 390774"/>
                <a:gd name="connsiteX6" fmla="*/ 1360170 w 1480143"/>
                <a:gd name="connsiteY6" fmla="*/ 346959 h 390774"/>
                <a:gd name="connsiteX7" fmla="*/ 1463040 w 1480143"/>
                <a:gd name="connsiteY7" fmla="*/ 255519 h 390774"/>
                <a:gd name="connsiteX8" fmla="*/ 1268730 w 1480143"/>
                <a:gd name="connsiteY8" fmla="*/ 0 h 390774"/>
                <a:gd name="connsiteX0" fmla="*/ 1371600 w 1480143"/>
                <a:gd name="connsiteY0" fmla="*/ 95499 h 400299"/>
                <a:gd name="connsiteX1" fmla="*/ 582930 w 1480143"/>
                <a:gd name="connsiteY1" fmla="*/ 38349 h 400299"/>
                <a:gd name="connsiteX2" fmla="*/ 91440 w 1480143"/>
                <a:gd name="connsiteY2" fmla="*/ 95499 h 400299"/>
                <a:gd name="connsiteX3" fmla="*/ 34290 w 1480143"/>
                <a:gd name="connsiteY3" fmla="*/ 255519 h 400299"/>
                <a:gd name="connsiteX4" fmla="*/ 251460 w 1480143"/>
                <a:gd name="connsiteY4" fmla="*/ 369819 h 400299"/>
                <a:gd name="connsiteX5" fmla="*/ 925830 w 1480143"/>
                <a:gd name="connsiteY5" fmla="*/ 381249 h 400299"/>
                <a:gd name="connsiteX6" fmla="*/ 1463040 w 1480143"/>
                <a:gd name="connsiteY6" fmla="*/ 255519 h 400299"/>
                <a:gd name="connsiteX7" fmla="*/ 1268730 w 1480143"/>
                <a:gd name="connsiteY7" fmla="*/ 0 h 400299"/>
                <a:gd name="connsiteX0" fmla="*/ 1371600 w 1480143"/>
                <a:gd name="connsiteY0" fmla="*/ 95499 h 458121"/>
                <a:gd name="connsiteX1" fmla="*/ 582930 w 1480143"/>
                <a:gd name="connsiteY1" fmla="*/ 38349 h 458121"/>
                <a:gd name="connsiteX2" fmla="*/ 91440 w 1480143"/>
                <a:gd name="connsiteY2" fmla="*/ 95499 h 458121"/>
                <a:gd name="connsiteX3" fmla="*/ 34290 w 1480143"/>
                <a:gd name="connsiteY3" fmla="*/ 255519 h 458121"/>
                <a:gd name="connsiteX4" fmla="*/ 251460 w 1480143"/>
                <a:gd name="connsiteY4" fmla="*/ 369819 h 458121"/>
                <a:gd name="connsiteX5" fmla="*/ 925830 w 1480143"/>
                <a:gd name="connsiteY5" fmla="*/ 381249 h 458121"/>
                <a:gd name="connsiteX6" fmla="*/ 1463040 w 1480143"/>
                <a:gd name="connsiteY6" fmla="*/ 255519 h 458121"/>
                <a:gd name="connsiteX7" fmla="*/ 1268730 w 1480143"/>
                <a:gd name="connsiteY7" fmla="*/ 0 h 458121"/>
                <a:gd name="connsiteX0" fmla="*/ 1371600 w 1480143"/>
                <a:gd name="connsiteY0" fmla="*/ 95499 h 421038"/>
                <a:gd name="connsiteX1" fmla="*/ 582930 w 1480143"/>
                <a:gd name="connsiteY1" fmla="*/ 38349 h 421038"/>
                <a:gd name="connsiteX2" fmla="*/ 91440 w 1480143"/>
                <a:gd name="connsiteY2" fmla="*/ 95499 h 421038"/>
                <a:gd name="connsiteX3" fmla="*/ 34290 w 1480143"/>
                <a:gd name="connsiteY3" fmla="*/ 255519 h 421038"/>
                <a:gd name="connsiteX4" fmla="*/ 251460 w 1480143"/>
                <a:gd name="connsiteY4" fmla="*/ 369819 h 421038"/>
                <a:gd name="connsiteX5" fmla="*/ 925830 w 1480143"/>
                <a:gd name="connsiteY5" fmla="*/ 381249 h 421038"/>
                <a:gd name="connsiteX6" fmla="*/ 1463040 w 1480143"/>
                <a:gd name="connsiteY6" fmla="*/ 255519 h 421038"/>
                <a:gd name="connsiteX7" fmla="*/ 1268730 w 1480143"/>
                <a:gd name="connsiteY7" fmla="*/ 0 h 421038"/>
                <a:gd name="connsiteX0" fmla="*/ 1371600 w 1480143"/>
                <a:gd name="connsiteY0" fmla="*/ 95499 h 421038"/>
                <a:gd name="connsiteX1" fmla="*/ 582930 w 1480143"/>
                <a:gd name="connsiteY1" fmla="*/ 38349 h 421038"/>
                <a:gd name="connsiteX2" fmla="*/ 91440 w 1480143"/>
                <a:gd name="connsiteY2" fmla="*/ 95499 h 421038"/>
                <a:gd name="connsiteX3" fmla="*/ 34290 w 1480143"/>
                <a:gd name="connsiteY3" fmla="*/ 255519 h 421038"/>
                <a:gd name="connsiteX4" fmla="*/ 251460 w 1480143"/>
                <a:gd name="connsiteY4" fmla="*/ 369819 h 421038"/>
                <a:gd name="connsiteX5" fmla="*/ 925830 w 1480143"/>
                <a:gd name="connsiteY5" fmla="*/ 381249 h 421038"/>
                <a:gd name="connsiteX6" fmla="*/ 1463040 w 1480143"/>
                <a:gd name="connsiteY6" fmla="*/ 255519 h 421038"/>
                <a:gd name="connsiteX7" fmla="*/ 1268730 w 1480143"/>
                <a:gd name="connsiteY7" fmla="*/ 0 h 421038"/>
                <a:gd name="connsiteX0" fmla="*/ 1371600 w 1463040"/>
                <a:gd name="connsiteY0" fmla="*/ 95499 h 421038"/>
                <a:gd name="connsiteX1" fmla="*/ 582930 w 1463040"/>
                <a:gd name="connsiteY1" fmla="*/ 38349 h 421038"/>
                <a:gd name="connsiteX2" fmla="*/ 91440 w 1463040"/>
                <a:gd name="connsiteY2" fmla="*/ 95499 h 421038"/>
                <a:gd name="connsiteX3" fmla="*/ 34290 w 1463040"/>
                <a:gd name="connsiteY3" fmla="*/ 255519 h 421038"/>
                <a:gd name="connsiteX4" fmla="*/ 251460 w 1463040"/>
                <a:gd name="connsiteY4" fmla="*/ 369819 h 421038"/>
                <a:gd name="connsiteX5" fmla="*/ 925830 w 1463040"/>
                <a:gd name="connsiteY5" fmla="*/ 381249 h 421038"/>
                <a:gd name="connsiteX6" fmla="*/ 1463040 w 1463040"/>
                <a:gd name="connsiteY6" fmla="*/ 255519 h 421038"/>
                <a:gd name="connsiteX7" fmla="*/ 953574 w 1463040"/>
                <a:gd name="connsiteY7" fmla="*/ 0 h 421038"/>
                <a:gd name="connsiteX0" fmla="*/ 1371600 w 1544243"/>
                <a:gd name="connsiteY0" fmla="*/ 95499 h 421038"/>
                <a:gd name="connsiteX1" fmla="*/ 582930 w 1544243"/>
                <a:gd name="connsiteY1" fmla="*/ 38349 h 421038"/>
                <a:gd name="connsiteX2" fmla="*/ 91440 w 1544243"/>
                <a:gd name="connsiteY2" fmla="*/ 95499 h 421038"/>
                <a:gd name="connsiteX3" fmla="*/ 34290 w 1544243"/>
                <a:gd name="connsiteY3" fmla="*/ 255519 h 421038"/>
                <a:gd name="connsiteX4" fmla="*/ 251460 w 1544243"/>
                <a:gd name="connsiteY4" fmla="*/ 369819 h 421038"/>
                <a:gd name="connsiteX5" fmla="*/ 925830 w 1544243"/>
                <a:gd name="connsiteY5" fmla="*/ 381249 h 421038"/>
                <a:gd name="connsiteX6" fmla="*/ 1463040 w 1544243"/>
                <a:gd name="connsiteY6" fmla="*/ 255519 h 421038"/>
                <a:gd name="connsiteX7" fmla="*/ 1332830 w 1544243"/>
                <a:gd name="connsiteY7" fmla="*/ 0 h 421038"/>
                <a:gd name="connsiteX0" fmla="*/ 1371600 w 1544243"/>
                <a:gd name="connsiteY0" fmla="*/ 95499 h 421038"/>
                <a:gd name="connsiteX1" fmla="*/ 1365049 w 1544243"/>
                <a:gd name="connsiteY1" fmla="*/ 103651 h 421038"/>
                <a:gd name="connsiteX2" fmla="*/ 582930 w 1544243"/>
                <a:gd name="connsiteY2" fmla="*/ 38349 h 421038"/>
                <a:gd name="connsiteX3" fmla="*/ 91440 w 1544243"/>
                <a:gd name="connsiteY3" fmla="*/ 95499 h 421038"/>
                <a:gd name="connsiteX4" fmla="*/ 34290 w 1544243"/>
                <a:gd name="connsiteY4" fmla="*/ 255519 h 421038"/>
                <a:gd name="connsiteX5" fmla="*/ 251460 w 1544243"/>
                <a:gd name="connsiteY5" fmla="*/ 369819 h 421038"/>
                <a:gd name="connsiteX6" fmla="*/ 925830 w 1544243"/>
                <a:gd name="connsiteY6" fmla="*/ 381249 h 421038"/>
                <a:gd name="connsiteX7" fmla="*/ 1463040 w 1544243"/>
                <a:gd name="connsiteY7" fmla="*/ 255519 h 421038"/>
                <a:gd name="connsiteX8" fmla="*/ 1332830 w 1544243"/>
                <a:gd name="connsiteY8" fmla="*/ 0 h 421038"/>
                <a:gd name="connsiteX0" fmla="*/ 1371600 w 1544243"/>
                <a:gd name="connsiteY0" fmla="*/ 205329 h 530868"/>
                <a:gd name="connsiteX1" fmla="*/ 1365049 w 1544243"/>
                <a:gd name="connsiteY1" fmla="*/ 9525 h 530868"/>
                <a:gd name="connsiteX2" fmla="*/ 582930 w 1544243"/>
                <a:gd name="connsiteY2" fmla="*/ 148179 h 530868"/>
                <a:gd name="connsiteX3" fmla="*/ 91440 w 1544243"/>
                <a:gd name="connsiteY3" fmla="*/ 205329 h 530868"/>
                <a:gd name="connsiteX4" fmla="*/ 34290 w 1544243"/>
                <a:gd name="connsiteY4" fmla="*/ 365349 h 530868"/>
                <a:gd name="connsiteX5" fmla="*/ 251460 w 1544243"/>
                <a:gd name="connsiteY5" fmla="*/ 479649 h 530868"/>
                <a:gd name="connsiteX6" fmla="*/ 925830 w 1544243"/>
                <a:gd name="connsiteY6" fmla="*/ 491079 h 530868"/>
                <a:gd name="connsiteX7" fmla="*/ 1463040 w 1544243"/>
                <a:gd name="connsiteY7" fmla="*/ 365349 h 530868"/>
                <a:gd name="connsiteX8" fmla="*/ 1332830 w 1544243"/>
                <a:gd name="connsiteY8" fmla="*/ 109830 h 530868"/>
                <a:gd name="connsiteX0" fmla="*/ 1371600 w 1544243"/>
                <a:gd name="connsiteY0" fmla="*/ 95499 h 421038"/>
                <a:gd name="connsiteX1" fmla="*/ 582930 w 1544243"/>
                <a:gd name="connsiteY1" fmla="*/ 38349 h 421038"/>
                <a:gd name="connsiteX2" fmla="*/ 91440 w 1544243"/>
                <a:gd name="connsiteY2" fmla="*/ 95499 h 421038"/>
                <a:gd name="connsiteX3" fmla="*/ 34290 w 1544243"/>
                <a:gd name="connsiteY3" fmla="*/ 255519 h 421038"/>
                <a:gd name="connsiteX4" fmla="*/ 251460 w 1544243"/>
                <a:gd name="connsiteY4" fmla="*/ 369819 h 421038"/>
                <a:gd name="connsiteX5" fmla="*/ 925830 w 1544243"/>
                <a:gd name="connsiteY5" fmla="*/ 381249 h 421038"/>
                <a:gd name="connsiteX6" fmla="*/ 1463040 w 1544243"/>
                <a:gd name="connsiteY6" fmla="*/ 255519 h 421038"/>
                <a:gd name="connsiteX7" fmla="*/ 1332830 w 1544243"/>
                <a:gd name="connsiteY7" fmla="*/ 0 h 421038"/>
                <a:gd name="connsiteX0" fmla="*/ 1283786 w 1544243"/>
                <a:gd name="connsiteY0" fmla="*/ 19299 h 421038"/>
                <a:gd name="connsiteX1" fmla="*/ 582930 w 1544243"/>
                <a:gd name="connsiteY1" fmla="*/ 38349 h 421038"/>
                <a:gd name="connsiteX2" fmla="*/ 91440 w 1544243"/>
                <a:gd name="connsiteY2" fmla="*/ 95499 h 421038"/>
                <a:gd name="connsiteX3" fmla="*/ 34290 w 1544243"/>
                <a:gd name="connsiteY3" fmla="*/ 255519 h 421038"/>
                <a:gd name="connsiteX4" fmla="*/ 251460 w 1544243"/>
                <a:gd name="connsiteY4" fmla="*/ 369819 h 421038"/>
                <a:gd name="connsiteX5" fmla="*/ 925830 w 1544243"/>
                <a:gd name="connsiteY5" fmla="*/ 381249 h 421038"/>
                <a:gd name="connsiteX6" fmla="*/ 1463040 w 1544243"/>
                <a:gd name="connsiteY6" fmla="*/ 255519 h 421038"/>
                <a:gd name="connsiteX7" fmla="*/ 1332830 w 1544243"/>
                <a:gd name="connsiteY7" fmla="*/ 0 h 421038"/>
                <a:gd name="connsiteX0" fmla="*/ 1283786 w 1608343"/>
                <a:gd name="connsiteY0" fmla="*/ 686790 h 1088529"/>
                <a:gd name="connsiteX1" fmla="*/ 582930 w 1608343"/>
                <a:gd name="connsiteY1" fmla="*/ 705840 h 1088529"/>
                <a:gd name="connsiteX2" fmla="*/ 91440 w 1608343"/>
                <a:gd name="connsiteY2" fmla="*/ 762990 h 1088529"/>
                <a:gd name="connsiteX3" fmla="*/ 34290 w 1608343"/>
                <a:gd name="connsiteY3" fmla="*/ 923010 h 1088529"/>
                <a:gd name="connsiteX4" fmla="*/ 251460 w 1608343"/>
                <a:gd name="connsiteY4" fmla="*/ 1037310 h 1088529"/>
                <a:gd name="connsiteX5" fmla="*/ 925830 w 1608343"/>
                <a:gd name="connsiteY5" fmla="*/ 1048740 h 1088529"/>
                <a:gd name="connsiteX6" fmla="*/ 1463040 w 1608343"/>
                <a:gd name="connsiteY6" fmla="*/ 923010 h 1088529"/>
                <a:gd name="connsiteX7" fmla="*/ 1396930 w 1608343"/>
                <a:gd name="connsiteY7" fmla="*/ 0 h 1088529"/>
                <a:gd name="connsiteX0" fmla="*/ 1283786 w 1480144"/>
                <a:gd name="connsiteY0" fmla="*/ 11906 h 413645"/>
                <a:gd name="connsiteX1" fmla="*/ 582930 w 1480144"/>
                <a:gd name="connsiteY1" fmla="*/ 30956 h 413645"/>
                <a:gd name="connsiteX2" fmla="*/ 91440 w 1480144"/>
                <a:gd name="connsiteY2" fmla="*/ 88106 h 413645"/>
                <a:gd name="connsiteX3" fmla="*/ 34290 w 1480144"/>
                <a:gd name="connsiteY3" fmla="*/ 248126 h 413645"/>
                <a:gd name="connsiteX4" fmla="*/ 251460 w 1480144"/>
                <a:gd name="connsiteY4" fmla="*/ 362426 h 413645"/>
                <a:gd name="connsiteX5" fmla="*/ 925830 w 1480144"/>
                <a:gd name="connsiteY5" fmla="*/ 373856 h 413645"/>
                <a:gd name="connsiteX6" fmla="*/ 1463040 w 1480144"/>
                <a:gd name="connsiteY6" fmla="*/ 248126 h 413645"/>
                <a:gd name="connsiteX7" fmla="*/ 1268731 w 1480144"/>
                <a:gd name="connsiteY7" fmla="*/ 66772 h 413645"/>
                <a:gd name="connsiteX0" fmla="*/ 1400595 w 1596953"/>
                <a:gd name="connsiteY0" fmla="*/ 0 h 401739"/>
                <a:gd name="connsiteX1" fmla="*/ 208249 w 1596953"/>
                <a:gd name="connsiteY1" fmla="*/ 76200 h 401739"/>
                <a:gd name="connsiteX2" fmla="*/ 151099 w 1596953"/>
                <a:gd name="connsiteY2" fmla="*/ 236220 h 401739"/>
                <a:gd name="connsiteX3" fmla="*/ 368269 w 1596953"/>
                <a:gd name="connsiteY3" fmla="*/ 350520 h 401739"/>
                <a:gd name="connsiteX4" fmla="*/ 1042639 w 1596953"/>
                <a:gd name="connsiteY4" fmla="*/ 361950 h 401739"/>
                <a:gd name="connsiteX5" fmla="*/ 1579849 w 1596953"/>
                <a:gd name="connsiteY5" fmla="*/ 236220 h 401739"/>
                <a:gd name="connsiteX6" fmla="*/ 1385540 w 1596953"/>
                <a:gd name="connsiteY6" fmla="*/ 54866 h 401739"/>
                <a:gd name="connsiteX0" fmla="*/ 1364400 w 1560758"/>
                <a:gd name="connsiteY0" fmla="*/ 0 h 401739"/>
                <a:gd name="connsiteX1" fmla="*/ 172054 w 1560758"/>
                <a:gd name="connsiteY1" fmla="*/ 76200 h 401739"/>
                <a:gd name="connsiteX2" fmla="*/ 332074 w 1560758"/>
                <a:gd name="connsiteY2" fmla="*/ 350520 h 401739"/>
                <a:gd name="connsiteX3" fmla="*/ 1006444 w 1560758"/>
                <a:gd name="connsiteY3" fmla="*/ 361950 h 401739"/>
                <a:gd name="connsiteX4" fmla="*/ 1543654 w 1560758"/>
                <a:gd name="connsiteY4" fmla="*/ 236220 h 401739"/>
                <a:gd name="connsiteX5" fmla="*/ 1349345 w 1560758"/>
                <a:gd name="connsiteY5" fmla="*/ 54866 h 401739"/>
                <a:gd name="connsiteX0" fmla="*/ 1364400 w 1560758"/>
                <a:gd name="connsiteY0" fmla="*/ 123892 h 525631"/>
                <a:gd name="connsiteX1" fmla="*/ 172054 w 1560758"/>
                <a:gd name="connsiteY1" fmla="*/ 200092 h 525631"/>
                <a:gd name="connsiteX2" fmla="*/ 332074 w 1560758"/>
                <a:gd name="connsiteY2" fmla="*/ 474412 h 525631"/>
                <a:gd name="connsiteX3" fmla="*/ 1006444 w 1560758"/>
                <a:gd name="connsiteY3" fmla="*/ 485842 h 525631"/>
                <a:gd name="connsiteX4" fmla="*/ 1543654 w 1560758"/>
                <a:gd name="connsiteY4" fmla="*/ 360112 h 525631"/>
                <a:gd name="connsiteX5" fmla="*/ 1349345 w 1560758"/>
                <a:gd name="connsiteY5" fmla="*/ 178758 h 525631"/>
                <a:gd name="connsiteX0" fmla="*/ 1364400 w 1560758"/>
                <a:gd name="connsiteY0" fmla="*/ 123892 h 525631"/>
                <a:gd name="connsiteX1" fmla="*/ 172054 w 1560758"/>
                <a:gd name="connsiteY1" fmla="*/ 200092 h 525631"/>
                <a:gd name="connsiteX2" fmla="*/ 332074 w 1560758"/>
                <a:gd name="connsiteY2" fmla="*/ 474412 h 525631"/>
                <a:gd name="connsiteX3" fmla="*/ 1006444 w 1560758"/>
                <a:gd name="connsiteY3" fmla="*/ 485842 h 525631"/>
                <a:gd name="connsiteX4" fmla="*/ 1543654 w 1560758"/>
                <a:gd name="connsiteY4" fmla="*/ 360112 h 525631"/>
                <a:gd name="connsiteX5" fmla="*/ 1349345 w 1560758"/>
                <a:gd name="connsiteY5" fmla="*/ 178758 h 525631"/>
                <a:gd name="connsiteX0" fmla="*/ 1347557 w 1543915"/>
                <a:gd name="connsiteY0" fmla="*/ 123892 h 525631"/>
                <a:gd name="connsiteX1" fmla="*/ 155211 w 1543915"/>
                <a:gd name="connsiteY1" fmla="*/ 200092 h 525631"/>
                <a:gd name="connsiteX2" fmla="*/ 315231 w 1543915"/>
                <a:gd name="connsiteY2" fmla="*/ 474412 h 525631"/>
                <a:gd name="connsiteX3" fmla="*/ 989601 w 1543915"/>
                <a:gd name="connsiteY3" fmla="*/ 485842 h 525631"/>
                <a:gd name="connsiteX4" fmla="*/ 1526811 w 1543915"/>
                <a:gd name="connsiteY4" fmla="*/ 360112 h 525631"/>
                <a:gd name="connsiteX5" fmla="*/ 1332502 w 1543915"/>
                <a:gd name="connsiteY5" fmla="*/ 178758 h 525631"/>
                <a:gd name="connsiteX0" fmla="*/ 1355686 w 1552044"/>
                <a:gd name="connsiteY0" fmla="*/ 123892 h 525631"/>
                <a:gd name="connsiteX1" fmla="*/ 163340 w 1552044"/>
                <a:gd name="connsiteY1" fmla="*/ 200092 h 525631"/>
                <a:gd name="connsiteX2" fmla="*/ 323360 w 1552044"/>
                <a:gd name="connsiteY2" fmla="*/ 474412 h 525631"/>
                <a:gd name="connsiteX3" fmla="*/ 997730 w 1552044"/>
                <a:gd name="connsiteY3" fmla="*/ 485842 h 525631"/>
                <a:gd name="connsiteX4" fmla="*/ 1534940 w 1552044"/>
                <a:gd name="connsiteY4" fmla="*/ 360112 h 525631"/>
                <a:gd name="connsiteX5" fmla="*/ 1340631 w 1552044"/>
                <a:gd name="connsiteY5" fmla="*/ 178758 h 525631"/>
                <a:gd name="connsiteX0" fmla="*/ 1355686 w 1552044"/>
                <a:gd name="connsiteY0" fmla="*/ 123892 h 525631"/>
                <a:gd name="connsiteX1" fmla="*/ 163340 w 1552044"/>
                <a:gd name="connsiteY1" fmla="*/ 200092 h 525631"/>
                <a:gd name="connsiteX2" fmla="*/ 323360 w 1552044"/>
                <a:gd name="connsiteY2" fmla="*/ 474412 h 525631"/>
                <a:gd name="connsiteX3" fmla="*/ 997730 w 1552044"/>
                <a:gd name="connsiteY3" fmla="*/ 485842 h 525631"/>
                <a:gd name="connsiteX4" fmla="*/ 1534940 w 1552044"/>
                <a:gd name="connsiteY4" fmla="*/ 360112 h 525631"/>
                <a:gd name="connsiteX5" fmla="*/ 1340631 w 1552044"/>
                <a:gd name="connsiteY5" fmla="*/ 178758 h 525631"/>
                <a:gd name="connsiteX0" fmla="*/ 1355686 w 1552044"/>
                <a:gd name="connsiteY0" fmla="*/ 123892 h 525631"/>
                <a:gd name="connsiteX1" fmla="*/ 163340 w 1552044"/>
                <a:gd name="connsiteY1" fmla="*/ 200092 h 525631"/>
                <a:gd name="connsiteX2" fmla="*/ 323360 w 1552044"/>
                <a:gd name="connsiteY2" fmla="*/ 474412 h 525631"/>
                <a:gd name="connsiteX3" fmla="*/ 997730 w 1552044"/>
                <a:gd name="connsiteY3" fmla="*/ 485842 h 525631"/>
                <a:gd name="connsiteX4" fmla="*/ 1534940 w 1552044"/>
                <a:gd name="connsiteY4" fmla="*/ 360112 h 525631"/>
                <a:gd name="connsiteX5" fmla="*/ 1340631 w 1552044"/>
                <a:gd name="connsiteY5" fmla="*/ 178758 h 52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044" h="525631">
                  <a:moveTo>
                    <a:pt x="1355686" y="123892"/>
                  </a:moveTo>
                  <a:cubicBezTo>
                    <a:pt x="1092394" y="74884"/>
                    <a:pt x="836598" y="0"/>
                    <a:pt x="163340" y="200092"/>
                  </a:cubicBezTo>
                  <a:cubicBezTo>
                    <a:pt x="0" y="404503"/>
                    <a:pt x="174370" y="451120"/>
                    <a:pt x="323360" y="474412"/>
                  </a:cubicBezTo>
                  <a:cubicBezTo>
                    <a:pt x="606335" y="513925"/>
                    <a:pt x="795800" y="504892"/>
                    <a:pt x="997730" y="485842"/>
                  </a:cubicBezTo>
                  <a:cubicBezTo>
                    <a:pt x="1199660" y="466792"/>
                    <a:pt x="1477789" y="525631"/>
                    <a:pt x="1534940" y="360112"/>
                  </a:cubicBezTo>
                  <a:cubicBezTo>
                    <a:pt x="1519700" y="302286"/>
                    <a:pt x="1552044" y="259804"/>
                    <a:pt x="1340631" y="178758"/>
                  </a:cubicBezTo>
                </a:path>
              </a:pathLst>
            </a:custGeom>
            <a:ln w="1905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ângulo 16"/>
          <p:cNvSpPr/>
          <p:nvPr/>
        </p:nvSpPr>
        <p:spPr>
          <a:xfrm>
            <a:off x="4472420" y="2186630"/>
            <a:ext cx="4291235" cy="646331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The data points are poorly fitted…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The high-statistics low-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  <a:sym typeface="Symbol"/>
              </a:rPr>
              <a:t>p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  <a:sym typeface="Symbol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points drive the fit</a:t>
            </a:r>
          </a:p>
        </p:txBody>
      </p:sp>
      <p:cxnSp>
        <p:nvCxnSpPr>
          <p:cNvPr id="31" name="Conexão recta unidireccional 9"/>
          <p:cNvCxnSpPr>
            <a:stCxn id="17" idx="1"/>
          </p:cNvCxnSpPr>
          <p:nvPr/>
        </p:nvCxnSpPr>
        <p:spPr>
          <a:xfrm rot="10800000" flipV="1">
            <a:off x="2753576" y="2509795"/>
            <a:ext cx="1718844" cy="483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unidireccional 9"/>
          <p:cNvCxnSpPr/>
          <p:nvPr/>
        </p:nvCxnSpPr>
        <p:spPr>
          <a:xfrm rot="5400000">
            <a:off x="4553443" y="2847616"/>
            <a:ext cx="985833" cy="964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16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A matter of NRQCD validity domain?</a:t>
            </a:r>
            <a:endParaRPr lang="pt-PT" sz="2800" b="1" dirty="0" smtClean="0">
              <a:solidFill>
                <a:srgbClr val="0000FF"/>
              </a:solidFill>
              <a:latin typeface="+mj-lt"/>
              <a:ea typeface="ＭＳ Ｐゴシック" charset="-128"/>
              <a:cs typeface="ＭＳ Ｐゴシック" pitchFamily="-65" charset="-128"/>
            </a:endParaRPr>
          </a:p>
        </p:txBody>
      </p:sp>
      <p:pic>
        <p:nvPicPr>
          <p:cNvPr id="1026" name="Picture 2" descr="E:\Dropbox\NRQCD\NRQCDfit_allCurves.t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3153" y="1258956"/>
            <a:ext cx="5924032" cy="5503839"/>
          </a:xfrm>
          <a:prstGeom prst="rect">
            <a:avLst/>
          </a:prstGeom>
          <a:noFill/>
        </p:spPr>
      </p:pic>
      <p:sp>
        <p:nvSpPr>
          <p:cNvPr id="13" name="Forma livre 12"/>
          <p:cNvSpPr/>
          <p:nvPr/>
        </p:nvSpPr>
        <p:spPr>
          <a:xfrm>
            <a:off x="1130228" y="1588183"/>
            <a:ext cx="4786952" cy="3209499"/>
          </a:xfrm>
          <a:custGeom>
            <a:avLst/>
            <a:gdLst>
              <a:gd name="connsiteX0" fmla="*/ 0 w 4786952"/>
              <a:gd name="connsiteY0" fmla="*/ 0 h 3209499"/>
              <a:gd name="connsiteX1" fmla="*/ 259307 w 4786952"/>
              <a:gd name="connsiteY1" fmla="*/ 313899 h 3209499"/>
              <a:gd name="connsiteX2" fmla="*/ 477671 w 4786952"/>
              <a:gd name="connsiteY2" fmla="*/ 566382 h 3209499"/>
              <a:gd name="connsiteX3" fmla="*/ 736979 w 4786952"/>
              <a:gd name="connsiteY3" fmla="*/ 839338 h 3209499"/>
              <a:gd name="connsiteX4" fmla="*/ 1078173 w 4786952"/>
              <a:gd name="connsiteY4" fmla="*/ 1146412 h 3209499"/>
              <a:gd name="connsiteX5" fmla="*/ 1323832 w 4786952"/>
              <a:gd name="connsiteY5" fmla="*/ 1364776 h 3209499"/>
              <a:gd name="connsiteX6" fmla="*/ 1931158 w 4786952"/>
              <a:gd name="connsiteY6" fmla="*/ 1815152 h 3209499"/>
              <a:gd name="connsiteX7" fmla="*/ 2613546 w 4786952"/>
              <a:gd name="connsiteY7" fmla="*/ 2245057 h 3209499"/>
              <a:gd name="connsiteX8" fmla="*/ 3377820 w 4786952"/>
              <a:gd name="connsiteY8" fmla="*/ 2627194 h 3209499"/>
              <a:gd name="connsiteX9" fmla="*/ 4026089 w 4786952"/>
              <a:gd name="connsiteY9" fmla="*/ 2920621 h 3209499"/>
              <a:gd name="connsiteX10" fmla="*/ 4667534 w 4786952"/>
              <a:gd name="connsiteY10" fmla="*/ 3166281 h 3209499"/>
              <a:gd name="connsiteX11" fmla="*/ 4742597 w 4786952"/>
              <a:gd name="connsiteY11" fmla="*/ 3179929 h 320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86952" h="3209499">
                <a:moveTo>
                  <a:pt x="0" y="0"/>
                </a:moveTo>
                <a:cubicBezTo>
                  <a:pt x="89847" y="109751"/>
                  <a:pt x="179695" y="219502"/>
                  <a:pt x="259307" y="313899"/>
                </a:cubicBezTo>
                <a:cubicBezTo>
                  <a:pt x="338919" y="408296"/>
                  <a:pt x="398059" y="478809"/>
                  <a:pt x="477671" y="566382"/>
                </a:cubicBezTo>
                <a:cubicBezTo>
                  <a:pt x="557283" y="653955"/>
                  <a:pt x="636895" y="742666"/>
                  <a:pt x="736979" y="839338"/>
                </a:cubicBezTo>
                <a:cubicBezTo>
                  <a:pt x="837063" y="936010"/>
                  <a:pt x="1078173" y="1146412"/>
                  <a:pt x="1078173" y="1146412"/>
                </a:cubicBezTo>
                <a:cubicBezTo>
                  <a:pt x="1175982" y="1233985"/>
                  <a:pt x="1181668" y="1253319"/>
                  <a:pt x="1323832" y="1364776"/>
                </a:cubicBezTo>
                <a:cubicBezTo>
                  <a:pt x="1465996" y="1476233"/>
                  <a:pt x="1716206" y="1668439"/>
                  <a:pt x="1931158" y="1815152"/>
                </a:cubicBezTo>
                <a:cubicBezTo>
                  <a:pt x="2146110" y="1961865"/>
                  <a:pt x="2372436" y="2109717"/>
                  <a:pt x="2613546" y="2245057"/>
                </a:cubicBezTo>
                <a:cubicBezTo>
                  <a:pt x="2854656" y="2380397"/>
                  <a:pt x="3142396" y="2514600"/>
                  <a:pt x="3377820" y="2627194"/>
                </a:cubicBezTo>
                <a:cubicBezTo>
                  <a:pt x="3613244" y="2739788"/>
                  <a:pt x="3811137" y="2830773"/>
                  <a:pt x="4026089" y="2920621"/>
                </a:cubicBezTo>
                <a:cubicBezTo>
                  <a:pt x="4241041" y="3010469"/>
                  <a:pt x="4548116" y="3123063"/>
                  <a:pt x="4667534" y="3166281"/>
                </a:cubicBezTo>
                <a:cubicBezTo>
                  <a:pt x="4786952" y="3209499"/>
                  <a:pt x="4764774" y="3194714"/>
                  <a:pt x="4742597" y="3179929"/>
                </a:cubicBez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rma livre 9"/>
          <p:cNvSpPr/>
          <p:nvPr/>
        </p:nvSpPr>
        <p:spPr>
          <a:xfrm>
            <a:off x="2300601" y="3849967"/>
            <a:ext cx="3572223" cy="1463344"/>
          </a:xfrm>
          <a:custGeom>
            <a:avLst/>
            <a:gdLst>
              <a:gd name="connsiteX0" fmla="*/ 15922 w 3571164"/>
              <a:gd name="connsiteY0" fmla="*/ 2250744 h 2250744"/>
              <a:gd name="connsiteX1" fmla="*/ 22746 w 3571164"/>
              <a:gd name="connsiteY1" fmla="*/ 708547 h 2250744"/>
              <a:gd name="connsiteX2" fmla="*/ 152399 w 3571164"/>
              <a:gd name="connsiteY2" fmla="*/ 128517 h 2250744"/>
              <a:gd name="connsiteX3" fmla="*/ 520889 w 3571164"/>
              <a:gd name="connsiteY3" fmla="*/ 5687 h 2250744"/>
              <a:gd name="connsiteX4" fmla="*/ 1128214 w 3571164"/>
              <a:gd name="connsiteY4" fmla="*/ 162637 h 2250744"/>
              <a:gd name="connsiteX5" fmla="*/ 1783307 w 3571164"/>
              <a:gd name="connsiteY5" fmla="*/ 360529 h 2250744"/>
              <a:gd name="connsiteX6" fmla="*/ 2752298 w 3571164"/>
              <a:gd name="connsiteY6" fmla="*/ 660780 h 2250744"/>
              <a:gd name="connsiteX7" fmla="*/ 3571164 w 3571164"/>
              <a:gd name="connsiteY7" fmla="*/ 879144 h 2250744"/>
              <a:gd name="connsiteX0" fmla="*/ 10631 w 3572223"/>
              <a:gd name="connsiteY0" fmla="*/ 1463344 h 1463344"/>
              <a:gd name="connsiteX1" fmla="*/ 23805 w 3572223"/>
              <a:gd name="connsiteY1" fmla="*/ 708547 h 1463344"/>
              <a:gd name="connsiteX2" fmla="*/ 153458 w 3572223"/>
              <a:gd name="connsiteY2" fmla="*/ 128517 h 1463344"/>
              <a:gd name="connsiteX3" fmla="*/ 521948 w 3572223"/>
              <a:gd name="connsiteY3" fmla="*/ 5687 h 1463344"/>
              <a:gd name="connsiteX4" fmla="*/ 1129273 w 3572223"/>
              <a:gd name="connsiteY4" fmla="*/ 162637 h 1463344"/>
              <a:gd name="connsiteX5" fmla="*/ 1784366 w 3572223"/>
              <a:gd name="connsiteY5" fmla="*/ 360529 h 1463344"/>
              <a:gd name="connsiteX6" fmla="*/ 2753357 w 3572223"/>
              <a:gd name="connsiteY6" fmla="*/ 660780 h 1463344"/>
              <a:gd name="connsiteX7" fmla="*/ 3572223 w 3572223"/>
              <a:gd name="connsiteY7" fmla="*/ 879144 h 1463344"/>
              <a:gd name="connsiteX0" fmla="*/ 10631 w 3572223"/>
              <a:gd name="connsiteY0" fmla="*/ 1463344 h 1463344"/>
              <a:gd name="connsiteX1" fmla="*/ 23805 w 3572223"/>
              <a:gd name="connsiteY1" fmla="*/ 708547 h 1463344"/>
              <a:gd name="connsiteX2" fmla="*/ 153458 w 3572223"/>
              <a:gd name="connsiteY2" fmla="*/ 128517 h 1463344"/>
              <a:gd name="connsiteX3" fmla="*/ 521948 w 3572223"/>
              <a:gd name="connsiteY3" fmla="*/ 5687 h 1463344"/>
              <a:gd name="connsiteX4" fmla="*/ 1129273 w 3572223"/>
              <a:gd name="connsiteY4" fmla="*/ 162637 h 1463344"/>
              <a:gd name="connsiteX5" fmla="*/ 1784366 w 3572223"/>
              <a:gd name="connsiteY5" fmla="*/ 360529 h 1463344"/>
              <a:gd name="connsiteX6" fmla="*/ 2753357 w 3572223"/>
              <a:gd name="connsiteY6" fmla="*/ 660780 h 1463344"/>
              <a:gd name="connsiteX7" fmla="*/ 3572223 w 3572223"/>
              <a:gd name="connsiteY7" fmla="*/ 879144 h 146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2223" h="1463344">
                <a:moveTo>
                  <a:pt x="10631" y="1463344"/>
                </a:moveTo>
                <a:cubicBezTo>
                  <a:pt x="21720" y="869097"/>
                  <a:pt x="0" y="931018"/>
                  <a:pt x="23805" y="708547"/>
                </a:cubicBezTo>
                <a:cubicBezTo>
                  <a:pt x="47610" y="486076"/>
                  <a:pt x="70434" y="245660"/>
                  <a:pt x="153458" y="128517"/>
                </a:cubicBezTo>
                <a:cubicBezTo>
                  <a:pt x="236482" y="11374"/>
                  <a:pt x="359312" y="0"/>
                  <a:pt x="521948" y="5687"/>
                </a:cubicBezTo>
                <a:cubicBezTo>
                  <a:pt x="684584" y="11374"/>
                  <a:pt x="918870" y="103497"/>
                  <a:pt x="1129273" y="162637"/>
                </a:cubicBezTo>
                <a:cubicBezTo>
                  <a:pt x="1339676" y="221777"/>
                  <a:pt x="1784366" y="360529"/>
                  <a:pt x="1784366" y="360529"/>
                </a:cubicBezTo>
                <a:lnTo>
                  <a:pt x="2753357" y="660780"/>
                </a:lnTo>
                <a:cubicBezTo>
                  <a:pt x="3051333" y="747216"/>
                  <a:pt x="3311778" y="813180"/>
                  <a:pt x="3572223" y="879144"/>
                </a:cubicBezTo>
              </a:path>
            </a:pathLst>
          </a:custGeom>
          <a:ln w="190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orma livre 10"/>
          <p:cNvSpPr/>
          <p:nvPr/>
        </p:nvSpPr>
        <p:spPr>
          <a:xfrm>
            <a:off x="1102932" y="2532356"/>
            <a:ext cx="4735773" cy="2204113"/>
          </a:xfrm>
          <a:custGeom>
            <a:avLst/>
            <a:gdLst>
              <a:gd name="connsiteX0" fmla="*/ 0 w 4735773"/>
              <a:gd name="connsiteY0" fmla="*/ 0 h 2204113"/>
              <a:gd name="connsiteX1" fmla="*/ 518615 w 4735773"/>
              <a:gd name="connsiteY1" fmla="*/ 361665 h 2204113"/>
              <a:gd name="connsiteX2" fmla="*/ 1173708 w 4735773"/>
              <a:gd name="connsiteY2" fmla="*/ 777922 h 2204113"/>
              <a:gd name="connsiteX3" fmla="*/ 2074460 w 4735773"/>
              <a:gd name="connsiteY3" fmla="*/ 1241946 h 2204113"/>
              <a:gd name="connsiteX4" fmla="*/ 3309582 w 4735773"/>
              <a:gd name="connsiteY4" fmla="*/ 1746913 h 2204113"/>
              <a:gd name="connsiteX5" fmla="*/ 4735773 w 4735773"/>
              <a:gd name="connsiteY5" fmla="*/ 2204113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5773" h="2204113">
                <a:moveTo>
                  <a:pt x="0" y="0"/>
                </a:moveTo>
                <a:cubicBezTo>
                  <a:pt x="161498" y="116005"/>
                  <a:pt x="322997" y="232011"/>
                  <a:pt x="518615" y="361665"/>
                </a:cubicBezTo>
                <a:cubicBezTo>
                  <a:pt x="714233" y="491319"/>
                  <a:pt x="914401" y="631209"/>
                  <a:pt x="1173708" y="777922"/>
                </a:cubicBezTo>
                <a:cubicBezTo>
                  <a:pt x="1433015" y="924635"/>
                  <a:pt x="1718481" y="1080448"/>
                  <a:pt x="2074460" y="1241946"/>
                </a:cubicBezTo>
                <a:cubicBezTo>
                  <a:pt x="2430439" y="1403445"/>
                  <a:pt x="2866030" y="1586552"/>
                  <a:pt x="3309582" y="1746913"/>
                </a:cubicBezTo>
                <a:cubicBezTo>
                  <a:pt x="3753134" y="1907274"/>
                  <a:pt x="4244453" y="2055693"/>
                  <a:pt x="4735773" y="220411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ângulo 16"/>
          <p:cNvSpPr/>
          <p:nvPr/>
        </p:nvSpPr>
        <p:spPr>
          <a:xfrm>
            <a:off x="4472420" y="2186630"/>
            <a:ext cx="4316382" cy="923330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The </a:t>
            </a:r>
            <a:r>
              <a:rPr lang="en-US" b="1" dirty="0" smtClean="0">
                <a:solidFill>
                  <a:srgbClr val="0000FF"/>
                </a:solidFill>
                <a:latin typeface="Calibri"/>
                <a:sym typeface="Symbol"/>
              </a:rPr>
              <a:t>octet </a:t>
            </a:r>
            <a:r>
              <a:rPr lang="en-US" b="1" baseline="30000" dirty="0" smtClean="0">
                <a:solidFill>
                  <a:srgbClr val="0000FF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alibri"/>
                <a:sym typeface="Symbol"/>
              </a:rPr>
              <a:t>S</a:t>
            </a:r>
            <a:r>
              <a:rPr lang="en-US" b="1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0</a:t>
            </a:r>
            <a:r>
              <a:rPr lang="en-US" dirty="0" smtClean="0">
                <a:latin typeface="Calibri"/>
                <a:sym typeface="Symbol"/>
              </a:rPr>
              <a:t> term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has the shape most similar to the data </a:t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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and this is the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unpolarized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contribution !</a:t>
            </a:r>
          </a:p>
        </p:txBody>
      </p:sp>
      <p:sp>
        <p:nvSpPr>
          <p:cNvPr id="18" name="Rectângulo 17"/>
          <p:cNvSpPr/>
          <p:nvPr/>
        </p:nvSpPr>
        <p:spPr>
          <a:xfrm>
            <a:off x="1091762" y="1497330"/>
            <a:ext cx="1931670" cy="3816000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4946651" y="5049383"/>
            <a:ext cx="2458192" cy="646331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The “NRQCD region” may start here !</a:t>
            </a:r>
            <a:endParaRPr lang="en-GB" dirty="0"/>
          </a:p>
        </p:txBody>
      </p:sp>
      <p:sp>
        <p:nvSpPr>
          <p:cNvPr id="16" name="Seta em ângulo recto para cima 15"/>
          <p:cNvSpPr/>
          <p:nvPr/>
        </p:nvSpPr>
        <p:spPr>
          <a:xfrm rot="5400000">
            <a:off x="4222256" y="4809505"/>
            <a:ext cx="736270" cy="700645"/>
          </a:xfrm>
          <a:prstGeom prst="bentUpArrow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" name="Conexão recta unidireccional 19"/>
          <p:cNvCxnSpPr/>
          <p:nvPr/>
        </p:nvCxnSpPr>
        <p:spPr>
          <a:xfrm rot="5400000">
            <a:off x="4414604" y="3200033"/>
            <a:ext cx="1060854" cy="923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ângulo 4"/>
          <p:cNvSpPr/>
          <p:nvPr/>
        </p:nvSpPr>
        <p:spPr>
          <a:xfrm>
            <a:off x="286603" y="620462"/>
            <a:ext cx="861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Let’s isolate the 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high-</a:t>
            </a:r>
            <a:r>
              <a:rPr lang="en-US" i="1" dirty="0" err="1" smtClean="0">
                <a:solidFill>
                  <a:srgbClr val="0000FF"/>
                </a:solidFill>
                <a:latin typeface="Calibri"/>
                <a:sym typeface="Symbol"/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sym typeface="Symbol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 asymptotic behaviors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, by normalizing curves to the last CDF point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17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Towards better NRQCD global fits</a:t>
            </a:r>
            <a:endParaRPr lang="pt-PT" sz="2800" b="1" dirty="0" smtClean="0">
              <a:solidFill>
                <a:srgbClr val="0000FF"/>
              </a:solidFill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286603" y="620462"/>
            <a:ext cx="8690800" cy="6001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We have started working on a significantly improved NRQCD fit framework:</a:t>
            </a:r>
          </a:p>
          <a:p>
            <a:pPr marL="263525" indent="-263525">
              <a:spcAft>
                <a:spcPts val="1200"/>
              </a:spcAft>
              <a:buSzPct val="85000"/>
              <a:buFont typeface="Wingdings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Analysis is made as a function of 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thresholds in </a:t>
            </a:r>
            <a:r>
              <a:rPr lang="en-US" i="1" dirty="0" err="1" smtClean="0">
                <a:solidFill>
                  <a:srgbClr val="0000FF"/>
                </a:solidFill>
                <a:latin typeface="Calibri"/>
                <a:sym typeface="Symbol"/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sym typeface="Symbol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 / </a:t>
            </a:r>
            <a:r>
              <a:rPr lang="en-US" i="1" dirty="0" smtClean="0">
                <a:solidFill>
                  <a:srgbClr val="0000FF"/>
                </a:solidFill>
                <a:latin typeface="Calibri"/>
                <a:sym typeface="Symbol"/>
              </a:rPr>
              <a:t>M</a:t>
            </a:r>
            <a:r>
              <a:rPr lang="en-US" i="1" dirty="0" smtClean="0">
                <a:solidFill>
                  <a:prstClr val="black"/>
                </a:solidFill>
                <a:latin typeface="Calibri"/>
                <a:sym typeface="Symbol"/>
              </a:rPr>
              <a:t/>
            </a:r>
            <a:br>
              <a:rPr lang="en-US" i="1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to answer the basic question: has NRQCD factorization a domain of validity?</a:t>
            </a:r>
          </a:p>
          <a:p>
            <a:pPr marL="263525" indent="-263525">
              <a:spcAft>
                <a:spcPts val="1200"/>
              </a:spcAft>
              <a:buSzPct val="85000"/>
              <a:buFont typeface="Wingdings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Both cross sections and 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polarizations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are used as </a:t>
            </a:r>
            <a:r>
              <a:rPr lang="en-US" i="1" dirty="0" smtClean="0">
                <a:solidFill>
                  <a:prstClr val="black"/>
                </a:solidFill>
                <a:latin typeface="Calibri"/>
                <a:sym typeface="Symbol"/>
              </a:rPr>
              <a:t>simultaneous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constraints</a:t>
            </a:r>
          </a:p>
          <a:p>
            <a:pPr marL="263525" indent="-263525">
              <a:spcAft>
                <a:spcPts val="1200"/>
              </a:spcAft>
              <a:buSzPct val="85000"/>
              <a:buFont typeface="Wingdings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Experimental 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correlated uncertainties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(luminosity, etc) and 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polarization-dependent acceptances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are accounted for; inconsistent measurements are not used </a:t>
            </a:r>
          </a:p>
          <a:p>
            <a:pPr marL="263525" indent="-263525">
              <a:spcAft>
                <a:spcPts val="1200"/>
              </a:spcAft>
              <a:buSzPct val="85000"/>
              <a:buFont typeface="Wingdings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Theoretical 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uncertainties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are accounted as difference between LO and NLO calculations</a:t>
            </a:r>
          </a:p>
          <a:p>
            <a:pPr>
              <a:spcAft>
                <a:spcPts val="1200"/>
              </a:spcAft>
              <a:buSzPct val="85000"/>
            </a:pP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/>
            </a:r>
            <a:b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/>
            </a:r>
            <a:b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/>
            </a:r>
            <a:b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/>
            </a:r>
            <a:b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/>
            </a:r>
            <a:b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>Note:</a:t>
            </a:r>
            <a:b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>The </a:t>
            </a: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>“global fits” shown in the next slides only include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sym typeface="Symbol"/>
              </a:rPr>
              <a:t>hadro</a:t>
            </a: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>-production data</a:t>
            </a: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/>
            </a:r>
            <a:b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/>
            </a:r>
            <a:b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Note:</a:t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The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bottomonium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SDCs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are obtained from the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charmonium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ones* using 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  <a:sym typeface="Symbol"/>
              </a:rPr>
              <a:t>p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  <a:sym typeface="Symbol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/ </a:t>
            </a:r>
            <a:r>
              <a:rPr lang="en-US" i="1" dirty="0" smtClean="0">
                <a:solidFill>
                  <a:prstClr val="black"/>
                </a:solidFill>
                <a:latin typeface="Calibri"/>
                <a:sym typeface="Symbol"/>
              </a:rPr>
              <a:t>M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scaling</a:t>
            </a:r>
          </a:p>
          <a:p>
            <a:pPr algn="ctr">
              <a:spcAft>
                <a:spcPts val="1200"/>
              </a:spcAft>
              <a:buSzPct val="85000"/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*by M.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Butenschön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and B.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Kniehl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, calculated for </a:t>
            </a:r>
            <a:r>
              <a:rPr lang="en-US" i="1" dirty="0" smtClean="0">
                <a:solidFill>
                  <a:prstClr val="black"/>
                </a:solidFill>
                <a:latin typeface="Calibri"/>
                <a:sym typeface="Symbol"/>
              </a:rPr>
              <a:t>M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= 2 </a:t>
            </a:r>
            <a:r>
              <a:rPr lang="en-US" i="1" dirty="0" smtClean="0">
                <a:solidFill>
                  <a:prstClr val="black"/>
                </a:solidFill>
                <a:latin typeface="Calibri"/>
                <a:sym typeface="Symbol"/>
              </a:rPr>
              <a:t>m</a:t>
            </a:r>
            <a:r>
              <a:rPr lang="en-US" i="1" baseline="-25000" dirty="0" smtClean="0">
                <a:solidFill>
                  <a:prstClr val="black"/>
                </a:solidFill>
                <a:latin typeface="Calibri"/>
                <a:sym typeface="Symbol"/>
              </a:rPr>
              <a:t>c</a:t>
            </a:r>
            <a:endParaRPr lang="en-US" dirty="0" smtClean="0">
              <a:solidFill>
                <a:prstClr val="black"/>
              </a:solidFill>
              <a:latin typeface="Calibri"/>
              <a:sym typeface="Symbo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18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6" name="Picture 2" descr="E:\Dropbox\NRQCD\NRQCDfit_allCurves.tif"/>
          <p:cNvPicPr>
            <a:picLocks noChangeAspect="1" noChangeArrowheads="1"/>
          </p:cNvPicPr>
          <p:nvPr/>
        </p:nvPicPr>
        <p:blipFill>
          <a:blip r:embed="rId3" cstate="print"/>
          <a:srcRect l="6133"/>
          <a:stretch>
            <a:fillRect/>
          </a:stretch>
        </p:blipFill>
        <p:spPr bwMode="auto">
          <a:xfrm>
            <a:off x="518190" y="1258956"/>
            <a:ext cx="5560697" cy="5503839"/>
          </a:xfrm>
          <a:prstGeom prst="rect">
            <a:avLst/>
          </a:prstGeom>
          <a:noFill/>
        </p:spPr>
      </p:pic>
      <p:sp>
        <p:nvSpPr>
          <p:cNvPr id="17" name="Rectângulo 16"/>
          <p:cNvSpPr/>
          <p:nvPr/>
        </p:nvSpPr>
        <p:spPr>
          <a:xfrm>
            <a:off x="4234175" y="1948872"/>
            <a:ext cx="4241199" cy="1200329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/>
                <a:cs typeface="Calibri"/>
              </a:rPr>
              <a:t>The octets </a:t>
            </a:r>
            <a:r>
              <a:rPr lang="en-US" b="1" baseline="30000" dirty="0" smtClean="0">
                <a:solidFill>
                  <a:srgbClr val="0000FF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alibri"/>
                <a:sym typeface="Symbol"/>
              </a:rPr>
              <a:t>S</a:t>
            </a:r>
            <a:r>
              <a:rPr lang="en-US" b="1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and </a:t>
            </a:r>
            <a:r>
              <a:rPr lang="en-US" b="1" baseline="30000" dirty="0" smtClean="0">
                <a:solidFill>
                  <a:srgbClr val="FF00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Calibri"/>
                <a:sym typeface="Symbol"/>
              </a:rPr>
              <a:t>S</a:t>
            </a:r>
            <a:r>
              <a:rPr lang="en-US" b="1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1</a:t>
            </a:r>
            <a:r>
              <a:rPr lang="en-US" dirty="0" smtClean="0">
                <a:latin typeface="Calibri"/>
                <a:sym typeface="Symbol"/>
              </a:rPr>
              <a:t> rapidly stabilize at </a:t>
            </a:r>
            <a:br>
              <a:rPr lang="en-US" dirty="0" smtClean="0">
                <a:latin typeface="Calibri"/>
                <a:sym typeface="Symbol"/>
              </a:rPr>
            </a:br>
            <a:r>
              <a:rPr lang="en-US" dirty="0" smtClean="0">
                <a:latin typeface="Calibri"/>
                <a:sym typeface="Symbol"/>
              </a:rPr>
              <a:t>high </a:t>
            </a:r>
            <a:r>
              <a:rPr lang="en-US" i="1" dirty="0" err="1" smtClean="0">
                <a:latin typeface="Calibri"/>
                <a:sym typeface="Symbol"/>
              </a:rPr>
              <a:t>p</a:t>
            </a:r>
            <a:r>
              <a:rPr lang="en-US" baseline="-25000" dirty="0" err="1" smtClean="0">
                <a:latin typeface="Calibri"/>
                <a:sym typeface="Symbol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  <a:sym typeface="Symbol"/>
              </a:rPr>
              <a:t>, while the</a:t>
            </a:r>
            <a:r>
              <a:rPr lang="en-US" b="1" dirty="0" smtClean="0">
                <a:solidFill>
                  <a:srgbClr val="00CC00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b="1" baseline="30000" dirty="0" smtClean="0">
                <a:solidFill>
                  <a:srgbClr val="00CC00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00CC00"/>
                </a:solidFill>
                <a:latin typeface="Calibri"/>
                <a:cs typeface="Calibri"/>
                <a:sym typeface="Symbol"/>
              </a:rPr>
              <a:t>P</a:t>
            </a:r>
            <a:r>
              <a:rPr lang="en-US" b="1" baseline="-25000" dirty="0" smtClean="0">
                <a:solidFill>
                  <a:srgbClr val="00CC00"/>
                </a:solidFill>
                <a:latin typeface="Calibri"/>
                <a:cs typeface="Calibri"/>
                <a:sym typeface="Symbol"/>
              </a:rPr>
              <a:t>J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  <a:sym typeface="Symbol"/>
              </a:rPr>
              <a:t> contribution changes drastically from LO to NLO;</a:t>
            </a:r>
          </a:p>
          <a:p>
            <a:r>
              <a:rPr lang="en-GB" dirty="0" smtClean="0">
                <a:latin typeface="Calibri"/>
                <a:cs typeface="Calibri"/>
              </a:rPr>
              <a:t>in cross section and in polarization</a:t>
            </a:r>
          </a:p>
        </p:txBody>
      </p:sp>
      <p:sp>
        <p:nvSpPr>
          <p:cNvPr id="9" name="Forma livre 8"/>
          <p:cNvSpPr/>
          <p:nvPr/>
        </p:nvSpPr>
        <p:spPr>
          <a:xfrm>
            <a:off x="1418425" y="1361251"/>
            <a:ext cx="4159250" cy="2800350"/>
          </a:xfrm>
          <a:custGeom>
            <a:avLst/>
            <a:gdLst>
              <a:gd name="connsiteX0" fmla="*/ 0 w 4159250"/>
              <a:gd name="connsiteY0" fmla="*/ 0 h 2800350"/>
              <a:gd name="connsiteX1" fmla="*/ 158750 w 4159250"/>
              <a:gd name="connsiteY1" fmla="*/ 171450 h 2800350"/>
              <a:gd name="connsiteX2" fmla="*/ 336550 w 4159250"/>
              <a:gd name="connsiteY2" fmla="*/ 368300 h 2800350"/>
              <a:gd name="connsiteX3" fmla="*/ 596900 w 4159250"/>
              <a:gd name="connsiteY3" fmla="*/ 635000 h 2800350"/>
              <a:gd name="connsiteX4" fmla="*/ 920750 w 4159250"/>
              <a:gd name="connsiteY4" fmla="*/ 927100 h 2800350"/>
              <a:gd name="connsiteX5" fmla="*/ 1339850 w 4159250"/>
              <a:gd name="connsiteY5" fmla="*/ 1270000 h 2800350"/>
              <a:gd name="connsiteX6" fmla="*/ 1968500 w 4159250"/>
              <a:gd name="connsiteY6" fmla="*/ 1701800 h 2800350"/>
              <a:gd name="connsiteX7" fmla="*/ 2501900 w 4159250"/>
              <a:gd name="connsiteY7" fmla="*/ 2019300 h 2800350"/>
              <a:gd name="connsiteX8" fmla="*/ 3054350 w 4159250"/>
              <a:gd name="connsiteY8" fmla="*/ 2311400 h 2800350"/>
              <a:gd name="connsiteX9" fmla="*/ 3752850 w 4159250"/>
              <a:gd name="connsiteY9" fmla="*/ 2641600 h 2800350"/>
              <a:gd name="connsiteX10" fmla="*/ 4159250 w 4159250"/>
              <a:gd name="connsiteY10" fmla="*/ 28003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9250" h="2800350">
                <a:moveTo>
                  <a:pt x="0" y="0"/>
                </a:moveTo>
                <a:lnTo>
                  <a:pt x="158750" y="171450"/>
                </a:lnTo>
                <a:cubicBezTo>
                  <a:pt x="214842" y="232833"/>
                  <a:pt x="263525" y="291042"/>
                  <a:pt x="336550" y="368300"/>
                </a:cubicBezTo>
                <a:cubicBezTo>
                  <a:pt x="409575" y="445558"/>
                  <a:pt x="499533" y="541867"/>
                  <a:pt x="596900" y="635000"/>
                </a:cubicBezTo>
                <a:cubicBezTo>
                  <a:pt x="694267" y="728133"/>
                  <a:pt x="796925" y="821267"/>
                  <a:pt x="920750" y="927100"/>
                </a:cubicBezTo>
                <a:cubicBezTo>
                  <a:pt x="1044575" y="1032933"/>
                  <a:pt x="1165225" y="1140883"/>
                  <a:pt x="1339850" y="1270000"/>
                </a:cubicBezTo>
                <a:cubicBezTo>
                  <a:pt x="1514475" y="1399117"/>
                  <a:pt x="1774825" y="1576917"/>
                  <a:pt x="1968500" y="1701800"/>
                </a:cubicBezTo>
                <a:cubicBezTo>
                  <a:pt x="2162175" y="1826683"/>
                  <a:pt x="2320925" y="1917700"/>
                  <a:pt x="2501900" y="2019300"/>
                </a:cubicBezTo>
                <a:cubicBezTo>
                  <a:pt x="2682875" y="2120900"/>
                  <a:pt x="2845858" y="2207683"/>
                  <a:pt x="3054350" y="2311400"/>
                </a:cubicBezTo>
                <a:cubicBezTo>
                  <a:pt x="3262842" y="2415117"/>
                  <a:pt x="3568700" y="2560108"/>
                  <a:pt x="3752850" y="2641600"/>
                </a:cubicBezTo>
                <a:cubicBezTo>
                  <a:pt x="3937000" y="2723092"/>
                  <a:pt x="4048125" y="2761721"/>
                  <a:pt x="4159250" y="2800350"/>
                </a:cubicBezTo>
              </a:path>
            </a:pathLst>
          </a:custGeom>
          <a:ln w="19050">
            <a:solidFill>
              <a:srgbClr val="00C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orma livre 10"/>
          <p:cNvSpPr/>
          <p:nvPr/>
        </p:nvSpPr>
        <p:spPr>
          <a:xfrm>
            <a:off x="1141931" y="1892631"/>
            <a:ext cx="4786952" cy="3209499"/>
          </a:xfrm>
          <a:custGeom>
            <a:avLst/>
            <a:gdLst>
              <a:gd name="connsiteX0" fmla="*/ 0 w 4786952"/>
              <a:gd name="connsiteY0" fmla="*/ 0 h 3209499"/>
              <a:gd name="connsiteX1" fmla="*/ 259307 w 4786952"/>
              <a:gd name="connsiteY1" fmla="*/ 313899 h 3209499"/>
              <a:gd name="connsiteX2" fmla="*/ 477671 w 4786952"/>
              <a:gd name="connsiteY2" fmla="*/ 566382 h 3209499"/>
              <a:gd name="connsiteX3" fmla="*/ 736979 w 4786952"/>
              <a:gd name="connsiteY3" fmla="*/ 839338 h 3209499"/>
              <a:gd name="connsiteX4" fmla="*/ 1078173 w 4786952"/>
              <a:gd name="connsiteY4" fmla="*/ 1146412 h 3209499"/>
              <a:gd name="connsiteX5" fmla="*/ 1323832 w 4786952"/>
              <a:gd name="connsiteY5" fmla="*/ 1364776 h 3209499"/>
              <a:gd name="connsiteX6" fmla="*/ 1931158 w 4786952"/>
              <a:gd name="connsiteY6" fmla="*/ 1815152 h 3209499"/>
              <a:gd name="connsiteX7" fmla="*/ 2613546 w 4786952"/>
              <a:gd name="connsiteY7" fmla="*/ 2245057 h 3209499"/>
              <a:gd name="connsiteX8" fmla="*/ 3377820 w 4786952"/>
              <a:gd name="connsiteY8" fmla="*/ 2627194 h 3209499"/>
              <a:gd name="connsiteX9" fmla="*/ 4026089 w 4786952"/>
              <a:gd name="connsiteY9" fmla="*/ 2920621 h 3209499"/>
              <a:gd name="connsiteX10" fmla="*/ 4667534 w 4786952"/>
              <a:gd name="connsiteY10" fmla="*/ 3166281 h 3209499"/>
              <a:gd name="connsiteX11" fmla="*/ 4742597 w 4786952"/>
              <a:gd name="connsiteY11" fmla="*/ 3179929 h 320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86952" h="3209499">
                <a:moveTo>
                  <a:pt x="0" y="0"/>
                </a:moveTo>
                <a:cubicBezTo>
                  <a:pt x="89847" y="109751"/>
                  <a:pt x="179695" y="219502"/>
                  <a:pt x="259307" y="313899"/>
                </a:cubicBezTo>
                <a:cubicBezTo>
                  <a:pt x="338919" y="408296"/>
                  <a:pt x="398059" y="478809"/>
                  <a:pt x="477671" y="566382"/>
                </a:cubicBezTo>
                <a:cubicBezTo>
                  <a:pt x="557283" y="653955"/>
                  <a:pt x="636895" y="742666"/>
                  <a:pt x="736979" y="839338"/>
                </a:cubicBezTo>
                <a:cubicBezTo>
                  <a:pt x="837063" y="936010"/>
                  <a:pt x="1078173" y="1146412"/>
                  <a:pt x="1078173" y="1146412"/>
                </a:cubicBezTo>
                <a:cubicBezTo>
                  <a:pt x="1175982" y="1233985"/>
                  <a:pt x="1181668" y="1253319"/>
                  <a:pt x="1323832" y="1364776"/>
                </a:cubicBezTo>
                <a:cubicBezTo>
                  <a:pt x="1465996" y="1476233"/>
                  <a:pt x="1716206" y="1668439"/>
                  <a:pt x="1931158" y="1815152"/>
                </a:cubicBezTo>
                <a:cubicBezTo>
                  <a:pt x="2146110" y="1961865"/>
                  <a:pt x="2372436" y="2109717"/>
                  <a:pt x="2613546" y="2245057"/>
                </a:cubicBezTo>
                <a:cubicBezTo>
                  <a:pt x="2854656" y="2380397"/>
                  <a:pt x="3142396" y="2514600"/>
                  <a:pt x="3377820" y="2627194"/>
                </a:cubicBezTo>
                <a:cubicBezTo>
                  <a:pt x="3613244" y="2739788"/>
                  <a:pt x="3811137" y="2830773"/>
                  <a:pt x="4026089" y="2920621"/>
                </a:cubicBezTo>
                <a:cubicBezTo>
                  <a:pt x="4241041" y="3010469"/>
                  <a:pt x="4548116" y="3123063"/>
                  <a:pt x="4667534" y="3166281"/>
                </a:cubicBezTo>
                <a:cubicBezTo>
                  <a:pt x="4786952" y="3209499"/>
                  <a:pt x="4764774" y="3194714"/>
                  <a:pt x="4742597" y="3179929"/>
                </a:cubicBez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rma livre 11"/>
          <p:cNvSpPr/>
          <p:nvPr/>
        </p:nvSpPr>
        <p:spPr>
          <a:xfrm>
            <a:off x="1418425" y="2166777"/>
            <a:ext cx="4159250" cy="2800350"/>
          </a:xfrm>
          <a:custGeom>
            <a:avLst/>
            <a:gdLst>
              <a:gd name="connsiteX0" fmla="*/ 0 w 4159250"/>
              <a:gd name="connsiteY0" fmla="*/ 0 h 2800350"/>
              <a:gd name="connsiteX1" fmla="*/ 158750 w 4159250"/>
              <a:gd name="connsiteY1" fmla="*/ 171450 h 2800350"/>
              <a:gd name="connsiteX2" fmla="*/ 336550 w 4159250"/>
              <a:gd name="connsiteY2" fmla="*/ 368300 h 2800350"/>
              <a:gd name="connsiteX3" fmla="*/ 596900 w 4159250"/>
              <a:gd name="connsiteY3" fmla="*/ 635000 h 2800350"/>
              <a:gd name="connsiteX4" fmla="*/ 920750 w 4159250"/>
              <a:gd name="connsiteY4" fmla="*/ 927100 h 2800350"/>
              <a:gd name="connsiteX5" fmla="*/ 1339850 w 4159250"/>
              <a:gd name="connsiteY5" fmla="*/ 1270000 h 2800350"/>
              <a:gd name="connsiteX6" fmla="*/ 1968500 w 4159250"/>
              <a:gd name="connsiteY6" fmla="*/ 1701800 h 2800350"/>
              <a:gd name="connsiteX7" fmla="*/ 2501900 w 4159250"/>
              <a:gd name="connsiteY7" fmla="*/ 2019300 h 2800350"/>
              <a:gd name="connsiteX8" fmla="*/ 3054350 w 4159250"/>
              <a:gd name="connsiteY8" fmla="*/ 2311400 h 2800350"/>
              <a:gd name="connsiteX9" fmla="*/ 3752850 w 4159250"/>
              <a:gd name="connsiteY9" fmla="*/ 2641600 h 2800350"/>
              <a:gd name="connsiteX10" fmla="*/ 4159250 w 4159250"/>
              <a:gd name="connsiteY10" fmla="*/ 28003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9250" h="2800350">
                <a:moveTo>
                  <a:pt x="0" y="0"/>
                </a:moveTo>
                <a:lnTo>
                  <a:pt x="158750" y="171450"/>
                </a:lnTo>
                <a:cubicBezTo>
                  <a:pt x="214842" y="232833"/>
                  <a:pt x="263525" y="291042"/>
                  <a:pt x="336550" y="368300"/>
                </a:cubicBezTo>
                <a:cubicBezTo>
                  <a:pt x="409575" y="445558"/>
                  <a:pt x="499533" y="541867"/>
                  <a:pt x="596900" y="635000"/>
                </a:cubicBezTo>
                <a:cubicBezTo>
                  <a:pt x="694267" y="728133"/>
                  <a:pt x="796925" y="821267"/>
                  <a:pt x="920750" y="927100"/>
                </a:cubicBezTo>
                <a:cubicBezTo>
                  <a:pt x="1044575" y="1032933"/>
                  <a:pt x="1165225" y="1140883"/>
                  <a:pt x="1339850" y="1270000"/>
                </a:cubicBezTo>
                <a:cubicBezTo>
                  <a:pt x="1514475" y="1399117"/>
                  <a:pt x="1774825" y="1576917"/>
                  <a:pt x="1968500" y="1701800"/>
                </a:cubicBezTo>
                <a:cubicBezTo>
                  <a:pt x="2162175" y="1826683"/>
                  <a:pt x="2320925" y="1917700"/>
                  <a:pt x="2501900" y="2019300"/>
                </a:cubicBezTo>
                <a:cubicBezTo>
                  <a:pt x="2682875" y="2120900"/>
                  <a:pt x="2845858" y="2207683"/>
                  <a:pt x="3054350" y="2311400"/>
                </a:cubicBezTo>
                <a:cubicBezTo>
                  <a:pt x="3262842" y="2415117"/>
                  <a:pt x="3568700" y="2560108"/>
                  <a:pt x="3752850" y="2641600"/>
                </a:cubicBezTo>
                <a:cubicBezTo>
                  <a:pt x="3937000" y="2723092"/>
                  <a:pt x="4048125" y="2761721"/>
                  <a:pt x="4159250" y="2800350"/>
                </a:cubicBezTo>
              </a:path>
            </a:pathLst>
          </a:cu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rma livre 12"/>
          <p:cNvSpPr/>
          <p:nvPr/>
        </p:nvSpPr>
        <p:spPr>
          <a:xfrm>
            <a:off x="1114635" y="3282956"/>
            <a:ext cx="4735773" cy="2204113"/>
          </a:xfrm>
          <a:custGeom>
            <a:avLst/>
            <a:gdLst>
              <a:gd name="connsiteX0" fmla="*/ 0 w 4735773"/>
              <a:gd name="connsiteY0" fmla="*/ 0 h 2204113"/>
              <a:gd name="connsiteX1" fmla="*/ 518615 w 4735773"/>
              <a:gd name="connsiteY1" fmla="*/ 361665 h 2204113"/>
              <a:gd name="connsiteX2" fmla="*/ 1173708 w 4735773"/>
              <a:gd name="connsiteY2" fmla="*/ 777922 h 2204113"/>
              <a:gd name="connsiteX3" fmla="*/ 2074460 w 4735773"/>
              <a:gd name="connsiteY3" fmla="*/ 1241946 h 2204113"/>
              <a:gd name="connsiteX4" fmla="*/ 3309582 w 4735773"/>
              <a:gd name="connsiteY4" fmla="*/ 1746913 h 2204113"/>
              <a:gd name="connsiteX5" fmla="*/ 4735773 w 4735773"/>
              <a:gd name="connsiteY5" fmla="*/ 2204113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5773" h="2204113">
                <a:moveTo>
                  <a:pt x="0" y="0"/>
                </a:moveTo>
                <a:cubicBezTo>
                  <a:pt x="161498" y="116005"/>
                  <a:pt x="322997" y="232011"/>
                  <a:pt x="518615" y="361665"/>
                </a:cubicBezTo>
                <a:cubicBezTo>
                  <a:pt x="714233" y="491319"/>
                  <a:pt x="914401" y="631209"/>
                  <a:pt x="1173708" y="777922"/>
                </a:cubicBezTo>
                <a:cubicBezTo>
                  <a:pt x="1433015" y="924635"/>
                  <a:pt x="1718481" y="1080448"/>
                  <a:pt x="2074460" y="1241946"/>
                </a:cubicBezTo>
                <a:cubicBezTo>
                  <a:pt x="2430439" y="1403445"/>
                  <a:pt x="2866030" y="1586552"/>
                  <a:pt x="3309582" y="1746913"/>
                </a:cubicBezTo>
                <a:cubicBezTo>
                  <a:pt x="3753134" y="1907274"/>
                  <a:pt x="4244453" y="2055693"/>
                  <a:pt x="4735773" y="220411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rma livre 13"/>
          <p:cNvSpPr/>
          <p:nvPr/>
        </p:nvSpPr>
        <p:spPr>
          <a:xfrm>
            <a:off x="1361275" y="3296440"/>
            <a:ext cx="4540250" cy="2197100"/>
          </a:xfrm>
          <a:custGeom>
            <a:avLst/>
            <a:gdLst>
              <a:gd name="connsiteX0" fmla="*/ 0 w 4540250"/>
              <a:gd name="connsiteY0" fmla="*/ 0 h 2197100"/>
              <a:gd name="connsiteX1" fmla="*/ 431800 w 4540250"/>
              <a:gd name="connsiteY1" fmla="*/ 311150 h 2197100"/>
              <a:gd name="connsiteX2" fmla="*/ 762000 w 4540250"/>
              <a:gd name="connsiteY2" fmla="*/ 539750 h 2197100"/>
              <a:gd name="connsiteX3" fmla="*/ 1060450 w 4540250"/>
              <a:gd name="connsiteY3" fmla="*/ 736600 h 2197100"/>
              <a:gd name="connsiteX4" fmla="*/ 1644650 w 4540250"/>
              <a:gd name="connsiteY4" fmla="*/ 1066800 h 2197100"/>
              <a:gd name="connsiteX5" fmla="*/ 2184400 w 4540250"/>
              <a:gd name="connsiteY5" fmla="*/ 1327150 h 2197100"/>
              <a:gd name="connsiteX6" fmla="*/ 2851150 w 4540250"/>
              <a:gd name="connsiteY6" fmla="*/ 1619250 h 2197100"/>
              <a:gd name="connsiteX7" fmla="*/ 3371850 w 4540250"/>
              <a:gd name="connsiteY7" fmla="*/ 1816100 h 2197100"/>
              <a:gd name="connsiteX8" fmla="*/ 4057650 w 4540250"/>
              <a:gd name="connsiteY8" fmla="*/ 2044700 h 2197100"/>
              <a:gd name="connsiteX9" fmla="*/ 4540250 w 4540250"/>
              <a:gd name="connsiteY9" fmla="*/ 219710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40250" h="2197100">
                <a:moveTo>
                  <a:pt x="0" y="0"/>
                </a:moveTo>
                <a:lnTo>
                  <a:pt x="431800" y="311150"/>
                </a:lnTo>
                <a:cubicBezTo>
                  <a:pt x="558800" y="401108"/>
                  <a:pt x="657225" y="468842"/>
                  <a:pt x="762000" y="539750"/>
                </a:cubicBezTo>
                <a:cubicBezTo>
                  <a:pt x="866775" y="610658"/>
                  <a:pt x="913342" y="648758"/>
                  <a:pt x="1060450" y="736600"/>
                </a:cubicBezTo>
                <a:cubicBezTo>
                  <a:pt x="1207558" y="824442"/>
                  <a:pt x="1457325" y="968375"/>
                  <a:pt x="1644650" y="1066800"/>
                </a:cubicBezTo>
                <a:cubicBezTo>
                  <a:pt x="1831975" y="1165225"/>
                  <a:pt x="1983317" y="1235075"/>
                  <a:pt x="2184400" y="1327150"/>
                </a:cubicBezTo>
                <a:cubicBezTo>
                  <a:pt x="2385483" y="1419225"/>
                  <a:pt x="2653242" y="1537758"/>
                  <a:pt x="2851150" y="1619250"/>
                </a:cubicBezTo>
                <a:cubicBezTo>
                  <a:pt x="3049058" y="1700742"/>
                  <a:pt x="3170767" y="1745192"/>
                  <a:pt x="3371850" y="1816100"/>
                </a:cubicBezTo>
                <a:cubicBezTo>
                  <a:pt x="3572933" y="1887008"/>
                  <a:pt x="3862917" y="1981200"/>
                  <a:pt x="4057650" y="2044700"/>
                </a:cubicBezTo>
                <a:cubicBezTo>
                  <a:pt x="4252383" y="2108200"/>
                  <a:pt x="4396316" y="2152650"/>
                  <a:pt x="4540250" y="2197100"/>
                </a:cubicBez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048" y="2806489"/>
            <a:ext cx="358976" cy="229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ângulo 14"/>
          <p:cNvSpPr/>
          <p:nvPr/>
        </p:nvSpPr>
        <p:spPr>
          <a:xfrm rot="16200000">
            <a:off x="-35849" y="232993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[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a.u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.]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2313364" y="3399540"/>
            <a:ext cx="3571164" cy="2250744"/>
          </a:xfrm>
          <a:custGeom>
            <a:avLst/>
            <a:gdLst>
              <a:gd name="connsiteX0" fmla="*/ 15922 w 3571164"/>
              <a:gd name="connsiteY0" fmla="*/ 2250744 h 2250744"/>
              <a:gd name="connsiteX1" fmla="*/ 22746 w 3571164"/>
              <a:gd name="connsiteY1" fmla="*/ 708547 h 2250744"/>
              <a:gd name="connsiteX2" fmla="*/ 152399 w 3571164"/>
              <a:gd name="connsiteY2" fmla="*/ 128517 h 2250744"/>
              <a:gd name="connsiteX3" fmla="*/ 520889 w 3571164"/>
              <a:gd name="connsiteY3" fmla="*/ 5687 h 2250744"/>
              <a:gd name="connsiteX4" fmla="*/ 1128214 w 3571164"/>
              <a:gd name="connsiteY4" fmla="*/ 162637 h 2250744"/>
              <a:gd name="connsiteX5" fmla="*/ 1783307 w 3571164"/>
              <a:gd name="connsiteY5" fmla="*/ 360529 h 2250744"/>
              <a:gd name="connsiteX6" fmla="*/ 2752298 w 3571164"/>
              <a:gd name="connsiteY6" fmla="*/ 660780 h 2250744"/>
              <a:gd name="connsiteX7" fmla="*/ 3571164 w 3571164"/>
              <a:gd name="connsiteY7" fmla="*/ 879144 h 225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1164" h="2250744">
                <a:moveTo>
                  <a:pt x="15922" y="2250744"/>
                </a:moveTo>
                <a:cubicBezTo>
                  <a:pt x="7961" y="1656497"/>
                  <a:pt x="0" y="1062251"/>
                  <a:pt x="22746" y="708547"/>
                </a:cubicBezTo>
                <a:cubicBezTo>
                  <a:pt x="45492" y="354843"/>
                  <a:pt x="69375" y="245660"/>
                  <a:pt x="152399" y="128517"/>
                </a:cubicBezTo>
                <a:cubicBezTo>
                  <a:pt x="235423" y="11374"/>
                  <a:pt x="358253" y="0"/>
                  <a:pt x="520889" y="5687"/>
                </a:cubicBezTo>
                <a:cubicBezTo>
                  <a:pt x="683525" y="11374"/>
                  <a:pt x="917811" y="103497"/>
                  <a:pt x="1128214" y="162637"/>
                </a:cubicBezTo>
                <a:cubicBezTo>
                  <a:pt x="1338617" y="221777"/>
                  <a:pt x="1783307" y="360529"/>
                  <a:pt x="1783307" y="360529"/>
                </a:cubicBezTo>
                <a:lnTo>
                  <a:pt x="2752298" y="660780"/>
                </a:lnTo>
                <a:cubicBezTo>
                  <a:pt x="3050274" y="747216"/>
                  <a:pt x="3310719" y="813180"/>
                  <a:pt x="3571164" y="879144"/>
                </a:cubicBezTo>
              </a:path>
            </a:pathLst>
          </a:custGeom>
          <a:ln w="190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ângulo 18"/>
          <p:cNvSpPr/>
          <p:nvPr/>
        </p:nvSpPr>
        <p:spPr>
          <a:xfrm>
            <a:off x="1266492" y="4815227"/>
            <a:ext cx="122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LO: dashed</a:t>
            </a:r>
            <a:endParaRPr lang="en-GB" dirty="0"/>
          </a:p>
        </p:txBody>
      </p:sp>
      <p:sp>
        <p:nvSpPr>
          <p:cNvPr id="20" name="Rectângulo 19"/>
          <p:cNvSpPr/>
          <p:nvPr/>
        </p:nvSpPr>
        <p:spPr>
          <a:xfrm>
            <a:off x="6003347" y="3393900"/>
            <a:ext cx="3064453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S-octet dominance would solve the problem of the slowly-converging </a:t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perturbative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series in NRQCD</a:t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Neglecting the </a:t>
            </a:r>
            <a:r>
              <a:rPr lang="en-US" b="1" baseline="30000" dirty="0" smtClean="0">
                <a:solidFill>
                  <a:srgbClr val="00CC00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00CC00"/>
                </a:solidFill>
                <a:latin typeface="Calibri"/>
                <a:cs typeface="Calibri"/>
                <a:sym typeface="Symbol"/>
              </a:rPr>
              <a:t>P</a:t>
            </a:r>
            <a:r>
              <a:rPr lang="en-US" b="1" baseline="-25000" dirty="0" smtClean="0">
                <a:solidFill>
                  <a:srgbClr val="00CC00"/>
                </a:solidFill>
                <a:latin typeface="Calibri"/>
                <a:cs typeface="Calibri"/>
                <a:sym typeface="Symbol"/>
              </a:rPr>
              <a:t>J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makes the calculations much more stable</a:t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And gives more constrained fits to the data</a:t>
            </a:r>
            <a:endParaRPr lang="en-GB" dirty="0"/>
          </a:p>
        </p:txBody>
      </p:sp>
      <p:sp>
        <p:nvSpPr>
          <p:cNvPr id="21" name="Rectângulo 4"/>
          <p:cNvSpPr/>
          <p:nvPr/>
        </p:nvSpPr>
        <p:spPr>
          <a:xfrm>
            <a:off x="286603" y="620462"/>
            <a:ext cx="8689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Theoretical uncertainties (</a:t>
            </a:r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perturbative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calculations) are small for the </a:t>
            </a:r>
            <a:r>
              <a:rPr lang="en-US" b="1" baseline="30000" dirty="0" smtClean="0">
                <a:solidFill>
                  <a:srgbClr val="0000FF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alibri"/>
                <a:sym typeface="Symbol"/>
              </a:rPr>
              <a:t>S</a:t>
            </a:r>
            <a:r>
              <a:rPr lang="en-US" b="1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and </a:t>
            </a:r>
            <a:r>
              <a:rPr lang="en-US" b="1" baseline="30000" dirty="0" smtClean="0">
                <a:solidFill>
                  <a:srgbClr val="FF00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Calibri"/>
                <a:sym typeface="Symbol"/>
              </a:rPr>
              <a:t>S</a:t>
            </a:r>
            <a:r>
              <a:rPr lang="en-US" b="1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1</a:t>
            </a:r>
            <a:r>
              <a:rPr lang="en-US" dirty="0" smtClean="0">
                <a:latin typeface="Calibri"/>
                <a:sym typeface="Symbo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!</a:t>
            </a:r>
            <a:endParaRPr lang="en-GB" dirty="0"/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0" y="1887066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endParaRPr lang="pt-PT" sz="2800" b="1" dirty="0" smtClean="0">
              <a:solidFill>
                <a:srgbClr val="0000FF"/>
              </a:solidFill>
              <a:latin typeface="+mj-lt"/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pt-PT" sz="2800" b="1" dirty="0" err="1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SDCs</a:t>
            </a:r>
            <a:r>
              <a:rPr lang="pt-PT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r>
              <a:rPr lang="pt-PT" sz="2800" b="1" dirty="0" err="1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from</a:t>
            </a:r>
            <a:r>
              <a:rPr lang="pt-PT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 LO to NLO</a:t>
            </a:r>
            <a:endParaRPr lang="pt-PT" sz="2800" b="1" dirty="0" smtClean="0">
              <a:solidFill>
                <a:srgbClr val="0000FF"/>
              </a:solidFill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6451" y="2552098"/>
            <a:ext cx="42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CC00"/>
                </a:solidFill>
                <a:latin typeface="+mn-lt"/>
              </a:rPr>
              <a:t>LO</a:t>
            </a:r>
            <a:endParaRPr lang="en-GB" dirty="0">
              <a:solidFill>
                <a:srgbClr val="00CC00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9219" y="3058617"/>
            <a:ext cx="57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CC00"/>
                </a:solidFill>
                <a:latin typeface="+mn-lt"/>
              </a:rPr>
              <a:t>NLO</a:t>
            </a:r>
            <a:endParaRPr lang="en-GB" dirty="0">
              <a:solidFill>
                <a:srgbClr val="00CC0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19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240030" y="495013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2054" name="Picture 6" descr="e:\Dropbox\GlobalQuarkoniumFit\Studies\HPplots\NRQCD_FITS\NewStyle\Without3PJ\November1_HPsequence_1_cs_psi2S_wo3PJ\DataModelComp_CMS_PSI_2S_Lamth_rap2_withMod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3422771"/>
            <a:ext cx="3960000" cy="2557029"/>
          </a:xfrm>
          <a:prstGeom prst="rect">
            <a:avLst/>
          </a:prstGeom>
          <a:noFill/>
        </p:spPr>
      </p:pic>
      <p:pic>
        <p:nvPicPr>
          <p:cNvPr id="2053" name="Picture 5" descr="e:\Dropbox\GlobalQuarkoniumFit\Studies\HPplots\NRQCD_FITS\NewStyle\Without3PJ\November1_HPsequence_1_cs_psi2S_wo3PJ\DataModelComp_CMS_PSI_2S_Lamth_rap1_withMod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" y="3422771"/>
            <a:ext cx="3960000" cy="2557029"/>
          </a:xfrm>
          <a:prstGeom prst="rect">
            <a:avLst/>
          </a:prstGeom>
          <a:noFill/>
        </p:spPr>
      </p:pic>
      <p:pic>
        <p:nvPicPr>
          <p:cNvPr id="2052" name="Picture 4" descr="e:\Dropbox\GlobalQuarkoniumFit\Studies\HPplots\NRQCD_FITS\NewStyle\Without3PJ\November1_HPsequence_1_cs_psi2S_wo3PJ\DataModelComp_CMS_PSI_2S_CrossSection_rap1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905826"/>
            <a:ext cx="3960000" cy="2557029"/>
          </a:xfrm>
          <a:prstGeom prst="rect">
            <a:avLst/>
          </a:prstGeom>
          <a:noFill/>
        </p:spPr>
      </p:pic>
      <p:pic>
        <p:nvPicPr>
          <p:cNvPr id="2051" name="Picture 3" descr="e:\Dropbox\GlobalQuarkoniumFit\Studies\HPplots\NRQCD_FITS\NewStyle\Without3PJ\November1_HPsequence_1_cs_psi2S_wo3PJ\DataModelComp_LHCb_PSI_2S_CrossSection_rap1_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770" y="905826"/>
            <a:ext cx="3960000" cy="2557029"/>
          </a:xfrm>
          <a:prstGeom prst="rect">
            <a:avLst/>
          </a:prstGeom>
          <a:noFill/>
        </p:spPr>
      </p:pic>
      <p:sp>
        <p:nvSpPr>
          <p:cNvPr id="16" name="Rectângulo 15"/>
          <p:cNvSpPr/>
          <p:nvPr/>
        </p:nvSpPr>
        <p:spPr>
          <a:xfrm>
            <a:off x="841559" y="6021824"/>
            <a:ext cx="2562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b="1" baseline="30000" dirty="0" smtClean="0">
                <a:solidFill>
                  <a:srgbClr val="FF00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Calibri"/>
                <a:sym typeface="Symbol"/>
              </a:rPr>
              <a:t>S</a:t>
            </a:r>
            <a:r>
              <a:rPr lang="en-US" b="1" spc="-1000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1</a:t>
            </a:r>
            <a:r>
              <a:rPr lang="en-US" b="1" baseline="40000" dirty="0" smtClean="0">
                <a:solidFill>
                  <a:srgbClr val="FF0000"/>
                </a:solidFill>
                <a:latin typeface="Calibri"/>
                <a:sym typeface="Symbol"/>
              </a:rPr>
              <a:t>(8)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dominates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b="1" baseline="30000" dirty="0" smtClean="0">
                <a:solidFill>
                  <a:srgbClr val="008000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Calibri"/>
                <a:sym typeface="Symbol"/>
              </a:rPr>
              <a:t>S</a:t>
            </a:r>
            <a:r>
              <a:rPr lang="en-US" b="1" spc="-1000" baseline="-25000" dirty="0" smtClean="0">
                <a:solidFill>
                  <a:srgbClr val="008000"/>
                </a:solidFill>
                <a:latin typeface="Calibri"/>
                <a:sym typeface="Symbol"/>
              </a:rPr>
              <a:t>0</a:t>
            </a:r>
            <a:r>
              <a:rPr lang="en-US" b="1" baseline="40000" dirty="0" smtClean="0">
                <a:solidFill>
                  <a:srgbClr val="008000"/>
                </a:solidFill>
                <a:latin typeface="Calibri"/>
                <a:sym typeface="Symbol"/>
              </a:rPr>
              <a:t>(8)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small and </a:t>
            </a:r>
            <a:r>
              <a:rPr lang="en-US" i="1" dirty="0" smtClean="0">
                <a:solidFill>
                  <a:prstClr val="black"/>
                </a:solidFill>
                <a:latin typeface="Calibri"/>
                <a:sym typeface="Symbol"/>
              </a:rPr>
              <a:t>negative</a:t>
            </a:r>
            <a:endParaRPr lang="en-GB" i="1" dirty="0"/>
          </a:p>
        </p:txBody>
      </p:sp>
      <p:sp>
        <p:nvSpPr>
          <p:cNvPr id="17" name="Rectângulo 16"/>
          <p:cNvSpPr/>
          <p:nvPr/>
        </p:nvSpPr>
        <p:spPr>
          <a:xfrm>
            <a:off x="6198552" y="6166203"/>
            <a:ext cx="149383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OCR A Std" pitchFamily="49" charset="0"/>
                <a:sym typeface="Symbol"/>
              </a:rPr>
              <a:t>1.8E-3</a:t>
            </a:r>
            <a:endParaRPr lang="en-GB" dirty="0">
              <a:latin typeface="OCR A Std" pitchFamily="49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564678" y="616620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P(</a:t>
            </a:r>
            <a:r>
              <a:rPr lang="el-GR" dirty="0" smtClean="0">
                <a:solidFill>
                  <a:prstClr val="black"/>
                </a:solidFill>
                <a:latin typeface="Calibri"/>
                <a:sym typeface="Symbol"/>
              </a:rPr>
              <a:t>χ</a:t>
            </a:r>
            <a:r>
              <a:rPr lang="pt-PT" baseline="30000" dirty="0" smtClean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)</a:t>
            </a:r>
            <a:endParaRPr lang="en-GB" dirty="0"/>
          </a:p>
        </p:txBody>
      </p:sp>
      <p:sp>
        <p:nvSpPr>
          <p:cNvPr id="19" name="Rectângulo 18"/>
          <p:cNvSpPr/>
          <p:nvPr/>
        </p:nvSpPr>
        <p:spPr>
          <a:xfrm>
            <a:off x="5600700" y="6080760"/>
            <a:ext cx="2194560" cy="537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1641092" y="3735824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(prediction)</a:t>
            </a:r>
            <a:endParaRPr lang="en-GB" dirty="0"/>
          </a:p>
        </p:txBody>
      </p:sp>
      <p:sp>
        <p:nvSpPr>
          <p:cNvPr id="21" name="Rectângulo 20"/>
          <p:cNvSpPr/>
          <p:nvPr/>
        </p:nvSpPr>
        <p:spPr>
          <a:xfrm>
            <a:off x="5508242" y="3735824"/>
            <a:ext cx="128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(prediction)</a:t>
            </a:r>
            <a:endParaRPr lang="en-GB" dirty="0"/>
          </a:p>
        </p:txBody>
      </p:sp>
      <p:sp>
        <p:nvSpPr>
          <p:cNvPr id="11" name="Rectângulo 10"/>
          <p:cNvSpPr/>
          <p:nvPr/>
        </p:nvSpPr>
        <p:spPr>
          <a:xfrm>
            <a:off x="934511" y="581459"/>
            <a:ext cx="6346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/>
                <a:sym typeface="Symbol"/>
              </a:rPr>
              <a:t>Data fitted down to lowest </a:t>
            </a:r>
            <a:r>
              <a:rPr lang="en-US" i="1" dirty="0" smtClean="0">
                <a:latin typeface="Calibri"/>
                <a:sym typeface="Symbol"/>
              </a:rPr>
              <a:t>p</a:t>
            </a:r>
            <a:r>
              <a:rPr lang="en-US" baseline="-25000" dirty="0" smtClean="0">
                <a:latin typeface="Calibri"/>
                <a:sym typeface="Symbol"/>
              </a:rPr>
              <a:t>T</a:t>
            </a:r>
            <a:r>
              <a:rPr lang="en-US" dirty="0" smtClean="0">
                <a:latin typeface="Calibri"/>
                <a:sym typeface="Symbol"/>
              </a:rPr>
              <a:t> /</a:t>
            </a:r>
            <a:r>
              <a:rPr lang="en-US" i="1" dirty="0" smtClean="0">
                <a:latin typeface="Calibri"/>
                <a:sym typeface="Symbol"/>
              </a:rPr>
              <a:t>M</a:t>
            </a:r>
            <a:r>
              <a:rPr lang="en-US" dirty="0" smtClean="0">
                <a:latin typeface="Calibri"/>
                <a:sym typeface="Symbol"/>
              </a:rPr>
              <a:t>, without polarization constraint 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0000FF"/>
                </a:solidFill>
                <a:ea typeface="ＭＳ Ｐゴシック" charset="-128"/>
                <a:cs typeface="ＭＳ Ｐゴシック" pitchFamily="-65" charset="-128"/>
                <a:sym typeface="Trebuchet MS" charset="0"/>
              </a:rPr>
              <a:t>The “standard” fit approach, </a:t>
            </a:r>
            <a:r>
              <a:rPr lang="pt-PT" sz="2800" b="1" i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p</a:t>
            </a:r>
            <a:r>
              <a:rPr lang="pt-PT" sz="2800" b="1" baseline="-25000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&gt; 3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GeV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ea typeface="ＭＳ Ｐゴシック" charset="-128"/>
                <a:cs typeface="ＭＳ Ｐゴシック" pitchFamily="-65" charset="-128"/>
                <a:sym typeface="Trebuchet MS" charset="0"/>
              </a:rPr>
              <a:t> 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30681" y="423594"/>
            <a:ext cx="1159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ψ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(2S)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211849" y="5177462"/>
            <a:ext cx="940351" cy="390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27953" y="5177462"/>
            <a:ext cx="940351" cy="390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ângulo 13"/>
          <p:cNvSpPr/>
          <p:nvPr/>
        </p:nvSpPr>
        <p:spPr>
          <a:xfrm rot="20971053">
            <a:off x="6936759" y="4424422"/>
            <a:ext cx="191399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Polarization data 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not included in fit!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88119" y="1318787"/>
            <a:ext cx="525142" cy="17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19675" y="1241731"/>
            <a:ext cx="5620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 algn="ctr"/>
            <a:r>
              <a:rPr lang="en-GB" sz="1400" dirty="0" err="1" smtClean="0">
                <a:solidFill>
                  <a:srgbClr val="0000FF"/>
                </a:solidFill>
                <a:latin typeface="Calibri"/>
                <a:sym typeface="Symbol"/>
              </a:rPr>
              <a:t>LHCb</a:t>
            </a:r>
            <a:endParaRPr lang="en-GB" sz="14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13"/>
          <p:cNvSpPr/>
          <p:nvPr/>
        </p:nvSpPr>
        <p:spPr>
          <a:xfrm>
            <a:off x="286603" y="620462"/>
            <a:ext cx="8577639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In the early 90’s, CDF measured a </a:t>
            </a:r>
            <a:r>
              <a:rPr lang="en-GB" dirty="0" err="1" smtClean="0">
                <a:solidFill>
                  <a:prstClr val="black"/>
                </a:solidFill>
                <a:latin typeface="Calibri"/>
              </a:rPr>
              <a:t>ψ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(2S) cross section 50 times larger than expected in the color singlet model (CSM):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“the </a:t>
            </a:r>
            <a:r>
              <a:rPr lang="en-GB" dirty="0" err="1" smtClean="0">
                <a:solidFill>
                  <a:srgbClr val="0000FF"/>
                </a:solidFill>
                <a:latin typeface="Calibri"/>
              </a:rPr>
              <a:t>ψ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’ anomaly”</a:t>
            </a:r>
          </a:p>
          <a:p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In 1995, BBL gave birth to the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NRQCD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approach, which solved the </a:t>
            </a:r>
            <a:r>
              <a:rPr lang="en-GB" dirty="0" err="1" smtClean="0">
                <a:solidFill>
                  <a:prstClr val="black"/>
                </a:solidFill>
                <a:latin typeface="Calibri"/>
              </a:rPr>
              <a:t>ψ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’ anomaly by adding a series of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color octet terms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; since they had free normalizations, fitted from the data, it is not surprising to see that the data could be reproduced (within the data uncertainties)</a:t>
            </a:r>
          </a:p>
          <a:p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The validity of NRQCD was probed by fixing those free parameters and comparing a resulting prediction to independent measurements; this is where the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polarization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enters</a:t>
            </a:r>
          </a:p>
          <a:p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The outcome is well known: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NRQCD predicts transverse polarization, not observed in data</a:t>
            </a:r>
          </a:p>
          <a:p>
            <a:endParaRPr lang="en-US" dirty="0" smtClean="0">
              <a:solidFill>
                <a:srgbClr val="0000FF"/>
              </a:solidFill>
              <a:latin typeface="Calibri"/>
            </a:endParaRPr>
          </a:p>
          <a:p>
            <a:endParaRPr lang="en-US" dirty="0" smtClean="0">
              <a:solidFill>
                <a:srgbClr val="0000FF"/>
              </a:solidFill>
              <a:latin typeface="Calibri"/>
            </a:endParaRPr>
          </a:p>
          <a:p>
            <a:endParaRPr lang="en-US" dirty="0" smtClean="0">
              <a:solidFill>
                <a:srgbClr val="0000FF"/>
              </a:solidFill>
              <a:latin typeface="Calibri"/>
            </a:endParaRPr>
          </a:p>
          <a:p>
            <a:endParaRPr lang="en-US" dirty="0" smtClean="0">
              <a:solidFill>
                <a:srgbClr val="0000FF"/>
              </a:solidFill>
              <a:latin typeface="Calibri"/>
            </a:endParaRPr>
          </a:p>
          <a:p>
            <a:endParaRPr lang="en-US" dirty="0" smtClean="0">
              <a:solidFill>
                <a:srgbClr val="0000FF"/>
              </a:solidFill>
              <a:latin typeface="Calibri"/>
            </a:endParaRPr>
          </a:p>
          <a:p>
            <a:endParaRPr lang="en-US" dirty="0" smtClean="0">
              <a:solidFill>
                <a:srgbClr val="0000FF"/>
              </a:solidFill>
              <a:latin typeface="Calibri"/>
            </a:endParaRPr>
          </a:p>
          <a:p>
            <a:endParaRPr lang="en-US" dirty="0" smtClean="0">
              <a:solidFill>
                <a:srgbClr val="0000FF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Note: Previous “equally anomalous” J/</a:t>
            </a:r>
            <a:r>
              <a:rPr lang="en-GB" dirty="0" err="1" smtClean="0">
                <a:solidFill>
                  <a:prstClr val="black"/>
                </a:solidFill>
                <a:latin typeface="Calibri"/>
              </a:rPr>
              <a:t>ψ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measurements (by E789 and CDF) were not seen as a fundamental problem: too low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(E789) and too much affected by feed-down decays, of unknown fractions: the </a:t>
            </a:r>
            <a:r>
              <a:rPr lang="en-GB" dirty="0" err="1" smtClean="0">
                <a:solidFill>
                  <a:prstClr val="black"/>
                </a:solidFill>
                <a:latin typeface="Calibri"/>
              </a:rPr>
              <a:t>ψ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(2S) was the smoking gun that killed the CSM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F9D5D-8461-4142-9347-F0B8F81F539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The </a:t>
            </a:r>
            <a:r>
              <a:rPr lang="en-US" sz="2800" b="1" dirty="0" err="1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quarkonium</a:t>
            </a:r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 polarization puzzle</a:t>
            </a:r>
            <a:endParaRPr lang="pt-PT" sz="2800" b="1" dirty="0" smtClean="0">
              <a:latin typeface="+mj-lt"/>
              <a:ea typeface="ＭＳ Ｐゴシック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20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54" name="Picture 6" descr="e:\Dropbox\GlobalQuarkoniumFit\Studies\HPplots\NRQCD_FITS\NewStyle\Without3PJ\November1_HPsequence_1_cs_psi2S_wo3PJ\DataModelComp_CMS_PSI_2S_Lamth_rap2_withMode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0" y="3422771"/>
            <a:ext cx="3960000" cy="2557028"/>
          </a:xfrm>
          <a:prstGeom prst="rect">
            <a:avLst/>
          </a:prstGeom>
          <a:noFill/>
        </p:spPr>
      </p:pic>
      <p:pic>
        <p:nvPicPr>
          <p:cNvPr id="2053" name="Picture 5" descr="e:\Dropbox\GlobalQuarkoniumFit\Studies\HPplots\NRQCD_FITS\NewStyle\Without3PJ\November1_HPsequence_1_cs_psi2S_wo3PJ\DataModelComp_CMS_PSI_2S_Lamth_rap1_withMode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5770" y="3422771"/>
            <a:ext cx="3960000" cy="2557028"/>
          </a:xfrm>
          <a:prstGeom prst="rect">
            <a:avLst/>
          </a:prstGeom>
          <a:noFill/>
        </p:spPr>
      </p:pic>
      <p:pic>
        <p:nvPicPr>
          <p:cNvPr id="2052" name="Picture 4" descr="e:\Dropbox\GlobalQuarkoniumFit\Studies\HPplots\NRQCD_FITS\NewStyle\Without3PJ\November1_HPsequence_1_cs_psi2S_wo3PJ\DataModelComp_CMS_PSI_2S_CrossSection_rap1_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50" y="905826"/>
            <a:ext cx="3960000" cy="2557028"/>
          </a:xfrm>
          <a:prstGeom prst="rect">
            <a:avLst/>
          </a:prstGeom>
          <a:noFill/>
        </p:spPr>
      </p:pic>
      <p:pic>
        <p:nvPicPr>
          <p:cNvPr id="2051" name="Picture 3" descr="e:\Dropbox\GlobalQuarkoniumFit\Studies\HPplots\NRQCD_FITS\NewStyle\Without3PJ\November1_HPsequence_1_cs_psi2S_wo3PJ\DataModelComp_LHCb_PSI_2S_CrossSection_rap1_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45770" y="905826"/>
            <a:ext cx="3960000" cy="2557028"/>
          </a:xfrm>
          <a:prstGeom prst="rect">
            <a:avLst/>
          </a:prstGeom>
          <a:noFill/>
        </p:spPr>
      </p:pic>
      <p:sp>
        <p:nvSpPr>
          <p:cNvPr id="16" name="Rectângulo 15"/>
          <p:cNvSpPr/>
          <p:nvPr/>
        </p:nvSpPr>
        <p:spPr>
          <a:xfrm>
            <a:off x="807269" y="6158984"/>
            <a:ext cx="395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dirty="0" smtClean="0">
                <a:latin typeface="Calibri"/>
                <a:sym typeface="Symbol"/>
              </a:rPr>
              <a:t>No visible change, </a:t>
            </a:r>
            <a:r>
              <a:rPr lang="en-US" b="1" baseline="30000" dirty="0" smtClean="0">
                <a:solidFill>
                  <a:srgbClr val="FF00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Calibri"/>
                <a:sym typeface="Symbol"/>
              </a:rPr>
              <a:t>S</a:t>
            </a:r>
            <a:r>
              <a:rPr lang="en-US" b="1" spc="-1000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1</a:t>
            </a:r>
            <a:r>
              <a:rPr lang="en-US" b="1" baseline="40000" dirty="0" smtClean="0">
                <a:solidFill>
                  <a:srgbClr val="FF0000"/>
                </a:solidFill>
                <a:latin typeface="Calibri"/>
                <a:sym typeface="Symbol"/>
              </a:rPr>
              <a:t>(8)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still dominates</a:t>
            </a:r>
            <a:r>
              <a:rPr lang="en-US" b="1" dirty="0" smtClean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endParaRPr lang="en-GB" dirty="0"/>
          </a:p>
        </p:txBody>
      </p:sp>
      <p:sp>
        <p:nvSpPr>
          <p:cNvPr id="17" name="Rectângulo 16"/>
          <p:cNvSpPr/>
          <p:nvPr/>
        </p:nvSpPr>
        <p:spPr>
          <a:xfrm>
            <a:off x="6198552" y="6166203"/>
            <a:ext cx="1493837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OCR A Std" pitchFamily="49" charset="0"/>
                <a:sym typeface="Symbol"/>
              </a:rPr>
              <a:t>1.8E-37</a:t>
            </a:r>
            <a:endParaRPr lang="en-GB" dirty="0">
              <a:latin typeface="OCR A Std" pitchFamily="49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564678" y="616620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P(</a:t>
            </a:r>
            <a:r>
              <a:rPr lang="el-GR" dirty="0" smtClean="0">
                <a:solidFill>
                  <a:prstClr val="black"/>
                </a:solidFill>
                <a:latin typeface="Calibri"/>
                <a:sym typeface="Symbol"/>
              </a:rPr>
              <a:t>χ</a:t>
            </a:r>
            <a:r>
              <a:rPr lang="pt-PT" baseline="30000" dirty="0" smtClean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)</a:t>
            </a:r>
            <a:endParaRPr lang="en-GB" dirty="0"/>
          </a:p>
        </p:txBody>
      </p:sp>
      <p:sp>
        <p:nvSpPr>
          <p:cNvPr id="19" name="Rectângulo 18"/>
          <p:cNvSpPr/>
          <p:nvPr/>
        </p:nvSpPr>
        <p:spPr>
          <a:xfrm>
            <a:off x="5600700" y="6080760"/>
            <a:ext cx="2194560" cy="537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ângulo 10"/>
          <p:cNvSpPr/>
          <p:nvPr/>
        </p:nvSpPr>
        <p:spPr>
          <a:xfrm>
            <a:off x="934511" y="581459"/>
            <a:ext cx="6346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Data fitted down to lowest </a:t>
            </a:r>
            <a:r>
              <a:rPr lang="en-US" i="1" dirty="0" smtClean="0">
                <a:solidFill>
                  <a:srgbClr val="000000"/>
                </a:solidFill>
                <a:latin typeface="Calibri"/>
                <a:sym typeface="Symbol"/>
              </a:rPr>
              <a:t>p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  <a:sym typeface="Symbol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 /</a:t>
            </a:r>
            <a:r>
              <a:rPr lang="en-US" i="1" dirty="0" smtClean="0">
                <a:solidFill>
                  <a:srgbClr val="000000"/>
                </a:solidFill>
                <a:latin typeface="Calibri"/>
                <a:sym typeface="Symbol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with </a:t>
            </a:r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polarization constraint 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0" y="1068929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Global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fit</a:t>
            </a:r>
            <a:r>
              <a:rPr lang="en-US" sz="2800" b="1" dirty="0" smtClean="0">
                <a:solidFill>
                  <a:srgbClr val="0000FF"/>
                </a:solidFill>
                <a:ea typeface="ＭＳ Ｐゴシック" charset="-128"/>
                <a:cs typeface="ＭＳ Ｐゴシック" pitchFamily="-65" charset="-128"/>
                <a:sym typeface="Trebuchet MS" charset="0"/>
              </a:rPr>
              <a:t>, </a:t>
            </a:r>
            <a:r>
              <a:rPr lang="pt-PT" sz="2800" b="1" i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p</a:t>
            </a:r>
            <a:r>
              <a:rPr lang="pt-PT" sz="2800" b="1" baseline="-25000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&gt; 3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GeV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4" name="Rectângulo 13"/>
          <p:cNvSpPr/>
          <p:nvPr/>
        </p:nvSpPr>
        <p:spPr>
          <a:xfrm rot="20971053">
            <a:off x="7016502" y="4424422"/>
            <a:ext cx="1754507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Polarization data 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included in fit!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30681" y="423594"/>
            <a:ext cx="1159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ψ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(2S)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21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215605" y="519435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2054" name="Picture 6" descr="e:\Dropbox\GlobalQuarkoniumFit\Studies\HPplots\NRQCD_FITS\NewStyle\Without3PJ\November1_HPsequence_1_cs_psi2S_wo3PJ\DataModelComp_CMS_PSI_2S_Lamth_rap2_withMode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1" y="3422771"/>
            <a:ext cx="3959998" cy="2557028"/>
          </a:xfrm>
          <a:prstGeom prst="rect">
            <a:avLst/>
          </a:prstGeom>
          <a:noFill/>
        </p:spPr>
      </p:pic>
      <p:pic>
        <p:nvPicPr>
          <p:cNvPr id="2053" name="Picture 5" descr="e:\Dropbox\GlobalQuarkoniumFit\Studies\HPplots\NRQCD_FITS\NewStyle\Without3PJ\November1_HPsequence_1_cs_psi2S_wo3PJ\DataModelComp_CMS_PSI_2S_Lamth_rap1_withMode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5771" y="3422771"/>
            <a:ext cx="3959998" cy="2557028"/>
          </a:xfrm>
          <a:prstGeom prst="rect">
            <a:avLst/>
          </a:prstGeom>
          <a:noFill/>
        </p:spPr>
      </p:pic>
      <p:pic>
        <p:nvPicPr>
          <p:cNvPr id="2052" name="Picture 4" descr="e:\Dropbox\GlobalQuarkoniumFit\Studies\HPplots\NRQCD_FITS\NewStyle\Without3PJ\November1_HPsequence_1_cs_psi2S_wo3PJ\DataModelComp_CMS_PSI_2S_CrossSection_rap1_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51" y="905826"/>
            <a:ext cx="3959998" cy="2557028"/>
          </a:xfrm>
          <a:prstGeom prst="rect">
            <a:avLst/>
          </a:prstGeom>
          <a:noFill/>
        </p:spPr>
      </p:pic>
      <p:pic>
        <p:nvPicPr>
          <p:cNvPr id="2051" name="Picture 3" descr="e:\Dropbox\GlobalQuarkoniumFit\Studies\HPplots\NRQCD_FITS\NewStyle\Without3PJ\November1_HPsequence_1_cs_psi2S_wo3PJ\DataModelComp_LHCb_PSI_2S_CrossSection_rap1_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45771" y="905826"/>
            <a:ext cx="3959998" cy="2557028"/>
          </a:xfrm>
          <a:prstGeom prst="rect">
            <a:avLst/>
          </a:prstGeom>
          <a:noFill/>
        </p:spPr>
      </p:pic>
      <p:sp>
        <p:nvSpPr>
          <p:cNvPr id="17" name="Rectângulo 16"/>
          <p:cNvSpPr/>
          <p:nvPr/>
        </p:nvSpPr>
        <p:spPr>
          <a:xfrm>
            <a:off x="6198552" y="6166203"/>
            <a:ext cx="1493837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OCR A Std" pitchFamily="49" charset="0"/>
                <a:sym typeface="Symbol"/>
              </a:rPr>
              <a:t>2.1E-36</a:t>
            </a:r>
            <a:endParaRPr lang="en-GB" dirty="0">
              <a:latin typeface="OCR A Std" pitchFamily="49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564678" y="616620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P(</a:t>
            </a:r>
            <a:r>
              <a:rPr lang="el-GR" dirty="0" smtClean="0">
                <a:solidFill>
                  <a:prstClr val="black"/>
                </a:solidFill>
                <a:latin typeface="Calibri"/>
                <a:sym typeface="Symbol"/>
              </a:rPr>
              <a:t>χ</a:t>
            </a:r>
            <a:r>
              <a:rPr lang="pt-PT" baseline="30000" dirty="0" smtClean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)</a:t>
            </a:r>
            <a:endParaRPr lang="en-GB" dirty="0"/>
          </a:p>
        </p:txBody>
      </p:sp>
      <p:sp>
        <p:nvSpPr>
          <p:cNvPr id="19" name="Rectângulo 18"/>
          <p:cNvSpPr/>
          <p:nvPr/>
        </p:nvSpPr>
        <p:spPr>
          <a:xfrm>
            <a:off x="5600700" y="6080760"/>
            <a:ext cx="2194560" cy="537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841559" y="6021824"/>
            <a:ext cx="2408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b="1" baseline="30000" dirty="0" smtClean="0">
                <a:solidFill>
                  <a:srgbClr val="FF00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Calibri"/>
                <a:sym typeface="Symbol"/>
              </a:rPr>
              <a:t>S</a:t>
            </a:r>
            <a:r>
              <a:rPr lang="en-US" b="1" spc="-1000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1</a:t>
            </a:r>
            <a:r>
              <a:rPr lang="en-US" b="1" baseline="40000" dirty="0" smtClean="0">
                <a:solidFill>
                  <a:srgbClr val="FF0000"/>
                </a:solidFill>
                <a:latin typeface="Calibri"/>
                <a:sym typeface="Symbol"/>
              </a:rPr>
              <a:t>(8)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starts decreasing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b="1" baseline="30000" dirty="0" smtClean="0">
                <a:solidFill>
                  <a:srgbClr val="008000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Calibri"/>
                <a:sym typeface="Symbol"/>
              </a:rPr>
              <a:t>S</a:t>
            </a:r>
            <a:r>
              <a:rPr lang="en-US" b="1" spc="-1000" baseline="-25000" dirty="0" smtClean="0">
                <a:solidFill>
                  <a:srgbClr val="008000"/>
                </a:solidFill>
                <a:latin typeface="Calibri"/>
                <a:sym typeface="Symbol"/>
              </a:rPr>
              <a:t>0</a:t>
            </a:r>
            <a:r>
              <a:rPr lang="en-US" b="1" baseline="40000" dirty="0" smtClean="0">
                <a:solidFill>
                  <a:srgbClr val="008000"/>
                </a:solidFill>
                <a:latin typeface="Calibri"/>
                <a:sym typeface="Symbol"/>
              </a:rPr>
              <a:t>(8)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less negative</a:t>
            </a:r>
            <a:endParaRPr lang="en-GB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Global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fit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, </a:t>
            </a:r>
            <a:r>
              <a:rPr lang="pt-PT" sz="2800" b="1" i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p</a:t>
            </a:r>
            <a:r>
              <a:rPr lang="pt-PT" sz="2800" b="1" baseline="-25000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&gt; 4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GeV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30681" y="423594"/>
            <a:ext cx="1159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ψ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(2S)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22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54" name="Picture 6" descr="e:\Dropbox\GlobalQuarkoniumFit\Studies\HPplots\NRQCD_FITS\NewStyle\Without3PJ\November1_HPsequence_1_cs_psi2S_wo3PJ\DataModelComp_CMS_PSI_2S_Lamth_rap2_withMode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1" y="3422771"/>
            <a:ext cx="3959998" cy="2557027"/>
          </a:xfrm>
          <a:prstGeom prst="rect">
            <a:avLst/>
          </a:prstGeom>
          <a:noFill/>
        </p:spPr>
      </p:pic>
      <p:pic>
        <p:nvPicPr>
          <p:cNvPr id="2053" name="Picture 5" descr="e:\Dropbox\GlobalQuarkoniumFit\Studies\HPplots\NRQCD_FITS\NewStyle\Without3PJ\November1_HPsequence_1_cs_psi2S_wo3PJ\DataModelComp_CMS_PSI_2S_Lamth_rap1_withMode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5771" y="3422771"/>
            <a:ext cx="3959998" cy="2557027"/>
          </a:xfrm>
          <a:prstGeom prst="rect">
            <a:avLst/>
          </a:prstGeom>
          <a:noFill/>
        </p:spPr>
      </p:pic>
      <p:pic>
        <p:nvPicPr>
          <p:cNvPr id="2052" name="Picture 4" descr="e:\Dropbox\GlobalQuarkoniumFit\Studies\HPplots\NRQCD_FITS\NewStyle\Without3PJ\November1_HPsequence_1_cs_psi2S_wo3PJ\DataModelComp_CMS_PSI_2S_CrossSection_rap1_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51" y="905826"/>
            <a:ext cx="3959998" cy="2557027"/>
          </a:xfrm>
          <a:prstGeom prst="rect">
            <a:avLst/>
          </a:prstGeom>
          <a:noFill/>
        </p:spPr>
      </p:pic>
      <p:pic>
        <p:nvPicPr>
          <p:cNvPr id="2051" name="Picture 3" descr="e:\Dropbox\GlobalQuarkoniumFit\Studies\HPplots\NRQCD_FITS\NewStyle\Without3PJ\November1_HPsequence_1_cs_psi2S_wo3PJ\DataModelComp_LHCb_PSI_2S_CrossSection_rap1_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45771" y="905826"/>
            <a:ext cx="3959998" cy="2557027"/>
          </a:xfrm>
          <a:prstGeom prst="rect">
            <a:avLst/>
          </a:prstGeom>
          <a:noFill/>
        </p:spPr>
      </p:pic>
      <p:sp>
        <p:nvSpPr>
          <p:cNvPr id="17" name="Rectângulo 16"/>
          <p:cNvSpPr/>
          <p:nvPr/>
        </p:nvSpPr>
        <p:spPr>
          <a:xfrm>
            <a:off x="6183631" y="6166203"/>
            <a:ext cx="152368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OCR A Std" pitchFamily="49" charset="0"/>
                <a:sym typeface="Symbol"/>
              </a:rPr>
              <a:t>0.67E-32</a:t>
            </a:r>
            <a:endParaRPr lang="en-GB" dirty="0">
              <a:latin typeface="OCR A Std" pitchFamily="49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564678" y="616620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P(</a:t>
            </a:r>
            <a:r>
              <a:rPr lang="el-GR" dirty="0" smtClean="0">
                <a:solidFill>
                  <a:prstClr val="black"/>
                </a:solidFill>
                <a:latin typeface="Calibri"/>
                <a:sym typeface="Symbol"/>
              </a:rPr>
              <a:t>χ</a:t>
            </a:r>
            <a:r>
              <a:rPr lang="pt-PT" baseline="30000" dirty="0" smtClean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)</a:t>
            </a:r>
            <a:endParaRPr lang="en-GB" dirty="0"/>
          </a:p>
        </p:txBody>
      </p:sp>
      <p:sp>
        <p:nvSpPr>
          <p:cNvPr id="19" name="Rectângulo 18"/>
          <p:cNvSpPr/>
          <p:nvPr/>
        </p:nvSpPr>
        <p:spPr>
          <a:xfrm>
            <a:off x="5600700" y="6080760"/>
            <a:ext cx="2194560" cy="537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841559" y="6021824"/>
            <a:ext cx="3042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b="1" baseline="30000" dirty="0" smtClean="0">
                <a:solidFill>
                  <a:srgbClr val="FF00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Calibri"/>
                <a:sym typeface="Symbol"/>
              </a:rPr>
              <a:t>S</a:t>
            </a:r>
            <a:r>
              <a:rPr lang="en-US" b="1" spc="-1000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1</a:t>
            </a:r>
            <a:r>
              <a:rPr lang="en-US" b="1" baseline="40000" dirty="0" smtClean="0">
                <a:solidFill>
                  <a:srgbClr val="FF0000"/>
                </a:solidFill>
                <a:latin typeface="Calibri"/>
                <a:sym typeface="Symbol"/>
              </a:rPr>
              <a:t>(8)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decreases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b="1" baseline="30000" dirty="0" smtClean="0">
                <a:solidFill>
                  <a:srgbClr val="008000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Calibri"/>
                <a:sym typeface="Symbol"/>
              </a:rPr>
              <a:t>S</a:t>
            </a:r>
            <a:r>
              <a:rPr lang="en-US" b="1" spc="-1000" baseline="-25000" dirty="0" smtClean="0">
                <a:solidFill>
                  <a:srgbClr val="008000"/>
                </a:solidFill>
                <a:latin typeface="Calibri"/>
                <a:sym typeface="Symbol"/>
              </a:rPr>
              <a:t>0</a:t>
            </a:r>
            <a:r>
              <a:rPr lang="en-US" b="1" baseline="40000" dirty="0" smtClean="0">
                <a:solidFill>
                  <a:srgbClr val="008000"/>
                </a:solidFill>
                <a:latin typeface="Calibri"/>
                <a:sym typeface="Symbol"/>
              </a:rPr>
              <a:t>(8)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is positive and increases</a:t>
            </a:r>
            <a:endParaRPr lang="en-GB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Global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fit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, </a:t>
            </a:r>
            <a:r>
              <a:rPr lang="pt-PT" sz="2800" b="1" i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p</a:t>
            </a:r>
            <a:r>
              <a:rPr lang="pt-PT" sz="2800" b="1" baseline="-25000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&gt; 5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GeV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30681" y="423594"/>
            <a:ext cx="1159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ψ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(2S)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23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54" name="Picture 6" descr="e:\Dropbox\GlobalQuarkoniumFit\Studies\HPplots\NRQCD_FITS\NewStyle\Without3PJ\November1_HPsequence_1_cs_psi2S_wo3PJ\DataModelComp_CMS_PSI_2S_Lamth_rap2_withMode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1" y="3422771"/>
            <a:ext cx="3959997" cy="2557027"/>
          </a:xfrm>
          <a:prstGeom prst="rect">
            <a:avLst/>
          </a:prstGeom>
          <a:noFill/>
        </p:spPr>
      </p:pic>
      <p:pic>
        <p:nvPicPr>
          <p:cNvPr id="2053" name="Picture 5" descr="e:\Dropbox\GlobalQuarkoniumFit\Studies\HPplots\NRQCD_FITS\NewStyle\Without3PJ\November1_HPsequence_1_cs_psi2S_wo3PJ\DataModelComp_CMS_PSI_2S_Lamth_rap1_withMode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5771" y="3422771"/>
            <a:ext cx="3959997" cy="2557027"/>
          </a:xfrm>
          <a:prstGeom prst="rect">
            <a:avLst/>
          </a:prstGeom>
          <a:noFill/>
        </p:spPr>
      </p:pic>
      <p:pic>
        <p:nvPicPr>
          <p:cNvPr id="2052" name="Picture 4" descr="e:\Dropbox\GlobalQuarkoniumFit\Studies\HPplots\NRQCD_FITS\NewStyle\Without3PJ\November1_HPsequence_1_cs_psi2S_wo3PJ\DataModelComp_CMS_PSI_2S_CrossSection_rap1_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51" y="905826"/>
            <a:ext cx="3959997" cy="2557027"/>
          </a:xfrm>
          <a:prstGeom prst="rect">
            <a:avLst/>
          </a:prstGeom>
          <a:noFill/>
        </p:spPr>
      </p:pic>
      <p:pic>
        <p:nvPicPr>
          <p:cNvPr id="2051" name="Picture 3" descr="e:\Dropbox\GlobalQuarkoniumFit\Studies\HPplots\NRQCD_FITS\NewStyle\Without3PJ\November1_HPsequence_1_cs_psi2S_wo3PJ\DataModelComp_LHCb_PSI_2S_CrossSection_rap1_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45771" y="905826"/>
            <a:ext cx="3959997" cy="2557027"/>
          </a:xfrm>
          <a:prstGeom prst="rect">
            <a:avLst/>
          </a:prstGeom>
          <a:noFill/>
        </p:spPr>
      </p:pic>
      <p:sp>
        <p:nvSpPr>
          <p:cNvPr id="17" name="Rectângulo 16"/>
          <p:cNvSpPr/>
          <p:nvPr/>
        </p:nvSpPr>
        <p:spPr>
          <a:xfrm>
            <a:off x="6198552" y="6166203"/>
            <a:ext cx="1493837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OCR A Std" pitchFamily="49" charset="0"/>
                <a:sym typeface="Symbol"/>
              </a:rPr>
              <a:t>1.1E-23</a:t>
            </a:r>
            <a:endParaRPr lang="en-GB" dirty="0">
              <a:latin typeface="OCR A Std" pitchFamily="49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564678" y="616620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P(</a:t>
            </a:r>
            <a:r>
              <a:rPr lang="el-GR" dirty="0" smtClean="0">
                <a:solidFill>
                  <a:prstClr val="black"/>
                </a:solidFill>
                <a:latin typeface="Calibri"/>
                <a:sym typeface="Symbol"/>
              </a:rPr>
              <a:t>χ</a:t>
            </a:r>
            <a:r>
              <a:rPr lang="pt-PT" baseline="30000" dirty="0" smtClean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)</a:t>
            </a:r>
            <a:endParaRPr lang="en-GB" dirty="0"/>
          </a:p>
        </p:txBody>
      </p:sp>
      <p:sp>
        <p:nvSpPr>
          <p:cNvPr id="19" name="Rectângulo 18"/>
          <p:cNvSpPr/>
          <p:nvPr/>
        </p:nvSpPr>
        <p:spPr>
          <a:xfrm>
            <a:off x="5600700" y="6080760"/>
            <a:ext cx="2194560" cy="537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841559" y="6021824"/>
            <a:ext cx="4147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b="1" baseline="30000" dirty="0" smtClean="0">
                <a:solidFill>
                  <a:srgbClr val="FF00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Calibri"/>
                <a:sym typeface="Symbol"/>
              </a:rPr>
              <a:t>S</a:t>
            </a:r>
            <a:r>
              <a:rPr lang="en-US" b="1" spc="-1000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1</a:t>
            </a:r>
            <a:r>
              <a:rPr lang="en-US" b="1" baseline="40000" dirty="0" smtClean="0">
                <a:solidFill>
                  <a:srgbClr val="FF0000"/>
                </a:solidFill>
                <a:latin typeface="Calibri"/>
                <a:sym typeface="Symbol"/>
              </a:rPr>
              <a:t>(8)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and </a:t>
            </a:r>
            <a:r>
              <a:rPr lang="en-US" b="1" baseline="30000" dirty="0" smtClean="0">
                <a:solidFill>
                  <a:srgbClr val="008000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Calibri"/>
                <a:sym typeface="Symbol"/>
              </a:rPr>
              <a:t>S</a:t>
            </a:r>
            <a:r>
              <a:rPr lang="en-US" b="1" spc="-1000" baseline="-25000" dirty="0" smtClean="0">
                <a:solidFill>
                  <a:srgbClr val="008000"/>
                </a:solidFill>
                <a:latin typeface="Calibri"/>
                <a:sym typeface="Symbol"/>
              </a:rPr>
              <a:t>0</a:t>
            </a:r>
            <a:r>
              <a:rPr lang="en-US" b="1" baseline="40000" dirty="0" smtClean="0">
                <a:solidFill>
                  <a:srgbClr val="008000"/>
                </a:solidFill>
                <a:latin typeface="Calibri"/>
                <a:sym typeface="Symbol"/>
              </a:rPr>
              <a:t>(8)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start exchanging their roles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polarization is changing</a:t>
            </a:r>
            <a:endParaRPr lang="en-GB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Global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fit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, </a:t>
            </a:r>
            <a:r>
              <a:rPr lang="pt-PT" sz="2800" b="1" i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p</a:t>
            </a:r>
            <a:r>
              <a:rPr lang="pt-PT" sz="2800" b="1" baseline="-25000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&gt; 6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GeV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30681" y="423594"/>
            <a:ext cx="1159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ψ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(2S)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24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54" name="Picture 6" descr="e:\Dropbox\GlobalQuarkoniumFit\Studies\HPplots\NRQCD_FITS\NewStyle\Without3PJ\November1_HPsequence_1_cs_psi2S_wo3PJ\DataModelComp_CMS_PSI_2S_Lamth_rap2_withMode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1" y="3422771"/>
            <a:ext cx="3959997" cy="2557026"/>
          </a:xfrm>
          <a:prstGeom prst="rect">
            <a:avLst/>
          </a:prstGeom>
          <a:noFill/>
        </p:spPr>
      </p:pic>
      <p:pic>
        <p:nvPicPr>
          <p:cNvPr id="2053" name="Picture 5" descr="e:\Dropbox\GlobalQuarkoniumFit\Studies\HPplots\NRQCD_FITS\NewStyle\Without3PJ\November1_HPsequence_1_cs_psi2S_wo3PJ\DataModelComp_CMS_PSI_2S_Lamth_rap1_withMode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5771" y="3422771"/>
            <a:ext cx="3959997" cy="2557026"/>
          </a:xfrm>
          <a:prstGeom prst="rect">
            <a:avLst/>
          </a:prstGeom>
          <a:noFill/>
        </p:spPr>
      </p:pic>
      <p:pic>
        <p:nvPicPr>
          <p:cNvPr id="2052" name="Picture 4" descr="e:\Dropbox\GlobalQuarkoniumFit\Studies\HPplots\NRQCD_FITS\NewStyle\Without3PJ\November1_HPsequence_1_cs_psi2S_wo3PJ\DataModelComp_CMS_PSI_2S_CrossSection_rap1_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51" y="905826"/>
            <a:ext cx="3959997" cy="2557026"/>
          </a:xfrm>
          <a:prstGeom prst="rect">
            <a:avLst/>
          </a:prstGeom>
          <a:noFill/>
        </p:spPr>
      </p:pic>
      <p:pic>
        <p:nvPicPr>
          <p:cNvPr id="2051" name="Picture 3" descr="e:\Dropbox\GlobalQuarkoniumFit\Studies\HPplots\NRQCD_FITS\NewStyle\Without3PJ\November1_HPsequence_1_cs_psi2S_wo3PJ\DataModelComp_LHCb_PSI_2S_CrossSection_rap1_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45771" y="905826"/>
            <a:ext cx="3959997" cy="2557026"/>
          </a:xfrm>
          <a:prstGeom prst="rect">
            <a:avLst/>
          </a:prstGeom>
          <a:noFill/>
        </p:spPr>
      </p:pic>
      <p:sp>
        <p:nvSpPr>
          <p:cNvPr id="17" name="Rectângulo 16"/>
          <p:cNvSpPr/>
          <p:nvPr/>
        </p:nvSpPr>
        <p:spPr>
          <a:xfrm>
            <a:off x="6198552" y="6166203"/>
            <a:ext cx="1493837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OCR A Std" pitchFamily="49" charset="0"/>
                <a:sym typeface="Symbol"/>
              </a:rPr>
              <a:t>1.6E-17</a:t>
            </a:r>
            <a:endParaRPr lang="en-GB" dirty="0">
              <a:latin typeface="OCR A Std" pitchFamily="49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564678" y="616620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P(</a:t>
            </a:r>
            <a:r>
              <a:rPr lang="el-GR" dirty="0" smtClean="0">
                <a:solidFill>
                  <a:prstClr val="black"/>
                </a:solidFill>
                <a:latin typeface="Calibri"/>
                <a:sym typeface="Symbol"/>
              </a:rPr>
              <a:t>χ</a:t>
            </a:r>
            <a:r>
              <a:rPr lang="pt-PT" baseline="30000" dirty="0" smtClean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)</a:t>
            </a:r>
            <a:endParaRPr lang="en-GB" dirty="0"/>
          </a:p>
        </p:txBody>
      </p:sp>
      <p:sp>
        <p:nvSpPr>
          <p:cNvPr id="19" name="Rectângulo 18"/>
          <p:cNvSpPr/>
          <p:nvPr/>
        </p:nvSpPr>
        <p:spPr>
          <a:xfrm>
            <a:off x="5600700" y="6080760"/>
            <a:ext cx="2194560" cy="537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841559" y="6021824"/>
            <a:ext cx="3493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b="1" baseline="30000" dirty="0" smtClean="0">
                <a:solidFill>
                  <a:srgbClr val="008000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Calibri"/>
                <a:sym typeface="Symbol"/>
              </a:rPr>
              <a:t>S</a:t>
            </a:r>
            <a:r>
              <a:rPr lang="en-US" b="1" spc="-1000" baseline="-25000" dirty="0" smtClean="0">
                <a:solidFill>
                  <a:srgbClr val="008000"/>
                </a:solidFill>
                <a:latin typeface="Calibri"/>
                <a:sym typeface="Symbol"/>
              </a:rPr>
              <a:t>0</a:t>
            </a:r>
            <a:r>
              <a:rPr lang="en-US" b="1" baseline="40000" dirty="0" smtClean="0">
                <a:solidFill>
                  <a:srgbClr val="008000"/>
                </a:solidFill>
                <a:latin typeface="Calibri"/>
                <a:sym typeface="Symbol"/>
              </a:rPr>
              <a:t>(8)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is now the main contribution</a:t>
            </a:r>
            <a:endParaRPr lang="en-GB" dirty="0" smtClean="0">
              <a:sym typeface="Symbol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>polarization closer to data</a:t>
            </a:r>
            <a:endParaRPr lang="en-US" dirty="0" smtClean="0">
              <a:solidFill>
                <a:prstClr val="black"/>
              </a:solidFill>
              <a:latin typeface="Calibri"/>
              <a:sym typeface="Symbo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Global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fit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, </a:t>
            </a:r>
            <a:r>
              <a:rPr lang="pt-PT" sz="2800" b="1" i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p</a:t>
            </a:r>
            <a:r>
              <a:rPr lang="pt-PT" sz="2800" b="1" baseline="-25000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&gt; 7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GeV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30681" y="423594"/>
            <a:ext cx="1159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ψ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(2S)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25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54" name="Picture 6" descr="e:\Dropbox\GlobalQuarkoniumFit\Studies\HPplots\NRQCD_FITS\NewStyle\Without3PJ\November1_HPsequence_1_cs_psi2S_wo3PJ\DataModelComp_CMS_PSI_2S_Lamth_rap2_withMode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2" y="3422771"/>
            <a:ext cx="3959995" cy="2557026"/>
          </a:xfrm>
          <a:prstGeom prst="rect">
            <a:avLst/>
          </a:prstGeom>
          <a:noFill/>
        </p:spPr>
      </p:pic>
      <p:pic>
        <p:nvPicPr>
          <p:cNvPr id="2053" name="Picture 5" descr="e:\Dropbox\GlobalQuarkoniumFit\Studies\HPplots\NRQCD_FITS\NewStyle\Without3PJ\November1_HPsequence_1_cs_psi2S_wo3PJ\DataModelComp_CMS_PSI_2S_Lamth_rap1_withMode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5772" y="3422771"/>
            <a:ext cx="3959995" cy="2557026"/>
          </a:xfrm>
          <a:prstGeom prst="rect">
            <a:avLst/>
          </a:prstGeom>
          <a:noFill/>
        </p:spPr>
      </p:pic>
      <p:pic>
        <p:nvPicPr>
          <p:cNvPr id="2052" name="Picture 4" descr="e:\Dropbox\GlobalQuarkoniumFit\Studies\HPplots\NRQCD_FITS\NewStyle\Without3PJ\November1_HPsequence_1_cs_psi2S_wo3PJ\DataModelComp_CMS_PSI_2S_CrossSection_rap1_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52" y="905826"/>
            <a:ext cx="3959995" cy="2557026"/>
          </a:xfrm>
          <a:prstGeom prst="rect">
            <a:avLst/>
          </a:prstGeom>
          <a:noFill/>
        </p:spPr>
      </p:pic>
      <p:pic>
        <p:nvPicPr>
          <p:cNvPr id="2051" name="Picture 3" descr="e:\Dropbox\GlobalQuarkoniumFit\Studies\HPplots\NRQCD_FITS\NewStyle\Without3PJ\November1_HPsequence_1_cs_psi2S_wo3PJ\DataModelComp_LHCb_PSI_2S_CrossSection_rap1_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45772" y="905826"/>
            <a:ext cx="3959995" cy="2557026"/>
          </a:xfrm>
          <a:prstGeom prst="rect">
            <a:avLst/>
          </a:prstGeom>
          <a:noFill/>
        </p:spPr>
      </p:pic>
      <p:sp>
        <p:nvSpPr>
          <p:cNvPr id="17" name="Rectângulo 16"/>
          <p:cNvSpPr/>
          <p:nvPr/>
        </p:nvSpPr>
        <p:spPr>
          <a:xfrm>
            <a:off x="6198552" y="6166203"/>
            <a:ext cx="1493837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OCR A Std" pitchFamily="49" charset="0"/>
                <a:sym typeface="Symbol"/>
              </a:rPr>
              <a:t>2.6E-12</a:t>
            </a:r>
            <a:endParaRPr lang="en-GB" dirty="0">
              <a:latin typeface="OCR A Std" pitchFamily="49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564678" y="616620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P(</a:t>
            </a:r>
            <a:r>
              <a:rPr lang="el-GR" dirty="0" smtClean="0">
                <a:solidFill>
                  <a:prstClr val="black"/>
                </a:solidFill>
                <a:latin typeface="Calibri"/>
                <a:sym typeface="Symbol"/>
              </a:rPr>
              <a:t>χ</a:t>
            </a:r>
            <a:r>
              <a:rPr lang="pt-PT" baseline="30000" dirty="0" smtClean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)</a:t>
            </a:r>
            <a:endParaRPr lang="en-GB" dirty="0"/>
          </a:p>
        </p:txBody>
      </p:sp>
      <p:sp>
        <p:nvSpPr>
          <p:cNvPr id="19" name="Rectângulo 18"/>
          <p:cNvSpPr/>
          <p:nvPr/>
        </p:nvSpPr>
        <p:spPr>
          <a:xfrm>
            <a:off x="5600700" y="6080760"/>
            <a:ext cx="2194560" cy="537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841559" y="6021824"/>
            <a:ext cx="3493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b="1" baseline="30000" dirty="0" smtClean="0">
                <a:solidFill>
                  <a:srgbClr val="008000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Calibri"/>
                <a:sym typeface="Symbol"/>
              </a:rPr>
              <a:t>S</a:t>
            </a:r>
            <a:r>
              <a:rPr lang="en-US" b="1" spc="-1000" baseline="-25000" dirty="0" smtClean="0">
                <a:solidFill>
                  <a:srgbClr val="008000"/>
                </a:solidFill>
                <a:latin typeface="Calibri"/>
                <a:sym typeface="Symbol"/>
              </a:rPr>
              <a:t>0</a:t>
            </a:r>
            <a:r>
              <a:rPr lang="en-US" b="1" baseline="40000" dirty="0" smtClean="0">
                <a:solidFill>
                  <a:srgbClr val="008000"/>
                </a:solidFill>
                <a:latin typeface="Calibri"/>
                <a:sym typeface="Symbol"/>
              </a:rPr>
              <a:t>(8)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is now the main contribution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>polarization closer to data</a:t>
            </a:r>
            <a:endParaRPr lang="en-GB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Global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fit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, </a:t>
            </a:r>
            <a:r>
              <a:rPr lang="pt-PT" sz="2800" b="1" i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p</a:t>
            </a:r>
            <a:r>
              <a:rPr lang="pt-PT" sz="2800" b="1" baseline="-25000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&gt; 8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GeV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30681" y="423594"/>
            <a:ext cx="1159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ψ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(2S)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26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54" name="Picture 6" descr="e:\Dropbox\GlobalQuarkoniumFit\Studies\HPplots\NRQCD_FITS\NewStyle\Without3PJ\November1_HPsequence_1_cs_psi2S_wo3PJ\DataModelComp_CMS_PSI_2S_Lamth_rap2_withMode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2" y="3422771"/>
            <a:ext cx="3959995" cy="2557025"/>
          </a:xfrm>
          <a:prstGeom prst="rect">
            <a:avLst/>
          </a:prstGeom>
          <a:noFill/>
        </p:spPr>
      </p:pic>
      <p:pic>
        <p:nvPicPr>
          <p:cNvPr id="2053" name="Picture 5" descr="e:\Dropbox\GlobalQuarkoniumFit\Studies\HPplots\NRQCD_FITS\NewStyle\Without3PJ\November1_HPsequence_1_cs_psi2S_wo3PJ\DataModelComp_CMS_PSI_2S_Lamth_rap1_withMode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5772" y="3422771"/>
            <a:ext cx="3959995" cy="2557025"/>
          </a:xfrm>
          <a:prstGeom prst="rect">
            <a:avLst/>
          </a:prstGeom>
          <a:noFill/>
        </p:spPr>
      </p:pic>
      <p:pic>
        <p:nvPicPr>
          <p:cNvPr id="2052" name="Picture 4" descr="e:\Dropbox\GlobalQuarkoniumFit\Studies\HPplots\NRQCD_FITS\NewStyle\Without3PJ\November1_HPsequence_1_cs_psi2S_wo3PJ\DataModelComp_CMS_PSI_2S_CrossSection_rap1_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52" y="905826"/>
            <a:ext cx="3959995" cy="2557025"/>
          </a:xfrm>
          <a:prstGeom prst="rect">
            <a:avLst/>
          </a:prstGeom>
          <a:noFill/>
        </p:spPr>
      </p:pic>
      <p:pic>
        <p:nvPicPr>
          <p:cNvPr id="2051" name="Picture 3" descr="e:\Dropbox\GlobalQuarkoniumFit\Studies\HPplots\NRQCD_FITS\NewStyle\Without3PJ\November1_HPsequence_1_cs_psi2S_wo3PJ\DataModelComp_LHCb_PSI_2S_CrossSection_rap1_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45772" y="905826"/>
            <a:ext cx="3959995" cy="2557025"/>
          </a:xfrm>
          <a:prstGeom prst="rect">
            <a:avLst/>
          </a:prstGeom>
          <a:noFill/>
        </p:spPr>
      </p:pic>
      <p:sp>
        <p:nvSpPr>
          <p:cNvPr id="17" name="Rectângulo 16"/>
          <p:cNvSpPr/>
          <p:nvPr/>
        </p:nvSpPr>
        <p:spPr>
          <a:xfrm>
            <a:off x="6198552" y="6166203"/>
            <a:ext cx="1493837" cy="369332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OCR A Std" pitchFamily="49" charset="0"/>
                <a:sym typeface="Symbol"/>
              </a:rPr>
              <a:t>1.7E-8</a:t>
            </a:r>
            <a:endParaRPr lang="en-GB" dirty="0">
              <a:latin typeface="OCR A Std" pitchFamily="49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564678" y="616620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P(</a:t>
            </a:r>
            <a:r>
              <a:rPr lang="el-GR" dirty="0" smtClean="0">
                <a:solidFill>
                  <a:prstClr val="black"/>
                </a:solidFill>
                <a:latin typeface="Calibri"/>
                <a:sym typeface="Symbol"/>
              </a:rPr>
              <a:t>χ</a:t>
            </a:r>
            <a:r>
              <a:rPr lang="pt-PT" baseline="30000" dirty="0" smtClean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)</a:t>
            </a:r>
            <a:endParaRPr lang="en-GB" dirty="0"/>
          </a:p>
        </p:txBody>
      </p:sp>
      <p:sp>
        <p:nvSpPr>
          <p:cNvPr id="19" name="Rectângulo 18"/>
          <p:cNvSpPr/>
          <p:nvPr/>
        </p:nvSpPr>
        <p:spPr>
          <a:xfrm>
            <a:off x="5600700" y="6080760"/>
            <a:ext cx="2194560" cy="537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841559" y="6021824"/>
            <a:ext cx="3493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b="1" baseline="30000" dirty="0" smtClean="0">
                <a:solidFill>
                  <a:srgbClr val="008000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Calibri"/>
                <a:sym typeface="Symbol"/>
              </a:rPr>
              <a:t>S</a:t>
            </a:r>
            <a:r>
              <a:rPr lang="en-US" b="1" spc="-1000" baseline="-25000" dirty="0" smtClean="0">
                <a:solidFill>
                  <a:srgbClr val="008000"/>
                </a:solidFill>
                <a:latin typeface="Calibri"/>
                <a:sym typeface="Symbol"/>
              </a:rPr>
              <a:t>0</a:t>
            </a:r>
            <a:r>
              <a:rPr lang="en-US" b="1" baseline="40000" dirty="0" smtClean="0">
                <a:solidFill>
                  <a:srgbClr val="008000"/>
                </a:solidFill>
                <a:latin typeface="Calibri"/>
                <a:sym typeface="Symbol"/>
              </a:rPr>
              <a:t>(8)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is now the main contribution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>polarization closer to data</a:t>
            </a:r>
            <a:endParaRPr lang="en-GB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Global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fit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, </a:t>
            </a:r>
            <a:r>
              <a:rPr lang="pt-PT" sz="2800" b="1" i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p</a:t>
            </a:r>
            <a:r>
              <a:rPr lang="pt-PT" sz="2800" b="1" baseline="-25000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&gt; 9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GeV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30681" y="423594"/>
            <a:ext cx="1159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ψ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(2S)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27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54" name="Picture 6" descr="e:\Dropbox\GlobalQuarkoniumFit\Studies\HPplots\NRQCD_FITS\NewStyle\Without3PJ\November1_HPsequence_1_cs_psi2S_wo3PJ\DataModelComp_CMS_PSI_2S_Lamth_rap2_withMode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2" y="3422771"/>
            <a:ext cx="3959994" cy="2557025"/>
          </a:xfrm>
          <a:prstGeom prst="rect">
            <a:avLst/>
          </a:prstGeom>
          <a:noFill/>
        </p:spPr>
      </p:pic>
      <p:pic>
        <p:nvPicPr>
          <p:cNvPr id="2053" name="Picture 5" descr="e:\Dropbox\GlobalQuarkoniumFit\Studies\HPplots\NRQCD_FITS\NewStyle\Without3PJ\November1_HPsequence_1_cs_psi2S_wo3PJ\DataModelComp_CMS_PSI_2S_Lamth_rap1_withMode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5772" y="3422771"/>
            <a:ext cx="3959994" cy="2557025"/>
          </a:xfrm>
          <a:prstGeom prst="rect">
            <a:avLst/>
          </a:prstGeom>
          <a:noFill/>
        </p:spPr>
      </p:pic>
      <p:pic>
        <p:nvPicPr>
          <p:cNvPr id="2052" name="Picture 4" descr="e:\Dropbox\GlobalQuarkoniumFit\Studies\HPplots\NRQCD_FITS\NewStyle\Without3PJ\November1_HPsequence_1_cs_psi2S_wo3PJ\DataModelComp_CMS_PSI_2S_CrossSection_rap1_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52" y="905826"/>
            <a:ext cx="3959994" cy="2557025"/>
          </a:xfrm>
          <a:prstGeom prst="rect">
            <a:avLst/>
          </a:prstGeom>
          <a:noFill/>
        </p:spPr>
      </p:pic>
      <p:pic>
        <p:nvPicPr>
          <p:cNvPr id="2051" name="Picture 3" descr="e:\Dropbox\GlobalQuarkoniumFit\Studies\HPplots\NRQCD_FITS\NewStyle\Without3PJ\November1_HPsequence_1_cs_psi2S_wo3PJ\DataModelComp_LHCb_PSI_2S_CrossSection_rap1_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45772" y="905826"/>
            <a:ext cx="3959994" cy="2557025"/>
          </a:xfrm>
          <a:prstGeom prst="rect">
            <a:avLst/>
          </a:prstGeom>
          <a:noFill/>
        </p:spPr>
      </p:pic>
      <p:sp>
        <p:nvSpPr>
          <p:cNvPr id="17" name="Rectângulo 16"/>
          <p:cNvSpPr/>
          <p:nvPr/>
        </p:nvSpPr>
        <p:spPr>
          <a:xfrm>
            <a:off x="6198552" y="6166203"/>
            <a:ext cx="149383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OCR A Std" pitchFamily="49" charset="0"/>
                <a:sym typeface="Symbol"/>
              </a:rPr>
              <a:t>0.96E-3</a:t>
            </a:r>
            <a:endParaRPr lang="en-GB" dirty="0">
              <a:latin typeface="OCR A Std" pitchFamily="49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564678" y="616620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P(</a:t>
            </a:r>
            <a:r>
              <a:rPr lang="el-GR" dirty="0" smtClean="0">
                <a:solidFill>
                  <a:prstClr val="black"/>
                </a:solidFill>
                <a:latin typeface="Calibri"/>
                <a:sym typeface="Symbol"/>
              </a:rPr>
              <a:t>χ</a:t>
            </a:r>
            <a:r>
              <a:rPr lang="pt-PT" baseline="30000" dirty="0" smtClean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)</a:t>
            </a:r>
            <a:endParaRPr lang="en-GB" dirty="0"/>
          </a:p>
        </p:txBody>
      </p:sp>
      <p:sp>
        <p:nvSpPr>
          <p:cNvPr id="19" name="Rectângulo 18"/>
          <p:cNvSpPr/>
          <p:nvPr/>
        </p:nvSpPr>
        <p:spPr>
          <a:xfrm>
            <a:off x="5600700" y="6080760"/>
            <a:ext cx="2194560" cy="537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841559" y="6021824"/>
            <a:ext cx="3249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b="1" baseline="30000" dirty="0" smtClean="0">
                <a:solidFill>
                  <a:srgbClr val="008000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Calibri"/>
                <a:sym typeface="Symbol"/>
              </a:rPr>
              <a:t>S</a:t>
            </a:r>
            <a:r>
              <a:rPr lang="en-US" b="1" spc="-1000" baseline="-25000" dirty="0" smtClean="0">
                <a:solidFill>
                  <a:srgbClr val="008000"/>
                </a:solidFill>
                <a:latin typeface="Calibri"/>
                <a:sym typeface="Symbol"/>
              </a:rPr>
              <a:t>0</a:t>
            </a:r>
            <a:r>
              <a:rPr lang="en-US" b="1" baseline="40000" dirty="0" smtClean="0">
                <a:solidFill>
                  <a:srgbClr val="008000"/>
                </a:solidFill>
                <a:latin typeface="Calibri"/>
                <a:sym typeface="Symbol"/>
              </a:rPr>
              <a:t>(8)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dominates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>polarization quite close to data</a:t>
            </a:r>
            <a:endParaRPr lang="en-GB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Global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fit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, </a:t>
            </a:r>
            <a:r>
              <a:rPr lang="pt-PT" sz="2800" b="1" i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p</a:t>
            </a:r>
            <a:r>
              <a:rPr lang="pt-PT" sz="2800" b="1" baseline="-25000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&gt; 10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GeV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65356" y="1498161"/>
            <a:ext cx="10310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 algn="ctr"/>
            <a:r>
              <a:rPr lang="en-GB" sz="1600" dirty="0" err="1" smtClean="0">
                <a:solidFill>
                  <a:srgbClr val="0000FF"/>
                </a:solidFill>
                <a:latin typeface="Calibri"/>
                <a:sym typeface="Symbol"/>
              </a:rPr>
              <a:t>LHCb</a:t>
            </a:r>
            <a:r>
              <a:rPr lang="en-GB" sz="1600" dirty="0" smtClean="0">
                <a:solidFill>
                  <a:srgbClr val="0000FF"/>
                </a:solidFill>
                <a:latin typeface="Calibri"/>
                <a:sym typeface="Symbol"/>
              </a:rPr>
              <a:t> data</a:t>
            </a:r>
            <a:br>
              <a:rPr lang="en-GB" sz="1600" dirty="0" smtClean="0">
                <a:solidFill>
                  <a:srgbClr val="0000FF"/>
                </a:solidFill>
                <a:latin typeface="Calibri"/>
                <a:sym typeface="Symbol"/>
              </a:rPr>
            </a:br>
            <a:r>
              <a:rPr lang="en-GB" sz="1600" dirty="0" smtClean="0">
                <a:solidFill>
                  <a:srgbClr val="0000FF"/>
                </a:solidFill>
                <a:latin typeface="Calibri"/>
                <a:sym typeface="Symbol"/>
              </a:rPr>
              <a:t>not used</a:t>
            </a:r>
            <a:endParaRPr lang="en-GB" sz="16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30681" y="423594"/>
            <a:ext cx="1159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ψ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(2S)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224062" y="2613153"/>
            <a:ext cx="940351" cy="390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28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54" name="Picture 6" descr="e:\Dropbox\GlobalQuarkoniumFit\Studies\HPplots\NRQCD_FITS\NewStyle\Without3PJ\November1_HPsequence_1_cs_psi2S_wo3PJ\DataModelComp_CMS_PSI_2S_Lamth_rap2_withMode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2" y="3422771"/>
            <a:ext cx="3959994" cy="2557024"/>
          </a:xfrm>
          <a:prstGeom prst="rect">
            <a:avLst/>
          </a:prstGeom>
          <a:noFill/>
        </p:spPr>
      </p:pic>
      <p:pic>
        <p:nvPicPr>
          <p:cNvPr id="2053" name="Picture 5" descr="e:\Dropbox\GlobalQuarkoniumFit\Studies\HPplots\NRQCD_FITS\NewStyle\Without3PJ\November1_HPsequence_1_cs_psi2S_wo3PJ\DataModelComp_CMS_PSI_2S_Lamth_rap1_withMode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5772" y="3422771"/>
            <a:ext cx="3959994" cy="2557024"/>
          </a:xfrm>
          <a:prstGeom prst="rect">
            <a:avLst/>
          </a:prstGeom>
          <a:noFill/>
        </p:spPr>
      </p:pic>
      <p:pic>
        <p:nvPicPr>
          <p:cNvPr id="2052" name="Picture 4" descr="e:\Dropbox\GlobalQuarkoniumFit\Studies\HPplots\NRQCD_FITS\NewStyle\Without3PJ\November1_HPsequence_1_cs_psi2S_wo3PJ\DataModelComp_CMS_PSI_2S_CrossSection_rap1_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52" y="905826"/>
            <a:ext cx="3959994" cy="2557024"/>
          </a:xfrm>
          <a:prstGeom prst="rect">
            <a:avLst/>
          </a:prstGeom>
          <a:noFill/>
        </p:spPr>
      </p:pic>
      <p:sp>
        <p:nvSpPr>
          <p:cNvPr id="17" name="Rectângulo 16"/>
          <p:cNvSpPr/>
          <p:nvPr/>
        </p:nvSpPr>
        <p:spPr>
          <a:xfrm>
            <a:off x="6198552" y="6166203"/>
            <a:ext cx="149383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OCR A Std" pitchFamily="49" charset="0"/>
                <a:sym typeface="Symbol"/>
              </a:rPr>
              <a:t>2.7E-3</a:t>
            </a:r>
            <a:endParaRPr lang="en-GB" dirty="0">
              <a:latin typeface="OCR A Std" pitchFamily="49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564678" y="616620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P(</a:t>
            </a:r>
            <a:r>
              <a:rPr lang="el-GR" dirty="0" smtClean="0">
                <a:solidFill>
                  <a:prstClr val="black"/>
                </a:solidFill>
                <a:latin typeface="Calibri"/>
                <a:sym typeface="Symbol"/>
              </a:rPr>
              <a:t>χ</a:t>
            </a:r>
            <a:r>
              <a:rPr lang="pt-PT" baseline="30000" dirty="0" smtClean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)</a:t>
            </a:r>
            <a:endParaRPr lang="en-GB" dirty="0"/>
          </a:p>
        </p:txBody>
      </p:sp>
      <p:sp>
        <p:nvSpPr>
          <p:cNvPr id="19" name="Rectângulo 18"/>
          <p:cNvSpPr/>
          <p:nvPr/>
        </p:nvSpPr>
        <p:spPr>
          <a:xfrm>
            <a:off x="5600700" y="6080760"/>
            <a:ext cx="2194560" cy="537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841559" y="6021824"/>
            <a:ext cx="3249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b="1" baseline="30000" dirty="0" smtClean="0">
                <a:solidFill>
                  <a:srgbClr val="008000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Calibri"/>
                <a:sym typeface="Symbol"/>
              </a:rPr>
              <a:t>S</a:t>
            </a:r>
            <a:r>
              <a:rPr lang="en-US" b="1" spc="-1000" baseline="-25000" dirty="0" smtClean="0">
                <a:solidFill>
                  <a:srgbClr val="008000"/>
                </a:solidFill>
                <a:latin typeface="Calibri"/>
                <a:sym typeface="Symbol"/>
              </a:rPr>
              <a:t>0</a:t>
            </a:r>
            <a:r>
              <a:rPr lang="en-US" b="1" baseline="40000" dirty="0" smtClean="0">
                <a:solidFill>
                  <a:srgbClr val="008000"/>
                </a:solidFill>
                <a:latin typeface="Calibri"/>
                <a:sym typeface="Symbol"/>
              </a:rPr>
              <a:t>(8)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dominates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>polarization quite close to data</a:t>
            </a:r>
            <a:endParaRPr lang="en-GB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Global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fit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, </a:t>
            </a:r>
            <a:r>
              <a:rPr lang="pt-PT" sz="2800" b="1" i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p</a:t>
            </a:r>
            <a:r>
              <a:rPr lang="pt-PT" sz="2800" b="1" baseline="-25000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&gt; 11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GeV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30681" y="423594"/>
            <a:ext cx="1159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ψ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(2S)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29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54" name="Picture 6" descr="e:\Dropbox\GlobalQuarkoniumFit\Studies\HPplots\NRQCD_FITS\NewStyle\Without3PJ\November1_HPsequence_1_cs_psi2S_wo3PJ\DataModelComp_CMS_PSI_2S_Lamth_rap2_withMode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3" y="3422771"/>
            <a:ext cx="3959992" cy="2557024"/>
          </a:xfrm>
          <a:prstGeom prst="rect">
            <a:avLst/>
          </a:prstGeom>
          <a:noFill/>
        </p:spPr>
      </p:pic>
      <p:pic>
        <p:nvPicPr>
          <p:cNvPr id="2053" name="Picture 5" descr="e:\Dropbox\GlobalQuarkoniumFit\Studies\HPplots\NRQCD_FITS\NewStyle\Without3PJ\November1_HPsequence_1_cs_psi2S_wo3PJ\DataModelComp_CMS_PSI_2S_Lamth_rap1_withMode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5773" y="3422771"/>
            <a:ext cx="3959992" cy="2557024"/>
          </a:xfrm>
          <a:prstGeom prst="rect">
            <a:avLst/>
          </a:prstGeom>
          <a:noFill/>
        </p:spPr>
      </p:pic>
      <p:pic>
        <p:nvPicPr>
          <p:cNvPr id="2052" name="Picture 4" descr="e:\Dropbox\GlobalQuarkoniumFit\Studies\HPplots\NRQCD_FITS\NewStyle\Without3PJ\November1_HPsequence_1_cs_psi2S_wo3PJ\DataModelComp_CMS_PSI_2S_CrossSection_rap1_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53" y="905826"/>
            <a:ext cx="3959992" cy="2557024"/>
          </a:xfrm>
          <a:prstGeom prst="rect">
            <a:avLst/>
          </a:prstGeom>
          <a:noFill/>
        </p:spPr>
      </p:pic>
      <p:sp>
        <p:nvSpPr>
          <p:cNvPr id="17" name="Rectângulo 16"/>
          <p:cNvSpPr/>
          <p:nvPr/>
        </p:nvSpPr>
        <p:spPr>
          <a:xfrm>
            <a:off x="6198552" y="6166203"/>
            <a:ext cx="1493837" cy="369332"/>
          </a:xfrm>
          <a:prstGeom prst="rect">
            <a:avLst/>
          </a:prstGeom>
          <a:solidFill>
            <a:srgbClr val="00EE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OCR A Std" pitchFamily="49" charset="0"/>
                <a:sym typeface="Symbol"/>
              </a:rPr>
              <a:t>10%</a:t>
            </a:r>
            <a:endParaRPr lang="en-GB" dirty="0">
              <a:latin typeface="OCR A Std" pitchFamily="49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564678" y="616620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P(</a:t>
            </a:r>
            <a:r>
              <a:rPr lang="el-GR" dirty="0" smtClean="0">
                <a:solidFill>
                  <a:prstClr val="black"/>
                </a:solidFill>
                <a:latin typeface="Calibri"/>
                <a:sym typeface="Symbol"/>
              </a:rPr>
              <a:t>χ</a:t>
            </a:r>
            <a:r>
              <a:rPr lang="pt-PT" baseline="30000" dirty="0" smtClean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)</a:t>
            </a:r>
            <a:endParaRPr lang="en-GB" dirty="0"/>
          </a:p>
        </p:txBody>
      </p:sp>
      <p:sp>
        <p:nvSpPr>
          <p:cNvPr id="19" name="Rectângulo 18"/>
          <p:cNvSpPr/>
          <p:nvPr/>
        </p:nvSpPr>
        <p:spPr>
          <a:xfrm>
            <a:off x="5600700" y="6080760"/>
            <a:ext cx="2194560" cy="537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Global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fit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, </a:t>
            </a:r>
            <a:r>
              <a:rPr lang="pt-PT" sz="2800" b="1" i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p</a:t>
            </a:r>
            <a:r>
              <a:rPr lang="pt-PT" sz="2800" b="1" baseline="-25000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&gt; 12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GeV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30681" y="423594"/>
            <a:ext cx="1159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ψ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(2S)</a:t>
            </a:r>
            <a:endParaRPr lang="en-GB" dirty="0"/>
          </a:p>
        </p:txBody>
      </p:sp>
      <p:sp>
        <p:nvSpPr>
          <p:cNvPr id="21" name="Rectângulo 14"/>
          <p:cNvSpPr/>
          <p:nvPr/>
        </p:nvSpPr>
        <p:spPr>
          <a:xfrm>
            <a:off x="841559" y="6021824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b="1" baseline="30000" dirty="0" smtClean="0">
                <a:solidFill>
                  <a:srgbClr val="008000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Calibri"/>
                <a:sym typeface="Symbol"/>
              </a:rPr>
              <a:t>S</a:t>
            </a:r>
            <a:r>
              <a:rPr lang="en-US" b="1" spc="-1000" baseline="-25000" dirty="0" smtClean="0">
                <a:solidFill>
                  <a:srgbClr val="008000"/>
                </a:solidFill>
                <a:latin typeface="Calibri"/>
                <a:sym typeface="Symbol"/>
              </a:rPr>
              <a:t>0</a:t>
            </a:r>
            <a:r>
              <a:rPr lang="en-US" b="1" baseline="40000" dirty="0" smtClean="0">
                <a:solidFill>
                  <a:srgbClr val="008000"/>
                </a:solidFill>
                <a:latin typeface="Calibri"/>
                <a:sym typeface="Symbol"/>
              </a:rPr>
              <a:t>(8)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dominates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>results are stable</a:t>
            </a:r>
            <a:endParaRPr lang="en-GB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3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NRQCD factorization: the basic features</a:t>
            </a:r>
            <a:endParaRPr lang="pt-PT" sz="2800" b="1" dirty="0" smtClean="0">
              <a:latin typeface="+mj-lt"/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1464745" y="1347495"/>
            <a:ext cx="2594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possibly </a:t>
            </a:r>
            <a:r>
              <a:rPr lang="en-US" i="1" dirty="0" smtClean="0">
                <a:solidFill>
                  <a:srgbClr val="0000FF"/>
                </a:solidFill>
                <a:latin typeface="Calibri"/>
              </a:rPr>
              <a:t>co</a:t>
            </a:r>
            <a:r>
              <a:rPr lang="en-US" i="1" dirty="0" smtClean="0">
                <a:solidFill>
                  <a:srgbClr val="008000"/>
                </a:solidFill>
                <a:latin typeface="Calibri"/>
              </a:rPr>
              <a:t>lo</a:t>
            </a:r>
            <a:r>
              <a:rPr lang="en-US" i="1" dirty="0" smtClean="0">
                <a:solidFill>
                  <a:srgbClr val="FF0000"/>
                </a:solidFill>
                <a:latin typeface="Calibri"/>
              </a:rPr>
              <a:t>red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QQ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pair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any possible </a:t>
            </a:r>
            <a:r>
              <a:rPr lang="en-US" b="1" baseline="30000" dirty="0" smtClean="0">
                <a:solidFill>
                  <a:srgbClr val="00CC00"/>
                </a:solidFill>
              </a:rPr>
              <a:t>3</a:t>
            </a:r>
            <a:r>
              <a:rPr lang="en-US" b="1" i="1" baseline="30000" dirty="0" smtClean="0">
                <a:solidFill>
                  <a:srgbClr val="00CC00"/>
                </a:solidFill>
              </a:rPr>
              <a:t>S</a:t>
            </a:r>
            <a:r>
              <a:rPr lang="en-US" b="1" baseline="30000" dirty="0" smtClean="0">
                <a:solidFill>
                  <a:srgbClr val="00CC00"/>
                </a:solidFill>
              </a:rPr>
              <a:t>+1</a:t>
            </a:r>
            <a:r>
              <a:rPr lang="en-US" b="1" i="1" dirty="0" smtClean="0">
                <a:solidFill>
                  <a:srgbClr val="00CC00"/>
                </a:solidFill>
              </a:rPr>
              <a:t>L</a:t>
            </a:r>
            <a:r>
              <a:rPr lang="en-US" b="1" i="1" baseline="-25000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 quantum numbers</a:t>
            </a:r>
            <a:endParaRPr lang="en-GB" dirty="0"/>
          </a:p>
        </p:txBody>
      </p:sp>
      <p:sp>
        <p:nvSpPr>
          <p:cNvPr id="72" name="Rectângulo 71"/>
          <p:cNvSpPr/>
          <p:nvPr/>
        </p:nvSpPr>
        <p:spPr>
          <a:xfrm>
            <a:off x="2351353" y="3806648"/>
            <a:ext cx="2291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1) perturbative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phase</a:t>
            </a:r>
            <a:endParaRPr lang="en-GB" dirty="0"/>
          </a:p>
        </p:txBody>
      </p:sp>
      <p:sp>
        <p:nvSpPr>
          <p:cNvPr id="73" name="Right Brace 115"/>
          <p:cNvSpPr/>
          <p:nvPr/>
        </p:nvSpPr>
        <p:spPr>
          <a:xfrm rot="5400000">
            <a:off x="3357760" y="2765915"/>
            <a:ext cx="190700" cy="1944000"/>
          </a:xfrm>
          <a:prstGeom prst="rightBrace">
            <a:avLst>
              <a:gd name="adj1" fmla="val 3005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5" name="Conexão recta unidireccional 74"/>
          <p:cNvCxnSpPr/>
          <p:nvPr/>
        </p:nvCxnSpPr>
        <p:spPr>
          <a:xfrm>
            <a:off x="3663179" y="1888880"/>
            <a:ext cx="480060" cy="32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ângulo arredondado 77"/>
          <p:cNvSpPr/>
          <p:nvPr/>
        </p:nvSpPr>
        <p:spPr>
          <a:xfrm>
            <a:off x="919979" y="1294520"/>
            <a:ext cx="7308000" cy="2983230"/>
          </a:xfrm>
          <a:prstGeom prst="roundRect">
            <a:avLst>
              <a:gd name="adj" fmla="val 11686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Rectângulo 101"/>
          <p:cNvSpPr/>
          <p:nvPr/>
        </p:nvSpPr>
        <p:spPr>
          <a:xfrm>
            <a:off x="3190944" y="111921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prstClr val="black"/>
                </a:solidFill>
                <a:latin typeface="Calibri"/>
              </a:rPr>
              <a:t>_</a:t>
            </a:r>
            <a:endParaRPr lang="en-GB" dirty="0"/>
          </a:p>
        </p:txBody>
      </p:sp>
      <p:sp>
        <p:nvSpPr>
          <p:cNvPr id="97" name="Right Brace 115"/>
          <p:cNvSpPr/>
          <p:nvPr/>
        </p:nvSpPr>
        <p:spPr>
          <a:xfrm rot="16200000" flipV="1">
            <a:off x="4315605" y="3760645"/>
            <a:ext cx="157208" cy="2988000"/>
          </a:xfrm>
          <a:prstGeom prst="rightBrace">
            <a:avLst>
              <a:gd name="adj1" fmla="val 30053"/>
              <a:gd name="adj2" fmla="val 70212"/>
            </a:avLst>
          </a:prstGeom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ectângulo 97"/>
          <p:cNvSpPr/>
          <p:nvPr/>
        </p:nvSpPr>
        <p:spPr>
          <a:xfrm>
            <a:off x="4869385" y="4485592"/>
            <a:ext cx="3789084" cy="584776"/>
          </a:xfrm>
          <a:prstGeom prst="rect">
            <a:avLst/>
          </a:prstGeom>
          <a:ln w="19050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2) </a:t>
            </a:r>
            <a:r>
              <a:rPr lang="en-US" sz="1600" i="1" dirty="0" smtClean="0">
                <a:solidFill>
                  <a:srgbClr val="0000FF"/>
                </a:solidFill>
                <a:latin typeface="Calibri"/>
              </a:rPr>
              <a:t>long-distance matrix elements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(LDMEs):</a:t>
            </a:r>
            <a:br>
              <a:rPr lang="en-US" sz="1600" dirty="0" smtClean="0">
                <a:solidFill>
                  <a:prstClr val="black"/>
                </a:solidFill>
                <a:latin typeface="Calibri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constant, universal, fitted from data</a:t>
            </a:r>
            <a:endParaRPr lang="en-GB" sz="1600" dirty="0"/>
          </a:p>
        </p:txBody>
      </p:sp>
      <p:sp>
        <p:nvSpPr>
          <p:cNvPr id="99" name="Right Brace 115"/>
          <p:cNvSpPr/>
          <p:nvPr/>
        </p:nvSpPr>
        <p:spPr>
          <a:xfrm rot="16200000" flipV="1">
            <a:off x="7257195" y="4079739"/>
            <a:ext cx="157996" cy="2340000"/>
          </a:xfrm>
          <a:prstGeom prst="rightBrace">
            <a:avLst>
              <a:gd name="adj1" fmla="val 30053"/>
              <a:gd name="adj2" fmla="val 50000"/>
            </a:avLst>
          </a:prstGeom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Rectângulo 99"/>
          <p:cNvSpPr/>
          <p:nvPr/>
        </p:nvSpPr>
        <p:spPr>
          <a:xfrm>
            <a:off x="426434" y="4485592"/>
            <a:ext cx="3960731" cy="584776"/>
          </a:xfrm>
          <a:prstGeom prst="rect">
            <a:avLst/>
          </a:prstGeom>
          <a:ln w="19050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1) </a:t>
            </a:r>
            <a:r>
              <a:rPr lang="en-US" sz="1600" i="1" dirty="0" smtClean="0">
                <a:solidFill>
                  <a:srgbClr val="0000FF"/>
                </a:solidFill>
                <a:latin typeface="Calibri"/>
              </a:rPr>
              <a:t>short-distance coefficients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(SDCs):</a:t>
            </a:r>
            <a:br>
              <a:rPr lang="en-US" sz="1600" dirty="0" smtClean="0">
                <a:solidFill>
                  <a:prstClr val="black"/>
                </a:solidFill>
                <a:latin typeface="Calibri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partonic cross sections (convolved with PDFs)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305138" y="5235060"/>
            <a:ext cx="5238912" cy="1483925"/>
            <a:chOff x="305138" y="5235060"/>
            <a:chExt cx="5238912" cy="1483925"/>
          </a:xfrm>
        </p:grpSpPr>
        <p:sp>
          <p:nvSpPr>
            <p:cNvPr id="101" name="Rectângulo 100"/>
            <p:cNvSpPr/>
            <p:nvPr/>
          </p:nvSpPr>
          <p:spPr>
            <a:xfrm>
              <a:off x="2825705" y="6072654"/>
              <a:ext cx="27183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i="1" dirty="0" smtClean="0">
                  <a:solidFill>
                    <a:prstClr val="black"/>
                  </a:solidFill>
                  <a:latin typeface="Calibri"/>
                </a:rPr>
                <a:t>QQ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b="1" dirty="0" smtClean="0">
                  <a:solidFill>
                    <a:srgbClr val="00CC00"/>
                  </a:solidFill>
                  <a:latin typeface="Calibri"/>
                </a:rPr>
                <a:t>angular momentum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and </a:t>
              </a:r>
              <a:r>
                <a:rPr lang="en-US" b="1" dirty="0" smtClean="0">
                  <a:solidFill>
                    <a:srgbClr val="0000FF"/>
                  </a:solidFill>
                  <a:latin typeface="Calibri"/>
                </a:rPr>
                <a:t>colour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configuration</a:t>
              </a:r>
              <a:endParaRPr lang="en-GB" dirty="0"/>
            </a:p>
          </p:txBody>
        </p:sp>
        <p:sp>
          <p:nvSpPr>
            <p:cNvPr id="103" name="Rectângulo 102"/>
            <p:cNvSpPr/>
            <p:nvPr/>
          </p:nvSpPr>
          <p:spPr>
            <a:xfrm>
              <a:off x="3017840" y="584512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dirty="0" smtClean="0">
                  <a:solidFill>
                    <a:prstClr val="black"/>
                  </a:solidFill>
                  <a:latin typeface="Calibri"/>
                </a:rPr>
                <a:t>_</a:t>
              </a:r>
              <a:endParaRPr lang="en-GB" dirty="0"/>
            </a:p>
          </p:txBody>
        </p:sp>
        <p:cxnSp>
          <p:nvCxnSpPr>
            <p:cNvPr id="106" name="Conexão recta unidireccional 105"/>
            <p:cNvCxnSpPr/>
            <p:nvPr/>
          </p:nvCxnSpPr>
          <p:spPr>
            <a:xfrm flipH="1" flipV="1">
              <a:off x="2666023" y="6034814"/>
              <a:ext cx="213756" cy="1900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ângulo 83"/>
            <p:cNvSpPr/>
            <p:nvPr/>
          </p:nvSpPr>
          <p:spPr>
            <a:xfrm>
              <a:off x="305138" y="5370705"/>
              <a:ext cx="22461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σ</a:t>
              </a:r>
              <a:r>
                <a:rPr lang="pt-PT" sz="2000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pt-PT" sz="2000" i="1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pt-PT" sz="2000" dirty="0" smtClean="0">
                  <a:solidFill>
                    <a:prstClr val="black"/>
                  </a:solidFill>
                  <a:latin typeface="Calibri"/>
                </a:rPr>
                <a:t> + </a:t>
              </a:r>
              <a:r>
                <a:rPr lang="pt-PT" sz="2000" i="1" dirty="0" smtClean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pt-PT" sz="20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pt-PT" sz="2000" dirty="0" smtClean="0">
                  <a:solidFill>
                    <a:prstClr val="black"/>
                  </a:solidFill>
                  <a:latin typeface="Calibri"/>
                  <a:sym typeface="Symbol"/>
                </a:rPr>
                <a:t> </a:t>
              </a:r>
              <a:r>
                <a:rPr lang="pt-PT" sz="2000" b="1" i="1" dirty="0" smtClean="0">
                  <a:solidFill>
                    <a:prstClr val="black"/>
                  </a:solidFill>
                  <a:latin typeface="Calibri"/>
                  <a:sym typeface="Symbol"/>
                </a:rPr>
                <a:t>H</a:t>
              </a:r>
              <a:r>
                <a:rPr lang="pt-PT" sz="2000" dirty="0" smtClean="0">
                  <a:solidFill>
                    <a:prstClr val="black"/>
                  </a:solidFill>
                  <a:latin typeface="Calibri"/>
                  <a:sym typeface="Symbol"/>
                </a:rPr>
                <a:t> + </a:t>
              </a:r>
              <a:r>
                <a:rPr lang="pt-PT" sz="2000" i="1" dirty="0" smtClean="0">
                  <a:solidFill>
                    <a:prstClr val="black"/>
                  </a:solidFill>
                  <a:latin typeface="Calibri"/>
                  <a:sym typeface="Symbol"/>
                </a:rPr>
                <a:t>X</a:t>
              </a:r>
              <a:r>
                <a:rPr lang="pt-PT" sz="2000" dirty="0" smtClean="0">
                  <a:solidFill>
                    <a:prstClr val="black"/>
                  </a:solidFill>
                  <a:latin typeface="Calibri"/>
                </a:rPr>
                <a:t>) =  </a:t>
              </a:r>
              <a:endParaRPr lang="en-GB" sz="2000" dirty="0"/>
            </a:p>
          </p:txBody>
        </p:sp>
        <p:sp>
          <p:nvSpPr>
            <p:cNvPr id="85" name="Rectângulo 84"/>
            <p:cNvSpPr/>
            <p:nvPr/>
          </p:nvSpPr>
          <p:spPr>
            <a:xfrm>
              <a:off x="2347787" y="5235060"/>
              <a:ext cx="3962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3600" dirty="0" smtClean="0">
                  <a:solidFill>
                    <a:prstClr val="black"/>
                  </a:solidFill>
                  <a:latin typeface="Calibri"/>
                </a:rPr>
                <a:t>Σ</a:t>
              </a:r>
              <a:endParaRPr lang="en-GB" sz="3600" dirty="0"/>
            </a:p>
          </p:txBody>
        </p:sp>
        <p:sp>
          <p:nvSpPr>
            <p:cNvPr id="92" name="Rectângulo 91"/>
            <p:cNvSpPr/>
            <p:nvPr/>
          </p:nvSpPr>
          <p:spPr>
            <a:xfrm>
              <a:off x="2210715" y="5629351"/>
              <a:ext cx="6689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2400" b="1" i="1" baseline="-25000" dirty="0" smtClean="0">
                  <a:solidFill>
                    <a:srgbClr val="00CC00"/>
                  </a:solidFill>
                  <a:latin typeface="Calibri"/>
                </a:rPr>
                <a:t>S</a:t>
              </a:r>
              <a:r>
                <a:rPr lang="pt-PT" sz="2400" i="1" baseline="-25000" dirty="0" smtClean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pt-PT" sz="2400" b="1" i="1" baseline="-25000" dirty="0" smtClean="0">
                  <a:solidFill>
                    <a:srgbClr val="00CC00"/>
                  </a:solidFill>
                  <a:latin typeface="Calibri"/>
                </a:rPr>
                <a:t>L</a:t>
              </a:r>
              <a:r>
                <a:rPr lang="pt-PT" sz="2400" i="1" baseline="-25000" dirty="0" smtClean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pt-PT" sz="2400" b="1" i="1" baseline="-25000" dirty="0" smtClean="0">
                  <a:solidFill>
                    <a:srgbClr val="0000FF"/>
                  </a:solidFill>
                  <a:latin typeface="Calibri"/>
                </a:rPr>
                <a:t>C</a:t>
              </a:r>
              <a:endParaRPr lang="en-GB" sz="2400" b="1" baseline="-25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787065" y="5291978"/>
            <a:ext cx="3308919" cy="540393"/>
            <a:chOff x="2787065" y="5291978"/>
            <a:chExt cx="3308919" cy="540393"/>
          </a:xfrm>
        </p:grpSpPr>
        <p:sp>
          <p:nvSpPr>
            <p:cNvPr id="105" name="Rectângulo 104"/>
            <p:cNvSpPr/>
            <p:nvPr/>
          </p:nvSpPr>
          <p:spPr>
            <a:xfrm>
              <a:off x="2787065" y="5370706"/>
              <a:ext cx="33089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σ</a:t>
              </a:r>
              <a:r>
                <a:rPr lang="pt-PT" sz="2400" dirty="0" smtClean="0">
                  <a:solidFill>
                    <a:prstClr val="black"/>
                  </a:solidFill>
                  <a:latin typeface="Calibri"/>
                </a:rPr>
                <a:t>{</a:t>
              </a:r>
              <a:r>
                <a:rPr lang="pt-PT" sz="2000" i="1" dirty="0" smtClean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pt-PT" sz="2000" dirty="0" smtClean="0">
                  <a:solidFill>
                    <a:prstClr val="black"/>
                  </a:solidFill>
                  <a:latin typeface="Calibri"/>
                </a:rPr>
                <a:t> + </a:t>
              </a:r>
              <a:r>
                <a:rPr lang="pt-PT" sz="2000" i="1" dirty="0" smtClean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pt-PT" sz="20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pt-PT" sz="2000" dirty="0" smtClean="0">
                  <a:solidFill>
                    <a:prstClr val="black"/>
                  </a:solidFill>
                  <a:latin typeface="Calibri"/>
                  <a:sym typeface="Symbol"/>
                </a:rPr>
                <a:t> (</a:t>
              </a:r>
              <a:r>
                <a:rPr lang="pt-PT" sz="2000" i="1" dirty="0" smtClean="0">
                  <a:solidFill>
                    <a:prstClr val="black"/>
                  </a:solidFill>
                  <a:latin typeface="Calibri"/>
                  <a:sym typeface="Symbol"/>
                </a:rPr>
                <a:t>QQ</a:t>
              </a:r>
              <a:r>
                <a:rPr lang="pt-PT" sz="2000" dirty="0" smtClean="0">
                  <a:solidFill>
                    <a:prstClr val="black"/>
                  </a:solidFill>
                  <a:latin typeface="Calibri"/>
                  <a:sym typeface="Symbol"/>
                </a:rPr>
                <a:t>)</a:t>
              </a:r>
              <a:r>
                <a:rPr lang="pt-PT" sz="2400" b="1" i="1" baseline="-30000" dirty="0" smtClean="0">
                  <a:solidFill>
                    <a:srgbClr val="0000FF"/>
                  </a:solidFill>
                  <a:latin typeface="Calibri"/>
                  <a:sym typeface="Symbol"/>
                </a:rPr>
                <a:t>C</a:t>
              </a:r>
              <a:r>
                <a:rPr lang="pt-PT" b="1" i="1" baseline="-30000" dirty="0" smtClean="0">
                  <a:solidFill>
                    <a:srgbClr val="0000FF"/>
                  </a:solidFill>
                  <a:latin typeface="Calibri"/>
                  <a:sym typeface="Symbol"/>
                </a:rPr>
                <a:t> </a:t>
              </a:r>
              <a:r>
                <a:rPr lang="en-US" sz="2000" dirty="0" smtClean="0">
                  <a:solidFill>
                    <a:prstClr val="black"/>
                  </a:solidFill>
                </a:rPr>
                <a:t>[</a:t>
              </a:r>
              <a:r>
                <a:rPr lang="en-US" sz="2000" b="1" baseline="30000" dirty="0" smtClean="0">
                  <a:solidFill>
                    <a:srgbClr val="00CC00"/>
                  </a:solidFill>
                </a:rPr>
                <a:t>3</a:t>
              </a:r>
              <a:r>
                <a:rPr lang="en-US" sz="2000" b="1" i="1" baseline="30000" dirty="0" smtClean="0">
                  <a:solidFill>
                    <a:srgbClr val="00CC00"/>
                  </a:solidFill>
                </a:rPr>
                <a:t>S</a:t>
              </a:r>
              <a:r>
                <a:rPr lang="en-US" sz="2000" b="1" baseline="30000" dirty="0" smtClean="0">
                  <a:solidFill>
                    <a:srgbClr val="00CC00"/>
                  </a:solidFill>
                </a:rPr>
                <a:t>+1</a:t>
              </a:r>
              <a:r>
                <a:rPr lang="en-US" sz="2000" b="1" i="1" dirty="0" smtClean="0">
                  <a:solidFill>
                    <a:srgbClr val="00CC00"/>
                  </a:solidFill>
                </a:rPr>
                <a:t>L</a:t>
              </a:r>
              <a:r>
                <a:rPr lang="en-US" sz="2000" b="1" i="1" baseline="-25000" dirty="0" smtClean="0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J</a:t>
              </a:r>
              <a:r>
                <a:rPr lang="en-US" sz="2000" dirty="0" smtClean="0">
                  <a:solidFill>
                    <a:prstClr val="black"/>
                  </a:solidFill>
                </a:rPr>
                <a:t>]</a:t>
              </a:r>
              <a:r>
                <a:rPr lang="pt-PT" sz="2000" dirty="0" smtClean="0">
                  <a:solidFill>
                    <a:prstClr val="black"/>
                  </a:solidFill>
                  <a:latin typeface="Calibri"/>
                  <a:sym typeface="Symbol"/>
                </a:rPr>
                <a:t> + </a:t>
              </a:r>
              <a:r>
                <a:rPr lang="pt-PT" sz="2000" i="1" dirty="0" smtClean="0">
                  <a:solidFill>
                    <a:prstClr val="black"/>
                  </a:solidFill>
                  <a:latin typeface="Calibri"/>
                  <a:sym typeface="Symbol"/>
                </a:rPr>
                <a:t>X</a:t>
              </a:r>
              <a:r>
                <a:rPr lang="pt-PT" sz="2400" dirty="0" smtClean="0">
                  <a:solidFill>
                    <a:prstClr val="black"/>
                  </a:solidFill>
                  <a:latin typeface="Calibri"/>
                  <a:sym typeface="Symbol"/>
                </a:rPr>
                <a:t>}</a:t>
              </a:r>
              <a:r>
                <a:rPr lang="pt-PT" sz="2000" dirty="0" smtClean="0">
                  <a:solidFill>
                    <a:prstClr val="black"/>
                  </a:solidFill>
                  <a:latin typeface="Calibri"/>
                </a:rPr>
                <a:t> </a:t>
              </a:r>
              <a:endParaRPr lang="en-GB" sz="2000" dirty="0"/>
            </a:p>
          </p:txBody>
        </p:sp>
        <p:sp>
          <p:nvSpPr>
            <p:cNvPr id="91" name="Rectângulo 90"/>
            <p:cNvSpPr/>
            <p:nvPr/>
          </p:nvSpPr>
          <p:spPr>
            <a:xfrm>
              <a:off x="4229676" y="5291978"/>
              <a:ext cx="303288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2800" baseline="30000" dirty="0" smtClean="0">
                  <a:solidFill>
                    <a:prstClr val="black"/>
                  </a:solidFill>
                  <a:latin typeface="Calibri"/>
                </a:rPr>
                <a:t>_</a:t>
              </a:r>
              <a:endParaRPr lang="en-GB" sz="2800" baseline="300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962957" y="5304052"/>
            <a:ext cx="2826199" cy="540039"/>
            <a:chOff x="5962957" y="5304052"/>
            <a:chExt cx="2826199" cy="540039"/>
          </a:xfrm>
        </p:grpSpPr>
        <p:sp>
          <p:nvSpPr>
            <p:cNvPr id="86" name="Rectângulo 85"/>
            <p:cNvSpPr/>
            <p:nvPr/>
          </p:nvSpPr>
          <p:spPr>
            <a:xfrm>
              <a:off x="5962957" y="5382426"/>
              <a:ext cx="28261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Lucida Handwriting" pitchFamily="66" charset="0"/>
                  <a:sym typeface="Symbol"/>
                </a:rPr>
                <a:t></a:t>
              </a:r>
              <a:r>
                <a:rPr lang="en-US" sz="1200" dirty="0" smtClean="0">
                  <a:solidFill>
                    <a:prstClr val="black"/>
                  </a:solidFill>
                  <a:latin typeface="Lucida Handwriting" pitchFamily="66" charset="0"/>
                  <a:sym typeface="Symbol"/>
                </a:rPr>
                <a:t> </a:t>
              </a:r>
              <a:r>
                <a:rPr lang="en-US" sz="2200" dirty="0" smtClean="0">
                  <a:solidFill>
                    <a:prstClr val="black"/>
                  </a:solidFill>
                  <a:latin typeface="Lucida Handwriting" pitchFamily="66" charset="0"/>
                </a:rPr>
                <a:t>P</a:t>
              </a:r>
              <a:r>
                <a:rPr lang="pt-PT" sz="2400" dirty="0" smtClean="0">
                  <a:solidFill>
                    <a:prstClr val="black"/>
                  </a:solidFill>
                  <a:latin typeface="Calibri"/>
                </a:rPr>
                <a:t>{</a:t>
              </a:r>
              <a:r>
                <a:rPr lang="pt-PT" sz="2000" dirty="0" smtClean="0">
                  <a:solidFill>
                    <a:prstClr val="black"/>
                  </a:solidFill>
                  <a:latin typeface="Calibri"/>
                  <a:sym typeface="Symbol"/>
                </a:rPr>
                <a:t>(</a:t>
              </a:r>
              <a:r>
                <a:rPr lang="pt-PT" sz="2000" i="1" dirty="0" smtClean="0">
                  <a:solidFill>
                    <a:prstClr val="black"/>
                  </a:solidFill>
                  <a:latin typeface="Calibri"/>
                  <a:sym typeface="Symbol"/>
                </a:rPr>
                <a:t>QQ</a:t>
              </a:r>
              <a:r>
                <a:rPr lang="pt-PT" sz="2000" dirty="0" smtClean="0">
                  <a:solidFill>
                    <a:prstClr val="black"/>
                  </a:solidFill>
                  <a:latin typeface="Calibri"/>
                  <a:sym typeface="Symbol"/>
                </a:rPr>
                <a:t>)</a:t>
              </a:r>
              <a:r>
                <a:rPr lang="pt-PT" sz="2400" b="1" i="1" baseline="-30000" dirty="0" smtClean="0">
                  <a:solidFill>
                    <a:srgbClr val="0000FF"/>
                  </a:solidFill>
                  <a:latin typeface="Calibri"/>
                  <a:sym typeface="Symbol"/>
                </a:rPr>
                <a:t>C </a:t>
              </a:r>
              <a:r>
                <a:rPr lang="en-US" sz="2000" dirty="0" smtClean="0">
                  <a:solidFill>
                    <a:prstClr val="black"/>
                  </a:solidFill>
                </a:rPr>
                <a:t>[</a:t>
              </a:r>
              <a:r>
                <a:rPr lang="en-US" sz="2000" b="1" baseline="30000" dirty="0" smtClean="0">
                  <a:solidFill>
                    <a:srgbClr val="00CC00"/>
                  </a:solidFill>
                </a:rPr>
                <a:t>3</a:t>
              </a:r>
              <a:r>
                <a:rPr lang="en-US" sz="2000" b="1" i="1" baseline="30000" dirty="0" smtClean="0">
                  <a:solidFill>
                    <a:srgbClr val="00CC00"/>
                  </a:solidFill>
                </a:rPr>
                <a:t>S</a:t>
              </a:r>
              <a:r>
                <a:rPr lang="en-US" sz="2000" b="1" baseline="30000" dirty="0" smtClean="0">
                  <a:solidFill>
                    <a:srgbClr val="00CC00"/>
                  </a:solidFill>
                </a:rPr>
                <a:t>+1</a:t>
              </a:r>
              <a:r>
                <a:rPr lang="en-US" sz="2000" b="1" i="1" dirty="0" smtClean="0">
                  <a:solidFill>
                    <a:srgbClr val="00CC00"/>
                  </a:solidFill>
                </a:rPr>
                <a:t>L</a:t>
              </a:r>
              <a:r>
                <a:rPr lang="en-US" sz="2000" b="1" i="1" baseline="-25000" dirty="0" smtClean="0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J</a:t>
              </a:r>
              <a:r>
                <a:rPr lang="en-US" sz="2000" dirty="0" smtClean="0">
                  <a:solidFill>
                    <a:prstClr val="black"/>
                  </a:solidFill>
                </a:rPr>
                <a:t>]</a:t>
              </a:r>
              <a:r>
                <a:rPr lang="pt-PT" sz="2000" dirty="0" smtClean="0">
                  <a:solidFill>
                    <a:prstClr val="black"/>
                  </a:solidFill>
                  <a:latin typeface="Calibri"/>
                  <a:sym typeface="Symbol"/>
                </a:rPr>
                <a:t>  </a:t>
              </a:r>
              <a:r>
                <a:rPr lang="pt-PT" sz="2000" b="1" i="1" dirty="0" smtClean="0">
                  <a:solidFill>
                    <a:prstClr val="black"/>
                  </a:solidFill>
                  <a:latin typeface="Calibri"/>
                  <a:sym typeface="Symbol"/>
                </a:rPr>
                <a:t>H</a:t>
              </a:r>
              <a:r>
                <a:rPr lang="pt-PT" sz="2400" dirty="0" smtClean="0">
                  <a:solidFill>
                    <a:prstClr val="black"/>
                  </a:solidFill>
                  <a:latin typeface="Calibri"/>
                  <a:sym typeface="Symbol"/>
                </a:rPr>
                <a:t>}</a:t>
              </a:r>
              <a:r>
                <a:rPr lang="en-US" sz="2200" dirty="0" smtClean="0">
                  <a:solidFill>
                    <a:prstClr val="black"/>
                  </a:solidFill>
                  <a:latin typeface="Lucida Handwriting" pitchFamily="66" charset="0"/>
                </a:rPr>
                <a:t>       </a:t>
              </a:r>
              <a:endParaRPr lang="en-GB" sz="2400" dirty="0"/>
            </a:p>
          </p:txBody>
        </p:sp>
        <p:sp>
          <p:nvSpPr>
            <p:cNvPr id="107" name="Rectângulo 106"/>
            <p:cNvSpPr/>
            <p:nvPr/>
          </p:nvSpPr>
          <p:spPr>
            <a:xfrm>
              <a:off x="6667026" y="5304052"/>
              <a:ext cx="303288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2800" baseline="30000" dirty="0" smtClean="0">
                  <a:solidFill>
                    <a:prstClr val="black"/>
                  </a:solidFill>
                  <a:latin typeface="Calibri"/>
                </a:rPr>
                <a:t>_</a:t>
              </a:r>
              <a:endParaRPr lang="en-GB" sz="2800" baseline="30000" dirty="0"/>
            </a:p>
          </p:txBody>
        </p:sp>
      </p:grpSp>
      <p:sp>
        <p:nvSpPr>
          <p:cNvPr id="96" name="Rectângulo 13"/>
          <p:cNvSpPr/>
          <p:nvPr/>
        </p:nvSpPr>
        <p:spPr>
          <a:xfrm>
            <a:off x="286603" y="620462"/>
            <a:ext cx="8703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</a:rPr>
              <a:t>The heavy-quark mass provides a natural boundary between short- and long-distance QCD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r>
              <a:rPr lang="en-US" dirty="0" err="1" smtClean="0">
                <a:solidFill>
                  <a:srgbClr val="0000FF"/>
                </a:solidFill>
                <a:latin typeface="Calibri"/>
              </a:rPr>
              <a:t>Quarkonium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production can be </a:t>
            </a:r>
            <a:r>
              <a:rPr lang="en-US" b="1" dirty="0" smtClean="0">
                <a:solidFill>
                  <a:srgbClr val="0000FF"/>
                </a:solidFill>
                <a:latin typeface="Calibri"/>
              </a:rPr>
              <a:t>factorized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in two distinct phases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2496762" y="2155274"/>
            <a:ext cx="2447897" cy="1343415"/>
            <a:chOff x="2496762" y="2155274"/>
            <a:chExt cx="2447897" cy="1343415"/>
          </a:xfrm>
        </p:grpSpPr>
        <p:grpSp>
          <p:nvGrpSpPr>
            <p:cNvPr id="2" name="Group 147"/>
            <p:cNvGrpSpPr/>
            <p:nvPr/>
          </p:nvGrpSpPr>
          <p:grpSpPr>
            <a:xfrm>
              <a:off x="2496762" y="2155274"/>
              <a:ext cx="2277480" cy="1343415"/>
              <a:chOff x="3931363" y="4910784"/>
              <a:chExt cx="2277480" cy="1343415"/>
            </a:xfrm>
          </p:grpSpPr>
          <p:cxnSp>
            <p:nvCxnSpPr>
              <p:cNvPr id="13" name="Straight Connector 69"/>
              <p:cNvCxnSpPr/>
              <p:nvPr/>
            </p:nvCxnSpPr>
            <p:spPr>
              <a:xfrm flipH="1">
                <a:off x="5139278" y="5442658"/>
                <a:ext cx="356394" cy="302795"/>
              </a:xfrm>
              <a:prstGeom prst="line">
                <a:avLst/>
              </a:prstGeom>
              <a:ln w="28575" cap="rnd">
                <a:solidFill>
                  <a:srgbClr val="00F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70"/>
              <p:cNvCxnSpPr/>
              <p:nvPr/>
            </p:nvCxnSpPr>
            <p:spPr>
              <a:xfrm rot="10800000">
                <a:off x="4626578" y="5745453"/>
                <a:ext cx="507414" cy="0"/>
              </a:xfrm>
              <a:prstGeom prst="line">
                <a:avLst/>
              </a:prstGeom>
              <a:ln w="28575" cap="rnd">
                <a:solidFill>
                  <a:srgbClr val="00F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71"/>
              <p:cNvCxnSpPr/>
              <p:nvPr/>
            </p:nvCxnSpPr>
            <p:spPr>
              <a:xfrm rot="10800000">
                <a:off x="4092748" y="5296390"/>
                <a:ext cx="523269" cy="444572"/>
              </a:xfrm>
              <a:prstGeom prst="line">
                <a:avLst/>
              </a:prstGeom>
              <a:ln w="28575" cap="rnd">
                <a:solidFill>
                  <a:srgbClr val="00F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Group 72"/>
              <p:cNvGrpSpPr/>
              <p:nvPr/>
            </p:nvGrpSpPr>
            <p:grpSpPr>
              <a:xfrm>
                <a:off x="4098890" y="5800645"/>
                <a:ext cx="1580370" cy="453554"/>
                <a:chOff x="1770658" y="5993812"/>
                <a:chExt cx="1580370" cy="533841"/>
              </a:xfrm>
            </p:grpSpPr>
            <p:cxnSp>
              <p:nvCxnSpPr>
                <p:cNvPr id="37" name="Straight Connector 73"/>
                <p:cNvCxnSpPr/>
                <p:nvPr/>
              </p:nvCxnSpPr>
              <p:spPr>
                <a:xfrm flipV="1">
                  <a:off x="1770658" y="5993812"/>
                  <a:ext cx="533841" cy="533841"/>
                </a:xfrm>
                <a:prstGeom prst="line">
                  <a:avLst/>
                </a:prstGeom>
                <a:ln w="28575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74"/>
                <p:cNvCxnSpPr/>
                <p:nvPr/>
              </p:nvCxnSpPr>
              <p:spPr>
                <a:xfrm>
                  <a:off x="2309784" y="5993812"/>
                  <a:ext cx="507414" cy="0"/>
                </a:xfrm>
                <a:prstGeom prst="line">
                  <a:avLst/>
                </a:prstGeom>
                <a:ln w="28575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75"/>
                <p:cNvCxnSpPr/>
                <p:nvPr/>
              </p:nvCxnSpPr>
              <p:spPr>
                <a:xfrm>
                  <a:off x="2827759" y="5999098"/>
                  <a:ext cx="523269" cy="523269"/>
                </a:xfrm>
                <a:prstGeom prst="line">
                  <a:avLst/>
                </a:prstGeom>
                <a:ln w="28575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" name="Group 76"/>
              <p:cNvGrpSpPr/>
              <p:nvPr/>
            </p:nvGrpSpPr>
            <p:grpSpPr>
              <a:xfrm>
                <a:off x="4052189" y="5323758"/>
                <a:ext cx="533841" cy="901620"/>
                <a:chOff x="4882191" y="3624777"/>
                <a:chExt cx="533841" cy="901620"/>
              </a:xfrm>
            </p:grpSpPr>
            <p:cxnSp>
              <p:nvCxnSpPr>
                <p:cNvPr id="35" name="Straight Connector 77"/>
                <p:cNvCxnSpPr/>
                <p:nvPr/>
              </p:nvCxnSpPr>
              <p:spPr>
                <a:xfrm rot="5400000" flipV="1">
                  <a:off x="4922335" y="3584633"/>
                  <a:ext cx="453554" cy="533841"/>
                </a:xfrm>
                <a:prstGeom prst="line">
                  <a:avLst/>
                </a:prstGeom>
                <a:ln w="28575" cap="rnd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78"/>
                <p:cNvCxnSpPr/>
                <p:nvPr/>
              </p:nvCxnSpPr>
              <p:spPr>
                <a:xfrm rot="5400000">
                  <a:off x="4926826" y="4042476"/>
                  <a:ext cx="444572" cy="523269"/>
                </a:xfrm>
                <a:prstGeom prst="line">
                  <a:avLst/>
                </a:prstGeom>
                <a:ln w="28575" cap="rnd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Connector 79"/>
              <p:cNvCxnSpPr/>
              <p:nvPr/>
            </p:nvCxnSpPr>
            <p:spPr>
              <a:xfrm rot="16200000" flipH="1">
                <a:off x="5239197" y="5733512"/>
                <a:ext cx="444572" cy="523269"/>
              </a:xfrm>
              <a:prstGeom prst="line">
                <a:avLst/>
              </a:prstGeom>
              <a:ln w="285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80"/>
              <p:cNvCxnSpPr/>
              <p:nvPr/>
            </p:nvCxnSpPr>
            <p:spPr>
              <a:xfrm flipH="1">
                <a:off x="5194563" y="5487673"/>
                <a:ext cx="331558" cy="281694"/>
              </a:xfrm>
              <a:prstGeom prst="line">
                <a:avLst/>
              </a:prstGeom>
              <a:ln w="285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reeform 82"/>
              <p:cNvSpPr/>
              <p:nvPr/>
            </p:nvSpPr>
            <p:spPr>
              <a:xfrm rot="2427759" flipH="1" flipV="1">
                <a:off x="5095670" y="5971617"/>
                <a:ext cx="753374" cy="153351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063740" h="1323975">
                    <a:moveTo>
                      <a:pt x="0" y="1165860"/>
                    </a:moveTo>
                    <a:cubicBezTo>
                      <a:pt x="82867" y="1193482"/>
                      <a:pt x="165735" y="1221105"/>
                      <a:pt x="262890" y="1245870"/>
                    </a:cubicBezTo>
                    <a:cubicBezTo>
                      <a:pt x="360045" y="1270635"/>
                      <a:pt x="436245" y="1320165"/>
                      <a:pt x="582930" y="1314450"/>
                    </a:cubicBezTo>
                    <a:cubicBezTo>
                      <a:pt x="729615" y="1308735"/>
                      <a:pt x="975360" y="1287780"/>
                      <a:pt x="1143000" y="1211580"/>
                    </a:cubicBezTo>
                    <a:cubicBezTo>
                      <a:pt x="1310640" y="1135380"/>
                      <a:pt x="1491615" y="981075"/>
                      <a:pt x="1588770" y="857250"/>
                    </a:cubicBezTo>
                    <a:cubicBezTo>
                      <a:pt x="1685925" y="733425"/>
                      <a:pt x="1716405" y="586740"/>
                      <a:pt x="1725930" y="468630"/>
                    </a:cubicBezTo>
                    <a:cubicBezTo>
                      <a:pt x="1735455" y="350520"/>
                      <a:pt x="1701165" y="224790"/>
                      <a:pt x="1645920" y="148590"/>
                    </a:cubicBezTo>
                    <a:cubicBezTo>
                      <a:pt x="1590675" y="72390"/>
                      <a:pt x="1478280" y="22860"/>
                      <a:pt x="1394460" y="11430"/>
                    </a:cubicBezTo>
                    <a:cubicBezTo>
                      <a:pt x="1310640" y="0"/>
                      <a:pt x="1207770" y="34290"/>
                      <a:pt x="1143000" y="80010"/>
                    </a:cubicBezTo>
                    <a:cubicBezTo>
                      <a:pt x="1078230" y="125730"/>
                      <a:pt x="1028700" y="201930"/>
                      <a:pt x="1005840" y="285750"/>
                    </a:cubicBezTo>
                    <a:cubicBezTo>
                      <a:pt x="982980" y="369570"/>
                      <a:pt x="982980" y="485775"/>
                      <a:pt x="1005840" y="582930"/>
                    </a:cubicBezTo>
                    <a:cubicBezTo>
                      <a:pt x="1028700" y="680085"/>
                      <a:pt x="1062990" y="775335"/>
                      <a:pt x="1143000" y="868680"/>
                    </a:cubicBezTo>
                    <a:cubicBezTo>
                      <a:pt x="1223010" y="962025"/>
                      <a:pt x="1369695" y="1076325"/>
                      <a:pt x="1485900" y="1143000"/>
                    </a:cubicBezTo>
                    <a:cubicBezTo>
                      <a:pt x="1602105" y="1209675"/>
                      <a:pt x="1716405" y="1245870"/>
                      <a:pt x="1840230" y="1268730"/>
                    </a:cubicBezTo>
                    <a:cubicBezTo>
                      <a:pt x="1964055" y="1291590"/>
                      <a:pt x="2093595" y="1293495"/>
                      <a:pt x="2228850" y="1280160"/>
                    </a:cubicBezTo>
                    <a:cubicBezTo>
                      <a:pt x="2364105" y="1266825"/>
                      <a:pt x="2508885" y="1261110"/>
                      <a:pt x="2651760" y="1188720"/>
                    </a:cubicBezTo>
                    <a:cubicBezTo>
                      <a:pt x="2794635" y="1116330"/>
                      <a:pt x="2992755" y="975360"/>
                      <a:pt x="3086100" y="845820"/>
                    </a:cubicBezTo>
                    <a:cubicBezTo>
                      <a:pt x="3179445" y="716280"/>
                      <a:pt x="3211830" y="533400"/>
                      <a:pt x="3211830" y="411480"/>
                    </a:cubicBezTo>
                    <a:cubicBezTo>
                      <a:pt x="3211830" y="289560"/>
                      <a:pt x="3148965" y="180975"/>
                      <a:pt x="3086100" y="114300"/>
                    </a:cubicBezTo>
                    <a:cubicBezTo>
                      <a:pt x="3023235" y="47625"/>
                      <a:pt x="2916555" y="9525"/>
                      <a:pt x="2834640" y="11430"/>
                    </a:cubicBezTo>
                    <a:cubicBezTo>
                      <a:pt x="2752725" y="13335"/>
                      <a:pt x="2653665" y="64770"/>
                      <a:pt x="2594610" y="125730"/>
                    </a:cubicBezTo>
                    <a:cubicBezTo>
                      <a:pt x="2535555" y="186690"/>
                      <a:pt x="2497455" y="295275"/>
                      <a:pt x="2480310" y="377190"/>
                    </a:cubicBezTo>
                    <a:cubicBezTo>
                      <a:pt x="2463165" y="459105"/>
                      <a:pt x="2465070" y="535305"/>
                      <a:pt x="2491740" y="617220"/>
                    </a:cubicBezTo>
                    <a:cubicBezTo>
                      <a:pt x="2518410" y="699135"/>
                      <a:pt x="2562225" y="779145"/>
                      <a:pt x="2640330" y="868680"/>
                    </a:cubicBezTo>
                    <a:cubicBezTo>
                      <a:pt x="2718435" y="958215"/>
                      <a:pt x="2832735" y="1085850"/>
                      <a:pt x="2960370" y="1154430"/>
                    </a:cubicBezTo>
                    <a:cubicBezTo>
                      <a:pt x="3088005" y="1223010"/>
                      <a:pt x="3267075" y="1261110"/>
                      <a:pt x="3406140" y="1280160"/>
                    </a:cubicBezTo>
                    <a:cubicBezTo>
                      <a:pt x="3545205" y="1299210"/>
                      <a:pt x="3684270" y="1282065"/>
                      <a:pt x="3794760" y="1268730"/>
                    </a:cubicBezTo>
                    <a:cubicBezTo>
                      <a:pt x="3905250" y="1255395"/>
                      <a:pt x="3966210" y="1243965"/>
                      <a:pt x="4069080" y="1200150"/>
                    </a:cubicBezTo>
                    <a:cubicBezTo>
                      <a:pt x="4171950" y="1156335"/>
                      <a:pt x="4314825" y="1087755"/>
                      <a:pt x="4411980" y="1005840"/>
                    </a:cubicBezTo>
                    <a:cubicBezTo>
                      <a:pt x="4509135" y="923925"/>
                      <a:pt x="4602480" y="807720"/>
                      <a:pt x="4652010" y="708660"/>
                    </a:cubicBezTo>
                    <a:cubicBezTo>
                      <a:pt x="4701540" y="609600"/>
                      <a:pt x="4722495" y="512445"/>
                      <a:pt x="4709160" y="411480"/>
                    </a:cubicBezTo>
                    <a:cubicBezTo>
                      <a:pt x="4695825" y="310515"/>
                      <a:pt x="4638675" y="167640"/>
                      <a:pt x="4572000" y="102870"/>
                    </a:cubicBezTo>
                    <a:cubicBezTo>
                      <a:pt x="4505325" y="38100"/>
                      <a:pt x="4398645" y="13335"/>
                      <a:pt x="4309110" y="22860"/>
                    </a:cubicBezTo>
                    <a:cubicBezTo>
                      <a:pt x="4219575" y="32385"/>
                      <a:pt x="4091940" y="78105"/>
                      <a:pt x="4034790" y="160020"/>
                    </a:cubicBezTo>
                    <a:cubicBezTo>
                      <a:pt x="3977640" y="241935"/>
                      <a:pt x="3956685" y="401955"/>
                      <a:pt x="3966210" y="514350"/>
                    </a:cubicBezTo>
                    <a:cubicBezTo>
                      <a:pt x="3975735" y="626745"/>
                      <a:pt x="4025265" y="737235"/>
                      <a:pt x="4091940" y="834390"/>
                    </a:cubicBezTo>
                    <a:cubicBezTo>
                      <a:pt x="4158615" y="931545"/>
                      <a:pt x="4248150" y="1024890"/>
                      <a:pt x="4366260" y="1097280"/>
                    </a:cubicBezTo>
                    <a:cubicBezTo>
                      <a:pt x="4484370" y="1169670"/>
                      <a:pt x="4661535" y="1234440"/>
                      <a:pt x="4800600" y="1268730"/>
                    </a:cubicBezTo>
                    <a:cubicBezTo>
                      <a:pt x="4939665" y="1303020"/>
                      <a:pt x="5044440" y="1323975"/>
                      <a:pt x="5200650" y="1303020"/>
                    </a:cubicBezTo>
                    <a:cubicBezTo>
                      <a:pt x="5356860" y="1282065"/>
                      <a:pt x="5589270" y="1226820"/>
                      <a:pt x="5737860" y="1143000"/>
                    </a:cubicBezTo>
                    <a:cubicBezTo>
                      <a:pt x="5886450" y="1059180"/>
                      <a:pt x="6015990" y="916305"/>
                      <a:pt x="6092190" y="800100"/>
                    </a:cubicBezTo>
                    <a:cubicBezTo>
                      <a:pt x="6168390" y="683895"/>
                      <a:pt x="6191250" y="556260"/>
                      <a:pt x="6195060" y="445770"/>
                    </a:cubicBezTo>
                    <a:cubicBezTo>
                      <a:pt x="6198870" y="335280"/>
                      <a:pt x="6168390" y="205740"/>
                      <a:pt x="6115050" y="137160"/>
                    </a:cubicBezTo>
                    <a:cubicBezTo>
                      <a:pt x="6061710" y="68580"/>
                      <a:pt x="5949315" y="45720"/>
                      <a:pt x="5875020" y="34290"/>
                    </a:cubicBezTo>
                    <a:cubicBezTo>
                      <a:pt x="5800725" y="22860"/>
                      <a:pt x="5726430" y="45720"/>
                      <a:pt x="5669280" y="68580"/>
                    </a:cubicBezTo>
                    <a:cubicBezTo>
                      <a:pt x="5612130" y="91440"/>
                      <a:pt x="5570220" y="116205"/>
                      <a:pt x="5532120" y="171450"/>
                    </a:cubicBezTo>
                    <a:cubicBezTo>
                      <a:pt x="5494020" y="226695"/>
                      <a:pt x="5444490" y="314325"/>
                      <a:pt x="5440680" y="400050"/>
                    </a:cubicBezTo>
                    <a:cubicBezTo>
                      <a:pt x="5436870" y="485775"/>
                      <a:pt x="5471160" y="598170"/>
                      <a:pt x="5509260" y="685800"/>
                    </a:cubicBezTo>
                    <a:cubicBezTo>
                      <a:pt x="5547360" y="773430"/>
                      <a:pt x="5593080" y="847725"/>
                      <a:pt x="5669280" y="925830"/>
                    </a:cubicBezTo>
                    <a:cubicBezTo>
                      <a:pt x="5745480" y="1003935"/>
                      <a:pt x="5859780" y="1097280"/>
                      <a:pt x="5966460" y="1154430"/>
                    </a:cubicBezTo>
                    <a:cubicBezTo>
                      <a:pt x="6073140" y="1211580"/>
                      <a:pt x="6202680" y="1245870"/>
                      <a:pt x="6309360" y="1268730"/>
                    </a:cubicBezTo>
                    <a:cubicBezTo>
                      <a:pt x="6416040" y="1291590"/>
                      <a:pt x="6480810" y="1303020"/>
                      <a:pt x="6606540" y="1291590"/>
                    </a:cubicBezTo>
                    <a:cubicBezTo>
                      <a:pt x="6732270" y="1280160"/>
                      <a:pt x="6898005" y="1240155"/>
                      <a:pt x="7063740" y="1200150"/>
                    </a:cubicBezTo>
                  </a:path>
                </a:pathLst>
              </a:custGeom>
              <a:ln w="19050">
                <a:solidFill>
                  <a:srgbClr val="000000">
                    <a:alpha val="4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reeform 83"/>
              <p:cNvSpPr/>
              <p:nvPr/>
            </p:nvSpPr>
            <p:spPr>
              <a:xfrm rot="10800000" flipH="1" flipV="1">
                <a:off x="4507737" y="5691628"/>
                <a:ext cx="753374" cy="153351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063740" h="1323975">
                    <a:moveTo>
                      <a:pt x="0" y="1165860"/>
                    </a:moveTo>
                    <a:cubicBezTo>
                      <a:pt x="82867" y="1193482"/>
                      <a:pt x="165735" y="1221105"/>
                      <a:pt x="262890" y="1245870"/>
                    </a:cubicBezTo>
                    <a:cubicBezTo>
                      <a:pt x="360045" y="1270635"/>
                      <a:pt x="436245" y="1320165"/>
                      <a:pt x="582930" y="1314450"/>
                    </a:cubicBezTo>
                    <a:cubicBezTo>
                      <a:pt x="729615" y="1308735"/>
                      <a:pt x="975360" y="1287780"/>
                      <a:pt x="1143000" y="1211580"/>
                    </a:cubicBezTo>
                    <a:cubicBezTo>
                      <a:pt x="1310640" y="1135380"/>
                      <a:pt x="1491615" y="981075"/>
                      <a:pt x="1588770" y="857250"/>
                    </a:cubicBezTo>
                    <a:cubicBezTo>
                      <a:pt x="1685925" y="733425"/>
                      <a:pt x="1716405" y="586740"/>
                      <a:pt x="1725930" y="468630"/>
                    </a:cubicBezTo>
                    <a:cubicBezTo>
                      <a:pt x="1735455" y="350520"/>
                      <a:pt x="1701165" y="224790"/>
                      <a:pt x="1645920" y="148590"/>
                    </a:cubicBezTo>
                    <a:cubicBezTo>
                      <a:pt x="1590675" y="72390"/>
                      <a:pt x="1478280" y="22860"/>
                      <a:pt x="1394460" y="11430"/>
                    </a:cubicBezTo>
                    <a:cubicBezTo>
                      <a:pt x="1310640" y="0"/>
                      <a:pt x="1207770" y="34290"/>
                      <a:pt x="1143000" y="80010"/>
                    </a:cubicBezTo>
                    <a:cubicBezTo>
                      <a:pt x="1078230" y="125730"/>
                      <a:pt x="1028700" y="201930"/>
                      <a:pt x="1005840" y="285750"/>
                    </a:cubicBezTo>
                    <a:cubicBezTo>
                      <a:pt x="982980" y="369570"/>
                      <a:pt x="982980" y="485775"/>
                      <a:pt x="1005840" y="582930"/>
                    </a:cubicBezTo>
                    <a:cubicBezTo>
                      <a:pt x="1028700" y="680085"/>
                      <a:pt x="1062990" y="775335"/>
                      <a:pt x="1143000" y="868680"/>
                    </a:cubicBezTo>
                    <a:cubicBezTo>
                      <a:pt x="1223010" y="962025"/>
                      <a:pt x="1369695" y="1076325"/>
                      <a:pt x="1485900" y="1143000"/>
                    </a:cubicBezTo>
                    <a:cubicBezTo>
                      <a:pt x="1602105" y="1209675"/>
                      <a:pt x="1716405" y="1245870"/>
                      <a:pt x="1840230" y="1268730"/>
                    </a:cubicBezTo>
                    <a:cubicBezTo>
                      <a:pt x="1964055" y="1291590"/>
                      <a:pt x="2093595" y="1293495"/>
                      <a:pt x="2228850" y="1280160"/>
                    </a:cubicBezTo>
                    <a:cubicBezTo>
                      <a:pt x="2364105" y="1266825"/>
                      <a:pt x="2508885" y="1261110"/>
                      <a:pt x="2651760" y="1188720"/>
                    </a:cubicBezTo>
                    <a:cubicBezTo>
                      <a:pt x="2794635" y="1116330"/>
                      <a:pt x="2992755" y="975360"/>
                      <a:pt x="3086100" y="845820"/>
                    </a:cubicBezTo>
                    <a:cubicBezTo>
                      <a:pt x="3179445" y="716280"/>
                      <a:pt x="3211830" y="533400"/>
                      <a:pt x="3211830" y="411480"/>
                    </a:cubicBezTo>
                    <a:cubicBezTo>
                      <a:pt x="3211830" y="289560"/>
                      <a:pt x="3148965" y="180975"/>
                      <a:pt x="3086100" y="114300"/>
                    </a:cubicBezTo>
                    <a:cubicBezTo>
                      <a:pt x="3023235" y="47625"/>
                      <a:pt x="2916555" y="9525"/>
                      <a:pt x="2834640" y="11430"/>
                    </a:cubicBezTo>
                    <a:cubicBezTo>
                      <a:pt x="2752725" y="13335"/>
                      <a:pt x="2653665" y="64770"/>
                      <a:pt x="2594610" y="125730"/>
                    </a:cubicBezTo>
                    <a:cubicBezTo>
                      <a:pt x="2535555" y="186690"/>
                      <a:pt x="2497455" y="295275"/>
                      <a:pt x="2480310" y="377190"/>
                    </a:cubicBezTo>
                    <a:cubicBezTo>
                      <a:pt x="2463165" y="459105"/>
                      <a:pt x="2465070" y="535305"/>
                      <a:pt x="2491740" y="617220"/>
                    </a:cubicBezTo>
                    <a:cubicBezTo>
                      <a:pt x="2518410" y="699135"/>
                      <a:pt x="2562225" y="779145"/>
                      <a:pt x="2640330" y="868680"/>
                    </a:cubicBezTo>
                    <a:cubicBezTo>
                      <a:pt x="2718435" y="958215"/>
                      <a:pt x="2832735" y="1085850"/>
                      <a:pt x="2960370" y="1154430"/>
                    </a:cubicBezTo>
                    <a:cubicBezTo>
                      <a:pt x="3088005" y="1223010"/>
                      <a:pt x="3267075" y="1261110"/>
                      <a:pt x="3406140" y="1280160"/>
                    </a:cubicBezTo>
                    <a:cubicBezTo>
                      <a:pt x="3545205" y="1299210"/>
                      <a:pt x="3684270" y="1282065"/>
                      <a:pt x="3794760" y="1268730"/>
                    </a:cubicBezTo>
                    <a:cubicBezTo>
                      <a:pt x="3905250" y="1255395"/>
                      <a:pt x="3966210" y="1243965"/>
                      <a:pt x="4069080" y="1200150"/>
                    </a:cubicBezTo>
                    <a:cubicBezTo>
                      <a:pt x="4171950" y="1156335"/>
                      <a:pt x="4314825" y="1087755"/>
                      <a:pt x="4411980" y="1005840"/>
                    </a:cubicBezTo>
                    <a:cubicBezTo>
                      <a:pt x="4509135" y="923925"/>
                      <a:pt x="4602480" y="807720"/>
                      <a:pt x="4652010" y="708660"/>
                    </a:cubicBezTo>
                    <a:cubicBezTo>
                      <a:pt x="4701540" y="609600"/>
                      <a:pt x="4722495" y="512445"/>
                      <a:pt x="4709160" y="411480"/>
                    </a:cubicBezTo>
                    <a:cubicBezTo>
                      <a:pt x="4695825" y="310515"/>
                      <a:pt x="4638675" y="167640"/>
                      <a:pt x="4572000" y="102870"/>
                    </a:cubicBezTo>
                    <a:cubicBezTo>
                      <a:pt x="4505325" y="38100"/>
                      <a:pt x="4398645" y="13335"/>
                      <a:pt x="4309110" y="22860"/>
                    </a:cubicBezTo>
                    <a:cubicBezTo>
                      <a:pt x="4219575" y="32385"/>
                      <a:pt x="4091940" y="78105"/>
                      <a:pt x="4034790" y="160020"/>
                    </a:cubicBezTo>
                    <a:cubicBezTo>
                      <a:pt x="3977640" y="241935"/>
                      <a:pt x="3956685" y="401955"/>
                      <a:pt x="3966210" y="514350"/>
                    </a:cubicBezTo>
                    <a:cubicBezTo>
                      <a:pt x="3975735" y="626745"/>
                      <a:pt x="4025265" y="737235"/>
                      <a:pt x="4091940" y="834390"/>
                    </a:cubicBezTo>
                    <a:cubicBezTo>
                      <a:pt x="4158615" y="931545"/>
                      <a:pt x="4248150" y="1024890"/>
                      <a:pt x="4366260" y="1097280"/>
                    </a:cubicBezTo>
                    <a:cubicBezTo>
                      <a:pt x="4484370" y="1169670"/>
                      <a:pt x="4661535" y="1234440"/>
                      <a:pt x="4800600" y="1268730"/>
                    </a:cubicBezTo>
                    <a:cubicBezTo>
                      <a:pt x="4939665" y="1303020"/>
                      <a:pt x="5044440" y="1323975"/>
                      <a:pt x="5200650" y="1303020"/>
                    </a:cubicBezTo>
                    <a:cubicBezTo>
                      <a:pt x="5356860" y="1282065"/>
                      <a:pt x="5589270" y="1226820"/>
                      <a:pt x="5737860" y="1143000"/>
                    </a:cubicBezTo>
                    <a:cubicBezTo>
                      <a:pt x="5886450" y="1059180"/>
                      <a:pt x="6015990" y="916305"/>
                      <a:pt x="6092190" y="800100"/>
                    </a:cubicBezTo>
                    <a:cubicBezTo>
                      <a:pt x="6168390" y="683895"/>
                      <a:pt x="6191250" y="556260"/>
                      <a:pt x="6195060" y="445770"/>
                    </a:cubicBezTo>
                    <a:cubicBezTo>
                      <a:pt x="6198870" y="335280"/>
                      <a:pt x="6168390" y="205740"/>
                      <a:pt x="6115050" y="137160"/>
                    </a:cubicBezTo>
                    <a:cubicBezTo>
                      <a:pt x="6061710" y="68580"/>
                      <a:pt x="5949315" y="45720"/>
                      <a:pt x="5875020" y="34290"/>
                    </a:cubicBezTo>
                    <a:cubicBezTo>
                      <a:pt x="5800725" y="22860"/>
                      <a:pt x="5726430" y="45720"/>
                      <a:pt x="5669280" y="68580"/>
                    </a:cubicBezTo>
                    <a:cubicBezTo>
                      <a:pt x="5612130" y="91440"/>
                      <a:pt x="5570220" y="116205"/>
                      <a:pt x="5532120" y="171450"/>
                    </a:cubicBezTo>
                    <a:cubicBezTo>
                      <a:pt x="5494020" y="226695"/>
                      <a:pt x="5444490" y="314325"/>
                      <a:pt x="5440680" y="400050"/>
                    </a:cubicBezTo>
                    <a:cubicBezTo>
                      <a:pt x="5436870" y="485775"/>
                      <a:pt x="5471160" y="598170"/>
                      <a:pt x="5509260" y="685800"/>
                    </a:cubicBezTo>
                    <a:cubicBezTo>
                      <a:pt x="5547360" y="773430"/>
                      <a:pt x="5593080" y="847725"/>
                      <a:pt x="5669280" y="925830"/>
                    </a:cubicBezTo>
                    <a:cubicBezTo>
                      <a:pt x="5745480" y="1003935"/>
                      <a:pt x="5859780" y="1097280"/>
                      <a:pt x="5966460" y="1154430"/>
                    </a:cubicBezTo>
                    <a:cubicBezTo>
                      <a:pt x="6073140" y="1211580"/>
                      <a:pt x="6202680" y="1245870"/>
                      <a:pt x="6309360" y="1268730"/>
                    </a:cubicBezTo>
                    <a:cubicBezTo>
                      <a:pt x="6416040" y="1291590"/>
                      <a:pt x="6480810" y="1303020"/>
                      <a:pt x="6606540" y="1291590"/>
                    </a:cubicBezTo>
                    <a:cubicBezTo>
                      <a:pt x="6732270" y="1280160"/>
                      <a:pt x="6898005" y="1240155"/>
                      <a:pt x="7063740" y="1200150"/>
                    </a:cubicBezTo>
                  </a:path>
                </a:pathLst>
              </a:custGeom>
              <a:ln w="19050">
                <a:solidFill>
                  <a:srgbClr val="000000">
                    <a:alpha val="4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" name="Group 84"/>
              <p:cNvGrpSpPr/>
              <p:nvPr/>
            </p:nvGrpSpPr>
            <p:grpSpPr>
              <a:xfrm flipH="1">
                <a:off x="3931363" y="5422687"/>
                <a:ext cx="756985" cy="703002"/>
                <a:chOff x="4304544" y="3276581"/>
                <a:chExt cx="756985" cy="703002"/>
              </a:xfrm>
            </p:grpSpPr>
            <p:sp>
              <p:nvSpPr>
                <p:cNvPr id="33" name="Freeform 85"/>
                <p:cNvSpPr/>
                <p:nvPr/>
              </p:nvSpPr>
              <p:spPr>
                <a:xfrm rot="2427759" flipH="1" flipV="1">
                  <a:off x="4308155" y="3826232"/>
                  <a:ext cx="753374" cy="153351"/>
                </a:xfrm>
                <a:custGeom>
                  <a:avLst/>
                  <a:gdLst>
                    <a:gd name="connsiteX0" fmla="*/ 0 w 7063740"/>
                    <a:gd name="connsiteY0" fmla="*/ 1165860 h 1323975"/>
                    <a:gd name="connsiteX1" fmla="*/ 262890 w 7063740"/>
                    <a:gd name="connsiteY1" fmla="*/ 1245870 h 1323975"/>
                    <a:gd name="connsiteX2" fmla="*/ 582930 w 7063740"/>
                    <a:gd name="connsiteY2" fmla="*/ 1314450 h 1323975"/>
                    <a:gd name="connsiteX3" fmla="*/ 1143000 w 7063740"/>
                    <a:gd name="connsiteY3" fmla="*/ 1211580 h 1323975"/>
                    <a:gd name="connsiteX4" fmla="*/ 1588770 w 7063740"/>
                    <a:gd name="connsiteY4" fmla="*/ 857250 h 1323975"/>
                    <a:gd name="connsiteX5" fmla="*/ 1725930 w 7063740"/>
                    <a:gd name="connsiteY5" fmla="*/ 468630 h 1323975"/>
                    <a:gd name="connsiteX6" fmla="*/ 1645920 w 7063740"/>
                    <a:gd name="connsiteY6" fmla="*/ 148590 h 1323975"/>
                    <a:gd name="connsiteX7" fmla="*/ 1394460 w 7063740"/>
                    <a:gd name="connsiteY7" fmla="*/ 11430 h 1323975"/>
                    <a:gd name="connsiteX8" fmla="*/ 1143000 w 7063740"/>
                    <a:gd name="connsiteY8" fmla="*/ 80010 h 1323975"/>
                    <a:gd name="connsiteX9" fmla="*/ 1005840 w 7063740"/>
                    <a:gd name="connsiteY9" fmla="*/ 285750 h 1323975"/>
                    <a:gd name="connsiteX10" fmla="*/ 1005840 w 7063740"/>
                    <a:gd name="connsiteY10" fmla="*/ 582930 h 1323975"/>
                    <a:gd name="connsiteX11" fmla="*/ 1143000 w 7063740"/>
                    <a:gd name="connsiteY11" fmla="*/ 868680 h 1323975"/>
                    <a:gd name="connsiteX12" fmla="*/ 1485900 w 7063740"/>
                    <a:gd name="connsiteY12" fmla="*/ 1143000 h 1323975"/>
                    <a:gd name="connsiteX13" fmla="*/ 1840230 w 7063740"/>
                    <a:gd name="connsiteY13" fmla="*/ 1268730 h 1323975"/>
                    <a:gd name="connsiteX14" fmla="*/ 2228850 w 7063740"/>
                    <a:gd name="connsiteY14" fmla="*/ 1280160 h 1323975"/>
                    <a:gd name="connsiteX15" fmla="*/ 2651760 w 7063740"/>
                    <a:gd name="connsiteY15" fmla="*/ 1188720 h 1323975"/>
                    <a:gd name="connsiteX16" fmla="*/ 3086100 w 7063740"/>
                    <a:gd name="connsiteY16" fmla="*/ 845820 h 1323975"/>
                    <a:gd name="connsiteX17" fmla="*/ 3211830 w 7063740"/>
                    <a:gd name="connsiteY17" fmla="*/ 411480 h 1323975"/>
                    <a:gd name="connsiteX18" fmla="*/ 3086100 w 7063740"/>
                    <a:gd name="connsiteY18" fmla="*/ 114300 h 1323975"/>
                    <a:gd name="connsiteX19" fmla="*/ 2834640 w 7063740"/>
                    <a:gd name="connsiteY19" fmla="*/ 11430 h 1323975"/>
                    <a:gd name="connsiteX20" fmla="*/ 2594610 w 7063740"/>
                    <a:gd name="connsiteY20" fmla="*/ 125730 h 1323975"/>
                    <a:gd name="connsiteX21" fmla="*/ 2480310 w 7063740"/>
                    <a:gd name="connsiteY21" fmla="*/ 377190 h 1323975"/>
                    <a:gd name="connsiteX22" fmla="*/ 2491740 w 7063740"/>
                    <a:gd name="connsiteY22" fmla="*/ 617220 h 1323975"/>
                    <a:gd name="connsiteX23" fmla="*/ 2640330 w 7063740"/>
                    <a:gd name="connsiteY23" fmla="*/ 868680 h 1323975"/>
                    <a:gd name="connsiteX24" fmla="*/ 2960370 w 7063740"/>
                    <a:gd name="connsiteY24" fmla="*/ 1154430 h 1323975"/>
                    <a:gd name="connsiteX25" fmla="*/ 3406140 w 7063740"/>
                    <a:gd name="connsiteY25" fmla="*/ 1280160 h 1323975"/>
                    <a:gd name="connsiteX26" fmla="*/ 3794760 w 7063740"/>
                    <a:gd name="connsiteY26" fmla="*/ 1268730 h 1323975"/>
                    <a:gd name="connsiteX27" fmla="*/ 4069080 w 7063740"/>
                    <a:gd name="connsiteY27" fmla="*/ 1200150 h 1323975"/>
                    <a:gd name="connsiteX28" fmla="*/ 4411980 w 7063740"/>
                    <a:gd name="connsiteY28" fmla="*/ 1005840 h 1323975"/>
                    <a:gd name="connsiteX29" fmla="*/ 4652010 w 7063740"/>
                    <a:gd name="connsiteY29" fmla="*/ 708660 h 1323975"/>
                    <a:gd name="connsiteX30" fmla="*/ 4709160 w 7063740"/>
                    <a:gd name="connsiteY30" fmla="*/ 411480 h 1323975"/>
                    <a:gd name="connsiteX31" fmla="*/ 4572000 w 7063740"/>
                    <a:gd name="connsiteY31" fmla="*/ 102870 h 1323975"/>
                    <a:gd name="connsiteX32" fmla="*/ 4309110 w 7063740"/>
                    <a:gd name="connsiteY32" fmla="*/ 22860 h 1323975"/>
                    <a:gd name="connsiteX33" fmla="*/ 4034790 w 7063740"/>
                    <a:gd name="connsiteY33" fmla="*/ 160020 h 1323975"/>
                    <a:gd name="connsiteX34" fmla="*/ 3966210 w 7063740"/>
                    <a:gd name="connsiteY34" fmla="*/ 514350 h 1323975"/>
                    <a:gd name="connsiteX35" fmla="*/ 4091940 w 7063740"/>
                    <a:gd name="connsiteY35" fmla="*/ 834390 h 1323975"/>
                    <a:gd name="connsiteX36" fmla="*/ 4366260 w 7063740"/>
                    <a:gd name="connsiteY36" fmla="*/ 1097280 h 1323975"/>
                    <a:gd name="connsiteX37" fmla="*/ 4800600 w 7063740"/>
                    <a:gd name="connsiteY37" fmla="*/ 1268730 h 1323975"/>
                    <a:gd name="connsiteX38" fmla="*/ 5200650 w 7063740"/>
                    <a:gd name="connsiteY38" fmla="*/ 1303020 h 1323975"/>
                    <a:gd name="connsiteX39" fmla="*/ 5737860 w 7063740"/>
                    <a:gd name="connsiteY39" fmla="*/ 1143000 h 1323975"/>
                    <a:gd name="connsiteX40" fmla="*/ 6092190 w 7063740"/>
                    <a:gd name="connsiteY40" fmla="*/ 800100 h 1323975"/>
                    <a:gd name="connsiteX41" fmla="*/ 6195060 w 7063740"/>
                    <a:gd name="connsiteY41" fmla="*/ 445770 h 1323975"/>
                    <a:gd name="connsiteX42" fmla="*/ 6115050 w 7063740"/>
                    <a:gd name="connsiteY42" fmla="*/ 137160 h 1323975"/>
                    <a:gd name="connsiteX43" fmla="*/ 5875020 w 7063740"/>
                    <a:gd name="connsiteY43" fmla="*/ 34290 h 1323975"/>
                    <a:gd name="connsiteX44" fmla="*/ 5669280 w 7063740"/>
                    <a:gd name="connsiteY44" fmla="*/ 68580 h 1323975"/>
                    <a:gd name="connsiteX45" fmla="*/ 5532120 w 7063740"/>
                    <a:gd name="connsiteY45" fmla="*/ 171450 h 1323975"/>
                    <a:gd name="connsiteX46" fmla="*/ 5440680 w 7063740"/>
                    <a:gd name="connsiteY46" fmla="*/ 400050 h 1323975"/>
                    <a:gd name="connsiteX47" fmla="*/ 5509260 w 7063740"/>
                    <a:gd name="connsiteY47" fmla="*/ 685800 h 1323975"/>
                    <a:gd name="connsiteX48" fmla="*/ 5669280 w 7063740"/>
                    <a:gd name="connsiteY48" fmla="*/ 925830 h 1323975"/>
                    <a:gd name="connsiteX49" fmla="*/ 5966460 w 7063740"/>
                    <a:gd name="connsiteY49" fmla="*/ 1154430 h 1323975"/>
                    <a:gd name="connsiteX50" fmla="*/ 6309360 w 7063740"/>
                    <a:gd name="connsiteY50" fmla="*/ 1268730 h 1323975"/>
                    <a:gd name="connsiteX51" fmla="*/ 6606540 w 7063740"/>
                    <a:gd name="connsiteY51" fmla="*/ 1291590 h 1323975"/>
                    <a:gd name="connsiteX52" fmla="*/ 7063740 w 7063740"/>
                    <a:gd name="connsiteY52" fmla="*/ 1200150 h 1323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7063740" h="1323975">
                      <a:moveTo>
                        <a:pt x="0" y="1165860"/>
                      </a:moveTo>
                      <a:cubicBezTo>
                        <a:pt x="82867" y="1193482"/>
                        <a:pt x="165735" y="1221105"/>
                        <a:pt x="262890" y="1245870"/>
                      </a:cubicBezTo>
                      <a:cubicBezTo>
                        <a:pt x="360045" y="1270635"/>
                        <a:pt x="436245" y="1320165"/>
                        <a:pt x="582930" y="1314450"/>
                      </a:cubicBezTo>
                      <a:cubicBezTo>
                        <a:pt x="729615" y="1308735"/>
                        <a:pt x="975360" y="1287780"/>
                        <a:pt x="1143000" y="1211580"/>
                      </a:cubicBezTo>
                      <a:cubicBezTo>
                        <a:pt x="1310640" y="1135380"/>
                        <a:pt x="1491615" y="981075"/>
                        <a:pt x="1588770" y="857250"/>
                      </a:cubicBezTo>
                      <a:cubicBezTo>
                        <a:pt x="1685925" y="733425"/>
                        <a:pt x="1716405" y="586740"/>
                        <a:pt x="1725930" y="468630"/>
                      </a:cubicBezTo>
                      <a:cubicBezTo>
                        <a:pt x="1735455" y="350520"/>
                        <a:pt x="1701165" y="224790"/>
                        <a:pt x="1645920" y="148590"/>
                      </a:cubicBezTo>
                      <a:cubicBezTo>
                        <a:pt x="1590675" y="72390"/>
                        <a:pt x="1478280" y="22860"/>
                        <a:pt x="1394460" y="11430"/>
                      </a:cubicBezTo>
                      <a:cubicBezTo>
                        <a:pt x="1310640" y="0"/>
                        <a:pt x="1207770" y="34290"/>
                        <a:pt x="1143000" y="80010"/>
                      </a:cubicBezTo>
                      <a:cubicBezTo>
                        <a:pt x="1078230" y="125730"/>
                        <a:pt x="1028700" y="201930"/>
                        <a:pt x="1005840" y="285750"/>
                      </a:cubicBezTo>
                      <a:cubicBezTo>
                        <a:pt x="982980" y="369570"/>
                        <a:pt x="982980" y="485775"/>
                        <a:pt x="1005840" y="582930"/>
                      </a:cubicBezTo>
                      <a:cubicBezTo>
                        <a:pt x="1028700" y="680085"/>
                        <a:pt x="1062990" y="775335"/>
                        <a:pt x="1143000" y="868680"/>
                      </a:cubicBezTo>
                      <a:cubicBezTo>
                        <a:pt x="1223010" y="962025"/>
                        <a:pt x="1369695" y="1076325"/>
                        <a:pt x="1485900" y="1143000"/>
                      </a:cubicBezTo>
                      <a:cubicBezTo>
                        <a:pt x="1602105" y="1209675"/>
                        <a:pt x="1716405" y="1245870"/>
                        <a:pt x="1840230" y="1268730"/>
                      </a:cubicBezTo>
                      <a:cubicBezTo>
                        <a:pt x="1964055" y="1291590"/>
                        <a:pt x="2093595" y="1293495"/>
                        <a:pt x="2228850" y="1280160"/>
                      </a:cubicBezTo>
                      <a:cubicBezTo>
                        <a:pt x="2364105" y="1266825"/>
                        <a:pt x="2508885" y="1261110"/>
                        <a:pt x="2651760" y="1188720"/>
                      </a:cubicBezTo>
                      <a:cubicBezTo>
                        <a:pt x="2794635" y="1116330"/>
                        <a:pt x="2992755" y="975360"/>
                        <a:pt x="3086100" y="845820"/>
                      </a:cubicBezTo>
                      <a:cubicBezTo>
                        <a:pt x="3179445" y="716280"/>
                        <a:pt x="3211830" y="533400"/>
                        <a:pt x="3211830" y="411480"/>
                      </a:cubicBezTo>
                      <a:cubicBezTo>
                        <a:pt x="3211830" y="289560"/>
                        <a:pt x="3148965" y="180975"/>
                        <a:pt x="3086100" y="114300"/>
                      </a:cubicBezTo>
                      <a:cubicBezTo>
                        <a:pt x="3023235" y="47625"/>
                        <a:pt x="2916555" y="9525"/>
                        <a:pt x="2834640" y="11430"/>
                      </a:cubicBezTo>
                      <a:cubicBezTo>
                        <a:pt x="2752725" y="13335"/>
                        <a:pt x="2653665" y="64770"/>
                        <a:pt x="2594610" y="125730"/>
                      </a:cubicBezTo>
                      <a:cubicBezTo>
                        <a:pt x="2535555" y="186690"/>
                        <a:pt x="2497455" y="295275"/>
                        <a:pt x="2480310" y="377190"/>
                      </a:cubicBezTo>
                      <a:cubicBezTo>
                        <a:pt x="2463165" y="459105"/>
                        <a:pt x="2465070" y="535305"/>
                        <a:pt x="2491740" y="617220"/>
                      </a:cubicBezTo>
                      <a:cubicBezTo>
                        <a:pt x="2518410" y="699135"/>
                        <a:pt x="2562225" y="779145"/>
                        <a:pt x="2640330" y="868680"/>
                      </a:cubicBezTo>
                      <a:cubicBezTo>
                        <a:pt x="2718435" y="958215"/>
                        <a:pt x="2832735" y="1085850"/>
                        <a:pt x="2960370" y="1154430"/>
                      </a:cubicBezTo>
                      <a:cubicBezTo>
                        <a:pt x="3088005" y="1223010"/>
                        <a:pt x="3267075" y="1261110"/>
                        <a:pt x="3406140" y="1280160"/>
                      </a:cubicBezTo>
                      <a:cubicBezTo>
                        <a:pt x="3545205" y="1299210"/>
                        <a:pt x="3684270" y="1282065"/>
                        <a:pt x="3794760" y="1268730"/>
                      </a:cubicBezTo>
                      <a:cubicBezTo>
                        <a:pt x="3905250" y="1255395"/>
                        <a:pt x="3966210" y="1243965"/>
                        <a:pt x="4069080" y="1200150"/>
                      </a:cubicBezTo>
                      <a:cubicBezTo>
                        <a:pt x="4171950" y="1156335"/>
                        <a:pt x="4314825" y="1087755"/>
                        <a:pt x="4411980" y="1005840"/>
                      </a:cubicBezTo>
                      <a:cubicBezTo>
                        <a:pt x="4509135" y="923925"/>
                        <a:pt x="4602480" y="807720"/>
                        <a:pt x="4652010" y="708660"/>
                      </a:cubicBezTo>
                      <a:cubicBezTo>
                        <a:pt x="4701540" y="609600"/>
                        <a:pt x="4722495" y="512445"/>
                        <a:pt x="4709160" y="411480"/>
                      </a:cubicBezTo>
                      <a:cubicBezTo>
                        <a:pt x="4695825" y="310515"/>
                        <a:pt x="4638675" y="167640"/>
                        <a:pt x="4572000" y="102870"/>
                      </a:cubicBezTo>
                      <a:cubicBezTo>
                        <a:pt x="4505325" y="38100"/>
                        <a:pt x="4398645" y="13335"/>
                        <a:pt x="4309110" y="22860"/>
                      </a:cubicBezTo>
                      <a:cubicBezTo>
                        <a:pt x="4219575" y="32385"/>
                        <a:pt x="4091940" y="78105"/>
                        <a:pt x="4034790" y="160020"/>
                      </a:cubicBezTo>
                      <a:cubicBezTo>
                        <a:pt x="3977640" y="241935"/>
                        <a:pt x="3956685" y="401955"/>
                        <a:pt x="3966210" y="514350"/>
                      </a:cubicBezTo>
                      <a:cubicBezTo>
                        <a:pt x="3975735" y="626745"/>
                        <a:pt x="4025265" y="737235"/>
                        <a:pt x="4091940" y="834390"/>
                      </a:cubicBezTo>
                      <a:cubicBezTo>
                        <a:pt x="4158615" y="931545"/>
                        <a:pt x="4248150" y="1024890"/>
                        <a:pt x="4366260" y="1097280"/>
                      </a:cubicBezTo>
                      <a:cubicBezTo>
                        <a:pt x="4484370" y="1169670"/>
                        <a:pt x="4661535" y="1234440"/>
                        <a:pt x="4800600" y="1268730"/>
                      </a:cubicBezTo>
                      <a:cubicBezTo>
                        <a:pt x="4939665" y="1303020"/>
                        <a:pt x="5044440" y="1323975"/>
                        <a:pt x="5200650" y="1303020"/>
                      </a:cubicBezTo>
                      <a:cubicBezTo>
                        <a:pt x="5356860" y="1282065"/>
                        <a:pt x="5589270" y="1226820"/>
                        <a:pt x="5737860" y="1143000"/>
                      </a:cubicBezTo>
                      <a:cubicBezTo>
                        <a:pt x="5886450" y="1059180"/>
                        <a:pt x="6015990" y="916305"/>
                        <a:pt x="6092190" y="800100"/>
                      </a:cubicBezTo>
                      <a:cubicBezTo>
                        <a:pt x="6168390" y="683895"/>
                        <a:pt x="6191250" y="556260"/>
                        <a:pt x="6195060" y="445770"/>
                      </a:cubicBezTo>
                      <a:cubicBezTo>
                        <a:pt x="6198870" y="335280"/>
                        <a:pt x="6168390" y="205740"/>
                        <a:pt x="6115050" y="137160"/>
                      </a:cubicBezTo>
                      <a:cubicBezTo>
                        <a:pt x="6061710" y="68580"/>
                        <a:pt x="5949315" y="45720"/>
                        <a:pt x="5875020" y="34290"/>
                      </a:cubicBezTo>
                      <a:cubicBezTo>
                        <a:pt x="5800725" y="22860"/>
                        <a:pt x="5726430" y="45720"/>
                        <a:pt x="5669280" y="68580"/>
                      </a:cubicBezTo>
                      <a:cubicBezTo>
                        <a:pt x="5612130" y="91440"/>
                        <a:pt x="5570220" y="116205"/>
                        <a:pt x="5532120" y="171450"/>
                      </a:cubicBezTo>
                      <a:cubicBezTo>
                        <a:pt x="5494020" y="226695"/>
                        <a:pt x="5444490" y="314325"/>
                        <a:pt x="5440680" y="400050"/>
                      </a:cubicBezTo>
                      <a:cubicBezTo>
                        <a:pt x="5436870" y="485775"/>
                        <a:pt x="5471160" y="598170"/>
                        <a:pt x="5509260" y="685800"/>
                      </a:cubicBezTo>
                      <a:cubicBezTo>
                        <a:pt x="5547360" y="773430"/>
                        <a:pt x="5593080" y="847725"/>
                        <a:pt x="5669280" y="925830"/>
                      </a:cubicBezTo>
                      <a:cubicBezTo>
                        <a:pt x="5745480" y="1003935"/>
                        <a:pt x="5859780" y="1097280"/>
                        <a:pt x="5966460" y="1154430"/>
                      </a:cubicBezTo>
                      <a:cubicBezTo>
                        <a:pt x="6073140" y="1211580"/>
                        <a:pt x="6202680" y="1245870"/>
                        <a:pt x="6309360" y="1268730"/>
                      </a:cubicBezTo>
                      <a:cubicBezTo>
                        <a:pt x="6416040" y="1291590"/>
                        <a:pt x="6480810" y="1303020"/>
                        <a:pt x="6606540" y="1291590"/>
                      </a:cubicBezTo>
                      <a:cubicBezTo>
                        <a:pt x="6732270" y="1280160"/>
                        <a:pt x="6898005" y="1240155"/>
                        <a:pt x="7063740" y="1200150"/>
                      </a:cubicBezTo>
                    </a:path>
                  </a:pathLst>
                </a:custGeom>
                <a:ln w="19050">
                  <a:solidFill>
                    <a:srgbClr val="000000">
                      <a:alpha val="4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86"/>
                <p:cNvSpPr/>
                <p:nvPr/>
              </p:nvSpPr>
              <p:spPr>
                <a:xfrm rot="19172241" flipH="1">
                  <a:off x="4304544" y="3276581"/>
                  <a:ext cx="753374" cy="153351"/>
                </a:xfrm>
                <a:custGeom>
                  <a:avLst/>
                  <a:gdLst>
                    <a:gd name="connsiteX0" fmla="*/ 0 w 7063740"/>
                    <a:gd name="connsiteY0" fmla="*/ 1165860 h 1323975"/>
                    <a:gd name="connsiteX1" fmla="*/ 262890 w 7063740"/>
                    <a:gd name="connsiteY1" fmla="*/ 1245870 h 1323975"/>
                    <a:gd name="connsiteX2" fmla="*/ 582930 w 7063740"/>
                    <a:gd name="connsiteY2" fmla="*/ 1314450 h 1323975"/>
                    <a:gd name="connsiteX3" fmla="*/ 1143000 w 7063740"/>
                    <a:gd name="connsiteY3" fmla="*/ 1211580 h 1323975"/>
                    <a:gd name="connsiteX4" fmla="*/ 1588770 w 7063740"/>
                    <a:gd name="connsiteY4" fmla="*/ 857250 h 1323975"/>
                    <a:gd name="connsiteX5" fmla="*/ 1725930 w 7063740"/>
                    <a:gd name="connsiteY5" fmla="*/ 468630 h 1323975"/>
                    <a:gd name="connsiteX6" fmla="*/ 1645920 w 7063740"/>
                    <a:gd name="connsiteY6" fmla="*/ 148590 h 1323975"/>
                    <a:gd name="connsiteX7" fmla="*/ 1394460 w 7063740"/>
                    <a:gd name="connsiteY7" fmla="*/ 11430 h 1323975"/>
                    <a:gd name="connsiteX8" fmla="*/ 1143000 w 7063740"/>
                    <a:gd name="connsiteY8" fmla="*/ 80010 h 1323975"/>
                    <a:gd name="connsiteX9" fmla="*/ 1005840 w 7063740"/>
                    <a:gd name="connsiteY9" fmla="*/ 285750 h 1323975"/>
                    <a:gd name="connsiteX10" fmla="*/ 1005840 w 7063740"/>
                    <a:gd name="connsiteY10" fmla="*/ 582930 h 1323975"/>
                    <a:gd name="connsiteX11" fmla="*/ 1143000 w 7063740"/>
                    <a:gd name="connsiteY11" fmla="*/ 868680 h 1323975"/>
                    <a:gd name="connsiteX12" fmla="*/ 1485900 w 7063740"/>
                    <a:gd name="connsiteY12" fmla="*/ 1143000 h 1323975"/>
                    <a:gd name="connsiteX13" fmla="*/ 1840230 w 7063740"/>
                    <a:gd name="connsiteY13" fmla="*/ 1268730 h 1323975"/>
                    <a:gd name="connsiteX14" fmla="*/ 2228850 w 7063740"/>
                    <a:gd name="connsiteY14" fmla="*/ 1280160 h 1323975"/>
                    <a:gd name="connsiteX15" fmla="*/ 2651760 w 7063740"/>
                    <a:gd name="connsiteY15" fmla="*/ 1188720 h 1323975"/>
                    <a:gd name="connsiteX16" fmla="*/ 3086100 w 7063740"/>
                    <a:gd name="connsiteY16" fmla="*/ 845820 h 1323975"/>
                    <a:gd name="connsiteX17" fmla="*/ 3211830 w 7063740"/>
                    <a:gd name="connsiteY17" fmla="*/ 411480 h 1323975"/>
                    <a:gd name="connsiteX18" fmla="*/ 3086100 w 7063740"/>
                    <a:gd name="connsiteY18" fmla="*/ 114300 h 1323975"/>
                    <a:gd name="connsiteX19" fmla="*/ 2834640 w 7063740"/>
                    <a:gd name="connsiteY19" fmla="*/ 11430 h 1323975"/>
                    <a:gd name="connsiteX20" fmla="*/ 2594610 w 7063740"/>
                    <a:gd name="connsiteY20" fmla="*/ 125730 h 1323975"/>
                    <a:gd name="connsiteX21" fmla="*/ 2480310 w 7063740"/>
                    <a:gd name="connsiteY21" fmla="*/ 377190 h 1323975"/>
                    <a:gd name="connsiteX22" fmla="*/ 2491740 w 7063740"/>
                    <a:gd name="connsiteY22" fmla="*/ 617220 h 1323975"/>
                    <a:gd name="connsiteX23" fmla="*/ 2640330 w 7063740"/>
                    <a:gd name="connsiteY23" fmla="*/ 868680 h 1323975"/>
                    <a:gd name="connsiteX24" fmla="*/ 2960370 w 7063740"/>
                    <a:gd name="connsiteY24" fmla="*/ 1154430 h 1323975"/>
                    <a:gd name="connsiteX25" fmla="*/ 3406140 w 7063740"/>
                    <a:gd name="connsiteY25" fmla="*/ 1280160 h 1323975"/>
                    <a:gd name="connsiteX26" fmla="*/ 3794760 w 7063740"/>
                    <a:gd name="connsiteY26" fmla="*/ 1268730 h 1323975"/>
                    <a:gd name="connsiteX27" fmla="*/ 4069080 w 7063740"/>
                    <a:gd name="connsiteY27" fmla="*/ 1200150 h 1323975"/>
                    <a:gd name="connsiteX28" fmla="*/ 4411980 w 7063740"/>
                    <a:gd name="connsiteY28" fmla="*/ 1005840 h 1323975"/>
                    <a:gd name="connsiteX29" fmla="*/ 4652010 w 7063740"/>
                    <a:gd name="connsiteY29" fmla="*/ 708660 h 1323975"/>
                    <a:gd name="connsiteX30" fmla="*/ 4709160 w 7063740"/>
                    <a:gd name="connsiteY30" fmla="*/ 411480 h 1323975"/>
                    <a:gd name="connsiteX31" fmla="*/ 4572000 w 7063740"/>
                    <a:gd name="connsiteY31" fmla="*/ 102870 h 1323975"/>
                    <a:gd name="connsiteX32" fmla="*/ 4309110 w 7063740"/>
                    <a:gd name="connsiteY32" fmla="*/ 22860 h 1323975"/>
                    <a:gd name="connsiteX33" fmla="*/ 4034790 w 7063740"/>
                    <a:gd name="connsiteY33" fmla="*/ 160020 h 1323975"/>
                    <a:gd name="connsiteX34" fmla="*/ 3966210 w 7063740"/>
                    <a:gd name="connsiteY34" fmla="*/ 514350 h 1323975"/>
                    <a:gd name="connsiteX35" fmla="*/ 4091940 w 7063740"/>
                    <a:gd name="connsiteY35" fmla="*/ 834390 h 1323975"/>
                    <a:gd name="connsiteX36" fmla="*/ 4366260 w 7063740"/>
                    <a:gd name="connsiteY36" fmla="*/ 1097280 h 1323975"/>
                    <a:gd name="connsiteX37" fmla="*/ 4800600 w 7063740"/>
                    <a:gd name="connsiteY37" fmla="*/ 1268730 h 1323975"/>
                    <a:gd name="connsiteX38" fmla="*/ 5200650 w 7063740"/>
                    <a:gd name="connsiteY38" fmla="*/ 1303020 h 1323975"/>
                    <a:gd name="connsiteX39" fmla="*/ 5737860 w 7063740"/>
                    <a:gd name="connsiteY39" fmla="*/ 1143000 h 1323975"/>
                    <a:gd name="connsiteX40" fmla="*/ 6092190 w 7063740"/>
                    <a:gd name="connsiteY40" fmla="*/ 800100 h 1323975"/>
                    <a:gd name="connsiteX41" fmla="*/ 6195060 w 7063740"/>
                    <a:gd name="connsiteY41" fmla="*/ 445770 h 1323975"/>
                    <a:gd name="connsiteX42" fmla="*/ 6115050 w 7063740"/>
                    <a:gd name="connsiteY42" fmla="*/ 137160 h 1323975"/>
                    <a:gd name="connsiteX43" fmla="*/ 5875020 w 7063740"/>
                    <a:gd name="connsiteY43" fmla="*/ 34290 h 1323975"/>
                    <a:gd name="connsiteX44" fmla="*/ 5669280 w 7063740"/>
                    <a:gd name="connsiteY44" fmla="*/ 68580 h 1323975"/>
                    <a:gd name="connsiteX45" fmla="*/ 5532120 w 7063740"/>
                    <a:gd name="connsiteY45" fmla="*/ 171450 h 1323975"/>
                    <a:gd name="connsiteX46" fmla="*/ 5440680 w 7063740"/>
                    <a:gd name="connsiteY46" fmla="*/ 400050 h 1323975"/>
                    <a:gd name="connsiteX47" fmla="*/ 5509260 w 7063740"/>
                    <a:gd name="connsiteY47" fmla="*/ 685800 h 1323975"/>
                    <a:gd name="connsiteX48" fmla="*/ 5669280 w 7063740"/>
                    <a:gd name="connsiteY48" fmla="*/ 925830 h 1323975"/>
                    <a:gd name="connsiteX49" fmla="*/ 5966460 w 7063740"/>
                    <a:gd name="connsiteY49" fmla="*/ 1154430 h 1323975"/>
                    <a:gd name="connsiteX50" fmla="*/ 6309360 w 7063740"/>
                    <a:gd name="connsiteY50" fmla="*/ 1268730 h 1323975"/>
                    <a:gd name="connsiteX51" fmla="*/ 6606540 w 7063740"/>
                    <a:gd name="connsiteY51" fmla="*/ 1291590 h 1323975"/>
                    <a:gd name="connsiteX52" fmla="*/ 7063740 w 7063740"/>
                    <a:gd name="connsiteY52" fmla="*/ 1200150 h 1323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7063740" h="1323975">
                      <a:moveTo>
                        <a:pt x="0" y="1165860"/>
                      </a:moveTo>
                      <a:cubicBezTo>
                        <a:pt x="82867" y="1193482"/>
                        <a:pt x="165735" y="1221105"/>
                        <a:pt x="262890" y="1245870"/>
                      </a:cubicBezTo>
                      <a:cubicBezTo>
                        <a:pt x="360045" y="1270635"/>
                        <a:pt x="436245" y="1320165"/>
                        <a:pt x="582930" y="1314450"/>
                      </a:cubicBezTo>
                      <a:cubicBezTo>
                        <a:pt x="729615" y="1308735"/>
                        <a:pt x="975360" y="1287780"/>
                        <a:pt x="1143000" y="1211580"/>
                      </a:cubicBezTo>
                      <a:cubicBezTo>
                        <a:pt x="1310640" y="1135380"/>
                        <a:pt x="1491615" y="981075"/>
                        <a:pt x="1588770" y="857250"/>
                      </a:cubicBezTo>
                      <a:cubicBezTo>
                        <a:pt x="1685925" y="733425"/>
                        <a:pt x="1716405" y="586740"/>
                        <a:pt x="1725930" y="468630"/>
                      </a:cubicBezTo>
                      <a:cubicBezTo>
                        <a:pt x="1735455" y="350520"/>
                        <a:pt x="1701165" y="224790"/>
                        <a:pt x="1645920" y="148590"/>
                      </a:cubicBezTo>
                      <a:cubicBezTo>
                        <a:pt x="1590675" y="72390"/>
                        <a:pt x="1478280" y="22860"/>
                        <a:pt x="1394460" y="11430"/>
                      </a:cubicBezTo>
                      <a:cubicBezTo>
                        <a:pt x="1310640" y="0"/>
                        <a:pt x="1207770" y="34290"/>
                        <a:pt x="1143000" y="80010"/>
                      </a:cubicBezTo>
                      <a:cubicBezTo>
                        <a:pt x="1078230" y="125730"/>
                        <a:pt x="1028700" y="201930"/>
                        <a:pt x="1005840" y="285750"/>
                      </a:cubicBezTo>
                      <a:cubicBezTo>
                        <a:pt x="982980" y="369570"/>
                        <a:pt x="982980" y="485775"/>
                        <a:pt x="1005840" y="582930"/>
                      </a:cubicBezTo>
                      <a:cubicBezTo>
                        <a:pt x="1028700" y="680085"/>
                        <a:pt x="1062990" y="775335"/>
                        <a:pt x="1143000" y="868680"/>
                      </a:cubicBezTo>
                      <a:cubicBezTo>
                        <a:pt x="1223010" y="962025"/>
                        <a:pt x="1369695" y="1076325"/>
                        <a:pt x="1485900" y="1143000"/>
                      </a:cubicBezTo>
                      <a:cubicBezTo>
                        <a:pt x="1602105" y="1209675"/>
                        <a:pt x="1716405" y="1245870"/>
                        <a:pt x="1840230" y="1268730"/>
                      </a:cubicBezTo>
                      <a:cubicBezTo>
                        <a:pt x="1964055" y="1291590"/>
                        <a:pt x="2093595" y="1293495"/>
                        <a:pt x="2228850" y="1280160"/>
                      </a:cubicBezTo>
                      <a:cubicBezTo>
                        <a:pt x="2364105" y="1266825"/>
                        <a:pt x="2508885" y="1261110"/>
                        <a:pt x="2651760" y="1188720"/>
                      </a:cubicBezTo>
                      <a:cubicBezTo>
                        <a:pt x="2794635" y="1116330"/>
                        <a:pt x="2992755" y="975360"/>
                        <a:pt x="3086100" y="845820"/>
                      </a:cubicBezTo>
                      <a:cubicBezTo>
                        <a:pt x="3179445" y="716280"/>
                        <a:pt x="3211830" y="533400"/>
                        <a:pt x="3211830" y="411480"/>
                      </a:cubicBezTo>
                      <a:cubicBezTo>
                        <a:pt x="3211830" y="289560"/>
                        <a:pt x="3148965" y="180975"/>
                        <a:pt x="3086100" y="114300"/>
                      </a:cubicBezTo>
                      <a:cubicBezTo>
                        <a:pt x="3023235" y="47625"/>
                        <a:pt x="2916555" y="9525"/>
                        <a:pt x="2834640" y="11430"/>
                      </a:cubicBezTo>
                      <a:cubicBezTo>
                        <a:pt x="2752725" y="13335"/>
                        <a:pt x="2653665" y="64770"/>
                        <a:pt x="2594610" y="125730"/>
                      </a:cubicBezTo>
                      <a:cubicBezTo>
                        <a:pt x="2535555" y="186690"/>
                        <a:pt x="2497455" y="295275"/>
                        <a:pt x="2480310" y="377190"/>
                      </a:cubicBezTo>
                      <a:cubicBezTo>
                        <a:pt x="2463165" y="459105"/>
                        <a:pt x="2465070" y="535305"/>
                        <a:pt x="2491740" y="617220"/>
                      </a:cubicBezTo>
                      <a:cubicBezTo>
                        <a:pt x="2518410" y="699135"/>
                        <a:pt x="2562225" y="779145"/>
                        <a:pt x="2640330" y="868680"/>
                      </a:cubicBezTo>
                      <a:cubicBezTo>
                        <a:pt x="2718435" y="958215"/>
                        <a:pt x="2832735" y="1085850"/>
                        <a:pt x="2960370" y="1154430"/>
                      </a:cubicBezTo>
                      <a:cubicBezTo>
                        <a:pt x="3088005" y="1223010"/>
                        <a:pt x="3267075" y="1261110"/>
                        <a:pt x="3406140" y="1280160"/>
                      </a:cubicBezTo>
                      <a:cubicBezTo>
                        <a:pt x="3545205" y="1299210"/>
                        <a:pt x="3684270" y="1282065"/>
                        <a:pt x="3794760" y="1268730"/>
                      </a:cubicBezTo>
                      <a:cubicBezTo>
                        <a:pt x="3905250" y="1255395"/>
                        <a:pt x="3966210" y="1243965"/>
                        <a:pt x="4069080" y="1200150"/>
                      </a:cubicBezTo>
                      <a:cubicBezTo>
                        <a:pt x="4171950" y="1156335"/>
                        <a:pt x="4314825" y="1087755"/>
                        <a:pt x="4411980" y="1005840"/>
                      </a:cubicBezTo>
                      <a:cubicBezTo>
                        <a:pt x="4509135" y="923925"/>
                        <a:pt x="4602480" y="807720"/>
                        <a:pt x="4652010" y="708660"/>
                      </a:cubicBezTo>
                      <a:cubicBezTo>
                        <a:pt x="4701540" y="609600"/>
                        <a:pt x="4722495" y="512445"/>
                        <a:pt x="4709160" y="411480"/>
                      </a:cubicBezTo>
                      <a:cubicBezTo>
                        <a:pt x="4695825" y="310515"/>
                        <a:pt x="4638675" y="167640"/>
                        <a:pt x="4572000" y="102870"/>
                      </a:cubicBezTo>
                      <a:cubicBezTo>
                        <a:pt x="4505325" y="38100"/>
                        <a:pt x="4398645" y="13335"/>
                        <a:pt x="4309110" y="22860"/>
                      </a:cubicBezTo>
                      <a:cubicBezTo>
                        <a:pt x="4219575" y="32385"/>
                        <a:pt x="4091940" y="78105"/>
                        <a:pt x="4034790" y="160020"/>
                      </a:cubicBezTo>
                      <a:cubicBezTo>
                        <a:pt x="3977640" y="241935"/>
                        <a:pt x="3956685" y="401955"/>
                        <a:pt x="3966210" y="514350"/>
                      </a:cubicBezTo>
                      <a:cubicBezTo>
                        <a:pt x="3975735" y="626745"/>
                        <a:pt x="4025265" y="737235"/>
                        <a:pt x="4091940" y="834390"/>
                      </a:cubicBezTo>
                      <a:cubicBezTo>
                        <a:pt x="4158615" y="931545"/>
                        <a:pt x="4248150" y="1024890"/>
                        <a:pt x="4366260" y="1097280"/>
                      </a:cubicBezTo>
                      <a:cubicBezTo>
                        <a:pt x="4484370" y="1169670"/>
                        <a:pt x="4661535" y="1234440"/>
                        <a:pt x="4800600" y="1268730"/>
                      </a:cubicBezTo>
                      <a:cubicBezTo>
                        <a:pt x="4939665" y="1303020"/>
                        <a:pt x="5044440" y="1323975"/>
                        <a:pt x="5200650" y="1303020"/>
                      </a:cubicBezTo>
                      <a:cubicBezTo>
                        <a:pt x="5356860" y="1282065"/>
                        <a:pt x="5589270" y="1226820"/>
                        <a:pt x="5737860" y="1143000"/>
                      </a:cubicBezTo>
                      <a:cubicBezTo>
                        <a:pt x="5886450" y="1059180"/>
                        <a:pt x="6015990" y="916305"/>
                        <a:pt x="6092190" y="800100"/>
                      </a:cubicBezTo>
                      <a:cubicBezTo>
                        <a:pt x="6168390" y="683895"/>
                        <a:pt x="6191250" y="556260"/>
                        <a:pt x="6195060" y="445770"/>
                      </a:cubicBezTo>
                      <a:cubicBezTo>
                        <a:pt x="6198870" y="335280"/>
                        <a:pt x="6168390" y="205740"/>
                        <a:pt x="6115050" y="137160"/>
                      </a:cubicBezTo>
                      <a:cubicBezTo>
                        <a:pt x="6061710" y="68580"/>
                        <a:pt x="5949315" y="45720"/>
                        <a:pt x="5875020" y="34290"/>
                      </a:cubicBezTo>
                      <a:cubicBezTo>
                        <a:pt x="5800725" y="22860"/>
                        <a:pt x="5726430" y="45720"/>
                        <a:pt x="5669280" y="68580"/>
                      </a:cubicBezTo>
                      <a:cubicBezTo>
                        <a:pt x="5612130" y="91440"/>
                        <a:pt x="5570220" y="116205"/>
                        <a:pt x="5532120" y="171450"/>
                      </a:cubicBezTo>
                      <a:cubicBezTo>
                        <a:pt x="5494020" y="226695"/>
                        <a:pt x="5444490" y="314325"/>
                        <a:pt x="5440680" y="400050"/>
                      </a:cubicBezTo>
                      <a:cubicBezTo>
                        <a:pt x="5436870" y="485775"/>
                        <a:pt x="5471160" y="598170"/>
                        <a:pt x="5509260" y="685800"/>
                      </a:cubicBezTo>
                      <a:cubicBezTo>
                        <a:pt x="5547360" y="773430"/>
                        <a:pt x="5593080" y="847725"/>
                        <a:pt x="5669280" y="925830"/>
                      </a:cubicBezTo>
                      <a:cubicBezTo>
                        <a:pt x="5745480" y="1003935"/>
                        <a:pt x="5859780" y="1097280"/>
                        <a:pt x="5966460" y="1154430"/>
                      </a:cubicBezTo>
                      <a:cubicBezTo>
                        <a:pt x="6073140" y="1211580"/>
                        <a:pt x="6202680" y="1245870"/>
                        <a:pt x="6309360" y="1268730"/>
                      </a:cubicBezTo>
                      <a:cubicBezTo>
                        <a:pt x="6416040" y="1291590"/>
                        <a:pt x="6480810" y="1303020"/>
                        <a:pt x="6606540" y="1291590"/>
                      </a:cubicBezTo>
                      <a:cubicBezTo>
                        <a:pt x="6732270" y="1280160"/>
                        <a:pt x="6898005" y="1240155"/>
                        <a:pt x="7063740" y="1200150"/>
                      </a:cubicBezTo>
                    </a:path>
                  </a:pathLst>
                </a:custGeom>
                <a:ln w="19050">
                  <a:solidFill>
                    <a:srgbClr val="000000">
                      <a:alpha val="4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4" name="Straight Arrow Connector 87"/>
              <p:cNvCxnSpPr>
                <a:stCxn id="27" idx="1"/>
              </p:cNvCxnSpPr>
              <p:nvPr/>
            </p:nvCxnSpPr>
            <p:spPr>
              <a:xfrm flipH="1">
                <a:off x="5631176" y="5355944"/>
                <a:ext cx="75864" cy="44337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88"/>
              <p:cNvCxnSpPr/>
              <p:nvPr/>
            </p:nvCxnSpPr>
            <p:spPr>
              <a:xfrm flipV="1">
                <a:off x="5563816" y="5230982"/>
                <a:ext cx="89757" cy="131831"/>
              </a:xfrm>
              <a:prstGeom prst="straightConnector1">
                <a:avLst/>
              </a:prstGeom>
              <a:ln w="19050">
                <a:solidFill>
                  <a:srgbClr val="00FA0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90"/>
              <p:cNvSpPr/>
              <p:nvPr/>
            </p:nvSpPr>
            <p:spPr>
              <a:xfrm>
                <a:off x="5493692" y="4910784"/>
                <a:ext cx="338590" cy="530566"/>
              </a:xfrm>
              <a:custGeom>
                <a:avLst/>
                <a:gdLst>
                  <a:gd name="connsiteX0" fmla="*/ 0 w 173905"/>
                  <a:gd name="connsiteY0" fmla="*/ 246832 h 246832"/>
                  <a:gd name="connsiteX1" fmla="*/ 58904 w 173905"/>
                  <a:gd name="connsiteY1" fmla="*/ 185124 h 246832"/>
                  <a:gd name="connsiteX2" fmla="*/ 126221 w 173905"/>
                  <a:gd name="connsiteY2" fmla="*/ 86952 h 246832"/>
                  <a:gd name="connsiteX3" fmla="*/ 173905 w 173905"/>
                  <a:gd name="connsiteY3" fmla="*/ 0 h 24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05" h="246832">
                    <a:moveTo>
                      <a:pt x="0" y="246832"/>
                    </a:moveTo>
                    <a:cubicBezTo>
                      <a:pt x="18933" y="229301"/>
                      <a:pt x="37867" y="211771"/>
                      <a:pt x="58904" y="185124"/>
                    </a:cubicBezTo>
                    <a:cubicBezTo>
                      <a:pt x="79941" y="158477"/>
                      <a:pt x="107054" y="117806"/>
                      <a:pt x="126221" y="86952"/>
                    </a:cubicBezTo>
                    <a:cubicBezTo>
                      <a:pt x="145388" y="56098"/>
                      <a:pt x="159646" y="28049"/>
                      <a:pt x="173905" y="0"/>
                    </a:cubicBezTo>
                  </a:path>
                </a:pathLst>
              </a:custGeom>
              <a:ln w="28575">
                <a:solidFill>
                  <a:srgbClr val="00FA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reeform 91"/>
              <p:cNvSpPr/>
              <p:nvPr/>
            </p:nvSpPr>
            <p:spPr>
              <a:xfrm rot="16506911" flipV="1">
                <a:off x="5665940" y="4971676"/>
                <a:ext cx="423987" cy="661818"/>
              </a:xfrm>
              <a:custGeom>
                <a:avLst/>
                <a:gdLst>
                  <a:gd name="connsiteX0" fmla="*/ 0 w 173905"/>
                  <a:gd name="connsiteY0" fmla="*/ 246832 h 246832"/>
                  <a:gd name="connsiteX1" fmla="*/ 58904 w 173905"/>
                  <a:gd name="connsiteY1" fmla="*/ 185124 h 246832"/>
                  <a:gd name="connsiteX2" fmla="*/ 126221 w 173905"/>
                  <a:gd name="connsiteY2" fmla="*/ 86952 h 246832"/>
                  <a:gd name="connsiteX3" fmla="*/ 173905 w 173905"/>
                  <a:gd name="connsiteY3" fmla="*/ 0 h 24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05" h="246832">
                    <a:moveTo>
                      <a:pt x="0" y="246832"/>
                    </a:moveTo>
                    <a:cubicBezTo>
                      <a:pt x="18933" y="229301"/>
                      <a:pt x="37867" y="211771"/>
                      <a:pt x="58904" y="185124"/>
                    </a:cubicBezTo>
                    <a:cubicBezTo>
                      <a:pt x="79941" y="158477"/>
                      <a:pt x="107054" y="117806"/>
                      <a:pt x="126221" y="86952"/>
                    </a:cubicBezTo>
                    <a:cubicBezTo>
                      <a:pt x="145388" y="56098"/>
                      <a:pt x="159646" y="28049"/>
                      <a:pt x="173905" y="0"/>
                    </a:cubicBezTo>
                  </a:path>
                </a:pathLst>
              </a:custGeom>
              <a:ln w="28575">
                <a:solidFill>
                  <a:srgbClr val="0000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reeform 92"/>
              <p:cNvSpPr/>
              <p:nvPr/>
            </p:nvSpPr>
            <p:spPr>
              <a:xfrm rot="19172241" flipH="1">
                <a:off x="5079223" y="5522175"/>
                <a:ext cx="557107" cy="154013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79222"/>
                  <a:gd name="connsiteX1" fmla="*/ 262890 w 7063740"/>
                  <a:gd name="connsiteY1" fmla="*/ 1245870 h 1379222"/>
                  <a:gd name="connsiteX2" fmla="*/ 582930 w 7063740"/>
                  <a:gd name="connsiteY2" fmla="*/ 1314450 h 1379222"/>
                  <a:gd name="connsiteX3" fmla="*/ 1588770 w 7063740"/>
                  <a:gd name="connsiteY3" fmla="*/ 857250 h 1379222"/>
                  <a:gd name="connsiteX4" fmla="*/ 1725930 w 7063740"/>
                  <a:gd name="connsiteY4" fmla="*/ 468630 h 1379222"/>
                  <a:gd name="connsiteX5" fmla="*/ 1645920 w 7063740"/>
                  <a:gd name="connsiteY5" fmla="*/ 148590 h 1379222"/>
                  <a:gd name="connsiteX6" fmla="*/ 1394460 w 7063740"/>
                  <a:gd name="connsiteY6" fmla="*/ 11430 h 1379222"/>
                  <a:gd name="connsiteX7" fmla="*/ 1143000 w 7063740"/>
                  <a:gd name="connsiteY7" fmla="*/ 80010 h 1379222"/>
                  <a:gd name="connsiteX8" fmla="*/ 1005840 w 7063740"/>
                  <a:gd name="connsiteY8" fmla="*/ 285750 h 1379222"/>
                  <a:gd name="connsiteX9" fmla="*/ 1005840 w 7063740"/>
                  <a:gd name="connsiteY9" fmla="*/ 582930 h 1379222"/>
                  <a:gd name="connsiteX10" fmla="*/ 1143000 w 7063740"/>
                  <a:gd name="connsiteY10" fmla="*/ 868680 h 1379222"/>
                  <a:gd name="connsiteX11" fmla="*/ 1485900 w 7063740"/>
                  <a:gd name="connsiteY11" fmla="*/ 1143000 h 1379222"/>
                  <a:gd name="connsiteX12" fmla="*/ 1840230 w 7063740"/>
                  <a:gd name="connsiteY12" fmla="*/ 1268730 h 1379222"/>
                  <a:gd name="connsiteX13" fmla="*/ 2228850 w 7063740"/>
                  <a:gd name="connsiteY13" fmla="*/ 1280160 h 1379222"/>
                  <a:gd name="connsiteX14" fmla="*/ 2651760 w 7063740"/>
                  <a:gd name="connsiteY14" fmla="*/ 1188720 h 1379222"/>
                  <a:gd name="connsiteX15" fmla="*/ 3086100 w 7063740"/>
                  <a:gd name="connsiteY15" fmla="*/ 845820 h 1379222"/>
                  <a:gd name="connsiteX16" fmla="*/ 3211830 w 7063740"/>
                  <a:gd name="connsiteY16" fmla="*/ 411480 h 1379222"/>
                  <a:gd name="connsiteX17" fmla="*/ 3086100 w 7063740"/>
                  <a:gd name="connsiteY17" fmla="*/ 114300 h 1379222"/>
                  <a:gd name="connsiteX18" fmla="*/ 2834640 w 7063740"/>
                  <a:gd name="connsiteY18" fmla="*/ 11430 h 1379222"/>
                  <a:gd name="connsiteX19" fmla="*/ 2594610 w 7063740"/>
                  <a:gd name="connsiteY19" fmla="*/ 125730 h 1379222"/>
                  <a:gd name="connsiteX20" fmla="*/ 2480310 w 7063740"/>
                  <a:gd name="connsiteY20" fmla="*/ 377190 h 1379222"/>
                  <a:gd name="connsiteX21" fmla="*/ 2491740 w 7063740"/>
                  <a:gd name="connsiteY21" fmla="*/ 617220 h 1379222"/>
                  <a:gd name="connsiteX22" fmla="*/ 2640330 w 7063740"/>
                  <a:gd name="connsiteY22" fmla="*/ 868680 h 1379222"/>
                  <a:gd name="connsiteX23" fmla="*/ 2960370 w 7063740"/>
                  <a:gd name="connsiteY23" fmla="*/ 1154430 h 1379222"/>
                  <a:gd name="connsiteX24" fmla="*/ 3406140 w 7063740"/>
                  <a:gd name="connsiteY24" fmla="*/ 1280160 h 1379222"/>
                  <a:gd name="connsiteX25" fmla="*/ 3794760 w 7063740"/>
                  <a:gd name="connsiteY25" fmla="*/ 1268730 h 1379222"/>
                  <a:gd name="connsiteX26" fmla="*/ 4069080 w 7063740"/>
                  <a:gd name="connsiteY26" fmla="*/ 1200150 h 1379222"/>
                  <a:gd name="connsiteX27" fmla="*/ 4411980 w 7063740"/>
                  <a:gd name="connsiteY27" fmla="*/ 1005840 h 1379222"/>
                  <a:gd name="connsiteX28" fmla="*/ 4652010 w 7063740"/>
                  <a:gd name="connsiteY28" fmla="*/ 708660 h 1379222"/>
                  <a:gd name="connsiteX29" fmla="*/ 4709160 w 7063740"/>
                  <a:gd name="connsiteY29" fmla="*/ 411480 h 1379222"/>
                  <a:gd name="connsiteX30" fmla="*/ 4572000 w 7063740"/>
                  <a:gd name="connsiteY30" fmla="*/ 102870 h 1379222"/>
                  <a:gd name="connsiteX31" fmla="*/ 4309110 w 7063740"/>
                  <a:gd name="connsiteY31" fmla="*/ 22860 h 1379222"/>
                  <a:gd name="connsiteX32" fmla="*/ 4034790 w 7063740"/>
                  <a:gd name="connsiteY32" fmla="*/ 160020 h 1379222"/>
                  <a:gd name="connsiteX33" fmla="*/ 3966210 w 7063740"/>
                  <a:gd name="connsiteY33" fmla="*/ 514350 h 1379222"/>
                  <a:gd name="connsiteX34" fmla="*/ 4091940 w 7063740"/>
                  <a:gd name="connsiteY34" fmla="*/ 834390 h 1379222"/>
                  <a:gd name="connsiteX35" fmla="*/ 4366260 w 7063740"/>
                  <a:gd name="connsiteY35" fmla="*/ 1097280 h 1379222"/>
                  <a:gd name="connsiteX36" fmla="*/ 4800600 w 7063740"/>
                  <a:gd name="connsiteY36" fmla="*/ 1268730 h 1379222"/>
                  <a:gd name="connsiteX37" fmla="*/ 5200650 w 7063740"/>
                  <a:gd name="connsiteY37" fmla="*/ 1303020 h 1379222"/>
                  <a:gd name="connsiteX38" fmla="*/ 5737860 w 7063740"/>
                  <a:gd name="connsiteY38" fmla="*/ 1143000 h 1379222"/>
                  <a:gd name="connsiteX39" fmla="*/ 6092190 w 7063740"/>
                  <a:gd name="connsiteY39" fmla="*/ 800100 h 1379222"/>
                  <a:gd name="connsiteX40" fmla="*/ 6195060 w 7063740"/>
                  <a:gd name="connsiteY40" fmla="*/ 445770 h 1379222"/>
                  <a:gd name="connsiteX41" fmla="*/ 6115050 w 7063740"/>
                  <a:gd name="connsiteY41" fmla="*/ 137160 h 1379222"/>
                  <a:gd name="connsiteX42" fmla="*/ 5875020 w 7063740"/>
                  <a:gd name="connsiteY42" fmla="*/ 34290 h 1379222"/>
                  <a:gd name="connsiteX43" fmla="*/ 5669280 w 7063740"/>
                  <a:gd name="connsiteY43" fmla="*/ 68580 h 1379222"/>
                  <a:gd name="connsiteX44" fmla="*/ 5532120 w 7063740"/>
                  <a:gd name="connsiteY44" fmla="*/ 171450 h 1379222"/>
                  <a:gd name="connsiteX45" fmla="*/ 5440680 w 7063740"/>
                  <a:gd name="connsiteY45" fmla="*/ 400050 h 1379222"/>
                  <a:gd name="connsiteX46" fmla="*/ 5509260 w 7063740"/>
                  <a:gd name="connsiteY46" fmla="*/ 685800 h 1379222"/>
                  <a:gd name="connsiteX47" fmla="*/ 5669280 w 7063740"/>
                  <a:gd name="connsiteY47" fmla="*/ 925830 h 1379222"/>
                  <a:gd name="connsiteX48" fmla="*/ 5966460 w 7063740"/>
                  <a:gd name="connsiteY48" fmla="*/ 1154430 h 1379222"/>
                  <a:gd name="connsiteX49" fmla="*/ 6309360 w 7063740"/>
                  <a:gd name="connsiteY49" fmla="*/ 1268730 h 1379222"/>
                  <a:gd name="connsiteX50" fmla="*/ 6606540 w 7063740"/>
                  <a:gd name="connsiteY50" fmla="*/ 1291590 h 1379222"/>
                  <a:gd name="connsiteX51" fmla="*/ 7063740 w 7063740"/>
                  <a:gd name="connsiteY51" fmla="*/ 1200150 h 1379222"/>
                  <a:gd name="connsiteX0" fmla="*/ 1903 w 7065643"/>
                  <a:gd name="connsiteY0" fmla="*/ 1165860 h 1323975"/>
                  <a:gd name="connsiteX1" fmla="*/ 264793 w 7065643"/>
                  <a:gd name="connsiteY1" fmla="*/ 1245870 h 1323975"/>
                  <a:gd name="connsiteX2" fmla="*/ 1590673 w 7065643"/>
                  <a:gd name="connsiteY2" fmla="*/ 857250 h 1323975"/>
                  <a:gd name="connsiteX3" fmla="*/ 1727833 w 7065643"/>
                  <a:gd name="connsiteY3" fmla="*/ 468630 h 1323975"/>
                  <a:gd name="connsiteX4" fmla="*/ 1647823 w 7065643"/>
                  <a:gd name="connsiteY4" fmla="*/ 148590 h 1323975"/>
                  <a:gd name="connsiteX5" fmla="*/ 1396363 w 7065643"/>
                  <a:gd name="connsiteY5" fmla="*/ 11430 h 1323975"/>
                  <a:gd name="connsiteX6" fmla="*/ 1144903 w 7065643"/>
                  <a:gd name="connsiteY6" fmla="*/ 80010 h 1323975"/>
                  <a:gd name="connsiteX7" fmla="*/ 1007743 w 7065643"/>
                  <a:gd name="connsiteY7" fmla="*/ 285750 h 1323975"/>
                  <a:gd name="connsiteX8" fmla="*/ 1007743 w 7065643"/>
                  <a:gd name="connsiteY8" fmla="*/ 582930 h 1323975"/>
                  <a:gd name="connsiteX9" fmla="*/ 1144903 w 7065643"/>
                  <a:gd name="connsiteY9" fmla="*/ 868680 h 1323975"/>
                  <a:gd name="connsiteX10" fmla="*/ 1487803 w 7065643"/>
                  <a:gd name="connsiteY10" fmla="*/ 1143000 h 1323975"/>
                  <a:gd name="connsiteX11" fmla="*/ 1842133 w 7065643"/>
                  <a:gd name="connsiteY11" fmla="*/ 1268730 h 1323975"/>
                  <a:gd name="connsiteX12" fmla="*/ 2230753 w 7065643"/>
                  <a:gd name="connsiteY12" fmla="*/ 1280160 h 1323975"/>
                  <a:gd name="connsiteX13" fmla="*/ 2653663 w 7065643"/>
                  <a:gd name="connsiteY13" fmla="*/ 1188720 h 1323975"/>
                  <a:gd name="connsiteX14" fmla="*/ 3088003 w 7065643"/>
                  <a:gd name="connsiteY14" fmla="*/ 845820 h 1323975"/>
                  <a:gd name="connsiteX15" fmla="*/ 3213733 w 7065643"/>
                  <a:gd name="connsiteY15" fmla="*/ 411480 h 1323975"/>
                  <a:gd name="connsiteX16" fmla="*/ 3088003 w 7065643"/>
                  <a:gd name="connsiteY16" fmla="*/ 114300 h 1323975"/>
                  <a:gd name="connsiteX17" fmla="*/ 2836543 w 7065643"/>
                  <a:gd name="connsiteY17" fmla="*/ 11430 h 1323975"/>
                  <a:gd name="connsiteX18" fmla="*/ 2596513 w 7065643"/>
                  <a:gd name="connsiteY18" fmla="*/ 125730 h 1323975"/>
                  <a:gd name="connsiteX19" fmla="*/ 2482213 w 7065643"/>
                  <a:gd name="connsiteY19" fmla="*/ 377190 h 1323975"/>
                  <a:gd name="connsiteX20" fmla="*/ 2493643 w 7065643"/>
                  <a:gd name="connsiteY20" fmla="*/ 617220 h 1323975"/>
                  <a:gd name="connsiteX21" fmla="*/ 2642233 w 7065643"/>
                  <a:gd name="connsiteY21" fmla="*/ 868680 h 1323975"/>
                  <a:gd name="connsiteX22" fmla="*/ 2962273 w 7065643"/>
                  <a:gd name="connsiteY22" fmla="*/ 1154430 h 1323975"/>
                  <a:gd name="connsiteX23" fmla="*/ 3408043 w 7065643"/>
                  <a:gd name="connsiteY23" fmla="*/ 1280160 h 1323975"/>
                  <a:gd name="connsiteX24" fmla="*/ 3796663 w 7065643"/>
                  <a:gd name="connsiteY24" fmla="*/ 1268730 h 1323975"/>
                  <a:gd name="connsiteX25" fmla="*/ 4070983 w 7065643"/>
                  <a:gd name="connsiteY25" fmla="*/ 1200150 h 1323975"/>
                  <a:gd name="connsiteX26" fmla="*/ 4413883 w 7065643"/>
                  <a:gd name="connsiteY26" fmla="*/ 1005840 h 1323975"/>
                  <a:gd name="connsiteX27" fmla="*/ 4653913 w 7065643"/>
                  <a:gd name="connsiteY27" fmla="*/ 708660 h 1323975"/>
                  <a:gd name="connsiteX28" fmla="*/ 4711063 w 7065643"/>
                  <a:gd name="connsiteY28" fmla="*/ 411480 h 1323975"/>
                  <a:gd name="connsiteX29" fmla="*/ 4573903 w 7065643"/>
                  <a:gd name="connsiteY29" fmla="*/ 102870 h 1323975"/>
                  <a:gd name="connsiteX30" fmla="*/ 4311013 w 7065643"/>
                  <a:gd name="connsiteY30" fmla="*/ 22860 h 1323975"/>
                  <a:gd name="connsiteX31" fmla="*/ 4036693 w 7065643"/>
                  <a:gd name="connsiteY31" fmla="*/ 160020 h 1323975"/>
                  <a:gd name="connsiteX32" fmla="*/ 3968113 w 7065643"/>
                  <a:gd name="connsiteY32" fmla="*/ 514350 h 1323975"/>
                  <a:gd name="connsiteX33" fmla="*/ 4093843 w 7065643"/>
                  <a:gd name="connsiteY33" fmla="*/ 834390 h 1323975"/>
                  <a:gd name="connsiteX34" fmla="*/ 4368163 w 7065643"/>
                  <a:gd name="connsiteY34" fmla="*/ 1097280 h 1323975"/>
                  <a:gd name="connsiteX35" fmla="*/ 4802503 w 7065643"/>
                  <a:gd name="connsiteY35" fmla="*/ 1268730 h 1323975"/>
                  <a:gd name="connsiteX36" fmla="*/ 5202553 w 7065643"/>
                  <a:gd name="connsiteY36" fmla="*/ 1303020 h 1323975"/>
                  <a:gd name="connsiteX37" fmla="*/ 5739763 w 7065643"/>
                  <a:gd name="connsiteY37" fmla="*/ 1143000 h 1323975"/>
                  <a:gd name="connsiteX38" fmla="*/ 6094093 w 7065643"/>
                  <a:gd name="connsiteY38" fmla="*/ 800100 h 1323975"/>
                  <a:gd name="connsiteX39" fmla="*/ 6196963 w 7065643"/>
                  <a:gd name="connsiteY39" fmla="*/ 445770 h 1323975"/>
                  <a:gd name="connsiteX40" fmla="*/ 6116953 w 7065643"/>
                  <a:gd name="connsiteY40" fmla="*/ 137160 h 1323975"/>
                  <a:gd name="connsiteX41" fmla="*/ 5876923 w 7065643"/>
                  <a:gd name="connsiteY41" fmla="*/ 34290 h 1323975"/>
                  <a:gd name="connsiteX42" fmla="*/ 5671183 w 7065643"/>
                  <a:gd name="connsiteY42" fmla="*/ 68580 h 1323975"/>
                  <a:gd name="connsiteX43" fmla="*/ 5534023 w 7065643"/>
                  <a:gd name="connsiteY43" fmla="*/ 171450 h 1323975"/>
                  <a:gd name="connsiteX44" fmla="*/ 5442583 w 7065643"/>
                  <a:gd name="connsiteY44" fmla="*/ 400050 h 1323975"/>
                  <a:gd name="connsiteX45" fmla="*/ 5511163 w 7065643"/>
                  <a:gd name="connsiteY45" fmla="*/ 685800 h 1323975"/>
                  <a:gd name="connsiteX46" fmla="*/ 5671183 w 7065643"/>
                  <a:gd name="connsiteY46" fmla="*/ 925830 h 1323975"/>
                  <a:gd name="connsiteX47" fmla="*/ 5968363 w 7065643"/>
                  <a:gd name="connsiteY47" fmla="*/ 1154430 h 1323975"/>
                  <a:gd name="connsiteX48" fmla="*/ 6311263 w 7065643"/>
                  <a:gd name="connsiteY48" fmla="*/ 1268730 h 1323975"/>
                  <a:gd name="connsiteX49" fmla="*/ 6608443 w 7065643"/>
                  <a:gd name="connsiteY49" fmla="*/ 1291590 h 1323975"/>
                  <a:gd name="connsiteX50" fmla="*/ 7065643 w 7065643"/>
                  <a:gd name="connsiteY50" fmla="*/ 1200150 h 1323975"/>
                  <a:gd name="connsiteX0" fmla="*/ 0 w 7063740"/>
                  <a:gd name="connsiteY0" fmla="*/ 1165860 h 1323975"/>
                  <a:gd name="connsiteX1" fmla="*/ 1588770 w 7063740"/>
                  <a:gd name="connsiteY1" fmla="*/ 857250 h 1323975"/>
                  <a:gd name="connsiteX2" fmla="*/ 1725930 w 7063740"/>
                  <a:gd name="connsiteY2" fmla="*/ 468630 h 1323975"/>
                  <a:gd name="connsiteX3" fmla="*/ 1645920 w 7063740"/>
                  <a:gd name="connsiteY3" fmla="*/ 148590 h 1323975"/>
                  <a:gd name="connsiteX4" fmla="*/ 1394460 w 7063740"/>
                  <a:gd name="connsiteY4" fmla="*/ 11430 h 1323975"/>
                  <a:gd name="connsiteX5" fmla="*/ 1143000 w 7063740"/>
                  <a:gd name="connsiteY5" fmla="*/ 80010 h 1323975"/>
                  <a:gd name="connsiteX6" fmla="*/ 1005840 w 7063740"/>
                  <a:gd name="connsiteY6" fmla="*/ 285750 h 1323975"/>
                  <a:gd name="connsiteX7" fmla="*/ 1005840 w 7063740"/>
                  <a:gd name="connsiteY7" fmla="*/ 582930 h 1323975"/>
                  <a:gd name="connsiteX8" fmla="*/ 1143000 w 7063740"/>
                  <a:gd name="connsiteY8" fmla="*/ 868680 h 1323975"/>
                  <a:gd name="connsiteX9" fmla="*/ 1485900 w 7063740"/>
                  <a:gd name="connsiteY9" fmla="*/ 1143000 h 1323975"/>
                  <a:gd name="connsiteX10" fmla="*/ 1840230 w 7063740"/>
                  <a:gd name="connsiteY10" fmla="*/ 1268730 h 1323975"/>
                  <a:gd name="connsiteX11" fmla="*/ 2228850 w 7063740"/>
                  <a:gd name="connsiteY11" fmla="*/ 1280160 h 1323975"/>
                  <a:gd name="connsiteX12" fmla="*/ 2651760 w 7063740"/>
                  <a:gd name="connsiteY12" fmla="*/ 1188720 h 1323975"/>
                  <a:gd name="connsiteX13" fmla="*/ 3086100 w 7063740"/>
                  <a:gd name="connsiteY13" fmla="*/ 845820 h 1323975"/>
                  <a:gd name="connsiteX14" fmla="*/ 3211830 w 7063740"/>
                  <a:gd name="connsiteY14" fmla="*/ 411480 h 1323975"/>
                  <a:gd name="connsiteX15" fmla="*/ 3086100 w 7063740"/>
                  <a:gd name="connsiteY15" fmla="*/ 114300 h 1323975"/>
                  <a:gd name="connsiteX16" fmla="*/ 2834640 w 7063740"/>
                  <a:gd name="connsiteY16" fmla="*/ 11430 h 1323975"/>
                  <a:gd name="connsiteX17" fmla="*/ 2594610 w 7063740"/>
                  <a:gd name="connsiteY17" fmla="*/ 125730 h 1323975"/>
                  <a:gd name="connsiteX18" fmla="*/ 2480310 w 7063740"/>
                  <a:gd name="connsiteY18" fmla="*/ 377190 h 1323975"/>
                  <a:gd name="connsiteX19" fmla="*/ 2491740 w 7063740"/>
                  <a:gd name="connsiteY19" fmla="*/ 617220 h 1323975"/>
                  <a:gd name="connsiteX20" fmla="*/ 2640330 w 7063740"/>
                  <a:gd name="connsiteY20" fmla="*/ 868680 h 1323975"/>
                  <a:gd name="connsiteX21" fmla="*/ 2960370 w 7063740"/>
                  <a:gd name="connsiteY21" fmla="*/ 1154430 h 1323975"/>
                  <a:gd name="connsiteX22" fmla="*/ 3406140 w 7063740"/>
                  <a:gd name="connsiteY22" fmla="*/ 1280160 h 1323975"/>
                  <a:gd name="connsiteX23" fmla="*/ 3794760 w 7063740"/>
                  <a:gd name="connsiteY23" fmla="*/ 1268730 h 1323975"/>
                  <a:gd name="connsiteX24" fmla="*/ 4069080 w 7063740"/>
                  <a:gd name="connsiteY24" fmla="*/ 1200150 h 1323975"/>
                  <a:gd name="connsiteX25" fmla="*/ 4411980 w 7063740"/>
                  <a:gd name="connsiteY25" fmla="*/ 1005840 h 1323975"/>
                  <a:gd name="connsiteX26" fmla="*/ 4652010 w 7063740"/>
                  <a:gd name="connsiteY26" fmla="*/ 708660 h 1323975"/>
                  <a:gd name="connsiteX27" fmla="*/ 4709160 w 7063740"/>
                  <a:gd name="connsiteY27" fmla="*/ 411480 h 1323975"/>
                  <a:gd name="connsiteX28" fmla="*/ 4572000 w 7063740"/>
                  <a:gd name="connsiteY28" fmla="*/ 102870 h 1323975"/>
                  <a:gd name="connsiteX29" fmla="*/ 4309110 w 7063740"/>
                  <a:gd name="connsiteY29" fmla="*/ 22860 h 1323975"/>
                  <a:gd name="connsiteX30" fmla="*/ 4034790 w 7063740"/>
                  <a:gd name="connsiteY30" fmla="*/ 160020 h 1323975"/>
                  <a:gd name="connsiteX31" fmla="*/ 3966210 w 7063740"/>
                  <a:gd name="connsiteY31" fmla="*/ 514350 h 1323975"/>
                  <a:gd name="connsiteX32" fmla="*/ 4091940 w 7063740"/>
                  <a:gd name="connsiteY32" fmla="*/ 834390 h 1323975"/>
                  <a:gd name="connsiteX33" fmla="*/ 4366260 w 7063740"/>
                  <a:gd name="connsiteY33" fmla="*/ 1097280 h 1323975"/>
                  <a:gd name="connsiteX34" fmla="*/ 4800600 w 7063740"/>
                  <a:gd name="connsiteY34" fmla="*/ 1268730 h 1323975"/>
                  <a:gd name="connsiteX35" fmla="*/ 5200650 w 7063740"/>
                  <a:gd name="connsiteY35" fmla="*/ 1303020 h 1323975"/>
                  <a:gd name="connsiteX36" fmla="*/ 5737860 w 7063740"/>
                  <a:gd name="connsiteY36" fmla="*/ 1143000 h 1323975"/>
                  <a:gd name="connsiteX37" fmla="*/ 6092190 w 7063740"/>
                  <a:gd name="connsiteY37" fmla="*/ 800100 h 1323975"/>
                  <a:gd name="connsiteX38" fmla="*/ 6195060 w 7063740"/>
                  <a:gd name="connsiteY38" fmla="*/ 445770 h 1323975"/>
                  <a:gd name="connsiteX39" fmla="*/ 6115050 w 7063740"/>
                  <a:gd name="connsiteY39" fmla="*/ 137160 h 1323975"/>
                  <a:gd name="connsiteX40" fmla="*/ 5875020 w 7063740"/>
                  <a:gd name="connsiteY40" fmla="*/ 34290 h 1323975"/>
                  <a:gd name="connsiteX41" fmla="*/ 5669280 w 7063740"/>
                  <a:gd name="connsiteY41" fmla="*/ 68580 h 1323975"/>
                  <a:gd name="connsiteX42" fmla="*/ 5532120 w 7063740"/>
                  <a:gd name="connsiteY42" fmla="*/ 171450 h 1323975"/>
                  <a:gd name="connsiteX43" fmla="*/ 5440680 w 7063740"/>
                  <a:gd name="connsiteY43" fmla="*/ 400050 h 1323975"/>
                  <a:gd name="connsiteX44" fmla="*/ 5509260 w 7063740"/>
                  <a:gd name="connsiteY44" fmla="*/ 685800 h 1323975"/>
                  <a:gd name="connsiteX45" fmla="*/ 5669280 w 7063740"/>
                  <a:gd name="connsiteY45" fmla="*/ 925830 h 1323975"/>
                  <a:gd name="connsiteX46" fmla="*/ 5966460 w 7063740"/>
                  <a:gd name="connsiteY46" fmla="*/ 1154430 h 1323975"/>
                  <a:gd name="connsiteX47" fmla="*/ 6309360 w 7063740"/>
                  <a:gd name="connsiteY47" fmla="*/ 1268730 h 1323975"/>
                  <a:gd name="connsiteX48" fmla="*/ 6606540 w 7063740"/>
                  <a:gd name="connsiteY48" fmla="*/ 1291590 h 1323975"/>
                  <a:gd name="connsiteX49" fmla="*/ 7063740 w 7063740"/>
                  <a:gd name="connsiteY49" fmla="*/ 1200150 h 1323975"/>
                  <a:gd name="connsiteX0" fmla="*/ 605794 w 6080764"/>
                  <a:gd name="connsiteY0" fmla="*/ 857250 h 1323975"/>
                  <a:gd name="connsiteX1" fmla="*/ 742954 w 6080764"/>
                  <a:gd name="connsiteY1" fmla="*/ 468630 h 1323975"/>
                  <a:gd name="connsiteX2" fmla="*/ 662944 w 6080764"/>
                  <a:gd name="connsiteY2" fmla="*/ 148590 h 1323975"/>
                  <a:gd name="connsiteX3" fmla="*/ 411484 w 6080764"/>
                  <a:gd name="connsiteY3" fmla="*/ 11430 h 1323975"/>
                  <a:gd name="connsiteX4" fmla="*/ 160024 w 6080764"/>
                  <a:gd name="connsiteY4" fmla="*/ 80010 h 1323975"/>
                  <a:gd name="connsiteX5" fmla="*/ 22864 w 6080764"/>
                  <a:gd name="connsiteY5" fmla="*/ 285750 h 1323975"/>
                  <a:gd name="connsiteX6" fmla="*/ 22864 w 6080764"/>
                  <a:gd name="connsiteY6" fmla="*/ 582930 h 1323975"/>
                  <a:gd name="connsiteX7" fmla="*/ 160024 w 6080764"/>
                  <a:gd name="connsiteY7" fmla="*/ 868680 h 1323975"/>
                  <a:gd name="connsiteX8" fmla="*/ 502924 w 6080764"/>
                  <a:gd name="connsiteY8" fmla="*/ 1143000 h 1323975"/>
                  <a:gd name="connsiteX9" fmla="*/ 857254 w 6080764"/>
                  <a:gd name="connsiteY9" fmla="*/ 1268730 h 1323975"/>
                  <a:gd name="connsiteX10" fmla="*/ 1245874 w 6080764"/>
                  <a:gd name="connsiteY10" fmla="*/ 1280160 h 1323975"/>
                  <a:gd name="connsiteX11" fmla="*/ 1668784 w 6080764"/>
                  <a:gd name="connsiteY11" fmla="*/ 1188720 h 1323975"/>
                  <a:gd name="connsiteX12" fmla="*/ 2103124 w 6080764"/>
                  <a:gd name="connsiteY12" fmla="*/ 845820 h 1323975"/>
                  <a:gd name="connsiteX13" fmla="*/ 2228854 w 6080764"/>
                  <a:gd name="connsiteY13" fmla="*/ 411480 h 1323975"/>
                  <a:gd name="connsiteX14" fmla="*/ 2103124 w 6080764"/>
                  <a:gd name="connsiteY14" fmla="*/ 114300 h 1323975"/>
                  <a:gd name="connsiteX15" fmla="*/ 1851664 w 6080764"/>
                  <a:gd name="connsiteY15" fmla="*/ 11430 h 1323975"/>
                  <a:gd name="connsiteX16" fmla="*/ 1611634 w 6080764"/>
                  <a:gd name="connsiteY16" fmla="*/ 125730 h 1323975"/>
                  <a:gd name="connsiteX17" fmla="*/ 1497334 w 6080764"/>
                  <a:gd name="connsiteY17" fmla="*/ 377190 h 1323975"/>
                  <a:gd name="connsiteX18" fmla="*/ 1508764 w 6080764"/>
                  <a:gd name="connsiteY18" fmla="*/ 617220 h 1323975"/>
                  <a:gd name="connsiteX19" fmla="*/ 1657354 w 6080764"/>
                  <a:gd name="connsiteY19" fmla="*/ 868680 h 1323975"/>
                  <a:gd name="connsiteX20" fmla="*/ 1977394 w 6080764"/>
                  <a:gd name="connsiteY20" fmla="*/ 1154430 h 1323975"/>
                  <a:gd name="connsiteX21" fmla="*/ 2423164 w 6080764"/>
                  <a:gd name="connsiteY21" fmla="*/ 1280160 h 1323975"/>
                  <a:gd name="connsiteX22" fmla="*/ 2811784 w 6080764"/>
                  <a:gd name="connsiteY22" fmla="*/ 1268730 h 1323975"/>
                  <a:gd name="connsiteX23" fmla="*/ 3086104 w 6080764"/>
                  <a:gd name="connsiteY23" fmla="*/ 1200150 h 1323975"/>
                  <a:gd name="connsiteX24" fmla="*/ 3429004 w 6080764"/>
                  <a:gd name="connsiteY24" fmla="*/ 1005840 h 1323975"/>
                  <a:gd name="connsiteX25" fmla="*/ 3669034 w 6080764"/>
                  <a:gd name="connsiteY25" fmla="*/ 708660 h 1323975"/>
                  <a:gd name="connsiteX26" fmla="*/ 3726184 w 6080764"/>
                  <a:gd name="connsiteY26" fmla="*/ 411480 h 1323975"/>
                  <a:gd name="connsiteX27" fmla="*/ 3589024 w 6080764"/>
                  <a:gd name="connsiteY27" fmla="*/ 102870 h 1323975"/>
                  <a:gd name="connsiteX28" fmla="*/ 3326134 w 6080764"/>
                  <a:gd name="connsiteY28" fmla="*/ 22860 h 1323975"/>
                  <a:gd name="connsiteX29" fmla="*/ 3051814 w 6080764"/>
                  <a:gd name="connsiteY29" fmla="*/ 160020 h 1323975"/>
                  <a:gd name="connsiteX30" fmla="*/ 2983234 w 6080764"/>
                  <a:gd name="connsiteY30" fmla="*/ 514350 h 1323975"/>
                  <a:gd name="connsiteX31" fmla="*/ 3108964 w 6080764"/>
                  <a:gd name="connsiteY31" fmla="*/ 834390 h 1323975"/>
                  <a:gd name="connsiteX32" fmla="*/ 3383284 w 6080764"/>
                  <a:gd name="connsiteY32" fmla="*/ 1097280 h 1323975"/>
                  <a:gd name="connsiteX33" fmla="*/ 3817624 w 6080764"/>
                  <a:gd name="connsiteY33" fmla="*/ 1268730 h 1323975"/>
                  <a:gd name="connsiteX34" fmla="*/ 4217674 w 6080764"/>
                  <a:gd name="connsiteY34" fmla="*/ 1303020 h 1323975"/>
                  <a:gd name="connsiteX35" fmla="*/ 4754884 w 6080764"/>
                  <a:gd name="connsiteY35" fmla="*/ 1143000 h 1323975"/>
                  <a:gd name="connsiteX36" fmla="*/ 5109214 w 6080764"/>
                  <a:gd name="connsiteY36" fmla="*/ 800100 h 1323975"/>
                  <a:gd name="connsiteX37" fmla="*/ 5212084 w 6080764"/>
                  <a:gd name="connsiteY37" fmla="*/ 445770 h 1323975"/>
                  <a:gd name="connsiteX38" fmla="*/ 5132074 w 6080764"/>
                  <a:gd name="connsiteY38" fmla="*/ 137160 h 1323975"/>
                  <a:gd name="connsiteX39" fmla="*/ 4892044 w 6080764"/>
                  <a:gd name="connsiteY39" fmla="*/ 34290 h 1323975"/>
                  <a:gd name="connsiteX40" fmla="*/ 4686304 w 6080764"/>
                  <a:gd name="connsiteY40" fmla="*/ 68580 h 1323975"/>
                  <a:gd name="connsiteX41" fmla="*/ 4549144 w 6080764"/>
                  <a:gd name="connsiteY41" fmla="*/ 171450 h 1323975"/>
                  <a:gd name="connsiteX42" fmla="*/ 4457704 w 6080764"/>
                  <a:gd name="connsiteY42" fmla="*/ 400050 h 1323975"/>
                  <a:gd name="connsiteX43" fmla="*/ 4526284 w 6080764"/>
                  <a:gd name="connsiteY43" fmla="*/ 685800 h 1323975"/>
                  <a:gd name="connsiteX44" fmla="*/ 4686304 w 6080764"/>
                  <a:gd name="connsiteY44" fmla="*/ 925830 h 1323975"/>
                  <a:gd name="connsiteX45" fmla="*/ 4983484 w 6080764"/>
                  <a:gd name="connsiteY45" fmla="*/ 1154430 h 1323975"/>
                  <a:gd name="connsiteX46" fmla="*/ 5326384 w 6080764"/>
                  <a:gd name="connsiteY46" fmla="*/ 1268730 h 1323975"/>
                  <a:gd name="connsiteX47" fmla="*/ 5623564 w 6080764"/>
                  <a:gd name="connsiteY47" fmla="*/ 1291590 h 1323975"/>
                  <a:gd name="connsiteX48" fmla="*/ 6080764 w 6080764"/>
                  <a:gd name="connsiteY48" fmla="*/ 1200150 h 1323975"/>
                  <a:gd name="connsiteX0" fmla="*/ 662942 w 6137912"/>
                  <a:gd name="connsiteY0" fmla="*/ 857250 h 1323975"/>
                  <a:gd name="connsiteX1" fmla="*/ 800102 w 6137912"/>
                  <a:gd name="connsiteY1" fmla="*/ 468630 h 1323975"/>
                  <a:gd name="connsiteX2" fmla="*/ 720092 w 6137912"/>
                  <a:gd name="connsiteY2" fmla="*/ 148590 h 1323975"/>
                  <a:gd name="connsiteX3" fmla="*/ 468632 w 6137912"/>
                  <a:gd name="connsiteY3" fmla="*/ 11430 h 1323975"/>
                  <a:gd name="connsiteX4" fmla="*/ 217172 w 6137912"/>
                  <a:gd name="connsiteY4" fmla="*/ 80010 h 1323975"/>
                  <a:gd name="connsiteX5" fmla="*/ 80012 w 6137912"/>
                  <a:gd name="connsiteY5" fmla="*/ 285750 h 1323975"/>
                  <a:gd name="connsiteX6" fmla="*/ 80012 w 6137912"/>
                  <a:gd name="connsiteY6" fmla="*/ 582930 h 1323975"/>
                  <a:gd name="connsiteX7" fmla="*/ 560072 w 6137912"/>
                  <a:gd name="connsiteY7" fmla="*/ 1143000 h 1323975"/>
                  <a:gd name="connsiteX8" fmla="*/ 914402 w 6137912"/>
                  <a:gd name="connsiteY8" fmla="*/ 1268730 h 1323975"/>
                  <a:gd name="connsiteX9" fmla="*/ 1303022 w 6137912"/>
                  <a:gd name="connsiteY9" fmla="*/ 1280160 h 1323975"/>
                  <a:gd name="connsiteX10" fmla="*/ 1725932 w 6137912"/>
                  <a:gd name="connsiteY10" fmla="*/ 1188720 h 1323975"/>
                  <a:gd name="connsiteX11" fmla="*/ 2160272 w 6137912"/>
                  <a:gd name="connsiteY11" fmla="*/ 845820 h 1323975"/>
                  <a:gd name="connsiteX12" fmla="*/ 2286002 w 6137912"/>
                  <a:gd name="connsiteY12" fmla="*/ 411480 h 1323975"/>
                  <a:gd name="connsiteX13" fmla="*/ 2160272 w 6137912"/>
                  <a:gd name="connsiteY13" fmla="*/ 114300 h 1323975"/>
                  <a:gd name="connsiteX14" fmla="*/ 1908812 w 6137912"/>
                  <a:gd name="connsiteY14" fmla="*/ 11430 h 1323975"/>
                  <a:gd name="connsiteX15" fmla="*/ 1668782 w 6137912"/>
                  <a:gd name="connsiteY15" fmla="*/ 125730 h 1323975"/>
                  <a:gd name="connsiteX16" fmla="*/ 1554482 w 6137912"/>
                  <a:gd name="connsiteY16" fmla="*/ 377190 h 1323975"/>
                  <a:gd name="connsiteX17" fmla="*/ 1565912 w 6137912"/>
                  <a:gd name="connsiteY17" fmla="*/ 617220 h 1323975"/>
                  <a:gd name="connsiteX18" fmla="*/ 1714502 w 6137912"/>
                  <a:gd name="connsiteY18" fmla="*/ 868680 h 1323975"/>
                  <a:gd name="connsiteX19" fmla="*/ 2034542 w 6137912"/>
                  <a:gd name="connsiteY19" fmla="*/ 1154430 h 1323975"/>
                  <a:gd name="connsiteX20" fmla="*/ 2480312 w 6137912"/>
                  <a:gd name="connsiteY20" fmla="*/ 1280160 h 1323975"/>
                  <a:gd name="connsiteX21" fmla="*/ 2868932 w 6137912"/>
                  <a:gd name="connsiteY21" fmla="*/ 1268730 h 1323975"/>
                  <a:gd name="connsiteX22" fmla="*/ 3143252 w 6137912"/>
                  <a:gd name="connsiteY22" fmla="*/ 1200150 h 1323975"/>
                  <a:gd name="connsiteX23" fmla="*/ 3486152 w 6137912"/>
                  <a:gd name="connsiteY23" fmla="*/ 1005840 h 1323975"/>
                  <a:gd name="connsiteX24" fmla="*/ 3726182 w 6137912"/>
                  <a:gd name="connsiteY24" fmla="*/ 708660 h 1323975"/>
                  <a:gd name="connsiteX25" fmla="*/ 3783332 w 6137912"/>
                  <a:gd name="connsiteY25" fmla="*/ 411480 h 1323975"/>
                  <a:gd name="connsiteX26" fmla="*/ 3646172 w 6137912"/>
                  <a:gd name="connsiteY26" fmla="*/ 102870 h 1323975"/>
                  <a:gd name="connsiteX27" fmla="*/ 3383282 w 6137912"/>
                  <a:gd name="connsiteY27" fmla="*/ 22860 h 1323975"/>
                  <a:gd name="connsiteX28" fmla="*/ 3108962 w 6137912"/>
                  <a:gd name="connsiteY28" fmla="*/ 160020 h 1323975"/>
                  <a:gd name="connsiteX29" fmla="*/ 3040382 w 6137912"/>
                  <a:gd name="connsiteY29" fmla="*/ 514350 h 1323975"/>
                  <a:gd name="connsiteX30" fmla="*/ 3166112 w 6137912"/>
                  <a:gd name="connsiteY30" fmla="*/ 834390 h 1323975"/>
                  <a:gd name="connsiteX31" fmla="*/ 3440432 w 6137912"/>
                  <a:gd name="connsiteY31" fmla="*/ 1097280 h 1323975"/>
                  <a:gd name="connsiteX32" fmla="*/ 3874772 w 6137912"/>
                  <a:gd name="connsiteY32" fmla="*/ 1268730 h 1323975"/>
                  <a:gd name="connsiteX33" fmla="*/ 4274822 w 6137912"/>
                  <a:gd name="connsiteY33" fmla="*/ 1303020 h 1323975"/>
                  <a:gd name="connsiteX34" fmla="*/ 4812032 w 6137912"/>
                  <a:gd name="connsiteY34" fmla="*/ 1143000 h 1323975"/>
                  <a:gd name="connsiteX35" fmla="*/ 5166362 w 6137912"/>
                  <a:gd name="connsiteY35" fmla="*/ 800100 h 1323975"/>
                  <a:gd name="connsiteX36" fmla="*/ 5269232 w 6137912"/>
                  <a:gd name="connsiteY36" fmla="*/ 445770 h 1323975"/>
                  <a:gd name="connsiteX37" fmla="*/ 5189222 w 6137912"/>
                  <a:gd name="connsiteY37" fmla="*/ 137160 h 1323975"/>
                  <a:gd name="connsiteX38" fmla="*/ 4949192 w 6137912"/>
                  <a:gd name="connsiteY38" fmla="*/ 34290 h 1323975"/>
                  <a:gd name="connsiteX39" fmla="*/ 4743452 w 6137912"/>
                  <a:gd name="connsiteY39" fmla="*/ 68580 h 1323975"/>
                  <a:gd name="connsiteX40" fmla="*/ 4606292 w 6137912"/>
                  <a:gd name="connsiteY40" fmla="*/ 171450 h 1323975"/>
                  <a:gd name="connsiteX41" fmla="*/ 4514852 w 6137912"/>
                  <a:gd name="connsiteY41" fmla="*/ 400050 h 1323975"/>
                  <a:gd name="connsiteX42" fmla="*/ 4583432 w 6137912"/>
                  <a:gd name="connsiteY42" fmla="*/ 685800 h 1323975"/>
                  <a:gd name="connsiteX43" fmla="*/ 4743452 w 6137912"/>
                  <a:gd name="connsiteY43" fmla="*/ 925830 h 1323975"/>
                  <a:gd name="connsiteX44" fmla="*/ 5040632 w 6137912"/>
                  <a:gd name="connsiteY44" fmla="*/ 1154430 h 1323975"/>
                  <a:gd name="connsiteX45" fmla="*/ 5383532 w 6137912"/>
                  <a:gd name="connsiteY45" fmla="*/ 1268730 h 1323975"/>
                  <a:gd name="connsiteX46" fmla="*/ 5680712 w 6137912"/>
                  <a:gd name="connsiteY46" fmla="*/ 1291590 h 1323975"/>
                  <a:gd name="connsiteX47" fmla="*/ 6137912 w 6137912"/>
                  <a:gd name="connsiteY47" fmla="*/ 1200150 h 1323975"/>
                  <a:gd name="connsiteX0" fmla="*/ 608242 w 6083212"/>
                  <a:gd name="connsiteY0" fmla="*/ 857250 h 1323975"/>
                  <a:gd name="connsiteX1" fmla="*/ 745402 w 6083212"/>
                  <a:gd name="connsiteY1" fmla="*/ 468630 h 1323975"/>
                  <a:gd name="connsiteX2" fmla="*/ 665392 w 6083212"/>
                  <a:gd name="connsiteY2" fmla="*/ 148590 h 1323975"/>
                  <a:gd name="connsiteX3" fmla="*/ 413932 w 6083212"/>
                  <a:gd name="connsiteY3" fmla="*/ 11430 h 1323975"/>
                  <a:gd name="connsiteX4" fmla="*/ 162472 w 6083212"/>
                  <a:gd name="connsiteY4" fmla="*/ 80010 h 1323975"/>
                  <a:gd name="connsiteX5" fmla="*/ 25312 w 6083212"/>
                  <a:gd name="connsiteY5" fmla="*/ 285750 h 1323975"/>
                  <a:gd name="connsiteX6" fmla="*/ 25312 w 6083212"/>
                  <a:gd name="connsiteY6" fmla="*/ 582930 h 1323975"/>
                  <a:gd name="connsiteX7" fmla="*/ 177172 w 6083212"/>
                  <a:gd name="connsiteY7" fmla="*/ 623710 h 1323975"/>
                  <a:gd name="connsiteX8" fmla="*/ 505372 w 6083212"/>
                  <a:gd name="connsiteY8" fmla="*/ 1143000 h 1323975"/>
                  <a:gd name="connsiteX9" fmla="*/ 859702 w 6083212"/>
                  <a:gd name="connsiteY9" fmla="*/ 1268730 h 1323975"/>
                  <a:gd name="connsiteX10" fmla="*/ 1248322 w 6083212"/>
                  <a:gd name="connsiteY10" fmla="*/ 1280160 h 1323975"/>
                  <a:gd name="connsiteX11" fmla="*/ 1671232 w 6083212"/>
                  <a:gd name="connsiteY11" fmla="*/ 1188720 h 1323975"/>
                  <a:gd name="connsiteX12" fmla="*/ 2105572 w 6083212"/>
                  <a:gd name="connsiteY12" fmla="*/ 845820 h 1323975"/>
                  <a:gd name="connsiteX13" fmla="*/ 2231302 w 6083212"/>
                  <a:gd name="connsiteY13" fmla="*/ 411480 h 1323975"/>
                  <a:gd name="connsiteX14" fmla="*/ 2105572 w 6083212"/>
                  <a:gd name="connsiteY14" fmla="*/ 114300 h 1323975"/>
                  <a:gd name="connsiteX15" fmla="*/ 1854112 w 6083212"/>
                  <a:gd name="connsiteY15" fmla="*/ 11430 h 1323975"/>
                  <a:gd name="connsiteX16" fmla="*/ 1614082 w 6083212"/>
                  <a:gd name="connsiteY16" fmla="*/ 125730 h 1323975"/>
                  <a:gd name="connsiteX17" fmla="*/ 1499782 w 6083212"/>
                  <a:gd name="connsiteY17" fmla="*/ 377190 h 1323975"/>
                  <a:gd name="connsiteX18" fmla="*/ 1511212 w 6083212"/>
                  <a:gd name="connsiteY18" fmla="*/ 617220 h 1323975"/>
                  <a:gd name="connsiteX19" fmla="*/ 1659802 w 6083212"/>
                  <a:gd name="connsiteY19" fmla="*/ 868680 h 1323975"/>
                  <a:gd name="connsiteX20" fmla="*/ 1979842 w 6083212"/>
                  <a:gd name="connsiteY20" fmla="*/ 1154430 h 1323975"/>
                  <a:gd name="connsiteX21" fmla="*/ 2425612 w 6083212"/>
                  <a:gd name="connsiteY21" fmla="*/ 1280160 h 1323975"/>
                  <a:gd name="connsiteX22" fmla="*/ 2814232 w 6083212"/>
                  <a:gd name="connsiteY22" fmla="*/ 1268730 h 1323975"/>
                  <a:gd name="connsiteX23" fmla="*/ 3088552 w 6083212"/>
                  <a:gd name="connsiteY23" fmla="*/ 1200150 h 1323975"/>
                  <a:gd name="connsiteX24" fmla="*/ 3431452 w 6083212"/>
                  <a:gd name="connsiteY24" fmla="*/ 1005840 h 1323975"/>
                  <a:gd name="connsiteX25" fmla="*/ 3671482 w 6083212"/>
                  <a:gd name="connsiteY25" fmla="*/ 708660 h 1323975"/>
                  <a:gd name="connsiteX26" fmla="*/ 3728632 w 6083212"/>
                  <a:gd name="connsiteY26" fmla="*/ 411480 h 1323975"/>
                  <a:gd name="connsiteX27" fmla="*/ 3591472 w 6083212"/>
                  <a:gd name="connsiteY27" fmla="*/ 102870 h 1323975"/>
                  <a:gd name="connsiteX28" fmla="*/ 3328582 w 6083212"/>
                  <a:gd name="connsiteY28" fmla="*/ 22860 h 1323975"/>
                  <a:gd name="connsiteX29" fmla="*/ 3054262 w 6083212"/>
                  <a:gd name="connsiteY29" fmla="*/ 160020 h 1323975"/>
                  <a:gd name="connsiteX30" fmla="*/ 2985682 w 6083212"/>
                  <a:gd name="connsiteY30" fmla="*/ 514350 h 1323975"/>
                  <a:gd name="connsiteX31" fmla="*/ 3111412 w 6083212"/>
                  <a:gd name="connsiteY31" fmla="*/ 834390 h 1323975"/>
                  <a:gd name="connsiteX32" fmla="*/ 3385732 w 6083212"/>
                  <a:gd name="connsiteY32" fmla="*/ 1097280 h 1323975"/>
                  <a:gd name="connsiteX33" fmla="*/ 3820072 w 6083212"/>
                  <a:gd name="connsiteY33" fmla="*/ 1268730 h 1323975"/>
                  <a:gd name="connsiteX34" fmla="*/ 4220122 w 6083212"/>
                  <a:gd name="connsiteY34" fmla="*/ 1303020 h 1323975"/>
                  <a:gd name="connsiteX35" fmla="*/ 4757332 w 6083212"/>
                  <a:gd name="connsiteY35" fmla="*/ 1143000 h 1323975"/>
                  <a:gd name="connsiteX36" fmla="*/ 5111662 w 6083212"/>
                  <a:gd name="connsiteY36" fmla="*/ 800100 h 1323975"/>
                  <a:gd name="connsiteX37" fmla="*/ 5214532 w 6083212"/>
                  <a:gd name="connsiteY37" fmla="*/ 445770 h 1323975"/>
                  <a:gd name="connsiteX38" fmla="*/ 5134522 w 6083212"/>
                  <a:gd name="connsiteY38" fmla="*/ 137160 h 1323975"/>
                  <a:gd name="connsiteX39" fmla="*/ 4894492 w 6083212"/>
                  <a:gd name="connsiteY39" fmla="*/ 34290 h 1323975"/>
                  <a:gd name="connsiteX40" fmla="*/ 4688752 w 6083212"/>
                  <a:gd name="connsiteY40" fmla="*/ 68580 h 1323975"/>
                  <a:gd name="connsiteX41" fmla="*/ 4551592 w 6083212"/>
                  <a:gd name="connsiteY41" fmla="*/ 171450 h 1323975"/>
                  <a:gd name="connsiteX42" fmla="*/ 4460152 w 6083212"/>
                  <a:gd name="connsiteY42" fmla="*/ 400050 h 1323975"/>
                  <a:gd name="connsiteX43" fmla="*/ 4528732 w 6083212"/>
                  <a:gd name="connsiteY43" fmla="*/ 685800 h 1323975"/>
                  <a:gd name="connsiteX44" fmla="*/ 4688752 w 6083212"/>
                  <a:gd name="connsiteY44" fmla="*/ 925830 h 1323975"/>
                  <a:gd name="connsiteX45" fmla="*/ 4985932 w 6083212"/>
                  <a:gd name="connsiteY45" fmla="*/ 1154430 h 1323975"/>
                  <a:gd name="connsiteX46" fmla="*/ 5328832 w 6083212"/>
                  <a:gd name="connsiteY46" fmla="*/ 1268730 h 1323975"/>
                  <a:gd name="connsiteX47" fmla="*/ 5626012 w 6083212"/>
                  <a:gd name="connsiteY47" fmla="*/ 1291590 h 1323975"/>
                  <a:gd name="connsiteX48" fmla="*/ 6083212 w 6083212"/>
                  <a:gd name="connsiteY48" fmla="*/ 1200150 h 1323975"/>
                  <a:gd name="connsiteX0" fmla="*/ 662942 w 6137912"/>
                  <a:gd name="connsiteY0" fmla="*/ 857250 h 1323975"/>
                  <a:gd name="connsiteX1" fmla="*/ 800102 w 6137912"/>
                  <a:gd name="connsiteY1" fmla="*/ 468630 h 1323975"/>
                  <a:gd name="connsiteX2" fmla="*/ 720092 w 6137912"/>
                  <a:gd name="connsiteY2" fmla="*/ 148590 h 1323975"/>
                  <a:gd name="connsiteX3" fmla="*/ 468632 w 6137912"/>
                  <a:gd name="connsiteY3" fmla="*/ 11430 h 1323975"/>
                  <a:gd name="connsiteX4" fmla="*/ 217172 w 6137912"/>
                  <a:gd name="connsiteY4" fmla="*/ 80010 h 1323975"/>
                  <a:gd name="connsiteX5" fmla="*/ 80012 w 6137912"/>
                  <a:gd name="connsiteY5" fmla="*/ 285750 h 1323975"/>
                  <a:gd name="connsiteX6" fmla="*/ 80012 w 6137912"/>
                  <a:gd name="connsiteY6" fmla="*/ 582930 h 1323975"/>
                  <a:gd name="connsiteX7" fmla="*/ 560072 w 6137912"/>
                  <a:gd name="connsiteY7" fmla="*/ 1143000 h 1323975"/>
                  <a:gd name="connsiteX8" fmla="*/ 914402 w 6137912"/>
                  <a:gd name="connsiteY8" fmla="*/ 1268730 h 1323975"/>
                  <a:gd name="connsiteX9" fmla="*/ 1303022 w 6137912"/>
                  <a:gd name="connsiteY9" fmla="*/ 1280160 h 1323975"/>
                  <a:gd name="connsiteX10" fmla="*/ 1725932 w 6137912"/>
                  <a:gd name="connsiteY10" fmla="*/ 1188720 h 1323975"/>
                  <a:gd name="connsiteX11" fmla="*/ 2160272 w 6137912"/>
                  <a:gd name="connsiteY11" fmla="*/ 845820 h 1323975"/>
                  <a:gd name="connsiteX12" fmla="*/ 2286002 w 6137912"/>
                  <a:gd name="connsiteY12" fmla="*/ 411480 h 1323975"/>
                  <a:gd name="connsiteX13" fmla="*/ 2160272 w 6137912"/>
                  <a:gd name="connsiteY13" fmla="*/ 114300 h 1323975"/>
                  <a:gd name="connsiteX14" fmla="*/ 1908812 w 6137912"/>
                  <a:gd name="connsiteY14" fmla="*/ 11430 h 1323975"/>
                  <a:gd name="connsiteX15" fmla="*/ 1668782 w 6137912"/>
                  <a:gd name="connsiteY15" fmla="*/ 125730 h 1323975"/>
                  <a:gd name="connsiteX16" fmla="*/ 1554482 w 6137912"/>
                  <a:gd name="connsiteY16" fmla="*/ 377190 h 1323975"/>
                  <a:gd name="connsiteX17" fmla="*/ 1565912 w 6137912"/>
                  <a:gd name="connsiteY17" fmla="*/ 617220 h 1323975"/>
                  <a:gd name="connsiteX18" fmla="*/ 1714502 w 6137912"/>
                  <a:gd name="connsiteY18" fmla="*/ 868680 h 1323975"/>
                  <a:gd name="connsiteX19" fmla="*/ 2034542 w 6137912"/>
                  <a:gd name="connsiteY19" fmla="*/ 1154430 h 1323975"/>
                  <a:gd name="connsiteX20" fmla="*/ 2480312 w 6137912"/>
                  <a:gd name="connsiteY20" fmla="*/ 1280160 h 1323975"/>
                  <a:gd name="connsiteX21" fmla="*/ 2868932 w 6137912"/>
                  <a:gd name="connsiteY21" fmla="*/ 1268730 h 1323975"/>
                  <a:gd name="connsiteX22" fmla="*/ 3143252 w 6137912"/>
                  <a:gd name="connsiteY22" fmla="*/ 1200150 h 1323975"/>
                  <a:gd name="connsiteX23" fmla="*/ 3486152 w 6137912"/>
                  <a:gd name="connsiteY23" fmla="*/ 1005840 h 1323975"/>
                  <a:gd name="connsiteX24" fmla="*/ 3726182 w 6137912"/>
                  <a:gd name="connsiteY24" fmla="*/ 708660 h 1323975"/>
                  <a:gd name="connsiteX25" fmla="*/ 3783332 w 6137912"/>
                  <a:gd name="connsiteY25" fmla="*/ 411480 h 1323975"/>
                  <a:gd name="connsiteX26" fmla="*/ 3646172 w 6137912"/>
                  <a:gd name="connsiteY26" fmla="*/ 102870 h 1323975"/>
                  <a:gd name="connsiteX27" fmla="*/ 3383282 w 6137912"/>
                  <a:gd name="connsiteY27" fmla="*/ 22860 h 1323975"/>
                  <a:gd name="connsiteX28" fmla="*/ 3108962 w 6137912"/>
                  <a:gd name="connsiteY28" fmla="*/ 160020 h 1323975"/>
                  <a:gd name="connsiteX29" fmla="*/ 3040382 w 6137912"/>
                  <a:gd name="connsiteY29" fmla="*/ 514350 h 1323975"/>
                  <a:gd name="connsiteX30" fmla="*/ 3166112 w 6137912"/>
                  <a:gd name="connsiteY30" fmla="*/ 834390 h 1323975"/>
                  <a:gd name="connsiteX31" fmla="*/ 3440432 w 6137912"/>
                  <a:gd name="connsiteY31" fmla="*/ 1097280 h 1323975"/>
                  <a:gd name="connsiteX32" fmla="*/ 3874772 w 6137912"/>
                  <a:gd name="connsiteY32" fmla="*/ 1268730 h 1323975"/>
                  <a:gd name="connsiteX33" fmla="*/ 4274822 w 6137912"/>
                  <a:gd name="connsiteY33" fmla="*/ 1303020 h 1323975"/>
                  <a:gd name="connsiteX34" fmla="*/ 4812032 w 6137912"/>
                  <a:gd name="connsiteY34" fmla="*/ 1143000 h 1323975"/>
                  <a:gd name="connsiteX35" fmla="*/ 5166362 w 6137912"/>
                  <a:gd name="connsiteY35" fmla="*/ 800100 h 1323975"/>
                  <a:gd name="connsiteX36" fmla="*/ 5269232 w 6137912"/>
                  <a:gd name="connsiteY36" fmla="*/ 445770 h 1323975"/>
                  <a:gd name="connsiteX37" fmla="*/ 5189222 w 6137912"/>
                  <a:gd name="connsiteY37" fmla="*/ 137160 h 1323975"/>
                  <a:gd name="connsiteX38" fmla="*/ 4949192 w 6137912"/>
                  <a:gd name="connsiteY38" fmla="*/ 34290 h 1323975"/>
                  <a:gd name="connsiteX39" fmla="*/ 4743452 w 6137912"/>
                  <a:gd name="connsiteY39" fmla="*/ 68580 h 1323975"/>
                  <a:gd name="connsiteX40" fmla="*/ 4606292 w 6137912"/>
                  <a:gd name="connsiteY40" fmla="*/ 171450 h 1323975"/>
                  <a:gd name="connsiteX41" fmla="*/ 4514852 w 6137912"/>
                  <a:gd name="connsiteY41" fmla="*/ 400050 h 1323975"/>
                  <a:gd name="connsiteX42" fmla="*/ 4583432 w 6137912"/>
                  <a:gd name="connsiteY42" fmla="*/ 685800 h 1323975"/>
                  <a:gd name="connsiteX43" fmla="*/ 4743452 w 6137912"/>
                  <a:gd name="connsiteY43" fmla="*/ 925830 h 1323975"/>
                  <a:gd name="connsiteX44" fmla="*/ 5040632 w 6137912"/>
                  <a:gd name="connsiteY44" fmla="*/ 1154430 h 1323975"/>
                  <a:gd name="connsiteX45" fmla="*/ 5383532 w 6137912"/>
                  <a:gd name="connsiteY45" fmla="*/ 1268730 h 1323975"/>
                  <a:gd name="connsiteX46" fmla="*/ 5680712 w 6137912"/>
                  <a:gd name="connsiteY46" fmla="*/ 1291590 h 1323975"/>
                  <a:gd name="connsiteX47" fmla="*/ 6137912 w 6137912"/>
                  <a:gd name="connsiteY47" fmla="*/ 1200150 h 1323975"/>
                  <a:gd name="connsiteX0" fmla="*/ 640083 w 6115053"/>
                  <a:gd name="connsiteY0" fmla="*/ 857250 h 1323975"/>
                  <a:gd name="connsiteX1" fmla="*/ 777243 w 6115053"/>
                  <a:gd name="connsiteY1" fmla="*/ 468630 h 1323975"/>
                  <a:gd name="connsiteX2" fmla="*/ 697233 w 6115053"/>
                  <a:gd name="connsiteY2" fmla="*/ 148590 h 1323975"/>
                  <a:gd name="connsiteX3" fmla="*/ 445773 w 6115053"/>
                  <a:gd name="connsiteY3" fmla="*/ 11430 h 1323975"/>
                  <a:gd name="connsiteX4" fmla="*/ 194313 w 6115053"/>
                  <a:gd name="connsiteY4" fmla="*/ 80010 h 1323975"/>
                  <a:gd name="connsiteX5" fmla="*/ 57153 w 6115053"/>
                  <a:gd name="connsiteY5" fmla="*/ 285750 h 1323975"/>
                  <a:gd name="connsiteX6" fmla="*/ 537213 w 6115053"/>
                  <a:gd name="connsiteY6" fmla="*/ 1143000 h 1323975"/>
                  <a:gd name="connsiteX7" fmla="*/ 891543 w 6115053"/>
                  <a:gd name="connsiteY7" fmla="*/ 1268730 h 1323975"/>
                  <a:gd name="connsiteX8" fmla="*/ 1280163 w 6115053"/>
                  <a:gd name="connsiteY8" fmla="*/ 1280160 h 1323975"/>
                  <a:gd name="connsiteX9" fmla="*/ 1703073 w 6115053"/>
                  <a:gd name="connsiteY9" fmla="*/ 1188720 h 1323975"/>
                  <a:gd name="connsiteX10" fmla="*/ 2137413 w 6115053"/>
                  <a:gd name="connsiteY10" fmla="*/ 845820 h 1323975"/>
                  <a:gd name="connsiteX11" fmla="*/ 2263143 w 6115053"/>
                  <a:gd name="connsiteY11" fmla="*/ 411480 h 1323975"/>
                  <a:gd name="connsiteX12" fmla="*/ 2137413 w 6115053"/>
                  <a:gd name="connsiteY12" fmla="*/ 114300 h 1323975"/>
                  <a:gd name="connsiteX13" fmla="*/ 1885953 w 6115053"/>
                  <a:gd name="connsiteY13" fmla="*/ 11430 h 1323975"/>
                  <a:gd name="connsiteX14" fmla="*/ 1645923 w 6115053"/>
                  <a:gd name="connsiteY14" fmla="*/ 125730 h 1323975"/>
                  <a:gd name="connsiteX15" fmla="*/ 1531623 w 6115053"/>
                  <a:gd name="connsiteY15" fmla="*/ 377190 h 1323975"/>
                  <a:gd name="connsiteX16" fmla="*/ 1543053 w 6115053"/>
                  <a:gd name="connsiteY16" fmla="*/ 617220 h 1323975"/>
                  <a:gd name="connsiteX17" fmla="*/ 1691643 w 6115053"/>
                  <a:gd name="connsiteY17" fmla="*/ 868680 h 1323975"/>
                  <a:gd name="connsiteX18" fmla="*/ 2011683 w 6115053"/>
                  <a:gd name="connsiteY18" fmla="*/ 1154430 h 1323975"/>
                  <a:gd name="connsiteX19" fmla="*/ 2457453 w 6115053"/>
                  <a:gd name="connsiteY19" fmla="*/ 1280160 h 1323975"/>
                  <a:gd name="connsiteX20" fmla="*/ 2846073 w 6115053"/>
                  <a:gd name="connsiteY20" fmla="*/ 1268730 h 1323975"/>
                  <a:gd name="connsiteX21" fmla="*/ 3120393 w 6115053"/>
                  <a:gd name="connsiteY21" fmla="*/ 1200150 h 1323975"/>
                  <a:gd name="connsiteX22" fmla="*/ 3463293 w 6115053"/>
                  <a:gd name="connsiteY22" fmla="*/ 1005840 h 1323975"/>
                  <a:gd name="connsiteX23" fmla="*/ 3703323 w 6115053"/>
                  <a:gd name="connsiteY23" fmla="*/ 708660 h 1323975"/>
                  <a:gd name="connsiteX24" fmla="*/ 3760473 w 6115053"/>
                  <a:gd name="connsiteY24" fmla="*/ 411480 h 1323975"/>
                  <a:gd name="connsiteX25" fmla="*/ 3623313 w 6115053"/>
                  <a:gd name="connsiteY25" fmla="*/ 102870 h 1323975"/>
                  <a:gd name="connsiteX26" fmla="*/ 3360423 w 6115053"/>
                  <a:gd name="connsiteY26" fmla="*/ 22860 h 1323975"/>
                  <a:gd name="connsiteX27" fmla="*/ 3086103 w 6115053"/>
                  <a:gd name="connsiteY27" fmla="*/ 160020 h 1323975"/>
                  <a:gd name="connsiteX28" fmla="*/ 3017523 w 6115053"/>
                  <a:gd name="connsiteY28" fmla="*/ 514350 h 1323975"/>
                  <a:gd name="connsiteX29" fmla="*/ 3143253 w 6115053"/>
                  <a:gd name="connsiteY29" fmla="*/ 834390 h 1323975"/>
                  <a:gd name="connsiteX30" fmla="*/ 3417573 w 6115053"/>
                  <a:gd name="connsiteY30" fmla="*/ 1097280 h 1323975"/>
                  <a:gd name="connsiteX31" fmla="*/ 3851913 w 6115053"/>
                  <a:gd name="connsiteY31" fmla="*/ 1268730 h 1323975"/>
                  <a:gd name="connsiteX32" fmla="*/ 4251963 w 6115053"/>
                  <a:gd name="connsiteY32" fmla="*/ 1303020 h 1323975"/>
                  <a:gd name="connsiteX33" fmla="*/ 4789173 w 6115053"/>
                  <a:gd name="connsiteY33" fmla="*/ 1143000 h 1323975"/>
                  <a:gd name="connsiteX34" fmla="*/ 5143503 w 6115053"/>
                  <a:gd name="connsiteY34" fmla="*/ 800100 h 1323975"/>
                  <a:gd name="connsiteX35" fmla="*/ 5246373 w 6115053"/>
                  <a:gd name="connsiteY35" fmla="*/ 445770 h 1323975"/>
                  <a:gd name="connsiteX36" fmla="*/ 5166363 w 6115053"/>
                  <a:gd name="connsiteY36" fmla="*/ 137160 h 1323975"/>
                  <a:gd name="connsiteX37" fmla="*/ 4926333 w 6115053"/>
                  <a:gd name="connsiteY37" fmla="*/ 34290 h 1323975"/>
                  <a:gd name="connsiteX38" fmla="*/ 4720593 w 6115053"/>
                  <a:gd name="connsiteY38" fmla="*/ 68580 h 1323975"/>
                  <a:gd name="connsiteX39" fmla="*/ 4583433 w 6115053"/>
                  <a:gd name="connsiteY39" fmla="*/ 171450 h 1323975"/>
                  <a:gd name="connsiteX40" fmla="*/ 4491993 w 6115053"/>
                  <a:gd name="connsiteY40" fmla="*/ 400050 h 1323975"/>
                  <a:gd name="connsiteX41" fmla="*/ 4560573 w 6115053"/>
                  <a:gd name="connsiteY41" fmla="*/ 685800 h 1323975"/>
                  <a:gd name="connsiteX42" fmla="*/ 4720593 w 6115053"/>
                  <a:gd name="connsiteY42" fmla="*/ 925830 h 1323975"/>
                  <a:gd name="connsiteX43" fmla="*/ 5017773 w 6115053"/>
                  <a:gd name="connsiteY43" fmla="*/ 1154430 h 1323975"/>
                  <a:gd name="connsiteX44" fmla="*/ 5360673 w 6115053"/>
                  <a:gd name="connsiteY44" fmla="*/ 1268730 h 1323975"/>
                  <a:gd name="connsiteX45" fmla="*/ 5657853 w 6115053"/>
                  <a:gd name="connsiteY45" fmla="*/ 1291590 h 1323975"/>
                  <a:gd name="connsiteX46" fmla="*/ 6115053 w 6115053"/>
                  <a:gd name="connsiteY46" fmla="*/ 1200150 h 1323975"/>
                  <a:gd name="connsiteX0" fmla="*/ 699134 w 6174104"/>
                  <a:gd name="connsiteY0" fmla="*/ 857250 h 1434468"/>
                  <a:gd name="connsiteX1" fmla="*/ 836294 w 6174104"/>
                  <a:gd name="connsiteY1" fmla="*/ 468630 h 1434468"/>
                  <a:gd name="connsiteX2" fmla="*/ 756284 w 6174104"/>
                  <a:gd name="connsiteY2" fmla="*/ 148590 h 1434468"/>
                  <a:gd name="connsiteX3" fmla="*/ 504824 w 6174104"/>
                  <a:gd name="connsiteY3" fmla="*/ 11430 h 1434468"/>
                  <a:gd name="connsiteX4" fmla="*/ 253364 w 6174104"/>
                  <a:gd name="connsiteY4" fmla="*/ 80010 h 1434468"/>
                  <a:gd name="connsiteX5" fmla="*/ 116204 w 6174104"/>
                  <a:gd name="connsiteY5" fmla="*/ 285750 h 1434468"/>
                  <a:gd name="connsiteX6" fmla="*/ 950594 w 6174104"/>
                  <a:gd name="connsiteY6" fmla="*/ 1268730 h 1434468"/>
                  <a:gd name="connsiteX7" fmla="*/ 1339214 w 6174104"/>
                  <a:gd name="connsiteY7" fmla="*/ 1280160 h 1434468"/>
                  <a:gd name="connsiteX8" fmla="*/ 1762124 w 6174104"/>
                  <a:gd name="connsiteY8" fmla="*/ 1188720 h 1434468"/>
                  <a:gd name="connsiteX9" fmla="*/ 2196464 w 6174104"/>
                  <a:gd name="connsiteY9" fmla="*/ 845820 h 1434468"/>
                  <a:gd name="connsiteX10" fmla="*/ 2322194 w 6174104"/>
                  <a:gd name="connsiteY10" fmla="*/ 411480 h 1434468"/>
                  <a:gd name="connsiteX11" fmla="*/ 2196464 w 6174104"/>
                  <a:gd name="connsiteY11" fmla="*/ 114300 h 1434468"/>
                  <a:gd name="connsiteX12" fmla="*/ 1945004 w 6174104"/>
                  <a:gd name="connsiteY12" fmla="*/ 11430 h 1434468"/>
                  <a:gd name="connsiteX13" fmla="*/ 1704974 w 6174104"/>
                  <a:gd name="connsiteY13" fmla="*/ 125730 h 1434468"/>
                  <a:gd name="connsiteX14" fmla="*/ 1590674 w 6174104"/>
                  <a:gd name="connsiteY14" fmla="*/ 377190 h 1434468"/>
                  <a:gd name="connsiteX15" fmla="*/ 1602104 w 6174104"/>
                  <a:gd name="connsiteY15" fmla="*/ 617220 h 1434468"/>
                  <a:gd name="connsiteX16" fmla="*/ 1750694 w 6174104"/>
                  <a:gd name="connsiteY16" fmla="*/ 868680 h 1434468"/>
                  <a:gd name="connsiteX17" fmla="*/ 2070734 w 6174104"/>
                  <a:gd name="connsiteY17" fmla="*/ 1154430 h 1434468"/>
                  <a:gd name="connsiteX18" fmla="*/ 2516504 w 6174104"/>
                  <a:gd name="connsiteY18" fmla="*/ 1280160 h 1434468"/>
                  <a:gd name="connsiteX19" fmla="*/ 2905124 w 6174104"/>
                  <a:gd name="connsiteY19" fmla="*/ 1268730 h 1434468"/>
                  <a:gd name="connsiteX20" fmla="*/ 3179444 w 6174104"/>
                  <a:gd name="connsiteY20" fmla="*/ 1200150 h 1434468"/>
                  <a:gd name="connsiteX21" fmla="*/ 3522344 w 6174104"/>
                  <a:gd name="connsiteY21" fmla="*/ 1005840 h 1434468"/>
                  <a:gd name="connsiteX22" fmla="*/ 3762374 w 6174104"/>
                  <a:gd name="connsiteY22" fmla="*/ 708660 h 1434468"/>
                  <a:gd name="connsiteX23" fmla="*/ 3819524 w 6174104"/>
                  <a:gd name="connsiteY23" fmla="*/ 411480 h 1434468"/>
                  <a:gd name="connsiteX24" fmla="*/ 3682364 w 6174104"/>
                  <a:gd name="connsiteY24" fmla="*/ 102870 h 1434468"/>
                  <a:gd name="connsiteX25" fmla="*/ 3419474 w 6174104"/>
                  <a:gd name="connsiteY25" fmla="*/ 22860 h 1434468"/>
                  <a:gd name="connsiteX26" fmla="*/ 3145154 w 6174104"/>
                  <a:gd name="connsiteY26" fmla="*/ 160020 h 1434468"/>
                  <a:gd name="connsiteX27" fmla="*/ 3076574 w 6174104"/>
                  <a:gd name="connsiteY27" fmla="*/ 514350 h 1434468"/>
                  <a:gd name="connsiteX28" fmla="*/ 3202304 w 6174104"/>
                  <a:gd name="connsiteY28" fmla="*/ 834390 h 1434468"/>
                  <a:gd name="connsiteX29" fmla="*/ 3476624 w 6174104"/>
                  <a:gd name="connsiteY29" fmla="*/ 1097280 h 1434468"/>
                  <a:gd name="connsiteX30" fmla="*/ 3910964 w 6174104"/>
                  <a:gd name="connsiteY30" fmla="*/ 1268730 h 1434468"/>
                  <a:gd name="connsiteX31" fmla="*/ 4311014 w 6174104"/>
                  <a:gd name="connsiteY31" fmla="*/ 1303020 h 1434468"/>
                  <a:gd name="connsiteX32" fmla="*/ 4848224 w 6174104"/>
                  <a:gd name="connsiteY32" fmla="*/ 1143000 h 1434468"/>
                  <a:gd name="connsiteX33" fmla="*/ 5202554 w 6174104"/>
                  <a:gd name="connsiteY33" fmla="*/ 800100 h 1434468"/>
                  <a:gd name="connsiteX34" fmla="*/ 5305424 w 6174104"/>
                  <a:gd name="connsiteY34" fmla="*/ 445770 h 1434468"/>
                  <a:gd name="connsiteX35" fmla="*/ 5225414 w 6174104"/>
                  <a:gd name="connsiteY35" fmla="*/ 137160 h 1434468"/>
                  <a:gd name="connsiteX36" fmla="*/ 4985384 w 6174104"/>
                  <a:gd name="connsiteY36" fmla="*/ 34290 h 1434468"/>
                  <a:gd name="connsiteX37" fmla="*/ 4779644 w 6174104"/>
                  <a:gd name="connsiteY37" fmla="*/ 68580 h 1434468"/>
                  <a:gd name="connsiteX38" fmla="*/ 4642484 w 6174104"/>
                  <a:gd name="connsiteY38" fmla="*/ 171450 h 1434468"/>
                  <a:gd name="connsiteX39" fmla="*/ 4551044 w 6174104"/>
                  <a:gd name="connsiteY39" fmla="*/ 400050 h 1434468"/>
                  <a:gd name="connsiteX40" fmla="*/ 4619624 w 6174104"/>
                  <a:gd name="connsiteY40" fmla="*/ 685800 h 1434468"/>
                  <a:gd name="connsiteX41" fmla="*/ 4779644 w 6174104"/>
                  <a:gd name="connsiteY41" fmla="*/ 925830 h 1434468"/>
                  <a:gd name="connsiteX42" fmla="*/ 5076824 w 6174104"/>
                  <a:gd name="connsiteY42" fmla="*/ 1154430 h 1434468"/>
                  <a:gd name="connsiteX43" fmla="*/ 5419724 w 6174104"/>
                  <a:gd name="connsiteY43" fmla="*/ 1268730 h 1434468"/>
                  <a:gd name="connsiteX44" fmla="*/ 5716904 w 6174104"/>
                  <a:gd name="connsiteY44" fmla="*/ 1291590 h 1434468"/>
                  <a:gd name="connsiteX45" fmla="*/ 6174104 w 6174104"/>
                  <a:gd name="connsiteY45" fmla="*/ 1200150 h 1434468"/>
                  <a:gd name="connsiteX0" fmla="*/ 520068 w 5995038"/>
                  <a:gd name="connsiteY0" fmla="*/ 986789 h 1598291"/>
                  <a:gd name="connsiteX1" fmla="*/ 657228 w 5995038"/>
                  <a:gd name="connsiteY1" fmla="*/ 598169 h 1598291"/>
                  <a:gd name="connsiteX2" fmla="*/ 577218 w 5995038"/>
                  <a:gd name="connsiteY2" fmla="*/ 278129 h 1598291"/>
                  <a:gd name="connsiteX3" fmla="*/ 325758 w 5995038"/>
                  <a:gd name="connsiteY3" fmla="*/ 140969 h 1598291"/>
                  <a:gd name="connsiteX4" fmla="*/ 74298 w 5995038"/>
                  <a:gd name="connsiteY4" fmla="*/ 209549 h 1598291"/>
                  <a:gd name="connsiteX5" fmla="*/ 771528 w 5995038"/>
                  <a:gd name="connsiteY5" fmla="*/ 1398269 h 1598291"/>
                  <a:gd name="connsiteX6" fmla="*/ 1160148 w 5995038"/>
                  <a:gd name="connsiteY6" fmla="*/ 1409699 h 1598291"/>
                  <a:gd name="connsiteX7" fmla="*/ 1583058 w 5995038"/>
                  <a:gd name="connsiteY7" fmla="*/ 1318259 h 1598291"/>
                  <a:gd name="connsiteX8" fmla="*/ 2017398 w 5995038"/>
                  <a:gd name="connsiteY8" fmla="*/ 975359 h 1598291"/>
                  <a:gd name="connsiteX9" fmla="*/ 2143128 w 5995038"/>
                  <a:gd name="connsiteY9" fmla="*/ 541019 h 1598291"/>
                  <a:gd name="connsiteX10" fmla="*/ 2017398 w 5995038"/>
                  <a:gd name="connsiteY10" fmla="*/ 243839 h 1598291"/>
                  <a:gd name="connsiteX11" fmla="*/ 1765938 w 5995038"/>
                  <a:gd name="connsiteY11" fmla="*/ 140969 h 1598291"/>
                  <a:gd name="connsiteX12" fmla="*/ 1525908 w 5995038"/>
                  <a:gd name="connsiteY12" fmla="*/ 255269 h 1598291"/>
                  <a:gd name="connsiteX13" fmla="*/ 1411608 w 5995038"/>
                  <a:gd name="connsiteY13" fmla="*/ 506729 h 1598291"/>
                  <a:gd name="connsiteX14" fmla="*/ 1423038 w 5995038"/>
                  <a:gd name="connsiteY14" fmla="*/ 746759 h 1598291"/>
                  <a:gd name="connsiteX15" fmla="*/ 1571628 w 5995038"/>
                  <a:gd name="connsiteY15" fmla="*/ 998219 h 1598291"/>
                  <a:gd name="connsiteX16" fmla="*/ 1891668 w 5995038"/>
                  <a:gd name="connsiteY16" fmla="*/ 1283969 h 1598291"/>
                  <a:gd name="connsiteX17" fmla="*/ 2337438 w 5995038"/>
                  <a:gd name="connsiteY17" fmla="*/ 1409699 h 1598291"/>
                  <a:gd name="connsiteX18" fmla="*/ 2726058 w 5995038"/>
                  <a:gd name="connsiteY18" fmla="*/ 1398269 h 1598291"/>
                  <a:gd name="connsiteX19" fmla="*/ 3000378 w 5995038"/>
                  <a:gd name="connsiteY19" fmla="*/ 1329689 h 1598291"/>
                  <a:gd name="connsiteX20" fmla="*/ 3343278 w 5995038"/>
                  <a:gd name="connsiteY20" fmla="*/ 1135379 h 1598291"/>
                  <a:gd name="connsiteX21" fmla="*/ 3583308 w 5995038"/>
                  <a:gd name="connsiteY21" fmla="*/ 838199 h 1598291"/>
                  <a:gd name="connsiteX22" fmla="*/ 3640458 w 5995038"/>
                  <a:gd name="connsiteY22" fmla="*/ 541019 h 1598291"/>
                  <a:gd name="connsiteX23" fmla="*/ 3503298 w 5995038"/>
                  <a:gd name="connsiteY23" fmla="*/ 232409 h 1598291"/>
                  <a:gd name="connsiteX24" fmla="*/ 3240408 w 5995038"/>
                  <a:gd name="connsiteY24" fmla="*/ 152399 h 1598291"/>
                  <a:gd name="connsiteX25" fmla="*/ 2966088 w 5995038"/>
                  <a:gd name="connsiteY25" fmla="*/ 289559 h 1598291"/>
                  <a:gd name="connsiteX26" fmla="*/ 2897508 w 5995038"/>
                  <a:gd name="connsiteY26" fmla="*/ 643889 h 1598291"/>
                  <a:gd name="connsiteX27" fmla="*/ 3023238 w 5995038"/>
                  <a:gd name="connsiteY27" fmla="*/ 963929 h 1598291"/>
                  <a:gd name="connsiteX28" fmla="*/ 3297558 w 5995038"/>
                  <a:gd name="connsiteY28" fmla="*/ 1226819 h 1598291"/>
                  <a:gd name="connsiteX29" fmla="*/ 3731898 w 5995038"/>
                  <a:gd name="connsiteY29" fmla="*/ 1398269 h 1598291"/>
                  <a:gd name="connsiteX30" fmla="*/ 4131948 w 5995038"/>
                  <a:gd name="connsiteY30" fmla="*/ 1432559 h 1598291"/>
                  <a:gd name="connsiteX31" fmla="*/ 4669158 w 5995038"/>
                  <a:gd name="connsiteY31" fmla="*/ 1272539 h 1598291"/>
                  <a:gd name="connsiteX32" fmla="*/ 5023488 w 5995038"/>
                  <a:gd name="connsiteY32" fmla="*/ 929639 h 1598291"/>
                  <a:gd name="connsiteX33" fmla="*/ 5126358 w 5995038"/>
                  <a:gd name="connsiteY33" fmla="*/ 575309 h 1598291"/>
                  <a:gd name="connsiteX34" fmla="*/ 5046348 w 5995038"/>
                  <a:gd name="connsiteY34" fmla="*/ 266699 h 1598291"/>
                  <a:gd name="connsiteX35" fmla="*/ 4806318 w 5995038"/>
                  <a:gd name="connsiteY35" fmla="*/ 163829 h 1598291"/>
                  <a:gd name="connsiteX36" fmla="*/ 4600578 w 5995038"/>
                  <a:gd name="connsiteY36" fmla="*/ 198119 h 1598291"/>
                  <a:gd name="connsiteX37" fmla="*/ 4463418 w 5995038"/>
                  <a:gd name="connsiteY37" fmla="*/ 300989 h 1598291"/>
                  <a:gd name="connsiteX38" fmla="*/ 4371978 w 5995038"/>
                  <a:gd name="connsiteY38" fmla="*/ 529589 h 1598291"/>
                  <a:gd name="connsiteX39" fmla="*/ 4440558 w 5995038"/>
                  <a:gd name="connsiteY39" fmla="*/ 815339 h 1598291"/>
                  <a:gd name="connsiteX40" fmla="*/ 4600578 w 5995038"/>
                  <a:gd name="connsiteY40" fmla="*/ 1055369 h 1598291"/>
                  <a:gd name="connsiteX41" fmla="*/ 4897758 w 5995038"/>
                  <a:gd name="connsiteY41" fmla="*/ 1283969 h 1598291"/>
                  <a:gd name="connsiteX42" fmla="*/ 5240658 w 5995038"/>
                  <a:gd name="connsiteY42" fmla="*/ 1398269 h 1598291"/>
                  <a:gd name="connsiteX43" fmla="*/ 5537838 w 5995038"/>
                  <a:gd name="connsiteY43" fmla="*/ 1421129 h 1598291"/>
                  <a:gd name="connsiteX44" fmla="*/ 5995038 w 5995038"/>
                  <a:gd name="connsiteY44" fmla="*/ 1329689 h 1598291"/>
                  <a:gd name="connsiteX0" fmla="*/ 478157 w 5953127"/>
                  <a:gd name="connsiteY0" fmla="*/ 963927 h 1575429"/>
                  <a:gd name="connsiteX1" fmla="*/ 615317 w 5953127"/>
                  <a:gd name="connsiteY1" fmla="*/ 575307 h 1575429"/>
                  <a:gd name="connsiteX2" fmla="*/ 535307 w 5953127"/>
                  <a:gd name="connsiteY2" fmla="*/ 255267 h 1575429"/>
                  <a:gd name="connsiteX3" fmla="*/ 32387 w 5953127"/>
                  <a:gd name="connsiteY3" fmla="*/ 186687 h 1575429"/>
                  <a:gd name="connsiteX4" fmla="*/ 729617 w 5953127"/>
                  <a:gd name="connsiteY4" fmla="*/ 1375407 h 1575429"/>
                  <a:gd name="connsiteX5" fmla="*/ 1118237 w 5953127"/>
                  <a:gd name="connsiteY5" fmla="*/ 1386837 h 1575429"/>
                  <a:gd name="connsiteX6" fmla="*/ 1541147 w 5953127"/>
                  <a:gd name="connsiteY6" fmla="*/ 1295397 h 1575429"/>
                  <a:gd name="connsiteX7" fmla="*/ 1975487 w 5953127"/>
                  <a:gd name="connsiteY7" fmla="*/ 952497 h 1575429"/>
                  <a:gd name="connsiteX8" fmla="*/ 2101217 w 5953127"/>
                  <a:gd name="connsiteY8" fmla="*/ 518157 h 1575429"/>
                  <a:gd name="connsiteX9" fmla="*/ 1975487 w 5953127"/>
                  <a:gd name="connsiteY9" fmla="*/ 220977 h 1575429"/>
                  <a:gd name="connsiteX10" fmla="*/ 1724027 w 5953127"/>
                  <a:gd name="connsiteY10" fmla="*/ 118107 h 1575429"/>
                  <a:gd name="connsiteX11" fmla="*/ 1483997 w 5953127"/>
                  <a:gd name="connsiteY11" fmla="*/ 232407 h 1575429"/>
                  <a:gd name="connsiteX12" fmla="*/ 1369697 w 5953127"/>
                  <a:gd name="connsiteY12" fmla="*/ 483867 h 1575429"/>
                  <a:gd name="connsiteX13" fmla="*/ 1381127 w 5953127"/>
                  <a:gd name="connsiteY13" fmla="*/ 723897 h 1575429"/>
                  <a:gd name="connsiteX14" fmla="*/ 1529717 w 5953127"/>
                  <a:gd name="connsiteY14" fmla="*/ 975357 h 1575429"/>
                  <a:gd name="connsiteX15" fmla="*/ 1849757 w 5953127"/>
                  <a:gd name="connsiteY15" fmla="*/ 1261107 h 1575429"/>
                  <a:gd name="connsiteX16" fmla="*/ 2295527 w 5953127"/>
                  <a:gd name="connsiteY16" fmla="*/ 1386837 h 1575429"/>
                  <a:gd name="connsiteX17" fmla="*/ 2684147 w 5953127"/>
                  <a:gd name="connsiteY17" fmla="*/ 1375407 h 1575429"/>
                  <a:gd name="connsiteX18" fmla="*/ 2958467 w 5953127"/>
                  <a:gd name="connsiteY18" fmla="*/ 1306827 h 1575429"/>
                  <a:gd name="connsiteX19" fmla="*/ 3301367 w 5953127"/>
                  <a:gd name="connsiteY19" fmla="*/ 1112517 h 1575429"/>
                  <a:gd name="connsiteX20" fmla="*/ 3541397 w 5953127"/>
                  <a:gd name="connsiteY20" fmla="*/ 815337 h 1575429"/>
                  <a:gd name="connsiteX21" fmla="*/ 3598547 w 5953127"/>
                  <a:gd name="connsiteY21" fmla="*/ 518157 h 1575429"/>
                  <a:gd name="connsiteX22" fmla="*/ 3461387 w 5953127"/>
                  <a:gd name="connsiteY22" fmla="*/ 209547 h 1575429"/>
                  <a:gd name="connsiteX23" fmla="*/ 3198497 w 5953127"/>
                  <a:gd name="connsiteY23" fmla="*/ 129537 h 1575429"/>
                  <a:gd name="connsiteX24" fmla="*/ 2924177 w 5953127"/>
                  <a:gd name="connsiteY24" fmla="*/ 266697 h 1575429"/>
                  <a:gd name="connsiteX25" fmla="*/ 2855597 w 5953127"/>
                  <a:gd name="connsiteY25" fmla="*/ 621027 h 1575429"/>
                  <a:gd name="connsiteX26" fmla="*/ 2981327 w 5953127"/>
                  <a:gd name="connsiteY26" fmla="*/ 941067 h 1575429"/>
                  <a:gd name="connsiteX27" fmla="*/ 3255647 w 5953127"/>
                  <a:gd name="connsiteY27" fmla="*/ 1203957 h 1575429"/>
                  <a:gd name="connsiteX28" fmla="*/ 3689987 w 5953127"/>
                  <a:gd name="connsiteY28" fmla="*/ 1375407 h 1575429"/>
                  <a:gd name="connsiteX29" fmla="*/ 4090037 w 5953127"/>
                  <a:gd name="connsiteY29" fmla="*/ 1409697 h 1575429"/>
                  <a:gd name="connsiteX30" fmla="*/ 4627247 w 5953127"/>
                  <a:gd name="connsiteY30" fmla="*/ 1249677 h 1575429"/>
                  <a:gd name="connsiteX31" fmla="*/ 4981577 w 5953127"/>
                  <a:gd name="connsiteY31" fmla="*/ 906777 h 1575429"/>
                  <a:gd name="connsiteX32" fmla="*/ 5084447 w 5953127"/>
                  <a:gd name="connsiteY32" fmla="*/ 552447 h 1575429"/>
                  <a:gd name="connsiteX33" fmla="*/ 5004437 w 5953127"/>
                  <a:gd name="connsiteY33" fmla="*/ 243837 h 1575429"/>
                  <a:gd name="connsiteX34" fmla="*/ 4764407 w 5953127"/>
                  <a:gd name="connsiteY34" fmla="*/ 140967 h 1575429"/>
                  <a:gd name="connsiteX35" fmla="*/ 4558667 w 5953127"/>
                  <a:gd name="connsiteY35" fmla="*/ 175257 h 1575429"/>
                  <a:gd name="connsiteX36" fmla="*/ 4421507 w 5953127"/>
                  <a:gd name="connsiteY36" fmla="*/ 278127 h 1575429"/>
                  <a:gd name="connsiteX37" fmla="*/ 4330067 w 5953127"/>
                  <a:gd name="connsiteY37" fmla="*/ 506727 h 1575429"/>
                  <a:gd name="connsiteX38" fmla="*/ 4398647 w 5953127"/>
                  <a:gd name="connsiteY38" fmla="*/ 792477 h 1575429"/>
                  <a:gd name="connsiteX39" fmla="*/ 4558667 w 5953127"/>
                  <a:gd name="connsiteY39" fmla="*/ 1032507 h 1575429"/>
                  <a:gd name="connsiteX40" fmla="*/ 4855847 w 5953127"/>
                  <a:gd name="connsiteY40" fmla="*/ 1261107 h 1575429"/>
                  <a:gd name="connsiteX41" fmla="*/ 5198747 w 5953127"/>
                  <a:gd name="connsiteY41" fmla="*/ 1375407 h 1575429"/>
                  <a:gd name="connsiteX42" fmla="*/ 5495927 w 5953127"/>
                  <a:gd name="connsiteY42" fmla="*/ 1398267 h 1575429"/>
                  <a:gd name="connsiteX43" fmla="*/ 5953127 w 5953127"/>
                  <a:gd name="connsiteY43" fmla="*/ 1306827 h 1575429"/>
                  <a:gd name="connsiteX0" fmla="*/ 2 w 5474972"/>
                  <a:gd name="connsiteY0" fmla="*/ 847727 h 1447798"/>
                  <a:gd name="connsiteX1" fmla="*/ 137162 w 5474972"/>
                  <a:gd name="connsiteY1" fmla="*/ 459107 h 1447798"/>
                  <a:gd name="connsiteX2" fmla="*/ 57152 w 5474972"/>
                  <a:gd name="connsiteY2" fmla="*/ 139067 h 1447798"/>
                  <a:gd name="connsiteX3" fmla="*/ 251462 w 5474972"/>
                  <a:gd name="connsiteY3" fmla="*/ 1259207 h 1447798"/>
                  <a:gd name="connsiteX4" fmla="*/ 640082 w 5474972"/>
                  <a:gd name="connsiteY4" fmla="*/ 1270637 h 1447798"/>
                  <a:gd name="connsiteX5" fmla="*/ 1062992 w 5474972"/>
                  <a:gd name="connsiteY5" fmla="*/ 1179197 h 1447798"/>
                  <a:gd name="connsiteX6" fmla="*/ 1497332 w 5474972"/>
                  <a:gd name="connsiteY6" fmla="*/ 836297 h 1447798"/>
                  <a:gd name="connsiteX7" fmla="*/ 1623062 w 5474972"/>
                  <a:gd name="connsiteY7" fmla="*/ 401957 h 1447798"/>
                  <a:gd name="connsiteX8" fmla="*/ 1497332 w 5474972"/>
                  <a:gd name="connsiteY8" fmla="*/ 104777 h 1447798"/>
                  <a:gd name="connsiteX9" fmla="*/ 1245872 w 5474972"/>
                  <a:gd name="connsiteY9" fmla="*/ 1907 h 1447798"/>
                  <a:gd name="connsiteX10" fmla="*/ 1005842 w 5474972"/>
                  <a:gd name="connsiteY10" fmla="*/ 116207 h 1447798"/>
                  <a:gd name="connsiteX11" fmla="*/ 891542 w 5474972"/>
                  <a:gd name="connsiteY11" fmla="*/ 367667 h 1447798"/>
                  <a:gd name="connsiteX12" fmla="*/ 902972 w 5474972"/>
                  <a:gd name="connsiteY12" fmla="*/ 607697 h 1447798"/>
                  <a:gd name="connsiteX13" fmla="*/ 1051562 w 5474972"/>
                  <a:gd name="connsiteY13" fmla="*/ 859157 h 1447798"/>
                  <a:gd name="connsiteX14" fmla="*/ 1371602 w 5474972"/>
                  <a:gd name="connsiteY14" fmla="*/ 1144907 h 1447798"/>
                  <a:gd name="connsiteX15" fmla="*/ 1817372 w 5474972"/>
                  <a:gd name="connsiteY15" fmla="*/ 1270637 h 1447798"/>
                  <a:gd name="connsiteX16" fmla="*/ 2205992 w 5474972"/>
                  <a:gd name="connsiteY16" fmla="*/ 1259207 h 1447798"/>
                  <a:gd name="connsiteX17" fmla="*/ 2480312 w 5474972"/>
                  <a:gd name="connsiteY17" fmla="*/ 1190627 h 1447798"/>
                  <a:gd name="connsiteX18" fmla="*/ 2823212 w 5474972"/>
                  <a:gd name="connsiteY18" fmla="*/ 996317 h 1447798"/>
                  <a:gd name="connsiteX19" fmla="*/ 3063242 w 5474972"/>
                  <a:gd name="connsiteY19" fmla="*/ 699137 h 1447798"/>
                  <a:gd name="connsiteX20" fmla="*/ 3120392 w 5474972"/>
                  <a:gd name="connsiteY20" fmla="*/ 401957 h 1447798"/>
                  <a:gd name="connsiteX21" fmla="*/ 2983232 w 5474972"/>
                  <a:gd name="connsiteY21" fmla="*/ 93347 h 1447798"/>
                  <a:gd name="connsiteX22" fmla="*/ 2720342 w 5474972"/>
                  <a:gd name="connsiteY22" fmla="*/ 13337 h 1447798"/>
                  <a:gd name="connsiteX23" fmla="*/ 2446022 w 5474972"/>
                  <a:gd name="connsiteY23" fmla="*/ 150497 h 1447798"/>
                  <a:gd name="connsiteX24" fmla="*/ 2377442 w 5474972"/>
                  <a:gd name="connsiteY24" fmla="*/ 504827 h 1447798"/>
                  <a:gd name="connsiteX25" fmla="*/ 2503172 w 5474972"/>
                  <a:gd name="connsiteY25" fmla="*/ 824867 h 1447798"/>
                  <a:gd name="connsiteX26" fmla="*/ 2777492 w 5474972"/>
                  <a:gd name="connsiteY26" fmla="*/ 1087757 h 1447798"/>
                  <a:gd name="connsiteX27" fmla="*/ 3211832 w 5474972"/>
                  <a:gd name="connsiteY27" fmla="*/ 1259207 h 1447798"/>
                  <a:gd name="connsiteX28" fmla="*/ 3611882 w 5474972"/>
                  <a:gd name="connsiteY28" fmla="*/ 1293497 h 1447798"/>
                  <a:gd name="connsiteX29" fmla="*/ 4149092 w 5474972"/>
                  <a:gd name="connsiteY29" fmla="*/ 1133477 h 1447798"/>
                  <a:gd name="connsiteX30" fmla="*/ 4503422 w 5474972"/>
                  <a:gd name="connsiteY30" fmla="*/ 790577 h 1447798"/>
                  <a:gd name="connsiteX31" fmla="*/ 4606292 w 5474972"/>
                  <a:gd name="connsiteY31" fmla="*/ 436247 h 1447798"/>
                  <a:gd name="connsiteX32" fmla="*/ 4526282 w 5474972"/>
                  <a:gd name="connsiteY32" fmla="*/ 127637 h 1447798"/>
                  <a:gd name="connsiteX33" fmla="*/ 4286252 w 5474972"/>
                  <a:gd name="connsiteY33" fmla="*/ 24767 h 1447798"/>
                  <a:gd name="connsiteX34" fmla="*/ 4080512 w 5474972"/>
                  <a:gd name="connsiteY34" fmla="*/ 59057 h 1447798"/>
                  <a:gd name="connsiteX35" fmla="*/ 3943352 w 5474972"/>
                  <a:gd name="connsiteY35" fmla="*/ 161927 h 1447798"/>
                  <a:gd name="connsiteX36" fmla="*/ 3851912 w 5474972"/>
                  <a:gd name="connsiteY36" fmla="*/ 390527 h 1447798"/>
                  <a:gd name="connsiteX37" fmla="*/ 3920492 w 5474972"/>
                  <a:gd name="connsiteY37" fmla="*/ 676277 h 1447798"/>
                  <a:gd name="connsiteX38" fmla="*/ 4080512 w 5474972"/>
                  <a:gd name="connsiteY38" fmla="*/ 916307 h 1447798"/>
                  <a:gd name="connsiteX39" fmla="*/ 4377692 w 5474972"/>
                  <a:gd name="connsiteY39" fmla="*/ 1144907 h 1447798"/>
                  <a:gd name="connsiteX40" fmla="*/ 4720592 w 5474972"/>
                  <a:gd name="connsiteY40" fmla="*/ 1259207 h 1447798"/>
                  <a:gd name="connsiteX41" fmla="*/ 5017772 w 5474972"/>
                  <a:gd name="connsiteY41" fmla="*/ 1282067 h 1447798"/>
                  <a:gd name="connsiteX42" fmla="*/ 5474972 w 5474972"/>
                  <a:gd name="connsiteY42" fmla="*/ 1190627 h 1447798"/>
                  <a:gd name="connsiteX0" fmla="*/ 2 w 5474972"/>
                  <a:gd name="connsiteY0" fmla="*/ 847727 h 1394459"/>
                  <a:gd name="connsiteX1" fmla="*/ 137162 w 5474972"/>
                  <a:gd name="connsiteY1" fmla="*/ 459107 h 1394459"/>
                  <a:gd name="connsiteX2" fmla="*/ 251462 w 5474972"/>
                  <a:gd name="connsiteY2" fmla="*/ 1259207 h 1394459"/>
                  <a:gd name="connsiteX3" fmla="*/ 640082 w 5474972"/>
                  <a:gd name="connsiteY3" fmla="*/ 1270637 h 1394459"/>
                  <a:gd name="connsiteX4" fmla="*/ 1062992 w 5474972"/>
                  <a:gd name="connsiteY4" fmla="*/ 1179197 h 1394459"/>
                  <a:gd name="connsiteX5" fmla="*/ 1497332 w 5474972"/>
                  <a:gd name="connsiteY5" fmla="*/ 836297 h 1394459"/>
                  <a:gd name="connsiteX6" fmla="*/ 1623062 w 5474972"/>
                  <a:gd name="connsiteY6" fmla="*/ 401957 h 1394459"/>
                  <a:gd name="connsiteX7" fmla="*/ 1497332 w 5474972"/>
                  <a:gd name="connsiteY7" fmla="*/ 104777 h 1394459"/>
                  <a:gd name="connsiteX8" fmla="*/ 1245872 w 5474972"/>
                  <a:gd name="connsiteY8" fmla="*/ 1907 h 1394459"/>
                  <a:gd name="connsiteX9" fmla="*/ 1005842 w 5474972"/>
                  <a:gd name="connsiteY9" fmla="*/ 116207 h 1394459"/>
                  <a:gd name="connsiteX10" fmla="*/ 891542 w 5474972"/>
                  <a:gd name="connsiteY10" fmla="*/ 367667 h 1394459"/>
                  <a:gd name="connsiteX11" fmla="*/ 902972 w 5474972"/>
                  <a:gd name="connsiteY11" fmla="*/ 607697 h 1394459"/>
                  <a:gd name="connsiteX12" fmla="*/ 1051562 w 5474972"/>
                  <a:gd name="connsiteY12" fmla="*/ 859157 h 1394459"/>
                  <a:gd name="connsiteX13" fmla="*/ 1371602 w 5474972"/>
                  <a:gd name="connsiteY13" fmla="*/ 1144907 h 1394459"/>
                  <a:gd name="connsiteX14" fmla="*/ 1817372 w 5474972"/>
                  <a:gd name="connsiteY14" fmla="*/ 1270637 h 1394459"/>
                  <a:gd name="connsiteX15" fmla="*/ 2205992 w 5474972"/>
                  <a:gd name="connsiteY15" fmla="*/ 1259207 h 1394459"/>
                  <a:gd name="connsiteX16" fmla="*/ 2480312 w 5474972"/>
                  <a:gd name="connsiteY16" fmla="*/ 1190627 h 1394459"/>
                  <a:gd name="connsiteX17" fmla="*/ 2823212 w 5474972"/>
                  <a:gd name="connsiteY17" fmla="*/ 996317 h 1394459"/>
                  <a:gd name="connsiteX18" fmla="*/ 3063242 w 5474972"/>
                  <a:gd name="connsiteY18" fmla="*/ 699137 h 1394459"/>
                  <a:gd name="connsiteX19" fmla="*/ 3120392 w 5474972"/>
                  <a:gd name="connsiteY19" fmla="*/ 401957 h 1394459"/>
                  <a:gd name="connsiteX20" fmla="*/ 2983232 w 5474972"/>
                  <a:gd name="connsiteY20" fmla="*/ 93347 h 1394459"/>
                  <a:gd name="connsiteX21" fmla="*/ 2720342 w 5474972"/>
                  <a:gd name="connsiteY21" fmla="*/ 13337 h 1394459"/>
                  <a:gd name="connsiteX22" fmla="*/ 2446022 w 5474972"/>
                  <a:gd name="connsiteY22" fmla="*/ 150497 h 1394459"/>
                  <a:gd name="connsiteX23" fmla="*/ 2377442 w 5474972"/>
                  <a:gd name="connsiteY23" fmla="*/ 504827 h 1394459"/>
                  <a:gd name="connsiteX24" fmla="*/ 2503172 w 5474972"/>
                  <a:gd name="connsiteY24" fmla="*/ 824867 h 1394459"/>
                  <a:gd name="connsiteX25" fmla="*/ 2777492 w 5474972"/>
                  <a:gd name="connsiteY25" fmla="*/ 1087757 h 1394459"/>
                  <a:gd name="connsiteX26" fmla="*/ 3211832 w 5474972"/>
                  <a:gd name="connsiteY26" fmla="*/ 1259207 h 1394459"/>
                  <a:gd name="connsiteX27" fmla="*/ 3611882 w 5474972"/>
                  <a:gd name="connsiteY27" fmla="*/ 1293497 h 1394459"/>
                  <a:gd name="connsiteX28" fmla="*/ 4149092 w 5474972"/>
                  <a:gd name="connsiteY28" fmla="*/ 1133477 h 1394459"/>
                  <a:gd name="connsiteX29" fmla="*/ 4503422 w 5474972"/>
                  <a:gd name="connsiteY29" fmla="*/ 790577 h 1394459"/>
                  <a:gd name="connsiteX30" fmla="*/ 4606292 w 5474972"/>
                  <a:gd name="connsiteY30" fmla="*/ 436247 h 1394459"/>
                  <a:gd name="connsiteX31" fmla="*/ 4526282 w 5474972"/>
                  <a:gd name="connsiteY31" fmla="*/ 127637 h 1394459"/>
                  <a:gd name="connsiteX32" fmla="*/ 4286252 w 5474972"/>
                  <a:gd name="connsiteY32" fmla="*/ 24767 h 1394459"/>
                  <a:gd name="connsiteX33" fmla="*/ 4080512 w 5474972"/>
                  <a:gd name="connsiteY33" fmla="*/ 59057 h 1394459"/>
                  <a:gd name="connsiteX34" fmla="*/ 3943352 w 5474972"/>
                  <a:gd name="connsiteY34" fmla="*/ 161927 h 1394459"/>
                  <a:gd name="connsiteX35" fmla="*/ 3851912 w 5474972"/>
                  <a:gd name="connsiteY35" fmla="*/ 390527 h 1394459"/>
                  <a:gd name="connsiteX36" fmla="*/ 3920492 w 5474972"/>
                  <a:gd name="connsiteY36" fmla="*/ 676277 h 1394459"/>
                  <a:gd name="connsiteX37" fmla="*/ 4080512 w 5474972"/>
                  <a:gd name="connsiteY37" fmla="*/ 916307 h 1394459"/>
                  <a:gd name="connsiteX38" fmla="*/ 4377692 w 5474972"/>
                  <a:gd name="connsiteY38" fmla="*/ 1144907 h 1394459"/>
                  <a:gd name="connsiteX39" fmla="*/ 4720592 w 5474972"/>
                  <a:gd name="connsiteY39" fmla="*/ 1259207 h 1394459"/>
                  <a:gd name="connsiteX40" fmla="*/ 5017772 w 5474972"/>
                  <a:gd name="connsiteY40" fmla="*/ 1282067 h 1394459"/>
                  <a:gd name="connsiteX41" fmla="*/ 5474972 w 5474972"/>
                  <a:gd name="connsiteY41" fmla="*/ 1190627 h 1394459"/>
                  <a:gd name="connsiteX0" fmla="*/ 2 w 5474972"/>
                  <a:gd name="connsiteY0" fmla="*/ 847727 h 1329690"/>
                  <a:gd name="connsiteX1" fmla="*/ 251462 w 5474972"/>
                  <a:gd name="connsiteY1" fmla="*/ 1259207 h 1329690"/>
                  <a:gd name="connsiteX2" fmla="*/ 640082 w 5474972"/>
                  <a:gd name="connsiteY2" fmla="*/ 1270637 h 1329690"/>
                  <a:gd name="connsiteX3" fmla="*/ 1062992 w 5474972"/>
                  <a:gd name="connsiteY3" fmla="*/ 1179197 h 1329690"/>
                  <a:gd name="connsiteX4" fmla="*/ 1497332 w 5474972"/>
                  <a:gd name="connsiteY4" fmla="*/ 836297 h 1329690"/>
                  <a:gd name="connsiteX5" fmla="*/ 1623062 w 5474972"/>
                  <a:gd name="connsiteY5" fmla="*/ 401957 h 1329690"/>
                  <a:gd name="connsiteX6" fmla="*/ 1497332 w 5474972"/>
                  <a:gd name="connsiteY6" fmla="*/ 104777 h 1329690"/>
                  <a:gd name="connsiteX7" fmla="*/ 1245872 w 5474972"/>
                  <a:gd name="connsiteY7" fmla="*/ 1907 h 1329690"/>
                  <a:gd name="connsiteX8" fmla="*/ 1005842 w 5474972"/>
                  <a:gd name="connsiteY8" fmla="*/ 116207 h 1329690"/>
                  <a:gd name="connsiteX9" fmla="*/ 891542 w 5474972"/>
                  <a:gd name="connsiteY9" fmla="*/ 367667 h 1329690"/>
                  <a:gd name="connsiteX10" fmla="*/ 902972 w 5474972"/>
                  <a:gd name="connsiteY10" fmla="*/ 607697 h 1329690"/>
                  <a:gd name="connsiteX11" fmla="*/ 1051562 w 5474972"/>
                  <a:gd name="connsiteY11" fmla="*/ 859157 h 1329690"/>
                  <a:gd name="connsiteX12" fmla="*/ 1371602 w 5474972"/>
                  <a:gd name="connsiteY12" fmla="*/ 1144907 h 1329690"/>
                  <a:gd name="connsiteX13" fmla="*/ 1817372 w 5474972"/>
                  <a:gd name="connsiteY13" fmla="*/ 1270637 h 1329690"/>
                  <a:gd name="connsiteX14" fmla="*/ 2205992 w 5474972"/>
                  <a:gd name="connsiteY14" fmla="*/ 1259207 h 1329690"/>
                  <a:gd name="connsiteX15" fmla="*/ 2480312 w 5474972"/>
                  <a:gd name="connsiteY15" fmla="*/ 1190627 h 1329690"/>
                  <a:gd name="connsiteX16" fmla="*/ 2823212 w 5474972"/>
                  <a:gd name="connsiteY16" fmla="*/ 996317 h 1329690"/>
                  <a:gd name="connsiteX17" fmla="*/ 3063242 w 5474972"/>
                  <a:gd name="connsiteY17" fmla="*/ 699137 h 1329690"/>
                  <a:gd name="connsiteX18" fmla="*/ 3120392 w 5474972"/>
                  <a:gd name="connsiteY18" fmla="*/ 401957 h 1329690"/>
                  <a:gd name="connsiteX19" fmla="*/ 2983232 w 5474972"/>
                  <a:gd name="connsiteY19" fmla="*/ 93347 h 1329690"/>
                  <a:gd name="connsiteX20" fmla="*/ 2720342 w 5474972"/>
                  <a:gd name="connsiteY20" fmla="*/ 13337 h 1329690"/>
                  <a:gd name="connsiteX21" fmla="*/ 2446022 w 5474972"/>
                  <a:gd name="connsiteY21" fmla="*/ 150497 h 1329690"/>
                  <a:gd name="connsiteX22" fmla="*/ 2377442 w 5474972"/>
                  <a:gd name="connsiteY22" fmla="*/ 504827 h 1329690"/>
                  <a:gd name="connsiteX23" fmla="*/ 2503172 w 5474972"/>
                  <a:gd name="connsiteY23" fmla="*/ 824867 h 1329690"/>
                  <a:gd name="connsiteX24" fmla="*/ 2777492 w 5474972"/>
                  <a:gd name="connsiteY24" fmla="*/ 1087757 h 1329690"/>
                  <a:gd name="connsiteX25" fmla="*/ 3211832 w 5474972"/>
                  <a:gd name="connsiteY25" fmla="*/ 1259207 h 1329690"/>
                  <a:gd name="connsiteX26" fmla="*/ 3611882 w 5474972"/>
                  <a:gd name="connsiteY26" fmla="*/ 1293497 h 1329690"/>
                  <a:gd name="connsiteX27" fmla="*/ 4149092 w 5474972"/>
                  <a:gd name="connsiteY27" fmla="*/ 1133477 h 1329690"/>
                  <a:gd name="connsiteX28" fmla="*/ 4503422 w 5474972"/>
                  <a:gd name="connsiteY28" fmla="*/ 790577 h 1329690"/>
                  <a:gd name="connsiteX29" fmla="*/ 4606292 w 5474972"/>
                  <a:gd name="connsiteY29" fmla="*/ 436247 h 1329690"/>
                  <a:gd name="connsiteX30" fmla="*/ 4526282 w 5474972"/>
                  <a:gd name="connsiteY30" fmla="*/ 127637 h 1329690"/>
                  <a:gd name="connsiteX31" fmla="*/ 4286252 w 5474972"/>
                  <a:gd name="connsiteY31" fmla="*/ 24767 h 1329690"/>
                  <a:gd name="connsiteX32" fmla="*/ 4080512 w 5474972"/>
                  <a:gd name="connsiteY32" fmla="*/ 59057 h 1329690"/>
                  <a:gd name="connsiteX33" fmla="*/ 3943352 w 5474972"/>
                  <a:gd name="connsiteY33" fmla="*/ 161927 h 1329690"/>
                  <a:gd name="connsiteX34" fmla="*/ 3851912 w 5474972"/>
                  <a:gd name="connsiteY34" fmla="*/ 390527 h 1329690"/>
                  <a:gd name="connsiteX35" fmla="*/ 3920492 w 5474972"/>
                  <a:gd name="connsiteY35" fmla="*/ 676277 h 1329690"/>
                  <a:gd name="connsiteX36" fmla="*/ 4080512 w 5474972"/>
                  <a:gd name="connsiteY36" fmla="*/ 916307 h 1329690"/>
                  <a:gd name="connsiteX37" fmla="*/ 4377692 w 5474972"/>
                  <a:gd name="connsiteY37" fmla="*/ 1144907 h 1329690"/>
                  <a:gd name="connsiteX38" fmla="*/ 4720592 w 5474972"/>
                  <a:gd name="connsiteY38" fmla="*/ 1259207 h 1329690"/>
                  <a:gd name="connsiteX39" fmla="*/ 5017772 w 5474972"/>
                  <a:gd name="connsiteY39" fmla="*/ 1282067 h 1329690"/>
                  <a:gd name="connsiteX40" fmla="*/ 5474972 w 5474972"/>
                  <a:gd name="connsiteY40" fmla="*/ 1190627 h 1329690"/>
                  <a:gd name="connsiteX0" fmla="*/ 3 w 5223513"/>
                  <a:gd name="connsiteY0" fmla="*/ 1259207 h 1329690"/>
                  <a:gd name="connsiteX1" fmla="*/ 388623 w 5223513"/>
                  <a:gd name="connsiteY1" fmla="*/ 1270637 h 1329690"/>
                  <a:gd name="connsiteX2" fmla="*/ 811533 w 5223513"/>
                  <a:gd name="connsiteY2" fmla="*/ 1179197 h 1329690"/>
                  <a:gd name="connsiteX3" fmla="*/ 1245873 w 5223513"/>
                  <a:gd name="connsiteY3" fmla="*/ 836297 h 1329690"/>
                  <a:gd name="connsiteX4" fmla="*/ 1371603 w 5223513"/>
                  <a:gd name="connsiteY4" fmla="*/ 401957 h 1329690"/>
                  <a:gd name="connsiteX5" fmla="*/ 1245873 w 5223513"/>
                  <a:gd name="connsiteY5" fmla="*/ 104777 h 1329690"/>
                  <a:gd name="connsiteX6" fmla="*/ 994413 w 5223513"/>
                  <a:gd name="connsiteY6" fmla="*/ 1907 h 1329690"/>
                  <a:gd name="connsiteX7" fmla="*/ 754383 w 5223513"/>
                  <a:gd name="connsiteY7" fmla="*/ 116207 h 1329690"/>
                  <a:gd name="connsiteX8" fmla="*/ 640083 w 5223513"/>
                  <a:gd name="connsiteY8" fmla="*/ 367667 h 1329690"/>
                  <a:gd name="connsiteX9" fmla="*/ 651513 w 5223513"/>
                  <a:gd name="connsiteY9" fmla="*/ 607697 h 1329690"/>
                  <a:gd name="connsiteX10" fmla="*/ 800103 w 5223513"/>
                  <a:gd name="connsiteY10" fmla="*/ 859157 h 1329690"/>
                  <a:gd name="connsiteX11" fmla="*/ 1120143 w 5223513"/>
                  <a:gd name="connsiteY11" fmla="*/ 1144907 h 1329690"/>
                  <a:gd name="connsiteX12" fmla="*/ 1565913 w 5223513"/>
                  <a:gd name="connsiteY12" fmla="*/ 1270637 h 1329690"/>
                  <a:gd name="connsiteX13" fmla="*/ 1954533 w 5223513"/>
                  <a:gd name="connsiteY13" fmla="*/ 1259207 h 1329690"/>
                  <a:gd name="connsiteX14" fmla="*/ 2228853 w 5223513"/>
                  <a:gd name="connsiteY14" fmla="*/ 1190627 h 1329690"/>
                  <a:gd name="connsiteX15" fmla="*/ 2571753 w 5223513"/>
                  <a:gd name="connsiteY15" fmla="*/ 996317 h 1329690"/>
                  <a:gd name="connsiteX16" fmla="*/ 2811783 w 5223513"/>
                  <a:gd name="connsiteY16" fmla="*/ 699137 h 1329690"/>
                  <a:gd name="connsiteX17" fmla="*/ 2868933 w 5223513"/>
                  <a:gd name="connsiteY17" fmla="*/ 401957 h 1329690"/>
                  <a:gd name="connsiteX18" fmla="*/ 2731773 w 5223513"/>
                  <a:gd name="connsiteY18" fmla="*/ 93347 h 1329690"/>
                  <a:gd name="connsiteX19" fmla="*/ 2468883 w 5223513"/>
                  <a:gd name="connsiteY19" fmla="*/ 13337 h 1329690"/>
                  <a:gd name="connsiteX20" fmla="*/ 2194563 w 5223513"/>
                  <a:gd name="connsiteY20" fmla="*/ 150497 h 1329690"/>
                  <a:gd name="connsiteX21" fmla="*/ 2125983 w 5223513"/>
                  <a:gd name="connsiteY21" fmla="*/ 504827 h 1329690"/>
                  <a:gd name="connsiteX22" fmla="*/ 2251713 w 5223513"/>
                  <a:gd name="connsiteY22" fmla="*/ 824867 h 1329690"/>
                  <a:gd name="connsiteX23" fmla="*/ 2526033 w 5223513"/>
                  <a:gd name="connsiteY23" fmla="*/ 1087757 h 1329690"/>
                  <a:gd name="connsiteX24" fmla="*/ 2960373 w 5223513"/>
                  <a:gd name="connsiteY24" fmla="*/ 1259207 h 1329690"/>
                  <a:gd name="connsiteX25" fmla="*/ 3360423 w 5223513"/>
                  <a:gd name="connsiteY25" fmla="*/ 1293497 h 1329690"/>
                  <a:gd name="connsiteX26" fmla="*/ 3897633 w 5223513"/>
                  <a:gd name="connsiteY26" fmla="*/ 1133477 h 1329690"/>
                  <a:gd name="connsiteX27" fmla="*/ 4251963 w 5223513"/>
                  <a:gd name="connsiteY27" fmla="*/ 790577 h 1329690"/>
                  <a:gd name="connsiteX28" fmla="*/ 4354833 w 5223513"/>
                  <a:gd name="connsiteY28" fmla="*/ 436247 h 1329690"/>
                  <a:gd name="connsiteX29" fmla="*/ 4274823 w 5223513"/>
                  <a:gd name="connsiteY29" fmla="*/ 127637 h 1329690"/>
                  <a:gd name="connsiteX30" fmla="*/ 4034793 w 5223513"/>
                  <a:gd name="connsiteY30" fmla="*/ 24767 h 1329690"/>
                  <a:gd name="connsiteX31" fmla="*/ 3829053 w 5223513"/>
                  <a:gd name="connsiteY31" fmla="*/ 59057 h 1329690"/>
                  <a:gd name="connsiteX32" fmla="*/ 3691893 w 5223513"/>
                  <a:gd name="connsiteY32" fmla="*/ 161927 h 1329690"/>
                  <a:gd name="connsiteX33" fmla="*/ 3600453 w 5223513"/>
                  <a:gd name="connsiteY33" fmla="*/ 390527 h 1329690"/>
                  <a:gd name="connsiteX34" fmla="*/ 3669033 w 5223513"/>
                  <a:gd name="connsiteY34" fmla="*/ 676277 h 1329690"/>
                  <a:gd name="connsiteX35" fmla="*/ 3829053 w 5223513"/>
                  <a:gd name="connsiteY35" fmla="*/ 916307 h 1329690"/>
                  <a:gd name="connsiteX36" fmla="*/ 4126233 w 5223513"/>
                  <a:gd name="connsiteY36" fmla="*/ 1144907 h 1329690"/>
                  <a:gd name="connsiteX37" fmla="*/ 4469133 w 5223513"/>
                  <a:gd name="connsiteY37" fmla="*/ 1259207 h 1329690"/>
                  <a:gd name="connsiteX38" fmla="*/ 4766313 w 5223513"/>
                  <a:gd name="connsiteY38" fmla="*/ 1282067 h 1329690"/>
                  <a:gd name="connsiteX39" fmla="*/ 5223513 w 5223513"/>
                  <a:gd name="connsiteY39" fmla="*/ 1190627 h 1329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223513" h="1329690">
                    <a:moveTo>
                      <a:pt x="3" y="1259207"/>
                    </a:moveTo>
                    <a:cubicBezTo>
                      <a:pt x="106683" y="1329692"/>
                      <a:pt x="253368" y="1283972"/>
                      <a:pt x="388623" y="1270637"/>
                    </a:cubicBezTo>
                    <a:cubicBezTo>
                      <a:pt x="523878" y="1257302"/>
                      <a:pt x="668658" y="1251587"/>
                      <a:pt x="811533" y="1179197"/>
                    </a:cubicBezTo>
                    <a:cubicBezTo>
                      <a:pt x="954408" y="1106807"/>
                      <a:pt x="1152528" y="965837"/>
                      <a:pt x="1245873" y="836297"/>
                    </a:cubicBezTo>
                    <a:cubicBezTo>
                      <a:pt x="1339218" y="706757"/>
                      <a:pt x="1371603" y="523877"/>
                      <a:pt x="1371603" y="401957"/>
                    </a:cubicBezTo>
                    <a:cubicBezTo>
                      <a:pt x="1371603" y="280037"/>
                      <a:pt x="1308738" y="171452"/>
                      <a:pt x="1245873" y="104777"/>
                    </a:cubicBezTo>
                    <a:cubicBezTo>
                      <a:pt x="1183008" y="38102"/>
                      <a:pt x="1076328" y="2"/>
                      <a:pt x="994413" y="1907"/>
                    </a:cubicBezTo>
                    <a:cubicBezTo>
                      <a:pt x="912498" y="3812"/>
                      <a:pt x="813438" y="55247"/>
                      <a:pt x="754383" y="116207"/>
                    </a:cubicBezTo>
                    <a:cubicBezTo>
                      <a:pt x="695328" y="177167"/>
                      <a:pt x="657228" y="285752"/>
                      <a:pt x="640083" y="367667"/>
                    </a:cubicBezTo>
                    <a:cubicBezTo>
                      <a:pt x="622938" y="449582"/>
                      <a:pt x="624843" y="525782"/>
                      <a:pt x="651513" y="607697"/>
                    </a:cubicBezTo>
                    <a:cubicBezTo>
                      <a:pt x="678183" y="689612"/>
                      <a:pt x="721998" y="769622"/>
                      <a:pt x="800103" y="859157"/>
                    </a:cubicBezTo>
                    <a:cubicBezTo>
                      <a:pt x="878208" y="948692"/>
                      <a:pt x="992508" y="1076327"/>
                      <a:pt x="1120143" y="1144907"/>
                    </a:cubicBezTo>
                    <a:cubicBezTo>
                      <a:pt x="1247778" y="1213487"/>
                      <a:pt x="1426848" y="1251587"/>
                      <a:pt x="1565913" y="1270637"/>
                    </a:cubicBezTo>
                    <a:cubicBezTo>
                      <a:pt x="1704978" y="1289687"/>
                      <a:pt x="1844043" y="1272542"/>
                      <a:pt x="1954533" y="1259207"/>
                    </a:cubicBezTo>
                    <a:cubicBezTo>
                      <a:pt x="2065023" y="1245872"/>
                      <a:pt x="2125983" y="1234442"/>
                      <a:pt x="2228853" y="1190627"/>
                    </a:cubicBezTo>
                    <a:cubicBezTo>
                      <a:pt x="2331723" y="1146812"/>
                      <a:pt x="2474598" y="1078232"/>
                      <a:pt x="2571753" y="996317"/>
                    </a:cubicBezTo>
                    <a:cubicBezTo>
                      <a:pt x="2668908" y="914402"/>
                      <a:pt x="2762253" y="798197"/>
                      <a:pt x="2811783" y="699137"/>
                    </a:cubicBezTo>
                    <a:cubicBezTo>
                      <a:pt x="2861313" y="600077"/>
                      <a:pt x="2882268" y="502922"/>
                      <a:pt x="2868933" y="401957"/>
                    </a:cubicBezTo>
                    <a:cubicBezTo>
                      <a:pt x="2855598" y="300992"/>
                      <a:pt x="2798448" y="158117"/>
                      <a:pt x="2731773" y="93347"/>
                    </a:cubicBezTo>
                    <a:cubicBezTo>
                      <a:pt x="2665098" y="28577"/>
                      <a:pt x="2558418" y="3812"/>
                      <a:pt x="2468883" y="13337"/>
                    </a:cubicBezTo>
                    <a:cubicBezTo>
                      <a:pt x="2379348" y="22862"/>
                      <a:pt x="2251713" y="68582"/>
                      <a:pt x="2194563" y="150497"/>
                    </a:cubicBezTo>
                    <a:cubicBezTo>
                      <a:pt x="2137413" y="232412"/>
                      <a:pt x="2116458" y="392432"/>
                      <a:pt x="2125983" y="504827"/>
                    </a:cubicBezTo>
                    <a:cubicBezTo>
                      <a:pt x="2135508" y="617222"/>
                      <a:pt x="2185038" y="727712"/>
                      <a:pt x="2251713" y="824867"/>
                    </a:cubicBezTo>
                    <a:cubicBezTo>
                      <a:pt x="2318388" y="922022"/>
                      <a:pt x="2407923" y="1015367"/>
                      <a:pt x="2526033" y="1087757"/>
                    </a:cubicBezTo>
                    <a:cubicBezTo>
                      <a:pt x="2644143" y="1160147"/>
                      <a:pt x="2821308" y="1224917"/>
                      <a:pt x="2960373" y="1259207"/>
                    </a:cubicBezTo>
                    <a:cubicBezTo>
                      <a:pt x="3099438" y="1293497"/>
                      <a:pt x="3204213" y="1314452"/>
                      <a:pt x="3360423" y="1293497"/>
                    </a:cubicBezTo>
                    <a:cubicBezTo>
                      <a:pt x="3516633" y="1272542"/>
                      <a:pt x="3749043" y="1217297"/>
                      <a:pt x="3897633" y="1133477"/>
                    </a:cubicBezTo>
                    <a:cubicBezTo>
                      <a:pt x="4046223" y="1049657"/>
                      <a:pt x="4175763" y="906782"/>
                      <a:pt x="4251963" y="790577"/>
                    </a:cubicBezTo>
                    <a:cubicBezTo>
                      <a:pt x="4328163" y="674372"/>
                      <a:pt x="4351023" y="546737"/>
                      <a:pt x="4354833" y="436247"/>
                    </a:cubicBezTo>
                    <a:cubicBezTo>
                      <a:pt x="4358643" y="325757"/>
                      <a:pt x="4328163" y="196217"/>
                      <a:pt x="4274823" y="127637"/>
                    </a:cubicBezTo>
                    <a:cubicBezTo>
                      <a:pt x="4221483" y="59057"/>
                      <a:pt x="4109088" y="36197"/>
                      <a:pt x="4034793" y="24767"/>
                    </a:cubicBezTo>
                    <a:cubicBezTo>
                      <a:pt x="3960498" y="13337"/>
                      <a:pt x="3886203" y="36197"/>
                      <a:pt x="3829053" y="59057"/>
                    </a:cubicBezTo>
                    <a:cubicBezTo>
                      <a:pt x="3771903" y="81917"/>
                      <a:pt x="3729993" y="106682"/>
                      <a:pt x="3691893" y="161927"/>
                    </a:cubicBezTo>
                    <a:cubicBezTo>
                      <a:pt x="3653793" y="217172"/>
                      <a:pt x="3604263" y="304802"/>
                      <a:pt x="3600453" y="390527"/>
                    </a:cubicBezTo>
                    <a:cubicBezTo>
                      <a:pt x="3596643" y="476252"/>
                      <a:pt x="3630933" y="588647"/>
                      <a:pt x="3669033" y="676277"/>
                    </a:cubicBezTo>
                    <a:cubicBezTo>
                      <a:pt x="3707133" y="763907"/>
                      <a:pt x="3752853" y="838202"/>
                      <a:pt x="3829053" y="916307"/>
                    </a:cubicBezTo>
                    <a:cubicBezTo>
                      <a:pt x="3905253" y="994412"/>
                      <a:pt x="4019553" y="1087757"/>
                      <a:pt x="4126233" y="1144907"/>
                    </a:cubicBezTo>
                    <a:cubicBezTo>
                      <a:pt x="4232913" y="1202057"/>
                      <a:pt x="4362453" y="1236347"/>
                      <a:pt x="4469133" y="1259207"/>
                    </a:cubicBezTo>
                    <a:cubicBezTo>
                      <a:pt x="4575813" y="1282067"/>
                      <a:pt x="4640583" y="1293497"/>
                      <a:pt x="4766313" y="1282067"/>
                    </a:cubicBezTo>
                    <a:cubicBezTo>
                      <a:pt x="4892043" y="1270637"/>
                      <a:pt x="5057778" y="1230632"/>
                      <a:pt x="5223513" y="1190627"/>
                    </a:cubicBezTo>
                  </a:path>
                </a:pathLst>
              </a:custGeom>
              <a:ln w="19050">
                <a:solidFill>
                  <a:srgbClr val="000000">
                    <a:alpha val="4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 rot="17179495">
                <a:off x="5628914" y="4954584"/>
                <a:ext cx="239310" cy="242636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2" y="43"/>
                  </a:cxn>
                  <a:cxn ang="0">
                    <a:pos x="67" y="56"/>
                  </a:cxn>
                  <a:cxn ang="0">
                    <a:pos x="57" y="66"/>
                  </a:cxn>
                  <a:cxn ang="0">
                    <a:pos x="44" y="73"/>
                  </a:cxn>
                  <a:cxn ang="0">
                    <a:pos x="30" y="73"/>
                  </a:cxn>
                  <a:cxn ang="0">
                    <a:pos x="17" y="67"/>
                  </a:cxn>
                  <a:cxn ang="0">
                    <a:pos x="6" y="58"/>
                  </a:cxn>
                  <a:cxn ang="0">
                    <a:pos x="0" y="46"/>
                  </a:cxn>
                  <a:cxn ang="0">
                    <a:pos x="0" y="31"/>
                  </a:cxn>
                  <a:cxn ang="0">
                    <a:pos x="5" y="18"/>
                  </a:cxn>
                  <a:cxn ang="0">
                    <a:pos x="14" y="8"/>
                  </a:cxn>
                  <a:cxn ang="0">
                    <a:pos x="27" y="2"/>
                  </a:cxn>
                  <a:cxn ang="0">
                    <a:pos x="41" y="0"/>
                  </a:cxn>
                  <a:cxn ang="0">
                    <a:pos x="54" y="6"/>
                  </a:cxn>
                  <a:cxn ang="0">
                    <a:pos x="64" y="16"/>
                  </a:cxn>
                  <a:cxn ang="0">
                    <a:pos x="71" y="29"/>
                  </a:cxn>
                </a:cxnLst>
                <a:rect l="0" t="0" r="r" b="b"/>
                <a:pathLst>
                  <a:path w="72" h="73">
                    <a:moveTo>
                      <a:pt x="71" y="29"/>
                    </a:moveTo>
                    <a:lnTo>
                      <a:pt x="72" y="43"/>
                    </a:lnTo>
                    <a:lnTo>
                      <a:pt x="67" y="56"/>
                    </a:lnTo>
                    <a:lnTo>
                      <a:pt x="57" y="66"/>
                    </a:lnTo>
                    <a:lnTo>
                      <a:pt x="44" y="73"/>
                    </a:lnTo>
                    <a:lnTo>
                      <a:pt x="30" y="73"/>
                    </a:lnTo>
                    <a:lnTo>
                      <a:pt x="17" y="67"/>
                    </a:lnTo>
                    <a:lnTo>
                      <a:pt x="6" y="58"/>
                    </a:lnTo>
                    <a:lnTo>
                      <a:pt x="0" y="46"/>
                    </a:lnTo>
                    <a:lnTo>
                      <a:pt x="0" y="31"/>
                    </a:lnTo>
                    <a:lnTo>
                      <a:pt x="5" y="18"/>
                    </a:lnTo>
                    <a:lnTo>
                      <a:pt x="14" y="8"/>
                    </a:lnTo>
                    <a:lnTo>
                      <a:pt x="27" y="2"/>
                    </a:lnTo>
                    <a:lnTo>
                      <a:pt x="41" y="0"/>
                    </a:lnTo>
                    <a:lnTo>
                      <a:pt x="54" y="6"/>
                    </a:lnTo>
                    <a:lnTo>
                      <a:pt x="64" y="16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00FA0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63500" dist="76200" algn="ctr" rotWithShape="0">
                  <a:srgbClr val="CC00CC"/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079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 rot="17179495">
                <a:off x="5830984" y="5125031"/>
                <a:ext cx="239310" cy="242636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2" y="43"/>
                  </a:cxn>
                  <a:cxn ang="0">
                    <a:pos x="67" y="56"/>
                  </a:cxn>
                  <a:cxn ang="0">
                    <a:pos x="57" y="66"/>
                  </a:cxn>
                  <a:cxn ang="0">
                    <a:pos x="44" y="73"/>
                  </a:cxn>
                  <a:cxn ang="0">
                    <a:pos x="30" y="73"/>
                  </a:cxn>
                  <a:cxn ang="0">
                    <a:pos x="17" y="67"/>
                  </a:cxn>
                  <a:cxn ang="0">
                    <a:pos x="6" y="58"/>
                  </a:cxn>
                  <a:cxn ang="0">
                    <a:pos x="0" y="46"/>
                  </a:cxn>
                  <a:cxn ang="0">
                    <a:pos x="0" y="31"/>
                  </a:cxn>
                  <a:cxn ang="0">
                    <a:pos x="5" y="18"/>
                  </a:cxn>
                  <a:cxn ang="0">
                    <a:pos x="14" y="8"/>
                  </a:cxn>
                  <a:cxn ang="0">
                    <a:pos x="27" y="2"/>
                  </a:cxn>
                  <a:cxn ang="0">
                    <a:pos x="41" y="0"/>
                  </a:cxn>
                  <a:cxn ang="0">
                    <a:pos x="54" y="6"/>
                  </a:cxn>
                  <a:cxn ang="0">
                    <a:pos x="64" y="16"/>
                  </a:cxn>
                  <a:cxn ang="0">
                    <a:pos x="71" y="29"/>
                  </a:cxn>
                </a:cxnLst>
                <a:rect l="0" t="0" r="r" b="b"/>
                <a:pathLst>
                  <a:path w="72" h="73">
                    <a:moveTo>
                      <a:pt x="71" y="29"/>
                    </a:moveTo>
                    <a:lnTo>
                      <a:pt x="72" y="43"/>
                    </a:lnTo>
                    <a:lnTo>
                      <a:pt x="67" y="56"/>
                    </a:lnTo>
                    <a:lnTo>
                      <a:pt x="57" y="66"/>
                    </a:lnTo>
                    <a:lnTo>
                      <a:pt x="44" y="73"/>
                    </a:lnTo>
                    <a:lnTo>
                      <a:pt x="30" y="73"/>
                    </a:lnTo>
                    <a:lnTo>
                      <a:pt x="17" y="67"/>
                    </a:lnTo>
                    <a:lnTo>
                      <a:pt x="6" y="58"/>
                    </a:lnTo>
                    <a:lnTo>
                      <a:pt x="0" y="46"/>
                    </a:lnTo>
                    <a:lnTo>
                      <a:pt x="0" y="31"/>
                    </a:lnTo>
                    <a:lnTo>
                      <a:pt x="5" y="18"/>
                    </a:lnTo>
                    <a:lnTo>
                      <a:pt x="14" y="8"/>
                    </a:lnTo>
                    <a:lnTo>
                      <a:pt x="27" y="2"/>
                    </a:lnTo>
                    <a:lnTo>
                      <a:pt x="41" y="0"/>
                    </a:lnTo>
                    <a:lnTo>
                      <a:pt x="54" y="6"/>
                    </a:lnTo>
                    <a:lnTo>
                      <a:pt x="64" y="16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63500" dist="76200" algn="ctr" rotWithShape="0">
                  <a:srgbClr val="0000FF"/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0795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31" name="Rectangle 105"/>
              <p:cNvSpPr/>
              <p:nvPr/>
            </p:nvSpPr>
            <p:spPr>
              <a:xfrm>
                <a:off x="5756828" y="5407221"/>
                <a:ext cx="421488" cy="21715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1600"/>
                  </a:lnSpc>
                </a:pPr>
                <a:endParaRPr lang="en-GB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" name="Rectangle 113"/>
              <p:cNvSpPr/>
              <p:nvPr/>
            </p:nvSpPr>
            <p:spPr>
              <a:xfrm>
                <a:off x="4989776" y="4978116"/>
                <a:ext cx="673126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dirty="0" smtClean="0">
                    <a:solidFill>
                      <a:srgbClr val="00FA00"/>
                    </a:solidFill>
                    <a:latin typeface="Calibri"/>
                  </a:rPr>
                  <a:t>green</a:t>
                </a:r>
                <a:endParaRPr lang="en-GB" dirty="0">
                  <a:solidFill>
                    <a:srgbClr val="00FA00"/>
                  </a:solidFill>
                </a:endParaRPr>
              </a:p>
            </p:txBody>
          </p:sp>
        </p:grpSp>
        <p:sp>
          <p:nvSpPr>
            <p:cNvPr id="90" name="Rectangle 105"/>
            <p:cNvSpPr/>
            <p:nvPr/>
          </p:nvSpPr>
          <p:spPr>
            <a:xfrm>
              <a:off x="4381933" y="2694874"/>
              <a:ext cx="562726" cy="422338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</a:rPr>
                <a:t>anti</a:t>
              </a:r>
              <a:br>
                <a:rPr lang="en-US" dirty="0" smtClean="0">
                  <a:solidFill>
                    <a:srgbClr val="0000FF"/>
                  </a:solidFill>
                  <a:latin typeface="Calibri"/>
                </a:rPr>
              </a:br>
              <a:r>
                <a:rPr lang="en-US" dirty="0" smtClean="0">
                  <a:solidFill>
                    <a:srgbClr val="0000FF"/>
                  </a:solidFill>
                  <a:latin typeface="Calibri"/>
                </a:rPr>
                <a:t>blue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066364" y="1292734"/>
            <a:ext cx="3989648" cy="2931049"/>
            <a:chOff x="4066364" y="1292734"/>
            <a:chExt cx="3989648" cy="2931049"/>
          </a:xfrm>
        </p:grpSpPr>
        <p:grpSp>
          <p:nvGrpSpPr>
            <p:cNvPr id="6" name="Grupo 82"/>
            <p:cNvGrpSpPr/>
            <p:nvPr/>
          </p:nvGrpSpPr>
          <p:grpSpPr>
            <a:xfrm>
              <a:off x="4066364" y="1292734"/>
              <a:ext cx="3989648" cy="2931049"/>
              <a:chOff x="4140795" y="1289804"/>
              <a:chExt cx="3989648" cy="2931049"/>
            </a:xfrm>
          </p:grpSpPr>
          <p:sp>
            <p:nvSpPr>
              <p:cNvPr id="8" name="Rectangle 114"/>
              <p:cNvSpPr/>
              <p:nvPr/>
            </p:nvSpPr>
            <p:spPr>
              <a:xfrm>
                <a:off x="5147213" y="3297523"/>
                <a:ext cx="298323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prstClr val="black"/>
                    </a:solidFill>
                    <a:latin typeface="Calibri"/>
                  </a:rPr>
                  <a:t>2) non-perturbative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evolution</a:t>
                </a:r>
              </a:p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to the observed bound state</a:t>
                </a:r>
              </a:p>
              <a:p>
                <a:pPr algn="ctr"/>
                <a:r>
                  <a:rPr lang="en-US" i="1" dirty="0" smtClean="0">
                    <a:solidFill>
                      <a:prstClr val="black"/>
                    </a:solidFill>
                    <a:latin typeface="Calibri"/>
                  </a:rPr>
                  <a:t>Quantum numbers change!</a:t>
                </a:r>
                <a:endParaRPr lang="en-GB" i="1" dirty="0"/>
              </a:p>
            </p:txBody>
          </p:sp>
          <p:sp>
            <p:nvSpPr>
              <p:cNvPr id="9" name="Right Brace 115"/>
              <p:cNvSpPr/>
              <p:nvPr/>
            </p:nvSpPr>
            <p:spPr>
              <a:xfrm rot="3150565">
                <a:off x="5392022" y="2408277"/>
                <a:ext cx="252236" cy="1241200"/>
              </a:xfrm>
              <a:prstGeom prst="rightBrace">
                <a:avLst>
                  <a:gd name="adj1" fmla="val 30053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148"/>
              <p:cNvGrpSpPr/>
              <p:nvPr/>
            </p:nvGrpSpPr>
            <p:grpSpPr>
              <a:xfrm>
                <a:off x="4140795" y="1355604"/>
                <a:ext cx="2030877" cy="1324241"/>
                <a:chOff x="5500965" y="4114044"/>
                <a:chExt cx="2030877" cy="1324241"/>
              </a:xfrm>
            </p:grpSpPr>
            <p:cxnSp>
              <p:nvCxnSpPr>
                <p:cNvPr id="41" name="Straight Arrow Connector 107"/>
                <p:cNvCxnSpPr/>
                <p:nvPr/>
              </p:nvCxnSpPr>
              <p:spPr>
                <a:xfrm rot="294167" flipH="1" flipV="1">
                  <a:off x="6094442" y="4834281"/>
                  <a:ext cx="102066" cy="66948"/>
                </a:xfrm>
                <a:prstGeom prst="straightConnector1">
                  <a:avLst/>
                </a:prstGeom>
                <a:ln>
                  <a:solidFill>
                    <a:srgbClr val="666666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Freeform 68"/>
                <p:cNvSpPr/>
                <p:nvPr/>
              </p:nvSpPr>
              <p:spPr>
                <a:xfrm rot="15761278" flipV="1">
                  <a:off x="5707970" y="4656894"/>
                  <a:ext cx="338946" cy="115871"/>
                </a:xfrm>
                <a:custGeom>
                  <a:avLst/>
                  <a:gdLst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96610 w 383721"/>
                    <a:gd name="connsiteY1" fmla="*/ 45243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96610 w 383721"/>
                    <a:gd name="connsiteY1" fmla="*/ 45243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234042 w 383721"/>
                    <a:gd name="connsiteY1" fmla="*/ 10886 h 106136"/>
                    <a:gd name="connsiteX2" fmla="*/ 383721 w 383721"/>
                    <a:gd name="connsiteY2" fmla="*/ 0 h 106136"/>
                    <a:gd name="connsiteX0" fmla="*/ 0 w 383721"/>
                    <a:gd name="connsiteY0" fmla="*/ 106136 h 106136"/>
                    <a:gd name="connsiteX1" fmla="*/ 169410 w 383721"/>
                    <a:gd name="connsiteY1" fmla="*/ 34225 h 106136"/>
                    <a:gd name="connsiteX2" fmla="*/ 383721 w 383721"/>
                    <a:gd name="connsiteY2" fmla="*/ 0 h 106136"/>
                    <a:gd name="connsiteX0" fmla="*/ 0 w 383721"/>
                    <a:gd name="connsiteY0" fmla="*/ 106136 h 106136"/>
                    <a:gd name="connsiteX1" fmla="*/ 169410 w 383721"/>
                    <a:gd name="connsiteY1" fmla="*/ 34225 h 106136"/>
                    <a:gd name="connsiteX2" fmla="*/ 383721 w 383721"/>
                    <a:gd name="connsiteY2" fmla="*/ 0 h 106136"/>
                    <a:gd name="connsiteX0" fmla="*/ 0 w 383721"/>
                    <a:gd name="connsiteY0" fmla="*/ 106136 h 106136"/>
                    <a:gd name="connsiteX1" fmla="*/ 169410 w 383721"/>
                    <a:gd name="connsiteY1" fmla="*/ 34225 h 106136"/>
                    <a:gd name="connsiteX2" fmla="*/ 383721 w 383721"/>
                    <a:gd name="connsiteY2" fmla="*/ 0 h 106136"/>
                    <a:gd name="connsiteX0" fmla="*/ 0 w 383721"/>
                    <a:gd name="connsiteY0" fmla="*/ 106136 h 106136"/>
                    <a:gd name="connsiteX1" fmla="*/ 169883 w 383721"/>
                    <a:gd name="connsiteY1" fmla="*/ 37214 h 106136"/>
                    <a:gd name="connsiteX2" fmla="*/ 383721 w 383721"/>
                    <a:gd name="connsiteY2" fmla="*/ 0 h 106136"/>
                    <a:gd name="connsiteX0" fmla="*/ 0 w 383721"/>
                    <a:gd name="connsiteY0" fmla="*/ 106136 h 106136"/>
                    <a:gd name="connsiteX1" fmla="*/ 169883 w 383721"/>
                    <a:gd name="connsiteY1" fmla="*/ 37214 h 106136"/>
                    <a:gd name="connsiteX2" fmla="*/ 383721 w 383721"/>
                    <a:gd name="connsiteY2" fmla="*/ 0 h 106136"/>
                    <a:gd name="connsiteX0" fmla="*/ 0 w 383721"/>
                    <a:gd name="connsiteY0" fmla="*/ 106136 h 106136"/>
                    <a:gd name="connsiteX1" fmla="*/ 169883 w 383721"/>
                    <a:gd name="connsiteY1" fmla="*/ 37214 h 106136"/>
                    <a:gd name="connsiteX2" fmla="*/ 383721 w 383721"/>
                    <a:gd name="connsiteY2" fmla="*/ 0 h 106136"/>
                    <a:gd name="connsiteX0" fmla="*/ 0 w 383721"/>
                    <a:gd name="connsiteY0" fmla="*/ 106136 h 106136"/>
                    <a:gd name="connsiteX1" fmla="*/ 169883 w 383721"/>
                    <a:gd name="connsiteY1" fmla="*/ 37214 h 106136"/>
                    <a:gd name="connsiteX2" fmla="*/ 383721 w 383721"/>
                    <a:gd name="connsiteY2" fmla="*/ 0 h 10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3721" h="106136">
                      <a:moveTo>
                        <a:pt x="0" y="106136"/>
                      </a:moveTo>
                      <a:cubicBezTo>
                        <a:pt x="56628" y="83162"/>
                        <a:pt x="82380" y="68103"/>
                        <a:pt x="169883" y="37214"/>
                      </a:cubicBezTo>
                      <a:cubicBezTo>
                        <a:pt x="259281" y="18277"/>
                        <a:pt x="335188" y="680"/>
                        <a:pt x="383721" y="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Freeform 89"/>
                <p:cNvSpPr/>
                <p:nvPr/>
              </p:nvSpPr>
              <p:spPr>
                <a:xfrm rot="10800000" flipH="1" flipV="1">
                  <a:off x="6229125" y="5049187"/>
                  <a:ext cx="309163" cy="73326"/>
                </a:xfrm>
                <a:custGeom>
                  <a:avLst/>
                  <a:gdLst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96610 w 383721"/>
                    <a:gd name="connsiteY1" fmla="*/ 45243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96610 w 383721"/>
                    <a:gd name="connsiteY1" fmla="*/ 45243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234042 w 383721"/>
                    <a:gd name="connsiteY1" fmla="*/ 10886 h 106136"/>
                    <a:gd name="connsiteX2" fmla="*/ 383721 w 383721"/>
                    <a:gd name="connsiteY2" fmla="*/ 0 h 106136"/>
                    <a:gd name="connsiteX0" fmla="*/ 0 w 383721"/>
                    <a:gd name="connsiteY0" fmla="*/ 106136 h 106136"/>
                    <a:gd name="connsiteX1" fmla="*/ 184575 w 383721"/>
                    <a:gd name="connsiteY1" fmla="*/ 29554 h 106136"/>
                    <a:gd name="connsiteX2" fmla="*/ 383721 w 383721"/>
                    <a:gd name="connsiteY2" fmla="*/ 0 h 106136"/>
                    <a:gd name="connsiteX0" fmla="*/ 0 w 383721"/>
                    <a:gd name="connsiteY0" fmla="*/ 106136 h 106136"/>
                    <a:gd name="connsiteX1" fmla="*/ 180493 w 383721"/>
                    <a:gd name="connsiteY1" fmla="*/ 48597 h 106136"/>
                    <a:gd name="connsiteX2" fmla="*/ 383721 w 383721"/>
                    <a:gd name="connsiteY2" fmla="*/ 0 h 10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3721" h="106136">
                      <a:moveTo>
                        <a:pt x="0" y="106136"/>
                      </a:moveTo>
                      <a:cubicBezTo>
                        <a:pt x="48759" y="86292"/>
                        <a:pt x="116540" y="66286"/>
                        <a:pt x="180493" y="48597"/>
                      </a:cubicBezTo>
                      <a:cubicBezTo>
                        <a:pt x="228345" y="41056"/>
                        <a:pt x="335188" y="680"/>
                        <a:pt x="383721" y="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4" name="Straight Arrow Connector 106"/>
                <p:cNvCxnSpPr/>
                <p:nvPr/>
              </p:nvCxnSpPr>
              <p:spPr>
                <a:xfrm rot="294167">
                  <a:off x="6326474" y="4605505"/>
                  <a:ext cx="108244" cy="68882"/>
                </a:xfrm>
                <a:prstGeom prst="straightConnector1">
                  <a:avLst/>
                </a:prstGeom>
                <a:ln>
                  <a:solidFill>
                    <a:srgbClr val="666666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108"/>
                <p:cNvCxnSpPr/>
                <p:nvPr/>
              </p:nvCxnSpPr>
              <p:spPr>
                <a:xfrm flipV="1">
                  <a:off x="5880447" y="4655252"/>
                  <a:ext cx="27713" cy="12751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109"/>
                <p:cNvCxnSpPr/>
                <p:nvPr/>
              </p:nvCxnSpPr>
              <p:spPr>
                <a:xfrm flipH="1">
                  <a:off x="6293750" y="5065635"/>
                  <a:ext cx="126127" cy="3780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/>
                <p:cNvSpPr/>
                <p:nvPr/>
              </p:nvSpPr>
              <p:spPr>
                <a:xfrm rot="2201311">
                  <a:off x="5874528" y="4594957"/>
                  <a:ext cx="783128" cy="321191"/>
                </a:xfrm>
                <a:prstGeom prst="ellipse">
                  <a:avLst/>
                </a:prstGeom>
                <a:noFill/>
                <a:ln w="19050">
                  <a:solidFill>
                    <a:srgbClr val="6666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Freeform 29"/>
                <p:cNvSpPr>
                  <a:spLocks/>
                </p:cNvSpPr>
                <p:nvPr/>
              </p:nvSpPr>
              <p:spPr bwMode="auto">
                <a:xfrm rot="17179495">
                  <a:off x="5824755" y="4333831"/>
                  <a:ext cx="239310" cy="242636"/>
                </a:xfrm>
                <a:custGeom>
                  <a:avLst/>
                  <a:gdLst/>
                  <a:ahLst/>
                  <a:cxnLst>
                    <a:cxn ang="0">
                      <a:pos x="71" y="29"/>
                    </a:cxn>
                    <a:cxn ang="0">
                      <a:pos x="72" y="43"/>
                    </a:cxn>
                    <a:cxn ang="0">
                      <a:pos x="67" y="56"/>
                    </a:cxn>
                    <a:cxn ang="0">
                      <a:pos x="57" y="66"/>
                    </a:cxn>
                    <a:cxn ang="0">
                      <a:pos x="44" y="73"/>
                    </a:cxn>
                    <a:cxn ang="0">
                      <a:pos x="30" y="73"/>
                    </a:cxn>
                    <a:cxn ang="0">
                      <a:pos x="17" y="67"/>
                    </a:cxn>
                    <a:cxn ang="0">
                      <a:pos x="6" y="58"/>
                    </a:cxn>
                    <a:cxn ang="0">
                      <a:pos x="0" y="46"/>
                    </a:cxn>
                    <a:cxn ang="0">
                      <a:pos x="0" y="31"/>
                    </a:cxn>
                    <a:cxn ang="0">
                      <a:pos x="5" y="18"/>
                    </a:cxn>
                    <a:cxn ang="0">
                      <a:pos x="14" y="8"/>
                    </a:cxn>
                    <a:cxn ang="0">
                      <a:pos x="27" y="2"/>
                    </a:cxn>
                    <a:cxn ang="0">
                      <a:pos x="41" y="0"/>
                    </a:cxn>
                    <a:cxn ang="0">
                      <a:pos x="54" y="6"/>
                    </a:cxn>
                    <a:cxn ang="0">
                      <a:pos x="64" y="16"/>
                    </a:cxn>
                    <a:cxn ang="0">
                      <a:pos x="71" y="29"/>
                    </a:cxn>
                  </a:cxnLst>
                  <a:rect l="0" t="0" r="r" b="b"/>
                  <a:pathLst>
                    <a:path w="72" h="73">
                      <a:moveTo>
                        <a:pt x="71" y="29"/>
                      </a:moveTo>
                      <a:lnTo>
                        <a:pt x="72" y="43"/>
                      </a:lnTo>
                      <a:lnTo>
                        <a:pt x="67" y="56"/>
                      </a:lnTo>
                      <a:lnTo>
                        <a:pt x="57" y="66"/>
                      </a:lnTo>
                      <a:lnTo>
                        <a:pt x="44" y="73"/>
                      </a:lnTo>
                      <a:lnTo>
                        <a:pt x="30" y="73"/>
                      </a:lnTo>
                      <a:lnTo>
                        <a:pt x="17" y="67"/>
                      </a:lnTo>
                      <a:lnTo>
                        <a:pt x="6" y="58"/>
                      </a:lnTo>
                      <a:lnTo>
                        <a:pt x="0" y="46"/>
                      </a:lnTo>
                      <a:lnTo>
                        <a:pt x="0" y="31"/>
                      </a:lnTo>
                      <a:lnTo>
                        <a:pt x="5" y="18"/>
                      </a:lnTo>
                      <a:lnTo>
                        <a:pt x="14" y="8"/>
                      </a:lnTo>
                      <a:lnTo>
                        <a:pt x="27" y="2"/>
                      </a:lnTo>
                      <a:lnTo>
                        <a:pt x="41" y="0"/>
                      </a:lnTo>
                      <a:lnTo>
                        <a:pt x="54" y="6"/>
                      </a:lnTo>
                      <a:lnTo>
                        <a:pt x="64" y="16"/>
                      </a:lnTo>
                      <a:lnTo>
                        <a:pt x="71" y="2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63500" dist="76200" algn="l" rotWithShape="0">
                    <a:srgbClr val="00F4EE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1079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49" name="Freeform 29"/>
                <p:cNvSpPr>
                  <a:spLocks/>
                </p:cNvSpPr>
                <p:nvPr/>
              </p:nvSpPr>
              <p:spPr bwMode="auto">
                <a:xfrm rot="17179495">
                  <a:off x="6481398" y="4882210"/>
                  <a:ext cx="239310" cy="242636"/>
                </a:xfrm>
                <a:custGeom>
                  <a:avLst/>
                  <a:gdLst/>
                  <a:ahLst/>
                  <a:cxnLst>
                    <a:cxn ang="0">
                      <a:pos x="71" y="29"/>
                    </a:cxn>
                    <a:cxn ang="0">
                      <a:pos x="72" y="43"/>
                    </a:cxn>
                    <a:cxn ang="0">
                      <a:pos x="67" y="56"/>
                    </a:cxn>
                    <a:cxn ang="0">
                      <a:pos x="57" y="66"/>
                    </a:cxn>
                    <a:cxn ang="0">
                      <a:pos x="44" y="73"/>
                    </a:cxn>
                    <a:cxn ang="0">
                      <a:pos x="30" y="73"/>
                    </a:cxn>
                    <a:cxn ang="0">
                      <a:pos x="17" y="67"/>
                    </a:cxn>
                    <a:cxn ang="0">
                      <a:pos x="6" y="58"/>
                    </a:cxn>
                    <a:cxn ang="0">
                      <a:pos x="0" y="46"/>
                    </a:cxn>
                    <a:cxn ang="0">
                      <a:pos x="0" y="31"/>
                    </a:cxn>
                    <a:cxn ang="0">
                      <a:pos x="5" y="18"/>
                    </a:cxn>
                    <a:cxn ang="0">
                      <a:pos x="14" y="8"/>
                    </a:cxn>
                    <a:cxn ang="0">
                      <a:pos x="27" y="2"/>
                    </a:cxn>
                    <a:cxn ang="0">
                      <a:pos x="41" y="0"/>
                    </a:cxn>
                    <a:cxn ang="0">
                      <a:pos x="54" y="6"/>
                    </a:cxn>
                    <a:cxn ang="0">
                      <a:pos x="64" y="16"/>
                    </a:cxn>
                    <a:cxn ang="0">
                      <a:pos x="71" y="29"/>
                    </a:cxn>
                  </a:cxnLst>
                  <a:rect l="0" t="0" r="r" b="b"/>
                  <a:pathLst>
                    <a:path w="72" h="73">
                      <a:moveTo>
                        <a:pt x="71" y="29"/>
                      </a:moveTo>
                      <a:lnTo>
                        <a:pt x="72" y="43"/>
                      </a:lnTo>
                      <a:lnTo>
                        <a:pt x="67" y="56"/>
                      </a:lnTo>
                      <a:lnTo>
                        <a:pt x="57" y="66"/>
                      </a:lnTo>
                      <a:lnTo>
                        <a:pt x="44" y="73"/>
                      </a:lnTo>
                      <a:lnTo>
                        <a:pt x="30" y="73"/>
                      </a:lnTo>
                      <a:lnTo>
                        <a:pt x="17" y="67"/>
                      </a:lnTo>
                      <a:lnTo>
                        <a:pt x="6" y="58"/>
                      </a:lnTo>
                      <a:lnTo>
                        <a:pt x="0" y="46"/>
                      </a:lnTo>
                      <a:lnTo>
                        <a:pt x="0" y="31"/>
                      </a:lnTo>
                      <a:lnTo>
                        <a:pt x="5" y="18"/>
                      </a:lnTo>
                      <a:lnTo>
                        <a:pt x="14" y="8"/>
                      </a:lnTo>
                      <a:lnTo>
                        <a:pt x="27" y="2"/>
                      </a:lnTo>
                      <a:lnTo>
                        <a:pt x="41" y="0"/>
                      </a:lnTo>
                      <a:lnTo>
                        <a:pt x="54" y="6"/>
                      </a:lnTo>
                      <a:lnTo>
                        <a:pt x="64" y="16"/>
                      </a:lnTo>
                      <a:lnTo>
                        <a:pt x="71" y="29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63500" dist="76200" algn="ctr" rotWithShape="0">
                    <a:srgbClr val="FF0000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107950" prst="softRound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50" name="Rectangle 81"/>
                <p:cNvSpPr/>
                <p:nvPr/>
              </p:nvSpPr>
              <p:spPr>
                <a:xfrm>
                  <a:off x="6123564" y="4114044"/>
                  <a:ext cx="1408278" cy="392415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dirty="0" smtClean="0">
                      <a:solidFill>
                        <a:srgbClr val="FF0000"/>
                      </a:solidFill>
                      <a:latin typeface="Calibri"/>
                    </a:rPr>
                    <a:t>  red</a:t>
                  </a:r>
                </a:p>
              </p:txBody>
            </p:sp>
            <p:grpSp>
              <p:nvGrpSpPr>
                <p:cNvPr id="11" name="Group 134"/>
                <p:cNvGrpSpPr/>
                <p:nvPr/>
              </p:nvGrpSpPr>
              <p:grpSpPr>
                <a:xfrm rot="15439981">
                  <a:off x="5475657" y="4643561"/>
                  <a:ext cx="339045" cy="288430"/>
                  <a:chOff x="2884326" y="4307242"/>
                  <a:chExt cx="1414497" cy="1203330"/>
                </a:xfrm>
              </p:grpSpPr>
              <p:sp>
                <p:nvSpPr>
                  <p:cNvPr id="68" name="Freeform 135"/>
                  <p:cNvSpPr/>
                  <p:nvPr/>
                </p:nvSpPr>
                <p:spPr>
                  <a:xfrm rot="10800000" flipH="1" flipV="1">
                    <a:off x="2884326" y="5152612"/>
                    <a:ext cx="624227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983791" h="1277766">
                        <a:moveTo>
                          <a:pt x="0" y="1065647"/>
                        </a:moveTo>
                        <a:cubicBezTo>
                          <a:pt x="97155" y="1130463"/>
                          <a:pt x="241699" y="1241738"/>
                          <a:pt x="409183" y="1254378"/>
                        </a:cubicBezTo>
                        <a:cubicBezTo>
                          <a:pt x="549926" y="1267019"/>
                          <a:pt x="697615" y="1277767"/>
                          <a:pt x="844456" y="1211579"/>
                        </a:cubicBezTo>
                        <a:cubicBezTo>
                          <a:pt x="991297" y="1145391"/>
                          <a:pt x="1193071" y="981074"/>
                          <a:pt x="1290226" y="857249"/>
                        </a:cubicBezTo>
                        <a:cubicBezTo>
                          <a:pt x="1387381" y="733424"/>
                          <a:pt x="1417861" y="586739"/>
                          <a:pt x="1427386" y="468629"/>
                        </a:cubicBezTo>
                        <a:cubicBezTo>
                          <a:pt x="1436911" y="350519"/>
                          <a:pt x="1402621" y="224789"/>
                          <a:pt x="1347376" y="148589"/>
                        </a:cubicBezTo>
                        <a:cubicBezTo>
                          <a:pt x="1292131" y="72389"/>
                          <a:pt x="1179736" y="22859"/>
                          <a:pt x="1095916" y="11429"/>
                        </a:cubicBezTo>
                        <a:cubicBezTo>
                          <a:pt x="1012096" y="-1"/>
                          <a:pt x="909226" y="34289"/>
                          <a:pt x="844456" y="80009"/>
                        </a:cubicBezTo>
                        <a:cubicBezTo>
                          <a:pt x="779686" y="125729"/>
                          <a:pt x="730156" y="201929"/>
                          <a:pt x="707296" y="285749"/>
                        </a:cubicBezTo>
                        <a:cubicBezTo>
                          <a:pt x="684436" y="369569"/>
                          <a:pt x="684436" y="485774"/>
                          <a:pt x="707296" y="582929"/>
                        </a:cubicBezTo>
                        <a:cubicBezTo>
                          <a:pt x="730156" y="680084"/>
                          <a:pt x="764446" y="775334"/>
                          <a:pt x="844456" y="868679"/>
                        </a:cubicBezTo>
                        <a:cubicBezTo>
                          <a:pt x="924466" y="962024"/>
                          <a:pt x="1071151" y="1076324"/>
                          <a:pt x="1187356" y="1142999"/>
                        </a:cubicBezTo>
                        <a:cubicBezTo>
                          <a:pt x="1303561" y="1209674"/>
                          <a:pt x="1408947" y="1262556"/>
                          <a:pt x="1541686" y="1268729"/>
                        </a:cubicBezTo>
                        <a:cubicBezTo>
                          <a:pt x="1674425" y="1274902"/>
                          <a:pt x="1848535" y="1233425"/>
                          <a:pt x="1983791" y="1180038"/>
                        </a:cubicBezTo>
                      </a:path>
                    </a:pathLst>
                  </a:cu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Freeform 136"/>
                  <p:cNvSpPr/>
                  <p:nvPr/>
                </p:nvSpPr>
                <p:spPr>
                  <a:xfrm rot="9102946" flipH="1" flipV="1">
                    <a:off x="3393406" y="5038896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Freeform 137"/>
                  <p:cNvSpPr/>
                  <p:nvPr/>
                </p:nvSpPr>
                <p:spPr>
                  <a:xfrm rot="7706591" flipH="1" flipV="1">
                    <a:off x="3700075" y="4756534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Freeform 138"/>
                  <p:cNvSpPr/>
                  <p:nvPr/>
                </p:nvSpPr>
                <p:spPr>
                  <a:xfrm rot="6345796" flipH="1" flipV="1">
                    <a:off x="3872107" y="4375998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2" name="Group 93"/>
                <p:cNvGrpSpPr/>
                <p:nvPr/>
              </p:nvGrpSpPr>
              <p:grpSpPr>
                <a:xfrm rot="15439981">
                  <a:off x="5490233" y="4630308"/>
                  <a:ext cx="339045" cy="288430"/>
                  <a:chOff x="2884326" y="4307242"/>
                  <a:chExt cx="1414497" cy="1203330"/>
                </a:xfrm>
              </p:grpSpPr>
              <p:sp>
                <p:nvSpPr>
                  <p:cNvPr id="64" name="Freeform 94"/>
                  <p:cNvSpPr/>
                  <p:nvPr/>
                </p:nvSpPr>
                <p:spPr>
                  <a:xfrm rot="10800000" flipH="1" flipV="1">
                    <a:off x="2884326" y="5152612"/>
                    <a:ext cx="624227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983791" h="1277766">
                        <a:moveTo>
                          <a:pt x="0" y="1065647"/>
                        </a:moveTo>
                        <a:cubicBezTo>
                          <a:pt x="97155" y="1130463"/>
                          <a:pt x="241699" y="1241738"/>
                          <a:pt x="409183" y="1254378"/>
                        </a:cubicBezTo>
                        <a:cubicBezTo>
                          <a:pt x="549926" y="1267019"/>
                          <a:pt x="697615" y="1277767"/>
                          <a:pt x="844456" y="1211579"/>
                        </a:cubicBezTo>
                        <a:cubicBezTo>
                          <a:pt x="991297" y="1145391"/>
                          <a:pt x="1193071" y="981074"/>
                          <a:pt x="1290226" y="857249"/>
                        </a:cubicBezTo>
                        <a:cubicBezTo>
                          <a:pt x="1387381" y="733424"/>
                          <a:pt x="1417861" y="586739"/>
                          <a:pt x="1427386" y="468629"/>
                        </a:cubicBezTo>
                        <a:cubicBezTo>
                          <a:pt x="1436911" y="350519"/>
                          <a:pt x="1402621" y="224789"/>
                          <a:pt x="1347376" y="148589"/>
                        </a:cubicBezTo>
                        <a:cubicBezTo>
                          <a:pt x="1292131" y="72389"/>
                          <a:pt x="1179736" y="22859"/>
                          <a:pt x="1095916" y="11429"/>
                        </a:cubicBezTo>
                        <a:cubicBezTo>
                          <a:pt x="1012096" y="-1"/>
                          <a:pt x="909226" y="34289"/>
                          <a:pt x="844456" y="80009"/>
                        </a:cubicBezTo>
                        <a:cubicBezTo>
                          <a:pt x="779686" y="125729"/>
                          <a:pt x="730156" y="201929"/>
                          <a:pt x="707296" y="285749"/>
                        </a:cubicBezTo>
                        <a:cubicBezTo>
                          <a:pt x="684436" y="369569"/>
                          <a:pt x="684436" y="485774"/>
                          <a:pt x="707296" y="582929"/>
                        </a:cubicBezTo>
                        <a:cubicBezTo>
                          <a:pt x="730156" y="680084"/>
                          <a:pt x="764446" y="775334"/>
                          <a:pt x="844456" y="868679"/>
                        </a:cubicBezTo>
                        <a:cubicBezTo>
                          <a:pt x="924466" y="962024"/>
                          <a:pt x="1071151" y="1076324"/>
                          <a:pt x="1187356" y="1142999"/>
                        </a:cubicBezTo>
                        <a:cubicBezTo>
                          <a:pt x="1303561" y="1209674"/>
                          <a:pt x="1408947" y="1262556"/>
                          <a:pt x="1541686" y="1268729"/>
                        </a:cubicBezTo>
                        <a:cubicBezTo>
                          <a:pt x="1674425" y="1274902"/>
                          <a:pt x="1848535" y="1233425"/>
                          <a:pt x="1983791" y="1180038"/>
                        </a:cubicBezTo>
                      </a:path>
                    </a:pathLst>
                  </a:custGeom>
                  <a:ln w="12700">
                    <a:solidFill>
                      <a:srgbClr val="00FA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Freeform 95"/>
                  <p:cNvSpPr/>
                  <p:nvPr/>
                </p:nvSpPr>
                <p:spPr>
                  <a:xfrm rot="9102946" flipH="1" flipV="1">
                    <a:off x="3393406" y="5038896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2700">
                    <a:solidFill>
                      <a:srgbClr val="00FA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Freeform 96"/>
                  <p:cNvSpPr/>
                  <p:nvPr/>
                </p:nvSpPr>
                <p:spPr>
                  <a:xfrm rot="7706591" flipH="1" flipV="1">
                    <a:off x="3700075" y="4756534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2700">
                    <a:solidFill>
                      <a:srgbClr val="00FA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" name="Freeform 97"/>
                  <p:cNvSpPr/>
                  <p:nvPr/>
                </p:nvSpPr>
                <p:spPr>
                  <a:xfrm rot="6345796" flipH="1" flipV="1">
                    <a:off x="3872107" y="4375998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2700">
                    <a:solidFill>
                      <a:srgbClr val="00FA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" name="Group 98"/>
                <p:cNvGrpSpPr/>
                <p:nvPr/>
              </p:nvGrpSpPr>
              <p:grpSpPr>
                <a:xfrm rot="11246160" flipH="1">
                  <a:off x="6171114" y="5149855"/>
                  <a:ext cx="339045" cy="288430"/>
                  <a:chOff x="2884326" y="4307242"/>
                  <a:chExt cx="1414497" cy="1203330"/>
                </a:xfrm>
              </p:grpSpPr>
              <p:sp>
                <p:nvSpPr>
                  <p:cNvPr id="60" name="Freeform 99"/>
                  <p:cNvSpPr/>
                  <p:nvPr/>
                </p:nvSpPr>
                <p:spPr>
                  <a:xfrm rot="10800000" flipH="1" flipV="1">
                    <a:off x="2884326" y="5152612"/>
                    <a:ext cx="624227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983791" h="1277766">
                        <a:moveTo>
                          <a:pt x="0" y="1065647"/>
                        </a:moveTo>
                        <a:cubicBezTo>
                          <a:pt x="97155" y="1130463"/>
                          <a:pt x="241699" y="1241738"/>
                          <a:pt x="409183" y="1254378"/>
                        </a:cubicBezTo>
                        <a:cubicBezTo>
                          <a:pt x="549926" y="1267019"/>
                          <a:pt x="697615" y="1277767"/>
                          <a:pt x="844456" y="1211579"/>
                        </a:cubicBezTo>
                        <a:cubicBezTo>
                          <a:pt x="991297" y="1145391"/>
                          <a:pt x="1193071" y="981074"/>
                          <a:pt x="1290226" y="857249"/>
                        </a:cubicBezTo>
                        <a:cubicBezTo>
                          <a:pt x="1387381" y="733424"/>
                          <a:pt x="1417861" y="586739"/>
                          <a:pt x="1427386" y="468629"/>
                        </a:cubicBezTo>
                        <a:cubicBezTo>
                          <a:pt x="1436911" y="350519"/>
                          <a:pt x="1402621" y="224789"/>
                          <a:pt x="1347376" y="148589"/>
                        </a:cubicBezTo>
                        <a:cubicBezTo>
                          <a:pt x="1292131" y="72389"/>
                          <a:pt x="1179736" y="22859"/>
                          <a:pt x="1095916" y="11429"/>
                        </a:cubicBezTo>
                        <a:cubicBezTo>
                          <a:pt x="1012096" y="-1"/>
                          <a:pt x="909226" y="34289"/>
                          <a:pt x="844456" y="80009"/>
                        </a:cubicBezTo>
                        <a:cubicBezTo>
                          <a:pt x="779686" y="125729"/>
                          <a:pt x="730156" y="201929"/>
                          <a:pt x="707296" y="285749"/>
                        </a:cubicBezTo>
                        <a:cubicBezTo>
                          <a:pt x="684436" y="369569"/>
                          <a:pt x="684436" y="485774"/>
                          <a:pt x="707296" y="582929"/>
                        </a:cubicBezTo>
                        <a:cubicBezTo>
                          <a:pt x="730156" y="680084"/>
                          <a:pt x="764446" y="775334"/>
                          <a:pt x="844456" y="868679"/>
                        </a:cubicBezTo>
                        <a:cubicBezTo>
                          <a:pt x="924466" y="962024"/>
                          <a:pt x="1071151" y="1076324"/>
                          <a:pt x="1187356" y="1142999"/>
                        </a:cubicBezTo>
                        <a:cubicBezTo>
                          <a:pt x="1303561" y="1209674"/>
                          <a:pt x="1408947" y="1262556"/>
                          <a:pt x="1541686" y="1268729"/>
                        </a:cubicBezTo>
                        <a:cubicBezTo>
                          <a:pt x="1674425" y="1274902"/>
                          <a:pt x="1848535" y="1233425"/>
                          <a:pt x="1983791" y="1180038"/>
                        </a:cubicBezTo>
                      </a:path>
                    </a:pathLst>
                  </a:cu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Freeform 100"/>
                  <p:cNvSpPr/>
                  <p:nvPr/>
                </p:nvSpPr>
                <p:spPr>
                  <a:xfrm rot="9102946" flipH="1" flipV="1">
                    <a:off x="3393406" y="5038896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2" name="Freeform 101"/>
                  <p:cNvSpPr/>
                  <p:nvPr/>
                </p:nvSpPr>
                <p:spPr>
                  <a:xfrm rot="7706591" flipH="1" flipV="1">
                    <a:off x="3700075" y="4756534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" name="Freeform 102"/>
                  <p:cNvSpPr/>
                  <p:nvPr/>
                </p:nvSpPr>
                <p:spPr>
                  <a:xfrm rot="6345796" flipH="1" flipV="1">
                    <a:off x="3872107" y="4375998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" name="Group 139"/>
                <p:cNvGrpSpPr/>
                <p:nvPr/>
              </p:nvGrpSpPr>
              <p:grpSpPr>
                <a:xfrm rot="11246160" flipH="1">
                  <a:off x="6188343" y="5143229"/>
                  <a:ext cx="339045" cy="288430"/>
                  <a:chOff x="2884326" y="4307242"/>
                  <a:chExt cx="1414497" cy="1203330"/>
                </a:xfrm>
              </p:grpSpPr>
              <p:sp>
                <p:nvSpPr>
                  <p:cNvPr id="56" name="Freeform 140"/>
                  <p:cNvSpPr/>
                  <p:nvPr/>
                </p:nvSpPr>
                <p:spPr>
                  <a:xfrm rot="10800000" flipH="1" flipV="1">
                    <a:off x="2884326" y="5152612"/>
                    <a:ext cx="624227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983791" h="1277766">
                        <a:moveTo>
                          <a:pt x="0" y="1065647"/>
                        </a:moveTo>
                        <a:cubicBezTo>
                          <a:pt x="97155" y="1130463"/>
                          <a:pt x="241699" y="1241738"/>
                          <a:pt x="409183" y="1254378"/>
                        </a:cubicBezTo>
                        <a:cubicBezTo>
                          <a:pt x="549926" y="1267019"/>
                          <a:pt x="697615" y="1277767"/>
                          <a:pt x="844456" y="1211579"/>
                        </a:cubicBezTo>
                        <a:cubicBezTo>
                          <a:pt x="991297" y="1145391"/>
                          <a:pt x="1193071" y="981074"/>
                          <a:pt x="1290226" y="857249"/>
                        </a:cubicBezTo>
                        <a:cubicBezTo>
                          <a:pt x="1387381" y="733424"/>
                          <a:pt x="1417861" y="586739"/>
                          <a:pt x="1427386" y="468629"/>
                        </a:cubicBezTo>
                        <a:cubicBezTo>
                          <a:pt x="1436911" y="350519"/>
                          <a:pt x="1402621" y="224789"/>
                          <a:pt x="1347376" y="148589"/>
                        </a:cubicBezTo>
                        <a:cubicBezTo>
                          <a:pt x="1292131" y="72389"/>
                          <a:pt x="1179736" y="22859"/>
                          <a:pt x="1095916" y="11429"/>
                        </a:cubicBezTo>
                        <a:cubicBezTo>
                          <a:pt x="1012096" y="-1"/>
                          <a:pt x="909226" y="34289"/>
                          <a:pt x="844456" y="80009"/>
                        </a:cubicBezTo>
                        <a:cubicBezTo>
                          <a:pt x="779686" y="125729"/>
                          <a:pt x="730156" y="201929"/>
                          <a:pt x="707296" y="285749"/>
                        </a:cubicBezTo>
                        <a:cubicBezTo>
                          <a:pt x="684436" y="369569"/>
                          <a:pt x="684436" y="485774"/>
                          <a:pt x="707296" y="582929"/>
                        </a:cubicBezTo>
                        <a:cubicBezTo>
                          <a:pt x="730156" y="680084"/>
                          <a:pt x="764446" y="775334"/>
                          <a:pt x="844456" y="868679"/>
                        </a:cubicBezTo>
                        <a:cubicBezTo>
                          <a:pt x="924466" y="962024"/>
                          <a:pt x="1071151" y="1076324"/>
                          <a:pt x="1187356" y="1142999"/>
                        </a:cubicBezTo>
                        <a:cubicBezTo>
                          <a:pt x="1303561" y="1209674"/>
                          <a:pt x="1408947" y="1262556"/>
                          <a:pt x="1541686" y="1268729"/>
                        </a:cubicBezTo>
                        <a:cubicBezTo>
                          <a:pt x="1674425" y="1274902"/>
                          <a:pt x="1848535" y="1233425"/>
                          <a:pt x="1983791" y="1180038"/>
                        </a:cubicBezTo>
                      </a:path>
                    </a:pathLst>
                  </a:custGeom>
                  <a:ln w="127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Freeform 141"/>
                  <p:cNvSpPr/>
                  <p:nvPr/>
                </p:nvSpPr>
                <p:spPr>
                  <a:xfrm rot="9102946" flipH="1" flipV="1">
                    <a:off x="3393406" y="5038896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27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Freeform 142"/>
                  <p:cNvSpPr/>
                  <p:nvPr/>
                </p:nvSpPr>
                <p:spPr>
                  <a:xfrm rot="7706591" flipH="1" flipV="1">
                    <a:off x="3700075" y="4756534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27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Freeform 143"/>
                  <p:cNvSpPr/>
                  <p:nvPr/>
                </p:nvSpPr>
                <p:spPr>
                  <a:xfrm rot="6345796" flipH="1" flipV="1">
                    <a:off x="3872107" y="4375998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27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80" name="Rectângulo 79"/>
              <p:cNvSpPr/>
              <p:nvPr/>
            </p:nvSpPr>
            <p:spPr>
              <a:xfrm>
                <a:off x="5392828" y="1289804"/>
                <a:ext cx="16564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quarkonium (</a:t>
                </a:r>
                <a:r>
                  <a:rPr lang="en-US" i="1" dirty="0" smtClean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)</a:t>
                </a:r>
                <a:endParaRPr lang="en-GB" dirty="0"/>
              </a:p>
            </p:txBody>
          </p:sp>
          <p:cxnSp>
            <p:nvCxnSpPr>
              <p:cNvPr id="81" name="Conexão recta unidireccional 80"/>
              <p:cNvCxnSpPr/>
              <p:nvPr/>
            </p:nvCxnSpPr>
            <p:spPr>
              <a:xfrm flipH="1">
                <a:off x="5181600" y="1611630"/>
                <a:ext cx="304800" cy="2324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105"/>
            <p:cNvSpPr/>
            <p:nvPr/>
          </p:nvSpPr>
          <p:spPr>
            <a:xfrm>
              <a:off x="5379945" y="1994725"/>
              <a:ext cx="534504" cy="422338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Calibri"/>
                </a:rPr>
                <a:t>anti</a:t>
              </a:r>
              <a:br>
                <a:rPr lang="en-US" dirty="0" smtClean="0">
                  <a:solidFill>
                    <a:srgbClr val="FF0000"/>
                  </a:solidFill>
                  <a:latin typeface="Calibri"/>
                </a:rPr>
              </a:br>
              <a:r>
                <a:rPr lang="en-US" dirty="0" smtClean="0">
                  <a:solidFill>
                    <a:srgbClr val="FF0000"/>
                  </a:solidFill>
                  <a:latin typeface="Calibri"/>
                </a:rPr>
                <a:t>red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2" grpId="0"/>
      <p:bldP spid="73" grpId="0" animBg="1"/>
      <p:bldP spid="78" grpId="0" animBg="1"/>
      <p:bldP spid="102" grpId="0"/>
      <p:bldP spid="97" grpId="0" animBg="1"/>
      <p:bldP spid="98" grpId="0" animBg="1"/>
      <p:bldP spid="99" grpId="0" animBg="1"/>
      <p:bldP spid="10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30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54" name="Picture 6" descr="e:\Dropbox\GlobalQuarkoniumFit\Studies\HPplots\NRQCD_FITS\NewStyle\Without3PJ\November1_HPsequence_1_cs_psi2S_wo3PJ\DataModelComp_CMS_PSI_2S_Lamth_rap2_withModel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6253" y="3422771"/>
            <a:ext cx="3959992" cy="2557023"/>
          </a:xfrm>
          <a:prstGeom prst="rect">
            <a:avLst/>
          </a:prstGeom>
          <a:noFill/>
        </p:spPr>
      </p:pic>
      <p:pic>
        <p:nvPicPr>
          <p:cNvPr id="2053" name="Picture 5" descr="e:\Dropbox\GlobalQuarkoniumFit\Studies\HPplots\NRQCD_FITS\NewStyle\Without3PJ\November1_HPsequence_1_cs_psi2S_wo3PJ\DataModelComp_CMS_PSI_2S_Lamth_rap1_withMode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5773" y="3422771"/>
            <a:ext cx="3959992" cy="2557023"/>
          </a:xfrm>
          <a:prstGeom prst="rect">
            <a:avLst/>
          </a:prstGeom>
          <a:noFill/>
        </p:spPr>
      </p:pic>
      <p:pic>
        <p:nvPicPr>
          <p:cNvPr id="2052" name="Picture 4" descr="e:\Dropbox\GlobalQuarkoniumFit\Studies\HPplots\NRQCD_FITS\NewStyle\Without3PJ\November1_HPsequence_1_cs_psi2S_wo3PJ\DataModelComp_CMS_PSI_2S_CrossSection_rap1_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86253" y="905826"/>
            <a:ext cx="3959992" cy="2557023"/>
          </a:xfrm>
          <a:prstGeom prst="rect">
            <a:avLst/>
          </a:prstGeom>
          <a:noFill/>
        </p:spPr>
      </p:pic>
      <p:sp>
        <p:nvSpPr>
          <p:cNvPr id="18" name="Rectângulo 17"/>
          <p:cNvSpPr/>
          <p:nvPr/>
        </p:nvSpPr>
        <p:spPr>
          <a:xfrm>
            <a:off x="5564678" y="616620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P(</a:t>
            </a:r>
            <a:r>
              <a:rPr lang="el-GR" dirty="0" smtClean="0">
                <a:solidFill>
                  <a:prstClr val="black"/>
                </a:solidFill>
                <a:latin typeface="Calibri"/>
                <a:sym typeface="Symbol"/>
              </a:rPr>
              <a:t>χ</a:t>
            </a:r>
            <a:r>
              <a:rPr lang="pt-PT" baseline="30000" dirty="0" smtClean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)</a:t>
            </a:r>
            <a:endParaRPr lang="en-GB" dirty="0"/>
          </a:p>
        </p:txBody>
      </p:sp>
      <p:sp>
        <p:nvSpPr>
          <p:cNvPr id="19" name="Rectângulo 18"/>
          <p:cNvSpPr/>
          <p:nvPr/>
        </p:nvSpPr>
        <p:spPr>
          <a:xfrm>
            <a:off x="5600700" y="6080760"/>
            <a:ext cx="2194560" cy="537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Global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fit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, </a:t>
            </a:r>
            <a:r>
              <a:rPr lang="pt-PT" sz="2800" b="1" i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p</a:t>
            </a:r>
            <a:r>
              <a:rPr lang="pt-PT" sz="2800" b="1" baseline="-25000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&gt; 13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GeV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2" name="Rectângulo 16"/>
          <p:cNvSpPr/>
          <p:nvPr/>
        </p:nvSpPr>
        <p:spPr>
          <a:xfrm>
            <a:off x="6198552" y="6166203"/>
            <a:ext cx="1493837" cy="369332"/>
          </a:xfrm>
          <a:prstGeom prst="rect">
            <a:avLst/>
          </a:prstGeom>
          <a:solidFill>
            <a:srgbClr val="00CC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OCR A Std" pitchFamily="49" charset="0"/>
                <a:sym typeface="Symbol"/>
              </a:rPr>
              <a:t>18%</a:t>
            </a:r>
            <a:endParaRPr lang="en-GB" dirty="0">
              <a:latin typeface="OCR A Std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30681" y="423594"/>
            <a:ext cx="1159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ψ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(2S)</a:t>
            </a:r>
            <a:endParaRPr lang="en-GB" dirty="0"/>
          </a:p>
        </p:txBody>
      </p:sp>
      <p:sp>
        <p:nvSpPr>
          <p:cNvPr id="25" name="Rectângulo 14"/>
          <p:cNvSpPr/>
          <p:nvPr/>
        </p:nvSpPr>
        <p:spPr>
          <a:xfrm>
            <a:off x="841559" y="6021824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b="1" baseline="30000" dirty="0" smtClean="0">
                <a:solidFill>
                  <a:srgbClr val="008000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Calibri"/>
                <a:sym typeface="Symbol"/>
              </a:rPr>
              <a:t>S</a:t>
            </a:r>
            <a:r>
              <a:rPr lang="en-US" b="1" spc="-1000" baseline="-25000" dirty="0" smtClean="0">
                <a:solidFill>
                  <a:srgbClr val="008000"/>
                </a:solidFill>
                <a:latin typeface="Calibri"/>
                <a:sym typeface="Symbol"/>
              </a:rPr>
              <a:t>0</a:t>
            </a:r>
            <a:r>
              <a:rPr lang="en-US" b="1" baseline="40000" dirty="0" smtClean="0">
                <a:solidFill>
                  <a:srgbClr val="008000"/>
                </a:solidFill>
                <a:latin typeface="Calibri"/>
                <a:sym typeface="Symbol"/>
              </a:rPr>
              <a:t>(8)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dominates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>good agreement with data</a:t>
            </a:r>
            <a:endParaRPr lang="en-GB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31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54" name="Picture 6" descr="e:\Dropbox\GlobalQuarkoniumFit\Studies\HPplots\NRQCD_FITS\NewStyle\Without3PJ\November1_HPsequence_1_cs_psi2S_wo3PJ\DataModelComp_CMS_PSI_2S_Lamth_rap2_withMode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3" y="3422771"/>
            <a:ext cx="3959992" cy="2557023"/>
          </a:xfrm>
          <a:prstGeom prst="rect">
            <a:avLst/>
          </a:prstGeom>
          <a:noFill/>
        </p:spPr>
      </p:pic>
      <p:pic>
        <p:nvPicPr>
          <p:cNvPr id="2053" name="Picture 5" descr="e:\Dropbox\GlobalQuarkoniumFit\Studies\HPplots\NRQCD_FITS\NewStyle\Without3PJ\November1_HPsequence_1_cs_psi2S_wo3PJ\DataModelComp_CMS_PSI_2S_Lamth_rap1_withMode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5773" y="3422771"/>
            <a:ext cx="3959992" cy="2557023"/>
          </a:xfrm>
          <a:prstGeom prst="rect">
            <a:avLst/>
          </a:prstGeom>
          <a:noFill/>
        </p:spPr>
      </p:pic>
      <p:sp>
        <p:nvSpPr>
          <p:cNvPr id="17" name="Rectângulo 16"/>
          <p:cNvSpPr/>
          <p:nvPr/>
        </p:nvSpPr>
        <p:spPr>
          <a:xfrm>
            <a:off x="6198552" y="6166203"/>
            <a:ext cx="1493837" cy="369332"/>
          </a:xfrm>
          <a:prstGeom prst="rect">
            <a:avLst/>
          </a:prstGeom>
          <a:solidFill>
            <a:srgbClr val="00CC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OCR A Std" pitchFamily="49" charset="0"/>
                <a:sym typeface="Symbol"/>
              </a:rPr>
              <a:t>15%</a:t>
            </a:r>
            <a:endParaRPr lang="en-GB" dirty="0">
              <a:latin typeface="OCR A Std" pitchFamily="49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564678" y="616620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P(</a:t>
            </a:r>
            <a:r>
              <a:rPr lang="el-GR" dirty="0" smtClean="0">
                <a:solidFill>
                  <a:prstClr val="black"/>
                </a:solidFill>
                <a:latin typeface="Calibri"/>
                <a:sym typeface="Symbol"/>
              </a:rPr>
              <a:t>χ</a:t>
            </a:r>
            <a:r>
              <a:rPr lang="pt-PT" baseline="30000" dirty="0" smtClean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)</a:t>
            </a:r>
            <a:endParaRPr lang="en-GB" dirty="0"/>
          </a:p>
        </p:txBody>
      </p:sp>
      <p:sp>
        <p:nvSpPr>
          <p:cNvPr id="19" name="Rectângulo 18"/>
          <p:cNvSpPr/>
          <p:nvPr/>
        </p:nvSpPr>
        <p:spPr>
          <a:xfrm>
            <a:off x="5600700" y="6080760"/>
            <a:ext cx="2194560" cy="537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86604" y="766994"/>
            <a:ext cx="40300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Improvements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w.r.t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. previous slide:</a:t>
            </a:r>
          </a:p>
          <a:p>
            <a:pPr marL="180975" indent="-180975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SDC curves rescaled by </a:t>
            </a:r>
            <a:r>
              <a:rPr lang="en-US" i="1" dirty="0" smtClean="0">
                <a:solidFill>
                  <a:prstClr val="black"/>
                </a:solidFill>
                <a:latin typeface="Calibri"/>
                <a:sym typeface="Symbol"/>
              </a:rPr>
              <a:t>M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  <a:sym typeface="Symbol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/ 3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GeV</a:t>
            </a:r>
            <a:endParaRPr lang="en-US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marL="180975" indent="-180975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theoretical uncertainties added</a:t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(from difference NLO-LO)</a:t>
            </a:r>
            <a:endParaRPr lang="en-US" dirty="0" smtClean="0">
              <a:solidFill>
                <a:prstClr val="black"/>
              </a:solidFill>
              <a:latin typeface="Calibri"/>
              <a:cs typeface="Calibri"/>
              <a:sym typeface="Symbol"/>
            </a:endParaRPr>
          </a:p>
          <a:p>
            <a:pPr marL="180975" indent="-180975"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alibri"/>
              <a:cs typeface="Calibri"/>
              <a:sym typeface="Symbol"/>
            </a:endParaRPr>
          </a:p>
          <a:p>
            <a:pPr marL="180975" indent="-180975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  <a:sym typeface="Symbol"/>
              </a:rPr>
              <a:t>Most correct fit procedure</a:t>
            </a:r>
            <a:r>
              <a:rPr lang="en-GB" dirty="0" smtClean="0">
                <a:latin typeface="Calibri"/>
                <a:cs typeface="Calibri"/>
                <a:sym typeface="Symbol"/>
              </a:rPr>
              <a:t>, so far…</a:t>
            </a:r>
            <a:br>
              <a:rPr lang="en-GB" dirty="0" smtClean="0">
                <a:latin typeface="Calibri"/>
                <a:cs typeface="Calibri"/>
                <a:sym typeface="Symbol"/>
              </a:rPr>
            </a:br>
            <a:endParaRPr lang="en-GB" dirty="0" smtClean="0">
              <a:latin typeface="Calibri"/>
              <a:cs typeface="Calibri"/>
              <a:sym typeface="Symbol"/>
            </a:endParaRPr>
          </a:p>
          <a:p>
            <a:pPr marL="180975" indent="-180975"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  <a:cs typeface="Calibri"/>
                <a:sym typeface="Symbol"/>
              </a:rPr>
              <a:t>Note: for the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  <a:sym typeface="Symbol"/>
              </a:rPr>
              <a:t>ψ(2S)</a:t>
            </a:r>
            <a:br>
              <a:rPr lang="en-US" dirty="0" smtClean="0">
                <a:solidFill>
                  <a:prstClr val="black"/>
                </a:solidFill>
                <a:latin typeface="Calibri"/>
                <a:cs typeface="Calibri"/>
                <a:sym typeface="Symbol"/>
              </a:rPr>
            </a:br>
            <a:r>
              <a:rPr lang="en-GB" dirty="0" smtClean="0">
                <a:solidFill>
                  <a:prstClr val="black"/>
                </a:solidFill>
                <a:latin typeface="Calibri"/>
                <a:cs typeface="Calibri"/>
                <a:sym typeface="Symbol"/>
              </a:rPr>
              <a:t>        </a:t>
            </a:r>
            <a:r>
              <a:rPr lang="en-GB" i="1" dirty="0" err="1" smtClean="0">
                <a:solidFill>
                  <a:prstClr val="black"/>
                </a:solidFill>
                <a:latin typeface="Calibri"/>
                <a:cs typeface="Calibri"/>
                <a:sym typeface="Symbol"/>
              </a:rPr>
              <a:t>p</a:t>
            </a:r>
            <a:r>
              <a:rPr lang="en-GB" baseline="-25000" dirty="0" err="1" smtClean="0">
                <a:solidFill>
                  <a:prstClr val="black"/>
                </a:solidFill>
                <a:latin typeface="Calibri"/>
                <a:cs typeface="Calibri"/>
                <a:sym typeface="Symbol"/>
              </a:rPr>
              <a:t>T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Calibri"/>
                <a:sym typeface="Symbol"/>
              </a:rPr>
              <a:t> = 13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Calibri"/>
                <a:sym typeface="Symbol"/>
              </a:rPr>
              <a:t>GeV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Calibri"/>
                <a:sym typeface="Symbol"/>
              </a:rPr>
              <a:t> 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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 </a:t>
            </a:r>
            <a:r>
              <a:rPr lang="en-GB" i="1" dirty="0" err="1" smtClean="0">
                <a:solidFill>
                  <a:prstClr val="black"/>
                </a:solidFill>
                <a:latin typeface="Calibri"/>
                <a:cs typeface="Calibri"/>
                <a:sym typeface="Symbol"/>
              </a:rPr>
              <a:t>p</a:t>
            </a:r>
            <a:r>
              <a:rPr lang="en-GB" baseline="-25000" dirty="0" err="1" smtClean="0">
                <a:solidFill>
                  <a:prstClr val="black"/>
                </a:solidFill>
                <a:latin typeface="Calibri"/>
                <a:cs typeface="Calibri"/>
                <a:sym typeface="Symbol"/>
              </a:rPr>
              <a:t>T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Calibri"/>
                <a:sym typeface="Symbol"/>
              </a:rPr>
              <a:t> / M = 3.5</a:t>
            </a:r>
            <a:endParaRPr lang="en-US" dirty="0" smtClean="0">
              <a:solidFill>
                <a:prstClr val="black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Global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fit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, </a:t>
            </a:r>
            <a:r>
              <a:rPr lang="pt-PT" sz="2800" b="1" i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p</a:t>
            </a:r>
            <a:r>
              <a:rPr lang="pt-PT" sz="2800" b="1" baseline="-25000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&gt; 13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GeV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86253" y="905826"/>
            <a:ext cx="3959992" cy="2557023"/>
            <a:chOff x="4286253" y="905826"/>
            <a:chExt cx="3959992" cy="2557023"/>
          </a:xfrm>
        </p:grpSpPr>
        <p:pic>
          <p:nvPicPr>
            <p:cNvPr id="2052" name="Picture 4" descr="e:\Dropbox\GlobalQuarkoniumFit\Studies\HPplots\NRQCD_FITS\NewStyle\Without3PJ\November1_HPsequence_1_cs_psi2S_wo3PJ\DataModelComp_CMS_PSI_2S_CrossSection_rap1_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286253" y="905826"/>
              <a:ext cx="3959992" cy="2557023"/>
            </a:xfrm>
            <a:prstGeom prst="rect">
              <a:avLst/>
            </a:prstGeom>
            <a:noFill/>
          </p:spPr>
        </p:pic>
        <p:pic>
          <p:nvPicPr>
            <p:cNvPr id="21" name="Picture 4" descr="e:\Dropbox\GlobalQuarkoniumFit\Studies\HPplots\NRQCD_FITS\NewStyle\Without3PJ\November1_HPsequence_1_cs_psi2S_wo3PJ\DataModelComp_CMS_PSI_2S_CrossSection_rap1_.png"/>
            <p:cNvPicPr>
              <a:picLocks noChangeAspect="1" noChangeArrowheads="1"/>
            </p:cNvPicPr>
            <p:nvPr/>
          </p:nvPicPr>
          <p:blipFill>
            <a:blip r:embed="rId6"/>
            <a:srcRect l="15020" t="7785" r="75013" b="75254"/>
            <a:stretch>
              <a:fillRect/>
            </a:stretch>
          </p:blipFill>
          <p:spPr bwMode="auto">
            <a:xfrm>
              <a:off x="4881033" y="1104900"/>
              <a:ext cx="394704" cy="433685"/>
            </a:xfrm>
            <a:prstGeom prst="rect">
              <a:avLst/>
            </a:prstGeom>
            <a:noFill/>
          </p:spPr>
        </p:pic>
      </p:grpSp>
      <p:sp>
        <p:nvSpPr>
          <p:cNvPr id="23" name="Rectangle 22"/>
          <p:cNvSpPr/>
          <p:nvPr/>
        </p:nvSpPr>
        <p:spPr>
          <a:xfrm>
            <a:off x="7830681" y="423594"/>
            <a:ext cx="1159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ψ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(2S)</a:t>
            </a:r>
            <a:endParaRPr lang="en-GB" dirty="0"/>
          </a:p>
        </p:txBody>
      </p:sp>
      <p:sp>
        <p:nvSpPr>
          <p:cNvPr id="14" name="Rectângulo 14"/>
          <p:cNvSpPr/>
          <p:nvPr/>
        </p:nvSpPr>
        <p:spPr>
          <a:xfrm>
            <a:off x="841559" y="6021824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b="1" baseline="30000" dirty="0" smtClean="0">
                <a:solidFill>
                  <a:srgbClr val="008000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8000"/>
                </a:solidFill>
                <a:latin typeface="Calibri"/>
                <a:sym typeface="Symbol"/>
              </a:rPr>
              <a:t>S</a:t>
            </a:r>
            <a:r>
              <a:rPr lang="en-US" b="1" spc="-1000" baseline="-25000" dirty="0" smtClean="0">
                <a:solidFill>
                  <a:srgbClr val="008000"/>
                </a:solidFill>
                <a:latin typeface="Calibri"/>
                <a:sym typeface="Symbol"/>
              </a:rPr>
              <a:t>0</a:t>
            </a:r>
            <a:r>
              <a:rPr lang="en-US" b="1" baseline="40000" dirty="0" smtClean="0">
                <a:solidFill>
                  <a:srgbClr val="008000"/>
                </a:solidFill>
                <a:latin typeface="Calibri"/>
                <a:sym typeface="Symbol"/>
              </a:rPr>
              <a:t>(8)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dominates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>good agreement with data</a:t>
            </a:r>
            <a:endParaRPr lang="en-GB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e:\Dropbox\GlobalQuarkoniumFit\Studies\HPplots\NRQCD_FITS\NewStyle\Without3PJ\November1_HPsequence_1_cs_psi2S_wo3PJ\DataModelComp_CMS_PSI_2S_CrossSection_rap1_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3" y="905826"/>
            <a:ext cx="3959992" cy="2557023"/>
          </a:xfrm>
          <a:prstGeom prst="rect">
            <a:avLst/>
          </a:prstGeom>
          <a:noFill/>
        </p:spPr>
      </p:pic>
      <p:pic>
        <p:nvPicPr>
          <p:cNvPr id="21" name="Picture 3" descr="e:\Dropbox\GlobalQuarkoniumFit\Studies\HPplots\NRQCD_FITS\NewStyle\Without3PJ\November1_HPsequence_1_cs_psi2S_wo3PJ\DataModelComp_LHCb_PSI_2S_CrossSection_rap1_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5772" y="905826"/>
            <a:ext cx="3959994" cy="2557024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688119" y="1318787"/>
            <a:ext cx="525142" cy="17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32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0" y="495013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80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7" name="Rectângulo 16"/>
          <p:cNvSpPr/>
          <p:nvPr/>
        </p:nvSpPr>
        <p:spPr>
          <a:xfrm>
            <a:off x="6198552" y="6166203"/>
            <a:ext cx="1493837" cy="369332"/>
          </a:xfrm>
          <a:prstGeom prst="rect">
            <a:avLst/>
          </a:prstGeom>
          <a:solidFill>
            <a:srgbClr val="00CC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OCR A Std" pitchFamily="49" charset="0"/>
                <a:sym typeface="Symbol"/>
              </a:rPr>
              <a:t>81%</a:t>
            </a:r>
            <a:endParaRPr lang="en-GB" dirty="0">
              <a:latin typeface="OCR A Std" pitchFamily="49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564678" y="616620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P(</a:t>
            </a:r>
            <a:r>
              <a:rPr lang="el-GR" dirty="0" smtClean="0">
                <a:solidFill>
                  <a:prstClr val="black"/>
                </a:solidFill>
                <a:latin typeface="Calibri"/>
                <a:sym typeface="Symbol"/>
              </a:rPr>
              <a:t>χ</a:t>
            </a:r>
            <a:r>
              <a:rPr lang="pt-PT" baseline="30000" dirty="0" smtClean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)</a:t>
            </a:r>
            <a:endParaRPr lang="en-GB" dirty="0"/>
          </a:p>
        </p:txBody>
      </p:sp>
      <p:sp>
        <p:nvSpPr>
          <p:cNvPr id="19" name="Rectângulo 18"/>
          <p:cNvSpPr/>
          <p:nvPr/>
        </p:nvSpPr>
        <p:spPr>
          <a:xfrm>
            <a:off x="5600700" y="6080760"/>
            <a:ext cx="2194560" cy="537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841559" y="6010394"/>
            <a:ext cx="3903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>will </a:t>
            </a:r>
            <a:r>
              <a:rPr lang="en-US" b="1" baseline="30000" dirty="0" smtClean="0">
                <a:solidFill>
                  <a:srgbClr val="FF00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Calibri"/>
                <a:sym typeface="Symbol"/>
              </a:rPr>
              <a:t>S</a:t>
            </a:r>
            <a:r>
              <a:rPr lang="en-US" b="1" spc="-1000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1</a:t>
            </a:r>
            <a:r>
              <a:rPr lang="en-US" b="1" baseline="40000" dirty="0" smtClean="0">
                <a:solidFill>
                  <a:srgbClr val="FF0000"/>
                </a:solidFill>
                <a:latin typeface="Calibri"/>
                <a:sym typeface="Symbol"/>
              </a:rPr>
              <a:t>(8)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dominate at higher</a:t>
            </a: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GB" i="1" dirty="0" err="1" smtClean="0">
                <a:solidFill>
                  <a:prstClr val="black"/>
                </a:solidFill>
                <a:latin typeface="Calibri"/>
                <a:sym typeface="Symbol"/>
              </a:rPr>
              <a:t>p</a:t>
            </a:r>
            <a:r>
              <a:rPr lang="en-GB" baseline="-25000" dirty="0" err="1" smtClean="0">
                <a:solidFill>
                  <a:prstClr val="black"/>
                </a:solidFill>
                <a:latin typeface="Calibri"/>
                <a:sym typeface="Symbol"/>
              </a:rPr>
              <a:t>T</a:t>
            </a: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> ?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transverse polarization for the (3S) ? </a:t>
            </a:r>
            <a:endParaRPr lang="en-GB" dirty="0"/>
          </a:p>
        </p:txBody>
      </p:sp>
      <p:pic>
        <p:nvPicPr>
          <p:cNvPr id="14" name="Picture 6" descr="e:\Dropbox\GlobalQuarkoniumFit\Studies\HPplots\NRQCD_FITS\NewStyle\Without3PJ\November1_HPsequence_1_cs_psi2S_wo3PJ\DataModelComp_CMS_PSI_2S_Lamth_rap2_withModel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53" y="3422771"/>
            <a:ext cx="3959992" cy="2557023"/>
          </a:xfrm>
          <a:prstGeom prst="rect">
            <a:avLst/>
          </a:prstGeom>
          <a:noFill/>
        </p:spPr>
      </p:pic>
      <p:pic>
        <p:nvPicPr>
          <p:cNvPr id="16" name="Picture 5" descr="e:\Dropbox\GlobalQuarkoniumFit\Studies\HPplots\NRQCD_FITS\NewStyle\Without3PJ\November1_HPsequence_1_cs_psi2S_wo3PJ\DataModelComp_CMS_PSI_2S_Lamth_rap1_withModel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45773" y="3422771"/>
            <a:ext cx="3959992" cy="2557023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Global </a:t>
            </a:r>
            <a:r>
              <a:rPr lang="pt-PT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fit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, </a:t>
            </a:r>
            <a:r>
              <a:rPr lang="pt-PT" sz="2800" b="1" i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p</a:t>
            </a:r>
            <a:r>
              <a:rPr lang="pt-PT" sz="2800" b="1" baseline="-25000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T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/ </a:t>
            </a:r>
            <a:r>
              <a:rPr lang="pt-PT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M</a:t>
            </a:r>
            <a:r>
              <a:rPr lang="pt-PT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&gt; 3.5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92699" y="423594"/>
            <a:ext cx="1085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ea typeface="ＭＳ Ｐゴシック" charset="-128"/>
                <a:cs typeface="ＭＳ Ｐゴシック" pitchFamily="-65" charset="-128"/>
                <a:sym typeface="Symbol"/>
              </a:rPr>
              <a:t></a:t>
            </a:r>
            <a:r>
              <a:rPr lang="en-US" sz="2800" b="1" dirty="0" smtClean="0">
                <a:solidFill>
                  <a:srgbClr val="0000FF"/>
                </a:solidFill>
                <a:ea typeface="ＭＳ Ｐゴシック" charset="-128"/>
                <a:cs typeface="ＭＳ Ｐゴシック" pitchFamily="-65" charset="-128"/>
                <a:sym typeface="Trebuchet MS" charset="0"/>
              </a:rPr>
              <a:t>(3S)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8280165" y="423594"/>
            <a:ext cx="184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588773" y="1241731"/>
            <a:ext cx="6238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 algn="ctr"/>
            <a:r>
              <a:rPr lang="en-GB" sz="1400" dirty="0" smtClean="0">
                <a:solidFill>
                  <a:srgbClr val="0000FF"/>
                </a:solidFill>
                <a:latin typeface="Calibri"/>
                <a:sym typeface="Symbol"/>
              </a:rPr>
              <a:t>ATLAS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25" name="Rectângulo 10"/>
          <p:cNvSpPr/>
          <p:nvPr/>
        </p:nvSpPr>
        <p:spPr>
          <a:xfrm>
            <a:off x="934511" y="581459"/>
            <a:ext cx="6346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Same fit procedure, applied to the 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(3S)</a:t>
            </a:r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 meson</a:t>
            </a:r>
          </a:p>
        </p:txBody>
      </p:sp>
      <p:sp>
        <p:nvSpPr>
          <p:cNvPr id="27" name="Oval 26"/>
          <p:cNvSpPr/>
          <p:nvPr/>
        </p:nvSpPr>
        <p:spPr>
          <a:xfrm>
            <a:off x="6392910" y="2313746"/>
            <a:ext cx="415220" cy="616894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904616" y="1977706"/>
            <a:ext cx="415220" cy="616894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33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0" y="495013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80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Extrapolating polarization to higher </a:t>
            </a:r>
            <a:r>
              <a:rPr lang="en-US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p</a:t>
            </a:r>
            <a:r>
              <a:rPr lang="en-US" sz="2800" b="1" baseline="-25000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T</a:t>
            </a:r>
            <a:endParaRPr lang="pt-PT" sz="2800" b="1" baseline="-25000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80165" y="423594"/>
            <a:ext cx="184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en-GB" dirty="0"/>
          </a:p>
        </p:txBody>
      </p:sp>
      <p:pic>
        <p:nvPicPr>
          <p:cNvPr id="26" name="Picture 25" descr="Lamth_Pred_state3_withData_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6141" y="2180671"/>
            <a:ext cx="4320540" cy="3345180"/>
          </a:xfrm>
          <a:prstGeom prst="rect">
            <a:avLst/>
          </a:prstGeom>
        </p:spPr>
      </p:pic>
      <p:pic>
        <p:nvPicPr>
          <p:cNvPr id="29" name="Picture 28" descr="Lamth_Pred_state10_withData_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669512" y="2180671"/>
            <a:ext cx="4320540" cy="3345180"/>
          </a:xfrm>
          <a:prstGeom prst="rect">
            <a:avLst/>
          </a:prstGeom>
        </p:spPr>
      </p:pic>
      <p:sp>
        <p:nvSpPr>
          <p:cNvPr id="31" name="Rectângulo 13"/>
          <p:cNvSpPr/>
          <p:nvPr/>
        </p:nvSpPr>
        <p:spPr>
          <a:xfrm>
            <a:off x="286603" y="620462"/>
            <a:ext cx="857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Color bands reflect experimental and theoretical uncertainties (to be taken seriously)</a:t>
            </a:r>
          </a:p>
        </p:txBody>
      </p:sp>
      <p:sp>
        <p:nvSpPr>
          <p:cNvPr id="33" name="Rectângulo 12"/>
          <p:cNvSpPr/>
          <p:nvPr/>
        </p:nvSpPr>
        <p:spPr>
          <a:xfrm>
            <a:off x="1098143" y="5561425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data points used in the fits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818357" y="1707596"/>
            <a:ext cx="1085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ea typeface="ＭＳ Ｐゴシック" charset="-128"/>
                <a:cs typeface="ＭＳ Ｐゴシック" pitchFamily="-65" charset="-128"/>
                <a:sym typeface="Symbol"/>
              </a:rPr>
              <a:t></a:t>
            </a:r>
            <a:r>
              <a:rPr lang="en-US" sz="2800" b="1" dirty="0" smtClean="0">
                <a:solidFill>
                  <a:srgbClr val="0000FF"/>
                </a:solidFill>
                <a:ea typeface="ＭＳ Ｐゴシック" charset="-128"/>
                <a:cs typeface="ＭＳ Ｐゴシック" pitchFamily="-65" charset="-128"/>
                <a:sym typeface="Trebuchet MS" charset="0"/>
              </a:rPr>
              <a:t>(3S)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251888" y="1707596"/>
            <a:ext cx="1159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ψ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(2S)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921000" y="4146550"/>
            <a:ext cx="1358900" cy="450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42200" y="4114800"/>
            <a:ext cx="1358900" cy="63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34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0" y="495013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80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80165" y="423594"/>
            <a:ext cx="184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en-GB" dirty="0"/>
          </a:p>
        </p:txBody>
      </p:sp>
      <p:pic>
        <p:nvPicPr>
          <p:cNvPr id="26" name="Picture 25" descr="Lamth_Pred_state3_withData_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6141" y="2180671"/>
            <a:ext cx="4320540" cy="3345180"/>
          </a:xfrm>
          <a:prstGeom prst="rect">
            <a:avLst/>
          </a:prstGeom>
        </p:spPr>
      </p:pic>
      <p:pic>
        <p:nvPicPr>
          <p:cNvPr id="9" name="Picture 8" descr="Lamth_Pred_state3_withData_BK_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76141" y="2180671"/>
            <a:ext cx="4320540" cy="3345180"/>
          </a:xfrm>
          <a:prstGeom prst="rect">
            <a:avLst/>
          </a:prstGeom>
        </p:spPr>
      </p:pic>
      <p:pic>
        <p:nvPicPr>
          <p:cNvPr id="10" name="Picture 9" descr="Lamth_Pred_state10_withData_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669512" y="2180671"/>
            <a:ext cx="4320540" cy="3345180"/>
          </a:xfrm>
          <a:prstGeom prst="rect">
            <a:avLst/>
          </a:prstGeom>
        </p:spPr>
      </p:pic>
      <p:pic>
        <p:nvPicPr>
          <p:cNvPr id="11" name="Picture 10" descr="Lamth_Pred_state10_withData_GWWZ_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669512" y="2180671"/>
            <a:ext cx="4320540" cy="3345180"/>
          </a:xfrm>
          <a:prstGeom prst="rect">
            <a:avLst/>
          </a:prstGeom>
        </p:spPr>
      </p:pic>
      <p:sp>
        <p:nvSpPr>
          <p:cNvPr id="19" name="Rectângulo 12"/>
          <p:cNvSpPr/>
          <p:nvPr/>
        </p:nvSpPr>
        <p:spPr>
          <a:xfrm>
            <a:off x="1098143" y="5561425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data points used in the fits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plus NLO NRQCD “standard” predictions</a:t>
            </a:r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Extrapolating polarization to higher </a:t>
            </a:r>
            <a:r>
              <a:rPr lang="en-US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p</a:t>
            </a:r>
            <a:r>
              <a:rPr lang="en-US" sz="2800" b="1" baseline="-25000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T</a:t>
            </a:r>
            <a:endParaRPr lang="pt-PT" sz="2800" b="1" baseline="-25000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0" name="Rectângulo 13"/>
          <p:cNvSpPr/>
          <p:nvPr/>
        </p:nvSpPr>
        <p:spPr>
          <a:xfrm>
            <a:off x="286603" y="620462"/>
            <a:ext cx="857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Color bands reflect experimental and theoretical uncertainties (to be taken seriously)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18357" y="1707596"/>
            <a:ext cx="1085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ea typeface="ＭＳ Ｐゴシック" charset="-128"/>
                <a:cs typeface="ＭＳ Ｐゴシック" pitchFamily="-65" charset="-128"/>
                <a:sym typeface="Symbol"/>
              </a:rPr>
              <a:t></a:t>
            </a:r>
            <a:r>
              <a:rPr lang="en-US" sz="2800" b="1" dirty="0" smtClean="0">
                <a:solidFill>
                  <a:srgbClr val="0000FF"/>
                </a:solidFill>
                <a:ea typeface="ＭＳ Ｐゴシック" charset="-128"/>
                <a:cs typeface="ＭＳ Ｐゴシック" pitchFamily="-65" charset="-128"/>
                <a:sym typeface="Trebuchet MS" charset="0"/>
              </a:rPr>
              <a:t>(3S)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3251888" y="1707596"/>
            <a:ext cx="1159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ψ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(2S)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2921000" y="4146550"/>
            <a:ext cx="1358900" cy="450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42200" y="4114800"/>
            <a:ext cx="1358900" cy="63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35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0" y="495013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PT" sz="280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80165" y="423594"/>
            <a:ext cx="184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 </a:t>
            </a:r>
            <a:endParaRPr lang="en-GB" dirty="0"/>
          </a:p>
        </p:txBody>
      </p:sp>
      <p:pic>
        <p:nvPicPr>
          <p:cNvPr id="26" name="Picture 25" descr="Lamth_Pred_state3_withData_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6141" y="2180671"/>
            <a:ext cx="4320540" cy="3345180"/>
          </a:xfrm>
          <a:prstGeom prst="rect">
            <a:avLst/>
          </a:prstGeom>
        </p:spPr>
      </p:pic>
      <p:pic>
        <p:nvPicPr>
          <p:cNvPr id="9" name="Picture 8" descr="Lamth_Pred_state3_withData_BK_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76141" y="2180671"/>
            <a:ext cx="4320540" cy="3345180"/>
          </a:xfrm>
          <a:prstGeom prst="rect">
            <a:avLst/>
          </a:prstGeom>
        </p:spPr>
      </p:pic>
      <p:pic>
        <p:nvPicPr>
          <p:cNvPr id="10" name="Picture 9" descr="Lamth_Pred_state3_withAllData_BK_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76141" y="2180671"/>
            <a:ext cx="4320540" cy="3345180"/>
          </a:xfrm>
          <a:prstGeom prst="rect">
            <a:avLst/>
          </a:prstGeom>
        </p:spPr>
      </p:pic>
      <p:pic>
        <p:nvPicPr>
          <p:cNvPr id="11" name="Picture 10" descr="Lamth_Pred_state10_withData_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669512" y="2180671"/>
            <a:ext cx="4320540" cy="3345180"/>
          </a:xfrm>
          <a:prstGeom prst="rect">
            <a:avLst/>
          </a:prstGeom>
        </p:spPr>
      </p:pic>
      <p:pic>
        <p:nvPicPr>
          <p:cNvPr id="13" name="Picture 12" descr="Lamth_Pred_state10_withData_GWWZ_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669512" y="2180671"/>
            <a:ext cx="4320540" cy="3345180"/>
          </a:xfrm>
          <a:prstGeom prst="rect">
            <a:avLst/>
          </a:prstGeom>
        </p:spPr>
      </p:pic>
      <p:pic>
        <p:nvPicPr>
          <p:cNvPr id="14" name="Picture 13" descr="Lamth_Pred_state10_withAllData_GWWZ_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4669512" y="2180671"/>
            <a:ext cx="4320540" cy="33451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25322" y="1707596"/>
            <a:ext cx="3478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 smtClean="0">
                <a:solidFill>
                  <a:srgbClr val="3366FF"/>
                </a:solidFill>
                <a:ea typeface="ＭＳ Ｐゴシック" charset="-128"/>
                <a:cs typeface="ＭＳ Ｐゴシック" pitchFamily="-65" charset="-128"/>
                <a:sym typeface="Symbol"/>
              </a:rPr>
              <a:t></a:t>
            </a:r>
            <a:r>
              <a:rPr lang="en-US" sz="2800" b="1" dirty="0" smtClean="0">
                <a:solidFill>
                  <a:srgbClr val="3366FF"/>
                </a:solidFill>
                <a:ea typeface="ＭＳ Ｐゴシック" charset="-128"/>
                <a:cs typeface="ＭＳ Ｐゴシック" pitchFamily="-65" charset="-128"/>
                <a:sym typeface="Trebuchet MS" charset="0"/>
              </a:rPr>
              <a:t>(1S)+</a:t>
            </a:r>
            <a:r>
              <a:rPr lang="en-US" sz="2800" b="1" dirty="0" smtClean="0">
                <a:solidFill>
                  <a:srgbClr val="3366FF"/>
                </a:solidFill>
                <a:ea typeface="ＭＳ Ｐゴシック" charset="-128"/>
                <a:cs typeface="ＭＳ Ｐゴシック" pitchFamily="-65" charset="-128"/>
                <a:sym typeface="Symbol"/>
              </a:rPr>
              <a:t></a:t>
            </a:r>
            <a:r>
              <a:rPr lang="en-US" sz="2800" b="1" dirty="0" smtClean="0">
                <a:solidFill>
                  <a:srgbClr val="3366FF"/>
                </a:solidFill>
                <a:ea typeface="ＭＳ Ｐゴシック" charset="-128"/>
                <a:cs typeface="ＭＳ Ｐゴシック" pitchFamily="-65" charset="-128"/>
                <a:sym typeface="Trebuchet MS" charset="0"/>
              </a:rPr>
              <a:t>(2S)+</a:t>
            </a:r>
            <a:r>
              <a:rPr lang="en-US" sz="2800" b="1" dirty="0" smtClean="0">
                <a:solidFill>
                  <a:srgbClr val="0000FF"/>
                </a:solidFill>
                <a:ea typeface="ＭＳ Ｐゴシック" charset="-128"/>
                <a:cs typeface="ＭＳ Ｐゴシック" pitchFamily="-65" charset="-128"/>
                <a:sym typeface="Symbol"/>
              </a:rPr>
              <a:t></a:t>
            </a:r>
            <a:r>
              <a:rPr lang="en-US" sz="2800" b="1" dirty="0" smtClean="0">
                <a:solidFill>
                  <a:srgbClr val="0000FF"/>
                </a:solidFill>
                <a:ea typeface="ＭＳ Ｐゴシック" charset="-128"/>
                <a:cs typeface="ＭＳ Ｐゴシック" pitchFamily="-65" charset="-128"/>
                <a:sym typeface="Trebuchet MS" charset="0"/>
              </a:rPr>
              <a:t>(3S)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465189" y="1707596"/>
            <a:ext cx="1946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3366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J/</a:t>
            </a:r>
            <a:r>
              <a:rPr lang="el-GR" sz="2800" b="1" i="1" dirty="0" smtClean="0">
                <a:solidFill>
                  <a:srgbClr val="3366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ψ</a:t>
            </a:r>
            <a:r>
              <a:rPr lang="en-US" sz="2800" b="1" i="1" dirty="0" smtClean="0">
                <a:solidFill>
                  <a:srgbClr val="3366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+</a:t>
            </a:r>
            <a:r>
              <a:rPr lang="el-GR" sz="2800" b="1" i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ψ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(2S)</a:t>
            </a:r>
            <a:endParaRPr lang="en-GB" dirty="0"/>
          </a:p>
        </p:txBody>
      </p:sp>
      <p:sp>
        <p:nvSpPr>
          <p:cNvPr id="20" name="Rectângulo 12"/>
          <p:cNvSpPr/>
          <p:nvPr/>
        </p:nvSpPr>
        <p:spPr>
          <a:xfrm>
            <a:off x="1098143" y="5561425"/>
            <a:ext cx="53655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data points used in the fits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plus NLO NRQCD “standard” predictions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plus 1S and 2S measurements (not included in the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fis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)</a:t>
            </a:r>
            <a:endParaRPr lang="en-GB" dirty="0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Extrapolating polarization to higher </a:t>
            </a:r>
            <a:r>
              <a:rPr lang="en-US" sz="2800" b="1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p</a:t>
            </a:r>
            <a:r>
              <a:rPr lang="en-US" sz="2800" b="1" baseline="-25000" dirty="0" err="1" smtClean="0">
                <a:solidFill>
                  <a:srgbClr val="0000FF"/>
                </a:solidFill>
                <a:ea typeface="ＭＳ Ｐゴシック" charset="-128"/>
                <a:cs typeface="Arial" pitchFamily="34" charset="0"/>
                <a:sym typeface="Trebuchet MS" charset="0"/>
              </a:rPr>
              <a:t>T</a:t>
            </a:r>
            <a:endParaRPr lang="pt-PT" sz="2800" b="1" baseline="-25000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3" name="Rectângulo 13"/>
          <p:cNvSpPr/>
          <p:nvPr/>
        </p:nvSpPr>
        <p:spPr>
          <a:xfrm>
            <a:off x="286603" y="620462"/>
            <a:ext cx="857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Color bands reflect experimental and theoretical uncertainties (to be taken seriously)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36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rebuchet MS" charset="0"/>
              </a:rPr>
              <a:t>Summary</a:t>
            </a:r>
            <a:endParaRPr lang="pt-PT" sz="2800" b="1" dirty="0" smtClean="0">
              <a:solidFill>
                <a:srgbClr val="0000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" name="Rectângulo 13"/>
          <p:cNvSpPr/>
          <p:nvPr/>
        </p:nvSpPr>
        <p:spPr>
          <a:xfrm>
            <a:off x="286603" y="620462"/>
            <a:ext cx="8577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Instead of asking if NRQCD is the correct theory, we search for its domain of validity: </a:t>
            </a:r>
            <a:b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above which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 / </a:t>
            </a:r>
            <a:r>
              <a:rPr lang="en-US" i="1" dirty="0" smtClean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 does it describe the data?</a:t>
            </a:r>
          </a:p>
        </p:txBody>
      </p:sp>
      <p:sp>
        <p:nvSpPr>
          <p:cNvPr id="8" name="Rectângulo 13"/>
          <p:cNvSpPr/>
          <p:nvPr/>
        </p:nvSpPr>
        <p:spPr>
          <a:xfrm>
            <a:off x="286603" y="5606443"/>
            <a:ext cx="8577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i="1" dirty="0" smtClean="0">
                <a:latin typeface="Calibri"/>
                <a:cs typeface="Calibri"/>
              </a:rPr>
              <a:t>Many thanks to</a:t>
            </a:r>
            <a:br>
              <a:rPr lang="en-US" i="1" dirty="0" smtClean="0">
                <a:latin typeface="Calibri"/>
                <a:cs typeface="Calibri"/>
              </a:rPr>
            </a:br>
            <a:r>
              <a:rPr lang="en-US" i="1" dirty="0" smtClean="0">
                <a:latin typeface="Calibri"/>
                <a:cs typeface="Calibri"/>
              </a:rPr>
              <a:t>Mathias </a:t>
            </a:r>
            <a:r>
              <a:rPr lang="en-US" i="1" dirty="0" err="1" smtClean="0">
                <a:latin typeface="Calibri"/>
                <a:cs typeface="Calibri"/>
              </a:rPr>
              <a:t>Butenschön</a:t>
            </a:r>
            <a:r>
              <a:rPr lang="en-US" i="1" dirty="0" smtClean="0">
                <a:latin typeface="Calibri"/>
                <a:cs typeface="Calibri"/>
              </a:rPr>
              <a:t> and Bernd </a:t>
            </a:r>
            <a:r>
              <a:rPr lang="en-US" i="1" dirty="0" err="1" smtClean="0">
                <a:latin typeface="Calibri"/>
                <a:cs typeface="Calibri"/>
              </a:rPr>
              <a:t>Kniehl</a:t>
            </a:r>
            <a:r>
              <a:rPr lang="en-US" i="1" dirty="0" smtClean="0">
                <a:latin typeface="Calibri"/>
                <a:cs typeface="Calibri"/>
              </a:rPr>
              <a:t> for kindly providing their detailed calculations </a:t>
            </a:r>
            <a:br>
              <a:rPr lang="en-US" i="1" dirty="0" smtClean="0">
                <a:latin typeface="Calibri"/>
                <a:cs typeface="Calibri"/>
              </a:rPr>
            </a:br>
            <a:r>
              <a:rPr lang="en-US" i="1" dirty="0" smtClean="0">
                <a:latin typeface="Calibri"/>
                <a:cs typeface="Calibri"/>
              </a:rPr>
              <a:t>and to Sergei Baranov and Geoff </a:t>
            </a:r>
            <a:r>
              <a:rPr lang="en-US" i="1" dirty="0" err="1" smtClean="0">
                <a:latin typeface="Calibri"/>
                <a:cs typeface="Calibri"/>
              </a:rPr>
              <a:t>Bodwin</a:t>
            </a:r>
            <a:r>
              <a:rPr lang="en-US" i="1" dirty="0" smtClean="0">
                <a:latin typeface="Calibri"/>
                <a:cs typeface="Calibri"/>
              </a:rPr>
              <a:t> for many discussions</a:t>
            </a:r>
          </a:p>
        </p:txBody>
      </p:sp>
      <p:sp>
        <p:nvSpPr>
          <p:cNvPr id="9" name="Rectângulo 13"/>
          <p:cNvSpPr/>
          <p:nvPr/>
        </p:nvSpPr>
        <p:spPr>
          <a:xfrm>
            <a:off x="292455" y="1444467"/>
            <a:ext cx="8577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We move the polarization data from the periphery to the center of the study, </a:t>
            </a:r>
            <a:b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realizing that it is the most stringent constraint in discriminating the theory terms</a:t>
            </a:r>
          </a:p>
        </p:txBody>
      </p:sp>
      <p:sp>
        <p:nvSpPr>
          <p:cNvPr id="10" name="Rectângulo 13"/>
          <p:cNvSpPr/>
          <p:nvPr/>
        </p:nvSpPr>
        <p:spPr>
          <a:xfrm>
            <a:off x="280245" y="2274814"/>
            <a:ext cx="857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This “Copernican revolution” provides a simple solution to the puzzle !</a:t>
            </a:r>
          </a:p>
        </p:txBody>
      </p:sp>
      <p:sp>
        <p:nvSpPr>
          <p:cNvPr id="11" name="Rectângulo 13"/>
          <p:cNvSpPr/>
          <p:nvPr/>
        </p:nvSpPr>
        <p:spPr>
          <a:xfrm>
            <a:off x="280245" y="2824309"/>
            <a:ext cx="8577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And comes together with several nice features:</a:t>
            </a:r>
            <a:b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- the fits are stable and the results evolve continuously with the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 / </a:t>
            </a:r>
            <a:r>
              <a:rPr lang="en-US" i="1" dirty="0" smtClean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 cut</a:t>
            </a:r>
          </a:p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- the results do not involve negative cross sections nor unphysical polarizations (</a:t>
            </a:r>
            <a:r>
              <a:rPr lang="en-US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baseline="-25000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q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&gt; 1)</a:t>
            </a:r>
          </a:p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- and are insensitive to the lack of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cs typeface="Calibri"/>
              </a:rPr>
              <a:t>perturbative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 convergence of the mysterious </a:t>
            </a:r>
            <a:r>
              <a:rPr lang="en-US" baseline="30000" dirty="0" smtClean="0">
                <a:solidFill>
                  <a:prstClr val="black"/>
                </a:solidFill>
                <a:latin typeface="Calibri"/>
                <a:cs typeface="Calibri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 octet</a:t>
            </a:r>
          </a:p>
        </p:txBody>
      </p:sp>
      <p:sp>
        <p:nvSpPr>
          <p:cNvPr id="13" name="Rectângulo 13"/>
          <p:cNvSpPr/>
          <p:nvPr/>
        </p:nvSpPr>
        <p:spPr>
          <a:xfrm>
            <a:off x="286603" y="4184815"/>
            <a:ext cx="8577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The path for further progress includes:</a:t>
            </a:r>
          </a:p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= new measurements at high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 and of the P-wave polarizations</a:t>
            </a:r>
          </a:p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= more efforts in understanding the P-octet term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4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NRQCD factorization: the basic features</a:t>
            </a:r>
            <a:endParaRPr lang="pt-PT" sz="2800" b="1" dirty="0" smtClean="0"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98" name="Rectângulo 97"/>
          <p:cNvSpPr/>
          <p:nvPr/>
        </p:nvSpPr>
        <p:spPr>
          <a:xfrm>
            <a:off x="4869385" y="4485592"/>
            <a:ext cx="3789084" cy="584776"/>
          </a:xfrm>
          <a:prstGeom prst="rect">
            <a:avLst/>
          </a:prstGeom>
          <a:ln w="19050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2) </a:t>
            </a:r>
            <a:r>
              <a:rPr lang="en-US" sz="1600" i="1" dirty="0" smtClean="0">
                <a:solidFill>
                  <a:srgbClr val="0000FF"/>
                </a:solidFill>
                <a:latin typeface="Calibri"/>
              </a:rPr>
              <a:t>long-distance matrix elements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(LDMEs):</a:t>
            </a:r>
            <a:br>
              <a:rPr lang="en-US" sz="1600" dirty="0" smtClean="0">
                <a:solidFill>
                  <a:prstClr val="black"/>
                </a:solidFill>
                <a:latin typeface="Calibri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constant, universal, fitted from data</a:t>
            </a:r>
            <a:endParaRPr lang="en-GB" sz="1600" dirty="0"/>
          </a:p>
        </p:txBody>
      </p:sp>
      <p:sp>
        <p:nvSpPr>
          <p:cNvPr id="100" name="Rectângulo 99"/>
          <p:cNvSpPr/>
          <p:nvPr/>
        </p:nvSpPr>
        <p:spPr>
          <a:xfrm>
            <a:off x="426434" y="4485592"/>
            <a:ext cx="3960731" cy="584776"/>
          </a:xfrm>
          <a:prstGeom prst="rect">
            <a:avLst/>
          </a:prstGeom>
          <a:ln w="19050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1) </a:t>
            </a:r>
            <a:r>
              <a:rPr lang="en-US" sz="1600" i="1" dirty="0" smtClean="0">
                <a:solidFill>
                  <a:srgbClr val="0000FF"/>
                </a:solidFill>
                <a:latin typeface="Calibri"/>
              </a:rPr>
              <a:t>short-distance coefficients</a:t>
            </a:r>
            <a:r>
              <a:rPr lang="en-US" sz="16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(SDCs):</a:t>
            </a:r>
            <a:br>
              <a:rPr lang="en-US" sz="1600" dirty="0" smtClean="0">
                <a:solidFill>
                  <a:prstClr val="black"/>
                </a:solidFill>
                <a:latin typeface="Calibri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partonic cross sections (convolved with PDFs)</a:t>
            </a:r>
          </a:p>
        </p:txBody>
      </p:sp>
      <p:sp>
        <p:nvSpPr>
          <p:cNvPr id="104" name="Rectângulo 5"/>
          <p:cNvSpPr/>
          <p:nvPr/>
        </p:nvSpPr>
        <p:spPr>
          <a:xfrm>
            <a:off x="4833257" y="5151170"/>
            <a:ext cx="4275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constant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: independent of kinematics</a:t>
            </a:r>
          </a:p>
          <a:p>
            <a:pPr marL="180975" indent="-180975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universal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638175" lvl="1" indent="-180975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the same in pp,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600" baseline="30000" dirty="0" err="1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–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etc.</a:t>
            </a:r>
          </a:p>
          <a:p>
            <a:pPr marL="638175" lvl="1" indent="-180975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insensitive to the “rest” of the event</a:t>
            </a:r>
          </a:p>
          <a:p>
            <a:pPr marL="180975" indent="-180975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determined from fitting 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data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Calibri"/>
              </a:rPr>
            </a:br>
            <a:r>
              <a:rPr lang="en-US" sz="1600" dirty="0" err="1" smtClean="0">
                <a:solidFill>
                  <a:prstClr val="black"/>
                </a:solidFill>
                <a:latin typeface="Calibri"/>
                <a:sym typeface="Symbol"/>
              </a:rPr>
              <a:t>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sym typeface="Symbol"/>
              </a:rPr>
              <a:t> testable by over-constraining theory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Rectângulo 5"/>
          <p:cNvSpPr/>
          <p:nvPr/>
        </p:nvSpPr>
        <p:spPr>
          <a:xfrm>
            <a:off x="331962" y="5151170"/>
            <a:ext cx="4275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functions of kinematics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600" i="1" dirty="0" err="1" smtClean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1600" baseline="-25000" dirty="0" err="1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600" i="1" dirty="0" err="1" smtClean="0">
                <a:solidFill>
                  <a:prstClr val="black"/>
                </a:solidFill>
                <a:latin typeface="Calibri"/>
              </a:rPr>
              <a:t>y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etc</a:t>
            </a:r>
          </a:p>
          <a:p>
            <a:pPr marL="180975" indent="-180975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not universal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638175" lvl="1" indent="-180975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different in pp,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600" baseline="30000" dirty="0" err="1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–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etc.</a:t>
            </a:r>
          </a:p>
          <a:p>
            <a:pPr marL="638175" lvl="1" indent="-180975"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marL="180975" indent="-180975"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calculated in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pQCD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depend on </a:t>
            </a:r>
            <a:r>
              <a:rPr lang="en-US" sz="1600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a</a:t>
            </a:r>
            <a:r>
              <a:rPr lang="en-US" sz="1600" baseline="-25000" dirty="0" err="1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order;</a:t>
            </a:r>
            <a:br>
              <a:rPr lang="en-US" sz="1600" dirty="0" smtClean="0">
                <a:solidFill>
                  <a:prstClr val="black"/>
                </a:solidFill>
                <a:latin typeface="Calibri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might change shapes from LO to NLO</a:t>
            </a:r>
          </a:p>
        </p:txBody>
      </p:sp>
      <p:sp>
        <p:nvSpPr>
          <p:cNvPr id="85" name="Rectângulo 6"/>
          <p:cNvSpPr/>
          <p:nvPr/>
        </p:nvSpPr>
        <p:spPr>
          <a:xfrm>
            <a:off x="1464745" y="1347495"/>
            <a:ext cx="2594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possibly </a:t>
            </a:r>
            <a:r>
              <a:rPr lang="en-US" i="1" dirty="0" smtClean="0">
                <a:solidFill>
                  <a:srgbClr val="0000FF"/>
                </a:solidFill>
                <a:latin typeface="Calibri"/>
              </a:rPr>
              <a:t>co</a:t>
            </a:r>
            <a:r>
              <a:rPr lang="en-US" i="1" dirty="0" smtClean="0">
                <a:solidFill>
                  <a:srgbClr val="008000"/>
                </a:solidFill>
                <a:latin typeface="Calibri"/>
              </a:rPr>
              <a:t>lo</a:t>
            </a:r>
            <a:r>
              <a:rPr lang="en-US" i="1" dirty="0" smtClean="0">
                <a:solidFill>
                  <a:srgbClr val="FF0000"/>
                </a:solidFill>
                <a:latin typeface="Calibri"/>
              </a:rPr>
              <a:t>red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QQ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pair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any possible </a:t>
            </a:r>
            <a:r>
              <a:rPr lang="en-US" b="1" baseline="30000" dirty="0" smtClean="0">
                <a:solidFill>
                  <a:srgbClr val="00CC00"/>
                </a:solidFill>
              </a:rPr>
              <a:t>3</a:t>
            </a:r>
            <a:r>
              <a:rPr lang="en-US" b="1" i="1" baseline="30000" dirty="0" smtClean="0">
                <a:solidFill>
                  <a:srgbClr val="00CC00"/>
                </a:solidFill>
              </a:rPr>
              <a:t>S</a:t>
            </a:r>
            <a:r>
              <a:rPr lang="en-US" b="1" baseline="30000" dirty="0" smtClean="0">
                <a:solidFill>
                  <a:srgbClr val="00CC00"/>
                </a:solidFill>
              </a:rPr>
              <a:t>+1</a:t>
            </a:r>
            <a:r>
              <a:rPr lang="en-US" b="1" i="1" dirty="0" smtClean="0">
                <a:solidFill>
                  <a:srgbClr val="00CC00"/>
                </a:solidFill>
              </a:rPr>
              <a:t>L</a:t>
            </a:r>
            <a:r>
              <a:rPr lang="en-US" b="1" i="1" baseline="-25000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 quantum numbers</a:t>
            </a:r>
            <a:endParaRPr lang="en-GB" dirty="0"/>
          </a:p>
        </p:txBody>
      </p:sp>
      <p:sp>
        <p:nvSpPr>
          <p:cNvPr id="86" name="Rectângulo 71"/>
          <p:cNvSpPr/>
          <p:nvPr/>
        </p:nvSpPr>
        <p:spPr>
          <a:xfrm>
            <a:off x="2351353" y="3806648"/>
            <a:ext cx="2291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1) perturbative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phase</a:t>
            </a:r>
            <a:endParaRPr lang="en-GB" dirty="0"/>
          </a:p>
        </p:txBody>
      </p:sp>
      <p:sp>
        <p:nvSpPr>
          <p:cNvPr id="87" name="Right Brace 115"/>
          <p:cNvSpPr/>
          <p:nvPr/>
        </p:nvSpPr>
        <p:spPr>
          <a:xfrm rot="5400000">
            <a:off x="3357760" y="2765915"/>
            <a:ext cx="190700" cy="1944000"/>
          </a:xfrm>
          <a:prstGeom prst="rightBrace">
            <a:avLst>
              <a:gd name="adj1" fmla="val 3005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8" name="Conexão recta unidireccional 74"/>
          <p:cNvCxnSpPr/>
          <p:nvPr/>
        </p:nvCxnSpPr>
        <p:spPr>
          <a:xfrm>
            <a:off x="3663179" y="1888880"/>
            <a:ext cx="480060" cy="32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ângulo arredondado 77"/>
          <p:cNvSpPr/>
          <p:nvPr/>
        </p:nvSpPr>
        <p:spPr>
          <a:xfrm>
            <a:off x="919979" y="1294520"/>
            <a:ext cx="7308000" cy="2983230"/>
          </a:xfrm>
          <a:prstGeom prst="roundRect">
            <a:avLst>
              <a:gd name="adj" fmla="val 11686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Rectângulo 101"/>
          <p:cNvSpPr/>
          <p:nvPr/>
        </p:nvSpPr>
        <p:spPr>
          <a:xfrm>
            <a:off x="3190944" y="111921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prstClr val="black"/>
                </a:solidFill>
                <a:latin typeface="Calibri"/>
              </a:rPr>
              <a:t>_</a:t>
            </a:r>
            <a:endParaRPr lang="en-GB" dirty="0"/>
          </a:p>
        </p:txBody>
      </p:sp>
      <p:sp>
        <p:nvSpPr>
          <p:cNvPr id="91" name="Rectângulo 13"/>
          <p:cNvSpPr/>
          <p:nvPr/>
        </p:nvSpPr>
        <p:spPr>
          <a:xfrm>
            <a:off x="286603" y="620462"/>
            <a:ext cx="8703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</a:rPr>
              <a:t>The heavy-quark mass provides a natural boundary between short- and long-distance QCD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r>
              <a:rPr lang="en-US" dirty="0" err="1" smtClean="0">
                <a:solidFill>
                  <a:srgbClr val="0000FF"/>
                </a:solidFill>
                <a:latin typeface="Calibri"/>
              </a:rPr>
              <a:t>Quarkonium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production can be </a:t>
            </a:r>
            <a:r>
              <a:rPr lang="en-US" b="1" dirty="0" smtClean="0">
                <a:solidFill>
                  <a:srgbClr val="0000FF"/>
                </a:solidFill>
                <a:latin typeface="Calibri"/>
              </a:rPr>
              <a:t>factorized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in two distinct phases: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2496762" y="2155274"/>
            <a:ext cx="2447897" cy="1343415"/>
            <a:chOff x="2496762" y="2155274"/>
            <a:chExt cx="2447897" cy="1343415"/>
          </a:xfrm>
        </p:grpSpPr>
        <p:grpSp>
          <p:nvGrpSpPr>
            <p:cNvPr id="93" name="Group 147"/>
            <p:cNvGrpSpPr/>
            <p:nvPr/>
          </p:nvGrpSpPr>
          <p:grpSpPr>
            <a:xfrm>
              <a:off x="2496762" y="2155274"/>
              <a:ext cx="2277480" cy="1343415"/>
              <a:chOff x="3931363" y="4910784"/>
              <a:chExt cx="2277480" cy="1343415"/>
            </a:xfrm>
          </p:grpSpPr>
          <p:cxnSp>
            <p:nvCxnSpPr>
              <p:cNvPr id="95" name="Straight Connector 69"/>
              <p:cNvCxnSpPr/>
              <p:nvPr/>
            </p:nvCxnSpPr>
            <p:spPr>
              <a:xfrm flipH="1">
                <a:off x="5139278" y="5442658"/>
                <a:ext cx="356394" cy="302795"/>
              </a:xfrm>
              <a:prstGeom prst="line">
                <a:avLst/>
              </a:prstGeom>
              <a:ln w="28575" cap="rnd">
                <a:solidFill>
                  <a:srgbClr val="00F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70"/>
              <p:cNvCxnSpPr/>
              <p:nvPr/>
            </p:nvCxnSpPr>
            <p:spPr>
              <a:xfrm rot="10800000">
                <a:off x="4626578" y="5745453"/>
                <a:ext cx="507414" cy="0"/>
              </a:xfrm>
              <a:prstGeom prst="line">
                <a:avLst/>
              </a:prstGeom>
              <a:ln w="28575" cap="rnd">
                <a:solidFill>
                  <a:srgbClr val="00F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71"/>
              <p:cNvCxnSpPr/>
              <p:nvPr/>
            </p:nvCxnSpPr>
            <p:spPr>
              <a:xfrm rot="10800000">
                <a:off x="4092748" y="5296390"/>
                <a:ext cx="523269" cy="444572"/>
              </a:xfrm>
              <a:prstGeom prst="line">
                <a:avLst/>
              </a:prstGeom>
              <a:ln w="28575" cap="rnd">
                <a:solidFill>
                  <a:srgbClr val="00F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oup 72"/>
              <p:cNvGrpSpPr/>
              <p:nvPr/>
            </p:nvGrpSpPr>
            <p:grpSpPr>
              <a:xfrm>
                <a:off x="4098890" y="5800645"/>
                <a:ext cx="1580370" cy="453554"/>
                <a:chOff x="1770658" y="5993812"/>
                <a:chExt cx="1580370" cy="533841"/>
              </a:xfrm>
            </p:grpSpPr>
            <p:cxnSp>
              <p:nvCxnSpPr>
                <p:cNvPr id="123" name="Straight Connector 73"/>
                <p:cNvCxnSpPr/>
                <p:nvPr/>
              </p:nvCxnSpPr>
              <p:spPr>
                <a:xfrm flipV="1">
                  <a:off x="1770658" y="5993812"/>
                  <a:ext cx="533841" cy="533841"/>
                </a:xfrm>
                <a:prstGeom prst="line">
                  <a:avLst/>
                </a:prstGeom>
                <a:ln w="28575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74"/>
                <p:cNvCxnSpPr/>
                <p:nvPr/>
              </p:nvCxnSpPr>
              <p:spPr>
                <a:xfrm>
                  <a:off x="2309784" y="5993812"/>
                  <a:ext cx="507414" cy="0"/>
                </a:xfrm>
                <a:prstGeom prst="line">
                  <a:avLst/>
                </a:prstGeom>
                <a:ln w="28575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75"/>
                <p:cNvCxnSpPr/>
                <p:nvPr/>
              </p:nvCxnSpPr>
              <p:spPr>
                <a:xfrm>
                  <a:off x="2827759" y="5999098"/>
                  <a:ext cx="523269" cy="523269"/>
                </a:xfrm>
                <a:prstGeom prst="line">
                  <a:avLst/>
                </a:prstGeom>
                <a:ln w="28575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76"/>
              <p:cNvGrpSpPr/>
              <p:nvPr/>
            </p:nvGrpSpPr>
            <p:grpSpPr>
              <a:xfrm>
                <a:off x="4052189" y="5323758"/>
                <a:ext cx="533841" cy="901620"/>
                <a:chOff x="4882191" y="3624777"/>
                <a:chExt cx="533841" cy="901620"/>
              </a:xfrm>
            </p:grpSpPr>
            <p:cxnSp>
              <p:nvCxnSpPr>
                <p:cNvPr id="121" name="Straight Connector 77"/>
                <p:cNvCxnSpPr/>
                <p:nvPr/>
              </p:nvCxnSpPr>
              <p:spPr>
                <a:xfrm rot="5400000" flipV="1">
                  <a:off x="4922335" y="3584633"/>
                  <a:ext cx="453554" cy="533841"/>
                </a:xfrm>
                <a:prstGeom prst="line">
                  <a:avLst/>
                </a:prstGeom>
                <a:ln w="28575" cap="rnd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78"/>
                <p:cNvCxnSpPr/>
                <p:nvPr/>
              </p:nvCxnSpPr>
              <p:spPr>
                <a:xfrm rot="5400000">
                  <a:off x="4926826" y="4042476"/>
                  <a:ext cx="444572" cy="523269"/>
                </a:xfrm>
                <a:prstGeom prst="line">
                  <a:avLst/>
                </a:prstGeom>
                <a:ln w="28575" cap="rnd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3" name="Straight Connector 79"/>
              <p:cNvCxnSpPr/>
              <p:nvPr/>
            </p:nvCxnSpPr>
            <p:spPr>
              <a:xfrm rot="16200000" flipH="1">
                <a:off x="5239197" y="5733512"/>
                <a:ext cx="444572" cy="523269"/>
              </a:xfrm>
              <a:prstGeom prst="line">
                <a:avLst/>
              </a:prstGeom>
              <a:ln w="285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80"/>
              <p:cNvCxnSpPr/>
              <p:nvPr/>
            </p:nvCxnSpPr>
            <p:spPr>
              <a:xfrm flipH="1">
                <a:off x="5194563" y="5487673"/>
                <a:ext cx="331558" cy="281694"/>
              </a:xfrm>
              <a:prstGeom prst="line">
                <a:avLst/>
              </a:prstGeom>
              <a:ln w="285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Freeform 82"/>
              <p:cNvSpPr/>
              <p:nvPr/>
            </p:nvSpPr>
            <p:spPr>
              <a:xfrm rot="2427759" flipH="1" flipV="1">
                <a:off x="5095670" y="5971617"/>
                <a:ext cx="753374" cy="153351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063740" h="1323975">
                    <a:moveTo>
                      <a:pt x="0" y="1165860"/>
                    </a:moveTo>
                    <a:cubicBezTo>
                      <a:pt x="82867" y="1193482"/>
                      <a:pt x="165735" y="1221105"/>
                      <a:pt x="262890" y="1245870"/>
                    </a:cubicBezTo>
                    <a:cubicBezTo>
                      <a:pt x="360045" y="1270635"/>
                      <a:pt x="436245" y="1320165"/>
                      <a:pt x="582930" y="1314450"/>
                    </a:cubicBezTo>
                    <a:cubicBezTo>
                      <a:pt x="729615" y="1308735"/>
                      <a:pt x="975360" y="1287780"/>
                      <a:pt x="1143000" y="1211580"/>
                    </a:cubicBezTo>
                    <a:cubicBezTo>
                      <a:pt x="1310640" y="1135380"/>
                      <a:pt x="1491615" y="981075"/>
                      <a:pt x="1588770" y="857250"/>
                    </a:cubicBezTo>
                    <a:cubicBezTo>
                      <a:pt x="1685925" y="733425"/>
                      <a:pt x="1716405" y="586740"/>
                      <a:pt x="1725930" y="468630"/>
                    </a:cubicBezTo>
                    <a:cubicBezTo>
                      <a:pt x="1735455" y="350520"/>
                      <a:pt x="1701165" y="224790"/>
                      <a:pt x="1645920" y="148590"/>
                    </a:cubicBezTo>
                    <a:cubicBezTo>
                      <a:pt x="1590675" y="72390"/>
                      <a:pt x="1478280" y="22860"/>
                      <a:pt x="1394460" y="11430"/>
                    </a:cubicBezTo>
                    <a:cubicBezTo>
                      <a:pt x="1310640" y="0"/>
                      <a:pt x="1207770" y="34290"/>
                      <a:pt x="1143000" y="80010"/>
                    </a:cubicBezTo>
                    <a:cubicBezTo>
                      <a:pt x="1078230" y="125730"/>
                      <a:pt x="1028700" y="201930"/>
                      <a:pt x="1005840" y="285750"/>
                    </a:cubicBezTo>
                    <a:cubicBezTo>
                      <a:pt x="982980" y="369570"/>
                      <a:pt x="982980" y="485775"/>
                      <a:pt x="1005840" y="582930"/>
                    </a:cubicBezTo>
                    <a:cubicBezTo>
                      <a:pt x="1028700" y="680085"/>
                      <a:pt x="1062990" y="775335"/>
                      <a:pt x="1143000" y="868680"/>
                    </a:cubicBezTo>
                    <a:cubicBezTo>
                      <a:pt x="1223010" y="962025"/>
                      <a:pt x="1369695" y="1076325"/>
                      <a:pt x="1485900" y="1143000"/>
                    </a:cubicBezTo>
                    <a:cubicBezTo>
                      <a:pt x="1602105" y="1209675"/>
                      <a:pt x="1716405" y="1245870"/>
                      <a:pt x="1840230" y="1268730"/>
                    </a:cubicBezTo>
                    <a:cubicBezTo>
                      <a:pt x="1964055" y="1291590"/>
                      <a:pt x="2093595" y="1293495"/>
                      <a:pt x="2228850" y="1280160"/>
                    </a:cubicBezTo>
                    <a:cubicBezTo>
                      <a:pt x="2364105" y="1266825"/>
                      <a:pt x="2508885" y="1261110"/>
                      <a:pt x="2651760" y="1188720"/>
                    </a:cubicBezTo>
                    <a:cubicBezTo>
                      <a:pt x="2794635" y="1116330"/>
                      <a:pt x="2992755" y="975360"/>
                      <a:pt x="3086100" y="845820"/>
                    </a:cubicBezTo>
                    <a:cubicBezTo>
                      <a:pt x="3179445" y="716280"/>
                      <a:pt x="3211830" y="533400"/>
                      <a:pt x="3211830" y="411480"/>
                    </a:cubicBezTo>
                    <a:cubicBezTo>
                      <a:pt x="3211830" y="289560"/>
                      <a:pt x="3148965" y="180975"/>
                      <a:pt x="3086100" y="114300"/>
                    </a:cubicBezTo>
                    <a:cubicBezTo>
                      <a:pt x="3023235" y="47625"/>
                      <a:pt x="2916555" y="9525"/>
                      <a:pt x="2834640" y="11430"/>
                    </a:cubicBezTo>
                    <a:cubicBezTo>
                      <a:pt x="2752725" y="13335"/>
                      <a:pt x="2653665" y="64770"/>
                      <a:pt x="2594610" y="125730"/>
                    </a:cubicBezTo>
                    <a:cubicBezTo>
                      <a:pt x="2535555" y="186690"/>
                      <a:pt x="2497455" y="295275"/>
                      <a:pt x="2480310" y="377190"/>
                    </a:cubicBezTo>
                    <a:cubicBezTo>
                      <a:pt x="2463165" y="459105"/>
                      <a:pt x="2465070" y="535305"/>
                      <a:pt x="2491740" y="617220"/>
                    </a:cubicBezTo>
                    <a:cubicBezTo>
                      <a:pt x="2518410" y="699135"/>
                      <a:pt x="2562225" y="779145"/>
                      <a:pt x="2640330" y="868680"/>
                    </a:cubicBezTo>
                    <a:cubicBezTo>
                      <a:pt x="2718435" y="958215"/>
                      <a:pt x="2832735" y="1085850"/>
                      <a:pt x="2960370" y="1154430"/>
                    </a:cubicBezTo>
                    <a:cubicBezTo>
                      <a:pt x="3088005" y="1223010"/>
                      <a:pt x="3267075" y="1261110"/>
                      <a:pt x="3406140" y="1280160"/>
                    </a:cubicBezTo>
                    <a:cubicBezTo>
                      <a:pt x="3545205" y="1299210"/>
                      <a:pt x="3684270" y="1282065"/>
                      <a:pt x="3794760" y="1268730"/>
                    </a:cubicBezTo>
                    <a:cubicBezTo>
                      <a:pt x="3905250" y="1255395"/>
                      <a:pt x="3966210" y="1243965"/>
                      <a:pt x="4069080" y="1200150"/>
                    </a:cubicBezTo>
                    <a:cubicBezTo>
                      <a:pt x="4171950" y="1156335"/>
                      <a:pt x="4314825" y="1087755"/>
                      <a:pt x="4411980" y="1005840"/>
                    </a:cubicBezTo>
                    <a:cubicBezTo>
                      <a:pt x="4509135" y="923925"/>
                      <a:pt x="4602480" y="807720"/>
                      <a:pt x="4652010" y="708660"/>
                    </a:cubicBezTo>
                    <a:cubicBezTo>
                      <a:pt x="4701540" y="609600"/>
                      <a:pt x="4722495" y="512445"/>
                      <a:pt x="4709160" y="411480"/>
                    </a:cubicBezTo>
                    <a:cubicBezTo>
                      <a:pt x="4695825" y="310515"/>
                      <a:pt x="4638675" y="167640"/>
                      <a:pt x="4572000" y="102870"/>
                    </a:cubicBezTo>
                    <a:cubicBezTo>
                      <a:pt x="4505325" y="38100"/>
                      <a:pt x="4398645" y="13335"/>
                      <a:pt x="4309110" y="22860"/>
                    </a:cubicBezTo>
                    <a:cubicBezTo>
                      <a:pt x="4219575" y="32385"/>
                      <a:pt x="4091940" y="78105"/>
                      <a:pt x="4034790" y="160020"/>
                    </a:cubicBezTo>
                    <a:cubicBezTo>
                      <a:pt x="3977640" y="241935"/>
                      <a:pt x="3956685" y="401955"/>
                      <a:pt x="3966210" y="514350"/>
                    </a:cubicBezTo>
                    <a:cubicBezTo>
                      <a:pt x="3975735" y="626745"/>
                      <a:pt x="4025265" y="737235"/>
                      <a:pt x="4091940" y="834390"/>
                    </a:cubicBezTo>
                    <a:cubicBezTo>
                      <a:pt x="4158615" y="931545"/>
                      <a:pt x="4248150" y="1024890"/>
                      <a:pt x="4366260" y="1097280"/>
                    </a:cubicBezTo>
                    <a:cubicBezTo>
                      <a:pt x="4484370" y="1169670"/>
                      <a:pt x="4661535" y="1234440"/>
                      <a:pt x="4800600" y="1268730"/>
                    </a:cubicBezTo>
                    <a:cubicBezTo>
                      <a:pt x="4939665" y="1303020"/>
                      <a:pt x="5044440" y="1323975"/>
                      <a:pt x="5200650" y="1303020"/>
                    </a:cubicBezTo>
                    <a:cubicBezTo>
                      <a:pt x="5356860" y="1282065"/>
                      <a:pt x="5589270" y="1226820"/>
                      <a:pt x="5737860" y="1143000"/>
                    </a:cubicBezTo>
                    <a:cubicBezTo>
                      <a:pt x="5886450" y="1059180"/>
                      <a:pt x="6015990" y="916305"/>
                      <a:pt x="6092190" y="800100"/>
                    </a:cubicBezTo>
                    <a:cubicBezTo>
                      <a:pt x="6168390" y="683895"/>
                      <a:pt x="6191250" y="556260"/>
                      <a:pt x="6195060" y="445770"/>
                    </a:cubicBezTo>
                    <a:cubicBezTo>
                      <a:pt x="6198870" y="335280"/>
                      <a:pt x="6168390" y="205740"/>
                      <a:pt x="6115050" y="137160"/>
                    </a:cubicBezTo>
                    <a:cubicBezTo>
                      <a:pt x="6061710" y="68580"/>
                      <a:pt x="5949315" y="45720"/>
                      <a:pt x="5875020" y="34290"/>
                    </a:cubicBezTo>
                    <a:cubicBezTo>
                      <a:pt x="5800725" y="22860"/>
                      <a:pt x="5726430" y="45720"/>
                      <a:pt x="5669280" y="68580"/>
                    </a:cubicBezTo>
                    <a:cubicBezTo>
                      <a:pt x="5612130" y="91440"/>
                      <a:pt x="5570220" y="116205"/>
                      <a:pt x="5532120" y="171450"/>
                    </a:cubicBezTo>
                    <a:cubicBezTo>
                      <a:pt x="5494020" y="226695"/>
                      <a:pt x="5444490" y="314325"/>
                      <a:pt x="5440680" y="400050"/>
                    </a:cubicBezTo>
                    <a:cubicBezTo>
                      <a:pt x="5436870" y="485775"/>
                      <a:pt x="5471160" y="598170"/>
                      <a:pt x="5509260" y="685800"/>
                    </a:cubicBezTo>
                    <a:cubicBezTo>
                      <a:pt x="5547360" y="773430"/>
                      <a:pt x="5593080" y="847725"/>
                      <a:pt x="5669280" y="925830"/>
                    </a:cubicBezTo>
                    <a:cubicBezTo>
                      <a:pt x="5745480" y="1003935"/>
                      <a:pt x="5859780" y="1097280"/>
                      <a:pt x="5966460" y="1154430"/>
                    </a:cubicBezTo>
                    <a:cubicBezTo>
                      <a:pt x="6073140" y="1211580"/>
                      <a:pt x="6202680" y="1245870"/>
                      <a:pt x="6309360" y="1268730"/>
                    </a:cubicBezTo>
                    <a:cubicBezTo>
                      <a:pt x="6416040" y="1291590"/>
                      <a:pt x="6480810" y="1303020"/>
                      <a:pt x="6606540" y="1291590"/>
                    </a:cubicBezTo>
                    <a:cubicBezTo>
                      <a:pt x="6732270" y="1280160"/>
                      <a:pt x="6898005" y="1240155"/>
                      <a:pt x="7063740" y="1200150"/>
                    </a:cubicBezTo>
                  </a:path>
                </a:pathLst>
              </a:custGeom>
              <a:ln w="19050">
                <a:solidFill>
                  <a:srgbClr val="000000">
                    <a:alpha val="4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Freeform 83"/>
              <p:cNvSpPr/>
              <p:nvPr/>
            </p:nvSpPr>
            <p:spPr>
              <a:xfrm rot="10800000" flipH="1" flipV="1">
                <a:off x="4507737" y="5691628"/>
                <a:ext cx="753374" cy="153351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063740" h="1323975">
                    <a:moveTo>
                      <a:pt x="0" y="1165860"/>
                    </a:moveTo>
                    <a:cubicBezTo>
                      <a:pt x="82867" y="1193482"/>
                      <a:pt x="165735" y="1221105"/>
                      <a:pt x="262890" y="1245870"/>
                    </a:cubicBezTo>
                    <a:cubicBezTo>
                      <a:pt x="360045" y="1270635"/>
                      <a:pt x="436245" y="1320165"/>
                      <a:pt x="582930" y="1314450"/>
                    </a:cubicBezTo>
                    <a:cubicBezTo>
                      <a:pt x="729615" y="1308735"/>
                      <a:pt x="975360" y="1287780"/>
                      <a:pt x="1143000" y="1211580"/>
                    </a:cubicBezTo>
                    <a:cubicBezTo>
                      <a:pt x="1310640" y="1135380"/>
                      <a:pt x="1491615" y="981075"/>
                      <a:pt x="1588770" y="857250"/>
                    </a:cubicBezTo>
                    <a:cubicBezTo>
                      <a:pt x="1685925" y="733425"/>
                      <a:pt x="1716405" y="586740"/>
                      <a:pt x="1725930" y="468630"/>
                    </a:cubicBezTo>
                    <a:cubicBezTo>
                      <a:pt x="1735455" y="350520"/>
                      <a:pt x="1701165" y="224790"/>
                      <a:pt x="1645920" y="148590"/>
                    </a:cubicBezTo>
                    <a:cubicBezTo>
                      <a:pt x="1590675" y="72390"/>
                      <a:pt x="1478280" y="22860"/>
                      <a:pt x="1394460" y="11430"/>
                    </a:cubicBezTo>
                    <a:cubicBezTo>
                      <a:pt x="1310640" y="0"/>
                      <a:pt x="1207770" y="34290"/>
                      <a:pt x="1143000" y="80010"/>
                    </a:cubicBezTo>
                    <a:cubicBezTo>
                      <a:pt x="1078230" y="125730"/>
                      <a:pt x="1028700" y="201930"/>
                      <a:pt x="1005840" y="285750"/>
                    </a:cubicBezTo>
                    <a:cubicBezTo>
                      <a:pt x="982980" y="369570"/>
                      <a:pt x="982980" y="485775"/>
                      <a:pt x="1005840" y="582930"/>
                    </a:cubicBezTo>
                    <a:cubicBezTo>
                      <a:pt x="1028700" y="680085"/>
                      <a:pt x="1062990" y="775335"/>
                      <a:pt x="1143000" y="868680"/>
                    </a:cubicBezTo>
                    <a:cubicBezTo>
                      <a:pt x="1223010" y="962025"/>
                      <a:pt x="1369695" y="1076325"/>
                      <a:pt x="1485900" y="1143000"/>
                    </a:cubicBezTo>
                    <a:cubicBezTo>
                      <a:pt x="1602105" y="1209675"/>
                      <a:pt x="1716405" y="1245870"/>
                      <a:pt x="1840230" y="1268730"/>
                    </a:cubicBezTo>
                    <a:cubicBezTo>
                      <a:pt x="1964055" y="1291590"/>
                      <a:pt x="2093595" y="1293495"/>
                      <a:pt x="2228850" y="1280160"/>
                    </a:cubicBezTo>
                    <a:cubicBezTo>
                      <a:pt x="2364105" y="1266825"/>
                      <a:pt x="2508885" y="1261110"/>
                      <a:pt x="2651760" y="1188720"/>
                    </a:cubicBezTo>
                    <a:cubicBezTo>
                      <a:pt x="2794635" y="1116330"/>
                      <a:pt x="2992755" y="975360"/>
                      <a:pt x="3086100" y="845820"/>
                    </a:cubicBezTo>
                    <a:cubicBezTo>
                      <a:pt x="3179445" y="716280"/>
                      <a:pt x="3211830" y="533400"/>
                      <a:pt x="3211830" y="411480"/>
                    </a:cubicBezTo>
                    <a:cubicBezTo>
                      <a:pt x="3211830" y="289560"/>
                      <a:pt x="3148965" y="180975"/>
                      <a:pt x="3086100" y="114300"/>
                    </a:cubicBezTo>
                    <a:cubicBezTo>
                      <a:pt x="3023235" y="47625"/>
                      <a:pt x="2916555" y="9525"/>
                      <a:pt x="2834640" y="11430"/>
                    </a:cubicBezTo>
                    <a:cubicBezTo>
                      <a:pt x="2752725" y="13335"/>
                      <a:pt x="2653665" y="64770"/>
                      <a:pt x="2594610" y="125730"/>
                    </a:cubicBezTo>
                    <a:cubicBezTo>
                      <a:pt x="2535555" y="186690"/>
                      <a:pt x="2497455" y="295275"/>
                      <a:pt x="2480310" y="377190"/>
                    </a:cubicBezTo>
                    <a:cubicBezTo>
                      <a:pt x="2463165" y="459105"/>
                      <a:pt x="2465070" y="535305"/>
                      <a:pt x="2491740" y="617220"/>
                    </a:cubicBezTo>
                    <a:cubicBezTo>
                      <a:pt x="2518410" y="699135"/>
                      <a:pt x="2562225" y="779145"/>
                      <a:pt x="2640330" y="868680"/>
                    </a:cubicBezTo>
                    <a:cubicBezTo>
                      <a:pt x="2718435" y="958215"/>
                      <a:pt x="2832735" y="1085850"/>
                      <a:pt x="2960370" y="1154430"/>
                    </a:cubicBezTo>
                    <a:cubicBezTo>
                      <a:pt x="3088005" y="1223010"/>
                      <a:pt x="3267075" y="1261110"/>
                      <a:pt x="3406140" y="1280160"/>
                    </a:cubicBezTo>
                    <a:cubicBezTo>
                      <a:pt x="3545205" y="1299210"/>
                      <a:pt x="3684270" y="1282065"/>
                      <a:pt x="3794760" y="1268730"/>
                    </a:cubicBezTo>
                    <a:cubicBezTo>
                      <a:pt x="3905250" y="1255395"/>
                      <a:pt x="3966210" y="1243965"/>
                      <a:pt x="4069080" y="1200150"/>
                    </a:cubicBezTo>
                    <a:cubicBezTo>
                      <a:pt x="4171950" y="1156335"/>
                      <a:pt x="4314825" y="1087755"/>
                      <a:pt x="4411980" y="1005840"/>
                    </a:cubicBezTo>
                    <a:cubicBezTo>
                      <a:pt x="4509135" y="923925"/>
                      <a:pt x="4602480" y="807720"/>
                      <a:pt x="4652010" y="708660"/>
                    </a:cubicBezTo>
                    <a:cubicBezTo>
                      <a:pt x="4701540" y="609600"/>
                      <a:pt x="4722495" y="512445"/>
                      <a:pt x="4709160" y="411480"/>
                    </a:cubicBezTo>
                    <a:cubicBezTo>
                      <a:pt x="4695825" y="310515"/>
                      <a:pt x="4638675" y="167640"/>
                      <a:pt x="4572000" y="102870"/>
                    </a:cubicBezTo>
                    <a:cubicBezTo>
                      <a:pt x="4505325" y="38100"/>
                      <a:pt x="4398645" y="13335"/>
                      <a:pt x="4309110" y="22860"/>
                    </a:cubicBezTo>
                    <a:cubicBezTo>
                      <a:pt x="4219575" y="32385"/>
                      <a:pt x="4091940" y="78105"/>
                      <a:pt x="4034790" y="160020"/>
                    </a:cubicBezTo>
                    <a:cubicBezTo>
                      <a:pt x="3977640" y="241935"/>
                      <a:pt x="3956685" y="401955"/>
                      <a:pt x="3966210" y="514350"/>
                    </a:cubicBezTo>
                    <a:cubicBezTo>
                      <a:pt x="3975735" y="626745"/>
                      <a:pt x="4025265" y="737235"/>
                      <a:pt x="4091940" y="834390"/>
                    </a:cubicBezTo>
                    <a:cubicBezTo>
                      <a:pt x="4158615" y="931545"/>
                      <a:pt x="4248150" y="1024890"/>
                      <a:pt x="4366260" y="1097280"/>
                    </a:cubicBezTo>
                    <a:cubicBezTo>
                      <a:pt x="4484370" y="1169670"/>
                      <a:pt x="4661535" y="1234440"/>
                      <a:pt x="4800600" y="1268730"/>
                    </a:cubicBezTo>
                    <a:cubicBezTo>
                      <a:pt x="4939665" y="1303020"/>
                      <a:pt x="5044440" y="1323975"/>
                      <a:pt x="5200650" y="1303020"/>
                    </a:cubicBezTo>
                    <a:cubicBezTo>
                      <a:pt x="5356860" y="1282065"/>
                      <a:pt x="5589270" y="1226820"/>
                      <a:pt x="5737860" y="1143000"/>
                    </a:cubicBezTo>
                    <a:cubicBezTo>
                      <a:pt x="5886450" y="1059180"/>
                      <a:pt x="6015990" y="916305"/>
                      <a:pt x="6092190" y="800100"/>
                    </a:cubicBezTo>
                    <a:cubicBezTo>
                      <a:pt x="6168390" y="683895"/>
                      <a:pt x="6191250" y="556260"/>
                      <a:pt x="6195060" y="445770"/>
                    </a:cubicBezTo>
                    <a:cubicBezTo>
                      <a:pt x="6198870" y="335280"/>
                      <a:pt x="6168390" y="205740"/>
                      <a:pt x="6115050" y="137160"/>
                    </a:cubicBezTo>
                    <a:cubicBezTo>
                      <a:pt x="6061710" y="68580"/>
                      <a:pt x="5949315" y="45720"/>
                      <a:pt x="5875020" y="34290"/>
                    </a:cubicBezTo>
                    <a:cubicBezTo>
                      <a:pt x="5800725" y="22860"/>
                      <a:pt x="5726430" y="45720"/>
                      <a:pt x="5669280" y="68580"/>
                    </a:cubicBezTo>
                    <a:cubicBezTo>
                      <a:pt x="5612130" y="91440"/>
                      <a:pt x="5570220" y="116205"/>
                      <a:pt x="5532120" y="171450"/>
                    </a:cubicBezTo>
                    <a:cubicBezTo>
                      <a:pt x="5494020" y="226695"/>
                      <a:pt x="5444490" y="314325"/>
                      <a:pt x="5440680" y="400050"/>
                    </a:cubicBezTo>
                    <a:cubicBezTo>
                      <a:pt x="5436870" y="485775"/>
                      <a:pt x="5471160" y="598170"/>
                      <a:pt x="5509260" y="685800"/>
                    </a:cubicBezTo>
                    <a:cubicBezTo>
                      <a:pt x="5547360" y="773430"/>
                      <a:pt x="5593080" y="847725"/>
                      <a:pt x="5669280" y="925830"/>
                    </a:cubicBezTo>
                    <a:cubicBezTo>
                      <a:pt x="5745480" y="1003935"/>
                      <a:pt x="5859780" y="1097280"/>
                      <a:pt x="5966460" y="1154430"/>
                    </a:cubicBezTo>
                    <a:cubicBezTo>
                      <a:pt x="6073140" y="1211580"/>
                      <a:pt x="6202680" y="1245870"/>
                      <a:pt x="6309360" y="1268730"/>
                    </a:cubicBezTo>
                    <a:cubicBezTo>
                      <a:pt x="6416040" y="1291590"/>
                      <a:pt x="6480810" y="1303020"/>
                      <a:pt x="6606540" y="1291590"/>
                    </a:cubicBezTo>
                    <a:cubicBezTo>
                      <a:pt x="6732270" y="1280160"/>
                      <a:pt x="6898005" y="1240155"/>
                      <a:pt x="7063740" y="1200150"/>
                    </a:cubicBezTo>
                  </a:path>
                </a:pathLst>
              </a:custGeom>
              <a:ln w="19050">
                <a:solidFill>
                  <a:srgbClr val="000000">
                    <a:alpha val="4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9" name="Group 84"/>
              <p:cNvGrpSpPr/>
              <p:nvPr/>
            </p:nvGrpSpPr>
            <p:grpSpPr>
              <a:xfrm flipH="1">
                <a:off x="3931363" y="5422687"/>
                <a:ext cx="756985" cy="703002"/>
                <a:chOff x="4304544" y="3276581"/>
                <a:chExt cx="756985" cy="703002"/>
              </a:xfrm>
            </p:grpSpPr>
            <p:sp>
              <p:nvSpPr>
                <p:cNvPr id="119" name="Freeform 85"/>
                <p:cNvSpPr/>
                <p:nvPr/>
              </p:nvSpPr>
              <p:spPr>
                <a:xfrm rot="2427759" flipH="1" flipV="1">
                  <a:off x="4308155" y="3826232"/>
                  <a:ext cx="753374" cy="153351"/>
                </a:xfrm>
                <a:custGeom>
                  <a:avLst/>
                  <a:gdLst>
                    <a:gd name="connsiteX0" fmla="*/ 0 w 7063740"/>
                    <a:gd name="connsiteY0" fmla="*/ 1165860 h 1323975"/>
                    <a:gd name="connsiteX1" fmla="*/ 262890 w 7063740"/>
                    <a:gd name="connsiteY1" fmla="*/ 1245870 h 1323975"/>
                    <a:gd name="connsiteX2" fmla="*/ 582930 w 7063740"/>
                    <a:gd name="connsiteY2" fmla="*/ 1314450 h 1323975"/>
                    <a:gd name="connsiteX3" fmla="*/ 1143000 w 7063740"/>
                    <a:gd name="connsiteY3" fmla="*/ 1211580 h 1323975"/>
                    <a:gd name="connsiteX4" fmla="*/ 1588770 w 7063740"/>
                    <a:gd name="connsiteY4" fmla="*/ 857250 h 1323975"/>
                    <a:gd name="connsiteX5" fmla="*/ 1725930 w 7063740"/>
                    <a:gd name="connsiteY5" fmla="*/ 468630 h 1323975"/>
                    <a:gd name="connsiteX6" fmla="*/ 1645920 w 7063740"/>
                    <a:gd name="connsiteY6" fmla="*/ 148590 h 1323975"/>
                    <a:gd name="connsiteX7" fmla="*/ 1394460 w 7063740"/>
                    <a:gd name="connsiteY7" fmla="*/ 11430 h 1323975"/>
                    <a:gd name="connsiteX8" fmla="*/ 1143000 w 7063740"/>
                    <a:gd name="connsiteY8" fmla="*/ 80010 h 1323975"/>
                    <a:gd name="connsiteX9" fmla="*/ 1005840 w 7063740"/>
                    <a:gd name="connsiteY9" fmla="*/ 285750 h 1323975"/>
                    <a:gd name="connsiteX10" fmla="*/ 1005840 w 7063740"/>
                    <a:gd name="connsiteY10" fmla="*/ 582930 h 1323975"/>
                    <a:gd name="connsiteX11" fmla="*/ 1143000 w 7063740"/>
                    <a:gd name="connsiteY11" fmla="*/ 868680 h 1323975"/>
                    <a:gd name="connsiteX12" fmla="*/ 1485900 w 7063740"/>
                    <a:gd name="connsiteY12" fmla="*/ 1143000 h 1323975"/>
                    <a:gd name="connsiteX13" fmla="*/ 1840230 w 7063740"/>
                    <a:gd name="connsiteY13" fmla="*/ 1268730 h 1323975"/>
                    <a:gd name="connsiteX14" fmla="*/ 2228850 w 7063740"/>
                    <a:gd name="connsiteY14" fmla="*/ 1280160 h 1323975"/>
                    <a:gd name="connsiteX15" fmla="*/ 2651760 w 7063740"/>
                    <a:gd name="connsiteY15" fmla="*/ 1188720 h 1323975"/>
                    <a:gd name="connsiteX16" fmla="*/ 3086100 w 7063740"/>
                    <a:gd name="connsiteY16" fmla="*/ 845820 h 1323975"/>
                    <a:gd name="connsiteX17" fmla="*/ 3211830 w 7063740"/>
                    <a:gd name="connsiteY17" fmla="*/ 411480 h 1323975"/>
                    <a:gd name="connsiteX18" fmla="*/ 3086100 w 7063740"/>
                    <a:gd name="connsiteY18" fmla="*/ 114300 h 1323975"/>
                    <a:gd name="connsiteX19" fmla="*/ 2834640 w 7063740"/>
                    <a:gd name="connsiteY19" fmla="*/ 11430 h 1323975"/>
                    <a:gd name="connsiteX20" fmla="*/ 2594610 w 7063740"/>
                    <a:gd name="connsiteY20" fmla="*/ 125730 h 1323975"/>
                    <a:gd name="connsiteX21" fmla="*/ 2480310 w 7063740"/>
                    <a:gd name="connsiteY21" fmla="*/ 377190 h 1323975"/>
                    <a:gd name="connsiteX22" fmla="*/ 2491740 w 7063740"/>
                    <a:gd name="connsiteY22" fmla="*/ 617220 h 1323975"/>
                    <a:gd name="connsiteX23" fmla="*/ 2640330 w 7063740"/>
                    <a:gd name="connsiteY23" fmla="*/ 868680 h 1323975"/>
                    <a:gd name="connsiteX24" fmla="*/ 2960370 w 7063740"/>
                    <a:gd name="connsiteY24" fmla="*/ 1154430 h 1323975"/>
                    <a:gd name="connsiteX25" fmla="*/ 3406140 w 7063740"/>
                    <a:gd name="connsiteY25" fmla="*/ 1280160 h 1323975"/>
                    <a:gd name="connsiteX26" fmla="*/ 3794760 w 7063740"/>
                    <a:gd name="connsiteY26" fmla="*/ 1268730 h 1323975"/>
                    <a:gd name="connsiteX27" fmla="*/ 4069080 w 7063740"/>
                    <a:gd name="connsiteY27" fmla="*/ 1200150 h 1323975"/>
                    <a:gd name="connsiteX28" fmla="*/ 4411980 w 7063740"/>
                    <a:gd name="connsiteY28" fmla="*/ 1005840 h 1323975"/>
                    <a:gd name="connsiteX29" fmla="*/ 4652010 w 7063740"/>
                    <a:gd name="connsiteY29" fmla="*/ 708660 h 1323975"/>
                    <a:gd name="connsiteX30" fmla="*/ 4709160 w 7063740"/>
                    <a:gd name="connsiteY30" fmla="*/ 411480 h 1323975"/>
                    <a:gd name="connsiteX31" fmla="*/ 4572000 w 7063740"/>
                    <a:gd name="connsiteY31" fmla="*/ 102870 h 1323975"/>
                    <a:gd name="connsiteX32" fmla="*/ 4309110 w 7063740"/>
                    <a:gd name="connsiteY32" fmla="*/ 22860 h 1323975"/>
                    <a:gd name="connsiteX33" fmla="*/ 4034790 w 7063740"/>
                    <a:gd name="connsiteY33" fmla="*/ 160020 h 1323975"/>
                    <a:gd name="connsiteX34" fmla="*/ 3966210 w 7063740"/>
                    <a:gd name="connsiteY34" fmla="*/ 514350 h 1323975"/>
                    <a:gd name="connsiteX35" fmla="*/ 4091940 w 7063740"/>
                    <a:gd name="connsiteY35" fmla="*/ 834390 h 1323975"/>
                    <a:gd name="connsiteX36" fmla="*/ 4366260 w 7063740"/>
                    <a:gd name="connsiteY36" fmla="*/ 1097280 h 1323975"/>
                    <a:gd name="connsiteX37" fmla="*/ 4800600 w 7063740"/>
                    <a:gd name="connsiteY37" fmla="*/ 1268730 h 1323975"/>
                    <a:gd name="connsiteX38" fmla="*/ 5200650 w 7063740"/>
                    <a:gd name="connsiteY38" fmla="*/ 1303020 h 1323975"/>
                    <a:gd name="connsiteX39" fmla="*/ 5737860 w 7063740"/>
                    <a:gd name="connsiteY39" fmla="*/ 1143000 h 1323975"/>
                    <a:gd name="connsiteX40" fmla="*/ 6092190 w 7063740"/>
                    <a:gd name="connsiteY40" fmla="*/ 800100 h 1323975"/>
                    <a:gd name="connsiteX41" fmla="*/ 6195060 w 7063740"/>
                    <a:gd name="connsiteY41" fmla="*/ 445770 h 1323975"/>
                    <a:gd name="connsiteX42" fmla="*/ 6115050 w 7063740"/>
                    <a:gd name="connsiteY42" fmla="*/ 137160 h 1323975"/>
                    <a:gd name="connsiteX43" fmla="*/ 5875020 w 7063740"/>
                    <a:gd name="connsiteY43" fmla="*/ 34290 h 1323975"/>
                    <a:gd name="connsiteX44" fmla="*/ 5669280 w 7063740"/>
                    <a:gd name="connsiteY44" fmla="*/ 68580 h 1323975"/>
                    <a:gd name="connsiteX45" fmla="*/ 5532120 w 7063740"/>
                    <a:gd name="connsiteY45" fmla="*/ 171450 h 1323975"/>
                    <a:gd name="connsiteX46" fmla="*/ 5440680 w 7063740"/>
                    <a:gd name="connsiteY46" fmla="*/ 400050 h 1323975"/>
                    <a:gd name="connsiteX47" fmla="*/ 5509260 w 7063740"/>
                    <a:gd name="connsiteY47" fmla="*/ 685800 h 1323975"/>
                    <a:gd name="connsiteX48" fmla="*/ 5669280 w 7063740"/>
                    <a:gd name="connsiteY48" fmla="*/ 925830 h 1323975"/>
                    <a:gd name="connsiteX49" fmla="*/ 5966460 w 7063740"/>
                    <a:gd name="connsiteY49" fmla="*/ 1154430 h 1323975"/>
                    <a:gd name="connsiteX50" fmla="*/ 6309360 w 7063740"/>
                    <a:gd name="connsiteY50" fmla="*/ 1268730 h 1323975"/>
                    <a:gd name="connsiteX51" fmla="*/ 6606540 w 7063740"/>
                    <a:gd name="connsiteY51" fmla="*/ 1291590 h 1323975"/>
                    <a:gd name="connsiteX52" fmla="*/ 7063740 w 7063740"/>
                    <a:gd name="connsiteY52" fmla="*/ 1200150 h 1323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7063740" h="1323975">
                      <a:moveTo>
                        <a:pt x="0" y="1165860"/>
                      </a:moveTo>
                      <a:cubicBezTo>
                        <a:pt x="82867" y="1193482"/>
                        <a:pt x="165735" y="1221105"/>
                        <a:pt x="262890" y="1245870"/>
                      </a:cubicBezTo>
                      <a:cubicBezTo>
                        <a:pt x="360045" y="1270635"/>
                        <a:pt x="436245" y="1320165"/>
                        <a:pt x="582930" y="1314450"/>
                      </a:cubicBezTo>
                      <a:cubicBezTo>
                        <a:pt x="729615" y="1308735"/>
                        <a:pt x="975360" y="1287780"/>
                        <a:pt x="1143000" y="1211580"/>
                      </a:cubicBezTo>
                      <a:cubicBezTo>
                        <a:pt x="1310640" y="1135380"/>
                        <a:pt x="1491615" y="981075"/>
                        <a:pt x="1588770" y="857250"/>
                      </a:cubicBezTo>
                      <a:cubicBezTo>
                        <a:pt x="1685925" y="733425"/>
                        <a:pt x="1716405" y="586740"/>
                        <a:pt x="1725930" y="468630"/>
                      </a:cubicBezTo>
                      <a:cubicBezTo>
                        <a:pt x="1735455" y="350520"/>
                        <a:pt x="1701165" y="224790"/>
                        <a:pt x="1645920" y="148590"/>
                      </a:cubicBezTo>
                      <a:cubicBezTo>
                        <a:pt x="1590675" y="72390"/>
                        <a:pt x="1478280" y="22860"/>
                        <a:pt x="1394460" y="11430"/>
                      </a:cubicBezTo>
                      <a:cubicBezTo>
                        <a:pt x="1310640" y="0"/>
                        <a:pt x="1207770" y="34290"/>
                        <a:pt x="1143000" y="80010"/>
                      </a:cubicBezTo>
                      <a:cubicBezTo>
                        <a:pt x="1078230" y="125730"/>
                        <a:pt x="1028700" y="201930"/>
                        <a:pt x="1005840" y="285750"/>
                      </a:cubicBezTo>
                      <a:cubicBezTo>
                        <a:pt x="982980" y="369570"/>
                        <a:pt x="982980" y="485775"/>
                        <a:pt x="1005840" y="582930"/>
                      </a:cubicBezTo>
                      <a:cubicBezTo>
                        <a:pt x="1028700" y="680085"/>
                        <a:pt x="1062990" y="775335"/>
                        <a:pt x="1143000" y="868680"/>
                      </a:cubicBezTo>
                      <a:cubicBezTo>
                        <a:pt x="1223010" y="962025"/>
                        <a:pt x="1369695" y="1076325"/>
                        <a:pt x="1485900" y="1143000"/>
                      </a:cubicBezTo>
                      <a:cubicBezTo>
                        <a:pt x="1602105" y="1209675"/>
                        <a:pt x="1716405" y="1245870"/>
                        <a:pt x="1840230" y="1268730"/>
                      </a:cubicBezTo>
                      <a:cubicBezTo>
                        <a:pt x="1964055" y="1291590"/>
                        <a:pt x="2093595" y="1293495"/>
                        <a:pt x="2228850" y="1280160"/>
                      </a:cubicBezTo>
                      <a:cubicBezTo>
                        <a:pt x="2364105" y="1266825"/>
                        <a:pt x="2508885" y="1261110"/>
                        <a:pt x="2651760" y="1188720"/>
                      </a:cubicBezTo>
                      <a:cubicBezTo>
                        <a:pt x="2794635" y="1116330"/>
                        <a:pt x="2992755" y="975360"/>
                        <a:pt x="3086100" y="845820"/>
                      </a:cubicBezTo>
                      <a:cubicBezTo>
                        <a:pt x="3179445" y="716280"/>
                        <a:pt x="3211830" y="533400"/>
                        <a:pt x="3211830" y="411480"/>
                      </a:cubicBezTo>
                      <a:cubicBezTo>
                        <a:pt x="3211830" y="289560"/>
                        <a:pt x="3148965" y="180975"/>
                        <a:pt x="3086100" y="114300"/>
                      </a:cubicBezTo>
                      <a:cubicBezTo>
                        <a:pt x="3023235" y="47625"/>
                        <a:pt x="2916555" y="9525"/>
                        <a:pt x="2834640" y="11430"/>
                      </a:cubicBezTo>
                      <a:cubicBezTo>
                        <a:pt x="2752725" y="13335"/>
                        <a:pt x="2653665" y="64770"/>
                        <a:pt x="2594610" y="125730"/>
                      </a:cubicBezTo>
                      <a:cubicBezTo>
                        <a:pt x="2535555" y="186690"/>
                        <a:pt x="2497455" y="295275"/>
                        <a:pt x="2480310" y="377190"/>
                      </a:cubicBezTo>
                      <a:cubicBezTo>
                        <a:pt x="2463165" y="459105"/>
                        <a:pt x="2465070" y="535305"/>
                        <a:pt x="2491740" y="617220"/>
                      </a:cubicBezTo>
                      <a:cubicBezTo>
                        <a:pt x="2518410" y="699135"/>
                        <a:pt x="2562225" y="779145"/>
                        <a:pt x="2640330" y="868680"/>
                      </a:cubicBezTo>
                      <a:cubicBezTo>
                        <a:pt x="2718435" y="958215"/>
                        <a:pt x="2832735" y="1085850"/>
                        <a:pt x="2960370" y="1154430"/>
                      </a:cubicBezTo>
                      <a:cubicBezTo>
                        <a:pt x="3088005" y="1223010"/>
                        <a:pt x="3267075" y="1261110"/>
                        <a:pt x="3406140" y="1280160"/>
                      </a:cubicBezTo>
                      <a:cubicBezTo>
                        <a:pt x="3545205" y="1299210"/>
                        <a:pt x="3684270" y="1282065"/>
                        <a:pt x="3794760" y="1268730"/>
                      </a:cubicBezTo>
                      <a:cubicBezTo>
                        <a:pt x="3905250" y="1255395"/>
                        <a:pt x="3966210" y="1243965"/>
                        <a:pt x="4069080" y="1200150"/>
                      </a:cubicBezTo>
                      <a:cubicBezTo>
                        <a:pt x="4171950" y="1156335"/>
                        <a:pt x="4314825" y="1087755"/>
                        <a:pt x="4411980" y="1005840"/>
                      </a:cubicBezTo>
                      <a:cubicBezTo>
                        <a:pt x="4509135" y="923925"/>
                        <a:pt x="4602480" y="807720"/>
                        <a:pt x="4652010" y="708660"/>
                      </a:cubicBezTo>
                      <a:cubicBezTo>
                        <a:pt x="4701540" y="609600"/>
                        <a:pt x="4722495" y="512445"/>
                        <a:pt x="4709160" y="411480"/>
                      </a:cubicBezTo>
                      <a:cubicBezTo>
                        <a:pt x="4695825" y="310515"/>
                        <a:pt x="4638675" y="167640"/>
                        <a:pt x="4572000" y="102870"/>
                      </a:cubicBezTo>
                      <a:cubicBezTo>
                        <a:pt x="4505325" y="38100"/>
                        <a:pt x="4398645" y="13335"/>
                        <a:pt x="4309110" y="22860"/>
                      </a:cubicBezTo>
                      <a:cubicBezTo>
                        <a:pt x="4219575" y="32385"/>
                        <a:pt x="4091940" y="78105"/>
                        <a:pt x="4034790" y="160020"/>
                      </a:cubicBezTo>
                      <a:cubicBezTo>
                        <a:pt x="3977640" y="241935"/>
                        <a:pt x="3956685" y="401955"/>
                        <a:pt x="3966210" y="514350"/>
                      </a:cubicBezTo>
                      <a:cubicBezTo>
                        <a:pt x="3975735" y="626745"/>
                        <a:pt x="4025265" y="737235"/>
                        <a:pt x="4091940" y="834390"/>
                      </a:cubicBezTo>
                      <a:cubicBezTo>
                        <a:pt x="4158615" y="931545"/>
                        <a:pt x="4248150" y="1024890"/>
                        <a:pt x="4366260" y="1097280"/>
                      </a:cubicBezTo>
                      <a:cubicBezTo>
                        <a:pt x="4484370" y="1169670"/>
                        <a:pt x="4661535" y="1234440"/>
                        <a:pt x="4800600" y="1268730"/>
                      </a:cubicBezTo>
                      <a:cubicBezTo>
                        <a:pt x="4939665" y="1303020"/>
                        <a:pt x="5044440" y="1323975"/>
                        <a:pt x="5200650" y="1303020"/>
                      </a:cubicBezTo>
                      <a:cubicBezTo>
                        <a:pt x="5356860" y="1282065"/>
                        <a:pt x="5589270" y="1226820"/>
                        <a:pt x="5737860" y="1143000"/>
                      </a:cubicBezTo>
                      <a:cubicBezTo>
                        <a:pt x="5886450" y="1059180"/>
                        <a:pt x="6015990" y="916305"/>
                        <a:pt x="6092190" y="800100"/>
                      </a:cubicBezTo>
                      <a:cubicBezTo>
                        <a:pt x="6168390" y="683895"/>
                        <a:pt x="6191250" y="556260"/>
                        <a:pt x="6195060" y="445770"/>
                      </a:cubicBezTo>
                      <a:cubicBezTo>
                        <a:pt x="6198870" y="335280"/>
                        <a:pt x="6168390" y="205740"/>
                        <a:pt x="6115050" y="137160"/>
                      </a:cubicBezTo>
                      <a:cubicBezTo>
                        <a:pt x="6061710" y="68580"/>
                        <a:pt x="5949315" y="45720"/>
                        <a:pt x="5875020" y="34290"/>
                      </a:cubicBezTo>
                      <a:cubicBezTo>
                        <a:pt x="5800725" y="22860"/>
                        <a:pt x="5726430" y="45720"/>
                        <a:pt x="5669280" y="68580"/>
                      </a:cubicBezTo>
                      <a:cubicBezTo>
                        <a:pt x="5612130" y="91440"/>
                        <a:pt x="5570220" y="116205"/>
                        <a:pt x="5532120" y="171450"/>
                      </a:cubicBezTo>
                      <a:cubicBezTo>
                        <a:pt x="5494020" y="226695"/>
                        <a:pt x="5444490" y="314325"/>
                        <a:pt x="5440680" y="400050"/>
                      </a:cubicBezTo>
                      <a:cubicBezTo>
                        <a:pt x="5436870" y="485775"/>
                        <a:pt x="5471160" y="598170"/>
                        <a:pt x="5509260" y="685800"/>
                      </a:cubicBezTo>
                      <a:cubicBezTo>
                        <a:pt x="5547360" y="773430"/>
                        <a:pt x="5593080" y="847725"/>
                        <a:pt x="5669280" y="925830"/>
                      </a:cubicBezTo>
                      <a:cubicBezTo>
                        <a:pt x="5745480" y="1003935"/>
                        <a:pt x="5859780" y="1097280"/>
                        <a:pt x="5966460" y="1154430"/>
                      </a:cubicBezTo>
                      <a:cubicBezTo>
                        <a:pt x="6073140" y="1211580"/>
                        <a:pt x="6202680" y="1245870"/>
                        <a:pt x="6309360" y="1268730"/>
                      </a:cubicBezTo>
                      <a:cubicBezTo>
                        <a:pt x="6416040" y="1291590"/>
                        <a:pt x="6480810" y="1303020"/>
                        <a:pt x="6606540" y="1291590"/>
                      </a:cubicBezTo>
                      <a:cubicBezTo>
                        <a:pt x="6732270" y="1280160"/>
                        <a:pt x="6898005" y="1240155"/>
                        <a:pt x="7063740" y="1200150"/>
                      </a:cubicBezTo>
                    </a:path>
                  </a:pathLst>
                </a:custGeom>
                <a:ln w="19050">
                  <a:solidFill>
                    <a:srgbClr val="000000">
                      <a:alpha val="4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Freeform 86"/>
                <p:cNvSpPr/>
                <p:nvPr/>
              </p:nvSpPr>
              <p:spPr>
                <a:xfrm rot="19172241" flipH="1">
                  <a:off x="4304544" y="3276581"/>
                  <a:ext cx="753374" cy="153351"/>
                </a:xfrm>
                <a:custGeom>
                  <a:avLst/>
                  <a:gdLst>
                    <a:gd name="connsiteX0" fmla="*/ 0 w 7063740"/>
                    <a:gd name="connsiteY0" fmla="*/ 1165860 h 1323975"/>
                    <a:gd name="connsiteX1" fmla="*/ 262890 w 7063740"/>
                    <a:gd name="connsiteY1" fmla="*/ 1245870 h 1323975"/>
                    <a:gd name="connsiteX2" fmla="*/ 582930 w 7063740"/>
                    <a:gd name="connsiteY2" fmla="*/ 1314450 h 1323975"/>
                    <a:gd name="connsiteX3" fmla="*/ 1143000 w 7063740"/>
                    <a:gd name="connsiteY3" fmla="*/ 1211580 h 1323975"/>
                    <a:gd name="connsiteX4" fmla="*/ 1588770 w 7063740"/>
                    <a:gd name="connsiteY4" fmla="*/ 857250 h 1323975"/>
                    <a:gd name="connsiteX5" fmla="*/ 1725930 w 7063740"/>
                    <a:gd name="connsiteY5" fmla="*/ 468630 h 1323975"/>
                    <a:gd name="connsiteX6" fmla="*/ 1645920 w 7063740"/>
                    <a:gd name="connsiteY6" fmla="*/ 148590 h 1323975"/>
                    <a:gd name="connsiteX7" fmla="*/ 1394460 w 7063740"/>
                    <a:gd name="connsiteY7" fmla="*/ 11430 h 1323975"/>
                    <a:gd name="connsiteX8" fmla="*/ 1143000 w 7063740"/>
                    <a:gd name="connsiteY8" fmla="*/ 80010 h 1323975"/>
                    <a:gd name="connsiteX9" fmla="*/ 1005840 w 7063740"/>
                    <a:gd name="connsiteY9" fmla="*/ 285750 h 1323975"/>
                    <a:gd name="connsiteX10" fmla="*/ 1005840 w 7063740"/>
                    <a:gd name="connsiteY10" fmla="*/ 582930 h 1323975"/>
                    <a:gd name="connsiteX11" fmla="*/ 1143000 w 7063740"/>
                    <a:gd name="connsiteY11" fmla="*/ 868680 h 1323975"/>
                    <a:gd name="connsiteX12" fmla="*/ 1485900 w 7063740"/>
                    <a:gd name="connsiteY12" fmla="*/ 1143000 h 1323975"/>
                    <a:gd name="connsiteX13" fmla="*/ 1840230 w 7063740"/>
                    <a:gd name="connsiteY13" fmla="*/ 1268730 h 1323975"/>
                    <a:gd name="connsiteX14" fmla="*/ 2228850 w 7063740"/>
                    <a:gd name="connsiteY14" fmla="*/ 1280160 h 1323975"/>
                    <a:gd name="connsiteX15" fmla="*/ 2651760 w 7063740"/>
                    <a:gd name="connsiteY15" fmla="*/ 1188720 h 1323975"/>
                    <a:gd name="connsiteX16" fmla="*/ 3086100 w 7063740"/>
                    <a:gd name="connsiteY16" fmla="*/ 845820 h 1323975"/>
                    <a:gd name="connsiteX17" fmla="*/ 3211830 w 7063740"/>
                    <a:gd name="connsiteY17" fmla="*/ 411480 h 1323975"/>
                    <a:gd name="connsiteX18" fmla="*/ 3086100 w 7063740"/>
                    <a:gd name="connsiteY18" fmla="*/ 114300 h 1323975"/>
                    <a:gd name="connsiteX19" fmla="*/ 2834640 w 7063740"/>
                    <a:gd name="connsiteY19" fmla="*/ 11430 h 1323975"/>
                    <a:gd name="connsiteX20" fmla="*/ 2594610 w 7063740"/>
                    <a:gd name="connsiteY20" fmla="*/ 125730 h 1323975"/>
                    <a:gd name="connsiteX21" fmla="*/ 2480310 w 7063740"/>
                    <a:gd name="connsiteY21" fmla="*/ 377190 h 1323975"/>
                    <a:gd name="connsiteX22" fmla="*/ 2491740 w 7063740"/>
                    <a:gd name="connsiteY22" fmla="*/ 617220 h 1323975"/>
                    <a:gd name="connsiteX23" fmla="*/ 2640330 w 7063740"/>
                    <a:gd name="connsiteY23" fmla="*/ 868680 h 1323975"/>
                    <a:gd name="connsiteX24" fmla="*/ 2960370 w 7063740"/>
                    <a:gd name="connsiteY24" fmla="*/ 1154430 h 1323975"/>
                    <a:gd name="connsiteX25" fmla="*/ 3406140 w 7063740"/>
                    <a:gd name="connsiteY25" fmla="*/ 1280160 h 1323975"/>
                    <a:gd name="connsiteX26" fmla="*/ 3794760 w 7063740"/>
                    <a:gd name="connsiteY26" fmla="*/ 1268730 h 1323975"/>
                    <a:gd name="connsiteX27" fmla="*/ 4069080 w 7063740"/>
                    <a:gd name="connsiteY27" fmla="*/ 1200150 h 1323975"/>
                    <a:gd name="connsiteX28" fmla="*/ 4411980 w 7063740"/>
                    <a:gd name="connsiteY28" fmla="*/ 1005840 h 1323975"/>
                    <a:gd name="connsiteX29" fmla="*/ 4652010 w 7063740"/>
                    <a:gd name="connsiteY29" fmla="*/ 708660 h 1323975"/>
                    <a:gd name="connsiteX30" fmla="*/ 4709160 w 7063740"/>
                    <a:gd name="connsiteY30" fmla="*/ 411480 h 1323975"/>
                    <a:gd name="connsiteX31" fmla="*/ 4572000 w 7063740"/>
                    <a:gd name="connsiteY31" fmla="*/ 102870 h 1323975"/>
                    <a:gd name="connsiteX32" fmla="*/ 4309110 w 7063740"/>
                    <a:gd name="connsiteY32" fmla="*/ 22860 h 1323975"/>
                    <a:gd name="connsiteX33" fmla="*/ 4034790 w 7063740"/>
                    <a:gd name="connsiteY33" fmla="*/ 160020 h 1323975"/>
                    <a:gd name="connsiteX34" fmla="*/ 3966210 w 7063740"/>
                    <a:gd name="connsiteY34" fmla="*/ 514350 h 1323975"/>
                    <a:gd name="connsiteX35" fmla="*/ 4091940 w 7063740"/>
                    <a:gd name="connsiteY35" fmla="*/ 834390 h 1323975"/>
                    <a:gd name="connsiteX36" fmla="*/ 4366260 w 7063740"/>
                    <a:gd name="connsiteY36" fmla="*/ 1097280 h 1323975"/>
                    <a:gd name="connsiteX37" fmla="*/ 4800600 w 7063740"/>
                    <a:gd name="connsiteY37" fmla="*/ 1268730 h 1323975"/>
                    <a:gd name="connsiteX38" fmla="*/ 5200650 w 7063740"/>
                    <a:gd name="connsiteY38" fmla="*/ 1303020 h 1323975"/>
                    <a:gd name="connsiteX39" fmla="*/ 5737860 w 7063740"/>
                    <a:gd name="connsiteY39" fmla="*/ 1143000 h 1323975"/>
                    <a:gd name="connsiteX40" fmla="*/ 6092190 w 7063740"/>
                    <a:gd name="connsiteY40" fmla="*/ 800100 h 1323975"/>
                    <a:gd name="connsiteX41" fmla="*/ 6195060 w 7063740"/>
                    <a:gd name="connsiteY41" fmla="*/ 445770 h 1323975"/>
                    <a:gd name="connsiteX42" fmla="*/ 6115050 w 7063740"/>
                    <a:gd name="connsiteY42" fmla="*/ 137160 h 1323975"/>
                    <a:gd name="connsiteX43" fmla="*/ 5875020 w 7063740"/>
                    <a:gd name="connsiteY43" fmla="*/ 34290 h 1323975"/>
                    <a:gd name="connsiteX44" fmla="*/ 5669280 w 7063740"/>
                    <a:gd name="connsiteY44" fmla="*/ 68580 h 1323975"/>
                    <a:gd name="connsiteX45" fmla="*/ 5532120 w 7063740"/>
                    <a:gd name="connsiteY45" fmla="*/ 171450 h 1323975"/>
                    <a:gd name="connsiteX46" fmla="*/ 5440680 w 7063740"/>
                    <a:gd name="connsiteY46" fmla="*/ 400050 h 1323975"/>
                    <a:gd name="connsiteX47" fmla="*/ 5509260 w 7063740"/>
                    <a:gd name="connsiteY47" fmla="*/ 685800 h 1323975"/>
                    <a:gd name="connsiteX48" fmla="*/ 5669280 w 7063740"/>
                    <a:gd name="connsiteY48" fmla="*/ 925830 h 1323975"/>
                    <a:gd name="connsiteX49" fmla="*/ 5966460 w 7063740"/>
                    <a:gd name="connsiteY49" fmla="*/ 1154430 h 1323975"/>
                    <a:gd name="connsiteX50" fmla="*/ 6309360 w 7063740"/>
                    <a:gd name="connsiteY50" fmla="*/ 1268730 h 1323975"/>
                    <a:gd name="connsiteX51" fmla="*/ 6606540 w 7063740"/>
                    <a:gd name="connsiteY51" fmla="*/ 1291590 h 1323975"/>
                    <a:gd name="connsiteX52" fmla="*/ 7063740 w 7063740"/>
                    <a:gd name="connsiteY52" fmla="*/ 1200150 h 1323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7063740" h="1323975">
                      <a:moveTo>
                        <a:pt x="0" y="1165860"/>
                      </a:moveTo>
                      <a:cubicBezTo>
                        <a:pt x="82867" y="1193482"/>
                        <a:pt x="165735" y="1221105"/>
                        <a:pt x="262890" y="1245870"/>
                      </a:cubicBezTo>
                      <a:cubicBezTo>
                        <a:pt x="360045" y="1270635"/>
                        <a:pt x="436245" y="1320165"/>
                        <a:pt x="582930" y="1314450"/>
                      </a:cubicBezTo>
                      <a:cubicBezTo>
                        <a:pt x="729615" y="1308735"/>
                        <a:pt x="975360" y="1287780"/>
                        <a:pt x="1143000" y="1211580"/>
                      </a:cubicBezTo>
                      <a:cubicBezTo>
                        <a:pt x="1310640" y="1135380"/>
                        <a:pt x="1491615" y="981075"/>
                        <a:pt x="1588770" y="857250"/>
                      </a:cubicBezTo>
                      <a:cubicBezTo>
                        <a:pt x="1685925" y="733425"/>
                        <a:pt x="1716405" y="586740"/>
                        <a:pt x="1725930" y="468630"/>
                      </a:cubicBezTo>
                      <a:cubicBezTo>
                        <a:pt x="1735455" y="350520"/>
                        <a:pt x="1701165" y="224790"/>
                        <a:pt x="1645920" y="148590"/>
                      </a:cubicBezTo>
                      <a:cubicBezTo>
                        <a:pt x="1590675" y="72390"/>
                        <a:pt x="1478280" y="22860"/>
                        <a:pt x="1394460" y="11430"/>
                      </a:cubicBezTo>
                      <a:cubicBezTo>
                        <a:pt x="1310640" y="0"/>
                        <a:pt x="1207770" y="34290"/>
                        <a:pt x="1143000" y="80010"/>
                      </a:cubicBezTo>
                      <a:cubicBezTo>
                        <a:pt x="1078230" y="125730"/>
                        <a:pt x="1028700" y="201930"/>
                        <a:pt x="1005840" y="285750"/>
                      </a:cubicBezTo>
                      <a:cubicBezTo>
                        <a:pt x="982980" y="369570"/>
                        <a:pt x="982980" y="485775"/>
                        <a:pt x="1005840" y="582930"/>
                      </a:cubicBezTo>
                      <a:cubicBezTo>
                        <a:pt x="1028700" y="680085"/>
                        <a:pt x="1062990" y="775335"/>
                        <a:pt x="1143000" y="868680"/>
                      </a:cubicBezTo>
                      <a:cubicBezTo>
                        <a:pt x="1223010" y="962025"/>
                        <a:pt x="1369695" y="1076325"/>
                        <a:pt x="1485900" y="1143000"/>
                      </a:cubicBezTo>
                      <a:cubicBezTo>
                        <a:pt x="1602105" y="1209675"/>
                        <a:pt x="1716405" y="1245870"/>
                        <a:pt x="1840230" y="1268730"/>
                      </a:cubicBezTo>
                      <a:cubicBezTo>
                        <a:pt x="1964055" y="1291590"/>
                        <a:pt x="2093595" y="1293495"/>
                        <a:pt x="2228850" y="1280160"/>
                      </a:cubicBezTo>
                      <a:cubicBezTo>
                        <a:pt x="2364105" y="1266825"/>
                        <a:pt x="2508885" y="1261110"/>
                        <a:pt x="2651760" y="1188720"/>
                      </a:cubicBezTo>
                      <a:cubicBezTo>
                        <a:pt x="2794635" y="1116330"/>
                        <a:pt x="2992755" y="975360"/>
                        <a:pt x="3086100" y="845820"/>
                      </a:cubicBezTo>
                      <a:cubicBezTo>
                        <a:pt x="3179445" y="716280"/>
                        <a:pt x="3211830" y="533400"/>
                        <a:pt x="3211830" y="411480"/>
                      </a:cubicBezTo>
                      <a:cubicBezTo>
                        <a:pt x="3211830" y="289560"/>
                        <a:pt x="3148965" y="180975"/>
                        <a:pt x="3086100" y="114300"/>
                      </a:cubicBezTo>
                      <a:cubicBezTo>
                        <a:pt x="3023235" y="47625"/>
                        <a:pt x="2916555" y="9525"/>
                        <a:pt x="2834640" y="11430"/>
                      </a:cubicBezTo>
                      <a:cubicBezTo>
                        <a:pt x="2752725" y="13335"/>
                        <a:pt x="2653665" y="64770"/>
                        <a:pt x="2594610" y="125730"/>
                      </a:cubicBezTo>
                      <a:cubicBezTo>
                        <a:pt x="2535555" y="186690"/>
                        <a:pt x="2497455" y="295275"/>
                        <a:pt x="2480310" y="377190"/>
                      </a:cubicBezTo>
                      <a:cubicBezTo>
                        <a:pt x="2463165" y="459105"/>
                        <a:pt x="2465070" y="535305"/>
                        <a:pt x="2491740" y="617220"/>
                      </a:cubicBezTo>
                      <a:cubicBezTo>
                        <a:pt x="2518410" y="699135"/>
                        <a:pt x="2562225" y="779145"/>
                        <a:pt x="2640330" y="868680"/>
                      </a:cubicBezTo>
                      <a:cubicBezTo>
                        <a:pt x="2718435" y="958215"/>
                        <a:pt x="2832735" y="1085850"/>
                        <a:pt x="2960370" y="1154430"/>
                      </a:cubicBezTo>
                      <a:cubicBezTo>
                        <a:pt x="3088005" y="1223010"/>
                        <a:pt x="3267075" y="1261110"/>
                        <a:pt x="3406140" y="1280160"/>
                      </a:cubicBezTo>
                      <a:cubicBezTo>
                        <a:pt x="3545205" y="1299210"/>
                        <a:pt x="3684270" y="1282065"/>
                        <a:pt x="3794760" y="1268730"/>
                      </a:cubicBezTo>
                      <a:cubicBezTo>
                        <a:pt x="3905250" y="1255395"/>
                        <a:pt x="3966210" y="1243965"/>
                        <a:pt x="4069080" y="1200150"/>
                      </a:cubicBezTo>
                      <a:cubicBezTo>
                        <a:pt x="4171950" y="1156335"/>
                        <a:pt x="4314825" y="1087755"/>
                        <a:pt x="4411980" y="1005840"/>
                      </a:cubicBezTo>
                      <a:cubicBezTo>
                        <a:pt x="4509135" y="923925"/>
                        <a:pt x="4602480" y="807720"/>
                        <a:pt x="4652010" y="708660"/>
                      </a:cubicBezTo>
                      <a:cubicBezTo>
                        <a:pt x="4701540" y="609600"/>
                        <a:pt x="4722495" y="512445"/>
                        <a:pt x="4709160" y="411480"/>
                      </a:cubicBezTo>
                      <a:cubicBezTo>
                        <a:pt x="4695825" y="310515"/>
                        <a:pt x="4638675" y="167640"/>
                        <a:pt x="4572000" y="102870"/>
                      </a:cubicBezTo>
                      <a:cubicBezTo>
                        <a:pt x="4505325" y="38100"/>
                        <a:pt x="4398645" y="13335"/>
                        <a:pt x="4309110" y="22860"/>
                      </a:cubicBezTo>
                      <a:cubicBezTo>
                        <a:pt x="4219575" y="32385"/>
                        <a:pt x="4091940" y="78105"/>
                        <a:pt x="4034790" y="160020"/>
                      </a:cubicBezTo>
                      <a:cubicBezTo>
                        <a:pt x="3977640" y="241935"/>
                        <a:pt x="3956685" y="401955"/>
                        <a:pt x="3966210" y="514350"/>
                      </a:cubicBezTo>
                      <a:cubicBezTo>
                        <a:pt x="3975735" y="626745"/>
                        <a:pt x="4025265" y="737235"/>
                        <a:pt x="4091940" y="834390"/>
                      </a:cubicBezTo>
                      <a:cubicBezTo>
                        <a:pt x="4158615" y="931545"/>
                        <a:pt x="4248150" y="1024890"/>
                        <a:pt x="4366260" y="1097280"/>
                      </a:cubicBezTo>
                      <a:cubicBezTo>
                        <a:pt x="4484370" y="1169670"/>
                        <a:pt x="4661535" y="1234440"/>
                        <a:pt x="4800600" y="1268730"/>
                      </a:cubicBezTo>
                      <a:cubicBezTo>
                        <a:pt x="4939665" y="1303020"/>
                        <a:pt x="5044440" y="1323975"/>
                        <a:pt x="5200650" y="1303020"/>
                      </a:cubicBezTo>
                      <a:cubicBezTo>
                        <a:pt x="5356860" y="1282065"/>
                        <a:pt x="5589270" y="1226820"/>
                        <a:pt x="5737860" y="1143000"/>
                      </a:cubicBezTo>
                      <a:cubicBezTo>
                        <a:pt x="5886450" y="1059180"/>
                        <a:pt x="6015990" y="916305"/>
                        <a:pt x="6092190" y="800100"/>
                      </a:cubicBezTo>
                      <a:cubicBezTo>
                        <a:pt x="6168390" y="683895"/>
                        <a:pt x="6191250" y="556260"/>
                        <a:pt x="6195060" y="445770"/>
                      </a:cubicBezTo>
                      <a:cubicBezTo>
                        <a:pt x="6198870" y="335280"/>
                        <a:pt x="6168390" y="205740"/>
                        <a:pt x="6115050" y="137160"/>
                      </a:cubicBezTo>
                      <a:cubicBezTo>
                        <a:pt x="6061710" y="68580"/>
                        <a:pt x="5949315" y="45720"/>
                        <a:pt x="5875020" y="34290"/>
                      </a:cubicBezTo>
                      <a:cubicBezTo>
                        <a:pt x="5800725" y="22860"/>
                        <a:pt x="5726430" y="45720"/>
                        <a:pt x="5669280" y="68580"/>
                      </a:cubicBezTo>
                      <a:cubicBezTo>
                        <a:pt x="5612130" y="91440"/>
                        <a:pt x="5570220" y="116205"/>
                        <a:pt x="5532120" y="171450"/>
                      </a:cubicBezTo>
                      <a:cubicBezTo>
                        <a:pt x="5494020" y="226695"/>
                        <a:pt x="5444490" y="314325"/>
                        <a:pt x="5440680" y="400050"/>
                      </a:cubicBezTo>
                      <a:cubicBezTo>
                        <a:pt x="5436870" y="485775"/>
                        <a:pt x="5471160" y="598170"/>
                        <a:pt x="5509260" y="685800"/>
                      </a:cubicBezTo>
                      <a:cubicBezTo>
                        <a:pt x="5547360" y="773430"/>
                        <a:pt x="5593080" y="847725"/>
                        <a:pt x="5669280" y="925830"/>
                      </a:cubicBezTo>
                      <a:cubicBezTo>
                        <a:pt x="5745480" y="1003935"/>
                        <a:pt x="5859780" y="1097280"/>
                        <a:pt x="5966460" y="1154430"/>
                      </a:cubicBezTo>
                      <a:cubicBezTo>
                        <a:pt x="6073140" y="1211580"/>
                        <a:pt x="6202680" y="1245870"/>
                        <a:pt x="6309360" y="1268730"/>
                      </a:cubicBezTo>
                      <a:cubicBezTo>
                        <a:pt x="6416040" y="1291590"/>
                        <a:pt x="6480810" y="1303020"/>
                        <a:pt x="6606540" y="1291590"/>
                      </a:cubicBezTo>
                      <a:cubicBezTo>
                        <a:pt x="6732270" y="1280160"/>
                        <a:pt x="6898005" y="1240155"/>
                        <a:pt x="7063740" y="1200150"/>
                      </a:cubicBezTo>
                    </a:path>
                  </a:pathLst>
                </a:custGeom>
                <a:ln w="19050">
                  <a:solidFill>
                    <a:srgbClr val="000000">
                      <a:alpha val="45098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10" name="Straight Arrow Connector 87"/>
              <p:cNvCxnSpPr>
                <a:stCxn id="113" idx="1"/>
              </p:cNvCxnSpPr>
              <p:nvPr/>
            </p:nvCxnSpPr>
            <p:spPr>
              <a:xfrm flipH="1">
                <a:off x="5631176" y="5355944"/>
                <a:ext cx="75864" cy="44337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88"/>
              <p:cNvCxnSpPr/>
              <p:nvPr/>
            </p:nvCxnSpPr>
            <p:spPr>
              <a:xfrm flipV="1">
                <a:off x="5563816" y="5230982"/>
                <a:ext cx="89757" cy="131831"/>
              </a:xfrm>
              <a:prstGeom prst="straightConnector1">
                <a:avLst/>
              </a:prstGeom>
              <a:ln w="19050">
                <a:solidFill>
                  <a:srgbClr val="00FA0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Freeform 90"/>
              <p:cNvSpPr/>
              <p:nvPr/>
            </p:nvSpPr>
            <p:spPr>
              <a:xfrm>
                <a:off x="5493692" y="4910784"/>
                <a:ext cx="338590" cy="530566"/>
              </a:xfrm>
              <a:custGeom>
                <a:avLst/>
                <a:gdLst>
                  <a:gd name="connsiteX0" fmla="*/ 0 w 173905"/>
                  <a:gd name="connsiteY0" fmla="*/ 246832 h 246832"/>
                  <a:gd name="connsiteX1" fmla="*/ 58904 w 173905"/>
                  <a:gd name="connsiteY1" fmla="*/ 185124 h 246832"/>
                  <a:gd name="connsiteX2" fmla="*/ 126221 w 173905"/>
                  <a:gd name="connsiteY2" fmla="*/ 86952 h 246832"/>
                  <a:gd name="connsiteX3" fmla="*/ 173905 w 173905"/>
                  <a:gd name="connsiteY3" fmla="*/ 0 h 24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05" h="246832">
                    <a:moveTo>
                      <a:pt x="0" y="246832"/>
                    </a:moveTo>
                    <a:cubicBezTo>
                      <a:pt x="18933" y="229301"/>
                      <a:pt x="37867" y="211771"/>
                      <a:pt x="58904" y="185124"/>
                    </a:cubicBezTo>
                    <a:cubicBezTo>
                      <a:pt x="79941" y="158477"/>
                      <a:pt x="107054" y="117806"/>
                      <a:pt x="126221" y="86952"/>
                    </a:cubicBezTo>
                    <a:cubicBezTo>
                      <a:pt x="145388" y="56098"/>
                      <a:pt x="159646" y="28049"/>
                      <a:pt x="173905" y="0"/>
                    </a:cubicBezTo>
                  </a:path>
                </a:pathLst>
              </a:custGeom>
              <a:ln w="28575">
                <a:solidFill>
                  <a:srgbClr val="00FA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Freeform 91"/>
              <p:cNvSpPr/>
              <p:nvPr/>
            </p:nvSpPr>
            <p:spPr>
              <a:xfrm rot="16506911" flipV="1">
                <a:off x="5665940" y="4971676"/>
                <a:ext cx="423987" cy="661818"/>
              </a:xfrm>
              <a:custGeom>
                <a:avLst/>
                <a:gdLst>
                  <a:gd name="connsiteX0" fmla="*/ 0 w 173905"/>
                  <a:gd name="connsiteY0" fmla="*/ 246832 h 246832"/>
                  <a:gd name="connsiteX1" fmla="*/ 58904 w 173905"/>
                  <a:gd name="connsiteY1" fmla="*/ 185124 h 246832"/>
                  <a:gd name="connsiteX2" fmla="*/ 126221 w 173905"/>
                  <a:gd name="connsiteY2" fmla="*/ 86952 h 246832"/>
                  <a:gd name="connsiteX3" fmla="*/ 173905 w 173905"/>
                  <a:gd name="connsiteY3" fmla="*/ 0 h 24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05" h="246832">
                    <a:moveTo>
                      <a:pt x="0" y="246832"/>
                    </a:moveTo>
                    <a:cubicBezTo>
                      <a:pt x="18933" y="229301"/>
                      <a:pt x="37867" y="211771"/>
                      <a:pt x="58904" y="185124"/>
                    </a:cubicBezTo>
                    <a:cubicBezTo>
                      <a:pt x="79941" y="158477"/>
                      <a:pt x="107054" y="117806"/>
                      <a:pt x="126221" y="86952"/>
                    </a:cubicBezTo>
                    <a:cubicBezTo>
                      <a:pt x="145388" y="56098"/>
                      <a:pt x="159646" y="28049"/>
                      <a:pt x="173905" y="0"/>
                    </a:cubicBezTo>
                  </a:path>
                </a:pathLst>
              </a:custGeom>
              <a:ln w="28575">
                <a:solidFill>
                  <a:srgbClr val="0000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Freeform 92"/>
              <p:cNvSpPr/>
              <p:nvPr/>
            </p:nvSpPr>
            <p:spPr>
              <a:xfrm rot="19172241" flipH="1">
                <a:off x="5079223" y="5522175"/>
                <a:ext cx="557107" cy="154013"/>
              </a:xfrm>
              <a:custGeom>
                <a:avLst/>
                <a:gdLst>
                  <a:gd name="connsiteX0" fmla="*/ 0 w 7063740"/>
                  <a:gd name="connsiteY0" fmla="*/ 1165860 h 1323975"/>
                  <a:gd name="connsiteX1" fmla="*/ 262890 w 7063740"/>
                  <a:gd name="connsiteY1" fmla="*/ 1245870 h 1323975"/>
                  <a:gd name="connsiteX2" fmla="*/ 582930 w 7063740"/>
                  <a:gd name="connsiteY2" fmla="*/ 1314450 h 1323975"/>
                  <a:gd name="connsiteX3" fmla="*/ 1143000 w 7063740"/>
                  <a:gd name="connsiteY3" fmla="*/ 1211580 h 1323975"/>
                  <a:gd name="connsiteX4" fmla="*/ 1588770 w 7063740"/>
                  <a:gd name="connsiteY4" fmla="*/ 857250 h 1323975"/>
                  <a:gd name="connsiteX5" fmla="*/ 1725930 w 7063740"/>
                  <a:gd name="connsiteY5" fmla="*/ 468630 h 1323975"/>
                  <a:gd name="connsiteX6" fmla="*/ 1645920 w 7063740"/>
                  <a:gd name="connsiteY6" fmla="*/ 148590 h 1323975"/>
                  <a:gd name="connsiteX7" fmla="*/ 1394460 w 7063740"/>
                  <a:gd name="connsiteY7" fmla="*/ 11430 h 1323975"/>
                  <a:gd name="connsiteX8" fmla="*/ 1143000 w 7063740"/>
                  <a:gd name="connsiteY8" fmla="*/ 80010 h 1323975"/>
                  <a:gd name="connsiteX9" fmla="*/ 1005840 w 7063740"/>
                  <a:gd name="connsiteY9" fmla="*/ 285750 h 1323975"/>
                  <a:gd name="connsiteX10" fmla="*/ 1005840 w 7063740"/>
                  <a:gd name="connsiteY10" fmla="*/ 582930 h 1323975"/>
                  <a:gd name="connsiteX11" fmla="*/ 1143000 w 7063740"/>
                  <a:gd name="connsiteY11" fmla="*/ 868680 h 1323975"/>
                  <a:gd name="connsiteX12" fmla="*/ 1485900 w 7063740"/>
                  <a:gd name="connsiteY12" fmla="*/ 1143000 h 1323975"/>
                  <a:gd name="connsiteX13" fmla="*/ 1840230 w 7063740"/>
                  <a:gd name="connsiteY13" fmla="*/ 1268730 h 1323975"/>
                  <a:gd name="connsiteX14" fmla="*/ 2228850 w 7063740"/>
                  <a:gd name="connsiteY14" fmla="*/ 1280160 h 1323975"/>
                  <a:gd name="connsiteX15" fmla="*/ 2651760 w 7063740"/>
                  <a:gd name="connsiteY15" fmla="*/ 1188720 h 1323975"/>
                  <a:gd name="connsiteX16" fmla="*/ 3086100 w 7063740"/>
                  <a:gd name="connsiteY16" fmla="*/ 845820 h 1323975"/>
                  <a:gd name="connsiteX17" fmla="*/ 3211830 w 7063740"/>
                  <a:gd name="connsiteY17" fmla="*/ 411480 h 1323975"/>
                  <a:gd name="connsiteX18" fmla="*/ 3086100 w 7063740"/>
                  <a:gd name="connsiteY18" fmla="*/ 114300 h 1323975"/>
                  <a:gd name="connsiteX19" fmla="*/ 2834640 w 7063740"/>
                  <a:gd name="connsiteY19" fmla="*/ 11430 h 1323975"/>
                  <a:gd name="connsiteX20" fmla="*/ 2594610 w 7063740"/>
                  <a:gd name="connsiteY20" fmla="*/ 125730 h 1323975"/>
                  <a:gd name="connsiteX21" fmla="*/ 2480310 w 7063740"/>
                  <a:gd name="connsiteY21" fmla="*/ 377190 h 1323975"/>
                  <a:gd name="connsiteX22" fmla="*/ 2491740 w 7063740"/>
                  <a:gd name="connsiteY22" fmla="*/ 617220 h 1323975"/>
                  <a:gd name="connsiteX23" fmla="*/ 2640330 w 7063740"/>
                  <a:gd name="connsiteY23" fmla="*/ 868680 h 1323975"/>
                  <a:gd name="connsiteX24" fmla="*/ 2960370 w 7063740"/>
                  <a:gd name="connsiteY24" fmla="*/ 1154430 h 1323975"/>
                  <a:gd name="connsiteX25" fmla="*/ 3406140 w 7063740"/>
                  <a:gd name="connsiteY25" fmla="*/ 1280160 h 1323975"/>
                  <a:gd name="connsiteX26" fmla="*/ 3794760 w 7063740"/>
                  <a:gd name="connsiteY26" fmla="*/ 1268730 h 1323975"/>
                  <a:gd name="connsiteX27" fmla="*/ 4069080 w 7063740"/>
                  <a:gd name="connsiteY27" fmla="*/ 1200150 h 1323975"/>
                  <a:gd name="connsiteX28" fmla="*/ 4411980 w 7063740"/>
                  <a:gd name="connsiteY28" fmla="*/ 1005840 h 1323975"/>
                  <a:gd name="connsiteX29" fmla="*/ 4652010 w 7063740"/>
                  <a:gd name="connsiteY29" fmla="*/ 708660 h 1323975"/>
                  <a:gd name="connsiteX30" fmla="*/ 4709160 w 7063740"/>
                  <a:gd name="connsiteY30" fmla="*/ 411480 h 1323975"/>
                  <a:gd name="connsiteX31" fmla="*/ 4572000 w 7063740"/>
                  <a:gd name="connsiteY31" fmla="*/ 102870 h 1323975"/>
                  <a:gd name="connsiteX32" fmla="*/ 4309110 w 7063740"/>
                  <a:gd name="connsiteY32" fmla="*/ 22860 h 1323975"/>
                  <a:gd name="connsiteX33" fmla="*/ 4034790 w 7063740"/>
                  <a:gd name="connsiteY33" fmla="*/ 160020 h 1323975"/>
                  <a:gd name="connsiteX34" fmla="*/ 3966210 w 7063740"/>
                  <a:gd name="connsiteY34" fmla="*/ 514350 h 1323975"/>
                  <a:gd name="connsiteX35" fmla="*/ 4091940 w 7063740"/>
                  <a:gd name="connsiteY35" fmla="*/ 834390 h 1323975"/>
                  <a:gd name="connsiteX36" fmla="*/ 4366260 w 7063740"/>
                  <a:gd name="connsiteY36" fmla="*/ 1097280 h 1323975"/>
                  <a:gd name="connsiteX37" fmla="*/ 4800600 w 7063740"/>
                  <a:gd name="connsiteY37" fmla="*/ 1268730 h 1323975"/>
                  <a:gd name="connsiteX38" fmla="*/ 5200650 w 7063740"/>
                  <a:gd name="connsiteY38" fmla="*/ 1303020 h 1323975"/>
                  <a:gd name="connsiteX39" fmla="*/ 5737860 w 7063740"/>
                  <a:gd name="connsiteY39" fmla="*/ 1143000 h 1323975"/>
                  <a:gd name="connsiteX40" fmla="*/ 6092190 w 7063740"/>
                  <a:gd name="connsiteY40" fmla="*/ 800100 h 1323975"/>
                  <a:gd name="connsiteX41" fmla="*/ 6195060 w 7063740"/>
                  <a:gd name="connsiteY41" fmla="*/ 445770 h 1323975"/>
                  <a:gd name="connsiteX42" fmla="*/ 6115050 w 7063740"/>
                  <a:gd name="connsiteY42" fmla="*/ 137160 h 1323975"/>
                  <a:gd name="connsiteX43" fmla="*/ 5875020 w 7063740"/>
                  <a:gd name="connsiteY43" fmla="*/ 34290 h 1323975"/>
                  <a:gd name="connsiteX44" fmla="*/ 5669280 w 7063740"/>
                  <a:gd name="connsiteY44" fmla="*/ 68580 h 1323975"/>
                  <a:gd name="connsiteX45" fmla="*/ 5532120 w 7063740"/>
                  <a:gd name="connsiteY45" fmla="*/ 171450 h 1323975"/>
                  <a:gd name="connsiteX46" fmla="*/ 5440680 w 7063740"/>
                  <a:gd name="connsiteY46" fmla="*/ 400050 h 1323975"/>
                  <a:gd name="connsiteX47" fmla="*/ 5509260 w 7063740"/>
                  <a:gd name="connsiteY47" fmla="*/ 685800 h 1323975"/>
                  <a:gd name="connsiteX48" fmla="*/ 5669280 w 7063740"/>
                  <a:gd name="connsiteY48" fmla="*/ 925830 h 1323975"/>
                  <a:gd name="connsiteX49" fmla="*/ 5966460 w 7063740"/>
                  <a:gd name="connsiteY49" fmla="*/ 1154430 h 1323975"/>
                  <a:gd name="connsiteX50" fmla="*/ 6309360 w 7063740"/>
                  <a:gd name="connsiteY50" fmla="*/ 1268730 h 1323975"/>
                  <a:gd name="connsiteX51" fmla="*/ 6606540 w 7063740"/>
                  <a:gd name="connsiteY51" fmla="*/ 1291590 h 1323975"/>
                  <a:gd name="connsiteX52" fmla="*/ 7063740 w 7063740"/>
                  <a:gd name="connsiteY52" fmla="*/ 1200150 h 1323975"/>
                  <a:gd name="connsiteX0" fmla="*/ 0 w 7063740"/>
                  <a:gd name="connsiteY0" fmla="*/ 1165860 h 1379222"/>
                  <a:gd name="connsiteX1" fmla="*/ 262890 w 7063740"/>
                  <a:gd name="connsiteY1" fmla="*/ 1245870 h 1379222"/>
                  <a:gd name="connsiteX2" fmla="*/ 582930 w 7063740"/>
                  <a:gd name="connsiteY2" fmla="*/ 1314450 h 1379222"/>
                  <a:gd name="connsiteX3" fmla="*/ 1588770 w 7063740"/>
                  <a:gd name="connsiteY3" fmla="*/ 857250 h 1379222"/>
                  <a:gd name="connsiteX4" fmla="*/ 1725930 w 7063740"/>
                  <a:gd name="connsiteY4" fmla="*/ 468630 h 1379222"/>
                  <a:gd name="connsiteX5" fmla="*/ 1645920 w 7063740"/>
                  <a:gd name="connsiteY5" fmla="*/ 148590 h 1379222"/>
                  <a:gd name="connsiteX6" fmla="*/ 1394460 w 7063740"/>
                  <a:gd name="connsiteY6" fmla="*/ 11430 h 1379222"/>
                  <a:gd name="connsiteX7" fmla="*/ 1143000 w 7063740"/>
                  <a:gd name="connsiteY7" fmla="*/ 80010 h 1379222"/>
                  <a:gd name="connsiteX8" fmla="*/ 1005840 w 7063740"/>
                  <a:gd name="connsiteY8" fmla="*/ 285750 h 1379222"/>
                  <a:gd name="connsiteX9" fmla="*/ 1005840 w 7063740"/>
                  <a:gd name="connsiteY9" fmla="*/ 582930 h 1379222"/>
                  <a:gd name="connsiteX10" fmla="*/ 1143000 w 7063740"/>
                  <a:gd name="connsiteY10" fmla="*/ 868680 h 1379222"/>
                  <a:gd name="connsiteX11" fmla="*/ 1485900 w 7063740"/>
                  <a:gd name="connsiteY11" fmla="*/ 1143000 h 1379222"/>
                  <a:gd name="connsiteX12" fmla="*/ 1840230 w 7063740"/>
                  <a:gd name="connsiteY12" fmla="*/ 1268730 h 1379222"/>
                  <a:gd name="connsiteX13" fmla="*/ 2228850 w 7063740"/>
                  <a:gd name="connsiteY13" fmla="*/ 1280160 h 1379222"/>
                  <a:gd name="connsiteX14" fmla="*/ 2651760 w 7063740"/>
                  <a:gd name="connsiteY14" fmla="*/ 1188720 h 1379222"/>
                  <a:gd name="connsiteX15" fmla="*/ 3086100 w 7063740"/>
                  <a:gd name="connsiteY15" fmla="*/ 845820 h 1379222"/>
                  <a:gd name="connsiteX16" fmla="*/ 3211830 w 7063740"/>
                  <a:gd name="connsiteY16" fmla="*/ 411480 h 1379222"/>
                  <a:gd name="connsiteX17" fmla="*/ 3086100 w 7063740"/>
                  <a:gd name="connsiteY17" fmla="*/ 114300 h 1379222"/>
                  <a:gd name="connsiteX18" fmla="*/ 2834640 w 7063740"/>
                  <a:gd name="connsiteY18" fmla="*/ 11430 h 1379222"/>
                  <a:gd name="connsiteX19" fmla="*/ 2594610 w 7063740"/>
                  <a:gd name="connsiteY19" fmla="*/ 125730 h 1379222"/>
                  <a:gd name="connsiteX20" fmla="*/ 2480310 w 7063740"/>
                  <a:gd name="connsiteY20" fmla="*/ 377190 h 1379222"/>
                  <a:gd name="connsiteX21" fmla="*/ 2491740 w 7063740"/>
                  <a:gd name="connsiteY21" fmla="*/ 617220 h 1379222"/>
                  <a:gd name="connsiteX22" fmla="*/ 2640330 w 7063740"/>
                  <a:gd name="connsiteY22" fmla="*/ 868680 h 1379222"/>
                  <a:gd name="connsiteX23" fmla="*/ 2960370 w 7063740"/>
                  <a:gd name="connsiteY23" fmla="*/ 1154430 h 1379222"/>
                  <a:gd name="connsiteX24" fmla="*/ 3406140 w 7063740"/>
                  <a:gd name="connsiteY24" fmla="*/ 1280160 h 1379222"/>
                  <a:gd name="connsiteX25" fmla="*/ 3794760 w 7063740"/>
                  <a:gd name="connsiteY25" fmla="*/ 1268730 h 1379222"/>
                  <a:gd name="connsiteX26" fmla="*/ 4069080 w 7063740"/>
                  <a:gd name="connsiteY26" fmla="*/ 1200150 h 1379222"/>
                  <a:gd name="connsiteX27" fmla="*/ 4411980 w 7063740"/>
                  <a:gd name="connsiteY27" fmla="*/ 1005840 h 1379222"/>
                  <a:gd name="connsiteX28" fmla="*/ 4652010 w 7063740"/>
                  <a:gd name="connsiteY28" fmla="*/ 708660 h 1379222"/>
                  <a:gd name="connsiteX29" fmla="*/ 4709160 w 7063740"/>
                  <a:gd name="connsiteY29" fmla="*/ 411480 h 1379222"/>
                  <a:gd name="connsiteX30" fmla="*/ 4572000 w 7063740"/>
                  <a:gd name="connsiteY30" fmla="*/ 102870 h 1379222"/>
                  <a:gd name="connsiteX31" fmla="*/ 4309110 w 7063740"/>
                  <a:gd name="connsiteY31" fmla="*/ 22860 h 1379222"/>
                  <a:gd name="connsiteX32" fmla="*/ 4034790 w 7063740"/>
                  <a:gd name="connsiteY32" fmla="*/ 160020 h 1379222"/>
                  <a:gd name="connsiteX33" fmla="*/ 3966210 w 7063740"/>
                  <a:gd name="connsiteY33" fmla="*/ 514350 h 1379222"/>
                  <a:gd name="connsiteX34" fmla="*/ 4091940 w 7063740"/>
                  <a:gd name="connsiteY34" fmla="*/ 834390 h 1379222"/>
                  <a:gd name="connsiteX35" fmla="*/ 4366260 w 7063740"/>
                  <a:gd name="connsiteY35" fmla="*/ 1097280 h 1379222"/>
                  <a:gd name="connsiteX36" fmla="*/ 4800600 w 7063740"/>
                  <a:gd name="connsiteY36" fmla="*/ 1268730 h 1379222"/>
                  <a:gd name="connsiteX37" fmla="*/ 5200650 w 7063740"/>
                  <a:gd name="connsiteY37" fmla="*/ 1303020 h 1379222"/>
                  <a:gd name="connsiteX38" fmla="*/ 5737860 w 7063740"/>
                  <a:gd name="connsiteY38" fmla="*/ 1143000 h 1379222"/>
                  <a:gd name="connsiteX39" fmla="*/ 6092190 w 7063740"/>
                  <a:gd name="connsiteY39" fmla="*/ 800100 h 1379222"/>
                  <a:gd name="connsiteX40" fmla="*/ 6195060 w 7063740"/>
                  <a:gd name="connsiteY40" fmla="*/ 445770 h 1379222"/>
                  <a:gd name="connsiteX41" fmla="*/ 6115050 w 7063740"/>
                  <a:gd name="connsiteY41" fmla="*/ 137160 h 1379222"/>
                  <a:gd name="connsiteX42" fmla="*/ 5875020 w 7063740"/>
                  <a:gd name="connsiteY42" fmla="*/ 34290 h 1379222"/>
                  <a:gd name="connsiteX43" fmla="*/ 5669280 w 7063740"/>
                  <a:gd name="connsiteY43" fmla="*/ 68580 h 1379222"/>
                  <a:gd name="connsiteX44" fmla="*/ 5532120 w 7063740"/>
                  <a:gd name="connsiteY44" fmla="*/ 171450 h 1379222"/>
                  <a:gd name="connsiteX45" fmla="*/ 5440680 w 7063740"/>
                  <a:gd name="connsiteY45" fmla="*/ 400050 h 1379222"/>
                  <a:gd name="connsiteX46" fmla="*/ 5509260 w 7063740"/>
                  <a:gd name="connsiteY46" fmla="*/ 685800 h 1379222"/>
                  <a:gd name="connsiteX47" fmla="*/ 5669280 w 7063740"/>
                  <a:gd name="connsiteY47" fmla="*/ 925830 h 1379222"/>
                  <a:gd name="connsiteX48" fmla="*/ 5966460 w 7063740"/>
                  <a:gd name="connsiteY48" fmla="*/ 1154430 h 1379222"/>
                  <a:gd name="connsiteX49" fmla="*/ 6309360 w 7063740"/>
                  <a:gd name="connsiteY49" fmla="*/ 1268730 h 1379222"/>
                  <a:gd name="connsiteX50" fmla="*/ 6606540 w 7063740"/>
                  <a:gd name="connsiteY50" fmla="*/ 1291590 h 1379222"/>
                  <a:gd name="connsiteX51" fmla="*/ 7063740 w 7063740"/>
                  <a:gd name="connsiteY51" fmla="*/ 1200150 h 1379222"/>
                  <a:gd name="connsiteX0" fmla="*/ 1903 w 7065643"/>
                  <a:gd name="connsiteY0" fmla="*/ 1165860 h 1323975"/>
                  <a:gd name="connsiteX1" fmla="*/ 264793 w 7065643"/>
                  <a:gd name="connsiteY1" fmla="*/ 1245870 h 1323975"/>
                  <a:gd name="connsiteX2" fmla="*/ 1590673 w 7065643"/>
                  <a:gd name="connsiteY2" fmla="*/ 857250 h 1323975"/>
                  <a:gd name="connsiteX3" fmla="*/ 1727833 w 7065643"/>
                  <a:gd name="connsiteY3" fmla="*/ 468630 h 1323975"/>
                  <a:gd name="connsiteX4" fmla="*/ 1647823 w 7065643"/>
                  <a:gd name="connsiteY4" fmla="*/ 148590 h 1323975"/>
                  <a:gd name="connsiteX5" fmla="*/ 1396363 w 7065643"/>
                  <a:gd name="connsiteY5" fmla="*/ 11430 h 1323975"/>
                  <a:gd name="connsiteX6" fmla="*/ 1144903 w 7065643"/>
                  <a:gd name="connsiteY6" fmla="*/ 80010 h 1323975"/>
                  <a:gd name="connsiteX7" fmla="*/ 1007743 w 7065643"/>
                  <a:gd name="connsiteY7" fmla="*/ 285750 h 1323975"/>
                  <a:gd name="connsiteX8" fmla="*/ 1007743 w 7065643"/>
                  <a:gd name="connsiteY8" fmla="*/ 582930 h 1323975"/>
                  <a:gd name="connsiteX9" fmla="*/ 1144903 w 7065643"/>
                  <a:gd name="connsiteY9" fmla="*/ 868680 h 1323975"/>
                  <a:gd name="connsiteX10" fmla="*/ 1487803 w 7065643"/>
                  <a:gd name="connsiteY10" fmla="*/ 1143000 h 1323975"/>
                  <a:gd name="connsiteX11" fmla="*/ 1842133 w 7065643"/>
                  <a:gd name="connsiteY11" fmla="*/ 1268730 h 1323975"/>
                  <a:gd name="connsiteX12" fmla="*/ 2230753 w 7065643"/>
                  <a:gd name="connsiteY12" fmla="*/ 1280160 h 1323975"/>
                  <a:gd name="connsiteX13" fmla="*/ 2653663 w 7065643"/>
                  <a:gd name="connsiteY13" fmla="*/ 1188720 h 1323975"/>
                  <a:gd name="connsiteX14" fmla="*/ 3088003 w 7065643"/>
                  <a:gd name="connsiteY14" fmla="*/ 845820 h 1323975"/>
                  <a:gd name="connsiteX15" fmla="*/ 3213733 w 7065643"/>
                  <a:gd name="connsiteY15" fmla="*/ 411480 h 1323975"/>
                  <a:gd name="connsiteX16" fmla="*/ 3088003 w 7065643"/>
                  <a:gd name="connsiteY16" fmla="*/ 114300 h 1323975"/>
                  <a:gd name="connsiteX17" fmla="*/ 2836543 w 7065643"/>
                  <a:gd name="connsiteY17" fmla="*/ 11430 h 1323975"/>
                  <a:gd name="connsiteX18" fmla="*/ 2596513 w 7065643"/>
                  <a:gd name="connsiteY18" fmla="*/ 125730 h 1323975"/>
                  <a:gd name="connsiteX19" fmla="*/ 2482213 w 7065643"/>
                  <a:gd name="connsiteY19" fmla="*/ 377190 h 1323975"/>
                  <a:gd name="connsiteX20" fmla="*/ 2493643 w 7065643"/>
                  <a:gd name="connsiteY20" fmla="*/ 617220 h 1323975"/>
                  <a:gd name="connsiteX21" fmla="*/ 2642233 w 7065643"/>
                  <a:gd name="connsiteY21" fmla="*/ 868680 h 1323975"/>
                  <a:gd name="connsiteX22" fmla="*/ 2962273 w 7065643"/>
                  <a:gd name="connsiteY22" fmla="*/ 1154430 h 1323975"/>
                  <a:gd name="connsiteX23" fmla="*/ 3408043 w 7065643"/>
                  <a:gd name="connsiteY23" fmla="*/ 1280160 h 1323975"/>
                  <a:gd name="connsiteX24" fmla="*/ 3796663 w 7065643"/>
                  <a:gd name="connsiteY24" fmla="*/ 1268730 h 1323975"/>
                  <a:gd name="connsiteX25" fmla="*/ 4070983 w 7065643"/>
                  <a:gd name="connsiteY25" fmla="*/ 1200150 h 1323975"/>
                  <a:gd name="connsiteX26" fmla="*/ 4413883 w 7065643"/>
                  <a:gd name="connsiteY26" fmla="*/ 1005840 h 1323975"/>
                  <a:gd name="connsiteX27" fmla="*/ 4653913 w 7065643"/>
                  <a:gd name="connsiteY27" fmla="*/ 708660 h 1323975"/>
                  <a:gd name="connsiteX28" fmla="*/ 4711063 w 7065643"/>
                  <a:gd name="connsiteY28" fmla="*/ 411480 h 1323975"/>
                  <a:gd name="connsiteX29" fmla="*/ 4573903 w 7065643"/>
                  <a:gd name="connsiteY29" fmla="*/ 102870 h 1323975"/>
                  <a:gd name="connsiteX30" fmla="*/ 4311013 w 7065643"/>
                  <a:gd name="connsiteY30" fmla="*/ 22860 h 1323975"/>
                  <a:gd name="connsiteX31" fmla="*/ 4036693 w 7065643"/>
                  <a:gd name="connsiteY31" fmla="*/ 160020 h 1323975"/>
                  <a:gd name="connsiteX32" fmla="*/ 3968113 w 7065643"/>
                  <a:gd name="connsiteY32" fmla="*/ 514350 h 1323975"/>
                  <a:gd name="connsiteX33" fmla="*/ 4093843 w 7065643"/>
                  <a:gd name="connsiteY33" fmla="*/ 834390 h 1323975"/>
                  <a:gd name="connsiteX34" fmla="*/ 4368163 w 7065643"/>
                  <a:gd name="connsiteY34" fmla="*/ 1097280 h 1323975"/>
                  <a:gd name="connsiteX35" fmla="*/ 4802503 w 7065643"/>
                  <a:gd name="connsiteY35" fmla="*/ 1268730 h 1323975"/>
                  <a:gd name="connsiteX36" fmla="*/ 5202553 w 7065643"/>
                  <a:gd name="connsiteY36" fmla="*/ 1303020 h 1323975"/>
                  <a:gd name="connsiteX37" fmla="*/ 5739763 w 7065643"/>
                  <a:gd name="connsiteY37" fmla="*/ 1143000 h 1323975"/>
                  <a:gd name="connsiteX38" fmla="*/ 6094093 w 7065643"/>
                  <a:gd name="connsiteY38" fmla="*/ 800100 h 1323975"/>
                  <a:gd name="connsiteX39" fmla="*/ 6196963 w 7065643"/>
                  <a:gd name="connsiteY39" fmla="*/ 445770 h 1323975"/>
                  <a:gd name="connsiteX40" fmla="*/ 6116953 w 7065643"/>
                  <a:gd name="connsiteY40" fmla="*/ 137160 h 1323975"/>
                  <a:gd name="connsiteX41" fmla="*/ 5876923 w 7065643"/>
                  <a:gd name="connsiteY41" fmla="*/ 34290 h 1323975"/>
                  <a:gd name="connsiteX42" fmla="*/ 5671183 w 7065643"/>
                  <a:gd name="connsiteY42" fmla="*/ 68580 h 1323975"/>
                  <a:gd name="connsiteX43" fmla="*/ 5534023 w 7065643"/>
                  <a:gd name="connsiteY43" fmla="*/ 171450 h 1323975"/>
                  <a:gd name="connsiteX44" fmla="*/ 5442583 w 7065643"/>
                  <a:gd name="connsiteY44" fmla="*/ 400050 h 1323975"/>
                  <a:gd name="connsiteX45" fmla="*/ 5511163 w 7065643"/>
                  <a:gd name="connsiteY45" fmla="*/ 685800 h 1323975"/>
                  <a:gd name="connsiteX46" fmla="*/ 5671183 w 7065643"/>
                  <a:gd name="connsiteY46" fmla="*/ 925830 h 1323975"/>
                  <a:gd name="connsiteX47" fmla="*/ 5968363 w 7065643"/>
                  <a:gd name="connsiteY47" fmla="*/ 1154430 h 1323975"/>
                  <a:gd name="connsiteX48" fmla="*/ 6311263 w 7065643"/>
                  <a:gd name="connsiteY48" fmla="*/ 1268730 h 1323975"/>
                  <a:gd name="connsiteX49" fmla="*/ 6608443 w 7065643"/>
                  <a:gd name="connsiteY49" fmla="*/ 1291590 h 1323975"/>
                  <a:gd name="connsiteX50" fmla="*/ 7065643 w 7065643"/>
                  <a:gd name="connsiteY50" fmla="*/ 1200150 h 1323975"/>
                  <a:gd name="connsiteX0" fmla="*/ 0 w 7063740"/>
                  <a:gd name="connsiteY0" fmla="*/ 1165860 h 1323975"/>
                  <a:gd name="connsiteX1" fmla="*/ 1588770 w 7063740"/>
                  <a:gd name="connsiteY1" fmla="*/ 857250 h 1323975"/>
                  <a:gd name="connsiteX2" fmla="*/ 1725930 w 7063740"/>
                  <a:gd name="connsiteY2" fmla="*/ 468630 h 1323975"/>
                  <a:gd name="connsiteX3" fmla="*/ 1645920 w 7063740"/>
                  <a:gd name="connsiteY3" fmla="*/ 148590 h 1323975"/>
                  <a:gd name="connsiteX4" fmla="*/ 1394460 w 7063740"/>
                  <a:gd name="connsiteY4" fmla="*/ 11430 h 1323975"/>
                  <a:gd name="connsiteX5" fmla="*/ 1143000 w 7063740"/>
                  <a:gd name="connsiteY5" fmla="*/ 80010 h 1323975"/>
                  <a:gd name="connsiteX6" fmla="*/ 1005840 w 7063740"/>
                  <a:gd name="connsiteY6" fmla="*/ 285750 h 1323975"/>
                  <a:gd name="connsiteX7" fmla="*/ 1005840 w 7063740"/>
                  <a:gd name="connsiteY7" fmla="*/ 582930 h 1323975"/>
                  <a:gd name="connsiteX8" fmla="*/ 1143000 w 7063740"/>
                  <a:gd name="connsiteY8" fmla="*/ 868680 h 1323975"/>
                  <a:gd name="connsiteX9" fmla="*/ 1485900 w 7063740"/>
                  <a:gd name="connsiteY9" fmla="*/ 1143000 h 1323975"/>
                  <a:gd name="connsiteX10" fmla="*/ 1840230 w 7063740"/>
                  <a:gd name="connsiteY10" fmla="*/ 1268730 h 1323975"/>
                  <a:gd name="connsiteX11" fmla="*/ 2228850 w 7063740"/>
                  <a:gd name="connsiteY11" fmla="*/ 1280160 h 1323975"/>
                  <a:gd name="connsiteX12" fmla="*/ 2651760 w 7063740"/>
                  <a:gd name="connsiteY12" fmla="*/ 1188720 h 1323975"/>
                  <a:gd name="connsiteX13" fmla="*/ 3086100 w 7063740"/>
                  <a:gd name="connsiteY13" fmla="*/ 845820 h 1323975"/>
                  <a:gd name="connsiteX14" fmla="*/ 3211830 w 7063740"/>
                  <a:gd name="connsiteY14" fmla="*/ 411480 h 1323975"/>
                  <a:gd name="connsiteX15" fmla="*/ 3086100 w 7063740"/>
                  <a:gd name="connsiteY15" fmla="*/ 114300 h 1323975"/>
                  <a:gd name="connsiteX16" fmla="*/ 2834640 w 7063740"/>
                  <a:gd name="connsiteY16" fmla="*/ 11430 h 1323975"/>
                  <a:gd name="connsiteX17" fmla="*/ 2594610 w 7063740"/>
                  <a:gd name="connsiteY17" fmla="*/ 125730 h 1323975"/>
                  <a:gd name="connsiteX18" fmla="*/ 2480310 w 7063740"/>
                  <a:gd name="connsiteY18" fmla="*/ 377190 h 1323975"/>
                  <a:gd name="connsiteX19" fmla="*/ 2491740 w 7063740"/>
                  <a:gd name="connsiteY19" fmla="*/ 617220 h 1323975"/>
                  <a:gd name="connsiteX20" fmla="*/ 2640330 w 7063740"/>
                  <a:gd name="connsiteY20" fmla="*/ 868680 h 1323975"/>
                  <a:gd name="connsiteX21" fmla="*/ 2960370 w 7063740"/>
                  <a:gd name="connsiteY21" fmla="*/ 1154430 h 1323975"/>
                  <a:gd name="connsiteX22" fmla="*/ 3406140 w 7063740"/>
                  <a:gd name="connsiteY22" fmla="*/ 1280160 h 1323975"/>
                  <a:gd name="connsiteX23" fmla="*/ 3794760 w 7063740"/>
                  <a:gd name="connsiteY23" fmla="*/ 1268730 h 1323975"/>
                  <a:gd name="connsiteX24" fmla="*/ 4069080 w 7063740"/>
                  <a:gd name="connsiteY24" fmla="*/ 1200150 h 1323975"/>
                  <a:gd name="connsiteX25" fmla="*/ 4411980 w 7063740"/>
                  <a:gd name="connsiteY25" fmla="*/ 1005840 h 1323975"/>
                  <a:gd name="connsiteX26" fmla="*/ 4652010 w 7063740"/>
                  <a:gd name="connsiteY26" fmla="*/ 708660 h 1323975"/>
                  <a:gd name="connsiteX27" fmla="*/ 4709160 w 7063740"/>
                  <a:gd name="connsiteY27" fmla="*/ 411480 h 1323975"/>
                  <a:gd name="connsiteX28" fmla="*/ 4572000 w 7063740"/>
                  <a:gd name="connsiteY28" fmla="*/ 102870 h 1323975"/>
                  <a:gd name="connsiteX29" fmla="*/ 4309110 w 7063740"/>
                  <a:gd name="connsiteY29" fmla="*/ 22860 h 1323975"/>
                  <a:gd name="connsiteX30" fmla="*/ 4034790 w 7063740"/>
                  <a:gd name="connsiteY30" fmla="*/ 160020 h 1323975"/>
                  <a:gd name="connsiteX31" fmla="*/ 3966210 w 7063740"/>
                  <a:gd name="connsiteY31" fmla="*/ 514350 h 1323975"/>
                  <a:gd name="connsiteX32" fmla="*/ 4091940 w 7063740"/>
                  <a:gd name="connsiteY32" fmla="*/ 834390 h 1323975"/>
                  <a:gd name="connsiteX33" fmla="*/ 4366260 w 7063740"/>
                  <a:gd name="connsiteY33" fmla="*/ 1097280 h 1323975"/>
                  <a:gd name="connsiteX34" fmla="*/ 4800600 w 7063740"/>
                  <a:gd name="connsiteY34" fmla="*/ 1268730 h 1323975"/>
                  <a:gd name="connsiteX35" fmla="*/ 5200650 w 7063740"/>
                  <a:gd name="connsiteY35" fmla="*/ 1303020 h 1323975"/>
                  <a:gd name="connsiteX36" fmla="*/ 5737860 w 7063740"/>
                  <a:gd name="connsiteY36" fmla="*/ 1143000 h 1323975"/>
                  <a:gd name="connsiteX37" fmla="*/ 6092190 w 7063740"/>
                  <a:gd name="connsiteY37" fmla="*/ 800100 h 1323975"/>
                  <a:gd name="connsiteX38" fmla="*/ 6195060 w 7063740"/>
                  <a:gd name="connsiteY38" fmla="*/ 445770 h 1323975"/>
                  <a:gd name="connsiteX39" fmla="*/ 6115050 w 7063740"/>
                  <a:gd name="connsiteY39" fmla="*/ 137160 h 1323975"/>
                  <a:gd name="connsiteX40" fmla="*/ 5875020 w 7063740"/>
                  <a:gd name="connsiteY40" fmla="*/ 34290 h 1323975"/>
                  <a:gd name="connsiteX41" fmla="*/ 5669280 w 7063740"/>
                  <a:gd name="connsiteY41" fmla="*/ 68580 h 1323975"/>
                  <a:gd name="connsiteX42" fmla="*/ 5532120 w 7063740"/>
                  <a:gd name="connsiteY42" fmla="*/ 171450 h 1323975"/>
                  <a:gd name="connsiteX43" fmla="*/ 5440680 w 7063740"/>
                  <a:gd name="connsiteY43" fmla="*/ 400050 h 1323975"/>
                  <a:gd name="connsiteX44" fmla="*/ 5509260 w 7063740"/>
                  <a:gd name="connsiteY44" fmla="*/ 685800 h 1323975"/>
                  <a:gd name="connsiteX45" fmla="*/ 5669280 w 7063740"/>
                  <a:gd name="connsiteY45" fmla="*/ 925830 h 1323975"/>
                  <a:gd name="connsiteX46" fmla="*/ 5966460 w 7063740"/>
                  <a:gd name="connsiteY46" fmla="*/ 1154430 h 1323975"/>
                  <a:gd name="connsiteX47" fmla="*/ 6309360 w 7063740"/>
                  <a:gd name="connsiteY47" fmla="*/ 1268730 h 1323975"/>
                  <a:gd name="connsiteX48" fmla="*/ 6606540 w 7063740"/>
                  <a:gd name="connsiteY48" fmla="*/ 1291590 h 1323975"/>
                  <a:gd name="connsiteX49" fmla="*/ 7063740 w 7063740"/>
                  <a:gd name="connsiteY49" fmla="*/ 1200150 h 1323975"/>
                  <a:gd name="connsiteX0" fmla="*/ 605794 w 6080764"/>
                  <a:gd name="connsiteY0" fmla="*/ 857250 h 1323975"/>
                  <a:gd name="connsiteX1" fmla="*/ 742954 w 6080764"/>
                  <a:gd name="connsiteY1" fmla="*/ 468630 h 1323975"/>
                  <a:gd name="connsiteX2" fmla="*/ 662944 w 6080764"/>
                  <a:gd name="connsiteY2" fmla="*/ 148590 h 1323975"/>
                  <a:gd name="connsiteX3" fmla="*/ 411484 w 6080764"/>
                  <a:gd name="connsiteY3" fmla="*/ 11430 h 1323975"/>
                  <a:gd name="connsiteX4" fmla="*/ 160024 w 6080764"/>
                  <a:gd name="connsiteY4" fmla="*/ 80010 h 1323975"/>
                  <a:gd name="connsiteX5" fmla="*/ 22864 w 6080764"/>
                  <a:gd name="connsiteY5" fmla="*/ 285750 h 1323975"/>
                  <a:gd name="connsiteX6" fmla="*/ 22864 w 6080764"/>
                  <a:gd name="connsiteY6" fmla="*/ 582930 h 1323975"/>
                  <a:gd name="connsiteX7" fmla="*/ 160024 w 6080764"/>
                  <a:gd name="connsiteY7" fmla="*/ 868680 h 1323975"/>
                  <a:gd name="connsiteX8" fmla="*/ 502924 w 6080764"/>
                  <a:gd name="connsiteY8" fmla="*/ 1143000 h 1323975"/>
                  <a:gd name="connsiteX9" fmla="*/ 857254 w 6080764"/>
                  <a:gd name="connsiteY9" fmla="*/ 1268730 h 1323975"/>
                  <a:gd name="connsiteX10" fmla="*/ 1245874 w 6080764"/>
                  <a:gd name="connsiteY10" fmla="*/ 1280160 h 1323975"/>
                  <a:gd name="connsiteX11" fmla="*/ 1668784 w 6080764"/>
                  <a:gd name="connsiteY11" fmla="*/ 1188720 h 1323975"/>
                  <a:gd name="connsiteX12" fmla="*/ 2103124 w 6080764"/>
                  <a:gd name="connsiteY12" fmla="*/ 845820 h 1323975"/>
                  <a:gd name="connsiteX13" fmla="*/ 2228854 w 6080764"/>
                  <a:gd name="connsiteY13" fmla="*/ 411480 h 1323975"/>
                  <a:gd name="connsiteX14" fmla="*/ 2103124 w 6080764"/>
                  <a:gd name="connsiteY14" fmla="*/ 114300 h 1323975"/>
                  <a:gd name="connsiteX15" fmla="*/ 1851664 w 6080764"/>
                  <a:gd name="connsiteY15" fmla="*/ 11430 h 1323975"/>
                  <a:gd name="connsiteX16" fmla="*/ 1611634 w 6080764"/>
                  <a:gd name="connsiteY16" fmla="*/ 125730 h 1323975"/>
                  <a:gd name="connsiteX17" fmla="*/ 1497334 w 6080764"/>
                  <a:gd name="connsiteY17" fmla="*/ 377190 h 1323975"/>
                  <a:gd name="connsiteX18" fmla="*/ 1508764 w 6080764"/>
                  <a:gd name="connsiteY18" fmla="*/ 617220 h 1323975"/>
                  <a:gd name="connsiteX19" fmla="*/ 1657354 w 6080764"/>
                  <a:gd name="connsiteY19" fmla="*/ 868680 h 1323975"/>
                  <a:gd name="connsiteX20" fmla="*/ 1977394 w 6080764"/>
                  <a:gd name="connsiteY20" fmla="*/ 1154430 h 1323975"/>
                  <a:gd name="connsiteX21" fmla="*/ 2423164 w 6080764"/>
                  <a:gd name="connsiteY21" fmla="*/ 1280160 h 1323975"/>
                  <a:gd name="connsiteX22" fmla="*/ 2811784 w 6080764"/>
                  <a:gd name="connsiteY22" fmla="*/ 1268730 h 1323975"/>
                  <a:gd name="connsiteX23" fmla="*/ 3086104 w 6080764"/>
                  <a:gd name="connsiteY23" fmla="*/ 1200150 h 1323975"/>
                  <a:gd name="connsiteX24" fmla="*/ 3429004 w 6080764"/>
                  <a:gd name="connsiteY24" fmla="*/ 1005840 h 1323975"/>
                  <a:gd name="connsiteX25" fmla="*/ 3669034 w 6080764"/>
                  <a:gd name="connsiteY25" fmla="*/ 708660 h 1323975"/>
                  <a:gd name="connsiteX26" fmla="*/ 3726184 w 6080764"/>
                  <a:gd name="connsiteY26" fmla="*/ 411480 h 1323975"/>
                  <a:gd name="connsiteX27" fmla="*/ 3589024 w 6080764"/>
                  <a:gd name="connsiteY27" fmla="*/ 102870 h 1323975"/>
                  <a:gd name="connsiteX28" fmla="*/ 3326134 w 6080764"/>
                  <a:gd name="connsiteY28" fmla="*/ 22860 h 1323975"/>
                  <a:gd name="connsiteX29" fmla="*/ 3051814 w 6080764"/>
                  <a:gd name="connsiteY29" fmla="*/ 160020 h 1323975"/>
                  <a:gd name="connsiteX30" fmla="*/ 2983234 w 6080764"/>
                  <a:gd name="connsiteY30" fmla="*/ 514350 h 1323975"/>
                  <a:gd name="connsiteX31" fmla="*/ 3108964 w 6080764"/>
                  <a:gd name="connsiteY31" fmla="*/ 834390 h 1323975"/>
                  <a:gd name="connsiteX32" fmla="*/ 3383284 w 6080764"/>
                  <a:gd name="connsiteY32" fmla="*/ 1097280 h 1323975"/>
                  <a:gd name="connsiteX33" fmla="*/ 3817624 w 6080764"/>
                  <a:gd name="connsiteY33" fmla="*/ 1268730 h 1323975"/>
                  <a:gd name="connsiteX34" fmla="*/ 4217674 w 6080764"/>
                  <a:gd name="connsiteY34" fmla="*/ 1303020 h 1323975"/>
                  <a:gd name="connsiteX35" fmla="*/ 4754884 w 6080764"/>
                  <a:gd name="connsiteY35" fmla="*/ 1143000 h 1323975"/>
                  <a:gd name="connsiteX36" fmla="*/ 5109214 w 6080764"/>
                  <a:gd name="connsiteY36" fmla="*/ 800100 h 1323975"/>
                  <a:gd name="connsiteX37" fmla="*/ 5212084 w 6080764"/>
                  <a:gd name="connsiteY37" fmla="*/ 445770 h 1323975"/>
                  <a:gd name="connsiteX38" fmla="*/ 5132074 w 6080764"/>
                  <a:gd name="connsiteY38" fmla="*/ 137160 h 1323975"/>
                  <a:gd name="connsiteX39" fmla="*/ 4892044 w 6080764"/>
                  <a:gd name="connsiteY39" fmla="*/ 34290 h 1323975"/>
                  <a:gd name="connsiteX40" fmla="*/ 4686304 w 6080764"/>
                  <a:gd name="connsiteY40" fmla="*/ 68580 h 1323975"/>
                  <a:gd name="connsiteX41" fmla="*/ 4549144 w 6080764"/>
                  <a:gd name="connsiteY41" fmla="*/ 171450 h 1323975"/>
                  <a:gd name="connsiteX42" fmla="*/ 4457704 w 6080764"/>
                  <a:gd name="connsiteY42" fmla="*/ 400050 h 1323975"/>
                  <a:gd name="connsiteX43" fmla="*/ 4526284 w 6080764"/>
                  <a:gd name="connsiteY43" fmla="*/ 685800 h 1323975"/>
                  <a:gd name="connsiteX44" fmla="*/ 4686304 w 6080764"/>
                  <a:gd name="connsiteY44" fmla="*/ 925830 h 1323975"/>
                  <a:gd name="connsiteX45" fmla="*/ 4983484 w 6080764"/>
                  <a:gd name="connsiteY45" fmla="*/ 1154430 h 1323975"/>
                  <a:gd name="connsiteX46" fmla="*/ 5326384 w 6080764"/>
                  <a:gd name="connsiteY46" fmla="*/ 1268730 h 1323975"/>
                  <a:gd name="connsiteX47" fmla="*/ 5623564 w 6080764"/>
                  <a:gd name="connsiteY47" fmla="*/ 1291590 h 1323975"/>
                  <a:gd name="connsiteX48" fmla="*/ 6080764 w 6080764"/>
                  <a:gd name="connsiteY48" fmla="*/ 1200150 h 1323975"/>
                  <a:gd name="connsiteX0" fmla="*/ 662942 w 6137912"/>
                  <a:gd name="connsiteY0" fmla="*/ 857250 h 1323975"/>
                  <a:gd name="connsiteX1" fmla="*/ 800102 w 6137912"/>
                  <a:gd name="connsiteY1" fmla="*/ 468630 h 1323975"/>
                  <a:gd name="connsiteX2" fmla="*/ 720092 w 6137912"/>
                  <a:gd name="connsiteY2" fmla="*/ 148590 h 1323975"/>
                  <a:gd name="connsiteX3" fmla="*/ 468632 w 6137912"/>
                  <a:gd name="connsiteY3" fmla="*/ 11430 h 1323975"/>
                  <a:gd name="connsiteX4" fmla="*/ 217172 w 6137912"/>
                  <a:gd name="connsiteY4" fmla="*/ 80010 h 1323975"/>
                  <a:gd name="connsiteX5" fmla="*/ 80012 w 6137912"/>
                  <a:gd name="connsiteY5" fmla="*/ 285750 h 1323975"/>
                  <a:gd name="connsiteX6" fmla="*/ 80012 w 6137912"/>
                  <a:gd name="connsiteY6" fmla="*/ 582930 h 1323975"/>
                  <a:gd name="connsiteX7" fmla="*/ 560072 w 6137912"/>
                  <a:gd name="connsiteY7" fmla="*/ 1143000 h 1323975"/>
                  <a:gd name="connsiteX8" fmla="*/ 914402 w 6137912"/>
                  <a:gd name="connsiteY8" fmla="*/ 1268730 h 1323975"/>
                  <a:gd name="connsiteX9" fmla="*/ 1303022 w 6137912"/>
                  <a:gd name="connsiteY9" fmla="*/ 1280160 h 1323975"/>
                  <a:gd name="connsiteX10" fmla="*/ 1725932 w 6137912"/>
                  <a:gd name="connsiteY10" fmla="*/ 1188720 h 1323975"/>
                  <a:gd name="connsiteX11" fmla="*/ 2160272 w 6137912"/>
                  <a:gd name="connsiteY11" fmla="*/ 845820 h 1323975"/>
                  <a:gd name="connsiteX12" fmla="*/ 2286002 w 6137912"/>
                  <a:gd name="connsiteY12" fmla="*/ 411480 h 1323975"/>
                  <a:gd name="connsiteX13" fmla="*/ 2160272 w 6137912"/>
                  <a:gd name="connsiteY13" fmla="*/ 114300 h 1323975"/>
                  <a:gd name="connsiteX14" fmla="*/ 1908812 w 6137912"/>
                  <a:gd name="connsiteY14" fmla="*/ 11430 h 1323975"/>
                  <a:gd name="connsiteX15" fmla="*/ 1668782 w 6137912"/>
                  <a:gd name="connsiteY15" fmla="*/ 125730 h 1323975"/>
                  <a:gd name="connsiteX16" fmla="*/ 1554482 w 6137912"/>
                  <a:gd name="connsiteY16" fmla="*/ 377190 h 1323975"/>
                  <a:gd name="connsiteX17" fmla="*/ 1565912 w 6137912"/>
                  <a:gd name="connsiteY17" fmla="*/ 617220 h 1323975"/>
                  <a:gd name="connsiteX18" fmla="*/ 1714502 w 6137912"/>
                  <a:gd name="connsiteY18" fmla="*/ 868680 h 1323975"/>
                  <a:gd name="connsiteX19" fmla="*/ 2034542 w 6137912"/>
                  <a:gd name="connsiteY19" fmla="*/ 1154430 h 1323975"/>
                  <a:gd name="connsiteX20" fmla="*/ 2480312 w 6137912"/>
                  <a:gd name="connsiteY20" fmla="*/ 1280160 h 1323975"/>
                  <a:gd name="connsiteX21" fmla="*/ 2868932 w 6137912"/>
                  <a:gd name="connsiteY21" fmla="*/ 1268730 h 1323975"/>
                  <a:gd name="connsiteX22" fmla="*/ 3143252 w 6137912"/>
                  <a:gd name="connsiteY22" fmla="*/ 1200150 h 1323975"/>
                  <a:gd name="connsiteX23" fmla="*/ 3486152 w 6137912"/>
                  <a:gd name="connsiteY23" fmla="*/ 1005840 h 1323975"/>
                  <a:gd name="connsiteX24" fmla="*/ 3726182 w 6137912"/>
                  <a:gd name="connsiteY24" fmla="*/ 708660 h 1323975"/>
                  <a:gd name="connsiteX25" fmla="*/ 3783332 w 6137912"/>
                  <a:gd name="connsiteY25" fmla="*/ 411480 h 1323975"/>
                  <a:gd name="connsiteX26" fmla="*/ 3646172 w 6137912"/>
                  <a:gd name="connsiteY26" fmla="*/ 102870 h 1323975"/>
                  <a:gd name="connsiteX27" fmla="*/ 3383282 w 6137912"/>
                  <a:gd name="connsiteY27" fmla="*/ 22860 h 1323975"/>
                  <a:gd name="connsiteX28" fmla="*/ 3108962 w 6137912"/>
                  <a:gd name="connsiteY28" fmla="*/ 160020 h 1323975"/>
                  <a:gd name="connsiteX29" fmla="*/ 3040382 w 6137912"/>
                  <a:gd name="connsiteY29" fmla="*/ 514350 h 1323975"/>
                  <a:gd name="connsiteX30" fmla="*/ 3166112 w 6137912"/>
                  <a:gd name="connsiteY30" fmla="*/ 834390 h 1323975"/>
                  <a:gd name="connsiteX31" fmla="*/ 3440432 w 6137912"/>
                  <a:gd name="connsiteY31" fmla="*/ 1097280 h 1323975"/>
                  <a:gd name="connsiteX32" fmla="*/ 3874772 w 6137912"/>
                  <a:gd name="connsiteY32" fmla="*/ 1268730 h 1323975"/>
                  <a:gd name="connsiteX33" fmla="*/ 4274822 w 6137912"/>
                  <a:gd name="connsiteY33" fmla="*/ 1303020 h 1323975"/>
                  <a:gd name="connsiteX34" fmla="*/ 4812032 w 6137912"/>
                  <a:gd name="connsiteY34" fmla="*/ 1143000 h 1323975"/>
                  <a:gd name="connsiteX35" fmla="*/ 5166362 w 6137912"/>
                  <a:gd name="connsiteY35" fmla="*/ 800100 h 1323975"/>
                  <a:gd name="connsiteX36" fmla="*/ 5269232 w 6137912"/>
                  <a:gd name="connsiteY36" fmla="*/ 445770 h 1323975"/>
                  <a:gd name="connsiteX37" fmla="*/ 5189222 w 6137912"/>
                  <a:gd name="connsiteY37" fmla="*/ 137160 h 1323975"/>
                  <a:gd name="connsiteX38" fmla="*/ 4949192 w 6137912"/>
                  <a:gd name="connsiteY38" fmla="*/ 34290 h 1323975"/>
                  <a:gd name="connsiteX39" fmla="*/ 4743452 w 6137912"/>
                  <a:gd name="connsiteY39" fmla="*/ 68580 h 1323975"/>
                  <a:gd name="connsiteX40" fmla="*/ 4606292 w 6137912"/>
                  <a:gd name="connsiteY40" fmla="*/ 171450 h 1323975"/>
                  <a:gd name="connsiteX41" fmla="*/ 4514852 w 6137912"/>
                  <a:gd name="connsiteY41" fmla="*/ 400050 h 1323975"/>
                  <a:gd name="connsiteX42" fmla="*/ 4583432 w 6137912"/>
                  <a:gd name="connsiteY42" fmla="*/ 685800 h 1323975"/>
                  <a:gd name="connsiteX43" fmla="*/ 4743452 w 6137912"/>
                  <a:gd name="connsiteY43" fmla="*/ 925830 h 1323975"/>
                  <a:gd name="connsiteX44" fmla="*/ 5040632 w 6137912"/>
                  <a:gd name="connsiteY44" fmla="*/ 1154430 h 1323975"/>
                  <a:gd name="connsiteX45" fmla="*/ 5383532 w 6137912"/>
                  <a:gd name="connsiteY45" fmla="*/ 1268730 h 1323975"/>
                  <a:gd name="connsiteX46" fmla="*/ 5680712 w 6137912"/>
                  <a:gd name="connsiteY46" fmla="*/ 1291590 h 1323975"/>
                  <a:gd name="connsiteX47" fmla="*/ 6137912 w 6137912"/>
                  <a:gd name="connsiteY47" fmla="*/ 1200150 h 1323975"/>
                  <a:gd name="connsiteX0" fmla="*/ 608242 w 6083212"/>
                  <a:gd name="connsiteY0" fmla="*/ 857250 h 1323975"/>
                  <a:gd name="connsiteX1" fmla="*/ 745402 w 6083212"/>
                  <a:gd name="connsiteY1" fmla="*/ 468630 h 1323975"/>
                  <a:gd name="connsiteX2" fmla="*/ 665392 w 6083212"/>
                  <a:gd name="connsiteY2" fmla="*/ 148590 h 1323975"/>
                  <a:gd name="connsiteX3" fmla="*/ 413932 w 6083212"/>
                  <a:gd name="connsiteY3" fmla="*/ 11430 h 1323975"/>
                  <a:gd name="connsiteX4" fmla="*/ 162472 w 6083212"/>
                  <a:gd name="connsiteY4" fmla="*/ 80010 h 1323975"/>
                  <a:gd name="connsiteX5" fmla="*/ 25312 w 6083212"/>
                  <a:gd name="connsiteY5" fmla="*/ 285750 h 1323975"/>
                  <a:gd name="connsiteX6" fmla="*/ 25312 w 6083212"/>
                  <a:gd name="connsiteY6" fmla="*/ 582930 h 1323975"/>
                  <a:gd name="connsiteX7" fmla="*/ 177172 w 6083212"/>
                  <a:gd name="connsiteY7" fmla="*/ 623710 h 1323975"/>
                  <a:gd name="connsiteX8" fmla="*/ 505372 w 6083212"/>
                  <a:gd name="connsiteY8" fmla="*/ 1143000 h 1323975"/>
                  <a:gd name="connsiteX9" fmla="*/ 859702 w 6083212"/>
                  <a:gd name="connsiteY9" fmla="*/ 1268730 h 1323975"/>
                  <a:gd name="connsiteX10" fmla="*/ 1248322 w 6083212"/>
                  <a:gd name="connsiteY10" fmla="*/ 1280160 h 1323975"/>
                  <a:gd name="connsiteX11" fmla="*/ 1671232 w 6083212"/>
                  <a:gd name="connsiteY11" fmla="*/ 1188720 h 1323975"/>
                  <a:gd name="connsiteX12" fmla="*/ 2105572 w 6083212"/>
                  <a:gd name="connsiteY12" fmla="*/ 845820 h 1323975"/>
                  <a:gd name="connsiteX13" fmla="*/ 2231302 w 6083212"/>
                  <a:gd name="connsiteY13" fmla="*/ 411480 h 1323975"/>
                  <a:gd name="connsiteX14" fmla="*/ 2105572 w 6083212"/>
                  <a:gd name="connsiteY14" fmla="*/ 114300 h 1323975"/>
                  <a:gd name="connsiteX15" fmla="*/ 1854112 w 6083212"/>
                  <a:gd name="connsiteY15" fmla="*/ 11430 h 1323975"/>
                  <a:gd name="connsiteX16" fmla="*/ 1614082 w 6083212"/>
                  <a:gd name="connsiteY16" fmla="*/ 125730 h 1323975"/>
                  <a:gd name="connsiteX17" fmla="*/ 1499782 w 6083212"/>
                  <a:gd name="connsiteY17" fmla="*/ 377190 h 1323975"/>
                  <a:gd name="connsiteX18" fmla="*/ 1511212 w 6083212"/>
                  <a:gd name="connsiteY18" fmla="*/ 617220 h 1323975"/>
                  <a:gd name="connsiteX19" fmla="*/ 1659802 w 6083212"/>
                  <a:gd name="connsiteY19" fmla="*/ 868680 h 1323975"/>
                  <a:gd name="connsiteX20" fmla="*/ 1979842 w 6083212"/>
                  <a:gd name="connsiteY20" fmla="*/ 1154430 h 1323975"/>
                  <a:gd name="connsiteX21" fmla="*/ 2425612 w 6083212"/>
                  <a:gd name="connsiteY21" fmla="*/ 1280160 h 1323975"/>
                  <a:gd name="connsiteX22" fmla="*/ 2814232 w 6083212"/>
                  <a:gd name="connsiteY22" fmla="*/ 1268730 h 1323975"/>
                  <a:gd name="connsiteX23" fmla="*/ 3088552 w 6083212"/>
                  <a:gd name="connsiteY23" fmla="*/ 1200150 h 1323975"/>
                  <a:gd name="connsiteX24" fmla="*/ 3431452 w 6083212"/>
                  <a:gd name="connsiteY24" fmla="*/ 1005840 h 1323975"/>
                  <a:gd name="connsiteX25" fmla="*/ 3671482 w 6083212"/>
                  <a:gd name="connsiteY25" fmla="*/ 708660 h 1323975"/>
                  <a:gd name="connsiteX26" fmla="*/ 3728632 w 6083212"/>
                  <a:gd name="connsiteY26" fmla="*/ 411480 h 1323975"/>
                  <a:gd name="connsiteX27" fmla="*/ 3591472 w 6083212"/>
                  <a:gd name="connsiteY27" fmla="*/ 102870 h 1323975"/>
                  <a:gd name="connsiteX28" fmla="*/ 3328582 w 6083212"/>
                  <a:gd name="connsiteY28" fmla="*/ 22860 h 1323975"/>
                  <a:gd name="connsiteX29" fmla="*/ 3054262 w 6083212"/>
                  <a:gd name="connsiteY29" fmla="*/ 160020 h 1323975"/>
                  <a:gd name="connsiteX30" fmla="*/ 2985682 w 6083212"/>
                  <a:gd name="connsiteY30" fmla="*/ 514350 h 1323975"/>
                  <a:gd name="connsiteX31" fmla="*/ 3111412 w 6083212"/>
                  <a:gd name="connsiteY31" fmla="*/ 834390 h 1323975"/>
                  <a:gd name="connsiteX32" fmla="*/ 3385732 w 6083212"/>
                  <a:gd name="connsiteY32" fmla="*/ 1097280 h 1323975"/>
                  <a:gd name="connsiteX33" fmla="*/ 3820072 w 6083212"/>
                  <a:gd name="connsiteY33" fmla="*/ 1268730 h 1323975"/>
                  <a:gd name="connsiteX34" fmla="*/ 4220122 w 6083212"/>
                  <a:gd name="connsiteY34" fmla="*/ 1303020 h 1323975"/>
                  <a:gd name="connsiteX35" fmla="*/ 4757332 w 6083212"/>
                  <a:gd name="connsiteY35" fmla="*/ 1143000 h 1323975"/>
                  <a:gd name="connsiteX36" fmla="*/ 5111662 w 6083212"/>
                  <a:gd name="connsiteY36" fmla="*/ 800100 h 1323975"/>
                  <a:gd name="connsiteX37" fmla="*/ 5214532 w 6083212"/>
                  <a:gd name="connsiteY37" fmla="*/ 445770 h 1323975"/>
                  <a:gd name="connsiteX38" fmla="*/ 5134522 w 6083212"/>
                  <a:gd name="connsiteY38" fmla="*/ 137160 h 1323975"/>
                  <a:gd name="connsiteX39" fmla="*/ 4894492 w 6083212"/>
                  <a:gd name="connsiteY39" fmla="*/ 34290 h 1323975"/>
                  <a:gd name="connsiteX40" fmla="*/ 4688752 w 6083212"/>
                  <a:gd name="connsiteY40" fmla="*/ 68580 h 1323975"/>
                  <a:gd name="connsiteX41" fmla="*/ 4551592 w 6083212"/>
                  <a:gd name="connsiteY41" fmla="*/ 171450 h 1323975"/>
                  <a:gd name="connsiteX42" fmla="*/ 4460152 w 6083212"/>
                  <a:gd name="connsiteY42" fmla="*/ 400050 h 1323975"/>
                  <a:gd name="connsiteX43" fmla="*/ 4528732 w 6083212"/>
                  <a:gd name="connsiteY43" fmla="*/ 685800 h 1323975"/>
                  <a:gd name="connsiteX44" fmla="*/ 4688752 w 6083212"/>
                  <a:gd name="connsiteY44" fmla="*/ 925830 h 1323975"/>
                  <a:gd name="connsiteX45" fmla="*/ 4985932 w 6083212"/>
                  <a:gd name="connsiteY45" fmla="*/ 1154430 h 1323975"/>
                  <a:gd name="connsiteX46" fmla="*/ 5328832 w 6083212"/>
                  <a:gd name="connsiteY46" fmla="*/ 1268730 h 1323975"/>
                  <a:gd name="connsiteX47" fmla="*/ 5626012 w 6083212"/>
                  <a:gd name="connsiteY47" fmla="*/ 1291590 h 1323975"/>
                  <a:gd name="connsiteX48" fmla="*/ 6083212 w 6083212"/>
                  <a:gd name="connsiteY48" fmla="*/ 1200150 h 1323975"/>
                  <a:gd name="connsiteX0" fmla="*/ 662942 w 6137912"/>
                  <a:gd name="connsiteY0" fmla="*/ 857250 h 1323975"/>
                  <a:gd name="connsiteX1" fmla="*/ 800102 w 6137912"/>
                  <a:gd name="connsiteY1" fmla="*/ 468630 h 1323975"/>
                  <a:gd name="connsiteX2" fmla="*/ 720092 w 6137912"/>
                  <a:gd name="connsiteY2" fmla="*/ 148590 h 1323975"/>
                  <a:gd name="connsiteX3" fmla="*/ 468632 w 6137912"/>
                  <a:gd name="connsiteY3" fmla="*/ 11430 h 1323975"/>
                  <a:gd name="connsiteX4" fmla="*/ 217172 w 6137912"/>
                  <a:gd name="connsiteY4" fmla="*/ 80010 h 1323975"/>
                  <a:gd name="connsiteX5" fmla="*/ 80012 w 6137912"/>
                  <a:gd name="connsiteY5" fmla="*/ 285750 h 1323975"/>
                  <a:gd name="connsiteX6" fmla="*/ 80012 w 6137912"/>
                  <a:gd name="connsiteY6" fmla="*/ 582930 h 1323975"/>
                  <a:gd name="connsiteX7" fmla="*/ 560072 w 6137912"/>
                  <a:gd name="connsiteY7" fmla="*/ 1143000 h 1323975"/>
                  <a:gd name="connsiteX8" fmla="*/ 914402 w 6137912"/>
                  <a:gd name="connsiteY8" fmla="*/ 1268730 h 1323975"/>
                  <a:gd name="connsiteX9" fmla="*/ 1303022 w 6137912"/>
                  <a:gd name="connsiteY9" fmla="*/ 1280160 h 1323975"/>
                  <a:gd name="connsiteX10" fmla="*/ 1725932 w 6137912"/>
                  <a:gd name="connsiteY10" fmla="*/ 1188720 h 1323975"/>
                  <a:gd name="connsiteX11" fmla="*/ 2160272 w 6137912"/>
                  <a:gd name="connsiteY11" fmla="*/ 845820 h 1323975"/>
                  <a:gd name="connsiteX12" fmla="*/ 2286002 w 6137912"/>
                  <a:gd name="connsiteY12" fmla="*/ 411480 h 1323975"/>
                  <a:gd name="connsiteX13" fmla="*/ 2160272 w 6137912"/>
                  <a:gd name="connsiteY13" fmla="*/ 114300 h 1323975"/>
                  <a:gd name="connsiteX14" fmla="*/ 1908812 w 6137912"/>
                  <a:gd name="connsiteY14" fmla="*/ 11430 h 1323975"/>
                  <a:gd name="connsiteX15" fmla="*/ 1668782 w 6137912"/>
                  <a:gd name="connsiteY15" fmla="*/ 125730 h 1323975"/>
                  <a:gd name="connsiteX16" fmla="*/ 1554482 w 6137912"/>
                  <a:gd name="connsiteY16" fmla="*/ 377190 h 1323975"/>
                  <a:gd name="connsiteX17" fmla="*/ 1565912 w 6137912"/>
                  <a:gd name="connsiteY17" fmla="*/ 617220 h 1323975"/>
                  <a:gd name="connsiteX18" fmla="*/ 1714502 w 6137912"/>
                  <a:gd name="connsiteY18" fmla="*/ 868680 h 1323975"/>
                  <a:gd name="connsiteX19" fmla="*/ 2034542 w 6137912"/>
                  <a:gd name="connsiteY19" fmla="*/ 1154430 h 1323975"/>
                  <a:gd name="connsiteX20" fmla="*/ 2480312 w 6137912"/>
                  <a:gd name="connsiteY20" fmla="*/ 1280160 h 1323975"/>
                  <a:gd name="connsiteX21" fmla="*/ 2868932 w 6137912"/>
                  <a:gd name="connsiteY21" fmla="*/ 1268730 h 1323975"/>
                  <a:gd name="connsiteX22" fmla="*/ 3143252 w 6137912"/>
                  <a:gd name="connsiteY22" fmla="*/ 1200150 h 1323975"/>
                  <a:gd name="connsiteX23" fmla="*/ 3486152 w 6137912"/>
                  <a:gd name="connsiteY23" fmla="*/ 1005840 h 1323975"/>
                  <a:gd name="connsiteX24" fmla="*/ 3726182 w 6137912"/>
                  <a:gd name="connsiteY24" fmla="*/ 708660 h 1323975"/>
                  <a:gd name="connsiteX25" fmla="*/ 3783332 w 6137912"/>
                  <a:gd name="connsiteY25" fmla="*/ 411480 h 1323975"/>
                  <a:gd name="connsiteX26" fmla="*/ 3646172 w 6137912"/>
                  <a:gd name="connsiteY26" fmla="*/ 102870 h 1323975"/>
                  <a:gd name="connsiteX27" fmla="*/ 3383282 w 6137912"/>
                  <a:gd name="connsiteY27" fmla="*/ 22860 h 1323975"/>
                  <a:gd name="connsiteX28" fmla="*/ 3108962 w 6137912"/>
                  <a:gd name="connsiteY28" fmla="*/ 160020 h 1323975"/>
                  <a:gd name="connsiteX29" fmla="*/ 3040382 w 6137912"/>
                  <a:gd name="connsiteY29" fmla="*/ 514350 h 1323975"/>
                  <a:gd name="connsiteX30" fmla="*/ 3166112 w 6137912"/>
                  <a:gd name="connsiteY30" fmla="*/ 834390 h 1323975"/>
                  <a:gd name="connsiteX31" fmla="*/ 3440432 w 6137912"/>
                  <a:gd name="connsiteY31" fmla="*/ 1097280 h 1323975"/>
                  <a:gd name="connsiteX32" fmla="*/ 3874772 w 6137912"/>
                  <a:gd name="connsiteY32" fmla="*/ 1268730 h 1323975"/>
                  <a:gd name="connsiteX33" fmla="*/ 4274822 w 6137912"/>
                  <a:gd name="connsiteY33" fmla="*/ 1303020 h 1323975"/>
                  <a:gd name="connsiteX34" fmla="*/ 4812032 w 6137912"/>
                  <a:gd name="connsiteY34" fmla="*/ 1143000 h 1323975"/>
                  <a:gd name="connsiteX35" fmla="*/ 5166362 w 6137912"/>
                  <a:gd name="connsiteY35" fmla="*/ 800100 h 1323975"/>
                  <a:gd name="connsiteX36" fmla="*/ 5269232 w 6137912"/>
                  <a:gd name="connsiteY36" fmla="*/ 445770 h 1323975"/>
                  <a:gd name="connsiteX37" fmla="*/ 5189222 w 6137912"/>
                  <a:gd name="connsiteY37" fmla="*/ 137160 h 1323975"/>
                  <a:gd name="connsiteX38" fmla="*/ 4949192 w 6137912"/>
                  <a:gd name="connsiteY38" fmla="*/ 34290 h 1323975"/>
                  <a:gd name="connsiteX39" fmla="*/ 4743452 w 6137912"/>
                  <a:gd name="connsiteY39" fmla="*/ 68580 h 1323975"/>
                  <a:gd name="connsiteX40" fmla="*/ 4606292 w 6137912"/>
                  <a:gd name="connsiteY40" fmla="*/ 171450 h 1323975"/>
                  <a:gd name="connsiteX41" fmla="*/ 4514852 w 6137912"/>
                  <a:gd name="connsiteY41" fmla="*/ 400050 h 1323975"/>
                  <a:gd name="connsiteX42" fmla="*/ 4583432 w 6137912"/>
                  <a:gd name="connsiteY42" fmla="*/ 685800 h 1323975"/>
                  <a:gd name="connsiteX43" fmla="*/ 4743452 w 6137912"/>
                  <a:gd name="connsiteY43" fmla="*/ 925830 h 1323975"/>
                  <a:gd name="connsiteX44" fmla="*/ 5040632 w 6137912"/>
                  <a:gd name="connsiteY44" fmla="*/ 1154430 h 1323975"/>
                  <a:gd name="connsiteX45" fmla="*/ 5383532 w 6137912"/>
                  <a:gd name="connsiteY45" fmla="*/ 1268730 h 1323975"/>
                  <a:gd name="connsiteX46" fmla="*/ 5680712 w 6137912"/>
                  <a:gd name="connsiteY46" fmla="*/ 1291590 h 1323975"/>
                  <a:gd name="connsiteX47" fmla="*/ 6137912 w 6137912"/>
                  <a:gd name="connsiteY47" fmla="*/ 1200150 h 1323975"/>
                  <a:gd name="connsiteX0" fmla="*/ 640083 w 6115053"/>
                  <a:gd name="connsiteY0" fmla="*/ 857250 h 1323975"/>
                  <a:gd name="connsiteX1" fmla="*/ 777243 w 6115053"/>
                  <a:gd name="connsiteY1" fmla="*/ 468630 h 1323975"/>
                  <a:gd name="connsiteX2" fmla="*/ 697233 w 6115053"/>
                  <a:gd name="connsiteY2" fmla="*/ 148590 h 1323975"/>
                  <a:gd name="connsiteX3" fmla="*/ 445773 w 6115053"/>
                  <a:gd name="connsiteY3" fmla="*/ 11430 h 1323975"/>
                  <a:gd name="connsiteX4" fmla="*/ 194313 w 6115053"/>
                  <a:gd name="connsiteY4" fmla="*/ 80010 h 1323975"/>
                  <a:gd name="connsiteX5" fmla="*/ 57153 w 6115053"/>
                  <a:gd name="connsiteY5" fmla="*/ 285750 h 1323975"/>
                  <a:gd name="connsiteX6" fmla="*/ 537213 w 6115053"/>
                  <a:gd name="connsiteY6" fmla="*/ 1143000 h 1323975"/>
                  <a:gd name="connsiteX7" fmla="*/ 891543 w 6115053"/>
                  <a:gd name="connsiteY7" fmla="*/ 1268730 h 1323975"/>
                  <a:gd name="connsiteX8" fmla="*/ 1280163 w 6115053"/>
                  <a:gd name="connsiteY8" fmla="*/ 1280160 h 1323975"/>
                  <a:gd name="connsiteX9" fmla="*/ 1703073 w 6115053"/>
                  <a:gd name="connsiteY9" fmla="*/ 1188720 h 1323975"/>
                  <a:gd name="connsiteX10" fmla="*/ 2137413 w 6115053"/>
                  <a:gd name="connsiteY10" fmla="*/ 845820 h 1323975"/>
                  <a:gd name="connsiteX11" fmla="*/ 2263143 w 6115053"/>
                  <a:gd name="connsiteY11" fmla="*/ 411480 h 1323975"/>
                  <a:gd name="connsiteX12" fmla="*/ 2137413 w 6115053"/>
                  <a:gd name="connsiteY12" fmla="*/ 114300 h 1323975"/>
                  <a:gd name="connsiteX13" fmla="*/ 1885953 w 6115053"/>
                  <a:gd name="connsiteY13" fmla="*/ 11430 h 1323975"/>
                  <a:gd name="connsiteX14" fmla="*/ 1645923 w 6115053"/>
                  <a:gd name="connsiteY14" fmla="*/ 125730 h 1323975"/>
                  <a:gd name="connsiteX15" fmla="*/ 1531623 w 6115053"/>
                  <a:gd name="connsiteY15" fmla="*/ 377190 h 1323975"/>
                  <a:gd name="connsiteX16" fmla="*/ 1543053 w 6115053"/>
                  <a:gd name="connsiteY16" fmla="*/ 617220 h 1323975"/>
                  <a:gd name="connsiteX17" fmla="*/ 1691643 w 6115053"/>
                  <a:gd name="connsiteY17" fmla="*/ 868680 h 1323975"/>
                  <a:gd name="connsiteX18" fmla="*/ 2011683 w 6115053"/>
                  <a:gd name="connsiteY18" fmla="*/ 1154430 h 1323975"/>
                  <a:gd name="connsiteX19" fmla="*/ 2457453 w 6115053"/>
                  <a:gd name="connsiteY19" fmla="*/ 1280160 h 1323975"/>
                  <a:gd name="connsiteX20" fmla="*/ 2846073 w 6115053"/>
                  <a:gd name="connsiteY20" fmla="*/ 1268730 h 1323975"/>
                  <a:gd name="connsiteX21" fmla="*/ 3120393 w 6115053"/>
                  <a:gd name="connsiteY21" fmla="*/ 1200150 h 1323975"/>
                  <a:gd name="connsiteX22" fmla="*/ 3463293 w 6115053"/>
                  <a:gd name="connsiteY22" fmla="*/ 1005840 h 1323975"/>
                  <a:gd name="connsiteX23" fmla="*/ 3703323 w 6115053"/>
                  <a:gd name="connsiteY23" fmla="*/ 708660 h 1323975"/>
                  <a:gd name="connsiteX24" fmla="*/ 3760473 w 6115053"/>
                  <a:gd name="connsiteY24" fmla="*/ 411480 h 1323975"/>
                  <a:gd name="connsiteX25" fmla="*/ 3623313 w 6115053"/>
                  <a:gd name="connsiteY25" fmla="*/ 102870 h 1323975"/>
                  <a:gd name="connsiteX26" fmla="*/ 3360423 w 6115053"/>
                  <a:gd name="connsiteY26" fmla="*/ 22860 h 1323975"/>
                  <a:gd name="connsiteX27" fmla="*/ 3086103 w 6115053"/>
                  <a:gd name="connsiteY27" fmla="*/ 160020 h 1323975"/>
                  <a:gd name="connsiteX28" fmla="*/ 3017523 w 6115053"/>
                  <a:gd name="connsiteY28" fmla="*/ 514350 h 1323975"/>
                  <a:gd name="connsiteX29" fmla="*/ 3143253 w 6115053"/>
                  <a:gd name="connsiteY29" fmla="*/ 834390 h 1323975"/>
                  <a:gd name="connsiteX30" fmla="*/ 3417573 w 6115053"/>
                  <a:gd name="connsiteY30" fmla="*/ 1097280 h 1323975"/>
                  <a:gd name="connsiteX31" fmla="*/ 3851913 w 6115053"/>
                  <a:gd name="connsiteY31" fmla="*/ 1268730 h 1323975"/>
                  <a:gd name="connsiteX32" fmla="*/ 4251963 w 6115053"/>
                  <a:gd name="connsiteY32" fmla="*/ 1303020 h 1323975"/>
                  <a:gd name="connsiteX33" fmla="*/ 4789173 w 6115053"/>
                  <a:gd name="connsiteY33" fmla="*/ 1143000 h 1323975"/>
                  <a:gd name="connsiteX34" fmla="*/ 5143503 w 6115053"/>
                  <a:gd name="connsiteY34" fmla="*/ 800100 h 1323975"/>
                  <a:gd name="connsiteX35" fmla="*/ 5246373 w 6115053"/>
                  <a:gd name="connsiteY35" fmla="*/ 445770 h 1323975"/>
                  <a:gd name="connsiteX36" fmla="*/ 5166363 w 6115053"/>
                  <a:gd name="connsiteY36" fmla="*/ 137160 h 1323975"/>
                  <a:gd name="connsiteX37" fmla="*/ 4926333 w 6115053"/>
                  <a:gd name="connsiteY37" fmla="*/ 34290 h 1323975"/>
                  <a:gd name="connsiteX38" fmla="*/ 4720593 w 6115053"/>
                  <a:gd name="connsiteY38" fmla="*/ 68580 h 1323975"/>
                  <a:gd name="connsiteX39" fmla="*/ 4583433 w 6115053"/>
                  <a:gd name="connsiteY39" fmla="*/ 171450 h 1323975"/>
                  <a:gd name="connsiteX40" fmla="*/ 4491993 w 6115053"/>
                  <a:gd name="connsiteY40" fmla="*/ 400050 h 1323975"/>
                  <a:gd name="connsiteX41" fmla="*/ 4560573 w 6115053"/>
                  <a:gd name="connsiteY41" fmla="*/ 685800 h 1323975"/>
                  <a:gd name="connsiteX42" fmla="*/ 4720593 w 6115053"/>
                  <a:gd name="connsiteY42" fmla="*/ 925830 h 1323975"/>
                  <a:gd name="connsiteX43" fmla="*/ 5017773 w 6115053"/>
                  <a:gd name="connsiteY43" fmla="*/ 1154430 h 1323975"/>
                  <a:gd name="connsiteX44" fmla="*/ 5360673 w 6115053"/>
                  <a:gd name="connsiteY44" fmla="*/ 1268730 h 1323975"/>
                  <a:gd name="connsiteX45" fmla="*/ 5657853 w 6115053"/>
                  <a:gd name="connsiteY45" fmla="*/ 1291590 h 1323975"/>
                  <a:gd name="connsiteX46" fmla="*/ 6115053 w 6115053"/>
                  <a:gd name="connsiteY46" fmla="*/ 1200150 h 1323975"/>
                  <a:gd name="connsiteX0" fmla="*/ 699134 w 6174104"/>
                  <a:gd name="connsiteY0" fmla="*/ 857250 h 1434468"/>
                  <a:gd name="connsiteX1" fmla="*/ 836294 w 6174104"/>
                  <a:gd name="connsiteY1" fmla="*/ 468630 h 1434468"/>
                  <a:gd name="connsiteX2" fmla="*/ 756284 w 6174104"/>
                  <a:gd name="connsiteY2" fmla="*/ 148590 h 1434468"/>
                  <a:gd name="connsiteX3" fmla="*/ 504824 w 6174104"/>
                  <a:gd name="connsiteY3" fmla="*/ 11430 h 1434468"/>
                  <a:gd name="connsiteX4" fmla="*/ 253364 w 6174104"/>
                  <a:gd name="connsiteY4" fmla="*/ 80010 h 1434468"/>
                  <a:gd name="connsiteX5" fmla="*/ 116204 w 6174104"/>
                  <a:gd name="connsiteY5" fmla="*/ 285750 h 1434468"/>
                  <a:gd name="connsiteX6" fmla="*/ 950594 w 6174104"/>
                  <a:gd name="connsiteY6" fmla="*/ 1268730 h 1434468"/>
                  <a:gd name="connsiteX7" fmla="*/ 1339214 w 6174104"/>
                  <a:gd name="connsiteY7" fmla="*/ 1280160 h 1434468"/>
                  <a:gd name="connsiteX8" fmla="*/ 1762124 w 6174104"/>
                  <a:gd name="connsiteY8" fmla="*/ 1188720 h 1434468"/>
                  <a:gd name="connsiteX9" fmla="*/ 2196464 w 6174104"/>
                  <a:gd name="connsiteY9" fmla="*/ 845820 h 1434468"/>
                  <a:gd name="connsiteX10" fmla="*/ 2322194 w 6174104"/>
                  <a:gd name="connsiteY10" fmla="*/ 411480 h 1434468"/>
                  <a:gd name="connsiteX11" fmla="*/ 2196464 w 6174104"/>
                  <a:gd name="connsiteY11" fmla="*/ 114300 h 1434468"/>
                  <a:gd name="connsiteX12" fmla="*/ 1945004 w 6174104"/>
                  <a:gd name="connsiteY12" fmla="*/ 11430 h 1434468"/>
                  <a:gd name="connsiteX13" fmla="*/ 1704974 w 6174104"/>
                  <a:gd name="connsiteY13" fmla="*/ 125730 h 1434468"/>
                  <a:gd name="connsiteX14" fmla="*/ 1590674 w 6174104"/>
                  <a:gd name="connsiteY14" fmla="*/ 377190 h 1434468"/>
                  <a:gd name="connsiteX15" fmla="*/ 1602104 w 6174104"/>
                  <a:gd name="connsiteY15" fmla="*/ 617220 h 1434468"/>
                  <a:gd name="connsiteX16" fmla="*/ 1750694 w 6174104"/>
                  <a:gd name="connsiteY16" fmla="*/ 868680 h 1434468"/>
                  <a:gd name="connsiteX17" fmla="*/ 2070734 w 6174104"/>
                  <a:gd name="connsiteY17" fmla="*/ 1154430 h 1434468"/>
                  <a:gd name="connsiteX18" fmla="*/ 2516504 w 6174104"/>
                  <a:gd name="connsiteY18" fmla="*/ 1280160 h 1434468"/>
                  <a:gd name="connsiteX19" fmla="*/ 2905124 w 6174104"/>
                  <a:gd name="connsiteY19" fmla="*/ 1268730 h 1434468"/>
                  <a:gd name="connsiteX20" fmla="*/ 3179444 w 6174104"/>
                  <a:gd name="connsiteY20" fmla="*/ 1200150 h 1434468"/>
                  <a:gd name="connsiteX21" fmla="*/ 3522344 w 6174104"/>
                  <a:gd name="connsiteY21" fmla="*/ 1005840 h 1434468"/>
                  <a:gd name="connsiteX22" fmla="*/ 3762374 w 6174104"/>
                  <a:gd name="connsiteY22" fmla="*/ 708660 h 1434468"/>
                  <a:gd name="connsiteX23" fmla="*/ 3819524 w 6174104"/>
                  <a:gd name="connsiteY23" fmla="*/ 411480 h 1434468"/>
                  <a:gd name="connsiteX24" fmla="*/ 3682364 w 6174104"/>
                  <a:gd name="connsiteY24" fmla="*/ 102870 h 1434468"/>
                  <a:gd name="connsiteX25" fmla="*/ 3419474 w 6174104"/>
                  <a:gd name="connsiteY25" fmla="*/ 22860 h 1434468"/>
                  <a:gd name="connsiteX26" fmla="*/ 3145154 w 6174104"/>
                  <a:gd name="connsiteY26" fmla="*/ 160020 h 1434468"/>
                  <a:gd name="connsiteX27" fmla="*/ 3076574 w 6174104"/>
                  <a:gd name="connsiteY27" fmla="*/ 514350 h 1434468"/>
                  <a:gd name="connsiteX28" fmla="*/ 3202304 w 6174104"/>
                  <a:gd name="connsiteY28" fmla="*/ 834390 h 1434468"/>
                  <a:gd name="connsiteX29" fmla="*/ 3476624 w 6174104"/>
                  <a:gd name="connsiteY29" fmla="*/ 1097280 h 1434468"/>
                  <a:gd name="connsiteX30" fmla="*/ 3910964 w 6174104"/>
                  <a:gd name="connsiteY30" fmla="*/ 1268730 h 1434468"/>
                  <a:gd name="connsiteX31" fmla="*/ 4311014 w 6174104"/>
                  <a:gd name="connsiteY31" fmla="*/ 1303020 h 1434468"/>
                  <a:gd name="connsiteX32" fmla="*/ 4848224 w 6174104"/>
                  <a:gd name="connsiteY32" fmla="*/ 1143000 h 1434468"/>
                  <a:gd name="connsiteX33" fmla="*/ 5202554 w 6174104"/>
                  <a:gd name="connsiteY33" fmla="*/ 800100 h 1434468"/>
                  <a:gd name="connsiteX34" fmla="*/ 5305424 w 6174104"/>
                  <a:gd name="connsiteY34" fmla="*/ 445770 h 1434468"/>
                  <a:gd name="connsiteX35" fmla="*/ 5225414 w 6174104"/>
                  <a:gd name="connsiteY35" fmla="*/ 137160 h 1434468"/>
                  <a:gd name="connsiteX36" fmla="*/ 4985384 w 6174104"/>
                  <a:gd name="connsiteY36" fmla="*/ 34290 h 1434468"/>
                  <a:gd name="connsiteX37" fmla="*/ 4779644 w 6174104"/>
                  <a:gd name="connsiteY37" fmla="*/ 68580 h 1434468"/>
                  <a:gd name="connsiteX38" fmla="*/ 4642484 w 6174104"/>
                  <a:gd name="connsiteY38" fmla="*/ 171450 h 1434468"/>
                  <a:gd name="connsiteX39" fmla="*/ 4551044 w 6174104"/>
                  <a:gd name="connsiteY39" fmla="*/ 400050 h 1434468"/>
                  <a:gd name="connsiteX40" fmla="*/ 4619624 w 6174104"/>
                  <a:gd name="connsiteY40" fmla="*/ 685800 h 1434468"/>
                  <a:gd name="connsiteX41" fmla="*/ 4779644 w 6174104"/>
                  <a:gd name="connsiteY41" fmla="*/ 925830 h 1434468"/>
                  <a:gd name="connsiteX42" fmla="*/ 5076824 w 6174104"/>
                  <a:gd name="connsiteY42" fmla="*/ 1154430 h 1434468"/>
                  <a:gd name="connsiteX43" fmla="*/ 5419724 w 6174104"/>
                  <a:gd name="connsiteY43" fmla="*/ 1268730 h 1434468"/>
                  <a:gd name="connsiteX44" fmla="*/ 5716904 w 6174104"/>
                  <a:gd name="connsiteY44" fmla="*/ 1291590 h 1434468"/>
                  <a:gd name="connsiteX45" fmla="*/ 6174104 w 6174104"/>
                  <a:gd name="connsiteY45" fmla="*/ 1200150 h 1434468"/>
                  <a:gd name="connsiteX0" fmla="*/ 520068 w 5995038"/>
                  <a:gd name="connsiteY0" fmla="*/ 986789 h 1598291"/>
                  <a:gd name="connsiteX1" fmla="*/ 657228 w 5995038"/>
                  <a:gd name="connsiteY1" fmla="*/ 598169 h 1598291"/>
                  <a:gd name="connsiteX2" fmla="*/ 577218 w 5995038"/>
                  <a:gd name="connsiteY2" fmla="*/ 278129 h 1598291"/>
                  <a:gd name="connsiteX3" fmla="*/ 325758 w 5995038"/>
                  <a:gd name="connsiteY3" fmla="*/ 140969 h 1598291"/>
                  <a:gd name="connsiteX4" fmla="*/ 74298 w 5995038"/>
                  <a:gd name="connsiteY4" fmla="*/ 209549 h 1598291"/>
                  <a:gd name="connsiteX5" fmla="*/ 771528 w 5995038"/>
                  <a:gd name="connsiteY5" fmla="*/ 1398269 h 1598291"/>
                  <a:gd name="connsiteX6" fmla="*/ 1160148 w 5995038"/>
                  <a:gd name="connsiteY6" fmla="*/ 1409699 h 1598291"/>
                  <a:gd name="connsiteX7" fmla="*/ 1583058 w 5995038"/>
                  <a:gd name="connsiteY7" fmla="*/ 1318259 h 1598291"/>
                  <a:gd name="connsiteX8" fmla="*/ 2017398 w 5995038"/>
                  <a:gd name="connsiteY8" fmla="*/ 975359 h 1598291"/>
                  <a:gd name="connsiteX9" fmla="*/ 2143128 w 5995038"/>
                  <a:gd name="connsiteY9" fmla="*/ 541019 h 1598291"/>
                  <a:gd name="connsiteX10" fmla="*/ 2017398 w 5995038"/>
                  <a:gd name="connsiteY10" fmla="*/ 243839 h 1598291"/>
                  <a:gd name="connsiteX11" fmla="*/ 1765938 w 5995038"/>
                  <a:gd name="connsiteY11" fmla="*/ 140969 h 1598291"/>
                  <a:gd name="connsiteX12" fmla="*/ 1525908 w 5995038"/>
                  <a:gd name="connsiteY12" fmla="*/ 255269 h 1598291"/>
                  <a:gd name="connsiteX13" fmla="*/ 1411608 w 5995038"/>
                  <a:gd name="connsiteY13" fmla="*/ 506729 h 1598291"/>
                  <a:gd name="connsiteX14" fmla="*/ 1423038 w 5995038"/>
                  <a:gd name="connsiteY14" fmla="*/ 746759 h 1598291"/>
                  <a:gd name="connsiteX15" fmla="*/ 1571628 w 5995038"/>
                  <a:gd name="connsiteY15" fmla="*/ 998219 h 1598291"/>
                  <a:gd name="connsiteX16" fmla="*/ 1891668 w 5995038"/>
                  <a:gd name="connsiteY16" fmla="*/ 1283969 h 1598291"/>
                  <a:gd name="connsiteX17" fmla="*/ 2337438 w 5995038"/>
                  <a:gd name="connsiteY17" fmla="*/ 1409699 h 1598291"/>
                  <a:gd name="connsiteX18" fmla="*/ 2726058 w 5995038"/>
                  <a:gd name="connsiteY18" fmla="*/ 1398269 h 1598291"/>
                  <a:gd name="connsiteX19" fmla="*/ 3000378 w 5995038"/>
                  <a:gd name="connsiteY19" fmla="*/ 1329689 h 1598291"/>
                  <a:gd name="connsiteX20" fmla="*/ 3343278 w 5995038"/>
                  <a:gd name="connsiteY20" fmla="*/ 1135379 h 1598291"/>
                  <a:gd name="connsiteX21" fmla="*/ 3583308 w 5995038"/>
                  <a:gd name="connsiteY21" fmla="*/ 838199 h 1598291"/>
                  <a:gd name="connsiteX22" fmla="*/ 3640458 w 5995038"/>
                  <a:gd name="connsiteY22" fmla="*/ 541019 h 1598291"/>
                  <a:gd name="connsiteX23" fmla="*/ 3503298 w 5995038"/>
                  <a:gd name="connsiteY23" fmla="*/ 232409 h 1598291"/>
                  <a:gd name="connsiteX24" fmla="*/ 3240408 w 5995038"/>
                  <a:gd name="connsiteY24" fmla="*/ 152399 h 1598291"/>
                  <a:gd name="connsiteX25" fmla="*/ 2966088 w 5995038"/>
                  <a:gd name="connsiteY25" fmla="*/ 289559 h 1598291"/>
                  <a:gd name="connsiteX26" fmla="*/ 2897508 w 5995038"/>
                  <a:gd name="connsiteY26" fmla="*/ 643889 h 1598291"/>
                  <a:gd name="connsiteX27" fmla="*/ 3023238 w 5995038"/>
                  <a:gd name="connsiteY27" fmla="*/ 963929 h 1598291"/>
                  <a:gd name="connsiteX28" fmla="*/ 3297558 w 5995038"/>
                  <a:gd name="connsiteY28" fmla="*/ 1226819 h 1598291"/>
                  <a:gd name="connsiteX29" fmla="*/ 3731898 w 5995038"/>
                  <a:gd name="connsiteY29" fmla="*/ 1398269 h 1598291"/>
                  <a:gd name="connsiteX30" fmla="*/ 4131948 w 5995038"/>
                  <a:gd name="connsiteY30" fmla="*/ 1432559 h 1598291"/>
                  <a:gd name="connsiteX31" fmla="*/ 4669158 w 5995038"/>
                  <a:gd name="connsiteY31" fmla="*/ 1272539 h 1598291"/>
                  <a:gd name="connsiteX32" fmla="*/ 5023488 w 5995038"/>
                  <a:gd name="connsiteY32" fmla="*/ 929639 h 1598291"/>
                  <a:gd name="connsiteX33" fmla="*/ 5126358 w 5995038"/>
                  <a:gd name="connsiteY33" fmla="*/ 575309 h 1598291"/>
                  <a:gd name="connsiteX34" fmla="*/ 5046348 w 5995038"/>
                  <a:gd name="connsiteY34" fmla="*/ 266699 h 1598291"/>
                  <a:gd name="connsiteX35" fmla="*/ 4806318 w 5995038"/>
                  <a:gd name="connsiteY35" fmla="*/ 163829 h 1598291"/>
                  <a:gd name="connsiteX36" fmla="*/ 4600578 w 5995038"/>
                  <a:gd name="connsiteY36" fmla="*/ 198119 h 1598291"/>
                  <a:gd name="connsiteX37" fmla="*/ 4463418 w 5995038"/>
                  <a:gd name="connsiteY37" fmla="*/ 300989 h 1598291"/>
                  <a:gd name="connsiteX38" fmla="*/ 4371978 w 5995038"/>
                  <a:gd name="connsiteY38" fmla="*/ 529589 h 1598291"/>
                  <a:gd name="connsiteX39" fmla="*/ 4440558 w 5995038"/>
                  <a:gd name="connsiteY39" fmla="*/ 815339 h 1598291"/>
                  <a:gd name="connsiteX40" fmla="*/ 4600578 w 5995038"/>
                  <a:gd name="connsiteY40" fmla="*/ 1055369 h 1598291"/>
                  <a:gd name="connsiteX41" fmla="*/ 4897758 w 5995038"/>
                  <a:gd name="connsiteY41" fmla="*/ 1283969 h 1598291"/>
                  <a:gd name="connsiteX42" fmla="*/ 5240658 w 5995038"/>
                  <a:gd name="connsiteY42" fmla="*/ 1398269 h 1598291"/>
                  <a:gd name="connsiteX43" fmla="*/ 5537838 w 5995038"/>
                  <a:gd name="connsiteY43" fmla="*/ 1421129 h 1598291"/>
                  <a:gd name="connsiteX44" fmla="*/ 5995038 w 5995038"/>
                  <a:gd name="connsiteY44" fmla="*/ 1329689 h 1598291"/>
                  <a:gd name="connsiteX0" fmla="*/ 478157 w 5953127"/>
                  <a:gd name="connsiteY0" fmla="*/ 963927 h 1575429"/>
                  <a:gd name="connsiteX1" fmla="*/ 615317 w 5953127"/>
                  <a:gd name="connsiteY1" fmla="*/ 575307 h 1575429"/>
                  <a:gd name="connsiteX2" fmla="*/ 535307 w 5953127"/>
                  <a:gd name="connsiteY2" fmla="*/ 255267 h 1575429"/>
                  <a:gd name="connsiteX3" fmla="*/ 32387 w 5953127"/>
                  <a:gd name="connsiteY3" fmla="*/ 186687 h 1575429"/>
                  <a:gd name="connsiteX4" fmla="*/ 729617 w 5953127"/>
                  <a:gd name="connsiteY4" fmla="*/ 1375407 h 1575429"/>
                  <a:gd name="connsiteX5" fmla="*/ 1118237 w 5953127"/>
                  <a:gd name="connsiteY5" fmla="*/ 1386837 h 1575429"/>
                  <a:gd name="connsiteX6" fmla="*/ 1541147 w 5953127"/>
                  <a:gd name="connsiteY6" fmla="*/ 1295397 h 1575429"/>
                  <a:gd name="connsiteX7" fmla="*/ 1975487 w 5953127"/>
                  <a:gd name="connsiteY7" fmla="*/ 952497 h 1575429"/>
                  <a:gd name="connsiteX8" fmla="*/ 2101217 w 5953127"/>
                  <a:gd name="connsiteY8" fmla="*/ 518157 h 1575429"/>
                  <a:gd name="connsiteX9" fmla="*/ 1975487 w 5953127"/>
                  <a:gd name="connsiteY9" fmla="*/ 220977 h 1575429"/>
                  <a:gd name="connsiteX10" fmla="*/ 1724027 w 5953127"/>
                  <a:gd name="connsiteY10" fmla="*/ 118107 h 1575429"/>
                  <a:gd name="connsiteX11" fmla="*/ 1483997 w 5953127"/>
                  <a:gd name="connsiteY11" fmla="*/ 232407 h 1575429"/>
                  <a:gd name="connsiteX12" fmla="*/ 1369697 w 5953127"/>
                  <a:gd name="connsiteY12" fmla="*/ 483867 h 1575429"/>
                  <a:gd name="connsiteX13" fmla="*/ 1381127 w 5953127"/>
                  <a:gd name="connsiteY13" fmla="*/ 723897 h 1575429"/>
                  <a:gd name="connsiteX14" fmla="*/ 1529717 w 5953127"/>
                  <a:gd name="connsiteY14" fmla="*/ 975357 h 1575429"/>
                  <a:gd name="connsiteX15" fmla="*/ 1849757 w 5953127"/>
                  <a:gd name="connsiteY15" fmla="*/ 1261107 h 1575429"/>
                  <a:gd name="connsiteX16" fmla="*/ 2295527 w 5953127"/>
                  <a:gd name="connsiteY16" fmla="*/ 1386837 h 1575429"/>
                  <a:gd name="connsiteX17" fmla="*/ 2684147 w 5953127"/>
                  <a:gd name="connsiteY17" fmla="*/ 1375407 h 1575429"/>
                  <a:gd name="connsiteX18" fmla="*/ 2958467 w 5953127"/>
                  <a:gd name="connsiteY18" fmla="*/ 1306827 h 1575429"/>
                  <a:gd name="connsiteX19" fmla="*/ 3301367 w 5953127"/>
                  <a:gd name="connsiteY19" fmla="*/ 1112517 h 1575429"/>
                  <a:gd name="connsiteX20" fmla="*/ 3541397 w 5953127"/>
                  <a:gd name="connsiteY20" fmla="*/ 815337 h 1575429"/>
                  <a:gd name="connsiteX21" fmla="*/ 3598547 w 5953127"/>
                  <a:gd name="connsiteY21" fmla="*/ 518157 h 1575429"/>
                  <a:gd name="connsiteX22" fmla="*/ 3461387 w 5953127"/>
                  <a:gd name="connsiteY22" fmla="*/ 209547 h 1575429"/>
                  <a:gd name="connsiteX23" fmla="*/ 3198497 w 5953127"/>
                  <a:gd name="connsiteY23" fmla="*/ 129537 h 1575429"/>
                  <a:gd name="connsiteX24" fmla="*/ 2924177 w 5953127"/>
                  <a:gd name="connsiteY24" fmla="*/ 266697 h 1575429"/>
                  <a:gd name="connsiteX25" fmla="*/ 2855597 w 5953127"/>
                  <a:gd name="connsiteY25" fmla="*/ 621027 h 1575429"/>
                  <a:gd name="connsiteX26" fmla="*/ 2981327 w 5953127"/>
                  <a:gd name="connsiteY26" fmla="*/ 941067 h 1575429"/>
                  <a:gd name="connsiteX27" fmla="*/ 3255647 w 5953127"/>
                  <a:gd name="connsiteY27" fmla="*/ 1203957 h 1575429"/>
                  <a:gd name="connsiteX28" fmla="*/ 3689987 w 5953127"/>
                  <a:gd name="connsiteY28" fmla="*/ 1375407 h 1575429"/>
                  <a:gd name="connsiteX29" fmla="*/ 4090037 w 5953127"/>
                  <a:gd name="connsiteY29" fmla="*/ 1409697 h 1575429"/>
                  <a:gd name="connsiteX30" fmla="*/ 4627247 w 5953127"/>
                  <a:gd name="connsiteY30" fmla="*/ 1249677 h 1575429"/>
                  <a:gd name="connsiteX31" fmla="*/ 4981577 w 5953127"/>
                  <a:gd name="connsiteY31" fmla="*/ 906777 h 1575429"/>
                  <a:gd name="connsiteX32" fmla="*/ 5084447 w 5953127"/>
                  <a:gd name="connsiteY32" fmla="*/ 552447 h 1575429"/>
                  <a:gd name="connsiteX33" fmla="*/ 5004437 w 5953127"/>
                  <a:gd name="connsiteY33" fmla="*/ 243837 h 1575429"/>
                  <a:gd name="connsiteX34" fmla="*/ 4764407 w 5953127"/>
                  <a:gd name="connsiteY34" fmla="*/ 140967 h 1575429"/>
                  <a:gd name="connsiteX35" fmla="*/ 4558667 w 5953127"/>
                  <a:gd name="connsiteY35" fmla="*/ 175257 h 1575429"/>
                  <a:gd name="connsiteX36" fmla="*/ 4421507 w 5953127"/>
                  <a:gd name="connsiteY36" fmla="*/ 278127 h 1575429"/>
                  <a:gd name="connsiteX37" fmla="*/ 4330067 w 5953127"/>
                  <a:gd name="connsiteY37" fmla="*/ 506727 h 1575429"/>
                  <a:gd name="connsiteX38" fmla="*/ 4398647 w 5953127"/>
                  <a:gd name="connsiteY38" fmla="*/ 792477 h 1575429"/>
                  <a:gd name="connsiteX39" fmla="*/ 4558667 w 5953127"/>
                  <a:gd name="connsiteY39" fmla="*/ 1032507 h 1575429"/>
                  <a:gd name="connsiteX40" fmla="*/ 4855847 w 5953127"/>
                  <a:gd name="connsiteY40" fmla="*/ 1261107 h 1575429"/>
                  <a:gd name="connsiteX41" fmla="*/ 5198747 w 5953127"/>
                  <a:gd name="connsiteY41" fmla="*/ 1375407 h 1575429"/>
                  <a:gd name="connsiteX42" fmla="*/ 5495927 w 5953127"/>
                  <a:gd name="connsiteY42" fmla="*/ 1398267 h 1575429"/>
                  <a:gd name="connsiteX43" fmla="*/ 5953127 w 5953127"/>
                  <a:gd name="connsiteY43" fmla="*/ 1306827 h 1575429"/>
                  <a:gd name="connsiteX0" fmla="*/ 2 w 5474972"/>
                  <a:gd name="connsiteY0" fmla="*/ 847727 h 1447798"/>
                  <a:gd name="connsiteX1" fmla="*/ 137162 w 5474972"/>
                  <a:gd name="connsiteY1" fmla="*/ 459107 h 1447798"/>
                  <a:gd name="connsiteX2" fmla="*/ 57152 w 5474972"/>
                  <a:gd name="connsiteY2" fmla="*/ 139067 h 1447798"/>
                  <a:gd name="connsiteX3" fmla="*/ 251462 w 5474972"/>
                  <a:gd name="connsiteY3" fmla="*/ 1259207 h 1447798"/>
                  <a:gd name="connsiteX4" fmla="*/ 640082 w 5474972"/>
                  <a:gd name="connsiteY4" fmla="*/ 1270637 h 1447798"/>
                  <a:gd name="connsiteX5" fmla="*/ 1062992 w 5474972"/>
                  <a:gd name="connsiteY5" fmla="*/ 1179197 h 1447798"/>
                  <a:gd name="connsiteX6" fmla="*/ 1497332 w 5474972"/>
                  <a:gd name="connsiteY6" fmla="*/ 836297 h 1447798"/>
                  <a:gd name="connsiteX7" fmla="*/ 1623062 w 5474972"/>
                  <a:gd name="connsiteY7" fmla="*/ 401957 h 1447798"/>
                  <a:gd name="connsiteX8" fmla="*/ 1497332 w 5474972"/>
                  <a:gd name="connsiteY8" fmla="*/ 104777 h 1447798"/>
                  <a:gd name="connsiteX9" fmla="*/ 1245872 w 5474972"/>
                  <a:gd name="connsiteY9" fmla="*/ 1907 h 1447798"/>
                  <a:gd name="connsiteX10" fmla="*/ 1005842 w 5474972"/>
                  <a:gd name="connsiteY10" fmla="*/ 116207 h 1447798"/>
                  <a:gd name="connsiteX11" fmla="*/ 891542 w 5474972"/>
                  <a:gd name="connsiteY11" fmla="*/ 367667 h 1447798"/>
                  <a:gd name="connsiteX12" fmla="*/ 902972 w 5474972"/>
                  <a:gd name="connsiteY12" fmla="*/ 607697 h 1447798"/>
                  <a:gd name="connsiteX13" fmla="*/ 1051562 w 5474972"/>
                  <a:gd name="connsiteY13" fmla="*/ 859157 h 1447798"/>
                  <a:gd name="connsiteX14" fmla="*/ 1371602 w 5474972"/>
                  <a:gd name="connsiteY14" fmla="*/ 1144907 h 1447798"/>
                  <a:gd name="connsiteX15" fmla="*/ 1817372 w 5474972"/>
                  <a:gd name="connsiteY15" fmla="*/ 1270637 h 1447798"/>
                  <a:gd name="connsiteX16" fmla="*/ 2205992 w 5474972"/>
                  <a:gd name="connsiteY16" fmla="*/ 1259207 h 1447798"/>
                  <a:gd name="connsiteX17" fmla="*/ 2480312 w 5474972"/>
                  <a:gd name="connsiteY17" fmla="*/ 1190627 h 1447798"/>
                  <a:gd name="connsiteX18" fmla="*/ 2823212 w 5474972"/>
                  <a:gd name="connsiteY18" fmla="*/ 996317 h 1447798"/>
                  <a:gd name="connsiteX19" fmla="*/ 3063242 w 5474972"/>
                  <a:gd name="connsiteY19" fmla="*/ 699137 h 1447798"/>
                  <a:gd name="connsiteX20" fmla="*/ 3120392 w 5474972"/>
                  <a:gd name="connsiteY20" fmla="*/ 401957 h 1447798"/>
                  <a:gd name="connsiteX21" fmla="*/ 2983232 w 5474972"/>
                  <a:gd name="connsiteY21" fmla="*/ 93347 h 1447798"/>
                  <a:gd name="connsiteX22" fmla="*/ 2720342 w 5474972"/>
                  <a:gd name="connsiteY22" fmla="*/ 13337 h 1447798"/>
                  <a:gd name="connsiteX23" fmla="*/ 2446022 w 5474972"/>
                  <a:gd name="connsiteY23" fmla="*/ 150497 h 1447798"/>
                  <a:gd name="connsiteX24" fmla="*/ 2377442 w 5474972"/>
                  <a:gd name="connsiteY24" fmla="*/ 504827 h 1447798"/>
                  <a:gd name="connsiteX25" fmla="*/ 2503172 w 5474972"/>
                  <a:gd name="connsiteY25" fmla="*/ 824867 h 1447798"/>
                  <a:gd name="connsiteX26" fmla="*/ 2777492 w 5474972"/>
                  <a:gd name="connsiteY26" fmla="*/ 1087757 h 1447798"/>
                  <a:gd name="connsiteX27" fmla="*/ 3211832 w 5474972"/>
                  <a:gd name="connsiteY27" fmla="*/ 1259207 h 1447798"/>
                  <a:gd name="connsiteX28" fmla="*/ 3611882 w 5474972"/>
                  <a:gd name="connsiteY28" fmla="*/ 1293497 h 1447798"/>
                  <a:gd name="connsiteX29" fmla="*/ 4149092 w 5474972"/>
                  <a:gd name="connsiteY29" fmla="*/ 1133477 h 1447798"/>
                  <a:gd name="connsiteX30" fmla="*/ 4503422 w 5474972"/>
                  <a:gd name="connsiteY30" fmla="*/ 790577 h 1447798"/>
                  <a:gd name="connsiteX31" fmla="*/ 4606292 w 5474972"/>
                  <a:gd name="connsiteY31" fmla="*/ 436247 h 1447798"/>
                  <a:gd name="connsiteX32" fmla="*/ 4526282 w 5474972"/>
                  <a:gd name="connsiteY32" fmla="*/ 127637 h 1447798"/>
                  <a:gd name="connsiteX33" fmla="*/ 4286252 w 5474972"/>
                  <a:gd name="connsiteY33" fmla="*/ 24767 h 1447798"/>
                  <a:gd name="connsiteX34" fmla="*/ 4080512 w 5474972"/>
                  <a:gd name="connsiteY34" fmla="*/ 59057 h 1447798"/>
                  <a:gd name="connsiteX35" fmla="*/ 3943352 w 5474972"/>
                  <a:gd name="connsiteY35" fmla="*/ 161927 h 1447798"/>
                  <a:gd name="connsiteX36" fmla="*/ 3851912 w 5474972"/>
                  <a:gd name="connsiteY36" fmla="*/ 390527 h 1447798"/>
                  <a:gd name="connsiteX37" fmla="*/ 3920492 w 5474972"/>
                  <a:gd name="connsiteY37" fmla="*/ 676277 h 1447798"/>
                  <a:gd name="connsiteX38" fmla="*/ 4080512 w 5474972"/>
                  <a:gd name="connsiteY38" fmla="*/ 916307 h 1447798"/>
                  <a:gd name="connsiteX39" fmla="*/ 4377692 w 5474972"/>
                  <a:gd name="connsiteY39" fmla="*/ 1144907 h 1447798"/>
                  <a:gd name="connsiteX40" fmla="*/ 4720592 w 5474972"/>
                  <a:gd name="connsiteY40" fmla="*/ 1259207 h 1447798"/>
                  <a:gd name="connsiteX41" fmla="*/ 5017772 w 5474972"/>
                  <a:gd name="connsiteY41" fmla="*/ 1282067 h 1447798"/>
                  <a:gd name="connsiteX42" fmla="*/ 5474972 w 5474972"/>
                  <a:gd name="connsiteY42" fmla="*/ 1190627 h 1447798"/>
                  <a:gd name="connsiteX0" fmla="*/ 2 w 5474972"/>
                  <a:gd name="connsiteY0" fmla="*/ 847727 h 1394459"/>
                  <a:gd name="connsiteX1" fmla="*/ 137162 w 5474972"/>
                  <a:gd name="connsiteY1" fmla="*/ 459107 h 1394459"/>
                  <a:gd name="connsiteX2" fmla="*/ 251462 w 5474972"/>
                  <a:gd name="connsiteY2" fmla="*/ 1259207 h 1394459"/>
                  <a:gd name="connsiteX3" fmla="*/ 640082 w 5474972"/>
                  <a:gd name="connsiteY3" fmla="*/ 1270637 h 1394459"/>
                  <a:gd name="connsiteX4" fmla="*/ 1062992 w 5474972"/>
                  <a:gd name="connsiteY4" fmla="*/ 1179197 h 1394459"/>
                  <a:gd name="connsiteX5" fmla="*/ 1497332 w 5474972"/>
                  <a:gd name="connsiteY5" fmla="*/ 836297 h 1394459"/>
                  <a:gd name="connsiteX6" fmla="*/ 1623062 w 5474972"/>
                  <a:gd name="connsiteY6" fmla="*/ 401957 h 1394459"/>
                  <a:gd name="connsiteX7" fmla="*/ 1497332 w 5474972"/>
                  <a:gd name="connsiteY7" fmla="*/ 104777 h 1394459"/>
                  <a:gd name="connsiteX8" fmla="*/ 1245872 w 5474972"/>
                  <a:gd name="connsiteY8" fmla="*/ 1907 h 1394459"/>
                  <a:gd name="connsiteX9" fmla="*/ 1005842 w 5474972"/>
                  <a:gd name="connsiteY9" fmla="*/ 116207 h 1394459"/>
                  <a:gd name="connsiteX10" fmla="*/ 891542 w 5474972"/>
                  <a:gd name="connsiteY10" fmla="*/ 367667 h 1394459"/>
                  <a:gd name="connsiteX11" fmla="*/ 902972 w 5474972"/>
                  <a:gd name="connsiteY11" fmla="*/ 607697 h 1394459"/>
                  <a:gd name="connsiteX12" fmla="*/ 1051562 w 5474972"/>
                  <a:gd name="connsiteY12" fmla="*/ 859157 h 1394459"/>
                  <a:gd name="connsiteX13" fmla="*/ 1371602 w 5474972"/>
                  <a:gd name="connsiteY13" fmla="*/ 1144907 h 1394459"/>
                  <a:gd name="connsiteX14" fmla="*/ 1817372 w 5474972"/>
                  <a:gd name="connsiteY14" fmla="*/ 1270637 h 1394459"/>
                  <a:gd name="connsiteX15" fmla="*/ 2205992 w 5474972"/>
                  <a:gd name="connsiteY15" fmla="*/ 1259207 h 1394459"/>
                  <a:gd name="connsiteX16" fmla="*/ 2480312 w 5474972"/>
                  <a:gd name="connsiteY16" fmla="*/ 1190627 h 1394459"/>
                  <a:gd name="connsiteX17" fmla="*/ 2823212 w 5474972"/>
                  <a:gd name="connsiteY17" fmla="*/ 996317 h 1394459"/>
                  <a:gd name="connsiteX18" fmla="*/ 3063242 w 5474972"/>
                  <a:gd name="connsiteY18" fmla="*/ 699137 h 1394459"/>
                  <a:gd name="connsiteX19" fmla="*/ 3120392 w 5474972"/>
                  <a:gd name="connsiteY19" fmla="*/ 401957 h 1394459"/>
                  <a:gd name="connsiteX20" fmla="*/ 2983232 w 5474972"/>
                  <a:gd name="connsiteY20" fmla="*/ 93347 h 1394459"/>
                  <a:gd name="connsiteX21" fmla="*/ 2720342 w 5474972"/>
                  <a:gd name="connsiteY21" fmla="*/ 13337 h 1394459"/>
                  <a:gd name="connsiteX22" fmla="*/ 2446022 w 5474972"/>
                  <a:gd name="connsiteY22" fmla="*/ 150497 h 1394459"/>
                  <a:gd name="connsiteX23" fmla="*/ 2377442 w 5474972"/>
                  <a:gd name="connsiteY23" fmla="*/ 504827 h 1394459"/>
                  <a:gd name="connsiteX24" fmla="*/ 2503172 w 5474972"/>
                  <a:gd name="connsiteY24" fmla="*/ 824867 h 1394459"/>
                  <a:gd name="connsiteX25" fmla="*/ 2777492 w 5474972"/>
                  <a:gd name="connsiteY25" fmla="*/ 1087757 h 1394459"/>
                  <a:gd name="connsiteX26" fmla="*/ 3211832 w 5474972"/>
                  <a:gd name="connsiteY26" fmla="*/ 1259207 h 1394459"/>
                  <a:gd name="connsiteX27" fmla="*/ 3611882 w 5474972"/>
                  <a:gd name="connsiteY27" fmla="*/ 1293497 h 1394459"/>
                  <a:gd name="connsiteX28" fmla="*/ 4149092 w 5474972"/>
                  <a:gd name="connsiteY28" fmla="*/ 1133477 h 1394459"/>
                  <a:gd name="connsiteX29" fmla="*/ 4503422 w 5474972"/>
                  <a:gd name="connsiteY29" fmla="*/ 790577 h 1394459"/>
                  <a:gd name="connsiteX30" fmla="*/ 4606292 w 5474972"/>
                  <a:gd name="connsiteY30" fmla="*/ 436247 h 1394459"/>
                  <a:gd name="connsiteX31" fmla="*/ 4526282 w 5474972"/>
                  <a:gd name="connsiteY31" fmla="*/ 127637 h 1394459"/>
                  <a:gd name="connsiteX32" fmla="*/ 4286252 w 5474972"/>
                  <a:gd name="connsiteY32" fmla="*/ 24767 h 1394459"/>
                  <a:gd name="connsiteX33" fmla="*/ 4080512 w 5474972"/>
                  <a:gd name="connsiteY33" fmla="*/ 59057 h 1394459"/>
                  <a:gd name="connsiteX34" fmla="*/ 3943352 w 5474972"/>
                  <a:gd name="connsiteY34" fmla="*/ 161927 h 1394459"/>
                  <a:gd name="connsiteX35" fmla="*/ 3851912 w 5474972"/>
                  <a:gd name="connsiteY35" fmla="*/ 390527 h 1394459"/>
                  <a:gd name="connsiteX36" fmla="*/ 3920492 w 5474972"/>
                  <a:gd name="connsiteY36" fmla="*/ 676277 h 1394459"/>
                  <a:gd name="connsiteX37" fmla="*/ 4080512 w 5474972"/>
                  <a:gd name="connsiteY37" fmla="*/ 916307 h 1394459"/>
                  <a:gd name="connsiteX38" fmla="*/ 4377692 w 5474972"/>
                  <a:gd name="connsiteY38" fmla="*/ 1144907 h 1394459"/>
                  <a:gd name="connsiteX39" fmla="*/ 4720592 w 5474972"/>
                  <a:gd name="connsiteY39" fmla="*/ 1259207 h 1394459"/>
                  <a:gd name="connsiteX40" fmla="*/ 5017772 w 5474972"/>
                  <a:gd name="connsiteY40" fmla="*/ 1282067 h 1394459"/>
                  <a:gd name="connsiteX41" fmla="*/ 5474972 w 5474972"/>
                  <a:gd name="connsiteY41" fmla="*/ 1190627 h 1394459"/>
                  <a:gd name="connsiteX0" fmla="*/ 2 w 5474972"/>
                  <a:gd name="connsiteY0" fmla="*/ 847727 h 1329690"/>
                  <a:gd name="connsiteX1" fmla="*/ 251462 w 5474972"/>
                  <a:gd name="connsiteY1" fmla="*/ 1259207 h 1329690"/>
                  <a:gd name="connsiteX2" fmla="*/ 640082 w 5474972"/>
                  <a:gd name="connsiteY2" fmla="*/ 1270637 h 1329690"/>
                  <a:gd name="connsiteX3" fmla="*/ 1062992 w 5474972"/>
                  <a:gd name="connsiteY3" fmla="*/ 1179197 h 1329690"/>
                  <a:gd name="connsiteX4" fmla="*/ 1497332 w 5474972"/>
                  <a:gd name="connsiteY4" fmla="*/ 836297 h 1329690"/>
                  <a:gd name="connsiteX5" fmla="*/ 1623062 w 5474972"/>
                  <a:gd name="connsiteY5" fmla="*/ 401957 h 1329690"/>
                  <a:gd name="connsiteX6" fmla="*/ 1497332 w 5474972"/>
                  <a:gd name="connsiteY6" fmla="*/ 104777 h 1329690"/>
                  <a:gd name="connsiteX7" fmla="*/ 1245872 w 5474972"/>
                  <a:gd name="connsiteY7" fmla="*/ 1907 h 1329690"/>
                  <a:gd name="connsiteX8" fmla="*/ 1005842 w 5474972"/>
                  <a:gd name="connsiteY8" fmla="*/ 116207 h 1329690"/>
                  <a:gd name="connsiteX9" fmla="*/ 891542 w 5474972"/>
                  <a:gd name="connsiteY9" fmla="*/ 367667 h 1329690"/>
                  <a:gd name="connsiteX10" fmla="*/ 902972 w 5474972"/>
                  <a:gd name="connsiteY10" fmla="*/ 607697 h 1329690"/>
                  <a:gd name="connsiteX11" fmla="*/ 1051562 w 5474972"/>
                  <a:gd name="connsiteY11" fmla="*/ 859157 h 1329690"/>
                  <a:gd name="connsiteX12" fmla="*/ 1371602 w 5474972"/>
                  <a:gd name="connsiteY12" fmla="*/ 1144907 h 1329690"/>
                  <a:gd name="connsiteX13" fmla="*/ 1817372 w 5474972"/>
                  <a:gd name="connsiteY13" fmla="*/ 1270637 h 1329690"/>
                  <a:gd name="connsiteX14" fmla="*/ 2205992 w 5474972"/>
                  <a:gd name="connsiteY14" fmla="*/ 1259207 h 1329690"/>
                  <a:gd name="connsiteX15" fmla="*/ 2480312 w 5474972"/>
                  <a:gd name="connsiteY15" fmla="*/ 1190627 h 1329690"/>
                  <a:gd name="connsiteX16" fmla="*/ 2823212 w 5474972"/>
                  <a:gd name="connsiteY16" fmla="*/ 996317 h 1329690"/>
                  <a:gd name="connsiteX17" fmla="*/ 3063242 w 5474972"/>
                  <a:gd name="connsiteY17" fmla="*/ 699137 h 1329690"/>
                  <a:gd name="connsiteX18" fmla="*/ 3120392 w 5474972"/>
                  <a:gd name="connsiteY18" fmla="*/ 401957 h 1329690"/>
                  <a:gd name="connsiteX19" fmla="*/ 2983232 w 5474972"/>
                  <a:gd name="connsiteY19" fmla="*/ 93347 h 1329690"/>
                  <a:gd name="connsiteX20" fmla="*/ 2720342 w 5474972"/>
                  <a:gd name="connsiteY20" fmla="*/ 13337 h 1329690"/>
                  <a:gd name="connsiteX21" fmla="*/ 2446022 w 5474972"/>
                  <a:gd name="connsiteY21" fmla="*/ 150497 h 1329690"/>
                  <a:gd name="connsiteX22" fmla="*/ 2377442 w 5474972"/>
                  <a:gd name="connsiteY22" fmla="*/ 504827 h 1329690"/>
                  <a:gd name="connsiteX23" fmla="*/ 2503172 w 5474972"/>
                  <a:gd name="connsiteY23" fmla="*/ 824867 h 1329690"/>
                  <a:gd name="connsiteX24" fmla="*/ 2777492 w 5474972"/>
                  <a:gd name="connsiteY24" fmla="*/ 1087757 h 1329690"/>
                  <a:gd name="connsiteX25" fmla="*/ 3211832 w 5474972"/>
                  <a:gd name="connsiteY25" fmla="*/ 1259207 h 1329690"/>
                  <a:gd name="connsiteX26" fmla="*/ 3611882 w 5474972"/>
                  <a:gd name="connsiteY26" fmla="*/ 1293497 h 1329690"/>
                  <a:gd name="connsiteX27" fmla="*/ 4149092 w 5474972"/>
                  <a:gd name="connsiteY27" fmla="*/ 1133477 h 1329690"/>
                  <a:gd name="connsiteX28" fmla="*/ 4503422 w 5474972"/>
                  <a:gd name="connsiteY28" fmla="*/ 790577 h 1329690"/>
                  <a:gd name="connsiteX29" fmla="*/ 4606292 w 5474972"/>
                  <a:gd name="connsiteY29" fmla="*/ 436247 h 1329690"/>
                  <a:gd name="connsiteX30" fmla="*/ 4526282 w 5474972"/>
                  <a:gd name="connsiteY30" fmla="*/ 127637 h 1329690"/>
                  <a:gd name="connsiteX31" fmla="*/ 4286252 w 5474972"/>
                  <a:gd name="connsiteY31" fmla="*/ 24767 h 1329690"/>
                  <a:gd name="connsiteX32" fmla="*/ 4080512 w 5474972"/>
                  <a:gd name="connsiteY32" fmla="*/ 59057 h 1329690"/>
                  <a:gd name="connsiteX33" fmla="*/ 3943352 w 5474972"/>
                  <a:gd name="connsiteY33" fmla="*/ 161927 h 1329690"/>
                  <a:gd name="connsiteX34" fmla="*/ 3851912 w 5474972"/>
                  <a:gd name="connsiteY34" fmla="*/ 390527 h 1329690"/>
                  <a:gd name="connsiteX35" fmla="*/ 3920492 w 5474972"/>
                  <a:gd name="connsiteY35" fmla="*/ 676277 h 1329690"/>
                  <a:gd name="connsiteX36" fmla="*/ 4080512 w 5474972"/>
                  <a:gd name="connsiteY36" fmla="*/ 916307 h 1329690"/>
                  <a:gd name="connsiteX37" fmla="*/ 4377692 w 5474972"/>
                  <a:gd name="connsiteY37" fmla="*/ 1144907 h 1329690"/>
                  <a:gd name="connsiteX38" fmla="*/ 4720592 w 5474972"/>
                  <a:gd name="connsiteY38" fmla="*/ 1259207 h 1329690"/>
                  <a:gd name="connsiteX39" fmla="*/ 5017772 w 5474972"/>
                  <a:gd name="connsiteY39" fmla="*/ 1282067 h 1329690"/>
                  <a:gd name="connsiteX40" fmla="*/ 5474972 w 5474972"/>
                  <a:gd name="connsiteY40" fmla="*/ 1190627 h 1329690"/>
                  <a:gd name="connsiteX0" fmla="*/ 3 w 5223513"/>
                  <a:gd name="connsiteY0" fmla="*/ 1259207 h 1329690"/>
                  <a:gd name="connsiteX1" fmla="*/ 388623 w 5223513"/>
                  <a:gd name="connsiteY1" fmla="*/ 1270637 h 1329690"/>
                  <a:gd name="connsiteX2" fmla="*/ 811533 w 5223513"/>
                  <a:gd name="connsiteY2" fmla="*/ 1179197 h 1329690"/>
                  <a:gd name="connsiteX3" fmla="*/ 1245873 w 5223513"/>
                  <a:gd name="connsiteY3" fmla="*/ 836297 h 1329690"/>
                  <a:gd name="connsiteX4" fmla="*/ 1371603 w 5223513"/>
                  <a:gd name="connsiteY4" fmla="*/ 401957 h 1329690"/>
                  <a:gd name="connsiteX5" fmla="*/ 1245873 w 5223513"/>
                  <a:gd name="connsiteY5" fmla="*/ 104777 h 1329690"/>
                  <a:gd name="connsiteX6" fmla="*/ 994413 w 5223513"/>
                  <a:gd name="connsiteY6" fmla="*/ 1907 h 1329690"/>
                  <a:gd name="connsiteX7" fmla="*/ 754383 w 5223513"/>
                  <a:gd name="connsiteY7" fmla="*/ 116207 h 1329690"/>
                  <a:gd name="connsiteX8" fmla="*/ 640083 w 5223513"/>
                  <a:gd name="connsiteY8" fmla="*/ 367667 h 1329690"/>
                  <a:gd name="connsiteX9" fmla="*/ 651513 w 5223513"/>
                  <a:gd name="connsiteY9" fmla="*/ 607697 h 1329690"/>
                  <a:gd name="connsiteX10" fmla="*/ 800103 w 5223513"/>
                  <a:gd name="connsiteY10" fmla="*/ 859157 h 1329690"/>
                  <a:gd name="connsiteX11" fmla="*/ 1120143 w 5223513"/>
                  <a:gd name="connsiteY11" fmla="*/ 1144907 h 1329690"/>
                  <a:gd name="connsiteX12" fmla="*/ 1565913 w 5223513"/>
                  <a:gd name="connsiteY12" fmla="*/ 1270637 h 1329690"/>
                  <a:gd name="connsiteX13" fmla="*/ 1954533 w 5223513"/>
                  <a:gd name="connsiteY13" fmla="*/ 1259207 h 1329690"/>
                  <a:gd name="connsiteX14" fmla="*/ 2228853 w 5223513"/>
                  <a:gd name="connsiteY14" fmla="*/ 1190627 h 1329690"/>
                  <a:gd name="connsiteX15" fmla="*/ 2571753 w 5223513"/>
                  <a:gd name="connsiteY15" fmla="*/ 996317 h 1329690"/>
                  <a:gd name="connsiteX16" fmla="*/ 2811783 w 5223513"/>
                  <a:gd name="connsiteY16" fmla="*/ 699137 h 1329690"/>
                  <a:gd name="connsiteX17" fmla="*/ 2868933 w 5223513"/>
                  <a:gd name="connsiteY17" fmla="*/ 401957 h 1329690"/>
                  <a:gd name="connsiteX18" fmla="*/ 2731773 w 5223513"/>
                  <a:gd name="connsiteY18" fmla="*/ 93347 h 1329690"/>
                  <a:gd name="connsiteX19" fmla="*/ 2468883 w 5223513"/>
                  <a:gd name="connsiteY19" fmla="*/ 13337 h 1329690"/>
                  <a:gd name="connsiteX20" fmla="*/ 2194563 w 5223513"/>
                  <a:gd name="connsiteY20" fmla="*/ 150497 h 1329690"/>
                  <a:gd name="connsiteX21" fmla="*/ 2125983 w 5223513"/>
                  <a:gd name="connsiteY21" fmla="*/ 504827 h 1329690"/>
                  <a:gd name="connsiteX22" fmla="*/ 2251713 w 5223513"/>
                  <a:gd name="connsiteY22" fmla="*/ 824867 h 1329690"/>
                  <a:gd name="connsiteX23" fmla="*/ 2526033 w 5223513"/>
                  <a:gd name="connsiteY23" fmla="*/ 1087757 h 1329690"/>
                  <a:gd name="connsiteX24" fmla="*/ 2960373 w 5223513"/>
                  <a:gd name="connsiteY24" fmla="*/ 1259207 h 1329690"/>
                  <a:gd name="connsiteX25" fmla="*/ 3360423 w 5223513"/>
                  <a:gd name="connsiteY25" fmla="*/ 1293497 h 1329690"/>
                  <a:gd name="connsiteX26" fmla="*/ 3897633 w 5223513"/>
                  <a:gd name="connsiteY26" fmla="*/ 1133477 h 1329690"/>
                  <a:gd name="connsiteX27" fmla="*/ 4251963 w 5223513"/>
                  <a:gd name="connsiteY27" fmla="*/ 790577 h 1329690"/>
                  <a:gd name="connsiteX28" fmla="*/ 4354833 w 5223513"/>
                  <a:gd name="connsiteY28" fmla="*/ 436247 h 1329690"/>
                  <a:gd name="connsiteX29" fmla="*/ 4274823 w 5223513"/>
                  <a:gd name="connsiteY29" fmla="*/ 127637 h 1329690"/>
                  <a:gd name="connsiteX30" fmla="*/ 4034793 w 5223513"/>
                  <a:gd name="connsiteY30" fmla="*/ 24767 h 1329690"/>
                  <a:gd name="connsiteX31" fmla="*/ 3829053 w 5223513"/>
                  <a:gd name="connsiteY31" fmla="*/ 59057 h 1329690"/>
                  <a:gd name="connsiteX32" fmla="*/ 3691893 w 5223513"/>
                  <a:gd name="connsiteY32" fmla="*/ 161927 h 1329690"/>
                  <a:gd name="connsiteX33" fmla="*/ 3600453 w 5223513"/>
                  <a:gd name="connsiteY33" fmla="*/ 390527 h 1329690"/>
                  <a:gd name="connsiteX34" fmla="*/ 3669033 w 5223513"/>
                  <a:gd name="connsiteY34" fmla="*/ 676277 h 1329690"/>
                  <a:gd name="connsiteX35" fmla="*/ 3829053 w 5223513"/>
                  <a:gd name="connsiteY35" fmla="*/ 916307 h 1329690"/>
                  <a:gd name="connsiteX36" fmla="*/ 4126233 w 5223513"/>
                  <a:gd name="connsiteY36" fmla="*/ 1144907 h 1329690"/>
                  <a:gd name="connsiteX37" fmla="*/ 4469133 w 5223513"/>
                  <a:gd name="connsiteY37" fmla="*/ 1259207 h 1329690"/>
                  <a:gd name="connsiteX38" fmla="*/ 4766313 w 5223513"/>
                  <a:gd name="connsiteY38" fmla="*/ 1282067 h 1329690"/>
                  <a:gd name="connsiteX39" fmla="*/ 5223513 w 5223513"/>
                  <a:gd name="connsiteY39" fmla="*/ 1190627 h 1329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223513" h="1329690">
                    <a:moveTo>
                      <a:pt x="3" y="1259207"/>
                    </a:moveTo>
                    <a:cubicBezTo>
                      <a:pt x="106683" y="1329692"/>
                      <a:pt x="253368" y="1283972"/>
                      <a:pt x="388623" y="1270637"/>
                    </a:cubicBezTo>
                    <a:cubicBezTo>
                      <a:pt x="523878" y="1257302"/>
                      <a:pt x="668658" y="1251587"/>
                      <a:pt x="811533" y="1179197"/>
                    </a:cubicBezTo>
                    <a:cubicBezTo>
                      <a:pt x="954408" y="1106807"/>
                      <a:pt x="1152528" y="965837"/>
                      <a:pt x="1245873" y="836297"/>
                    </a:cubicBezTo>
                    <a:cubicBezTo>
                      <a:pt x="1339218" y="706757"/>
                      <a:pt x="1371603" y="523877"/>
                      <a:pt x="1371603" y="401957"/>
                    </a:cubicBezTo>
                    <a:cubicBezTo>
                      <a:pt x="1371603" y="280037"/>
                      <a:pt x="1308738" y="171452"/>
                      <a:pt x="1245873" y="104777"/>
                    </a:cubicBezTo>
                    <a:cubicBezTo>
                      <a:pt x="1183008" y="38102"/>
                      <a:pt x="1076328" y="2"/>
                      <a:pt x="994413" y="1907"/>
                    </a:cubicBezTo>
                    <a:cubicBezTo>
                      <a:pt x="912498" y="3812"/>
                      <a:pt x="813438" y="55247"/>
                      <a:pt x="754383" y="116207"/>
                    </a:cubicBezTo>
                    <a:cubicBezTo>
                      <a:pt x="695328" y="177167"/>
                      <a:pt x="657228" y="285752"/>
                      <a:pt x="640083" y="367667"/>
                    </a:cubicBezTo>
                    <a:cubicBezTo>
                      <a:pt x="622938" y="449582"/>
                      <a:pt x="624843" y="525782"/>
                      <a:pt x="651513" y="607697"/>
                    </a:cubicBezTo>
                    <a:cubicBezTo>
                      <a:pt x="678183" y="689612"/>
                      <a:pt x="721998" y="769622"/>
                      <a:pt x="800103" y="859157"/>
                    </a:cubicBezTo>
                    <a:cubicBezTo>
                      <a:pt x="878208" y="948692"/>
                      <a:pt x="992508" y="1076327"/>
                      <a:pt x="1120143" y="1144907"/>
                    </a:cubicBezTo>
                    <a:cubicBezTo>
                      <a:pt x="1247778" y="1213487"/>
                      <a:pt x="1426848" y="1251587"/>
                      <a:pt x="1565913" y="1270637"/>
                    </a:cubicBezTo>
                    <a:cubicBezTo>
                      <a:pt x="1704978" y="1289687"/>
                      <a:pt x="1844043" y="1272542"/>
                      <a:pt x="1954533" y="1259207"/>
                    </a:cubicBezTo>
                    <a:cubicBezTo>
                      <a:pt x="2065023" y="1245872"/>
                      <a:pt x="2125983" y="1234442"/>
                      <a:pt x="2228853" y="1190627"/>
                    </a:cubicBezTo>
                    <a:cubicBezTo>
                      <a:pt x="2331723" y="1146812"/>
                      <a:pt x="2474598" y="1078232"/>
                      <a:pt x="2571753" y="996317"/>
                    </a:cubicBezTo>
                    <a:cubicBezTo>
                      <a:pt x="2668908" y="914402"/>
                      <a:pt x="2762253" y="798197"/>
                      <a:pt x="2811783" y="699137"/>
                    </a:cubicBezTo>
                    <a:cubicBezTo>
                      <a:pt x="2861313" y="600077"/>
                      <a:pt x="2882268" y="502922"/>
                      <a:pt x="2868933" y="401957"/>
                    </a:cubicBezTo>
                    <a:cubicBezTo>
                      <a:pt x="2855598" y="300992"/>
                      <a:pt x="2798448" y="158117"/>
                      <a:pt x="2731773" y="93347"/>
                    </a:cubicBezTo>
                    <a:cubicBezTo>
                      <a:pt x="2665098" y="28577"/>
                      <a:pt x="2558418" y="3812"/>
                      <a:pt x="2468883" y="13337"/>
                    </a:cubicBezTo>
                    <a:cubicBezTo>
                      <a:pt x="2379348" y="22862"/>
                      <a:pt x="2251713" y="68582"/>
                      <a:pt x="2194563" y="150497"/>
                    </a:cubicBezTo>
                    <a:cubicBezTo>
                      <a:pt x="2137413" y="232412"/>
                      <a:pt x="2116458" y="392432"/>
                      <a:pt x="2125983" y="504827"/>
                    </a:cubicBezTo>
                    <a:cubicBezTo>
                      <a:pt x="2135508" y="617222"/>
                      <a:pt x="2185038" y="727712"/>
                      <a:pt x="2251713" y="824867"/>
                    </a:cubicBezTo>
                    <a:cubicBezTo>
                      <a:pt x="2318388" y="922022"/>
                      <a:pt x="2407923" y="1015367"/>
                      <a:pt x="2526033" y="1087757"/>
                    </a:cubicBezTo>
                    <a:cubicBezTo>
                      <a:pt x="2644143" y="1160147"/>
                      <a:pt x="2821308" y="1224917"/>
                      <a:pt x="2960373" y="1259207"/>
                    </a:cubicBezTo>
                    <a:cubicBezTo>
                      <a:pt x="3099438" y="1293497"/>
                      <a:pt x="3204213" y="1314452"/>
                      <a:pt x="3360423" y="1293497"/>
                    </a:cubicBezTo>
                    <a:cubicBezTo>
                      <a:pt x="3516633" y="1272542"/>
                      <a:pt x="3749043" y="1217297"/>
                      <a:pt x="3897633" y="1133477"/>
                    </a:cubicBezTo>
                    <a:cubicBezTo>
                      <a:pt x="4046223" y="1049657"/>
                      <a:pt x="4175763" y="906782"/>
                      <a:pt x="4251963" y="790577"/>
                    </a:cubicBezTo>
                    <a:cubicBezTo>
                      <a:pt x="4328163" y="674372"/>
                      <a:pt x="4351023" y="546737"/>
                      <a:pt x="4354833" y="436247"/>
                    </a:cubicBezTo>
                    <a:cubicBezTo>
                      <a:pt x="4358643" y="325757"/>
                      <a:pt x="4328163" y="196217"/>
                      <a:pt x="4274823" y="127637"/>
                    </a:cubicBezTo>
                    <a:cubicBezTo>
                      <a:pt x="4221483" y="59057"/>
                      <a:pt x="4109088" y="36197"/>
                      <a:pt x="4034793" y="24767"/>
                    </a:cubicBezTo>
                    <a:cubicBezTo>
                      <a:pt x="3960498" y="13337"/>
                      <a:pt x="3886203" y="36197"/>
                      <a:pt x="3829053" y="59057"/>
                    </a:cubicBezTo>
                    <a:cubicBezTo>
                      <a:pt x="3771903" y="81917"/>
                      <a:pt x="3729993" y="106682"/>
                      <a:pt x="3691893" y="161927"/>
                    </a:cubicBezTo>
                    <a:cubicBezTo>
                      <a:pt x="3653793" y="217172"/>
                      <a:pt x="3604263" y="304802"/>
                      <a:pt x="3600453" y="390527"/>
                    </a:cubicBezTo>
                    <a:cubicBezTo>
                      <a:pt x="3596643" y="476252"/>
                      <a:pt x="3630933" y="588647"/>
                      <a:pt x="3669033" y="676277"/>
                    </a:cubicBezTo>
                    <a:cubicBezTo>
                      <a:pt x="3707133" y="763907"/>
                      <a:pt x="3752853" y="838202"/>
                      <a:pt x="3829053" y="916307"/>
                    </a:cubicBezTo>
                    <a:cubicBezTo>
                      <a:pt x="3905253" y="994412"/>
                      <a:pt x="4019553" y="1087757"/>
                      <a:pt x="4126233" y="1144907"/>
                    </a:cubicBezTo>
                    <a:cubicBezTo>
                      <a:pt x="4232913" y="1202057"/>
                      <a:pt x="4362453" y="1236347"/>
                      <a:pt x="4469133" y="1259207"/>
                    </a:cubicBezTo>
                    <a:cubicBezTo>
                      <a:pt x="4575813" y="1282067"/>
                      <a:pt x="4640583" y="1293497"/>
                      <a:pt x="4766313" y="1282067"/>
                    </a:cubicBezTo>
                    <a:cubicBezTo>
                      <a:pt x="4892043" y="1270637"/>
                      <a:pt x="5057778" y="1230632"/>
                      <a:pt x="5223513" y="1190627"/>
                    </a:cubicBezTo>
                  </a:path>
                </a:pathLst>
              </a:custGeom>
              <a:ln w="19050">
                <a:solidFill>
                  <a:srgbClr val="000000">
                    <a:alpha val="4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reeform 29"/>
              <p:cNvSpPr>
                <a:spLocks/>
              </p:cNvSpPr>
              <p:nvPr/>
            </p:nvSpPr>
            <p:spPr bwMode="auto">
              <a:xfrm rot="17179495">
                <a:off x="5628914" y="4954584"/>
                <a:ext cx="239310" cy="242636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2" y="43"/>
                  </a:cxn>
                  <a:cxn ang="0">
                    <a:pos x="67" y="56"/>
                  </a:cxn>
                  <a:cxn ang="0">
                    <a:pos x="57" y="66"/>
                  </a:cxn>
                  <a:cxn ang="0">
                    <a:pos x="44" y="73"/>
                  </a:cxn>
                  <a:cxn ang="0">
                    <a:pos x="30" y="73"/>
                  </a:cxn>
                  <a:cxn ang="0">
                    <a:pos x="17" y="67"/>
                  </a:cxn>
                  <a:cxn ang="0">
                    <a:pos x="6" y="58"/>
                  </a:cxn>
                  <a:cxn ang="0">
                    <a:pos x="0" y="46"/>
                  </a:cxn>
                  <a:cxn ang="0">
                    <a:pos x="0" y="31"/>
                  </a:cxn>
                  <a:cxn ang="0">
                    <a:pos x="5" y="18"/>
                  </a:cxn>
                  <a:cxn ang="0">
                    <a:pos x="14" y="8"/>
                  </a:cxn>
                  <a:cxn ang="0">
                    <a:pos x="27" y="2"/>
                  </a:cxn>
                  <a:cxn ang="0">
                    <a:pos x="41" y="0"/>
                  </a:cxn>
                  <a:cxn ang="0">
                    <a:pos x="54" y="6"/>
                  </a:cxn>
                  <a:cxn ang="0">
                    <a:pos x="64" y="16"/>
                  </a:cxn>
                  <a:cxn ang="0">
                    <a:pos x="71" y="29"/>
                  </a:cxn>
                </a:cxnLst>
                <a:rect l="0" t="0" r="r" b="b"/>
                <a:pathLst>
                  <a:path w="72" h="73">
                    <a:moveTo>
                      <a:pt x="71" y="29"/>
                    </a:moveTo>
                    <a:lnTo>
                      <a:pt x="72" y="43"/>
                    </a:lnTo>
                    <a:lnTo>
                      <a:pt x="67" y="56"/>
                    </a:lnTo>
                    <a:lnTo>
                      <a:pt x="57" y="66"/>
                    </a:lnTo>
                    <a:lnTo>
                      <a:pt x="44" y="73"/>
                    </a:lnTo>
                    <a:lnTo>
                      <a:pt x="30" y="73"/>
                    </a:lnTo>
                    <a:lnTo>
                      <a:pt x="17" y="67"/>
                    </a:lnTo>
                    <a:lnTo>
                      <a:pt x="6" y="58"/>
                    </a:lnTo>
                    <a:lnTo>
                      <a:pt x="0" y="46"/>
                    </a:lnTo>
                    <a:lnTo>
                      <a:pt x="0" y="31"/>
                    </a:lnTo>
                    <a:lnTo>
                      <a:pt x="5" y="18"/>
                    </a:lnTo>
                    <a:lnTo>
                      <a:pt x="14" y="8"/>
                    </a:lnTo>
                    <a:lnTo>
                      <a:pt x="27" y="2"/>
                    </a:lnTo>
                    <a:lnTo>
                      <a:pt x="41" y="0"/>
                    </a:lnTo>
                    <a:lnTo>
                      <a:pt x="54" y="6"/>
                    </a:lnTo>
                    <a:lnTo>
                      <a:pt x="64" y="16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00FA0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63500" dist="76200" algn="ctr" rotWithShape="0">
                  <a:srgbClr val="CC00CC"/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079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 rot="17179495">
                <a:off x="5830984" y="5125031"/>
                <a:ext cx="239310" cy="242636"/>
              </a:xfrm>
              <a:custGeom>
                <a:avLst/>
                <a:gdLst/>
                <a:ahLst/>
                <a:cxnLst>
                  <a:cxn ang="0">
                    <a:pos x="71" y="29"/>
                  </a:cxn>
                  <a:cxn ang="0">
                    <a:pos x="72" y="43"/>
                  </a:cxn>
                  <a:cxn ang="0">
                    <a:pos x="67" y="56"/>
                  </a:cxn>
                  <a:cxn ang="0">
                    <a:pos x="57" y="66"/>
                  </a:cxn>
                  <a:cxn ang="0">
                    <a:pos x="44" y="73"/>
                  </a:cxn>
                  <a:cxn ang="0">
                    <a:pos x="30" y="73"/>
                  </a:cxn>
                  <a:cxn ang="0">
                    <a:pos x="17" y="67"/>
                  </a:cxn>
                  <a:cxn ang="0">
                    <a:pos x="6" y="58"/>
                  </a:cxn>
                  <a:cxn ang="0">
                    <a:pos x="0" y="46"/>
                  </a:cxn>
                  <a:cxn ang="0">
                    <a:pos x="0" y="31"/>
                  </a:cxn>
                  <a:cxn ang="0">
                    <a:pos x="5" y="18"/>
                  </a:cxn>
                  <a:cxn ang="0">
                    <a:pos x="14" y="8"/>
                  </a:cxn>
                  <a:cxn ang="0">
                    <a:pos x="27" y="2"/>
                  </a:cxn>
                  <a:cxn ang="0">
                    <a:pos x="41" y="0"/>
                  </a:cxn>
                  <a:cxn ang="0">
                    <a:pos x="54" y="6"/>
                  </a:cxn>
                  <a:cxn ang="0">
                    <a:pos x="64" y="16"/>
                  </a:cxn>
                  <a:cxn ang="0">
                    <a:pos x="71" y="29"/>
                  </a:cxn>
                </a:cxnLst>
                <a:rect l="0" t="0" r="r" b="b"/>
                <a:pathLst>
                  <a:path w="72" h="73">
                    <a:moveTo>
                      <a:pt x="71" y="29"/>
                    </a:moveTo>
                    <a:lnTo>
                      <a:pt x="72" y="43"/>
                    </a:lnTo>
                    <a:lnTo>
                      <a:pt x="67" y="56"/>
                    </a:lnTo>
                    <a:lnTo>
                      <a:pt x="57" y="66"/>
                    </a:lnTo>
                    <a:lnTo>
                      <a:pt x="44" y="73"/>
                    </a:lnTo>
                    <a:lnTo>
                      <a:pt x="30" y="73"/>
                    </a:lnTo>
                    <a:lnTo>
                      <a:pt x="17" y="67"/>
                    </a:lnTo>
                    <a:lnTo>
                      <a:pt x="6" y="58"/>
                    </a:lnTo>
                    <a:lnTo>
                      <a:pt x="0" y="46"/>
                    </a:lnTo>
                    <a:lnTo>
                      <a:pt x="0" y="31"/>
                    </a:lnTo>
                    <a:lnTo>
                      <a:pt x="5" y="18"/>
                    </a:lnTo>
                    <a:lnTo>
                      <a:pt x="14" y="8"/>
                    </a:lnTo>
                    <a:lnTo>
                      <a:pt x="27" y="2"/>
                    </a:lnTo>
                    <a:lnTo>
                      <a:pt x="41" y="0"/>
                    </a:lnTo>
                    <a:lnTo>
                      <a:pt x="54" y="6"/>
                    </a:lnTo>
                    <a:lnTo>
                      <a:pt x="64" y="16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63500" dist="76200" algn="ctr" rotWithShape="0">
                  <a:srgbClr val="0000FF"/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0795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17" name="Rectangle 105"/>
              <p:cNvSpPr/>
              <p:nvPr/>
            </p:nvSpPr>
            <p:spPr>
              <a:xfrm>
                <a:off x="5756828" y="5407221"/>
                <a:ext cx="421488" cy="21715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1600"/>
                  </a:lnSpc>
                </a:pPr>
                <a:endParaRPr lang="en-GB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8" name="Rectangle 113"/>
              <p:cNvSpPr/>
              <p:nvPr/>
            </p:nvSpPr>
            <p:spPr>
              <a:xfrm>
                <a:off x="4989776" y="4978116"/>
                <a:ext cx="673126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dirty="0" smtClean="0">
                    <a:solidFill>
                      <a:srgbClr val="00FA00"/>
                    </a:solidFill>
                    <a:latin typeface="Calibri"/>
                  </a:rPr>
                  <a:t>green</a:t>
                </a:r>
                <a:endParaRPr lang="en-GB" dirty="0">
                  <a:solidFill>
                    <a:srgbClr val="00FA00"/>
                  </a:solidFill>
                </a:endParaRPr>
              </a:p>
            </p:txBody>
          </p:sp>
        </p:grpSp>
        <p:sp>
          <p:nvSpPr>
            <p:cNvPr id="94" name="Rectangle 105"/>
            <p:cNvSpPr/>
            <p:nvPr/>
          </p:nvSpPr>
          <p:spPr>
            <a:xfrm>
              <a:off x="4381933" y="2694874"/>
              <a:ext cx="562726" cy="422338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</a:rPr>
                <a:t>anti</a:t>
              </a:r>
              <a:br>
                <a:rPr lang="en-US" dirty="0" smtClean="0">
                  <a:solidFill>
                    <a:srgbClr val="0000FF"/>
                  </a:solidFill>
                  <a:latin typeface="Calibri"/>
                </a:rPr>
              </a:br>
              <a:r>
                <a:rPr lang="en-US" dirty="0" smtClean="0">
                  <a:solidFill>
                    <a:srgbClr val="0000FF"/>
                  </a:solidFill>
                  <a:latin typeface="Calibri"/>
                </a:rPr>
                <a:t>blue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066367" y="1292734"/>
            <a:ext cx="3989645" cy="2931049"/>
            <a:chOff x="4066367" y="1292734"/>
            <a:chExt cx="3989645" cy="2931049"/>
          </a:xfrm>
        </p:grpSpPr>
        <p:grpSp>
          <p:nvGrpSpPr>
            <p:cNvPr id="127" name="Grupo 82"/>
            <p:cNvGrpSpPr/>
            <p:nvPr/>
          </p:nvGrpSpPr>
          <p:grpSpPr>
            <a:xfrm>
              <a:off x="4066367" y="1292734"/>
              <a:ext cx="3989645" cy="2931049"/>
              <a:chOff x="4140798" y="1289804"/>
              <a:chExt cx="3989645" cy="2931049"/>
            </a:xfrm>
          </p:grpSpPr>
          <p:sp>
            <p:nvSpPr>
              <p:cNvPr id="129" name="Rectangle 114"/>
              <p:cNvSpPr/>
              <p:nvPr/>
            </p:nvSpPr>
            <p:spPr>
              <a:xfrm>
                <a:off x="5147213" y="3297523"/>
                <a:ext cx="298323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prstClr val="black"/>
                    </a:solidFill>
                    <a:latin typeface="Calibri"/>
                  </a:rPr>
                  <a:t>2) non-perturbative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 evolution</a:t>
                </a:r>
              </a:p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to the observed bound state</a:t>
                </a:r>
              </a:p>
              <a:p>
                <a:pPr algn="ctr"/>
                <a:r>
                  <a:rPr lang="en-US" i="1" dirty="0" smtClean="0">
                    <a:solidFill>
                      <a:prstClr val="black"/>
                    </a:solidFill>
                    <a:latin typeface="Calibri"/>
                  </a:rPr>
                  <a:t>Quantum numbers change!</a:t>
                </a:r>
                <a:endParaRPr lang="en-GB" i="1" dirty="0"/>
              </a:p>
            </p:txBody>
          </p:sp>
          <p:sp>
            <p:nvSpPr>
              <p:cNvPr id="130" name="Right Brace 115"/>
              <p:cNvSpPr/>
              <p:nvPr/>
            </p:nvSpPr>
            <p:spPr>
              <a:xfrm rot="3150565">
                <a:off x="5392022" y="2408277"/>
                <a:ext cx="252236" cy="1241200"/>
              </a:xfrm>
              <a:prstGeom prst="rightBrace">
                <a:avLst>
                  <a:gd name="adj1" fmla="val 30053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1" name="Group 148"/>
              <p:cNvGrpSpPr/>
              <p:nvPr/>
            </p:nvGrpSpPr>
            <p:grpSpPr>
              <a:xfrm>
                <a:off x="4140798" y="1355604"/>
                <a:ext cx="2030874" cy="1324237"/>
                <a:chOff x="5500968" y="4114044"/>
                <a:chExt cx="2030874" cy="1324237"/>
              </a:xfrm>
            </p:grpSpPr>
            <p:cxnSp>
              <p:nvCxnSpPr>
                <p:cNvPr id="134" name="Straight Arrow Connector 107"/>
                <p:cNvCxnSpPr/>
                <p:nvPr/>
              </p:nvCxnSpPr>
              <p:spPr>
                <a:xfrm rot="294167" flipH="1" flipV="1">
                  <a:off x="6094442" y="4834281"/>
                  <a:ext cx="102066" cy="66948"/>
                </a:xfrm>
                <a:prstGeom prst="straightConnector1">
                  <a:avLst/>
                </a:prstGeom>
                <a:ln>
                  <a:solidFill>
                    <a:srgbClr val="666666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Freeform 68"/>
                <p:cNvSpPr/>
                <p:nvPr/>
              </p:nvSpPr>
              <p:spPr>
                <a:xfrm rot="15761278" flipV="1">
                  <a:off x="5707970" y="4656894"/>
                  <a:ext cx="338946" cy="115871"/>
                </a:xfrm>
                <a:custGeom>
                  <a:avLst/>
                  <a:gdLst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96610 w 383721"/>
                    <a:gd name="connsiteY1" fmla="*/ 45243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96610 w 383721"/>
                    <a:gd name="connsiteY1" fmla="*/ 45243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234042 w 383721"/>
                    <a:gd name="connsiteY1" fmla="*/ 10886 h 106136"/>
                    <a:gd name="connsiteX2" fmla="*/ 383721 w 383721"/>
                    <a:gd name="connsiteY2" fmla="*/ 0 h 106136"/>
                    <a:gd name="connsiteX0" fmla="*/ 0 w 383721"/>
                    <a:gd name="connsiteY0" fmla="*/ 106136 h 106136"/>
                    <a:gd name="connsiteX1" fmla="*/ 169410 w 383721"/>
                    <a:gd name="connsiteY1" fmla="*/ 34225 h 106136"/>
                    <a:gd name="connsiteX2" fmla="*/ 383721 w 383721"/>
                    <a:gd name="connsiteY2" fmla="*/ 0 h 106136"/>
                    <a:gd name="connsiteX0" fmla="*/ 0 w 383721"/>
                    <a:gd name="connsiteY0" fmla="*/ 106136 h 106136"/>
                    <a:gd name="connsiteX1" fmla="*/ 169410 w 383721"/>
                    <a:gd name="connsiteY1" fmla="*/ 34225 h 106136"/>
                    <a:gd name="connsiteX2" fmla="*/ 383721 w 383721"/>
                    <a:gd name="connsiteY2" fmla="*/ 0 h 106136"/>
                    <a:gd name="connsiteX0" fmla="*/ 0 w 383721"/>
                    <a:gd name="connsiteY0" fmla="*/ 106136 h 106136"/>
                    <a:gd name="connsiteX1" fmla="*/ 169410 w 383721"/>
                    <a:gd name="connsiteY1" fmla="*/ 34225 h 106136"/>
                    <a:gd name="connsiteX2" fmla="*/ 383721 w 383721"/>
                    <a:gd name="connsiteY2" fmla="*/ 0 h 106136"/>
                    <a:gd name="connsiteX0" fmla="*/ 0 w 383721"/>
                    <a:gd name="connsiteY0" fmla="*/ 106136 h 106136"/>
                    <a:gd name="connsiteX1" fmla="*/ 169883 w 383721"/>
                    <a:gd name="connsiteY1" fmla="*/ 37214 h 106136"/>
                    <a:gd name="connsiteX2" fmla="*/ 383721 w 383721"/>
                    <a:gd name="connsiteY2" fmla="*/ 0 h 106136"/>
                    <a:gd name="connsiteX0" fmla="*/ 0 w 383721"/>
                    <a:gd name="connsiteY0" fmla="*/ 106136 h 106136"/>
                    <a:gd name="connsiteX1" fmla="*/ 169883 w 383721"/>
                    <a:gd name="connsiteY1" fmla="*/ 37214 h 106136"/>
                    <a:gd name="connsiteX2" fmla="*/ 383721 w 383721"/>
                    <a:gd name="connsiteY2" fmla="*/ 0 h 106136"/>
                    <a:gd name="connsiteX0" fmla="*/ 0 w 383721"/>
                    <a:gd name="connsiteY0" fmla="*/ 106136 h 106136"/>
                    <a:gd name="connsiteX1" fmla="*/ 169883 w 383721"/>
                    <a:gd name="connsiteY1" fmla="*/ 37214 h 106136"/>
                    <a:gd name="connsiteX2" fmla="*/ 383721 w 383721"/>
                    <a:gd name="connsiteY2" fmla="*/ 0 h 106136"/>
                    <a:gd name="connsiteX0" fmla="*/ 0 w 383721"/>
                    <a:gd name="connsiteY0" fmla="*/ 106136 h 106136"/>
                    <a:gd name="connsiteX1" fmla="*/ 169883 w 383721"/>
                    <a:gd name="connsiteY1" fmla="*/ 37214 h 106136"/>
                    <a:gd name="connsiteX2" fmla="*/ 383721 w 383721"/>
                    <a:gd name="connsiteY2" fmla="*/ 0 h 10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3721" h="106136">
                      <a:moveTo>
                        <a:pt x="0" y="106136"/>
                      </a:moveTo>
                      <a:cubicBezTo>
                        <a:pt x="56628" y="83162"/>
                        <a:pt x="82380" y="68103"/>
                        <a:pt x="169883" y="37214"/>
                      </a:cubicBezTo>
                      <a:cubicBezTo>
                        <a:pt x="259281" y="18277"/>
                        <a:pt x="335188" y="680"/>
                        <a:pt x="383721" y="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Freeform 89"/>
                <p:cNvSpPr/>
                <p:nvPr/>
              </p:nvSpPr>
              <p:spPr>
                <a:xfrm rot="10800000" flipH="1" flipV="1">
                  <a:off x="6229125" y="5049187"/>
                  <a:ext cx="309163" cy="73326"/>
                </a:xfrm>
                <a:custGeom>
                  <a:avLst/>
                  <a:gdLst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68035 w 383721"/>
                    <a:gd name="connsiteY1" fmla="*/ 57150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96610 w 383721"/>
                    <a:gd name="connsiteY1" fmla="*/ 45243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96610 w 383721"/>
                    <a:gd name="connsiteY1" fmla="*/ 45243 h 106136"/>
                    <a:gd name="connsiteX2" fmla="*/ 234042 w 383721"/>
                    <a:gd name="connsiteY2" fmla="*/ 10886 h 106136"/>
                    <a:gd name="connsiteX3" fmla="*/ 383721 w 383721"/>
                    <a:gd name="connsiteY3" fmla="*/ 0 h 106136"/>
                    <a:gd name="connsiteX0" fmla="*/ 0 w 383721"/>
                    <a:gd name="connsiteY0" fmla="*/ 106136 h 106136"/>
                    <a:gd name="connsiteX1" fmla="*/ 234042 w 383721"/>
                    <a:gd name="connsiteY1" fmla="*/ 10886 h 106136"/>
                    <a:gd name="connsiteX2" fmla="*/ 383721 w 383721"/>
                    <a:gd name="connsiteY2" fmla="*/ 0 h 106136"/>
                    <a:gd name="connsiteX0" fmla="*/ 0 w 383721"/>
                    <a:gd name="connsiteY0" fmla="*/ 106136 h 106136"/>
                    <a:gd name="connsiteX1" fmla="*/ 184575 w 383721"/>
                    <a:gd name="connsiteY1" fmla="*/ 29554 h 106136"/>
                    <a:gd name="connsiteX2" fmla="*/ 383721 w 383721"/>
                    <a:gd name="connsiteY2" fmla="*/ 0 h 106136"/>
                    <a:gd name="connsiteX0" fmla="*/ 0 w 383721"/>
                    <a:gd name="connsiteY0" fmla="*/ 106136 h 106136"/>
                    <a:gd name="connsiteX1" fmla="*/ 180493 w 383721"/>
                    <a:gd name="connsiteY1" fmla="*/ 48597 h 106136"/>
                    <a:gd name="connsiteX2" fmla="*/ 383721 w 383721"/>
                    <a:gd name="connsiteY2" fmla="*/ 0 h 10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3721" h="106136">
                      <a:moveTo>
                        <a:pt x="0" y="106136"/>
                      </a:moveTo>
                      <a:cubicBezTo>
                        <a:pt x="48759" y="86292"/>
                        <a:pt x="116540" y="66286"/>
                        <a:pt x="180493" y="48597"/>
                      </a:cubicBezTo>
                      <a:cubicBezTo>
                        <a:pt x="228345" y="41056"/>
                        <a:pt x="335188" y="680"/>
                        <a:pt x="383721" y="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37" name="Straight Arrow Connector 106"/>
                <p:cNvCxnSpPr/>
                <p:nvPr/>
              </p:nvCxnSpPr>
              <p:spPr>
                <a:xfrm rot="294167">
                  <a:off x="6326474" y="4605505"/>
                  <a:ext cx="108244" cy="68882"/>
                </a:xfrm>
                <a:prstGeom prst="straightConnector1">
                  <a:avLst/>
                </a:prstGeom>
                <a:ln>
                  <a:solidFill>
                    <a:srgbClr val="666666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08"/>
                <p:cNvCxnSpPr/>
                <p:nvPr/>
              </p:nvCxnSpPr>
              <p:spPr>
                <a:xfrm flipV="1">
                  <a:off x="5880447" y="4655252"/>
                  <a:ext cx="27713" cy="12751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09"/>
                <p:cNvCxnSpPr/>
                <p:nvPr/>
              </p:nvCxnSpPr>
              <p:spPr>
                <a:xfrm flipH="1">
                  <a:off x="6293750" y="5065635"/>
                  <a:ext cx="126127" cy="3780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Oval 139"/>
                <p:cNvSpPr/>
                <p:nvPr/>
              </p:nvSpPr>
              <p:spPr>
                <a:xfrm rot="2201311">
                  <a:off x="5874528" y="4594957"/>
                  <a:ext cx="783128" cy="321191"/>
                </a:xfrm>
                <a:prstGeom prst="ellipse">
                  <a:avLst/>
                </a:prstGeom>
                <a:noFill/>
                <a:ln w="19050">
                  <a:solidFill>
                    <a:srgbClr val="6666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Freeform 29"/>
                <p:cNvSpPr>
                  <a:spLocks/>
                </p:cNvSpPr>
                <p:nvPr/>
              </p:nvSpPr>
              <p:spPr bwMode="auto">
                <a:xfrm rot="17179495">
                  <a:off x="5824755" y="4333831"/>
                  <a:ext cx="239310" cy="242636"/>
                </a:xfrm>
                <a:custGeom>
                  <a:avLst/>
                  <a:gdLst/>
                  <a:ahLst/>
                  <a:cxnLst>
                    <a:cxn ang="0">
                      <a:pos x="71" y="29"/>
                    </a:cxn>
                    <a:cxn ang="0">
                      <a:pos x="72" y="43"/>
                    </a:cxn>
                    <a:cxn ang="0">
                      <a:pos x="67" y="56"/>
                    </a:cxn>
                    <a:cxn ang="0">
                      <a:pos x="57" y="66"/>
                    </a:cxn>
                    <a:cxn ang="0">
                      <a:pos x="44" y="73"/>
                    </a:cxn>
                    <a:cxn ang="0">
                      <a:pos x="30" y="73"/>
                    </a:cxn>
                    <a:cxn ang="0">
                      <a:pos x="17" y="67"/>
                    </a:cxn>
                    <a:cxn ang="0">
                      <a:pos x="6" y="58"/>
                    </a:cxn>
                    <a:cxn ang="0">
                      <a:pos x="0" y="46"/>
                    </a:cxn>
                    <a:cxn ang="0">
                      <a:pos x="0" y="31"/>
                    </a:cxn>
                    <a:cxn ang="0">
                      <a:pos x="5" y="18"/>
                    </a:cxn>
                    <a:cxn ang="0">
                      <a:pos x="14" y="8"/>
                    </a:cxn>
                    <a:cxn ang="0">
                      <a:pos x="27" y="2"/>
                    </a:cxn>
                    <a:cxn ang="0">
                      <a:pos x="41" y="0"/>
                    </a:cxn>
                    <a:cxn ang="0">
                      <a:pos x="54" y="6"/>
                    </a:cxn>
                    <a:cxn ang="0">
                      <a:pos x="64" y="16"/>
                    </a:cxn>
                    <a:cxn ang="0">
                      <a:pos x="71" y="29"/>
                    </a:cxn>
                  </a:cxnLst>
                  <a:rect l="0" t="0" r="r" b="b"/>
                  <a:pathLst>
                    <a:path w="72" h="73">
                      <a:moveTo>
                        <a:pt x="71" y="29"/>
                      </a:moveTo>
                      <a:lnTo>
                        <a:pt x="72" y="43"/>
                      </a:lnTo>
                      <a:lnTo>
                        <a:pt x="67" y="56"/>
                      </a:lnTo>
                      <a:lnTo>
                        <a:pt x="57" y="66"/>
                      </a:lnTo>
                      <a:lnTo>
                        <a:pt x="44" y="73"/>
                      </a:lnTo>
                      <a:lnTo>
                        <a:pt x="30" y="73"/>
                      </a:lnTo>
                      <a:lnTo>
                        <a:pt x="17" y="67"/>
                      </a:lnTo>
                      <a:lnTo>
                        <a:pt x="6" y="58"/>
                      </a:lnTo>
                      <a:lnTo>
                        <a:pt x="0" y="46"/>
                      </a:lnTo>
                      <a:lnTo>
                        <a:pt x="0" y="31"/>
                      </a:lnTo>
                      <a:lnTo>
                        <a:pt x="5" y="18"/>
                      </a:lnTo>
                      <a:lnTo>
                        <a:pt x="14" y="8"/>
                      </a:lnTo>
                      <a:lnTo>
                        <a:pt x="27" y="2"/>
                      </a:lnTo>
                      <a:lnTo>
                        <a:pt x="41" y="0"/>
                      </a:lnTo>
                      <a:lnTo>
                        <a:pt x="54" y="6"/>
                      </a:lnTo>
                      <a:lnTo>
                        <a:pt x="64" y="16"/>
                      </a:lnTo>
                      <a:lnTo>
                        <a:pt x="71" y="2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63500" dist="76200" algn="l" rotWithShape="0">
                    <a:srgbClr val="00F4EE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1079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42" name="Freeform 29"/>
                <p:cNvSpPr>
                  <a:spLocks/>
                </p:cNvSpPr>
                <p:nvPr/>
              </p:nvSpPr>
              <p:spPr bwMode="auto">
                <a:xfrm rot="17179495">
                  <a:off x="6481398" y="4882210"/>
                  <a:ext cx="239310" cy="242636"/>
                </a:xfrm>
                <a:custGeom>
                  <a:avLst/>
                  <a:gdLst/>
                  <a:ahLst/>
                  <a:cxnLst>
                    <a:cxn ang="0">
                      <a:pos x="71" y="29"/>
                    </a:cxn>
                    <a:cxn ang="0">
                      <a:pos x="72" y="43"/>
                    </a:cxn>
                    <a:cxn ang="0">
                      <a:pos x="67" y="56"/>
                    </a:cxn>
                    <a:cxn ang="0">
                      <a:pos x="57" y="66"/>
                    </a:cxn>
                    <a:cxn ang="0">
                      <a:pos x="44" y="73"/>
                    </a:cxn>
                    <a:cxn ang="0">
                      <a:pos x="30" y="73"/>
                    </a:cxn>
                    <a:cxn ang="0">
                      <a:pos x="17" y="67"/>
                    </a:cxn>
                    <a:cxn ang="0">
                      <a:pos x="6" y="58"/>
                    </a:cxn>
                    <a:cxn ang="0">
                      <a:pos x="0" y="46"/>
                    </a:cxn>
                    <a:cxn ang="0">
                      <a:pos x="0" y="31"/>
                    </a:cxn>
                    <a:cxn ang="0">
                      <a:pos x="5" y="18"/>
                    </a:cxn>
                    <a:cxn ang="0">
                      <a:pos x="14" y="8"/>
                    </a:cxn>
                    <a:cxn ang="0">
                      <a:pos x="27" y="2"/>
                    </a:cxn>
                    <a:cxn ang="0">
                      <a:pos x="41" y="0"/>
                    </a:cxn>
                    <a:cxn ang="0">
                      <a:pos x="54" y="6"/>
                    </a:cxn>
                    <a:cxn ang="0">
                      <a:pos x="64" y="16"/>
                    </a:cxn>
                    <a:cxn ang="0">
                      <a:pos x="71" y="29"/>
                    </a:cxn>
                  </a:cxnLst>
                  <a:rect l="0" t="0" r="r" b="b"/>
                  <a:pathLst>
                    <a:path w="72" h="73">
                      <a:moveTo>
                        <a:pt x="71" y="29"/>
                      </a:moveTo>
                      <a:lnTo>
                        <a:pt x="72" y="43"/>
                      </a:lnTo>
                      <a:lnTo>
                        <a:pt x="67" y="56"/>
                      </a:lnTo>
                      <a:lnTo>
                        <a:pt x="57" y="66"/>
                      </a:lnTo>
                      <a:lnTo>
                        <a:pt x="44" y="73"/>
                      </a:lnTo>
                      <a:lnTo>
                        <a:pt x="30" y="73"/>
                      </a:lnTo>
                      <a:lnTo>
                        <a:pt x="17" y="67"/>
                      </a:lnTo>
                      <a:lnTo>
                        <a:pt x="6" y="58"/>
                      </a:lnTo>
                      <a:lnTo>
                        <a:pt x="0" y="46"/>
                      </a:lnTo>
                      <a:lnTo>
                        <a:pt x="0" y="31"/>
                      </a:lnTo>
                      <a:lnTo>
                        <a:pt x="5" y="18"/>
                      </a:lnTo>
                      <a:lnTo>
                        <a:pt x="14" y="8"/>
                      </a:lnTo>
                      <a:lnTo>
                        <a:pt x="27" y="2"/>
                      </a:lnTo>
                      <a:lnTo>
                        <a:pt x="41" y="0"/>
                      </a:lnTo>
                      <a:lnTo>
                        <a:pt x="54" y="6"/>
                      </a:lnTo>
                      <a:lnTo>
                        <a:pt x="64" y="16"/>
                      </a:lnTo>
                      <a:lnTo>
                        <a:pt x="71" y="29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63500" dist="76200" algn="ctr" rotWithShape="0">
                    <a:srgbClr val="FF0000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107950" prst="softRound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PT">
                    <a:latin typeface="+mn-lt"/>
                    <a:cs typeface="Times New Roman" pitchFamily="18" charset="0"/>
                  </a:endParaRPr>
                </a:p>
              </p:txBody>
            </p:sp>
            <p:sp>
              <p:nvSpPr>
                <p:cNvPr id="143" name="Rectangle 81"/>
                <p:cNvSpPr/>
                <p:nvPr/>
              </p:nvSpPr>
              <p:spPr>
                <a:xfrm>
                  <a:off x="6123564" y="4114044"/>
                  <a:ext cx="1408278" cy="392415"/>
                </a:xfrm>
                <a:prstGeom prst="rect">
                  <a:avLst/>
                </a:prstGeom>
              </p:spPr>
              <p:txBody>
                <a:bodyPr wrap="square" lIns="0" tIns="0" rIns="0" bIns="0" anchor="t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dirty="0" smtClean="0">
                      <a:solidFill>
                        <a:srgbClr val="FF0000"/>
                      </a:solidFill>
                      <a:latin typeface="Calibri"/>
                    </a:rPr>
                    <a:t>  red</a:t>
                  </a:r>
                </a:p>
              </p:txBody>
            </p:sp>
            <p:grpSp>
              <p:nvGrpSpPr>
                <p:cNvPr id="144" name="Group 134"/>
                <p:cNvGrpSpPr/>
                <p:nvPr/>
              </p:nvGrpSpPr>
              <p:grpSpPr>
                <a:xfrm rot="15439981">
                  <a:off x="5475661" y="4643559"/>
                  <a:ext cx="339045" cy="288431"/>
                  <a:chOff x="2884326" y="4307242"/>
                  <a:chExt cx="1414497" cy="1203330"/>
                </a:xfrm>
              </p:grpSpPr>
              <p:sp>
                <p:nvSpPr>
                  <p:cNvPr id="160" name="Freeform 135"/>
                  <p:cNvSpPr/>
                  <p:nvPr/>
                </p:nvSpPr>
                <p:spPr>
                  <a:xfrm rot="10800000" flipH="1" flipV="1">
                    <a:off x="2884326" y="5152612"/>
                    <a:ext cx="624227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983791" h="1277766">
                        <a:moveTo>
                          <a:pt x="0" y="1065647"/>
                        </a:moveTo>
                        <a:cubicBezTo>
                          <a:pt x="97155" y="1130463"/>
                          <a:pt x="241699" y="1241738"/>
                          <a:pt x="409183" y="1254378"/>
                        </a:cubicBezTo>
                        <a:cubicBezTo>
                          <a:pt x="549926" y="1267019"/>
                          <a:pt x="697615" y="1277767"/>
                          <a:pt x="844456" y="1211579"/>
                        </a:cubicBezTo>
                        <a:cubicBezTo>
                          <a:pt x="991297" y="1145391"/>
                          <a:pt x="1193071" y="981074"/>
                          <a:pt x="1290226" y="857249"/>
                        </a:cubicBezTo>
                        <a:cubicBezTo>
                          <a:pt x="1387381" y="733424"/>
                          <a:pt x="1417861" y="586739"/>
                          <a:pt x="1427386" y="468629"/>
                        </a:cubicBezTo>
                        <a:cubicBezTo>
                          <a:pt x="1436911" y="350519"/>
                          <a:pt x="1402621" y="224789"/>
                          <a:pt x="1347376" y="148589"/>
                        </a:cubicBezTo>
                        <a:cubicBezTo>
                          <a:pt x="1292131" y="72389"/>
                          <a:pt x="1179736" y="22859"/>
                          <a:pt x="1095916" y="11429"/>
                        </a:cubicBezTo>
                        <a:cubicBezTo>
                          <a:pt x="1012096" y="-1"/>
                          <a:pt x="909226" y="34289"/>
                          <a:pt x="844456" y="80009"/>
                        </a:cubicBezTo>
                        <a:cubicBezTo>
                          <a:pt x="779686" y="125729"/>
                          <a:pt x="730156" y="201929"/>
                          <a:pt x="707296" y="285749"/>
                        </a:cubicBezTo>
                        <a:cubicBezTo>
                          <a:pt x="684436" y="369569"/>
                          <a:pt x="684436" y="485774"/>
                          <a:pt x="707296" y="582929"/>
                        </a:cubicBezTo>
                        <a:cubicBezTo>
                          <a:pt x="730156" y="680084"/>
                          <a:pt x="764446" y="775334"/>
                          <a:pt x="844456" y="868679"/>
                        </a:cubicBezTo>
                        <a:cubicBezTo>
                          <a:pt x="924466" y="962024"/>
                          <a:pt x="1071151" y="1076324"/>
                          <a:pt x="1187356" y="1142999"/>
                        </a:cubicBezTo>
                        <a:cubicBezTo>
                          <a:pt x="1303561" y="1209674"/>
                          <a:pt x="1408947" y="1262556"/>
                          <a:pt x="1541686" y="1268729"/>
                        </a:cubicBezTo>
                        <a:cubicBezTo>
                          <a:pt x="1674425" y="1274902"/>
                          <a:pt x="1848535" y="1233425"/>
                          <a:pt x="1983791" y="1180038"/>
                        </a:cubicBezTo>
                      </a:path>
                    </a:pathLst>
                  </a:cu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1" name="Freeform 136"/>
                  <p:cNvSpPr/>
                  <p:nvPr/>
                </p:nvSpPr>
                <p:spPr>
                  <a:xfrm rot="9102946" flipH="1" flipV="1">
                    <a:off x="3393406" y="5038896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Freeform 137"/>
                  <p:cNvSpPr/>
                  <p:nvPr/>
                </p:nvSpPr>
                <p:spPr>
                  <a:xfrm rot="7706591" flipH="1" flipV="1">
                    <a:off x="3700075" y="4756534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Freeform 138"/>
                  <p:cNvSpPr/>
                  <p:nvPr/>
                </p:nvSpPr>
                <p:spPr>
                  <a:xfrm rot="6345796" flipH="1" flipV="1">
                    <a:off x="3872107" y="4375998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5" name="Group 93"/>
                <p:cNvGrpSpPr/>
                <p:nvPr/>
              </p:nvGrpSpPr>
              <p:grpSpPr>
                <a:xfrm rot="15439981">
                  <a:off x="5490237" y="4630306"/>
                  <a:ext cx="339045" cy="288431"/>
                  <a:chOff x="2884326" y="4307242"/>
                  <a:chExt cx="1414497" cy="1203330"/>
                </a:xfrm>
              </p:grpSpPr>
              <p:sp>
                <p:nvSpPr>
                  <p:cNvPr id="156" name="Freeform 94"/>
                  <p:cNvSpPr/>
                  <p:nvPr/>
                </p:nvSpPr>
                <p:spPr>
                  <a:xfrm rot="10800000" flipH="1" flipV="1">
                    <a:off x="2884326" y="5152612"/>
                    <a:ext cx="624227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983791" h="1277766">
                        <a:moveTo>
                          <a:pt x="0" y="1065647"/>
                        </a:moveTo>
                        <a:cubicBezTo>
                          <a:pt x="97155" y="1130463"/>
                          <a:pt x="241699" y="1241738"/>
                          <a:pt x="409183" y="1254378"/>
                        </a:cubicBezTo>
                        <a:cubicBezTo>
                          <a:pt x="549926" y="1267019"/>
                          <a:pt x="697615" y="1277767"/>
                          <a:pt x="844456" y="1211579"/>
                        </a:cubicBezTo>
                        <a:cubicBezTo>
                          <a:pt x="991297" y="1145391"/>
                          <a:pt x="1193071" y="981074"/>
                          <a:pt x="1290226" y="857249"/>
                        </a:cubicBezTo>
                        <a:cubicBezTo>
                          <a:pt x="1387381" y="733424"/>
                          <a:pt x="1417861" y="586739"/>
                          <a:pt x="1427386" y="468629"/>
                        </a:cubicBezTo>
                        <a:cubicBezTo>
                          <a:pt x="1436911" y="350519"/>
                          <a:pt x="1402621" y="224789"/>
                          <a:pt x="1347376" y="148589"/>
                        </a:cubicBezTo>
                        <a:cubicBezTo>
                          <a:pt x="1292131" y="72389"/>
                          <a:pt x="1179736" y="22859"/>
                          <a:pt x="1095916" y="11429"/>
                        </a:cubicBezTo>
                        <a:cubicBezTo>
                          <a:pt x="1012096" y="-1"/>
                          <a:pt x="909226" y="34289"/>
                          <a:pt x="844456" y="80009"/>
                        </a:cubicBezTo>
                        <a:cubicBezTo>
                          <a:pt x="779686" y="125729"/>
                          <a:pt x="730156" y="201929"/>
                          <a:pt x="707296" y="285749"/>
                        </a:cubicBezTo>
                        <a:cubicBezTo>
                          <a:pt x="684436" y="369569"/>
                          <a:pt x="684436" y="485774"/>
                          <a:pt x="707296" y="582929"/>
                        </a:cubicBezTo>
                        <a:cubicBezTo>
                          <a:pt x="730156" y="680084"/>
                          <a:pt x="764446" y="775334"/>
                          <a:pt x="844456" y="868679"/>
                        </a:cubicBezTo>
                        <a:cubicBezTo>
                          <a:pt x="924466" y="962024"/>
                          <a:pt x="1071151" y="1076324"/>
                          <a:pt x="1187356" y="1142999"/>
                        </a:cubicBezTo>
                        <a:cubicBezTo>
                          <a:pt x="1303561" y="1209674"/>
                          <a:pt x="1408947" y="1262556"/>
                          <a:pt x="1541686" y="1268729"/>
                        </a:cubicBezTo>
                        <a:cubicBezTo>
                          <a:pt x="1674425" y="1274902"/>
                          <a:pt x="1848535" y="1233425"/>
                          <a:pt x="1983791" y="1180038"/>
                        </a:cubicBezTo>
                      </a:path>
                    </a:pathLst>
                  </a:custGeom>
                  <a:ln w="12700">
                    <a:solidFill>
                      <a:srgbClr val="00FA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7" name="Freeform 95"/>
                  <p:cNvSpPr/>
                  <p:nvPr/>
                </p:nvSpPr>
                <p:spPr>
                  <a:xfrm rot="9102946" flipH="1" flipV="1">
                    <a:off x="3393406" y="5038896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2700">
                    <a:solidFill>
                      <a:srgbClr val="00FA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8" name="Freeform 96"/>
                  <p:cNvSpPr/>
                  <p:nvPr/>
                </p:nvSpPr>
                <p:spPr>
                  <a:xfrm rot="7706591" flipH="1" flipV="1">
                    <a:off x="3700075" y="4756534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2700">
                    <a:solidFill>
                      <a:srgbClr val="00FA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9" name="Freeform 97"/>
                  <p:cNvSpPr/>
                  <p:nvPr/>
                </p:nvSpPr>
                <p:spPr>
                  <a:xfrm rot="6345796" flipH="1" flipV="1">
                    <a:off x="3872107" y="4375998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2700">
                    <a:solidFill>
                      <a:srgbClr val="00FA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6" name="Group 98"/>
                <p:cNvGrpSpPr/>
                <p:nvPr/>
              </p:nvGrpSpPr>
              <p:grpSpPr>
                <a:xfrm rot="11246160" flipH="1">
                  <a:off x="6171114" y="5149850"/>
                  <a:ext cx="339045" cy="288431"/>
                  <a:chOff x="2884326" y="4307242"/>
                  <a:chExt cx="1414497" cy="1203330"/>
                </a:xfrm>
              </p:grpSpPr>
              <p:sp>
                <p:nvSpPr>
                  <p:cNvPr id="152" name="Freeform 99"/>
                  <p:cNvSpPr/>
                  <p:nvPr/>
                </p:nvSpPr>
                <p:spPr>
                  <a:xfrm rot="10800000" flipH="1" flipV="1">
                    <a:off x="2884326" y="5152612"/>
                    <a:ext cx="624227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983791" h="1277766">
                        <a:moveTo>
                          <a:pt x="0" y="1065647"/>
                        </a:moveTo>
                        <a:cubicBezTo>
                          <a:pt x="97155" y="1130463"/>
                          <a:pt x="241699" y="1241738"/>
                          <a:pt x="409183" y="1254378"/>
                        </a:cubicBezTo>
                        <a:cubicBezTo>
                          <a:pt x="549926" y="1267019"/>
                          <a:pt x="697615" y="1277767"/>
                          <a:pt x="844456" y="1211579"/>
                        </a:cubicBezTo>
                        <a:cubicBezTo>
                          <a:pt x="991297" y="1145391"/>
                          <a:pt x="1193071" y="981074"/>
                          <a:pt x="1290226" y="857249"/>
                        </a:cubicBezTo>
                        <a:cubicBezTo>
                          <a:pt x="1387381" y="733424"/>
                          <a:pt x="1417861" y="586739"/>
                          <a:pt x="1427386" y="468629"/>
                        </a:cubicBezTo>
                        <a:cubicBezTo>
                          <a:pt x="1436911" y="350519"/>
                          <a:pt x="1402621" y="224789"/>
                          <a:pt x="1347376" y="148589"/>
                        </a:cubicBezTo>
                        <a:cubicBezTo>
                          <a:pt x="1292131" y="72389"/>
                          <a:pt x="1179736" y="22859"/>
                          <a:pt x="1095916" y="11429"/>
                        </a:cubicBezTo>
                        <a:cubicBezTo>
                          <a:pt x="1012096" y="-1"/>
                          <a:pt x="909226" y="34289"/>
                          <a:pt x="844456" y="80009"/>
                        </a:cubicBezTo>
                        <a:cubicBezTo>
                          <a:pt x="779686" y="125729"/>
                          <a:pt x="730156" y="201929"/>
                          <a:pt x="707296" y="285749"/>
                        </a:cubicBezTo>
                        <a:cubicBezTo>
                          <a:pt x="684436" y="369569"/>
                          <a:pt x="684436" y="485774"/>
                          <a:pt x="707296" y="582929"/>
                        </a:cubicBezTo>
                        <a:cubicBezTo>
                          <a:pt x="730156" y="680084"/>
                          <a:pt x="764446" y="775334"/>
                          <a:pt x="844456" y="868679"/>
                        </a:cubicBezTo>
                        <a:cubicBezTo>
                          <a:pt x="924466" y="962024"/>
                          <a:pt x="1071151" y="1076324"/>
                          <a:pt x="1187356" y="1142999"/>
                        </a:cubicBezTo>
                        <a:cubicBezTo>
                          <a:pt x="1303561" y="1209674"/>
                          <a:pt x="1408947" y="1262556"/>
                          <a:pt x="1541686" y="1268729"/>
                        </a:cubicBezTo>
                        <a:cubicBezTo>
                          <a:pt x="1674425" y="1274902"/>
                          <a:pt x="1848535" y="1233425"/>
                          <a:pt x="1983791" y="1180038"/>
                        </a:cubicBezTo>
                      </a:path>
                    </a:pathLst>
                  </a:cu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Freeform 100"/>
                  <p:cNvSpPr/>
                  <p:nvPr/>
                </p:nvSpPr>
                <p:spPr>
                  <a:xfrm rot="9102946" flipH="1" flipV="1">
                    <a:off x="3393406" y="5038896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4" name="Freeform 101"/>
                  <p:cNvSpPr/>
                  <p:nvPr/>
                </p:nvSpPr>
                <p:spPr>
                  <a:xfrm rot="7706591" flipH="1" flipV="1">
                    <a:off x="3700075" y="4756534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5" name="Freeform 102"/>
                  <p:cNvSpPr/>
                  <p:nvPr/>
                </p:nvSpPr>
                <p:spPr>
                  <a:xfrm rot="6345796" flipH="1" flipV="1">
                    <a:off x="3872107" y="4375998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7" name="Group 139"/>
                <p:cNvGrpSpPr/>
                <p:nvPr/>
              </p:nvGrpSpPr>
              <p:grpSpPr>
                <a:xfrm rot="11246160" flipH="1">
                  <a:off x="6188343" y="5143224"/>
                  <a:ext cx="339045" cy="288431"/>
                  <a:chOff x="2884326" y="4307242"/>
                  <a:chExt cx="1414497" cy="1203330"/>
                </a:xfrm>
              </p:grpSpPr>
              <p:sp>
                <p:nvSpPr>
                  <p:cNvPr id="148" name="Freeform 140"/>
                  <p:cNvSpPr/>
                  <p:nvPr/>
                </p:nvSpPr>
                <p:spPr>
                  <a:xfrm rot="10800000" flipH="1" flipV="1">
                    <a:off x="2884326" y="5152612"/>
                    <a:ext cx="624227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983791" h="1277766">
                        <a:moveTo>
                          <a:pt x="0" y="1065647"/>
                        </a:moveTo>
                        <a:cubicBezTo>
                          <a:pt x="97155" y="1130463"/>
                          <a:pt x="241699" y="1241738"/>
                          <a:pt x="409183" y="1254378"/>
                        </a:cubicBezTo>
                        <a:cubicBezTo>
                          <a:pt x="549926" y="1267019"/>
                          <a:pt x="697615" y="1277767"/>
                          <a:pt x="844456" y="1211579"/>
                        </a:cubicBezTo>
                        <a:cubicBezTo>
                          <a:pt x="991297" y="1145391"/>
                          <a:pt x="1193071" y="981074"/>
                          <a:pt x="1290226" y="857249"/>
                        </a:cubicBezTo>
                        <a:cubicBezTo>
                          <a:pt x="1387381" y="733424"/>
                          <a:pt x="1417861" y="586739"/>
                          <a:pt x="1427386" y="468629"/>
                        </a:cubicBezTo>
                        <a:cubicBezTo>
                          <a:pt x="1436911" y="350519"/>
                          <a:pt x="1402621" y="224789"/>
                          <a:pt x="1347376" y="148589"/>
                        </a:cubicBezTo>
                        <a:cubicBezTo>
                          <a:pt x="1292131" y="72389"/>
                          <a:pt x="1179736" y="22859"/>
                          <a:pt x="1095916" y="11429"/>
                        </a:cubicBezTo>
                        <a:cubicBezTo>
                          <a:pt x="1012096" y="-1"/>
                          <a:pt x="909226" y="34289"/>
                          <a:pt x="844456" y="80009"/>
                        </a:cubicBezTo>
                        <a:cubicBezTo>
                          <a:pt x="779686" y="125729"/>
                          <a:pt x="730156" y="201929"/>
                          <a:pt x="707296" y="285749"/>
                        </a:cubicBezTo>
                        <a:cubicBezTo>
                          <a:pt x="684436" y="369569"/>
                          <a:pt x="684436" y="485774"/>
                          <a:pt x="707296" y="582929"/>
                        </a:cubicBezTo>
                        <a:cubicBezTo>
                          <a:pt x="730156" y="680084"/>
                          <a:pt x="764446" y="775334"/>
                          <a:pt x="844456" y="868679"/>
                        </a:cubicBezTo>
                        <a:cubicBezTo>
                          <a:pt x="924466" y="962024"/>
                          <a:pt x="1071151" y="1076324"/>
                          <a:pt x="1187356" y="1142999"/>
                        </a:cubicBezTo>
                        <a:cubicBezTo>
                          <a:pt x="1303561" y="1209674"/>
                          <a:pt x="1408947" y="1262556"/>
                          <a:pt x="1541686" y="1268729"/>
                        </a:cubicBezTo>
                        <a:cubicBezTo>
                          <a:pt x="1674425" y="1274902"/>
                          <a:pt x="1848535" y="1233425"/>
                          <a:pt x="1983791" y="1180038"/>
                        </a:cubicBezTo>
                      </a:path>
                    </a:pathLst>
                  </a:custGeom>
                  <a:ln w="127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Freeform 141"/>
                  <p:cNvSpPr/>
                  <p:nvPr/>
                </p:nvSpPr>
                <p:spPr>
                  <a:xfrm rot="9102946" flipH="1" flipV="1">
                    <a:off x="3393406" y="5038896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27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" name="Freeform 142"/>
                  <p:cNvSpPr/>
                  <p:nvPr/>
                </p:nvSpPr>
                <p:spPr>
                  <a:xfrm rot="7706591" flipH="1" flipV="1">
                    <a:off x="3700075" y="4756534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27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" name="Freeform 143"/>
                  <p:cNvSpPr/>
                  <p:nvPr/>
                </p:nvSpPr>
                <p:spPr>
                  <a:xfrm rot="6345796" flipH="1" flipV="1">
                    <a:off x="3872107" y="4375998"/>
                    <a:ext cx="495472" cy="357960"/>
                  </a:xfrm>
                  <a:custGeom>
                    <a:avLst/>
                    <a:gdLst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0 w 7063740"/>
                      <a:gd name="connsiteY26" fmla="*/ 126873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68 w 7063740"/>
                      <a:gd name="connsiteY26" fmla="*/ 1268740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3794770 w 7063740"/>
                      <a:gd name="connsiteY26" fmla="*/ 1268739 h 1323975"/>
                      <a:gd name="connsiteX27" fmla="*/ 4069080 w 7063740"/>
                      <a:gd name="connsiteY27" fmla="*/ 1200150 h 1323975"/>
                      <a:gd name="connsiteX28" fmla="*/ 4411980 w 7063740"/>
                      <a:gd name="connsiteY28" fmla="*/ 1005840 h 1323975"/>
                      <a:gd name="connsiteX29" fmla="*/ 4652010 w 7063740"/>
                      <a:gd name="connsiteY29" fmla="*/ 708660 h 1323975"/>
                      <a:gd name="connsiteX30" fmla="*/ 4709160 w 7063740"/>
                      <a:gd name="connsiteY30" fmla="*/ 411480 h 1323975"/>
                      <a:gd name="connsiteX31" fmla="*/ 4572000 w 7063740"/>
                      <a:gd name="connsiteY31" fmla="*/ 102870 h 1323975"/>
                      <a:gd name="connsiteX32" fmla="*/ 4309110 w 7063740"/>
                      <a:gd name="connsiteY32" fmla="*/ 22860 h 1323975"/>
                      <a:gd name="connsiteX33" fmla="*/ 4034790 w 7063740"/>
                      <a:gd name="connsiteY33" fmla="*/ 160020 h 1323975"/>
                      <a:gd name="connsiteX34" fmla="*/ 3966210 w 7063740"/>
                      <a:gd name="connsiteY34" fmla="*/ 514350 h 1323975"/>
                      <a:gd name="connsiteX35" fmla="*/ 4091940 w 7063740"/>
                      <a:gd name="connsiteY35" fmla="*/ 834390 h 1323975"/>
                      <a:gd name="connsiteX36" fmla="*/ 4366260 w 7063740"/>
                      <a:gd name="connsiteY36" fmla="*/ 1097280 h 1323975"/>
                      <a:gd name="connsiteX37" fmla="*/ 4800600 w 7063740"/>
                      <a:gd name="connsiteY37" fmla="*/ 1268730 h 1323975"/>
                      <a:gd name="connsiteX38" fmla="*/ 5200650 w 7063740"/>
                      <a:gd name="connsiteY38" fmla="*/ 1303020 h 1323975"/>
                      <a:gd name="connsiteX39" fmla="*/ 5737860 w 7063740"/>
                      <a:gd name="connsiteY39" fmla="*/ 1143000 h 1323975"/>
                      <a:gd name="connsiteX40" fmla="*/ 6092190 w 7063740"/>
                      <a:gd name="connsiteY40" fmla="*/ 800100 h 1323975"/>
                      <a:gd name="connsiteX41" fmla="*/ 6195060 w 7063740"/>
                      <a:gd name="connsiteY41" fmla="*/ 445770 h 1323975"/>
                      <a:gd name="connsiteX42" fmla="*/ 6115050 w 7063740"/>
                      <a:gd name="connsiteY42" fmla="*/ 137160 h 1323975"/>
                      <a:gd name="connsiteX43" fmla="*/ 5875020 w 7063740"/>
                      <a:gd name="connsiteY43" fmla="*/ 34290 h 1323975"/>
                      <a:gd name="connsiteX44" fmla="*/ 5669280 w 7063740"/>
                      <a:gd name="connsiteY44" fmla="*/ 68580 h 1323975"/>
                      <a:gd name="connsiteX45" fmla="*/ 5532120 w 7063740"/>
                      <a:gd name="connsiteY45" fmla="*/ 171450 h 1323975"/>
                      <a:gd name="connsiteX46" fmla="*/ 5440680 w 7063740"/>
                      <a:gd name="connsiteY46" fmla="*/ 400050 h 1323975"/>
                      <a:gd name="connsiteX47" fmla="*/ 5509260 w 7063740"/>
                      <a:gd name="connsiteY47" fmla="*/ 685800 h 1323975"/>
                      <a:gd name="connsiteX48" fmla="*/ 5669280 w 7063740"/>
                      <a:gd name="connsiteY48" fmla="*/ 925830 h 1323975"/>
                      <a:gd name="connsiteX49" fmla="*/ 5966460 w 7063740"/>
                      <a:gd name="connsiteY49" fmla="*/ 1154430 h 1323975"/>
                      <a:gd name="connsiteX50" fmla="*/ 6309360 w 7063740"/>
                      <a:gd name="connsiteY50" fmla="*/ 1268730 h 1323975"/>
                      <a:gd name="connsiteX51" fmla="*/ 6606540 w 7063740"/>
                      <a:gd name="connsiteY51" fmla="*/ 1291590 h 1323975"/>
                      <a:gd name="connsiteX52" fmla="*/ 7063740 w 7063740"/>
                      <a:gd name="connsiteY52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3406140 w 7063740"/>
                      <a:gd name="connsiteY25" fmla="*/ 1280160 h 1323975"/>
                      <a:gd name="connsiteX26" fmla="*/ 4069080 w 7063740"/>
                      <a:gd name="connsiteY26" fmla="*/ 1200150 h 1323975"/>
                      <a:gd name="connsiteX27" fmla="*/ 4411980 w 7063740"/>
                      <a:gd name="connsiteY27" fmla="*/ 1005840 h 1323975"/>
                      <a:gd name="connsiteX28" fmla="*/ 4652010 w 7063740"/>
                      <a:gd name="connsiteY28" fmla="*/ 708660 h 1323975"/>
                      <a:gd name="connsiteX29" fmla="*/ 4709160 w 7063740"/>
                      <a:gd name="connsiteY29" fmla="*/ 411480 h 1323975"/>
                      <a:gd name="connsiteX30" fmla="*/ 4572000 w 7063740"/>
                      <a:gd name="connsiteY30" fmla="*/ 102870 h 1323975"/>
                      <a:gd name="connsiteX31" fmla="*/ 4309110 w 7063740"/>
                      <a:gd name="connsiteY31" fmla="*/ 22860 h 1323975"/>
                      <a:gd name="connsiteX32" fmla="*/ 4034790 w 7063740"/>
                      <a:gd name="connsiteY32" fmla="*/ 160020 h 1323975"/>
                      <a:gd name="connsiteX33" fmla="*/ 3966210 w 7063740"/>
                      <a:gd name="connsiteY33" fmla="*/ 514350 h 1323975"/>
                      <a:gd name="connsiteX34" fmla="*/ 4091940 w 7063740"/>
                      <a:gd name="connsiteY34" fmla="*/ 834390 h 1323975"/>
                      <a:gd name="connsiteX35" fmla="*/ 4366260 w 7063740"/>
                      <a:gd name="connsiteY35" fmla="*/ 1097280 h 1323975"/>
                      <a:gd name="connsiteX36" fmla="*/ 4800600 w 7063740"/>
                      <a:gd name="connsiteY36" fmla="*/ 1268730 h 1323975"/>
                      <a:gd name="connsiteX37" fmla="*/ 5200650 w 7063740"/>
                      <a:gd name="connsiteY37" fmla="*/ 1303020 h 1323975"/>
                      <a:gd name="connsiteX38" fmla="*/ 5737860 w 7063740"/>
                      <a:gd name="connsiteY38" fmla="*/ 1143000 h 1323975"/>
                      <a:gd name="connsiteX39" fmla="*/ 6092190 w 7063740"/>
                      <a:gd name="connsiteY39" fmla="*/ 800100 h 1323975"/>
                      <a:gd name="connsiteX40" fmla="*/ 6195060 w 7063740"/>
                      <a:gd name="connsiteY40" fmla="*/ 445770 h 1323975"/>
                      <a:gd name="connsiteX41" fmla="*/ 6115050 w 7063740"/>
                      <a:gd name="connsiteY41" fmla="*/ 137160 h 1323975"/>
                      <a:gd name="connsiteX42" fmla="*/ 5875020 w 7063740"/>
                      <a:gd name="connsiteY42" fmla="*/ 34290 h 1323975"/>
                      <a:gd name="connsiteX43" fmla="*/ 5669280 w 7063740"/>
                      <a:gd name="connsiteY43" fmla="*/ 68580 h 1323975"/>
                      <a:gd name="connsiteX44" fmla="*/ 5532120 w 7063740"/>
                      <a:gd name="connsiteY44" fmla="*/ 171450 h 1323975"/>
                      <a:gd name="connsiteX45" fmla="*/ 5440680 w 7063740"/>
                      <a:gd name="connsiteY45" fmla="*/ 400050 h 1323975"/>
                      <a:gd name="connsiteX46" fmla="*/ 5509260 w 7063740"/>
                      <a:gd name="connsiteY46" fmla="*/ 685800 h 1323975"/>
                      <a:gd name="connsiteX47" fmla="*/ 5669280 w 7063740"/>
                      <a:gd name="connsiteY47" fmla="*/ 925830 h 1323975"/>
                      <a:gd name="connsiteX48" fmla="*/ 5966460 w 7063740"/>
                      <a:gd name="connsiteY48" fmla="*/ 1154430 h 1323975"/>
                      <a:gd name="connsiteX49" fmla="*/ 6309360 w 7063740"/>
                      <a:gd name="connsiteY49" fmla="*/ 1268730 h 1323975"/>
                      <a:gd name="connsiteX50" fmla="*/ 6606540 w 7063740"/>
                      <a:gd name="connsiteY50" fmla="*/ 1291590 h 1323975"/>
                      <a:gd name="connsiteX51" fmla="*/ 7063740 w 7063740"/>
                      <a:gd name="connsiteY51" fmla="*/ 1200150 h 1323975"/>
                      <a:gd name="connsiteX0" fmla="*/ 0 w 7063740"/>
                      <a:gd name="connsiteY0" fmla="*/ 1165860 h 1437966"/>
                      <a:gd name="connsiteX1" fmla="*/ 262890 w 7063740"/>
                      <a:gd name="connsiteY1" fmla="*/ 1245870 h 1437966"/>
                      <a:gd name="connsiteX2" fmla="*/ 582930 w 7063740"/>
                      <a:gd name="connsiteY2" fmla="*/ 1314450 h 1437966"/>
                      <a:gd name="connsiteX3" fmla="*/ 1143000 w 7063740"/>
                      <a:gd name="connsiteY3" fmla="*/ 1211580 h 1437966"/>
                      <a:gd name="connsiteX4" fmla="*/ 1588770 w 7063740"/>
                      <a:gd name="connsiteY4" fmla="*/ 857250 h 1437966"/>
                      <a:gd name="connsiteX5" fmla="*/ 1725930 w 7063740"/>
                      <a:gd name="connsiteY5" fmla="*/ 468630 h 1437966"/>
                      <a:gd name="connsiteX6" fmla="*/ 1645920 w 7063740"/>
                      <a:gd name="connsiteY6" fmla="*/ 148590 h 1437966"/>
                      <a:gd name="connsiteX7" fmla="*/ 1394460 w 7063740"/>
                      <a:gd name="connsiteY7" fmla="*/ 11430 h 1437966"/>
                      <a:gd name="connsiteX8" fmla="*/ 1143000 w 7063740"/>
                      <a:gd name="connsiteY8" fmla="*/ 80010 h 1437966"/>
                      <a:gd name="connsiteX9" fmla="*/ 1005840 w 7063740"/>
                      <a:gd name="connsiteY9" fmla="*/ 285750 h 1437966"/>
                      <a:gd name="connsiteX10" fmla="*/ 1005840 w 7063740"/>
                      <a:gd name="connsiteY10" fmla="*/ 582930 h 1437966"/>
                      <a:gd name="connsiteX11" fmla="*/ 1143000 w 7063740"/>
                      <a:gd name="connsiteY11" fmla="*/ 868680 h 1437966"/>
                      <a:gd name="connsiteX12" fmla="*/ 1485900 w 7063740"/>
                      <a:gd name="connsiteY12" fmla="*/ 1143000 h 1437966"/>
                      <a:gd name="connsiteX13" fmla="*/ 1840230 w 7063740"/>
                      <a:gd name="connsiteY13" fmla="*/ 1268730 h 1437966"/>
                      <a:gd name="connsiteX14" fmla="*/ 2228850 w 7063740"/>
                      <a:gd name="connsiteY14" fmla="*/ 1280160 h 1437966"/>
                      <a:gd name="connsiteX15" fmla="*/ 2651760 w 7063740"/>
                      <a:gd name="connsiteY15" fmla="*/ 1188720 h 1437966"/>
                      <a:gd name="connsiteX16" fmla="*/ 3086100 w 7063740"/>
                      <a:gd name="connsiteY16" fmla="*/ 845820 h 1437966"/>
                      <a:gd name="connsiteX17" fmla="*/ 3211830 w 7063740"/>
                      <a:gd name="connsiteY17" fmla="*/ 411480 h 1437966"/>
                      <a:gd name="connsiteX18" fmla="*/ 3086100 w 7063740"/>
                      <a:gd name="connsiteY18" fmla="*/ 114300 h 1437966"/>
                      <a:gd name="connsiteX19" fmla="*/ 2834640 w 7063740"/>
                      <a:gd name="connsiteY19" fmla="*/ 11430 h 1437966"/>
                      <a:gd name="connsiteX20" fmla="*/ 2594610 w 7063740"/>
                      <a:gd name="connsiteY20" fmla="*/ 125730 h 1437966"/>
                      <a:gd name="connsiteX21" fmla="*/ 2480310 w 7063740"/>
                      <a:gd name="connsiteY21" fmla="*/ 377190 h 1437966"/>
                      <a:gd name="connsiteX22" fmla="*/ 2491740 w 7063740"/>
                      <a:gd name="connsiteY22" fmla="*/ 617220 h 1437966"/>
                      <a:gd name="connsiteX23" fmla="*/ 2640330 w 7063740"/>
                      <a:gd name="connsiteY23" fmla="*/ 868680 h 1437966"/>
                      <a:gd name="connsiteX24" fmla="*/ 2960370 w 7063740"/>
                      <a:gd name="connsiteY24" fmla="*/ 1154430 h 1437966"/>
                      <a:gd name="connsiteX25" fmla="*/ 3406142 w 7063740"/>
                      <a:gd name="connsiteY25" fmla="*/ 1430345 h 1437966"/>
                      <a:gd name="connsiteX26" fmla="*/ 4069080 w 7063740"/>
                      <a:gd name="connsiteY26" fmla="*/ 1200150 h 1437966"/>
                      <a:gd name="connsiteX27" fmla="*/ 4411980 w 7063740"/>
                      <a:gd name="connsiteY27" fmla="*/ 1005840 h 1437966"/>
                      <a:gd name="connsiteX28" fmla="*/ 4652010 w 7063740"/>
                      <a:gd name="connsiteY28" fmla="*/ 708660 h 1437966"/>
                      <a:gd name="connsiteX29" fmla="*/ 4709160 w 7063740"/>
                      <a:gd name="connsiteY29" fmla="*/ 411480 h 1437966"/>
                      <a:gd name="connsiteX30" fmla="*/ 4572000 w 7063740"/>
                      <a:gd name="connsiteY30" fmla="*/ 102870 h 1437966"/>
                      <a:gd name="connsiteX31" fmla="*/ 4309110 w 7063740"/>
                      <a:gd name="connsiteY31" fmla="*/ 22860 h 1437966"/>
                      <a:gd name="connsiteX32" fmla="*/ 4034790 w 7063740"/>
                      <a:gd name="connsiteY32" fmla="*/ 160020 h 1437966"/>
                      <a:gd name="connsiteX33" fmla="*/ 3966210 w 7063740"/>
                      <a:gd name="connsiteY33" fmla="*/ 514350 h 1437966"/>
                      <a:gd name="connsiteX34" fmla="*/ 4091940 w 7063740"/>
                      <a:gd name="connsiteY34" fmla="*/ 834390 h 1437966"/>
                      <a:gd name="connsiteX35" fmla="*/ 4366260 w 7063740"/>
                      <a:gd name="connsiteY35" fmla="*/ 1097280 h 1437966"/>
                      <a:gd name="connsiteX36" fmla="*/ 4800600 w 7063740"/>
                      <a:gd name="connsiteY36" fmla="*/ 1268730 h 1437966"/>
                      <a:gd name="connsiteX37" fmla="*/ 5200650 w 7063740"/>
                      <a:gd name="connsiteY37" fmla="*/ 1303020 h 1437966"/>
                      <a:gd name="connsiteX38" fmla="*/ 5737860 w 7063740"/>
                      <a:gd name="connsiteY38" fmla="*/ 1143000 h 1437966"/>
                      <a:gd name="connsiteX39" fmla="*/ 6092190 w 7063740"/>
                      <a:gd name="connsiteY39" fmla="*/ 800100 h 1437966"/>
                      <a:gd name="connsiteX40" fmla="*/ 6195060 w 7063740"/>
                      <a:gd name="connsiteY40" fmla="*/ 445770 h 1437966"/>
                      <a:gd name="connsiteX41" fmla="*/ 6115050 w 7063740"/>
                      <a:gd name="connsiteY41" fmla="*/ 137160 h 1437966"/>
                      <a:gd name="connsiteX42" fmla="*/ 5875020 w 7063740"/>
                      <a:gd name="connsiteY42" fmla="*/ 34290 h 1437966"/>
                      <a:gd name="connsiteX43" fmla="*/ 5669280 w 7063740"/>
                      <a:gd name="connsiteY43" fmla="*/ 68580 h 1437966"/>
                      <a:gd name="connsiteX44" fmla="*/ 5532120 w 7063740"/>
                      <a:gd name="connsiteY44" fmla="*/ 171450 h 1437966"/>
                      <a:gd name="connsiteX45" fmla="*/ 5440680 w 7063740"/>
                      <a:gd name="connsiteY45" fmla="*/ 400050 h 1437966"/>
                      <a:gd name="connsiteX46" fmla="*/ 5509260 w 7063740"/>
                      <a:gd name="connsiteY46" fmla="*/ 685800 h 1437966"/>
                      <a:gd name="connsiteX47" fmla="*/ 5669280 w 7063740"/>
                      <a:gd name="connsiteY47" fmla="*/ 925830 h 1437966"/>
                      <a:gd name="connsiteX48" fmla="*/ 5966460 w 7063740"/>
                      <a:gd name="connsiteY48" fmla="*/ 1154430 h 1437966"/>
                      <a:gd name="connsiteX49" fmla="*/ 6309360 w 7063740"/>
                      <a:gd name="connsiteY49" fmla="*/ 1268730 h 1437966"/>
                      <a:gd name="connsiteX50" fmla="*/ 6606540 w 7063740"/>
                      <a:gd name="connsiteY50" fmla="*/ 1291590 h 1437966"/>
                      <a:gd name="connsiteX51" fmla="*/ 7063740 w 7063740"/>
                      <a:gd name="connsiteY51" fmla="*/ 1200150 h 1437966"/>
                      <a:gd name="connsiteX0" fmla="*/ 0 w 7063740"/>
                      <a:gd name="connsiteY0" fmla="*/ 1165860 h 1430345"/>
                      <a:gd name="connsiteX1" fmla="*/ 262890 w 7063740"/>
                      <a:gd name="connsiteY1" fmla="*/ 1245870 h 1430345"/>
                      <a:gd name="connsiteX2" fmla="*/ 582930 w 7063740"/>
                      <a:gd name="connsiteY2" fmla="*/ 1314450 h 1430345"/>
                      <a:gd name="connsiteX3" fmla="*/ 1143000 w 7063740"/>
                      <a:gd name="connsiteY3" fmla="*/ 1211580 h 1430345"/>
                      <a:gd name="connsiteX4" fmla="*/ 1588770 w 7063740"/>
                      <a:gd name="connsiteY4" fmla="*/ 857250 h 1430345"/>
                      <a:gd name="connsiteX5" fmla="*/ 1725930 w 7063740"/>
                      <a:gd name="connsiteY5" fmla="*/ 468630 h 1430345"/>
                      <a:gd name="connsiteX6" fmla="*/ 1645920 w 7063740"/>
                      <a:gd name="connsiteY6" fmla="*/ 148590 h 1430345"/>
                      <a:gd name="connsiteX7" fmla="*/ 1394460 w 7063740"/>
                      <a:gd name="connsiteY7" fmla="*/ 11430 h 1430345"/>
                      <a:gd name="connsiteX8" fmla="*/ 1143000 w 7063740"/>
                      <a:gd name="connsiteY8" fmla="*/ 80010 h 1430345"/>
                      <a:gd name="connsiteX9" fmla="*/ 1005840 w 7063740"/>
                      <a:gd name="connsiteY9" fmla="*/ 285750 h 1430345"/>
                      <a:gd name="connsiteX10" fmla="*/ 1005840 w 7063740"/>
                      <a:gd name="connsiteY10" fmla="*/ 582930 h 1430345"/>
                      <a:gd name="connsiteX11" fmla="*/ 1143000 w 7063740"/>
                      <a:gd name="connsiteY11" fmla="*/ 868680 h 1430345"/>
                      <a:gd name="connsiteX12" fmla="*/ 1485900 w 7063740"/>
                      <a:gd name="connsiteY12" fmla="*/ 1143000 h 1430345"/>
                      <a:gd name="connsiteX13" fmla="*/ 1840230 w 7063740"/>
                      <a:gd name="connsiteY13" fmla="*/ 1268730 h 1430345"/>
                      <a:gd name="connsiteX14" fmla="*/ 2228850 w 7063740"/>
                      <a:gd name="connsiteY14" fmla="*/ 1280160 h 1430345"/>
                      <a:gd name="connsiteX15" fmla="*/ 2651760 w 7063740"/>
                      <a:gd name="connsiteY15" fmla="*/ 1188720 h 1430345"/>
                      <a:gd name="connsiteX16" fmla="*/ 3086100 w 7063740"/>
                      <a:gd name="connsiteY16" fmla="*/ 845820 h 1430345"/>
                      <a:gd name="connsiteX17" fmla="*/ 3211830 w 7063740"/>
                      <a:gd name="connsiteY17" fmla="*/ 411480 h 1430345"/>
                      <a:gd name="connsiteX18" fmla="*/ 3086100 w 7063740"/>
                      <a:gd name="connsiteY18" fmla="*/ 114300 h 1430345"/>
                      <a:gd name="connsiteX19" fmla="*/ 2834640 w 7063740"/>
                      <a:gd name="connsiteY19" fmla="*/ 11430 h 1430345"/>
                      <a:gd name="connsiteX20" fmla="*/ 2594610 w 7063740"/>
                      <a:gd name="connsiteY20" fmla="*/ 125730 h 1430345"/>
                      <a:gd name="connsiteX21" fmla="*/ 2480310 w 7063740"/>
                      <a:gd name="connsiteY21" fmla="*/ 377190 h 1430345"/>
                      <a:gd name="connsiteX22" fmla="*/ 2491740 w 7063740"/>
                      <a:gd name="connsiteY22" fmla="*/ 617220 h 1430345"/>
                      <a:gd name="connsiteX23" fmla="*/ 2640330 w 7063740"/>
                      <a:gd name="connsiteY23" fmla="*/ 868680 h 1430345"/>
                      <a:gd name="connsiteX24" fmla="*/ 2960370 w 7063740"/>
                      <a:gd name="connsiteY24" fmla="*/ 1154430 h 1430345"/>
                      <a:gd name="connsiteX25" fmla="*/ 3406142 w 7063740"/>
                      <a:gd name="connsiteY25" fmla="*/ 1430345 h 1430345"/>
                      <a:gd name="connsiteX26" fmla="*/ 4069080 w 7063740"/>
                      <a:gd name="connsiteY26" fmla="*/ 1200150 h 1430345"/>
                      <a:gd name="connsiteX27" fmla="*/ 4411980 w 7063740"/>
                      <a:gd name="connsiteY27" fmla="*/ 1005840 h 1430345"/>
                      <a:gd name="connsiteX28" fmla="*/ 4652010 w 7063740"/>
                      <a:gd name="connsiteY28" fmla="*/ 708660 h 1430345"/>
                      <a:gd name="connsiteX29" fmla="*/ 4709160 w 7063740"/>
                      <a:gd name="connsiteY29" fmla="*/ 411480 h 1430345"/>
                      <a:gd name="connsiteX30" fmla="*/ 4572000 w 7063740"/>
                      <a:gd name="connsiteY30" fmla="*/ 102870 h 1430345"/>
                      <a:gd name="connsiteX31" fmla="*/ 4309110 w 7063740"/>
                      <a:gd name="connsiteY31" fmla="*/ 22860 h 1430345"/>
                      <a:gd name="connsiteX32" fmla="*/ 4034790 w 7063740"/>
                      <a:gd name="connsiteY32" fmla="*/ 160020 h 1430345"/>
                      <a:gd name="connsiteX33" fmla="*/ 3966210 w 7063740"/>
                      <a:gd name="connsiteY33" fmla="*/ 514350 h 1430345"/>
                      <a:gd name="connsiteX34" fmla="*/ 4091940 w 7063740"/>
                      <a:gd name="connsiteY34" fmla="*/ 834390 h 1430345"/>
                      <a:gd name="connsiteX35" fmla="*/ 4366260 w 7063740"/>
                      <a:gd name="connsiteY35" fmla="*/ 1097280 h 1430345"/>
                      <a:gd name="connsiteX36" fmla="*/ 4800600 w 7063740"/>
                      <a:gd name="connsiteY36" fmla="*/ 1268730 h 1430345"/>
                      <a:gd name="connsiteX37" fmla="*/ 5200650 w 7063740"/>
                      <a:gd name="connsiteY37" fmla="*/ 1303020 h 1430345"/>
                      <a:gd name="connsiteX38" fmla="*/ 5737860 w 7063740"/>
                      <a:gd name="connsiteY38" fmla="*/ 1143000 h 1430345"/>
                      <a:gd name="connsiteX39" fmla="*/ 6092190 w 7063740"/>
                      <a:gd name="connsiteY39" fmla="*/ 800100 h 1430345"/>
                      <a:gd name="connsiteX40" fmla="*/ 6195060 w 7063740"/>
                      <a:gd name="connsiteY40" fmla="*/ 445770 h 1430345"/>
                      <a:gd name="connsiteX41" fmla="*/ 6115050 w 7063740"/>
                      <a:gd name="connsiteY41" fmla="*/ 137160 h 1430345"/>
                      <a:gd name="connsiteX42" fmla="*/ 5875020 w 7063740"/>
                      <a:gd name="connsiteY42" fmla="*/ 34290 h 1430345"/>
                      <a:gd name="connsiteX43" fmla="*/ 5669280 w 7063740"/>
                      <a:gd name="connsiteY43" fmla="*/ 68580 h 1430345"/>
                      <a:gd name="connsiteX44" fmla="*/ 5532120 w 7063740"/>
                      <a:gd name="connsiteY44" fmla="*/ 171450 h 1430345"/>
                      <a:gd name="connsiteX45" fmla="*/ 5440680 w 7063740"/>
                      <a:gd name="connsiteY45" fmla="*/ 400050 h 1430345"/>
                      <a:gd name="connsiteX46" fmla="*/ 5509260 w 7063740"/>
                      <a:gd name="connsiteY46" fmla="*/ 685800 h 1430345"/>
                      <a:gd name="connsiteX47" fmla="*/ 5669280 w 7063740"/>
                      <a:gd name="connsiteY47" fmla="*/ 925830 h 1430345"/>
                      <a:gd name="connsiteX48" fmla="*/ 5966460 w 7063740"/>
                      <a:gd name="connsiteY48" fmla="*/ 1154430 h 1430345"/>
                      <a:gd name="connsiteX49" fmla="*/ 6309360 w 7063740"/>
                      <a:gd name="connsiteY49" fmla="*/ 1268730 h 1430345"/>
                      <a:gd name="connsiteX50" fmla="*/ 6606540 w 7063740"/>
                      <a:gd name="connsiteY50" fmla="*/ 1291590 h 1430345"/>
                      <a:gd name="connsiteX51" fmla="*/ 7063740 w 7063740"/>
                      <a:gd name="connsiteY51" fmla="*/ 1200150 h 143034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069080 w 7063740"/>
                      <a:gd name="connsiteY25" fmla="*/ 1200150 h 1323975"/>
                      <a:gd name="connsiteX26" fmla="*/ 4411980 w 7063740"/>
                      <a:gd name="connsiteY26" fmla="*/ 1005840 h 1323975"/>
                      <a:gd name="connsiteX27" fmla="*/ 4652010 w 7063740"/>
                      <a:gd name="connsiteY27" fmla="*/ 708660 h 1323975"/>
                      <a:gd name="connsiteX28" fmla="*/ 4709160 w 7063740"/>
                      <a:gd name="connsiteY28" fmla="*/ 411480 h 1323975"/>
                      <a:gd name="connsiteX29" fmla="*/ 4572000 w 7063740"/>
                      <a:gd name="connsiteY29" fmla="*/ 102870 h 1323975"/>
                      <a:gd name="connsiteX30" fmla="*/ 4309110 w 7063740"/>
                      <a:gd name="connsiteY30" fmla="*/ 22860 h 1323975"/>
                      <a:gd name="connsiteX31" fmla="*/ 4034790 w 7063740"/>
                      <a:gd name="connsiteY31" fmla="*/ 160020 h 1323975"/>
                      <a:gd name="connsiteX32" fmla="*/ 3966210 w 7063740"/>
                      <a:gd name="connsiteY32" fmla="*/ 514350 h 1323975"/>
                      <a:gd name="connsiteX33" fmla="*/ 4091940 w 7063740"/>
                      <a:gd name="connsiteY33" fmla="*/ 834390 h 1323975"/>
                      <a:gd name="connsiteX34" fmla="*/ 4366260 w 7063740"/>
                      <a:gd name="connsiteY34" fmla="*/ 1097280 h 1323975"/>
                      <a:gd name="connsiteX35" fmla="*/ 4800600 w 7063740"/>
                      <a:gd name="connsiteY35" fmla="*/ 1268730 h 1323975"/>
                      <a:gd name="connsiteX36" fmla="*/ 5200650 w 7063740"/>
                      <a:gd name="connsiteY36" fmla="*/ 1303020 h 1323975"/>
                      <a:gd name="connsiteX37" fmla="*/ 5737860 w 7063740"/>
                      <a:gd name="connsiteY37" fmla="*/ 1143000 h 1323975"/>
                      <a:gd name="connsiteX38" fmla="*/ 6092190 w 7063740"/>
                      <a:gd name="connsiteY38" fmla="*/ 800100 h 1323975"/>
                      <a:gd name="connsiteX39" fmla="*/ 6195060 w 7063740"/>
                      <a:gd name="connsiteY39" fmla="*/ 445770 h 1323975"/>
                      <a:gd name="connsiteX40" fmla="*/ 6115050 w 7063740"/>
                      <a:gd name="connsiteY40" fmla="*/ 137160 h 1323975"/>
                      <a:gd name="connsiteX41" fmla="*/ 5875020 w 7063740"/>
                      <a:gd name="connsiteY41" fmla="*/ 34290 h 1323975"/>
                      <a:gd name="connsiteX42" fmla="*/ 5669280 w 7063740"/>
                      <a:gd name="connsiteY42" fmla="*/ 68580 h 1323975"/>
                      <a:gd name="connsiteX43" fmla="*/ 5532120 w 7063740"/>
                      <a:gd name="connsiteY43" fmla="*/ 171450 h 1323975"/>
                      <a:gd name="connsiteX44" fmla="*/ 5440680 w 7063740"/>
                      <a:gd name="connsiteY44" fmla="*/ 400050 h 1323975"/>
                      <a:gd name="connsiteX45" fmla="*/ 5509260 w 7063740"/>
                      <a:gd name="connsiteY45" fmla="*/ 685800 h 1323975"/>
                      <a:gd name="connsiteX46" fmla="*/ 5669280 w 7063740"/>
                      <a:gd name="connsiteY46" fmla="*/ 925830 h 1323975"/>
                      <a:gd name="connsiteX47" fmla="*/ 5966460 w 7063740"/>
                      <a:gd name="connsiteY47" fmla="*/ 1154430 h 1323975"/>
                      <a:gd name="connsiteX48" fmla="*/ 6309360 w 7063740"/>
                      <a:gd name="connsiteY48" fmla="*/ 1268730 h 1323975"/>
                      <a:gd name="connsiteX49" fmla="*/ 6606540 w 7063740"/>
                      <a:gd name="connsiteY49" fmla="*/ 1291590 h 1323975"/>
                      <a:gd name="connsiteX50" fmla="*/ 7063740 w 7063740"/>
                      <a:gd name="connsiteY50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640330 w 7063740"/>
                      <a:gd name="connsiteY23" fmla="*/ 868680 h 1323975"/>
                      <a:gd name="connsiteX24" fmla="*/ 2960370 w 7063740"/>
                      <a:gd name="connsiteY24" fmla="*/ 1154430 h 1323975"/>
                      <a:gd name="connsiteX25" fmla="*/ 4411980 w 7063740"/>
                      <a:gd name="connsiteY25" fmla="*/ 1005840 h 1323975"/>
                      <a:gd name="connsiteX26" fmla="*/ 4652010 w 7063740"/>
                      <a:gd name="connsiteY26" fmla="*/ 708660 h 1323975"/>
                      <a:gd name="connsiteX27" fmla="*/ 4709160 w 7063740"/>
                      <a:gd name="connsiteY27" fmla="*/ 411480 h 1323975"/>
                      <a:gd name="connsiteX28" fmla="*/ 4572000 w 7063740"/>
                      <a:gd name="connsiteY28" fmla="*/ 102870 h 1323975"/>
                      <a:gd name="connsiteX29" fmla="*/ 4309110 w 7063740"/>
                      <a:gd name="connsiteY29" fmla="*/ 22860 h 1323975"/>
                      <a:gd name="connsiteX30" fmla="*/ 4034790 w 7063740"/>
                      <a:gd name="connsiteY30" fmla="*/ 160020 h 1323975"/>
                      <a:gd name="connsiteX31" fmla="*/ 3966210 w 7063740"/>
                      <a:gd name="connsiteY31" fmla="*/ 514350 h 1323975"/>
                      <a:gd name="connsiteX32" fmla="*/ 4091940 w 7063740"/>
                      <a:gd name="connsiteY32" fmla="*/ 834390 h 1323975"/>
                      <a:gd name="connsiteX33" fmla="*/ 4366260 w 7063740"/>
                      <a:gd name="connsiteY33" fmla="*/ 1097280 h 1323975"/>
                      <a:gd name="connsiteX34" fmla="*/ 4800600 w 7063740"/>
                      <a:gd name="connsiteY34" fmla="*/ 1268730 h 1323975"/>
                      <a:gd name="connsiteX35" fmla="*/ 5200650 w 7063740"/>
                      <a:gd name="connsiteY35" fmla="*/ 1303020 h 1323975"/>
                      <a:gd name="connsiteX36" fmla="*/ 5737860 w 7063740"/>
                      <a:gd name="connsiteY36" fmla="*/ 1143000 h 1323975"/>
                      <a:gd name="connsiteX37" fmla="*/ 6092190 w 7063740"/>
                      <a:gd name="connsiteY37" fmla="*/ 800100 h 1323975"/>
                      <a:gd name="connsiteX38" fmla="*/ 6195060 w 7063740"/>
                      <a:gd name="connsiteY38" fmla="*/ 445770 h 1323975"/>
                      <a:gd name="connsiteX39" fmla="*/ 6115050 w 7063740"/>
                      <a:gd name="connsiteY39" fmla="*/ 137160 h 1323975"/>
                      <a:gd name="connsiteX40" fmla="*/ 5875020 w 7063740"/>
                      <a:gd name="connsiteY40" fmla="*/ 34290 h 1323975"/>
                      <a:gd name="connsiteX41" fmla="*/ 5669280 w 7063740"/>
                      <a:gd name="connsiteY41" fmla="*/ 68580 h 1323975"/>
                      <a:gd name="connsiteX42" fmla="*/ 5532120 w 7063740"/>
                      <a:gd name="connsiteY42" fmla="*/ 171450 h 1323975"/>
                      <a:gd name="connsiteX43" fmla="*/ 5440680 w 7063740"/>
                      <a:gd name="connsiteY43" fmla="*/ 400050 h 1323975"/>
                      <a:gd name="connsiteX44" fmla="*/ 5509260 w 7063740"/>
                      <a:gd name="connsiteY44" fmla="*/ 685800 h 1323975"/>
                      <a:gd name="connsiteX45" fmla="*/ 5669280 w 7063740"/>
                      <a:gd name="connsiteY45" fmla="*/ 925830 h 1323975"/>
                      <a:gd name="connsiteX46" fmla="*/ 5966460 w 7063740"/>
                      <a:gd name="connsiteY46" fmla="*/ 1154430 h 1323975"/>
                      <a:gd name="connsiteX47" fmla="*/ 6309360 w 7063740"/>
                      <a:gd name="connsiteY47" fmla="*/ 1268730 h 1323975"/>
                      <a:gd name="connsiteX48" fmla="*/ 6606540 w 7063740"/>
                      <a:gd name="connsiteY48" fmla="*/ 1291590 h 1323975"/>
                      <a:gd name="connsiteX49" fmla="*/ 7063740 w 7063740"/>
                      <a:gd name="connsiteY49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2960370 w 7063740"/>
                      <a:gd name="connsiteY23" fmla="*/ 1154430 h 1323975"/>
                      <a:gd name="connsiteX24" fmla="*/ 4411980 w 7063740"/>
                      <a:gd name="connsiteY24" fmla="*/ 1005840 h 1323975"/>
                      <a:gd name="connsiteX25" fmla="*/ 4652010 w 7063740"/>
                      <a:gd name="connsiteY25" fmla="*/ 708660 h 1323975"/>
                      <a:gd name="connsiteX26" fmla="*/ 4709160 w 7063740"/>
                      <a:gd name="connsiteY26" fmla="*/ 411480 h 1323975"/>
                      <a:gd name="connsiteX27" fmla="*/ 4572000 w 7063740"/>
                      <a:gd name="connsiteY27" fmla="*/ 102870 h 1323975"/>
                      <a:gd name="connsiteX28" fmla="*/ 4309110 w 7063740"/>
                      <a:gd name="connsiteY28" fmla="*/ 22860 h 1323975"/>
                      <a:gd name="connsiteX29" fmla="*/ 4034790 w 7063740"/>
                      <a:gd name="connsiteY29" fmla="*/ 160020 h 1323975"/>
                      <a:gd name="connsiteX30" fmla="*/ 3966210 w 7063740"/>
                      <a:gd name="connsiteY30" fmla="*/ 514350 h 1323975"/>
                      <a:gd name="connsiteX31" fmla="*/ 4091940 w 7063740"/>
                      <a:gd name="connsiteY31" fmla="*/ 834390 h 1323975"/>
                      <a:gd name="connsiteX32" fmla="*/ 4366260 w 7063740"/>
                      <a:gd name="connsiteY32" fmla="*/ 1097280 h 1323975"/>
                      <a:gd name="connsiteX33" fmla="*/ 4800600 w 7063740"/>
                      <a:gd name="connsiteY33" fmla="*/ 1268730 h 1323975"/>
                      <a:gd name="connsiteX34" fmla="*/ 5200650 w 7063740"/>
                      <a:gd name="connsiteY34" fmla="*/ 1303020 h 1323975"/>
                      <a:gd name="connsiteX35" fmla="*/ 5737860 w 7063740"/>
                      <a:gd name="connsiteY35" fmla="*/ 1143000 h 1323975"/>
                      <a:gd name="connsiteX36" fmla="*/ 6092190 w 7063740"/>
                      <a:gd name="connsiteY36" fmla="*/ 800100 h 1323975"/>
                      <a:gd name="connsiteX37" fmla="*/ 6195060 w 7063740"/>
                      <a:gd name="connsiteY37" fmla="*/ 445770 h 1323975"/>
                      <a:gd name="connsiteX38" fmla="*/ 6115050 w 7063740"/>
                      <a:gd name="connsiteY38" fmla="*/ 137160 h 1323975"/>
                      <a:gd name="connsiteX39" fmla="*/ 5875020 w 7063740"/>
                      <a:gd name="connsiteY39" fmla="*/ 34290 h 1323975"/>
                      <a:gd name="connsiteX40" fmla="*/ 5669280 w 7063740"/>
                      <a:gd name="connsiteY40" fmla="*/ 68580 h 1323975"/>
                      <a:gd name="connsiteX41" fmla="*/ 5532120 w 7063740"/>
                      <a:gd name="connsiteY41" fmla="*/ 171450 h 1323975"/>
                      <a:gd name="connsiteX42" fmla="*/ 5440680 w 7063740"/>
                      <a:gd name="connsiteY42" fmla="*/ 400050 h 1323975"/>
                      <a:gd name="connsiteX43" fmla="*/ 5509260 w 7063740"/>
                      <a:gd name="connsiteY43" fmla="*/ 685800 h 1323975"/>
                      <a:gd name="connsiteX44" fmla="*/ 5669280 w 7063740"/>
                      <a:gd name="connsiteY44" fmla="*/ 925830 h 1323975"/>
                      <a:gd name="connsiteX45" fmla="*/ 5966460 w 7063740"/>
                      <a:gd name="connsiteY45" fmla="*/ 1154430 h 1323975"/>
                      <a:gd name="connsiteX46" fmla="*/ 6309360 w 7063740"/>
                      <a:gd name="connsiteY46" fmla="*/ 1268730 h 1323975"/>
                      <a:gd name="connsiteX47" fmla="*/ 6606540 w 7063740"/>
                      <a:gd name="connsiteY47" fmla="*/ 1291590 h 1323975"/>
                      <a:gd name="connsiteX48" fmla="*/ 7063740 w 7063740"/>
                      <a:gd name="connsiteY48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2491740 w 7063740"/>
                      <a:gd name="connsiteY22" fmla="*/ 617220 h 1323975"/>
                      <a:gd name="connsiteX23" fmla="*/ 4411980 w 7063740"/>
                      <a:gd name="connsiteY23" fmla="*/ 1005840 h 1323975"/>
                      <a:gd name="connsiteX24" fmla="*/ 4652010 w 7063740"/>
                      <a:gd name="connsiteY24" fmla="*/ 708660 h 1323975"/>
                      <a:gd name="connsiteX25" fmla="*/ 4709160 w 7063740"/>
                      <a:gd name="connsiteY25" fmla="*/ 411480 h 1323975"/>
                      <a:gd name="connsiteX26" fmla="*/ 4572000 w 7063740"/>
                      <a:gd name="connsiteY26" fmla="*/ 102870 h 1323975"/>
                      <a:gd name="connsiteX27" fmla="*/ 4309110 w 7063740"/>
                      <a:gd name="connsiteY27" fmla="*/ 22860 h 1323975"/>
                      <a:gd name="connsiteX28" fmla="*/ 4034790 w 7063740"/>
                      <a:gd name="connsiteY28" fmla="*/ 160020 h 1323975"/>
                      <a:gd name="connsiteX29" fmla="*/ 3966210 w 7063740"/>
                      <a:gd name="connsiteY29" fmla="*/ 514350 h 1323975"/>
                      <a:gd name="connsiteX30" fmla="*/ 4091940 w 7063740"/>
                      <a:gd name="connsiteY30" fmla="*/ 834390 h 1323975"/>
                      <a:gd name="connsiteX31" fmla="*/ 4366260 w 7063740"/>
                      <a:gd name="connsiteY31" fmla="*/ 1097280 h 1323975"/>
                      <a:gd name="connsiteX32" fmla="*/ 4800600 w 7063740"/>
                      <a:gd name="connsiteY32" fmla="*/ 1268730 h 1323975"/>
                      <a:gd name="connsiteX33" fmla="*/ 5200650 w 7063740"/>
                      <a:gd name="connsiteY33" fmla="*/ 1303020 h 1323975"/>
                      <a:gd name="connsiteX34" fmla="*/ 5737860 w 7063740"/>
                      <a:gd name="connsiteY34" fmla="*/ 1143000 h 1323975"/>
                      <a:gd name="connsiteX35" fmla="*/ 6092190 w 7063740"/>
                      <a:gd name="connsiteY35" fmla="*/ 800100 h 1323975"/>
                      <a:gd name="connsiteX36" fmla="*/ 6195060 w 7063740"/>
                      <a:gd name="connsiteY36" fmla="*/ 445770 h 1323975"/>
                      <a:gd name="connsiteX37" fmla="*/ 6115050 w 7063740"/>
                      <a:gd name="connsiteY37" fmla="*/ 137160 h 1323975"/>
                      <a:gd name="connsiteX38" fmla="*/ 5875020 w 7063740"/>
                      <a:gd name="connsiteY38" fmla="*/ 34290 h 1323975"/>
                      <a:gd name="connsiteX39" fmla="*/ 5669280 w 7063740"/>
                      <a:gd name="connsiteY39" fmla="*/ 68580 h 1323975"/>
                      <a:gd name="connsiteX40" fmla="*/ 5532120 w 7063740"/>
                      <a:gd name="connsiteY40" fmla="*/ 171450 h 1323975"/>
                      <a:gd name="connsiteX41" fmla="*/ 5440680 w 7063740"/>
                      <a:gd name="connsiteY41" fmla="*/ 400050 h 1323975"/>
                      <a:gd name="connsiteX42" fmla="*/ 5509260 w 7063740"/>
                      <a:gd name="connsiteY42" fmla="*/ 685800 h 1323975"/>
                      <a:gd name="connsiteX43" fmla="*/ 5669280 w 7063740"/>
                      <a:gd name="connsiteY43" fmla="*/ 925830 h 1323975"/>
                      <a:gd name="connsiteX44" fmla="*/ 5966460 w 7063740"/>
                      <a:gd name="connsiteY44" fmla="*/ 1154430 h 1323975"/>
                      <a:gd name="connsiteX45" fmla="*/ 6309360 w 7063740"/>
                      <a:gd name="connsiteY45" fmla="*/ 1268730 h 1323975"/>
                      <a:gd name="connsiteX46" fmla="*/ 6606540 w 7063740"/>
                      <a:gd name="connsiteY46" fmla="*/ 1291590 h 1323975"/>
                      <a:gd name="connsiteX47" fmla="*/ 7063740 w 7063740"/>
                      <a:gd name="connsiteY47" fmla="*/ 1200150 h 1323975"/>
                      <a:gd name="connsiteX0" fmla="*/ 0 w 7063740"/>
                      <a:gd name="connsiteY0" fmla="*/ 1165860 h 1323975"/>
                      <a:gd name="connsiteX1" fmla="*/ 262890 w 7063740"/>
                      <a:gd name="connsiteY1" fmla="*/ 1245870 h 1323975"/>
                      <a:gd name="connsiteX2" fmla="*/ 582930 w 7063740"/>
                      <a:gd name="connsiteY2" fmla="*/ 1314450 h 1323975"/>
                      <a:gd name="connsiteX3" fmla="*/ 1143000 w 7063740"/>
                      <a:gd name="connsiteY3" fmla="*/ 1211580 h 1323975"/>
                      <a:gd name="connsiteX4" fmla="*/ 1588770 w 7063740"/>
                      <a:gd name="connsiteY4" fmla="*/ 857250 h 1323975"/>
                      <a:gd name="connsiteX5" fmla="*/ 1725930 w 7063740"/>
                      <a:gd name="connsiteY5" fmla="*/ 468630 h 1323975"/>
                      <a:gd name="connsiteX6" fmla="*/ 1645920 w 7063740"/>
                      <a:gd name="connsiteY6" fmla="*/ 148590 h 1323975"/>
                      <a:gd name="connsiteX7" fmla="*/ 1394460 w 7063740"/>
                      <a:gd name="connsiteY7" fmla="*/ 11430 h 1323975"/>
                      <a:gd name="connsiteX8" fmla="*/ 1143000 w 7063740"/>
                      <a:gd name="connsiteY8" fmla="*/ 80010 h 1323975"/>
                      <a:gd name="connsiteX9" fmla="*/ 1005840 w 7063740"/>
                      <a:gd name="connsiteY9" fmla="*/ 285750 h 1323975"/>
                      <a:gd name="connsiteX10" fmla="*/ 1005840 w 7063740"/>
                      <a:gd name="connsiteY10" fmla="*/ 582930 h 1323975"/>
                      <a:gd name="connsiteX11" fmla="*/ 1143000 w 7063740"/>
                      <a:gd name="connsiteY11" fmla="*/ 868680 h 1323975"/>
                      <a:gd name="connsiteX12" fmla="*/ 1485900 w 7063740"/>
                      <a:gd name="connsiteY12" fmla="*/ 1143000 h 1323975"/>
                      <a:gd name="connsiteX13" fmla="*/ 1840230 w 7063740"/>
                      <a:gd name="connsiteY13" fmla="*/ 1268730 h 1323975"/>
                      <a:gd name="connsiteX14" fmla="*/ 2228850 w 7063740"/>
                      <a:gd name="connsiteY14" fmla="*/ 1280160 h 1323975"/>
                      <a:gd name="connsiteX15" fmla="*/ 2651760 w 7063740"/>
                      <a:gd name="connsiteY15" fmla="*/ 1188720 h 1323975"/>
                      <a:gd name="connsiteX16" fmla="*/ 3086100 w 7063740"/>
                      <a:gd name="connsiteY16" fmla="*/ 845820 h 1323975"/>
                      <a:gd name="connsiteX17" fmla="*/ 3211830 w 7063740"/>
                      <a:gd name="connsiteY17" fmla="*/ 411480 h 1323975"/>
                      <a:gd name="connsiteX18" fmla="*/ 3086100 w 7063740"/>
                      <a:gd name="connsiteY18" fmla="*/ 114300 h 1323975"/>
                      <a:gd name="connsiteX19" fmla="*/ 2834640 w 7063740"/>
                      <a:gd name="connsiteY19" fmla="*/ 11430 h 1323975"/>
                      <a:gd name="connsiteX20" fmla="*/ 2594610 w 7063740"/>
                      <a:gd name="connsiteY20" fmla="*/ 125730 h 1323975"/>
                      <a:gd name="connsiteX21" fmla="*/ 2480310 w 7063740"/>
                      <a:gd name="connsiteY21" fmla="*/ 377190 h 1323975"/>
                      <a:gd name="connsiteX22" fmla="*/ 4411980 w 7063740"/>
                      <a:gd name="connsiteY22" fmla="*/ 1005840 h 1323975"/>
                      <a:gd name="connsiteX23" fmla="*/ 4652010 w 7063740"/>
                      <a:gd name="connsiteY23" fmla="*/ 708660 h 1323975"/>
                      <a:gd name="connsiteX24" fmla="*/ 4709160 w 7063740"/>
                      <a:gd name="connsiteY24" fmla="*/ 411480 h 1323975"/>
                      <a:gd name="connsiteX25" fmla="*/ 4572000 w 7063740"/>
                      <a:gd name="connsiteY25" fmla="*/ 102870 h 1323975"/>
                      <a:gd name="connsiteX26" fmla="*/ 4309110 w 7063740"/>
                      <a:gd name="connsiteY26" fmla="*/ 22860 h 1323975"/>
                      <a:gd name="connsiteX27" fmla="*/ 4034790 w 7063740"/>
                      <a:gd name="connsiteY27" fmla="*/ 160020 h 1323975"/>
                      <a:gd name="connsiteX28" fmla="*/ 3966210 w 7063740"/>
                      <a:gd name="connsiteY28" fmla="*/ 514350 h 1323975"/>
                      <a:gd name="connsiteX29" fmla="*/ 4091940 w 7063740"/>
                      <a:gd name="connsiteY29" fmla="*/ 834390 h 1323975"/>
                      <a:gd name="connsiteX30" fmla="*/ 4366260 w 7063740"/>
                      <a:gd name="connsiteY30" fmla="*/ 1097280 h 1323975"/>
                      <a:gd name="connsiteX31" fmla="*/ 4800600 w 7063740"/>
                      <a:gd name="connsiteY31" fmla="*/ 1268730 h 1323975"/>
                      <a:gd name="connsiteX32" fmla="*/ 5200650 w 7063740"/>
                      <a:gd name="connsiteY32" fmla="*/ 1303020 h 1323975"/>
                      <a:gd name="connsiteX33" fmla="*/ 5737860 w 7063740"/>
                      <a:gd name="connsiteY33" fmla="*/ 1143000 h 1323975"/>
                      <a:gd name="connsiteX34" fmla="*/ 6092190 w 7063740"/>
                      <a:gd name="connsiteY34" fmla="*/ 800100 h 1323975"/>
                      <a:gd name="connsiteX35" fmla="*/ 6195060 w 7063740"/>
                      <a:gd name="connsiteY35" fmla="*/ 445770 h 1323975"/>
                      <a:gd name="connsiteX36" fmla="*/ 6115050 w 7063740"/>
                      <a:gd name="connsiteY36" fmla="*/ 137160 h 1323975"/>
                      <a:gd name="connsiteX37" fmla="*/ 5875020 w 7063740"/>
                      <a:gd name="connsiteY37" fmla="*/ 34290 h 1323975"/>
                      <a:gd name="connsiteX38" fmla="*/ 5669280 w 7063740"/>
                      <a:gd name="connsiteY38" fmla="*/ 68580 h 1323975"/>
                      <a:gd name="connsiteX39" fmla="*/ 5532120 w 7063740"/>
                      <a:gd name="connsiteY39" fmla="*/ 171450 h 1323975"/>
                      <a:gd name="connsiteX40" fmla="*/ 5440680 w 7063740"/>
                      <a:gd name="connsiteY40" fmla="*/ 400050 h 1323975"/>
                      <a:gd name="connsiteX41" fmla="*/ 5509260 w 7063740"/>
                      <a:gd name="connsiteY41" fmla="*/ 685800 h 1323975"/>
                      <a:gd name="connsiteX42" fmla="*/ 5669280 w 7063740"/>
                      <a:gd name="connsiteY42" fmla="*/ 925830 h 1323975"/>
                      <a:gd name="connsiteX43" fmla="*/ 5966460 w 7063740"/>
                      <a:gd name="connsiteY43" fmla="*/ 1154430 h 1323975"/>
                      <a:gd name="connsiteX44" fmla="*/ 6309360 w 7063740"/>
                      <a:gd name="connsiteY44" fmla="*/ 1268730 h 1323975"/>
                      <a:gd name="connsiteX45" fmla="*/ 6606540 w 7063740"/>
                      <a:gd name="connsiteY45" fmla="*/ 1291590 h 1323975"/>
                      <a:gd name="connsiteX46" fmla="*/ 7063740 w 7063740"/>
                      <a:gd name="connsiteY46" fmla="*/ 1200150 h 1323975"/>
                      <a:gd name="connsiteX0" fmla="*/ 0 w 7063740"/>
                      <a:gd name="connsiteY0" fmla="*/ 1198243 h 1356358"/>
                      <a:gd name="connsiteX1" fmla="*/ 262890 w 7063740"/>
                      <a:gd name="connsiteY1" fmla="*/ 1278253 h 1356358"/>
                      <a:gd name="connsiteX2" fmla="*/ 582930 w 7063740"/>
                      <a:gd name="connsiteY2" fmla="*/ 1346833 h 1356358"/>
                      <a:gd name="connsiteX3" fmla="*/ 1143000 w 7063740"/>
                      <a:gd name="connsiteY3" fmla="*/ 1243963 h 1356358"/>
                      <a:gd name="connsiteX4" fmla="*/ 1588770 w 7063740"/>
                      <a:gd name="connsiteY4" fmla="*/ 889633 h 1356358"/>
                      <a:gd name="connsiteX5" fmla="*/ 1725930 w 7063740"/>
                      <a:gd name="connsiteY5" fmla="*/ 501013 h 1356358"/>
                      <a:gd name="connsiteX6" fmla="*/ 1645920 w 7063740"/>
                      <a:gd name="connsiteY6" fmla="*/ 180973 h 1356358"/>
                      <a:gd name="connsiteX7" fmla="*/ 1394460 w 7063740"/>
                      <a:gd name="connsiteY7" fmla="*/ 43813 h 1356358"/>
                      <a:gd name="connsiteX8" fmla="*/ 1143000 w 7063740"/>
                      <a:gd name="connsiteY8" fmla="*/ 112393 h 1356358"/>
                      <a:gd name="connsiteX9" fmla="*/ 1005840 w 7063740"/>
                      <a:gd name="connsiteY9" fmla="*/ 318133 h 1356358"/>
                      <a:gd name="connsiteX10" fmla="*/ 1005840 w 7063740"/>
                      <a:gd name="connsiteY10" fmla="*/ 615313 h 1356358"/>
                      <a:gd name="connsiteX11" fmla="*/ 1143000 w 7063740"/>
                      <a:gd name="connsiteY11" fmla="*/ 901063 h 1356358"/>
                      <a:gd name="connsiteX12" fmla="*/ 1485900 w 7063740"/>
                      <a:gd name="connsiteY12" fmla="*/ 1175383 h 1356358"/>
                      <a:gd name="connsiteX13" fmla="*/ 1840230 w 7063740"/>
                      <a:gd name="connsiteY13" fmla="*/ 1301113 h 1356358"/>
                      <a:gd name="connsiteX14" fmla="*/ 2228850 w 7063740"/>
                      <a:gd name="connsiteY14" fmla="*/ 1312543 h 1356358"/>
                      <a:gd name="connsiteX15" fmla="*/ 2651760 w 7063740"/>
                      <a:gd name="connsiteY15" fmla="*/ 1221103 h 1356358"/>
                      <a:gd name="connsiteX16" fmla="*/ 3086100 w 7063740"/>
                      <a:gd name="connsiteY16" fmla="*/ 878203 h 1356358"/>
                      <a:gd name="connsiteX17" fmla="*/ 3211830 w 7063740"/>
                      <a:gd name="connsiteY17" fmla="*/ 443863 h 1356358"/>
                      <a:gd name="connsiteX18" fmla="*/ 3086100 w 7063740"/>
                      <a:gd name="connsiteY18" fmla="*/ 146683 h 1356358"/>
                      <a:gd name="connsiteX19" fmla="*/ 2834640 w 7063740"/>
                      <a:gd name="connsiteY19" fmla="*/ 43813 h 1356358"/>
                      <a:gd name="connsiteX20" fmla="*/ 2480310 w 7063740"/>
                      <a:gd name="connsiteY20" fmla="*/ 409573 h 1356358"/>
                      <a:gd name="connsiteX21" fmla="*/ 4411980 w 7063740"/>
                      <a:gd name="connsiteY21" fmla="*/ 1038223 h 1356358"/>
                      <a:gd name="connsiteX22" fmla="*/ 4652010 w 7063740"/>
                      <a:gd name="connsiteY22" fmla="*/ 741043 h 1356358"/>
                      <a:gd name="connsiteX23" fmla="*/ 4709160 w 7063740"/>
                      <a:gd name="connsiteY23" fmla="*/ 443863 h 1356358"/>
                      <a:gd name="connsiteX24" fmla="*/ 4572000 w 7063740"/>
                      <a:gd name="connsiteY24" fmla="*/ 135253 h 1356358"/>
                      <a:gd name="connsiteX25" fmla="*/ 4309110 w 7063740"/>
                      <a:gd name="connsiteY25" fmla="*/ 55243 h 1356358"/>
                      <a:gd name="connsiteX26" fmla="*/ 4034790 w 7063740"/>
                      <a:gd name="connsiteY26" fmla="*/ 192403 h 1356358"/>
                      <a:gd name="connsiteX27" fmla="*/ 3966210 w 7063740"/>
                      <a:gd name="connsiteY27" fmla="*/ 546733 h 1356358"/>
                      <a:gd name="connsiteX28" fmla="*/ 4091940 w 7063740"/>
                      <a:gd name="connsiteY28" fmla="*/ 866773 h 1356358"/>
                      <a:gd name="connsiteX29" fmla="*/ 4366260 w 7063740"/>
                      <a:gd name="connsiteY29" fmla="*/ 1129663 h 1356358"/>
                      <a:gd name="connsiteX30" fmla="*/ 4800600 w 7063740"/>
                      <a:gd name="connsiteY30" fmla="*/ 1301113 h 1356358"/>
                      <a:gd name="connsiteX31" fmla="*/ 5200650 w 7063740"/>
                      <a:gd name="connsiteY31" fmla="*/ 1335403 h 1356358"/>
                      <a:gd name="connsiteX32" fmla="*/ 5737860 w 7063740"/>
                      <a:gd name="connsiteY32" fmla="*/ 1175383 h 1356358"/>
                      <a:gd name="connsiteX33" fmla="*/ 6092190 w 7063740"/>
                      <a:gd name="connsiteY33" fmla="*/ 832483 h 1356358"/>
                      <a:gd name="connsiteX34" fmla="*/ 6195060 w 7063740"/>
                      <a:gd name="connsiteY34" fmla="*/ 478153 h 1356358"/>
                      <a:gd name="connsiteX35" fmla="*/ 6115050 w 7063740"/>
                      <a:gd name="connsiteY35" fmla="*/ 169543 h 1356358"/>
                      <a:gd name="connsiteX36" fmla="*/ 5875020 w 7063740"/>
                      <a:gd name="connsiteY36" fmla="*/ 66673 h 1356358"/>
                      <a:gd name="connsiteX37" fmla="*/ 5669280 w 7063740"/>
                      <a:gd name="connsiteY37" fmla="*/ 100963 h 1356358"/>
                      <a:gd name="connsiteX38" fmla="*/ 5532120 w 7063740"/>
                      <a:gd name="connsiteY38" fmla="*/ 203833 h 1356358"/>
                      <a:gd name="connsiteX39" fmla="*/ 5440680 w 7063740"/>
                      <a:gd name="connsiteY39" fmla="*/ 432433 h 1356358"/>
                      <a:gd name="connsiteX40" fmla="*/ 5509260 w 7063740"/>
                      <a:gd name="connsiteY40" fmla="*/ 718183 h 1356358"/>
                      <a:gd name="connsiteX41" fmla="*/ 5669280 w 7063740"/>
                      <a:gd name="connsiteY41" fmla="*/ 958213 h 1356358"/>
                      <a:gd name="connsiteX42" fmla="*/ 5966460 w 7063740"/>
                      <a:gd name="connsiteY42" fmla="*/ 1186813 h 1356358"/>
                      <a:gd name="connsiteX43" fmla="*/ 6309360 w 7063740"/>
                      <a:gd name="connsiteY43" fmla="*/ 1301113 h 1356358"/>
                      <a:gd name="connsiteX44" fmla="*/ 6606540 w 7063740"/>
                      <a:gd name="connsiteY44" fmla="*/ 1323973 h 1356358"/>
                      <a:gd name="connsiteX45" fmla="*/ 7063740 w 7063740"/>
                      <a:gd name="connsiteY45" fmla="*/ 1232533 h 1356358"/>
                      <a:gd name="connsiteX0" fmla="*/ 0 w 6606541"/>
                      <a:gd name="connsiteY0" fmla="*/ 1198247 h 1356362"/>
                      <a:gd name="connsiteX1" fmla="*/ 262890 w 6606541"/>
                      <a:gd name="connsiteY1" fmla="*/ 1278257 h 1356362"/>
                      <a:gd name="connsiteX2" fmla="*/ 582930 w 6606541"/>
                      <a:gd name="connsiteY2" fmla="*/ 1346837 h 1356362"/>
                      <a:gd name="connsiteX3" fmla="*/ 1143000 w 6606541"/>
                      <a:gd name="connsiteY3" fmla="*/ 1243967 h 1356362"/>
                      <a:gd name="connsiteX4" fmla="*/ 1588770 w 6606541"/>
                      <a:gd name="connsiteY4" fmla="*/ 889637 h 1356362"/>
                      <a:gd name="connsiteX5" fmla="*/ 1725930 w 6606541"/>
                      <a:gd name="connsiteY5" fmla="*/ 501017 h 1356362"/>
                      <a:gd name="connsiteX6" fmla="*/ 1645920 w 6606541"/>
                      <a:gd name="connsiteY6" fmla="*/ 180977 h 1356362"/>
                      <a:gd name="connsiteX7" fmla="*/ 1394460 w 6606541"/>
                      <a:gd name="connsiteY7" fmla="*/ 43817 h 1356362"/>
                      <a:gd name="connsiteX8" fmla="*/ 1143000 w 6606541"/>
                      <a:gd name="connsiteY8" fmla="*/ 112397 h 1356362"/>
                      <a:gd name="connsiteX9" fmla="*/ 1005840 w 6606541"/>
                      <a:gd name="connsiteY9" fmla="*/ 318137 h 1356362"/>
                      <a:gd name="connsiteX10" fmla="*/ 1005840 w 6606541"/>
                      <a:gd name="connsiteY10" fmla="*/ 615317 h 1356362"/>
                      <a:gd name="connsiteX11" fmla="*/ 1143000 w 6606541"/>
                      <a:gd name="connsiteY11" fmla="*/ 901067 h 1356362"/>
                      <a:gd name="connsiteX12" fmla="*/ 1485900 w 6606541"/>
                      <a:gd name="connsiteY12" fmla="*/ 1175387 h 1356362"/>
                      <a:gd name="connsiteX13" fmla="*/ 1840230 w 6606541"/>
                      <a:gd name="connsiteY13" fmla="*/ 1301117 h 1356362"/>
                      <a:gd name="connsiteX14" fmla="*/ 2228850 w 6606541"/>
                      <a:gd name="connsiteY14" fmla="*/ 1312547 h 1356362"/>
                      <a:gd name="connsiteX15" fmla="*/ 2651760 w 6606541"/>
                      <a:gd name="connsiteY15" fmla="*/ 1221107 h 1356362"/>
                      <a:gd name="connsiteX16" fmla="*/ 3086100 w 6606541"/>
                      <a:gd name="connsiteY16" fmla="*/ 878207 h 1356362"/>
                      <a:gd name="connsiteX17" fmla="*/ 3211830 w 6606541"/>
                      <a:gd name="connsiteY17" fmla="*/ 443867 h 1356362"/>
                      <a:gd name="connsiteX18" fmla="*/ 3086100 w 6606541"/>
                      <a:gd name="connsiteY18" fmla="*/ 146687 h 1356362"/>
                      <a:gd name="connsiteX19" fmla="*/ 2834640 w 6606541"/>
                      <a:gd name="connsiteY19" fmla="*/ 43817 h 1356362"/>
                      <a:gd name="connsiteX20" fmla="*/ 2480310 w 6606541"/>
                      <a:gd name="connsiteY20" fmla="*/ 409577 h 1356362"/>
                      <a:gd name="connsiteX21" fmla="*/ 4411980 w 6606541"/>
                      <a:gd name="connsiteY21" fmla="*/ 1038227 h 1356362"/>
                      <a:gd name="connsiteX22" fmla="*/ 4652010 w 6606541"/>
                      <a:gd name="connsiteY22" fmla="*/ 741047 h 1356362"/>
                      <a:gd name="connsiteX23" fmla="*/ 4709160 w 6606541"/>
                      <a:gd name="connsiteY23" fmla="*/ 443867 h 1356362"/>
                      <a:gd name="connsiteX24" fmla="*/ 4572000 w 6606541"/>
                      <a:gd name="connsiteY24" fmla="*/ 135257 h 1356362"/>
                      <a:gd name="connsiteX25" fmla="*/ 4309110 w 6606541"/>
                      <a:gd name="connsiteY25" fmla="*/ 55247 h 1356362"/>
                      <a:gd name="connsiteX26" fmla="*/ 4034790 w 6606541"/>
                      <a:gd name="connsiteY26" fmla="*/ 192407 h 1356362"/>
                      <a:gd name="connsiteX27" fmla="*/ 3966210 w 6606541"/>
                      <a:gd name="connsiteY27" fmla="*/ 546737 h 1356362"/>
                      <a:gd name="connsiteX28" fmla="*/ 4091940 w 6606541"/>
                      <a:gd name="connsiteY28" fmla="*/ 866777 h 1356362"/>
                      <a:gd name="connsiteX29" fmla="*/ 4366260 w 6606541"/>
                      <a:gd name="connsiteY29" fmla="*/ 1129667 h 1356362"/>
                      <a:gd name="connsiteX30" fmla="*/ 4800600 w 6606541"/>
                      <a:gd name="connsiteY30" fmla="*/ 1301117 h 1356362"/>
                      <a:gd name="connsiteX31" fmla="*/ 5200650 w 6606541"/>
                      <a:gd name="connsiteY31" fmla="*/ 1335407 h 1356362"/>
                      <a:gd name="connsiteX32" fmla="*/ 5737860 w 6606541"/>
                      <a:gd name="connsiteY32" fmla="*/ 1175387 h 1356362"/>
                      <a:gd name="connsiteX33" fmla="*/ 6092190 w 6606541"/>
                      <a:gd name="connsiteY33" fmla="*/ 832487 h 1356362"/>
                      <a:gd name="connsiteX34" fmla="*/ 6195060 w 6606541"/>
                      <a:gd name="connsiteY34" fmla="*/ 478157 h 1356362"/>
                      <a:gd name="connsiteX35" fmla="*/ 6115050 w 6606541"/>
                      <a:gd name="connsiteY35" fmla="*/ 169547 h 1356362"/>
                      <a:gd name="connsiteX36" fmla="*/ 5875020 w 6606541"/>
                      <a:gd name="connsiteY36" fmla="*/ 66677 h 1356362"/>
                      <a:gd name="connsiteX37" fmla="*/ 5669280 w 6606541"/>
                      <a:gd name="connsiteY37" fmla="*/ 100967 h 1356362"/>
                      <a:gd name="connsiteX38" fmla="*/ 5532120 w 6606541"/>
                      <a:gd name="connsiteY38" fmla="*/ 203837 h 1356362"/>
                      <a:gd name="connsiteX39" fmla="*/ 5440680 w 6606541"/>
                      <a:gd name="connsiteY39" fmla="*/ 432437 h 1356362"/>
                      <a:gd name="connsiteX40" fmla="*/ 5509260 w 6606541"/>
                      <a:gd name="connsiteY40" fmla="*/ 718187 h 1356362"/>
                      <a:gd name="connsiteX41" fmla="*/ 5669280 w 6606541"/>
                      <a:gd name="connsiteY41" fmla="*/ 958217 h 1356362"/>
                      <a:gd name="connsiteX42" fmla="*/ 5966460 w 6606541"/>
                      <a:gd name="connsiteY42" fmla="*/ 1186817 h 1356362"/>
                      <a:gd name="connsiteX43" fmla="*/ 6309360 w 6606541"/>
                      <a:gd name="connsiteY43" fmla="*/ 1301117 h 1356362"/>
                      <a:gd name="connsiteX44" fmla="*/ 6606540 w 6606541"/>
                      <a:gd name="connsiteY44" fmla="*/ 1323977 h 1356362"/>
                      <a:gd name="connsiteX0" fmla="*/ 0 w 6309360"/>
                      <a:gd name="connsiteY0" fmla="*/ 1198243 h 1356358"/>
                      <a:gd name="connsiteX1" fmla="*/ 262890 w 6309360"/>
                      <a:gd name="connsiteY1" fmla="*/ 1278253 h 1356358"/>
                      <a:gd name="connsiteX2" fmla="*/ 582930 w 6309360"/>
                      <a:gd name="connsiteY2" fmla="*/ 1346833 h 1356358"/>
                      <a:gd name="connsiteX3" fmla="*/ 1143000 w 6309360"/>
                      <a:gd name="connsiteY3" fmla="*/ 1243963 h 1356358"/>
                      <a:gd name="connsiteX4" fmla="*/ 1588770 w 6309360"/>
                      <a:gd name="connsiteY4" fmla="*/ 889633 h 1356358"/>
                      <a:gd name="connsiteX5" fmla="*/ 1725930 w 6309360"/>
                      <a:gd name="connsiteY5" fmla="*/ 501013 h 1356358"/>
                      <a:gd name="connsiteX6" fmla="*/ 1645920 w 6309360"/>
                      <a:gd name="connsiteY6" fmla="*/ 180973 h 1356358"/>
                      <a:gd name="connsiteX7" fmla="*/ 1394460 w 6309360"/>
                      <a:gd name="connsiteY7" fmla="*/ 43813 h 1356358"/>
                      <a:gd name="connsiteX8" fmla="*/ 1143000 w 6309360"/>
                      <a:gd name="connsiteY8" fmla="*/ 112393 h 1356358"/>
                      <a:gd name="connsiteX9" fmla="*/ 1005840 w 6309360"/>
                      <a:gd name="connsiteY9" fmla="*/ 318133 h 1356358"/>
                      <a:gd name="connsiteX10" fmla="*/ 1005840 w 6309360"/>
                      <a:gd name="connsiteY10" fmla="*/ 615313 h 1356358"/>
                      <a:gd name="connsiteX11" fmla="*/ 1143000 w 6309360"/>
                      <a:gd name="connsiteY11" fmla="*/ 901063 h 1356358"/>
                      <a:gd name="connsiteX12" fmla="*/ 1485900 w 6309360"/>
                      <a:gd name="connsiteY12" fmla="*/ 1175383 h 1356358"/>
                      <a:gd name="connsiteX13" fmla="*/ 1840230 w 6309360"/>
                      <a:gd name="connsiteY13" fmla="*/ 1301113 h 1356358"/>
                      <a:gd name="connsiteX14" fmla="*/ 2228850 w 6309360"/>
                      <a:gd name="connsiteY14" fmla="*/ 1312543 h 1356358"/>
                      <a:gd name="connsiteX15" fmla="*/ 2651760 w 6309360"/>
                      <a:gd name="connsiteY15" fmla="*/ 1221103 h 1356358"/>
                      <a:gd name="connsiteX16" fmla="*/ 3086100 w 6309360"/>
                      <a:gd name="connsiteY16" fmla="*/ 878203 h 1356358"/>
                      <a:gd name="connsiteX17" fmla="*/ 3211830 w 6309360"/>
                      <a:gd name="connsiteY17" fmla="*/ 443863 h 1356358"/>
                      <a:gd name="connsiteX18" fmla="*/ 3086100 w 6309360"/>
                      <a:gd name="connsiteY18" fmla="*/ 146683 h 1356358"/>
                      <a:gd name="connsiteX19" fmla="*/ 2834640 w 6309360"/>
                      <a:gd name="connsiteY19" fmla="*/ 43813 h 1356358"/>
                      <a:gd name="connsiteX20" fmla="*/ 2480310 w 6309360"/>
                      <a:gd name="connsiteY20" fmla="*/ 409573 h 1356358"/>
                      <a:gd name="connsiteX21" fmla="*/ 4411980 w 6309360"/>
                      <a:gd name="connsiteY21" fmla="*/ 1038223 h 1356358"/>
                      <a:gd name="connsiteX22" fmla="*/ 4652010 w 6309360"/>
                      <a:gd name="connsiteY22" fmla="*/ 741043 h 1356358"/>
                      <a:gd name="connsiteX23" fmla="*/ 4709160 w 6309360"/>
                      <a:gd name="connsiteY23" fmla="*/ 443863 h 1356358"/>
                      <a:gd name="connsiteX24" fmla="*/ 4572000 w 6309360"/>
                      <a:gd name="connsiteY24" fmla="*/ 135253 h 1356358"/>
                      <a:gd name="connsiteX25" fmla="*/ 4309110 w 6309360"/>
                      <a:gd name="connsiteY25" fmla="*/ 55243 h 1356358"/>
                      <a:gd name="connsiteX26" fmla="*/ 4034790 w 6309360"/>
                      <a:gd name="connsiteY26" fmla="*/ 192403 h 1356358"/>
                      <a:gd name="connsiteX27" fmla="*/ 3966210 w 6309360"/>
                      <a:gd name="connsiteY27" fmla="*/ 546733 h 1356358"/>
                      <a:gd name="connsiteX28" fmla="*/ 4091940 w 6309360"/>
                      <a:gd name="connsiteY28" fmla="*/ 866773 h 1356358"/>
                      <a:gd name="connsiteX29" fmla="*/ 4366260 w 6309360"/>
                      <a:gd name="connsiteY29" fmla="*/ 1129663 h 1356358"/>
                      <a:gd name="connsiteX30" fmla="*/ 4800600 w 6309360"/>
                      <a:gd name="connsiteY30" fmla="*/ 1301113 h 1356358"/>
                      <a:gd name="connsiteX31" fmla="*/ 5200650 w 6309360"/>
                      <a:gd name="connsiteY31" fmla="*/ 1335403 h 1356358"/>
                      <a:gd name="connsiteX32" fmla="*/ 5737860 w 6309360"/>
                      <a:gd name="connsiteY32" fmla="*/ 1175383 h 1356358"/>
                      <a:gd name="connsiteX33" fmla="*/ 6092190 w 6309360"/>
                      <a:gd name="connsiteY33" fmla="*/ 832483 h 1356358"/>
                      <a:gd name="connsiteX34" fmla="*/ 6195060 w 6309360"/>
                      <a:gd name="connsiteY34" fmla="*/ 478153 h 1356358"/>
                      <a:gd name="connsiteX35" fmla="*/ 6115050 w 6309360"/>
                      <a:gd name="connsiteY35" fmla="*/ 169543 h 1356358"/>
                      <a:gd name="connsiteX36" fmla="*/ 5875020 w 6309360"/>
                      <a:gd name="connsiteY36" fmla="*/ 66673 h 1356358"/>
                      <a:gd name="connsiteX37" fmla="*/ 5669280 w 6309360"/>
                      <a:gd name="connsiteY37" fmla="*/ 100963 h 1356358"/>
                      <a:gd name="connsiteX38" fmla="*/ 5532120 w 6309360"/>
                      <a:gd name="connsiteY38" fmla="*/ 203833 h 1356358"/>
                      <a:gd name="connsiteX39" fmla="*/ 5440680 w 6309360"/>
                      <a:gd name="connsiteY39" fmla="*/ 432433 h 1356358"/>
                      <a:gd name="connsiteX40" fmla="*/ 5509260 w 6309360"/>
                      <a:gd name="connsiteY40" fmla="*/ 718183 h 1356358"/>
                      <a:gd name="connsiteX41" fmla="*/ 5669280 w 6309360"/>
                      <a:gd name="connsiteY41" fmla="*/ 958213 h 1356358"/>
                      <a:gd name="connsiteX42" fmla="*/ 5966460 w 6309360"/>
                      <a:gd name="connsiteY42" fmla="*/ 1186813 h 1356358"/>
                      <a:gd name="connsiteX43" fmla="*/ 6309360 w 6309360"/>
                      <a:gd name="connsiteY43" fmla="*/ 13011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41" fmla="*/ 5669280 w 6198871"/>
                      <a:gd name="connsiteY41" fmla="*/ 958217 h 1356362"/>
                      <a:gd name="connsiteX42" fmla="*/ 5966460 w 6198871"/>
                      <a:gd name="connsiteY42" fmla="*/ 1186817 h 1356362"/>
                      <a:gd name="connsiteX0" fmla="*/ 0 w 6198871"/>
                      <a:gd name="connsiteY0" fmla="*/ 1198243 h 1356358"/>
                      <a:gd name="connsiteX1" fmla="*/ 262890 w 6198871"/>
                      <a:gd name="connsiteY1" fmla="*/ 1278253 h 1356358"/>
                      <a:gd name="connsiteX2" fmla="*/ 582930 w 6198871"/>
                      <a:gd name="connsiteY2" fmla="*/ 1346833 h 1356358"/>
                      <a:gd name="connsiteX3" fmla="*/ 1143000 w 6198871"/>
                      <a:gd name="connsiteY3" fmla="*/ 1243963 h 1356358"/>
                      <a:gd name="connsiteX4" fmla="*/ 1588770 w 6198871"/>
                      <a:gd name="connsiteY4" fmla="*/ 889633 h 1356358"/>
                      <a:gd name="connsiteX5" fmla="*/ 1725930 w 6198871"/>
                      <a:gd name="connsiteY5" fmla="*/ 501013 h 1356358"/>
                      <a:gd name="connsiteX6" fmla="*/ 1645920 w 6198871"/>
                      <a:gd name="connsiteY6" fmla="*/ 180973 h 1356358"/>
                      <a:gd name="connsiteX7" fmla="*/ 1394460 w 6198871"/>
                      <a:gd name="connsiteY7" fmla="*/ 43813 h 1356358"/>
                      <a:gd name="connsiteX8" fmla="*/ 1143000 w 6198871"/>
                      <a:gd name="connsiteY8" fmla="*/ 112393 h 1356358"/>
                      <a:gd name="connsiteX9" fmla="*/ 1005840 w 6198871"/>
                      <a:gd name="connsiteY9" fmla="*/ 318133 h 1356358"/>
                      <a:gd name="connsiteX10" fmla="*/ 1005840 w 6198871"/>
                      <a:gd name="connsiteY10" fmla="*/ 615313 h 1356358"/>
                      <a:gd name="connsiteX11" fmla="*/ 1143000 w 6198871"/>
                      <a:gd name="connsiteY11" fmla="*/ 901063 h 1356358"/>
                      <a:gd name="connsiteX12" fmla="*/ 1485900 w 6198871"/>
                      <a:gd name="connsiteY12" fmla="*/ 1175383 h 1356358"/>
                      <a:gd name="connsiteX13" fmla="*/ 1840230 w 6198871"/>
                      <a:gd name="connsiteY13" fmla="*/ 1301113 h 1356358"/>
                      <a:gd name="connsiteX14" fmla="*/ 2228850 w 6198871"/>
                      <a:gd name="connsiteY14" fmla="*/ 1312543 h 1356358"/>
                      <a:gd name="connsiteX15" fmla="*/ 2651760 w 6198871"/>
                      <a:gd name="connsiteY15" fmla="*/ 1221103 h 1356358"/>
                      <a:gd name="connsiteX16" fmla="*/ 3086100 w 6198871"/>
                      <a:gd name="connsiteY16" fmla="*/ 878203 h 1356358"/>
                      <a:gd name="connsiteX17" fmla="*/ 3211830 w 6198871"/>
                      <a:gd name="connsiteY17" fmla="*/ 443863 h 1356358"/>
                      <a:gd name="connsiteX18" fmla="*/ 3086100 w 6198871"/>
                      <a:gd name="connsiteY18" fmla="*/ 146683 h 1356358"/>
                      <a:gd name="connsiteX19" fmla="*/ 2834640 w 6198871"/>
                      <a:gd name="connsiteY19" fmla="*/ 43813 h 1356358"/>
                      <a:gd name="connsiteX20" fmla="*/ 2480310 w 6198871"/>
                      <a:gd name="connsiteY20" fmla="*/ 409573 h 1356358"/>
                      <a:gd name="connsiteX21" fmla="*/ 4411980 w 6198871"/>
                      <a:gd name="connsiteY21" fmla="*/ 1038223 h 1356358"/>
                      <a:gd name="connsiteX22" fmla="*/ 4652010 w 6198871"/>
                      <a:gd name="connsiteY22" fmla="*/ 741043 h 1356358"/>
                      <a:gd name="connsiteX23" fmla="*/ 4709160 w 6198871"/>
                      <a:gd name="connsiteY23" fmla="*/ 443863 h 1356358"/>
                      <a:gd name="connsiteX24" fmla="*/ 4572000 w 6198871"/>
                      <a:gd name="connsiteY24" fmla="*/ 135253 h 1356358"/>
                      <a:gd name="connsiteX25" fmla="*/ 4309110 w 6198871"/>
                      <a:gd name="connsiteY25" fmla="*/ 55243 h 1356358"/>
                      <a:gd name="connsiteX26" fmla="*/ 4034790 w 6198871"/>
                      <a:gd name="connsiteY26" fmla="*/ 192403 h 1356358"/>
                      <a:gd name="connsiteX27" fmla="*/ 3966210 w 6198871"/>
                      <a:gd name="connsiteY27" fmla="*/ 546733 h 1356358"/>
                      <a:gd name="connsiteX28" fmla="*/ 4091940 w 6198871"/>
                      <a:gd name="connsiteY28" fmla="*/ 866773 h 1356358"/>
                      <a:gd name="connsiteX29" fmla="*/ 4366260 w 6198871"/>
                      <a:gd name="connsiteY29" fmla="*/ 1129663 h 1356358"/>
                      <a:gd name="connsiteX30" fmla="*/ 4800600 w 6198871"/>
                      <a:gd name="connsiteY30" fmla="*/ 1301113 h 1356358"/>
                      <a:gd name="connsiteX31" fmla="*/ 5200650 w 6198871"/>
                      <a:gd name="connsiteY31" fmla="*/ 1335403 h 1356358"/>
                      <a:gd name="connsiteX32" fmla="*/ 5737860 w 6198871"/>
                      <a:gd name="connsiteY32" fmla="*/ 1175383 h 1356358"/>
                      <a:gd name="connsiteX33" fmla="*/ 6092190 w 6198871"/>
                      <a:gd name="connsiteY33" fmla="*/ 832483 h 1356358"/>
                      <a:gd name="connsiteX34" fmla="*/ 6195060 w 6198871"/>
                      <a:gd name="connsiteY34" fmla="*/ 478153 h 1356358"/>
                      <a:gd name="connsiteX35" fmla="*/ 6115050 w 6198871"/>
                      <a:gd name="connsiteY35" fmla="*/ 169543 h 1356358"/>
                      <a:gd name="connsiteX36" fmla="*/ 5875020 w 6198871"/>
                      <a:gd name="connsiteY36" fmla="*/ 66673 h 1356358"/>
                      <a:gd name="connsiteX37" fmla="*/ 5669280 w 6198871"/>
                      <a:gd name="connsiteY37" fmla="*/ 100963 h 1356358"/>
                      <a:gd name="connsiteX38" fmla="*/ 5532120 w 6198871"/>
                      <a:gd name="connsiteY38" fmla="*/ 203833 h 1356358"/>
                      <a:gd name="connsiteX39" fmla="*/ 5440680 w 6198871"/>
                      <a:gd name="connsiteY39" fmla="*/ 432433 h 1356358"/>
                      <a:gd name="connsiteX40" fmla="*/ 5509260 w 6198871"/>
                      <a:gd name="connsiteY40" fmla="*/ 718183 h 1356358"/>
                      <a:gd name="connsiteX41" fmla="*/ 5669280 w 6198871"/>
                      <a:gd name="connsiteY41" fmla="*/ 958213 h 1356358"/>
                      <a:gd name="connsiteX0" fmla="*/ 0 w 6198871"/>
                      <a:gd name="connsiteY0" fmla="*/ 1198247 h 1356362"/>
                      <a:gd name="connsiteX1" fmla="*/ 262890 w 6198871"/>
                      <a:gd name="connsiteY1" fmla="*/ 1278257 h 1356362"/>
                      <a:gd name="connsiteX2" fmla="*/ 582930 w 6198871"/>
                      <a:gd name="connsiteY2" fmla="*/ 1346837 h 1356362"/>
                      <a:gd name="connsiteX3" fmla="*/ 1143000 w 6198871"/>
                      <a:gd name="connsiteY3" fmla="*/ 1243967 h 1356362"/>
                      <a:gd name="connsiteX4" fmla="*/ 1588770 w 6198871"/>
                      <a:gd name="connsiteY4" fmla="*/ 889637 h 1356362"/>
                      <a:gd name="connsiteX5" fmla="*/ 1725930 w 6198871"/>
                      <a:gd name="connsiteY5" fmla="*/ 501017 h 1356362"/>
                      <a:gd name="connsiteX6" fmla="*/ 1645920 w 6198871"/>
                      <a:gd name="connsiteY6" fmla="*/ 180977 h 1356362"/>
                      <a:gd name="connsiteX7" fmla="*/ 1394460 w 6198871"/>
                      <a:gd name="connsiteY7" fmla="*/ 43817 h 1356362"/>
                      <a:gd name="connsiteX8" fmla="*/ 1143000 w 6198871"/>
                      <a:gd name="connsiteY8" fmla="*/ 112397 h 1356362"/>
                      <a:gd name="connsiteX9" fmla="*/ 1005840 w 6198871"/>
                      <a:gd name="connsiteY9" fmla="*/ 318137 h 1356362"/>
                      <a:gd name="connsiteX10" fmla="*/ 1005840 w 6198871"/>
                      <a:gd name="connsiteY10" fmla="*/ 615317 h 1356362"/>
                      <a:gd name="connsiteX11" fmla="*/ 1143000 w 6198871"/>
                      <a:gd name="connsiteY11" fmla="*/ 901067 h 1356362"/>
                      <a:gd name="connsiteX12" fmla="*/ 1485900 w 6198871"/>
                      <a:gd name="connsiteY12" fmla="*/ 1175387 h 1356362"/>
                      <a:gd name="connsiteX13" fmla="*/ 1840230 w 6198871"/>
                      <a:gd name="connsiteY13" fmla="*/ 1301117 h 1356362"/>
                      <a:gd name="connsiteX14" fmla="*/ 2228850 w 6198871"/>
                      <a:gd name="connsiteY14" fmla="*/ 1312547 h 1356362"/>
                      <a:gd name="connsiteX15" fmla="*/ 2651760 w 6198871"/>
                      <a:gd name="connsiteY15" fmla="*/ 1221107 h 1356362"/>
                      <a:gd name="connsiteX16" fmla="*/ 3086100 w 6198871"/>
                      <a:gd name="connsiteY16" fmla="*/ 878207 h 1356362"/>
                      <a:gd name="connsiteX17" fmla="*/ 3211830 w 6198871"/>
                      <a:gd name="connsiteY17" fmla="*/ 443867 h 1356362"/>
                      <a:gd name="connsiteX18" fmla="*/ 3086100 w 6198871"/>
                      <a:gd name="connsiteY18" fmla="*/ 146687 h 1356362"/>
                      <a:gd name="connsiteX19" fmla="*/ 2834640 w 6198871"/>
                      <a:gd name="connsiteY19" fmla="*/ 43817 h 1356362"/>
                      <a:gd name="connsiteX20" fmla="*/ 2480310 w 6198871"/>
                      <a:gd name="connsiteY20" fmla="*/ 409577 h 1356362"/>
                      <a:gd name="connsiteX21" fmla="*/ 4411980 w 6198871"/>
                      <a:gd name="connsiteY21" fmla="*/ 1038227 h 1356362"/>
                      <a:gd name="connsiteX22" fmla="*/ 4652010 w 6198871"/>
                      <a:gd name="connsiteY22" fmla="*/ 741047 h 1356362"/>
                      <a:gd name="connsiteX23" fmla="*/ 4709160 w 6198871"/>
                      <a:gd name="connsiteY23" fmla="*/ 443867 h 1356362"/>
                      <a:gd name="connsiteX24" fmla="*/ 4572000 w 6198871"/>
                      <a:gd name="connsiteY24" fmla="*/ 135257 h 1356362"/>
                      <a:gd name="connsiteX25" fmla="*/ 4309110 w 6198871"/>
                      <a:gd name="connsiteY25" fmla="*/ 55247 h 1356362"/>
                      <a:gd name="connsiteX26" fmla="*/ 4034790 w 6198871"/>
                      <a:gd name="connsiteY26" fmla="*/ 192407 h 1356362"/>
                      <a:gd name="connsiteX27" fmla="*/ 3966210 w 6198871"/>
                      <a:gd name="connsiteY27" fmla="*/ 546737 h 1356362"/>
                      <a:gd name="connsiteX28" fmla="*/ 4091940 w 6198871"/>
                      <a:gd name="connsiteY28" fmla="*/ 866777 h 1356362"/>
                      <a:gd name="connsiteX29" fmla="*/ 4366260 w 6198871"/>
                      <a:gd name="connsiteY29" fmla="*/ 1129667 h 1356362"/>
                      <a:gd name="connsiteX30" fmla="*/ 4800600 w 6198871"/>
                      <a:gd name="connsiteY30" fmla="*/ 1301117 h 1356362"/>
                      <a:gd name="connsiteX31" fmla="*/ 5200650 w 6198871"/>
                      <a:gd name="connsiteY31" fmla="*/ 1335407 h 1356362"/>
                      <a:gd name="connsiteX32" fmla="*/ 5737860 w 6198871"/>
                      <a:gd name="connsiteY32" fmla="*/ 1175387 h 1356362"/>
                      <a:gd name="connsiteX33" fmla="*/ 6092190 w 6198871"/>
                      <a:gd name="connsiteY33" fmla="*/ 832487 h 1356362"/>
                      <a:gd name="connsiteX34" fmla="*/ 6195060 w 6198871"/>
                      <a:gd name="connsiteY34" fmla="*/ 478157 h 1356362"/>
                      <a:gd name="connsiteX35" fmla="*/ 6115050 w 6198871"/>
                      <a:gd name="connsiteY35" fmla="*/ 169547 h 1356362"/>
                      <a:gd name="connsiteX36" fmla="*/ 5875020 w 6198871"/>
                      <a:gd name="connsiteY36" fmla="*/ 66677 h 1356362"/>
                      <a:gd name="connsiteX37" fmla="*/ 5669280 w 6198871"/>
                      <a:gd name="connsiteY37" fmla="*/ 100967 h 1356362"/>
                      <a:gd name="connsiteX38" fmla="*/ 5532120 w 6198871"/>
                      <a:gd name="connsiteY38" fmla="*/ 203837 h 1356362"/>
                      <a:gd name="connsiteX39" fmla="*/ 5440680 w 6198871"/>
                      <a:gd name="connsiteY39" fmla="*/ 432437 h 1356362"/>
                      <a:gd name="connsiteX40" fmla="*/ 5509260 w 6198871"/>
                      <a:gd name="connsiteY40" fmla="*/ 718187 h 1356362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2480310 w 6198871"/>
                      <a:gd name="connsiteY19" fmla="*/ 377190 h 1323975"/>
                      <a:gd name="connsiteX20" fmla="*/ 4411980 w 6198871"/>
                      <a:gd name="connsiteY20" fmla="*/ 1005840 h 1323975"/>
                      <a:gd name="connsiteX21" fmla="*/ 4652010 w 6198871"/>
                      <a:gd name="connsiteY21" fmla="*/ 708660 h 1323975"/>
                      <a:gd name="connsiteX22" fmla="*/ 4709160 w 6198871"/>
                      <a:gd name="connsiteY22" fmla="*/ 411480 h 1323975"/>
                      <a:gd name="connsiteX23" fmla="*/ 4572000 w 6198871"/>
                      <a:gd name="connsiteY23" fmla="*/ 102870 h 1323975"/>
                      <a:gd name="connsiteX24" fmla="*/ 4309110 w 6198871"/>
                      <a:gd name="connsiteY24" fmla="*/ 22860 h 1323975"/>
                      <a:gd name="connsiteX25" fmla="*/ 4034790 w 6198871"/>
                      <a:gd name="connsiteY25" fmla="*/ 160020 h 1323975"/>
                      <a:gd name="connsiteX26" fmla="*/ 3966210 w 6198871"/>
                      <a:gd name="connsiteY26" fmla="*/ 514350 h 1323975"/>
                      <a:gd name="connsiteX27" fmla="*/ 4091940 w 6198871"/>
                      <a:gd name="connsiteY27" fmla="*/ 834390 h 1323975"/>
                      <a:gd name="connsiteX28" fmla="*/ 4366260 w 6198871"/>
                      <a:gd name="connsiteY28" fmla="*/ 1097280 h 1323975"/>
                      <a:gd name="connsiteX29" fmla="*/ 4800600 w 6198871"/>
                      <a:gd name="connsiteY29" fmla="*/ 1268730 h 1323975"/>
                      <a:gd name="connsiteX30" fmla="*/ 5200650 w 6198871"/>
                      <a:gd name="connsiteY30" fmla="*/ 1303020 h 1323975"/>
                      <a:gd name="connsiteX31" fmla="*/ 5737860 w 6198871"/>
                      <a:gd name="connsiteY31" fmla="*/ 1143000 h 1323975"/>
                      <a:gd name="connsiteX32" fmla="*/ 6092190 w 6198871"/>
                      <a:gd name="connsiteY32" fmla="*/ 800100 h 1323975"/>
                      <a:gd name="connsiteX33" fmla="*/ 6195060 w 6198871"/>
                      <a:gd name="connsiteY33" fmla="*/ 445770 h 1323975"/>
                      <a:gd name="connsiteX34" fmla="*/ 6115050 w 6198871"/>
                      <a:gd name="connsiteY34" fmla="*/ 137160 h 1323975"/>
                      <a:gd name="connsiteX35" fmla="*/ 5875020 w 6198871"/>
                      <a:gd name="connsiteY35" fmla="*/ 34290 h 1323975"/>
                      <a:gd name="connsiteX36" fmla="*/ 5669280 w 6198871"/>
                      <a:gd name="connsiteY36" fmla="*/ 68580 h 1323975"/>
                      <a:gd name="connsiteX37" fmla="*/ 5532120 w 6198871"/>
                      <a:gd name="connsiteY37" fmla="*/ 171450 h 1323975"/>
                      <a:gd name="connsiteX38" fmla="*/ 5440680 w 6198871"/>
                      <a:gd name="connsiteY38" fmla="*/ 400050 h 1323975"/>
                      <a:gd name="connsiteX39" fmla="*/ 5509260 w 6198871"/>
                      <a:gd name="connsiteY39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3086100 w 6198871"/>
                      <a:gd name="connsiteY18" fmla="*/ 114300 h 1323975"/>
                      <a:gd name="connsiteX19" fmla="*/ 4411980 w 6198871"/>
                      <a:gd name="connsiteY19" fmla="*/ 1005840 h 1323975"/>
                      <a:gd name="connsiteX20" fmla="*/ 4652010 w 6198871"/>
                      <a:gd name="connsiteY20" fmla="*/ 708660 h 1323975"/>
                      <a:gd name="connsiteX21" fmla="*/ 4709160 w 6198871"/>
                      <a:gd name="connsiteY21" fmla="*/ 411480 h 1323975"/>
                      <a:gd name="connsiteX22" fmla="*/ 4572000 w 6198871"/>
                      <a:gd name="connsiteY22" fmla="*/ 102870 h 1323975"/>
                      <a:gd name="connsiteX23" fmla="*/ 4309110 w 6198871"/>
                      <a:gd name="connsiteY23" fmla="*/ 22860 h 1323975"/>
                      <a:gd name="connsiteX24" fmla="*/ 4034790 w 6198871"/>
                      <a:gd name="connsiteY24" fmla="*/ 160020 h 1323975"/>
                      <a:gd name="connsiteX25" fmla="*/ 3966210 w 6198871"/>
                      <a:gd name="connsiteY25" fmla="*/ 514350 h 1323975"/>
                      <a:gd name="connsiteX26" fmla="*/ 4091940 w 6198871"/>
                      <a:gd name="connsiteY26" fmla="*/ 834390 h 1323975"/>
                      <a:gd name="connsiteX27" fmla="*/ 4366260 w 6198871"/>
                      <a:gd name="connsiteY27" fmla="*/ 1097280 h 1323975"/>
                      <a:gd name="connsiteX28" fmla="*/ 4800600 w 6198871"/>
                      <a:gd name="connsiteY28" fmla="*/ 1268730 h 1323975"/>
                      <a:gd name="connsiteX29" fmla="*/ 5200650 w 6198871"/>
                      <a:gd name="connsiteY29" fmla="*/ 1303020 h 1323975"/>
                      <a:gd name="connsiteX30" fmla="*/ 5737860 w 6198871"/>
                      <a:gd name="connsiteY30" fmla="*/ 1143000 h 1323975"/>
                      <a:gd name="connsiteX31" fmla="*/ 6092190 w 6198871"/>
                      <a:gd name="connsiteY31" fmla="*/ 800100 h 1323975"/>
                      <a:gd name="connsiteX32" fmla="*/ 6195060 w 6198871"/>
                      <a:gd name="connsiteY32" fmla="*/ 445770 h 1323975"/>
                      <a:gd name="connsiteX33" fmla="*/ 6115050 w 6198871"/>
                      <a:gd name="connsiteY33" fmla="*/ 137160 h 1323975"/>
                      <a:gd name="connsiteX34" fmla="*/ 5875020 w 6198871"/>
                      <a:gd name="connsiteY34" fmla="*/ 34290 h 1323975"/>
                      <a:gd name="connsiteX35" fmla="*/ 5669280 w 6198871"/>
                      <a:gd name="connsiteY35" fmla="*/ 68580 h 1323975"/>
                      <a:gd name="connsiteX36" fmla="*/ 5532120 w 6198871"/>
                      <a:gd name="connsiteY36" fmla="*/ 171450 h 1323975"/>
                      <a:gd name="connsiteX37" fmla="*/ 5440680 w 6198871"/>
                      <a:gd name="connsiteY37" fmla="*/ 400050 h 1323975"/>
                      <a:gd name="connsiteX38" fmla="*/ 5509260 w 6198871"/>
                      <a:gd name="connsiteY38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3086100 w 6198871"/>
                      <a:gd name="connsiteY16" fmla="*/ 845820 h 1323975"/>
                      <a:gd name="connsiteX17" fmla="*/ 3211830 w 6198871"/>
                      <a:gd name="connsiteY17" fmla="*/ 411480 h 1323975"/>
                      <a:gd name="connsiteX18" fmla="*/ 4411980 w 6198871"/>
                      <a:gd name="connsiteY18" fmla="*/ 1005840 h 1323975"/>
                      <a:gd name="connsiteX19" fmla="*/ 4652010 w 6198871"/>
                      <a:gd name="connsiteY19" fmla="*/ 708660 h 1323975"/>
                      <a:gd name="connsiteX20" fmla="*/ 4709160 w 6198871"/>
                      <a:gd name="connsiteY20" fmla="*/ 411480 h 1323975"/>
                      <a:gd name="connsiteX21" fmla="*/ 4572000 w 6198871"/>
                      <a:gd name="connsiteY21" fmla="*/ 102870 h 1323975"/>
                      <a:gd name="connsiteX22" fmla="*/ 4309110 w 6198871"/>
                      <a:gd name="connsiteY22" fmla="*/ 22860 h 1323975"/>
                      <a:gd name="connsiteX23" fmla="*/ 4034790 w 6198871"/>
                      <a:gd name="connsiteY23" fmla="*/ 160020 h 1323975"/>
                      <a:gd name="connsiteX24" fmla="*/ 3966210 w 6198871"/>
                      <a:gd name="connsiteY24" fmla="*/ 514350 h 1323975"/>
                      <a:gd name="connsiteX25" fmla="*/ 4091940 w 6198871"/>
                      <a:gd name="connsiteY25" fmla="*/ 834390 h 1323975"/>
                      <a:gd name="connsiteX26" fmla="*/ 4366260 w 6198871"/>
                      <a:gd name="connsiteY26" fmla="*/ 1097280 h 1323975"/>
                      <a:gd name="connsiteX27" fmla="*/ 4800600 w 6198871"/>
                      <a:gd name="connsiteY27" fmla="*/ 1268730 h 1323975"/>
                      <a:gd name="connsiteX28" fmla="*/ 5200650 w 6198871"/>
                      <a:gd name="connsiteY28" fmla="*/ 1303020 h 1323975"/>
                      <a:gd name="connsiteX29" fmla="*/ 5737860 w 6198871"/>
                      <a:gd name="connsiteY29" fmla="*/ 1143000 h 1323975"/>
                      <a:gd name="connsiteX30" fmla="*/ 6092190 w 6198871"/>
                      <a:gd name="connsiteY30" fmla="*/ 800100 h 1323975"/>
                      <a:gd name="connsiteX31" fmla="*/ 6195060 w 6198871"/>
                      <a:gd name="connsiteY31" fmla="*/ 445770 h 1323975"/>
                      <a:gd name="connsiteX32" fmla="*/ 6115050 w 6198871"/>
                      <a:gd name="connsiteY32" fmla="*/ 137160 h 1323975"/>
                      <a:gd name="connsiteX33" fmla="*/ 5875020 w 6198871"/>
                      <a:gd name="connsiteY33" fmla="*/ 34290 h 1323975"/>
                      <a:gd name="connsiteX34" fmla="*/ 5669280 w 6198871"/>
                      <a:gd name="connsiteY34" fmla="*/ 68580 h 1323975"/>
                      <a:gd name="connsiteX35" fmla="*/ 5532120 w 6198871"/>
                      <a:gd name="connsiteY35" fmla="*/ 171450 h 1323975"/>
                      <a:gd name="connsiteX36" fmla="*/ 5440680 w 6198871"/>
                      <a:gd name="connsiteY36" fmla="*/ 400050 h 1323975"/>
                      <a:gd name="connsiteX37" fmla="*/ 5509260 w 6198871"/>
                      <a:gd name="connsiteY37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3211830 w 6198871"/>
                      <a:gd name="connsiteY16" fmla="*/ 411480 h 1333499"/>
                      <a:gd name="connsiteX17" fmla="*/ 4411980 w 6198871"/>
                      <a:gd name="connsiteY17" fmla="*/ 1005840 h 1333499"/>
                      <a:gd name="connsiteX18" fmla="*/ 4652010 w 6198871"/>
                      <a:gd name="connsiteY18" fmla="*/ 708660 h 1333499"/>
                      <a:gd name="connsiteX19" fmla="*/ 4709160 w 6198871"/>
                      <a:gd name="connsiteY19" fmla="*/ 411480 h 1333499"/>
                      <a:gd name="connsiteX20" fmla="*/ 4572000 w 6198871"/>
                      <a:gd name="connsiteY20" fmla="*/ 102870 h 1333499"/>
                      <a:gd name="connsiteX21" fmla="*/ 4309110 w 6198871"/>
                      <a:gd name="connsiteY21" fmla="*/ 22860 h 1333499"/>
                      <a:gd name="connsiteX22" fmla="*/ 4034790 w 6198871"/>
                      <a:gd name="connsiteY22" fmla="*/ 160020 h 1333499"/>
                      <a:gd name="connsiteX23" fmla="*/ 3966210 w 6198871"/>
                      <a:gd name="connsiteY23" fmla="*/ 514350 h 1333499"/>
                      <a:gd name="connsiteX24" fmla="*/ 4091940 w 6198871"/>
                      <a:gd name="connsiteY24" fmla="*/ 834390 h 1333499"/>
                      <a:gd name="connsiteX25" fmla="*/ 4366260 w 6198871"/>
                      <a:gd name="connsiteY25" fmla="*/ 1097280 h 1333499"/>
                      <a:gd name="connsiteX26" fmla="*/ 4800600 w 6198871"/>
                      <a:gd name="connsiteY26" fmla="*/ 1268730 h 1333499"/>
                      <a:gd name="connsiteX27" fmla="*/ 5200650 w 6198871"/>
                      <a:gd name="connsiteY27" fmla="*/ 1303020 h 1333499"/>
                      <a:gd name="connsiteX28" fmla="*/ 5737860 w 6198871"/>
                      <a:gd name="connsiteY28" fmla="*/ 1143000 h 1333499"/>
                      <a:gd name="connsiteX29" fmla="*/ 6092190 w 6198871"/>
                      <a:gd name="connsiteY29" fmla="*/ 800100 h 1333499"/>
                      <a:gd name="connsiteX30" fmla="*/ 6195060 w 6198871"/>
                      <a:gd name="connsiteY30" fmla="*/ 445770 h 1333499"/>
                      <a:gd name="connsiteX31" fmla="*/ 6115050 w 6198871"/>
                      <a:gd name="connsiteY31" fmla="*/ 137160 h 1333499"/>
                      <a:gd name="connsiteX32" fmla="*/ 5875020 w 6198871"/>
                      <a:gd name="connsiteY32" fmla="*/ 34290 h 1333499"/>
                      <a:gd name="connsiteX33" fmla="*/ 5669280 w 6198871"/>
                      <a:gd name="connsiteY33" fmla="*/ 68580 h 1333499"/>
                      <a:gd name="connsiteX34" fmla="*/ 5532120 w 6198871"/>
                      <a:gd name="connsiteY34" fmla="*/ 171450 h 1333499"/>
                      <a:gd name="connsiteX35" fmla="*/ 5440680 w 6198871"/>
                      <a:gd name="connsiteY35" fmla="*/ 400050 h 1333499"/>
                      <a:gd name="connsiteX36" fmla="*/ 5509260 w 6198871"/>
                      <a:gd name="connsiteY36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411980 w 6198871"/>
                      <a:gd name="connsiteY16" fmla="*/ 1005840 h 1323975"/>
                      <a:gd name="connsiteX17" fmla="*/ 4652010 w 6198871"/>
                      <a:gd name="connsiteY17" fmla="*/ 708660 h 1323975"/>
                      <a:gd name="connsiteX18" fmla="*/ 4709160 w 6198871"/>
                      <a:gd name="connsiteY18" fmla="*/ 411480 h 1323975"/>
                      <a:gd name="connsiteX19" fmla="*/ 4572000 w 6198871"/>
                      <a:gd name="connsiteY19" fmla="*/ 102870 h 1323975"/>
                      <a:gd name="connsiteX20" fmla="*/ 4309110 w 6198871"/>
                      <a:gd name="connsiteY20" fmla="*/ 22860 h 1323975"/>
                      <a:gd name="connsiteX21" fmla="*/ 4034790 w 6198871"/>
                      <a:gd name="connsiteY21" fmla="*/ 160020 h 1323975"/>
                      <a:gd name="connsiteX22" fmla="*/ 3966210 w 6198871"/>
                      <a:gd name="connsiteY22" fmla="*/ 514350 h 1323975"/>
                      <a:gd name="connsiteX23" fmla="*/ 4091940 w 6198871"/>
                      <a:gd name="connsiteY23" fmla="*/ 834390 h 1323975"/>
                      <a:gd name="connsiteX24" fmla="*/ 4366260 w 6198871"/>
                      <a:gd name="connsiteY24" fmla="*/ 1097280 h 1323975"/>
                      <a:gd name="connsiteX25" fmla="*/ 4800600 w 6198871"/>
                      <a:gd name="connsiteY25" fmla="*/ 1268730 h 1323975"/>
                      <a:gd name="connsiteX26" fmla="*/ 5200650 w 6198871"/>
                      <a:gd name="connsiteY26" fmla="*/ 1303020 h 1323975"/>
                      <a:gd name="connsiteX27" fmla="*/ 5737860 w 6198871"/>
                      <a:gd name="connsiteY27" fmla="*/ 1143000 h 1323975"/>
                      <a:gd name="connsiteX28" fmla="*/ 6092190 w 6198871"/>
                      <a:gd name="connsiteY28" fmla="*/ 800100 h 1323975"/>
                      <a:gd name="connsiteX29" fmla="*/ 6195060 w 6198871"/>
                      <a:gd name="connsiteY29" fmla="*/ 445770 h 1323975"/>
                      <a:gd name="connsiteX30" fmla="*/ 6115050 w 6198871"/>
                      <a:gd name="connsiteY30" fmla="*/ 137160 h 1323975"/>
                      <a:gd name="connsiteX31" fmla="*/ 5875020 w 6198871"/>
                      <a:gd name="connsiteY31" fmla="*/ 34290 h 1323975"/>
                      <a:gd name="connsiteX32" fmla="*/ 5669280 w 6198871"/>
                      <a:gd name="connsiteY32" fmla="*/ 68580 h 1323975"/>
                      <a:gd name="connsiteX33" fmla="*/ 5532120 w 6198871"/>
                      <a:gd name="connsiteY33" fmla="*/ 171450 h 1323975"/>
                      <a:gd name="connsiteX34" fmla="*/ 5440680 w 6198871"/>
                      <a:gd name="connsiteY34" fmla="*/ 400050 h 1323975"/>
                      <a:gd name="connsiteX35" fmla="*/ 5509260 w 6198871"/>
                      <a:gd name="connsiteY35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652010 w 6198871"/>
                      <a:gd name="connsiteY16" fmla="*/ 708660 h 1323975"/>
                      <a:gd name="connsiteX17" fmla="*/ 4709160 w 6198871"/>
                      <a:gd name="connsiteY17" fmla="*/ 411480 h 1323975"/>
                      <a:gd name="connsiteX18" fmla="*/ 4572000 w 6198871"/>
                      <a:gd name="connsiteY18" fmla="*/ 102870 h 1323975"/>
                      <a:gd name="connsiteX19" fmla="*/ 4309110 w 6198871"/>
                      <a:gd name="connsiteY19" fmla="*/ 22860 h 1323975"/>
                      <a:gd name="connsiteX20" fmla="*/ 4034790 w 6198871"/>
                      <a:gd name="connsiteY20" fmla="*/ 160020 h 1323975"/>
                      <a:gd name="connsiteX21" fmla="*/ 3966210 w 6198871"/>
                      <a:gd name="connsiteY21" fmla="*/ 514350 h 1323975"/>
                      <a:gd name="connsiteX22" fmla="*/ 4091940 w 6198871"/>
                      <a:gd name="connsiteY22" fmla="*/ 834390 h 1323975"/>
                      <a:gd name="connsiteX23" fmla="*/ 4366260 w 6198871"/>
                      <a:gd name="connsiteY23" fmla="*/ 1097280 h 1323975"/>
                      <a:gd name="connsiteX24" fmla="*/ 4800600 w 6198871"/>
                      <a:gd name="connsiteY24" fmla="*/ 1268730 h 1323975"/>
                      <a:gd name="connsiteX25" fmla="*/ 5200650 w 6198871"/>
                      <a:gd name="connsiteY25" fmla="*/ 1303020 h 1323975"/>
                      <a:gd name="connsiteX26" fmla="*/ 5737860 w 6198871"/>
                      <a:gd name="connsiteY26" fmla="*/ 1143000 h 1323975"/>
                      <a:gd name="connsiteX27" fmla="*/ 6092190 w 6198871"/>
                      <a:gd name="connsiteY27" fmla="*/ 800100 h 1323975"/>
                      <a:gd name="connsiteX28" fmla="*/ 6195060 w 6198871"/>
                      <a:gd name="connsiteY28" fmla="*/ 445770 h 1323975"/>
                      <a:gd name="connsiteX29" fmla="*/ 6115050 w 6198871"/>
                      <a:gd name="connsiteY29" fmla="*/ 137160 h 1323975"/>
                      <a:gd name="connsiteX30" fmla="*/ 5875020 w 6198871"/>
                      <a:gd name="connsiteY30" fmla="*/ 34290 h 1323975"/>
                      <a:gd name="connsiteX31" fmla="*/ 5669280 w 6198871"/>
                      <a:gd name="connsiteY31" fmla="*/ 68580 h 1323975"/>
                      <a:gd name="connsiteX32" fmla="*/ 5532120 w 6198871"/>
                      <a:gd name="connsiteY32" fmla="*/ 171450 h 1323975"/>
                      <a:gd name="connsiteX33" fmla="*/ 5440680 w 6198871"/>
                      <a:gd name="connsiteY33" fmla="*/ 400050 h 1323975"/>
                      <a:gd name="connsiteX34" fmla="*/ 5509260 w 6198871"/>
                      <a:gd name="connsiteY34" fmla="*/ 685800 h 1323975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091940 w 6198871"/>
                      <a:gd name="connsiteY21" fmla="*/ 834390 h 1333499"/>
                      <a:gd name="connsiteX22" fmla="*/ 4366260 w 6198871"/>
                      <a:gd name="connsiteY22" fmla="*/ 1097280 h 1333499"/>
                      <a:gd name="connsiteX23" fmla="*/ 4800600 w 6198871"/>
                      <a:gd name="connsiteY23" fmla="*/ 1268730 h 1333499"/>
                      <a:gd name="connsiteX24" fmla="*/ 5200650 w 6198871"/>
                      <a:gd name="connsiteY24" fmla="*/ 1303020 h 1333499"/>
                      <a:gd name="connsiteX25" fmla="*/ 5737860 w 6198871"/>
                      <a:gd name="connsiteY25" fmla="*/ 1143000 h 1333499"/>
                      <a:gd name="connsiteX26" fmla="*/ 6092190 w 6198871"/>
                      <a:gd name="connsiteY26" fmla="*/ 800100 h 1333499"/>
                      <a:gd name="connsiteX27" fmla="*/ 6195060 w 6198871"/>
                      <a:gd name="connsiteY27" fmla="*/ 445770 h 1333499"/>
                      <a:gd name="connsiteX28" fmla="*/ 6115050 w 6198871"/>
                      <a:gd name="connsiteY28" fmla="*/ 137160 h 1333499"/>
                      <a:gd name="connsiteX29" fmla="*/ 5875020 w 6198871"/>
                      <a:gd name="connsiteY29" fmla="*/ 34290 h 1333499"/>
                      <a:gd name="connsiteX30" fmla="*/ 5669280 w 6198871"/>
                      <a:gd name="connsiteY30" fmla="*/ 68580 h 1333499"/>
                      <a:gd name="connsiteX31" fmla="*/ 5532120 w 6198871"/>
                      <a:gd name="connsiteY31" fmla="*/ 171450 h 1333499"/>
                      <a:gd name="connsiteX32" fmla="*/ 5440680 w 6198871"/>
                      <a:gd name="connsiteY32" fmla="*/ 400050 h 1333499"/>
                      <a:gd name="connsiteX33" fmla="*/ 5509260 w 6198871"/>
                      <a:gd name="connsiteY33" fmla="*/ 685800 h 133349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572000 w 6198871"/>
                      <a:gd name="connsiteY17" fmla="*/ 102870 h 1333499"/>
                      <a:gd name="connsiteX18" fmla="*/ 4309110 w 6198871"/>
                      <a:gd name="connsiteY18" fmla="*/ 22860 h 1333499"/>
                      <a:gd name="connsiteX19" fmla="*/ 4034790 w 6198871"/>
                      <a:gd name="connsiteY19" fmla="*/ 160020 h 1333499"/>
                      <a:gd name="connsiteX20" fmla="*/ 3966210 w 6198871"/>
                      <a:gd name="connsiteY20" fmla="*/ 514350 h 1333499"/>
                      <a:gd name="connsiteX21" fmla="*/ 4366260 w 6198871"/>
                      <a:gd name="connsiteY21" fmla="*/ 1097280 h 1333499"/>
                      <a:gd name="connsiteX22" fmla="*/ 4800600 w 6198871"/>
                      <a:gd name="connsiteY22" fmla="*/ 1268730 h 1333499"/>
                      <a:gd name="connsiteX23" fmla="*/ 5200650 w 6198871"/>
                      <a:gd name="connsiteY23" fmla="*/ 1303020 h 1333499"/>
                      <a:gd name="connsiteX24" fmla="*/ 5737860 w 6198871"/>
                      <a:gd name="connsiteY24" fmla="*/ 1143000 h 1333499"/>
                      <a:gd name="connsiteX25" fmla="*/ 6092190 w 6198871"/>
                      <a:gd name="connsiteY25" fmla="*/ 800100 h 1333499"/>
                      <a:gd name="connsiteX26" fmla="*/ 6195060 w 6198871"/>
                      <a:gd name="connsiteY26" fmla="*/ 445770 h 1333499"/>
                      <a:gd name="connsiteX27" fmla="*/ 6115050 w 6198871"/>
                      <a:gd name="connsiteY27" fmla="*/ 137160 h 1333499"/>
                      <a:gd name="connsiteX28" fmla="*/ 5875020 w 6198871"/>
                      <a:gd name="connsiteY28" fmla="*/ 34290 h 1333499"/>
                      <a:gd name="connsiteX29" fmla="*/ 5669280 w 6198871"/>
                      <a:gd name="connsiteY29" fmla="*/ 68580 h 1333499"/>
                      <a:gd name="connsiteX30" fmla="*/ 5532120 w 6198871"/>
                      <a:gd name="connsiteY30" fmla="*/ 171450 h 1333499"/>
                      <a:gd name="connsiteX31" fmla="*/ 5440680 w 6198871"/>
                      <a:gd name="connsiteY31" fmla="*/ 400050 h 1333499"/>
                      <a:gd name="connsiteX32" fmla="*/ 5509260 w 6198871"/>
                      <a:gd name="connsiteY32" fmla="*/ 685800 h 1333499"/>
                      <a:gd name="connsiteX0" fmla="*/ 0 w 6198871"/>
                      <a:gd name="connsiteY0" fmla="*/ 1184911 h 1352550"/>
                      <a:gd name="connsiteX1" fmla="*/ 262890 w 6198871"/>
                      <a:gd name="connsiteY1" fmla="*/ 1264921 h 1352550"/>
                      <a:gd name="connsiteX2" fmla="*/ 582930 w 6198871"/>
                      <a:gd name="connsiteY2" fmla="*/ 1333501 h 1352550"/>
                      <a:gd name="connsiteX3" fmla="*/ 1143000 w 6198871"/>
                      <a:gd name="connsiteY3" fmla="*/ 1230631 h 1352550"/>
                      <a:gd name="connsiteX4" fmla="*/ 1588770 w 6198871"/>
                      <a:gd name="connsiteY4" fmla="*/ 876301 h 1352550"/>
                      <a:gd name="connsiteX5" fmla="*/ 1725930 w 6198871"/>
                      <a:gd name="connsiteY5" fmla="*/ 487681 h 1352550"/>
                      <a:gd name="connsiteX6" fmla="*/ 1645920 w 6198871"/>
                      <a:gd name="connsiteY6" fmla="*/ 167641 h 1352550"/>
                      <a:gd name="connsiteX7" fmla="*/ 1394460 w 6198871"/>
                      <a:gd name="connsiteY7" fmla="*/ 30481 h 1352550"/>
                      <a:gd name="connsiteX8" fmla="*/ 1143000 w 6198871"/>
                      <a:gd name="connsiteY8" fmla="*/ 99061 h 1352550"/>
                      <a:gd name="connsiteX9" fmla="*/ 1005840 w 6198871"/>
                      <a:gd name="connsiteY9" fmla="*/ 304801 h 1352550"/>
                      <a:gd name="connsiteX10" fmla="*/ 1005840 w 6198871"/>
                      <a:gd name="connsiteY10" fmla="*/ 601981 h 1352550"/>
                      <a:gd name="connsiteX11" fmla="*/ 1143000 w 6198871"/>
                      <a:gd name="connsiteY11" fmla="*/ 887731 h 1352550"/>
                      <a:gd name="connsiteX12" fmla="*/ 1485900 w 6198871"/>
                      <a:gd name="connsiteY12" fmla="*/ 1162051 h 1352550"/>
                      <a:gd name="connsiteX13" fmla="*/ 1840230 w 6198871"/>
                      <a:gd name="connsiteY13" fmla="*/ 1287781 h 1352550"/>
                      <a:gd name="connsiteX14" fmla="*/ 2228850 w 6198871"/>
                      <a:gd name="connsiteY14" fmla="*/ 1299211 h 1352550"/>
                      <a:gd name="connsiteX15" fmla="*/ 2651760 w 6198871"/>
                      <a:gd name="connsiteY15" fmla="*/ 1207771 h 1352550"/>
                      <a:gd name="connsiteX16" fmla="*/ 4709160 w 6198871"/>
                      <a:gd name="connsiteY16" fmla="*/ 430531 h 1352550"/>
                      <a:gd name="connsiteX17" fmla="*/ 4572000 w 6198871"/>
                      <a:gd name="connsiteY17" fmla="*/ 121921 h 1352550"/>
                      <a:gd name="connsiteX18" fmla="*/ 4309110 w 6198871"/>
                      <a:gd name="connsiteY18" fmla="*/ 41911 h 1352550"/>
                      <a:gd name="connsiteX19" fmla="*/ 4034790 w 6198871"/>
                      <a:gd name="connsiteY19" fmla="*/ 179071 h 1352550"/>
                      <a:gd name="connsiteX20" fmla="*/ 4366260 w 6198871"/>
                      <a:gd name="connsiteY20" fmla="*/ 1116331 h 1352550"/>
                      <a:gd name="connsiteX21" fmla="*/ 4800600 w 6198871"/>
                      <a:gd name="connsiteY21" fmla="*/ 1287781 h 1352550"/>
                      <a:gd name="connsiteX22" fmla="*/ 5200650 w 6198871"/>
                      <a:gd name="connsiteY22" fmla="*/ 1322071 h 1352550"/>
                      <a:gd name="connsiteX23" fmla="*/ 5737860 w 6198871"/>
                      <a:gd name="connsiteY23" fmla="*/ 1162051 h 1352550"/>
                      <a:gd name="connsiteX24" fmla="*/ 6092190 w 6198871"/>
                      <a:gd name="connsiteY24" fmla="*/ 819151 h 1352550"/>
                      <a:gd name="connsiteX25" fmla="*/ 6195060 w 6198871"/>
                      <a:gd name="connsiteY25" fmla="*/ 464821 h 1352550"/>
                      <a:gd name="connsiteX26" fmla="*/ 6115050 w 6198871"/>
                      <a:gd name="connsiteY26" fmla="*/ 156211 h 1352550"/>
                      <a:gd name="connsiteX27" fmla="*/ 5875020 w 6198871"/>
                      <a:gd name="connsiteY27" fmla="*/ 53341 h 1352550"/>
                      <a:gd name="connsiteX28" fmla="*/ 5669280 w 6198871"/>
                      <a:gd name="connsiteY28" fmla="*/ 87631 h 1352550"/>
                      <a:gd name="connsiteX29" fmla="*/ 5532120 w 6198871"/>
                      <a:gd name="connsiteY29" fmla="*/ 190501 h 1352550"/>
                      <a:gd name="connsiteX30" fmla="*/ 5440680 w 6198871"/>
                      <a:gd name="connsiteY30" fmla="*/ 419101 h 1352550"/>
                      <a:gd name="connsiteX31" fmla="*/ 5509260 w 6198871"/>
                      <a:gd name="connsiteY31" fmla="*/ 704851 h 1352550"/>
                      <a:gd name="connsiteX0" fmla="*/ 0 w 6198871"/>
                      <a:gd name="connsiteY0" fmla="*/ 1308736 h 1476375"/>
                      <a:gd name="connsiteX1" fmla="*/ 262890 w 6198871"/>
                      <a:gd name="connsiteY1" fmla="*/ 1388746 h 1476375"/>
                      <a:gd name="connsiteX2" fmla="*/ 582930 w 6198871"/>
                      <a:gd name="connsiteY2" fmla="*/ 1457326 h 1476375"/>
                      <a:gd name="connsiteX3" fmla="*/ 1143000 w 6198871"/>
                      <a:gd name="connsiteY3" fmla="*/ 1354456 h 1476375"/>
                      <a:gd name="connsiteX4" fmla="*/ 1588770 w 6198871"/>
                      <a:gd name="connsiteY4" fmla="*/ 1000126 h 1476375"/>
                      <a:gd name="connsiteX5" fmla="*/ 1725930 w 6198871"/>
                      <a:gd name="connsiteY5" fmla="*/ 611506 h 1476375"/>
                      <a:gd name="connsiteX6" fmla="*/ 1645920 w 6198871"/>
                      <a:gd name="connsiteY6" fmla="*/ 291466 h 1476375"/>
                      <a:gd name="connsiteX7" fmla="*/ 1394460 w 6198871"/>
                      <a:gd name="connsiteY7" fmla="*/ 154306 h 1476375"/>
                      <a:gd name="connsiteX8" fmla="*/ 1143000 w 6198871"/>
                      <a:gd name="connsiteY8" fmla="*/ 222886 h 1476375"/>
                      <a:gd name="connsiteX9" fmla="*/ 1005840 w 6198871"/>
                      <a:gd name="connsiteY9" fmla="*/ 428626 h 1476375"/>
                      <a:gd name="connsiteX10" fmla="*/ 1005840 w 6198871"/>
                      <a:gd name="connsiteY10" fmla="*/ 725806 h 1476375"/>
                      <a:gd name="connsiteX11" fmla="*/ 1143000 w 6198871"/>
                      <a:gd name="connsiteY11" fmla="*/ 1011556 h 1476375"/>
                      <a:gd name="connsiteX12" fmla="*/ 1485900 w 6198871"/>
                      <a:gd name="connsiteY12" fmla="*/ 1285876 h 1476375"/>
                      <a:gd name="connsiteX13" fmla="*/ 1840230 w 6198871"/>
                      <a:gd name="connsiteY13" fmla="*/ 1411606 h 1476375"/>
                      <a:gd name="connsiteX14" fmla="*/ 2228850 w 6198871"/>
                      <a:gd name="connsiteY14" fmla="*/ 1423036 h 1476375"/>
                      <a:gd name="connsiteX15" fmla="*/ 2651760 w 6198871"/>
                      <a:gd name="connsiteY15" fmla="*/ 1331596 h 1476375"/>
                      <a:gd name="connsiteX16" fmla="*/ 4709160 w 6198871"/>
                      <a:gd name="connsiteY16" fmla="*/ 554356 h 1476375"/>
                      <a:gd name="connsiteX17" fmla="*/ 4572000 w 6198871"/>
                      <a:gd name="connsiteY17" fmla="*/ 245746 h 1476375"/>
                      <a:gd name="connsiteX18" fmla="*/ 4309110 w 6198871"/>
                      <a:gd name="connsiteY18" fmla="*/ 165736 h 1476375"/>
                      <a:gd name="connsiteX19" fmla="*/ 4366260 w 6198871"/>
                      <a:gd name="connsiteY19" fmla="*/ 1240156 h 1476375"/>
                      <a:gd name="connsiteX20" fmla="*/ 4800600 w 6198871"/>
                      <a:gd name="connsiteY20" fmla="*/ 1411606 h 1476375"/>
                      <a:gd name="connsiteX21" fmla="*/ 5200650 w 6198871"/>
                      <a:gd name="connsiteY21" fmla="*/ 1445896 h 1476375"/>
                      <a:gd name="connsiteX22" fmla="*/ 5737860 w 6198871"/>
                      <a:gd name="connsiteY22" fmla="*/ 1285876 h 1476375"/>
                      <a:gd name="connsiteX23" fmla="*/ 6092190 w 6198871"/>
                      <a:gd name="connsiteY23" fmla="*/ 942976 h 1476375"/>
                      <a:gd name="connsiteX24" fmla="*/ 6195060 w 6198871"/>
                      <a:gd name="connsiteY24" fmla="*/ 588646 h 1476375"/>
                      <a:gd name="connsiteX25" fmla="*/ 6115050 w 6198871"/>
                      <a:gd name="connsiteY25" fmla="*/ 280036 h 1476375"/>
                      <a:gd name="connsiteX26" fmla="*/ 5875020 w 6198871"/>
                      <a:gd name="connsiteY26" fmla="*/ 177166 h 1476375"/>
                      <a:gd name="connsiteX27" fmla="*/ 5669280 w 6198871"/>
                      <a:gd name="connsiteY27" fmla="*/ 211456 h 1476375"/>
                      <a:gd name="connsiteX28" fmla="*/ 5532120 w 6198871"/>
                      <a:gd name="connsiteY28" fmla="*/ 314326 h 1476375"/>
                      <a:gd name="connsiteX29" fmla="*/ 5440680 w 6198871"/>
                      <a:gd name="connsiteY29" fmla="*/ 542926 h 1476375"/>
                      <a:gd name="connsiteX30" fmla="*/ 5509260 w 6198871"/>
                      <a:gd name="connsiteY30" fmla="*/ 828676 h 1476375"/>
                      <a:gd name="connsiteX0" fmla="*/ 0 w 6198871"/>
                      <a:gd name="connsiteY0" fmla="*/ 1177290 h 1344929"/>
                      <a:gd name="connsiteX1" fmla="*/ 262890 w 6198871"/>
                      <a:gd name="connsiteY1" fmla="*/ 1257300 h 1344929"/>
                      <a:gd name="connsiteX2" fmla="*/ 582930 w 6198871"/>
                      <a:gd name="connsiteY2" fmla="*/ 1325880 h 1344929"/>
                      <a:gd name="connsiteX3" fmla="*/ 1143000 w 6198871"/>
                      <a:gd name="connsiteY3" fmla="*/ 1223010 h 1344929"/>
                      <a:gd name="connsiteX4" fmla="*/ 1588770 w 6198871"/>
                      <a:gd name="connsiteY4" fmla="*/ 868680 h 1344929"/>
                      <a:gd name="connsiteX5" fmla="*/ 1725930 w 6198871"/>
                      <a:gd name="connsiteY5" fmla="*/ 480060 h 1344929"/>
                      <a:gd name="connsiteX6" fmla="*/ 1645920 w 6198871"/>
                      <a:gd name="connsiteY6" fmla="*/ 160020 h 1344929"/>
                      <a:gd name="connsiteX7" fmla="*/ 1394460 w 6198871"/>
                      <a:gd name="connsiteY7" fmla="*/ 22860 h 1344929"/>
                      <a:gd name="connsiteX8" fmla="*/ 1143000 w 6198871"/>
                      <a:gd name="connsiteY8" fmla="*/ 91440 h 1344929"/>
                      <a:gd name="connsiteX9" fmla="*/ 1005840 w 6198871"/>
                      <a:gd name="connsiteY9" fmla="*/ 297180 h 1344929"/>
                      <a:gd name="connsiteX10" fmla="*/ 1005840 w 6198871"/>
                      <a:gd name="connsiteY10" fmla="*/ 594360 h 1344929"/>
                      <a:gd name="connsiteX11" fmla="*/ 1143000 w 6198871"/>
                      <a:gd name="connsiteY11" fmla="*/ 880110 h 1344929"/>
                      <a:gd name="connsiteX12" fmla="*/ 1485900 w 6198871"/>
                      <a:gd name="connsiteY12" fmla="*/ 1154430 h 1344929"/>
                      <a:gd name="connsiteX13" fmla="*/ 1840230 w 6198871"/>
                      <a:gd name="connsiteY13" fmla="*/ 1280160 h 1344929"/>
                      <a:gd name="connsiteX14" fmla="*/ 2228850 w 6198871"/>
                      <a:gd name="connsiteY14" fmla="*/ 1291590 h 1344929"/>
                      <a:gd name="connsiteX15" fmla="*/ 2651760 w 6198871"/>
                      <a:gd name="connsiteY15" fmla="*/ 1200150 h 1344929"/>
                      <a:gd name="connsiteX16" fmla="*/ 4709160 w 6198871"/>
                      <a:gd name="connsiteY16" fmla="*/ 422910 h 1344929"/>
                      <a:gd name="connsiteX17" fmla="*/ 4572000 w 6198871"/>
                      <a:gd name="connsiteY17" fmla="*/ 114300 h 1344929"/>
                      <a:gd name="connsiteX18" fmla="*/ 4366260 w 6198871"/>
                      <a:gd name="connsiteY18" fmla="*/ 1108710 h 1344929"/>
                      <a:gd name="connsiteX19" fmla="*/ 4800600 w 6198871"/>
                      <a:gd name="connsiteY19" fmla="*/ 1280160 h 1344929"/>
                      <a:gd name="connsiteX20" fmla="*/ 5200650 w 6198871"/>
                      <a:gd name="connsiteY20" fmla="*/ 1314450 h 1344929"/>
                      <a:gd name="connsiteX21" fmla="*/ 5737860 w 6198871"/>
                      <a:gd name="connsiteY21" fmla="*/ 1154430 h 1344929"/>
                      <a:gd name="connsiteX22" fmla="*/ 6092190 w 6198871"/>
                      <a:gd name="connsiteY22" fmla="*/ 811530 h 1344929"/>
                      <a:gd name="connsiteX23" fmla="*/ 6195060 w 6198871"/>
                      <a:gd name="connsiteY23" fmla="*/ 457200 h 1344929"/>
                      <a:gd name="connsiteX24" fmla="*/ 6115050 w 6198871"/>
                      <a:gd name="connsiteY24" fmla="*/ 148590 h 1344929"/>
                      <a:gd name="connsiteX25" fmla="*/ 5875020 w 6198871"/>
                      <a:gd name="connsiteY25" fmla="*/ 45720 h 1344929"/>
                      <a:gd name="connsiteX26" fmla="*/ 5669280 w 6198871"/>
                      <a:gd name="connsiteY26" fmla="*/ 80010 h 1344929"/>
                      <a:gd name="connsiteX27" fmla="*/ 5532120 w 6198871"/>
                      <a:gd name="connsiteY27" fmla="*/ 182880 h 1344929"/>
                      <a:gd name="connsiteX28" fmla="*/ 5440680 w 6198871"/>
                      <a:gd name="connsiteY28" fmla="*/ 411480 h 1344929"/>
                      <a:gd name="connsiteX29" fmla="*/ 5509260 w 6198871"/>
                      <a:gd name="connsiteY29" fmla="*/ 697230 h 1344929"/>
                      <a:gd name="connsiteX0" fmla="*/ 0 w 6198871"/>
                      <a:gd name="connsiteY0" fmla="*/ 1165860 h 1333499"/>
                      <a:gd name="connsiteX1" fmla="*/ 262890 w 6198871"/>
                      <a:gd name="connsiteY1" fmla="*/ 1245870 h 1333499"/>
                      <a:gd name="connsiteX2" fmla="*/ 582930 w 6198871"/>
                      <a:gd name="connsiteY2" fmla="*/ 1314450 h 1333499"/>
                      <a:gd name="connsiteX3" fmla="*/ 1143000 w 6198871"/>
                      <a:gd name="connsiteY3" fmla="*/ 1211580 h 1333499"/>
                      <a:gd name="connsiteX4" fmla="*/ 1588770 w 6198871"/>
                      <a:gd name="connsiteY4" fmla="*/ 857250 h 1333499"/>
                      <a:gd name="connsiteX5" fmla="*/ 1725930 w 6198871"/>
                      <a:gd name="connsiteY5" fmla="*/ 468630 h 1333499"/>
                      <a:gd name="connsiteX6" fmla="*/ 1645920 w 6198871"/>
                      <a:gd name="connsiteY6" fmla="*/ 148590 h 1333499"/>
                      <a:gd name="connsiteX7" fmla="*/ 1394460 w 6198871"/>
                      <a:gd name="connsiteY7" fmla="*/ 11430 h 1333499"/>
                      <a:gd name="connsiteX8" fmla="*/ 1143000 w 6198871"/>
                      <a:gd name="connsiteY8" fmla="*/ 80010 h 1333499"/>
                      <a:gd name="connsiteX9" fmla="*/ 1005840 w 6198871"/>
                      <a:gd name="connsiteY9" fmla="*/ 285750 h 1333499"/>
                      <a:gd name="connsiteX10" fmla="*/ 1005840 w 6198871"/>
                      <a:gd name="connsiteY10" fmla="*/ 582930 h 1333499"/>
                      <a:gd name="connsiteX11" fmla="*/ 1143000 w 6198871"/>
                      <a:gd name="connsiteY11" fmla="*/ 868680 h 1333499"/>
                      <a:gd name="connsiteX12" fmla="*/ 1485900 w 6198871"/>
                      <a:gd name="connsiteY12" fmla="*/ 1143000 h 1333499"/>
                      <a:gd name="connsiteX13" fmla="*/ 1840230 w 6198871"/>
                      <a:gd name="connsiteY13" fmla="*/ 1268730 h 1333499"/>
                      <a:gd name="connsiteX14" fmla="*/ 2228850 w 6198871"/>
                      <a:gd name="connsiteY14" fmla="*/ 1280160 h 1333499"/>
                      <a:gd name="connsiteX15" fmla="*/ 2651760 w 6198871"/>
                      <a:gd name="connsiteY15" fmla="*/ 1188720 h 1333499"/>
                      <a:gd name="connsiteX16" fmla="*/ 4709160 w 6198871"/>
                      <a:gd name="connsiteY16" fmla="*/ 411480 h 1333499"/>
                      <a:gd name="connsiteX17" fmla="*/ 4366260 w 6198871"/>
                      <a:gd name="connsiteY17" fmla="*/ 1097280 h 1333499"/>
                      <a:gd name="connsiteX18" fmla="*/ 4800600 w 6198871"/>
                      <a:gd name="connsiteY18" fmla="*/ 1268730 h 1333499"/>
                      <a:gd name="connsiteX19" fmla="*/ 5200650 w 6198871"/>
                      <a:gd name="connsiteY19" fmla="*/ 1303020 h 1333499"/>
                      <a:gd name="connsiteX20" fmla="*/ 5737860 w 6198871"/>
                      <a:gd name="connsiteY20" fmla="*/ 1143000 h 1333499"/>
                      <a:gd name="connsiteX21" fmla="*/ 6092190 w 6198871"/>
                      <a:gd name="connsiteY21" fmla="*/ 800100 h 1333499"/>
                      <a:gd name="connsiteX22" fmla="*/ 6195060 w 6198871"/>
                      <a:gd name="connsiteY22" fmla="*/ 445770 h 1333499"/>
                      <a:gd name="connsiteX23" fmla="*/ 6115050 w 6198871"/>
                      <a:gd name="connsiteY23" fmla="*/ 137160 h 1333499"/>
                      <a:gd name="connsiteX24" fmla="*/ 5875020 w 6198871"/>
                      <a:gd name="connsiteY24" fmla="*/ 34290 h 1333499"/>
                      <a:gd name="connsiteX25" fmla="*/ 5669280 w 6198871"/>
                      <a:gd name="connsiteY25" fmla="*/ 68580 h 1333499"/>
                      <a:gd name="connsiteX26" fmla="*/ 5532120 w 6198871"/>
                      <a:gd name="connsiteY26" fmla="*/ 171450 h 1333499"/>
                      <a:gd name="connsiteX27" fmla="*/ 5440680 w 6198871"/>
                      <a:gd name="connsiteY27" fmla="*/ 400050 h 1333499"/>
                      <a:gd name="connsiteX28" fmla="*/ 5509260 w 6198871"/>
                      <a:gd name="connsiteY28" fmla="*/ 685800 h 1333499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366260 w 6198871"/>
                      <a:gd name="connsiteY16" fmla="*/ 1097280 h 1323975"/>
                      <a:gd name="connsiteX17" fmla="*/ 4800600 w 6198871"/>
                      <a:gd name="connsiteY17" fmla="*/ 1268730 h 1323975"/>
                      <a:gd name="connsiteX18" fmla="*/ 5200650 w 6198871"/>
                      <a:gd name="connsiteY18" fmla="*/ 1303020 h 1323975"/>
                      <a:gd name="connsiteX19" fmla="*/ 5737860 w 6198871"/>
                      <a:gd name="connsiteY19" fmla="*/ 1143000 h 1323975"/>
                      <a:gd name="connsiteX20" fmla="*/ 6092190 w 6198871"/>
                      <a:gd name="connsiteY20" fmla="*/ 800100 h 1323975"/>
                      <a:gd name="connsiteX21" fmla="*/ 6195060 w 6198871"/>
                      <a:gd name="connsiteY21" fmla="*/ 445770 h 1323975"/>
                      <a:gd name="connsiteX22" fmla="*/ 6115050 w 6198871"/>
                      <a:gd name="connsiteY22" fmla="*/ 137160 h 1323975"/>
                      <a:gd name="connsiteX23" fmla="*/ 5875020 w 6198871"/>
                      <a:gd name="connsiteY23" fmla="*/ 34290 h 1323975"/>
                      <a:gd name="connsiteX24" fmla="*/ 5669280 w 6198871"/>
                      <a:gd name="connsiteY24" fmla="*/ 68580 h 1323975"/>
                      <a:gd name="connsiteX25" fmla="*/ 5532120 w 6198871"/>
                      <a:gd name="connsiteY25" fmla="*/ 171450 h 1323975"/>
                      <a:gd name="connsiteX26" fmla="*/ 5440680 w 6198871"/>
                      <a:gd name="connsiteY26" fmla="*/ 400050 h 1323975"/>
                      <a:gd name="connsiteX27" fmla="*/ 5509260 w 6198871"/>
                      <a:gd name="connsiteY27" fmla="*/ 685800 h 1323975"/>
                      <a:gd name="connsiteX0" fmla="*/ 0 w 6198871"/>
                      <a:gd name="connsiteY0" fmla="*/ 1165860 h 1323975"/>
                      <a:gd name="connsiteX1" fmla="*/ 262890 w 6198871"/>
                      <a:gd name="connsiteY1" fmla="*/ 1245870 h 1323975"/>
                      <a:gd name="connsiteX2" fmla="*/ 582930 w 6198871"/>
                      <a:gd name="connsiteY2" fmla="*/ 1314450 h 1323975"/>
                      <a:gd name="connsiteX3" fmla="*/ 1143000 w 6198871"/>
                      <a:gd name="connsiteY3" fmla="*/ 1211580 h 1323975"/>
                      <a:gd name="connsiteX4" fmla="*/ 1588770 w 6198871"/>
                      <a:gd name="connsiteY4" fmla="*/ 857250 h 1323975"/>
                      <a:gd name="connsiteX5" fmla="*/ 1725930 w 6198871"/>
                      <a:gd name="connsiteY5" fmla="*/ 468630 h 1323975"/>
                      <a:gd name="connsiteX6" fmla="*/ 1645920 w 6198871"/>
                      <a:gd name="connsiteY6" fmla="*/ 148590 h 1323975"/>
                      <a:gd name="connsiteX7" fmla="*/ 1394460 w 6198871"/>
                      <a:gd name="connsiteY7" fmla="*/ 11430 h 1323975"/>
                      <a:gd name="connsiteX8" fmla="*/ 1143000 w 6198871"/>
                      <a:gd name="connsiteY8" fmla="*/ 80010 h 1323975"/>
                      <a:gd name="connsiteX9" fmla="*/ 1005840 w 6198871"/>
                      <a:gd name="connsiteY9" fmla="*/ 285750 h 1323975"/>
                      <a:gd name="connsiteX10" fmla="*/ 1005840 w 6198871"/>
                      <a:gd name="connsiteY10" fmla="*/ 582930 h 1323975"/>
                      <a:gd name="connsiteX11" fmla="*/ 1143000 w 6198871"/>
                      <a:gd name="connsiteY11" fmla="*/ 868680 h 1323975"/>
                      <a:gd name="connsiteX12" fmla="*/ 1485900 w 6198871"/>
                      <a:gd name="connsiteY12" fmla="*/ 1143000 h 1323975"/>
                      <a:gd name="connsiteX13" fmla="*/ 1840230 w 6198871"/>
                      <a:gd name="connsiteY13" fmla="*/ 1268730 h 1323975"/>
                      <a:gd name="connsiteX14" fmla="*/ 2228850 w 6198871"/>
                      <a:gd name="connsiteY14" fmla="*/ 1280160 h 1323975"/>
                      <a:gd name="connsiteX15" fmla="*/ 2651760 w 6198871"/>
                      <a:gd name="connsiteY15" fmla="*/ 1188720 h 1323975"/>
                      <a:gd name="connsiteX16" fmla="*/ 4800600 w 6198871"/>
                      <a:gd name="connsiteY16" fmla="*/ 1268730 h 1323975"/>
                      <a:gd name="connsiteX17" fmla="*/ 5200650 w 6198871"/>
                      <a:gd name="connsiteY17" fmla="*/ 1303020 h 1323975"/>
                      <a:gd name="connsiteX18" fmla="*/ 5737860 w 6198871"/>
                      <a:gd name="connsiteY18" fmla="*/ 1143000 h 1323975"/>
                      <a:gd name="connsiteX19" fmla="*/ 6092190 w 6198871"/>
                      <a:gd name="connsiteY19" fmla="*/ 800100 h 1323975"/>
                      <a:gd name="connsiteX20" fmla="*/ 6195060 w 6198871"/>
                      <a:gd name="connsiteY20" fmla="*/ 445770 h 1323975"/>
                      <a:gd name="connsiteX21" fmla="*/ 6115050 w 6198871"/>
                      <a:gd name="connsiteY21" fmla="*/ 137160 h 1323975"/>
                      <a:gd name="connsiteX22" fmla="*/ 5875020 w 6198871"/>
                      <a:gd name="connsiteY22" fmla="*/ 34290 h 1323975"/>
                      <a:gd name="connsiteX23" fmla="*/ 5669280 w 6198871"/>
                      <a:gd name="connsiteY23" fmla="*/ 68580 h 1323975"/>
                      <a:gd name="connsiteX24" fmla="*/ 5532120 w 6198871"/>
                      <a:gd name="connsiteY24" fmla="*/ 171450 h 1323975"/>
                      <a:gd name="connsiteX25" fmla="*/ 5440680 w 6198871"/>
                      <a:gd name="connsiteY25" fmla="*/ 400050 h 1323975"/>
                      <a:gd name="connsiteX26" fmla="*/ 5509260 w 6198871"/>
                      <a:gd name="connsiteY26" fmla="*/ 685800 h 1323975"/>
                      <a:gd name="connsiteX0" fmla="*/ 0 w 6198871"/>
                      <a:gd name="connsiteY0" fmla="*/ 1165860 h 1320166"/>
                      <a:gd name="connsiteX1" fmla="*/ 262890 w 6198871"/>
                      <a:gd name="connsiteY1" fmla="*/ 1245870 h 1320166"/>
                      <a:gd name="connsiteX2" fmla="*/ 582930 w 6198871"/>
                      <a:gd name="connsiteY2" fmla="*/ 1314450 h 1320166"/>
                      <a:gd name="connsiteX3" fmla="*/ 1143000 w 6198871"/>
                      <a:gd name="connsiteY3" fmla="*/ 1211580 h 1320166"/>
                      <a:gd name="connsiteX4" fmla="*/ 1588770 w 6198871"/>
                      <a:gd name="connsiteY4" fmla="*/ 857250 h 1320166"/>
                      <a:gd name="connsiteX5" fmla="*/ 1725930 w 6198871"/>
                      <a:gd name="connsiteY5" fmla="*/ 468630 h 1320166"/>
                      <a:gd name="connsiteX6" fmla="*/ 1645920 w 6198871"/>
                      <a:gd name="connsiteY6" fmla="*/ 148590 h 1320166"/>
                      <a:gd name="connsiteX7" fmla="*/ 1394460 w 6198871"/>
                      <a:gd name="connsiteY7" fmla="*/ 11430 h 1320166"/>
                      <a:gd name="connsiteX8" fmla="*/ 1143000 w 6198871"/>
                      <a:gd name="connsiteY8" fmla="*/ 80010 h 1320166"/>
                      <a:gd name="connsiteX9" fmla="*/ 1005840 w 6198871"/>
                      <a:gd name="connsiteY9" fmla="*/ 285750 h 1320166"/>
                      <a:gd name="connsiteX10" fmla="*/ 1005840 w 6198871"/>
                      <a:gd name="connsiteY10" fmla="*/ 582930 h 1320166"/>
                      <a:gd name="connsiteX11" fmla="*/ 1143000 w 6198871"/>
                      <a:gd name="connsiteY11" fmla="*/ 868680 h 1320166"/>
                      <a:gd name="connsiteX12" fmla="*/ 1485900 w 6198871"/>
                      <a:gd name="connsiteY12" fmla="*/ 1143000 h 1320166"/>
                      <a:gd name="connsiteX13" fmla="*/ 1840230 w 6198871"/>
                      <a:gd name="connsiteY13" fmla="*/ 1268730 h 1320166"/>
                      <a:gd name="connsiteX14" fmla="*/ 2228850 w 6198871"/>
                      <a:gd name="connsiteY14" fmla="*/ 1280160 h 1320166"/>
                      <a:gd name="connsiteX15" fmla="*/ 2651760 w 6198871"/>
                      <a:gd name="connsiteY15" fmla="*/ 1188720 h 1320166"/>
                      <a:gd name="connsiteX16" fmla="*/ 5200650 w 6198871"/>
                      <a:gd name="connsiteY16" fmla="*/ 1303020 h 1320166"/>
                      <a:gd name="connsiteX17" fmla="*/ 5737860 w 6198871"/>
                      <a:gd name="connsiteY17" fmla="*/ 1143000 h 1320166"/>
                      <a:gd name="connsiteX18" fmla="*/ 6092190 w 6198871"/>
                      <a:gd name="connsiteY18" fmla="*/ 800100 h 1320166"/>
                      <a:gd name="connsiteX19" fmla="*/ 6195060 w 6198871"/>
                      <a:gd name="connsiteY19" fmla="*/ 445770 h 1320166"/>
                      <a:gd name="connsiteX20" fmla="*/ 6115050 w 6198871"/>
                      <a:gd name="connsiteY20" fmla="*/ 137160 h 1320166"/>
                      <a:gd name="connsiteX21" fmla="*/ 5875020 w 6198871"/>
                      <a:gd name="connsiteY21" fmla="*/ 34290 h 1320166"/>
                      <a:gd name="connsiteX22" fmla="*/ 5669280 w 6198871"/>
                      <a:gd name="connsiteY22" fmla="*/ 68580 h 1320166"/>
                      <a:gd name="connsiteX23" fmla="*/ 5532120 w 6198871"/>
                      <a:gd name="connsiteY23" fmla="*/ 171450 h 1320166"/>
                      <a:gd name="connsiteX24" fmla="*/ 5440680 w 6198871"/>
                      <a:gd name="connsiteY24" fmla="*/ 400050 h 1320166"/>
                      <a:gd name="connsiteX25" fmla="*/ 5509260 w 6198871"/>
                      <a:gd name="connsiteY25" fmla="*/ 685800 h 1320166"/>
                      <a:gd name="connsiteX0" fmla="*/ 0 w 6311264"/>
                      <a:gd name="connsiteY0" fmla="*/ 1165860 h 1320166"/>
                      <a:gd name="connsiteX1" fmla="*/ 262890 w 6311264"/>
                      <a:gd name="connsiteY1" fmla="*/ 1245870 h 1320166"/>
                      <a:gd name="connsiteX2" fmla="*/ 582930 w 6311264"/>
                      <a:gd name="connsiteY2" fmla="*/ 1314450 h 1320166"/>
                      <a:gd name="connsiteX3" fmla="*/ 1143000 w 6311264"/>
                      <a:gd name="connsiteY3" fmla="*/ 1211580 h 1320166"/>
                      <a:gd name="connsiteX4" fmla="*/ 1588770 w 6311264"/>
                      <a:gd name="connsiteY4" fmla="*/ 857250 h 1320166"/>
                      <a:gd name="connsiteX5" fmla="*/ 1725930 w 6311264"/>
                      <a:gd name="connsiteY5" fmla="*/ 468630 h 1320166"/>
                      <a:gd name="connsiteX6" fmla="*/ 1645920 w 6311264"/>
                      <a:gd name="connsiteY6" fmla="*/ 148590 h 1320166"/>
                      <a:gd name="connsiteX7" fmla="*/ 1394460 w 6311264"/>
                      <a:gd name="connsiteY7" fmla="*/ 11430 h 1320166"/>
                      <a:gd name="connsiteX8" fmla="*/ 1143000 w 6311264"/>
                      <a:gd name="connsiteY8" fmla="*/ 80010 h 1320166"/>
                      <a:gd name="connsiteX9" fmla="*/ 1005840 w 6311264"/>
                      <a:gd name="connsiteY9" fmla="*/ 285750 h 1320166"/>
                      <a:gd name="connsiteX10" fmla="*/ 1005840 w 6311264"/>
                      <a:gd name="connsiteY10" fmla="*/ 582930 h 1320166"/>
                      <a:gd name="connsiteX11" fmla="*/ 1143000 w 6311264"/>
                      <a:gd name="connsiteY11" fmla="*/ 868680 h 1320166"/>
                      <a:gd name="connsiteX12" fmla="*/ 1485900 w 6311264"/>
                      <a:gd name="connsiteY12" fmla="*/ 1143000 h 1320166"/>
                      <a:gd name="connsiteX13" fmla="*/ 1840230 w 6311264"/>
                      <a:gd name="connsiteY13" fmla="*/ 1268730 h 1320166"/>
                      <a:gd name="connsiteX14" fmla="*/ 2228850 w 6311264"/>
                      <a:gd name="connsiteY14" fmla="*/ 1280160 h 1320166"/>
                      <a:gd name="connsiteX15" fmla="*/ 2651760 w 6311264"/>
                      <a:gd name="connsiteY15" fmla="*/ 1188720 h 1320166"/>
                      <a:gd name="connsiteX16" fmla="*/ 5737860 w 6311264"/>
                      <a:gd name="connsiteY16" fmla="*/ 1143000 h 1320166"/>
                      <a:gd name="connsiteX17" fmla="*/ 6092190 w 6311264"/>
                      <a:gd name="connsiteY17" fmla="*/ 800100 h 1320166"/>
                      <a:gd name="connsiteX18" fmla="*/ 6195060 w 6311264"/>
                      <a:gd name="connsiteY18" fmla="*/ 445770 h 1320166"/>
                      <a:gd name="connsiteX19" fmla="*/ 6115050 w 6311264"/>
                      <a:gd name="connsiteY19" fmla="*/ 137160 h 1320166"/>
                      <a:gd name="connsiteX20" fmla="*/ 5875020 w 6311264"/>
                      <a:gd name="connsiteY20" fmla="*/ 34290 h 1320166"/>
                      <a:gd name="connsiteX21" fmla="*/ 5669280 w 6311264"/>
                      <a:gd name="connsiteY21" fmla="*/ 68580 h 1320166"/>
                      <a:gd name="connsiteX22" fmla="*/ 5532120 w 6311264"/>
                      <a:gd name="connsiteY22" fmla="*/ 171450 h 1320166"/>
                      <a:gd name="connsiteX23" fmla="*/ 5440680 w 6311264"/>
                      <a:gd name="connsiteY23" fmla="*/ 400050 h 1320166"/>
                      <a:gd name="connsiteX24" fmla="*/ 5509260 w 6311264"/>
                      <a:gd name="connsiteY24" fmla="*/ 685800 h 1320166"/>
                      <a:gd name="connsiteX0" fmla="*/ 0 w 6682740"/>
                      <a:gd name="connsiteY0" fmla="*/ 1165860 h 1320166"/>
                      <a:gd name="connsiteX1" fmla="*/ 262890 w 6682740"/>
                      <a:gd name="connsiteY1" fmla="*/ 1245870 h 1320166"/>
                      <a:gd name="connsiteX2" fmla="*/ 582930 w 6682740"/>
                      <a:gd name="connsiteY2" fmla="*/ 1314450 h 1320166"/>
                      <a:gd name="connsiteX3" fmla="*/ 1143000 w 6682740"/>
                      <a:gd name="connsiteY3" fmla="*/ 1211580 h 1320166"/>
                      <a:gd name="connsiteX4" fmla="*/ 1588770 w 6682740"/>
                      <a:gd name="connsiteY4" fmla="*/ 857250 h 1320166"/>
                      <a:gd name="connsiteX5" fmla="*/ 1725930 w 6682740"/>
                      <a:gd name="connsiteY5" fmla="*/ 468630 h 1320166"/>
                      <a:gd name="connsiteX6" fmla="*/ 1645920 w 6682740"/>
                      <a:gd name="connsiteY6" fmla="*/ 148590 h 1320166"/>
                      <a:gd name="connsiteX7" fmla="*/ 1394460 w 6682740"/>
                      <a:gd name="connsiteY7" fmla="*/ 11430 h 1320166"/>
                      <a:gd name="connsiteX8" fmla="*/ 1143000 w 6682740"/>
                      <a:gd name="connsiteY8" fmla="*/ 80010 h 1320166"/>
                      <a:gd name="connsiteX9" fmla="*/ 1005840 w 6682740"/>
                      <a:gd name="connsiteY9" fmla="*/ 285750 h 1320166"/>
                      <a:gd name="connsiteX10" fmla="*/ 1005840 w 6682740"/>
                      <a:gd name="connsiteY10" fmla="*/ 582930 h 1320166"/>
                      <a:gd name="connsiteX11" fmla="*/ 1143000 w 6682740"/>
                      <a:gd name="connsiteY11" fmla="*/ 868680 h 1320166"/>
                      <a:gd name="connsiteX12" fmla="*/ 1485900 w 6682740"/>
                      <a:gd name="connsiteY12" fmla="*/ 1143000 h 1320166"/>
                      <a:gd name="connsiteX13" fmla="*/ 1840230 w 6682740"/>
                      <a:gd name="connsiteY13" fmla="*/ 1268730 h 1320166"/>
                      <a:gd name="connsiteX14" fmla="*/ 2228850 w 6682740"/>
                      <a:gd name="connsiteY14" fmla="*/ 1280160 h 1320166"/>
                      <a:gd name="connsiteX15" fmla="*/ 2651760 w 6682740"/>
                      <a:gd name="connsiteY15" fmla="*/ 1188720 h 1320166"/>
                      <a:gd name="connsiteX16" fmla="*/ 6092190 w 6682740"/>
                      <a:gd name="connsiteY16" fmla="*/ 800100 h 1320166"/>
                      <a:gd name="connsiteX17" fmla="*/ 6195060 w 6682740"/>
                      <a:gd name="connsiteY17" fmla="*/ 445770 h 1320166"/>
                      <a:gd name="connsiteX18" fmla="*/ 6115050 w 6682740"/>
                      <a:gd name="connsiteY18" fmla="*/ 137160 h 1320166"/>
                      <a:gd name="connsiteX19" fmla="*/ 5875020 w 6682740"/>
                      <a:gd name="connsiteY19" fmla="*/ 34290 h 1320166"/>
                      <a:gd name="connsiteX20" fmla="*/ 5669280 w 6682740"/>
                      <a:gd name="connsiteY20" fmla="*/ 68580 h 1320166"/>
                      <a:gd name="connsiteX21" fmla="*/ 5532120 w 6682740"/>
                      <a:gd name="connsiteY21" fmla="*/ 171450 h 1320166"/>
                      <a:gd name="connsiteX22" fmla="*/ 5440680 w 6682740"/>
                      <a:gd name="connsiteY22" fmla="*/ 400050 h 1320166"/>
                      <a:gd name="connsiteX23" fmla="*/ 5509260 w 6682740"/>
                      <a:gd name="connsiteY23" fmla="*/ 685800 h 1320166"/>
                      <a:gd name="connsiteX0" fmla="*/ 0 w 6772274"/>
                      <a:gd name="connsiteY0" fmla="*/ 1165860 h 1327783"/>
                      <a:gd name="connsiteX1" fmla="*/ 262890 w 6772274"/>
                      <a:gd name="connsiteY1" fmla="*/ 1245870 h 1327783"/>
                      <a:gd name="connsiteX2" fmla="*/ 582930 w 6772274"/>
                      <a:gd name="connsiteY2" fmla="*/ 1314450 h 1327783"/>
                      <a:gd name="connsiteX3" fmla="*/ 1143000 w 6772274"/>
                      <a:gd name="connsiteY3" fmla="*/ 1211580 h 1327783"/>
                      <a:gd name="connsiteX4" fmla="*/ 1588770 w 6772274"/>
                      <a:gd name="connsiteY4" fmla="*/ 857250 h 1327783"/>
                      <a:gd name="connsiteX5" fmla="*/ 1725930 w 6772274"/>
                      <a:gd name="connsiteY5" fmla="*/ 468630 h 1327783"/>
                      <a:gd name="connsiteX6" fmla="*/ 1645920 w 6772274"/>
                      <a:gd name="connsiteY6" fmla="*/ 148590 h 1327783"/>
                      <a:gd name="connsiteX7" fmla="*/ 1394460 w 6772274"/>
                      <a:gd name="connsiteY7" fmla="*/ 11430 h 1327783"/>
                      <a:gd name="connsiteX8" fmla="*/ 1143000 w 6772274"/>
                      <a:gd name="connsiteY8" fmla="*/ 80010 h 1327783"/>
                      <a:gd name="connsiteX9" fmla="*/ 1005840 w 6772274"/>
                      <a:gd name="connsiteY9" fmla="*/ 285750 h 1327783"/>
                      <a:gd name="connsiteX10" fmla="*/ 1005840 w 6772274"/>
                      <a:gd name="connsiteY10" fmla="*/ 582930 h 1327783"/>
                      <a:gd name="connsiteX11" fmla="*/ 1143000 w 6772274"/>
                      <a:gd name="connsiteY11" fmla="*/ 868680 h 1327783"/>
                      <a:gd name="connsiteX12" fmla="*/ 1485900 w 6772274"/>
                      <a:gd name="connsiteY12" fmla="*/ 1143000 h 1327783"/>
                      <a:gd name="connsiteX13" fmla="*/ 1840230 w 6772274"/>
                      <a:gd name="connsiteY13" fmla="*/ 1268730 h 1327783"/>
                      <a:gd name="connsiteX14" fmla="*/ 2228850 w 6772274"/>
                      <a:gd name="connsiteY14" fmla="*/ 1280160 h 1327783"/>
                      <a:gd name="connsiteX15" fmla="*/ 2651760 w 6772274"/>
                      <a:gd name="connsiteY15" fmla="*/ 1188720 h 1327783"/>
                      <a:gd name="connsiteX16" fmla="*/ 6195060 w 6772274"/>
                      <a:gd name="connsiteY16" fmla="*/ 445770 h 1327783"/>
                      <a:gd name="connsiteX17" fmla="*/ 6115050 w 6772274"/>
                      <a:gd name="connsiteY17" fmla="*/ 137160 h 1327783"/>
                      <a:gd name="connsiteX18" fmla="*/ 5875020 w 6772274"/>
                      <a:gd name="connsiteY18" fmla="*/ 34290 h 1327783"/>
                      <a:gd name="connsiteX19" fmla="*/ 5669280 w 6772274"/>
                      <a:gd name="connsiteY19" fmla="*/ 68580 h 1327783"/>
                      <a:gd name="connsiteX20" fmla="*/ 5532120 w 6772274"/>
                      <a:gd name="connsiteY20" fmla="*/ 171450 h 1327783"/>
                      <a:gd name="connsiteX21" fmla="*/ 5440680 w 6772274"/>
                      <a:gd name="connsiteY21" fmla="*/ 400050 h 1327783"/>
                      <a:gd name="connsiteX22" fmla="*/ 5509260 w 6772274"/>
                      <a:gd name="connsiteY22" fmla="*/ 685800 h 1327783"/>
                      <a:gd name="connsiteX0" fmla="*/ 0 w 6652260"/>
                      <a:gd name="connsiteY0" fmla="*/ 1221106 h 1434467"/>
                      <a:gd name="connsiteX1" fmla="*/ 262890 w 6652260"/>
                      <a:gd name="connsiteY1" fmla="*/ 1301116 h 1434467"/>
                      <a:gd name="connsiteX2" fmla="*/ 582930 w 6652260"/>
                      <a:gd name="connsiteY2" fmla="*/ 1369696 h 1434467"/>
                      <a:gd name="connsiteX3" fmla="*/ 1143000 w 6652260"/>
                      <a:gd name="connsiteY3" fmla="*/ 1266826 h 1434467"/>
                      <a:gd name="connsiteX4" fmla="*/ 1588770 w 6652260"/>
                      <a:gd name="connsiteY4" fmla="*/ 912496 h 1434467"/>
                      <a:gd name="connsiteX5" fmla="*/ 1725930 w 6652260"/>
                      <a:gd name="connsiteY5" fmla="*/ 523876 h 1434467"/>
                      <a:gd name="connsiteX6" fmla="*/ 1645920 w 6652260"/>
                      <a:gd name="connsiteY6" fmla="*/ 203836 h 1434467"/>
                      <a:gd name="connsiteX7" fmla="*/ 1394460 w 6652260"/>
                      <a:gd name="connsiteY7" fmla="*/ 66676 h 1434467"/>
                      <a:gd name="connsiteX8" fmla="*/ 1143000 w 6652260"/>
                      <a:gd name="connsiteY8" fmla="*/ 135256 h 1434467"/>
                      <a:gd name="connsiteX9" fmla="*/ 1005840 w 6652260"/>
                      <a:gd name="connsiteY9" fmla="*/ 340996 h 1434467"/>
                      <a:gd name="connsiteX10" fmla="*/ 1005840 w 6652260"/>
                      <a:gd name="connsiteY10" fmla="*/ 638176 h 1434467"/>
                      <a:gd name="connsiteX11" fmla="*/ 1143000 w 6652260"/>
                      <a:gd name="connsiteY11" fmla="*/ 923926 h 1434467"/>
                      <a:gd name="connsiteX12" fmla="*/ 1485900 w 6652260"/>
                      <a:gd name="connsiteY12" fmla="*/ 1198246 h 1434467"/>
                      <a:gd name="connsiteX13" fmla="*/ 1840230 w 6652260"/>
                      <a:gd name="connsiteY13" fmla="*/ 1323976 h 1434467"/>
                      <a:gd name="connsiteX14" fmla="*/ 2228850 w 6652260"/>
                      <a:gd name="connsiteY14" fmla="*/ 1335406 h 1434467"/>
                      <a:gd name="connsiteX15" fmla="*/ 2651760 w 6652260"/>
                      <a:gd name="connsiteY15" fmla="*/ 1243966 h 1434467"/>
                      <a:gd name="connsiteX16" fmla="*/ 6115050 w 6652260"/>
                      <a:gd name="connsiteY16" fmla="*/ 192406 h 1434467"/>
                      <a:gd name="connsiteX17" fmla="*/ 5875020 w 6652260"/>
                      <a:gd name="connsiteY17" fmla="*/ 89536 h 1434467"/>
                      <a:gd name="connsiteX18" fmla="*/ 5669280 w 6652260"/>
                      <a:gd name="connsiteY18" fmla="*/ 123826 h 1434467"/>
                      <a:gd name="connsiteX19" fmla="*/ 5532120 w 6652260"/>
                      <a:gd name="connsiteY19" fmla="*/ 226696 h 1434467"/>
                      <a:gd name="connsiteX20" fmla="*/ 5440680 w 6652260"/>
                      <a:gd name="connsiteY20" fmla="*/ 455296 h 1434467"/>
                      <a:gd name="connsiteX21" fmla="*/ 5509260 w 6652260"/>
                      <a:gd name="connsiteY21" fmla="*/ 741046 h 1434467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32120 w 6377939"/>
                      <a:gd name="connsiteY18" fmla="*/ 323849 h 1548765"/>
                      <a:gd name="connsiteX19" fmla="*/ 5440680 w 6377939"/>
                      <a:gd name="connsiteY19" fmla="*/ 552449 h 1548765"/>
                      <a:gd name="connsiteX20" fmla="*/ 5509260 w 6377939"/>
                      <a:gd name="connsiteY20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440680 w 6377939"/>
                      <a:gd name="connsiteY18" fmla="*/ 552449 h 1548765"/>
                      <a:gd name="connsiteX19" fmla="*/ 5509260 w 6377939"/>
                      <a:gd name="connsiteY19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18" fmla="*/ 5509260 w 6377939"/>
                      <a:gd name="connsiteY18" fmla="*/ 838199 h 1548765"/>
                      <a:gd name="connsiteX0" fmla="*/ 0 w 6377939"/>
                      <a:gd name="connsiteY0" fmla="*/ 1318259 h 1548765"/>
                      <a:gd name="connsiteX1" fmla="*/ 262890 w 6377939"/>
                      <a:gd name="connsiteY1" fmla="*/ 1398269 h 1548765"/>
                      <a:gd name="connsiteX2" fmla="*/ 582930 w 6377939"/>
                      <a:gd name="connsiteY2" fmla="*/ 1466849 h 1548765"/>
                      <a:gd name="connsiteX3" fmla="*/ 1143000 w 6377939"/>
                      <a:gd name="connsiteY3" fmla="*/ 1363979 h 1548765"/>
                      <a:gd name="connsiteX4" fmla="*/ 1588770 w 6377939"/>
                      <a:gd name="connsiteY4" fmla="*/ 1009649 h 1548765"/>
                      <a:gd name="connsiteX5" fmla="*/ 1725930 w 6377939"/>
                      <a:gd name="connsiteY5" fmla="*/ 621029 h 1548765"/>
                      <a:gd name="connsiteX6" fmla="*/ 1645920 w 6377939"/>
                      <a:gd name="connsiteY6" fmla="*/ 300989 h 1548765"/>
                      <a:gd name="connsiteX7" fmla="*/ 1394460 w 6377939"/>
                      <a:gd name="connsiteY7" fmla="*/ 163829 h 1548765"/>
                      <a:gd name="connsiteX8" fmla="*/ 1143000 w 6377939"/>
                      <a:gd name="connsiteY8" fmla="*/ 232409 h 1548765"/>
                      <a:gd name="connsiteX9" fmla="*/ 1005840 w 6377939"/>
                      <a:gd name="connsiteY9" fmla="*/ 438149 h 1548765"/>
                      <a:gd name="connsiteX10" fmla="*/ 1005840 w 6377939"/>
                      <a:gd name="connsiteY10" fmla="*/ 735329 h 1548765"/>
                      <a:gd name="connsiteX11" fmla="*/ 1143000 w 6377939"/>
                      <a:gd name="connsiteY11" fmla="*/ 1021079 h 1548765"/>
                      <a:gd name="connsiteX12" fmla="*/ 1485900 w 6377939"/>
                      <a:gd name="connsiteY12" fmla="*/ 1295399 h 1548765"/>
                      <a:gd name="connsiteX13" fmla="*/ 1840230 w 6377939"/>
                      <a:gd name="connsiteY13" fmla="*/ 1421129 h 1548765"/>
                      <a:gd name="connsiteX14" fmla="*/ 2228850 w 6377939"/>
                      <a:gd name="connsiteY14" fmla="*/ 1432559 h 1548765"/>
                      <a:gd name="connsiteX15" fmla="*/ 2651760 w 6377939"/>
                      <a:gd name="connsiteY15" fmla="*/ 1341119 h 1548765"/>
                      <a:gd name="connsiteX16" fmla="*/ 5875020 w 6377939"/>
                      <a:gd name="connsiteY16" fmla="*/ 186689 h 1548765"/>
                      <a:gd name="connsiteX17" fmla="*/ 5669280 w 6377939"/>
                      <a:gd name="connsiteY17" fmla="*/ 220979 h 1548765"/>
                      <a:gd name="connsiteX0" fmla="*/ 0 w 5875021"/>
                      <a:gd name="connsiteY0" fmla="*/ 1165859 h 1396365"/>
                      <a:gd name="connsiteX1" fmla="*/ 262890 w 5875021"/>
                      <a:gd name="connsiteY1" fmla="*/ 1245869 h 1396365"/>
                      <a:gd name="connsiteX2" fmla="*/ 582930 w 5875021"/>
                      <a:gd name="connsiteY2" fmla="*/ 1314449 h 1396365"/>
                      <a:gd name="connsiteX3" fmla="*/ 1143000 w 5875021"/>
                      <a:gd name="connsiteY3" fmla="*/ 1211579 h 1396365"/>
                      <a:gd name="connsiteX4" fmla="*/ 1588770 w 5875021"/>
                      <a:gd name="connsiteY4" fmla="*/ 857249 h 1396365"/>
                      <a:gd name="connsiteX5" fmla="*/ 1725930 w 5875021"/>
                      <a:gd name="connsiteY5" fmla="*/ 468629 h 1396365"/>
                      <a:gd name="connsiteX6" fmla="*/ 1645920 w 5875021"/>
                      <a:gd name="connsiteY6" fmla="*/ 148589 h 1396365"/>
                      <a:gd name="connsiteX7" fmla="*/ 1394460 w 5875021"/>
                      <a:gd name="connsiteY7" fmla="*/ 11429 h 1396365"/>
                      <a:gd name="connsiteX8" fmla="*/ 1143000 w 5875021"/>
                      <a:gd name="connsiteY8" fmla="*/ 80009 h 1396365"/>
                      <a:gd name="connsiteX9" fmla="*/ 1005840 w 5875021"/>
                      <a:gd name="connsiteY9" fmla="*/ 285749 h 1396365"/>
                      <a:gd name="connsiteX10" fmla="*/ 1005840 w 5875021"/>
                      <a:gd name="connsiteY10" fmla="*/ 582929 h 1396365"/>
                      <a:gd name="connsiteX11" fmla="*/ 1143000 w 5875021"/>
                      <a:gd name="connsiteY11" fmla="*/ 868679 h 1396365"/>
                      <a:gd name="connsiteX12" fmla="*/ 1485900 w 5875021"/>
                      <a:gd name="connsiteY12" fmla="*/ 1142999 h 1396365"/>
                      <a:gd name="connsiteX13" fmla="*/ 1840230 w 5875021"/>
                      <a:gd name="connsiteY13" fmla="*/ 1268729 h 1396365"/>
                      <a:gd name="connsiteX14" fmla="*/ 2228850 w 5875021"/>
                      <a:gd name="connsiteY14" fmla="*/ 1280159 h 1396365"/>
                      <a:gd name="connsiteX15" fmla="*/ 2651760 w 5875021"/>
                      <a:gd name="connsiteY15" fmla="*/ 1188719 h 1396365"/>
                      <a:gd name="connsiteX16" fmla="*/ 5875020 w 5875021"/>
                      <a:gd name="connsiteY16" fmla="*/ 34289 h 1396365"/>
                      <a:gd name="connsiteX0" fmla="*/ 0 w 2651760"/>
                      <a:gd name="connsiteY0" fmla="*/ 1165859 h 1396365"/>
                      <a:gd name="connsiteX1" fmla="*/ 262890 w 2651760"/>
                      <a:gd name="connsiteY1" fmla="*/ 1245869 h 1396365"/>
                      <a:gd name="connsiteX2" fmla="*/ 582930 w 2651760"/>
                      <a:gd name="connsiteY2" fmla="*/ 1314449 h 1396365"/>
                      <a:gd name="connsiteX3" fmla="*/ 1143000 w 2651760"/>
                      <a:gd name="connsiteY3" fmla="*/ 1211579 h 1396365"/>
                      <a:gd name="connsiteX4" fmla="*/ 1588770 w 2651760"/>
                      <a:gd name="connsiteY4" fmla="*/ 857249 h 1396365"/>
                      <a:gd name="connsiteX5" fmla="*/ 1725930 w 2651760"/>
                      <a:gd name="connsiteY5" fmla="*/ 468629 h 1396365"/>
                      <a:gd name="connsiteX6" fmla="*/ 1645920 w 2651760"/>
                      <a:gd name="connsiteY6" fmla="*/ 148589 h 1396365"/>
                      <a:gd name="connsiteX7" fmla="*/ 1394460 w 2651760"/>
                      <a:gd name="connsiteY7" fmla="*/ 11429 h 1396365"/>
                      <a:gd name="connsiteX8" fmla="*/ 1143000 w 2651760"/>
                      <a:gd name="connsiteY8" fmla="*/ 80009 h 1396365"/>
                      <a:gd name="connsiteX9" fmla="*/ 1005840 w 2651760"/>
                      <a:gd name="connsiteY9" fmla="*/ 285749 h 1396365"/>
                      <a:gd name="connsiteX10" fmla="*/ 1005840 w 2651760"/>
                      <a:gd name="connsiteY10" fmla="*/ 582929 h 1396365"/>
                      <a:gd name="connsiteX11" fmla="*/ 1143000 w 2651760"/>
                      <a:gd name="connsiteY11" fmla="*/ 868679 h 1396365"/>
                      <a:gd name="connsiteX12" fmla="*/ 1485900 w 2651760"/>
                      <a:gd name="connsiteY12" fmla="*/ 1142999 h 1396365"/>
                      <a:gd name="connsiteX13" fmla="*/ 1840230 w 2651760"/>
                      <a:gd name="connsiteY13" fmla="*/ 1268729 h 1396365"/>
                      <a:gd name="connsiteX14" fmla="*/ 2228850 w 2651760"/>
                      <a:gd name="connsiteY14" fmla="*/ 1280159 h 1396365"/>
                      <a:gd name="connsiteX15" fmla="*/ 2651760 w 2651760"/>
                      <a:gd name="connsiteY15" fmla="*/ 1188719 h 1396365"/>
                      <a:gd name="connsiteX0" fmla="*/ 0 w 2228852"/>
                      <a:gd name="connsiteY0" fmla="*/ 1165859 h 1320165"/>
                      <a:gd name="connsiteX1" fmla="*/ 262890 w 2228852"/>
                      <a:gd name="connsiteY1" fmla="*/ 1245869 h 1320165"/>
                      <a:gd name="connsiteX2" fmla="*/ 582930 w 2228852"/>
                      <a:gd name="connsiteY2" fmla="*/ 1314449 h 1320165"/>
                      <a:gd name="connsiteX3" fmla="*/ 1143000 w 2228852"/>
                      <a:gd name="connsiteY3" fmla="*/ 1211579 h 1320165"/>
                      <a:gd name="connsiteX4" fmla="*/ 1588770 w 2228852"/>
                      <a:gd name="connsiteY4" fmla="*/ 857249 h 1320165"/>
                      <a:gd name="connsiteX5" fmla="*/ 1725930 w 2228852"/>
                      <a:gd name="connsiteY5" fmla="*/ 468629 h 1320165"/>
                      <a:gd name="connsiteX6" fmla="*/ 1645920 w 2228852"/>
                      <a:gd name="connsiteY6" fmla="*/ 148589 h 1320165"/>
                      <a:gd name="connsiteX7" fmla="*/ 1394460 w 2228852"/>
                      <a:gd name="connsiteY7" fmla="*/ 11429 h 1320165"/>
                      <a:gd name="connsiteX8" fmla="*/ 1143000 w 2228852"/>
                      <a:gd name="connsiteY8" fmla="*/ 80009 h 1320165"/>
                      <a:gd name="connsiteX9" fmla="*/ 1005840 w 2228852"/>
                      <a:gd name="connsiteY9" fmla="*/ 285749 h 1320165"/>
                      <a:gd name="connsiteX10" fmla="*/ 1005840 w 2228852"/>
                      <a:gd name="connsiteY10" fmla="*/ 582929 h 1320165"/>
                      <a:gd name="connsiteX11" fmla="*/ 1143000 w 2228852"/>
                      <a:gd name="connsiteY11" fmla="*/ 868679 h 1320165"/>
                      <a:gd name="connsiteX12" fmla="*/ 1485900 w 2228852"/>
                      <a:gd name="connsiteY12" fmla="*/ 1142999 h 1320165"/>
                      <a:gd name="connsiteX13" fmla="*/ 1840230 w 2228852"/>
                      <a:gd name="connsiteY13" fmla="*/ 1268729 h 1320165"/>
                      <a:gd name="connsiteX14" fmla="*/ 2228850 w 2228852"/>
                      <a:gd name="connsiteY14" fmla="*/ 1280159 h 1320165"/>
                      <a:gd name="connsiteX0" fmla="*/ 0 w 1965959"/>
                      <a:gd name="connsiteY0" fmla="*/ 1245869 h 1320165"/>
                      <a:gd name="connsiteX1" fmla="*/ 320040 w 1965959"/>
                      <a:gd name="connsiteY1" fmla="*/ 1314449 h 1320165"/>
                      <a:gd name="connsiteX2" fmla="*/ 880110 w 1965959"/>
                      <a:gd name="connsiteY2" fmla="*/ 1211579 h 1320165"/>
                      <a:gd name="connsiteX3" fmla="*/ 1325880 w 1965959"/>
                      <a:gd name="connsiteY3" fmla="*/ 857249 h 1320165"/>
                      <a:gd name="connsiteX4" fmla="*/ 1463040 w 1965959"/>
                      <a:gd name="connsiteY4" fmla="*/ 468629 h 1320165"/>
                      <a:gd name="connsiteX5" fmla="*/ 1383030 w 1965959"/>
                      <a:gd name="connsiteY5" fmla="*/ 148589 h 1320165"/>
                      <a:gd name="connsiteX6" fmla="*/ 1131570 w 1965959"/>
                      <a:gd name="connsiteY6" fmla="*/ 11429 h 1320165"/>
                      <a:gd name="connsiteX7" fmla="*/ 880110 w 1965959"/>
                      <a:gd name="connsiteY7" fmla="*/ 80009 h 1320165"/>
                      <a:gd name="connsiteX8" fmla="*/ 742950 w 1965959"/>
                      <a:gd name="connsiteY8" fmla="*/ 285749 h 1320165"/>
                      <a:gd name="connsiteX9" fmla="*/ 742950 w 1965959"/>
                      <a:gd name="connsiteY9" fmla="*/ 582929 h 1320165"/>
                      <a:gd name="connsiteX10" fmla="*/ 880110 w 1965959"/>
                      <a:gd name="connsiteY10" fmla="*/ 868679 h 1320165"/>
                      <a:gd name="connsiteX11" fmla="*/ 1223010 w 1965959"/>
                      <a:gd name="connsiteY11" fmla="*/ 1142999 h 1320165"/>
                      <a:gd name="connsiteX12" fmla="*/ 1577340 w 1965959"/>
                      <a:gd name="connsiteY12" fmla="*/ 1268729 h 1320165"/>
                      <a:gd name="connsiteX13" fmla="*/ 1965960 w 1965959"/>
                      <a:gd name="connsiteY13" fmla="*/ 1280159 h 1320165"/>
                      <a:gd name="connsiteX0" fmla="*/ 0 w 1930305"/>
                      <a:gd name="connsiteY0" fmla="*/ 1135736 h 1327090"/>
                      <a:gd name="connsiteX1" fmla="*/ 284386 w 1930305"/>
                      <a:gd name="connsiteY1" fmla="*/ 1314449 h 1327090"/>
                      <a:gd name="connsiteX2" fmla="*/ 844456 w 1930305"/>
                      <a:gd name="connsiteY2" fmla="*/ 1211579 h 1327090"/>
                      <a:gd name="connsiteX3" fmla="*/ 1290226 w 1930305"/>
                      <a:gd name="connsiteY3" fmla="*/ 857249 h 1327090"/>
                      <a:gd name="connsiteX4" fmla="*/ 1427386 w 1930305"/>
                      <a:gd name="connsiteY4" fmla="*/ 468629 h 1327090"/>
                      <a:gd name="connsiteX5" fmla="*/ 1347376 w 1930305"/>
                      <a:gd name="connsiteY5" fmla="*/ 148589 h 1327090"/>
                      <a:gd name="connsiteX6" fmla="*/ 1095916 w 1930305"/>
                      <a:gd name="connsiteY6" fmla="*/ 11429 h 1327090"/>
                      <a:gd name="connsiteX7" fmla="*/ 844456 w 1930305"/>
                      <a:gd name="connsiteY7" fmla="*/ 80009 h 1327090"/>
                      <a:gd name="connsiteX8" fmla="*/ 707296 w 1930305"/>
                      <a:gd name="connsiteY8" fmla="*/ 285749 h 1327090"/>
                      <a:gd name="connsiteX9" fmla="*/ 707296 w 1930305"/>
                      <a:gd name="connsiteY9" fmla="*/ 582929 h 1327090"/>
                      <a:gd name="connsiteX10" fmla="*/ 844456 w 1930305"/>
                      <a:gd name="connsiteY10" fmla="*/ 868679 h 1327090"/>
                      <a:gd name="connsiteX11" fmla="*/ 1187356 w 1930305"/>
                      <a:gd name="connsiteY11" fmla="*/ 1142999 h 1327090"/>
                      <a:gd name="connsiteX12" fmla="*/ 1541686 w 1930305"/>
                      <a:gd name="connsiteY12" fmla="*/ 1268729 h 1327090"/>
                      <a:gd name="connsiteX13" fmla="*/ 1930306 w 1930305"/>
                      <a:gd name="connsiteY13" fmla="*/ 1280159 h 1327090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135736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30305"/>
                      <a:gd name="connsiteY0" fmla="*/ 1065647 h 1293493"/>
                      <a:gd name="connsiteX1" fmla="*/ 409183 w 1930305"/>
                      <a:gd name="connsiteY1" fmla="*/ 1254378 h 1293493"/>
                      <a:gd name="connsiteX2" fmla="*/ 844456 w 1930305"/>
                      <a:gd name="connsiteY2" fmla="*/ 1211579 h 1293493"/>
                      <a:gd name="connsiteX3" fmla="*/ 1290226 w 1930305"/>
                      <a:gd name="connsiteY3" fmla="*/ 857249 h 1293493"/>
                      <a:gd name="connsiteX4" fmla="*/ 1427386 w 1930305"/>
                      <a:gd name="connsiteY4" fmla="*/ 468629 h 1293493"/>
                      <a:gd name="connsiteX5" fmla="*/ 1347376 w 1930305"/>
                      <a:gd name="connsiteY5" fmla="*/ 148589 h 1293493"/>
                      <a:gd name="connsiteX6" fmla="*/ 1095916 w 1930305"/>
                      <a:gd name="connsiteY6" fmla="*/ 11429 h 1293493"/>
                      <a:gd name="connsiteX7" fmla="*/ 844456 w 1930305"/>
                      <a:gd name="connsiteY7" fmla="*/ 80009 h 1293493"/>
                      <a:gd name="connsiteX8" fmla="*/ 707296 w 1930305"/>
                      <a:gd name="connsiteY8" fmla="*/ 285749 h 1293493"/>
                      <a:gd name="connsiteX9" fmla="*/ 707296 w 1930305"/>
                      <a:gd name="connsiteY9" fmla="*/ 582929 h 1293493"/>
                      <a:gd name="connsiteX10" fmla="*/ 844456 w 1930305"/>
                      <a:gd name="connsiteY10" fmla="*/ 868679 h 1293493"/>
                      <a:gd name="connsiteX11" fmla="*/ 1187356 w 1930305"/>
                      <a:gd name="connsiteY11" fmla="*/ 1142999 h 1293493"/>
                      <a:gd name="connsiteX12" fmla="*/ 1541686 w 1930305"/>
                      <a:gd name="connsiteY12" fmla="*/ 1268729 h 1293493"/>
                      <a:gd name="connsiteX13" fmla="*/ 1930306 w 1930305"/>
                      <a:gd name="connsiteY13" fmla="*/ 1280159 h 1293493"/>
                      <a:gd name="connsiteX0" fmla="*/ 0 w 1983791"/>
                      <a:gd name="connsiteY0" fmla="*/ 1065647 h 1283245"/>
                      <a:gd name="connsiteX1" fmla="*/ 409183 w 1983791"/>
                      <a:gd name="connsiteY1" fmla="*/ 1254378 h 1283245"/>
                      <a:gd name="connsiteX2" fmla="*/ 844456 w 1983791"/>
                      <a:gd name="connsiteY2" fmla="*/ 1211579 h 1283245"/>
                      <a:gd name="connsiteX3" fmla="*/ 1290226 w 1983791"/>
                      <a:gd name="connsiteY3" fmla="*/ 857249 h 1283245"/>
                      <a:gd name="connsiteX4" fmla="*/ 1427386 w 1983791"/>
                      <a:gd name="connsiteY4" fmla="*/ 468629 h 1283245"/>
                      <a:gd name="connsiteX5" fmla="*/ 1347376 w 1983791"/>
                      <a:gd name="connsiteY5" fmla="*/ 148589 h 1283245"/>
                      <a:gd name="connsiteX6" fmla="*/ 1095916 w 1983791"/>
                      <a:gd name="connsiteY6" fmla="*/ 11429 h 1283245"/>
                      <a:gd name="connsiteX7" fmla="*/ 844456 w 1983791"/>
                      <a:gd name="connsiteY7" fmla="*/ 80009 h 1283245"/>
                      <a:gd name="connsiteX8" fmla="*/ 707296 w 1983791"/>
                      <a:gd name="connsiteY8" fmla="*/ 285749 h 1283245"/>
                      <a:gd name="connsiteX9" fmla="*/ 707296 w 1983791"/>
                      <a:gd name="connsiteY9" fmla="*/ 582929 h 1283245"/>
                      <a:gd name="connsiteX10" fmla="*/ 844456 w 1983791"/>
                      <a:gd name="connsiteY10" fmla="*/ 868679 h 1283245"/>
                      <a:gd name="connsiteX11" fmla="*/ 1187356 w 1983791"/>
                      <a:gd name="connsiteY11" fmla="*/ 1142999 h 1283245"/>
                      <a:gd name="connsiteX12" fmla="*/ 1541686 w 1983791"/>
                      <a:gd name="connsiteY12" fmla="*/ 1268729 h 1283245"/>
                      <a:gd name="connsiteX13" fmla="*/ 1983791 w 1983791"/>
                      <a:gd name="connsiteY13" fmla="*/ 1230101 h 1283245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983791"/>
                      <a:gd name="connsiteY0" fmla="*/ 1065647 h 1277766"/>
                      <a:gd name="connsiteX1" fmla="*/ 409183 w 1983791"/>
                      <a:gd name="connsiteY1" fmla="*/ 1254378 h 1277766"/>
                      <a:gd name="connsiteX2" fmla="*/ 844456 w 1983791"/>
                      <a:gd name="connsiteY2" fmla="*/ 1211579 h 1277766"/>
                      <a:gd name="connsiteX3" fmla="*/ 1290226 w 1983791"/>
                      <a:gd name="connsiteY3" fmla="*/ 857249 h 1277766"/>
                      <a:gd name="connsiteX4" fmla="*/ 1427386 w 1983791"/>
                      <a:gd name="connsiteY4" fmla="*/ 468629 h 1277766"/>
                      <a:gd name="connsiteX5" fmla="*/ 1347376 w 1983791"/>
                      <a:gd name="connsiteY5" fmla="*/ 148589 h 1277766"/>
                      <a:gd name="connsiteX6" fmla="*/ 1095916 w 1983791"/>
                      <a:gd name="connsiteY6" fmla="*/ 11429 h 1277766"/>
                      <a:gd name="connsiteX7" fmla="*/ 844456 w 1983791"/>
                      <a:gd name="connsiteY7" fmla="*/ 80009 h 1277766"/>
                      <a:gd name="connsiteX8" fmla="*/ 707296 w 1983791"/>
                      <a:gd name="connsiteY8" fmla="*/ 285749 h 1277766"/>
                      <a:gd name="connsiteX9" fmla="*/ 707296 w 1983791"/>
                      <a:gd name="connsiteY9" fmla="*/ 582929 h 1277766"/>
                      <a:gd name="connsiteX10" fmla="*/ 844456 w 1983791"/>
                      <a:gd name="connsiteY10" fmla="*/ 868679 h 1277766"/>
                      <a:gd name="connsiteX11" fmla="*/ 1187356 w 1983791"/>
                      <a:gd name="connsiteY11" fmla="*/ 1142999 h 1277766"/>
                      <a:gd name="connsiteX12" fmla="*/ 1541686 w 1983791"/>
                      <a:gd name="connsiteY12" fmla="*/ 1268729 h 1277766"/>
                      <a:gd name="connsiteX13" fmla="*/ 1983791 w 1983791"/>
                      <a:gd name="connsiteY13" fmla="*/ 1180038 h 1277766"/>
                      <a:gd name="connsiteX0" fmla="*/ 0 w 1574608"/>
                      <a:gd name="connsiteY0" fmla="*/ 1254378 h 1277766"/>
                      <a:gd name="connsiteX1" fmla="*/ 435273 w 1574608"/>
                      <a:gd name="connsiteY1" fmla="*/ 1211579 h 1277766"/>
                      <a:gd name="connsiteX2" fmla="*/ 881043 w 1574608"/>
                      <a:gd name="connsiteY2" fmla="*/ 857249 h 1277766"/>
                      <a:gd name="connsiteX3" fmla="*/ 1018203 w 1574608"/>
                      <a:gd name="connsiteY3" fmla="*/ 468629 h 1277766"/>
                      <a:gd name="connsiteX4" fmla="*/ 938193 w 1574608"/>
                      <a:gd name="connsiteY4" fmla="*/ 148589 h 1277766"/>
                      <a:gd name="connsiteX5" fmla="*/ 686733 w 1574608"/>
                      <a:gd name="connsiteY5" fmla="*/ 11429 h 1277766"/>
                      <a:gd name="connsiteX6" fmla="*/ 435273 w 1574608"/>
                      <a:gd name="connsiteY6" fmla="*/ 80009 h 1277766"/>
                      <a:gd name="connsiteX7" fmla="*/ 298113 w 1574608"/>
                      <a:gd name="connsiteY7" fmla="*/ 285749 h 1277766"/>
                      <a:gd name="connsiteX8" fmla="*/ 298113 w 1574608"/>
                      <a:gd name="connsiteY8" fmla="*/ 582929 h 1277766"/>
                      <a:gd name="connsiteX9" fmla="*/ 435273 w 1574608"/>
                      <a:gd name="connsiteY9" fmla="*/ 868679 h 1277766"/>
                      <a:gd name="connsiteX10" fmla="*/ 778173 w 1574608"/>
                      <a:gd name="connsiteY10" fmla="*/ 1142999 h 1277766"/>
                      <a:gd name="connsiteX11" fmla="*/ 1132503 w 1574608"/>
                      <a:gd name="connsiteY11" fmla="*/ 1268729 h 1277766"/>
                      <a:gd name="connsiteX12" fmla="*/ 1574608 w 1574608"/>
                      <a:gd name="connsiteY12" fmla="*/ 1180038 h 12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4608" h="1277766">
                        <a:moveTo>
                          <a:pt x="0" y="1254378"/>
                        </a:moveTo>
                        <a:cubicBezTo>
                          <a:pt x="140743" y="1267019"/>
                          <a:pt x="288432" y="1277767"/>
                          <a:pt x="435273" y="1211579"/>
                        </a:cubicBezTo>
                        <a:cubicBezTo>
                          <a:pt x="582114" y="1145391"/>
                          <a:pt x="783888" y="981074"/>
                          <a:pt x="881043" y="857249"/>
                        </a:cubicBezTo>
                        <a:cubicBezTo>
                          <a:pt x="978198" y="733424"/>
                          <a:pt x="1008678" y="586739"/>
                          <a:pt x="1018203" y="468629"/>
                        </a:cubicBezTo>
                        <a:cubicBezTo>
                          <a:pt x="1027728" y="350519"/>
                          <a:pt x="993438" y="224789"/>
                          <a:pt x="938193" y="148589"/>
                        </a:cubicBezTo>
                        <a:cubicBezTo>
                          <a:pt x="882948" y="72389"/>
                          <a:pt x="770553" y="22859"/>
                          <a:pt x="686733" y="11429"/>
                        </a:cubicBezTo>
                        <a:cubicBezTo>
                          <a:pt x="602913" y="-1"/>
                          <a:pt x="500043" y="34289"/>
                          <a:pt x="435273" y="80009"/>
                        </a:cubicBezTo>
                        <a:cubicBezTo>
                          <a:pt x="370503" y="125729"/>
                          <a:pt x="320973" y="201929"/>
                          <a:pt x="298113" y="285749"/>
                        </a:cubicBezTo>
                        <a:cubicBezTo>
                          <a:pt x="275253" y="369569"/>
                          <a:pt x="275253" y="485774"/>
                          <a:pt x="298113" y="582929"/>
                        </a:cubicBezTo>
                        <a:cubicBezTo>
                          <a:pt x="320973" y="680084"/>
                          <a:pt x="355263" y="775334"/>
                          <a:pt x="435273" y="868679"/>
                        </a:cubicBezTo>
                        <a:cubicBezTo>
                          <a:pt x="515283" y="962024"/>
                          <a:pt x="661968" y="1076324"/>
                          <a:pt x="778173" y="1142999"/>
                        </a:cubicBezTo>
                        <a:cubicBezTo>
                          <a:pt x="894378" y="1209674"/>
                          <a:pt x="999764" y="1262556"/>
                          <a:pt x="1132503" y="1268729"/>
                        </a:cubicBezTo>
                        <a:cubicBezTo>
                          <a:pt x="1265242" y="1274902"/>
                          <a:pt x="1439352" y="1233425"/>
                          <a:pt x="1574608" y="1180038"/>
                        </a:cubicBezTo>
                      </a:path>
                    </a:pathLst>
                  </a:custGeom>
                  <a:ln w="127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132" name="Rectângulo 79"/>
              <p:cNvSpPr/>
              <p:nvPr/>
            </p:nvSpPr>
            <p:spPr>
              <a:xfrm>
                <a:off x="5392828" y="1289804"/>
                <a:ext cx="16564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quarkonium (</a:t>
                </a:r>
                <a:r>
                  <a:rPr lang="en-US" i="1" dirty="0" smtClean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)</a:t>
                </a:r>
                <a:endParaRPr lang="en-GB" dirty="0"/>
              </a:p>
            </p:txBody>
          </p:sp>
          <p:cxnSp>
            <p:nvCxnSpPr>
              <p:cNvPr id="133" name="Conexão recta unidireccional 80"/>
              <p:cNvCxnSpPr/>
              <p:nvPr/>
            </p:nvCxnSpPr>
            <p:spPr>
              <a:xfrm flipH="1">
                <a:off x="5181600" y="1611630"/>
                <a:ext cx="304800" cy="2324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Rectangle 105"/>
            <p:cNvSpPr/>
            <p:nvPr/>
          </p:nvSpPr>
          <p:spPr>
            <a:xfrm>
              <a:off x="5379945" y="1994725"/>
              <a:ext cx="534504" cy="422338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Calibri"/>
                </a:rPr>
                <a:t>anti</a:t>
              </a:r>
              <a:br>
                <a:rPr lang="en-US" dirty="0" smtClean="0">
                  <a:solidFill>
                    <a:srgbClr val="FF0000"/>
                  </a:solidFill>
                  <a:latin typeface="Calibri"/>
                </a:rPr>
              </a:br>
              <a:r>
                <a:rPr lang="en-US" dirty="0" smtClean="0">
                  <a:solidFill>
                    <a:srgbClr val="FF0000"/>
                  </a:solidFill>
                  <a:latin typeface="Calibri"/>
                </a:rPr>
                <a:t>red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5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The </a:t>
            </a:r>
            <a:r>
              <a:rPr lang="en-US" sz="2800" b="1" dirty="0" err="1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LDMEs</a:t>
            </a:r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 and the </a:t>
            </a:r>
            <a:r>
              <a:rPr lang="en-US" sz="2800" b="1" i="1" dirty="0" err="1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v</a:t>
            </a:r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 scaling</a:t>
            </a:r>
            <a:endParaRPr lang="pt-PT" sz="2800" b="1" dirty="0" smtClean="0">
              <a:solidFill>
                <a:srgbClr val="0000FF"/>
              </a:solidFill>
              <a:latin typeface="+mj-lt"/>
              <a:ea typeface="ＭＳ Ｐゴシック" charset="-128"/>
              <a:cs typeface="ＭＳ Ｐゴシック" pitchFamily="-65" charset="-128"/>
            </a:endParaRPr>
          </a:p>
        </p:txBody>
      </p:sp>
      <p:graphicFrame>
        <p:nvGraphicFramePr>
          <p:cNvPr id="76" name="Tabela 75"/>
          <p:cNvGraphicFramePr>
            <a:graphicFrameLocks noGrp="1"/>
          </p:cNvGraphicFramePr>
          <p:nvPr/>
        </p:nvGraphicFramePr>
        <p:xfrm>
          <a:off x="897928" y="1441142"/>
          <a:ext cx="649649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189"/>
                <a:gridCol w="832884"/>
                <a:gridCol w="832884"/>
                <a:gridCol w="832884"/>
                <a:gridCol w="832884"/>
                <a:gridCol w="832884"/>
                <a:gridCol w="83288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GB" i="0" dirty="0" smtClean="0">
                          <a:solidFill>
                            <a:srgbClr val="FF0000"/>
                          </a:solidFill>
                        </a:rPr>
                        <a:t>S-wave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:  J/ψ, ψ’,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  <a:sym typeface="Symbol"/>
                        </a:rPr>
                        <a:t>  [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  <a:sym typeface="Symbol"/>
                        </a:rPr>
                        <a:t>3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  <a:sym typeface="Symbol"/>
                        </a:rPr>
                        <a:t>S</a:t>
                      </a:r>
                      <a:r>
                        <a:rPr lang="en-GB" baseline="-25000" dirty="0" smtClean="0">
                          <a:solidFill>
                            <a:srgbClr val="FF0000"/>
                          </a:solidFill>
                          <a:sym typeface="Symbol"/>
                        </a:rPr>
                        <a:t>1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  <a:sym typeface="Symbol"/>
                        </a:rPr>
                        <a:t> ,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  <a:sym typeface="Symbol"/>
                        </a:rPr>
                        <a:t>1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  <a:sym typeface="Symbol"/>
                        </a:rPr>
                        <a:t>– –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  <a:sym typeface="Symbol"/>
                        </a:rPr>
                        <a:t>]</a:t>
                      </a:r>
                      <a:endParaRPr lang="en-GB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aseline="30000" dirty="0" smtClean="0">
                          <a:solidFill>
                            <a:srgbClr val="008000"/>
                          </a:solidFill>
                        </a:rPr>
                        <a:t>3</a:t>
                      </a:r>
                      <a:r>
                        <a:rPr lang="en-GB" i="1" baseline="30000" dirty="0" smtClean="0">
                          <a:solidFill>
                            <a:srgbClr val="008000"/>
                          </a:solidFill>
                        </a:rPr>
                        <a:t>S</a:t>
                      </a:r>
                      <a:r>
                        <a:rPr lang="en-GB" baseline="30000" dirty="0" smtClean="0">
                          <a:solidFill>
                            <a:srgbClr val="008000"/>
                          </a:solidFill>
                        </a:rPr>
                        <a:t>+1</a:t>
                      </a:r>
                      <a:r>
                        <a:rPr lang="en-GB" i="1" dirty="0" smtClean="0">
                          <a:solidFill>
                            <a:srgbClr val="008000"/>
                          </a:solidFill>
                        </a:rPr>
                        <a:t>L</a:t>
                      </a:r>
                      <a:r>
                        <a:rPr lang="en-GB" i="1" baseline="-250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pt-PT" baseline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baseline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</a:t>
                      </a:r>
                      <a:endParaRPr lang="en-GB" baseline="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30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</a:rPr>
                        <a:t>S</a:t>
                      </a:r>
                      <a:r>
                        <a:rPr lang="en-GB" baseline="-25000" dirty="0" smtClean="0">
                          <a:solidFill>
                            <a:srgbClr val="008000"/>
                          </a:solidFill>
                        </a:rPr>
                        <a:t>0</a:t>
                      </a:r>
                      <a:endParaRPr lang="en-GB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30000" dirty="0" smtClean="0">
                          <a:solidFill>
                            <a:srgbClr val="008000"/>
                          </a:solidFill>
                        </a:rPr>
                        <a:t>3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</a:rPr>
                        <a:t>S</a:t>
                      </a:r>
                      <a:r>
                        <a:rPr lang="en-GB" baseline="-25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30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</a:rPr>
                        <a:t>P</a:t>
                      </a:r>
                      <a:r>
                        <a:rPr lang="en-GB" baseline="-25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30000" dirty="0" smtClean="0">
                          <a:solidFill>
                            <a:srgbClr val="008000"/>
                          </a:solidFill>
                        </a:rPr>
                        <a:t>3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</a:rPr>
                        <a:t>P</a:t>
                      </a:r>
                      <a:r>
                        <a:rPr lang="en-GB" baseline="-250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endParaRPr lang="en-GB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30000" dirty="0" smtClean="0">
                          <a:solidFill>
                            <a:srgbClr val="008000"/>
                          </a:solidFill>
                        </a:rPr>
                        <a:t>3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</a:rPr>
                        <a:t>D</a:t>
                      </a:r>
                      <a:r>
                        <a:rPr lang="en-GB" baseline="-250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endParaRPr lang="en-GB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30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GB" baseline="0" dirty="0" smtClean="0">
                          <a:solidFill>
                            <a:srgbClr val="008000"/>
                          </a:solidFill>
                        </a:rPr>
                        <a:t>D</a:t>
                      </a:r>
                      <a:r>
                        <a:rPr lang="en-GB" baseline="-2500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Colour Singlet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baseline="30000" dirty="0" smtClean="0"/>
                        <a:t>8</a:t>
                      </a:r>
                      <a:endParaRPr lang="en-GB" baseline="30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v</a:t>
                      </a:r>
                      <a:r>
                        <a:rPr lang="en-GB" baseline="30000" dirty="0" smtClean="0"/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baseline="30000" dirty="0" smtClean="0"/>
                        <a:t>8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baseline="30000" dirty="0" smtClean="0"/>
                        <a:t>8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baseline="30000" dirty="0" smtClean="0"/>
                        <a:t>12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Colour Octet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i="0" baseline="30000" dirty="0" smtClean="0"/>
                        <a:t>4</a:t>
                      </a:r>
                      <a:endParaRPr lang="en-GB" baseline="30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i="0" baseline="30000" dirty="0" smtClean="0"/>
                        <a:t>4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v</a:t>
                      </a:r>
                      <a:r>
                        <a:rPr lang="en-GB" baseline="30000" dirty="0" smtClean="0"/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i="0" baseline="30000" dirty="0" smtClean="0"/>
                        <a:t>4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baseline="30000" dirty="0" smtClean="0"/>
                        <a:t>8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baseline="30000" dirty="0" smtClean="0"/>
                        <a:t>12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7" name="Rectângulo 76"/>
          <p:cNvSpPr/>
          <p:nvPr/>
        </p:nvSpPr>
        <p:spPr>
          <a:xfrm>
            <a:off x="0" y="1789459"/>
            <a:ext cx="18466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en-GB" dirty="0">
              <a:latin typeface="+mn-lt"/>
            </a:endParaRPr>
          </a:p>
        </p:txBody>
      </p:sp>
      <p:graphicFrame>
        <p:nvGraphicFramePr>
          <p:cNvPr id="80" name="Tabela 79"/>
          <p:cNvGraphicFramePr>
            <a:graphicFrameLocks noGrp="1"/>
          </p:cNvGraphicFramePr>
          <p:nvPr/>
        </p:nvGraphicFramePr>
        <p:xfrm>
          <a:off x="901471" y="3018303"/>
          <a:ext cx="649649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189"/>
                <a:gridCol w="832884"/>
                <a:gridCol w="832884"/>
                <a:gridCol w="832884"/>
                <a:gridCol w="832884"/>
                <a:gridCol w="832884"/>
                <a:gridCol w="83288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P-wave </a:t>
                      </a:r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:  </a:t>
                      </a:r>
                      <a:r>
                        <a:rPr lang="el-GR" i="1" dirty="0" smtClean="0">
                          <a:solidFill>
                            <a:srgbClr val="FF0000"/>
                          </a:solidFill>
                        </a:rPr>
                        <a:t>χ</a:t>
                      </a:r>
                      <a:r>
                        <a:rPr lang="pt-PT" i="1" baseline="-25000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pt-PT" i="1" baseline="-250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, </a:t>
                      </a:r>
                      <a:r>
                        <a:rPr lang="el-GR" i="1" dirty="0" smtClean="0">
                          <a:solidFill>
                            <a:srgbClr val="FF0000"/>
                          </a:solidFill>
                        </a:rPr>
                        <a:t>χ</a:t>
                      </a:r>
                      <a:r>
                        <a:rPr lang="pt-PT" i="1" baseline="-25000" dirty="0" err="1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pt-PT" i="1" baseline="-250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  <a:sym typeface="Symbol"/>
                        </a:rPr>
                        <a:t>  [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  <a:sym typeface="Symbol"/>
                        </a:rPr>
                        <a:t>3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  <a:sym typeface="Symbol"/>
                        </a:rPr>
                        <a:t>P</a:t>
                      </a:r>
                      <a:r>
                        <a:rPr lang="en-GB" baseline="-25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J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  <a:sym typeface="Symbol"/>
                        </a:rPr>
                        <a:t> , 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J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  <a:sym typeface="Symbol"/>
                        </a:rPr>
                        <a:t>++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  <a:sym typeface="Symbol"/>
                        </a:rPr>
                        <a:t>]</a:t>
                      </a:r>
                      <a:endParaRPr lang="en-GB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aseline="30000" dirty="0" smtClean="0">
                          <a:solidFill>
                            <a:srgbClr val="008000"/>
                          </a:solidFill>
                        </a:rPr>
                        <a:t>3</a:t>
                      </a:r>
                      <a:r>
                        <a:rPr lang="en-GB" i="1" baseline="30000" dirty="0" smtClean="0">
                          <a:solidFill>
                            <a:srgbClr val="008000"/>
                          </a:solidFill>
                        </a:rPr>
                        <a:t>S</a:t>
                      </a:r>
                      <a:r>
                        <a:rPr lang="en-GB" baseline="30000" dirty="0" smtClean="0">
                          <a:solidFill>
                            <a:srgbClr val="008000"/>
                          </a:solidFill>
                        </a:rPr>
                        <a:t>+1</a:t>
                      </a:r>
                      <a:r>
                        <a:rPr lang="en-GB" i="1" dirty="0" smtClean="0">
                          <a:solidFill>
                            <a:srgbClr val="008000"/>
                          </a:solidFill>
                        </a:rPr>
                        <a:t>L</a:t>
                      </a:r>
                      <a:r>
                        <a:rPr lang="en-GB" i="1" baseline="-250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pt-PT" baseline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baseline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</a:t>
                      </a:r>
                      <a:endParaRPr lang="en-GB" baseline="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30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</a:rPr>
                        <a:t>S</a:t>
                      </a:r>
                      <a:r>
                        <a:rPr lang="en-GB" baseline="-25000" dirty="0" smtClean="0">
                          <a:solidFill>
                            <a:srgbClr val="008000"/>
                          </a:solidFill>
                        </a:rPr>
                        <a:t>0</a:t>
                      </a:r>
                      <a:endParaRPr lang="en-GB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30000" dirty="0" smtClean="0">
                          <a:solidFill>
                            <a:srgbClr val="008000"/>
                          </a:solidFill>
                        </a:rPr>
                        <a:t>3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</a:rPr>
                        <a:t>S</a:t>
                      </a:r>
                      <a:r>
                        <a:rPr lang="en-GB" baseline="-25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30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</a:rPr>
                        <a:t>P</a:t>
                      </a:r>
                      <a:r>
                        <a:rPr lang="en-GB" baseline="-25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30000" dirty="0" smtClean="0">
                          <a:solidFill>
                            <a:srgbClr val="008000"/>
                          </a:solidFill>
                        </a:rPr>
                        <a:t>3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</a:rPr>
                        <a:t>P</a:t>
                      </a:r>
                      <a:r>
                        <a:rPr lang="en-GB" baseline="-250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endParaRPr lang="en-GB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30000" dirty="0" smtClean="0">
                          <a:solidFill>
                            <a:srgbClr val="008000"/>
                          </a:solidFill>
                        </a:rPr>
                        <a:t>3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</a:rPr>
                        <a:t>D</a:t>
                      </a:r>
                      <a:r>
                        <a:rPr lang="en-GB" baseline="-250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endParaRPr lang="en-GB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300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GB" baseline="0" dirty="0" smtClean="0">
                          <a:solidFill>
                            <a:srgbClr val="008000"/>
                          </a:solidFill>
                        </a:rPr>
                        <a:t>D</a:t>
                      </a:r>
                      <a:r>
                        <a:rPr lang="en-GB" baseline="-2500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Colour Singlet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i="0" baseline="30000" dirty="0" smtClean="0"/>
                        <a:t>6</a:t>
                      </a:r>
                      <a:endParaRPr lang="en-GB" baseline="30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i="0" baseline="30000" dirty="0" smtClean="0"/>
                        <a:t>6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v</a:t>
                      </a:r>
                      <a:r>
                        <a:rPr lang="en-GB" i="0" baseline="30000" dirty="0" smtClean="0"/>
                        <a:t>10</a:t>
                      </a:r>
                      <a:endParaRPr lang="en-GB" baseline="30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i="0" baseline="30000" dirty="0" smtClean="0"/>
                        <a:t>2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i="0" baseline="30000" dirty="0" smtClean="0"/>
                        <a:t>10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baseline="30000" dirty="0" smtClean="0"/>
                        <a:t>10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Colour Octet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i="0" baseline="30000" dirty="0" smtClean="0"/>
                        <a:t>6</a:t>
                      </a:r>
                      <a:endParaRPr lang="en-GB" baseline="30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i="0" baseline="30000" dirty="0" smtClean="0"/>
                        <a:t>2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v</a:t>
                      </a:r>
                      <a:r>
                        <a:rPr lang="en-GB" i="0" baseline="30000" dirty="0" smtClean="0"/>
                        <a:t>6</a:t>
                      </a:r>
                      <a:endParaRPr lang="en-GB" baseline="30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i="0" baseline="30000" dirty="0" smtClean="0"/>
                        <a:t>6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i="0" baseline="30000" dirty="0" smtClean="0"/>
                        <a:t>6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v</a:t>
                      </a:r>
                      <a:r>
                        <a:rPr lang="en-GB" baseline="30000" dirty="0" smtClean="0"/>
                        <a:t>10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" name="Rectângulo 80"/>
          <p:cNvSpPr/>
          <p:nvPr/>
        </p:nvSpPr>
        <p:spPr>
          <a:xfrm>
            <a:off x="286603" y="5415301"/>
            <a:ext cx="8404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Symbol" pitchFamily="18" charset="2"/>
              <a:buChar char=""/>
            </a:pP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Most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sym typeface="Symbol"/>
              </a:rPr>
              <a:t>LDMEs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 can be neglected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: less free parameters to be fitted</a:t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Otherwise the fits would be under-constrained, given the accuracy of available data</a:t>
            </a:r>
          </a:p>
        </p:txBody>
      </p:sp>
      <p:grpSp>
        <p:nvGrpSpPr>
          <p:cNvPr id="2" name="Grupo 117"/>
          <p:cNvGrpSpPr/>
          <p:nvPr/>
        </p:nvGrpSpPr>
        <p:grpSpPr>
          <a:xfrm>
            <a:off x="2433117" y="2193052"/>
            <a:ext cx="4929451" cy="2295525"/>
            <a:chOff x="2821737" y="3190875"/>
            <a:chExt cx="4929451" cy="2295525"/>
          </a:xfrm>
        </p:grpSpPr>
        <p:cxnSp>
          <p:nvCxnSpPr>
            <p:cNvPr id="88" name="Conexão recta 87"/>
            <p:cNvCxnSpPr/>
            <p:nvPr/>
          </p:nvCxnSpPr>
          <p:spPr>
            <a:xfrm flipV="1">
              <a:off x="2821737" y="3220034"/>
              <a:ext cx="757326" cy="2861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xão recta 88"/>
            <p:cNvCxnSpPr/>
            <p:nvPr/>
          </p:nvCxnSpPr>
          <p:spPr>
            <a:xfrm flipV="1">
              <a:off x="4488787" y="3226579"/>
              <a:ext cx="757326" cy="2861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xão recta 89"/>
            <p:cNvCxnSpPr/>
            <p:nvPr/>
          </p:nvCxnSpPr>
          <p:spPr>
            <a:xfrm flipV="1">
              <a:off x="5326987" y="3226579"/>
              <a:ext cx="757326" cy="2861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xão recta 90"/>
            <p:cNvCxnSpPr/>
            <p:nvPr/>
          </p:nvCxnSpPr>
          <p:spPr>
            <a:xfrm flipV="1">
              <a:off x="6146137" y="3226579"/>
              <a:ext cx="757326" cy="2861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xão recta 91"/>
            <p:cNvCxnSpPr/>
            <p:nvPr/>
          </p:nvCxnSpPr>
          <p:spPr>
            <a:xfrm flipV="1">
              <a:off x="6984337" y="3226579"/>
              <a:ext cx="757326" cy="2861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xão recta 94"/>
            <p:cNvCxnSpPr/>
            <p:nvPr/>
          </p:nvCxnSpPr>
          <p:spPr>
            <a:xfrm flipV="1">
              <a:off x="4488787" y="3588529"/>
              <a:ext cx="757326" cy="2861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xão recta 96"/>
            <p:cNvCxnSpPr/>
            <p:nvPr/>
          </p:nvCxnSpPr>
          <p:spPr>
            <a:xfrm flipV="1">
              <a:off x="6146137" y="3588529"/>
              <a:ext cx="757326" cy="2861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xão recta 97"/>
            <p:cNvCxnSpPr/>
            <p:nvPr/>
          </p:nvCxnSpPr>
          <p:spPr>
            <a:xfrm flipV="1">
              <a:off x="6984337" y="3588529"/>
              <a:ext cx="757326" cy="2861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xão recta 99"/>
            <p:cNvCxnSpPr/>
            <p:nvPr/>
          </p:nvCxnSpPr>
          <p:spPr>
            <a:xfrm flipV="1">
              <a:off x="2831262" y="4801184"/>
              <a:ext cx="757326" cy="2861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xão recta 100"/>
            <p:cNvCxnSpPr/>
            <p:nvPr/>
          </p:nvCxnSpPr>
          <p:spPr>
            <a:xfrm flipV="1">
              <a:off x="4498312" y="4807729"/>
              <a:ext cx="757326" cy="2861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xão recta 102"/>
            <p:cNvCxnSpPr/>
            <p:nvPr/>
          </p:nvCxnSpPr>
          <p:spPr>
            <a:xfrm flipV="1">
              <a:off x="6155662" y="4807729"/>
              <a:ext cx="757326" cy="2861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xão recta 103"/>
            <p:cNvCxnSpPr/>
            <p:nvPr/>
          </p:nvCxnSpPr>
          <p:spPr>
            <a:xfrm flipV="1">
              <a:off x="6993862" y="4807729"/>
              <a:ext cx="757326" cy="2861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xão recta 104"/>
            <p:cNvCxnSpPr/>
            <p:nvPr/>
          </p:nvCxnSpPr>
          <p:spPr>
            <a:xfrm flipV="1">
              <a:off x="3660112" y="4807729"/>
              <a:ext cx="757326" cy="2861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xão recta 105"/>
            <p:cNvCxnSpPr/>
            <p:nvPr/>
          </p:nvCxnSpPr>
          <p:spPr>
            <a:xfrm flipV="1">
              <a:off x="2831262" y="5163134"/>
              <a:ext cx="757326" cy="2861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xão recta 106"/>
            <p:cNvCxnSpPr/>
            <p:nvPr/>
          </p:nvCxnSpPr>
          <p:spPr>
            <a:xfrm flipV="1">
              <a:off x="4498312" y="5169679"/>
              <a:ext cx="757326" cy="2861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xão recta 107"/>
            <p:cNvCxnSpPr/>
            <p:nvPr/>
          </p:nvCxnSpPr>
          <p:spPr>
            <a:xfrm flipV="1">
              <a:off x="5336512" y="5169679"/>
              <a:ext cx="757326" cy="2861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xão recta 108"/>
            <p:cNvCxnSpPr/>
            <p:nvPr/>
          </p:nvCxnSpPr>
          <p:spPr>
            <a:xfrm flipV="1">
              <a:off x="6155662" y="5169679"/>
              <a:ext cx="757326" cy="2861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xão recta 109"/>
            <p:cNvCxnSpPr/>
            <p:nvPr/>
          </p:nvCxnSpPr>
          <p:spPr>
            <a:xfrm flipV="1">
              <a:off x="6993862" y="5169679"/>
              <a:ext cx="757326" cy="2861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3724275" y="3190875"/>
              <a:ext cx="609600" cy="3429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GB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2895600" y="3562350"/>
              <a:ext cx="609600" cy="342900"/>
            </a:xfrm>
            <a:prstGeom prst="ellipse">
              <a:avLst/>
            </a:prstGeom>
            <a:ln w="19050"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GB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3724275" y="3562350"/>
              <a:ext cx="609600" cy="342900"/>
            </a:xfrm>
            <a:prstGeom prst="ellipse">
              <a:avLst/>
            </a:prstGeom>
            <a:ln w="19050"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GB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391150" y="3562350"/>
              <a:ext cx="609600" cy="342900"/>
            </a:xfrm>
            <a:prstGeom prst="ellipse">
              <a:avLst/>
            </a:prstGeom>
            <a:ln w="19050"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GB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5381625" y="4772025"/>
              <a:ext cx="609600" cy="3429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GB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3724275" y="5143500"/>
              <a:ext cx="609600" cy="342900"/>
            </a:xfrm>
            <a:prstGeom prst="ellipse">
              <a:avLst/>
            </a:prstGeom>
            <a:ln w="19050">
              <a:solidFill>
                <a:srgbClr val="FF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GB" dirty="0" smtClea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8" name="Rectangle 15"/>
          <p:cNvSpPr/>
          <p:nvPr/>
        </p:nvSpPr>
        <p:spPr>
          <a:xfrm>
            <a:off x="286603" y="4889900"/>
            <a:ext cx="3818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1200"/>
              </a:spcBef>
              <a:spcAft>
                <a:spcPts val="120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tends to be small (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non-relativistic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):</a:t>
            </a:r>
          </a:p>
        </p:txBody>
      </p:sp>
      <p:sp>
        <p:nvSpPr>
          <p:cNvPr id="39" name="Rectângulo 38"/>
          <p:cNvSpPr/>
          <p:nvPr/>
        </p:nvSpPr>
        <p:spPr>
          <a:xfrm>
            <a:off x="4280551" y="4716214"/>
            <a:ext cx="1308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err="1" smtClean="0">
                <a:solidFill>
                  <a:prstClr val="black"/>
                </a:solidFill>
                <a:latin typeface="Calibri"/>
              </a:rPr>
              <a:t>ψ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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0.2</a:t>
            </a:r>
          </a:p>
          <a:p>
            <a:pPr algn="r"/>
            <a:r>
              <a:rPr lang="en-GB" dirty="0" err="1" smtClean="0">
                <a:solidFill>
                  <a:prstClr val="black"/>
                </a:solidFill>
                <a:latin typeface="Calibri"/>
                <a:sym typeface="Symbol"/>
              </a:rPr>
              <a:t></a:t>
            </a:r>
            <a:r>
              <a:rPr lang="en-GB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v</a:t>
            </a:r>
            <a:r>
              <a:rPr lang="en-US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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0.1</a:t>
            </a:r>
            <a:endParaRPr lang="en-GB" dirty="0"/>
          </a:p>
        </p:txBody>
      </p:sp>
      <p:sp>
        <p:nvSpPr>
          <p:cNvPr id="40" name="Chaveta à esquerda 39"/>
          <p:cNvSpPr/>
          <p:nvPr/>
        </p:nvSpPr>
        <p:spPr>
          <a:xfrm>
            <a:off x="4006006" y="4825708"/>
            <a:ext cx="162292" cy="516182"/>
          </a:xfrm>
          <a:prstGeom prst="leftBrace">
            <a:avLst>
              <a:gd name="adj1" fmla="val 37010"/>
              <a:gd name="adj2" fmla="val 50000"/>
            </a:avLst>
          </a:prstGeom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upo 51"/>
          <p:cNvGrpSpPr/>
          <p:nvPr/>
        </p:nvGrpSpPr>
        <p:grpSpPr>
          <a:xfrm>
            <a:off x="3120390" y="2811780"/>
            <a:ext cx="5863590" cy="1568768"/>
            <a:chOff x="3120390" y="2811780"/>
            <a:chExt cx="5863590" cy="1568768"/>
          </a:xfrm>
        </p:grpSpPr>
        <p:sp>
          <p:nvSpPr>
            <p:cNvPr id="41" name="CaixaDeTexto 40"/>
            <p:cNvSpPr txBox="1"/>
            <p:nvPr/>
          </p:nvSpPr>
          <p:spPr>
            <a:xfrm>
              <a:off x="7555230" y="2903220"/>
              <a:ext cx="14287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Relative contributions</a:t>
              </a:r>
            </a:p>
            <a:p>
              <a:r>
                <a:rPr lang="en-GB" dirty="0" smtClean="0">
                  <a:latin typeface="+mn-lt"/>
                </a:rPr>
                <a:t>are different</a:t>
              </a:r>
            </a:p>
            <a:p>
              <a:r>
                <a:rPr lang="en-GB" dirty="0" smtClean="0">
                  <a:latin typeface="+mn-lt"/>
                </a:rPr>
                <a:t>for S and P </a:t>
              </a:r>
              <a:r>
                <a:rPr lang="en-GB" dirty="0" err="1" smtClean="0">
                  <a:latin typeface="+mn-lt"/>
                </a:rPr>
                <a:t>quarkonia</a:t>
              </a:r>
              <a:r>
                <a:rPr lang="en-GB" dirty="0" smtClean="0">
                  <a:latin typeface="+mn-lt"/>
                </a:rPr>
                <a:t> !</a:t>
              </a:r>
              <a:endParaRPr lang="en-GB" dirty="0">
                <a:latin typeface="+mn-lt"/>
              </a:endParaRPr>
            </a:p>
          </p:txBody>
        </p:sp>
        <p:cxnSp>
          <p:nvCxnSpPr>
            <p:cNvPr id="43" name="Conexão recta unidireccional 42"/>
            <p:cNvCxnSpPr/>
            <p:nvPr/>
          </p:nvCxnSpPr>
          <p:spPr>
            <a:xfrm flipH="1" flipV="1">
              <a:off x="5680710" y="2811780"/>
              <a:ext cx="1771650" cy="2628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xão recta unidireccional 44"/>
            <p:cNvCxnSpPr/>
            <p:nvPr/>
          </p:nvCxnSpPr>
          <p:spPr>
            <a:xfrm flipH="1" flipV="1">
              <a:off x="4023360" y="2846070"/>
              <a:ext cx="3463290" cy="4800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xão recta unidireccional 46"/>
            <p:cNvCxnSpPr/>
            <p:nvPr/>
          </p:nvCxnSpPr>
          <p:spPr>
            <a:xfrm flipH="1" flipV="1">
              <a:off x="3120390" y="2880360"/>
              <a:ext cx="4400550" cy="6057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xão recta unidireccional 49"/>
            <p:cNvCxnSpPr/>
            <p:nvPr/>
          </p:nvCxnSpPr>
          <p:spPr>
            <a:xfrm flipH="1">
              <a:off x="4034790" y="4034790"/>
              <a:ext cx="3474720" cy="24003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ângulo 43"/>
          <p:cNvSpPr/>
          <p:nvPr/>
        </p:nvSpPr>
        <p:spPr>
          <a:xfrm>
            <a:off x="1846413" y="485868"/>
            <a:ext cx="303288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aseline="30000" dirty="0" smtClean="0">
                <a:solidFill>
                  <a:prstClr val="black"/>
                </a:solidFill>
                <a:latin typeface="Calibri"/>
              </a:rPr>
              <a:t>_</a:t>
            </a:r>
            <a:endParaRPr lang="en-GB" sz="2800" baseline="30000" dirty="0"/>
          </a:p>
        </p:txBody>
      </p:sp>
      <p:sp>
        <p:nvSpPr>
          <p:cNvPr id="46" name="Rectângulo 13"/>
          <p:cNvSpPr/>
          <p:nvPr/>
        </p:nvSpPr>
        <p:spPr>
          <a:xfrm>
            <a:off x="286603" y="620462"/>
            <a:ext cx="8577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LDMEs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Lucida Handwriting" pitchFamily="66" charset="0"/>
              </a:rPr>
              <a:t>P</a:t>
            </a:r>
            <a:r>
              <a:rPr lang="pt-PT" dirty="0" smtClean="0">
                <a:solidFill>
                  <a:prstClr val="black"/>
                </a:solidFill>
                <a:latin typeface="+mn-lt"/>
              </a:rPr>
              <a:t>{</a:t>
            </a:r>
            <a:r>
              <a:rPr lang="pt-PT" dirty="0" smtClean="0">
                <a:solidFill>
                  <a:prstClr val="black"/>
                </a:solidFill>
                <a:latin typeface="+mn-lt"/>
                <a:sym typeface="Symbol"/>
              </a:rPr>
              <a:t>(</a:t>
            </a:r>
            <a:r>
              <a:rPr lang="pt-PT" i="1" dirty="0" smtClean="0">
                <a:solidFill>
                  <a:prstClr val="black"/>
                </a:solidFill>
                <a:latin typeface="+mn-lt"/>
                <a:sym typeface="Symbol"/>
              </a:rPr>
              <a:t>QQ</a:t>
            </a:r>
            <a:r>
              <a:rPr lang="pt-PT" dirty="0" smtClean="0">
                <a:solidFill>
                  <a:prstClr val="black"/>
                </a:solidFill>
                <a:latin typeface="+mn-lt"/>
                <a:sym typeface="Symbol"/>
              </a:rPr>
              <a:t>)</a:t>
            </a:r>
            <a:r>
              <a:rPr lang="pt-PT" b="1" i="1" baseline="-30000" dirty="0" smtClean="0">
                <a:solidFill>
                  <a:srgbClr val="0000FF"/>
                </a:solidFill>
                <a:latin typeface="+mn-lt"/>
                <a:sym typeface="Symbol"/>
              </a:rPr>
              <a:t>C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[</a:t>
            </a:r>
            <a:r>
              <a:rPr lang="en-US" b="1" baseline="30000" dirty="0" smtClean="0">
                <a:solidFill>
                  <a:srgbClr val="00CC00"/>
                </a:solidFill>
                <a:latin typeface="+mn-lt"/>
              </a:rPr>
              <a:t>3</a:t>
            </a:r>
            <a:r>
              <a:rPr lang="en-US" b="1" i="1" baseline="30000" dirty="0" smtClean="0">
                <a:solidFill>
                  <a:srgbClr val="00CC00"/>
                </a:solidFill>
                <a:latin typeface="+mn-lt"/>
              </a:rPr>
              <a:t>S</a:t>
            </a:r>
            <a:r>
              <a:rPr lang="en-US" b="1" baseline="30000" dirty="0" smtClean="0">
                <a:solidFill>
                  <a:srgbClr val="00CC00"/>
                </a:solidFill>
                <a:latin typeface="+mn-lt"/>
              </a:rPr>
              <a:t>+1</a:t>
            </a:r>
            <a:r>
              <a:rPr lang="en-US" b="1" i="1" dirty="0" smtClean="0">
                <a:solidFill>
                  <a:srgbClr val="00CC00"/>
                </a:solidFill>
                <a:latin typeface="+mn-lt"/>
              </a:rPr>
              <a:t>L</a:t>
            </a:r>
            <a:r>
              <a:rPr lang="en-US" b="1" i="1" baseline="-25000" dirty="0" smtClean="0">
                <a:solidFill>
                  <a:srgbClr val="00CC00"/>
                </a:solidFill>
                <a:latin typeface="+mn-lt"/>
                <a:cs typeface="Arial" pitchFamily="34" charset="0"/>
              </a:rPr>
              <a:t>J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]</a:t>
            </a:r>
            <a:r>
              <a:rPr lang="pt-PT" dirty="0" smtClean="0">
                <a:solidFill>
                  <a:prstClr val="black"/>
                </a:solidFill>
                <a:latin typeface="+mn-lt"/>
                <a:sym typeface="Symbol"/>
              </a:rPr>
              <a:t>  </a:t>
            </a:r>
            <a:r>
              <a:rPr lang="pt-PT" b="1" i="1" dirty="0" smtClean="0">
                <a:solidFill>
                  <a:prstClr val="black"/>
                </a:solidFill>
                <a:latin typeface="+mn-lt"/>
                <a:sym typeface="Symbol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}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depend on the relative velocity of the quark pair in the bound state, according to definite scaling rules (proportional to powers of v</a:t>
            </a:r>
            <a:r>
              <a:rPr lang="en-US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):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ângulo 15"/>
          <p:cNvSpPr/>
          <p:nvPr/>
        </p:nvSpPr>
        <p:spPr>
          <a:xfrm>
            <a:off x="6052761" y="2971095"/>
            <a:ext cx="26217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Note:</a:t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the fit starts at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  <a:sym typeface="Symbol"/>
              </a:rPr>
              <a:t>p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  <a:sym typeface="Symbol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= 3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GeV</a:t>
            </a:r>
            <a:endParaRPr lang="en-US" dirty="0" smtClean="0">
              <a:solidFill>
                <a:prstClr val="black"/>
              </a:solidFill>
              <a:latin typeface="Calibri"/>
              <a:sym typeface="Symbo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3153" y="1258956"/>
            <a:ext cx="5924032" cy="5503839"/>
            <a:chOff x="143153" y="1258956"/>
            <a:chExt cx="5924032" cy="5503839"/>
          </a:xfrm>
        </p:grpSpPr>
        <p:pic>
          <p:nvPicPr>
            <p:cNvPr id="1026" name="Picture 2" descr="E:\Dropbox\NRQCD\NRQCDfit_allCurves.ti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43153" y="1258956"/>
              <a:ext cx="5924032" cy="5503839"/>
            </a:xfrm>
            <a:prstGeom prst="rect">
              <a:avLst/>
            </a:prstGeom>
            <a:noFill/>
          </p:spPr>
        </p:pic>
        <p:sp>
          <p:nvSpPr>
            <p:cNvPr id="6" name="Forma livre 5"/>
            <p:cNvSpPr/>
            <p:nvPr/>
          </p:nvSpPr>
          <p:spPr>
            <a:xfrm>
              <a:off x="1082460" y="2610340"/>
              <a:ext cx="4783541" cy="3357350"/>
            </a:xfrm>
            <a:custGeom>
              <a:avLst/>
              <a:gdLst>
                <a:gd name="connsiteX0" fmla="*/ 0 w 4783541"/>
                <a:gd name="connsiteY0" fmla="*/ 0 h 3357350"/>
                <a:gd name="connsiteX1" fmla="*/ 225188 w 4783541"/>
                <a:gd name="connsiteY1" fmla="*/ 286603 h 3357350"/>
                <a:gd name="connsiteX2" fmla="*/ 457200 w 4783541"/>
                <a:gd name="connsiteY2" fmla="*/ 552735 h 3357350"/>
                <a:gd name="connsiteX3" fmla="*/ 743803 w 4783541"/>
                <a:gd name="connsiteY3" fmla="*/ 866633 h 3357350"/>
                <a:gd name="connsiteX4" fmla="*/ 1160060 w 4783541"/>
                <a:gd name="connsiteY4" fmla="*/ 1276066 h 3357350"/>
                <a:gd name="connsiteX5" fmla="*/ 1398896 w 4783541"/>
                <a:gd name="connsiteY5" fmla="*/ 1480782 h 3357350"/>
                <a:gd name="connsiteX6" fmla="*/ 1398896 w 4783541"/>
                <a:gd name="connsiteY6" fmla="*/ 1480782 h 3357350"/>
                <a:gd name="connsiteX7" fmla="*/ 1753738 w 4783541"/>
                <a:gd name="connsiteY7" fmla="*/ 1760561 h 3357350"/>
                <a:gd name="connsiteX8" fmla="*/ 2094932 w 4783541"/>
                <a:gd name="connsiteY8" fmla="*/ 1999397 h 3357350"/>
                <a:gd name="connsiteX9" fmla="*/ 2504365 w 4783541"/>
                <a:gd name="connsiteY9" fmla="*/ 2265529 h 3357350"/>
                <a:gd name="connsiteX10" fmla="*/ 2961565 w 4783541"/>
                <a:gd name="connsiteY10" fmla="*/ 2524836 h 3357350"/>
                <a:gd name="connsiteX11" fmla="*/ 2961565 w 4783541"/>
                <a:gd name="connsiteY11" fmla="*/ 2524836 h 3357350"/>
                <a:gd name="connsiteX12" fmla="*/ 3384645 w 4783541"/>
                <a:gd name="connsiteY12" fmla="*/ 2750024 h 3357350"/>
                <a:gd name="connsiteX13" fmla="*/ 3759959 w 4783541"/>
                <a:gd name="connsiteY13" fmla="*/ 2927445 h 3357350"/>
                <a:gd name="connsiteX14" fmla="*/ 4223983 w 4783541"/>
                <a:gd name="connsiteY14" fmla="*/ 3132161 h 3357350"/>
                <a:gd name="connsiteX15" fmla="*/ 4592472 w 4783541"/>
                <a:gd name="connsiteY15" fmla="*/ 3289111 h 3357350"/>
                <a:gd name="connsiteX16" fmla="*/ 4783541 w 4783541"/>
                <a:gd name="connsiteY16" fmla="*/ 3357350 h 33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83541" h="3357350">
                  <a:moveTo>
                    <a:pt x="0" y="0"/>
                  </a:moveTo>
                  <a:cubicBezTo>
                    <a:pt x="74494" y="97240"/>
                    <a:pt x="148988" y="194481"/>
                    <a:pt x="225188" y="286603"/>
                  </a:cubicBezTo>
                  <a:cubicBezTo>
                    <a:pt x="301388" y="378726"/>
                    <a:pt x="370764" y="456063"/>
                    <a:pt x="457200" y="552735"/>
                  </a:cubicBezTo>
                  <a:cubicBezTo>
                    <a:pt x="543636" y="649407"/>
                    <a:pt x="626660" y="746078"/>
                    <a:pt x="743803" y="866633"/>
                  </a:cubicBezTo>
                  <a:cubicBezTo>
                    <a:pt x="860946" y="987188"/>
                    <a:pt x="1050878" y="1173708"/>
                    <a:pt x="1160060" y="1276066"/>
                  </a:cubicBezTo>
                  <a:cubicBezTo>
                    <a:pt x="1269242" y="1378424"/>
                    <a:pt x="1398896" y="1480782"/>
                    <a:pt x="1398896" y="1480782"/>
                  </a:cubicBezTo>
                  <a:lnTo>
                    <a:pt x="1398896" y="1480782"/>
                  </a:lnTo>
                  <a:cubicBezTo>
                    <a:pt x="1458036" y="1527412"/>
                    <a:pt x="1637732" y="1674125"/>
                    <a:pt x="1753738" y="1760561"/>
                  </a:cubicBezTo>
                  <a:cubicBezTo>
                    <a:pt x="1869744" y="1846997"/>
                    <a:pt x="1969828" y="1915236"/>
                    <a:pt x="2094932" y="1999397"/>
                  </a:cubicBezTo>
                  <a:cubicBezTo>
                    <a:pt x="2220036" y="2083558"/>
                    <a:pt x="2359926" y="2177956"/>
                    <a:pt x="2504365" y="2265529"/>
                  </a:cubicBezTo>
                  <a:cubicBezTo>
                    <a:pt x="2648804" y="2353102"/>
                    <a:pt x="2961565" y="2524836"/>
                    <a:pt x="2961565" y="2524836"/>
                  </a:cubicBezTo>
                  <a:lnTo>
                    <a:pt x="2961565" y="2524836"/>
                  </a:lnTo>
                  <a:cubicBezTo>
                    <a:pt x="3032078" y="2562367"/>
                    <a:pt x="3251579" y="2682923"/>
                    <a:pt x="3384645" y="2750024"/>
                  </a:cubicBezTo>
                  <a:cubicBezTo>
                    <a:pt x="3517711" y="2817125"/>
                    <a:pt x="3620069" y="2863756"/>
                    <a:pt x="3759959" y="2927445"/>
                  </a:cubicBezTo>
                  <a:cubicBezTo>
                    <a:pt x="3899849" y="2991135"/>
                    <a:pt x="4223983" y="3132161"/>
                    <a:pt x="4223983" y="3132161"/>
                  </a:cubicBezTo>
                  <a:lnTo>
                    <a:pt x="4592472" y="3289111"/>
                  </a:lnTo>
                  <a:cubicBezTo>
                    <a:pt x="4685732" y="3326643"/>
                    <a:pt x="4734636" y="3341996"/>
                    <a:pt x="4783541" y="3357350"/>
                  </a:cubicBezTo>
                </a:path>
              </a:pathLst>
            </a:cu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2301661" y="3914838"/>
              <a:ext cx="3571164" cy="2250744"/>
            </a:xfrm>
            <a:custGeom>
              <a:avLst/>
              <a:gdLst>
                <a:gd name="connsiteX0" fmla="*/ 15922 w 3571164"/>
                <a:gd name="connsiteY0" fmla="*/ 2250744 h 2250744"/>
                <a:gd name="connsiteX1" fmla="*/ 22746 w 3571164"/>
                <a:gd name="connsiteY1" fmla="*/ 708547 h 2250744"/>
                <a:gd name="connsiteX2" fmla="*/ 152399 w 3571164"/>
                <a:gd name="connsiteY2" fmla="*/ 128517 h 2250744"/>
                <a:gd name="connsiteX3" fmla="*/ 520889 w 3571164"/>
                <a:gd name="connsiteY3" fmla="*/ 5687 h 2250744"/>
                <a:gd name="connsiteX4" fmla="*/ 1128214 w 3571164"/>
                <a:gd name="connsiteY4" fmla="*/ 162637 h 2250744"/>
                <a:gd name="connsiteX5" fmla="*/ 1783307 w 3571164"/>
                <a:gd name="connsiteY5" fmla="*/ 360529 h 2250744"/>
                <a:gd name="connsiteX6" fmla="*/ 2752298 w 3571164"/>
                <a:gd name="connsiteY6" fmla="*/ 660780 h 2250744"/>
                <a:gd name="connsiteX7" fmla="*/ 3571164 w 3571164"/>
                <a:gd name="connsiteY7" fmla="*/ 879144 h 225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1164" h="2250744">
                  <a:moveTo>
                    <a:pt x="15922" y="2250744"/>
                  </a:moveTo>
                  <a:cubicBezTo>
                    <a:pt x="7961" y="1656497"/>
                    <a:pt x="0" y="1062251"/>
                    <a:pt x="22746" y="708547"/>
                  </a:cubicBezTo>
                  <a:cubicBezTo>
                    <a:pt x="45492" y="354843"/>
                    <a:pt x="69375" y="245660"/>
                    <a:pt x="152399" y="128517"/>
                  </a:cubicBezTo>
                  <a:cubicBezTo>
                    <a:pt x="235423" y="11374"/>
                    <a:pt x="358253" y="0"/>
                    <a:pt x="520889" y="5687"/>
                  </a:cubicBezTo>
                  <a:cubicBezTo>
                    <a:pt x="683525" y="11374"/>
                    <a:pt x="917811" y="103497"/>
                    <a:pt x="1128214" y="162637"/>
                  </a:cubicBezTo>
                  <a:cubicBezTo>
                    <a:pt x="1338617" y="221777"/>
                    <a:pt x="1783307" y="360529"/>
                    <a:pt x="1783307" y="360529"/>
                  </a:cubicBezTo>
                  <a:lnTo>
                    <a:pt x="2752298" y="660780"/>
                  </a:lnTo>
                  <a:cubicBezTo>
                    <a:pt x="3050274" y="747216"/>
                    <a:pt x="3310719" y="813180"/>
                    <a:pt x="3571164" y="879144"/>
                  </a:cubicBezTo>
                </a:path>
              </a:pathLst>
            </a:cu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1102932" y="2692227"/>
              <a:ext cx="4735773" cy="2204113"/>
            </a:xfrm>
            <a:custGeom>
              <a:avLst/>
              <a:gdLst>
                <a:gd name="connsiteX0" fmla="*/ 0 w 4735773"/>
                <a:gd name="connsiteY0" fmla="*/ 0 h 2204113"/>
                <a:gd name="connsiteX1" fmla="*/ 518615 w 4735773"/>
                <a:gd name="connsiteY1" fmla="*/ 361665 h 2204113"/>
                <a:gd name="connsiteX2" fmla="*/ 1173708 w 4735773"/>
                <a:gd name="connsiteY2" fmla="*/ 777922 h 2204113"/>
                <a:gd name="connsiteX3" fmla="*/ 2074460 w 4735773"/>
                <a:gd name="connsiteY3" fmla="*/ 1241946 h 2204113"/>
                <a:gd name="connsiteX4" fmla="*/ 3309582 w 4735773"/>
                <a:gd name="connsiteY4" fmla="*/ 1746913 h 2204113"/>
                <a:gd name="connsiteX5" fmla="*/ 4735773 w 4735773"/>
                <a:gd name="connsiteY5" fmla="*/ 2204113 h 220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5773" h="2204113">
                  <a:moveTo>
                    <a:pt x="0" y="0"/>
                  </a:moveTo>
                  <a:cubicBezTo>
                    <a:pt x="161498" y="116005"/>
                    <a:pt x="322997" y="232011"/>
                    <a:pt x="518615" y="361665"/>
                  </a:cubicBezTo>
                  <a:cubicBezTo>
                    <a:pt x="714233" y="491319"/>
                    <a:pt x="914401" y="631209"/>
                    <a:pt x="1173708" y="777922"/>
                  </a:cubicBezTo>
                  <a:cubicBezTo>
                    <a:pt x="1433015" y="924635"/>
                    <a:pt x="1718481" y="1080448"/>
                    <a:pt x="2074460" y="1241946"/>
                  </a:cubicBezTo>
                  <a:cubicBezTo>
                    <a:pt x="2430439" y="1403445"/>
                    <a:pt x="2866030" y="1586552"/>
                    <a:pt x="3309582" y="1746913"/>
                  </a:cubicBezTo>
                  <a:cubicBezTo>
                    <a:pt x="3753134" y="1907274"/>
                    <a:pt x="4244453" y="2055693"/>
                    <a:pt x="4735773" y="2204113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1130228" y="1927952"/>
              <a:ext cx="4786952" cy="3209499"/>
            </a:xfrm>
            <a:custGeom>
              <a:avLst/>
              <a:gdLst>
                <a:gd name="connsiteX0" fmla="*/ 0 w 4786952"/>
                <a:gd name="connsiteY0" fmla="*/ 0 h 3209499"/>
                <a:gd name="connsiteX1" fmla="*/ 259307 w 4786952"/>
                <a:gd name="connsiteY1" fmla="*/ 313899 h 3209499"/>
                <a:gd name="connsiteX2" fmla="*/ 477671 w 4786952"/>
                <a:gd name="connsiteY2" fmla="*/ 566382 h 3209499"/>
                <a:gd name="connsiteX3" fmla="*/ 736979 w 4786952"/>
                <a:gd name="connsiteY3" fmla="*/ 839338 h 3209499"/>
                <a:gd name="connsiteX4" fmla="*/ 1078173 w 4786952"/>
                <a:gd name="connsiteY4" fmla="*/ 1146412 h 3209499"/>
                <a:gd name="connsiteX5" fmla="*/ 1323832 w 4786952"/>
                <a:gd name="connsiteY5" fmla="*/ 1364776 h 3209499"/>
                <a:gd name="connsiteX6" fmla="*/ 1931158 w 4786952"/>
                <a:gd name="connsiteY6" fmla="*/ 1815152 h 3209499"/>
                <a:gd name="connsiteX7" fmla="*/ 2613546 w 4786952"/>
                <a:gd name="connsiteY7" fmla="*/ 2245057 h 3209499"/>
                <a:gd name="connsiteX8" fmla="*/ 3377820 w 4786952"/>
                <a:gd name="connsiteY8" fmla="*/ 2627194 h 3209499"/>
                <a:gd name="connsiteX9" fmla="*/ 4026089 w 4786952"/>
                <a:gd name="connsiteY9" fmla="*/ 2920621 h 3209499"/>
                <a:gd name="connsiteX10" fmla="*/ 4667534 w 4786952"/>
                <a:gd name="connsiteY10" fmla="*/ 3166281 h 3209499"/>
                <a:gd name="connsiteX11" fmla="*/ 4742597 w 4786952"/>
                <a:gd name="connsiteY11" fmla="*/ 3179929 h 32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86952" h="3209499">
                  <a:moveTo>
                    <a:pt x="0" y="0"/>
                  </a:moveTo>
                  <a:cubicBezTo>
                    <a:pt x="89847" y="109751"/>
                    <a:pt x="179695" y="219502"/>
                    <a:pt x="259307" y="313899"/>
                  </a:cubicBezTo>
                  <a:cubicBezTo>
                    <a:pt x="338919" y="408296"/>
                    <a:pt x="398059" y="478809"/>
                    <a:pt x="477671" y="566382"/>
                  </a:cubicBezTo>
                  <a:cubicBezTo>
                    <a:pt x="557283" y="653955"/>
                    <a:pt x="636895" y="742666"/>
                    <a:pt x="736979" y="839338"/>
                  </a:cubicBezTo>
                  <a:cubicBezTo>
                    <a:pt x="837063" y="936010"/>
                    <a:pt x="1078173" y="1146412"/>
                    <a:pt x="1078173" y="1146412"/>
                  </a:cubicBezTo>
                  <a:cubicBezTo>
                    <a:pt x="1175982" y="1233985"/>
                    <a:pt x="1181668" y="1253319"/>
                    <a:pt x="1323832" y="1364776"/>
                  </a:cubicBezTo>
                  <a:cubicBezTo>
                    <a:pt x="1465996" y="1476233"/>
                    <a:pt x="1716206" y="1668439"/>
                    <a:pt x="1931158" y="1815152"/>
                  </a:cubicBezTo>
                  <a:cubicBezTo>
                    <a:pt x="2146110" y="1961865"/>
                    <a:pt x="2372436" y="2109717"/>
                    <a:pt x="2613546" y="2245057"/>
                  </a:cubicBezTo>
                  <a:cubicBezTo>
                    <a:pt x="2854656" y="2380397"/>
                    <a:pt x="3142396" y="2514600"/>
                    <a:pt x="3377820" y="2627194"/>
                  </a:cubicBezTo>
                  <a:cubicBezTo>
                    <a:pt x="3613244" y="2739788"/>
                    <a:pt x="3811137" y="2830773"/>
                    <a:pt x="4026089" y="2920621"/>
                  </a:cubicBezTo>
                  <a:cubicBezTo>
                    <a:pt x="4241041" y="3010469"/>
                    <a:pt x="4548116" y="3123063"/>
                    <a:pt x="4667534" y="3166281"/>
                  </a:cubicBezTo>
                  <a:cubicBezTo>
                    <a:pt x="4786952" y="3209499"/>
                    <a:pt x="4764774" y="3194714"/>
                    <a:pt x="4742597" y="3179929"/>
                  </a:cubicBez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1089284" y="2023487"/>
              <a:ext cx="4776717" cy="2552131"/>
            </a:xfrm>
            <a:custGeom>
              <a:avLst/>
              <a:gdLst>
                <a:gd name="connsiteX0" fmla="*/ 0 w 4776717"/>
                <a:gd name="connsiteY0" fmla="*/ 0 h 2552131"/>
                <a:gd name="connsiteX1" fmla="*/ 320723 w 4776717"/>
                <a:gd name="connsiteY1" fmla="*/ 320722 h 2552131"/>
                <a:gd name="connsiteX2" fmla="*/ 689212 w 4776717"/>
                <a:gd name="connsiteY2" fmla="*/ 648268 h 2552131"/>
                <a:gd name="connsiteX3" fmla="*/ 1153236 w 4776717"/>
                <a:gd name="connsiteY3" fmla="*/ 1003110 h 2552131"/>
                <a:gd name="connsiteX4" fmla="*/ 1644556 w 4776717"/>
                <a:gd name="connsiteY4" fmla="*/ 1310185 h 2552131"/>
                <a:gd name="connsiteX5" fmla="*/ 2183642 w 4776717"/>
                <a:gd name="connsiteY5" fmla="*/ 1603612 h 2552131"/>
                <a:gd name="connsiteX6" fmla="*/ 2777320 w 4776717"/>
                <a:gd name="connsiteY6" fmla="*/ 1869743 h 2552131"/>
                <a:gd name="connsiteX7" fmla="*/ 3889612 w 4776717"/>
                <a:gd name="connsiteY7" fmla="*/ 2279176 h 2552131"/>
                <a:gd name="connsiteX8" fmla="*/ 4776717 w 4776717"/>
                <a:gd name="connsiteY8" fmla="*/ 2552131 h 255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6717" h="2552131">
                  <a:moveTo>
                    <a:pt x="0" y="0"/>
                  </a:moveTo>
                  <a:cubicBezTo>
                    <a:pt x="102927" y="106338"/>
                    <a:pt x="205854" y="212677"/>
                    <a:pt x="320723" y="320722"/>
                  </a:cubicBezTo>
                  <a:cubicBezTo>
                    <a:pt x="435592" y="428767"/>
                    <a:pt x="550460" y="534537"/>
                    <a:pt x="689212" y="648268"/>
                  </a:cubicBezTo>
                  <a:cubicBezTo>
                    <a:pt x="827964" y="761999"/>
                    <a:pt x="994012" y="892791"/>
                    <a:pt x="1153236" y="1003110"/>
                  </a:cubicBezTo>
                  <a:cubicBezTo>
                    <a:pt x="1312460" y="1113429"/>
                    <a:pt x="1472822" y="1210101"/>
                    <a:pt x="1644556" y="1310185"/>
                  </a:cubicBezTo>
                  <a:cubicBezTo>
                    <a:pt x="1816290" y="1410269"/>
                    <a:pt x="1994848" y="1510352"/>
                    <a:pt x="2183642" y="1603612"/>
                  </a:cubicBezTo>
                  <a:cubicBezTo>
                    <a:pt x="2372436" y="1696872"/>
                    <a:pt x="2492992" y="1757149"/>
                    <a:pt x="2777320" y="1869743"/>
                  </a:cubicBezTo>
                  <a:cubicBezTo>
                    <a:pt x="3061648" y="1982337"/>
                    <a:pt x="3556379" y="2165445"/>
                    <a:pt x="3889612" y="2279176"/>
                  </a:cubicBezTo>
                  <a:cubicBezTo>
                    <a:pt x="4222845" y="2392907"/>
                    <a:pt x="4499781" y="2472519"/>
                    <a:pt x="4776717" y="255213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ângulo 17"/>
            <p:cNvSpPr/>
            <p:nvPr/>
          </p:nvSpPr>
          <p:spPr>
            <a:xfrm rot="1103561">
              <a:off x="4150613" y="3781544"/>
              <a:ext cx="6717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  <a:sym typeface="Symbol"/>
                </a:rPr>
                <a:t>total </a:t>
              </a:r>
              <a:endParaRPr lang="en-GB" dirty="0"/>
            </a:p>
          </p:txBody>
        </p:sp>
      </p:grpSp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6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NRQCD in action: a pedagogical example</a:t>
            </a:r>
            <a:endParaRPr lang="pt-PT" sz="2800" b="1" dirty="0" smtClean="0">
              <a:solidFill>
                <a:srgbClr val="0000FF"/>
              </a:solidFill>
              <a:latin typeface="+mj-lt"/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17" name="Rectângulo 16"/>
          <p:cNvSpPr/>
          <p:nvPr/>
        </p:nvSpPr>
        <p:spPr>
          <a:xfrm>
            <a:off x="6052761" y="4137589"/>
            <a:ext cx="2787621" cy="1477328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The </a:t>
            </a:r>
            <a:r>
              <a:rPr lang="en-US" b="1" baseline="30000" dirty="0" smtClean="0">
                <a:solidFill>
                  <a:srgbClr val="FF00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Calibri"/>
                <a:sym typeface="Symbol"/>
              </a:rPr>
              <a:t>S</a:t>
            </a:r>
            <a:r>
              <a:rPr lang="en-US" b="1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and </a:t>
            </a:r>
            <a:r>
              <a:rPr lang="en-US" b="1" baseline="30000" dirty="0" smtClean="0">
                <a:solidFill>
                  <a:srgbClr val="00CC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00CC00"/>
                </a:solidFill>
                <a:latin typeface="Calibri"/>
                <a:sym typeface="Symbol"/>
              </a:rPr>
              <a:t>P</a:t>
            </a:r>
            <a:r>
              <a:rPr lang="en-US" b="1" baseline="-25000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  <a:sym typeface="Symbol"/>
              </a:rPr>
              <a:t>J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octet terms dominate at high </a:t>
            </a:r>
            <a:r>
              <a:rPr lang="en-US" i="1" dirty="0" err="1" smtClean="0">
                <a:solidFill>
                  <a:prstClr val="black"/>
                </a:solidFill>
                <a:latin typeface="Calibri"/>
                <a:sym typeface="Symbol"/>
              </a:rPr>
              <a:t>p</a:t>
            </a:r>
            <a:r>
              <a:rPr lang="en-US" baseline="-25000" dirty="0" err="1" smtClean="0">
                <a:solidFill>
                  <a:prstClr val="black"/>
                </a:solidFill>
                <a:latin typeface="Calibri"/>
                <a:sym typeface="Symbol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endParaRPr lang="en-US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What does this imply for the polarization ?</a:t>
            </a:r>
          </a:p>
        </p:txBody>
      </p:sp>
      <p:sp>
        <p:nvSpPr>
          <p:cNvPr id="21" name="Rectângulo 13"/>
          <p:cNvSpPr/>
          <p:nvPr/>
        </p:nvSpPr>
        <p:spPr>
          <a:xfrm>
            <a:off x="286603" y="620462"/>
            <a:ext cx="857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</a:rPr>
              <a:t>The J/</a:t>
            </a:r>
            <a:r>
              <a:rPr lang="en-GB" dirty="0" err="1" smtClean="0">
                <a:solidFill>
                  <a:prstClr val="black"/>
                </a:solidFill>
                <a:latin typeface="Calibri"/>
              </a:rPr>
              <a:t>ψ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cross section is fitted adding the (free) </a:t>
            </a:r>
            <a:r>
              <a:rPr lang="en-US" b="1" baseline="30000" dirty="0" smtClean="0">
                <a:solidFill>
                  <a:srgbClr val="0000FF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alibri"/>
                <a:sym typeface="Symbol"/>
              </a:rPr>
              <a:t>S</a:t>
            </a:r>
            <a:r>
              <a:rPr lang="en-US" b="1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0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b="1" baseline="30000" dirty="0" smtClean="0">
                <a:solidFill>
                  <a:srgbClr val="FF00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Calibri"/>
                <a:sym typeface="Symbol"/>
              </a:rPr>
              <a:t>S</a:t>
            </a:r>
            <a:r>
              <a:rPr lang="en-US" b="1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b="1" baseline="30000" dirty="0" smtClean="0">
                <a:solidFill>
                  <a:srgbClr val="00CC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00CC00"/>
                </a:solidFill>
                <a:latin typeface="Calibri"/>
                <a:sym typeface="Symbol"/>
              </a:rPr>
              <a:t>P</a:t>
            </a:r>
            <a:r>
              <a:rPr lang="en-US" b="1" baseline="-25000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  <a:sym typeface="Symbol"/>
              </a:rPr>
              <a:t>J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octets to the (fixed) </a:t>
            </a:r>
            <a:r>
              <a:rPr lang="en-US" b="1" baseline="30000" dirty="0" smtClean="0">
                <a:solidFill>
                  <a:srgbClr val="FFC0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FFC000"/>
                </a:solidFill>
                <a:latin typeface="Calibri"/>
                <a:sym typeface="Symbol"/>
              </a:rPr>
              <a:t>S</a:t>
            </a:r>
            <a:r>
              <a:rPr lang="en-US" b="1" baseline="-25000" dirty="0" smtClean="0">
                <a:solidFill>
                  <a:srgbClr val="FFC000"/>
                </a:solidFill>
                <a:latin typeface="Calibri"/>
                <a:sym typeface="Symbol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singlet</a:t>
            </a:r>
          </a:p>
        </p:txBody>
      </p:sp>
      <p:sp>
        <p:nvSpPr>
          <p:cNvPr id="27" name="Rectângulo 16"/>
          <p:cNvSpPr/>
          <p:nvPr/>
        </p:nvSpPr>
        <p:spPr>
          <a:xfrm>
            <a:off x="6052761" y="1343360"/>
            <a:ext cx="2947908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Curves:</a:t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SDC functions at NLO by </a:t>
            </a:r>
            <a:b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</a:b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M.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sym typeface="Symbol"/>
              </a:rPr>
              <a:t>Butenschön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 and B.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sym typeface="Symbol"/>
              </a:rPr>
              <a:t>Kniehl</a:t>
            </a:r>
            <a:endParaRPr lang="en-US" dirty="0" smtClean="0">
              <a:solidFill>
                <a:srgbClr val="0000FF"/>
              </a:solidFill>
              <a:latin typeface="Calibri"/>
              <a:sym typeface="Symbo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ângulo 13"/>
          <p:cNvSpPr/>
          <p:nvPr/>
        </p:nvSpPr>
        <p:spPr>
          <a:xfrm>
            <a:off x="286603" y="620462"/>
            <a:ext cx="8577639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err="1" smtClean="0">
                <a:solidFill>
                  <a:srgbClr val="0000FF"/>
                </a:solidFill>
                <a:latin typeface="Calibri"/>
              </a:rPr>
              <a:t>Quarkonium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polarization is characterized by 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en-US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experimentally measured as the polar anisotropy of the decay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dilepton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angular distribution, usually in the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helicity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frame</a:t>
            </a:r>
          </a:p>
          <a:p>
            <a:pPr marL="0" lvl="1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</a:rPr>
              <a:t>The theoretical </a:t>
            </a:r>
            <a:r>
              <a:rPr lang="en-US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baseline="-25000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q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is calculated from the transverse and longitudinal cross sections</a:t>
            </a:r>
          </a:p>
          <a:p>
            <a:pPr marL="0" lvl="1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0" lvl="1"/>
            <a:r>
              <a:rPr lang="en-US" dirty="0" smtClean="0">
                <a:solidFill>
                  <a:srgbClr val="0000FF"/>
                </a:solidFill>
                <a:latin typeface="Calibri"/>
              </a:rPr>
              <a:t>Each color singlet and octet term has a specific polarization associated</a:t>
            </a:r>
          </a:p>
          <a:p>
            <a:pPr marL="0" lvl="1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b="1" baseline="30000" dirty="0" smtClean="0">
                <a:solidFill>
                  <a:srgbClr val="FFC0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FFC000"/>
                </a:solidFill>
                <a:latin typeface="Calibri"/>
                <a:sym typeface="Symbol"/>
              </a:rPr>
              <a:t>S</a:t>
            </a:r>
            <a:r>
              <a:rPr lang="en-US" b="1" baseline="-25000" dirty="0" smtClean="0">
                <a:solidFill>
                  <a:srgbClr val="FFC000"/>
                </a:solidFill>
                <a:latin typeface="Calibri"/>
                <a:sym typeface="Symbol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singlet changes from </a:t>
            </a:r>
            <a:r>
              <a:rPr lang="en-US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baseline="-25000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q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+1 at LO to </a:t>
            </a:r>
            <a:r>
              <a:rPr lang="en-US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baseline="-25000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q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= -1 at NLO, but has a negligible impact</a:t>
            </a:r>
          </a:p>
          <a:p>
            <a:pPr marL="0" lvl="1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</a:rPr>
              <a:t>The important octet terms for S-wave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quarkonia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are:</a:t>
            </a:r>
          </a:p>
          <a:p>
            <a:pPr marL="0" lvl="1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0" lvl="1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0" lvl="1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0" lvl="1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0" lvl="1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</a:rPr>
              <a:t>Dominance of the </a:t>
            </a:r>
            <a:r>
              <a:rPr lang="en-US" b="1" baseline="30000" dirty="0" smtClean="0">
                <a:solidFill>
                  <a:srgbClr val="FF00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Calibri"/>
                <a:sym typeface="Symbol"/>
              </a:rPr>
              <a:t>S</a:t>
            </a:r>
            <a:r>
              <a:rPr lang="en-US" b="1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and </a:t>
            </a:r>
            <a:r>
              <a:rPr lang="en-US" b="1" baseline="30000" dirty="0" smtClean="0">
                <a:solidFill>
                  <a:srgbClr val="00CC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00CC00"/>
                </a:solidFill>
                <a:latin typeface="Calibri"/>
                <a:sym typeface="Symbol"/>
              </a:rPr>
              <a:t>P</a:t>
            </a:r>
            <a:r>
              <a:rPr lang="en-US" b="1" baseline="-25000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  <a:sym typeface="Symbol"/>
              </a:rPr>
              <a:t>J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octet terms 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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i="1" dirty="0" smtClean="0">
                <a:solidFill>
                  <a:srgbClr val="0000FF"/>
                </a:solidFill>
                <a:latin typeface="Calibri"/>
                <a:sym typeface="Symbol"/>
              </a:rPr>
              <a:t>λ</a:t>
            </a:r>
            <a:r>
              <a:rPr lang="el-GR" i="1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θ</a:t>
            </a:r>
            <a:r>
              <a:rPr lang="pt-PT" dirty="0" smtClean="0">
                <a:solidFill>
                  <a:srgbClr val="0000FF"/>
                </a:solidFill>
                <a:latin typeface="Calibri"/>
                <a:sym typeface="Symbol"/>
              </a:rPr>
              <a:t> ≈ +1,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for </a:t>
            </a:r>
            <a:r>
              <a:rPr lang="pt-PT" dirty="0" err="1" smtClean="0">
                <a:solidFill>
                  <a:srgbClr val="0000FF"/>
                </a:solidFill>
                <a:latin typeface="Calibri"/>
                <a:sym typeface="Symbol"/>
              </a:rPr>
              <a:t>high-</a:t>
            </a:r>
            <a:r>
              <a:rPr lang="pt-PT" i="1" dirty="0" err="1" smtClean="0">
                <a:solidFill>
                  <a:srgbClr val="0000FF"/>
                </a:solidFill>
                <a:latin typeface="Calibri"/>
                <a:sym typeface="Symbol"/>
              </a:rPr>
              <a:t>p</a:t>
            </a:r>
            <a:r>
              <a:rPr lang="pt-PT" baseline="-25000" dirty="0" err="1" smtClean="0">
                <a:solidFill>
                  <a:srgbClr val="0000FF"/>
                </a:solidFill>
                <a:latin typeface="Calibri"/>
                <a:sym typeface="Symbol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S-wave </a:t>
            </a:r>
            <a:r>
              <a:rPr lang="en-US" dirty="0" err="1" smtClean="0">
                <a:solidFill>
                  <a:srgbClr val="0000FF"/>
                </a:solidFill>
                <a:latin typeface="Calibri"/>
              </a:rPr>
              <a:t>quarkonia</a:t>
            </a:r>
            <a:endParaRPr lang="en-US" dirty="0" smtClean="0">
              <a:solidFill>
                <a:srgbClr val="0000FF"/>
              </a:solidFill>
              <a:latin typeface="Calibri"/>
            </a:endParaRPr>
          </a:p>
          <a:p>
            <a:pPr marL="0" lvl="1"/>
            <a:endParaRPr lang="en-US" dirty="0" smtClean="0">
              <a:solidFill>
                <a:srgbClr val="0000FF"/>
              </a:solidFill>
              <a:latin typeface="Calibri"/>
            </a:endParaRPr>
          </a:p>
          <a:p>
            <a:pPr marL="0" lvl="1"/>
            <a:endParaRPr lang="en-US" dirty="0" smtClean="0">
              <a:solidFill>
                <a:srgbClr val="0000FF"/>
              </a:solidFill>
              <a:latin typeface="Calibri"/>
            </a:endParaRPr>
          </a:p>
          <a:p>
            <a:pPr marL="0" lvl="1"/>
            <a:endParaRPr lang="en-US" dirty="0" smtClean="0">
              <a:solidFill>
                <a:srgbClr val="0000FF"/>
              </a:solidFill>
              <a:latin typeface="Calibri"/>
            </a:endParaRPr>
          </a:p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</a:rPr>
              <a:t>Note: in theory, the sub-processes are not physically observable on their own, only inclusively; some calculations even give negative cross sections… and </a:t>
            </a:r>
            <a:r>
              <a:rPr lang="el-GR" i="1" dirty="0" smtClean="0">
                <a:solidFill>
                  <a:prstClr val="black"/>
                </a:solidFill>
                <a:latin typeface="Calibri"/>
                <a:sym typeface="Symbol"/>
              </a:rPr>
              <a:t>λ</a:t>
            </a:r>
            <a:r>
              <a:rPr lang="el-GR" i="1" baseline="-25000" dirty="0" smtClean="0">
                <a:solidFill>
                  <a:prstClr val="black"/>
                </a:solidFill>
                <a:latin typeface="Calibri"/>
                <a:sym typeface="Symbol"/>
              </a:rPr>
              <a:t>θ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 &gt; +1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7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NRQCD in action: a few basic inputs</a:t>
            </a:r>
            <a:endParaRPr lang="pt-PT" sz="2800" b="1" dirty="0" smtClean="0">
              <a:solidFill>
                <a:srgbClr val="0000FF"/>
              </a:solidFill>
              <a:latin typeface="+mj-lt"/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19" name="Rectângulo 10"/>
          <p:cNvSpPr/>
          <p:nvPr/>
        </p:nvSpPr>
        <p:spPr>
          <a:xfrm>
            <a:off x="626853" y="3613601"/>
            <a:ext cx="7923057" cy="92333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baseline="30000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b="1" baseline="30000" dirty="0" smtClean="0">
                <a:solidFill>
                  <a:srgbClr val="0000FF"/>
                </a:solidFill>
                <a:latin typeface="Calibri"/>
                <a:sym typeface="Symbol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alibri"/>
                <a:sym typeface="Symbol"/>
              </a:rPr>
              <a:t>S</a:t>
            </a:r>
            <a:r>
              <a:rPr lang="en-US" b="1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  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sym typeface="Symbol"/>
              </a:rPr>
              <a:t>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   </a:t>
            </a:r>
            <a:r>
              <a:rPr lang="el-GR" i="1" dirty="0" smtClean="0">
                <a:solidFill>
                  <a:srgbClr val="0000FF"/>
                </a:solidFill>
                <a:latin typeface="Calibri"/>
                <a:sym typeface="Symbol"/>
              </a:rPr>
              <a:t>λ</a:t>
            </a:r>
            <a:r>
              <a:rPr lang="el-GR" i="1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θ</a:t>
            </a:r>
            <a:r>
              <a:rPr lang="pt-PT" dirty="0" smtClean="0">
                <a:solidFill>
                  <a:srgbClr val="0000FF"/>
                </a:solidFill>
                <a:latin typeface="Calibri"/>
                <a:sym typeface="Symbol"/>
              </a:rPr>
              <a:t> = 0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	</a:t>
            </a:r>
            <a:r>
              <a:rPr lang="pt-PT" dirty="0" err="1" smtClean="0">
                <a:solidFill>
                  <a:prstClr val="black"/>
                </a:solidFill>
                <a:latin typeface="Calibri"/>
                <a:sym typeface="Symbol"/>
              </a:rPr>
              <a:t>at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 LO, NLO, </a:t>
            </a:r>
            <a:r>
              <a:rPr lang="pt-PT" dirty="0" err="1" smtClean="0">
                <a:solidFill>
                  <a:prstClr val="black"/>
                </a:solidFill>
                <a:latin typeface="Calibri"/>
                <a:sym typeface="Symbol"/>
              </a:rPr>
              <a:t>etc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; </a:t>
            </a:r>
            <a:r>
              <a:rPr lang="pt-PT" dirty="0" err="1" smtClean="0">
                <a:solidFill>
                  <a:prstClr val="black"/>
                </a:solidFill>
                <a:latin typeface="Calibri"/>
                <a:sym typeface="Symbol"/>
              </a:rPr>
              <a:t>isotropic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pt-PT" dirty="0" err="1" smtClean="0">
                <a:solidFill>
                  <a:prstClr val="black"/>
                </a:solidFill>
                <a:latin typeface="Calibri"/>
                <a:sym typeface="Symbol"/>
              </a:rPr>
              <a:t>wave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pt-PT" dirty="0" err="1" smtClean="0">
                <a:solidFill>
                  <a:prstClr val="black"/>
                </a:solidFill>
                <a:latin typeface="Calibri"/>
                <a:sym typeface="Symbol"/>
              </a:rPr>
              <a:t>function</a:t>
            </a:r>
            <a:endParaRPr lang="en-US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>
              <a:spcAft>
                <a:spcPts val="0"/>
              </a:spcAft>
            </a:pPr>
            <a:r>
              <a:rPr lang="en-US" b="1" baseline="30000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b="1" baseline="30000" dirty="0" smtClean="0">
                <a:solidFill>
                  <a:srgbClr val="FF00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Calibri"/>
                <a:sym typeface="Symbol"/>
              </a:rPr>
              <a:t>S</a:t>
            </a:r>
            <a:r>
              <a:rPr lang="en-US" b="1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  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sym typeface="Symbol"/>
              </a:rPr>
              <a:t>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   </a:t>
            </a:r>
            <a:r>
              <a:rPr lang="el-GR" i="1" dirty="0" smtClean="0">
                <a:solidFill>
                  <a:srgbClr val="0000FF"/>
                </a:solidFill>
                <a:latin typeface="Calibri"/>
                <a:sym typeface="Symbol"/>
              </a:rPr>
              <a:t>λ</a:t>
            </a:r>
            <a:r>
              <a:rPr lang="el-GR" i="1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θ</a:t>
            </a:r>
            <a:r>
              <a:rPr lang="pt-PT" dirty="0" smtClean="0">
                <a:solidFill>
                  <a:srgbClr val="0000FF"/>
                </a:solidFill>
                <a:latin typeface="Calibri"/>
                <a:sym typeface="Symbol"/>
              </a:rPr>
              <a:t> = +1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	</a:t>
            </a:r>
            <a:r>
              <a:rPr lang="pt-PT" dirty="0" err="1" smtClean="0">
                <a:solidFill>
                  <a:prstClr val="black"/>
                </a:solidFill>
                <a:latin typeface="Calibri"/>
                <a:sym typeface="Symbol"/>
              </a:rPr>
              <a:t>at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 LO, NLO, </a:t>
            </a:r>
            <a:r>
              <a:rPr lang="pt-PT" dirty="0" err="1" smtClean="0">
                <a:solidFill>
                  <a:prstClr val="black"/>
                </a:solidFill>
                <a:latin typeface="Calibri"/>
                <a:sym typeface="Symbol"/>
              </a:rPr>
              <a:t>etc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, </a:t>
            </a:r>
            <a:r>
              <a:rPr lang="pt-PT" dirty="0" err="1" smtClean="0">
                <a:solidFill>
                  <a:srgbClr val="0000FF"/>
                </a:solidFill>
                <a:latin typeface="Calibri"/>
                <a:sym typeface="Symbol"/>
              </a:rPr>
              <a:t>at</a:t>
            </a:r>
            <a:r>
              <a:rPr lang="pt-PT" dirty="0" smtClean="0">
                <a:solidFill>
                  <a:srgbClr val="0000FF"/>
                </a:solidFill>
                <a:latin typeface="Calibri"/>
                <a:sym typeface="Symbol"/>
              </a:rPr>
              <a:t> </a:t>
            </a:r>
            <a:r>
              <a:rPr lang="pt-PT" dirty="0" err="1" smtClean="0">
                <a:solidFill>
                  <a:srgbClr val="0000FF"/>
                </a:solidFill>
                <a:latin typeface="Calibri"/>
                <a:sym typeface="Symbol"/>
              </a:rPr>
              <a:t>high</a:t>
            </a:r>
            <a:r>
              <a:rPr lang="pt-PT" dirty="0" smtClean="0">
                <a:solidFill>
                  <a:srgbClr val="0000FF"/>
                </a:solidFill>
                <a:latin typeface="Calibri"/>
                <a:sym typeface="Symbol"/>
              </a:rPr>
              <a:t> </a:t>
            </a:r>
            <a:r>
              <a:rPr lang="pt-PT" i="1" dirty="0" err="1" smtClean="0">
                <a:solidFill>
                  <a:srgbClr val="0000FF"/>
                </a:solidFill>
                <a:latin typeface="Calibri"/>
                <a:sym typeface="Symbol"/>
              </a:rPr>
              <a:t>p</a:t>
            </a:r>
            <a:r>
              <a:rPr lang="pt-PT" baseline="-25000" dirty="0" err="1" smtClean="0">
                <a:solidFill>
                  <a:srgbClr val="0000FF"/>
                </a:solidFill>
                <a:latin typeface="Calibri"/>
                <a:sym typeface="Symbol"/>
              </a:rPr>
              <a:t>T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, </a:t>
            </a:r>
            <a:r>
              <a:rPr lang="pt-PT" dirty="0" err="1" smtClean="0">
                <a:solidFill>
                  <a:prstClr val="black"/>
                </a:solidFill>
                <a:latin typeface="Calibri"/>
                <a:sym typeface="Symbol"/>
              </a:rPr>
              <a:t>where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pt-PT" dirty="0" err="1" smtClean="0">
                <a:solidFill>
                  <a:prstClr val="black"/>
                </a:solidFill>
                <a:latin typeface="Calibri"/>
                <a:sym typeface="Symbol"/>
              </a:rPr>
              <a:t>the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pt-PT" dirty="0" err="1" smtClean="0">
                <a:solidFill>
                  <a:prstClr val="black"/>
                </a:solidFill>
                <a:latin typeface="Calibri"/>
                <a:sym typeface="Symbol"/>
              </a:rPr>
              <a:t>fragmenting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pt-PT" dirty="0" err="1" smtClean="0">
                <a:solidFill>
                  <a:prstClr val="black"/>
                </a:solidFill>
                <a:latin typeface="Calibri"/>
                <a:sym typeface="Symbol"/>
              </a:rPr>
              <a:t>gluon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pt-PT" dirty="0" err="1" smtClean="0">
                <a:solidFill>
                  <a:prstClr val="black"/>
                </a:solidFill>
                <a:latin typeface="Calibri"/>
                <a:sym typeface="Symbol"/>
              </a:rPr>
              <a:t>is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 real</a:t>
            </a:r>
            <a:endParaRPr lang="en-US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>
              <a:spcAft>
                <a:spcPts val="0"/>
              </a:spcAft>
            </a:pPr>
            <a:r>
              <a:rPr lang="en-US" b="1" baseline="30000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b="1" baseline="30000" dirty="0" smtClean="0">
                <a:solidFill>
                  <a:srgbClr val="00CC00"/>
                </a:solidFill>
                <a:latin typeface="Calibri"/>
                <a:sym typeface="Symbol"/>
              </a:rPr>
              <a:t>3</a:t>
            </a:r>
            <a:r>
              <a:rPr lang="en-US" b="1" dirty="0" smtClean="0">
                <a:solidFill>
                  <a:srgbClr val="00CC00"/>
                </a:solidFill>
                <a:latin typeface="Calibri"/>
                <a:sym typeface="Symbol"/>
              </a:rPr>
              <a:t>P</a:t>
            </a:r>
            <a:r>
              <a:rPr lang="en-US" b="1" baseline="-25000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  <a:sym typeface="Symbol"/>
              </a:rPr>
              <a:t>J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  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sym typeface="Symbol"/>
              </a:rPr>
              <a:t></a:t>
            </a:r>
            <a:r>
              <a:rPr lang="en-US" dirty="0" smtClean="0">
                <a:solidFill>
                  <a:srgbClr val="0000FF"/>
                </a:solidFill>
                <a:latin typeface="Calibri"/>
                <a:sym typeface="Symbol"/>
              </a:rPr>
              <a:t>   </a:t>
            </a:r>
            <a:r>
              <a:rPr lang="el-GR" i="1" dirty="0" smtClean="0">
                <a:solidFill>
                  <a:srgbClr val="0000FF"/>
                </a:solidFill>
                <a:latin typeface="Calibri"/>
                <a:sym typeface="Symbol"/>
              </a:rPr>
              <a:t>λ</a:t>
            </a:r>
            <a:r>
              <a:rPr lang="el-GR" i="1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θ</a:t>
            </a:r>
            <a:r>
              <a:rPr lang="pt-PT" dirty="0" smtClean="0">
                <a:solidFill>
                  <a:srgbClr val="0000FF"/>
                </a:solidFill>
                <a:latin typeface="Calibri"/>
                <a:sym typeface="Symbol"/>
              </a:rPr>
              <a:t> &gt;&gt; +1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	</a:t>
            </a:r>
            <a:r>
              <a:rPr lang="pt-PT" dirty="0" err="1" smtClean="0">
                <a:solidFill>
                  <a:prstClr val="black"/>
                </a:solidFill>
                <a:latin typeface="Calibri"/>
                <a:sym typeface="Symbol"/>
              </a:rPr>
              <a:t>at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 NLO, </a:t>
            </a:r>
            <a:r>
              <a:rPr lang="pt-PT" dirty="0" err="1" smtClean="0">
                <a:solidFill>
                  <a:prstClr val="black"/>
                </a:solidFill>
                <a:latin typeface="Calibri"/>
                <a:sym typeface="Symbol"/>
              </a:rPr>
              <a:t>while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pt-PT" dirty="0" err="1" smtClean="0">
                <a:solidFill>
                  <a:prstClr val="black"/>
                </a:solidFill>
                <a:latin typeface="Calibri"/>
                <a:sym typeface="Symbol"/>
              </a:rPr>
              <a:t>at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 LO </a:t>
            </a:r>
            <a:r>
              <a:rPr lang="pt-PT" dirty="0" err="1" smtClean="0">
                <a:solidFill>
                  <a:prstClr val="black"/>
                </a:solidFill>
                <a:latin typeface="Calibri"/>
                <a:sym typeface="Symbol"/>
              </a:rPr>
              <a:t>it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pt-PT" dirty="0" err="1" smtClean="0">
                <a:solidFill>
                  <a:prstClr val="black"/>
                </a:solidFill>
                <a:latin typeface="Calibri"/>
                <a:sym typeface="Symbol"/>
              </a:rPr>
              <a:t>is</a:t>
            </a:r>
            <a:r>
              <a:rPr lang="pt-PT" dirty="0" smtClean="0">
                <a:solidFill>
                  <a:prstClr val="black"/>
                </a:solidFill>
                <a:latin typeface="Calibri"/>
                <a:sym typeface="Symbol"/>
              </a:rPr>
              <a:t> 0...</a:t>
            </a:r>
            <a:endParaRPr lang="en-GB" dirty="0" smtClean="0">
              <a:solidFill>
                <a:prstClr val="black"/>
              </a:solidFill>
              <a:latin typeface="Calibri"/>
              <a:sym typeface="Symbo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104186" y="1219757"/>
            <a:ext cx="864339" cy="760653"/>
            <a:chOff x="8104186" y="1270057"/>
            <a:chExt cx="864339" cy="760653"/>
          </a:xfrm>
        </p:grpSpPr>
        <p:sp>
          <p:nvSpPr>
            <p:cNvPr id="23" name="TextBox 22"/>
            <p:cNvSpPr txBox="1"/>
            <p:nvPr/>
          </p:nvSpPr>
          <p:spPr>
            <a:xfrm>
              <a:off x="8110598" y="1270057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s</a:t>
              </a:r>
              <a:r>
                <a:rPr lang="en-GB" baseline="-25000" dirty="0" err="1" smtClean="0">
                  <a:solidFill>
                    <a:srgbClr val="0000FF"/>
                  </a:solidFill>
                  <a:latin typeface="+mn-lt"/>
                </a:rPr>
                <a:t>T</a:t>
              </a:r>
              <a:r>
                <a:rPr lang="en-GB" dirty="0" smtClean="0">
                  <a:solidFill>
                    <a:srgbClr val="0000FF"/>
                  </a:solidFill>
                  <a:latin typeface="+mn-lt"/>
                </a:rPr>
                <a:t> </a:t>
              </a:r>
              <a:r>
                <a:rPr lang="en-GB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-</a:t>
              </a:r>
              <a:r>
                <a:rPr lang="en-GB" dirty="0" smtClean="0">
                  <a:solidFill>
                    <a:srgbClr val="0000FF"/>
                  </a:solidFill>
                  <a:latin typeface="+mn-lt"/>
                </a:rPr>
                <a:t> </a:t>
              </a:r>
              <a:r>
                <a:rPr lang="en-GB" dirty="0" err="1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s</a:t>
              </a:r>
              <a:r>
                <a:rPr lang="en-GB" baseline="-25000" dirty="0" err="1" smtClean="0">
                  <a:solidFill>
                    <a:srgbClr val="0000FF"/>
                  </a:solidFill>
                </a:rPr>
                <a:t>L</a:t>
              </a:r>
              <a:endParaRPr lang="en-GB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04186" y="166137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s</a:t>
              </a:r>
              <a:r>
                <a:rPr lang="en-GB" baseline="-25000" dirty="0" err="1" smtClean="0">
                  <a:solidFill>
                    <a:srgbClr val="0000FF"/>
                  </a:solidFill>
                  <a:latin typeface="+mn-lt"/>
                </a:rPr>
                <a:t>T</a:t>
              </a:r>
              <a:r>
                <a:rPr lang="en-GB" dirty="0" smtClean="0">
                  <a:solidFill>
                    <a:srgbClr val="0000FF"/>
                  </a:solidFill>
                  <a:latin typeface="+mn-lt"/>
                </a:rPr>
                <a:t> </a:t>
              </a:r>
              <a:r>
                <a:rPr lang="en-GB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+</a:t>
              </a:r>
              <a:r>
                <a:rPr lang="en-GB" dirty="0" smtClean="0">
                  <a:solidFill>
                    <a:srgbClr val="0000FF"/>
                  </a:solidFill>
                  <a:latin typeface="+mn-lt"/>
                </a:rPr>
                <a:t> </a:t>
              </a:r>
              <a:r>
                <a:rPr lang="en-GB" dirty="0" err="1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s</a:t>
              </a:r>
              <a:r>
                <a:rPr lang="en-GB" baseline="-25000" dirty="0" err="1" smtClean="0">
                  <a:solidFill>
                    <a:srgbClr val="0000FF"/>
                  </a:solidFill>
                </a:rPr>
                <a:t>L</a:t>
              </a:r>
              <a:endParaRPr lang="en-GB" dirty="0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8172704" y="1710177"/>
              <a:ext cx="716684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380" y="2373742"/>
            <a:ext cx="5438818" cy="396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ângulo 13"/>
          <p:cNvSpPr/>
          <p:nvPr/>
        </p:nvSpPr>
        <p:spPr>
          <a:xfrm>
            <a:off x="286603" y="620462"/>
            <a:ext cx="8577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</a:rPr>
              <a:t>The CDF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J/</a:t>
            </a:r>
            <a:r>
              <a:rPr lang="en-GB" dirty="0" err="1" smtClean="0">
                <a:solidFill>
                  <a:srgbClr val="0000FF"/>
                </a:solidFill>
                <a:latin typeface="Calibri"/>
              </a:rPr>
              <a:t>ψ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polarization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results disagree with the NRQCD prediction: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puzzle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!</a:t>
            </a:r>
          </a:p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</a:rPr>
              <a:t>But the data from Run 1 and 2 are inconsistent (as the CDF and D0 Y(1S) polarizations)</a:t>
            </a:r>
          </a:p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</a:rPr>
              <a:t>Besides, feed-down effects blur the picture (CDF ψ(2S) result has poor statistics)</a:t>
            </a:r>
          </a:p>
          <a:p>
            <a:pPr marL="0" lvl="1"/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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Not seen as strong evidence of a fundamental problem…</a:t>
            </a: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8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Polarization: NRQCD vs. pre-LHC data</a:t>
            </a:r>
            <a:endParaRPr lang="pt-PT" sz="2800" b="1" dirty="0" smtClean="0">
              <a:solidFill>
                <a:srgbClr val="0000FF"/>
              </a:solidFill>
              <a:latin typeface="+mj-lt"/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3649" y="2193533"/>
            <a:ext cx="5619182" cy="4271619"/>
          </a:xfrm>
          <a:prstGeom prst="rect">
            <a:avLst/>
          </a:prstGeom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 smtClean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69901" y="1751353"/>
            <a:ext cx="4451006" cy="3476138"/>
            <a:chOff x="369901" y="1751353"/>
            <a:chExt cx="4451006" cy="3476138"/>
          </a:xfrm>
        </p:grpSpPr>
        <p:pic>
          <p:nvPicPr>
            <p:cNvPr id="10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901" y="1751353"/>
              <a:ext cx="4251960" cy="344614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661917" y="2354837"/>
              <a:ext cx="1158990" cy="28726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GB" dirty="0" smtClea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9F4384-8E0C-4450-826A-55AA5B0A275F}" type="slidenum">
              <a:rPr lang="en-US" smtClean="0">
                <a:latin typeface="Calibri" pitchFamily="34" charset="0"/>
                <a:cs typeface="Arial" pitchFamily="34" charset="0"/>
              </a:rPr>
              <a:pPr/>
              <a:t>9</a:t>
            </a:fld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240030" y="67628"/>
            <a:ext cx="866394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b="1" dirty="0" smtClean="0">
                <a:solidFill>
                  <a:srgbClr val="0000FF"/>
                </a:solidFill>
                <a:ea typeface="Trebuchet MS" charset="0"/>
                <a:cs typeface="Calibri"/>
                <a:sym typeface="Trebuchet MS" charset="0"/>
              </a:rPr>
              <a:t>Polarization: NRQCD vs. LHC data</a:t>
            </a:r>
            <a:endParaRPr lang="pt-PT" sz="2800" b="1" dirty="0" smtClean="0">
              <a:solidFill>
                <a:srgbClr val="0000FF"/>
              </a:solidFill>
              <a:ea typeface="ＭＳ Ｐゴシック" charset="-128"/>
              <a:cs typeface="ＭＳ Ｐゴシック" pitchFamily="-65" charset="-128"/>
            </a:endParaRPr>
          </a:p>
        </p:txBody>
      </p:sp>
      <p:sp>
        <p:nvSpPr>
          <p:cNvPr id="8" name="Rectângulo 13"/>
          <p:cNvSpPr/>
          <p:nvPr/>
        </p:nvSpPr>
        <p:spPr>
          <a:xfrm>
            <a:off x="286603" y="620462"/>
            <a:ext cx="8577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</a:rPr>
              <a:t>CMS measured </a:t>
            </a:r>
            <a:r>
              <a:rPr lang="en-GB" dirty="0" err="1" smtClean="0">
                <a:solidFill>
                  <a:srgbClr val="0000FF"/>
                </a:solidFill>
                <a:latin typeface="Calibri"/>
              </a:rPr>
              <a:t>ψ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(2S) polarization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no feed-down excuses…</a:t>
            </a:r>
          </a:p>
          <a:p>
            <a:pPr marL="0" lvl="1"/>
            <a:r>
              <a:rPr lang="en-US" dirty="0" smtClean="0">
                <a:solidFill>
                  <a:prstClr val="black"/>
                </a:solidFill>
                <a:latin typeface="Calibri"/>
              </a:rPr>
              <a:t>CMS,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LHCb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and ALICE J/</a:t>
            </a:r>
            <a:r>
              <a:rPr lang="en-GB" dirty="0" err="1" smtClean="0">
                <a:solidFill>
                  <a:prstClr val="black"/>
                </a:solidFill>
                <a:latin typeface="Calibri"/>
              </a:rPr>
              <a:t>ψ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results are in good agreement: no data inconsistencies</a:t>
            </a:r>
          </a:p>
          <a:p>
            <a:pPr marL="0" lvl="1"/>
            <a:r>
              <a:rPr lang="en-US" dirty="0" err="1" smtClean="0">
                <a:solidFill>
                  <a:prstClr val="black"/>
                </a:solidFill>
                <a:latin typeface="Calibri"/>
                <a:sym typeface="Symbol"/>
              </a:rPr>
              <a:t>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The puzzle is a real problem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and not caused by unreliable 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72995" y="1758375"/>
            <a:ext cx="1724187" cy="3693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marL="0" lvl="1" algn="ctr"/>
            <a:r>
              <a:rPr lang="en-US" dirty="0" smtClean="0">
                <a:latin typeface="Calibri"/>
              </a:rPr>
              <a:t>How to solve it?</a:t>
            </a:r>
          </a:p>
        </p:txBody>
      </p:sp>
      <p:sp>
        <p:nvSpPr>
          <p:cNvPr id="11" name="Rectângulo 12"/>
          <p:cNvSpPr/>
          <p:nvPr/>
        </p:nvSpPr>
        <p:spPr>
          <a:xfrm>
            <a:off x="86309" y="2213608"/>
            <a:ext cx="435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 smtClean="0">
                <a:solidFill>
                  <a:prstClr val="black"/>
                </a:solidFill>
                <a:latin typeface="Calibri"/>
              </a:rPr>
              <a:t>λ</a:t>
            </a:r>
            <a:r>
              <a:rPr lang="el-GR" sz="2400" i="1" baseline="-25000" dirty="0" smtClean="0">
                <a:solidFill>
                  <a:prstClr val="black"/>
                </a:solidFill>
                <a:latin typeface="Calibri"/>
              </a:rPr>
              <a:t>θ</a:t>
            </a:r>
            <a:endParaRPr lang="en-GB" sz="2400" i="1" baseline="-25000" dirty="0"/>
          </a:p>
        </p:txBody>
      </p:sp>
      <p:pic>
        <p:nvPicPr>
          <p:cNvPr id="12" name="Picture 11" descr="Results_CMSvsLHCb_Psi1S_HX_lth_nRapCMS2_nRapLHCb5_nRapALIC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943395" y="2571875"/>
            <a:ext cx="5094717" cy="39445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|0.2|0.2|0.2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spAutoFit/>
      </a:bodyPr>
      <a:lstStyle>
        <a:defPPr algn="ctr">
          <a:defRPr dirty="0" smtClean="0">
            <a:solidFill>
              <a:prstClr val="black"/>
            </a:solidFill>
            <a:latin typeface="Calibri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122177</TotalTime>
  <Words>2736</Words>
  <Application>Microsoft Macintosh PowerPoint</Application>
  <PresentationFormat>On-screen Show (4:3)</PresentationFormat>
  <Paragraphs>388</Paragraphs>
  <Slides>36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Towards the solution of the “quarkonium polarization puzzle”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Pietro</dc:creator>
  <cp:lastModifiedBy>Carlos Lourenco</cp:lastModifiedBy>
  <cp:revision>2918</cp:revision>
  <dcterms:created xsi:type="dcterms:W3CDTF">2013-11-07T12:53:10Z</dcterms:created>
  <dcterms:modified xsi:type="dcterms:W3CDTF">2013-11-07T13:14:56Z</dcterms:modified>
</cp:coreProperties>
</file>