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432" r:id="rId2"/>
    <p:sldId id="311" r:id="rId3"/>
    <p:sldId id="461" r:id="rId4"/>
    <p:sldId id="462" r:id="rId5"/>
    <p:sldId id="490" r:id="rId6"/>
    <p:sldId id="468" r:id="rId7"/>
    <p:sldId id="498" r:id="rId8"/>
    <p:sldId id="457" r:id="rId9"/>
    <p:sldId id="497" r:id="rId10"/>
    <p:sldId id="475" r:id="rId11"/>
    <p:sldId id="476" r:id="rId12"/>
    <p:sldId id="474" r:id="rId13"/>
    <p:sldId id="477" r:id="rId14"/>
    <p:sldId id="481" r:id="rId15"/>
    <p:sldId id="482" r:id="rId16"/>
    <p:sldId id="501" r:id="rId17"/>
    <p:sldId id="499" r:id="rId18"/>
    <p:sldId id="483" r:id="rId19"/>
    <p:sldId id="500" r:id="rId20"/>
    <p:sldId id="442" r:id="rId21"/>
    <p:sldId id="487" r:id="rId22"/>
    <p:sldId id="485" r:id="rId23"/>
    <p:sldId id="489" r:id="rId24"/>
    <p:sldId id="491" r:id="rId25"/>
    <p:sldId id="470" r:id="rId26"/>
    <p:sldId id="502" r:id="rId27"/>
    <p:sldId id="503" r:id="rId28"/>
    <p:sldId id="50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4FF14"/>
    <a:srgbClr val="CC66FF"/>
    <a:srgbClr val="37FDFE"/>
    <a:srgbClr val="9AA3AF"/>
    <a:srgbClr val="8000FF"/>
    <a:srgbClr val="00FF00"/>
    <a:srgbClr val="FF8000"/>
    <a:srgbClr val="666666"/>
    <a:srgbClr val="008000"/>
    <a:srgbClr val="FF008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horzBarState="maximized">
    <p:restoredLeft sz="15329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ict"/><Relationship Id="rId3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1A0DB-1C33-6D4C-AC5C-FB48CFB6DF2C}" type="datetimeFigureOut">
              <a:rPr lang="en-US" smtClean="0"/>
              <a:pPr/>
              <a:t>11/6/13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256D-163C-9848-BE53-2653575D28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35CA5-2839-EF4F-92CF-20360A81B4CE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19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28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11D-DE2C-3744-AFF7-E9C529F4BEB0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97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15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767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02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254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54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4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90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981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08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13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9025-528C-694D-8694-D462B92A8E4A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415A-01F8-3F41-9278-A3704C78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632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df"/><Relationship Id="rId12" Type="http://schemas.openxmlformats.org/officeDocument/2006/relationships/image" Target="../media/image10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df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df"/><Relationship Id="rId8" Type="http://schemas.openxmlformats.org/officeDocument/2006/relationships/image" Target="../media/image43.png"/><Relationship Id="rId9" Type="http://schemas.openxmlformats.org/officeDocument/2006/relationships/image" Target="../media/image44.pdf"/><Relationship Id="rId1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df"/><Relationship Id="rId4" Type="http://schemas.openxmlformats.org/officeDocument/2006/relationships/image" Target="../media/image49.png"/><Relationship Id="rId5" Type="http://schemas.openxmlformats.org/officeDocument/2006/relationships/image" Target="../media/image50.pdf"/><Relationship Id="rId6" Type="http://schemas.openxmlformats.org/officeDocument/2006/relationships/image" Target="../media/image51.png"/><Relationship Id="rId7" Type="http://schemas.openxmlformats.org/officeDocument/2006/relationships/image" Target="../media/image52.pdf"/><Relationship Id="rId8" Type="http://schemas.openxmlformats.org/officeDocument/2006/relationships/image" Target="../media/image53.png"/><Relationship Id="rId9" Type="http://schemas.openxmlformats.org/officeDocument/2006/relationships/image" Target="../media/image54.pdf"/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df"/><Relationship Id="rId4" Type="http://schemas.openxmlformats.org/officeDocument/2006/relationships/image" Target="../media/image59.png"/><Relationship Id="rId5" Type="http://schemas.openxmlformats.org/officeDocument/2006/relationships/image" Target="../media/image60.pdf"/><Relationship Id="rId6" Type="http://schemas.openxmlformats.org/officeDocument/2006/relationships/image" Target="../media/image61.png"/><Relationship Id="rId7" Type="http://schemas.openxmlformats.org/officeDocument/2006/relationships/image" Target="../media/image62.pdf"/><Relationship Id="rId8" Type="http://schemas.openxmlformats.org/officeDocument/2006/relationships/image" Target="../media/image63.png"/><Relationship Id="rId9" Type="http://schemas.openxmlformats.org/officeDocument/2006/relationships/image" Target="../media/image64.pdf"/><Relationship Id="rId1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df"/><Relationship Id="rId4" Type="http://schemas.openxmlformats.org/officeDocument/2006/relationships/image" Target="../media/image63.png"/><Relationship Id="rId5" Type="http://schemas.openxmlformats.org/officeDocument/2006/relationships/image" Target="../media/image64.pdf"/><Relationship Id="rId6" Type="http://schemas.openxmlformats.org/officeDocument/2006/relationships/image" Target="../media/image65.png"/><Relationship Id="rId7" Type="http://schemas.openxmlformats.org/officeDocument/2006/relationships/image" Target="../media/image66.pdf"/><Relationship Id="rId8" Type="http://schemas.openxmlformats.org/officeDocument/2006/relationships/image" Target="../media/image67.png"/><Relationship Id="rId9" Type="http://schemas.openxmlformats.org/officeDocument/2006/relationships/image" Target="../media/image68.pdf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df"/><Relationship Id="rId4" Type="http://schemas.openxmlformats.org/officeDocument/2006/relationships/image" Target="../media/image71.png"/><Relationship Id="rId5" Type="http://schemas.openxmlformats.org/officeDocument/2006/relationships/image" Target="../media/image72.pdf"/><Relationship Id="rId6" Type="http://schemas.openxmlformats.org/officeDocument/2006/relationships/image" Target="../media/image73.png"/><Relationship Id="rId7" Type="http://schemas.openxmlformats.org/officeDocument/2006/relationships/image" Target="../media/image66.pdf"/><Relationship Id="rId8" Type="http://schemas.openxmlformats.org/officeDocument/2006/relationships/image" Target="../media/image67.png"/><Relationship Id="rId9" Type="http://schemas.openxmlformats.org/officeDocument/2006/relationships/image" Target="../media/image68.pdf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df"/><Relationship Id="rId4" Type="http://schemas.openxmlformats.org/officeDocument/2006/relationships/image" Target="../media/image67.png"/><Relationship Id="rId5" Type="http://schemas.openxmlformats.org/officeDocument/2006/relationships/image" Target="../media/image68.pdf"/><Relationship Id="rId6" Type="http://schemas.openxmlformats.org/officeDocument/2006/relationships/image" Target="../media/image69.png"/><Relationship Id="rId7" Type="http://schemas.openxmlformats.org/officeDocument/2006/relationships/image" Target="../media/image74.pdf"/><Relationship Id="rId8" Type="http://schemas.openxmlformats.org/officeDocument/2006/relationships/image" Target="../media/image75.png"/><Relationship Id="rId9" Type="http://schemas.openxmlformats.org/officeDocument/2006/relationships/image" Target="../media/image76.pdf"/><Relationship Id="rId1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df"/><Relationship Id="rId4" Type="http://schemas.openxmlformats.org/officeDocument/2006/relationships/image" Target="../media/image75.png"/><Relationship Id="rId5" Type="http://schemas.openxmlformats.org/officeDocument/2006/relationships/image" Target="../media/image76.pdf"/><Relationship Id="rId6" Type="http://schemas.openxmlformats.org/officeDocument/2006/relationships/image" Target="../media/image77.png"/><Relationship Id="rId7" Type="http://schemas.openxmlformats.org/officeDocument/2006/relationships/image" Target="../media/image78.pdf"/><Relationship Id="rId8" Type="http://schemas.openxmlformats.org/officeDocument/2006/relationships/image" Target="../media/image79.png"/><Relationship Id="rId9" Type="http://schemas.openxmlformats.org/officeDocument/2006/relationships/image" Target="../media/image80.pdf"/><Relationship Id="rId1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df"/><Relationship Id="rId4" Type="http://schemas.openxmlformats.org/officeDocument/2006/relationships/image" Target="../media/image83.png"/><Relationship Id="rId5" Type="http://schemas.openxmlformats.org/officeDocument/2006/relationships/image" Target="../media/image84.pdf"/><Relationship Id="rId6" Type="http://schemas.openxmlformats.org/officeDocument/2006/relationships/image" Target="../media/image85.png"/><Relationship Id="rId7" Type="http://schemas.openxmlformats.org/officeDocument/2006/relationships/image" Target="../media/image78.pdf"/><Relationship Id="rId8" Type="http://schemas.openxmlformats.org/officeDocument/2006/relationships/image" Target="../media/image79.png"/><Relationship Id="rId9" Type="http://schemas.openxmlformats.org/officeDocument/2006/relationships/image" Target="../media/image80.pdf"/><Relationship Id="rId1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df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df"/><Relationship Id="rId4" Type="http://schemas.openxmlformats.org/officeDocument/2006/relationships/image" Target="../media/image89.png"/><Relationship Id="rId5" Type="http://schemas.openxmlformats.org/officeDocument/2006/relationships/image" Target="../media/image90.pdf"/><Relationship Id="rId6" Type="http://schemas.openxmlformats.org/officeDocument/2006/relationships/image" Target="../media/image91.png"/><Relationship Id="rId7" Type="http://schemas.openxmlformats.org/officeDocument/2006/relationships/image" Target="../media/image92.pdf"/><Relationship Id="rId8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df"/><Relationship Id="rId4" Type="http://schemas.openxmlformats.org/officeDocument/2006/relationships/image" Target="../media/image95.png"/><Relationship Id="rId5" Type="http://schemas.openxmlformats.org/officeDocument/2006/relationships/image" Target="../media/image96.pdf"/><Relationship Id="rId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df"/><Relationship Id="rId4" Type="http://schemas.openxmlformats.org/officeDocument/2006/relationships/image" Target="../media/image99.png"/><Relationship Id="rId5" Type="http://schemas.openxmlformats.org/officeDocument/2006/relationships/image" Target="../media/image100.pdf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7" Type="http://schemas.openxmlformats.org/officeDocument/2006/relationships/image" Target="../media/image24.pdf"/><Relationship Id="rId8" Type="http://schemas.openxmlformats.org/officeDocument/2006/relationships/image" Target="../media/image25.png"/><Relationship Id="rId9" Type="http://schemas.openxmlformats.org/officeDocument/2006/relationships/image" Target="../media/image26.pdf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5" Type="http://schemas.openxmlformats.org/officeDocument/2006/relationships/image" Target="../media/image26.pdf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5" Type="http://schemas.openxmlformats.org/officeDocument/2006/relationships/image" Target="../media/image34.pdf"/><Relationship Id="rId6" Type="http://schemas.openxmlformats.org/officeDocument/2006/relationships/image" Target="../media/image35.png"/><Relationship Id="rId7" Type="http://schemas.openxmlformats.org/officeDocument/2006/relationships/image" Target="../media/image36.pdf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9900" y="92075"/>
            <a:ext cx="7046656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production and polarization</a:t>
            </a:r>
            <a:br>
              <a:rPr lang="en-US" sz="3200" dirty="0" smtClean="0">
                <a:solidFill>
                  <a:srgbClr val="0000FF"/>
                </a:solidFill>
                <a:latin typeface="+mj-lt"/>
              </a:rPr>
            </a:b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in pp collisions with CMS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262" y="6461828"/>
            <a:ext cx="445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 Italic"/>
              </a:rPr>
              <a:t>*Supported by FWF grant P 24167-N16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2682" y="6215606"/>
            <a:ext cx="236114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cs typeface="Arial Italic"/>
              </a:rPr>
              <a:t>Hard Probes 2013</a:t>
            </a:r>
          </a:p>
          <a:p>
            <a:pPr algn="r"/>
            <a:r>
              <a:rPr lang="en-US" sz="1600" dirty="0" smtClean="0">
                <a:cs typeface="Arial Italic"/>
              </a:rPr>
              <a:t>Stellenbosch, South Africa</a:t>
            </a:r>
            <a:endParaRPr lang="en-GB" sz="1600" dirty="0">
              <a:cs typeface="Arial Ital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50" r="59668" b="49760"/>
          <a:stretch>
            <a:fillRect/>
          </a:stretch>
        </p:blipFill>
        <p:spPr>
          <a:xfrm>
            <a:off x="82233" y="1524000"/>
            <a:ext cx="3830320" cy="2113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88" y="1635760"/>
            <a:ext cx="3641665" cy="2306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08" y="3010376"/>
            <a:ext cx="5061625" cy="3301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748" y="4155440"/>
            <a:ext cx="6757685" cy="1391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26328" t="63942"/>
          <a:stretch>
            <a:fillRect/>
          </a:stretch>
        </p:blipFill>
        <p:spPr>
          <a:xfrm>
            <a:off x="1909748" y="3566159"/>
            <a:ext cx="6757685" cy="19240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rcRect l="29907" b="47158"/>
          <a:stretch>
            <a:fillRect/>
          </a:stretch>
        </p:blipFill>
        <p:spPr>
          <a:xfrm rot="204966">
            <a:off x="1016953" y="1747520"/>
            <a:ext cx="1737360" cy="782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rcRect l="30763"/>
          <a:stretch>
            <a:fillRect/>
          </a:stretch>
        </p:blipFill>
        <p:spPr>
          <a:xfrm rot="21441469">
            <a:off x="6676073" y="4643120"/>
            <a:ext cx="1943695" cy="749300"/>
          </a:xfrm>
          <a:prstGeom prst="rect">
            <a:avLst/>
          </a:prstGeom>
        </p:spPr>
      </p:pic>
      <p:sp>
        <p:nvSpPr>
          <p:cNvPr id="22" name="Sun 21"/>
          <p:cNvSpPr/>
          <p:nvPr/>
        </p:nvSpPr>
        <p:spPr bwMode="auto">
          <a:xfrm>
            <a:off x="2022793" y="4155440"/>
            <a:ext cx="264160" cy="274320"/>
          </a:xfrm>
          <a:prstGeom prst="sun">
            <a:avLst>
              <a:gd name="adj" fmla="val 12500"/>
            </a:avLst>
          </a:prstGeom>
          <a:solidFill>
            <a:srgbClr val="8000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 flipV="1">
            <a:off x="7105335" y="5161279"/>
            <a:ext cx="1193798" cy="3149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 flipV="1">
            <a:off x="1485569" y="2169159"/>
            <a:ext cx="1207787" cy="2222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pic>
        <p:nvPicPr>
          <p:cNvPr id="26" name="Picture 2" descr="C:\Users\Manuela\Desktop\CM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635" y="92075"/>
            <a:ext cx="1035954" cy="10359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 w="254000"/>
          </a:sp3d>
        </p:spPr>
      </p:pic>
      <p:pic>
        <p:nvPicPr>
          <p:cNvPr id="25" name="Picture 24" descr="HEPHY_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05" y="5846525"/>
            <a:ext cx="2062148" cy="630931"/>
          </a:xfrm>
          <a:prstGeom prst="rect">
            <a:avLst/>
          </a:prstGeom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Picture 26" descr="Upsilon2011_mass_sketch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295900" y="2549338"/>
            <a:ext cx="3060706" cy="2118950"/>
          </a:xfrm>
          <a:prstGeom prst="rect">
            <a:avLst/>
          </a:prstGeom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8" name="Straight Connector 27"/>
          <p:cNvCxnSpPr/>
          <p:nvPr/>
        </p:nvCxnSpPr>
        <p:spPr bwMode="auto">
          <a:xfrm rot="10800000" flipV="1">
            <a:off x="2266283" y="2580906"/>
            <a:ext cx="3008454" cy="163803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0800000">
            <a:off x="2265788" y="4292600"/>
            <a:ext cx="3008949" cy="35452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5380246" y="1323265"/>
            <a:ext cx="2885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i="1" dirty="0" err="1" smtClean="0">
                <a:solidFill>
                  <a:srgbClr val="660066"/>
                </a:solidFill>
                <a:latin typeface="+mj-lt"/>
                <a:cs typeface="Arial"/>
              </a:rPr>
              <a:t>Valentin</a:t>
            </a:r>
            <a:r>
              <a:rPr lang="en-US" sz="2400" i="1" dirty="0" smtClean="0">
                <a:solidFill>
                  <a:srgbClr val="660066"/>
                </a:solidFill>
                <a:latin typeface="+mj-lt"/>
                <a:cs typeface="Arial"/>
              </a:rPr>
              <a:t> </a:t>
            </a:r>
            <a:r>
              <a:rPr lang="en-US" sz="2400" i="1" dirty="0" err="1" smtClean="0">
                <a:solidFill>
                  <a:srgbClr val="660066"/>
                </a:solidFill>
                <a:latin typeface="+mj-lt"/>
                <a:cs typeface="Arial"/>
              </a:rPr>
              <a:t>Knünz</a:t>
            </a:r>
            <a:r>
              <a:rPr lang="en-US" sz="2000" i="1" dirty="0" smtClean="0">
                <a:solidFill>
                  <a:prstClr val="black"/>
                </a:solidFill>
                <a:latin typeface="+mj-lt"/>
                <a:cs typeface="Arial"/>
              </a:rPr>
              <a:t>*</a:t>
            </a:r>
            <a:br>
              <a:rPr lang="en-US" sz="2000" i="1" dirty="0" smtClean="0">
                <a:solidFill>
                  <a:prstClr val="black"/>
                </a:solidFill>
                <a:latin typeface="+mj-lt"/>
                <a:cs typeface="Arial"/>
              </a:rPr>
            </a:br>
            <a:r>
              <a:rPr lang="en-US" sz="2000" i="1" dirty="0" smtClean="0">
                <a:solidFill>
                  <a:prstClr val="black"/>
                </a:solidFill>
                <a:latin typeface="+mj-lt"/>
                <a:cs typeface="Arial"/>
              </a:rPr>
              <a:t>(HEPHY Vienna)</a:t>
            </a:r>
          </a:p>
          <a:p>
            <a:pPr algn="ctr" eaLnBrk="0" hangingPunct="0"/>
            <a:r>
              <a:rPr lang="en-US" sz="2000" i="1" dirty="0" smtClean="0">
                <a:solidFill>
                  <a:prstClr val="black"/>
                </a:solidFill>
                <a:latin typeface="+mj-lt"/>
                <a:cs typeface="Arial"/>
              </a:rPr>
              <a:t>on behalf of CMS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52541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analyses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Bild 44" descr="pole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950" y="504292"/>
            <a:ext cx="2359025" cy="11842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34069" y="2081786"/>
            <a:ext cx="1546225" cy="1436688"/>
            <a:chOff x="4108862" y="1543791"/>
            <a:chExt cx="2044392" cy="1900051"/>
          </a:xfrm>
        </p:grpSpPr>
        <p:sp>
          <p:nvSpPr>
            <p:cNvPr id="21" name="Line 62"/>
            <p:cNvSpPr>
              <a:spLocks noChangeShapeType="1"/>
            </p:cNvSpPr>
            <p:nvPr/>
          </p:nvSpPr>
          <p:spPr bwMode="auto">
            <a:xfrm flipH="1" flipV="1">
              <a:off x="5014882" y="1543791"/>
              <a:ext cx="0" cy="1900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64"/>
            <p:cNvSpPr>
              <a:spLocks noChangeShapeType="1"/>
            </p:cNvSpPr>
            <p:nvPr/>
          </p:nvSpPr>
          <p:spPr bwMode="auto">
            <a:xfrm flipH="1">
              <a:off x="4108862" y="2332655"/>
              <a:ext cx="2044392" cy="5267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63"/>
            <p:cNvSpPr>
              <a:spLocks noChangeShapeType="1"/>
            </p:cNvSpPr>
            <p:nvPr/>
          </p:nvSpPr>
          <p:spPr bwMode="auto">
            <a:xfrm>
              <a:off x="4530003" y="2369649"/>
              <a:ext cx="1277031" cy="7355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" name="Picture 2" descr="C:\Users\Pietro\Desktop\JpsiPolCMS\superposition_polarizations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7016" y="1732048"/>
              <a:ext cx="1722263" cy="1686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7802882" y="2336423"/>
            <a:ext cx="837064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pt-PT" sz="1600" dirty="0" err="1">
                <a:latin typeface="Arial"/>
                <a:cs typeface="Arial"/>
              </a:rPr>
              <a:t>J</a:t>
            </a:r>
            <a:r>
              <a:rPr lang="pt-PT" sz="1600" baseline="-25000" dirty="0" err="1">
                <a:latin typeface="Arial"/>
                <a:cs typeface="Arial"/>
              </a:rPr>
              <a:t>z</a:t>
            </a:r>
            <a:r>
              <a:rPr lang="pt-PT" sz="1600" baseline="-25000" dirty="0">
                <a:latin typeface="Arial"/>
                <a:cs typeface="Arial"/>
              </a:rPr>
              <a:t> </a:t>
            </a:r>
            <a:r>
              <a:rPr lang="pt-PT" sz="1600" dirty="0">
                <a:latin typeface="Arial"/>
                <a:cs typeface="Arial"/>
              </a:rPr>
              <a:t>= ± 1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7972500" y="3330021"/>
            <a:ext cx="667446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pt-PT" sz="1600" dirty="0" err="1">
                <a:latin typeface="Arial"/>
                <a:cs typeface="Arial"/>
              </a:rPr>
              <a:t>J</a:t>
            </a:r>
            <a:r>
              <a:rPr lang="pt-PT" sz="1600" baseline="-25000" dirty="0" err="1">
                <a:latin typeface="Arial"/>
                <a:cs typeface="Arial"/>
              </a:rPr>
              <a:t>z</a:t>
            </a:r>
            <a:r>
              <a:rPr lang="pt-PT" sz="1600" baseline="-25000" dirty="0">
                <a:latin typeface="Arial"/>
                <a:cs typeface="Arial"/>
              </a:rPr>
              <a:t> </a:t>
            </a:r>
            <a:r>
              <a:rPr lang="pt-PT" sz="1600" dirty="0">
                <a:latin typeface="Arial"/>
                <a:cs typeface="Arial"/>
              </a:rPr>
              <a:t>= 0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44967" y="1939628"/>
            <a:ext cx="483810" cy="1123567"/>
            <a:chOff x="1989510" y="1904305"/>
            <a:chExt cx="533518" cy="123932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/>
            <a:srcRect l="38214" t="13263" r="37923" b="14638"/>
            <a:stretch>
              <a:fillRect/>
            </a:stretch>
          </p:blipFill>
          <p:spPr bwMode="auto">
            <a:xfrm>
              <a:off x="1989510" y="2138727"/>
              <a:ext cx="533518" cy="89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Line 62"/>
            <p:cNvSpPr>
              <a:spLocks noChangeShapeType="1"/>
            </p:cNvSpPr>
            <p:nvPr/>
          </p:nvSpPr>
          <p:spPr bwMode="auto">
            <a:xfrm flipH="1" flipV="1">
              <a:off x="2265143" y="1905134"/>
              <a:ext cx="1751" cy="2871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 flipH="1" flipV="1">
              <a:off x="2261642" y="3022304"/>
              <a:ext cx="0" cy="1330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016035" y="3091677"/>
            <a:ext cx="855308" cy="806664"/>
            <a:chOff x="4353719" y="1298516"/>
            <a:chExt cx="944516" cy="887879"/>
          </a:xfrm>
        </p:grpSpPr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6"/>
            <a:srcRect l="28989" t="25929" r="28764" b="23439"/>
            <a:stretch>
              <a:fillRect/>
            </a:stretch>
          </p:blipFill>
          <p:spPr bwMode="auto">
            <a:xfrm>
              <a:off x="4353719" y="1441167"/>
              <a:ext cx="944516" cy="62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Line 62"/>
            <p:cNvSpPr>
              <a:spLocks noChangeShapeType="1"/>
            </p:cNvSpPr>
            <p:nvPr/>
          </p:nvSpPr>
          <p:spPr bwMode="auto">
            <a:xfrm flipH="1" flipV="1">
              <a:off x="4834727" y="1299125"/>
              <a:ext cx="0" cy="3634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4" name="Line 62"/>
            <p:cNvSpPr>
              <a:spLocks noChangeShapeType="1"/>
            </p:cNvSpPr>
            <p:nvPr/>
          </p:nvSpPr>
          <p:spPr bwMode="auto">
            <a:xfrm flipH="1" flipV="1">
              <a:off x="4831221" y="2052224"/>
              <a:ext cx="0" cy="134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43713" y="3634826"/>
            <a:ext cx="841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λ</a:t>
            </a:r>
            <a:r>
              <a:rPr lang="el-GR" sz="1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θ</a:t>
            </a:r>
            <a:r>
              <a:rPr lang="pt-PT" sz="1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-</a:t>
            </a: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endParaRPr lang="en-GB" sz="1600" dirty="0">
              <a:latin typeface="Symbol" charset="2"/>
              <a:cs typeface="Symbol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33695" y="2647453"/>
            <a:ext cx="8518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λ</a:t>
            </a:r>
            <a:r>
              <a:rPr lang="el-GR" sz="1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θ</a:t>
            </a:r>
            <a:r>
              <a:rPr lang="pt-PT" sz="1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+</a:t>
            </a: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endParaRPr lang="en-GB" sz="1600" dirty="0">
              <a:latin typeface="Symbol" charset="2"/>
              <a:cs typeface="Symbol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647" y="649504"/>
            <a:ext cx="4795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Arial"/>
              </a:rPr>
              <a:t>Quarkonia</a:t>
            </a:r>
            <a:r>
              <a:rPr lang="en-US" sz="1600" dirty="0" smtClean="0">
                <a:cs typeface="Arial"/>
              </a:rPr>
              <a:t> polarizations are measured from the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angular decay distributions</a:t>
            </a:r>
            <a:r>
              <a:rPr lang="en-US" sz="1600" dirty="0" smtClean="0">
                <a:cs typeface="Arial"/>
              </a:rPr>
              <a:t> in dimuon decays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We measure the full angular distribution and report the </a:t>
            </a:r>
            <a:r>
              <a:rPr lang="en-US" sz="1600" dirty="0" err="1" smtClean="0">
                <a:solidFill>
                  <a:srgbClr val="FF0000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FF0000"/>
                </a:solidFill>
                <a:cs typeface="Arial"/>
              </a:rPr>
              <a:t>θ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0000FF"/>
                </a:solidFill>
                <a:cs typeface="Arial"/>
              </a:rPr>
              <a:t>φ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smtClean="0">
                <a:cs typeface="Arial"/>
              </a:rPr>
              <a:t>and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err="1" smtClean="0">
                <a:solidFill>
                  <a:srgbClr val="CC66FF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CC66FF"/>
                </a:solidFill>
                <a:cs typeface="Arial"/>
              </a:rPr>
              <a:t>θφ</a:t>
            </a:r>
            <a:r>
              <a:rPr lang="en-US" sz="1600" dirty="0" smtClean="0">
                <a:cs typeface="Arial"/>
              </a:rPr>
              <a:t> polarization parameters (in 3 frames)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52541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analyses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Bild 44" descr="pole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950" y="504292"/>
            <a:ext cx="2359025" cy="11842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34069" y="2081786"/>
            <a:ext cx="1546225" cy="1436688"/>
            <a:chOff x="4108862" y="1543791"/>
            <a:chExt cx="2044392" cy="1900051"/>
          </a:xfrm>
        </p:grpSpPr>
        <p:sp>
          <p:nvSpPr>
            <p:cNvPr id="21" name="Line 62"/>
            <p:cNvSpPr>
              <a:spLocks noChangeShapeType="1"/>
            </p:cNvSpPr>
            <p:nvPr/>
          </p:nvSpPr>
          <p:spPr bwMode="auto">
            <a:xfrm flipH="1" flipV="1">
              <a:off x="5014882" y="1543791"/>
              <a:ext cx="0" cy="1900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64"/>
            <p:cNvSpPr>
              <a:spLocks noChangeShapeType="1"/>
            </p:cNvSpPr>
            <p:nvPr/>
          </p:nvSpPr>
          <p:spPr bwMode="auto">
            <a:xfrm flipH="1">
              <a:off x="4108862" y="2332655"/>
              <a:ext cx="2044392" cy="5267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63"/>
            <p:cNvSpPr>
              <a:spLocks noChangeShapeType="1"/>
            </p:cNvSpPr>
            <p:nvPr/>
          </p:nvSpPr>
          <p:spPr bwMode="auto">
            <a:xfrm>
              <a:off x="4530003" y="2369649"/>
              <a:ext cx="1277031" cy="7355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" name="Picture 2" descr="C:\Users\Pietro\Desktop\JpsiPolCMS\superposition_polarizations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7016" y="1732048"/>
              <a:ext cx="1722263" cy="1686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7802882" y="2336423"/>
            <a:ext cx="837064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pt-PT" sz="1600" dirty="0" err="1">
                <a:latin typeface="Arial"/>
                <a:cs typeface="Arial"/>
              </a:rPr>
              <a:t>J</a:t>
            </a:r>
            <a:r>
              <a:rPr lang="pt-PT" sz="1600" baseline="-25000" dirty="0" err="1">
                <a:latin typeface="Arial"/>
                <a:cs typeface="Arial"/>
              </a:rPr>
              <a:t>z</a:t>
            </a:r>
            <a:r>
              <a:rPr lang="pt-PT" sz="1600" baseline="-25000" dirty="0">
                <a:latin typeface="Arial"/>
                <a:cs typeface="Arial"/>
              </a:rPr>
              <a:t> </a:t>
            </a:r>
            <a:r>
              <a:rPr lang="pt-PT" sz="1600" dirty="0">
                <a:latin typeface="Arial"/>
                <a:cs typeface="Arial"/>
              </a:rPr>
              <a:t>= ± 1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7972500" y="3330021"/>
            <a:ext cx="667446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pt-PT" sz="1600" dirty="0" err="1">
                <a:latin typeface="Arial"/>
                <a:cs typeface="Arial"/>
              </a:rPr>
              <a:t>J</a:t>
            </a:r>
            <a:r>
              <a:rPr lang="pt-PT" sz="1600" baseline="-25000" dirty="0" err="1">
                <a:latin typeface="Arial"/>
                <a:cs typeface="Arial"/>
              </a:rPr>
              <a:t>z</a:t>
            </a:r>
            <a:r>
              <a:rPr lang="pt-PT" sz="1600" baseline="-25000" dirty="0">
                <a:latin typeface="Arial"/>
                <a:cs typeface="Arial"/>
              </a:rPr>
              <a:t> </a:t>
            </a:r>
            <a:r>
              <a:rPr lang="pt-PT" sz="1600" dirty="0">
                <a:latin typeface="Arial"/>
                <a:cs typeface="Arial"/>
              </a:rPr>
              <a:t>= 0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44967" y="1939628"/>
            <a:ext cx="483810" cy="1123567"/>
            <a:chOff x="1989510" y="1904305"/>
            <a:chExt cx="533518" cy="123932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/>
            <a:srcRect l="38214" t="13263" r="37923" b="14638"/>
            <a:stretch>
              <a:fillRect/>
            </a:stretch>
          </p:blipFill>
          <p:spPr bwMode="auto">
            <a:xfrm>
              <a:off x="1989510" y="2138727"/>
              <a:ext cx="533518" cy="89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Line 62"/>
            <p:cNvSpPr>
              <a:spLocks noChangeShapeType="1"/>
            </p:cNvSpPr>
            <p:nvPr/>
          </p:nvSpPr>
          <p:spPr bwMode="auto">
            <a:xfrm flipH="1" flipV="1">
              <a:off x="2265143" y="1905134"/>
              <a:ext cx="1751" cy="2871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 flipH="1" flipV="1">
              <a:off x="2261642" y="3022304"/>
              <a:ext cx="0" cy="1330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016035" y="3091677"/>
            <a:ext cx="855308" cy="806664"/>
            <a:chOff x="4353719" y="1298516"/>
            <a:chExt cx="944516" cy="887879"/>
          </a:xfrm>
        </p:grpSpPr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6"/>
            <a:srcRect l="28989" t="25929" r="28764" b="23439"/>
            <a:stretch>
              <a:fillRect/>
            </a:stretch>
          </p:blipFill>
          <p:spPr bwMode="auto">
            <a:xfrm>
              <a:off x="4353719" y="1441167"/>
              <a:ext cx="944516" cy="62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Line 62"/>
            <p:cNvSpPr>
              <a:spLocks noChangeShapeType="1"/>
            </p:cNvSpPr>
            <p:nvPr/>
          </p:nvSpPr>
          <p:spPr bwMode="auto">
            <a:xfrm flipH="1" flipV="1">
              <a:off x="4834727" y="1299125"/>
              <a:ext cx="0" cy="3634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4" name="Line 62"/>
            <p:cNvSpPr>
              <a:spLocks noChangeShapeType="1"/>
            </p:cNvSpPr>
            <p:nvPr/>
          </p:nvSpPr>
          <p:spPr bwMode="auto">
            <a:xfrm flipH="1" flipV="1">
              <a:off x="4831221" y="2052224"/>
              <a:ext cx="0" cy="134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43713" y="3634826"/>
            <a:ext cx="841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λ</a:t>
            </a:r>
            <a:r>
              <a:rPr lang="el-GR" sz="1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θ</a:t>
            </a:r>
            <a:r>
              <a:rPr lang="pt-PT" sz="1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-</a:t>
            </a: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endParaRPr lang="en-GB" sz="1600" dirty="0">
              <a:latin typeface="Symbol" charset="2"/>
              <a:cs typeface="Symbol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33695" y="2647453"/>
            <a:ext cx="8518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λ</a:t>
            </a:r>
            <a:r>
              <a:rPr lang="el-GR" sz="1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θ</a:t>
            </a:r>
            <a:r>
              <a:rPr lang="pt-PT" sz="1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+</a:t>
            </a: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pt-P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endParaRPr lang="en-GB" sz="1600" dirty="0">
              <a:latin typeface="Symbol" charset="2"/>
              <a:cs typeface="Symbol" charset="2"/>
            </a:endParaRPr>
          </a:p>
        </p:txBody>
      </p:sp>
      <p:pic>
        <p:nvPicPr>
          <p:cNvPr id="27" name="Picture 26" descr="pTdist_Ups1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35647" y="4083320"/>
            <a:ext cx="2880360" cy="2580640"/>
          </a:xfrm>
          <a:prstGeom prst="rect">
            <a:avLst/>
          </a:prstGeom>
          <a:ln>
            <a:noFill/>
          </a:ln>
        </p:spPr>
      </p:pic>
      <p:pic>
        <p:nvPicPr>
          <p:cNvPr id="31" name="Picture 30" descr="pTdist_Ups2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104798" y="4083320"/>
            <a:ext cx="2880360" cy="2580640"/>
          </a:xfrm>
          <a:prstGeom prst="rect">
            <a:avLst/>
          </a:prstGeom>
          <a:ln>
            <a:noFill/>
          </a:ln>
        </p:spPr>
      </p:pic>
      <p:pic>
        <p:nvPicPr>
          <p:cNvPr id="37" name="Picture 36" descr="pTdist_Ups3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073949" y="4083320"/>
            <a:ext cx="2880360" cy="2580640"/>
          </a:xfrm>
          <a:prstGeom prst="rect">
            <a:avLst/>
          </a:prstGeom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1328443" y="4265315"/>
            <a:ext cx="6073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Y(1S)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7179" y="4265315"/>
            <a:ext cx="6073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Y(2S)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58336" y="4265315"/>
            <a:ext cx="6073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Y(3S)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5647" y="4083320"/>
            <a:ext cx="8818662" cy="258064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35647" y="649504"/>
            <a:ext cx="479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Arial"/>
              </a:rPr>
              <a:t>Quarkonia</a:t>
            </a:r>
            <a:r>
              <a:rPr lang="en-US" sz="1600" dirty="0" smtClean="0">
                <a:cs typeface="Arial"/>
              </a:rPr>
              <a:t> polarizations are measured from the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angular decay distributions</a:t>
            </a:r>
            <a:r>
              <a:rPr lang="en-US" sz="1600" dirty="0" smtClean="0">
                <a:cs typeface="Arial"/>
              </a:rPr>
              <a:t> in dimuon decays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We measure the full angular distribution and report the </a:t>
            </a:r>
            <a:r>
              <a:rPr lang="en-US" sz="1600" dirty="0" err="1" smtClean="0">
                <a:solidFill>
                  <a:srgbClr val="FF0000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FF0000"/>
                </a:solidFill>
                <a:cs typeface="Arial"/>
              </a:rPr>
              <a:t>θ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0000FF"/>
                </a:solidFill>
                <a:cs typeface="Arial"/>
              </a:rPr>
              <a:t>φ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smtClean="0">
                <a:cs typeface="Arial"/>
              </a:rPr>
              <a:t>and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err="1" smtClean="0">
                <a:solidFill>
                  <a:srgbClr val="CC66FF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CC66FF"/>
                </a:solidFill>
                <a:cs typeface="Arial"/>
              </a:rPr>
              <a:t>θφ</a:t>
            </a:r>
            <a:r>
              <a:rPr lang="en-US" sz="1600" dirty="0" smtClean="0">
                <a:cs typeface="Arial"/>
              </a:rPr>
              <a:t> polarization parameters (in 3 frames)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for five S states, vs.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and in several |</a:t>
            </a:r>
            <a:r>
              <a:rPr lang="en-US" sz="1600" i="1" dirty="0" err="1" smtClean="0">
                <a:cs typeface="Arial"/>
              </a:rPr>
              <a:t>y</a:t>
            </a:r>
            <a:r>
              <a:rPr lang="en-US" sz="1600" dirty="0" smtClean="0">
                <a:cs typeface="Arial"/>
              </a:rPr>
              <a:t>| ranges</a:t>
            </a:r>
          </a:p>
        </p:txBody>
      </p:sp>
      <p:sp>
        <p:nvSpPr>
          <p:cNvPr id="46" name="Rectangle 45"/>
          <p:cNvSpPr/>
          <p:nvPr/>
        </p:nvSpPr>
        <p:spPr>
          <a:xfrm rot="395072">
            <a:off x="57727" y="6495212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52541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analyses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" name="Picture 36" descr="Mass_Psi1S_rap1_pt5_edi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2143" y="4150902"/>
            <a:ext cx="2900680" cy="2463800"/>
          </a:xfrm>
          <a:prstGeom prst="rect">
            <a:avLst/>
          </a:prstGeom>
        </p:spPr>
      </p:pic>
      <p:pic>
        <p:nvPicPr>
          <p:cNvPr id="38" name="Picture 37" descr="Mass_Psi2S_rap1_pt3_edi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169344" y="4130582"/>
            <a:ext cx="2865120" cy="2484120"/>
          </a:xfrm>
          <a:prstGeom prst="rect">
            <a:avLst/>
          </a:prstGeom>
        </p:spPr>
      </p:pic>
      <p:pic>
        <p:nvPicPr>
          <p:cNvPr id="39" name="Picture 38" descr="ct_SR_log_rap1_pt5_Psi1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130985" y="4191542"/>
            <a:ext cx="2824480" cy="2423160"/>
          </a:xfrm>
          <a:prstGeom prst="rect">
            <a:avLst/>
          </a:prstGeom>
        </p:spPr>
      </p:pic>
      <p:pic>
        <p:nvPicPr>
          <p:cNvPr id="40" name="Picture 39" descr="dimuonMa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391510" y="649504"/>
            <a:ext cx="3600450" cy="3225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35647" y="4083320"/>
            <a:ext cx="8818662" cy="258064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35647" y="649504"/>
            <a:ext cx="4795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Arial"/>
              </a:rPr>
              <a:t>Quarkonia</a:t>
            </a:r>
            <a:r>
              <a:rPr lang="en-US" sz="1600" dirty="0" smtClean="0">
                <a:cs typeface="Arial"/>
              </a:rPr>
              <a:t> polarizations are measured from the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angular decay distributions</a:t>
            </a:r>
            <a:r>
              <a:rPr lang="en-US" sz="1600" dirty="0" smtClean="0">
                <a:cs typeface="Arial"/>
              </a:rPr>
              <a:t> in dimuon decays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We measure the full angular distribution and report the </a:t>
            </a:r>
            <a:r>
              <a:rPr lang="en-US" sz="1600" dirty="0" err="1" smtClean="0">
                <a:solidFill>
                  <a:srgbClr val="FF0000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FF0000"/>
                </a:solidFill>
                <a:cs typeface="Arial"/>
              </a:rPr>
              <a:t>θ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0000FF"/>
                </a:solidFill>
                <a:cs typeface="Arial"/>
              </a:rPr>
              <a:t>φ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smtClean="0">
                <a:cs typeface="Arial"/>
              </a:rPr>
              <a:t>and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err="1" smtClean="0">
                <a:solidFill>
                  <a:srgbClr val="CC66FF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CC66FF"/>
                </a:solidFill>
                <a:cs typeface="Arial"/>
              </a:rPr>
              <a:t>θφ</a:t>
            </a:r>
            <a:r>
              <a:rPr lang="en-US" sz="1600" dirty="0" smtClean="0">
                <a:cs typeface="Arial"/>
              </a:rPr>
              <a:t> polarization parameters (in 3 frames)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for five S states, vs.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and in several |</a:t>
            </a:r>
            <a:r>
              <a:rPr lang="en-US" sz="1600" i="1" dirty="0" err="1" smtClean="0">
                <a:cs typeface="Arial"/>
              </a:rPr>
              <a:t>y</a:t>
            </a:r>
            <a:r>
              <a:rPr lang="en-US" sz="1600" dirty="0" smtClean="0">
                <a:cs typeface="Arial"/>
              </a:rPr>
              <a:t>| ranges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underlying continuum background is removed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using invariant mass distribution;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and the non-prompt </a:t>
            </a:r>
            <a:r>
              <a:rPr lang="en-US" sz="1600" dirty="0" err="1" smtClean="0">
                <a:cs typeface="Arial"/>
              </a:rPr>
              <a:t>charmonia</a:t>
            </a:r>
            <a:r>
              <a:rPr lang="en-US" sz="1600" dirty="0" smtClean="0">
                <a:cs typeface="Arial"/>
              </a:rPr>
              <a:t> using the decay length</a:t>
            </a:r>
          </a:p>
        </p:txBody>
      </p:sp>
      <p:sp>
        <p:nvSpPr>
          <p:cNvPr id="43" name="Rectangle 42"/>
          <p:cNvSpPr/>
          <p:nvPr/>
        </p:nvSpPr>
        <p:spPr>
          <a:xfrm rot="395072">
            <a:off x="57727" y="6495212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</p:txBody>
      </p:sp>
      <p:sp>
        <p:nvSpPr>
          <p:cNvPr id="45" name="Rectangle 44"/>
          <p:cNvSpPr/>
          <p:nvPr/>
        </p:nvSpPr>
        <p:spPr>
          <a:xfrm rot="395072">
            <a:off x="7443255" y="52015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4782" y="821789"/>
            <a:ext cx="607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cs typeface="Arial"/>
              </a:rPr>
              <a:t>Y(1S)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5068" y="2198291"/>
            <a:ext cx="607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cs typeface="Arial"/>
              </a:rPr>
              <a:t>Y(2S)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7284" y="2594911"/>
            <a:ext cx="607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cs typeface="Arial"/>
              </a:rPr>
              <a:t>Y(3S)</a:t>
            </a:r>
            <a:endParaRPr lang="en-GB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52541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analyses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 descr="parametrizedEff-fin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64032" y="3490436"/>
            <a:ext cx="3771900" cy="26054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647" y="649504"/>
            <a:ext cx="47953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Arial"/>
              </a:rPr>
              <a:t>Quarkonia</a:t>
            </a:r>
            <a:r>
              <a:rPr lang="en-US" sz="1600" dirty="0" smtClean="0">
                <a:cs typeface="Arial"/>
              </a:rPr>
              <a:t> polarizations are measured from the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angular decay distributions</a:t>
            </a:r>
            <a:r>
              <a:rPr lang="en-US" sz="1600" dirty="0" smtClean="0">
                <a:cs typeface="Arial"/>
              </a:rPr>
              <a:t> in dimuon decays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We measure the full angular distribution and report the </a:t>
            </a:r>
            <a:r>
              <a:rPr lang="en-US" sz="1600" dirty="0" err="1" smtClean="0">
                <a:solidFill>
                  <a:srgbClr val="FF0000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FF0000"/>
                </a:solidFill>
                <a:cs typeface="Arial"/>
              </a:rPr>
              <a:t>θ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0000FF"/>
                </a:solidFill>
                <a:cs typeface="Arial"/>
              </a:rPr>
              <a:t>φ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smtClean="0">
                <a:cs typeface="Arial"/>
              </a:rPr>
              <a:t>and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err="1" smtClean="0">
                <a:solidFill>
                  <a:srgbClr val="CC66FF"/>
                </a:solidFill>
                <a:cs typeface="Symbol" charset="2"/>
              </a:rPr>
              <a:t>λ</a:t>
            </a:r>
            <a:r>
              <a:rPr lang="en-US" sz="1600" baseline="-25000" dirty="0" err="1" smtClean="0">
                <a:solidFill>
                  <a:srgbClr val="CC66FF"/>
                </a:solidFill>
                <a:cs typeface="Arial"/>
              </a:rPr>
              <a:t>θφ</a:t>
            </a:r>
            <a:r>
              <a:rPr lang="en-US" sz="1600" dirty="0" smtClean="0">
                <a:cs typeface="Arial"/>
              </a:rPr>
              <a:t> polarization parameters (in 3 frames)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for five S states, vs.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and in several |</a:t>
            </a:r>
            <a:r>
              <a:rPr lang="en-US" sz="1600" i="1" dirty="0" err="1" smtClean="0">
                <a:cs typeface="Arial"/>
              </a:rPr>
              <a:t>y</a:t>
            </a:r>
            <a:r>
              <a:rPr lang="en-US" sz="1600" dirty="0" smtClean="0">
                <a:cs typeface="Arial"/>
              </a:rPr>
              <a:t>| ranges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underlying continuum background is removed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using invariant mass distribution;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and the non-prompt </a:t>
            </a:r>
            <a:r>
              <a:rPr lang="en-US" sz="1600" dirty="0" err="1" smtClean="0">
                <a:cs typeface="Arial"/>
              </a:rPr>
              <a:t>charmonia</a:t>
            </a:r>
            <a:r>
              <a:rPr lang="en-US" sz="1600" dirty="0" smtClean="0">
                <a:cs typeface="Arial"/>
              </a:rPr>
              <a:t> using the decay length</a:t>
            </a:r>
          </a:p>
          <a:p>
            <a:endParaRPr lang="en-US" sz="1600" dirty="0" smtClean="0">
              <a:cs typeface="Arial"/>
            </a:endParaRPr>
          </a:p>
          <a:p>
            <a:pPr>
              <a:buSzPct val="85000"/>
            </a:pPr>
            <a:r>
              <a:rPr lang="en-US" sz="1600" dirty="0" smtClean="0">
                <a:cs typeface="Arial"/>
              </a:rPr>
              <a:t>Main experimental challenges:</a:t>
            </a:r>
          </a:p>
          <a:p>
            <a:pPr indent="182563">
              <a:buSzPct val="85000"/>
              <a:buFont typeface="Wingdings" charset="2"/>
              <a:buChar char="²"/>
            </a:pPr>
            <a:r>
              <a:rPr lang="en-US" sz="1600" dirty="0" smtClean="0">
                <a:cs typeface="Arial"/>
              </a:rPr>
              <a:t>precise mapping of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di)muon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efficiencies</a:t>
            </a:r>
            <a:r>
              <a:rPr lang="en-US" sz="1600" dirty="0" smtClean="0">
                <a:cs typeface="Arial"/>
              </a:rPr>
              <a:t> (T&amp;P)</a:t>
            </a:r>
          </a:p>
          <a:p>
            <a:pPr indent="182563">
              <a:buSzPct val="85000"/>
              <a:buFont typeface="Wingdings" charset="2"/>
              <a:buChar char="²"/>
            </a:pPr>
            <a:r>
              <a:rPr lang="en-US" sz="1600" dirty="0" smtClean="0">
                <a:cs typeface="Arial"/>
              </a:rPr>
              <a:t>reliable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background modeling</a:t>
            </a:r>
            <a:r>
              <a:rPr lang="en-US" sz="1600" dirty="0" smtClean="0">
                <a:cs typeface="Arial"/>
              </a:rPr>
              <a:t> (sidebands)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/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Uncertainties are dominated by </a:t>
            </a:r>
            <a:r>
              <a:rPr lang="en-US" sz="1600" dirty="0" err="1" smtClean="0">
                <a:cs typeface="Arial"/>
              </a:rPr>
              <a:t>systematics</a:t>
            </a:r>
            <a:r>
              <a:rPr lang="en-US" sz="1600" dirty="0" smtClean="0">
                <a:cs typeface="Arial"/>
              </a:rPr>
              <a:t> at low </a:t>
            </a:r>
            <a:r>
              <a:rPr lang="en-US" sz="1600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and by statistics at high </a:t>
            </a:r>
            <a:r>
              <a:rPr lang="en-US" sz="1600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endParaRPr lang="en-US" sz="1600" dirty="0" smtClean="0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 rot="395072">
            <a:off x="7443255" y="52015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9171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results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47" y="649504"/>
            <a:ext cx="887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No strong anisotropies seen in any of the measurements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4709" y="1275262"/>
            <a:ext cx="3456432" cy="2676144"/>
            <a:chOff x="244709" y="1275262"/>
            <a:chExt cx="3456432" cy="2676144"/>
          </a:xfrm>
        </p:grpSpPr>
        <p:pic>
          <p:nvPicPr>
            <p:cNvPr id="21" name="Picture 20" descr="Results_CMSvsLHCb_PsinS_HX_lth_nRapCMS2_nRapCMS2S0_nRapLHCb0_nRapALICE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44709" y="1275262"/>
              <a:ext cx="3456432" cy="267614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449292" y="2838451"/>
              <a:ext cx="1088571" cy="76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4709" y="4069329"/>
            <a:ext cx="3456432" cy="2676144"/>
            <a:chOff x="244709" y="4069329"/>
            <a:chExt cx="3456432" cy="2676144"/>
          </a:xfrm>
        </p:grpSpPr>
        <p:pic>
          <p:nvPicPr>
            <p:cNvPr id="23" name="Picture 22" descr="Results_CMSvsLHCb_PsinS_HX_lph_nRapCMS2_nRapCMS2S0_nRapLHCb0_nRapALICE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44709" y="4069329"/>
              <a:ext cx="3456432" cy="267614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449292" y="4381558"/>
              <a:ext cx="1088571" cy="754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72479" y="1275262"/>
            <a:ext cx="3456432" cy="2676144"/>
            <a:chOff x="4772479" y="1275262"/>
            <a:chExt cx="3456432" cy="2676144"/>
          </a:xfrm>
        </p:grpSpPr>
        <p:pic>
          <p:nvPicPr>
            <p:cNvPr id="24" name="Picture 23" descr="Results_CMSvsCDF_UpsnS_HX_lth_nRapCMS1S2_nRapCMS2S0_nRapCMS3S0_nRapCDF1S0_nRapCDF2S0_nRapCDF3S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772479" y="1275262"/>
              <a:ext cx="3456432" cy="267614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008483" y="2985408"/>
              <a:ext cx="1088571" cy="615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72479" y="4069329"/>
            <a:ext cx="3456432" cy="2676144"/>
            <a:chOff x="4772479" y="4069329"/>
            <a:chExt cx="3456432" cy="2676144"/>
          </a:xfrm>
        </p:grpSpPr>
        <p:pic>
          <p:nvPicPr>
            <p:cNvPr id="25" name="Picture 24" descr="Results_CMSvsCDF_UpsnS_HX_lph_nRapCMS1S2_nRapCMS2S0_nRapCMS3S0_nRapCDF1S0_nRapCDF2S0_nRapCDF3S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4772479" y="4069329"/>
              <a:ext cx="3456432" cy="267614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008483" y="4382768"/>
              <a:ext cx="1088571" cy="684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29"/>
          <p:cNvSpPr/>
          <p:nvPr/>
        </p:nvSpPr>
        <p:spPr>
          <a:xfrm rot="395072">
            <a:off x="7224276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  <p:sp>
        <p:nvSpPr>
          <p:cNvPr id="31" name="Rectangle 30"/>
          <p:cNvSpPr/>
          <p:nvPr/>
        </p:nvSpPr>
        <p:spPr>
          <a:xfrm rot="395072">
            <a:off x="3127621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3920" y="6151888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uncertainties at 68.3% CL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1141" y="2979483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Polar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1141" y="5774199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Azimuthal</a:t>
            </a:r>
            <a:r>
              <a:rPr lang="en-GB" dirty="0" smtClean="0">
                <a:solidFill>
                  <a:srgbClr val="0000FF"/>
                </a:solidFill>
              </a:rPr>
              <a:t/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1033" y="3753792"/>
            <a:ext cx="1211014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Charmonia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16123" y="3754529"/>
            <a:ext cx="1291038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Bottomonia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772479" y="1275262"/>
            <a:ext cx="3456432" cy="2676144"/>
            <a:chOff x="4772479" y="1275262"/>
            <a:chExt cx="3456432" cy="2676144"/>
          </a:xfrm>
        </p:grpSpPr>
        <p:pic>
          <p:nvPicPr>
            <p:cNvPr id="34" name="Picture 33" descr="Results_CMSvsCDF_UpsnS_HX_lth_nRapCMS1S2_nRapCMS2S0_nRapCMS3S0_nRapCDF1S0_nRapCDF2S0_nRapCDF3S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772479" y="1275262"/>
              <a:ext cx="3456432" cy="267614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7008483" y="2985408"/>
              <a:ext cx="1088571" cy="615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72479" y="4069329"/>
            <a:ext cx="3456432" cy="2676144"/>
            <a:chOff x="4772479" y="4069329"/>
            <a:chExt cx="3456432" cy="2676144"/>
          </a:xfrm>
        </p:grpSpPr>
        <p:pic>
          <p:nvPicPr>
            <p:cNvPr id="37" name="Picture 36" descr="Results_CMSvsCDF_UpsnS_HX_lph_nRapCMS1S2_nRapCMS2S0_nRapCMS3S0_nRapCDF1S0_nRapCDF2S0_nRapCDF3S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772479" y="4069329"/>
              <a:ext cx="3456432" cy="267614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008483" y="4382768"/>
              <a:ext cx="1088571" cy="684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9171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results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47" y="649504"/>
            <a:ext cx="887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No strong anisotropies seen in any of the measurements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4709" y="1275262"/>
            <a:ext cx="3456432" cy="2676144"/>
            <a:chOff x="244709" y="1275262"/>
            <a:chExt cx="3456432" cy="2676144"/>
          </a:xfrm>
        </p:grpSpPr>
        <p:pic>
          <p:nvPicPr>
            <p:cNvPr id="12" name="Picture 11" descr="Results_CMSvsLHCb_PsinS_HX_lth_nRapCMS2_nRapCMS2S3_nRapLHCb0_nRapALICE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44709" y="1275262"/>
              <a:ext cx="3456432" cy="267614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449292" y="3102429"/>
              <a:ext cx="1088571" cy="498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4709" y="4069329"/>
            <a:ext cx="3456432" cy="2676144"/>
            <a:chOff x="244709" y="4069329"/>
            <a:chExt cx="3456432" cy="2676144"/>
          </a:xfrm>
        </p:grpSpPr>
        <p:pic>
          <p:nvPicPr>
            <p:cNvPr id="13" name="Picture 12" descr="Results_CMSvsLHCb_PsinS_HX_lph_nRapCMS2_nRapCMS2S3_nRapLHCb0_nRapALICE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244709" y="4069329"/>
              <a:ext cx="3456432" cy="267614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449292" y="4633381"/>
              <a:ext cx="1088571" cy="548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/>
          <p:cNvSpPr/>
          <p:nvPr/>
        </p:nvSpPr>
        <p:spPr>
          <a:xfrm rot="395072">
            <a:off x="7224276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  <p:sp>
        <p:nvSpPr>
          <p:cNvPr id="28" name="Rectangle 27"/>
          <p:cNvSpPr/>
          <p:nvPr/>
        </p:nvSpPr>
        <p:spPr>
          <a:xfrm rot="395072">
            <a:off x="3127621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3920" y="6151888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uncertainties at 68.3% CL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1141" y="2979483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Polar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1141" y="5774199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Azimuthal</a:t>
            </a:r>
            <a:r>
              <a:rPr lang="en-GB" dirty="0" smtClean="0">
                <a:solidFill>
                  <a:srgbClr val="0000FF"/>
                </a:solidFill>
              </a:rPr>
              <a:t/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1033" y="3753792"/>
            <a:ext cx="1211014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Charmonia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6123" y="3754529"/>
            <a:ext cx="1291038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Bottomonia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sults_CMSvsCDF_UpsnS_HX_lth_nRapCMS1S2_nRapCMS2S2_nRapCMS3S0_nRapCDF1S0_nRapCDF2S0_nRapCDF3S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72479" y="1275262"/>
            <a:ext cx="3456432" cy="2676144"/>
          </a:xfrm>
          <a:prstGeom prst="rect">
            <a:avLst/>
          </a:prstGeom>
        </p:spPr>
      </p:pic>
      <p:pic>
        <p:nvPicPr>
          <p:cNvPr id="25" name="Picture 24" descr="Results_CMSvsCDF_UpsnS_HX_lph_nRapCMS1S2_nRapCMS2S2_nRapCMS3S0_nRapCDF1S0_nRapCDF2S0_nRapCDF3S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72479" y="4069329"/>
            <a:ext cx="3456432" cy="267614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008483" y="3175000"/>
            <a:ext cx="1088571" cy="425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008483" y="4572000"/>
            <a:ext cx="1088571" cy="495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9171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results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47" y="649504"/>
            <a:ext cx="887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No strong anisotropies seen in any of the measurements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44709" y="1275262"/>
            <a:ext cx="3456432" cy="2676144"/>
            <a:chOff x="244709" y="1275262"/>
            <a:chExt cx="3456432" cy="2676144"/>
          </a:xfrm>
        </p:grpSpPr>
        <p:pic>
          <p:nvPicPr>
            <p:cNvPr id="12" name="Picture 11" descr="Results_CMSvsLHCb_PsinS_HX_lth_nRapCMS2_nRapCMS2S3_nRapLHCb0_nRapALICE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44709" y="1275262"/>
              <a:ext cx="3456432" cy="267614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449292" y="3102429"/>
              <a:ext cx="1088571" cy="498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244709" y="4069329"/>
            <a:ext cx="3456432" cy="2676144"/>
            <a:chOff x="244709" y="4069329"/>
            <a:chExt cx="3456432" cy="2676144"/>
          </a:xfrm>
        </p:grpSpPr>
        <p:pic>
          <p:nvPicPr>
            <p:cNvPr id="13" name="Picture 12" descr="Results_CMSvsLHCb_PsinS_HX_lph_nRapCMS2_nRapCMS2S3_nRapLHCb0_nRapALICE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244709" y="4069329"/>
              <a:ext cx="3456432" cy="267614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449292" y="4633381"/>
              <a:ext cx="1088571" cy="548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/>
          <p:cNvSpPr/>
          <p:nvPr/>
        </p:nvSpPr>
        <p:spPr>
          <a:xfrm rot="395072">
            <a:off x="7224276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  <p:sp>
        <p:nvSpPr>
          <p:cNvPr id="28" name="Rectangle 27"/>
          <p:cNvSpPr/>
          <p:nvPr/>
        </p:nvSpPr>
        <p:spPr>
          <a:xfrm rot="395072">
            <a:off x="3127621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3920" y="6151888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uncertainties at 68.3% CL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1141" y="2979483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Polar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1141" y="5774199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Azimuthal</a:t>
            </a:r>
            <a:r>
              <a:rPr lang="en-GB" dirty="0" smtClean="0">
                <a:solidFill>
                  <a:srgbClr val="0000FF"/>
                </a:solidFill>
              </a:rPr>
              <a:t/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1033" y="3753792"/>
            <a:ext cx="1211014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Charmonia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6123" y="3754529"/>
            <a:ext cx="1291038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Bottomonia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9171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results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47" y="649504"/>
            <a:ext cx="887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No strong anisotropies seen in any of the measurements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244709" y="1275262"/>
            <a:ext cx="3456432" cy="2676144"/>
            <a:chOff x="244709" y="1275262"/>
            <a:chExt cx="3456432" cy="2676144"/>
          </a:xfrm>
        </p:grpSpPr>
        <p:pic>
          <p:nvPicPr>
            <p:cNvPr id="12" name="Picture 11" descr="Results_CMSvsLHCb_PsinS_HX_lth_nRapCMS2_nRapCMS2S3_nRapLHCb0_nRapALICE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44709" y="1275262"/>
              <a:ext cx="3456432" cy="267614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449292" y="3102429"/>
              <a:ext cx="1088571" cy="498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244709" y="4069329"/>
            <a:ext cx="3456432" cy="2676144"/>
            <a:chOff x="244709" y="4069329"/>
            <a:chExt cx="3456432" cy="2676144"/>
          </a:xfrm>
        </p:grpSpPr>
        <p:pic>
          <p:nvPicPr>
            <p:cNvPr id="13" name="Picture 12" descr="Results_CMSvsLHCb_PsinS_HX_lph_nRapCMS2_nRapCMS2S3_nRapLHCb0_nRapALICE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44709" y="4069329"/>
              <a:ext cx="3456432" cy="267614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449292" y="4633381"/>
              <a:ext cx="1088571" cy="548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4772479" y="1275262"/>
            <a:ext cx="3456432" cy="2676144"/>
            <a:chOff x="4772479" y="1275262"/>
            <a:chExt cx="3456432" cy="2676144"/>
          </a:xfrm>
        </p:grpSpPr>
        <p:pic>
          <p:nvPicPr>
            <p:cNvPr id="22" name="Picture 21" descr="Results_CMSvsCDF_UpsnS_HX_lth_nRapCMS1S2_nRapCMS2S2_nRapCMS3S2_nRapCDF1S0_nRapCDF2S0_nRapCDF3S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772479" y="1275262"/>
              <a:ext cx="3456432" cy="267614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008483" y="3334659"/>
              <a:ext cx="1088571" cy="265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4772479" y="4069329"/>
            <a:ext cx="3456432" cy="2676144"/>
            <a:chOff x="4772479" y="4069329"/>
            <a:chExt cx="3456432" cy="2676144"/>
          </a:xfrm>
        </p:grpSpPr>
        <p:pic>
          <p:nvPicPr>
            <p:cNvPr id="24" name="Picture 23" descr="Results_CMSvsCDF_UpsnS_HX_lph_nRapCMS1S2_nRapCMS2S2_nRapCMS3S2_nRapCDF1S0_nRapCDF2S0_nRapCDF3S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4772479" y="4069329"/>
              <a:ext cx="3456432" cy="267614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008483" y="4748951"/>
              <a:ext cx="1088571" cy="24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/>
          <p:cNvSpPr/>
          <p:nvPr/>
        </p:nvSpPr>
        <p:spPr>
          <a:xfrm rot="395072">
            <a:off x="7224276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  <p:sp>
        <p:nvSpPr>
          <p:cNvPr id="28" name="Rectangle 27"/>
          <p:cNvSpPr/>
          <p:nvPr/>
        </p:nvSpPr>
        <p:spPr>
          <a:xfrm rot="395072">
            <a:off x="3127621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3920" y="6151888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uncertainties at 68.3% CL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1141" y="2979483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Polar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1141" y="5774199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Azimuthal</a:t>
            </a:r>
            <a:r>
              <a:rPr lang="en-GB" dirty="0" smtClean="0">
                <a:solidFill>
                  <a:srgbClr val="0000FF"/>
                </a:solidFill>
              </a:rPr>
              <a:t/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1033" y="3753792"/>
            <a:ext cx="1211014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Charmonia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6123" y="3754529"/>
            <a:ext cx="1291038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Bottomonia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1"/>
          <p:cNvGrpSpPr/>
          <p:nvPr/>
        </p:nvGrpSpPr>
        <p:grpSpPr>
          <a:xfrm>
            <a:off x="4772479" y="1275262"/>
            <a:ext cx="3456432" cy="2676144"/>
            <a:chOff x="4772479" y="1275262"/>
            <a:chExt cx="3456432" cy="2676144"/>
          </a:xfrm>
        </p:grpSpPr>
        <p:pic>
          <p:nvPicPr>
            <p:cNvPr id="21" name="Picture 20" descr="Results_CMSvsCDF_UpsnS_HX_lth_nRapCMS1S2_nRapCMS2S2_nRapCMS3S2_nRapCDF1S0_nRapCDF2S0_nRapCDF3S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772479" y="1275262"/>
              <a:ext cx="3456432" cy="267614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008483" y="3334659"/>
              <a:ext cx="1088571" cy="265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30"/>
          <p:cNvGrpSpPr/>
          <p:nvPr/>
        </p:nvGrpSpPr>
        <p:grpSpPr>
          <a:xfrm>
            <a:off x="4772479" y="4069329"/>
            <a:ext cx="3456432" cy="2676144"/>
            <a:chOff x="4772479" y="4069329"/>
            <a:chExt cx="3456432" cy="2676144"/>
          </a:xfrm>
        </p:grpSpPr>
        <p:pic>
          <p:nvPicPr>
            <p:cNvPr id="27" name="Picture 26" descr="Results_CMSvsCDF_UpsnS_HX_lph_nRapCMS1S2_nRapCMS2S2_nRapCMS3S2_nRapCDF1S0_nRapCDF2S0_nRapCDF3S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772479" y="4069329"/>
              <a:ext cx="3456432" cy="267614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008483" y="4748951"/>
              <a:ext cx="1088571" cy="24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 28"/>
          <p:cNvSpPr/>
          <p:nvPr/>
        </p:nvSpPr>
        <p:spPr>
          <a:xfrm rot="395072">
            <a:off x="7224276" y="1425679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  <p:pic>
        <p:nvPicPr>
          <p:cNvPr id="16" name="Picture 15" descr="Results_CMSvsLHCb_PsinS_HX_lph_nRapCMS2_nRapCMS2S3_nRapLHCb5_nRapALIC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44709" y="4069329"/>
            <a:ext cx="3456432" cy="2676144"/>
          </a:xfrm>
          <a:prstGeom prst="rect">
            <a:avLst/>
          </a:prstGeom>
        </p:spPr>
      </p:pic>
      <p:pic>
        <p:nvPicPr>
          <p:cNvPr id="15" name="Picture 14" descr="Results_CMSvsLHCb_PsinS_HX_lth_nRapCMS2_nRapCMS2S3_nRapLHCb5_nRapALIC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44709" y="1275262"/>
            <a:ext cx="3456432" cy="2676144"/>
          </a:xfrm>
          <a:prstGeom prst="rect">
            <a:avLst/>
          </a:prstGeom>
        </p:spPr>
      </p:pic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9171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results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47" y="649504"/>
            <a:ext cx="8871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No strong anisotropies seen in any of the measurements </a:t>
            </a:r>
          </a:p>
          <a:p>
            <a:r>
              <a:rPr lang="en-US" sz="1600" dirty="0" smtClean="0">
                <a:cs typeface="Arial"/>
              </a:rPr>
              <a:t>Good consistency between CMS, </a:t>
            </a:r>
            <a:r>
              <a:rPr lang="en-US" sz="1600" dirty="0" err="1" smtClean="0">
                <a:cs typeface="Arial"/>
              </a:rPr>
              <a:t>LHCb</a:t>
            </a:r>
            <a:r>
              <a:rPr lang="en-US" sz="1600" dirty="0" smtClean="0">
                <a:cs typeface="Arial"/>
              </a:rPr>
              <a:t>, ALICE</a:t>
            </a:r>
          </a:p>
        </p:txBody>
      </p:sp>
      <p:sp>
        <p:nvSpPr>
          <p:cNvPr id="17" name="Rectangle 16"/>
          <p:cNvSpPr/>
          <p:nvPr/>
        </p:nvSpPr>
        <p:spPr>
          <a:xfrm rot="395072">
            <a:off x="3127621" y="1423245"/>
            <a:ext cx="1502776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arXiv:1307.6379</a:t>
            </a:r>
          </a:p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108 (2012) 082001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3920" y="6151888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uncertainties at 68.3% CL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1141" y="2979483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Polar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1141" y="5774199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Azimuthal</a:t>
            </a:r>
            <a:r>
              <a:rPr lang="en-GB" dirty="0" smtClean="0">
                <a:solidFill>
                  <a:srgbClr val="0000FF"/>
                </a:solidFill>
              </a:rPr>
              <a:t/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1033" y="3753792"/>
            <a:ext cx="1211014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Charmonia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6123" y="3754529"/>
            <a:ext cx="1291038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Bottomonia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sults_CMSvsCDF_UpsnS_HX_lph_nRapCMS1S2_nRapCMS2S2_nRapCMS3S2_nRapCDF1S1_nRapCDF2S1_nRapCDF3S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72479" y="4069329"/>
            <a:ext cx="3456432" cy="2676144"/>
          </a:xfrm>
          <a:prstGeom prst="rect">
            <a:avLst/>
          </a:prstGeom>
        </p:spPr>
      </p:pic>
      <p:pic>
        <p:nvPicPr>
          <p:cNvPr id="23" name="Picture 22" descr="Results_CMSvsCDF_UpsnS_HX_lth_nRapCMS1S2_nRapCMS2S2_nRapCMS3S2_nRapCDF1S1_nRapCDF2S1_nRapCDF3S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72479" y="1275262"/>
            <a:ext cx="3456432" cy="2676144"/>
          </a:xfrm>
          <a:prstGeom prst="rect">
            <a:avLst/>
          </a:prstGeom>
        </p:spPr>
      </p:pic>
      <p:pic>
        <p:nvPicPr>
          <p:cNvPr id="16" name="Picture 15" descr="Results_CMSvsLHCb_PsinS_HX_lph_nRapCMS2_nRapCMS2S3_nRapLHCb5_nRapALIC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44709" y="4069329"/>
            <a:ext cx="3456432" cy="2676144"/>
          </a:xfrm>
          <a:prstGeom prst="rect">
            <a:avLst/>
          </a:prstGeom>
        </p:spPr>
      </p:pic>
      <p:pic>
        <p:nvPicPr>
          <p:cNvPr id="15" name="Picture 14" descr="Results_CMSvsLHCb_PsinS_HX_lth_nRapCMS2_nRapCMS2S3_nRapLHCb5_nRapALIC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44709" y="1275262"/>
            <a:ext cx="3456432" cy="2676144"/>
          </a:xfrm>
          <a:prstGeom prst="rect">
            <a:avLst/>
          </a:prstGeom>
        </p:spPr>
      </p:pic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9171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polarization results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47" y="649504"/>
            <a:ext cx="8871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No strong anisotropies seen in any of the measurements </a:t>
            </a:r>
          </a:p>
          <a:p>
            <a:r>
              <a:rPr lang="en-US" sz="1600" dirty="0" smtClean="0">
                <a:cs typeface="Arial"/>
              </a:rPr>
              <a:t>Good consistency between CMS, </a:t>
            </a:r>
            <a:r>
              <a:rPr lang="en-US" sz="1600" dirty="0" err="1" smtClean="0">
                <a:cs typeface="Arial"/>
              </a:rPr>
              <a:t>LHCb</a:t>
            </a:r>
            <a:r>
              <a:rPr lang="en-US" sz="1600" dirty="0" smtClean="0">
                <a:cs typeface="Arial"/>
              </a:rPr>
              <a:t>, ALICE and CDF</a:t>
            </a:r>
          </a:p>
        </p:txBody>
      </p:sp>
      <p:sp>
        <p:nvSpPr>
          <p:cNvPr id="14" name="Rectangle 13"/>
          <p:cNvSpPr/>
          <p:nvPr/>
        </p:nvSpPr>
        <p:spPr>
          <a:xfrm rot="395072">
            <a:off x="7224276" y="1423701"/>
            <a:ext cx="15027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108 (2012) 151802</a:t>
            </a:r>
          </a:p>
        </p:txBody>
      </p:sp>
      <p:sp>
        <p:nvSpPr>
          <p:cNvPr id="17" name="Rectangle 16"/>
          <p:cNvSpPr/>
          <p:nvPr/>
        </p:nvSpPr>
        <p:spPr>
          <a:xfrm rot="395072">
            <a:off x="3127621" y="1423245"/>
            <a:ext cx="1502776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arXiv:1307.6379</a:t>
            </a:r>
          </a:p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108 (2012) 082001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3920" y="6151888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uncertainties at 68.3% CL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1141" y="2979483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Polar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1141" y="5774199"/>
            <a:ext cx="1184940" cy="646331"/>
          </a:xfrm>
          <a:prstGeom prst="rect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Azimuthal</a:t>
            </a:r>
            <a:r>
              <a:rPr lang="en-GB" dirty="0" smtClean="0">
                <a:solidFill>
                  <a:srgbClr val="0000FF"/>
                </a:solidFill>
              </a:rPr>
              <a:t/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anisotropy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1033" y="3753792"/>
            <a:ext cx="1211014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Charmonia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6123" y="3754529"/>
            <a:ext cx="1291038" cy="3693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Bottomonia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Horizontal Scroll 48"/>
          <p:cNvSpPr/>
          <p:nvPr/>
        </p:nvSpPr>
        <p:spPr>
          <a:xfrm>
            <a:off x="5050984" y="5302305"/>
            <a:ext cx="3937801" cy="1315808"/>
          </a:xfrm>
          <a:prstGeom prst="horizontalScroll">
            <a:avLst/>
          </a:prstGeom>
          <a:blipFill rotWithShape="1"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3005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The big picture in a nutshell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39368" name="Object 2"/>
          <p:cNvGraphicFramePr>
            <a:graphicFrameLocks noGrp="1" noChangeAspect="1"/>
          </p:cNvGraphicFramePr>
          <p:nvPr/>
        </p:nvGraphicFramePr>
        <p:xfrm>
          <a:off x="5979980" y="85239"/>
          <a:ext cx="1990725" cy="1968500"/>
        </p:xfrm>
        <a:graphic>
          <a:graphicData uri="http://schemas.openxmlformats.org/presentationml/2006/ole">
            <p:oleObj spid="_x0000_s18434" name="Bitmap Image" r:id="rId5" imgW="3505689" imgH="3467584" progId="">
              <p:embed/>
            </p:oleObj>
          </a:graphicData>
        </a:graphic>
      </p:graphicFrame>
      <p:grpSp>
        <p:nvGrpSpPr>
          <p:cNvPr id="23" name="Group 53"/>
          <p:cNvGrpSpPr>
            <a:grpSpLocks/>
          </p:cNvGrpSpPr>
          <p:nvPr/>
        </p:nvGrpSpPr>
        <p:grpSpPr bwMode="auto">
          <a:xfrm>
            <a:off x="5042512" y="2152523"/>
            <a:ext cx="3960813" cy="3095625"/>
            <a:chOff x="3068" y="1389"/>
            <a:chExt cx="2495" cy="1950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4560" y="1555"/>
            <a:ext cx="241" cy="157"/>
          </p:xfrm>
          <a:graphic>
            <a:graphicData uri="http://schemas.openxmlformats.org/presentationml/2006/ole">
              <p:oleObj spid="_x0000_s18435" name="Equation" r:id="rId6" imgW="215900" imgH="139700" progId="Equation.3">
                <p:embed/>
              </p:oleObj>
            </a:graphicData>
          </a:graphic>
        </p:graphicFrame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3522" y="1579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3426" y="2251"/>
              <a:ext cx="1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3577" y="1706"/>
              <a:ext cx="1253" cy="1265"/>
            </a:xfrm>
            <a:custGeom>
              <a:avLst/>
              <a:gdLst>
                <a:gd name="T0" fmla="*/ 0 w 1433"/>
                <a:gd name="T1" fmla="*/ 1127 h 1340"/>
                <a:gd name="T2" fmla="*/ 92 w 1433"/>
                <a:gd name="T3" fmla="*/ 727 h 1340"/>
                <a:gd name="T4" fmla="*/ 471 w 1433"/>
                <a:gd name="T5" fmla="*/ 349 h 1340"/>
                <a:gd name="T6" fmla="*/ 958 w 1433"/>
                <a:gd name="T7" fmla="*/ 0 h 1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3"/>
                <a:gd name="T13" fmla="*/ 0 h 1340"/>
                <a:gd name="T14" fmla="*/ 1433 w 1433"/>
                <a:gd name="T15" fmla="*/ 1340 h 1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3" h="1340">
                  <a:moveTo>
                    <a:pt x="0" y="1340"/>
                  </a:moveTo>
                  <a:cubicBezTo>
                    <a:pt x="23" y="1260"/>
                    <a:pt x="19" y="1018"/>
                    <a:pt x="137" y="864"/>
                  </a:cubicBezTo>
                  <a:cubicBezTo>
                    <a:pt x="255" y="710"/>
                    <a:pt x="489" y="559"/>
                    <a:pt x="705" y="415"/>
                  </a:cubicBezTo>
                  <a:cubicBezTo>
                    <a:pt x="921" y="271"/>
                    <a:pt x="1281" y="86"/>
                    <a:pt x="143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5022" y="225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ea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3116" y="1525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ea typeface="Arial" charset="0"/>
                  <a:cs typeface="Arial" charset="0"/>
                </a:rPr>
                <a:t>V(r)</a:t>
              </a:r>
            </a:p>
          </p:txBody>
        </p:sp>
        <p:grpSp>
          <p:nvGrpSpPr>
            <p:cNvPr id="30" name="Group 12"/>
            <p:cNvGrpSpPr>
              <a:grpSpLocks/>
            </p:cNvGrpSpPr>
            <p:nvPr/>
          </p:nvGrpSpPr>
          <p:grpSpPr bwMode="auto">
            <a:xfrm rot="21570107" flipV="1">
              <a:off x="3520" y="2007"/>
              <a:ext cx="620" cy="121"/>
              <a:chOff x="480" y="3696"/>
              <a:chExt cx="3360" cy="240"/>
            </a:xfrm>
          </p:grpSpPr>
          <p:cxnSp>
            <p:nvCxnSpPr>
              <p:cNvPr id="37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81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38" name="AutoShape 14"/>
              <p:cNvCxnSpPr>
                <a:cxnSpLocks noChangeShapeType="1"/>
              </p:cNvCxnSpPr>
              <p:nvPr/>
            </p:nvCxnSpPr>
            <p:spPr bwMode="auto">
              <a:xfrm>
                <a:off x="48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39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148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40" name="AutoShape 16"/>
              <p:cNvCxnSpPr>
                <a:cxnSpLocks noChangeShapeType="1"/>
              </p:cNvCxnSpPr>
              <p:nvPr/>
            </p:nvCxnSpPr>
            <p:spPr bwMode="auto">
              <a:xfrm>
                <a:off x="115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216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42" name="AutoShape 18"/>
              <p:cNvCxnSpPr>
                <a:cxnSpLocks noChangeShapeType="1"/>
              </p:cNvCxnSpPr>
              <p:nvPr/>
            </p:nvCxnSpPr>
            <p:spPr bwMode="auto">
              <a:xfrm>
                <a:off x="182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43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283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45" name="AutoShape 20"/>
              <p:cNvCxnSpPr>
                <a:cxnSpLocks noChangeShapeType="1"/>
              </p:cNvCxnSpPr>
              <p:nvPr/>
            </p:nvCxnSpPr>
            <p:spPr bwMode="auto">
              <a:xfrm>
                <a:off x="249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46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350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47" name="AutoShape 22"/>
              <p:cNvCxnSpPr>
                <a:cxnSpLocks noChangeShapeType="1"/>
              </p:cNvCxnSpPr>
              <p:nvPr/>
            </p:nvCxnSpPr>
            <p:spPr bwMode="auto">
              <a:xfrm>
                <a:off x="316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</p:grp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136" y="201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3426" y="202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4148" y="2776"/>
              <a:ext cx="7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/>
                <a:t>“Coulomb”</a:t>
              </a:r>
            </a:p>
          </p:txBody>
        </p:sp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3653" y="2571"/>
            <a:ext cx="484" cy="417"/>
          </p:xfrm>
          <a:graphic>
            <a:graphicData uri="http://schemas.openxmlformats.org/presentationml/2006/ole">
              <p:oleObj spid="_x0000_s18436" name="Equation" r:id="rId7" imgW="457200" imgH="393480" progId="Equation.3">
                <p:embed/>
              </p:oleObj>
            </a:graphicData>
          </a:graphic>
        </p:graphicFrame>
        <p:sp>
          <p:nvSpPr>
            <p:cNvPr id="35" name="Text Box 51"/>
            <p:cNvSpPr txBox="1">
              <a:spLocks noChangeArrowheads="1"/>
            </p:cNvSpPr>
            <p:nvPr/>
          </p:nvSpPr>
          <p:spPr bwMode="auto">
            <a:xfrm>
              <a:off x="4791" y="1525"/>
              <a:ext cx="7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/>
                <a:t>“Confining”</a:t>
              </a:r>
            </a:p>
          </p:txBody>
        </p:sp>
        <p:sp>
          <p:nvSpPr>
            <p:cNvPr id="36" name="Rectangle 52"/>
            <p:cNvSpPr>
              <a:spLocks noChangeArrowheads="1"/>
            </p:cNvSpPr>
            <p:nvPr/>
          </p:nvSpPr>
          <p:spPr bwMode="auto">
            <a:xfrm>
              <a:off x="3068" y="1389"/>
              <a:ext cx="2495" cy="195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5056624" y="5401089"/>
            <a:ext cx="3924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  <a:latin typeface="Herculanum"/>
                <a:cs typeface="Herculanum"/>
              </a:rPr>
              <a:t>Almost all the visible matter in the universe is made of hadrons; the Higgs mechanism deals with only 0.1% of the total mass…  </a:t>
            </a:r>
            <a:endParaRPr lang="en-US" sz="1600" i="1" dirty="0">
              <a:solidFill>
                <a:srgbClr val="660066"/>
              </a:solidFill>
              <a:latin typeface="Herculanum"/>
              <a:cs typeface="Herculanum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5647" y="649504"/>
            <a:ext cx="47953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Hadron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formation</a:t>
            </a:r>
            <a:r>
              <a:rPr lang="en-US" sz="1600" dirty="0" smtClean="0">
                <a:cs typeface="Arial"/>
              </a:rPr>
              <a:t>… a mystery within the SM;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“QCD is full of surprises and challenges” (J. </a:t>
            </a:r>
            <a:r>
              <a:rPr lang="en-US" sz="1600" dirty="0" err="1" smtClean="0">
                <a:cs typeface="Arial"/>
              </a:rPr>
              <a:t>Lykken</a:t>
            </a:r>
            <a:r>
              <a:rPr lang="en-US" sz="1600" dirty="0" smtClean="0">
                <a:cs typeface="Arial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647" y="649504"/>
            <a:ext cx="883599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NRQCD is an effective field theory that factorizes </a:t>
            </a:r>
            <a:r>
              <a:rPr lang="en-US" sz="1600" dirty="0" err="1" smtClean="0">
                <a:cs typeface="Arial"/>
              </a:rPr>
              <a:t>quarkonium</a:t>
            </a:r>
            <a:r>
              <a:rPr lang="en-US" sz="1600" dirty="0" smtClean="0">
                <a:cs typeface="Arial"/>
              </a:rPr>
              <a:t> production in two steps:</a:t>
            </a:r>
          </a:p>
          <a:p>
            <a:pPr marL="354013" indent="-268288">
              <a:buAutoNum type="arabicParenR"/>
            </a:pPr>
            <a:r>
              <a:rPr lang="en-US" sz="1600" dirty="0" smtClean="0">
                <a:solidFill>
                  <a:srgbClr val="0000FF"/>
                </a:solidFill>
                <a:cs typeface="Arial"/>
              </a:rPr>
              <a:t>production of the initial quark-</a:t>
            </a:r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antiquark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pair</a:t>
            </a:r>
            <a:r>
              <a:rPr lang="en-US" sz="1600" dirty="0" smtClean="0">
                <a:cs typeface="Arial"/>
              </a:rPr>
              <a:t> (</a:t>
            </a:r>
            <a:r>
              <a:rPr lang="en-US" sz="1600" dirty="0" err="1" smtClean="0">
                <a:cs typeface="Arial"/>
              </a:rPr>
              <a:t>perturbative</a:t>
            </a:r>
            <a:r>
              <a:rPr lang="en-US" sz="1600" dirty="0" smtClean="0">
                <a:cs typeface="Arial"/>
              </a:rPr>
              <a:t> QCD)</a:t>
            </a:r>
          </a:p>
          <a:p>
            <a:pPr marL="354013" indent="-268288">
              <a:buAutoNum type="arabicParenR"/>
            </a:pPr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hadronization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1600" dirty="0" smtClean="0">
                <a:cs typeface="Arial"/>
              </a:rPr>
              <a:t>of the quark pair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into a bound </a:t>
            </a:r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quarkonium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state</a:t>
            </a:r>
            <a:r>
              <a:rPr lang="en-US" sz="1600" dirty="0" smtClean="0">
                <a:cs typeface="Arial"/>
              </a:rPr>
              <a:t> (non-</a:t>
            </a:r>
            <a:r>
              <a:rPr lang="en-US" sz="1600" dirty="0" err="1" smtClean="0">
                <a:cs typeface="Arial"/>
              </a:rPr>
              <a:t>perturbative</a:t>
            </a:r>
            <a:r>
              <a:rPr lang="en-US" sz="1600" dirty="0" smtClean="0">
                <a:cs typeface="Arial"/>
              </a:rPr>
              <a:t> QCD)</a:t>
            </a: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</a:t>
            </a:r>
            <a:r>
              <a:rPr lang="en-US" sz="1600" dirty="0" err="1" smtClean="0">
                <a:cs typeface="Arial"/>
              </a:rPr>
              <a:t>SDCs</a:t>
            </a:r>
            <a:r>
              <a:rPr lang="en-US" sz="1600" dirty="0" smtClean="0">
                <a:cs typeface="Arial"/>
              </a:rPr>
              <a:t> can be calculated </a:t>
            </a:r>
            <a:r>
              <a:rPr lang="en-US" sz="1600" dirty="0" err="1" smtClean="0">
                <a:cs typeface="Arial"/>
              </a:rPr>
              <a:t>perturbatively</a:t>
            </a:r>
            <a:r>
              <a:rPr lang="en-US" sz="1600" dirty="0" smtClean="0">
                <a:cs typeface="Arial"/>
              </a:rPr>
              <a:t> while the </a:t>
            </a:r>
            <a:r>
              <a:rPr lang="en-US" sz="1600" dirty="0" err="1" smtClean="0">
                <a:cs typeface="Arial"/>
              </a:rPr>
              <a:t>LDMEs</a:t>
            </a:r>
            <a:r>
              <a:rPr lang="en-US" sz="1600" dirty="0" smtClean="0">
                <a:cs typeface="Arial"/>
              </a:rPr>
              <a:t> are determined from fitting data.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</a:t>
            </a:r>
            <a:r>
              <a:rPr lang="en-US" sz="1600" dirty="0" err="1" smtClean="0">
                <a:cs typeface="Arial"/>
              </a:rPr>
              <a:t>LDMEs</a:t>
            </a:r>
            <a:r>
              <a:rPr lang="en-US" sz="1600" dirty="0" smtClean="0">
                <a:cs typeface="Arial"/>
              </a:rPr>
              <a:t> are (assumed to be)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universal constants</a:t>
            </a:r>
            <a:r>
              <a:rPr lang="en-US" sz="1600" dirty="0" smtClean="0">
                <a:cs typeface="Arial"/>
              </a:rPr>
              <a:t> and should follow a hierarchy in powers of </a:t>
            </a:r>
            <a:r>
              <a:rPr lang="en-US" sz="1600" i="1" dirty="0" err="1" smtClean="0">
                <a:cs typeface="Arial"/>
              </a:rPr>
              <a:t>v</a:t>
            </a:r>
            <a:r>
              <a:rPr lang="en-US" sz="1600" dirty="0" smtClean="0">
                <a:cs typeface="Arial"/>
              </a:rPr>
              <a:t>, the relative velocity of the quark pair in the </a:t>
            </a:r>
            <a:r>
              <a:rPr lang="en-US" sz="1600" dirty="0" err="1" smtClean="0">
                <a:cs typeface="Arial"/>
              </a:rPr>
              <a:t>quarkonium</a:t>
            </a:r>
            <a:r>
              <a:rPr lang="en-US" sz="1600" dirty="0" smtClean="0">
                <a:cs typeface="Arial"/>
              </a:rPr>
              <a:t> system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For S-state production, the </a:t>
            </a:r>
            <a:r>
              <a:rPr lang="en-US" sz="1600" baseline="30000" dirty="0" smtClean="0">
                <a:solidFill>
                  <a:srgbClr val="0000FF"/>
                </a:solidFill>
                <a:cs typeface="Aria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en-US" sz="1600" baseline="-25000" dirty="0" smtClean="0">
                <a:solidFill>
                  <a:srgbClr val="0000FF"/>
                </a:solidFill>
                <a:cs typeface="Arial"/>
              </a:rPr>
              <a:t>0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, </a:t>
            </a:r>
            <a:r>
              <a:rPr lang="en-US" sz="1600" baseline="30000" dirty="0" smtClean="0">
                <a:solidFill>
                  <a:srgbClr val="0000FF"/>
                </a:solidFill>
                <a:cs typeface="Arial"/>
              </a:rPr>
              <a:t>3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en-US" sz="1600" baseline="-25000" dirty="0" smtClean="0">
                <a:solidFill>
                  <a:srgbClr val="0000FF"/>
                </a:solidFill>
                <a:cs typeface="Aria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and </a:t>
            </a:r>
            <a:r>
              <a:rPr lang="en-US" sz="1600" baseline="30000" dirty="0" smtClean="0">
                <a:solidFill>
                  <a:srgbClr val="0000FF"/>
                </a:solidFill>
                <a:cs typeface="Arial"/>
              </a:rPr>
              <a:t>3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sz="1600" baseline="-25000" dirty="0" smtClean="0">
                <a:solidFill>
                  <a:srgbClr val="0000FF"/>
                </a:solidFill>
                <a:cs typeface="Arial"/>
              </a:rPr>
              <a:t>J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1600" dirty="0" smtClean="0">
                <a:cs typeface="Arial"/>
              </a:rPr>
              <a:t>octet terms “scale” with </a:t>
            </a:r>
            <a:r>
              <a:rPr lang="en-US" sz="1600" i="1" dirty="0" smtClean="0">
                <a:cs typeface="Arial"/>
              </a:rPr>
              <a:t>v</a:t>
            </a:r>
            <a:r>
              <a:rPr lang="en-US" sz="1600" baseline="30000" dirty="0" smtClean="0">
                <a:cs typeface="Arial"/>
              </a:rPr>
              <a:t>4</a:t>
            </a:r>
            <a:r>
              <a:rPr lang="en-US" sz="1600" dirty="0" smtClean="0">
                <a:cs typeface="Arial"/>
              </a:rPr>
              <a:t>; the other </a:t>
            </a:r>
            <a:r>
              <a:rPr lang="en-US" sz="1600" dirty="0" err="1" smtClean="0">
                <a:cs typeface="Arial"/>
              </a:rPr>
              <a:t>LDMEs</a:t>
            </a:r>
            <a:r>
              <a:rPr lang="en-US" sz="1600" dirty="0" smtClean="0">
                <a:cs typeface="Arial"/>
              </a:rPr>
              <a:t> are suppressed</a:t>
            </a:r>
            <a:endParaRPr lang="en-US" sz="1600" baseline="-25000" dirty="0" smtClean="0"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562" y="1637343"/>
            <a:ext cx="8281605" cy="2638413"/>
            <a:chOff x="146562" y="1637343"/>
            <a:chExt cx="8281605" cy="2638413"/>
          </a:xfrm>
        </p:grpSpPr>
        <p:pic>
          <p:nvPicPr>
            <p:cNvPr id="10" name="Picture 9" descr="NRQCDbasic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5012" t="37601" b="13966"/>
                <a:stretch>
                  <a:fillRect/>
                </a:stretch>
              </p:blipFill>
            </mc:Choice>
            <mc:Fallback>
              <p:blipFill>
                <a:blip r:embed="rId4"/>
                <a:srcRect l="5012" t="37601" b="13966"/>
                <a:stretch>
                  <a:fillRect/>
                </a:stretch>
              </p:blipFill>
            </mc:Fallback>
          </mc:AlternateContent>
          <p:spPr>
            <a:xfrm>
              <a:off x="146562" y="1637343"/>
              <a:ext cx="8281605" cy="263841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800881" y="1637343"/>
              <a:ext cx="223026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54964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The NRQCD factorization approach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123" y="1868282"/>
            <a:ext cx="24480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n</a:t>
            </a:r>
            <a:r>
              <a:rPr lang="en-GB" sz="2400" dirty="0" smtClean="0"/>
              <a:t> = </a:t>
            </a:r>
            <a:r>
              <a:rPr lang="en-GB" sz="2400" baseline="30000" dirty="0" smtClean="0"/>
              <a:t>2S+1</a:t>
            </a:r>
            <a:r>
              <a:rPr lang="en-GB" sz="2400" dirty="0" smtClean="0"/>
              <a:t>L</a:t>
            </a:r>
            <a:r>
              <a:rPr lang="en-GB" sz="2400" baseline="-25000" dirty="0" smtClean="0"/>
              <a:t>J</a:t>
            </a:r>
            <a:r>
              <a:rPr lang="en-GB" sz="2400" baseline="30000" dirty="0" smtClean="0"/>
              <a:t>[C]</a:t>
            </a:r>
            <a:r>
              <a:rPr lang="en-GB" sz="2400" dirty="0" smtClean="0"/>
              <a:t>  </a:t>
            </a:r>
            <a:r>
              <a:rPr lang="en-GB" dirty="0" smtClean="0"/>
              <a:t>,</a:t>
            </a:r>
            <a:r>
              <a:rPr lang="en-GB" sz="2400" dirty="0" smtClean="0"/>
              <a:t> </a:t>
            </a:r>
            <a:r>
              <a:rPr lang="en-GB" dirty="0" smtClean="0"/>
              <a:t> C = 1,8</a:t>
            </a:r>
            <a:endParaRPr lang="en-GB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4458524" y="2417422"/>
            <a:ext cx="457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1400" dirty="0" smtClean="0"/>
              <a:t>Quantum numbers of the heavy quark pair</a:t>
            </a:r>
          </a:p>
          <a:p>
            <a:pPr algn="r"/>
            <a:r>
              <a:rPr lang="en-US" sz="1400" dirty="0" smtClean="0"/>
              <a:t>S, L, J = spin, orbital and total </a:t>
            </a:r>
            <a:r>
              <a:rPr lang="en-US" sz="1400" dirty="0" err="1" smtClean="0"/>
              <a:t>ang</a:t>
            </a:r>
            <a:r>
              <a:rPr lang="en-US" sz="1400" dirty="0" smtClean="0"/>
              <a:t>. momentum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005" y="3231248"/>
            <a:ext cx="293902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Short-distance coefficients (SDC)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18928" y="3231248"/>
            <a:ext cx="346761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Long-distance matrix elements (LDME)</a:t>
            </a:r>
            <a:endParaRPr lang="en-GB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535835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CMS data vs. NLO NRQCD: </a:t>
            </a:r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Y(nS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)</a:t>
            </a:r>
            <a:endParaRPr lang="en-US" sz="32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FinalResults_HX_lth_rap1_Ups1S_NRQC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3976" y="696531"/>
            <a:ext cx="3960495" cy="3066415"/>
          </a:xfrm>
          <a:prstGeom prst="rect">
            <a:avLst/>
          </a:prstGeom>
        </p:spPr>
      </p:pic>
      <p:pic>
        <p:nvPicPr>
          <p:cNvPr id="6" name="Picture 5" descr="FinalResults_HX_lth_rap1_Ups2S_NRQC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63976" y="3738184"/>
            <a:ext cx="3960495" cy="3066415"/>
          </a:xfrm>
          <a:prstGeom prst="rect">
            <a:avLst/>
          </a:prstGeom>
        </p:spPr>
      </p:pic>
      <p:pic>
        <p:nvPicPr>
          <p:cNvPr id="7" name="Picture 6" descr="FinalResults_HX_lth_rap1_Ups3S_NRQC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09178" y="3738184"/>
            <a:ext cx="3960495" cy="3066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7532" y="696531"/>
            <a:ext cx="4591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Gong et al. use </a:t>
            </a:r>
            <a:r>
              <a:rPr lang="en-US" sz="1600" dirty="0" err="1" smtClean="0">
                <a:cs typeface="Arial"/>
              </a:rPr>
              <a:t>hadroproduction</a:t>
            </a:r>
            <a:r>
              <a:rPr lang="en-US" sz="1600" dirty="0" smtClean="0">
                <a:cs typeface="Arial"/>
              </a:rPr>
              <a:t> data, including the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CMS </a:t>
            </a:r>
            <a:r>
              <a:rPr lang="en-US" sz="1600" dirty="0" err="1" smtClean="0">
                <a:cs typeface="Arial"/>
              </a:rPr>
              <a:t>Y(nS</a:t>
            </a:r>
            <a:r>
              <a:rPr lang="en-US" sz="1600" dirty="0" smtClean="0">
                <a:cs typeface="Arial"/>
              </a:rPr>
              <a:t>) polarization results, to fit the CO </a:t>
            </a:r>
            <a:r>
              <a:rPr lang="en-US" sz="1600" dirty="0" err="1" smtClean="0">
                <a:cs typeface="Arial"/>
              </a:rPr>
              <a:t>LDMEs</a:t>
            </a:r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Y(1S) and Y(2S) predictions include the effect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of feed-down decays of P-wave states, while the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Y(3S) is assumed to be 100% directly produced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</a:t>
            </a:r>
            <a:r>
              <a:rPr lang="en-US" sz="1600" i="1" dirty="0" smtClean="0">
                <a:cs typeface="Arial"/>
              </a:rPr>
              <a:t>unknown</a:t>
            </a:r>
            <a:r>
              <a:rPr lang="en-US" sz="1600" dirty="0" smtClean="0">
                <a:cs typeface="Arial"/>
              </a:rPr>
              <a:t> feed-down fractions and polarizations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of the P states give the model the freedom needed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to fit the Y(1S) and Y(2S) polarizations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479" y="1717099"/>
            <a:ext cx="3915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Symbol" charset="2"/>
                <a:cs typeface="Symbol" charset="2"/>
              </a:rPr>
              <a:t>l</a:t>
            </a:r>
            <a:r>
              <a:rPr lang="en-GB" baseline="-25000" dirty="0" err="1" smtClean="0">
                <a:latin typeface="Symbol" charset="2"/>
                <a:cs typeface="Symbol" charset="2"/>
              </a:rPr>
              <a:t>q</a:t>
            </a:r>
            <a:endParaRPr lang="en-GB" baseline="-25000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79" y="4754226"/>
            <a:ext cx="3915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Symbol" charset="2"/>
                <a:cs typeface="Symbol" charset="2"/>
              </a:rPr>
              <a:t>l</a:t>
            </a:r>
            <a:r>
              <a:rPr lang="en-GB" baseline="-25000" dirty="0" err="1" smtClean="0">
                <a:latin typeface="Symbol" charset="2"/>
                <a:cs typeface="Symbol" charset="2"/>
              </a:rPr>
              <a:t>q</a:t>
            </a:r>
            <a:endParaRPr lang="en-GB" baseline="-25000" dirty="0"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408" y="4754226"/>
            <a:ext cx="391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Symbol" charset="2"/>
                <a:cs typeface="Symbol" charset="2"/>
              </a:rPr>
              <a:t>l</a:t>
            </a:r>
            <a:r>
              <a:rPr lang="en-GB" baseline="-25000" dirty="0" err="1" smtClean="0">
                <a:latin typeface="Symbol" charset="2"/>
                <a:cs typeface="Symbol" charset="2"/>
              </a:rPr>
              <a:t>q</a:t>
            </a:r>
            <a:endParaRPr lang="en-GB" baseline="-25000" dirty="0">
              <a:latin typeface="Symbol" charset="2"/>
              <a:cs typeface="Symbol" charset="2"/>
            </a:endParaRPr>
          </a:p>
        </p:txBody>
      </p:sp>
      <p:sp>
        <p:nvSpPr>
          <p:cNvPr id="12" name="Rectangle 11"/>
          <p:cNvSpPr/>
          <p:nvPr/>
        </p:nvSpPr>
        <p:spPr>
          <a:xfrm rot="395072">
            <a:off x="7443764" y="5460861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110 (2013) 081802</a:t>
            </a:r>
          </a:p>
        </p:txBody>
      </p:sp>
      <p:sp>
        <p:nvSpPr>
          <p:cNvPr id="14" name="Rectangle 13"/>
          <p:cNvSpPr/>
          <p:nvPr/>
        </p:nvSpPr>
        <p:spPr>
          <a:xfrm rot="395072">
            <a:off x="7443764" y="465296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arXiv:1305.0748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50475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CMS data vs. NLO NRQCD: J/</a:t>
            </a:r>
            <a:r>
              <a:rPr lang="en-US" sz="3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endParaRPr lang="en-US" sz="3200" dirty="0" smtClean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14" descr="Results_Data_vs_BK_CMS_PSI_1S_CrossSection_nRapData1_nRapModel1_iRapData0_iRapModel0_N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416" y="3036777"/>
            <a:ext cx="4536567" cy="3512439"/>
          </a:xfrm>
          <a:prstGeom prst="rect">
            <a:avLst/>
          </a:prstGeom>
        </p:spPr>
      </p:pic>
      <p:pic>
        <p:nvPicPr>
          <p:cNvPr id="17" name="Picture 16" descr="Results_Data_vs_BK_HX_CMS_PSI_1S_Lamth_nRapData1_nRapModel1_iRapData0_iRapModel0_N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46916" y="3036777"/>
            <a:ext cx="4536567" cy="35124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395072">
            <a:off x="7557011" y="5614157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</p:txBody>
      </p:sp>
      <p:sp>
        <p:nvSpPr>
          <p:cNvPr id="22" name="Rectangle 21"/>
          <p:cNvSpPr/>
          <p:nvPr/>
        </p:nvSpPr>
        <p:spPr>
          <a:xfrm rot="395072">
            <a:off x="7557009" y="464839"/>
            <a:ext cx="15027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108 (2012) 172002</a:t>
            </a:r>
            <a:b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</a:br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+ private communication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1151467" y="3945467"/>
            <a:ext cx="3221566" cy="2175933"/>
          </a:xfrm>
          <a:custGeom>
            <a:avLst/>
            <a:gdLst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1566" h="2175933">
                <a:moveTo>
                  <a:pt x="0" y="0"/>
                </a:moveTo>
                <a:cubicBezTo>
                  <a:pt x="794455" y="1398411"/>
                  <a:pt x="2113844" y="1768099"/>
                  <a:pt x="3221566" y="2175933"/>
                </a:cubicBezTo>
              </a:path>
            </a:pathLst>
          </a:custGeom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151467" y="3531577"/>
            <a:ext cx="3230365" cy="1967870"/>
          </a:xfrm>
          <a:custGeom>
            <a:avLst/>
            <a:gdLst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1566" h="2175933">
                <a:moveTo>
                  <a:pt x="0" y="0"/>
                </a:moveTo>
                <a:cubicBezTo>
                  <a:pt x="774970" y="1420016"/>
                  <a:pt x="2094359" y="1800504"/>
                  <a:pt x="3221566" y="2175933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151467" y="3625035"/>
            <a:ext cx="3230365" cy="1519463"/>
          </a:xfrm>
          <a:custGeom>
            <a:avLst/>
            <a:gdLst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1566" h="2175933">
                <a:moveTo>
                  <a:pt x="0" y="0"/>
                </a:moveTo>
                <a:cubicBezTo>
                  <a:pt x="818812" y="1322087"/>
                  <a:pt x="2070002" y="1716566"/>
                  <a:pt x="3221566" y="2175933"/>
                </a:cubicBezTo>
              </a:path>
            </a:pathLst>
          </a:custGeom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151467" y="3692771"/>
            <a:ext cx="3230365" cy="1377809"/>
          </a:xfrm>
          <a:custGeom>
            <a:avLst/>
            <a:gdLst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2175933"/>
              <a:gd name="connsiteX1" fmla="*/ 3221566 w 3221566"/>
              <a:gd name="connsiteY1" fmla="*/ 2175933 h 2175933"/>
              <a:gd name="connsiteX0" fmla="*/ 0 w 3221566"/>
              <a:gd name="connsiteY0" fmla="*/ 0 h 1973079"/>
              <a:gd name="connsiteX1" fmla="*/ 3221566 w 3221566"/>
              <a:gd name="connsiteY1" fmla="*/ 1973079 h 1973079"/>
              <a:gd name="connsiteX0" fmla="*/ 0 w 3221566"/>
              <a:gd name="connsiteY0" fmla="*/ 0 h 1973079"/>
              <a:gd name="connsiteX1" fmla="*/ 3221566 w 3221566"/>
              <a:gd name="connsiteY1" fmla="*/ 1973079 h 1973079"/>
              <a:gd name="connsiteX0" fmla="*/ 0 w 3221566"/>
              <a:gd name="connsiteY0" fmla="*/ 0 h 1973079"/>
              <a:gd name="connsiteX1" fmla="*/ 3221566 w 3221566"/>
              <a:gd name="connsiteY1" fmla="*/ 1973079 h 1973079"/>
              <a:gd name="connsiteX0" fmla="*/ 0 w 3221566"/>
              <a:gd name="connsiteY0" fmla="*/ 0 h 1973079"/>
              <a:gd name="connsiteX1" fmla="*/ 3221566 w 3221566"/>
              <a:gd name="connsiteY1" fmla="*/ 1973079 h 1973079"/>
              <a:gd name="connsiteX0" fmla="*/ 0 w 3221566"/>
              <a:gd name="connsiteY0" fmla="*/ 0 h 1973079"/>
              <a:gd name="connsiteX1" fmla="*/ 3221566 w 3221566"/>
              <a:gd name="connsiteY1" fmla="*/ 1973079 h 1973079"/>
              <a:gd name="connsiteX0" fmla="*/ 0 w 3221566"/>
              <a:gd name="connsiteY0" fmla="*/ 0 h 1973079"/>
              <a:gd name="connsiteX1" fmla="*/ 3221566 w 3221566"/>
              <a:gd name="connsiteY1" fmla="*/ 1973079 h 1973079"/>
              <a:gd name="connsiteX0" fmla="*/ 0 w 3221566"/>
              <a:gd name="connsiteY0" fmla="*/ 0 h 1973079"/>
              <a:gd name="connsiteX1" fmla="*/ 3221566 w 3221566"/>
              <a:gd name="connsiteY1" fmla="*/ 1973079 h 1973079"/>
              <a:gd name="connsiteX0" fmla="*/ 0 w 3221566"/>
              <a:gd name="connsiteY0" fmla="*/ 0 h 1973079"/>
              <a:gd name="connsiteX1" fmla="*/ 3221566 w 3221566"/>
              <a:gd name="connsiteY1" fmla="*/ 1973079 h 197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1566" h="1973079">
                <a:moveTo>
                  <a:pt x="0" y="0"/>
                </a:moveTo>
                <a:cubicBezTo>
                  <a:pt x="192362" y="112424"/>
                  <a:pt x="878805" y="1193810"/>
                  <a:pt x="3221566" y="1973079"/>
                </a:cubicBezTo>
              </a:path>
            </a:pathLst>
          </a:custGeom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395072">
            <a:off x="3084804" y="5614157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JHEP 02 (2012) 011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647" y="649504"/>
            <a:ext cx="883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Arial"/>
              </a:rPr>
              <a:t>Butenschön</a:t>
            </a:r>
            <a:r>
              <a:rPr lang="en-US" sz="1600" dirty="0" smtClean="0">
                <a:cs typeface="Arial"/>
              </a:rPr>
              <a:t> and </a:t>
            </a:r>
            <a:r>
              <a:rPr lang="en-US" sz="1600" dirty="0" err="1" smtClean="0">
                <a:cs typeface="Arial"/>
              </a:rPr>
              <a:t>Kniehl</a:t>
            </a:r>
            <a:r>
              <a:rPr lang="en-US" sz="1600" dirty="0" smtClean="0">
                <a:cs typeface="Arial"/>
              </a:rPr>
              <a:t> use </a:t>
            </a:r>
            <a:r>
              <a:rPr lang="en-US" sz="1600" dirty="0" err="1" smtClean="0">
                <a:cs typeface="Arial"/>
              </a:rPr>
              <a:t>hadro</a:t>
            </a:r>
            <a:r>
              <a:rPr lang="en-US" sz="1600" dirty="0" smtClean="0">
                <a:cs typeface="Arial"/>
              </a:rPr>
              <a:t>- and photo-production data,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excluding polarization results, to fit the color octet </a:t>
            </a:r>
            <a:r>
              <a:rPr lang="en-US" sz="1600" dirty="0" err="1" smtClean="0">
                <a:cs typeface="Arial"/>
              </a:rPr>
              <a:t>LDMEs</a:t>
            </a:r>
            <a:r>
              <a:rPr lang="en-US" sz="1600" dirty="0" smtClean="0">
                <a:cs typeface="Arial"/>
              </a:rPr>
              <a:t>;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feed-down decays are not accounted for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35647" y="1626384"/>
            <a:ext cx="8835996" cy="584776"/>
            <a:chOff x="135647" y="1626384"/>
            <a:chExt cx="8835996" cy="584776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93869" y="2067766"/>
              <a:ext cx="272142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35647" y="1626384"/>
              <a:ext cx="8835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The </a:t>
              </a:r>
              <a:r>
                <a:rPr lang="en-US" sz="1600" baseline="30000" dirty="0" smtClean="0">
                  <a:solidFill>
                    <a:srgbClr val="0000FF"/>
                  </a:solidFill>
                  <a:cs typeface="Arial"/>
                </a:rPr>
                <a:t>3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S</a:t>
              </a:r>
              <a:r>
                <a:rPr lang="en-US" sz="1600" baseline="-25000" dirty="0" smtClean="0">
                  <a:solidFill>
                    <a:srgbClr val="0000FF"/>
                  </a:solidFill>
                  <a:cs typeface="Aria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 and </a:t>
              </a:r>
              <a:r>
                <a:rPr lang="en-US" sz="1600" baseline="30000" dirty="0" smtClean="0">
                  <a:solidFill>
                    <a:srgbClr val="0000FF"/>
                  </a:solidFill>
                  <a:cs typeface="Arial"/>
                </a:rPr>
                <a:t>3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P</a:t>
              </a:r>
              <a:r>
                <a:rPr lang="en-US" sz="1600" baseline="-25000" dirty="0" smtClean="0">
                  <a:solidFill>
                    <a:srgbClr val="0000FF"/>
                  </a:solidFill>
                  <a:cs typeface="Arial"/>
                </a:rPr>
                <a:t>J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 octet terms dominate </a:t>
              </a:r>
              <a:r>
                <a:rPr lang="en-US" sz="1600" dirty="0" err="1" smtClean="0">
                  <a:solidFill>
                    <a:srgbClr val="0000FF"/>
                  </a:solidFill>
                  <a:cs typeface="Arial"/>
                </a:rPr>
                <a:t>d</a:t>
              </a:r>
              <a:r>
                <a:rPr lang="en-US" sz="1600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600" dirty="0" err="1" smtClean="0">
                  <a:solidFill>
                    <a:srgbClr val="0000FF"/>
                  </a:solidFill>
                  <a:cs typeface="Arial"/>
                </a:rPr>
                <a:t>/d</a:t>
              </a:r>
              <a:r>
                <a:rPr lang="en-US" sz="1600" i="1" dirty="0" err="1" smtClean="0">
                  <a:solidFill>
                    <a:srgbClr val="0000FF"/>
                  </a:solidFill>
                  <a:cs typeface="Arial"/>
                </a:rPr>
                <a:t>p</a:t>
              </a:r>
              <a:r>
                <a:rPr lang="en-US" sz="1600" baseline="-25000" dirty="0" err="1" smtClean="0">
                  <a:solidFill>
                    <a:srgbClr val="0000FF"/>
                  </a:solidFill>
                  <a:cs typeface="Aria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 at high </a:t>
              </a:r>
              <a:r>
                <a:rPr lang="en-US" sz="1600" dirty="0" err="1" smtClean="0">
                  <a:solidFill>
                    <a:srgbClr val="0000FF"/>
                  </a:solidFill>
                  <a:cs typeface="Arial"/>
                </a:rPr>
                <a:t>p</a:t>
              </a:r>
              <a:r>
                <a:rPr lang="en-US" sz="1600" baseline="-25000" dirty="0" err="1" smtClean="0">
                  <a:solidFill>
                    <a:srgbClr val="0000FF"/>
                  </a:solidFill>
                  <a:cs typeface="Aria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           </a:t>
              </a:r>
              <a:br>
                <a:rPr lang="en-US" sz="1600" dirty="0" smtClean="0">
                  <a:solidFill>
                    <a:srgbClr val="0000FF"/>
                  </a:solidFill>
                  <a:cs typeface="Arial"/>
                </a:rPr>
              </a:b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	transverse polarization is predicted</a:t>
              </a:r>
              <a:endParaRPr lang="en-US" sz="1600" baseline="-25000" dirty="0" smtClean="0">
                <a:solidFill>
                  <a:srgbClr val="0000FF"/>
                </a:solidFill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5647" y="2359044"/>
            <a:ext cx="8835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This prediction fails to describe the CMS measurements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3945" y="6488736"/>
            <a:ext cx="863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Many thanks to Mathias </a:t>
            </a:r>
            <a:r>
              <a:rPr lang="en-US" sz="1400" dirty="0" err="1" smtClean="0">
                <a:cs typeface="Arial"/>
              </a:rPr>
              <a:t>Butenschön</a:t>
            </a:r>
            <a:r>
              <a:rPr lang="en-US" sz="1400" dirty="0" smtClean="0">
                <a:cs typeface="Arial"/>
              </a:rPr>
              <a:t> and Bernd </a:t>
            </a:r>
            <a:r>
              <a:rPr lang="en-US" sz="1400" dirty="0" err="1" smtClean="0">
                <a:cs typeface="Arial"/>
              </a:rPr>
              <a:t>Kniehl</a:t>
            </a:r>
            <a:r>
              <a:rPr lang="en-GB" sz="1400" dirty="0" smtClean="0"/>
              <a:t> for sending us their calculations and explaining them in detail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341325" y="1328755"/>
            <a:ext cx="2416046" cy="1431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O(</a:t>
            </a:r>
            <a:r>
              <a:rPr lang="en-GB" baseline="30000" dirty="0" smtClean="0"/>
              <a:t>3</a:t>
            </a:r>
            <a:r>
              <a:rPr lang="en-GB" dirty="0" smtClean="0"/>
              <a:t>S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[1]</a:t>
            </a:r>
            <a:r>
              <a:rPr lang="en-GB" dirty="0" smtClean="0"/>
              <a:t>) = 1.32 GeV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O(</a:t>
            </a:r>
            <a:r>
              <a:rPr lang="en-GB" baseline="30000" dirty="0" smtClean="0"/>
              <a:t>1</a:t>
            </a:r>
            <a:r>
              <a:rPr lang="en-GB" dirty="0" smtClean="0"/>
              <a:t>S</a:t>
            </a:r>
            <a:r>
              <a:rPr lang="en-GB" baseline="-25000" dirty="0" smtClean="0"/>
              <a:t>0</a:t>
            </a:r>
            <a:r>
              <a:rPr lang="en-GB" baseline="30000" dirty="0" smtClean="0"/>
              <a:t>[8]</a:t>
            </a:r>
            <a:r>
              <a:rPr lang="en-GB" dirty="0" smtClean="0"/>
              <a:t>) = 0.0497 GeV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O(</a:t>
            </a:r>
            <a:r>
              <a:rPr lang="en-GB" baseline="30000" dirty="0" smtClean="0"/>
              <a:t>3</a:t>
            </a:r>
            <a:r>
              <a:rPr lang="en-GB" dirty="0" smtClean="0"/>
              <a:t>S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[8]</a:t>
            </a:r>
            <a:r>
              <a:rPr lang="en-GB" dirty="0" smtClean="0"/>
              <a:t>) = 0.00224 GeV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O(</a:t>
            </a:r>
            <a:r>
              <a:rPr lang="en-GB" baseline="30000" dirty="0" smtClean="0"/>
              <a:t>3</a:t>
            </a:r>
            <a:r>
              <a:rPr lang="en-GB" dirty="0" smtClean="0"/>
              <a:t>P</a:t>
            </a:r>
            <a:r>
              <a:rPr lang="en-GB" baseline="-25000" dirty="0" smtClean="0"/>
              <a:t>J</a:t>
            </a:r>
            <a:r>
              <a:rPr lang="en-GB" baseline="30000" dirty="0" smtClean="0"/>
              <a:t>[8]</a:t>
            </a:r>
            <a:r>
              <a:rPr lang="en-GB" dirty="0" smtClean="0"/>
              <a:t>) = </a:t>
            </a:r>
            <a:r>
              <a:rPr lang="en-GB" dirty="0" smtClean="0">
                <a:latin typeface="Symbol" charset="2"/>
                <a:cs typeface="Symbol" charset="2"/>
              </a:rPr>
              <a:t>-</a:t>
            </a:r>
            <a:r>
              <a:rPr lang="en-GB" dirty="0" smtClean="0"/>
              <a:t>0.0161 GeV</a:t>
            </a:r>
            <a:r>
              <a:rPr lang="en-GB" baseline="30000" dirty="0" smtClean="0"/>
              <a:t>5</a:t>
            </a:r>
            <a:r>
              <a:rPr lang="en-GB" dirty="0" smtClean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41325" y="1328755"/>
            <a:ext cx="2531462" cy="1431161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6" grpId="0" animBg="1"/>
      <p:bldP spid="18" grpId="0" animBg="1"/>
      <p:bldP spid="19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sults_Data_vs_BK_CMS_PSI_2S_CrossSection_nRapData1_nRapModel1_iRapData0_iRapModel0_N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416" y="3036777"/>
            <a:ext cx="4536567" cy="3512439"/>
          </a:xfrm>
          <a:prstGeom prst="rect">
            <a:avLst/>
          </a:prstGeom>
        </p:spPr>
      </p:pic>
      <p:pic>
        <p:nvPicPr>
          <p:cNvPr id="10" name="Picture 9" descr="Results_Data_vs_BK_HX_CMS_PSI_2S_Lamth_nRapData1_nRapModel1_iRapData0_iRapModel0_N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46916" y="3036777"/>
            <a:ext cx="4536567" cy="3512439"/>
          </a:xfrm>
          <a:prstGeom prst="rect">
            <a:avLst/>
          </a:prstGeom>
        </p:spPr>
      </p:pic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54212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CMS data vs. NLO NRQCD: </a:t>
            </a:r>
            <a:r>
              <a:rPr lang="en-US" sz="32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(2S)</a:t>
            </a:r>
            <a:endParaRPr lang="en-US" sz="3200" dirty="0" smtClean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395072">
            <a:off x="7557011" y="5614157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</p:txBody>
      </p:sp>
      <p:sp>
        <p:nvSpPr>
          <p:cNvPr id="22" name="Rectangle 21"/>
          <p:cNvSpPr/>
          <p:nvPr/>
        </p:nvSpPr>
        <p:spPr>
          <a:xfrm rot="395072">
            <a:off x="3084804" y="5614157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JHEP 02 (2012) 011</a:t>
            </a:r>
          </a:p>
        </p:txBody>
      </p:sp>
      <p:sp>
        <p:nvSpPr>
          <p:cNvPr id="24" name="Rectangle 23"/>
          <p:cNvSpPr/>
          <p:nvPr/>
        </p:nvSpPr>
        <p:spPr>
          <a:xfrm rot="395072">
            <a:off x="7557009" y="464839"/>
            <a:ext cx="15027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PRL 108 (2012) 172002</a:t>
            </a:r>
            <a:b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</a:br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+ private communication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647" y="649504"/>
            <a:ext cx="883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Arial"/>
              </a:rPr>
              <a:t>Butenschön</a:t>
            </a:r>
            <a:r>
              <a:rPr lang="en-US" sz="1600" dirty="0" smtClean="0">
                <a:cs typeface="Arial"/>
              </a:rPr>
              <a:t> and </a:t>
            </a:r>
            <a:r>
              <a:rPr lang="en-US" sz="1600" dirty="0" err="1" smtClean="0">
                <a:cs typeface="Arial"/>
              </a:rPr>
              <a:t>Kniehl</a:t>
            </a:r>
            <a:r>
              <a:rPr lang="en-US" sz="1600" dirty="0" smtClean="0">
                <a:cs typeface="Arial"/>
              </a:rPr>
              <a:t> use </a:t>
            </a:r>
            <a:r>
              <a:rPr lang="en-US" sz="1600" dirty="0" err="1" smtClean="0">
                <a:cs typeface="Arial"/>
              </a:rPr>
              <a:t>hadro</a:t>
            </a:r>
            <a:r>
              <a:rPr lang="en-US" sz="1600" dirty="0" smtClean="0">
                <a:cs typeface="Arial"/>
              </a:rPr>
              <a:t>- and photo-production data,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excluding polarization results, to fit the color octet </a:t>
            </a:r>
            <a:r>
              <a:rPr lang="en-US" sz="1600" dirty="0" err="1" smtClean="0">
                <a:cs typeface="Arial"/>
              </a:rPr>
              <a:t>LDMEs</a:t>
            </a:r>
            <a:r>
              <a:rPr lang="en-US" sz="1600" dirty="0" smtClean="0">
                <a:cs typeface="Arial"/>
              </a:rPr>
              <a:t>;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latin typeface="Symbol" charset="2"/>
                <a:cs typeface="Symbol" charset="2"/>
              </a:rPr>
              <a:t>y</a:t>
            </a:r>
            <a:r>
              <a:rPr lang="en-US" sz="1600" dirty="0" smtClean="0">
                <a:cs typeface="Arial"/>
              </a:rPr>
              <a:t>(2S) is the only S-wave </a:t>
            </a:r>
            <a:r>
              <a:rPr lang="en-US" sz="1600" dirty="0" err="1" smtClean="0">
                <a:cs typeface="Arial"/>
              </a:rPr>
              <a:t>quarkonium</a:t>
            </a:r>
            <a:r>
              <a:rPr lang="en-US" sz="1600" dirty="0" smtClean="0">
                <a:cs typeface="Arial"/>
              </a:rPr>
              <a:t> unaffected by feed-down decays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5647" y="1626384"/>
            <a:ext cx="8835996" cy="584776"/>
            <a:chOff x="135647" y="1626384"/>
            <a:chExt cx="8835996" cy="584776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93869" y="2067766"/>
              <a:ext cx="272142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5647" y="1626384"/>
              <a:ext cx="8835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The </a:t>
              </a:r>
              <a:r>
                <a:rPr lang="en-US" sz="1600" baseline="30000" dirty="0" smtClean="0">
                  <a:solidFill>
                    <a:srgbClr val="0000FF"/>
                  </a:solidFill>
                  <a:cs typeface="Arial"/>
                </a:rPr>
                <a:t>3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S</a:t>
              </a:r>
              <a:r>
                <a:rPr lang="en-US" sz="1600" baseline="-25000" dirty="0" smtClean="0">
                  <a:solidFill>
                    <a:srgbClr val="0000FF"/>
                  </a:solidFill>
                  <a:cs typeface="Aria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 octet term dominates </a:t>
              </a:r>
              <a:r>
                <a:rPr lang="en-US" sz="1600" dirty="0" err="1" smtClean="0">
                  <a:solidFill>
                    <a:srgbClr val="0000FF"/>
                  </a:solidFill>
                  <a:cs typeface="Arial"/>
                </a:rPr>
                <a:t>d</a:t>
              </a:r>
              <a:r>
                <a:rPr lang="en-US" sz="1600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600" dirty="0" err="1" smtClean="0">
                  <a:solidFill>
                    <a:srgbClr val="0000FF"/>
                  </a:solidFill>
                  <a:cs typeface="Arial"/>
                </a:rPr>
                <a:t>/d</a:t>
              </a:r>
              <a:r>
                <a:rPr lang="en-US" sz="1600" i="1" dirty="0" err="1" smtClean="0">
                  <a:solidFill>
                    <a:srgbClr val="0000FF"/>
                  </a:solidFill>
                  <a:cs typeface="Arial"/>
                </a:rPr>
                <a:t>p</a:t>
              </a:r>
              <a:r>
                <a:rPr lang="en-US" sz="1600" baseline="-25000" dirty="0" err="1" smtClean="0">
                  <a:solidFill>
                    <a:srgbClr val="0000FF"/>
                  </a:solidFill>
                  <a:cs typeface="Aria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 at high </a:t>
              </a:r>
              <a:r>
                <a:rPr lang="en-US" sz="1600" dirty="0" err="1" smtClean="0">
                  <a:solidFill>
                    <a:srgbClr val="0000FF"/>
                  </a:solidFill>
                  <a:cs typeface="Arial"/>
                </a:rPr>
                <a:t>p</a:t>
              </a:r>
              <a:r>
                <a:rPr lang="en-US" sz="1600" baseline="-25000" dirty="0" err="1" smtClean="0">
                  <a:solidFill>
                    <a:srgbClr val="0000FF"/>
                  </a:solidFill>
                  <a:cs typeface="Aria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           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  <a:cs typeface="Arial"/>
                </a:rPr>
                <a:t>	transverse polarization is predicted</a:t>
              </a:r>
              <a:endParaRPr lang="en-US" sz="1600" baseline="-25000" dirty="0" smtClean="0">
                <a:solidFill>
                  <a:srgbClr val="0000FF"/>
                </a:solidFill>
                <a:cs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5647" y="2359044"/>
            <a:ext cx="8835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This prediction fails to describe the CMS measurements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The 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S</a:t>
            </a:r>
            <a:r>
              <a:rPr lang="en-GB" sz="1600" baseline="-25000" dirty="0" smtClean="0"/>
              <a:t>0</a:t>
            </a:r>
            <a:r>
              <a:rPr lang="en-GB" sz="1600" baseline="30000" dirty="0" smtClean="0"/>
              <a:t>[8]</a:t>
            </a:r>
            <a:r>
              <a:rPr lang="en-US" sz="1600" dirty="0" smtClean="0">
                <a:cs typeface="Arial"/>
              </a:rPr>
              <a:t> and 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P</a:t>
            </a:r>
            <a:r>
              <a:rPr lang="en-GB" sz="1600" baseline="-25000" dirty="0" smtClean="0"/>
              <a:t>J</a:t>
            </a:r>
            <a:r>
              <a:rPr lang="en-GB" sz="1600" baseline="30000" dirty="0" smtClean="0"/>
              <a:t>[8] </a:t>
            </a:r>
            <a:r>
              <a:rPr lang="en-US" sz="1600" dirty="0" smtClean="0">
                <a:cs typeface="Arial"/>
              </a:rPr>
              <a:t>terms have </a:t>
            </a:r>
            <a:r>
              <a:rPr lang="en-US" sz="1600" i="1" dirty="0" smtClean="0">
                <a:cs typeface="Arial"/>
              </a:rPr>
              <a:t>negative </a:t>
            </a:r>
            <a:r>
              <a:rPr lang="en-US" sz="1600" dirty="0" smtClean="0">
                <a:cs typeface="Arial"/>
              </a:rPr>
              <a:t>SDC </a:t>
            </a:r>
            <a:r>
              <a:rPr lang="en-US" sz="1600" dirty="0" err="1" smtClean="0">
                <a:cs typeface="Arial"/>
              </a:rPr>
              <a:t>x</a:t>
            </a:r>
            <a:r>
              <a:rPr lang="en-US" sz="1600" dirty="0" smtClean="0">
                <a:cs typeface="Arial"/>
              </a:rPr>
              <a:t> LDME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945" y="6488736"/>
            <a:ext cx="863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Many thanks to Mathias </a:t>
            </a:r>
            <a:r>
              <a:rPr lang="en-US" sz="1400" dirty="0" err="1" smtClean="0">
                <a:cs typeface="Arial"/>
              </a:rPr>
              <a:t>Butenschön</a:t>
            </a:r>
            <a:r>
              <a:rPr lang="en-US" sz="1400" dirty="0" smtClean="0">
                <a:cs typeface="Arial"/>
              </a:rPr>
              <a:t> and Bernd </a:t>
            </a:r>
            <a:r>
              <a:rPr lang="en-US" sz="1400" dirty="0" err="1" smtClean="0">
                <a:cs typeface="Arial"/>
              </a:rPr>
              <a:t>Kniehl</a:t>
            </a:r>
            <a:r>
              <a:rPr lang="en-GB" sz="1400" dirty="0" smtClean="0"/>
              <a:t> for sending us their calculations and explaining them in detail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1325" y="1328755"/>
            <a:ext cx="2531462" cy="1431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O(</a:t>
            </a:r>
            <a:r>
              <a:rPr lang="en-GB" baseline="30000" dirty="0" smtClean="0"/>
              <a:t>3</a:t>
            </a:r>
            <a:r>
              <a:rPr lang="en-GB" dirty="0" smtClean="0"/>
              <a:t>S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[1]</a:t>
            </a:r>
            <a:r>
              <a:rPr lang="en-GB" dirty="0" smtClean="0"/>
              <a:t>) = 0.76 GeV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O(</a:t>
            </a:r>
            <a:r>
              <a:rPr lang="en-GB" baseline="30000" dirty="0" smtClean="0"/>
              <a:t>1</a:t>
            </a:r>
            <a:r>
              <a:rPr lang="en-GB" dirty="0" smtClean="0"/>
              <a:t>S</a:t>
            </a:r>
            <a:r>
              <a:rPr lang="en-GB" baseline="-25000" dirty="0" smtClean="0"/>
              <a:t>0</a:t>
            </a:r>
            <a:r>
              <a:rPr lang="en-GB" baseline="30000" dirty="0" smtClean="0"/>
              <a:t>[8]</a:t>
            </a:r>
            <a:r>
              <a:rPr lang="en-GB" dirty="0" smtClean="0"/>
              <a:t>) = </a:t>
            </a:r>
            <a:r>
              <a:rPr lang="en-GB" dirty="0" smtClean="0">
                <a:latin typeface="Symbol" charset="2"/>
                <a:cs typeface="Symbol" charset="2"/>
              </a:rPr>
              <a:t>-</a:t>
            </a:r>
            <a:r>
              <a:rPr lang="en-GB" dirty="0" smtClean="0"/>
              <a:t>0.00247 GeV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O(</a:t>
            </a:r>
            <a:r>
              <a:rPr lang="en-GB" baseline="30000" dirty="0" smtClean="0"/>
              <a:t>3</a:t>
            </a:r>
            <a:r>
              <a:rPr lang="en-GB" dirty="0" smtClean="0"/>
              <a:t>S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[8]</a:t>
            </a:r>
            <a:r>
              <a:rPr lang="en-GB" dirty="0" smtClean="0"/>
              <a:t>) = 0.00280 GeV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O(</a:t>
            </a:r>
            <a:r>
              <a:rPr lang="en-GB" baseline="30000" dirty="0" smtClean="0"/>
              <a:t>3</a:t>
            </a:r>
            <a:r>
              <a:rPr lang="en-GB" dirty="0" smtClean="0"/>
              <a:t>P</a:t>
            </a:r>
            <a:r>
              <a:rPr lang="en-GB" baseline="-25000" dirty="0" smtClean="0"/>
              <a:t>J</a:t>
            </a:r>
            <a:r>
              <a:rPr lang="en-GB" baseline="30000" dirty="0" smtClean="0"/>
              <a:t>[8]</a:t>
            </a:r>
            <a:r>
              <a:rPr lang="en-GB" dirty="0" smtClean="0"/>
              <a:t>) = 0.00168 GeV</a:t>
            </a:r>
            <a:r>
              <a:rPr lang="en-GB" baseline="30000" dirty="0" smtClean="0"/>
              <a:t>5</a:t>
            </a:r>
            <a:r>
              <a:rPr lang="en-GB" dirty="0" smtClean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41325" y="1328755"/>
            <a:ext cx="2531462" cy="1431161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16243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Summary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47" y="649504"/>
            <a:ext cx="8745307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Cross sections and polarizations</a:t>
            </a:r>
            <a:r>
              <a:rPr lang="en-US" sz="1600" dirty="0" smtClean="0">
                <a:latin typeface="Arial"/>
                <a:cs typeface="Arial"/>
              </a:rPr>
              <a:t> have been measured for five S-wave </a:t>
            </a:r>
            <a:r>
              <a:rPr lang="en-US" sz="1600" dirty="0" err="1" smtClean="0">
                <a:latin typeface="Arial"/>
                <a:cs typeface="Arial"/>
              </a:rPr>
              <a:t>quarkonium</a:t>
            </a:r>
            <a:r>
              <a:rPr lang="en-US" sz="1600" dirty="0" smtClean="0">
                <a:latin typeface="Arial"/>
                <a:cs typeface="Arial"/>
              </a:rPr>
              <a:t> states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in pp collisions at √</a:t>
            </a:r>
            <a:r>
              <a:rPr lang="en-US" sz="1600" dirty="0" err="1" smtClean="0">
                <a:latin typeface="Arial"/>
                <a:cs typeface="Arial"/>
              </a:rPr>
              <a:t>s</a:t>
            </a:r>
            <a:r>
              <a:rPr lang="en-US" sz="1600" dirty="0" smtClean="0">
                <a:latin typeface="Arial"/>
                <a:cs typeface="Arial"/>
              </a:rPr>
              <a:t> = 7 </a:t>
            </a:r>
            <a:r>
              <a:rPr lang="en-US" sz="1600" dirty="0" err="1" smtClean="0">
                <a:latin typeface="Arial"/>
                <a:cs typeface="Arial"/>
              </a:rPr>
              <a:t>TeV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  <a:p>
            <a:pPr marL="266700" indent="-266700">
              <a:spcAft>
                <a:spcPts val="600"/>
              </a:spcAft>
              <a:buSzPct val="90000"/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Y(1S), Y(2S) and Y(3S)</a:t>
            </a:r>
          </a:p>
          <a:p>
            <a:pPr marL="723900" lvl="1" indent="-266700">
              <a:spcAft>
                <a:spcPts val="600"/>
              </a:spcAft>
              <a:buSzPct val="90000"/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both cross sections and polarizations measured with 4.9 fb</a:t>
            </a:r>
            <a:r>
              <a:rPr lang="en-US" sz="1600" baseline="30000" dirty="0" smtClean="0">
                <a:latin typeface="Arial"/>
                <a:cs typeface="Arial"/>
              </a:rPr>
              <a:t>-1</a:t>
            </a:r>
            <a:r>
              <a:rPr lang="en-US" sz="1600" dirty="0" smtClean="0">
                <a:latin typeface="Arial"/>
                <a:cs typeface="Arial"/>
              </a:rPr>
              <a:t> of data collected in 2011</a:t>
            </a:r>
          </a:p>
          <a:p>
            <a:pPr marL="266700" indent="-266700">
              <a:spcAft>
                <a:spcPts val="600"/>
              </a:spcAft>
              <a:buSzPct val="90000"/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J/</a:t>
            </a:r>
            <a:r>
              <a:rPr lang="en-US" sz="1600" dirty="0" err="1" smtClean="0">
                <a:latin typeface="Symbol" charset="2"/>
                <a:cs typeface="Symbol" charset="2"/>
              </a:rPr>
              <a:t>y</a:t>
            </a:r>
            <a:r>
              <a:rPr lang="en-US" sz="1600" dirty="0" smtClean="0">
                <a:latin typeface="Arial"/>
                <a:cs typeface="Arial"/>
              </a:rPr>
              <a:t> and </a:t>
            </a:r>
            <a:r>
              <a:rPr lang="en-US" sz="1600" dirty="0" smtClean="0">
                <a:latin typeface="Symbol" charset="2"/>
                <a:cs typeface="Symbol" charset="2"/>
              </a:rPr>
              <a:t>y</a:t>
            </a:r>
            <a:r>
              <a:rPr lang="en-US" sz="1600" dirty="0" smtClean="0">
                <a:latin typeface="Arial"/>
                <a:cs typeface="Arial"/>
              </a:rPr>
              <a:t>(2S)</a:t>
            </a:r>
          </a:p>
          <a:p>
            <a:pPr marL="723900" lvl="1" indent="-266700">
              <a:spcAft>
                <a:spcPts val="600"/>
              </a:spcAft>
              <a:buSzPct val="90000"/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cross sections measured with only 37 pb</a:t>
            </a:r>
            <a:r>
              <a:rPr lang="en-US" sz="1600" baseline="30000" dirty="0" smtClean="0">
                <a:latin typeface="Arial"/>
                <a:cs typeface="Arial"/>
              </a:rPr>
              <a:t>-1</a:t>
            </a:r>
            <a:r>
              <a:rPr lang="en-US" sz="1600" dirty="0" smtClean="0">
                <a:latin typeface="Arial"/>
                <a:cs typeface="Arial"/>
              </a:rPr>
              <a:t> of data, collected in 2010 data</a:t>
            </a:r>
          </a:p>
          <a:p>
            <a:pPr marL="723900" lvl="1" indent="-266700">
              <a:spcAft>
                <a:spcPts val="600"/>
              </a:spcAft>
              <a:buSzPct val="90000"/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polarizations measured with 4.9 fb</a:t>
            </a:r>
            <a:r>
              <a:rPr lang="en-US" sz="1600" baseline="30000" dirty="0" smtClean="0">
                <a:latin typeface="Arial"/>
                <a:cs typeface="Arial"/>
              </a:rPr>
              <a:t>-1</a:t>
            </a:r>
            <a:r>
              <a:rPr lang="en-US" sz="1600" dirty="0" smtClean="0">
                <a:latin typeface="Arial"/>
                <a:cs typeface="Arial"/>
              </a:rPr>
              <a:t> of data collected in 2011</a:t>
            </a:r>
          </a:p>
          <a:p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c2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/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c1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b2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(1P) /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b1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(1P) cross-section ratios</a:t>
            </a:r>
            <a:r>
              <a:rPr lang="en-US" sz="1600" dirty="0" smtClean="0">
                <a:latin typeface="Arial"/>
                <a:cs typeface="Arial"/>
              </a:rPr>
              <a:t> have also been measured,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at 7 and 8 </a:t>
            </a:r>
            <a:r>
              <a:rPr lang="en-US" sz="1600" dirty="0" err="1" smtClean="0">
                <a:latin typeface="Arial"/>
                <a:cs typeface="Arial"/>
              </a:rPr>
              <a:t>TeV</a:t>
            </a:r>
            <a:r>
              <a:rPr lang="en-US" sz="1600" dirty="0" smtClean="0">
                <a:latin typeface="Arial"/>
                <a:cs typeface="Arial"/>
              </a:rPr>
              <a:t>, respectively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The menu will “soon” be complemented with more 8 </a:t>
            </a:r>
            <a:r>
              <a:rPr lang="en-US" sz="1600" dirty="0" err="1" smtClean="0">
                <a:latin typeface="Arial"/>
                <a:cs typeface="Arial"/>
              </a:rPr>
              <a:t>TeV</a:t>
            </a:r>
            <a:r>
              <a:rPr lang="en-US" sz="1600" dirty="0" smtClean="0">
                <a:latin typeface="Arial"/>
                <a:cs typeface="Arial"/>
              </a:rPr>
              <a:t> measurements:</a:t>
            </a:r>
          </a:p>
          <a:p>
            <a:pPr marL="266700" indent="-266700">
              <a:spcAft>
                <a:spcPts val="600"/>
              </a:spcAft>
              <a:buSzPct val="90000"/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cross sections and feed-down fractions of P-wave states (</a:t>
            </a:r>
            <a:r>
              <a:rPr lang="en-US" sz="1600" dirty="0" smtClean="0"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latin typeface="Arial"/>
                <a:cs typeface="Arial"/>
              </a:rPr>
              <a:t>c  </a:t>
            </a:r>
            <a:r>
              <a:rPr lang="en-US" sz="1600" dirty="0" smtClean="0">
                <a:latin typeface="Arial"/>
                <a:cs typeface="Arial"/>
              </a:rPr>
              <a:t>and </a:t>
            </a:r>
            <a:r>
              <a:rPr lang="en-US" sz="1600" dirty="0" err="1" smtClean="0">
                <a:latin typeface="Symbol" charset="2"/>
                <a:cs typeface="Symbol" charset="2"/>
              </a:rPr>
              <a:t>c</a:t>
            </a:r>
            <a:r>
              <a:rPr lang="en-US" sz="1600" baseline="-25000" dirty="0" err="1" smtClean="0">
                <a:latin typeface="Arial"/>
                <a:cs typeface="Arial"/>
              </a:rPr>
              <a:t>b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marL="266700" indent="-266700">
              <a:spcAft>
                <a:spcPts val="600"/>
              </a:spcAft>
              <a:buSzPct val="90000"/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polarizations of P-wave states (</a:t>
            </a:r>
            <a:r>
              <a:rPr lang="en-US" sz="1600" dirty="0" smtClean="0"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latin typeface="Arial"/>
                <a:cs typeface="Arial"/>
              </a:rPr>
              <a:t>c1 </a:t>
            </a:r>
            <a:r>
              <a:rPr lang="en-US" sz="1600" dirty="0" smtClean="0">
                <a:latin typeface="Arial"/>
                <a:cs typeface="Arial"/>
              </a:rPr>
              <a:t>; </a:t>
            </a:r>
            <a:r>
              <a:rPr lang="en-US" sz="1600" dirty="0" smtClean="0"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latin typeface="Arial"/>
                <a:cs typeface="Arial"/>
              </a:rPr>
              <a:t>c2</a:t>
            </a:r>
            <a:r>
              <a:rPr lang="en-US" sz="1600" dirty="0" smtClean="0">
                <a:latin typeface="Arial"/>
                <a:cs typeface="Arial"/>
              </a:rPr>
              <a:t> ; etc)</a:t>
            </a:r>
          </a:p>
          <a:p>
            <a:pPr marL="266700" indent="-266700">
              <a:spcAft>
                <a:spcPts val="600"/>
              </a:spcAft>
              <a:buSzPct val="90000"/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J/</a:t>
            </a:r>
            <a:r>
              <a:rPr lang="en-US" sz="1600" dirty="0" err="1" smtClean="0">
                <a:latin typeface="Symbol" charset="2"/>
                <a:cs typeface="Symbol" charset="2"/>
              </a:rPr>
              <a:t>y</a:t>
            </a:r>
            <a:r>
              <a:rPr lang="en-US" sz="1600" dirty="0" smtClean="0">
                <a:latin typeface="Arial"/>
                <a:cs typeface="Arial"/>
              </a:rPr>
              <a:t> and </a:t>
            </a:r>
            <a:r>
              <a:rPr lang="en-US" sz="1600" dirty="0" smtClean="0">
                <a:latin typeface="Symbol" charset="2"/>
                <a:cs typeface="Symbol" charset="2"/>
              </a:rPr>
              <a:t>y</a:t>
            </a:r>
            <a:r>
              <a:rPr lang="en-US" sz="1600" dirty="0" smtClean="0">
                <a:latin typeface="Arial"/>
                <a:cs typeface="Arial"/>
              </a:rPr>
              <a:t>(2S) cross sections up to very high </a:t>
            </a:r>
            <a:r>
              <a:rPr lang="en-US" sz="1600" i="1" dirty="0" err="1" smtClean="0">
                <a:latin typeface="Arial"/>
                <a:cs typeface="Arial"/>
              </a:rPr>
              <a:t>p</a:t>
            </a:r>
            <a:r>
              <a:rPr lang="en-US" sz="1600" baseline="-25000" dirty="0" err="1" smtClean="0">
                <a:latin typeface="Arial"/>
                <a:cs typeface="Arial"/>
              </a:rPr>
              <a:t>T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21180000">
            <a:off x="4003038" y="5776371"/>
            <a:ext cx="5029364" cy="661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rgbClr val="008000"/>
                </a:solidFill>
                <a:latin typeface="Hobo Std"/>
                <a:cs typeface="Hobo Std"/>
              </a:rPr>
              <a:t>all information in</a:t>
            </a:r>
          </a:p>
          <a:p>
            <a:pPr algn="ctr">
              <a:spcAft>
                <a:spcPts val="600"/>
              </a:spcAft>
            </a:pPr>
            <a:r>
              <a:rPr lang="en-US" sz="1600" i="1" dirty="0" err="1" smtClean="0">
                <a:solidFill>
                  <a:srgbClr val="008000"/>
                </a:solidFill>
                <a:latin typeface="Hobo Std"/>
                <a:cs typeface="Hobo Std"/>
              </a:rPr>
              <a:t>twiki/bin/view/CMSPublic/PhysicsResultsBPH</a:t>
            </a:r>
            <a:endParaRPr lang="en-US" sz="1600" i="1" dirty="0" smtClean="0">
              <a:solidFill>
                <a:srgbClr val="008000"/>
              </a:solidFill>
              <a:latin typeface="Hobo Std"/>
              <a:cs typeface="Hobo St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24853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Further reading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25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648" y="649504"/>
            <a:ext cx="8632822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"/>
              </a:rPr>
              <a:t>J/ψ and ψ(2S) production cross sections</a:t>
            </a:r>
          </a:p>
          <a:p>
            <a:r>
              <a:rPr lang="en-US" sz="1400" dirty="0" smtClean="0">
                <a:latin typeface="Helvetica"/>
              </a:rPr>
              <a:t>CMS, EPJC 71 (2011) 1575 [L = 314 nb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r>
              <a:rPr lang="en-US" sz="1400" dirty="0" smtClean="0">
                <a:latin typeface="Helvetica"/>
              </a:rPr>
              <a:t>CMS, JHEP 02 (2012) 011 [L = 37 pb</a:t>
            </a:r>
            <a:r>
              <a:rPr lang="en-US" sz="1400" baseline="30000" dirty="0" smtClean="0">
                <a:latin typeface="Helvetica"/>
              </a:rPr>
              <a:t>−1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endParaRPr lang="en-US" sz="1400" dirty="0" smtClean="0">
              <a:latin typeface="Helvetica"/>
            </a:endParaRPr>
          </a:p>
          <a:p>
            <a:r>
              <a:rPr lang="en-US" sz="1400" b="1" dirty="0" err="1" smtClean="0">
                <a:latin typeface="Helvetica"/>
              </a:rPr>
              <a:t>Υ(nS</a:t>
            </a:r>
            <a:r>
              <a:rPr lang="en-US" sz="1400" b="1" dirty="0" smtClean="0">
                <a:latin typeface="Helvetica"/>
              </a:rPr>
              <a:t>) production cross section</a:t>
            </a:r>
          </a:p>
          <a:p>
            <a:r>
              <a:rPr lang="en-US" sz="1400" dirty="0" smtClean="0">
                <a:latin typeface="Helvetica"/>
              </a:rPr>
              <a:t>CMS, PRD 83 (2011) 112004 [L = 3 pb</a:t>
            </a:r>
            <a:r>
              <a:rPr lang="en-US" sz="1400" baseline="30000" dirty="0" smtClean="0">
                <a:latin typeface="Helvetica"/>
              </a:rPr>
              <a:t>−1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r>
              <a:rPr lang="en-US" sz="1400" dirty="0" smtClean="0">
                <a:latin typeface="Helvetica"/>
              </a:rPr>
              <a:t>CMS, CMS PAS-BPH-12-006 [4.9 fb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endParaRPr lang="en-US" sz="1400" dirty="0" smtClean="0">
              <a:latin typeface="Helvetica"/>
            </a:endParaRPr>
          </a:p>
          <a:p>
            <a:r>
              <a:rPr lang="en-US" sz="1400" b="1" dirty="0" smtClean="0">
                <a:latin typeface="Helvetica"/>
              </a:rPr>
              <a:t>Relative production rate of χ</a:t>
            </a:r>
            <a:r>
              <a:rPr lang="en-US" sz="1400" b="1" baseline="-25000" dirty="0" smtClean="0">
                <a:latin typeface="Helvetica"/>
              </a:rPr>
              <a:t>c2</a:t>
            </a:r>
            <a:r>
              <a:rPr lang="en-US" sz="1400" b="1" dirty="0" smtClean="0">
                <a:latin typeface="Helvetica"/>
              </a:rPr>
              <a:t> and χ</a:t>
            </a:r>
            <a:r>
              <a:rPr lang="en-US" sz="1400" b="1" baseline="-25000" dirty="0" smtClean="0">
                <a:latin typeface="Helvetica"/>
              </a:rPr>
              <a:t>c1</a:t>
            </a:r>
            <a:r>
              <a:rPr lang="en-US" sz="1400" dirty="0" smtClean="0">
                <a:latin typeface="Helvetica"/>
              </a:rPr>
              <a:t/>
            </a:r>
            <a:br>
              <a:rPr lang="en-US" sz="1400" dirty="0" smtClean="0">
                <a:latin typeface="Helvetica"/>
              </a:rPr>
            </a:br>
            <a:r>
              <a:rPr lang="en-US" sz="1400" dirty="0" smtClean="0">
                <a:latin typeface="Helvetica"/>
              </a:rPr>
              <a:t>CMS, EPJC 72 (2012) 2251 [4.6fb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endParaRPr lang="en-US" sz="1400" dirty="0" smtClean="0">
              <a:latin typeface="Helvetica"/>
            </a:endParaRPr>
          </a:p>
          <a:p>
            <a:r>
              <a:rPr lang="en-US" sz="1400" b="1" dirty="0" smtClean="0">
                <a:latin typeface="Helvetica"/>
              </a:rPr>
              <a:t>Relative production rate of χ</a:t>
            </a:r>
            <a:r>
              <a:rPr lang="en-US" sz="1400" b="1" baseline="-25000" dirty="0" smtClean="0">
                <a:latin typeface="Helvetica"/>
              </a:rPr>
              <a:t>b2</a:t>
            </a:r>
            <a:r>
              <a:rPr lang="en-US" sz="1400" b="1" dirty="0" smtClean="0">
                <a:latin typeface="Helvetica"/>
              </a:rPr>
              <a:t>(1P) and χ</a:t>
            </a:r>
            <a:r>
              <a:rPr lang="en-US" sz="1400" b="1" baseline="-25000" dirty="0" smtClean="0">
                <a:latin typeface="Helvetica"/>
              </a:rPr>
              <a:t>b1</a:t>
            </a:r>
            <a:r>
              <a:rPr lang="en-US" sz="1400" b="1" dirty="0" smtClean="0">
                <a:latin typeface="Helvetica"/>
              </a:rPr>
              <a:t>(1P)</a:t>
            </a:r>
            <a:r>
              <a:rPr lang="en-US" sz="1400" dirty="0" smtClean="0">
                <a:latin typeface="Helvetica"/>
              </a:rPr>
              <a:t/>
            </a:r>
            <a:br>
              <a:rPr lang="en-US" sz="1400" dirty="0" smtClean="0">
                <a:latin typeface="Helvetica"/>
              </a:rPr>
            </a:br>
            <a:r>
              <a:rPr lang="en-US" sz="1400" dirty="0" smtClean="0">
                <a:latin typeface="Helvetica"/>
              </a:rPr>
              <a:t>CMS, CMS PAS‐BPH‐13‐005 [20.7 fb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8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 (to be made public soon)</a:t>
            </a:r>
          </a:p>
          <a:p>
            <a:endParaRPr lang="en-US" sz="1400" dirty="0" smtClean="0">
              <a:latin typeface="Helvetica"/>
            </a:endParaRPr>
          </a:p>
          <a:p>
            <a:r>
              <a:rPr lang="en-US" sz="1400" b="1" dirty="0" smtClean="0">
                <a:latin typeface="Helvetica"/>
              </a:rPr>
              <a:t>J/psi and ψ(2S) polarizations</a:t>
            </a:r>
          </a:p>
          <a:p>
            <a:r>
              <a:rPr lang="en-US" sz="1400" dirty="0" smtClean="0">
                <a:latin typeface="Helvetica"/>
              </a:rPr>
              <a:t>ALICE: PRL 108 (2012) 082001 [100 nb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r>
              <a:rPr lang="en-US" sz="1400" dirty="0" smtClean="0">
                <a:latin typeface="Helvetica"/>
              </a:rPr>
              <a:t>CMS, arXiv:1307.6070 [4.9 fb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r>
              <a:rPr lang="en-US" sz="1400" dirty="0" err="1" smtClean="0">
                <a:latin typeface="Helvetica"/>
              </a:rPr>
              <a:t>LHCb</a:t>
            </a:r>
            <a:r>
              <a:rPr lang="en-US" sz="1400" dirty="0" smtClean="0">
                <a:latin typeface="Helvetica"/>
              </a:rPr>
              <a:t>: arXiv:1307.6379 [0.37 fb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endParaRPr lang="en-US" sz="1400" dirty="0" smtClean="0">
              <a:latin typeface="Helvetica"/>
            </a:endParaRPr>
          </a:p>
          <a:p>
            <a:r>
              <a:rPr lang="en-US" sz="1400" b="1" dirty="0" err="1" smtClean="0">
                <a:latin typeface="Helvetica"/>
              </a:rPr>
              <a:t>Υ(nS</a:t>
            </a:r>
            <a:r>
              <a:rPr lang="en-US" sz="1400" b="1" dirty="0" smtClean="0">
                <a:latin typeface="Helvetica"/>
              </a:rPr>
              <a:t>) polarizations</a:t>
            </a:r>
          </a:p>
          <a:p>
            <a:r>
              <a:rPr lang="en-US" sz="1400" dirty="0" smtClean="0">
                <a:latin typeface="Helvetica"/>
              </a:rPr>
              <a:t>CMS, PRL 110 (2013) 081802 [4.9 fb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7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r>
              <a:rPr lang="en-US" sz="1400" dirty="0" smtClean="0">
                <a:latin typeface="Helvetica"/>
              </a:rPr>
              <a:t>CDF, PRL 108 (2012) 151802 [6.7 fb</a:t>
            </a:r>
            <a:r>
              <a:rPr lang="en-US" sz="1400" baseline="30000" dirty="0" smtClean="0">
                <a:latin typeface="Helvetica"/>
              </a:rPr>
              <a:t>-1</a:t>
            </a:r>
            <a:r>
              <a:rPr lang="en-US" sz="1400" dirty="0" smtClean="0">
                <a:latin typeface="Helvetica"/>
              </a:rPr>
              <a:t>, 1.96 </a:t>
            </a:r>
            <a:r>
              <a:rPr lang="en-US" sz="1400" dirty="0" err="1" smtClean="0">
                <a:latin typeface="Helvetica"/>
              </a:rPr>
              <a:t>TeV</a:t>
            </a:r>
            <a:r>
              <a:rPr lang="en-US" sz="1400" dirty="0" smtClean="0">
                <a:latin typeface="Helvetica"/>
              </a:rPr>
              <a:t>]</a:t>
            </a:r>
          </a:p>
          <a:p>
            <a:endParaRPr lang="en-US" sz="1400" dirty="0" smtClean="0">
              <a:latin typeface="Helvetica"/>
            </a:endParaRPr>
          </a:p>
          <a:p>
            <a:r>
              <a:rPr lang="en-US" sz="1400" b="1" dirty="0" smtClean="0">
                <a:latin typeface="Helvetica"/>
              </a:rPr>
              <a:t>NLO NRQCD studies of </a:t>
            </a:r>
            <a:r>
              <a:rPr lang="en-US" sz="1400" b="1" dirty="0" err="1" smtClean="0">
                <a:latin typeface="Helvetica"/>
              </a:rPr>
              <a:t>ψ(nS</a:t>
            </a:r>
            <a:r>
              <a:rPr lang="en-US" sz="1400" b="1" dirty="0" smtClean="0">
                <a:latin typeface="Helvetica"/>
              </a:rPr>
              <a:t>) and </a:t>
            </a:r>
            <a:r>
              <a:rPr lang="en-US" sz="1400" b="1" dirty="0" err="1" smtClean="0">
                <a:latin typeface="Helvetica"/>
              </a:rPr>
              <a:t>Y(nS</a:t>
            </a:r>
            <a:r>
              <a:rPr lang="en-US" sz="1400" b="1" dirty="0" smtClean="0">
                <a:latin typeface="Helvetica"/>
              </a:rPr>
              <a:t>) cross sections and polarizations</a:t>
            </a:r>
          </a:p>
          <a:p>
            <a:r>
              <a:rPr lang="en-US" sz="1400" dirty="0" smtClean="0">
                <a:latin typeface="Helvetica"/>
              </a:rPr>
              <a:t>M. </a:t>
            </a:r>
            <a:r>
              <a:rPr lang="en-US" sz="1400" dirty="0" err="1" smtClean="0">
                <a:latin typeface="Helvetica"/>
              </a:rPr>
              <a:t>Butenschön</a:t>
            </a:r>
            <a:r>
              <a:rPr lang="en-US" sz="1400" dirty="0" smtClean="0">
                <a:latin typeface="Helvetica"/>
              </a:rPr>
              <a:t> and B. </a:t>
            </a:r>
            <a:r>
              <a:rPr lang="en-US" sz="1400" dirty="0" err="1" smtClean="0">
                <a:latin typeface="Helvetica"/>
              </a:rPr>
              <a:t>Kniehl</a:t>
            </a:r>
            <a:r>
              <a:rPr lang="en-US" sz="1400" dirty="0" smtClean="0">
                <a:latin typeface="Helvetica"/>
              </a:rPr>
              <a:t>, PRL 108 (2012) 172002</a:t>
            </a:r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Helvetica"/>
              </a:rPr>
              <a:t>B. Gong et al, arXiv:1305.0748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6300" y="622300"/>
            <a:ext cx="69664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NEW</a:t>
            </a:r>
            <a:endParaRPr lang="en-GB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130716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Backup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6300" y="622300"/>
            <a:ext cx="69664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NEW</a:t>
            </a:r>
            <a:endParaRPr lang="en-GB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646903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Singlet and octet terms in NRQCD at NLO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27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6300" y="622300"/>
            <a:ext cx="69664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NEW</a:t>
            </a:r>
            <a:endParaRPr lang="en-GB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1126345"/>
            <a:ext cx="8879840" cy="5618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622618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Singlet and octet terms in NRQCD at LO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28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6300" y="622300"/>
            <a:ext cx="69664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NEW</a:t>
            </a:r>
            <a:endParaRPr lang="en-GB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8" y="1163247"/>
            <a:ext cx="8879840" cy="5557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3005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The big picture in a nutshell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 descr="bbbarSpectroscopy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41"/>
              <a:stretch>
                <a:fillRect/>
              </a:stretch>
            </p:blipFill>
          </mc:Choice>
          <mc:Fallback>
            <p:blipFill>
              <a:blip r:embed="rId4"/>
              <a:srcRect t="741"/>
              <a:stretch>
                <a:fillRect/>
              </a:stretch>
            </p:blipFill>
          </mc:Fallback>
        </mc:AlternateContent>
        <p:spPr>
          <a:xfrm>
            <a:off x="5315726" y="463699"/>
            <a:ext cx="3727245" cy="6226542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bbbarSpectroscopy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16453" t="11414" r="3656" b="8119"/>
              <a:stretch>
                <a:fillRect/>
              </a:stretch>
            </p:blipFill>
          </mc:Choice>
          <mc:Fallback>
            <p:blipFill>
              <a:blip r:embed="rId6"/>
              <a:srcRect l="16453" t="11414" r="3656" b="8119"/>
              <a:stretch>
                <a:fillRect/>
              </a:stretch>
            </p:blipFill>
          </mc:Fallback>
        </mc:AlternateContent>
        <p:spPr>
          <a:xfrm>
            <a:off x="5926667" y="837259"/>
            <a:ext cx="2966658" cy="5334941"/>
          </a:xfrm>
          <a:prstGeom prst="rect">
            <a:avLst/>
          </a:prstGeom>
        </p:spPr>
      </p:pic>
      <p:grpSp>
        <p:nvGrpSpPr>
          <p:cNvPr id="13" name="Group 36"/>
          <p:cNvGrpSpPr/>
          <p:nvPr/>
        </p:nvGrpSpPr>
        <p:grpSpPr>
          <a:xfrm>
            <a:off x="7699732" y="1052099"/>
            <a:ext cx="1193593" cy="600164"/>
            <a:chOff x="7718006" y="685680"/>
            <a:chExt cx="1193593" cy="600164"/>
          </a:xfrm>
        </p:grpSpPr>
        <p:sp>
          <p:nvSpPr>
            <p:cNvPr id="14" name="TextBox 13"/>
            <p:cNvSpPr txBox="1"/>
            <p:nvPr/>
          </p:nvSpPr>
          <p:spPr>
            <a:xfrm>
              <a:off x="7718006" y="685680"/>
              <a:ext cx="1193593" cy="6001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bottomonium</a:t>
              </a:r>
              <a:endParaRPr lang="en-GB" sz="14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GB" sz="1400" dirty="0" smtClean="0">
                  <a:solidFill>
                    <a:schemeClr val="bg2">
                      <a:lumMod val="50000"/>
                    </a:schemeClr>
                  </a:solidFill>
                </a:rPr>
                <a:t>= bb states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58805" y="801109"/>
              <a:ext cx="27443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 smtClean="0">
                  <a:solidFill>
                    <a:schemeClr val="bg2">
                      <a:lumMod val="50000"/>
                    </a:schemeClr>
                  </a:solidFill>
                </a:rPr>
                <a:t>_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069546" y="287566"/>
            <a:ext cx="2750506" cy="5232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/>
            <a:r>
              <a:rPr lang="en-US" sz="1400" dirty="0" err="1" smtClean="0">
                <a:solidFill>
                  <a:prstClr val="black"/>
                </a:solidFill>
                <a:cs typeface="Arial"/>
              </a:rPr>
              <a:t>Quarkonia</a:t>
            </a:r>
            <a:r>
              <a:rPr lang="en-US" sz="1400" dirty="0" smtClean="0">
                <a:solidFill>
                  <a:prstClr val="black"/>
                </a:solidFill>
                <a:cs typeface="Arial"/>
              </a:rPr>
              <a:t> are the QCD </a:t>
            </a:r>
            <a:br>
              <a:rPr lang="en-US" sz="1400" dirty="0" smtClean="0">
                <a:solidFill>
                  <a:prstClr val="black"/>
                </a:solidFill>
                <a:cs typeface="Arial"/>
              </a:rPr>
            </a:br>
            <a:r>
              <a:rPr lang="en-US" sz="1400" dirty="0" smtClean="0">
                <a:solidFill>
                  <a:prstClr val="black"/>
                </a:solidFill>
                <a:cs typeface="Arial"/>
              </a:rPr>
              <a:t>analogues of the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</a:rPr>
              <a:t>positronium</a:t>
            </a:r>
            <a:endParaRPr lang="en-US" sz="1400" dirty="0" smtClean="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12915" y="3353390"/>
            <a:ext cx="4423834" cy="2430761"/>
            <a:chOff x="599722" y="3390073"/>
            <a:chExt cx="4423834" cy="2430761"/>
          </a:xfrm>
        </p:grpSpPr>
        <p:cxnSp>
          <p:nvCxnSpPr>
            <p:cNvPr id="25" name="Straight Connector 69"/>
            <p:cNvCxnSpPr/>
            <p:nvPr/>
          </p:nvCxnSpPr>
          <p:spPr>
            <a:xfrm flipH="1">
              <a:off x="2005712" y="4784487"/>
              <a:ext cx="356394" cy="302795"/>
            </a:xfrm>
            <a:prstGeom prst="line">
              <a:avLst/>
            </a:prstGeom>
            <a:ln w="28575" cap="rnd">
              <a:solidFill>
                <a:srgbClr val="00F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0"/>
            <p:cNvCxnSpPr/>
            <p:nvPr/>
          </p:nvCxnSpPr>
          <p:spPr>
            <a:xfrm rot="10800000">
              <a:off x="1493012" y="5087282"/>
              <a:ext cx="507414" cy="0"/>
            </a:xfrm>
            <a:prstGeom prst="line">
              <a:avLst/>
            </a:prstGeom>
            <a:ln w="28575" cap="rnd">
              <a:solidFill>
                <a:srgbClr val="00F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71"/>
            <p:cNvCxnSpPr/>
            <p:nvPr/>
          </p:nvCxnSpPr>
          <p:spPr>
            <a:xfrm rot="10800000">
              <a:off x="959182" y="4638219"/>
              <a:ext cx="523269" cy="444572"/>
            </a:xfrm>
            <a:prstGeom prst="line">
              <a:avLst/>
            </a:prstGeom>
            <a:ln w="28575" cap="rnd">
              <a:solidFill>
                <a:srgbClr val="00F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72"/>
            <p:cNvGrpSpPr/>
            <p:nvPr/>
          </p:nvGrpSpPr>
          <p:grpSpPr>
            <a:xfrm>
              <a:off x="965324" y="5142474"/>
              <a:ext cx="1580370" cy="453554"/>
              <a:chOff x="1770658" y="5993812"/>
              <a:chExt cx="1580370" cy="533841"/>
            </a:xfrm>
          </p:grpSpPr>
          <p:cxnSp>
            <p:nvCxnSpPr>
              <p:cNvPr id="49" name="Straight Connector 73"/>
              <p:cNvCxnSpPr/>
              <p:nvPr/>
            </p:nvCxnSpPr>
            <p:spPr>
              <a:xfrm flipV="1">
                <a:off x="1770658" y="5993812"/>
                <a:ext cx="533841" cy="533841"/>
              </a:xfrm>
              <a:prstGeom prst="line">
                <a:avLst/>
              </a:prstGeom>
              <a:ln w="2857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74"/>
              <p:cNvCxnSpPr/>
              <p:nvPr/>
            </p:nvCxnSpPr>
            <p:spPr>
              <a:xfrm>
                <a:off x="2309784" y="5993812"/>
                <a:ext cx="507414" cy="0"/>
              </a:xfrm>
              <a:prstGeom prst="line">
                <a:avLst/>
              </a:prstGeom>
              <a:ln w="2857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75"/>
              <p:cNvCxnSpPr/>
              <p:nvPr/>
            </p:nvCxnSpPr>
            <p:spPr>
              <a:xfrm>
                <a:off x="2827759" y="5999098"/>
                <a:ext cx="523269" cy="523269"/>
              </a:xfrm>
              <a:prstGeom prst="line">
                <a:avLst/>
              </a:prstGeom>
              <a:ln w="2857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76"/>
            <p:cNvGrpSpPr/>
            <p:nvPr/>
          </p:nvGrpSpPr>
          <p:grpSpPr>
            <a:xfrm>
              <a:off x="918623" y="4665587"/>
              <a:ext cx="533841" cy="901620"/>
              <a:chOff x="4882191" y="3624777"/>
              <a:chExt cx="533841" cy="901620"/>
            </a:xfrm>
          </p:grpSpPr>
          <p:cxnSp>
            <p:nvCxnSpPr>
              <p:cNvPr id="47" name="Straight Connector 77"/>
              <p:cNvCxnSpPr/>
              <p:nvPr/>
            </p:nvCxnSpPr>
            <p:spPr>
              <a:xfrm rot="5400000" flipV="1">
                <a:off x="4922335" y="3584633"/>
                <a:ext cx="453554" cy="533841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78"/>
              <p:cNvCxnSpPr/>
              <p:nvPr/>
            </p:nvCxnSpPr>
            <p:spPr>
              <a:xfrm rot="5400000">
                <a:off x="4926826" y="4042476"/>
                <a:ext cx="444572" cy="523269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79"/>
            <p:cNvCxnSpPr/>
            <p:nvPr/>
          </p:nvCxnSpPr>
          <p:spPr>
            <a:xfrm rot="16200000" flipH="1">
              <a:off x="2105631" y="5075341"/>
              <a:ext cx="444572" cy="523269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80"/>
            <p:cNvCxnSpPr/>
            <p:nvPr/>
          </p:nvCxnSpPr>
          <p:spPr>
            <a:xfrm flipH="1">
              <a:off x="2060997" y="4829502"/>
              <a:ext cx="331558" cy="281694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82"/>
            <p:cNvSpPr/>
            <p:nvPr/>
          </p:nvSpPr>
          <p:spPr>
            <a:xfrm rot="2427759" flipH="1" flipV="1">
              <a:off x="1962104" y="5313446"/>
              <a:ext cx="753374" cy="153351"/>
            </a:xfrm>
            <a:custGeom>
              <a:avLst/>
              <a:gdLst>
                <a:gd name="connsiteX0" fmla="*/ 0 w 7063740"/>
                <a:gd name="connsiteY0" fmla="*/ 1165860 h 1323975"/>
                <a:gd name="connsiteX1" fmla="*/ 262890 w 7063740"/>
                <a:gd name="connsiteY1" fmla="*/ 1245870 h 1323975"/>
                <a:gd name="connsiteX2" fmla="*/ 582930 w 7063740"/>
                <a:gd name="connsiteY2" fmla="*/ 1314450 h 1323975"/>
                <a:gd name="connsiteX3" fmla="*/ 1143000 w 7063740"/>
                <a:gd name="connsiteY3" fmla="*/ 1211580 h 1323975"/>
                <a:gd name="connsiteX4" fmla="*/ 1588770 w 7063740"/>
                <a:gd name="connsiteY4" fmla="*/ 857250 h 1323975"/>
                <a:gd name="connsiteX5" fmla="*/ 1725930 w 7063740"/>
                <a:gd name="connsiteY5" fmla="*/ 468630 h 1323975"/>
                <a:gd name="connsiteX6" fmla="*/ 1645920 w 7063740"/>
                <a:gd name="connsiteY6" fmla="*/ 148590 h 1323975"/>
                <a:gd name="connsiteX7" fmla="*/ 1394460 w 7063740"/>
                <a:gd name="connsiteY7" fmla="*/ 11430 h 1323975"/>
                <a:gd name="connsiteX8" fmla="*/ 1143000 w 7063740"/>
                <a:gd name="connsiteY8" fmla="*/ 80010 h 1323975"/>
                <a:gd name="connsiteX9" fmla="*/ 1005840 w 7063740"/>
                <a:gd name="connsiteY9" fmla="*/ 285750 h 1323975"/>
                <a:gd name="connsiteX10" fmla="*/ 1005840 w 7063740"/>
                <a:gd name="connsiteY10" fmla="*/ 582930 h 1323975"/>
                <a:gd name="connsiteX11" fmla="*/ 1143000 w 7063740"/>
                <a:gd name="connsiteY11" fmla="*/ 868680 h 1323975"/>
                <a:gd name="connsiteX12" fmla="*/ 1485900 w 7063740"/>
                <a:gd name="connsiteY12" fmla="*/ 1143000 h 1323975"/>
                <a:gd name="connsiteX13" fmla="*/ 1840230 w 7063740"/>
                <a:gd name="connsiteY13" fmla="*/ 1268730 h 1323975"/>
                <a:gd name="connsiteX14" fmla="*/ 2228850 w 7063740"/>
                <a:gd name="connsiteY14" fmla="*/ 1280160 h 1323975"/>
                <a:gd name="connsiteX15" fmla="*/ 2651760 w 7063740"/>
                <a:gd name="connsiteY15" fmla="*/ 1188720 h 1323975"/>
                <a:gd name="connsiteX16" fmla="*/ 3086100 w 7063740"/>
                <a:gd name="connsiteY16" fmla="*/ 845820 h 1323975"/>
                <a:gd name="connsiteX17" fmla="*/ 3211830 w 7063740"/>
                <a:gd name="connsiteY17" fmla="*/ 411480 h 1323975"/>
                <a:gd name="connsiteX18" fmla="*/ 3086100 w 7063740"/>
                <a:gd name="connsiteY18" fmla="*/ 114300 h 1323975"/>
                <a:gd name="connsiteX19" fmla="*/ 2834640 w 7063740"/>
                <a:gd name="connsiteY19" fmla="*/ 11430 h 1323975"/>
                <a:gd name="connsiteX20" fmla="*/ 2594610 w 7063740"/>
                <a:gd name="connsiteY20" fmla="*/ 125730 h 1323975"/>
                <a:gd name="connsiteX21" fmla="*/ 2480310 w 7063740"/>
                <a:gd name="connsiteY21" fmla="*/ 377190 h 1323975"/>
                <a:gd name="connsiteX22" fmla="*/ 2491740 w 7063740"/>
                <a:gd name="connsiteY22" fmla="*/ 617220 h 1323975"/>
                <a:gd name="connsiteX23" fmla="*/ 2640330 w 7063740"/>
                <a:gd name="connsiteY23" fmla="*/ 868680 h 1323975"/>
                <a:gd name="connsiteX24" fmla="*/ 2960370 w 7063740"/>
                <a:gd name="connsiteY24" fmla="*/ 1154430 h 1323975"/>
                <a:gd name="connsiteX25" fmla="*/ 3406140 w 7063740"/>
                <a:gd name="connsiteY25" fmla="*/ 1280160 h 1323975"/>
                <a:gd name="connsiteX26" fmla="*/ 3794760 w 7063740"/>
                <a:gd name="connsiteY26" fmla="*/ 1268730 h 1323975"/>
                <a:gd name="connsiteX27" fmla="*/ 4069080 w 7063740"/>
                <a:gd name="connsiteY27" fmla="*/ 1200150 h 1323975"/>
                <a:gd name="connsiteX28" fmla="*/ 4411980 w 7063740"/>
                <a:gd name="connsiteY28" fmla="*/ 1005840 h 1323975"/>
                <a:gd name="connsiteX29" fmla="*/ 4652010 w 7063740"/>
                <a:gd name="connsiteY29" fmla="*/ 708660 h 1323975"/>
                <a:gd name="connsiteX30" fmla="*/ 4709160 w 7063740"/>
                <a:gd name="connsiteY30" fmla="*/ 411480 h 1323975"/>
                <a:gd name="connsiteX31" fmla="*/ 4572000 w 7063740"/>
                <a:gd name="connsiteY31" fmla="*/ 102870 h 1323975"/>
                <a:gd name="connsiteX32" fmla="*/ 4309110 w 7063740"/>
                <a:gd name="connsiteY32" fmla="*/ 22860 h 1323975"/>
                <a:gd name="connsiteX33" fmla="*/ 4034790 w 7063740"/>
                <a:gd name="connsiteY33" fmla="*/ 160020 h 1323975"/>
                <a:gd name="connsiteX34" fmla="*/ 3966210 w 7063740"/>
                <a:gd name="connsiteY34" fmla="*/ 514350 h 1323975"/>
                <a:gd name="connsiteX35" fmla="*/ 4091940 w 7063740"/>
                <a:gd name="connsiteY35" fmla="*/ 834390 h 1323975"/>
                <a:gd name="connsiteX36" fmla="*/ 4366260 w 7063740"/>
                <a:gd name="connsiteY36" fmla="*/ 1097280 h 1323975"/>
                <a:gd name="connsiteX37" fmla="*/ 4800600 w 7063740"/>
                <a:gd name="connsiteY37" fmla="*/ 1268730 h 1323975"/>
                <a:gd name="connsiteX38" fmla="*/ 5200650 w 7063740"/>
                <a:gd name="connsiteY38" fmla="*/ 1303020 h 1323975"/>
                <a:gd name="connsiteX39" fmla="*/ 5737860 w 7063740"/>
                <a:gd name="connsiteY39" fmla="*/ 1143000 h 1323975"/>
                <a:gd name="connsiteX40" fmla="*/ 6092190 w 7063740"/>
                <a:gd name="connsiteY40" fmla="*/ 800100 h 1323975"/>
                <a:gd name="connsiteX41" fmla="*/ 6195060 w 7063740"/>
                <a:gd name="connsiteY41" fmla="*/ 445770 h 1323975"/>
                <a:gd name="connsiteX42" fmla="*/ 6115050 w 7063740"/>
                <a:gd name="connsiteY42" fmla="*/ 137160 h 1323975"/>
                <a:gd name="connsiteX43" fmla="*/ 5875020 w 7063740"/>
                <a:gd name="connsiteY43" fmla="*/ 34290 h 1323975"/>
                <a:gd name="connsiteX44" fmla="*/ 5669280 w 7063740"/>
                <a:gd name="connsiteY44" fmla="*/ 68580 h 1323975"/>
                <a:gd name="connsiteX45" fmla="*/ 5532120 w 7063740"/>
                <a:gd name="connsiteY45" fmla="*/ 171450 h 1323975"/>
                <a:gd name="connsiteX46" fmla="*/ 5440680 w 7063740"/>
                <a:gd name="connsiteY46" fmla="*/ 400050 h 1323975"/>
                <a:gd name="connsiteX47" fmla="*/ 5509260 w 7063740"/>
                <a:gd name="connsiteY47" fmla="*/ 685800 h 1323975"/>
                <a:gd name="connsiteX48" fmla="*/ 5669280 w 7063740"/>
                <a:gd name="connsiteY48" fmla="*/ 925830 h 1323975"/>
                <a:gd name="connsiteX49" fmla="*/ 5966460 w 7063740"/>
                <a:gd name="connsiteY49" fmla="*/ 1154430 h 1323975"/>
                <a:gd name="connsiteX50" fmla="*/ 6309360 w 7063740"/>
                <a:gd name="connsiteY50" fmla="*/ 1268730 h 1323975"/>
                <a:gd name="connsiteX51" fmla="*/ 6606540 w 7063740"/>
                <a:gd name="connsiteY51" fmla="*/ 1291590 h 1323975"/>
                <a:gd name="connsiteX52" fmla="*/ 7063740 w 7063740"/>
                <a:gd name="connsiteY52" fmla="*/ 1200150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63740" h="1323975">
                  <a:moveTo>
                    <a:pt x="0" y="1165860"/>
                  </a:moveTo>
                  <a:cubicBezTo>
                    <a:pt x="82867" y="1193482"/>
                    <a:pt x="165735" y="1221105"/>
                    <a:pt x="262890" y="1245870"/>
                  </a:cubicBezTo>
                  <a:cubicBezTo>
                    <a:pt x="360045" y="1270635"/>
                    <a:pt x="436245" y="1320165"/>
                    <a:pt x="582930" y="1314450"/>
                  </a:cubicBezTo>
                  <a:cubicBezTo>
                    <a:pt x="729615" y="1308735"/>
                    <a:pt x="975360" y="1287780"/>
                    <a:pt x="1143000" y="1211580"/>
                  </a:cubicBezTo>
                  <a:cubicBezTo>
                    <a:pt x="1310640" y="1135380"/>
                    <a:pt x="1491615" y="981075"/>
                    <a:pt x="1588770" y="857250"/>
                  </a:cubicBezTo>
                  <a:cubicBezTo>
                    <a:pt x="1685925" y="733425"/>
                    <a:pt x="1716405" y="586740"/>
                    <a:pt x="1725930" y="468630"/>
                  </a:cubicBezTo>
                  <a:cubicBezTo>
                    <a:pt x="1735455" y="350520"/>
                    <a:pt x="1701165" y="224790"/>
                    <a:pt x="1645920" y="148590"/>
                  </a:cubicBezTo>
                  <a:cubicBezTo>
                    <a:pt x="1590675" y="72390"/>
                    <a:pt x="1478280" y="22860"/>
                    <a:pt x="1394460" y="11430"/>
                  </a:cubicBezTo>
                  <a:cubicBezTo>
                    <a:pt x="1310640" y="0"/>
                    <a:pt x="1207770" y="34290"/>
                    <a:pt x="1143000" y="80010"/>
                  </a:cubicBezTo>
                  <a:cubicBezTo>
                    <a:pt x="1078230" y="125730"/>
                    <a:pt x="1028700" y="201930"/>
                    <a:pt x="1005840" y="285750"/>
                  </a:cubicBezTo>
                  <a:cubicBezTo>
                    <a:pt x="982980" y="369570"/>
                    <a:pt x="982980" y="485775"/>
                    <a:pt x="1005840" y="582930"/>
                  </a:cubicBezTo>
                  <a:cubicBezTo>
                    <a:pt x="1028700" y="680085"/>
                    <a:pt x="1062990" y="775335"/>
                    <a:pt x="1143000" y="868680"/>
                  </a:cubicBezTo>
                  <a:cubicBezTo>
                    <a:pt x="1223010" y="962025"/>
                    <a:pt x="1369695" y="1076325"/>
                    <a:pt x="1485900" y="1143000"/>
                  </a:cubicBezTo>
                  <a:cubicBezTo>
                    <a:pt x="1602105" y="1209675"/>
                    <a:pt x="1716405" y="1245870"/>
                    <a:pt x="1840230" y="1268730"/>
                  </a:cubicBezTo>
                  <a:cubicBezTo>
                    <a:pt x="1964055" y="1291590"/>
                    <a:pt x="2093595" y="1293495"/>
                    <a:pt x="2228850" y="1280160"/>
                  </a:cubicBezTo>
                  <a:cubicBezTo>
                    <a:pt x="2364105" y="1266825"/>
                    <a:pt x="2508885" y="1261110"/>
                    <a:pt x="2651760" y="1188720"/>
                  </a:cubicBezTo>
                  <a:cubicBezTo>
                    <a:pt x="2794635" y="1116330"/>
                    <a:pt x="2992755" y="975360"/>
                    <a:pt x="3086100" y="845820"/>
                  </a:cubicBezTo>
                  <a:cubicBezTo>
                    <a:pt x="3179445" y="716280"/>
                    <a:pt x="3211830" y="533400"/>
                    <a:pt x="3211830" y="411480"/>
                  </a:cubicBezTo>
                  <a:cubicBezTo>
                    <a:pt x="3211830" y="289560"/>
                    <a:pt x="3148965" y="180975"/>
                    <a:pt x="3086100" y="114300"/>
                  </a:cubicBezTo>
                  <a:cubicBezTo>
                    <a:pt x="3023235" y="47625"/>
                    <a:pt x="2916555" y="9525"/>
                    <a:pt x="2834640" y="11430"/>
                  </a:cubicBezTo>
                  <a:cubicBezTo>
                    <a:pt x="2752725" y="13335"/>
                    <a:pt x="2653665" y="64770"/>
                    <a:pt x="2594610" y="125730"/>
                  </a:cubicBezTo>
                  <a:cubicBezTo>
                    <a:pt x="2535555" y="186690"/>
                    <a:pt x="2497455" y="295275"/>
                    <a:pt x="2480310" y="377190"/>
                  </a:cubicBezTo>
                  <a:cubicBezTo>
                    <a:pt x="2463165" y="459105"/>
                    <a:pt x="2465070" y="535305"/>
                    <a:pt x="2491740" y="617220"/>
                  </a:cubicBezTo>
                  <a:cubicBezTo>
                    <a:pt x="2518410" y="699135"/>
                    <a:pt x="2562225" y="779145"/>
                    <a:pt x="2640330" y="868680"/>
                  </a:cubicBezTo>
                  <a:cubicBezTo>
                    <a:pt x="2718435" y="958215"/>
                    <a:pt x="2832735" y="1085850"/>
                    <a:pt x="2960370" y="1154430"/>
                  </a:cubicBezTo>
                  <a:cubicBezTo>
                    <a:pt x="3088005" y="1223010"/>
                    <a:pt x="3267075" y="1261110"/>
                    <a:pt x="3406140" y="1280160"/>
                  </a:cubicBezTo>
                  <a:cubicBezTo>
                    <a:pt x="3545205" y="1299210"/>
                    <a:pt x="3684270" y="1282065"/>
                    <a:pt x="3794760" y="1268730"/>
                  </a:cubicBezTo>
                  <a:cubicBezTo>
                    <a:pt x="3905250" y="1255395"/>
                    <a:pt x="3966210" y="1243965"/>
                    <a:pt x="4069080" y="1200150"/>
                  </a:cubicBezTo>
                  <a:cubicBezTo>
                    <a:pt x="4171950" y="1156335"/>
                    <a:pt x="4314825" y="1087755"/>
                    <a:pt x="4411980" y="1005840"/>
                  </a:cubicBezTo>
                  <a:cubicBezTo>
                    <a:pt x="4509135" y="923925"/>
                    <a:pt x="4602480" y="807720"/>
                    <a:pt x="4652010" y="708660"/>
                  </a:cubicBezTo>
                  <a:cubicBezTo>
                    <a:pt x="4701540" y="609600"/>
                    <a:pt x="4722495" y="512445"/>
                    <a:pt x="4709160" y="411480"/>
                  </a:cubicBezTo>
                  <a:cubicBezTo>
                    <a:pt x="4695825" y="310515"/>
                    <a:pt x="4638675" y="167640"/>
                    <a:pt x="4572000" y="102870"/>
                  </a:cubicBezTo>
                  <a:cubicBezTo>
                    <a:pt x="4505325" y="38100"/>
                    <a:pt x="4398645" y="13335"/>
                    <a:pt x="4309110" y="22860"/>
                  </a:cubicBezTo>
                  <a:cubicBezTo>
                    <a:pt x="4219575" y="32385"/>
                    <a:pt x="4091940" y="78105"/>
                    <a:pt x="4034790" y="160020"/>
                  </a:cubicBezTo>
                  <a:cubicBezTo>
                    <a:pt x="3977640" y="241935"/>
                    <a:pt x="3956685" y="401955"/>
                    <a:pt x="3966210" y="514350"/>
                  </a:cubicBezTo>
                  <a:cubicBezTo>
                    <a:pt x="3975735" y="626745"/>
                    <a:pt x="4025265" y="737235"/>
                    <a:pt x="4091940" y="834390"/>
                  </a:cubicBezTo>
                  <a:cubicBezTo>
                    <a:pt x="4158615" y="931545"/>
                    <a:pt x="4248150" y="1024890"/>
                    <a:pt x="4366260" y="1097280"/>
                  </a:cubicBezTo>
                  <a:cubicBezTo>
                    <a:pt x="4484370" y="1169670"/>
                    <a:pt x="4661535" y="1234440"/>
                    <a:pt x="4800600" y="1268730"/>
                  </a:cubicBezTo>
                  <a:cubicBezTo>
                    <a:pt x="4939665" y="1303020"/>
                    <a:pt x="5044440" y="1323975"/>
                    <a:pt x="5200650" y="1303020"/>
                  </a:cubicBezTo>
                  <a:cubicBezTo>
                    <a:pt x="5356860" y="1282065"/>
                    <a:pt x="5589270" y="1226820"/>
                    <a:pt x="5737860" y="1143000"/>
                  </a:cubicBezTo>
                  <a:cubicBezTo>
                    <a:pt x="5886450" y="1059180"/>
                    <a:pt x="6015990" y="916305"/>
                    <a:pt x="6092190" y="800100"/>
                  </a:cubicBezTo>
                  <a:cubicBezTo>
                    <a:pt x="6168390" y="683895"/>
                    <a:pt x="6191250" y="556260"/>
                    <a:pt x="6195060" y="445770"/>
                  </a:cubicBezTo>
                  <a:cubicBezTo>
                    <a:pt x="6198870" y="335280"/>
                    <a:pt x="6168390" y="205740"/>
                    <a:pt x="6115050" y="137160"/>
                  </a:cubicBezTo>
                  <a:cubicBezTo>
                    <a:pt x="6061710" y="68580"/>
                    <a:pt x="5949315" y="45720"/>
                    <a:pt x="5875020" y="34290"/>
                  </a:cubicBezTo>
                  <a:cubicBezTo>
                    <a:pt x="5800725" y="22860"/>
                    <a:pt x="5726430" y="45720"/>
                    <a:pt x="5669280" y="68580"/>
                  </a:cubicBezTo>
                  <a:cubicBezTo>
                    <a:pt x="5612130" y="91440"/>
                    <a:pt x="5570220" y="116205"/>
                    <a:pt x="5532120" y="171450"/>
                  </a:cubicBezTo>
                  <a:cubicBezTo>
                    <a:pt x="5494020" y="226695"/>
                    <a:pt x="5444490" y="314325"/>
                    <a:pt x="5440680" y="400050"/>
                  </a:cubicBezTo>
                  <a:cubicBezTo>
                    <a:pt x="5436870" y="485775"/>
                    <a:pt x="5471160" y="598170"/>
                    <a:pt x="5509260" y="685800"/>
                  </a:cubicBezTo>
                  <a:cubicBezTo>
                    <a:pt x="5547360" y="773430"/>
                    <a:pt x="5593080" y="847725"/>
                    <a:pt x="5669280" y="925830"/>
                  </a:cubicBezTo>
                  <a:cubicBezTo>
                    <a:pt x="5745480" y="1003935"/>
                    <a:pt x="5859780" y="1097280"/>
                    <a:pt x="5966460" y="1154430"/>
                  </a:cubicBezTo>
                  <a:cubicBezTo>
                    <a:pt x="6073140" y="1211580"/>
                    <a:pt x="6202680" y="1245870"/>
                    <a:pt x="6309360" y="1268730"/>
                  </a:cubicBezTo>
                  <a:cubicBezTo>
                    <a:pt x="6416040" y="1291590"/>
                    <a:pt x="6480810" y="1303020"/>
                    <a:pt x="6606540" y="1291590"/>
                  </a:cubicBezTo>
                  <a:cubicBezTo>
                    <a:pt x="6732270" y="1280160"/>
                    <a:pt x="6898005" y="1240155"/>
                    <a:pt x="7063740" y="1200150"/>
                  </a:cubicBezTo>
                </a:path>
              </a:pathLst>
            </a:custGeom>
            <a:ln w="19050">
              <a:solidFill>
                <a:srgbClr val="000000">
                  <a:alpha val="4509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83"/>
            <p:cNvSpPr/>
            <p:nvPr/>
          </p:nvSpPr>
          <p:spPr>
            <a:xfrm rot="10800000" flipH="1" flipV="1">
              <a:off x="1374171" y="5033457"/>
              <a:ext cx="753374" cy="153351"/>
            </a:xfrm>
            <a:custGeom>
              <a:avLst/>
              <a:gdLst>
                <a:gd name="connsiteX0" fmla="*/ 0 w 7063740"/>
                <a:gd name="connsiteY0" fmla="*/ 1165860 h 1323975"/>
                <a:gd name="connsiteX1" fmla="*/ 262890 w 7063740"/>
                <a:gd name="connsiteY1" fmla="*/ 1245870 h 1323975"/>
                <a:gd name="connsiteX2" fmla="*/ 582930 w 7063740"/>
                <a:gd name="connsiteY2" fmla="*/ 1314450 h 1323975"/>
                <a:gd name="connsiteX3" fmla="*/ 1143000 w 7063740"/>
                <a:gd name="connsiteY3" fmla="*/ 1211580 h 1323975"/>
                <a:gd name="connsiteX4" fmla="*/ 1588770 w 7063740"/>
                <a:gd name="connsiteY4" fmla="*/ 857250 h 1323975"/>
                <a:gd name="connsiteX5" fmla="*/ 1725930 w 7063740"/>
                <a:gd name="connsiteY5" fmla="*/ 468630 h 1323975"/>
                <a:gd name="connsiteX6" fmla="*/ 1645920 w 7063740"/>
                <a:gd name="connsiteY6" fmla="*/ 148590 h 1323975"/>
                <a:gd name="connsiteX7" fmla="*/ 1394460 w 7063740"/>
                <a:gd name="connsiteY7" fmla="*/ 11430 h 1323975"/>
                <a:gd name="connsiteX8" fmla="*/ 1143000 w 7063740"/>
                <a:gd name="connsiteY8" fmla="*/ 80010 h 1323975"/>
                <a:gd name="connsiteX9" fmla="*/ 1005840 w 7063740"/>
                <a:gd name="connsiteY9" fmla="*/ 285750 h 1323975"/>
                <a:gd name="connsiteX10" fmla="*/ 1005840 w 7063740"/>
                <a:gd name="connsiteY10" fmla="*/ 582930 h 1323975"/>
                <a:gd name="connsiteX11" fmla="*/ 1143000 w 7063740"/>
                <a:gd name="connsiteY11" fmla="*/ 868680 h 1323975"/>
                <a:gd name="connsiteX12" fmla="*/ 1485900 w 7063740"/>
                <a:gd name="connsiteY12" fmla="*/ 1143000 h 1323975"/>
                <a:gd name="connsiteX13" fmla="*/ 1840230 w 7063740"/>
                <a:gd name="connsiteY13" fmla="*/ 1268730 h 1323975"/>
                <a:gd name="connsiteX14" fmla="*/ 2228850 w 7063740"/>
                <a:gd name="connsiteY14" fmla="*/ 1280160 h 1323975"/>
                <a:gd name="connsiteX15" fmla="*/ 2651760 w 7063740"/>
                <a:gd name="connsiteY15" fmla="*/ 1188720 h 1323975"/>
                <a:gd name="connsiteX16" fmla="*/ 3086100 w 7063740"/>
                <a:gd name="connsiteY16" fmla="*/ 845820 h 1323975"/>
                <a:gd name="connsiteX17" fmla="*/ 3211830 w 7063740"/>
                <a:gd name="connsiteY17" fmla="*/ 411480 h 1323975"/>
                <a:gd name="connsiteX18" fmla="*/ 3086100 w 7063740"/>
                <a:gd name="connsiteY18" fmla="*/ 114300 h 1323975"/>
                <a:gd name="connsiteX19" fmla="*/ 2834640 w 7063740"/>
                <a:gd name="connsiteY19" fmla="*/ 11430 h 1323975"/>
                <a:gd name="connsiteX20" fmla="*/ 2594610 w 7063740"/>
                <a:gd name="connsiteY20" fmla="*/ 125730 h 1323975"/>
                <a:gd name="connsiteX21" fmla="*/ 2480310 w 7063740"/>
                <a:gd name="connsiteY21" fmla="*/ 377190 h 1323975"/>
                <a:gd name="connsiteX22" fmla="*/ 2491740 w 7063740"/>
                <a:gd name="connsiteY22" fmla="*/ 617220 h 1323975"/>
                <a:gd name="connsiteX23" fmla="*/ 2640330 w 7063740"/>
                <a:gd name="connsiteY23" fmla="*/ 868680 h 1323975"/>
                <a:gd name="connsiteX24" fmla="*/ 2960370 w 7063740"/>
                <a:gd name="connsiteY24" fmla="*/ 1154430 h 1323975"/>
                <a:gd name="connsiteX25" fmla="*/ 3406140 w 7063740"/>
                <a:gd name="connsiteY25" fmla="*/ 1280160 h 1323975"/>
                <a:gd name="connsiteX26" fmla="*/ 3794760 w 7063740"/>
                <a:gd name="connsiteY26" fmla="*/ 1268730 h 1323975"/>
                <a:gd name="connsiteX27" fmla="*/ 4069080 w 7063740"/>
                <a:gd name="connsiteY27" fmla="*/ 1200150 h 1323975"/>
                <a:gd name="connsiteX28" fmla="*/ 4411980 w 7063740"/>
                <a:gd name="connsiteY28" fmla="*/ 1005840 h 1323975"/>
                <a:gd name="connsiteX29" fmla="*/ 4652010 w 7063740"/>
                <a:gd name="connsiteY29" fmla="*/ 708660 h 1323975"/>
                <a:gd name="connsiteX30" fmla="*/ 4709160 w 7063740"/>
                <a:gd name="connsiteY30" fmla="*/ 411480 h 1323975"/>
                <a:gd name="connsiteX31" fmla="*/ 4572000 w 7063740"/>
                <a:gd name="connsiteY31" fmla="*/ 102870 h 1323975"/>
                <a:gd name="connsiteX32" fmla="*/ 4309110 w 7063740"/>
                <a:gd name="connsiteY32" fmla="*/ 22860 h 1323975"/>
                <a:gd name="connsiteX33" fmla="*/ 4034790 w 7063740"/>
                <a:gd name="connsiteY33" fmla="*/ 160020 h 1323975"/>
                <a:gd name="connsiteX34" fmla="*/ 3966210 w 7063740"/>
                <a:gd name="connsiteY34" fmla="*/ 514350 h 1323975"/>
                <a:gd name="connsiteX35" fmla="*/ 4091940 w 7063740"/>
                <a:gd name="connsiteY35" fmla="*/ 834390 h 1323975"/>
                <a:gd name="connsiteX36" fmla="*/ 4366260 w 7063740"/>
                <a:gd name="connsiteY36" fmla="*/ 1097280 h 1323975"/>
                <a:gd name="connsiteX37" fmla="*/ 4800600 w 7063740"/>
                <a:gd name="connsiteY37" fmla="*/ 1268730 h 1323975"/>
                <a:gd name="connsiteX38" fmla="*/ 5200650 w 7063740"/>
                <a:gd name="connsiteY38" fmla="*/ 1303020 h 1323975"/>
                <a:gd name="connsiteX39" fmla="*/ 5737860 w 7063740"/>
                <a:gd name="connsiteY39" fmla="*/ 1143000 h 1323975"/>
                <a:gd name="connsiteX40" fmla="*/ 6092190 w 7063740"/>
                <a:gd name="connsiteY40" fmla="*/ 800100 h 1323975"/>
                <a:gd name="connsiteX41" fmla="*/ 6195060 w 7063740"/>
                <a:gd name="connsiteY41" fmla="*/ 445770 h 1323975"/>
                <a:gd name="connsiteX42" fmla="*/ 6115050 w 7063740"/>
                <a:gd name="connsiteY42" fmla="*/ 137160 h 1323975"/>
                <a:gd name="connsiteX43" fmla="*/ 5875020 w 7063740"/>
                <a:gd name="connsiteY43" fmla="*/ 34290 h 1323975"/>
                <a:gd name="connsiteX44" fmla="*/ 5669280 w 7063740"/>
                <a:gd name="connsiteY44" fmla="*/ 68580 h 1323975"/>
                <a:gd name="connsiteX45" fmla="*/ 5532120 w 7063740"/>
                <a:gd name="connsiteY45" fmla="*/ 171450 h 1323975"/>
                <a:gd name="connsiteX46" fmla="*/ 5440680 w 7063740"/>
                <a:gd name="connsiteY46" fmla="*/ 400050 h 1323975"/>
                <a:gd name="connsiteX47" fmla="*/ 5509260 w 7063740"/>
                <a:gd name="connsiteY47" fmla="*/ 685800 h 1323975"/>
                <a:gd name="connsiteX48" fmla="*/ 5669280 w 7063740"/>
                <a:gd name="connsiteY48" fmla="*/ 925830 h 1323975"/>
                <a:gd name="connsiteX49" fmla="*/ 5966460 w 7063740"/>
                <a:gd name="connsiteY49" fmla="*/ 1154430 h 1323975"/>
                <a:gd name="connsiteX50" fmla="*/ 6309360 w 7063740"/>
                <a:gd name="connsiteY50" fmla="*/ 1268730 h 1323975"/>
                <a:gd name="connsiteX51" fmla="*/ 6606540 w 7063740"/>
                <a:gd name="connsiteY51" fmla="*/ 1291590 h 1323975"/>
                <a:gd name="connsiteX52" fmla="*/ 7063740 w 7063740"/>
                <a:gd name="connsiteY52" fmla="*/ 1200150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63740" h="1323975">
                  <a:moveTo>
                    <a:pt x="0" y="1165860"/>
                  </a:moveTo>
                  <a:cubicBezTo>
                    <a:pt x="82867" y="1193482"/>
                    <a:pt x="165735" y="1221105"/>
                    <a:pt x="262890" y="1245870"/>
                  </a:cubicBezTo>
                  <a:cubicBezTo>
                    <a:pt x="360045" y="1270635"/>
                    <a:pt x="436245" y="1320165"/>
                    <a:pt x="582930" y="1314450"/>
                  </a:cubicBezTo>
                  <a:cubicBezTo>
                    <a:pt x="729615" y="1308735"/>
                    <a:pt x="975360" y="1287780"/>
                    <a:pt x="1143000" y="1211580"/>
                  </a:cubicBezTo>
                  <a:cubicBezTo>
                    <a:pt x="1310640" y="1135380"/>
                    <a:pt x="1491615" y="981075"/>
                    <a:pt x="1588770" y="857250"/>
                  </a:cubicBezTo>
                  <a:cubicBezTo>
                    <a:pt x="1685925" y="733425"/>
                    <a:pt x="1716405" y="586740"/>
                    <a:pt x="1725930" y="468630"/>
                  </a:cubicBezTo>
                  <a:cubicBezTo>
                    <a:pt x="1735455" y="350520"/>
                    <a:pt x="1701165" y="224790"/>
                    <a:pt x="1645920" y="148590"/>
                  </a:cubicBezTo>
                  <a:cubicBezTo>
                    <a:pt x="1590675" y="72390"/>
                    <a:pt x="1478280" y="22860"/>
                    <a:pt x="1394460" y="11430"/>
                  </a:cubicBezTo>
                  <a:cubicBezTo>
                    <a:pt x="1310640" y="0"/>
                    <a:pt x="1207770" y="34290"/>
                    <a:pt x="1143000" y="80010"/>
                  </a:cubicBezTo>
                  <a:cubicBezTo>
                    <a:pt x="1078230" y="125730"/>
                    <a:pt x="1028700" y="201930"/>
                    <a:pt x="1005840" y="285750"/>
                  </a:cubicBezTo>
                  <a:cubicBezTo>
                    <a:pt x="982980" y="369570"/>
                    <a:pt x="982980" y="485775"/>
                    <a:pt x="1005840" y="582930"/>
                  </a:cubicBezTo>
                  <a:cubicBezTo>
                    <a:pt x="1028700" y="680085"/>
                    <a:pt x="1062990" y="775335"/>
                    <a:pt x="1143000" y="868680"/>
                  </a:cubicBezTo>
                  <a:cubicBezTo>
                    <a:pt x="1223010" y="962025"/>
                    <a:pt x="1369695" y="1076325"/>
                    <a:pt x="1485900" y="1143000"/>
                  </a:cubicBezTo>
                  <a:cubicBezTo>
                    <a:pt x="1602105" y="1209675"/>
                    <a:pt x="1716405" y="1245870"/>
                    <a:pt x="1840230" y="1268730"/>
                  </a:cubicBezTo>
                  <a:cubicBezTo>
                    <a:pt x="1964055" y="1291590"/>
                    <a:pt x="2093595" y="1293495"/>
                    <a:pt x="2228850" y="1280160"/>
                  </a:cubicBezTo>
                  <a:cubicBezTo>
                    <a:pt x="2364105" y="1266825"/>
                    <a:pt x="2508885" y="1261110"/>
                    <a:pt x="2651760" y="1188720"/>
                  </a:cubicBezTo>
                  <a:cubicBezTo>
                    <a:pt x="2794635" y="1116330"/>
                    <a:pt x="2992755" y="975360"/>
                    <a:pt x="3086100" y="845820"/>
                  </a:cubicBezTo>
                  <a:cubicBezTo>
                    <a:pt x="3179445" y="716280"/>
                    <a:pt x="3211830" y="533400"/>
                    <a:pt x="3211830" y="411480"/>
                  </a:cubicBezTo>
                  <a:cubicBezTo>
                    <a:pt x="3211830" y="289560"/>
                    <a:pt x="3148965" y="180975"/>
                    <a:pt x="3086100" y="114300"/>
                  </a:cubicBezTo>
                  <a:cubicBezTo>
                    <a:pt x="3023235" y="47625"/>
                    <a:pt x="2916555" y="9525"/>
                    <a:pt x="2834640" y="11430"/>
                  </a:cubicBezTo>
                  <a:cubicBezTo>
                    <a:pt x="2752725" y="13335"/>
                    <a:pt x="2653665" y="64770"/>
                    <a:pt x="2594610" y="125730"/>
                  </a:cubicBezTo>
                  <a:cubicBezTo>
                    <a:pt x="2535555" y="186690"/>
                    <a:pt x="2497455" y="295275"/>
                    <a:pt x="2480310" y="377190"/>
                  </a:cubicBezTo>
                  <a:cubicBezTo>
                    <a:pt x="2463165" y="459105"/>
                    <a:pt x="2465070" y="535305"/>
                    <a:pt x="2491740" y="617220"/>
                  </a:cubicBezTo>
                  <a:cubicBezTo>
                    <a:pt x="2518410" y="699135"/>
                    <a:pt x="2562225" y="779145"/>
                    <a:pt x="2640330" y="868680"/>
                  </a:cubicBezTo>
                  <a:cubicBezTo>
                    <a:pt x="2718435" y="958215"/>
                    <a:pt x="2832735" y="1085850"/>
                    <a:pt x="2960370" y="1154430"/>
                  </a:cubicBezTo>
                  <a:cubicBezTo>
                    <a:pt x="3088005" y="1223010"/>
                    <a:pt x="3267075" y="1261110"/>
                    <a:pt x="3406140" y="1280160"/>
                  </a:cubicBezTo>
                  <a:cubicBezTo>
                    <a:pt x="3545205" y="1299210"/>
                    <a:pt x="3684270" y="1282065"/>
                    <a:pt x="3794760" y="1268730"/>
                  </a:cubicBezTo>
                  <a:cubicBezTo>
                    <a:pt x="3905250" y="1255395"/>
                    <a:pt x="3966210" y="1243965"/>
                    <a:pt x="4069080" y="1200150"/>
                  </a:cubicBezTo>
                  <a:cubicBezTo>
                    <a:pt x="4171950" y="1156335"/>
                    <a:pt x="4314825" y="1087755"/>
                    <a:pt x="4411980" y="1005840"/>
                  </a:cubicBezTo>
                  <a:cubicBezTo>
                    <a:pt x="4509135" y="923925"/>
                    <a:pt x="4602480" y="807720"/>
                    <a:pt x="4652010" y="708660"/>
                  </a:cubicBezTo>
                  <a:cubicBezTo>
                    <a:pt x="4701540" y="609600"/>
                    <a:pt x="4722495" y="512445"/>
                    <a:pt x="4709160" y="411480"/>
                  </a:cubicBezTo>
                  <a:cubicBezTo>
                    <a:pt x="4695825" y="310515"/>
                    <a:pt x="4638675" y="167640"/>
                    <a:pt x="4572000" y="102870"/>
                  </a:cubicBezTo>
                  <a:cubicBezTo>
                    <a:pt x="4505325" y="38100"/>
                    <a:pt x="4398645" y="13335"/>
                    <a:pt x="4309110" y="22860"/>
                  </a:cubicBezTo>
                  <a:cubicBezTo>
                    <a:pt x="4219575" y="32385"/>
                    <a:pt x="4091940" y="78105"/>
                    <a:pt x="4034790" y="160020"/>
                  </a:cubicBezTo>
                  <a:cubicBezTo>
                    <a:pt x="3977640" y="241935"/>
                    <a:pt x="3956685" y="401955"/>
                    <a:pt x="3966210" y="514350"/>
                  </a:cubicBezTo>
                  <a:cubicBezTo>
                    <a:pt x="3975735" y="626745"/>
                    <a:pt x="4025265" y="737235"/>
                    <a:pt x="4091940" y="834390"/>
                  </a:cubicBezTo>
                  <a:cubicBezTo>
                    <a:pt x="4158615" y="931545"/>
                    <a:pt x="4248150" y="1024890"/>
                    <a:pt x="4366260" y="1097280"/>
                  </a:cubicBezTo>
                  <a:cubicBezTo>
                    <a:pt x="4484370" y="1169670"/>
                    <a:pt x="4661535" y="1234440"/>
                    <a:pt x="4800600" y="1268730"/>
                  </a:cubicBezTo>
                  <a:cubicBezTo>
                    <a:pt x="4939665" y="1303020"/>
                    <a:pt x="5044440" y="1323975"/>
                    <a:pt x="5200650" y="1303020"/>
                  </a:cubicBezTo>
                  <a:cubicBezTo>
                    <a:pt x="5356860" y="1282065"/>
                    <a:pt x="5589270" y="1226820"/>
                    <a:pt x="5737860" y="1143000"/>
                  </a:cubicBezTo>
                  <a:cubicBezTo>
                    <a:pt x="5886450" y="1059180"/>
                    <a:pt x="6015990" y="916305"/>
                    <a:pt x="6092190" y="800100"/>
                  </a:cubicBezTo>
                  <a:cubicBezTo>
                    <a:pt x="6168390" y="683895"/>
                    <a:pt x="6191250" y="556260"/>
                    <a:pt x="6195060" y="445770"/>
                  </a:cubicBezTo>
                  <a:cubicBezTo>
                    <a:pt x="6198870" y="335280"/>
                    <a:pt x="6168390" y="205740"/>
                    <a:pt x="6115050" y="137160"/>
                  </a:cubicBezTo>
                  <a:cubicBezTo>
                    <a:pt x="6061710" y="68580"/>
                    <a:pt x="5949315" y="45720"/>
                    <a:pt x="5875020" y="34290"/>
                  </a:cubicBezTo>
                  <a:cubicBezTo>
                    <a:pt x="5800725" y="22860"/>
                    <a:pt x="5726430" y="45720"/>
                    <a:pt x="5669280" y="68580"/>
                  </a:cubicBezTo>
                  <a:cubicBezTo>
                    <a:pt x="5612130" y="91440"/>
                    <a:pt x="5570220" y="116205"/>
                    <a:pt x="5532120" y="171450"/>
                  </a:cubicBezTo>
                  <a:cubicBezTo>
                    <a:pt x="5494020" y="226695"/>
                    <a:pt x="5444490" y="314325"/>
                    <a:pt x="5440680" y="400050"/>
                  </a:cubicBezTo>
                  <a:cubicBezTo>
                    <a:pt x="5436870" y="485775"/>
                    <a:pt x="5471160" y="598170"/>
                    <a:pt x="5509260" y="685800"/>
                  </a:cubicBezTo>
                  <a:cubicBezTo>
                    <a:pt x="5547360" y="773430"/>
                    <a:pt x="5593080" y="847725"/>
                    <a:pt x="5669280" y="925830"/>
                  </a:cubicBezTo>
                  <a:cubicBezTo>
                    <a:pt x="5745480" y="1003935"/>
                    <a:pt x="5859780" y="1097280"/>
                    <a:pt x="5966460" y="1154430"/>
                  </a:cubicBezTo>
                  <a:cubicBezTo>
                    <a:pt x="6073140" y="1211580"/>
                    <a:pt x="6202680" y="1245870"/>
                    <a:pt x="6309360" y="1268730"/>
                  </a:cubicBezTo>
                  <a:cubicBezTo>
                    <a:pt x="6416040" y="1291590"/>
                    <a:pt x="6480810" y="1303020"/>
                    <a:pt x="6606540" y="1291590"/>
                  </a:cubicBezTo>
                  <a:cubicBezTo>
                    <a:pt x="6732270" y="1280160"/>
                    <a:pt x="6898005" y="1240155"/>
                    <a:pt x="7063740" y="1200150"/>
                  </a:cubicBezTo>
                </a:path>
              </a:pathLst>
            </a:custGeom>
            <a:ln w="19050">
              <a:solidFill>
                <a:srgbClr val="000000">
                  <a:alpha val="4509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84"/>
            <p:cNvGrpSpPr/>
            <p:nvPr/>
          </p:nvGrpSpPr>
          <p:grpSpPr>
            <a:xfrm flipH="1">
              <a:off x="797797" y="4764516"/>
              <a:ext cx="756985" cy="703002"/>
              <a:chOff x="4304544" y="3276581"/>
              <a:chExt cx="756985" cy="703002"/>
            </a:xfrm>
          </p:grpSpPr>
          <p:sp>
            <p:nvSpPr>
              <p:cNvPr id="45" name="Freeform 85"/>
              <p:cNvSpPr/>
              <p:nvPr/>
            </p:nvSpPr>
            <p:spPr>
              <a:xfrm rot="2427759" flipH="1" flipV="1">
                <a:off x="4308155" y="3826232"/>
                <a:ext cx="753374" cy="153351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063740" h="1323975">
                    <a:moveTo>
                      <a:pt x="0" y="1165860"/>
                    </a:moveTo>
                    <a:cubicBezTo>
                      <a:pt x="82867" y="1193482"/>
                      <a:pt x="165735" y="1221105"/>
                      <a:pt x="262890" y="1245870"/>
                    </a:cubicBezTo>
                    <a:cubicBezTo>
                      <a:pt x="360045" y="1270635"/>
                      <a:pt x="436245" y="1320165"/>
                      <a:pt x="582930" y="1314450"/>
                    </a:cubicBezTo>
                    <a:cubicBezTo>
                      <a:pt x="729615" y="1308735"/>
                      <a:pt x="975360" y="1287780"/>
                      <a:pt x="1143000" y="1211580"/>
                    </a:cubicBezTo>
                    <a:cubicBezTo>
                      <a:pt x="1310640" y="1135380"/>
                      <a:pt x="1491615" y="981075"/>
                      <a:pt x="1588770" y="857250"/>
                    </a:cubicBezTo>
                    <a:cubicBezTo>
                      <a:pt x="1685925" y="733425"/>
                      <a:pt x="1716405" y="586740"/>
                      <a:pt x="1725930" y="468630"/>
                    </a:cubicBezTo>
                    <a:cubicBezTo>
                      <a:pt x="1735455" y="350520"/>
                      <a:pt x="1701165" y="224790"/>
                      <a:pt x="1645920" y="148590"/>
                    </a:cubicBezTo>
                    <a:cubicBezTo>
                      <a:pt x="1590675" y="72390"/>
                      <a:pt x="1478280" y="22860"/>
                      <a:pt x="1394460" y="11430"/>
                    </a:cubicBezTo>
                    <a:cubicBezTo>
                      <a:pt x="1310640" y="0"/>
                      <a:pt x="1207770" y="34290"/>
                      <a:pt x="1143000" y="80010"/>
                    </a:cubicBezTo>
                    <a:cubicBezTo>
                      <a:pt x="1078230" y="125730"/>
                      <a:pt x="1028700" y="201930"/>
                      <a:pt x="1005840" y="285750"/>
                    </a:cubicBezTo>
                    <a:cubicBezTo>
                      <a:pt x="982980" y="369570"/>
                      <a:pt x="982980" y="485775"/>
                      <a:pt x="1005840" y="582930"/>
                    </a:cubicBezTo>
                    <a:cubicBezTo>
                      <a:pt x="1028700" y="680085"/>
                      <a:pt x="1062990" y="775335"/>
                      <a:pt x="1143000" y="868680"/>
                    </a:cubicBezTo>
                    <a:cubicBezTo>
                      <a:pt x="1223010" y="962025"/>
                      <a:pt x="1369695" y="1076325"/>
                      <a:pt x="1485900" y="1143000"/>
                    </a:cubicBezTo>
                    <a:cubicBezTo>
                      <a:pt x="1602105" y="1209675"/>
                      <a:pt x="1716405" y="1245870"/>
                      <a:pt x="1840230" y="1268730"/>
                    </a:cubicBezTo>
                    <a:cubicBezTo>
                      <a:pt x="1964055" y="1291590"/>
                      <a:pt x="2093595" y="1293495"/>
                      <a:pt x="2228850" y="1280160"/>
                    </a:cubicBezTo>
                    <a:cubicBezTo>
                      <a:pt x="2364105" y="1266825"/>
                      <a:pt x="2508885" y="1261110"/>
                      <a:pt x="2651760" y="1188720"/>
                    </a:cubicBezTo>
                    <a:cubicBezTo>
                      <a:pt x="2794635" y="1116330"/>
                      <a:pt x="2992755" y="975360"/>
                      <a:pt x="3086100" y="845820"/>
                    </a:cubicBezTo>
                    <a:cubicBezTo>
                      <a:pt x="3179445" y="716280"/>
                      <a:pt x="3211830" y="533400"/>
                      <a:pt x="3211830" y="411480"/>
                    </a:cubicBezTo>
                    <a:cubicBezTo>
                      <a:pt x="3211830" y="289560"/>
                      <a:pt x="3148965" y="180975"/>
                      <a:pt x="3086100" y="114300"/>
                    </a:cubicBezTo>
                    <a:cubicBezTo>
                      <a:pt x="3023235" y="47625"/>
                      <a:pt x="2916555" y="9525"/>
                      <a:pt x="2834640" y="11430"/>
                    </a:cubicBezTo>
                    <a:cubicBezTo>
                      <a:pt x="2752725" y="13335"/>
                      <a:pt x="2653665" y="64770"/>
                      <a:pt x="2594610" y="125730"/>
                    </a:cubicBezTo>
                    <a:cubicBezTo>
                      <a:pt x="2535555" y="186690"/>
                      <a:pt x="2497455" y="295275"/>
                      <a:pt x="2480310" y="377190"/>
                    </a:cubicBezTo>
                    <a:cubicBezTo>
                      <a:pt x="2463165" y="459105"/>
                      <a:pt x="2465070" y="535305"/>
                      <a:pt x="2491740" y="617220"/>
                    </a:cubicBezTo>
                    <a:cubicBezTo>
                      <a:pt x="2518410" y="699135"/>
                      <a:pt x="2562225" y="779145"/>
                      <a:pt x="2640330" y="868680"/>
                    </a:cubicBezTo>
                    <a:cubicBezTo>
                      <a:pt x="2718435" y="958215"/>
                      <a:pt x="2832735" y="1085850"/>
                      <a:pt x="2960370" y="1154430"/>
                    </a:cubicBezTo>
                    <a:cubicBezTo>
                      <a:pt x="3088005" y="1223010"/>
                      <a:pt x="3267075" y="1261110"/>
                      <a:pt x="3406140" y="1280160"/>
                    </a:cubicBezTo>
                    <a:cubicBezTo>
                      <a:pt x="3545205" y="1299210"/>
                      <a:pt x="3684270" y="1282065"/>
                      <a:pt x="3794760" y="1268730"/>
                    </a:cubicBezTo>
                    <a:cubicBezTo>
                      <a:pt x="3905250" y="1255395"/>
                      <a:pt x="3966210" y="1243965"/>
                      <a:pt x="4069080" y="1200150"/>
                    </a:cubicBezTo>
                    <a:cubicBezTo>
                      <a:pt x="4171950" y="1156335"/>
                      <a:pt x="4314825" y="1087755"/>
                      <a:pt x="4411980" y="1005840"/>
                    </a:cubicBezTo>
                    <a:cubicBezTo>
                      <a:pt x="4509135" y="923925"/>
                      <a:pt x="4602480" y="807720"/>
                      <a:pt x="4652010" y="708660"/>
                    </a:cubicBezTo>
                    <a:cubicBezTo>
                      <a:pt x="4701540" y="609600"/>
                      <a:pt x="4722495" y="512445"/>
                      <a:pt x="4709160" y="411480"/>
                    </a:cubicBezTo>
                    <a:cubicBezTo>
                      <a:pt x="4695825" y="310515"/>
                      <a:pt x="4638675" y="167640"/>
                      <a:pt x="4572000" y="102870"/>
                    </a:cubicBezTo>
                    <a:cubicBezTo>
                      <a:pt x="4505325" y="38100"/>
                      <a:pt x="4398645" y="13335"/>
                      <a:pt x="4309110" y="22860"/>
                    </a:cubicBezTo>
                    <a:cubicBezTo>
                      <a:pt x="4219575" y="32385"/>
                      <a:pt x="4091940" y="78105"/>
                      <a:pt x="4034790" y="160020"/>
                    </a:cubicBezTo>
                    <a:cubicBezTo>
                      <a:pt x="3977640" y="241935"/>
                      <a:pt x="3956685" y="401955"/>
                      <a:pt x="3966210" y="514350"/>
                    </a:cubicBezTo>
                    <a:cubicBezTo>
                      <a:pt x="3975735" y="626745"/>
                      <a:pt x="4025265" y="737235"/>
                      <a:pt x="4091940" y="834390"/>
                    </a:cubicBezTo>
                    <a:cubicBezTo>
                      <a:pt x="4158615" y="931545"/>
                      <a:pt x="4248150" y="1024890"/>
                      <a:pt x="4366260" y="1097280"/>
                    </a:cubicBezTo>
                    <a:cubicBezTo>
                      <a:pt x="4484370" y="1169670"/>
                      <a:pt x="4661535" y="1234440"/>
                      <a:pt x="4800600" y="1268730"/>
                    </a:cubicBezTo>
                    <a:cubicBezTo>
                      <a:pt x="4939665" y="1303020"/>
                      <a:pt x="5044440" y="1323975"/>
                      <a:pt x="5200650" y="1303020"/>
                    </a:cubicBezTo>
                    <a:cubicBezTo>
                      <a:pt x="5356860" y="1282065"/>
                      <a:pt x="5589270" y="1226820"/>
                      <a:pt x="5737860" y="1143000"/>
                    </a:cubicBezTo>
                    <a:cubicBezTo>
                      <a:pt x="5886450" y="1059180"/>
                      <a:pt x="6015990" y="916305"/>
                      <a:pt x="6092190" y="800100"/>
                    </a:cubicBezTo>
                    <a:cubicBezTo>
                      <a:pt x="6168390" y="683895"/>
                      <a:pt x="6191250" y="556260"/>
                      <a:pt x="6195060" y="445770"/>
                    </a:cubicBezTo>
                    <a:cubicBezTo>
                      <a:pt x="6198870" y="335280"/>
                      <a:pt x="6168390" y="205740"/>
                      <a:pt x="6115050" y="137160"/>
                    </a:cubicBezTo>
                    <a:cubicBezTo>
                      <a:pt x="6061710" y="68580"/>
                      <a:pt x="5949315" y="45720"/>
                      <a:pt x="5875020" y="34290"/>
                    </a:cubicBezTo>
                    <a:cubicBezTo>
                      <a:pt x="5800725" y="22860"/>
                      <a:pt x="5726430" y="45720"/>
                      <a:pt x="5669280" y="68580"/>
                    </a:cubicBezTo>
                    <a:cubicBezTo>
                      <a:pt x="5612130" y="91440"/>
                      <a:pt x="5570220" y="116205"/>
                      <a:pt x="5532120" y="171450"/>
                    </a:cubicBezTo>
                    <a:cubicBezTo>
                      <a:pt x="5494020" y="226695"/>
                      <a:pt x="5444490" y="314325"/>
                      <a:pt x="5440680" y="400050"/>
                    </a:cubicBezTo>
                    <a:cubicBezTo>
                      <a:pt x="5436870" y="485775"/>
                      <a:pt x="5471160" y="598170"/>
                      <a:pt x="5509260" y="685800"/>
                    </a:cubicBezTo>
                    <a:cubicBezTo>
                      <a:pt x="5547360" y="773430"/>
                      <a:pt x="5593080" y="847725"/>
                      <a:pt x="5669280" y="925830"/>
                    </a:cubicBezTo>
                    <a:cubicBezTo>
                      <a:pt x="5745480" y="1003935"/>
                      <a:pt x="5859780" y="1097280"/>
                      <a:pt x="5966460" y="1154430"/>
                    </a:cubicBezTo>
                    <a:cubicBezTo>
                      <a:pt x="6073140" y="1211580"/>
                      <a:pt x="6202680" y="1245870"/>
                      <a:pt x="6309360" y="1268730"/>
                    </a:cubicBezTo>
                    <a:cubicBezTo>
                      <a:pt x="6416040" y="1291590"/>
                      <a:pt x="6480810" y="1303020"/>
                      <a:pt x="6606540" y="1291590"/>
                    </a:cubicBezTo>
                    <a:cubicBezTo>
                      <a:pt x="6732270" y="1280160"/>
                      <a:pt x="6898005" y="1240155"/>
                      <a:pt x="7063740" y="1200150"/>
                    </a:cubicBezTo>
                  </a:path>
                </a:pathLst>
              </a:custGeom>
              <a:ln w="19050">
                <a:solidFill>
                  <a:srgbClr val="000000">
                    <a:alpha val="4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reeform 86"/>
              <p:cNvSpPr/>
              <p:nvPr/>
            </p:nvSpPr>
            <p:spPr>
              <a:xfrm rot="19172241" flipH="1">
                <a:off x="4304544" y="3276581"/>
                <a:ext cx="753374" cy="153351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063740" h="1323975">
                    <a:moveTo>
                      <a:pt x="0" y="1165860"/>
                    </a:moveTo>
                    <a:cubicBezTo>
                      <a:pt x="82867" y="1193482"/>
                      <a:pt x="165735" y="1221105"/>
                      <a:pt x="262890" y="1245870"/>
                    </a:cubicBezTo>
                    <a:cubicBezTo>
                      <a:pt x="360045" y="1270635"/>
                      <a:pt x="436245" y="1320165"/>
                      <a:pt x="582930" y="1314450"/>
                    </a:cubicBezTo>
                    <a:cubicBezTo>
                      <a:pt x="729615" y="1308735"/>
                      <a:pt x="975360" y="1287780"/>
                      <a:pt x="1143000" y="1211580"/>
                    </a:cubicBezTo>
                    <a:cubicBezTo>
                      <a:pt x="1310640" y="1135380"/>
                      <a:pt x="1491615" y="981075"/>
                      <a:pt x="1588770" y="857250"/>
                    </a:cubicBezTo>
                    <a:cubicBezTo>
                      <a:pt x="1685925" y="733425"/>
                      <a:pt x="1716405" y="586740"/>
                      <a:pt x="1725930" y="468630"/>
                    </a:cubicBezTo>
                    <a:cubicBezTo>
                      <a:pt x="1735455" y="350520"/>
                      <a:pt x="1701165" y="224790"/>
                      <a:pt x="1645920" y="148590"/>
                    </a:cubicBezTo>
                    <a:cubicBezTo>
                      <a:pt x="1590675" y="72390"/>
                      <a:pt x="1478280" y="22860"/>
                      <a:pt x="1394460" y="11430"/>
                    </a:cubicBezTo>
                    <a:cubicBezTo>
                      <a:pt x="1310640" y="0"/>
                      <a:pt x="1207770" y="34290"/>
                      <a:pt x="1143000" y="80010"/>
                    </a:cubicBezTo>
                    <a:cubicBezTo>
                      <a:pt x="1078230" y="125730"/>
                      <a:pt x="1028700" y="201930"/>
                      <a:pt x="1005840" y="285750"/>
                    </a:cubicBezTo>
                    <a:cubicBezTo>
                      <a:pt x="982980" y="369570"/>
                      <a:pt x="982980" y="485775"/>
                      <a:pt x="1005840" y="582930"/>
                    </a:cubicBezTo>
                    <a:cubicBezTo>
                      <a:pt x="1028700" y="680085"/>
                      <a:pt x="1062990" y="775335"/>
                      <a:pt x="1143000" y="868680"/>
                    </a:cubicBezTo>
                    <a:cubicBezTo>
                      <a:pt x="1223010" y="962025"/>
                      <a:pt x="1369695" y="1076325"/>
                      <a:pt x="1485900" y="1143000"/>
                    </a:cubicBezTo>
                    <a:cubicBezTo>
                      <a:pt x="1602105" y="1209675"/>
                      <a:pt x="1716405" y="1245870"/>
                      <a:pt x="1840230" y="1268730"/>
                    </a:cubicBezTo>
                    <a:cubicBezTo>
                      <a:pt x="1964055" y="1291590"/>
                      <a:pt x="2093595" y="1293495"/>
                      <a:pt x="2228850" y="1280160"/>
                    </a:cubicBezTo>
                    <a:cubicBezTo>
                      <a:pt x="2364105" y="1266825"/>
                      <a:pt x="2508885" y="1261110"/>
                      <a:pt x="2651760" y="1188720"/>
                    </a:cubicBezTo>
                    <a:cubicBezTo>
                      <a:pt x="2794635" y="1116330"/>
                      <a:pt x="2992755" y="975360"/>
                      <a:pt x="3086100" y="845820"/>
                    </a:cubicBezTo>
                    <a:cubicBezTo>
                      <a:pt x="3179445" y="716280"/>
                      <a:pt x="3211830" y="533400"/>
                      <a:pt x="3211830" y="411480"/>
                    </a:cubicBezTo>
                    <a:cubicBezTo>
                      <a:pt x="3211830" y="289560"/>
                      <a:pt x="3148965" y="180975"/>
                      <a:pt x="3086100" y="114300"/>
                    </a:cubicBezTo>
                    <a:cubicBezTo>
                      <a:pt x="3023235" y="47625"/>
                      <a:pt x="2916555" y="9525"/>
                      <a:pt x="2834640" y="11430"/>
                    </a:cubicBezTo>
                    <a:cubicBezTo>
                      <a:pt x="2752725" y="13335"/>
                      <a:pt x="2653665" y="64770"/>
                      <a:pt x="2594610" y="125730"/>
                    </a:cubicBezTo>
                    <a:cubicBezTo>
                      <a:pt x="2535555" y="186690"/>
                      <a:pt x="2497455" y="295275"/>
                      <a:pt x="2480310" y="377190"/>
                    </a:cubicBezTo>
                    <a:cubicBezTo>
                      <a:pt x="2463165" y="459105"/>
                      <a:pt x="2465070" y="535305"/>
                      <a:pt x="2491740" y="617220"/>
                    </a:cubicBezTo>
                    <a:cubicBezTo>
                      <a:pt x="2518410" y="699135"/>
                      <a:pt x="2562225" y="779145"/>
                      <a:pt x="2640330" y="868680"/>
                    </a:cubicBezTo>
                    <a:cubicBezTo>
                      <a:pt x="2718435" y="958215"/>
                      <a:pt x="2832735" y="1085850"/>
                      <a:pt x="2960370" y="1154430"/>
                    </a:cubicBezTo>
                    <a:cubicBezTo>
                      <a:pt x="3088005" y="1223010"/>
                      <a:pt x="3267075" y="1261110"/>
                      <a:pt x="3406140" y="1280160"/>
                    </a:cubicBezTo>
                    <a:cubicBezTo>
                      <a:pt x="3545205" y="1299210"/>
                      <a:pt x="3684270" y="1282065"/>
                      <a:pt x="3794760" y="1268730"/>
                    </a:cubicBezTo>
                    <a:cubicBezTo>
                      <a:pt x="3905250" y="1255395"/>
                      <a:pt x="3966210" y="1243965"/>
                      <a:pt x="4069080" y="1200150"/>
                    </a:cubicBezTo>
                    <a:cubicBezTo>
                      <a:pt x="4171950" y="1156335"/>
                      <a:pt x="4314825" y="1087755"/>
                      <a:pt x="4411980" y="1005840"/>
                    </a:cubicBezTo>
                    <a:cubicBezTo>
                      <a:pt x="4509135" y="923925"/>
                      <a:pt x="4602480" y="807720"/>
                      <a:pt x="4652010" y="708660"/>
                    </a:cubicBezTo>
                    <a:cubicBezTo>
                      <a:pt x="4701540" y="609600"/>
                      <a:pt x="4722495" y="512445"/>
                      <a:pt x="4709160" y="411480"/>
                    </a:cubicBezTo>
                    <a:cubicBezTo>
                      <a:pt x="4695825" y="310515"/>
                      <a:pt x="4638675" y="167640"/>
                      <a:pt x="4572000" y="102870"/>
                    </a:cubicBezTo>
                    <a:cubicBezTo>
                      <a:pt x="4505325" y="38100"/>
                      <a:pt x="4398645" y="13335"/>
                      <a:pt x="4309110" y="22860"/>
                    </a:cubicBezTo>
                    <a:cubicBezTo>
                      <a:pt x="4219575" y="32385"/>
                      <a:pt x="4091940" y="78105"/>
                      <a:pt x="4034790" y="160020"/>
                    </a:cubicBezTo>
                    <a:cubicBezTo>
                      <a:pt x="3977640" y="241935"/>
                      <a:pt x="3956685" y="401955"/>
                      <a:pt x="3966210" y="514350"/>
                    </a:cubicBezTo>
                    <a:cubicBezTo>
                      <a:pt x="3975735" y="626745"/>
                      <a:pt x="4025265" y="737235"/>
                      <a:pt x="4091940" y="834390"/>
                    </a:cubicBezTo>
                    <a:cubicBezTo>
                      <a:pt x="4158615" y="931545"/>
                      <a:pt x="4248150" y="1024890"/>
                      <a:pt x="4366260" y="1097280"/>
                    </a:cubicBezTo>
                    <a:cubicBezTo>
                      <a:pt x="4484370" y="1169670"/>
                      <a:pt x="4661535" y="1234440"/>
                      <a:pt x="4800600" y="1268730"/>
                    </a:cubicBezTo>
                    <a:cubicBezTo>
                      <a:pt x="4939665" y="1303020"/>
                      <a:pt x="5044440" y="1323975"/>
                      <a:pt x="5200650" y="1303020"/>
                    </a:cubicBezTo>
                    <a:cubicBezTo>
                      <a:pt x="5356860" y="1282065"/>
                      <a:pt x="5589270" y="1226820"/>
                      <a:pt x="5737860" y="1143000"/>
                    </a:cubicBezTo>
                    <a:cubicBezTo>
                      <a:pt x="5886450" y="1059180"/>
                      <a:pt x="6015990" y="916305"/>
                      <a:pt x="6092190" y="800100"/>
                    </a:cubicBezTo>
                    <a:cubicBezTo>
                      <a:pt x="6168390" y="683895"/>
                      <a:pt x="6191250" y="556260"/>
                      <a:pt x="6195060" y="445770"/>
                    </a:cubicBezTo>
                    <a:cubicBezTo>
                      <a:pt x="6198870" y="335280"/>
                      <a:pt x="6168390" y="205740"/>
                      <a:pt x="6115050" y="137160"/>
                    </a:cubicBezTo>
                    <a:cubicBezTo>
                      <a:pt x="6061710" y="68580"/>
                      <a:pt x="5949315" y="45720"/>
                      <a:pt x="5875020" y="34290"/>
                    </a:cubicBezTo>
                    <a:cubicBezTo>
                      <a:pt x="5800725" y="22860"/>
                      <a:pt x="5726430" y="45720"/>
                      <a:pt x="5669280" y="68580"/>
                    </a:cubicBezTo>
                    <a:cubicBezTo>
                      <a:pt x="5612130" y="91440"/>
                      <a:pt x="5570220" y="116205"/>
                      <a:pt x="5532120" y="171450"/>
                    </a:cubicBezTo>
                    <a:cubicBezTo>
                      <a:pt x="5494020" y="226695"/>
                      <a:pt x="5444490" y="314325"/>
                      <a:pt x="5440680" y="400050"/>
                    </a:cubicBezTo>
                    <a:cubicBezTo>
                      <a:pt x="5436870" y="485775"/>
                      <a:pt x="5471160" y="598170"/>
                      <a:pt x="5509260" y="685800"/>
                    </a:cubicBezTo>
                    <a:cubicBezTo>
                      <a:pt x="5547360" y="773430"/>
                      <a:pt x="5593080" y="847725"/>
                      <a:pt x="5669280" y="925830"/>
                    </a:cubicBezTo>
                    <a:cubicBezTo>
                      <a:pt x="5745480" y="1003935"/>
                      <a:pt x="5859780" y="1097280"/>
                      <a:pt x="5966460" y="1154430"/>
                    </a:cubicBezTo>
                    <a:cubicBezTo>
                      <a:pt x="6073140" y="1211580"/>
                      <a:pt x="6202680" y="1245870"/>
                      <a:pt x="6309360" y="1268730"/>
                    </a:cubicBezTo>
                    <a:cubicBezTo>
                      <a:pt x="6416040" y="1291590"/>
                      <a:pt x="6480810" y="1303020"/>
                      <a:pt x="6606540" y="1291590"/>
                    </a:cubicBezTo>
                    <a:cubicBezTo>
                      <a:pt x="6732270" y="1280160"/>
                      <a:pt x="6898005" y="1240155"/>
                      <a:pt x="7063740" y="1200150"/>
                    </a:cubicBezTo>
                  </a:path>
                </a:pathLst>
              </a:custGeom>
              <a:ln w="19050">
                <a:solidFill>
                  <a:srgbClr val="000000">
                    <a:alpha val="4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87"/>
            <p:cNvCxnSpPr>
              <a:stCxn id="38" idx="1"/>
            </p:cNvCxnSpPr>
            <p:nvPr/>
          </p:nvCxnSpPr>
          <p:spPr>
            <a:xfrm flipH="1">
              <a:off x="2497610" y="4697773"/>
              <a:ext cx="75864" cy="44337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88"/>
            <p:cNvCxnSpPr/>
            <p:nvPr/>
          </p:nvCxnSpPr>
          <p:spPr>
            <a:xfrm flipV="1">
              <a:off x="2430250" y="4572811"/>
              <a:ext cx="89757" cy="131831"/>
            </a:xfrm>
            <a:prstGeom prst="straightConnector1">
              <a:avLst/>
            </a:prstGeom>
            <a:ln w="19050">
              <a:solidFill>
                <a:srgbClr val="00FA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90"/>
            <p:cNvSpPr/>
            <p:nvPr/>
          </p:nvSpPr>
          <p:spPr>
            <a:xfrm>
              <a:off x="2360126" y="4252613"/>
              <a:ext cx="338590" cy="530566"/>
            </a:xfrm>
            <a:custGeom>
              <a:avLst/>
              <a:gdLst>
                <a:gd name="connsiteX0" fmla="*/ 0 w 173905"/>
                <a:gd name="connsiteY0" fmla="*/ 246832 h 246832"/>
                <a:gd name="connsiteX1" fmla="*/ 58904 w 173905"/>
                <a:gd name="connsiteY1" fmla="*/ 185124 h 246832"/>
                <a:gd name="connsiteX2" fmla="*/ 126221 w 173905"/>
                <a:gd name="connsiteY2" fmla="*/ 86952 h 246832"/>
                <a:gd name="connsiteX3" fmla="*/ 173905 w 173905"/>
                <a:gd name="connsiteY3" fmla="*/ 0 h 2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05" h="246832">
                  <a:moveTo>
                    <a:pt x="0" y="246832"/>
                  </a:moveTo>
                  <a:cubicBezTo>
                    <a:pt x="18933" y="229301"/>
                    <a:pt x="37867" y="211771"/>
                    <a:pt x="58904" y="185124"/>
                  </a:cubicBezTo>
                  <a:cubicBezTo>
                    <a:pt x="79941" y="158477"/>
                    <a:pt x="107054" y="117806"/>
                    <a:pt x="126221" y="86952"/>
                  </a:cubicBezTo>
                  <a:cubicBezTo>
                    <a:pt x="145388" y="56098"/>
                    <a:pt x="159646" y="28049"/>
                    <a:pt x="173905" y="0"/>
                  </a:cubicBezTo>
                </a:path>
              </a:pathLst>
            </a:custGeom>
            <a:ln w="28575">
              <a:solidFill>
                <a:srgbClr val="00FA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91"/>
            <p:cNvSpPr/>
            <p:nvPr/>
          </p:nvSpPr>
          <p:spPr>
            <a:xfrm rot="16506911" flipV="1">
              <a:off x="2532374" y="4313505"/>
              <a:ext cx="423987" cy="661818"/>
            </a:xfrm>
            <a:custGeom>
              <a:avLst/>
              <a:gdLst>
                <a:gd name="connsiteX0" fmla="*/ 0 w 173905"/>
                <a:gd name="connsiteY0" fmla="*/ 246832 h 246832"/>
                <a:gd name="connsiteX1" fmla="*/ 58904 w 173905"/>
                <a:gd name="connsiteY1" fmla="*/ 185124 h 246832"/>
                <a:gd name="connsiteX2" fmla="*/ 126221 w 173905"/>
                <a:gd name="connsiteY2" fmla="*/ 86952 h 246832"/>
                <a:gd name="connsiteX3" fmla="*/ 173905 w 173905"/>
                <a:gd name="connsiteY3" fmla="*/ 0 h 2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05" h="246832">
                  <a:moveTo>
                    <a:pt x="0" y="246832"/>
                  </a:moveTo>
                  <a:cubicBezTo>
                    <a:pt x="18933" y="229301"/>
                    <a:pt x="37867" y="211771"/>
                    <a:pt x="58904" y="185124"/>
                  </a:cubicBezTo>
                  <a:cubicBezTo>
                    <a:pt x="79941" y="158477"/>
                    <a:pt x="107054" y="117806"/>
                    <a:pt x="126221" y="86952"/>
                  </a:cubicBezTo>
                  <a:cubicBezTo>
                    <a:pt x="145388" y="56098"/>
                    <a:pt x="159646" y="28049"/>
                    <a:pt x="173905" y="0"/>
                  </a:cubicBezTo>
                </a:path>
              </a:pathLst>
            </a:custGeom>
            <a:ln w="2857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92"/>
            <p:cNvSpPr/>
            <p:nvPr/>
          </p:nvSpPr>
          <p:spPr>
            <a:xfrm rot="19172241" flipH="1">
              <a:off x="1945657" y="4864004"/>
              <a:ext cx="557107" cy="154013"/>
            </a:xfrm>
            <a:custGeom>
              <a:avLst/>
              <a:gdLst>
                <a:gd name="connsiteX0" fmla="*/ 0 w 7063740"/>
                <a:gd name="connsiteY0" fmla="*/ 1165860 h 1323975"/>
                <a:gd name="connsiteX1" fmla="*/ 262890 w 7063740"/>
                <a:gd name="connsiteY1" fmla="*/ 1245870 h 1323975"/>
                <a:gd name="connsiteX2" fmla="*/ 582930 w 7063740"/>
                <a:gd name="connsiteY2" fmla="*/ 1314450 h 1323975"/>
                <a:gd name="connsiteX3" fmla="*/ 1143000 w 7063740"/>
                <a:gd name="connsiteY3" fmla="*/ 1211580 h 1323975"/>
                <a:gd name="connsiteX4" fmla="*/ 1588770 w 7063740"/>
                <a:gd name="connsiteY4" fmla="*/ 857250 h 1323975"/>
                <a:gd name="connsiteX5" fmla="*/ 1725930 w 7063740"/>
                <a:gd name="connsiteY5" fmla="*/ 468630 h 1323975"/>
                <a:gd name="connsiteX6" fmla="*/ 1645920 w 7063740"/>
                <a:gd name="connsiteY6" fmla="*/ 148590 h 1323975"/>
                <a:gd name="connsiteX7" fmla="*/ 1394460 w 7063740"/>
                <a:gd name="connsiteY7" fmla="*/ 11430 h 1323975"/>
                <a:gd name="connsiteX8" fmla="*/ 1143000 w 7063740"/>
                <a:gd name="connsiteY8" fmla="*/ 80010 h 1323975"/>
                <a:gd name="connsiteX9" fmla="*/ 1005840 w 7063740"/>
                <a:gd name="connsiteY9" fmla="*/ 285750 h 1323975"/>
                <a:gd name="connsiteX10" fmla="*/ 1005840 w 7063740"/>
                <a:gd name="connsiteY10" fmla="*/ 582930 h 1323975"/>
                <a:gd name="connsiteX11" fmla="*/ 1143000 w 7063740"/>
                <a:gd name="connsiteY11" fmla="*/ 868680 h 1323975"/>
                <a:gd name="connsiteX12" fmla="*/ 1485900 w 7063740"/>
                <a:gd name="connsiteY12" fmla="*/ 1143000 h 1323975"/>
                <a:gd name="connsiteX13" fmla="*/ 1840230 w 7063740"/>
                <a:gd name="connsiteY13" fmla="*/ 1268730 h 1323975"/>
                <a:gd name="connsiteX14" fmla="*/ 2228850 w 7063740"/>
                <a:gd name="connsiteY14" fmla="*/ 1280160 h 1323975"/>
                <a:gd name="connsiteX15" fmla="*/ 2651760 w 7063740"/>
                <a:gd name="connsiteY15" fmla="*/ 1188720 h 1323975"/>
                <a:gd name="connsiteX16" fmla="*/ 3086100 w 7063740"/>
                <a:gd name="connsiteY16" fmla="*/ 845820 h 1323975"/>
                <a:gd name="connsiteX17" fmla="*/ 3211830 w 7063740"/>
                <a:gd name="connsiteY17" fmla="*/ 411480 h 1323975"/>
                <a:gd name="connsiteX18" fmla="*/ 3086100 w 7063740"/>
                <a:gd name="connsiteY18" fmla="*/ 114300 h 1323975"/>
                <a:gd name="connsiteX19" fmla="*/ 2834640 w 7063740"/>
                <a:gd name="connsiteY19" fmla="*/ 11430 h 1323975"/>
                <a:gd name="connsiteX20" fmla="*/ 2594610 w 7063740"/>
                <a:gd name="connsiteY20" fmla="*/ 125730 h 1323975"/>
                <a:gd name="connsiteX21" fmla="*/ 2480310 w 7063740"/>
                <a:gd name="connsiteY21" fmla="*/ 377190 h 1323975"/>
                <a:gd name="connsiteX22" fmla="*/ 2491740 w 7063740"/>
                <a:gd name="connsiteY22" fmla="*/ 617220 h 1323975"/>
                <a:gd name="connsiteX23" fmla="*/ 2640330 w 7063740"/>
                <a:gd name="connsiteY23" fmla="*/ 868680 h 1323975"/>
                <a:gd name="connsiteX24" fmla="*/ 2960370 w 7063740"/>
                <a:gd name="connsiteY24" fmla="*/ 1154430 h 1323975"/>
                <a:gd name="connsiteX25" fmla="*/ 3406140 w 7063740"/>
                <a:gd name="connsiteY25" fmla="*/ 1280160 h 1323975"/>
                <a:gd name="connsiteX26" fmla="*/ 3794760 w 7063740"/>
                <a:gd name="connsiteY26" fmla="*/ 1268730 h 1323975"/>
                <a:gd name="connsiteX27" fmla="*/ 4069080 w 7063740"/>
                <a:gd name="connsiteY27" fmla="*/ 1200150 h 1323975"/>
                <a:gd name="connsiteX28" fmla="*/ 4411980 w 7063740"/>
                <a:gd name="connsiteY28" fmla="*/ 1005840 h 1323975"/>
                <a:gd name="connsiteX29" fmla="*/ 4652010 w 7063740"/>
                <a:gd name="connsiteY29" fmla="*/ 708660 h 1323975"/>
                <a:gd name="connsiteX30" fmla="*/ 4709160 w 7063740"/>
                <a:gd name="connsiteY30" fmla="*/ 411480 h 1323975"/>
                <a:gd name="connsiteX31" fmla="*/ 4572000 w 7063740"/>
                <a:gd name="connsiteY31" fmla="*/ 102870 h 1323975"/>
                <a:gd name="connsiteX32" fmla="*/ 4309110 w 7063740"/>
                <a:gd name="connsiteY32" fmla="*/ 22860 h 1323975"/>
                <a:gd name="connsiteX33" fmla="*/ 4034790 w 7063740"/>
                <a:gd name="connsiteY33" fmla="*/ 160020 h 1323975"/>
                <a:gd name="connsiteX34" fmla="*/ 3966210 w 7063740"/>
                <a:gd name="connsiteY34" fmla="*/ 514350 h 1323975"/>
                <a:gd name="connsiteX35" fmla="*/ 4091940 w 7063740"/>
                <a:gd name="connsiteY35" fmla="*/ 834390 h 1323975"/>
                <a:gd name="connsiteX36" fmla="*/ 4366260 w 7063740"/>
                <a:gd name="connsiteY36" fmla="*/ 1097280 h 1323975"/>
                <a:gd name="connsiteX37" fmla="*/ 4800600 w 7063740"/>
                <a:gd name="connsiteY37" fmla="*/ 1268730 h 1323975"/>
                <a:gd name="connsiteX38" fmla="*/ 5200650 w 7063740"/>
                <a:gd name="connsiteY38" fmla="*/ 1303020 h 1323975"/>
                <a:gd name="connsiteX39" fmla="*/ 5737860 w 7063740"/>
                <a:gd name="connsiteY39" fmla="*/ 1143000 h 1323975"/>
                <a:gd name="connsiteX40" fmla="*/ 6092190 w 7063740"/>
                <a:gd name="connsiteY40" fmla="*/ 800100 h 1323975"/>
                <a:gd name="connsiteX41" fmla="*/ 6195060 w 7063740"/>
                <a:gd name="connsiteY41" fmla="*/ 445770 h 1323975"/>
                <a:gd name="connsiteX42" fmla="*/ 6115050 w 7063740"/>
                <a:gd name="connsiteY42" fmla="*/ 137160 h 1323975"/>
                <a:gd name="connsiteX43" fmla="*/ 5875020 w 7063740"/>
                <a:gd name="connsiteY43" fmla="*/ 34290 h 1323975"/>
                <a:gd name="connsiteX44" fmla="*/ 5669280 w 7063740"/>
                <a:gd name="connsiteY44" fmla="*/ 68580 h 1323975"/>
                <a:gd name="connsiteX45" fmla="*/ 5532120 w 7063740"/>
                <a:gd name="connsiteY45" fmla="*/ 171450 h 1323975"/>
                <a:gd name="connsiteX46" fmla="*/ 5440680 w 7063740"/>
                <a:gd name="connsiteY46" fmla="*/ 400050 h 1323975"/>
                <a:gd name="connsiteX47" fmla="*/ 5509260 w 7063740"/>
                <a:gd name="connsiteY47" fmla="*/ 685800 h 1323975"/>
                <a:gd name="connsiteX48" fmla="*/ 5669280 w 7063740"/>
                <a:gd name="connsiteY48" fmla="*/ 925830 h 1323975"/>
                <a:gd name="connsiteX49" fmla="*/ 5966460 w 7063740"/>
                <a:gd name="connsiteY49" fmla="*/ 1154430 h 1323975"/>
                <a:gd name="connsiteX50" fmla="*/ 6309360 w 7063740"/>
                <a:gd name="connsiteY50" fmla="*/ 1268730 h 1323975"/>
                <a:gd name="connsiteX51" fmla="*/ 6606540 w 7063740"/>
                <a:gd name="connsiteY51" fmla="*/ 1291590 h 1323975"/>
                <a:gd name="connsiteX52" fmla="*/ 7063740 w 7063740"/>
                <a:gd name="connsiteY52" fmla="*/ 1200150 h 1323975"/>
                <a:gd name="connsiteX0" fmla="*/ 0 w 7063740"/>
                <a:gd name="connsiteY0" fmla="*/ 1165860 h 1379222"/>
                <a:gd name="connsiteX1" fmla="*/ 262890 w 7063740"/>
                <a:gd name="connsiteY1" fmla="*/ 1245870 h 1379222"/>
                <a:gd name="connsiteX2" fmla="*/ 582930 w 7063740"/>
                <a:gd name="connsiteY2" fmla="*/ 1314450 h 1379222"/>
                <a:gd name="connsiteX3" fmla="*/ 1588770 w 7063740"/>
                <a:gd name="connsiteY3" fmla="*/ 857250 h 1379222"/>
                <a:gd name="connsiteX4" fmla="*/ 1725930 w 7063740"/>
                <a:gd name="connsiteY4" fmla="*/ 468630 h 1379222"/>
                <a:gd name="connsiteX5" fmla="*/ 1645920 w 7063740"/>
                <a:gd name="connsiteY5" fmla="*/ 148590 h 1379222"/>
                <a:gd name="connsiteX6" fmla="*/ 1394460 w 7063740"/>
                <a:gd name="connsiteY6" fmla="*/ 11430 h 1379222"/>
                <a:gd name="connsiteX7" fmla="*/ 1143000 w 7063740"/>
                <a:gd name="connsiteY7" fmla="*/ 80010 h 1379222"/>
                <a:gd name="connsiteX8" fmla="*/ 1005840 w 7063740"/>
                <a:gd name="connsiteY8" fmla="*/ 285750 h 1379222"/>
                <a:gd name="connsiteX9" fmla="*/ 1005840 w 7063740"/>
                <a:gd name="connsiteY9" fmla="*/ 582930 h 1379222"/>
                <a:gd name="connsiteX10" fmla="*/ 1143000 w 7063740"/>
                <a:gd name="connsiteY10" fmla="*/ 868680 h 1379222"/>
                <a:gd name="connsiteX11" fmla="*/ 1485900 w 7063740"/>
                <a:gd name="connsiteY11" fmla="*/ 1143000 h 1379222"/>
                <a:gd name="connsiteX12" fmla="*/ 1840230 w 7063740"/>
                <a:gd name="connsiteY12" fmla="*/ 1268730 h 1379222"/>
                <a:gd name="connsiteX13" fmla="*/ 2228850 w 7063740"/>
                <a:gd name="connsiteY13" fmla="*/ 1280160 h 1379222"/>
                <a:gd name="connsiteX14" fmla="*/ 2651760 w 7063740"/>
                <a:gd name="connsiteY14" fmla="*/ 1188720 h 1379222"/>
                <a:gd name="connsiteX15" fmla="*/ 3086100 w 7063740"/>
                <a:gd name="connsiteY15" fmla="*/ 845820 h 1379222"/>
                <a:gd name="connsiteX16" fmla="*/ 3211830 w 7063740"/>
                <a:gd name="connsiteY16" fmla="*/ 411480 h 1379222"/>
                <a:gd name="connsiteX17" fmla="*/ 3086100 w 7063740"/>
                <a:gd name="connsiteY17" fmla="*/ 114300 h 1379222"/>
                <a:gd name="connsiteX18" fmla="*/ 2834640 w 7063740"/>
                <a:gd name="connsiteY18" fmla="*/ 11430 h 1379222"/>
                <a:gd name="connsiteX19" fmla="*/ 2594610 w 7063740"/>
                <a:gd name="connsiteY19" fmla="*/ 125730 h 1379222"/>
                <a:gd name="connsiteX20" fmla="*/ 2480310 w 7063740"/>
                <a:gd name="connsiteY20" fmla="*/ 377190 h 1379222"/>
                <a:gd name="connsiteX21" fmla="*/ 2491740 w 7063740"/>
                <a:gd name="connsiteY21" fmla="*/ 617220 h 1379222"/>
                <a:gd name="connsiteX22" fmla="*/ 2640330 w 7063740"/>
                <a:gd name="connsiteY22" fmla="*/ 868680 h 1379222"/>
                <a:gd name="connsiteX23" fmla="*/ 2960370 w 7063740"/>
                <a:gd name="connsiteY23" fmla="*/ 1154430 h 1379222"/>
                <a:gd name="connsiteX24" fmla="*/ 3406140 w 7063740"/>
                <a:gd name="connsiteY24" fmla="*/ 1280160 h 1379222"/>
                <a:gd name="connsiteX25" fmla="*/ 3794760 w 7063740"/>
                <a:gd name="connsiteY25" fmla="*/ 1268730 h 1379222"/>
                <a:gd name="connsiteX26" fmla="*/ 4069080 w 7063740"/>
                <a:gd name="connsiteY26" fmla="*/ 1200150 h 1379222"/>
                <a:gd name="connsiteX27" fmla="*/ 4411980 w 7063740"/>
                <a:gd name="connsiteY27" fmla="*/ 1005840 h 1379222"/>
                <a:gd name="connsiteX28" fmla="*/ 4652010 w 7063740"/>
                <a:gd name="connsiteY28" fmla="*/ 708660 h 1379222"/>
                <a:gd name="connsiteX29" fmla="*/ 4709160 w 7063740"/>
                <a:gd name="connsiteY29" fmla="*/ 411480 h 1379222"/>
                <a:gd name="connsiteX30" fmla="*/ 4572000 w 7063740"/>
                <a:gd name="connsiteY30" fmla="*/ 102870 h 1379222"/>
                <a:gd name="connsiteX31" fmla="*/ 4309110 w 7063740"/>
                <a:gd name="connsiteY31" fmla="*/ 22860 h 1379222"/>
                <a:gd name="connsiteX32" fmla="*/ 4034790 w 7063740"/>
                <a:gd name="connsiteY32" fmla="*/ 160020 h 1379222"/>
                <a:gd name="connsiteX33" fmla="*/ 3966210 w 7063740"/>
                <a:gd name="connsiteY33" fmla="*/ 514350 h 1379222"/>
                <a:gd name="connsiteX34" fmla="*/ 4091940 w 7063740"/>
                <a:gd name="connsiteY34" fmla="*/ 834390 h 1379222"/>
                <a:gd name="connsiteX35" fmla="*/ 4366260 w 7063740"/>
                <a:gd name="connsiteY35" fmla="*/ 1097280 h 1379222"/>
                <a:gd name="connsiteX36" fmla="*/ 4800600 w 7063740"/>
                <a:gd name="connsiteY36" fmla="*/ 1268730 h 1379222"/>
                <a:gd name="connsiteX37" fmla="*/ 5200650 w 7063740"/>
                <a:gd name="connsiteY37" fmla="*/ 1303020 h 1379222"/>
                <a:gd name="connsiteX38" fmla="*/ 5737860 w 7063740"/>
                <a:gd name="connsiteY38" fmla="*/ 1143000 h 1379222"/>
                <a:gd name="connsiteX39" fmla="*/ 6092190 w 7063740"/>
                <a:gd name="connsiteY39" fmla="*/ 800100 h 1379222"/>
                <a:gd name="connsiteX40" fmla="*/ 6195060 w 7063740"/>
                <a:gd name="connsiteY40" fmla="*/ 445770 h 1379222"/>
                <a:gd name="connsiteX41" fmla="*/ 6115050 w 7063740"/>
                <a:gd name="connsiteY41" fmla="*/ 137160 h 1379222"/>
                <a:gd name="connsiteX42" fmla="*/ 5875020 w 7063740"/>
                <a:gd name="connsiteY42" fmla="*/ 34290 h 1379222"/>
                <a:gd name="connsiteX43" fmla="*/ 5669280 w 7063740"/>
                <a:gd name="connsiteY43" fmla="*/ 68580 h 1379222"/>
                <a:gd name="connsiteX44" fmla="*/ 5532120 w 7063740"/>
                <a:gd name="connsiteY44" fmla="*/ 171450 h 1379222"/>
                <a:gd name="connsiteX45" fmla="*/ 5440680 w 7063740"/>
                <a:gd name="connsiteY45" fmla="*/ 400050 h 1379222"/>
                <a:gd name="connsiteX46" fmla="*/ 5509260 w 7063740"/>
                <a:gd name="connsiteY46" fmla="*/ 685800 h 1379222"/>
                <a:gd name="connsiteX47" fmla="*/ 5669280 w 7063740"/>
                <a:gd name="connsiteY47" fmla="*/ 925830 h 1379222"/>
                <a:gd name="connsiteX48" fmla="*/ 5966460 w 7063740"/>
                <a:gd name="connsiteY48" fmla="*/ 1154430 h 1379222"/>
                <a:gd name="connsiteX49" fmla="*/ 6309360 w 7063740"/>
                <a:gd name="connsiteY49" fmla="*/ 1268730 h 1379222"/>
                <a:gd name="connsiteX50" fmla="*/ 6606540 w 7063740"/>
                <a:gd name="connsiteY50" fmla="*/ 1291590 h 1379222"/>
                <a:gd name="connsiteX51" fmla="*/ 7063740 w 7063740"/>
                <a:gd name="connsiteY51" fmla="*/ 1200150 h 1379222"/>
                <a:gd name="connsiteX0" fmla="*/ 1903 w 7065643"/>
                <a:gd name="connsiteY0" fmla="*/ 1165860 h 1323975"/>
                <a:gd name="connsiteX1" fmla="*/ 264793 w 7065643"/>
                <a:gd name="connsiteY1" fmla="*/ 1245870 h 1323975"/>
                <a:gd name="connsiteX2" fmla="*/ 1590673 w 7065643"/>
                <a:gd name="connsiteY2" fmla="*/ 857250 h 1323975"/>
                <a:gd name="connsiteX3" fmla="*/ 1727833 w 7065643"/>
                <a:gd name="connsiteY3" fmla="*/ 468630 h 1323975"/>
                <a:gd name="connsiteX4" fmla="*/ 1647823 w 7065643"/>
                <a:gd name="connsiteY4" fmla="*/ 148590 h 1323975"/>
                <a:gd name="connsiteX5" fmla="*/ 1396363 w 7065643"/>
                <a:gd name="connsiteY5" fmla="*/ 11430 h 1323975"/>
                <a:gd name="connsiteX6" fmla="*/ 1144903 w 7065643"/>
                <a:gd name="connsiteY6" fmla="*/ 80010 h 1323975"/>
                <a:gd name="connsiteX7" fmla="*/ 1007743 w 7065643"/>
                <a:gd name="connsiteY7" fmla="*/ 285750 h 1323975"/>
                <a:gd name="connsiteX8" fmla="*/ 1007743 w 7065643"/>
                <a:gd name="connsiteY8" fmla="*/ 582930 h 1323975"/>
                <a:gd name="connsiteX9" fmla="*/ 1144903 w 7065643"/>
                <a:gd name="connsiteY9" fmla="*/ 868680 h 1323975"/>
                <a:gd name="connsiteX10" fmla="*/ 1487803 w 7065643"/>
                <a:gd name="connsiteY10" fmla="*/ 1143000 h 1323975"/>
                <a:gd name="connsiteX11" fmla="*/ 1842133 w 7065643"/>
                <a:gd name="connsiteY11" fmla="*/ 1268730 h 1323975"/>
                <a:gd name="connsiteX12" fmla="*/ 2230753 w 7065643"/>
                <a:gd name="connsiteY12" fmla="*/ 1280160 h 1323975"/>
                <a:gd name="connsiteX13" fmla="*/ 2653663 w 7065643"/>
                <a:gd name="connsiteY13" fmla="*/ 1188720 h 1323975"/>
                <a:gd name="connsiteX14" fmla="*/ 3088003 w 7065643"/>
                <a:gd name="connsiteY14" fmla="*/ 845820 h 1323975"/>
                <a:gd name="connsiteX15" fmla="*/ 3213733 w 7065643"/>
                <a:gd name="connsiteY15" fmla="*/ 411480 h 1323975"/>
                <a:gd name="connsiteX16" fmla="*/ 3088003 w 7065643"/>
                <a:gd name="connsiteY16" fmla="*/ 114300 h 1323975"/>
                <a:gd name="connsiteX17" fmla="*/ 2836543 w 7065643"/>
                <a:gd name="connsiteY17" fmla="*/ 11430 h 1323975"/>
                <a:gd name="connsiteX18" fmla="*/ 2596513 w 7065643"/>
                <a:gd name="connsiteY18" fmla="*/ 125730 h 1323975"/>
                <a:gd name="connsiteX19" fmla="*/ 2482213 w 7065643"/>
                <a:gd name="connsiteY19" fmla="*/ 377190 h 1323975"/>
                <a:gd name="connsiteX20" fmla="*/ 2493643 w 7065643"/>
                <a:gd name="connsiteY20" fmla="*/ 617220 h 1323975"/>
                <a:gd name="connsiteX21" fmla="*/ 2642233 w 7065643"/>
                <a:gd name="connsiteY21" fmla="*/ 868680 h 1323975"/>
                <a:gd name="connsiteX22" fmla="*/ 2962273 w 7065643"/>
                <a:gd name="connsiteY22" fmla="*/ 1154430 h 1323975"/>
                <a:gd name="connsiteX23" fmla="*/ 3408043 w 7065643"/>
                <a:gd name="connsiteY23" fmla="*/ 1280160 h 1323975"/>
                <a:gd name="connsiteX24" fmla="*/ 3796663 w 7065643"/>
                <a:gd name="connsiteY24" fmla="*/ 1268730 h 1323975"/>
                <a:gd name="connsiteX25" fmla="*/ 4070983 w 7065643"/>
                <a:gd name="connsiteY25" fmla="*/ 1200150 h 1323975"/>
                <a:gd name="connsiteX26" fmla="*/ 4413883 w 7065643"/>
                <a:gd name="connsiteY26" fmla="*/ 1005840 h 1323975"/>
                <a:gd name="connsiteX27" fmla="*/ 4653913 w 7065643"/>
                <a:gd name="connsiteY27" fmla="*/ 708660 h 1323975"/>
                <a:gd name="connsiteX28" fmla="*/ 4711063 w 7065643"/>
                <a:gd name="connsiteY28" fmla="*/ 411480 h 1323975"/>
                <a:gd name="connsiteX29" fmla="*/ 4573903 w 7065643"/>
                <a:gd name="connsiteY29" fmla="*/ 102870 h 1323975"/>
                <a:gd name="connsiteX30" fmla="*/ 4311013 w 7065643"/>
                <a:gd name="connsiteY30" fmla="*/ 22860 h 1323975"/>
                <a:gd name="connsiteX31" fmla="*/ 4036693 w 7065643"/>
                <a:gd name="connsiteY31" fmla="*/ 160020 h 1323975"/>
                <a:gd name="connsiteX32" fmla="*/ 3968113 w 7065643"/>
                <a:gd name="connsiteY32" fmla="*/ 514350 h 1323975"/>
                <a:gd name="connsiteX33" fmla="*/ 4093843 w 7065643"/>
                <a:gd name="connsiteY33" fmla="*/ 834390 h 1323975"/>
                <a:gd name="connsiteX34" fmla="*/ 4368163 w 7065643"/>
                <a:gd name="connsiteY34" fmla="*/ 1097280 h 1323975"/>
                <a:gd name="connsiteX35" fmla="*/ 4802503 w 7065643"/>
                <a:gd name="connsiteY35" fmla="*/ 1268730 h 1323975"/>
                <a:gd name="connsiteX36" fmla="*/ 5202553 w 7065643"/>
                <a:gd name="connsiteY36" fmla="*/ 1303020 h 1323975"/>
                <a:gd name="connsiteX37" fmla="*/ 5739763 w 7065643"/>
                <a:gd name="connsiteY37" fmla="*/ 1143000 h 1323975"/>
                <a:gd name="connsiteX38" fmla="*/ 6094093 w 7065643"/>
                <a:gd name="connsiteY38" fmla="*/ 800100 h 1323975"/>
                <a:gd name="connsiteX39" fmla="*/ 6196963 w 7065643"/>
                <a:gd name="connsiteY39" fmla="*/ 445770 h 1323975"/>
                <a:gd name="connsiteX40" fmla="*/ 6116953 w 7065643"/>
                <a:gd name="connsiteY40" fmla="*/ 137160 h 1323975"/>
                <a:gd name="connsiteX41" fmla="*/ 5876923 w 7065643"/>
                <a:gd name="connsiteY41" fmla="*/ 34290 h 1323975"/>
                <a:gd name="connsiteX42" fmla="*/ 5671183 w 7065643"/>
                <a:gd name="connsiteY42" fmla="*/ 68580 h 1323975"/>
                <a:gd name="connsiteX43" fmla="*/ 5534023 w 7065643"/>
                <a:gd name="connsiteY43" fmla="*/ 171450 h 1323975"/>
                <a:gd name="connsiteX44" fmla="*/ 5442583 w 7065643"/>
                <a:gd name="connsiteY44" fmla="*/ 400050 h 1323975"/>
                <a:gd name="connsiteX45" fmla="*/ 5511163 w 7065643"/>
                <a:gd name="connsiteY45" fmla="*/ 685800 h 1323975"/>
                <a:gd name="connsiteX46" fmla="*/ 5671183 w 7065643"/>
                <a:gd name="connsiteY46" fmla="*/ 925830 h 1323975"/>
                <a:gd name="connsiteX47" fmla="*/ 5968363 w 7065643"/>
                <a:gd name="connsiteY47" fmla="*/ 1154430 h 1323975"/>
                <a:gd name="connsiteX48" fmla="*/ 6311263 w 7065643"/>
                <a:gd name="connsiteY48" fmla="*/ 1268730 h 1323975"/>
                <a:gd name="connsiteX49" fmla="*/ 6608443 w 7065643"/>
                <a:gd name="connsiteY49" fmla="*/ 1291590 h 1323975"/>
                <a:gd name="connsiteX50" fmla="*/ 7065643 w 7065643"/>
                <a:gd name="connsiteY50" fmla="*/ 1200150 h 1323975"/>
                <a:gd name="connsiteX0" fmla="*/ 0 w 7063740"/>
                <a:gd name="connsiteY0" fmla="*/ 1165860 h 1323975"/>
                <a:gd name="connsiteX1" fmla="*/ 1588770 w 7063740"/>
                <a:gd name="connsiteY1" fmla="*/ 857250 h 1323975"/>
                <a:gd name="connsiteX2" fmla="*/ 1725930 w 7063740"/>
                <a:gd name="connsiteY2" fmla="*/ 468630 h 1323975"/>
                <a:gd name="connsiteX3" fmla="*/ 1645920 w 7063740"/>
                <a:gd name="connsiteY3" fmla="*/ 148590 h 1323975"/>
                <a:gd name="connsiteX4" fmla="*/ 1394460 w 7063740"/>
                <a:gd name="connsiteY4" fmla="*/ 11430 h 1323975"/>
                <a:gd name="connsiteX5" fmla="*/ 1143000 w 7063740"/>
                <a:gd name="connsiteY5" fmla="*/ 80010 h 1323975"/>
                <a:gd name="connsiteX6" fmla="*/ 1005840 w 7063740"/>
                <a:gd name="connsiteY6" fmla="*/ 285750 h 1323975"/>
                <a:gd name="connsiteX7" fmla="*/ 1005840 w 7063740"/>
                <a:gd name="connsiteY7" fmla="*/ 582930 h 1323975"/>
                <a:gd name="connsiteX8" fmla="*/ 1143000 w 7063740"/>
                <a:gd name="connsiteY8" fmla="*/ 868680 h 1323975"/>
                <a:gd name="connsiteX9" fmla="*/ 1485900 w 7063740"/>
                <a:gd name="connsiteY9" fmla="*/ 1143000 h 1323975"/>
                <a:gd name="connsiteX10" fmla="*/ 1840230 w 7063740"/>
                <a:gd name="connsiteY10" fmla="*/ 1268730 h 1323975"/>
                <a:gd name="connsiteX11" fmla="*/ 2228850 w 7063740"/>
                <a:gd name="connsiteY11" fmla="*/ 1280160 h 1323975"/>
                <a:gd name="connsiteX12" fmla="*/ 2651760 w 7063740"/>
                <a:gd name="connsiteY12" fmla="*/ 1188720 h 1323975"/>
                <a:gd name="connsiteX13" fmla="*/ 3086100 w 7063740"/>
                <a:gd name="connsiteY13" fmla="*/ 845820 h 1323975"/>
                <a:gd name="connsiteX14" fmla="*/ 3211830 w 7063740"/>
                <a:gd name="connsiteY14" fmla="*/ 411480 h 1323975"/>
                <a:gd name="connsiteX15" fmla="*/ 3086100 w 7063740"/>
                <a:gd name="connsiteY15" fmla="*/ 114300 h 1323975"/>
                <a:gd name="connsiteX16" fmla="*/ 2834640 w 7063740"/>
                <a:gd name="connsiteY16" fmla="*/ 11430 h 1323975"/>
                <a:gd name="connsiteX17" fmla="*/ 2594610 w 7063740"/>
                <a:gd name="connsiteY17" fmla="*/ 125730 h 1323975"/>
                <a:gd name="connsiteX18" fmla="*/ 2480310 w 7063740"/>
                <a:gd name="connsiteY18" fmla="*/ 377190 h 1323975"/>
                <a:gd name="connsiteX19" fmla="*/ 2491740 w 7063740"/>
                <a:gd name="connsiteY19" fmla="*/ 617220 h 1323975"/>
                <a:gd name="connsiteX20" fmla="*/ 2640330 w 7063740"/>
                <a:gd name="connsiteY20" fmla="*/ 868680 h 1323975"/>
                <a:gd name="connsiteX21" fmla="*/ 2960370 w 7063740"/>
                <a:gd name="connsiteY21" fmla="*/ 1154430 h 1323975"/>
                <a:gd name="connsiteX22" fmla="*/ 3406140 w 7063740"/>
                <a:gd name="connsiteY22" fmla="*/ 1280160 h 1323975"/>
                <a:gd name="connsiteX23" fmla="*/ 3794760 w 7063740"/>
                <a:gd name="connsiteY23" fmla="*/ 1268730 h 1323975"/>
                <a:gd name="connsiteX24" fmla="*/ 4069080 w 7063740"/>
                <a:gd name="connsiteY24" fmla="*/ 1200150 h 1323975"/>
                <a:gd name="connsiteX25" fmla="*/ 4411980 w 7063740"/>
                <a:gd name="connsiteY25" fmla="*/ 1005840 h 1323975"/>
                <a:gd name="connsiteX26" fmla="*/ 4652010 w 7063740"/>
                <a:gd name="connsiteY26" fmla="*/ 708660 h 1323975"/>
                <a:gd name="connsiteX27" fmla="*/ 4709160 w 7063740"/>
                <a:gd name="connsiteY27" fmla="*/ 411480 h 1323975"/>
                <a:gd name="connsiteX28" fmla="*/ 4572000 w 7063740"/>
                <a:gd name="connsiteY28" fmla="*/ 102870 h 1323975"/>
                <a:gd name="connsiteX29" fmla="*/ 4309110 w 7063740"/>
                <a:gd name="connsiteY29" fmla="*/ 22860 h 1323975"/>
                <a:gd name="connsiteX30" fmla="*/ 4034790 w 7063740"/>
                <a:gd name="connsiteY30" fmla="*/ 160020 h 1323975"/>
                <a:gd name="connsiteX31" fmla="*/ 3966210 w 7063740"/>
                <a:gd name="connsiteY31" fmla="*/ 514350 h 1323975"/>
                <a:gd name="connsiteX32" fmla="*/ 4091940 w 7063740"/>
                <a:gd name="connsiteY32" fmla="*/ 834390 h 1323975"/>
                <a:gd name="connsiteX33" fmla="*/ 4366260 w 7063740"/>
                <a:gd name="connsiteY33" fmla="*/ 1097280 h 1323975"/>
                <a:gd name="connsiteX34" fmla="*/ 4800600 w 7063740"/>
                <a:gd name="connsiteY34" fmla="*/ 1268730 h 1323975"/>
                <a:gd name="connsiteX35" fmla="*/ 5200650 w 7063740"/>
                <a:gd name="connsiteY35" fmla="*/ 1303020 h 1323975"/>
                <a:gd name="connsiteX36" fmla="*/ 5737860 w 7063740"/>
                <a:gd name="connsiteY36" fmla="*/ 1143000 h 1323975"/>
                <a:gd name="connsiteX37" fmla="*/ 6092190 w 7063740"/>
                <a:gd name="connsiteY37" fmla="*/ 800100 h 1323975"/>
                <a:gd name="connsiteX38" fmla="*/ 6195060 w 7063740"/>
                <a:gd name="connsiteY38" fmla="*/ 445770 h 1323975"/>
                <a:gd name="connsiteX39" fmla="*/ 6115050 w 7063740"/>
                <a:gd name="connsiteY39" fmla="*/ 137160 h 1323975"/>
                <a:gd name="connsiteX40" fmla="*/ 5875020 w 7063740"/>
                <a:gd name="connsiteY40" fmla="*/ 34290 h 1323975"/>
                <a:gd name="connsiteX41" fmla="*/ 5669280 w 7063740"/>
                <a:gd name="connsiteY41" fmla="*/ 68580 h 1323975"/>
                <a:gd name="connsiteX42" fmla="*/ 5532120 w 7063740"/>
                <a:gd name="connsiteY42" fmla="*/ 171450 h 1323975"/>
                <a:gd name="connsiteX43" fmla="*/ 5440680 w 7063740"/>
                <a:gd name="connsiteY43" fmla="*/ 400050 h 1323975"/>
                <a:gd name="connsiteX44" fmla="*/ 5509260 w 7063740"/>
                <a:gd name="connsiteY44" fmla="*/ 685800 h 1323975"/>
                <a:gd name="connsiteX45" fmla="*/ 5669280 w 7063740"/>
                <a:gd name="connsiteY45" fmla="*/ 925830 h 1323975"/>
                <a:gd name="connsiteX46" fmla="*/ 5966460 w 7063740"/>
                <a:gd name="connsiteY46" fmla="*/ 1154430 h 1323975"/>
                <a:gd name="connsiteX47" fmla="*/ 6309360 w 7063740"/>
                <a:gd name="connsiteY47" fmla="*/ 1268730 h 1323975"/>
                <a:gd name="connsiteX48" fmla="*/ 6606540 w 7063740"/>
                <a:gd name="connsiteY48" fmla="*/ 1291590 h 1323975"/>
                <a:gd name="connsiteX49" fmla="*/ 7063740 w 7063740"/>
                <a:gd name="connsiteY49" fmla="*/ 1200150 h 1323975"/>
                <a:gd name="connsiteX0" fmla="*/ 605794 w 6080764"/>
                <a:gd name="connsiteY0" fmla="*/ 857250 h 1323975"/>
                <a:gd name="connsiteX1" fmla="*/ 742954 w 6080764"/>
                <a:gd name="connsiteY1" fmla="*/ 468630 h 1323975"/>
                <a:gd name="connsiteX2" fmla="*/ 662944 w 6080764"/>
                <a:gd name="connsiteY2" fmla="*/ 148590 h 1323975"/>
                <a:gd name="connsiteX3" fmla="*/ 411484 w 6080764"/>
                <a:gd name="connsiteY3" fmla="*/ 11430 h 1323975"/>
                <a:gd name="connsiteX4" fmla="*/ 160024 w 6080764"/>
                <a:gd name="connsiteY4" fmla="*/ 80010 h 1323975"/>
                <a:gd name="connsiteX5" fmla="*/ 22864 w 6080764"/>
                <a:gd name="connsiteY5" fmla="*/ 285750 h 1323975"/>
                <a:gd name="connsiteX6" fmla="*/ 22864 w 6080764"/>
                <a:gd name="connsiteY6" fmla="*/ 582930 h 1323975"/>
                <a:gd name="connsiteX7" fmla="*/ 160024 w 6080764"/>
                <a:gd name="connsiteY7" fmla="*/ 868680 h 1323975"/>
                <a:gd name="connsiteX8" fmla="*/ 502924 w 6080764"/>
                <a:gd name="connsiteY8" fmla="*/ 1143000 h 1323975"/>
                <a:gd name="connsiteX9" fmla="*/ 857254 w 6080764"/>
                <a:gd name="connsiteY9" fmla="*/ 1268730 h 1323975"/>
                <a:gd name="connsiteX10" fmla="*/ 1245874 w 6080764"/>
                <a:gd name="connsiteY10" fmla="*/ 1280160 h 1323975"/>
                <a:gd name="connsiteX11" fmla="*/ 1668784 w 6080764"/>
                <a:gd name="connsiteY11" fmla="*/ 1188720 h 1323975"/>
                <a:gd name="connsiteX12" fmla="*/ 2103124 w 6080764"/>
                <a:gd name="connsiteY12" fmla="*/ 845820 h 1323975"/>
                <a:gd name="connsiteX13" fmla="*/ 2228854 w 6080764"/>
                <a:gd name="connsiteY13" fmla="*/ 411480 h 1323975"/>
                <a:gd name="connsiteX14" fmla="*/ 2103124 w 6080764"/>
                <a:gd name="connsiteY14" fmla="*/ 114300 h 1323975"/>
                <a:gd name="connsiteX15" fmla="*/ 1851664 w 6080764"/>
                <a:gd name="connsiteY15" fmla="*/ 11430 h 1323975"/>
                <a:gd name="connsiteX16" fmla="*/ 1611634 w 6080764"/>
                <a:gd name="connsiteY16" fmla="*/ 125730 h 1323975"/>
                <a:gd name="connsiteX17" fmla="*/ 1497334 w 6080764"/>
                <a:gd name="connsiteY17" fmla="*/ 377190 h 1323975"/>
                <a:gd name="connsiteX18" fmla="*/ 1508764 w 6080764"/>
                <a:gd name="connsiteY18" fmla="*/ 617220 h 1323975"/>
                <a:gd name="connsiteX19" fmla="*/ 1657354 w 6080764"/>
                <a:gd name="connsiteY19" fmla="*/ 868680 h 1323975"/>
                <a:gd name="connsiteX20" fmla="*/ 1977394 w 6080764"/>
                <a:gd name="connsiteY20" fmla="*/ 1154430 h 1323975"/>
                <a:gd name="connsiteX21" fmla="*/ 2423164 w 6080764"/>
                <a:gd name="connsiteY21" fmla="*/ 1280160 h 1323975"/>
                <a:gd name="connsiteX22" fmla="*/ 2811784 w 6080764"/>
                <a:gd name="connsiteY22" fmla="*/ 1268730 h 1323975"/>
                <a:gd name="connsiteX23" fmla="*/ 3086104 w 6080764"/>
                <a:gd name="connsiteY23" fmla="*/ 1200150 h 1323975"/>
                <a:gd name="connsiteX24" fmla="*/ 3429004 w 6080764"/>
                <a:gd name="connsiteY24" fmla="*/ 1005840 h 1323975"/>
                <a:gd name="connsiteX25" fmla="*/ 3669034 w 6080764"/>
                <a:gd name="connsiteY25" fmla="*/ 708660 h 1323975"/>
                <a:gd name="connsiteX26" fmla="*/ 3726184 w 6080764"/>
                <a:gd name="connsiteY26" fmla="*/ 411480 h 1323975"/>
                <a:gd name="connsiteX27" fmla="*/ 3589024 w 6080764"/>
                <a:gd name="connsiteY27" fmla="*/ 102870 h 1323975"/>
                <a:gd name="connsiteX28" fmla="*/ 3326134 w 6080764"/>
                <a:gd name="connsiteY28" fmla="*/ 22860 h 1323975"/>
                <a:gd name="connsiteX29" fmla="*/ 3051814 w 6080764"/>
                <a:gd name="connsiteY29" fmla="*/ 160020 h 1323975"/>
                <a:gd name="connsiteX30" fmla="*/ 2983234 w 6080764"/>
                <a:gd name="connsiteY30" fmla="*/ 514350 h 1323975"/>
                <a:gd name="connsiteX31" fmla="*/ 3108964 w 6080764"/>
                <a:gd name="connsiteY31" fmla="*/ 834390 h 1323975"/>
                <a:gd name="connsiteX32" fmla="*/ 3383284 w 6080764"/>
                <a:gd name="connsiteY32" fmla="*/ 1097280 h 1323975"/>
                <a:gd name="connsiteX33" fmla="*/ 3817624 w 6080764"/>
                <a:gd name="connsiteY33" fmla="*/ 1268730 h 1323975"/>
                <a:gd name="connsiteX34" fmla="*/ 4217674 w 6080764"/>
                <a:gd name="connsiteY34" fmla="*/ 1303020 h 1323975"/>
                <a:gd name="connsiteX35" fmla="*/ 4754884 w 6080764"/>
                <a:gd name="connsiteY35" fmla="*/ 1143000 h 1323975"/>
                <a:gd name="connsiteX36" fmla="*/ 5109214 w 6080764"/>
                <a:gd name="connsiteY36" fmla="*/ 800100 h 1323975"/>
                <a:gd name="connsiteX37" fmla="*/ 5212084 w 6080764"/>
                <a:gd name="connsiteY37" fmla="*/ 445770 h 1323975"/>
                <a:gd name="connsiteX38" fmla="*/ 5132074 w 6080764"/>
                <a:gd name="connsiteY38" fmla="*/ 137160 h 1323975"/>
                <a:gd name="connsiteX39" fmla="*/ 4892044 w 6080764"/>
                <a:gd name="connsiteY39" fmla="*/ 34290 h 1323975"/>
                <a:gd name="connsiteX40" fmla="*/ 4686304 w 6080764"/>
                <a:gd name="connsiteY40" fmla="*/ 68580 h 1323975"/>
                <a:gd name="connsiteX41" fmla="*/ 4549144 w 6080764"/>
                <a:gd name="connsiteY41" fmla="*/ 171450 h 1323975"/>
                <a:gd name="connsiteX42" fmla="*/ 4457704 w 6080764"/>
                <a:gd name="connsiteY42" fmla="*/ 400050 h 1323975"/>
                <a:gd name="connsiteX43" fmla="*/ 4526284 w 6080764"/>
                <a:gd name="connsiteY43" fmla="*/ 685800 h 1323975"/>
                <a:gd name="connsiteX44" fmla="*/ 4686304 w 6080764"/>
                <a:gd name="connsiteY44" fmla="*/ 925830 h 1323975"/>
                <a:gd name="connsiteX45" fmla="*/ 4983484 w 6080764"/>
                <a:gd name="connsiteY45" fmla="*/ 1154430 h 1323975"/>
                <a:gd name="connsiteX46" fmla="*/ 5326384 w 6080764"/>
                <a:gd name="connsiteY46" fmla="*/ 1268730 h 1323975"/>
                <a:gd name="connsiteX47" fmla="*/ 5623564 w 6080764"/>
                <a:gd name="connsiteY47" fmla="*/ 1291590 h 1323975"/>
                <a:gd name="connsiteX48" fmla="*/ 6080764 w 6080764"/>
                <a:gd name="connsiteY48" fmla="*/ 1200150 h 1323975"/>
                <a:gd name="connsiteX0" fmla="*/ 662942 w 6137912"/>
                <a:gd name="connsiteY0" fmla="*/ 857250 h 1323975"/>
                <a:gd name="connsiteX1" fmla="*/ 800102 w 6137912"/>
                <a:gd name="connsiteY1" fmla="*/ 468630 h 1323975"/>
                <a:gd name="connsiteX2" fmla="*/ 720092 w 6137912"/>
                <a:gd name="connsiteY2" fmla="*/ 148590 h 1323975"/>
                <a:gd name="connsiteX3" fmla="*/ 468632 w 6137912"/>
                <a:gd name="connsiteY3" fmla="*/ 11430 h 1323975"/>
                <a:gd name="connsiteX4" fmla="*/ 217172 w 6137912"/>
                <a:gd name="connsiteY4" fmla="*/ 80010 h 1323975"/>
                <a:gd name="connsiteX5" fmla="*/ 80012 w 6137912"/>
                <a:gd name="connsiteY5" fmla="*/ 285750 h 1323975"/>
                <a:gd name="connsiteX6" fmla="*/ 80012 w 6137912"/>
                <a:gd name="connsiteY6" fmla="*/ 582930 h 1323975"/>
                <a:gd name="connsiteX7" fmla="*/ 560072 w 6137912"/>
                <a:gd name="connsiteY7" fmla="*/ 1143000 h 1323975"/>
                <a:gd name="connsiteX8" fmla="*/ 914402 w 6137912"/>
                <a:gd name="connsiteY8" fmla="*/ 1268730 h 1323975"/>
                <a:gd name="connsiteX9" fmla="*/ 1303022 w 6137912"/>
                <a:gd name="connsiteY9" fmla="*/ 1280160 h 1323975"/>
                <a:gd name="connsiteX10" fmla="*/ 1725932 w 6137912"/>
                <a:gd name="connsiteY10" fmla="*/ 1188720 h 1323975"/>
                <a:gd name="connsiteX11" fmla="*/ 2160272 w 6137912"/>
                <a:gd name="connsiteY11" fmla="*/ 845820 h 1323975"/>
                <a:gd name="connsiteX12" fmla="*/ 2286002 w 6137912"/>
                <a:gd name="connsiteY12" fmla="*/ 411480 h 1323975"/>
                <a:gd name="connsiteX13" fmla="*/ 2160272 w 6137912"/>
                <a:gd name="connsiteY13" fmla="*/ 114300 h 1323975"/>
                <a:gd name="connsiteX14" fmla="*/ 1908812 w 6137912"/>
                <a:gd name="connsiteY14" fmla="*/ 11430 h 1323975"/>
                <a:gd name="connsiteX15" fmla="*/ 1668782 w 6137912"/>
                <a:gd name="connsiteY15" fmla="*/ 125730 h 1323975"/>
                <a:gd name="connsiteX16" fmla="*/ 1554482 w 6137912"/>
                <a:gd name="connsiteY16" fmla="*/ 377190 h 1323975"/>
                <a:gd name="connsiteX17" fmla="*/ 1565912 w 6137912"/>
                <a:gd name="connsiteY17" fmla="*/ 617220 h 1323975"/>
                <a:gd name="connsiteX18" fmla="*/ 1714502 w 6137912"/>
                <a:gd name="connsiteY18" fmla="*/ 868680 h 1323975"/>
                <a:gd name="connsiteX19" fmla="*/ 2034542 w 6137912"/>
                <a:gd name="connsiteY19" fmla="*/ 1154430 h 1323975"/>
                <a:gd name="connsiteX20" fmla="*/ 2480312 w 6137912"/>
                <a:gd name="connsiteY20" fmla="*/ 1280160 h 1323975"/>
                <a:gd name="connsiteX21" fmla="*/ 2868932 w 6137912"/>
                <a:gd name="connsiteY21" fmla="*/ 1268730 h 1323975"/>
                <a:gd name="connsiteX22" fmla="*/ 3143252 w 6137912"/>
                <a:gd name="connsiteY22" fmla="*/ 1200150 h 1323975"/>
                <a:gd name="connsiteX23" fmla="*/ 3486152 w 6137912"/>
                <a:gd name="connsiteY23" fmla="*/ 1005840 h 1323975"/>
                <a:gd name="connsiteX24" fmla="*/ 3726182 w 6137912"/>
                <a:gd name="connsiteY24" fmla="*/ 708660 h 1323975"/>
                <a:gd name="connsiteX25" fmla="*/ 3783332 w 6137912"/>
                <a:gd name="connsiteY25" fmla="*/ 411480 h 1323975"/>
                <a:gd name="connsiteX26" fmla="*/ 3646172 w 6137912"/>
                <a:gd name="connsiteY26" fmla="*/ 102870 h 1323975"/>
                <a:gd name="connsiteX27" fmla="*/ 3383282 w 6137912"/>
                <a:gd name="connsiteY27" fmla="*/ 22860 h 1323975"/>
                <a:gd name="connsiteX28" fmla="*/ 3108962 w 6137912"/>
                <a:gd name="connsiteY28" fmla="*/ 160020 h 1323975"/>
                <a:gd name="connsiteX29" fmla="*/ 3040382 w 6137912"/>
                <a:gd name="connsiteY29" fmla="*/ 514350 h 1323975"/>
                <a:gd name="connsiteX30" fmla="*/ 3166112 w 6137912"/>
                <a:gd name="connsiteY30" fmla="*/ 834390 h 1323975"/>
                <a:gd name="connsiteX31" fmla="*/ 3440432 w 6137912"/>
                <a:gd name="connsiteY31" fmla="*/ 1097280 h 1323975"/>
                <a:gd name="connsiteX32" fmla="*/ 3874772 w 6137912"/>
                <a:gd name="connsiteY32" fmla="*/ 1268730 h 1323975"/>
                <a:gd name="connsiteX33" fmla="*/ 4274822 w 6137912"/>
                <a:gd name="connsiteY33" fmla="*/ 1303020 h 1323975"/>
                <a:gd name="connsiteX34" fmla="*/ 4812032 w 6137912"/>
                <a:gd name="connsiteY34" fmla="*/ 1143000 h 1323975"/>
                <a:gd name="connsiteX35" fmla="*/ 5166362 w 6137912"/>
                <a:gd name="connsiteY35" fmla="*/ 800100 h 1323975"/>
                <a:gd name="connsiteX36" fmla="*/ 5269232 w 6137912"/>
                <a:gd name="connsiteY36" fmla="*/ 445770 h 1323975"/>
                <a:gd name="connsiteX37" fmla="*/ 5189222 w 6137912"/>
                <a:gd name="connsiteY37" fmla="*/ 137160 h 1323975"/>
                <a:gd name="connsiteX38" fmla="*/ 4949192 w 6137912"/>
                <a:gd name="connsiteY38" fmla="*/ 34290 h 1323975"/>
                <a:gd name="connsiteX39" fmla="*/ 4743452 w 6137912"/>
                <a:gd name="connsiteY39" fmla="*/ 68580 h 1323975"/>
                <a:gd name="connsiteX40" fmla="*/ 4606292 w 6137912"/>
                <a:gd name="connsiteY40" fmla="*/ 171450 h 1323975"/>
                <a:gd name="connsiteX41" fmla="*/ 4514852 w 6137912"/>
                <a:gd name="connsiteY41" fmla="*/ 400050 h 1323975"/>
                <a:gd name="connsiteX42" fmla="*/ 4583432 w 6137912"/>
                <a:gd name="connsiteY42" fmla="*/ 685800 h 1323975"/>
                <a:gd name="connsiteX43" fmla="*/ 4743452 w 6137912"/>
                <a:gd name="connsiteY43" fmla="*/ 925830 h 1323975"/>
                <a:gd name="connsiteX44" fmla="*/ 5040632 w 6137912"/>
                <a:gd name="connsiteY44" fmla="*/ 1154430 h 1323975"/>
                <a:gd name="connsiteX45" fmla="*/ 5383532 w 6137912"/>
                <a:gd name="connsiteY45" fmla="*/ 1268730 h 1323975"/>
                <a:gd name="connsiteX46" fmla="*/ 5680712 w 6137912"/>
                <a:gd name="connsiteY46" fmla="*/ 1291590 h 1323975"/>
                <a:gd name="connsiteX47" fmla="*/ 6137912 w 6137912"/>
                <a:gd name="connsiteY47" fmla="*/ 1200150 h 1323975"/>
                <a:gd name="connsiteX0" fmla="*/ 608242 w 6083212"/>
                <a:gd name="connsiteY0" fmla="*/ 857250 h 1323975"/>
                <a:gd name="connsiteX1" fmla="*/ 745402 w 6083212"/>
                <a:gd name="connsiteY1" fmla="*/ 468630 h 1323975"/>
                <a:gd name="connsiteX2" fmla="*/ 665392 w 6083212"/>
                <a:gd name="connsiteY2" fmla="*/ 148590 h 1323975"/>
                <a:gd name="connsiteX3" fmla="*/ 413932 w 6083212"/>
                <a:gd name="connsiteY3" fmla="*/ 11430 h 1323975"/>
                <a:gd name="connsiteX4" fmla="*/ 162472 w 6083212"/>
                <a:gd name="connsiteY4" fmla="*/ 80010 h 1323975"/>
                <a:gd name="connsiteX5" fmla="*/ 25312 w 6083212"/>
                <a:gd name="connsiteY5" fmla="*/ 285750 h 1323975"/>
                <a:gd name="connsiteX6" fmla="*/ 25312 w 6083212"/>
                <a:gd name="connsiteY6" fmla="*/ 582930 h 1323975"/>
                <a:gd name="connsiteX7" fmla="*/ 177172 w 6083212"/>
                <a:gd name="connsiteY7" fmla="*/ 623710 h 1323975"/>
                <a:gd name="connsiteX8" fmla="*/ 505372 w 6083212"/>
                <a:gd name="connsiteY8" fmla="*/ 1143000 h 1323975"/>
                <a:gd name="connsiteX9" fmla="*/ 859702 w 6083212"/>
                <a:gd name="connsiteY9" fmla="*/ 1268730 h 1323975"/>
                <a:gd name="connsiteX10" fmla="*/ 1248322 w 6083212"/>
                <a:gd name="connsiteY10" fmla="*/ 1280160 h 1323975"/>
                <a:gd name="connsiteX11" fmla="*/ 1671232 w 6083212"/>
                <a:gd name="connsiteY11" fmla="*/ 1188720 h 1323975"/>
                <a:gd name="connsiteX12" fmla="*/ 2105572 w 6083212"/>
                <a:gd name="connsiteY12" fmla="*/ 845820 h 1323975"/>
                <a:gd name="connsiteX13" fmla="*/ 2231302 w 6083212"/>
                <a:gd name="connsiteY13" fmla="*/ 411480 h 1323975"/>
                <a:gd name="connsiteX14" fmla="*/ 2105572 w 6083212"/>
                <a:gd name="connsiteY14" fmla="*/ 114300 h 1323975"/>
                <a:gd name="connsiteX15" fmla="*/ 1854112 w 6083212"/>
                <a:gd name="connsiteY15" fmla="*/ 11430 h 1323975"/>
                <a:gd name="connsiteX16" fmla="*/ 1614082 w 6083212"/>
                <a:gd name="connsiteY16" fmla="*/ 125730 h 1323975"/>
                <a:gd name="connsiteX17" fmla="*/ 1499782 w 6083212"/>
                <a:gd name="connsiteY17" fmla="*/ 377190 h 1323975"/>
                <a:gd name="connsiteX18" fmla="*/ 1511212 w 6083212"/>
                <a:gd name="connsiteY18" fmla="*/ 617220 h 1323975"/>
                <a:gd name="connsiteX19" fmla="*/ 1659802 w 6083212"/>
                <a:gd name="connsiteY19" fmla="*/ 868680 h 1323975"/>
                <a:gd name="connsiteX20" fmla="*/ 1979842 w 6083212"/>
                <a:gd name="connsiteY20" fmla="*/ 1154430 h 1323975"/>
                <a:gd name="connsiteX21" fmla="*/ 2425612 w 6083212"/>
                <a:gd name="connsiteY21" fmla="*/ 1280160 h 1323975"/>
                <a:gd name="connsiteX22" fmla="*/ 2814232 w 6083212"/>
                <a:gd name="connsiteY22" fmla="*/ 1268730 h 1323975"/>
                <a:gd name="connsiteX23" fmla="*/ 3088552 w 6083212"/>
                <a:gd name="connsiteY23" fmla="*/ 1200150 h 1323975"/>
                <a:gd name="connsiteX24" fmla="*/ 3431452 w 6083212"/>
                <a:gd name="connsiteY24" fmla="*/ 1005840 h 1323975"/>
                <a:gd name="connsiteX25" fmla="*/ 3671482 w 6083212"/>
                <a:gd name="connsiteY25" fmla="*/ 708660 h 1323975"/>
                <a:gd name="connsiteX26" fmla="*/ 3728632 w 6083212"/>
                <a:gd name="connsiteY26" fmla="*/ 411480 h 1323975"/>
                <a:gd name="connsiteX27" fmla="*/ 3591472 w 6083212"/>
                <a:gd name="connsiteY27" fmla="*/ 102870 h 1323975"/>
                <a:gd name="connsiteX28" fmla="*/ 3328582 w 6083212"/>
                <a:gd name="connsiteY28" fmla="*/ 22860 h 1323975"/>
                <a:gd name="connsiteX29" fmla="*/ 3054262 w 6083212"/>
                <a:gd name="connsiteY29" fmla="*/ 160020 h 1323975"/>
                <a:gd name="connsiteX30" fmla="*/ 2985682 w 6083212"/>
                <a:gd name="connsiteY30" fmla="*/ 514350 h 1323975"/>
                <a:gd name="connsiteX31" fmla="*/ 3111412 w 6083212"/>
                <a:gd name="connsiteY31" fmla="*/ 834390 h 1323975"/>
                <a:gd name="connsiteX32" fmla="*/ 3385732 w 6083212"/>
                <a:gd name="connsiteY32" fmla="*/ 1097280 h 1323975"/>
                <a:gd name="connsiteX33" fmla="*/ 3820072 w 6083212"/>
                <a:gd name="connsiteY33" fmla="*/ 1268730 h 1323975"/>
                <a:gd name="connsiteX34" fmla="*/ 4220122 w 6083212"/>
                <a:gd name="connsiteY34" fmla="*/ 1303020 h 1323975"/>
                <a:gd name="connsiteX35" fmla="*/ 4757332 w 6083212"/>
                <a:gd name="connsiteY35" fmla="*/ 1143000 h 1323975"/>
                <a:gd name="connsiteX36" fmla="*/ 5111662 w 6083212"/>
                <a:gd name="connsiteY36" fmla="*/ 800100 h 1323975"/>
                <a:gd name="connsiteX37" fmla="*/ 5214532 w 6083212"/>
                <a:gd name="connsiteY37" fmla="*/ 445770 h 1323975"/>
                <a:gd name="connsiteX38" fmla="*/ 5134522 w 6083212"/>
                <a:gd name="connsiteY38" fmla="*/ 137160 h 1323975"/>
                <a:gd name="connsiteX39" fmla="*/ 4894492 w 6083212"/>
                <a:gd name="connsiteY39" fmla="*/ 34290 h 1323975"/>
                <a:gd name="connsiteX40" fmla="*/ 4688752 w 6083212"/>
                <a:gd name="connsiteY40" fmla="*/ 68580 h 1323975"/>
                <a:gd name="connsiteX41" fmla="*/ 4551592 w 6083212"/>
                <a:gd name="connsiteY41" fmla="*/ 171450 h 1323975"/>
                <a:gd name="connsiteX42" fmla="*/ 4460152 w 6083212"/>
                <a:gd name="connsiteY42" fmla="*/ 400050 h 1323975"/>
                <a:gd name="connsiteX43" fmla="*/ 4528732 w 6083212"/>
                <a:gd name="connsiteY43" fmla="*/ 685800 h 1323975"/>
                <a:gd name="connsiteX44" fmla="*/ 4688752 w 6083212"/>
                <a:gd name="connsiteY44" fmla="*/ 925830 h 1323975"/>
                <a:gd name="connsiteX45" fmla="*/ 4985932 w 6083212"/>
                <a:gd name="connsiteY45" fmla="*/ 1154430 h 1323975"/>
                <a:gd name="connsiteX46" fmla="*/ 5328832 w 6083212"/>
                <a:gd name="connsiteY46" fmla="*/ 1268730 h 1323975"/>
                <a:gd name="connsiteX47" fmla="*/ 5626012 w 6083212"/>
                <a:gd name="connsiteY47" fmla="*/ 1291590 h 1323975"/>
                <a:gd name="connsiteX48" fmla="*/ 6083212 w 6083212"/>
                <a:gd name="connsiteY48" fmla="*/ 1200150 h 1323975"/>
                <a:gd name="connsiteX0" fmla="*/ 662942 w 6137912"/>
                <a:gd name="connsiteY0" fmla="*/ 857250 h 1323975"/>
                <a:gd name="connsiteX1" fmla="*/ 800102 w 6137912"/>
                <a:gd name="connsiteY1" fmla="*/ 468630 h 1323975"/>
                <a:gd name="connsiteX2" fmla="*/ 720092 w 6137912"/>
                <a:gd name="connsiteY2" fmla="*/ 148590 h 1323975"/>
                <a:gd name="connsiteX3" fmla="*/ 468632 w 6137912"/>
                <a:gd name="connsiteY3" fmla="*/ 11430 h 1323975"/>
                <a:gd name="connsiteX4" fmla="*/ 217172 w 6137912"/>
                <a:gd name="connsiteY4" fmla="*/ 80010 h 1323975"/>
                <a:gd name="connsiteX5" fmla="*/ 80012 w 6137912"/>
                <a:gd name="connsiteY5" fmla="*/ 285750 h 1323975"/>
                <a:gd name="connsiteX6" fmla="*/ 80012 w 6137912"/>
                <a:gd name="connsiteY6" fmla="*/ 582930 h 1323975"/>
                <a:gd name="connsiteX7" fmla="*/ 560072 w 6137912"/>
                <a:gd name="connsiteY7" fmla="*/ 1143000 h 1323975"/>
                <a:gd name="connsiteX8" fmla="*/ 914402 w 6137912"/>
                <a:gd name="connsiteY8" fmla="*/ 1268730 h 1323975"/>
                <a:gd name="connsiteX9" fmla="*/ 1303022 w 6137912"/>
                <a:gd name="connsiteY9" fmla="*/ 1280160 h 1323975"/>
                <a:gd name="connsiteX10" fmla="*/ 1725932 w 6137912"/>
                <a:gd name="connsiteY10" fmla="*/ 1188720 h 1323975"/>
                <a:gd name="connsiteX11" fmla="*/ 2160272 w 6137912"/>
                <a:gd name="connsiteY11" fmla="*/ 845820 h 1323975"/>
                <a:gd name="connsiteX12" fmla="*/ 2286002 w 6137912"/>
                <a:gd name="connsiteY12" fmla="*/ 411480 h 1323975"/>
                <a:gd name="connsiteX13" fmla="*/ 2160272 w 6137912"/>
                <a:gd name="connsiteY13" fmla="*/ 114300 h 1323975"/>
                <a:gd name="connsiteX14" fmla="*/ 1908812 w 6137912"/>
                <a:gd name="connsiteY14" fmla="*/ 11430 h 1323975"/>
                <a:gd name="connsiteX15" fmla="*/ 1668782 w 6137912"/>
                <a:gd name="connsiteY15" fmla="*/ 125730 h 1323975"/>
                <a:gd name="connsiteX16" fmla="*/ 1554482 w 6137912"/>
                <a:gd name="connsiteY16" fmla="*/ 377190 h 1323975"/>
                <a:gd name="connsiteX17" fmla="*/ 1565912 w 6137912"/>
                <a:gd name="connsiteY17" fmla="*/ 617220 h 1323975"/>
                <a:gd name="connsiteX18" fmla="*/ 1714502 w 6137912"/>
                <a:gd name="connsiteY18" fmla="*/ 868680 h 1323975"/>
                <a:gd name="connsiteX19" fmla="*/ 2034542 w 6137912"/>
                <a:gd name="connsiteY19" fmla="*/ 1154430 h 1323975"/>
                <a:gd name="connsiteX20" fmla="*/ 2480312 w 6137912"/>
                <a:gd name="connsiteY20" fmla="*/ 1280160 h 1323975"/>
                <a:gd name="connsiteX21" fmla="*/ 2868932 w 6137912"/>
                <a:gd name="connsiteY21" fmla="*/ 1268730 h 1323975"/>
                <a:gd name="connsiteX22" fmla="*/ 3143252 w 6137912"/>
                <a:gd name="connsiteY22" fmla="*/ 1200150 h 1323975"/>
                <a:gd name="connsiteX23" fmla="*/ 3486152 w 6137912"/>
                <a:gd name="connsiteY23" fmla="*/ 1005840 h 1323975"/>
                <a:gd name="connsiteX24" fmla="*/ 3726182 w 6137912"/>
                <a:gd name="connsiteY24" fmla="*/ 708660 h 1323975"/>
                <a:gd name="connsiteX25" fmla="*/ 3783332 w 6137912"/>
                <a:gd name="connsiteY25" fmla="*/ 411480 h 1323975"/>
                <a:gd name="connsiteX26" fmla="*/ 3646172 w 6137912"/>
                <a:gd name="connsiteY26" fmla="*/ 102870 h 1323975"/>
                <a:gd name="connsiteX27" fmla="*/ 3383282 w 6137912"/>
                <a:gd name="connsiteY27" fmla="*/ 22860 h 1323975"/>
                <a:gd name="connsiteX28" fmla="*/ 3108962 w 6137912"/>
                <a:gd name="connsiteY28" fmla="*/ 160020 h 1323975"/>
                <a:gd name="connsiteX29" fmla="*/ 3040382 w 6137912"/>
                <a:gd name="connsiteY29" fmla="*/ 514350 h 1323975"/>
                <a:gd name="connsiteX30" fmla="*/ 3166112 w 6137912"/>
                <a:gd name="connsiteY30" fmla="*/ 834390 h 1323975"/>
                <a:gd name="connsiteX31" fmla="*/ 3440432 w 6137912"/>
                <a:gd name="connsiteY31" fmla="*/ 1097280 h 1323975"/>
                <a:gd name="connsiteX32" fmla="*/ 3874772 w 6137912"/>
                <a:gd name="connsiteY32" fmla="*/ 1268730 h 1323975"/>
                <a:gd name="connsiteX33" fmla="*/ 4274822 w 6137912"/>
                <a:gd name="connsiteY33" fmla="*/ 1303020 h 1323975"/>
                <a:gd name="connsiteX34" fmla="*/ 4812032 w 6137912"/>
                <a:gd name="connsiteY34" fmla="*/ 1143000 h 1323975"/>
                <a:gd name="connsiteX35" fmla="*/ 5166362 w 6137912"/>
                <a:gd name="connsiteY35" fmla="*/ 800100 h 1323975"/>
                <a:gd name="connsiteX36" fmla="*/ 5269232 w 6137912"/>
                <a:gd name="connsiteY36" fmla="*/ 445770 h 1323975"/>
                <a:gd name="connsiteX37" fmla="*/ 5189222 w 6137912"/>
                <a:gd name="connsiteY37" fmla="*/ 137160 h 1323975"/>
                <a:gd name="connsiteX38" fmla="*/ 4949192 w 6137912"/>
                <a:gd name="connsiteY38" fmla="*/ 34290 h 1323975"/>
                <a:gd name="connsiteX39" fmla="*/ 4743452 w 6137912"/>
                <a:gd name="connsiteY39" fmla="*/ 68580 h 1323975"/>
                <a:gd name="connsiteX40" fmla="*/ 4606292 w 6137912"/>
                <a:gd name="connsiteY40" fmla="*/ 171450 h 1323975"/>
                <a:gd name="connsiteX41" fmla="*/ 4514852 w 6137912"/>
                <a:gd name="connsiteY41" fmla="*/ 400050 h 1323975"/>
                <a:gd name="connsiteX42" fmla="*/ 4583432 w 6137912"/>
                <a:gd name="connsiteY42" fmla="*/ 685800 h 1323975"/>
                <a:gd name="connsiteX43" fmla="*/ 4743452 w 6137912"/>
                <a:gd name="connsiteY43" fmla="*/ 925830 h 1323975"/>
                <a:gd name="connsiteX44" fmla="*/ 5040632 w 6137912"/>
                <a:gd name="connsiteY44" fmla="*/ 1154430 h 1323975"/>
                <a:gd name="connsiteX45" fmla="*/ 5383532 w 6137912"/>
                <a:gd name="connsiteY45" fmla="*/ 1268730 h 1323975"/>
                <a:gd name="connsiteX46" fmla="*/ 5680712 w 6137912"/>
                <a:gd name="connsiteY46" fmla="*/ 1291590 h 1323975"/>
                <a:gd name="connsiteX47" fmla="*/ 6137912 w 6137912"/>
                <a:gd name="connsiteY47" fmla="*/ 1200150 h 1323975"/>
                <a:gd name="connsiteX0" fmla="*/ 640083 w 6115053"/>
                <a:gd name="connsiteY0" fmla="*/ 857250 h 1323975"/>
                <a:gd name="connsiteX1" fmla="*/ 777243 w 6115053"/>
                <a:gd name="connsiteY1" fmla="*/ 468630 h 1323975"/>
                <a:gd name="connsiteX2" fmla="*/ 697233 w 6115053"/>
                <a:gd name="connsiteY2" fmla="*/ 148590 h 1323975"/>
                <a:gd name="connsiteX3" fmla="*/ 445773 w 6115053"/>
                <a:gd name="connsiteY3" fmla="*/ 11430 h 1323975"/>
                <a:gd name="connsiteX4" fmla="*/ 194313 w 6115053"/>
                <a:gd name="connsiteY4" fmla="*/ 80010 h 1323975"/>
                <a:gd name="connsiteX5" fmla="*/ 57153 w 6115053"/>
                <a:gd name="connsiteY5" fmla="*/ 285750 h 1323975"/>
                <a:gd name="connsiteX6" fmla="*/ 537213 w 6115053"/>
                <a:gd name="connsiteY6" fmla="*/ 1143000 h 1323975"/>
                <a:gd name="connsiteX7" fmla="*/ 891543 w 6115053"/>
                <a:gd name="connsiteY7" fmla="*/ 1268730 h 1323975"/>
                <a:gd name="connsiteX8" fmla="*/ 1280163 w 6115053"/>
                <a:gd name="connsiteY8" fmla="*/ 1280160 h 1323975"/>
                <a:gd name="connsiteX9" fmla="*/ 1703073 w 6115053"/>
                <a:gd name="connsiteY9" fmla="*/ 1188720 h 1323975"/>
                <a:gd name="connsiteX10" fmla="*/ 2137413 w 6115053"/>
                <a:gd name="connsiteY10" fmla="*/ 845820 h 1323975"/>
                <a:gd name="connsiteX11" fmla="*/ 2263143 w 6115053"/>
                <a:gd name="connsiteY11" fmla="*/ 411480 h 1323975"/>
                <a:gd name="connsiteX12" fmla="*/ 2137413 w 6115053"/>
                <a:gd name="connsiteY12" fmla="*/ 114300 h 1323975"/>
                <a:gd name="connsiteX13" fmla="*/ 1885953 w 6115053"/>
                <a:gd name="connsiteY13" fmla="*/ 11430 h 1323975"/>
                <a:gd name="connsiteX14" fmla="*/ 1645923 w 6115053"/>
                <a:gd name="connsiteY14" fmla="*/ 125730 h 1323975"/>
                <a:gd name="connsiteX15" fmla="*/ 1531623 w 6115053"/>
                <a:gd name="connsiteY15" fmla="*/ 377190 h 1323975"/>
                <a:gd name="connsiteX16" fmla="*/ 1543053 w 6115053"/>
                <a:gd name="connsiteY16" fmla="*/ 617220 h 1323975"/>
                <a:gd name="connsiteX17" fmla="*/ 1691643 w 6115053"/>
                <a:gd name="connsiteY17" fmla="*/ 868680 h 1323975"/>
                <a:gd name="connsiteX18" fmla="*/ 2011683 w 6115053"/>
                <a:gd name="connsiteY18" fmla="*/ 1154430 h 1323975"/>
                <a:gd name="connsiteX19" fmla="*/ 2457453 w 6115053"/>
                <a:gd name="connsiteY19" fmla="*/ 1280160 h 1323975"/>
                <a:gd name="connsiteX20" fmla="*/ 2846073 w 6115053"/>
                <a:gd name="connsiteY20" fmla="*/ 1268730 h 1323975"/>
                <a:gd name="connsiteX21" fmla="*/ 3120393 w 6115053"/>
                <a:gd name="connsiteY21" fmla="*/ 1200150 h 1323975"/>
                <a:gd name="connsiteX22" fmla="*/ 3463293 w 6115053"/>
                <a:gd name="connsiteY22" fmla="*/ 1005840 h 1323975"/>
                <a:gd name="connsiteX23" fmla="*/ 3703323 w 6115053"/>
                <a:gd name="connsiteY23" fmla="*/ 708660 h 1323975"/>
                <a:gd name="connsiteX24" fmla="*/ 3760473 w 6115053"/>
                <a:gd name="connsiteY24" fmla="*/ 411480 h 1323975"/>
                <a:gd name="connsiteX25" fmla="*/ 3623313 w 6115053"/>
                <a:gd name="connsiteY25" fmla="*/ 102870 h 1323975"/>
                <a:gd name="connsiteX26" fmla="*/ 3360423 w 6115053"/>
                <a:gd name="connsiteY26" fmla="*/ 22860 h 1323975"/>
                <a:gd name="connsiteX27" fmla="*/ 3086103 w 6115053"/>
                <a:gd name="connsiteY27" fmla="*/ 160020 h 1323975"/>
                <a:gd name="connsiteX28" fmla="*/ 3017523 w 6115053"/>
                <a:gd name="connsiteY28" fmla="*/ 514350 h 1323975"/>
                <a:gd name="connsiteX29" fmla="*/ 3143253 w 6115053"/>
                <a:gd name="connsiteY29" fmla="*/ 834390 h 1323975"/>
                <a:gd name="connsiteX30" fmla="*/ 3417573 w 6115053"/>
                <a:gd name="connsiteY30" fmla="*/ 1097280 h 1323975"/>
                <a:gd name="connsiteX31" fmla="*/ 3851913 w 6115053"/>
                <a:gd name="connsiteY31" fmla="*/ 1268730 h 1323975"/>
                <a:gd name="connsiteX32" fmla="*/ 4251963 w 6115053"/>
                <a:gd name="connsiteY32" fmla="*/ 1303020 h 1323975"/>
                <a:gd name="connsiteX33" fmla="*/ 4789173 w 6115053"/>
                <a:gd name="connsiteY33" fmla="*/ 1143000 h 1323975"/>
                <a:gd name="connsiteX34" fmla="*/ 5143503 w 6115053"/>
                <a:gd name="connsiteY34" fmla="*/ 800100 h 1323975"/>
                <a:gd name="connsiteX35" fmla="*/ 5246373 w 6115053"/>
                <a:gd name="connsiteY35" fmla="*/ 445770 h 1323975"/>
                <a:gd name="connsiteX36" fmla="*/ 5166363 w 6115053"/>
                <a:gd name="connsiteY36" fmla="*/ 137160 h 1323975"/>
                <a:gd name="connsiteX37" fmla="*/ 4926333 w 6115053"/>
                <a:gd name="connsiteY37" fmla="*/ 34290 h 1323975"/>
                <a:gd name="connsiteX38" fmla="*/ 4720593 w 6115053"/>
                <a:gd name="connsiteY38" fmla="*/ 68580 h 1323975"/>
                <a:gd name="connsiteX39" fmla="*/ 4583433 w 6115053"/>
                <a:gd name="connsiteY39" fmla="*/ 171450 h 1323975"/>
                <a:gd name="connsiteX40" fmla="*/ 4491993 w 6115053"/>
                <a:gd name="connsiteY40" fmla="*/ 400050 h 1323975"/>
                <a:gd name="connsiteX41" fmla="*/ 4560573 w 6115053"/>
                <a:gd name="connsiteY41" fmla="*/ 685800 h 1323975"/>
                <a:gd name="connsiteX42" fmla="*/ 4720593 w 6115053"/>
                <a:gd name="connsiteY42" fmla="*/ 925830 h 1323975"/>
                <a:gd name="connsiteX43" fmla="*/ 5017773 w 6115053"/>
                <a:gd name="connsiteY43" fmla="*/ 1154430 h 1323975"/>
                <a:gd name="connsiteX44" fmla="*/ 5360673 w 6115053"/>
                <a:gd name="connsiteY44" fmla="*/ 1268730 h 1323975"/>
                <a:gd name="connsiteX45" fmla="*/ 5657853 w 6115053"/>
                <a:gd name="connsiteY45" fmla="*/ 1291590 h 1323975"/>
                <a:gd name="connsiteX46" fmla="*/ 6115053 w 6115053"/>
                <a:gd name="connsiteY46" fmla="*/ 1200150 h 1323975"/>
                <a:gd name="connsiteX0" fmla="*/ 699134 w 6174104"/>
                <a:gd name="connsiteY0" fmla="*/ 857250 h 1434468"/>
                <a:gd name="connsiteX1" fmla="*/ 836294 w 6174104"/>
                <a:gd name="connsiteY1" fmla="*/ 468630 h 1434468"/>
                <a:gd name="connsiteX2" fmla="*/ 756284 w 6174104"/>
                <a:gd name="connsiteY2" fmla="*/ 148590 h 1434468"/>
                <a:gd name="connsiteX3" fmla="*/ 504824 w 6174104"/>
                <a:gd name="connsiteY3" fmla="*/ 11430 h 1434468"/>
                <a:gd name="connsiteX4" fmla="*/ 253364 w 6174104"/>
                <a:gd name="connsiteY4" fmla="*/ 80010 h 1434468"/>
                <a:gd name="connsiteX5" fmla="*/ 116204 w 6174104"/>
                <a:gd name="connsiteY5" fmla="*/ 285750 h 1434468"/>
                <a:gd name="connsiteX6" fmla="*/ 950594 w 6174104"/>
                <a:gd name="connsiteY6" fmla="*/ 1268730 h 1434468"/>
                <a:gd name="connsiteX7" fmla="*/ 1339214 w 6174104"/>
                <a:gd name="connsiteY7" fmla="*/ 1280160 h 1434468"/>
                <a:gd name="connsiteX8" fmla="*/ 1762124 w 6174104"/>
                <a:gd name="connsiteY8" fmla="*/ 1188720 h 1434468"/>
                <a:gd name="connsiteX9" fmla="*/ 2196464 w 6174104"/>
                <a:gd name="connsiteY9" fmla="*/ 845820 h 1434468"/>
                <a:gd name="connsiteX10" fmla="*/ 2322194 w 6174104"/>
                <a:gd name="connsiteY10" fmla="*/ 411480 h 1434468"/>
                <a:gd name="connsiteX11" fmla="*/ 2196464 w 6174104"/>
                <a:gd name="connsiteY11" fmla="*/ 114300 h 1434468"/>
                <a:gd name="connsiteX12" fmla="*/ 1945004 w 6174104"/>
                <a:gd name="connsiteY12" fmla="*/ 11430 h 1434468"/>
                <a:gd name="connsiteX13" fmla="*/ 1704974 w 6174104"/>
                <a:gd name="connsiteY13" fmla="*/ 125730 h 1434468"/>
                <a:gd name="connsiteX14" fmla="*/ 1590674 w 6174104"/>
                <a:gd name="connsiteY14" fmla="*/ 377190 h 1434468"/>
                <a:gd name="connsiteX15" fmla="*/ 1602104 w 6174104"/>
                <a:gd name="connsiteY15" fmla="*/ 617220 h 1434468"/>
                <a:gd name="connsiteX16" fmla="*/ 1750694 w 6174104"/>
                <a:gd name="connsiteY16" fmla="*/ 868680 h 1434468"/>
                <a:gd name="connsiteX17" fmla="*/ 2070734 w 6174104"/>
                <a:gd name="connsiteY17" fmla="*/ 1154430 h 1434468"/>
                <a:gd name="connsiteX18" fmla="*/ 2516504 w 6174104"/>
                <a:gd name="connsiteY18" fmla="*/ 1280160 h 1434468"/>
                <a:gd name="connsiteX19" fmla="*/ 2905124 w 6174104"/>
                <a:gd name="connsiteY19" fmla="*/ 1268730 h 1434468"/>
                <a:gd name="connsiteX20" fmla="*/ 3179444 w 6174104"/>
                <a:gd name="connsiteY20" fmla="*/ 1200150 h 1434468"/>
                <a:gd name="connsiteX21" fmla="*/ 3522344 w 6174104"/>
                <a:gd name="connsiteY21" fmla="*/ 1005840 h 1434468"/>
                <a:gd name="connsiteX22" fmla="*/ 3762374 w 6174104"/>
                <a:gd name="connsiteY22" fmla="*/ 708660 h 1434468"/>
                <a:gd name="connsiteX23" fmla="*/ 3819524 w 6174104"/>
                <a:gd name="connsiteY23" fmla="*/ 411480 h 1434468"/>
                <a:gd name="connsiteX24" fmla="*/ 3682364 w 6174104"/>
                <a:gd name="connsiteY24" fmla="*/ 102870 h 1434468"/>
                <a:gd name="connsiteX25" fmla="*/ 3419474 w 6174104"/>
                <a:gd name="connsiteY25" fmla="*/ 22860 h 1434468"/>
                <a:gd name="connsiteX26" fmla="*/ 3145154 w 6174104"/>
                <a:gd name="connsiteY26" fmla="*/ 160020 h 1434468"/>
                <a:gd name="connsiteX27" fmla="*/ 3076574 w 6174104"/>
                <a:gd name="connsiteY27" fmla="*/ 514350 h 1434468"/>
                <a:gd name="connsiteX28" fmla="*/ 3202304 w 6174104"/>
                <a:gd name="connsiteY28" fmla="*/ 834390 h 1434468"/>
                <a:gd name="connsiteX29" fmla="*/ 3476624 w 6174104"/>
                <a:gd name="connsiteY29" fmla="*/ 1097280 h 1434468"/>
                <a:gd name="connsiteX30" fmla="*/ 3910964 w 6174104"/>
                <a:gd name="connsiteY30" fmla="*/ 1268730 h 1434468"/>
                <a:gd name="connsiteX31" fmla="*/ 4311014 w 6174104"/>
                <a:gd name="connsiteY31" fmla="*/ 1303020 h 1434468"/>
                <a:gd name="connsiteX32" fmla="*/ 4848224 w 6174104"/>
                <a:gd name="connsiteY32" fmla="*/ 1143000 h 1434468"/>
                <a:gd name="connsiteX33" fmla="*/ 5202554 w 6174104"/>
                <a:gd name="connsiteY33" fmla="*/ 800100 h 1434468"/>
                <a:gd name="connsiteX34" fmla="*/ 5305424 w 6174104"/>
                <a:gd name="connsiteY34" fmla="*/ 445770 h 1434468"/>
                <a:gd name="connsiteX35" fmla="*/ 5225414 w 6174104"/>
                <a:gd name="connsiteY35" fmla="*/ 137160 h 1434468"/>
                <a:gd name="connsiteX36" fmla="*/ 4985384 w 6174104"/>
                <a:gd name="connsiteY36" fmla="*/ 34290 h 1434468"/>
                <a:gd name="connsiteX37" fmla="*/ 4779644 w 6174104"/>
                <a:gd name="connsiteY37" fmla="*/ 68580 h 1434468"/>
                <a:gd name="connsiteX38" fmla="*/ 4642484 w 6174104"/>
                <a:gd name="connsiteY38" fmla="*/ 171450 h 1434468"/>
                <a:gd name="connsiteX39" fmla="*/ 4551044 w 6174104"/>
                <a:gd name="connsiteY39" fmla="*/ 400050 h 1434468"/>
                <a:gd name="connsiteX40" fmla="*/ 4619624 w 6174104"/>
                <a:gd name="connsiteY40" fmla="*/ 685800 h 1434468"/>
                <a:gd name="connsiteX41" fmla="*/ 4779644 w 6174104"/>
                <a:gd name="connsiteY41" fmla="*/ 925830 h 1434468"/>
                <a:gd name="connsiteX42" fmla="*/ 5076824 w 6174104"/>
                <a:gd name="connsiteY42" fmla="*/ 1154430 h 1434468"/>
                <a:gd name="connsiteX43" fmla="*/ 5419724 w 6174104"/>
                <a:gd name="connsiteY43" fmla="*/ 1268730 h 1434468"/>
                <a:gd name="connsiteX44" fmla="*/ 5716904 w 6174104"/>
                <a:gd name="connsiteY44" fmla="*/ 1291590 h 1434468"/>
                <a:gd name="connsiteX45" fmla="*/ 6174104 w 6174104"/>
                <a:gd name="connsiteY45" fmla="*/ 1200150 h 1434468"/>
                <a:gd name="connsiteX0" fmla="*/ 520068 w 5995038"/>
                <a:gd name="connsiteY0" fmla="*/ 986789 h 1598291"/>
                <a:gd name="connsiteX1" fmla="*/ 657228 w 5995038"/>
                <a:gd name="connsiteY1" fmla="*/ 598169 h 1598291"/>
                <a:gd name="connsiteX2" fmla="*/ 577218 w 5995038"/>
                <a:gd name="connsiteY2" fmla="*/ 278129 h 1598291"/>
                <a:gd name="connsiteX3" fmla="*/ 325758 w 5995038"/>
                <a:gd name="connsiteY3" fmla="*/ 140969 h 1598291"/>
                <a:gd name="connsiteX4" fmla="*/ 74298 w 5995038"/>
                <a:gd name="connsiteY4" fmla="*/ 209549 h 1598291"/>
                <a:gd name="connsiteX5" fmla="*/ 771528 w 5995038"/>
                <a:gd name="connsiteY5" fmla="*/ 1398269 h 1598291"/>
                <a:gd name="connsiteX6" fmla="*/ 1160148 w 5995038"/>
                <a:gd name="connsiteY6" fmla="*/ 1409699 h 1598291"/>
                <a:gd name="connsiteX7" fmla="*/ 1583058 w 5995038"/>
                <a:gd name="connsiteY7" fmla="*/ 1318259 h 1598291"/>
                <a:gd name="connsiteX8" fmla="*/ 2017398 w 5995038"/>
                <a:gd name="connsiteY8" fmla="*/ 975359 h 1598291"/>
                <a:gd name="connsiteX9" fmla="*/ 2143128 w 5995038"/>
                <a:gd name="connsiteY9" fmla="*/ 541019 h 1598291"/>
                <a:gd name="connsiteX10" fmla="*/ 2017398 w 5995038"/>
                <a:gd name="connsiteY10" fmla="*/ 243839 h 1598291"/>
                <a:gd name="connsiteX11" fmla="*/ 1765938 w 5995038"/>
                <a:gd name="connsiteY11" fmla="*/ 140969 h 1598291"/>
                <a:gd name="connsiteX12" fmla="*/ 1525908 w 5995038"/>
                <a:gd name="connsiteY12" fmla="*/ 255269 h 1598291"/>
                <a:gd name="connsiteX13" fmla="*/ 1411608 w 5995038"/>
                <a:gd name="connsiteY13" fmla="*/ 506729 h 1598291"/>
                <a:gd name="connsiteX14" fmla="*/ 1423038 w 5995038"/>
                <a:gd name="connsiteY14" fmla="*/ 746759 h 1598291"/>
                <a:gd name="connsiteX15" fmla="*/ 1571628 w 5995038"/>
                <a:gd name="connsiteY15" fmla="*/ 998219 h 1598291"/>
                <a:gd name="connsiteX16" fmla="*/ 1891668 w 5995038"/>
                <a:gd name="connsiteY16" fmla="*/ 1283969 h 1598291"/>
                <a:gd name="connsiteX17" fmla="*/ 2337438 w 5995038"/>
                <a:gd name="connsiteY17" fmla="*/ 1409699 h 1598291"/>
                <a:gd name="connsiteX18" fmla="*/ 2726058 w 5995038"/>
                <a:gd name="connsiteY18" fmla="*/ 1398269 h 1598291"/>
                <a:gd name="connsiteX19" fmla="*/ 3000378 w 5995038"/>
                <a:gd name="connsiteY19" fmla="*/ 1329689 h 1598291"/>
                <a:gd name="connsiteX20" fmla="*/ 3343278 w 5995038"/>
                <a:gd name="connsiteY20" fmla="*/ 1135379 h 1598291"/>
                <a:gd name="connsiteX21" fmla="*/ 3583308 w 5995038"/>
                <a:gd name="connsiteY21" fmla="*/ 838199 h 1598291"/>
                <a:gd name="connsiteX22" fmla="*/ 3640458 w 5995038"/>
                <a:gd name="connsiteY22" fmla="*/ 541019 h 1598291"/>
                <a:gd name="connsiteX23" fmla="*/ 3503298 w 5995038"/>
                <a:gd name="connsiteY23" fmla="*/ 232409 h 1598291"/>
                <a:gd name="connsiteX24" fmla="*/ 3240408 w 5995038"/>
                <a:gd name="connsiteY24" fmla="*/ 152399 h 1598291"/>
                <a:gd name="connsiteX25" fmla="*/ 2966088 w 5995038"/>
                <a:gd name="connsiteY25" fmla="*/ 289559 h 1598291"/>
                <a:gd name="connsiteX26" fmla="*/ 2897508 w 5995038"/>
                <a:gd name="connsiteY26" fmla="*/ 643889 h 1598291"/>
                <a:gd name="connsiteX27" fmla="*/ 3023238 w 5995038"/>
                <a:gd name="connsiteY27" fmla="*/ 963929 h 1598291"/>
                <a:gd name="connsiteX28" fmla="*/ 3297558 w 5995038"/>
                <a:gd name="connsiteY28" fmla="*/ 1226819 h 1598291"/>
                <a:gd name="connsiteX29" fmla="*/ 3731898 w 5995038"/>
                <a:gd name="connsiteY29" fmla="*/ 1398269 h 1598291"/>
                <a:gd name="connsiteX30" fmla="*/ 4131948 w 5995038"/>
                <a:gd name="connsiteY30" fmla="*/ 1432559 h 1598291"/>
                <a:gd name="connsiteX31" fmla="*/ 4669158 w 5995038"/>
                <a:gd name="connsiteY31" fmla="*/ 1272539 h 1598291"/>
                <a:gd name="connsiteX32" fmla="*/ 5023488 w 5995038"/>
                <a:gd name="connsiteY32" fmla="*/ 929639 h 1598291"/>
                <a:gd name="connsiteX33" fmla="*/ 5126358 w 5995038"/>
                <a:gd name="connsiteY33" fmla="*/ 575309 h 1598291"/>
                <a:gd name="connsiteX34" fmla="*/ 5046348 w 5995038"/>
                <a:gd name="connsiteY34" fmla="*/ 266699 h 1598291"/>
                <a:gd name="connsiteX35" fmla="*/ 4806318 w 5995038"/>
                <a:gd name="connsiteY35" fmla="*/ 163829 h 1598291"/>
                <a:gd name="connsiteX36" fmla="*/ 4600578 w 5995038"/>
                <a:gd name="connsiteY36" fmla="*/ 198119 h 1598291"/>
                <a:gd name="connsiteX37" fmla="*/ 4463418 w 5995038"/>
                <a:gd name="connsiteY37" fmla="*/ 300989 h 1598291"/>
                <a:gd name="connsiteX38" fmla="*/ 4371978 w 5995038"/>
                <a:gd name="connsiteY38" fmla="*/ 529589 h 1598291"/>
                <a:gd name="connsiteX39" fmla="*/ 4440558 w 5995038"/>
                <a:gd name="connsiteY39" fmla="*/ 815339 h 1598291"/>
                <a:gd name="connsiteX40" fmla="*/ 4600578 w 5995038"/>
                <a:gd name="connsiteY40" fmla="*/ 1055369 h 1598291"/>
                <a:gd name="connsiteX41" fmla="*/ 4897758 w 5995038"/>
                <a:gd name="connsiteY41" fmla="*/ 1283969 h 1598291"/>
                <a:gd name="connsiteX42" fmla="*/ 5240658 w 5995038"/>
                <a:gd name="connsiteY42" fmla="*/ 1398269 h 1598291"/>
                <a:gd name="connsiteX43" fmla="*/ 5537838 w 5995038"/>
                <a:gd name="connsiteY43" fmla="*/ 1421129 h 1598291"/>
                <a:gd name="connsiteX44" fmla="*/ 5995038 w 5995038"/>
                <a:gd name="connsiteY44" fmla="*/ 1329689 h 1598291"/>
                <a:gd name="connsiteX0" fmla="*/ 478157 w 5953127"/>
                <a:gd name="connsiteY0" fmla="*/ 963927 h 1575429"/>
                <a:gd name="connsiteX1" fmla="*/ 615317 w 5953127"/>
                <a:gd name="connsiteY1" fmla="*/ 575307 h 1575429"/>
                <a:gd name="connsiteX2" fmla="*/ 535307 w 5953127"/>
                <a:gd name="connsiteY2" fmla="*/ 255267 h 1575429"/>
                <a:gd name="connsiteX3" fmla="*/ 32387 w 5953127"/>
                <a:gd name="connsiteY3" fmla="*/ 186687 h 1575429"/>
                <a:gd name="connsiteX4" fmla="*/ 729617 w 5953127"/>
                <a:gd name="connsiteY4" fmla="*/ 1375407 h 1575429"/>
                <a:gd name="connsiteX5" fmla="*/ 1118237 w 5953127"/>
                <a:gd name="connsiteY5" fmla="*/ 1386837 h 1575429"/>
                <a:gd name="connsiteX6" fmla="*/ 1541147 w 5953127"/>
                <a:gd name="connsiteY6" fmla="*/ 1295397 h 1575429"/>
                <a:gd name="connsiteX7" fmla="*/ 1975487 w 5953127"/>
                <a:gd name="connsiteY7" fmla="*/ 952497 h 1575429"/>
                <a:gd name="connsiteX8" fmla="*/ 2101217 w 5953127"/>
                <a:gd name="connsiteY8" fmla="*/ 518157 h 1575429"/>
                <a:gd name="connsiteX9" fmla="*/ 1975487 w 5953127"/>
                <a:gd name="connsiteY9" fmla="*/ 220977 h 1575429"/>
                <a:gd name="connsiteX10" fmla="*/ 1724027 w 5953127"/>
                <a:gd name="connsiteY10" fmla="*/ 118107 h 1575429"/>
                <a:gd name="connsiteX11" fmla="*/ 1483997 w 5953127"/>
                <a:gd name="connsiteY11" fmla="*/ 232407 h 1575429"/>
                <a:gd name="connsiteX12" fmla="*/ 1369697 w 5953127"/>
                <a:gd name="connsiteY12" fmla="*/ 483867 h 1575429"/>
                <a:gd name="connsiteX13" fmla="*/ 1381127 w 5953127"/>
                <a:gd name="connsiteY13" fmla="*/ 723897 h 1575429"/>
                <a:gd name="connsiteX14" fmla="*/ 1529717 w 5953127"/>
                <a:gd name="connsiteY14" fmla="*/ 975357 h 1575429"/>
                <a:gd name="connsiteX15" fmla="*/ 1849757 w 5953127"/>
                <a:gd name="connsiteY15" fmla="*/ 1261107 h 1575429"/>
                <a:gd name="connsiteX16" fmla="*/ 2295527 w 5953127"/>
                <a:gd name="connsiteY16" fmla="*/ 1386837 h 1575429"/>
                <a:gd name="connsiteX17" fmla="*/ 2684147 w 5953127"/>
                <a:gd name="connsiteY17" fmla="*/ 1375407 h 1575429"/>
                <a:gd name="connsiteX18" fmla="*/ 2958467 w 5953127"/>
                <a:gd name="connsiteY18" fmla="*/ 1306827 h 1575429"/>
                <a:gd name="connsiteX19" fmla="*/ 3301367 w 5953127"/>
                <a:gd name="connsiteY19" fmla="*/ 1112517 h 1575429"/>
                <a:gd name="connsiteX20" fmla="*/ 3541397 w 5953127"/>
                <a:gd name="connsiteY20" fmla="*/ 815337 h 1575429"/>
                <a:gd name="connsiteX21" fmla="*/ 3598547 w 5953127"/>
                <a:gd name="connsiteY21" fmla="*/ 518157 h 1575429"/>
                <a:gd name="connsiteX22" fmla="*/ 3461387 w 5953127"/>
                <a:gd name="connsiteY22" fmla="*/ 209547 h 1575429"/>
                <a:gd name="connsiteX23" fmla="*/ 3198497 w 5953127"/>
                <a:gd name="connsiteY23" fmla="*/ 129537 h 1575429"/>
                <a:gd name="connsiteX24" fmla="*/ 2924177 w 5953127"/>
                <a:gd name="connsiteY24" fmla="*/ 266697 h 1575429"/>
                <a:gd name="connsiteX25" fmla="*/ 2855597 w 5953127"/>
                <a:gd name="connsiteY25" fmla="*/ 621027 h 1575429"/>
                <a:gd name="connsiteX26" fmla="*/ 2981327 w 5953127"/>
                <a:gd name="connsiteY26" fmla="*/ 941067 h 1575429"/>
                <a:gd name="connsiteX27" fmla="*/ 3255647 w 5953127"/>
                <a:gd name="connsiteY27" fmla="*/ 1203957 h 1575429"/>
                <a:gd name="connsiteX28" fmla="*/ 3689987 w 5953127"/>
                <a:gd name="connsiteY28" fmla="*/ 1375407 h 1575429"/>
                <a:gd name="connsiteX29" fmla="*/ 4090037 w 5953127"/>
                <a:gd name="connsiteY29" fmla="*/ 1409697 h 1575429"/>
                <a:gd name="connsiteX30" fmla="*/ 4627247 w 5953127"/>
                <a:gd name="connsiteY30" fmla="*/ 1249677 h 1575429"/>
                <a:gd name="connsiteX31" fmla="*/ 4981577 w 5953127"/>
                <a:gd name="connsiteY31" fmla="*/ 906777 h 1575429"/>
                <a:gd name="connsiteX32" fmla="*/ 5084447 w 5953127"/>
                <a:gd name="connsiteY32" fmla="*/ 552447 h 1575429"/>
                <a:gd name="connsiteX33" fmla="*/ 5004437 w 5953127"/>
                <a:gd name="connsiteY33" fmla="*/ 243837 h 1575429"/>
                <a:gd name="connsiteX34" fmla="*/ 4764407 w 5953127"/>
                <a:gd name="connsiteY34" fmla="*/ 140967 h 1575429"/>
                <a:gd name="connsiteX35" fmla="*/ 4558667 w 5953127"/>
                <a:gd name="connsiteY35" fmla="*/ 175257 h 1575429"/>
                <a:gd name="connsiteX36" fmla="*/ 4421507 w 5953127"/>
                <a:gd name="connsiteY36" fmla="*/ 278127 h 1575429"/>
                <a:gd name="connsiteX37" fmla="*/ 4330067 w 5953127"/>
                <a:gd name="connsiteY37" fmla="*/ 506727 h 1575429"/>
                <a:gd name="connsiteX38" fmla="*/ 4398647 w 5953127"/>
                <a:gd name="connsiteY38" fmla="*/ 792477 h 1575429"/>
                <a:gd name="connsiteX39" fmla="*/ 4558667 w 5953127"/>
                <a:gd name="connsiteY39" fmla="*/ 1032507 h 1575429"/>
                <a:gd name="connsiteX40" fmla="*/ 4855847 w 5953127"/>
                <a:gd name="connsiteY40" fmla="*/ 1261107 h 1575429"/>
                <a:gd name="connsiteX41" fmla="*/ 5198747 w 5953127"/>
                <a:gd name="connsiteY41" fmla="*/ 1375407 h 1575429"/>
                <a:gd name="connsiteX42" fmla="*/ 5495927 w 5953127"/>
                <a:gd name="connsiteY42" fmla="*/ 1398267 h 1575429"/>
                <a:gd name="connsiteX43" fmla="*/ 5953127 w 5953127"/>
                <a:gd name="connsiteY43" fmla="*/ 1306827 h 1575429"/>
                <a:gd name="connsiteX0" fmla="*/ 2 w 5474972"/>
                <a:gd name="connsiteY0" fmla="*/ 847727 h 1447798"/>
                <a:gd name="connsiteX1" fmla="*/ 137162 w 5474972"/>
                <a:gd name="connsiteY1" fmla="*/ 459107 h 1447798"/>
                <a:gd name="connsiteX2" fmla="*/ 57152 w 5474972"/>
                <a:gd name="connsiteY2" fmla="*/ 139067 h 1447798"/>
                <a:gd name="connsiteX3" fmla="*/ 251462 w 5474972"/>
                <a:gd name="connsiteY3" fmla="*/ 1259207 h 1447798"/>
                <a:gd name="connsiteX4" fmla="*/ 640082 w 5474972"/>
                <a:gd name="connsiteY4" fmla="*/ 1270637 h 1447798"/>
                <a:gd name="connsiteX5" fmla="*/ 1062992 w 5474972"/>
                <a:gd name="connsiteY5" fmla="*/ 1179197 h 1447798"/>
                <a:gd name="connsiteX6" fmla="*/ 1497332 w 5474972"/>
                <a:gd name="connsiteY6" fmla="*/ 836297 h 1447798"/>
                <a:gd name="connsiteX7" fmla="*/ 1623062 w 5474972"/>
                <a:gd name="connsiteY7" fmla="*/ 401957 h 1447798"/>
                <a:gd name="connsiteX8" fmla="*/ 1497332 w 5474972"/>
                <a:gd name="connsiteY8" fmla="*/ 104777 h 1447798"/>
                <a:gd name="connsiteX9" fmla="*/ 1245872 w 5474972"/>
                <a:gd name="connsiteY9" fmla="*/ 1907 h 1447798"/>
                <a:gd name="connsiteX10" fmla="*/ 1005842 w 5474972"/>
                <a:gd name="connsiteY10" fmla="*/ 116207 h 1447798"/>
                <a:gd name="connsiteX11" fmla="*/ 891542 w 5474972"/>
                <a:gd name="connsiteY11" fmla="*/ 367667 h 1447798"/>
                <a:gd name="connsiteX12" fmla="*/ 902972 w 5474972"/>
                <a:gd name="connsiteY12" fmla="*/ 607697 h 1447798"/>
                <a:gd name="connsiteX13" fmla="*/ 1051562 w 5474972"/>
                <a:gd name="connsiteY13" fmla="*/ 859157 h 1447798"/>
                <a:gd name="connsiteX14" fmla="*/ 1371602 w 5474972"/>
                <a:gd name="connsiteY14" fmla="*/ 1144907 h 1447798"/>
                <a:gd name="connsiteX15" fmla="*/ 1817372 w 5474972"/>
                <a:gd name="connsiteY15" fmla="*/ 1270637 h 1447798"/>
                <a:gd name="connsiteX16" fmla="*/ 2205992 w 5474972"/>
                <a:gd name="connsiteY16" fmla="*/ 1259207 h 1447798"/>
                <a:gd name="connsiteX17" fmla="*/ 2480312 w 5474972"/>
                <a:gd name="connsiteY17" fmla="*/ 1190627 h 1447798"/>
                <a:gd name="connsiteX18" fmla="*/ 2823212 w 5474972"/>
                <a:gd name="connsiteY18" fmla="*/ 996317 h 1447798"/>
                <a:gd name="connsiteX19" fmla="*/ 3063242 w 5474972"/>
                <a:gd name="connsiteY19" fmla="*/ 699137 h 1447798"/>
                <a:gd name="connsiteX20" fmla="*/ 3120392 w 5474972"/>
                <a:gd name="connsiteY20" fmla="*/ 401957 h 1447798"/>
                <a:gd name="connsiteX21" fmla="*/ 2983232 w 5474972"/>
                <a:gd name="connsiteY21" fmla="*/ 93347 h 1447798"/>
                <a:gd name="connsiteX22" fmla="*/ 2720342 w 5474972"/>
                <a:gd name="connsiteY22" fmla="*/ 13337 h 1447798"/>
                <a:gd name="connsiteX23" fmla="*/ 2446022 w 5474972"/>
                <a:gd name="connsiteY23" fmla="*/ 150497 h 1447798"/>
                <a:gd name="connsiteX24" fmla="*/ 2377442 w 5474972"/>
                <a:gd name="connsiteY24" fmla="*/ 504827 h 1447798"/>
                <a:gd name="connsiteX25" fmla="*/ 2503172 w 5474972"/>
                <a:gd name="connsiteY25" fmla="*/ 824867 h 1447798"/>
                <a:gd name="connsiteX26" fmla="*/ 2777492 w 5474972"/>
                <a:gd name="connsiteY26" fmla="*/ 1087757 h 1447798"/>
                <a:gd name="connsiteX27" fmla="*/ 3211832 w 5474972"/>
                <a:gd name="connsiteY27" fmla="*/ 1259207 h 1447798"/>
                <a:gd name="connsiteX28" fmla="*/ 3611882 w 5474972"/>
                <a:gd name="connsiteY28" fmla="*/ 1293497 h 1447798"/>
                <a:gd name="connsiteX29" fmla="*/ 4149092 w 5474972"/>
                <a:gd name="connsiteY29" fmla="*/ 1133477 h 1447798"/>
                <a:gd name="connsiteX30" fmla="*/ 4503422 w 5474972"/>
                <a:gd name="connsiteY30" fmla="*/ 790577 h 1447798"/>
                <a:gd name="connsiteX31" fmla="*/ 4606292 w 5474972"/>
                <a:gd name="connsiteY31" fmla="*/ 436247 h 1447798"/>
                <a:gd name="connsiteX32" fmla="*/ 4526282 w 5474972"/>
                <a:gd name="connsiteY32" fmla="*/ 127637 h 1447798"/>
                <a:gd name="connsiteX33" fmla="*/ 4286252 w 5474972"/>
                <a:gd name="connsiteY33" fmla="*/ 24767 h 1447798"/>
                <a:gd name="connsiteX34" fmla="*/ 4080512 w 5474972"/>
                <a:gd name="connsiteY34" fmla="*/ 59057 h 1447798"/>
                <a:gd name="connsiteX35" fmla="*/ 3943352 w 5474972"/>
                <a:gd name="connsiteY35" fmla="*/ 161927 h 1447798"/>
                <a:gd name="connsiteX36" fmla="*/ 3851912 w 5474972"/>
                <a:gd name="connsiteY36" fmla="*/ 390527 h 1447798"/>
                <a:gd name="connsiteX37" fmla="*/ 3920492 w 5474972"/>
                <a:gd name="connsiteY37" fmla="*/ 676277 h 1447798"/>
                <a:gd name="connsiteX38" fmla="*/ 4080512 w 5474972"/>
                <a:gd name="connsiteY38" fmla="*/ 916307 h 1447798"/>
                <a:gd name="connsiteX39" fmla="*/ 4377692 w 5474972"/>
                <a:gd name="connsiteY39" fmla="*/ 1144907 h 1447798"/>
                <a:gd name="connsiteX40" fmla="*/ 4720592 w 5474972"/>
                <a:gd name="connsiteY40" fmla="*/ 1259207 h 1447798"/>
                <a:gd name="connsiteX41" fmla="*/ 5017772 w 5474972"/>
                <a:gd name="connsiteY41" fmla="*/ 1282067 h 1447798"/>
                <a:gd name="connsiteX42" fmla="*/ 5474972 w 5474972"/>
                <a:gd name="connsiteY42" fmla="*/ 1190627 h 1447798"/>
                <a:gd name="connsiteX0" fmla="*/ 2 w 5474972"/>
                <a:gd name="connsiteY0" fmla="*/ 847727 h 1394459"/>
                <a:gd name="connsiteX1" fmla="*/ 137162 w 5474972"/>
                <a:gd name="connsiteY1" fmla="*/ 459107 h 1394459"/>
                <a:gd name="connsiteX2" fmla="*/ 251462 w 5474972"/>
                <a:gd name="connsiteY2" fmla="*/ 1259207 h 1394459"/>
                <a:gd name="connsiteX3" fmla="*/ 640082 w 5474972"/>
                <a:gd name="connsiteY3" fmla="*/ 1270637 h 1394459"/>
                <a:gd name="connsiteX4" fmla="*/ 1062992 w 5474972"/>
                <a:gd name="connsiteY4" fmla="*/ 1179197 h 1394459"/>
                <a:gd name="connsiteX5" fmla="*/ 1497332 w 5474972"/>
                <a:gd name="connsiteY5" fmla="*/ 836297 h 1394459"/>
                <a:gd name="connsiteX6" fmla="*/ 1623062 w 5474972"/>
                <a:gd name="connsiteY6" fmla="*/ 401957 h 1394459"/>
                <a:gd name="connsiteX7" fmla="*/ 1497332 w 5474972"/>
                <a:gd name="connsiteY7" fmla="*/ 104777 h 1394459"/>
                <a:gd name="connsiteX8" fmla="*/ 1245872 w 5474972"/>
                <a:gd name="connsiteY8" fmla="*/ 1907 h 1394459"/>
                <a:gd name="connsiteX9" fmla="*/ 1005842 w 5474972"/>
                <a:gd name="connsiteY9" fmla="*/ 116207 h 1394459"/>
                <a:gd name="connsiteX10" fmla="*/ 891542 w 5474972"/>
                <a:gd name="connsiteY10" fmla="*/ 367667 h 1394459"/>
                <a:gd name="connsiteX11" fmla="*/ 902972 w 5474972"/>
                <a:gd name="connsiteY11" fmla="*/ 607697 h 1394459"/>
                <a:gd name="connsiteX12" fmla="*/ 1051562 w 5474972"/>
                <a:gd name="connsiteY12" fmla="*/ 859157 h 1394459"/>
                <a:gd name="connsiteX13" fmla="*/ 1371602 w 5474972"/>
                <a:gd name="connsiteY13" fmla="*/ 1144907 h 1394459"/>
                <a:gd name="connsiteX14" fmla="*/ 1817372 w 5474972"/>
                <a:gd name="connsiteY14" fmla="*/ 1270637 h 1394459"/>
                <a:gd name="connsiteX15" fmla="*/ 2205992 w 5474972"/>
                <a:gd name="connsiteY15" fmla="*/ 1259207 h 1394459"/>
                <a:gd name="connsiteX16" fmla="*/ 2480312 w 5474972"/>
                <a:gd name="connsiteY16" fmla="*/ 1190627 h 1394459"/>
                <a:gd name="connsiteX17" fmla="*/ 2823212 w 5474972"/>
                <a:gd name="connsiteY17" fmla="*/ 996317 h 1394459"/>
                <a:gd name="connsiteX18" fmla="*/ 3063242 w 5474972"/>
                <a:gd name="connsiteY18" fmla="*/ 699137 h 1394459"/>
                <a:gd name="connsiteX19" fmla="*/ 3120392 w 5474972"/>
                <a:gd name="connsiteY19" fmla="*/ 401957 h 1394459"/>
                <a:gd name="connsiteX20" fmla="*/ 2983232 w 5474972"/>
                <a:gd name="connsiteY20" fmla="*/ 93347 h 1394459"/>
                <a:gd name="connsiteX21" fmla="*/ 2720342 w 5474972"/>
                <a:gd name="connsiteY21" fmla="*/ 13337 h 1394459"/>
                <a:gd name="connsiteX22" fmla="*/ 2446022 w 5474972"/>
                <a:gd name="connsiteY22" fmla="*/ 150497 h 1394459"/>
                <a:gd name="connsiteX23" fmla="*/ 2377442 w 5474972"/>
                <a:gd name="connsiteY23" fmla="*/ 504827 h 1394459"/>
                <a:gd name="connsiteX24" fmla="*/ 2503172 w 5474972"/>
                <a:gd name="connsiteY24" fmla="*/ 824867 h 1394459"/>
                <a:gd name="connsiteX25" fmla="*/ 2777492 w 5474972"/>
                <a:gd name="connsiteY25" fmla="*/ 1087757 h 1394459"/>
                <a:gd name="connsiteX26" fmla="*/ 3211832 w 5474972"/>
                <a:gd name="connsiteY26" fmla="*/ 1259207 h 1394459"/>
                <a:gd name="connsiteX27" fmla="*/ 3611882 w 5474972"/>
                <a:gd name="connsiteY27" fmla="*/ 1293497 h 1394459"/>
                <a:gd name="connsiteX28" fmla="*/ 4149092 w 5474972"/>
                <a:gd name="connsiteY28" fmla="*/ 1133477 h 1394459"/>
                <a:gd name="connsiteX29" fmla="*/ 4503422 w 5474972"/>
                <a:gd name="connsiteY29" fmla="*/ 790577 h 1394459"/>
                <a:gd name="connsiteX30" fmla="*/ 4606292 w 5474972"/>
                <a:gd name="connsiteY30" fmla="*/ 436247 h 1394459"/>
                <a:gd name="connsiteX31" fmla="*/ 4526282 w 5474972"/>
                <a:gd name="connsiteY31" fmla="*/ 127637 h 1394459"/>
                <a:gd name="connsiteX32" fmla="*/ 4286252 w 5474972"/>
                <a:gd name="connsiteY32" fmla="*/ 24767 h 1394459"/>
                <a:gd name="connsiteX33" fmla="*/ 4080512 w 5474972"/>
                <a:gd name="connsiteY33" fmla="*/ 59057 h 1394459"/>
                <a:gd name="connsiteX34" fmla="*/ 3943352 w 5474972"/>
                <a:gd name="connsiteY34" fmla="*/ 161927 h 1394459"/>
                <a:gd name="connsiteX35" fmla="*/ 3851912 w 5474972"/>
                <a:gd name="connsiteY35" fmla="*/ 390527 h 1394459"/>
                <a:gd name="connsiteX36" fmla="*/ 3920492 w 5474972"/>
                <a:gd name="connsiteY36" fmla="*/ 676277 h 1394459"/>
                <a:gd name="connsiteX37" fmla="*/ 4080512 w 5474972"/>
                <a:gd name="connsiteY37" fmla="*/ 916307 h 1394459"/>
                <a:gd name="connsiteX38" fmla="*/ 4377692 w 5474972"/>
                <a:gd name="connsiteY38" fmla="*/ 1144907 h 1394459"/>
                <a:gd name="connsiteX39" fmla="*/ 4720592 w 5474972"/>
                <a:gd name="connsiteY39" fmla="*/ 1259207 h 1394459"/>
                <a:gd name="connsiteX40" fmla="*/ 5017772 w 5474972"/>
                <a:gd name="connsiteY40" fmla="*/ 1282067 h 1394459"/>
                <a:gd name="connsiteX41" fmla="*/ 5474972 w 5474972"/>
                <a:gd name="connsiteY41" fmla="*/ 1190627 h 1394459"/>
                <a:gd name="connsiteX0" fmla="*/ 2 w 5474972"/>
                <a:gd name="connsiteY0" fmla="*/ 847727 h 1329690"/>
                <a:gd name="connsiteX1" fmla="*/ 251462 w 5474972"/>
                <a:gd name="connsiteY1" fmla="*/ 1259207 h 1329690"/>
                <a:gd name="connsiteX2" fmla="*/ 640082 w 5474972"/>
                <a:gd name="connsiteY2" fmla="*/ 1270637 h 1329690"/>
                <a:gd name="connsiteX3" fmla="*/ 1062992 w 5474972"/>
                <a:gd name="connsiteY3" fmla="*/ 1179197 h 1329690"/>
                <a:gd name="connsiteX4" fmla="*/ 1497332 w 5474972"/>
                <a:gd name="connsiteY4" fmla="*/ 836297 h 1329690"/>
                <a:gd name="connsiteX5" fmla="*/ 1623062 w 5474972"/>
                <a:gd name="connsiteY5" fmla="*/ 401957 h 1329690"/>
                <a:gd name="connsiteX6" fmla="*/ 1497332 w 5474972"/>
                <a:gd name="connsiteY6" fmla="*/ 104777 h 1329690"/>
                <a:gd name="connsiteX7" fmla="*/ 1245872 w 5474972"/>
                <a:gd name="connsiteY7" fmla="*/ 1907 h 1329690"/>
                <a:gd name="connsiteX8" fmla="*/ 1005842 w 5474972"/>
                <a:gd name="connsiteY8" fmla="*/ 116207 h 1329690"/>
                <a:gd name="connsiteX9" fmla="*/ 891542 w 5474972"/>
                <a:gd name="connsiteY9" fmla="*/ 367667 h 1329690"/>
                <a:gd name="connsiteX10" fmla="*/ 902972 w 5474972"/>
                <a:gd name="connsiteY10" fmla="*/ 607697 h 1329690"/>
                <a:gd name="connsiteX11" fmla="*/ 1051562 w 5474972"/>
                <a:gd name="connsiteY11" fmla="*/ 859157 h 1329690"/>
                <a:gd name="connsiteX12" fmla="*/ 1371602 w 5474972"/>
                <a:gd name="connsiteY12" fmla="*/ 1144907 h 1329690"/>
                <a:gd name="connsiteX13" fmla="*/ 1817372 w 5474972"/>
                <a:gd name="connsiteY13" fmla="*/ 1270637 h 1329690"/>
                <a:gd name="connsiteX14" fmla="*/ 2205992 w 5474972"/>
                <a:gd name="connsiteY14" fmla="*/ 1259207 h 1329690"/>
                <a:gd name="connsiteX15" fmla="*/ 2480312 w 5474972"/>
                <a:gd name="connsiteY15" fmla="*/ 1190627 h 1329690"/>
                <a:gd name="connsiteX16" fmla="*/ 2823212 w 5474972"/>
                <a:gd name="connsiteY16" fmla="*/ 996317 h 1329690"/>
                <a:gd name="connsiteX17" fmla="*/ 3063242 w 5474972"/>
                <a:gd name="connsiteY17" fmla="*/ 699137 h 1329690"/>
                <a:gd name="connsiteX18" fmla="*/ 3120392 w 5474972"/>
                <a:gd name="connsiteY18" fmla="*/ 401957 h 1329690"/>
                <a:gd name="connsiteX19" fmla="*/ 2983232 w 5474972"/>
                <a:gd name="connsiteY19" fmla="*/ 93347 h 1329690"/>
                <a:gd name="connsiteX20" fmla="*/ 2720342 w 5474972"/>
                <a:gd name="connsiteY20" fmla="*/ 13337 h 1329690"/>
                <a:gd name="connsiteX21" fmla="*/ 2446022 w 5474972"/>
                <a:gd name="connsiteY21" fmla="*/ 150497 h 1329690"/>
                <a:gd name="connsiteX22" fmla="*/ 2377442 w 5474972"/>
                <a:gd name="connsiteY22" fmla="*/ 504827 h 1329690"/>
                <a:gd name="connsiteX23" fmla="*/ 2503172 w 5474972"/>
                <a:gd name="connsiteY23" fmla="*/ 824867 h 1329690"/>
                <a:gd name="connsiteX24" fmla="*/ 2777492 w 5474972"/>
                <a:gd name="connsiteY24" fmla="*/ 1087757 h 1329690"/>
                <a:gd name="connsiteX25" fmla="*/ 3211832 w 5474972"/>
                <a:gd name="connsiteY25" fmla="*/ 1259207 h 1329690"/>
                <a:gd name="connsiteX26" fmla="*/ 3611882 w 5474972"/>
                <a:gd name="connsiteY26" fmla="*/ 1293497 h 1329690"/>
                <a:gd name="connsiteX27" fmla="*/ 4149092 w 5474972"/>
                <a:gd name="connsiteY27" fmla="*/ 1133477 h 1329690"/>
                <a:gd name="connsiteX28" fmla="*/ 4503422 w 5474972"/>
                <a:gd name="connsiteY28" fmla="*/ 790577 h 1329690"/>
                <a:gd name="connsiteX29" fmla="*/ 4606292 w 5474972"/>
                <a:gd name="connsiteY29" fmla="*/ 436247 h 1329690"/>
                <a:gd name="connsiteX30" fmla="*/ 4526282 w 5474972"/>
                <a:gd name="connsiteY30" fmla="*/ 127637 h 1329690"/>
                <a:gd name="connsiteX31" fmla="*/ 4286252 w 5474972"/>
                <a:gd name="connsiteY31" fmla="*/ 24767 h 1329690"/>
                <a:gd name="connsiteX32" fmla="*/ 4080512 w 5474972"/>
                <a:gd name="connsiteY32" fmla="*/ 59057 h 1329690"/>
                <a:gd name="connsiteX33" fmla="*/ 3943352 w 5474972"/>
                <a:gd name="connsiteY33" fmla="*/ 161927 h 1329690"/>
                <a:gd name="connsiteX34" fmla="*/ 3851912 w 5474972"/>
                <a:gd name="connsiteY34" fmla="*/ 390527 h 1329690"/>
                <a:gd name="connsiteX35" fmla="*/ 3920492 w 5474972"/>
                <a:gd name="connsiteY35" fmla="*/ 676277 h 1329690"/>
                <a:gd name="connsiteX36" fmla="*/ 4080512 w 5474972"/>
                <a:gd name="connsiteY36" fmla="*/ 916307 h 1329690"/>
                <a:gd name="connsiteX37" fmla="*/ 4377692 w 5474972"/>
                <a:gd name="connsiteY37" fmla="*/ 1144907 h 1329690"/>
                <a:gd name="connsiteX38" fmla="*/ 4720592 w 5474972"/>
                <a:gd name="connsiteY38" fmla="*/ 1259207 h 1329690"/>
                <a:gd name="connsiteX39" fmla="*/ 5017772 w 5474972"/>
                <a:gd name="connsiteY39" fmla="*/ 1282067 h 1329690"/>
                <a:gd name="connsiteX40" fmla="*/ 5474972 w 5474972"/>
                <a:gd name="connsiteY40" fmla="*/ 1190627 h 1329690"/>
                <a:gd name="connsiteX0" fmla="*/ 3 w 5223513"/>
                <a:gd name="connsiteY0" fmla="*/ 1259207 h 1329690"/>
                <a:gd name="connsiteX1" fmla="*/ 388623 w 5223513"/>
                <a:gd name="connsiteY1" fmla="*/ 1270637 h 1329690"/>
                <a:gd name="connsiteX2" fmla="*/ 811533 w 5223513"/>
                <a:gd name="connsiteY2" fmla="*/ 1179197 h 1329690"/>
                <a:gd name="connsiteX3" fmla="*/ 1245873 w 5223513"/>
                <a:gd name="connsiteY3" fmla="*/ 836297 h 1329690"/>
                <a:gd name="connsiteX4" fmla="*/ 1371603 w 5223513"/>
                <a:gd name="connsiteY4" fmla="*/ 401957 h 1329690"/>
                <a:gd name="connsiteX5" fmla="*/ 1245873 w 5223513"/>
                <a:gd name="connsiteY5" fmla="*/ 104777 h 1329690"/>
                <a:gd name="connsiteX6" fmla="*/ 994413 w 5223513"/>
                <a:gd name="connsiteY6" fmla="*/ 1907 h 1329690"/>
                <a:gd name="connsiteX7" fmla="*/ 754383 w 5223513"/>
                <a:gd name="connsiteY7" fmla="*/ 116207 h 1329690"/>
                <a:gd name="connsiteX8" fmla="*/ 640083 w 5223513"/>
                <a:gd name="connsiteY8" fmla="*/ 367667 h 1329690"/>
                <a:gd name="connsiteX9" fmla="*/ 651513 w 5223513"/>
                <a:gd name="connsiteY9" fmla="*/ 607697 h 1329690"/>
                <a:gd name="connsiteX10" fmla="*/ 800103 w 5223513"/>
                <a:gd name="connsiteY10" fmla="*/ 859157 h 1329690"/>
                <a:gd name="connsiteX11" fmla="*/ 1120143 w 5223513"/>
                <a:gd name="connsiteY11" fmla="*/ 1144907 h 1329690"/>
                <a:gd name="connsiteX12" fmla="*/ 1565913 w 5223513"/>
                <a:gd name="connsiteY12" fmla="*/ 1270637 h 1329690"/>
                <a:gd name="connsiteX13" fmla="*/ 1954533 w 5223513"/>
                <a:gd name="connsiteY13" fmla="*/ 1259207 h 1329690"/>
                <a:gd name="connsiteX14" fmla="*/ 2228853 w 5223513"/>
                <a:gd name="connsiteY14" fmla="*/ 1190627 h 1329690"/>
                <a:gd name="connsiteX15" fmla="*/ 2571753 w 5223513"/>
                <a:gd name="connsiteY15" fmla="*/ 996317 h 1329690"/>
                <a:gd name="connsiteX16" fmla="*/ 2811783 w 5223513"/>
                <a:gd name="connsiteY16" fmla="*/ 699137 h 1329690"/>
                <a:gd name="connsiteX17" fmla="*/ 2868933 w 5223513"/>
                <a:gd name="connsiteY17" fmla="*/ 401957 h 1329690"/>
                <a:gd name="connsiteX18" fmla="*/ 2731773 w 5223513"/>
                <a:gd name="connsiteY18" fmla="*/ 93347 h 1329690"/>
                <a:gd name="connsiteX19" fmla="*/ 2468883 w 5223513"/>
                <a:gd name="connsiteY19" fmla="*/ 13337 h 1329690"/>
                <a:gd name="connsiteX20" fmla="*/ 2194563 w 5223513"/>
                <a:gd name="connsiteY20" fmla="*/ 150497 h 1329690"/>
                <a:gd name="connsiteX21" fmla="*/ 2125983 w 5223513"/>
                <a:gd name="connsiteY21" fmla="*/ 504827 h 1329690"/>
                <a:gd name="connsiteX22" fmla="*/ 2251713 w 5223513"/>
                <a:gd name="connsiteY22" fmla="*/ 824867 h 1329690"/>
                <a:gd name="connsiteX23" fmla="*/ 2526033 w 5223513"/>
                <a:gd name="connsiteY23" fmla="*/ 1087757 h 1329690"/>
                <a:gd name="connsiteX24" fmla="*/ 2960373 w 5223513"/>
                <a:gd name="connsiteY24" fmla="*/ 1259207 h 1329690"/>
                <a:gd name="connsiteX25" fmla="*/ 3360423 w 5223513"/>
                <a:gd name="connsiteY25" fmla="*/ 1293497 h 1329690"/>
                <a:gd name="connsiteX26" fmla="*/ 3897633 w 5223513"/>
                <a:gd name="connsiteY26" fmla="*/ 1133477 h 1329690"/>
                <a:gd name="connsiteX27" fmla="*/ 4251963 w 5223513"/>
                <a:gd name="connsiteY27" fmla="*/ 790577 h 1329690"/>
                <a:gd name="connsiteX28" fmla="*/ 4354833 w 5223513"/>
                <a:gd name="connsiteY28" fmla="*/ 436247 h 1329690"/>
                <a:gd name="connsiteX29" fmla="*/ 4274823 w 5223513"/>
                <a:gd name="connsiteY29" fmla="*/ 127637 h 1329690"/>
                <a:gd name="connsiteX30" fmla="*/ 4034793 w 5223513"/>
                <a:gd name="connsiteY30" fmla="*/ 24767 h 1329690"/>
                <a:gd name="connsiteX31" fmla="*/ 3829053 w 5223513"/>
                <a:gd name="connsiteY31" fmla="*/ 59057 h 1329690"/>
                <a:gd name="connsiteX32" fmla="*/ 3691893 w 5223513"/>
                <a:gd name="connsiteY32" fmla="*/ 161927 h 1329690"/>
                <a:gd name="connsiteX33" fmla="*/ 3600453 w 5223513"/>
                <a:gd name="connsiteY33" fmla="*/ 390527 h 1329690"/>
                <a:gd name="connsiteX34" fmla="*/ 3669033 w 5223513"/>
                <a:gd name="connsiteY34" fmla="*/ 676277 h 1329690"/>
                <a:gd name="connsiteX35" fmla="*/ 3829053 w 5223513"/>
                <a:gd name="connsiteY35" fmla="*/ 916307 h 1329690"/>
                <a:gd name="connsiteX36" fmla="*/ 4126233 w 5223513"/>
                <a:gd name="connsiteY36" fmla="*/ 1144907 h 1329690"/>
                <a:gd name="connsiteX37" fmla="*/ 4469133 w 5223513"/>
                <a:gd name="connsiteY37" fmla="*/ 1259207 h 1329690"/>
                <a:gd name="connsiteX38" fmla="*/ 4766313 w 5223513"/>
                <a:gd name="connsiteY38" fmla="*/ 1282067 h 1329690"/>
                <a:gd name="connsiteX39" fmla="*/ 5223513 w 5223513"/>
                <a:gd name="connsiteY39" fmla="*/ 1190627 h 132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223513" h="1329690">
                  <a:moveTo>
                    <a:pt x="3" y="1259207"/>
                  </a:moveTo>
                  <a:cubicBezTo>
                    <a:pt x="106683" y="1329692"/>
                    <a:pt x="253368" y="1283972"/>
                    <a:pt x="388623" y="1270637"/>
                  </a:cubicBezTo>
                  <a:cubicBezTo>
                    <a:pt x="523878" y="1257302"/>
                    <a:pt x="668658" y="1251587"/>
                    <a:pt x="811533" y="1179197"/>
                  </a:cubicBezTo>
                  <a:cubicBezTo>
                    <a:pt x="954408" y="1106807"/>
                    <a:pt x="1152528" y="965837"/>
                    <a:pt x="1245873" y="836297"/>
                  </a:cubicBezTo>
                  <a:cubicBezTo>
                    <a:pt x="1339218" y="706757"/>
                    <a:pt x="1371603" y="523877"/>
                    <a:pt x="1371603" y="401957"/>
                  </a:cubicBezTo>
                  <a:cubicBezTo>
                    <a:pt x="1371603" y="280037"/>
                    <a:pt x="1308738" y="171452"/>
                    <a:pt x="1245873" y="104777"/>
                  </a:cubicBezTo>
                  <a:cubicBezTo>
                    <a:pt x="1183008" y="38102"/>
                    <a:pt x="1076328" y="2"/>
                    <a:pt x="994413" y="1907"/>
                  </a:cubicBezTo>
                  <a:cubicBezTo>
                    <a:pt x="912498" y="3812"/>
                    <a:pt x="813438" y="55247"/>
                    <a:pt x="754383" y="116207"/>
                  </a:cubicBezTo>
                  <a:cubicBezTo>
                    <a:pt x="695328" y="177167"/>
                    <a:pt x="657228" y="285752"/>
                    <a:pt x="640083" y="367667"/>
                  </a:cubicBezTo>
                  <a:cubicBezTo>
                    <a:pt x="622938" y="449582"/>
                    <a:pt x="624843" y="525782"/>
                    <a:pt x="651513" y="607697"/>
                  </a:cubicBezTo>
                  <a:cubicBezTo>
                    <a:pt x="678183" y="689612"/>
                    <a:pt x="721998" y="769622"/>
                    <a:pt x="800103" y="859157"/>
                  </a:cubicBezTo>
                  <a:cubicBezTo>
                    <a:pt x="878208" y="948692"/>
                    <a:pt x="992508" y="1076327"/>
                    <a:pt x="1120143" y="1144907"/>
                  </a:cubicBezTo>
                  <a:cubicBezTo>
                    <a:pt x="1247778" y="1213487"/>
                    <a:pt x="1426848" y="1251587"/>
                    <a:pt x="1565913" y="1270637"/>
                  </a:cubicBezTo>
                  <a:cubicBezTo>
                    <a:pt x="1704978" y="1289687"/>
                    <a:pt x="1844043" y="1272542"/>
                    <a:pt x="1954533" y="1259207"/>
                  </a:cubicBezTo>
                  <a:cubicBezTo>
                    <a:pt x="2065023" y="1245872"/>
                    <a:pt x="2125983" y="1234442"/>
                    <a:pt x="2228853" y="1190627"/>
                  </a:cubicBezTo>
                  <a:cubicBezTo>
                    <a:pt x="2331723" y="1146812"/>
                    <a:pt x="2474598" y="1078232"/>
                    <a:pt x="2571753" y="996317"/>
                  </a:cubicBezTo>
                  <a:cubicBezTo>
                    <a:pt x="2668908" y="914402"/>
                    <a:pt x="2762253" y="798197"/>
                    <a:pt x="2811783" y="699137"/>
                  </a:cubicBezTo>
                  <a:cubicBezTo>
                    <a:pt x="2861313" y="600077"/>
                    <a:pt x="2882268" y="502922"/>
                    <a:pt x="2868933" y="401957"/>
                  </a:cubicBezTo>
                  <a:cubicBezTo>
                    <a:pt x="2855598" y="300992"/>
                    <a:pt x="2798448" y="158117"/>
                    <a:pt x="2731773" y="93347"/>
                  </a:cubicBezTo>
                  <a:cubicBezTo>
                    <a:pt x="2665098" y="28577"/>
                    <a:pt x="2558418" y="3812"/>
                    <a:pt x="2468883" y="13337"/>
                  </a:cubicBezTo>
                  <a:cubicBezTo>
                    <a:pt x="2379348" y="22862"/>
                    <a:pt x="2251713" y="68582"/>
                    <a:pt x="2194563" y="150497"/>
                  </a:cubicBezTo>
                  <a:cubicBezTo>
                    <a:pt x="2137413" y="232412"/>
                    <a:pt x="2116458" y="392432"/>
                    <a:pt x="2125983" y="504827"/>
                  </a:cubicBezTo>
                  <a:cubicBezTo>
                    <a:pt x="2135508" y="617222"/>
                    <a:pt x="2185038" y="727712"/>
                    <a:pt x="2251713" y="824867"/>
                  </a:cubicBezTo>
                  <a:cubicBezTo>
                    <a:pt x="2318388" y="922022"/>
                    <a:pt x="2407923" y="1015367"/>
                    <a:pt x="2526033" y="1087757"/>
                  </a:cubicBezTo>
                  <a:cubicBezTo>
                    <a:pt x="2644143" y="1160147"/>
                    <a:pt x="2821308" y="1224917"/>
                    <a:pt x="2960373" y="1259207"/>
                  </a:cubicBezTo>
                  <a:cubicBezTo>
                    <a:pt x="3099438" y="1293497"/>
                    <a:pt x="3204213" y="1314452"/>
                    <a:pt x="3360423" y="1293497"/>
                  </a:cubicBezTo>
                  <a:cubicBezTo>
                    <a:pt x="3516633" y="1272542"/>
                    <a:pt x="3749043" y="1217297"/>
                    <a:pt x="3897633" y="1133477"/>
                  </a:cubicBezTo>
                  <a:cubicBezTo>
                    <a:pt x="4046223" y="1049657"/>
                    <a:pt x="4175763" y="906782"/>
                    <a:pt x="4251963" y="790577"/>
                  </a:cubicBezTo>
                  <a:cubicBezTo>
                    <a:pt x="4328163" y="674372"/>
                    <a:pt x="4351023" y="546737"/>
                    <a:pt x="4354833" y="436247"/>
                  </a:cubicBezTo>
                  <a:cubicBezTo>
                    <a:pt x="4358643" y="325757"/>
                    <a:pt x="4328163" y="196217"/>
                    <a:pt x="4274823" y="127637"/>
                  </a:cubicBezTo>
                  <a:cubicBezTo>
                    <a:pt x="4221483" y="59057"/>
                    <a:pt x="4109088" y="36197"/>
                    <a:pt x="4034793" y="24767"/>
                  </a:cubicBezTo>
                  <a:cubicBezTo>
                    <a:pt x="3960498" y="13337"/>
                    <a:pt x="3886203" y="36197"/>
                    <a:pt x="3829053" y="59057"/>
                  </a:cubicBezTo>
                  <a:cubicBezTo>
                    <a:pt x="3771903" y="81917"/>
                    <a:pt x="3729993" y="106682"/>
                    <a:pt x="3691893" y="161927"/>
                  </a:cubicBezTo>
                  <a:cubicBezTo>
                    <a:pt x="3653793" y="217172"/>
                    <a:pt x="3604263" y="304802"/>
                    <a:pt x="3600453" y="390527"/>
                  </a:cubicBezTo>
                  <a:cubicBezTo>
                    <a:pt x="3596643" y="476252"/>
                    <a:pt x="3630933" y="588647"/>
                    <a:pt x="3669033" y="676277"/>
                  </a:cubicBezTo>
                  <a:cubicBezTo>
                    <a:pt x="3707133" y="763907"/>
                    <a:pt x="3752853" y="838202"/>
                    <a:pt x="3829053" y="916307"/>
                  </a:cubicBezTo>
                  <a:cubicBezTo>
                    <a:pt x="3905253" y="994412"/>
                    <a:pt x="4019553" y="1087757"/>
                    <a:pt x="4126233" y="1144907"/>
                  </a:cubicBezTo>
                  <a:cubicBezTo>
                    <a:pt x="4232913" y="1202057"/>
                    <a:pt x="4362453" y="1236347"/>
                    <a:pt x="4469133" y="1259207"/>
                  </a:cubicBezTo>
                  <a:cubicBezTo>
                    <a:pt x="4575813" y="1282067"/>
                    <a:pt x="4640583" y="1293497"/>
                    <a:pt x="4766313" y="1282067"/>
                  </a:cubicBezTo>
                  <a:cubicBezTo>
                    <a:pt x="4892043" y="1270637"/>
                    <a:pt x="5057778" y="1230632"/>
                    <a:pt x="5223513" y="1190627"/>
                  </a:cubicBezTo>
                </a:path>
              </a:pathLst>
            </a:custGeom>
            <a:ln w="19050">
              <a:solidFill>
                <a:srgbClr val="000000">
                  <a:alpha val="4509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 rot="17179495">
              <a:off x="2495348" y="4296413"/>
              <a:ext cx="239310" cy="242636"/>
            </a:xfrm>
            <a:custGeom>
              <a:avLst/>
              <a:gdLst/>
              <a:ahLst/>
              <a:cxnLst>
                <a:cxn ang="0">
                  <a:pos x="71" y="29"/>
                </a:cxn>
                <a:cxn ang="0">
                  <a:pos x="72" y="43"/>
                </a:cxn>
                <a:cxn ang="0">
                  <a:pos x="67" y="56"/>
                </a:cxn>
                <a:cxn ang="0">
                  <a:pos x="57" y="66"/>
                </a:cxn>
                <a:cxn ang="0">
                  <a:pos x="44" y="73"/>
                </a:cxn>
                <a:cxn ang="0">
                  <a:pos x="30" y="73"/>
                </a:cxn>
                <a:cxn ang="0">
                  <a:pos x="17" y="67"/>
                </a:cxn>
                <a:cxn ang="0">
                  <a:pos x="6" y="58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7" y="2"/>
                </a:cxn>
                <a:cxn ang="0">
                  <a:pos x="41" y="0"/>
                </a:cxn>
                <a:cxn ang="0">
                  <a:pos x="54" y="6"/>
                </a:cxn>
                <a:cxn ang="0">
                  <a:pos x="64" y="16"/>
                </a:cxn>
                <a:cxn ang="0">
                  <a:pos x="71" y="29"/>
                </a:cxn>
              </a:cxnLst>
              <a:rect l="0" t="0" r="r" b="b"/>
              <a:pathLst>
                <a:path w="72" h="73">
                  <a:moveTo>
                    <a:pt x="71" y="29"/>
                  </a:moveTo>
                  <a:lnTo>
                    <a:pt x="72" y="43"/>
                  </a:lnTo>
                  <a:lnTo>
                    <a:pt x="67" y="56"/>
                  </a:lnTo>
                  <a:lnTo>
                    <a:pt x="57" y="66"/>
                  </a:lnTo>
                  <a:lnTo>
                    <a:pt x="44" y="73"/>
                  </a:lnTo>
                  <a:lnTo>
                    <a:pt x="30" y="73"/>
                  </a:lnTo>
                  <a:lnTo>
                    <a:pt x="17" y="67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00FA0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dist="76200" algn="ctr" rotWithShape="0">
                <a:srgbClr val="CC00CC"/>
              </a:outerShdw>
            </a:effectLst>
            <a:scene3d>
              <a:camera prst="orthographicFront"/>
              <a:lightRig rig="threePt" dir="t"/>
            </a:scene3d>
            <a:sp3d>
              <a:bevelT w="152400" h="1079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atin typeface="+mn-lt"/>
                <a:cs typeface="Times New Roman" pitchFamily="18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rot="17179495">
              <a:off x="2697418" y="4466860"/>
              <a:ext cx="239310" cy="242636"/>
            </a:xfrm>
            <a:custGeom>
              <a:avLst/>
              <a:gdLst/>
              <a:ahLst/>
              <a:cxnLst>
                <a:cxn ang="0">
                  <a:pos x="71" y="29"/>
                </a:cxn>
                <a:cxn ang="0">
                  <a:pos x="72" y="43"/>
                </a:cxn>
                <a:cxn ang="0">
                  <a:pos x="67" y="56"/>
                </a:cxn>
                <a:cxn ang="0">
                  <a:pos x="57" y="66"/>
                </a:cxn>
                <a:cxn ang="0">
                  <a:pos x="44" y="73"/>
                </a:cxn>
                <a:cxn ang="0">
                  <a:pos x="30" y="73"/>
                </a:cxn>
                <a:cxn ang="0">
                  <a:pos x="17" y="67"/>
                </a:cxn>
                <a:cxn ang="0">
                  <a:pos x="6" y="58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7" y="2"/>
                </a:cxn>
                <a:cxn ang="0">
                  <a:pos x="41" y="0"/>
                </a:cxn>
                <a:cxn ang="0">
                  <a:pos x="54" y="6"/>
                </a:cxn>
                <a:cxn ang="0">
                  <a:pos x="64" y="16"/>
                </a:cxn>
                <a:cxn ang="0">
                  <a:pos x="71" y="29"/>
                </a:cxn>
              </a:cxnLst>
              <a:rect l="0" t="0" r="r" b="b"/>
              <a:pathLst>
                <a:path w="72" h="73">
                  <a:moveTo>
                    <a:pt x="71" y="29"/>
                  </a:moveTo>
                  <a:lnTo>
                    <a:pt x="72" y="43"/>
                  </a:lnTo>
                  <a:lnTo>
                    <a:pt x="67" y="56"/>
                  </a:lnTo>
                  <a:lnTo>
                    <a:pt x="57" y="66"/>
                  </a:lnTo>
                  <a:lnTo>
                    <a:pt x="44" y="73"/>
                  </a:lnTo>
                  <a:lnTo>
                    <a:pt x="30" y="73"/>
                  </a:lnTo>
                  <a:lnTo>
                    <a:pt x="17" y="67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dist="76200" algn="ctr" rotWithShape="0">
                <a:srgbClr val="0000FF"/>
              </a:outerShdw>
            </a:effectLst>
            <a:scene3d>
              <a:camera prst="orthographicFront"/>
              <a:lightRig rig="threePt" dir="t"/>
            </a:scene3d>
            <a:sp3d>
              <a:bevelT w="152400" h="10795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atin typeface="+mn-lt"/>
                <a:cs typeface="Times New Roman" pitchFamily="18" charset="0"/>
              </a:endParaRPr>
            </a:p>
          </p:txBody>
        </p:sp>
        <p:sp>
          <p:nvSpPr>
            <p:cNvPr id="42" name="Rectangle 105"/>
            <p:cNvSpPr/>
            <p:nvPr/>
          </p:nvSpPr>
          <p:spPr>
            <a:xfrm>
              <a:off x="2707875" y="4756106"/>
              <a:ext cx="562726" cy="42233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</a:rPr>
                <a:t>anti</a:t>
              </a:r>
              <a:br>
                <a:rPr lang="en-US" dirty="0" smtClean="0">
                  <a:solidFill>
                    <a:srgbClr val="0000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0000FF"/>
                  </a:solidFill>
                  <a:latin typeface="Calibri"/>
                </a:rPr>
                <a:t>blue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43" name="Rectangle 113"/>
            <p:cNvSpPr/>
            <p:nvPr/>
          </p:nvSpPr>
          <p:spPr>
            <a:xfrm>
              <a:off x="1910126" y="4249385"/>
              <a:ext cx="537069" cy="2769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FA00"/>
                  </a:solidFill>
                  <a:latin typeface="Calibri"/>
                </a:rPr>
                <a:t>green</a:t>
              </a:r>
              <a:endParaRPr lang="en-GB" dirty="0">
                <a:solidFill>
                  <a:srgbClr val="00FA00"/>
                </a:solidFill>
              </a:endParaRPr>
            </a:p>
          </p:txBody>
        </p:sp>
        <p:sp>
          <p:nvSpPr>
            <p:cNvPr id="55" name="Rectângulo arredondado 77"/>
            <p:cNvSpPr/>
            <p:nvPr/>
          </p:nvSpPr>
          <p:spPr>
            <a:xfrm>
              <a:off x="599722" y="3391860"/>
              <a:ext cx="4423834" cy="2428974"/>
            </a:xfrm>
            <a:prstGeom prst="roundRect">
              <a:avLst>
                <a:gd name="adj" fmla="val 11686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 smtClean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2" name="Straight Arrow Connector 107"/>
            <p:cNvCxnSpPr/>
            <p:nvPr/>
          </p:nvCxnSpPr>
          <p:spPr>
            <a:xfrm rot="294167" flipH="1" flipV="1">
              <a:off x="2960876" y="4176110"/>
              <a:ext cx="102066" cy="66948"/>
            </a:xfrm>
            <a:prstGeom prst="straightConnector1">
              <a:avLst/>
            </a:prstGeom>
            <a:ln>
              <a:solidFill>
                <a:srgbClr val="6666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8"/>
            <p:cNvSpPr/>
            <p:nvPr/>
          </p:nvSpPr>
          <p:spPr>
            <a:xfrm rot="15761278" flipV="1">
              <a:off x="2574404" y="3998723"/>
              <a:ext cx="338946" cy="115871"/>
            </a:xfrm>
            <a:custGeom>
              <a:avLst/>
              <a:gdLst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96610 w 383721"/>
                <a:gd name="connsiteY1" fmla="*/ 45243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96610 w 383721"/>
                <a:gd name="connsiteY1" fmla="*/ 45243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234042 w 383721"/>
                <a:gd name="connsiteY1" fmla="*/ 10886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69410 w 383721"/>
                <a:gd name="connsiteY1" fmla="*/ 34225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69410 w 383721"/>
                <a:gd name="connsiteY1" fmla="*/ 34225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69410 w 383721"/>
                <a:gd name="connsiteY1" fmla="*/ 34225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69883 w 383721"/>
                <a:gd name="connsiteY1" fmla="*/ 37214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69883 w 383721"/>
                <a:gd name="connsiteY1" fmla="*/ 37214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69883 w 383721"/>
                <a:gd name="connsiteY1" fmla="*/ 37214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69883 w 383721"/>
                <a:gd name="connsiteY1" fmla="*/ 37214 h 106136"/>
                <a:gd name="connsiteX2" fmla="*/ 383721 w 383721"/>
                <a:gd name="connsiteY2" fmla="*/ 0 h 10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721" h="106136">
                  <a:moveTo>
                    <a:pt x="0" y="106136"/>
                  </a:moveTo>
                  <a:cubicBezTo>
                    <a:pt x="56628" y="83162"/>
                    <a:pt x="82380" y="68103"/>
                    <a:pt x="169883" y="37214"/>
                  </a:cubicBezTo>
                  <a:cubicBezTo>
                    <a:pt x="259281" y="18277"/>
                    <a:pt x="335188" y="680"/>
                    <a:pt x="383721" y="0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89"/>
            <p:cNvSpPr/>
            <p:nvPr/>
          </p:nvSpPr>
          <p:spPr>
            <a:xfrm rot="10800000" flipH="1" flipV="1">
              <a:off x="3095559" y="4391016"/>
              <a:ext cx="309163" cy="73326"/>
            </a:xfrm>
            <a:custGeom>
              <a:avLst/>
              <a:gdLst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68035 w 383721"/>
                <a:gd name="connsiteY1" fmla="*/ 57150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96610 w 383721"/>
                <a:gd name="connsiteY1" fmla="*/ 45243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96610 w 383721"/>
                <a:gd name="connsiteY1" fmla="*/ 45243 h 106136"/>
                <a:gd name="connsiteX2" fmla="*/ 234042 w 383721"/>
                <a:gd name="connsiteY2" fmla="*/ 10886 h 106136"/>
                <a:gd name="connsiteX3" fmla="*/ 383721 w 383721"/>
                <a:gd name="connsiteY3" fmla="*/ 0 h 106136"/>
                <a:gd name="connsiteX0" fmla="*/ 0 w 383721"/>
                <a:gd name="connsiteY0" fmla="*/ 106136 h 106136"/>
                <a:gd name="connsiteX1" fmla="*/ 234042 w 383721"/>
                <a:gd name="connsiteY1" fmla="*/ 10886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84575 w 383721"/>
                <a:gd name="connsiteY1" fmla="*/ 29554 h 106136"/>
                <a:gd name="connsiteX2" fmla="*/ 383721 w 383721"/>
                <a:gd name="connsiteY2" fmla="*/ 0 h 106136"/>
                <a:gd name="connsiteX0" fmla="*/ 0 w 383721"/>
                <a:gd name="connsiteY0" fmla="*/ 106136 h 106136"/>
                <a:gd name="connsiteX1" fmla="*/ 180493 w 383721"/>
                <a:gd name="connsiteY1" fmla="*/ 48597 h 106136"/>
                <a:gd name="connsiteX2" fmla="*/ 383721 w 383721"/>
                <a:gd name="connsiteY2" fmla="*/ 0 h 10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721" h="106136">
                  <a:moveTo>
                    <a:pt x="0" y="106136"/>
                  </a:moveTo>
                  <a:cubicBezTo>
                    <a:pt x="48759" y="86292"/>
                    <a:pt x="116540" y="66286"/>
                    <a:pt x="180493" y="48597"/>
                  </a:cubicBezTo>
                  <a:cubicBezTo>
                    <a:pt x="228345" y="41056"/>
                    <a:pt x="335188" y="680"/>
                    <a:pt x="383721" y="0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Straight Arrow Connector 106"/>
            <p:cNvCxnSpPr/>
            <p:nvPr/>
          </p:nvCxnSpPr>
          <p:spPr>
            <a:xfrm rot="294167">
              <a:off x="3192908" y="3947334"/>
              <a:ext cx="108244" cy="68882"/>
            </a:xfrm>
            <a:prstGeom prst="straightConnector1">
              <a:avLst/>
            </a:prstGeom>
            <a:ln>
              <a:solidFill>
                <a:srgbClr val="6666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108"/>
            <p:cNvCxnSpPr/>
            <p:nvPr/>
          </p:nvCxnSpPr>
          <p:spPr>
            <a:xfrm flipV="1">
              <a:off x="2746881" y="3997081"/>
              <a:ext cx="27713" cy="1275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109"/>
            <p:cNvCxnSpPr/>
            <p:nvPr/>
          </p:nvCxnSpPr>
          <p:spPr>
            <a:xfrm flipH="1">
              <a:off x="3160184" y="4407464"/>
              <a:ext cx="126127" cy="3780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 rot="2201311">
              <a:off x="2740962" y="3936786"/>
              <a:ext cx="783128" cy="321191"/>
            </a:xfrm>
            <a:prstGeom prst="ellipse">
              <a:avLst/>
            </a:prstGeom>
            <a:noFill/>
            <a:ln w="19050"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29"/>
            <p:cNvSpPr>
              <a:spLocks/>
            </p:cNvSpPr>
            <p:nvPr/>
          </p:nvSpPr>
          <p:spPr bwMode="auto">
            <a:xfrm rot="17179495">
              <a:off x="2691189" y="3675660"/>
              <a:ext cx="239310" cy="242636"/>
            </a:xfrm>
            <a:custGeom>
              <a:avLst/>
              <a:gdLst/>
              <a:ahLst/>
              <a:cxnLst>
                <a:cxn ang="0">
                  <a:pos x="71" y="29"/>
                </a:cxn>
                <a:cxn ang="0">
                  <a:pos x="72" y="43"/>
                </a:cxn>
                <a:cxn ang="0">
                  <a:pos x="67" y="56"/>
                </a:cxn>
                <a:cxn ang="0">
                  <a:pos x="57" y="66"/>
                </a:cxn>
                <a:cxn ang="0">
                  <a:pos x="44" y="73"/>
                </a:cxn>
                <a:cxn ang="0">
                  <a:pos x="30" y="73"/>
                </a:cxn>
                <a:cxn ang="0">
                  <a:pos x="17" y="67"/>
                </a:cxn>
                <a:cxn ang="0">
                  <a:pos x="6" y="58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7" y="2"/>
                </a:cxn>
                <a:cxn ang="0">
                  <a:pos x="41" y="0"/>
                </a:cxn>
                <a:cxn ang="0">
                  <a:pos x="54" y="6"/>
                </a:cxn>
                <a:cxn ang="0">
                  <a:pos x="64" y="16"/>
                </a:cxn>
                <a:cxn ang="0">
                  <a:pos x="71" y="29"/>
                </a:cxn>
              </a:cxnLst>
              <a:rect l="0" t="0" r="r" b="b"/>
              <a:pathLst>
                <a:path w="72" h="73">
                  <a:moveTo>
                    <a:pt x="71" y="29"/>
                  </a:moveTo>
                  <a:lnTo>
                    <a:pt x="72" y="43"/>
                  </a:lnTo>
                  <a:lnTo>
                    <a:pt x="67" y="56"/>
                  </a:lnTo>
                  <a:lnTo>
                    <a:pt x="57" y="66"/>
                  </a:lnTo>
                  <a:lnTo>
                    <a:pt x="44" y="73"/>
                  </a:lnTo>
                  <a:lnTo>
                    <a:pt x="30" y="73"/>
                  </a:lnTo>
                  <a:lnTo>
                    <a:pt x="17" y="67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dist="76200" algn="l" rotWithShape="0">
                <a:srgbClr val="00F4EE"/>
              </a:outerShdw>
            </a:effectLst>
            <a:scene3d>
              <a:camera prst="orthographicFront"/>
              <a:lightRig rig="threePt" dir="t"/>
            </a:scene3d>
            <a:sp3d>
              <a:bevelT w="152400" h="1079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atin typeface="+mn-lt"/>
                <a:cs typeface="Times New Roman" pitchFamily="18" charset="0"/>
              </a:endParaRPr>
            </a:p>
          </p:txBody>
        </p:sp>
        <p:sp>
          <p:nvSpPr>
            <p:cNvPr id="71" name="Freeform 29"/>
            <p:cNvSpPr>
              <a:spLocks/>
            </p:cNvSpPr>
            <p:nvPr/>
          </p:nvSpPr>
          <p:spPr bwMode="auto">
            <a:xfrm rot="17179495">
              <a:off x="3347832" y="4224039"/>
              <a:ext cx="239310" cy="242636"/>
            </a:xfrm>
            <a:custGeom>
              <a:avLst/>
              <a:gdLst/>
              <a:ahLst/>
              <a:cxnLst>
                <a:cxn ang="0">
                  <a:pos x="71" y="29"/>
                </a:cxn>
                <a:cxn ang="0">
                  <a:pos x="72" y="43"/>
                </a:cxn>
                <a:cxn ang="0">
                  <a:pos x="67" y="56"/>
                </a:cxn>
                <a:cxn ang="0">
                  <a:pos x="57" y="66"/>
                </a:cxn>
                <a:cxn ang="0">
                  <a:pos x="44" y="73"/>
                </a:cxn>
                <a:cxn ang="0">
                  <a:pos x="30" y="73"/>
                </a:cxn>
                <a:cxn ang="0">
                  <a:pos x="17" y="67"/>
                </a:cxn>
                <a:cxn ang="0">
                  <a:pos x="6" y="58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7" y="2"/>
                </a:cxn>
                <a:cxn ang="0">
                  <a:pos x="41" y="0"/>
                </a:cxn>
                <a:cxn ang="0">
                  <a:pos x="54" y="6"/>
                </a:cxn>
                <a:cxn ang="0">
                  <a:pos x="64" y="16"/>
                </a:cxn>
                <a:cxn ang="0">
                  <a:pos x="71" y="29"/>
                </a:cxn>
              </a:cxnLst>
              <a:rect l="0" t="0" r="r" b="b"/>
              <a:pathLst>
                <a:path w="72" h="73">
                  <a:moveTo>
                    <a:pt x="71" y="29"/>
                  </a:moveTo>
                  <a:lnTo>
                    <a:pt x="72" y="43"/>
                  </a:lnTo>
                  <a:lnTo>
                    <a:pt x="67" y="56"/>
                  </a:lnTo>
                  <a:lnTo>
                    <a:pt x="57" y="66"/>
                  </a:lnTo>
                  <a:lnTo>
                    <a:pt x="44" y="73"/>
                  </a:lnTo>
                  <a:lnTo>
                    <a:pt x="30" y="73"/>
                  </a:lnTo>
                  <a:lnTo>
                    <a:pt x="17" y="67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dist="76200" algn="ctr" rotWithShape="0">
                <a:srgbClr val="FF0000"/>
              </a:outerShdw>
            </a:effectLst>
            <a:scene3d>
              <a:camera prst="orthographicFront"/>
              <a:lightRig rig="threePt" dir="t"/>
            </a:scene3d>
            <a:sp3d>
              <a:bevelT w="152400" h="10795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73" name="Group 134"/>
            <p:cNvGrpSpPr/>
            <p:nvPr/>
          </p:nvGrpSpPr>
          <p:grpSpPr>
            <a:xfrm rot="15439981">
              <a:off x="2342095" y="3985388"/>
              <a:ext cx="339045" cy="288431"/>
              <a:chOff x="2884326" y="4307242"/>
              <a:chExt cx="1414497" cy="1203330"/>
            </a:xfrm>
          </p:grpSpPr>
          <p:sp>
            <p:nvSpPr>
              <p:cNvPr id="89" name="Freeform 135"/>
              <p:cNvSpPr/>
              <p:nvPr/>
            </p:nvSpPr>
            <p:spPr>
              <a:xfrm rot="10800000" flipH="1" flipV="1">
                <a:off x="2884326" y="5152612"/>
                <a:ext cx="624227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791" h="1277766">
                    <a:moveTo>
                      <a:pt x="0" y="1065647"/>
                    </a:moveTo>
                    <a:cubicBezTo>
                      <a:pt x="97155" y="1130463"/>
                      <a:pt x="241699" y="1241738"/>
                      <a:pt x="409183" y="1254378"/>
                    </a:cubicBezTo>
                    <a:cubicBezTo>
                      <a:pt x="549926" y="1267019"/>
                      <a:pt x="697615" y="1277767"/>
                      <a:pt x="844456" y="1211579"/>
                    </a:cubicBezTo>
                    <a:cubicBezTo>
                      <a:pt x="991297" y="1145391"/>
                      <a:pt x="1193071" y="981074"/>
                      <a:pt x="1290226" y="857249"/>
                    </a:cubicBezTo>
                    <a:cubicBezTo>
                      <a:pt x="1387381" y="733424"/>
                      <a:pt x="1417861" y="586739"/>
                      <a:pt x="1427386" y="468629"/>
                    </a:cubicBezTo>
                    <a:cubicBezTo>
                      <a:pt x="1436911" y="350519"/>
                      <a:pt x="1402621" y="224789"/>
                      <a:pt x="1347376" y="148589"/>
                    </a:cubicBezTo>
                    <a:cubicBezTo>
                      <a:pt x="1292131" y="72389"/>
                      <a:pt x="1179736" y="22859"/>
                      <a:pt x="1095916" y="11429"/>
                    </a:cubicBezTo>
                    <a:cubicBezTo>
                      <a:pt x="1012096" y="-1"/>
                      <a:pt x="909226" y="34289"/>
                      <a:pt x="844456" y="80009"/>
                    </a:cubicBezTo>
                    <a:cubicBezTo>
                      <a:pt x="779686" y="125729"/>
                      <a:pt x="730156" y="201929"/>
                      <a:pt x="707296" y="285749"/>
                    </a:cubicBezTo>
                    <a:cubicBezTo>
                      <a:pt x="684436" y="369569"/>
                      <a:pt x="684436" y="485774"/>
                      <a:pt x="707296" y="582929"/>
                    </a:cubicBezTo>
                    <a:cubicBezTo>
                      <a:pt x="730156" y="680084"/>
                      <a:pt x="764446" y="775334"/>
                      <a:pt x="844456" y="868679"/>
                    </a:cubicBezTo>
                    <a:cubicBezTo>
                      <a:pt x="924466" y="962024"/>
                      <a:pt x="1071151" y="1076324"/>
                      <a:pt x="1187356" y="1142999"/>
                    </a:cubicBezTo>
                    <a:cubicBezTo>
                      <a:pt x="1303561" y="1209674"/>
                      <a:pt x="1408947" y="1262556"/>
                      <a:pt x="1541686" y="1268729"/>
                    </a:cubicBezTo>
                    <a:cubicBezTo>
                      <a:pt x="1674425" y="1274902"/>
                      <a:pt x="1848535" y="1233425"/>
                      <a:pt x="1983791" y="118003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136"/>
              <p:cNvSpPr/>
              <p:nvPr/>
            </p:nvSpPr>
            <p:spPr>
              <a:xfrm rot="9102946" flipH="1" flipV="1">
                <a:off x="3393406" y="5038896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137"/>
              <p:cNvSpPr/>
              <p:nvPr/>
            </p:nvSpPr>
            <p:spPr>
              <a:xfrm rot="7706591" flipH="1" flipV="1">
                <a:off x="3700075" y="4756534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138"/>
              <p:cNvSpPr/>
              <p:nvPr/>
            </p:nvSpPr>
            <p:spPr>
              <a:xfrm rot="6345796" flipH="1" flipV="1">
                <a:off x="3872107" y="4375998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93"/>
            <p:cNvGrpSpPr/>
            <p:nvPr/>
          </p:nvGrpSpPr>
          <p:grpSpPr>
            <a:xfrm rot="15439981">
              <a:off x="2356671" y="3972135"/>
              <a:ext cx="339045" cy="288431"/>
              <a:chOff x="2884326" y="4307242"/>
              <a:chExt cx="1414497" cy="1203330"/>
            </a:xfrm>
          </p:grpSpPr>
          <p:sp>
            <p:nvSpPr>
              <p:cNvPr id="85" name="Freeform 94"/>
              <p:cNvSpPr/>
              <p:nvPr/>
            </p:nvSpPr>
            <p:spPr>
              <a:xfrm rot="10800000" flipH="1" flipV="1">
                <a:off x="2884326" y="5152612"/>
                <a:ext cx="624227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791" h="1277766">
                    <a:moveTo>
                      <a:pt x="0" y="1065647"/>
                    </a:moveTo>
                    <a:cubicBezTo>
                      <a:pt x="97155" y="1130463"/>
                      <a:pt x="241699" y="1241738"/>
                      <a:pt x="409183" y="1254378"/>
                    </a:cubicBezTo>
                    <a:cubicBezTo>
                      <a:pt x="549926" y="1267019"/>
                      <a:pt x="697615" y="1277767"/>
                      <a:pt x="844456" y="1211579"/>
                    </a:cubicBezTo>
                    <a:cubicBezTo>
                      <a:pt x="991297" y="1145391"/>
                      <a:pt x="1193071" y="981074"/>
                      <a:pt x="1290226" y="857249"/>
                    </a:cubicBezTo>
                    <a:cubicBezTo>
                      <a:pt x="1387381" y="733424"/>
                      <a:pt x="1417861" y="586739"/>
                      <a:pt x="1427386" y="468629"/>
                    </a:cubicBezTo>
                    <a:cubicBezTo>
                      <a:pt x="1436911" y="350519"/>
                      <a:pt x="1402621" y="224789"/>
                      <a:pt x="1347376" y="148589"/>
                    </a:cubicBezTo>
                    <a:cubicBezTo>
                      <a:pt x="1292131" y="72389"/>
                      <a:pt x="1179736" y="22859"/>
                      <a:pt x="1095916" y="11429"/>
                    </a:cubicBezTo>
                    <a:cubicBezTo>
                      <a:pt x="1012096" y="-1"/>
                      <a:pt x="909226" y="34289"/>
                      <a:pt x="844456" y="80009"/>
                    </a:cubicBezTo>
                    <a:cubicBezTo>
                      <a:pt x="779686" y="125729"/>
                      <a:pt x="730156" y="201929"/>
                      <a:pt x="707296" y="285749"/>
                    </a:cubicBezTo>
                    <a:cubicBezTo>
                      <a:pt x="684436" y="369569"/>
                      <a:pt x="684436" y="485774"/>
                      <a:pt x="707296" y="582929"/>
                    </a:cubicBezTo>
                    <a:cubicBezTo>
                      <a:pt x="730156" y="680084"/>
                      <a:pt x="764446" y="775334"/>
                      <a:pt x="844456" y="868679"/>
                    </a:cubicBezTo>
                    <a:cubicBezTo>
                      <a:pt x="924466" y="962024"/>
                      <a:pt x="1071151" y="1076324"/>
                      <a:pt x="1187356" y="1142999"/>
                    </a:cubicBezTo>
                    <a:cubicBezTo>
                      <a:pt x="1303561" y="1209674"/>
                      <a:pt x="1408947" y="1262556"/>
                      <a:pt x="1541686" y="1268729"/>
                    </a:cubicBezTo>
                    <a:cubicBezTo>
                      <a:pt x="1674425" y="1274902"/>
                      <a:pt x="1848535" y="1233425"/>
                      <a:pt x="1983791" y="1180038"/>
                    </a:cubicBezTo>
                  </a:path>
                </a:pathLst>
              </a:custGeom>
              <a:ln w="12700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95"/>
              <p:cNvSpPr/>
              <p:nvPr/>
            </p:nvSpPr>
            <p:spPr>
              <a:xfrm rot="9102946" flipH="1" flipV="1">
                <a:off x="3393406" y="5038896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2700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96"/>
              <p:cNvSpPr/>
              <p:nvPr/>
            </p:nvSpPr>
            <p:spPr>
              <a:xfrm rot="7706591" flipH="1" flipV="1">
                <a:off x="3700075" y="4756534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2700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97"/>
              <p:cNvSpPr/>
              <p:nvPr/>
            </p:nvSpPr>
            <p:spPr>
              <a:xfrm rot="6345796" flipH="1" flipV="1">
                <a:off x="3872107" y="4375998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2700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5" name="Group 98"/>
            <p:cNvGrpSpPr/>
            <p:nvPr/>
          </p:nvGrpSpPr>
          <p:grpSpPr>
            <a:xfrm rot="11246160" flipH="1">
              <a:off x="3037548" y="4491679"/>
              <a:ext cx="339045" cy="288431"/>
              <a:chOff x="2884326" y="4307242"/>
              <a:chExt cx="1414497" cy="1203330"/>
            </a:xfrm>
          </p:grpSpPr>
          <p:sp>
            <p:nvSpPr>
              <p:cNvPr id="81" name="Freeform 99"/>
              <p:cNvSpPr/>
              <p:nvPr/>
            </p:nvSpPr>
            <p:spPr>
              <a:xfrm rot="10800000" flipH="1" flipV="1">
                <a:off x="2884326" y="5152612"/>
                <a:ext cx="624227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791" h="1277766">
                    <a:moveTo>
                      <a:pt x="0" y="1065647"/>
                    </a:moveTo>
                    <a:cubicBezTo>
                      <a:pt x="97155" y="1130463"/>
                      <a:pt x="241699" y="1241738"/>
                      <a:pt x="409183" y="1254378"/>
                    </a:cubicBezTo>
                    <a:cubicBezTo>
                      <a:pt x="549926" y="1267019"/>
                      <a:pt x="697615" y="1277767"/>
                      <a:pt x="844456" y="1211579"/>
                    </a:cubicBezTo>
                    <a:cubicBezTo>
                      <a:pt x="991297" y="1145391"/>
                      <a:pt x="1193071" y="981074"/>
                      <a:pt x="1290226" y="857249"/>
                    </a:cubicBezTo>
                    <a:cubicBezTo>
                      <a:pt x="1387381" y="733424"/>
                      <a:pt x="1417861" y="586739"/>
                      <a:pt x="1427386" y="468629"/>
                    </a:cubicBezTo>
                    <a:cubicBezTo>
                      <a:pt x="1436911" y="350519"/>
                      <a:pt x="1402621" y="224789"/>
                      <a:pt x="1347376" y="148589"/>
                    </a:cubicBezTo>
                    <a:cubicBezTo>
                      <a:pt x="1292131" y="72389"/>
                      <a:pt x="1179736" y="22859"/>
                      <a:pt x="1095916" y="11429"/>
                    </a:cubicBezTo>
                    <a:cubicBezTo>
                      <a:pt x="1012096" y="-1"/>
                      <a:pt x="909226" y="34289"/>
                      <a:pt x="844456" y="80009"/>
                    </a:cubicBezTo>
                    <a:cubicBezTo>
                      <a:pt x="779686" y="125729"/>
                      <a:pt x="730156" y="201929"/>
                      <a:pt x="707296" y="285749"/>
                    </a:cubicBezTo>
                    <a:cubicBezTo>
                      <a:pt x="684436" y="369569"/>
                      <a:pt x="684436" y="485774"/>
                      <a:pt x="707296" y="582929"/>
                    </a:cubicBezTo>
                    <a:cubicBezTo>
                      <a:pt x="730156" y="680084"/>
                      <a:pt x="764446" y="775334"/>
                      <a:pt x="844456" y="868679"/>
                    </a:cubicBezTo>
                    <a:cubicBezTo>
                      <a:pt x="924466" y="962024"/>
                      <a:pt x="1071151" y="1076324"/>
                      <a:pt x="1187356" y="1142999"/>
                    </a:cubicBezTo>
                    <a:cubicBezTo>
                      <a:pt x="1303561" y="1209674"/>
                      <a:pt x="1408947" y="1262556"/>
                      <a:pt x="1541686" y="1268729"/>
                    </a:cubicBezTo>
                    <a:cubicBezTo>
                      <a:pt x="1674425" y="1274902"/>
                      <a:pt x="1848535" y="1233425"/>
                      <a:pt x="1983791" y="118003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100"/>
              <p:cNvSpPr/>
              <p:nvPr/>
            </p:nvSpPr>
            <p:spPr>
              <a:xfrm rot="9102946" flipH="1" flipV="1">
                <a:off x="3393406" y="5038896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101"/>
              <p:cNvSpPr/>
              <p:nvPr/>
            </p:nvSpPr>
            <p:spPr>
              <a:xfrm rot="7706591" flipH="1" flipV="1">
                <a:off x="3700075" y="4756534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102"/>
              <p:cNvSpPr/>
              <p:nvPr/>
            </p:nvSpPr>
            <p:spPr>
              <a:xfrm rot="6345796" flipH="1" flipV="1">
                <a:off x="3872107" y="4375998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139"/>
            <p:cNvGrpSpPr/>
            <p:nvPr/>
          </p:nvGrpSpPr>
          <p:grpSpPr>
            <a:xfrm rot="11246160" flipH="1">
              <a:off x="3054777" y="4485053"/>
              <a:ext cx="339045" cy="288431"/>
              <a:chOff x="2884326" y="4307242"/>
              <a:chExt cx="1414497" cy="1203330"/>
            </a:xfrm>
          </p:grpSpPr>
          <p:sp>
            <p:nvSpPr>
              <p:cNvPr id="77" name="Freeform 140"/>
              <p:cNvSpPr/>
              <p:nvPr/>
            </p:nvSpPr>
            <p:spPr>
              <a:xfrm rot="10800000" flipH="1" flipV="1">
                <a:off x="2884326" y="5152612"/>
                <a:ext cx="624227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791" h="1277766">
                    <a:moveTo>
                      <a:pt x="0" y="1065647"/>
                    </a:moveTo>
                    <a:cubicBezTo>
                      <a:pt x="97155" y="1130463"/>
                      <a:pt x="241699" y="1241738"/>
                      <a:pt x="409183" y="1254378"/>
                    </a:cubicBezTo>
                    <a:cubicBezTo>
                      <a:pt x="549926" y="1267019"/>
                      <a:pt x="697615" y="1277767"/>
                      <a:pt x="844456" y="1211579"/>
                    </a:cubicBezTo>
                    <a:cubicBezTo>
                      <a:pt x="991297" y="1145391"/>
                      <a:pt x="1193071" y="981074"/>
                      <a:pt x="1290226" y="857249"/>
                    </a:cubicBezTo>
                    <a:cubicBezTo>
                      <a:pt x="1387381" y="733424"/>
                      <a:pt x="1417861" y="586739"/>
                      <a:pt x="1427386" y="468629"/>
                    </a:cubicBezTo>
                    <a:cubicBezTo>
                      <a:pt x="1436911" y="350519"/>
                      <a:pt x="1402621" y="224789"/>
                      <a:pt x="1347376" y="148589"/>
                    </a:cubicBezTo>
                    <a:cubicBezTo>
                      <a:pt x="1292131" y="72389"/>
                      <a:pt x="1179736" y="22859"/>
                      <a:pt x="1095916" y="11429"/>
                    </a:cubicBezTo>
                    <a:cubicBezTo>
                      <a:pt x="1012096" y="-1"/>
                      <a:pt x="909226" y="34289"/>
                      <a:pt x="844456" y="80009"/>
                    </a:cubicBezTo>
                    <a:cubicBezTo>
                      <a:pt x="779686" y="125729"/>
                      <a:pt x="730156" y="201929"/>
                      <a:pt x="707296" y="285749"/>
                    </a:cubicBezTo>
                    <a:cubicBezTo>
                      <a:pt x="684436" y="369569"/>
                      <a:pt x="684436" y="485774"/>
                      <a:pt x="707296" y="582929"/>
                    </a:cubicBezTo>
                    <a:cubicBezTo>
                      <a:pt x="730156" y="680084"/>
                      <a:pt x="764446" y="775334"/>
                      <a:pt x="844456" y="868679"/>
                    </a:cubicBezTo>
                    <a:cubicBezTo>
                      <a:pt x="924466" y="962024"/>
                      <a:pt x="1071151" y="1076324"/>
                      <a:pt x="1187356" y="1142999"/>
                    </a:cubicBezTo>
                    <a:cubicBezTo>
                      <a:pt x="1303561" y="1209674"/>
                      <a:pt x="1408947" y="1262556"/>
                      <a:pt x="1541686" y="1268729"/>
                    </a:cubicBezTo>
                    <a:cubicBezTo>
                      <a:pt x="1674425" y="1274902"/>
                      <a:pt x="1848535" y="1233425"/>
                      <a:pt x="1983791" y="1180038"/>
                    </a:cubicBez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141"/>
              <p:cNvSpPr/>
              <p:nvPr/>
            </p:nvSpPr>
            <p:spPr>
              <a:xfrm rot="9102946" flipH="1" flipV="1">
                <a:off x="3393406" y="5038896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142"/>
              <p:cNvSpPr/>
              <p:nvPr/>
            </p:nvSpPr>
            <p:spPr>
              <a:xfrm rot="7706591" flipH="1" flipV="1">
                <a:off x="3700075" y="4756534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143"/>
              <p:cNvSpPr/>
              <p:nvPr/>
            </p:nvSpPr>
            <p:spPr>
              <a:xfrm rot="6345796" flipH="1" flipV="1">
                <a:off x="3872107" y="4375998"/>
                <a:ext cx="495472" cy="357960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8 w 7063740"/>
                  <a:gd name="connsiteY26" fmla="*/ 126874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70 w 7063740"/>
                  <a:gd name="connsiteY26" fmla="*/ 1268739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4069080 w 7063740"/>
                  <a:gd name="connsiteY26" fmla="*/ 1200150 h 1323975"/>
                  <a:gd name="connsiteX27" fmla="*/ 4411980 w 7063740"/>
                  <a:gd name="connsiteY27" fmla="*/ 1005840 h 1323975"/>
                  <a:gd name="connsiteX28" fmla="*/ 4652010 w 7063740"/>
                  <a:gd name="connsiteY28" fmla="*/ 708660 h 1323975"/>
                  <a:gd name="connsiteX29" fmla="*/ 4709160 w 7063740"/>
                  <a:gd name="connsiteY29" fmla="*/ 411480 h 1323975"/>
                  <a:gd name="connsiteX30" fmla="*/ 4572000 w 7063740"/>
                  <a:gd name="connsiteY30" fmla="*/ 102870 h 1323975"/>
                  <a:gd name="connsiteX31" fmla="*/ 4309110 w 7063740"/>
                  <a:gd name="connsiteY31" fmla="*/ 22860 h 1323975"/>
                  <a:gd name="connsiteX32" fmla="*/ 4034790 w 7063740"/>
                  <a:gd name="connsiteY32" fmla="*/ 160020 h 1323975"/>
                  <a:gd name="connsiteX33" fmla="*/ 3966210 w 7063740"/>
                  <a:gd name="connsiteY33" fmla="*/ 514350 h 1323975"/>
                  <a:gd name="connsiteX34" fmla="*/ 4091940 w 7063740"/>
                  <a:gd name="connsiteY34" fmla="*/ 834390 h 1323975"/>
                  <a:gd name="connsiteX35" fmla="*/ 4366260 w 7063740"/>
                  <a:gd name="connsiteY35" fmla="*/ 1097280 h 1323975"/>
                  <a:gd name="connsiteX36" fmla="*/ 4800600 w 7063740"/>
                  <a:gd name="connsiteY36" fmla="*/ 1268730 h 1323975"/>
                  <a:gd name="connsiteX37" fmla="*/ 5200650 w 7063740"/>
                  <a:gd name="connsiteY37" fmla="*/ 1303020 h 1323975"/>
                  <a:gd name="connsiteX38" fmla="*/ 5737860 w 7063740"/>
                  <a:gd name="connsiteY38" fmla="*/ 1143000 h 1323975"/>
                  <a:gd name="connsiteX39" fmla="*/ 6092190 w 7063740"/>
                  <a:gd name="connsiteY39" fmla="*/ 800100 h 1323975"/>
                  <a:gd name="connsiteX40" fmla="*/ 6195060 w 7063740"/>
                  <a:gd name="connsiteY40" fmla="*/ 445770 h 1323975"/>
                  <a:gd name="connsiteX41" fmla="*/ 6115050 w 7063740"/>
                  <a:gd name="connsiteY41" fmla="*/ 137160 h 1323975"/>
                  <a:gd name="connsiteX42" fmla="*/ 5875020 w 7063740"/>
                  <a:gd name="connsiteY42" fmla="*/ 34290 h 1323975"/>
                  <a:gd name="connsiteX43" fmla="*/ 5669280 w 7063740"/>
                  <a:gd name="connsiteY43" fmla="*/ 68580 h 1323975"/>
                  <a:gd name="connsiteX44" fmla="*/ 5532120 w 7063740"/>
                  <a:gd name="connsiteY44" fmla="*/ 171450 h 1323975"/>
                  <a:gd name="connsiteX45" fmla="*/ 5440680 w 7063740"/>
                  <a:gd name="connsiteY45" fmla="*/ 400050 h 1323975"/>
                  <a:gd name="connsiteX46" fmla="*/ 5509260 w 7063740"/>
                  <a:gd name="connsiteY46" fmla="*/ 685800 h 1323975"/>
                  <a:gd name="connsiteX47" fmla="*/ 5669280 w 7063740"/>
                  <a:gd name="connsiteY47" fmla="*/ 925830 h 1323975"/>
                  <a:gd name="connsiteX48" fmla="*/ 5966460 w 7063740"/>
                  <a:gd name="connsiteY48" fmla="*/ 1154430 h 1323975"/>
                  <a:gd name="connsiteX49" fmla="*/ 6309360 w 7063740"/>
                  <a:gd name="connsiteY49" fmla="*/ 1268730 h 1323975"/>
                  <a:gd name="connsiteX50" fmla="*/ 6606540 w 7063740"/>
                  <a:gd name="connsiteY50" fmla="*/ 1291590 h 1323975"/>
                  <a:gd name="connsiteX51" fmla="*/ 7063740 w 7063740"/>
                  <a:gd name="connsiteY51" fmla="*/ 1200150 h 1323975"/>
                  <a:gd name="connsiteX0" fmla="*/ 0 w 7063740"/>
                  <a:gd name="connsiteY0" fmla="*/ 1165860 h 1437966"/>
                  <a:gd name="connsiteX1" fmla="*/ 262890 w 7063740"/>
                  <a:gd name="connsiteY1" fmla="*/ 1245870 h 1437966"/>
                  <a:gd name="connsiteX2" fmla="*/ 582930 w 7063740"/>
                  <a:gd name="connsiteY2" fmla="*/ 1314450 h 1437966"/>
                  <a:gd name="connsiteX3" fmla="*/ 1143000 w 7063740"/>
                  <a:gd name="connsiteY3" fmla="*/ 1211580 h 1437966"/>
                  <a:gd name="connsiteX4" fmla="*/ 1588770 w 7063740"/>
                  <a:gd name="connsiteY4" fmla="*/ 857250 h 1437966"/>
                  <a:gd name="connsiteX5" fmla="*/ 1725930 w 7063740"/>
                  <a:gd name="connsiteY5" fmla="*/ 468630 h 1437966"/>
                  <a:gd name="connsiteX6" fmla="*/ 1645920 w 7063740"/>
                  <a:gd name="connsiteY6" fmla="*/ 148590 h 1437966"/>
                  <a:gd name="connsiteX7" fmla="*/ 1394460 w 7063740"/>
                  <a:gd name="connsiteY7" fmla="*/ 11430 h 1437966"/>
                  <a:gd name="connsiteX8" fmla="*/ 1143000 w 7063740"/>
                  <a:gd name="connsiteY8" fmla="*/ 80010 h 1437966"/>
                  <a:gd name="connsiteX9" fmla="*/ 1005840 w 7063740"/>
                  <a:gd name="connsiteY9" fmla="*/ 285750 h 1437966"/>
                  <a:gd name="connsiteX10" fmla="*/ 1005840 w 7063740"/>
                  <a:gd name="connsiteY10" fmla="*/ 582930 h 1437966"/>
                  <a:gd name="connsiteX11" fmla="*/ 1143000 w 7063740"/>
                  <a:gd name="connsiteY11" fmla="*/ 868680 h 1437966"/>
                  <a:gd name="connsiteX12" fmla="*/ 1485900 w 7063740"/>
                  <a:gd name="connsiteY12" fmla="*/ 1143000 h 1437966"/>
                  <a:gd name="connsiteX13" fmla="*/ 1840230 w 7063740"/>
                  <a:gd name="connsiteY13" fmla="*/ 1268730 h 1437966"/>
                  <a:gd name="connsiteX14" fmla="*/ 2228850 w 7063740"/>
                  <a:gd name="connsiteY14" fmla="*/ 1280160 h 1437966"/>
                  <a:gd name="connsiteX15" fmla="*/ 2651760 w 7063740"/>
                  <a:gd name="connsiteY15" fmla="*/ 1188720 h 1437966"/>
                  <a:gd name="connsiteX16" fmla="*/ 3086100 w 7063740"/>
                  <a:gd name="connsiteY16" fmla="*/ 845820 h 1437966"/>
                  <a:gd name="connsiteX17" fmla="*/ 3211830 w 7063740"/>
                  <a:gd name="connsiteY17" fmla="*/ 411480 h 1437966"/>
                  <a:gd name="connsiteX18" fmla="*/ 3086100 w 7063740"/>
                  <a:gd name="connsiteY18" fmla="*/ 114300 h 1437966"/>
                  <a:gd name="connsiteX19" fmla="*/ 2834640 w 7063740"/>
                  <a:gd name="connsiteY19" fmla="*/ 11430 h 1437966"/>
                  <a:gd name="connsiteX20" fmla="*/ 2594610 w 7063740"/>
                  <a:gd name="connsiteY20" fmla="*/ 125730 h 1437966"/>
                  <a:gd name="connsiteX21" fmla="*/ 2480310 w 7063740"/>
                  <a:gd name="connsiteY21" fmla="*/ 377190 h 1437966"/>
                  <a:gd name="connsiteX22" fmla="*/ 2491740 w 7063740"/>
                  <a:gd name="connsiteY22" fmla="*/ 617220 h 1437966"/>
                  <a:gd name="connsiteX23" fmla="*/ 2640330 w 7063740"/>
                  <a:gd name="connsiteY23" fmla="*/ 868680 h 1437966"/>
                  <a:gd name="connsiteX24" fmla="*/ 2960370 w 7063740"/>
                  <a:gd name="connsiteY24" fmla="*/ 1154430 h 1437966"/>
                  <a:gd name="connsiteX25" fmla="*/ 3406142 w 7063740"/>
                  <a:gd name="connsiteY25" fmla="*/ 1430345 h 1437966"/>
                  <a:gd name="connsiteX26" fmla="*/ 4069080 w 7063740"/>
                  <a:gd name="connsiteY26" fmla="*/ 1200150 h 1437966"/>
                  <a:gd name="connsiteX27" fmla="*/ 4411980 w 7063740"/>
                  <a:gd name="connsiteY27" fmla="*/ 1005840 h 1437966"/>
                  <a:gd name="connsiteX28" fmla="*/ 4652010 w 7063740"/>
                  <a:gd name="connsiteY28" fmla="*/ 708660 h 1437966"/>
                  <a:gd name="connsiteX29" fmla="*/ 4709160 w 7063740"/>
                  <a:gd name="connsiteY29" fmla="*/ 411480 h 1437966"/>
                  <a:gd name="connsiteX30" fmla="*/ 4572000 w 7063740"/>
                  <a:gd name="connsiteY30" fmla="*/ 102870 h 1437966"/>
                  <a:gd name="connsiteX31" fmla="*/ 4309110 w 7063740"/>
                  <a:gd name="connsiteY31" fmla="*/ 22860 h 1437966"/>
                  <a:gd name="connsiteX32" fmla="*/ 4034790 w 7063740"/>
                  <a:gd name="connsiteY32" fmla="*/ 160020 h 1437966"/>
                  <a:gd name="connsiteX33" fmla="*/ 3966210 w 7063740"/>
                  <a:gd name="connsiteY33" fmla="*/ 514350 h 1437966"/>
                  <a:gd name="connsiteX34" fmla="*/ 4091940 w 7063740"/>
                  <a:gd name="connsiteY34" fmla="*/ 834390 h 1437966"/>
                  <a:gd name="connsiteX35" fmla="*/ 4366260 w 7063740"/>
                  <a:gd name="connsiteY35" fmla="*/ 1097280 h 1437966"/>
                  <a:gd name="connsiteX36" fmla="*/ 4800600 w 7063740"/>
                  <a:gd name="connsiteY36" fmla="*/ 1268730 h 1437966"/>
                  <a:gd name="connsiteX37" fmla="*/ 5200650 w 7063740"/>
                  <a:gd name="connsiteY37" fmla="*/ 1303020 h 1437966"/>
                  <a:gd name="connsiteX38" fmla="*/ 5737860 w 7063740"/>
                  <a:gd name="connsiteY38" fmla="*/ 1143000 h 1437966"/>
                  <a:gd name="connsiteX39" fmla="*/ 6092190 w 7063740"/>
                  <a:gd name="connsiteY39" fmla="*/ 800100 h 1437966"/>
                  <a:gd name="connsiteX40" fmla="*/ 6195060 w 7063740"/>
                  <a:gd name="connsiteY40" fmla="*/ 445770 h 1437966"/>
                  <a:gd name="connsiteX41" fmla="*/ 6115050 w 7063740"/>
                  <a:gd name="connsiteY41" fmla="*/ 137160 h 1437966"/>
                  <a:gd name="connsiteX42" fmla="*/ 5875020 w 7063740"/>
                  <a:gd name="connsiteY42" fmla="*/ 34290 h 1437966"/>
                  <a:gd name="connsiteX43" fmla="*/ 5669280 w 7063740"/>
                  <a:gd name="connsiteY43" fmla="*/ 68580 h 1437966"/>
                  <a:gd name="connsiteX44" fmla="*/ 5532120 w 7063740"/>
                  <a:gd name="connsiteY44" fmla="*/ 171450 h 1437966"/>
                  <a:gd name="connsiteX45" fmla="*/ 5440680 w 7063740"/>
                  <a:gd name="connsiteY45" fmla="*/ 400050 h 1437966"/>
                  <a:gd name="connsiteX46" fmla="*/ 5509260 w 7063740"/>
                  <a:gd name="connsiteY46" fmla="*/ 685800 h 1437966"/>
                  <a:gd name="connsiteX47" fmla="*/ 5669280 w 7063740"/>
                  <a:gd name="connsiteY47" fmla="*/ 925830 h 1437966"/>
                  <a:gd name="connsiteX48" fmla="*/ 5966460 w 7063740"/>
                  <a:gd name="connsiteY48" fmla="*/ 1154430 h 1437966"/>
                  <a:gd name="connsiteX49" fmla="*/ 6309360 w 7063740"/>
                  <a:gd name="connsiteY49" fmla="*/ 1268730 h 1437966"/>
                  <a:gd name="connsiteX50" fmla="*/ 6606540 w 7063740"/>
                  <a:gd name="connsiteY50" fmla="*/ 1291590 h 1437966"/>
                  <a:gd name="connsiteX51" fmla="*/ 7063740 w 7063740"/>
                  <a:gd name="connsiteY51" fmla="*/ 1200150 h 1437966"/>
                  <a:gd name="connsiteX0" fmla="*/ 0 w 7063740"/>
                  <a:gd name="connsiteY0" fmla="*/ 1165860 h 1430345"/>
                  <a:gd name="connsiteX1" fmla="*/ 262890 w 7063740"/>
                  <a:gd name="connsiteY1" fmla="*/ 1245870 h 1430345"/>
                  <a:gd name="connsiteX2" fmla="*/ 582930 w 7063740"/>
                  <a:gd name="connsiteY2" fmla="*/ 1314450 h 1430345"/>
                  <a:gd name="connsiteX3" fmla="*/ 1143000 w 7063740"/>
                  <a:gd name="connsiteY3" fmla="*/ 1211580 h 1430345"/>
                  <a:gd name="connsiteX4" fmla="*/ 1588770 w 7063740"/>
                  <a:gd name="connsiteY4" fmla="*/ 857250 h 1430345"/>
                  <a:gd name="connsiteX5" fmla="*/ 1725930 w 7063740"/>
                  <a:gd name="connsiteY5" fmla="*/ 468630 h 1430345"/>
                  <a:gd name="connsiteX6" fmla="*/ 1645920 w 7063740"/>
                  <a:gd name="connsiteY6" fmla="*/ 148590 h 1430345"/>
                  <a:gd name="connsiteX7" fmla="*/ 1394460 w 7063740"/>
                  <a:gd name="connsiteY7" fmla="*/ 11430 h 1430345"/>
                  <a:gd name="connsiteX8" fmla="*/ 1143000 w 7063740"/>
                  <a:gd name="connsiteY8" fmla="*/ 80010 h 1430345"/>
                  <a:gd name="connsiteX9" fmla="*/ 1005840 w 7063740"/>
                  <a:gd name="connsiteY9" fmla="*/ 285750 h 1430345"/>
                  <a:gd name="connsiteX10" fmla="*/ 1005840 w 7063740"/>
                  <a:gd name="connsiteY10" fmla="*/ 582930 h 1430345"/>
                  <a:gd name="connsiteX11" fmla="*/ 1143000 w 7063740"/>
                  <a:gd name="connsiteY11" fmla="*/ 868680 h 1430345"/>
                  <a:gd name="connsiteX12" fmla="*/ 1485900 w 7063740"/>
                  <a:gd name="connsiteY12" fmla="*/ 1143000 h 1430345"/>
                  <a:gd name="connsiteX13" fmla="*/ 1840230 w 7063740"/>
                  <a:gd name="connsiteY13" fmla="*/ 1268730 h 1430345"/>
                  <a:gd name="connsiteX14" fmla="*/ 2228850 w 7063740"/>
                  <a:gd name="connsiteY14" fmla="*/ 1280160 h 1430345"/>
                  <a:gd name="connsiteX15" fmla="*/ 2651760 w 7063740"/>
                  <a:gd name="connsiteY15" fmla="*/ 1188720 h 1430345"/>
                  <a:gd name="connsiteX16" fmla="*/ 3086100 w 7063740"/>
                  <a:gd name="connsiteY16" fmla="*/ 845820 h 1430345"/>
                  <a:gd name="connsiteX17" fmla="*/ 3211830 w 7063740"/>
                  <a:gd name="connsiteY17" fmla="*/ 411480 h 1430345"/>
                  <a:gd name="connsiteX18" fmla="*/ 3086100 w 7063740"/>
                  <a:gd name="connsiteY18" fmla="*/ 114300 h 1430345"/>
                  <a:gd name="connsiteX19" fmla="*/ 2834640 w 7063740"/>
                  <a:gd name="connsiteY19" fmla="*/ 11430 h 1430345"/>
                  <a:gd name="connsiteX20" fmla="*/ 2594610 w 7063740"/>
                  <a:gd name="connsiteY20" fmla="*/ 125730 h 1430345"/>
                  <a:gd name="connsiteX21" fmla="*/ 2480310 w 7063740"/>
                  <a:gd name="connsiteY21" fmla="*/ 377190 h 1430345"/>
                  <a:gd name="connsiteX22" fmla="*/ 2491740 w 7063740"/>
                  <a:gd name="connsiteY22" fmla="*/ 617220 h 1430345"/>
                  <a:gd name="connsiteX23" fmla="*/ 2640330 w 7063740"/>
                  <a:gd name="connsiteY23" fmla="*/ 868680 h 1430345"/>
                  <a:gd name="connsiteX24" fmla="*/ 2960370 w 7063740"/>
                  <a:gd name="connsiteY24" fmla="*/ 1154430 h 1430345"/>
                  <a:gd name="connsiteX25" fmla="*/ 3406142 w 7063740"/>
                  <a:gd name="connsiteY25" fmla="*/ 1430345 h 1430345"/>
                  <a:gd name="connsiteX26" fmla="*/ 4069080 w 7063740"/>
                  <a:gd name="connsiteY26" fmla="*/ 1200150 h 1430345"/>
                  <a:gd name="connsiteX27" fmla="*/ 4411980 w 7063740"/>
                  <a:gd name="connsiteY27" fmla="*/ 1005840 h 1430345"/>
                  <a:gd name="connsiteX28" fmla="*/ 4652010 w 7063740"/>
                  <a:gd name="connsiteY28" fmla="*/ 708660 h 1430345"/>
                  <a:gd name="connsiteX29" fmla="*/ 4709160 w 7063740"/>
                  <a:gd name="connsiteY29" fmla="*/ 411480 h 1430345"/>
                  <a:gd name="connsiteX30" fmla="*/ 4572000 w 7063740"/>
                  <a:gd name="connsiteY30" fmla="*/ 102870 h 1430345"/>
                  <a:gd name="connsiteX31" fmla="*/ 4309110 w 7063740"/>
                  <a:gd name="connsiteY31" fmla="*/ 22860 h 1430345"/>
                  <a:gd name="connsiteX32" fmla="*/ 4034790 w 7063740"/>
                  <a:gd name="connsiteY32" fmla="*/ 160020 h 1430345"/>
                  <a:gd name="connsiteX33" fmla="*/ 3966210 w 7063740"/>
                  <a:gd name="connsiteY33" fmla="*/ 514350 h 1430345"/>
                  <a:gd name="connsiteX34" fmla="*/ 4091940 w 7063740"/>
                  <a:gd name="connsiteY34" fmla="*/ 834390 h 1430345"/>
                  <a:gd name="connsiteX35" fmla="*/ 4366260 w 7063740"/>
                  <a:gd name="connsiteY35" fmla="*/ 1097280 h 1430345"/>
                  <a:gd name="connsiteX36" fmla="*/ 4800600 w 7063740"/>
                  <a:gd name="connsiteY36" fmla="*/ 1268730 h 1430345"/>
                  <a:gd name="connsiteX37" fmla="*/ 5200650 w 7063740"/>
                  <a:gd name="connsiteY37" fmla="*/ 1303020 h 1430345"/>
                  <a:gd name="connsiteX38" fmla="*/ 5737860 w 7063740"/>
                  <a:gd name="connsiteY38" fmla="*/ 1143000 h 1430345"/>
                  <a:gd name="connsiteX39" fmla="*/ 6092190 w 7063740"/>
                  <a:gd name="connsiteY39" fmla="*/ 800100 h 1430345"/>
                  <a:gd name="connsiteX40" fmla="*/ 6195060 w 7063740"/>
                  <a:gd name="connsiteY40" fmla="*/ 445770 h 1430345"/>
                  <a:gd name="connsiteX41" fmla="*/ 6115050 w 7063740"/>
                  <a:gd name="connsiteY41" fmla="*/ 137160 h 1430345"/>
                  <a:gd name="connsiteX42" fmla="*/ 5875020 w 7063740"/>
                  <a:gd name="connsiteY42" fmla="*/ 34290 h 1430345"/>
                  <a:gd name="connsiteX43" fmla="*/ 5669280 w 7063740"/>
                  <a:gd name="connsiteY43" fmla="*/ 68580 h 1430345"/>
                  <a:gd name="connsiteX44" fmla="*/ 5532120 w 7063740"/>
                  <a:gd name="connsiteY44" fmla="*/ 171450 h 1430345"/>
                  <a:gd name="connsiteX45" fmla="*/ 5440680 w 7063740"/>
                  <a:gd name="connsiteY45" fmla="*/ 400050 h 1430345"/>
                  <a:gd name="connsiteX46" fmla="*/ 5509260 w 7063740"/>
                  <a:gd name="connsiteY46" fmla="*/ 685800 h 1430345"/>
                  <a:gd name="connsiteX47" fmla="*/ 5669280 w 7063740"/>
                  <a:gd name="connsiteY47" fmla="*/ 925830 h 1430345"/>
                  <a:gd name="connsiteX48" fmla="*/ 5966460 w 7063740"/>
                  <a:gd name="connsiteY48" fmla="*/ 1154430 h 1430345"/>
                  <a:gd name="connsiteX49" fmla="*/ 6309360 w 7063740"/>
                  <a:gd name="connsiteY49" fmla="*/ 1268730 h 1430345"/>
                  <a:gd name="connsiteX50" fmla="*/ 6606540 w 7063740"/>
                  <a:gd name="connsiteY50" fmla="*/ 1291590 h 1430345"/>
                  <a:gd name="connsiteX51" fmla="*/ 7063740 w 7063740"/>
                  <a:gd name="connsiteY51" fmla="*/ 1200150 h 143034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069080 w 7063740"/>
                  <a:gd name="connsiteY25" fmla="*/ 1200150 h 1323975"/>
                  <a:gd name="connsiteX26" fmla="*/ 4411980 w 7063740"/>
                  <a:gd name="connsiteY26" fmla="*/ 1005840 h 1323975"/>
                  <a:gd name="connsiteX27" fmla="*/ 4652010 w 7063740"/>
                  <a:gd name="connsiteY27" fmla="*/ 708660 h 1323975"/>
                  <a:gd name="connsiteX28" fmla="*/ 4709160 w 7063740"/>
                  <a:gd name="connsiteY28" fmla="*/ 411480 h 1323975"/>
                  <a:gd name="connsiteX29" fmla="*/ 4572000 w 7063740"/>
                  <a:gd name="connsiteY29" fmla="*/ 102870 h 1323975"/>
                  <a:gd name="connsiteX30" fmla="*/ 4309110 w 7063740"/>
                  <a:gd name="connsiteY30" fmla="*/ 22860 h 1323975"/>
                  <a:gd name="connsiteX31" fmla="*/ 4034790 w 7063740"/>
                  <a:gd name="connsiteY31" fmla="*/ 160020 h 1323975"/>
                  <a:gd name="connsiteX32" fmla="*/ 3966210 w 7063740"/>
                  <a:gd name="connsiteY32" fmla="*/ 514350 h 1323975"/>
                  <a:gd name="connsiteX33" fmla="*/ 4091940 w 7063740"/>
                  <a:gd name="connsiteY33" fmla="*/ 834390 h 1323975"/>
                  <a:gd name="connsiteX34" fmla="*/ 4366260 w 7063740"/>
                  <a:gd name="connsiteY34" fmla="*/ 1097280 h 1323975"/>
                  <a:gd name="connsiteX35" fmla="*/ 4800600 w 7063740"/>
                  <a:gd name="connsiteY35" fmla="*/ 1268730 h 1323975"/>
                  <a:gd name="connsiteX36" fmla="*/ 5200650 w 7063740"/>
                  <a:gd name="connsiteY36" fmla="*/ 1303020 h 1323975"/>
                  <a:gd name="connsiteX37" fmla="*/ 5737860 w 7063740"/>
                  <a:gd name="connsiteY37" fmla="*/ 1143000 h 1323975"/>
                  <a:gd name="connsiteX38" fmla="*/ 6092190 w 7063740"/>
                  <a:gd name="connsiteY38" fmla="*/ 800100 h 1323975"/>
                  <a:gd name="connsiteX39" fmla="*/ 6195060 w 7063740"/>
                  <a:gd name="connsiteY39" fmla="*/ 445770 h 1323975"/>
                  <a:gd name="connsiteX40" fmla="*/ 6115050 w 7063740"/>
                  <a:gd name="connsiteY40" fmla="*/ 137160 h 1323975"/>
                  <a:gd name="connsiteX41" fmla="*/ 5875020 w 7063740"/>
                  <a:gd name="connsiteY41" fmla="*/ 34290 h 1323975"/>
                  <a:gd name="connsiteX42" fmla="*/ 5669280 w 7063740"/>
                  <a:gd name="connsiteY42" fmla="*/ 68580 h 1323975"/>
                  <a:gd name="connsiteX43" fmla="*/ 5532120 w 7063740"/>
                  <a:gd name="connsiteY43" fmla="*/ 171450 h 1323975"/>
                  <a:gd name="connsiteX44" fmla="*/ 5440680 w 7063740"/>
                  <a:gd name="connsiteY44" fmla="*/ 400050 h 1323975"/>
                  <a:gd name="connsiteX45" fmla="*/ 5509260 w 7063740"/>
                  <a:gd name="connsiteY45" fmla="*/ 685800 h 1323975"/>
                  <a:gd name="connsiteX46" fmla="*/ 5669280 w 7063740"/>
                  <a:gd name="connsiteY46" fmla="*/ 925830 h 1323975"/>
                  <a:gd name="connsiteX47" fmla="*/ 5966460 w 7063740"/>
                  <a:gd name="connsiteY47" fmla="*/ 1154430 h 1323975"/>
                  <a:gd name="connsiteX48" fmla="*/ 6309360 w 7063740"/>
                  <a:gd name="connsiteY48" fmla="*/ 1268730 h 1323975"/>
                  <a:gd name="connsiteX49" fmla="*/ 6606540 w 7063740"/>
                  <a:gd name="connsiteY49" fmla="*/ 1291590 h 1323975"/>
                  <a:gd name="connsiteX50" fmla="*/ 7063740 w 7063740"/>
                  <a:gd name="connsiteY50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960370 w 7063740"/>
                  <a:gd name="connsiteY23" fmla="*/ 1154430 h 1323975"/>
                  <a:gd name="connsiteX24" fmla="*/ 4411980 w 7063740"/>
                  <a:gd name="connsiteY24" fmla="*/ 1005840 h 1323975"/>
                  <a:gd name="connsiteX25" fmla="*/ 4652010 w 7063740"/>
                  <a:gd name="connsiteY25" fmla="*/ 708660 h 1323975"/>
                  <a:gd name="connsiteX26" fmla="*/ 4709160 w 7063740"/>
                  <a:gd name="connsiteY26" fmla="*/ 411480 h 1323975"/>
                  <a:gd name="connsiteX27" fmla="*/ 4572000 w 7063740"/>
                  <a:gd name="connsiteY27" fmla="*/ 102870 h 1323975"/>
                  <a:gd name="connsiteX28" fmla="*/ 4309110 w 7063740"/>
                  <a:gd name="connsiteY28" fmla="*/ 22860 h 1323975"/>
                  <a:gd name="connsiteX29" fmla="*/ 4034790 w 7063740"/>
                  <a:gd name="connsiteY29" fmla="*/ 160020 h 1323975"/>
                  <a:gd name="connsiteX30" fmla="*/ 3966210 w 7063740"/>
                  <a:gd name="connsiteY30" fmla="*/ 514350 h 1323975"/>
                  <a:gd name="connsiteX31" fmla="*/ 4091940 w 7063740"/>
                  <a:gd name="connsiteY31" fmla="*/ 834390 h 1323975"/>
                  <a:gd name="connsiteX32" fmla="*/ 4366260 w 7063740"/>
                  <a:gd name="connsiteY32" fmla="*/ 1097280 h 1323975"/>
                  <a:gd name="connsiteX33" fmla="*/ 4800600 w 7063740"/>
                  <a:gd name="connsiteY33" fmla="*/ 1268730 h 1323975"/>
                  <a:gd name="connsiteX34" fmla="*/ 5200650 w 7063740"/>
                  <a:gd name="connsiteY34" fmla="*/ 1303020 h 1323975"/>
                  <a:gd name="connsiteX35" fmla="*/ 5737860 w 7063740"/>
                  <a:gd name="connsiteY35" fmla="*/ 1143000 h 1323975"/>
                  <a:gd name="connsiteX36" fmla="*/ 6092190 w 7063740"/>
                  <a:gd name="connsiteY36" fmla="*/ 800100 h 1323975"/>
                  <a:gd name="connsiteX37" fmla="*/ 6195060 w 7063740"/>
                  <a:gd name="connsiteY37" fmla="*/ 445770 h 1323975"/>
                  <a:gd name="connsiteX38" fmla="*/ 6115050 w 7063740"/>
                  <a:gd name="connsiteY38" fmla="*/ 137160 h 1323975"/>
                  <a:gd name="connsiteX39" fmla="*/ 5875020 w 7063740"/>
                  <a:gd name="connsiteY39" fmla="*/ 34290 h 1323975"/>
                  <a:gd name="connsiteX40" fmla="*/ 5669280 w 7063740"/>
                  <a:gd name="connsiteY40" fmla="*/ 68580 h 1323975"/>
                  <a:gd name="connsiteX41" fmla="*/ 5532120 w 7063740"/>
                  <a:gd name="connsiteY41" fmla="*/ 171450 h 1323975"/>
                  <a:gd name="connsiteX42" fmla="*/ 5440680 w 7063740"/>
                  <a:gd name="connsiteY42" fmla="*/ 400050 h 1323975"/>
                  <a:gd name="connsiteX43" fmla="*/ 5509260 w 7063740"/>
                  <a:gd name="connsiteY43" fmla="*/ 685800 h 1323975"/>
                  <a:gd name="connsiteX44" fmla="*/ 5669280 w 7063740"/>
                  <a:gd name="connsiteY44" fmla="*/ 925830 h 1323975"/>
                  <a:gd name="connsiteX45" fmla="*/ 5966460 w 7063740"/>
                  <a:gd name="connsiteY45" fmla="*/ 1154430 h 1323975"/>
                  <a:gd name="connsiteX46" fmla="*/ 6309360 w 7063740"/>
                  <a:gd name="connsiteY46" fmla="*/ 1268730 h 1323975"/>
                  <a:gd name="connsiteX47" fmla="*/ 6606540 w 7063740"/>
                  <a:gd name="connsiteY47" fmla="*/ 1291590 h 1323975"/>
                  <a:gd name="connsiteX48" fmla="*/ 7063740 w 7063740"/>
                  <a:gd name="connsiteY48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4411980 w 7063740"/>
                  <a:gd name="connsiteY23" fmla="*/ 1005840 h 1323975"/>
                  <a:gd name="connsiteX24" fmla="*/ 4652010 w 7063740"/>
                  <a:gd name="connsiteY24" fmla="*/ 708660 h 1323975"/>
                  <a:gd name="connsiteX25" fmla="*/ 4709160 w 7063740"/>
                  <a:gd name="connsiteY25" fmla="*/ 411480 h 1323975"/>
                  <a:gd name="connsiteX26" fmla="*/ 4572000 w 7063740"/>
                  <a:gd name="connsiteY26" fmla="*/ 102870 h 1323975"/>
                  <a:gd name="connsiteX27" fmla="*/ 4309110 w 7063740"/>
                  <a:gd name="connsiteY27" fmla="*/ 22860 h 1323975"/>
                  <a:gd name="connsiteX28" fmla="*/ 4034790 w 7063740"/>
                  <a:gd name="connsiteY28" fmla="*/ 160020 h 1323975"/>
                  <a:gd name="connsiteX29" fmla="*/ 3966210 w 7063740"/>
                  <a:gd name="connsiteY29" fmla="*/ 514350 h 1323975"/>
                  <a:gd name="connsiteX30" fmla="*/ 4091940 w 7063740"/>
                  <a:gd name="connsiteY30" fmla="*/ 834390 h 1323975"/>
                  <a:gd name="connsiteX31" fmla="*/ 4366260 w 7063740"/>
                  <a:gd name="connsiteY31" fmla="*/ 1097280 h 1323975"/>
                  <a:gd name="connsiteX32" fmla="*/ 4800600 w 7063740"/>
                  <a:gd name="connsiteY32" fmla="*/ 1268730 h 1323975"/>
                  <a:gd name="connsiteX33" fmla="*/ 5200650 w 7063740"/>
                  <a:gd name="connsiteY33" fmla="*/ 1303020 h 1323975"/>
                  <a:gd name="connsiteX34" fmla="*/ 5737860 w 7063740"/>
                  <a:gd name="connsiteY34" fmla="*/ 1143000 h 1323975"/>
                  <a:gd name="connsiteX35" fmla="*/ 6092190 w 7063740"/>
                  <a:gd name="connsiteY35" fmla="*/ 800100 h 1323975"/>
                  <a:gd name="connsiteX36" fmla="*/ 6195060 w 7063740"/>
                  <a:gd name="connsiteY36" fmla="*/ 445770 h 1323975"/>
                  <a:gd name="connsiteX37" fmla="*/ 6115050 w 7063740"/>
                  <a:gd name="connsiteY37" fmla="*/ 137160 h 1323975"/>
                  <a:gd name="connsiteX38" fmla="*/ 5875020 w 7063740"/>
                  <a:gd name="connsiteY38" fmla="*/ 34290 h 1323975"/>
                  <a:gd name="connsiteX39" fmla="*/ 5669280 w 7063740"/>
                  <a:gd name="connsiteY39" fmla="*/ 68580 h 1323975"/>
                  <a:gd name="connsiteX40" fmla="*/ 5532120 w 7063740"/>
                  <a:gd name="connsiteY40" fmla="*/ 171450 h 1323975"/>
                  <a:gd name="connsiteX41" fmla="*/ 5440680 w 7063740"/>
                  <a:gd name="connsiteY41" fmla="*/ 400050 h 1323975"/>
                  <a:gd name="connsiteX42" fmla="*/ 5509260 w 7063740"/>
                  <a:gd name="connsiteY42" fmla="*/ 685800 h 1323975"/>
                  <a:gd name="connsiteX43" fmla="*/ 5669280 w 7063740"/>
                  <a:gd name="connsiteY43" fmla="*/ 925830 h 1323975"/>
                  <a:gd name="connsiteX44" fmla="*/ 5966460 w 7063740"/>
                  <a:gd name="connsiteY44" fmla="*/ 1154430 h 1323975"/>
                  <a:gd name="connsiteX45" fmla="*/ 6309360 w 7063740"/>
                  <a:gd name="connsiteY45" fmla="*/ 1268730 h 1323975"/>
                  <a:gd name="connsiteX46" fmla="*/ 6606540 w 7063740"/>
                  <a:gd name="connsiteY46" fmla="*/ 1291590 h 1323975"/>
                  <a:gd name="connsiteX47" fmla="*/ 7063740 w 7063740"/>
                  <a:gd name="connsiteY47" fmla="*/ 1200150 h 1323975"/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4411980 w 7063740"/>
                  <a:gd name="connsiteY22" fmla="*/ 1005840 h 1323975"/>
                  <a:gd name="connsiteX23" fmla="*/ 4652010 w 7063740"/>
                  <a:gd name="connsiteY23" fmla="*/ 708660 h 1323975"/>
                  <a:gd name="connsiteX24" fmla="*/ 4709160 w 7063740"/>
                  <a:gd name="connsiteY24" fmla="*/ 411480 h 1323975"/>
                  <a:gd name="connsiteX25" fmla="*/ 4572000 w 7063740"/>
                  <a:gd name="connsiteY25" fmla="*/ 102870 h 1323975"/>
                  <a:gd name="connsiteX26" fmla="*/ 4309110 w 7063740"/>
                  <a:gd name="connsiteY26" fmla="*/ 22860 h 1323975"/>
                  <a:gd name="connsiteX27" fmla="*/ 4034790 w 7063740"/>
                  <a:gd name="connsiteY27" fmla="*/ 160020 h 1323975"/>
                  <a:gd name="connsiteX28" fmla="*/ 3966210 w 7063740"/>
                  <a:gd name="connsiteY28" fmla="*/ 514350 h 1323975"/>
                  <a:gd name="connsiteX29" fmla="*/ 4091940 w 7063740"/>
                  <a:gd name="connsiteY29" fmla="*/ 834390 h 1323975"/>
                  <a:gd name="connsiteX30" fmla="*/ 4366260 w 7063740"/>
                  <a:gd name="connsiteY30" fmla="*/ 1097280 h 1323975"/>
                  <a:gd name="connsiteX31" fmla="*/ 4800600 w 7063740"/>
                  <a:gd name="connsiteY31" fmla="*/ 1268730 h 1323975"/>
                  <a:gd name="connsiteX32" fmla="*/ 5200650 w 7063740"/>
                  <a:gd name="connsiteY32" fmla="*/ 1303020 h 1323975"/>
                  <a:gd name="connsiteX33" fmla="*/ 5737860 w 7063740"/>
                  <a:gd name="connsiteY33" fmla="*/ 1143000 h 1323975"/>
                  <a:gd name="connsiteX34" fmla="*/ 6092190 w 7063740"/>
                  <a:gd name="connsiteY34" fmla="*/ 800100 h 1323975"/>
                  <a:gd name="connsiteX35" fmla="*/ 6195060 w 7063740"/>
                  <a:gd name="connsiteY35" fmla="*/ 445770 h 1323975"/>
                  <a:gd name="connsiteX36" fmla="*/ 6115050 w 7063740"/>
                  <a:gd name="connsiteY36" fmla="*/ 137160 h 1323975"/>
                  <a:gd name="connsiteX37" fmla="*/ 5875020 w 7063740"/>
                  <a:gd name="connsiteY37" fmla="*/ 34290 h 1323975"/>
                  <a:gd name="connsiteX38" fmla="*/ 5669280 w 7063740"/>
                  <a:gd name="connsiteY38" fmla="*/ 68580 h 1323975"/>
                  <a:gd name="connsiteX39" fmla="*/ 5532120 w 7063740"/>
                  <a:gd name="connsiteY39" fmla="*/ 171450 h 1323975"/>
                  <a:gd name="connsiteX40" fmla="*/ 5440680 w 7063740"/>
                  <a:gd name="connsiteY40" fmla="*/ 400050 h 1323975"/>
                  <a:gd name="connsiteX41" fmla="*/ 5509260 w 7063740"/>
                  <a:gd name="connsiteY41" fmla="*/ 685800 h 1323975"/>
                  <a:gd name="connsiteX42" fmla="*/ 5669280 w 7063740"/>
                  <a:gd name="connsiteY42" fmla="*/ 925830 h 1323975"/>
                  <a:gd name="connsiteX43" fmla="*/ 5966460 w 7063740"/>
                  <a:gd name="connsiteY43" fmla="*/ 1154430 h 1323975"/>
                  <a:gd name="connsiteX44" fmla="*/ 6309360 w 7063740"/>
                  <a:gd name="connsiteY44" fmla="*/ 1268730 h 1323975"/>
                  <a:gd name="connsiteX45" fmla="*/ 6606540 w 7063740"/>
                  <a:gd name="connsiteY45" fmla="*/ 1291590 h 1323975"/>
                  <a:gd name="connsiteX46" fmla="*/ 7063740 w 7063740"/>
                  <a:gd name="connsiteY46" fmla="*/ 1200150 h 1323975"/>
                  <a:gd name="connsiteX0" fmla="*/ 0 w 7063740"/>
                  <a:gd name="connsiteY0" fmla="*/ 1198243 h 1356358"/>
                  <a:gd name="connsiteX1" fmla="*/ 262890 w 7063740"/>
                  <a:gd name="connsiteY1" fmla="*/ 1278253 h 1356358"/>
                  <a:gd name="connsiteX2" fmla="*/ 582930 w 7063740"/>
                  <a:gd name="connsiteY2" fmla="*/ 1346833 h 1356358"/>
                  <a:gd name="connsiteX3" fmla="*/ 1143000 w 7063740"/>
                  <a:gd name="connsiteY3" fmla="*/ 1243963 h 1356358"/>
                  <a:gd name="connsiteX4" fmla="*/ 1588770 w 7063740"/>
                  <a:gd name="connsiteY4" fmla="*/ 889633 h 1356358"/>
                  <a:gd name="connsiteX5" fmla="*/ 1725930 w 7063740"/>
                  <a:gd name="connsiteY5" fmla="*/ 501013 h 1356358"/>
                  <a:gd name="connsiteX6" fmla="*/ 1645920 w 7063740"/>
                  <a:gd name="connsiteY6" fmla="*/ 180973 h 1356358"/>
                  <a:gd name="connsiteX7" fmla="*/ 1394460 w 7063740"/>
                  <a:gd name="connsiteY7" fmla="*/ 43813 h 1356358"/>
                  <a:gd name="connsiteX8" fmla="*/ 1143000 w 7063740"/>
                  <a:gd name="connsiteY8" fmla="*/ 112393 h 1356358"/>
                  <a:gd name="connsiteX9" fmla="*/ 1005840 w 7063740"/>
                  <a:gd name="connsiteY9" fmla="*/ 318133 h 1356358"/>
                  <a:gd name="connsiteX10" fmla="*/ 1005840 w 7063740"/>
                  <a:gd name="connsiteY10" fmla="*/ 615313 h 1356358"/>
                  <a:gd name="connsiteX11" fmla="*/ 1143000 w 7063740"/>
                  <a:gd name="connsiteY11" fmla="*/ 901063 h 1356358"/>
                  <a:gd name="connsiteX12" fmla="*/ 1485900 w 7063740"/>
                  <a:gd name="connsiteY12" fmla="*/ 1175383 h 1356358"/>
                  <a:gd name="connsiteX13" fmla="*/ 1840230 w 7063740"/>
                  <a:gd name="connsiteY13" fmla="*/ 1301113 h 1356358"/>
                  <a:gd name="connsiteX14" fmla="*/ 2228850 w 7063740"/>
                  <a:gd name="connsiteY14" fmla="*/ 1312543 h 1356358"/>
                  <a:gd name="connsiteX15" fmla="*/ 2651760 w 7063740"/>
                  <a:gd name="connsiteY15" fmla="*/ 1221103 h 1356358"/>
                  <a:gd name="connsiteX16" fmla="*/ 3086100 w 7063740"/>
                  <a:gd name="connsiteY16" fmla="*/ 878203 h 1356358"/>
                  <a:gd name="connsiteX17" fmla="*/ 3211830 w 7063740"/>
                  <a:gd name="connsiteY17" fmla="*/ 443863 h 1356358"/>
                  <a:gd name="connsiteX18" fmla="*/ 3086100 w 7063740"/>
                  <a:gd name="connsiteY18" fmla="*/ 146683 h 1356358"/>
                  <a:gd name="connsiteX19" fmla="*/ 2834640 w 7063740"/>
                  <a:gd name="connsiteY19" fmla="*/ 43813 h 1356358"/>
                  <a:gd name="connsiteX20" fmla="*/ 2480310 w 7063740"/>
                  <a:gd name="connsiteY20" fmla="*/ 409573 h 1356358"/>
                  <a:gd name="connsiteX21" fmla="*/ 4411980 w 7063740"/>
                  <a:gd name="connsiteY21" fmla="*/ 1038223 h 1356358"/>
                  <a:gd name="connsiteX22" fmla="*/ 4652010 w 7063740"/>
                  <a:gd name="connsiteY22" fmla="*/ 741043 h 1356358"/>
                  <a:gd name="connsiteX23" fmla="*/ 4709160 w 7063740"/>
                  <a:gd name="connsiteY23" fmla="*/ 443863 h 1356358"/>
                  <a:gd name="connsiteX24" fmla="*/ 4572000 w 7063740"/>
                  <a:gd name="connsiteY24" fmla="*/ 135253 h 1356358"/>
                  <a:gd name="connsiteX25" fmla="*/ 4309110 w 7063740"/>
                  <a:gd name="connsiteY25" fmla="*/ 55243 h 1356358"/>
                  <a:gd name="connsiteX26" fmla="*/ 4034790 w 7063740"/>
                  <a:gd name="connsiteY26" fmla="*/ 192403 h 1356358"/>
                  <a:gd name="connsiteX27" fmla="*/ 3966210 w 7063740"/>
                  <a:gd name="connsiteY27" fmla="*/ 546733 h 1356358"/>
                  <a:gd name="connsiteX28" fmla="*/ 4091940 w 7063740"/>
                  <a:gd name="connsiteY28" fmla="*/ 866773 h 1356358"/>
                  <a:gd name="connsiteX29" fmla="*/ 4366260 w 7063740"/>
                  <a:gd name="connsiteY29" fmla="*/ 1129663 h 1356358"/>
                  <a:gd name="connsiteX30" fmla="*/ 4800600 w 7063740"/>
                  <a:gd name="connsiteY30" fmla="*/ 1301113 h 1356358"/>
                  <a:gd name="connsiteX31" fmla="*/ 5200650 w 7063740"/>
                  <a:gd name="connsiteY31" fmla="*/ 1335403 h 1356358"/>
                  <a:gd name="connsiteX32" fmla="*/ 5737860 w 7063740"/>
                  <a:gd name="connsiteY32" fmla="*/ 1175383 h 1356358"/>
                  <a:gd name="connsiteX33" fmla="*/ 6092190 w 7063740"/>
                  <a:gd name="connsiteY33" fmla="*/ 832483 h 1356358"/>
                  <a:gd name="connsiteX34" fmla="*/ 6195060 w 7063740"/>
                  <a:gd name="connsiteY34" fmla="*/ 478153 h 1356358"/>
                  <a:gd name="connsiteX35" fmla="*/ 6115050 w 7063740"/>
                  <a:gd name="connsiteY35" fmla="*/ 169543 h 1356358"/>
                  <a:gd name="connsiteX36" fmla="*/ 5875020 w 7063740"/>
                  <a:gd name="connsiteY36" fmla="*/ 66673 h 1356358"/>
                  <a:gd name="connsiteX37" fmla="*/ 5669280 w 7063740"/>
                  <a:gd name="connsiteY37" fmla="*/ 100963 h 1356358"/>
                  <a:gd name="connsiteX38" fmla="*/ 5532120 w 7063740"/>
                  <a:gd name="connsiteY38" fmla="*/ 203833 h 1356358"/>
                  <a:gd name="connsiteX39" fmla="*/ 5440680 w 7063740"/>
                  <a:gd name="connsiteY39" fmla="*/ 432433 h 1356358"/>
                  <a:gd name="connsiteX40" fmla="*/ 5509260 w 7063740"/>
                  <a:gd name="connsiteY40" fmla="*/ 718183 h 1356358"/>
                  <a:gd name="connsiteX41" fmla="*/ 5669280 w 7063740"/>
                  <a:gd name="connsiteY41" fmla="*/ 958213 h 1356358"/>
                  <a:gd name="connsiteX42" fmla="*/ 5966460 w 7063740"/>
                  <a:gd name="connsiteY42" fmla="*/ 1186813 h 1356358"/>
                  <a:gd name="connsiteX43" fmla="*/ 6309360 w 7063740"/>
                  <a:gd name="connsiteY43" fmla="*/ 1301113 h 1356358"/>
                  <a:gd name="connsiteX44" fmla="*/ 6606540 w 7063740"/>
                  <a:gd name="connsiteY44" fmla="*/ 1323973 h 1356358"/>
                  <a:gd name="connsiteX45" fmla="*/ 7063740 w 7063740"/>
                  <a:gd name="connsiteY45" fmla="*/ 1232533 h 1356358"/>
                  <a:gd name="connsiteX0" fmla="*/ 0 w 6606541"/>
                  <a:gd name="connsiteY0" fmla="*/ 1198247 h 1356362"/>
                  <a:gd name="connsiteX1" fmla="*/ 262890 w 6606541"/>
                  <a:gd name="connsiteY1" fmla="*/ 1278257 h 1356362"/>
                  <a:gd name="connsiteX2" fmla="*/ 582930 w 6606541"/>
                  <a:gd name="connsiteY2" fmla="*/ 1346837 h 1356362"/>
                  <a:gd name="connsiteX3" fmla="*/ 1143000 w 6606541"/>
                  <a:gd name="connsiteY3" fmla="*/ 1243967 h 1356362"/>
                  <a:gd name="connsiteX4" fmla="*/ 1588770 w 6606541"/>
                  <a:gd name="connsiteY4" fmla="*/ 889637 h 1356362"/>
                  <a:gd name="connsiteX5" fmla="*/ 1725930 w 6606541"/>
                  <a:gd name="connsiteY5" fmla="*/ 501017 h 1356362"/>
                  <a:gd name="connsiteX6" fmla="*/ 1645920 w 6606541"/>
                  <a:gd name="connsiteY6" fmla="*/ 180977 h 1356362"/>
                  <a:gd name="connsiteX7" fmla="*/ 1394460 w 6606541"/>
                  <a:gd name="connsiteY7" fmla="*/ 43817 h 1356362"/>
                  <a:gd name="connsiteX8" fmla="*/ 1143000 w 6606541"/>
                  <a:gd name="connsiteY8" fmla="*/ 112397 h 1356362"/>
                  <a:gd name="connsiteX9" fmla="*/ 1005840 w 6606541"/>
                  <a:gd name="connsiteY9" fmla="*/ 318137 h 1356362"/>
                  <a:gd name="connsiteX10" fmla="*/ 1005840 w 6606541"/>
                  <a:gd name="connsiteY10" fmla="*/ 615317 h 1356362"/>
                  <a:gd name="connsiteX11" fmla="*/ 1143000 w 6606541"/>
                  <a:gd name="connsiteY11" fmla="*/ 901067 h 1356362"/>
                  <a:gd name="connsiteX12" fmla="*/ 1485900 w 6606541"/>
                  <a:gd name="connsiteY12" fmla="*/ 1175387 h 1356362"/>
                  <a:gd name="connsiteX13" fmla="*/ 1840230 w 6606541"/>
                  <a:gd name="connsiteY13" fmla="*/ 1301117 h 1356362"/>
                  <a:gd name="connsiteX14" fmla="*/ 2228850 w 6606541"/>
                  <a:gd name="connsiteY14" fmla="*/ 1312547 h 1356362"/>
                  <a:gd name="connsiteX15" fmla="*/ 2651760 w 6606541"/>
                  <a:gd name="connsiteY15" fmla="*/ 1221107 h 1356362"/>
                  <a:gd name="connsiteX16" fmla="*/ 3086100 w 6606541"/>
                  <a:gd name="connsiteY16" fmla="*/ 878207 h 1356362"/>
                  <a:gd name="connsiteX17" fmla="*/ 3211830 w 6606541"/>
                  <a:gd name="connsiteY17" fmla="*/ 443867 h 1356362"/>
                  <a:gd name="connsiteX18" fmla="*/ 3086100 w 6606541"/>
                  <a:gd name="connsiteY18" fmla="*/ 146687 h 1356362"/>
                  <a:gd name="connsiteX19" fmla="*/ 2834640 w 6606541"/>
                  <a:gd name="connsiteY19" fmla="*/ 43817 h 1356362"/>
                  <a:gd name="connsiteX20" fmla="*/ 2480310 w 6606541"/>
                  <a:gd name="connsiteY20" fmla="*/ 409577 h 1356362"/>
                  <a:gd name="connsiteX21" fmla="*/ 4411980 w 6606541"/>
                  <a:gd name="connsiteY21" fmla="*/ 1038227 h 1356362"/>
                  <a:gd name="connsiteX22" fmla="*/ 4652010 w 6606541"/>
                  <a:gd name="connsiteY22" fmla="*/ 741047 h 1356362"/>
                  <a:gd name="connsiteX23" fmla="*/ 4709160 w 6606541"/>
                  <a:gd name="connsiteY23" fmla="*/ 443867 h 1356362"/>
                  <a:gd name="connsiteX24" fmla="*/ 4572000 w 6606541"/>
                  <a:gd name="connsiteY24" fmla="*/ 135257 h 1356362"/>
                  <a:gd name="connsiteX25" fmla="*/ 4309110 w 6606541"/>
                  <a:gd name="connsiteY25" fmla="*/ 55247 h 1356362"/>
                  <a:gd name="connsiteX26" fmla="*/ 4034790 w 6606541"/>
                  <a:gd name="connsiteY26" fmla="*/ 192407 h 1356362"/>
                  <a:gd name="connsiteX27" fmla="*/ 3966210 w 6606541"/>
                  <a:gd name="connsiteY27" fmla="*/ 546737 h 1356362"/>
                  <a:gd name="connsiteX28" fmla="*/ 4091940 w 6606541"/>
                  <a:gd name="connsiteY28" fmla="*/ 866777 h 1356362"/>
                  <a:gd name="connsiteX29" fmla="*/ 4366260 w 6606541"/>
                  <a:gd name="connsiteY29" fmla="*/ 1129667 h 1356362"/>
                  <a:gd name="connsiteX30" fmla="*/ 4800600 w 6606541"/>
                  <a:gd name="connsiteY30" fmla="*/ 1301117 h 1356362"/>
                  <a:gd name="connsiteX31" fmla="*/ 5200650 w 6606541"/>
                  <a:gd name="connsiteY31" fmla="*/ 1335407 h 1356362"/>
                  <a:gd name="connsiteX32" fmla="*/ 5737860 w 6606541"/>
                  <a:gd name="connsiteY32" fmla="*/ 1175387 h 1356362"/>
                  <a:gd name="connsiteX33" fmla="*/ 6092190 w 6606541"/>
                  <a:gd name="connsiteY33" fmla="*/ 832487 h 1356362"/>
                  <a:gd name="connsiteX34" fmla="*/ 6195060 w 6606541"/>
                  <a:gd name="connsiteY34" fmla="*/ 478157 h 1356362"/>
                  <a:gd name="connsiteX35" fmla="*/ 6115050 w 6606541"/>
                  <a:gd name="connsiteY35" fmla="*/ 169547 h 1356362"/>
                  <a:gd name="connsiteX36" fmla="*/ 5875020 w 6606541"/>
                  <a:gd name="connsiteY36" fmla="*/ 66677 h 1356362"/>
                  <a:gd name="connsiteX37" fmla="*/ 5669280 w 6606541"/>
                  <a:gd name="connsiteY37" fmla="*/ 100967 h 1356362"/>
                  <a:gd name="connsiteX38" fmla="*/ 5532120 w 6606541"/>
                  <a:gd name="connsiteY38" fmla="*/ 203837 h 1356362"/>
                  <a:gd name="connsiteX39" fmla="*/ 5440680 w 6606541"/>
                  <a:gd name="connsiteY39" fmla="*/ 432437 h 1356362"/>
                  <a:gd name="connsiteX40" fmla="*/ 5509260 w 6606541"/>
                  <a:gd name="connsiteY40" fmla="*/ 718187 h 1356362"/>
                  <a:gd name="connsiteX41" fmla="*/ 5669280 w 6606541"/>
                  <a:gd name="connsiteY41" fmla="*/ 958217 h 1356362"/>
                  <a:gd name="connsiteX42" fmla="*/ 5966460 w 6606541"/>
                  <a:gd name="connsiteY42" fmla="*/ 1186817 h 1356362"/>
                  <a:gd name="connsiteX43" fmla="*/ 6309360 w 6606541"/>
                  <a:gd name="connsiteY43" fmla="*/ 1301117 h 1356362"/>
                  <a:gd name="connsiteX44" fmla="*/ 6606540 w 6606541"/>
                  <a:gd name="connsiteY44" fmla="*/ 1323977 h 1356362"/>
                  <a:gd name="connsiteX0" fmla="*/ 0 w 6309360"/>
                  <a:gd name="connsiteY0" fmla="*/ 1198243 h 1356358"/>
                  <a:gd name="connsiteX1" fmla="*/ 262890 w 6309360"/>
                  <a:gd name="connsiteY1" fmla="*/ 1278253 h 1356358"/>
                  <a:gd name="connsiteX2" fmla="*/ 582930 w 6309360"/>
                  <a:gd name="connsiteY2" fmla="*/ 1346833 h 1356358"/>
                  <a:gd name="connsiteX3" fmla="*/ 1143000 w 6309360"/>
                  <a:gd name="connsiteY3" fmla="*/ 1243963 h 1356358"/>
                  <a:gd name="connsiteX4" fmla="*/ 1588770 w 6309360"/>
                  <a:gd name="connsiteY4" fmla="*/ 889633 h 1356358"/>
                  <a:gd name="connsiteX5" fmla="*/ 1725930 w 6309360"/>
                  <a:gd name="connsiteY5" fmla="*/ 501013 h 1356358"/>
                  <a:gd name="connsiteX6" fmla="*/ 1645920 w 6309360"/>
                  <a:gd name="connsiteY6" fmla="*/ 180973 h 1356358"/>
                  <a:gd name="connsiteX7" fmla="*/ 1394460 w 6309360"/>
                  <a:gd name="connsiteY7" fmla="*/ 43813 h 1356358"/>
                  <a:gd name="connsiteX8" fmla="*/ 1143000 w 6309360"/>
                  <a:gd name="connsiteY8" fmla="*/ 112393 h 1356358"/>
                  <a:gd name="connsiteX9" fmla="*/ 1005840 w 6309360"/>
                  <a:gd name="connsiteY9" fmla="*/ 318133 h 1356358"/>
                  <a:gd name="connsiteX10" fmla="*/ 1005840 w 6309360"/>
                  <a:gd name="connsiteY10" fmla="*/ 615313 h 1356358"/>
                  <a:gd name="connsiteX11" fmla="*/ 1143000 w 6309360"/>
                  <a:gd name="connsiteY11" fmla="*/ 901063 h 1356358"/>
                  <a:gd name="connsiteX12" fmla="*/ 1485900 w 6309360"/>
                  <a:gd name="connsiteY12" fmla="*/ 1175383 h 1356358"/>
                  <a:gd name="connsiteX13" fmla="*/ 1840230 w 6309360"/>
                  <a:gd name="connsiteY13" fmla="*/ 1301113 h 1356358"/>
                  <a:gd name="connsiteX14" fmla="*/ 2228850 w 6309360"/>
                  <a:gd name="connsiteY14" fmla="*/ 1312543 h 1356358"/>
                  <a:gd name="connsiteX15" fmla="*/ 2651760 w 6309360"/>
                  <a:gd name="connsiteY15" fmla="*/ 1221103 h 1356358"/>
                  <a:gd name="connsiteX16" fmla="*/ 3086100 w 6309360"/>
                  <a:gd name="connsiteY16" fmla="*/ 878203 h 1356358"/>
                  <a:gd name="connsiteX17" fmla="*/ 3211830 w 6309360"/>
                  <a:gd name="connsiteY17" fmla="*/ 443863 h 1356358"/>
                  <a:gd name="connsiteX18" fmla="*/ 3086100 w 6309360"/>
                  <a:gd name="connsiteY18" fmla="*/ 146683 h 1356358"/>
                  <a:gd name="connsiteX19" fmla="*/ 2834640 w 6309360"/>
                  <a:gd name="connsiteY19" fmla="*/ 43813 h 1356358"/>
                  <a:gd name="connsiteX20" fmla="*/ 2480310 w 6309360"/>
                  <a:gd name="connsiteY20" fmla="*/ 409573 h 1356358"/>
                  <a:gd name="connsiteX21" fmla="*/ 4411980 w 6309360"/>
                  <a:gd name="connsiteY21" fmla="*/ 1038223 h 1356358"/>
                  <a:gd name="connsiteX22" fmla="*/ 4652010 w 6309360"/>
                  <a:gd name="connsiteY22" fmla="*/ 741043 h 1356358"/>
                  <a:gd name="connsiteX23" fmla="*/ 4709160 w 6309360"/>
                  <a:gd name="connsiteY23" fmla="*/ 443863 h 1356358"/>
                  <a:gd name="connsiteX24" fmla="*/ 4572000 w 6309360"/>
                  <a:gd name="connsiteY24" fmla="*/ 135253 h 1356358"/>
                  <a:gd name="connsiteX25" fmla="*/ 4309110 w 6309360"/>
                  <a:gd name="connsiteY25" fmla="*/ 55243 h 1356358"/>
                  <a:gd name="connsiteX26" fmla="*/ 4034790 w 6309360"/>
                  <a:gd name="connsiteY26" fmla="*/ 192403 h 1356358"/>
                  <a:gd name="connsiteX27" fmla="*/ 3966210 w 6309360"/>
                  <a:gd name="connsiteY27" fmla="*/ 546733 h 1356358"/>
                  <a:gd name="connsiteX28" fmla="*/ 4091940 w 6309360"/>
                  <a:gd name="connsiteY28" fmla="*/ 866773 h 1356358"/>
                  <a:gd name="connsiteX29" fmla="*/ 4366260 w 6309360"/>
                  <a:gd name="connsiteY29" fmla="*/ 1129663 h 1356358"/>
                  <a:gd name="connsiteX30" fmla="*/ 4800600 w 6309360"/>
                  <a:gd name="connsiteY30" fmla="*/ 1301113 h 1356358"/>
                  <a:gd name="connsiteX31" fmla="*/ 5200650 w 6309360"/>
                  <a:gd name="connsiteY31" fmla="*/ 1335403 h 1356358"/>
                  <a:gd name="connsiteX32" fmla="*/ 5737860 w 6309360"/>
                  <a:gd name="connsiteY32" fmla="*/ 1175383 h 1356358"/>
                  <a:gd name="connsiteX33" fmla="*/ 6092190 w 6309360"/>
                  <a:gd name="connsiteY33" fmla="*/ 832483 h 1356358"/>
                  <a:gd name="connsiteX34" fmla="*/ 6195060 w 6309360"/>
                  <a:gd name="connsiteY34" fmla="*/ 478153 h 1356358"/>
                  <a:gd name="connsiteX35" fmla="*/ 6115050 w 6309360"/>
                  <a:gd name="connsiteY35" fmla="*/ 169543 h 1356358"/>
                  <a:gd name="connsiteX36" fmla="*/ 5875020 w 6309360"/>
                  <a:gd name="connsiteY36" fmla="*/ 66673 h 1356358"/>
                  <a:gd name="connsiteX37" fmla="*/ 5669280 w 6309360"/>
                  <a:gd name="connsiteY37" fmla="*/ 100963 h 1356358"/>
                  <a:gd name="connsiteX38" fmla="*/ 5532120 w 6309360"/>
                  <a:gd name="connsiteY38" fmla="*/ 203833 h 1356358"/>
                  <a:gd name="connsiteX39" fmla="*/ 5440680 w 6309360"/>
                  <a:gd name="connsiteY39" fmla="*/ 432433 h 1356358"/>
                  <a:gd name="connsiteX40" fmla="*/ 5509260 w 6309360"/>
                  <a:gd name="connsiteY40" fmla="*/ 718183 h 1356358"/>
                  <a:gd name="connsiteX41" fmla="*/ 5669280 w 6309360"/>
                  <a:gd name="connsiteY41" fmla="*/ 958213 h 1356358"/>
                  <a:gd name="connsiteX42" fmla="*/ 5966460 w 6309360"/>
                  <a:gd name="connsiteY42" fmla="*/ 1186813 h 1356358"/>
                  <a:gd name="connsiteX43" fmla="*/ 6309360 w 6309360"/>
                  <a:gd name="connsiteY43" fmla="*/ 13011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41" fmla="*/ 5669280 w 6198871"/>
                  <a:gd name="connsiteY41" fmla="*/ 958217 h 1356362"/>
                  <a:gd name="connsiteX42" fmla="*/ 5966460 w 6198871"/>
                  <a:gd name="connsiteY42" fmla="*/ 1186817 h 1356362"/>
                  <a:gd name="connsiteX0" fmla="*/ 0 w 6198871"/>
                  <a:gd name="connsiteY0" fmla="*/ 1198243 h 1356358"/>
                  <a:gd name="connsiteX1" fmla="*/ 262890 w 6198871"/>
                  <a:gd name="connsiteY1" fmla="*/ 1278253 h 1356358"/>
                  <a:gd name="connsiteX2" fmla="*/ 582930 w 6198871"/>
                  <a:gd name="connsiteY2" fmla="*/ 1346833 h 1356358"/>
                  <a:gd name="connsiteX3" fmla="*/ 1143000 w 6198871"/>
                  <a:gd name="connsiteY3" fmla="*/ 1243963 h 1356358"/>
                  <a:gd name="connsiteX4" fmla="*/ 1588770 w 6198871"/>
                  <a:gd name="connsiteY4" fmla="*/ 889633 h 1356358"/>
                  <a:gd name="connsiteX5" fmla="*/ 1725930 w 6198871"/>
                  <a:gd name="connsiteY5" fmla="*/ 501013 h 1356358"/>
                  <a:gd name="connsiteX6" fmla="*/ 1645920 w 6198871"/>
                  <a:gd name="connsiteY6" fmla="*/ 180973 h 1356358"/>
                  <a:gd name="connsiteX7" fmla="*/ 1394460 w 6198871"/>
                  <a:gd name="connsiteY7" fmla="*/ 43813 h 1356358"/>
                  <a:gd name="connsiteX8" fmla="*/ 1143000 w 6198871"/>
                  <a:gd name="connsiteY8" fmla="*/ 112393 h 1356358"/>
                  <a:gd name="connsiteX9" fmla="*/ 1005840 w 6198871"/>
                  <a:gd name="connsiteY9" fmla="*/ 318133 h 1356358"/>
                  <a:gd name="connsiteX10" fmla="*/ 1005840 w 6198871"/>
                  <a:gd name="connsiteY10" fmla="*/ 615313 h 1356358"/>
                  <a:gd name="connsiteX11" fmla="*/ 1143000 w 6198871"/>
                  <a:gd name="connsiteY11" fmla="*/ 901063 h 1356358"/>
                  <a:gd name="connsiteX12" fmla="*/ 1485900 w 6198871"/>
                  <a:gd name="connsiteY12" fmla="*/ 1175383 h 1356358"/>
                  <a:gd name="connsiteX13" fmla="*/ 1840230 w 6198871"/>
                  <a:gd name="connsiteY13" fmla="*/ 1301113 h 1356358"/>
                  <a:gd name="connsiteX14" fmla="*/ 2228850 w 6198871"/>
                  <a:gd name="connsiteY14" fmla="*/ 1312543 h 1356358"/>
                  <a:gd name="connsiteX15" fmla="*/ 2651760 w 6198871"/>
                  <a:gd name="connsiteY15" fmla="*/ 1221103 h 1356358"/>
                  <a:gd name="connsiteX16" fmla="*/ 3086100 w 6198871"/>
                  <a:gd name="connsiteY16" fmla="*/ 878203 h 1356358"/>
                  <a:gd name="connsiteX17" fmla="*/ 3211830 w 6198871"/>
                  <a:gd name="connsiteY17" fmla="*/ 443863 h 1356358"/>
                  <a:gd name="connsiteX18" fmla="*/ 3086100 w 6198871"/>
                  <a:gd name="connsiteY18" fmla="*/ 146683 h 1356358"/>
                  <a:gd name="connsiteX19" fmla="*/ 2834640 w 6198871"/>
                  <a:gd name="connsiteY19" fmla="*/ 43813 h 1356358"/>
                  <a:gd name="connsiteX20" fmla="*/ 2480310 w 6198871"/>
                  <a:gd name="connsiteY20" fmla="*/ 409573 h 1356358"/>
                  <a:gd name="connsiteX21" fmla="*/ 4411980 w 6198871"/>
                  <a:gd name="connsiteY21" fmla="*/ 1038223 h 1356358"/>
                  <a:gd name="connsiteX22" fmla="*/ 4652010 w 6198871"/>
                  <a:gd name="connsiteY22" fmla="*/ 741043 h 1356358"/>
                  <a:gd name="connsiteX23" fmla="*/ 4709160 w 6198871"/>
                  <a:gd name="connsiteY23" fmla="*/ 443863 h 1356358"/>
                  <a:gd name="connsiteX24" fmla="*/ 4572000 w 6198871"/>
                  <a:gd name="connsiteY24" fmla="*/ 135253 h 1356358"/>
                  <a:gd name="connsiteX25" fmla="*/ 4309110 w 6198871"/>
                  <a:gd name="connsiteY25" fmla="*/ 55243 h 1356358"/>
                  <a:gd name="connsiteX26" fmla="*/ 4034790 w 6198871"/>
                  <a:gd name="connsiteY26" fmla="*/ 192403 h 1356358"/>
                  <a:gd name="connsiteX27" fmla="*/ 3966210 w 6198871"/>
                  <a:gd name="connsiteY27" fmla="*/ 546733 h 1356358"/>
                  <a:gd name="connsiteX28" fmla="*/ 4091940 w 6198871"/>
                  <a:gd name="connsiteY28" fmla="*/ 866773 h 1356358"/>
                  <a:gd name="connsiteX29" fmla="*/ 4366260 w 6198871"/>
                  <a:gd name="connsiteY29" fmla="*/ 1129663 h 1356358"/>
                  <a:gd name="connsiteX30" fmla="*/ 4800600 w 6198871"/>
                  <a:gd name="connsiteY30" fmla="*/ 1301113 h 1356358"/>
                  <a:gd name="connsiteX31" fmla="*/ 5200650 w 6198871"/>
                  <a:gd name="connsiteY31" fmla="*/ 1335403 h 1356358"/>
                  <a:gd name="connsiteX32" fmla="*/ 5737860 w 6198871"/>
                  <a:gd name="connsiteY32" fmla="*/ 1175383 h 1356358"/>
                  <a:gd name="connsiteX33" fmla="*/ 6092190 w 6198871"/>
                  <a:gd name="connsiteY33" fmla="*/ 832483 h 1356358"/>
                  <a:gd name="connsiteX34" fmla="*/ 6195060 w 6198871"/>
                  <a:gd name="connsiteY34" fmla="*/ 478153 h 1356358"/>
                  <a:gd name="connsiteX35" fmla="*/ 6115050 w 6198871"/>
                  <a:gd name="connsiteY35" fmla="*/ 169543 h 1356358"/>
                  <a:gd name="connsiteX36" fmla="*/ 5875020 w 6198871"/>
                  <a:gd name="connsiteY36" fmla="*/ 66673 h 1356358"/>
                  <a:gd name="connsiteX37" fmla="*/ 5669280 w 6198871"/>
                  <a:gd name="connsiteY37" fmla="*/ 100963 h 1356358"/>
                  <a:gd name="connsiteX38" fmla="*/ 5532120 w 6198871"/>
                  <a:gd name="connsiteY38" fmla="*/ 203833 h 1356358"/>
                  <a:gd name="connsiteX39" fmla="*/ 5440680 w 6198871"/>
                  <a:gd name="connsiteY39" fmla="*/ 432433 h 1356358"/>
                  <a:gd name="connsiteX40" fmla="*/ 5509260 w 6198871"/>
                  <a:gd name="connsiteY40" fmla="*/ 718183 h 1356358"/>
                  <a:gd name="connsiteX41" fmla="*/ 5669280 w 6198871"/>
                  <a:gd name="connsiteY41" fmla="*/ 958213 h 1356358"/>
                  <a:gd name="connsiteX0" fmla="*/ 0 w 6198871"/>
                  <a:gd name="connsiteY0" fmla="*/ 1198247 h 1356362"/>
                  <a:gd name="connsiteX1" fmla="*/ 262890 w 6198871"/>
                  <a:gd name="connsiteY1" fmla="*/ 1278257 h 1356362"/>
                  <a:gd name="connsiteX2" fmla="*/ 582930 w 6198871"/>
                  <a:gd name="connsiteY2" fmla="*/ 1346837 h 1356362"/>
                  <a:gd name="connsiteX3" fmla="*/ 1143000 w 6198871"/>
                  <a:gd name="connsiteY3" fmla="*/ 1243967 h 1356362"/>
                  <a:gd name="connsiteX4" fmla="*/ 1588770 w 6198871"/>
                  <a:gd name="connsiteY4" fmla="*/ 889637 h 1356362"/>
                  <a:gd name="connsiteX5" fmla="*/ 1725930 w 6198871"/>
                  <a:gd name="connsiteY5" fmla="*/ 501017 h 1356362"/>
                  <a:gd name="connsiteX6" fmla="*/ 1645920 w 6198871"/>
                  <a:gd name="connsiteY6" fmla="*/ 180977 h 1356362"/>
                  <a:gd name="connsiteX7" fmla="*/ 1394460 w 6198871"/>
                  <a:gd name="connsiteY7" fmla="*/ 43817 h 1356362"/>
                  <a:gd name="connsiteX8" fmla="*/ 1143000 w 6198871"/>
                  <a:gd name="connsiteY8" fmla="*/ 112397 h 1356362"/>
                  <a:gd name="connsiteX9" fmla="*/ 1005840 w 6198871"/>
                  <a:gd name="connsiteY9" fmla="*/ 318137 h 1356362"/>
                  <a:gd name="connsiteX10" fmla="*/ 1005840 w 6198871"/>
                  <a:gd name="connsiteY10" fmla="*/ 615317 h 1356362"/>
                  <a:gd name="connsiteX11" fmla="*/ 1143000 w 6198871"/>
                  <a:gd name="connsiteY11" fmla="*/ 901067 h 1356362"/>
                  <a:gd name="connsiteX12" fmla="*/ 1485900 w 6198871"/>
                  <a:gd name="connsiteY12" fmla="*/ 1175387 h 1356362"/>
                  <a:gd name="connsiteX13" fmla="*/ 1840230 w 6198871"/>
                  <a:gd name="connsiteY13" fmla="*/ 1301117 h 1356362"/>
                  <a:gd name="connsiteX14" fmla="*/ 2228850 w 6198871"/>
                  <a:gd name="connsiteY14" fmla="*/ 1312547 h 1356362"/>
                  <a:gd name="connsiteX15" fmla="*/ 2651760 w 6198871"/>
                  <a:gd name="connsiteY15" fmla="*/ 1221107 h 1356362"/>
                  <a:gd name="connsiteX16" fmla="*/ 3086100 w 6198871"/>
                  <a:gd name="connsiteY16" fmla="*/ 878207 h 1356362"/>
                  <a:gd name="connsiteX17" fmla="*/ 3211830 w 6198871"/>
                  <a:gd name="connsiteY17" fmla="*/ 443867 h 1356362"/>
                  <a:gd name="connsiteX18" fmla="*/ 3086100 w 6198871"/>
                  <a:gd name="connsiteY18" fmla="*/ 146687 h 1356362"/>
                  <a:gd name="connsiteX19" fmla="*/ 2834640 w 6198871"/>
                  <a:gd name="connsiteY19" fmla="*/ 43817 h 1356362"/>
                  <a:gd name="connsiteX20" fmla="*/ 2480310 w 6198871"/>
                  <a:gd name="connsiteY20" fmla="*/ 409577 h 1356362"/>
                  <a:gd name="connsiteX21" fmla="*/ 4411980 w 6198871"/>
                  <a:gd name="connsiteY21" fmla="*/ 1038227 h 1356362"/>
                  <a:gd name="connsiteX22" fmla="*/ 4652010 w 6198871"/>
                  <a:gd name="connsiteY22" fmla="*/ 741047 h 1356362"/>
                  <a:gd name="connsiteX23" fmla="*/ 4709160 w 6198871"/>
                  <a:gd name="connsiteY23" fmla="*/ 443867 h 1356362"/>
                  <a:gd name="connsiteX24" fmla="*/ 4572000 w 6198871"/>
                  <a:gd name="connsiteY24" fmla="*/ 135257 h 1356362"/>
                  <a:gd name="connsiteX25" fmla="*/ 4309110 w 6198871"/>
                  <a:gd name="connsiteY25" fmla="*/ 55247 h 1356362"/>
                  <a:gd name="connsiteX26" fmla="*/ 4034790 w 6198871"/>
                  <a:gd name="connsiteY26" fmla="*/ 192407 h 1356362"/>
                  <a:gd name="connsiteX27" fmla="*/ 3966210 w 6198871"/>
                  <a:gd name="connsiteY27" fmla="*/ 546737 h 1356362"/>
                  <a:gd name="connsiteX28" fmla="*/ 4091940 w 6198871"/>
                  <a:gd name="connsiteY28" fmla="*/ 866777 h 1356362"/>
                  <a:gd name="connsiteX29" fmla="*/ 4366260 w 6198871"/>
                  <a:gd name="connsiteY29" fmla="*/ 1129667 h 1356362"/>
                  <a:gd name="connsiteX30" fmla="*/ 4800600 w 6198871"/>
                  <a:gd name="connsiteY30" fmla="*/ 1301117 h 1356362"/>
                  <a:gd name="connsiteX31" fmla="*/ 5200650 w 6198871"/>
                  <a:gd name="connsiteY31" fmla="*/ 1335407 h 1356362"/>
                  <a:gd name="connsiteX32" fmla="*/ 5737860 w 6198871"/>
                  <a:gd name="connsiteY32" fmla="*/ 1175387 h 1356362"/>
                  <a:gd name="connsiteX33" fmla="*/ 6092190 w 6198871"/>
                  <a:gd name="connsiteY33" fmla="*/ 832487 h 1356362"/>
                  <a:gd name="connsiteX34" fmla="*/ 6195060 w 6198871"/>
                  <a:gd name="connsiteY34" fmla="*/ 478157 h 1356362"/>
                  <a:gd name="connsiteX35" fmla="*/ 6115050 w 6198871"/>
                  <a:gd name="connsiteY35" fmla="*/ 169547 h 1356362"/>
                  <a:gd name="connsiteX36" fmla="*/ 5875020 w 6198871"/>
                  <a:gd name="connsiteY36" fmla="*/ 66677 h 1356362"/>
                  <a:gd name="connsiteX37" fmla="*/ 5669280 w 6198871"/>
                  <a:gd name="connsiteY37" fmla="*/ 100967 h 1356362"/>
                  <a:gd name="connsiteX38" fmla="*/ 5532120 w 6198871"/>
                  <a:gd name="connsiteY38" fmla="*/ 203837 h 1356362"/>
                  <a:gd name="connsiteX39" fmla="*/ 5440680 w 6198871"/>
                  <a:gd name="connsiteY39" fmla="*/ 432437 h 1356362"/>
                  <a:gd name="connsiteX40" fmla="*/ 5509260 w 6198871"/>
                  <a:gd name="connsiteY40" fmla="*/ 718187 h 1356362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2480310 w 6198871"/>
                  <a:gd name="connsiteY19" fmla="*/ 377190 h 1323975"/>
                  <a:gd name="connsiteX20" fmla="*/ 4411980 w 6198871"/>
                  <a:gd name="connsiteY20" fmla="*/ 1005840 h 1323975"/>
                  <a:gd name="connsiteX21" fmla="*/ 4652010 w 6198871"/>
                  <a:gd name="connsiteY21" fmla="*/ 708660 h 1323975"/>
                  <a:gd name="connsiteX22" fmla="*/ 4709160 w 6198871"/>
                  <a:gd name="connsiteY22" fmla="*/ 411480 h 1323975"/>
                  <a:gd name="connsiteX23" fmla="*/ 4572000 w 6198871"/>
                  <a:gd name="connsiteY23" fmla="*/ 102870 h 1323975"/>
                  <a:gd name="connsiteX24" fmla="*/ 4309110 w 6198871"/>
                  <a:gd name="connsiteY24" fmla="*/ 22860 h 1323975"/>
                  <a:gd name="connsiteX25" fmla="*/ 4034790 w 6198871"/>
                  <a:gd name="connsiteY25" fmla="*/ 160020 h 1323975"/>
                  <a:gd name="connsiteX26" fmla="*/ 3966210 w 6198871"/>
                  <a:gd name="connsiteY26" fmla="*/ 514350 h 1323975"/>
                  <a:gd name="connsiteX27" fmla="*/ 4091940 w 6198871"/>
                  <a:gd name="connsiteY27" fmla="*/ 834390 h 1323975"/>
                  <a:gd name="connsiteX28" fmla="*/ 4366260 w 6198871"/>
                  <a:gd name="connsiteY28" fmla="*/ 1097280 h 1323975"/>
                  <a:gd name="connsiteX29" fmla="*/ 4800600 w 6198871"/>
                  <a:gd name="connsiteY29" fmla="*/ 1268730 h 1323975"/>
                  <a:gd name="connsiteX30" fmla="*/ 5200650 w 6198871"/>
                  <a:gd name="connsiteY30" fmla="*/ 1303020 h 1323975"/>
                  <a:gd name="connsiteX31" fmla="*/ 5737860 w 6198871"/>
                  <a:gd name="connsiteY31" fmla="*/ 1143000 h 1323975"/>
                  <a:gd name="connsiteX32" fmla="*/ 6092190 w 6198871"/>
                  <a:gd name="connsiteY32" fmla="*/ 800100 h 1323975"/>
                  <a:gd name="connsiteX33" fmla="*/ 6195060 w 6198871"/>
                  <a:gd name="connsiteY33" fmla="*/ 445770 h 1323975"/>
                  <a:gd name="connsiteX34" fmla="*/ 6115050 w 6198871"/>
                  <a:gd name="connsiteY34" fmla="*/ 137160 h 1323975"/>
                  <a:gd name="connsiteX35" fmla="*/ 5875020 w 6198871"/>
                  <a:gd name="connsiteY35" fmla="*/ 34290 h 1323975"/>
                  <a:gd name="connsiteX36" fmla="*/ 5669280 w 6198871"/>
                  <a:gd name="connsiteY36" fmla="*/ 68580 h 1323975"/>
                  <a:gd name="connsiteX37" fmla="*/ 5532120 w 6198871"/>
                  <a:gd name="connsiteY37" fmla="*/ 171450 h 1323975"/>
                  <a:gd name="connsiteX38" fmla="*/ 5440680 w 6198871"/>
                  <a:gd name="connsiteY38" fmla="*/ 400050 h 1323975"/>
                  <a:gd name="connsiteX39" fmla="*/ 5509260 w 6198871"/>
                  <a:gd name="connsiteY39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3086100 w 6198871"/>
                  <a:gd name="connsiteY18" fmla="*/ 114300 h 1323975"/>
                  <a:gd name="connsiteX19" fmla="*/ 4411980 w 6198871"/>
                  <a:gd name="connsiteY19" fmla="*/ 1005840 h 1323975"/>
                  <a:gd name="connsiteX20" fmla="*/ 4652010 w 6198871"/>
                  <a:gd name="connsiteY20" fmla="*/ 708660 h 1323975"/>
                  <a:gd name="connsiteX21" fmla="*/ 4709160 w 6198871"/>
                  <a:gd name="connsiteY21" fmla="*/ 411480 h 1323975"/>
                  <a:gd name="connsiteX22" fmla="*/ 4572000 w 6198871"/>
                  <a:gd name="connsiteY22" fmla="*/ 102870 h 1323975"/>
                  <a:gd name="connsiteX23" fmla="*/ 4309110 w 6198871"/>
                  <a:gd name="connsiteY23" fmla="*/ 22860 h 1323975"/>
                  <a:gd name="connsiteX24" fmla="*/ 4034790 w 6198871"/>
                  <a:gd name="connsiteY24" fmla="*/ 160020 h 1323975"/>
                  <a:gd name="connsiteX25" fmla="*/ 3966210 w 6198871"/>
                  <a:gd name="connsiteY25" fmla="*/ 514350 h 1323975"/>
                  <a:gd name="connsiteX26" fmla="*/ 4091940 w 6198871"/>
                  <a:gd name="connsiteY26" fmla="*/ 834390 h 1323975"/>
                  <a:gd name="connsiteX27" fmla="*/ 4366260 w 6198871"/>
                  <a:gd name="connsiteY27" fmla="*/ 1097280 h 1323975"/>
                  <a:gd name="connsiteX28" fmla="*/ 4800600 w 6198871"/>
                  <a:gd name="connsiteY28" fmla="*/ 1268730 h 1323975"/>
                  <a:gd name="connsiteX29" fmla="*/ 5200650 w 6198871"/>
                  <a:gd name="connsiteY29" fmla="*/ 1303020 h 1323975"/>
                  <a:gd name="connsiteX30" fmla="*/ 5737860 w 6198871"/>
                  <a:gd name="connsiteY30" fmla="*/ 1143000 h 1323975"/>
                  <a:gd name="connsiteX31" fmla="*/ 6092190 w 6198871"/>
                  <a:gd name="connsiteY31" fmla="*/ 800100 h 1323975"/>
                  <a:gd name="connsiteX32" fmla="*/ 6195060 w 6198871"/>
                  <a:gd name="connsiteY32" fmla="*/ 445770 h 1323975"/>
                  <a:gd name="connsiteX33" fmla="*/ 6115050 w 6198871"/>
                  <a:gd name="connsiteY33" fmla="*/ 137160 h 1323975"/>
                  <a:gd name="connsiteX34" fmla="*/ 5875020 w 6198871"/>
                  <a:gd name="connsiteY34" fmla="*/ 34290 h 1323975"/>
                  <a:gd name="connsiteX35" fmla="*/ 5669280 w 6198871"/>
                  <a:gd name="connsiteY35" fmla="*/ 68580 h 1323975"/>
                  <a:gd name="connsiteX36" fmla="*/ 5532120 w 6198871"/>
                  <a:gd name="connsiteY36" fmla="*/ 171450 h 1323975"/>
                  <a:gd name="connsiteX37" fmla="*/ 5440680 w 6198871"/>
                  <a:gd name="connsiteY37" fmla="*/ 400050 h 1323975"/>
                  <a:gd name="connsiteX38" fmla="*/ 5509260 w 6198871"/>
                  <a:gd name="connsiteY38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3086100 w 6198871"/>
                  <a:gd name="connsiteY16" fmla="*/ 845820 h 1323975"/>
                  <a:gd name="connsiteX17" fmla="*/ 3211830 w 6198871"/>
                  <a:gd name="connsiteY17" fmla="*/ 411480 h 1323975"/>
                  <a:gd name="connsiteX18" fmla="*/ 4411980 w 6198871"/>
                  <a:gd name="connsiteY18" fmla="*/ 1005840 h 1323975"/>
                  <a:gd name="connsiteX19" fmla="*/ 4652010 w 6198871"/>
                  <a:gd name="connsiteY19" fmla="*/ 708660 h 1323975"/>
                  <a:gd name="connsiteX20" fmla="*/ 4709160 w 6198871"/>
                  <a:gd name="connsiteY20" fmla="*/ 411480 h 1323975"/>
                  <a:gd name="connsiteX21" fmla="*/ 4572000 w 6198871"/>
                  <a:gd name="connsiteY21" fmla="*/ 102870 h 1323975"/>
                  <a:gd name="connsiteX22" fmla="*/ 4309110 w 6198871"/>
                  <a:gd name="connsiteY22" fmla="*/ 22860 h 1323975"/>
                  <a:gd name="connsiteX23" fmla="*/ 4034790 w 6198871"/>
                  <a:gd name="connsiteY23" fmla="*/ 160020 h 1323975"/>
                  <a:gd name="connsiteX24" fmla="*/ 3966210 w 6198871"/>
                  <a:gd name="connsiteY24" fmla="*/ 514350 h 1323975"/>
                  <a:gd name="connsiteX25" fmla="*/ 4091940 w 6198871"/>
                  <a:gd name="connsiteY25" fmla="*/ 834390 h 1323975"/>
                  <a:gd name="connsiteX26" fmla="*/ 4366260 w 6198871"/>
                  <a:gd name="connsiteY26" fmla="*/ 1097280 h 1323975"/>
                  <a:gd name="connsiteX27" fmla="*/ 4800600 w 6198871"/>
                  <a:gd name="connsiteY27" fmla="*/ 1268730 h 1323975"/>
                  <a:gd name="connsiteX28" fmla="*/ 5200650 w 6198871"/>
                  <a:gd name="connsiteY28" fmla="*/ 1303020 h 1323975"/>
                  <a:gd name="connsiteX29" fmla="*/ 5737860 w 6198871"/>
                  <a:gd name="connsiteY29" fmla="*/ 1143000 h 1323975"/>
                  <a:gd name="connsiteX30" fmla="*/ 6092190 w 6198871"/>
                  <a:gd name="connsiteY30" fmla="*/ 800100 h 1323975"/>
                  <a:gd name="connsiteX31" fmla="*/ 6195060 w 6198871"/>
                  <a:gd name="connsiteY31" fmla="*/ 445770 h 1323975"/>
                  <a:gd name="connsiteX32" fmla="*/ 6115050 w 6198871"/>
                  <a:gd name="connsiteY32" fmla="*/ 137160 h 1323975"/>
                  <a:gd name="connsiteX33" fmla="*/ 5875020 w 6198871"/>
                  <a:gd name="connsiteY33" fmla="*/ 34290 h 1323975"/>
                  <a:gd name="connsiteX34" fmla="*/ 5669280 w 6198871"/>
                  <a:gd name="connsiteY34" fmla="*/ 68580 h 1323975"/>
                  <a:gd name="connsiteX35" fmla="*/ 5532120 w 6198871"/>
                  <a:gd name="connsiteY35" fmla="*/ 171450 h 1323975"/>
                  <a:gd name="connsiteX36" fmla="*/ 5440680 w 6198871"/>
                  <a:gd name="connsiteY36" fmla="*/ 400050 h 1323975"/>
                  <a:gd name="connsiteX37" fmla="*/ 5509260 w 6198871"/>
                  <a:gd name="connsiteY37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3211830 w 6198871"/>
                  <a:gd name="connsiteY16" fmla="*/ 411480 h 1333499"/>
                  <a:gd name="connsiteX17" fmla="*/ 4411980 w 6198871"/>
                  <a:gd name="connsiteY17" fmla="*/ 1005840 h 1333499"/>
                  <a:gd name="connsiteX18" fmla="*/ 4652010 w 6198871"/>
                  <a:gd name="connsiteY18" fmla="*/ 708660 h 1333499"/>
                  <a:gd name="connsiteX19" fmla="*/ 4709160 w 6198871"/>
                  <a:gd name="connsiteY19" fmla="*/ 411480 h 1333499"/>
                  <a:gd name="connsiteX20" fmla="*/ 4572000 w 6198871"/>
                  <a:gd name="connsiteY20" fmla="*/ 102870 h 1333499"/>
                  <a:gd name="connsiteX21" fmla="*/ 4309110 w 6198871"/>
                  <a:gd name="connsiteY21" fmla="*/ 22860 h 1333499"/>
                  <a:gd name="connsiteX22" fmla="*/ 4034790 w 6198871"/>
                  <a:gd name="connsiteY22" fmla="*/ 160020 h 1333499"/>
                  <a:gd name="connsiteX23" fmla="*/ 3966210 w 6198871"/>
                  <a:gd name="connsiteY23" fmla="*/ 514350 h 1333499"/>
                  <a:gd name="connsiteX24" fmla="*/ 4091940 w 6198871"/>
                  <a:gd name="connsiteY24" fmla="*/ 834390 h 1333499"/>
                  <a:gd name="connsiteX25" fmla="*/ 4366260 w 6198871"/>
                  <a:gd name="connsiteY25" fmla="*/ 1097280 h 1333499"/>
                  <a:gd name="connsiteX26" fmla="*/ 4800600 w 6198871"/>
                  <a:gd name="connsiteY26" fmla="*/ 1268730 h 1333499"/>
                  <a:gd name="connsiteX27" fmla="*/ 5200650 w 6198871"/>
                  <a:gd name="connsiteY27" fmla="*/ 1303020 h 1333499"/>
                  <a:gd name="connsiteX28" fmla="*/ 5737860 w 6198871"/>
                  <a:gd name="connsiteY28" fmla="*/ 1143000 h 1333499"/>
                  <a:gd name="connsiteX29" fmla="*/ 6092190 w 6198871"/>
                  <a:gd name="connsiteY29" fmla="*/ 800100 h 1333499"/>
                  <a:gd name="connsiteX30" fmla="*/ 6195060 w 6198871"/>
                  <a:gd name="connsiteY30" fmla="*/ 445770 h 1333499"/>
                  <a:gd name="connsiteX31" fmla="*/ 6115050 w 6198871"/>
                  <a:gd name="connsiteY31" fmla="*/ 137160 h 1333499"/>
                  <a:gd name="connsiteX32" fmla="*/ 5875020 w 6198871"/>
                  <a:gd name="connsiteY32" fmla="*/ 34290 h 1333499"/>
                  <a:gd name="connsiteX33" fmla="*/ 5669280 w 6198871"/>
                  <a:gd name="connsiteY33" fmla="*/ 68580 h 1333499"/>
                  <a:gd name="connsiteX34" fmla="*/ 5532120 w 6198871"/>
                  <a:gd name="connsiteY34" fmla="*/ 171450 h 1333499"/>
                  <a:gd name="connsiteX35" fmla="*/ 5440680 w 6198871"/>
                  <a:gd name="connsiteY35" fmla="*/ 400050 h 1333499"/>
                  <a:gd name="connsiteX36" fmla="*/ 5509260 w 6198871"/>
                  <a:gd name="connsiteY36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411980 w 6198871"/>
                  <a:gd name="connsiteY16" fmla="*/ 1005840 h 1323975"/>
                  <a:gd name="connsiteX17" fmla="*/ 4652010 w 6198871"/>
                  <a:gd name="connsiteY17" fmla="*/ 708660 h 1323975"/>
                  <a:gd name="connsiteX18" fmla="*/ 4709160 w 6198871"/>
                  <a:gd name="connsiteY18" fmla="*/ 411480 h 1323975"/>
                  <a:gd name="connsiteX19" fmla="*/ 4572000 w 6198871"/>
                  <a:gd name="connsiteY19" fmla="*/ 102870 h 1323975"/>
                  <a:gd name="connsiteX20" fmla="*/ 4309110 w 6198871"/>
                  <a:gd name="connsiteY20" fmla="*/ 22860 h 1323975"/>
                  <a:gd name="connsiteX21" fmla="*/ 4034790 w 6198871"/>
                  <a:gd name="connsiteY21" fmla="*/ 160020 h 1323975"/>
                  <a:gd name="connsiteX22" fmla="*/ 3966210 w 6198871"/>
                  <a:gd name="connsiteY22" fmla="*/ 514350 h 1323975"/>
                  <a:gd name="connsiteX23" fmla="*/ 4091940 w 6198871"/>
                  <a:gd name="connsiteY23" fmla="*/ 834390 h 1323975"/>
                  <a:gd name="connsiteX24" fmla="*/ 4366260 w 6198871"/>
                  <a:gd name="connsiteY24" fmla="*/ 1097280 h 1323975"/>
                  <a:gd name="connsiteX25" fmla="*/ 4800600 w 6198871"/>
                  <a:gd name="connsiteY25" fmla="*/ 1268730 h 1323975"/>
                  <a:gd name="connsiteX26" fmla="*/ 5200650 w 6198871"/>
                  <a:gd name="connsiteY26" fmla="*/ 1303020 h 1323975"/>
                  <a:gd name="connsiteX27" fmla="*/ 5737860 w 6198871"/>
                  <a:gd name="connsiteY27" fmla="*/ 1143000 h 1323975"/>
                  <a:gd name="connsiteX28" fmla="*/ 6092190 w 6198871"/>
                  <a:gd name="connsiteY28" fmla="*/ 800100 h 1323975"/>
                  <a:gd name="connsiteX29" fmla="*/ 6195060 w 6198871"/>
                  <a:gd name="connsiteY29" fmla="*/ 445770 h 1323975"/>
                  <a:gd name="connsiteX30" fmla="*/ 6115050 w 6198871"/>
                  <a:gd name="connsiteY30" fmla="*/ 137160 h 1323975"/>
                  <a:gd name="connsiteX31" fmla="*/ 5875020 w 6198871"/>
                  <a:gd name="connsiteY31" fmla="*/ 34290 h 1323975"/>
                  <a:gd name="connsiteX32" fmla="*/ 5669280 w 6198871"/>
                  <a:gd name="connsiteY32" fmla="*/ 68580 h 1323975"/>
                  <a:gd name="connsiteX33" fmla="*/ 5532120 w 6198871"/>
                  <a:gd name="connsiteY33" fmla="*/ 171450 h 1323975"/>
                  <a:gd name="connsiteX34" fmla="*/ 5440680 w 6198871"/>
                  <a:gd name="connsiteY34" fmla="*/ 400050 h 1323975"/>
                  <a:gd name="connsiteX35" fmla="*/ 5509260 w 6198871"/>
                  <a:gd name="connsiteY35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652010 w 6198871"/>
                  <a:gd name="connsiteY16" fmla="*/ 708660 h 1323975"/>
                  <a:gd name="connsiteX17" fmla="*/ 4709160 w 6198871"/>
                  <a:gd name="connsiteY17" fmla="*/ 411480 h 1323975"/>
                  <a:gd name="connsiteX18" fmla="*/ 4572000 w 6198871"/>
                  <a:gd name="connsiteY18" fmla="*/ 102870 h 1323975"/>
                  <a:gd name="connsiteX19" fmla="*/ 4309110 w 6198871"/>
                  <a:gd name="connsiteY19" fmla="*/ 22860 h 1323975"/>
                  <a:gd name="connsiteX20" fmla="*/ 4034790 w 6198871"/>
                  <a:gd name="connsiteY20" fmla="*/ 160020 h 1323975"/>
                  <a:gd name="connsiteX21" fmla="*/ 3966210 w 6198871"/>
                  <a:gd name="connsiteY21" fmla="*/ 514350 h 1323975"/>
                  <a:gd name="connsiteX22" fmla="*/ 4091940 w 6198871"/>
                  <a:gd name="connsiteY22" fmla="*/ 834390 h 1323975"/>
                  <a:gd name="connsiteX23" fmla="*/ 4366260 w 6198871"/>
                  <a:gd name="connsiteY23" fmla="*/ 1097280 h 1323975"/>
                  <a:gd name="connsiteX24" fmla="*/ 4800600 w 6198871"/>
                  <a:gd name="connsiteY24" fmla="*/ 1268730 h 1323975"/>
                  <a:gd name="connsiteX25" fmla="*/ 5200650 w 6198871"/>
                  <a:gd name="connsiteY25" fmla="*/ 1303020 h 1323975"/>
                  <a:gd name="connsiteX26" fmla="*/ 5737860 w 6198871"/>
                  <a:gd name="connsiteY26" fmla="*/ 1143000 h 1323975"/>
                  <a:gd name="connsiteX27" fmla="*/ 6092190 w 6198871"/>
                  <a:gd name="connsiteY27" fmla="*/ 800100 h 1323975"/>
                  <a:gd name="connsiteX28" fmla="*/ 6195060 w 6198871"/>
                  <a:gd name="connsiteY28" fmla="*/ 445770 h 1323975"/>
                  <a:gd name="connsiteX29" fmla="*/ 6115050 w 6198871"/>
                  <a:gd name="connsiteY29" fmla="*/ 137160 h 1323975"/>
                  <a:gd name="connsiteX30" fmla="*/ 5875020 w 6198871"/>
                  <a:gd name="connsiteY30" fmla="*/ 34290 h 1323975"/>
                  <a:gd name="connsiteX31" fmla="*/ 5669280 w 6198871"/>
                  <a:gd name="connsiteY31" fmla="*/ 68580 h 1323975"/>
                  <a:gd name="connsiteX32" fmla="*/ 5532120 w 6198871"/>
                  <a:gd name="connsiteY32" fmla="*/ 171450 h 1323975"/>
                  <a:gd name="connsiteX33" fmla="*/ 5440680 w 6198871"/>
                  <a:gd name="connsiteY33" fmla="*/ 400050 h 1323975"/>
                  <a:gd name="connsiteX34" fmla="*/ 5509260 w 6198871"/>
                  <a:gd name="connsiteY34" fmla="*/ 685800 h 1323975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091940 w 6198871"/>
                  <a:gd name="connsiteY21" fmla="*/ 834390 h 1333499"/>
                  <a:gd name="connsiteX22" fmla="*/ 4366260 w 6198871"/>
                  <a:gd name="connsiteY22" fmla="*/ 1097280 h 1333499"/>
                  <a:gd name="connsiteX23" fmla="*/ 4800600 w 6198871"/>
                  <a:gd name="connsiteY23" fmla="*/ 1268730 h 1333499"/>
                  <a:gd name="connsiteX24" fmla="*/ 5200650 w 6198871"/>
                  <a:gd name="connsiteY24" fmla="*/ 1303020 h 1333499"/>
                  <a:gd name="connsiteX25" fmla="*/ 5737860 w 6198871"/>
                  <a:gd name="connsiteY25" fmla="*/ 1143000 h 1333499"/>
                  <a:gd name="connsiteX26" fmla="*/ 6092190 w 6198871"/>
                  <a:gd name="connsiteY26" fmla="*/ 800100 h 1333499"/>
                  <a:gd name="connsiteX27" fmla="*/ 6195060 w 6198871"/>
                  <a:gd name="connsiteY27" fmla="*/ 445770 h 1333499"/>
                  <a:gd name="connsiteX28" fmla="*/ 6115050 w 6198871"/>
                  <a:gd name="connsiteY28" fmla="*/ 137160 h 1333499"/>
                  <a:gd name="connsiteX29" fmla="*/ 5875020 w 6198871"/>
                  <a:gd name="connsiteY29" fmla="*/ 34290 h 1333499"/>
                  <a:gd name="connsiteX30" fmla="*/ 5669280 w 6198871"/>
                  <a:gd name="connsiteY30" fmla="*/ 68580 h 1333499"/>
                  <a:gd name="connsiteX31" fmla="*/ 5532120 w 6198871"/>
                  <a:gd name="connsiteY31" fmla="*/ 171450 h 1333499"/>
                  <a:gd name="connsiteX32" fmla="*/ 5440680 w 6198871"/>
                  <a:gd name="connsiteY32" fmla="*/ 400050 h 1333499"/>
                  <a:gd name="connsiteX33" fmla="*/ 5509260 w 6198871"/>
                  <a:gd name="connsiteY33" fmla="*/ 685800 h 133349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572000 w 6198871"/>
                  <a:gd name="connsiteY17" fmla="*/ 102870 h 1333499"/>
                  <a:gd name="connsiteX18" fmla="*/ 4309110 w 6198871"/>
                  <a:gd name="connsiteY18" fmla="*/ 22860 h 1333499"/>
                  <a:gd name="connsiteX19" fmla="*/ 4034790 w 6198871"/>
                  <a:gd name="connsiteY19" fmla="*/ 160020 h 1333499"/>
                  <a:gd name="connsiteX20" fmla="*/ 3966210 w 6198871"/>
                  <a:gd name="connsiteY20" fmla="*/ 514350 h 1333499"/>
                  <a:gd name="connsiteX21" fmla="*/ 4366260 w 6198871"/>
                  <a:gd name="connsiteY21" fmla="*/ 1097280 h 1333499"/>
                  <a:gd name="connsiteX22" fmla="*/ 4800600 w 6198871"/>
                  <a:gd name="connsiteY22" fmla="*/ 1268730 h 1333499"/>
                  <a:gd name="connsiteX23" fmla="*/ 5200650 w 6198871"/>
                  <a:gd name="connsiteY23" fmla="*/ 1303020 h 1333499"/>
                  <a:gd name="connsiteX24" fmla="*/ 5737860 w 6198871"/>
                  <a:gd name="connsiteY24" fmla="*/ 1143000 h 1333499"/>
                  <a:gd name="connsiteX25" fmla="*/ 6092190 w 6198871"/>
                  <a:gd name="connsiteY25" fmla="*/ 800100 h 1333499"/>
                  <a:gd name="connsiteX26" fmla="*/ 6195060 w 6198871"/>
                  <a:gd name="connsiteY26" fmla="*/ 445770 h 1333499"/>
                  <a:gd name="connsiteX27" fmla="*/ 6115050 w 6198871"/>
                  <a:gd name="connsiteY27" fmla="*/ 137160 h 1333499"/>
                  <a:gd name="connsiteX28" fmla="*/ 5875020 w 6198871"/>
                  <a:gd name="connsiteY28" fmla="*/ 34290 h 1333499"/>
                  <a:gd name="connsiteX29" fmla="*/ 5669280 w 6198871"/>
                  <a:gd name="connsiteY29" fmla="*/ 68580 h 1333499"/>
                  <a:gd name="connsiteX30" fmla="*/ 5532120 w 6198871"/>
                  <a:gd name="connsiteY30" fmla="*/ 171450 h 1333499"/>
                  <a:gd name="connsiteX31" fmla="*/ 5440680 w 6198871"/>
                  <a:gd name="connsiteY31" fmla="*/ 400050 h 1333499"/>
                  <a:gd name="connsiteX32" fmla="*/ 5509260 w 6198871"/>
                  <a:gd name="connsiteY32" fmla="*/ 685800 h 1333499"/>
                  <a:gd name="connsiteX0" fmla="*/ 0 w 6198871"/>
                  <a:gd name="connsiteY0" fmla="*/ 1184911 h 1352550"/>
                  <a:gd name="connsiteX1" fmla="*/ 262890 w 6198871"/>
                  <a:gd name="connsiteY1" fmla="*/ 1264921 h 1352550"/>
                  <a:gd name="connsiteX2" fmla="*/ 582930 w 6198871"/>
                  <a:gd name="connsiteY2" fmla="*/ 1333501 h 1352550"/>
                  <a:gd name="connsiteX3" fmla="*/ 1143000 w 6198871"/>
                  <a:gd name="connsiteY3" fmla="*/ 1230631 h 1352550"/>
                  <a:gd name="connsiteX4" fmla="*/ 1588770 w 6198871"/>
                  <a:gd name="connsiteY4" fmla="*/ 876301 h 1352550"/>
                  <a:gd name="connsiteX5" fmla="*/ 1725930 w 6198871"/>
                  <a:gd name="connsiteY5" fmla="*/ 487681 h 1352550"/>
                  <a:gd name="connsiteX6" fmla="*/ 1645920 w 6198871"/>
                  <a:gd name="connsiteY6" fmla="*/ 167641 h 1352550"/>
                  <a:gd name="connsiteX7" fmla="*/ 1394460 w 6198871"/>
                  <a:gd name="connsiteY7" fmla="*/ 30481 h 1352550"/>
                  <a:gd name="connsiteX8" fmla="*/ 1143000 w 6198871"/>
                  <a:gd name="connsiteY8" fmla="*/ 99061 h 1352550"/>
                  <a:gd name="connsiteX9" fmla="*/ 1005840 w 6198871"/>
                  <a:gd name="connsiteY9" fmla="*/ 304801 h 1352550"/>
                  <a:gd name="connsiteX10" fmla="*/ 1005840 w 6198871"/>
                  <a:gd name="connsiteY10" fmla="*/ 601981 h 1352550"/>
                  <a:gd name="connsiteX11" fmla="*/ 1143000 w 6198871"/>
                  <a:gd name="connsiteY11" fmla="*/ 887731 h 1352550"/>
                  <a:gd name="connsiteX12" fmla="*/ 1485900 w 6198871"/>
                  <a:gd name="connsiteY12" fmla="*/ 1162051 h 1352550"/>
                  <a:gd name="connsiteX13" fmla="*/ 1840230 w 6198871"/>
                  <a:gd name="connsiteY13" fmla="*/ 1287781 h 1352550"/>
                  <a:gd name="connsiteX14" fmla="*/ 2228850 w 6198871"/>
                  <a:gd name="connsiteY14" fmla="*/ 1299211 h 1352550"/>
                  <a:gd name="connsiteX15" fmla="*/ 2651760 w 6198871"/>
                  <a:gd name="connsiteY15" fmla="*/ 1207771 h 1352550"/>
                  <a:gd name="connsiteX16" fmla="*/ 4709160 w 6198871"/>
                  <a:gd name="connsiteY16" fmla="*/ 430531 h 1352550"/>
                  <a:gd name="connsiteX17" fmla="*/ 4572000 w 6198871"/>
                  <a:gd name="connsiteY17" fmla="*/ 121921 h 1352550"/>
                  <a:gd name="connsiteX18" fmla="*/ 4309110 w 6198871"/>
                  <a:gd name="connsiteY18" fmla="*/ 41911 h 1352550"/>
                  <a:gd name="connsiteX19" fmla="*/ 4034790 w 6198871"/>
                  <a:gd name="connsiteY19" fmla="*/ 179071 h 1352550"/>
                  <a:gd name="connsiteX20" fmla="*/ 4366260 w 6198871"/>
                  <a:gd name="connsiteY20" fmla="*/ 1116331 h 1352550"/>
                  <a:gd name="connsiteX21" fmla="*/ 4800600 w 6198871"/>
                  <a:gd name="connsiteY21" fmla="*/ 1287781 h 1352550"/>
                  <a:gd name="connsiteX22" fmla="*/ 5200650 w 6198871"/>
                  <a:gd name="connsiteY22" fmla="*/ 1322071 h 1352550"/>
                  <a:gd name="connsiteX23" fmla="*/ 5737860 w 6198871"/>
                  <a:gd name="connsiteY23" fmla="*/ 1162051 h 1352550"/>
                  <a:gd name="connsiteX24" fmla="*/ 6092190 w 6198871"/>
                  <a:gd name="connsiteY24" fmla="*/ 819151 h 1352550"/>
                  <a:gd name="connsiteX25" fmla="*/ 6195060 w 6198871"/>
                  <a:gd name="connsiteY25" fmla="*/ 464821 h 1352550"/>
                  <a:gd name="connsiteX26" fmla="*/ 6115050 w 6198871"/>
                  <a:gd name="connsiteY26" fmla="*/ 156211 h 1352550"/>
                  <a:gd name="connsiteX27" fmla="*/ 5875020 w 6198871"/>
                  <a:gd name="connsiteY27" fmla="*/ 53341 h 1352550"/>
                  <a:gd name="connsiteX28" fmla="*/ 5669280 w 6198871"/>
                  <a:gd name="connsiteY28" fmla="*/ 87631 h 1352550"/>
                  <a:gd name="connsiteX29" fmla="*/ 5532120 w 6198871"/>
                  <a:gd name="connsiteY29" fmla="*/ 190501 h 1352550"/>
                  <a:gd name="connsiteX30" fmla="*/ 5440680 w 6198871"/>
                  <a:gd name="connsiteY30" fmla="*/ 419101 h 1352550"/>
                  <a:gd name="connsiteX31" fmla="*/ 5509260 w 6198871"/>
                  <a:gd name="connsiteY31" fmla="*/ 704851 h 1352550"/>
                  <a:gd name="connsiteX0" fmla="*/ 0 w 6198871"/>
                  <a:gd name="connsiteY0" fmla="*/ 1308736 h 1476375"/>
                  <a:gd name="connsiteX1" fmla="*/ 262890 w 6198871"/>
                  <a:gd name="connsiteY1" fmla="*/ 1388746 h 1476375"/>
                  <a:gd name="connsiteX2" fmla="*/ 582930 w 6198871"/>
                  <a:gd name="connsiteY2" fmla="*/ 1457326 h 1476375"/>
                  <a:gd name="connsiteX3" fmla="*/ 1143000 w 6198871"/>
                  <a:gd name="connsiteY3" fmla="*/ 1354456 h 1476375"/>
                  <a:gd name="connsiteX4" fmla="*/ 1588770 w 6198871"/>
                  <a:gd name="connsiteY4" fmla="*/ 1000126 h 1476375"/>
                  <a:gd name="connsiteX5" fmla="*/ 1725930 w 6198871"/>
                  <a:gd name="connsiteY5" fmla="*/ 611506 h 1476375"/>
                  <a:gd name="connsiteX6" fmla="*/ 1645920 w 6198871"/>
                  <a:gd name="connsiteY6" fmla="*/ 291466 h 1476375"/>
                  <a:gd name="connsiteX7" fmla="*/ 1394460 w 6198871"/>
                  <a:gd name="connsiteY7" fmla="*/ 154306 h 1476375"/>
                  <a:gd name="connsiteX8" fmla="*/ 1143000 w 6198871"/>
                  <a:gd name="connsiteY8" fmla="*/ 222886 h 1476375"/>
                  <a:gd name="connsiteX9" fmla="*/ 1005840 w 6198871"/>
                  <a:gd name="connsiteY9" fmla="*/ 428626 h 1476375"/>
                  <a:gd name="connsiteX10" fmla="*/ 1005840 w 6198871"/>
                  <a:gd name="connsiteY10" fmla="*/ 725806 h 1476375"/>
                  <a:gd name="connsiteX11" fmla="*/ 1143000 w 6198871"/>
                  <a:gd name="connsiteY11" fmla="*/ 1011556 h 1476375"/>
                  <a:gd name="connsiteX12" fmla="*/ 1485900 w 6198871"/>
                  <a:gd name="connsiteY12" fmla="*/ 1285876 h 1476375"/>
                  <a:gd name="connsiteX13" fmla="*/ 1840230 w 6198871"/>
                  <a:gd name="connsiteY13" fmla="*/ 1411606 h 1476375"/>
                  <a:gd name="connsiteX14" fmla="*/ 2228850 w 6198871"/>
                  <a:gd name="connsiteY14" fmla="*/ 1423036 h 1476375"/>
                  <a:gd name="connsiteX15" fmla="*/ 2651760 w 6198871"/>
                  <a:gd name="connsiteY15" fmla="*/ 1331596 h 1476375"/>
                  <a:gd name="connsiteX16" fmla="*/ 4709160 w 6198871"/>
                  <a:gd name="connsiteY16" fmla="*/ 554356 h 1476375"/>
                  <a:gd name="connsiteX17" fmla="*/ 4572000 w 6198871"/>
                  <a:gd name="connsiteY17" fmla="*/ 245746 h 1476375"/>
                  <a:gd name="connsiteX18" fmla="*/ 4309110 w 6198871"/>
                  <a:gd name="connsiteY18" fmla="*/ 165736 h 1476375"/>
                  <a:gd name="connsiteX19" fmla="*/ 4366260 w 6198871"/>
                  <a:gd name="connsiteY19" fmla="*/ 1240156 h 1476375"/>
                  <a:gd name="connsiteX20" fmla="*/ 4800600 w 6198871"/>
                  <a:gd name="connsiteY20" fmla="*/ 1411606 h 1476375"/>
                  <a:gd name="connsiteX21" fmla="*/ 5200650 w 6198871"/>
                  <a:gd name="connsiteY21" fmla="*/ 1445896 h 1476375"/>
                  <a:gd name="connsiteX22" fmla="*/ 5737860 w 6198871"/>
                  <a:gd name="connsiteY22" fmla="*/ 1285876 h 1476375"/>
                  <a:gd name="connsiteX23" fmla="*/ 6092190 w 6198871"/>
                  <a:gd name="connsiteY23" fmla="*/ 942976 h 1476375"/>
                  <a:gd name="connsiteX24" fmla="*/ 6195060 w 6198871"/>
                  <a:gd name="connsiteY24" fmla="*/ 588646 h 1476375"/>
                  <a:gd name="connsiteX25" fmla="*/ 6115050 w 6198871"/>
                  <a:gd name="connsiteY25" fmla="*/ 280036 h 1476375"/>
                  <a:gd name="connsiteX26" fmla="*/ 5875020 w 6198871"/>
                  <a:gd name="connsiteY26" fmla="*/ 177166 h 1476375"/>
                  <a:gd name="connsiteX27" fmla="*/ 5669280 w 6198871"/>
                  <a:gd name="connsiteY27" fmla="*/ 211456 h 1476375"/>
                  <a:gd name="connsiteX28" fmla="*/ 5532120 w 6198871"/>
                  <a:gd name="connsiteY28" fmla="*/ 314326 h 1476375"/>
                  <a:gd name="connsiteX29" fmla="*/ 5440680 w 6198871"/>
                  <a:gd name="connsiteY29" fmla="*/ 542926 h 1476375"/>
                  <a:gd name="connsiteX30" fmla="*/ 5509260 w 6198871"/>
                  <a:gd name="connsiteY30" fmla="*/ 828676 h 1476375"/>
                  <a:gd name="connsiteX0" fmla="*/ 0 w 6198871"/>
                  <a:gd name="connsiteY0" fmla="*/ 1177290 h 1344929"/>
                  <a:gd name="connsiteX1" fmla="*/ 262890 w 6198871"/>
                  <a:gd name="connsiteY1" fmla="*/ 1257300 h 1344929"/>
                  <a:gd name="connsiteX2" fmla="*/ 582930 w 6198871"/>
                  <a:gd name="connsiteY2" fmla="*/ 1325880 h 1344929"/>
                  <a:gd name="connsiteX3" fmla="*/ 1143000 w 6198871"/>
                  <a:gd name="connsiteY3" fmla="*/ 1223010 h 1344929"/>
                  <a:gd name="connsiteX4" fmla="*/ 1588770 w 6198871"/>
                  <a:gd name="connsiteY4" fmla="*/ 868680 h 1344929"/>
                  <a:gd name="connsiteX5" fmla="*/ 1725930 w 6198871"/>
                  <a:gd name="connsiteY5" fmla="*/ 480060 h 1344929"/>
                  <a:gd name="connsiteX6" fmla="*/ 1645920 w 6198871"/>
                  <a:gd name="connsiteY6" fmla="*/ 160020 h 1344929"/>
                  <a:gd name="connsiteX7" fmla="*/ 1394460 w 6198871"/>
                  <a:gd name="connsiteY7" fmla="*/ 22860 h 1344929"/>
                  <a:gd name="connsiteX8" fmla="*/ 1143000 w 6198871"/>
                  <a:gd name="connsiteY8" fmla="*/ 91440 h 1344929"/>
                  <a:gd name="connsiteX9" fmla="*/ 1005840 w 6198871"/>
                  <a:gd name="connsiteY9" fmla="*/ 297180 h 1344929"/>
                  <a:gd name="connsiteX10" fmla="*/ 1005840 w 6198871"/>
                  <a:gd name="connsiteY10" fmla="*/ 594360 h 1344929"/>
                  <a:gd name="connsiteX11" fmla="*/ 1143000 w 6198871"/>
                  <a:gd name="connsiteY11" fmla="*/ 880110 h 1344929"/>
                  <a:gd name="connsiteX12" fmla="*/ 1485900 w 6198871"/>
                  <a:gd name="connsiteY12" fmla="*/ 1154430 h 1344929"/>
                  <a:gd name="connsiteX13" fmla="*/ 1840230 w 6198871"/>
                  <a:gd name="connsiteY13" fmla="*/ 1280160 h 1344929"/>
                  <a:gd name="connsiteX14" fmla="*/ 2228850 w 6198871"/>
                  <a:gd name="connsiteY14" fmla="*/ 1291590 h 1344929"/>
                  <a:gd name="connsiteX15" fmla="*/ 2651760 w 6198871"/>
                  <a:gd name="connsiteY15" fmla="*/ 1200150 h 1344929"/>
                  <a:gd name="connsiteX16" fmla="*/ 4709160 w 6198871"/>
                  <a:gd name="connsiteY16" fmla="*/ 422910 h 1344929"/>
                  <a:gd name="connsiteX17" fmla="*/ 4572000 w 6198871"/>
                  <a:gd name="connsiteY17" fmla="*/ 114300 h 1344929"/>
                  <a:gd name="connsiteX18" fmla="*/ 4366260 w 6198871"/>
                  <a:gd name="connsiteY18" fmla="*/ 1108710 h 1344929"/>
                  <a:gd name="connsiteX19" fmla="*/ 4800600 w 6198871"/>
                  <a:gd name="connsiteY19" fmla="*/ 1280160 h 1344929"/>
                  <a:gd name="connsiteX20" fmla="*/ 5200650 w 6198871"/>
                  <a:gd name="connsiteY20" fmla="*/ 1314450 h 1344929"/>
                  <a:gd name="connsiteX21" fmla="*/ 5737860 w 6198871"/>
                  <a:gd name="connsiteY21" fmla="*/ 1154430 h 1344929"/>
                  <a:gd name="connsiteX22" fmla="*/ 6092190 w 6198871"/>
                  <a:gd name="connsiteY22" fmla="*/ 811530 h 1344929"/>
                  <a:gd name="connsiteX23" fmla="*/ 6195060 w 6198871"/>
                  <a:gd name="connsiteY23" fmla="*/ 457200 h 1344929"/>
                  <a:gd name="connsiteX24" fmla="*/ 6115050 w 6198871"/>
                  <a:gd name="connsiteY24" fmla="*/ 148590 h 1344929"/>
                  <a:gd name="connsiteX25" fmla="*/ 5875020 w 6198871"/>
                  <a:gd name="connsiteY25" fmla="*/ 45720 h 1344929"/>
                  <a:gd name="connsiteX26" fmla="*/ 5669280 w 6198871"/>
                  <a:gd name="connsiteY26" fmla="*/ 80010 h 1344929"/>
                  <a:gd name="connsiteX27" fmla="*/ 5532120 w 6198871"/>
                  <a:gd name="connsiteY27" fmla="*/ 182880 h 1344929"/>
                  <a:gd name="connsiteX28" fmla="*/ 5440680 w 6198871"/>
                  <a:gd name="connsiteY28" fmla="*/ 411480 h 1344929"/>
                  <a:gd name="connsiteX29" fmla="*/ 5509260 w 6198871"/>
                  <a:gd name="connsiteY29" fmla="*/ 697230 h 1344929"/>
                  <a:gd name="connsiteX0" fmla="*/ 0 w 6198871"/>
                  <a:gd name="connsiteY0" fmla="*/ 1165860 h 1333499"/>
                  <a:gd name="connsiteX1" fmla="*/ 262890 w 6198871"/>
                  <a:gd name="connsiteY1" fmla="*/ 1245870 h 1333499"/>
                  <a:gd name="connsiteX2" fmla="*/ 582930 w 6198871"/>
                  <a:gd name="connsiteY2" fmla="*/ 1314450 h 1333499"/>
                  <a:gd name="connsiteX3" fmla="*/ 1143000 w 6198871"/>
                  <a:gd name="connsiteY3" fmla="*/ 1211580 h 1333499"/>
                  <a:gd name="connsiteX4" fmla="*/ 1588770 w 6198871"/>
                  <a:gd name="connsiteY4" fmla="*/ 857250 h 1333499"/>
                  <a:gd name="connsiteX5" fmla="*/ 1725930 w 6198871"/>
                  <a:gd name="connsiteY5" fmla="*/ 468630 h 1333499"/>
                  <a:gd name="connsiteX6" fmla="*/ 1645920 w 6198871"/>
                  <a:gd name="connsiteY6" fmla="*/ 148590 h 1333499"/>
                  <a:gd name="connsiteX7" fmla="*/ 1394460 w 6198871"/>
                  <a:gd name="connsiteY7" fmla="*/ 11430 h 1333499"/>
                  <a:gd name="connsiteX8" fmla="*/ 1143000 w 6198871"/>
                  <a:gd name="connsiteY8" fmla="*/ 80010 h 1333499"/>
                  <a:gd name="connsiteX9" fmla="*/ 1005840 w 6198871"/>
                  <a:gd name="connsiteY9" fmla="*/ 285750 h 1333499"/>
                  <a:gd name="connsiteX10" fmla="*/ 1005840 w 6198871"/>
                  <a:gd name="connsiteY10" fmla="*/ 582930 h 1333499"/>
                  <a:gd name="connsiteX11" fmla="*/ 1143000 w 6198871"/>
                  <a:gd name="connsiteY11" fmla="*/ 868680 h 1333499"/>
                  <a:gd name="connsiteX12" fmla="*/ 1485900 w 6198871"/>
                  <a:gd name="connsiteY12" fmla="*/ 1143000 h 1333499"/>
                  <a:gd name="connsiteX13" fmla="*/ 1840230 w 6198871"/>
                  <a:gd name="connsiteY13" fmla="*/ 1268730 h 1333499"/>
                  <a:gd name="connsiteX14" fmla="*/ 2228850 w 6198871"/>
                  <a:gd name="connsiteY14" fmla="*/ 1280160 h 1333499"/>
                  <a:gd name="connsiteX15" fmla="*/ 2651760 w 6198871"/>
                  <a:gd name="connsiteY15" fmla="*/ 1188720 h 1333499"/>
                  <a:gd name="connsiteX16" fmla="*/ 4709160 w 6198871"/>
                  <a:gd name="connsiteY16" fmla="*/ 411480 h 1333499"/>
                  <a:gd name="connsiteX17" fmla="*/ 4366260 w 6198871"/>
                  <a:gd name="connsiteY17" fmla="*/ 1097280 h 1333499"/>
                  <a:gd name="connsiteX18" fmla="*/ 4800600 w 6198871"/>
                  <a:gd name="connsiteY18" fmla="*/ 1268730 h 1333499"/>
                  <a:gd name="connsiteX19" fmla="*/ 5200650 w 6198871"/>
                  <a:gd name="connsiteY19" fmla="*/ 1303020 h 1333499"/>
                  <a:gd name="connsiteX20" fmla="*/ 5737860 w 6198871"/>
                  <a:gd name="connsiteY20" fmla="*/ 1143000 h 1333499"/>
                  <a:gd name="connsiteX21" fmla="*/ 6092190 w 6198871"/>
                  <a:gd name="connsiteY21" fmla="*/ 800100 h 1333499"/>
                  <a:gd name="connsiteX22" fmla="*/ 6195060 w 6198871"/>
                  <a:gd name="connsiteY22" fmla="*/ 445770 h 1333499"/>
                  <a:gd name="connsiteX23" fmla="*/ 6115050 w 6198871"/>
                  <a:gd name="connsiteY23" fmla="*/ 137160 h 1333499"/>
                  <a:gd name="connsiteX24" fmla="*/ 5875020 w 6198871"/>
                  <a:gd name="connsiteY24" fmla="*/ 34290 h 1333499"/>
                  <a:gd name="connsiteX25" fmla="*/ 5669280 w 6198871"/>
                  <a:gd name="connsiteY25" fmla="*/ 68580 h 1333499"/>
                  <a:gd name="connsiteX26" fmla="*/ 5532120 w 6198871"/>
                  <a:gd name="connsiteY26" fmla="*/ 171450 h 1333499"/>
                  <a:gd name="connsiteX27" fmla="*/ 5440680 w 6198871"/>
                  <a:gd name="connsiteY27" fmla="*/ 400050 h 1333499"/>
                  <a:gd name="connsiteX28" fmla="*/ 5509260 w 6198871"/>
                  <a:gd name="connsiteY28" fmla="*/ 685800 h 1333499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366260 w 6198871"/>
                  <a:gd name="connsiteY16" fmla="*/ 1097280 h 1323975"/>
                  <a:gd name="connsiteX17" fmla="*/ 4800600 w 6198871"/>
                  <a:gd name="connsiteY17" fmla="*/ 1268730 h 1323975"/>
                  <a:gd name="connsiteX18" fmla="*/ 5200650 w 6198871"/>
                  <a:gd name="connsiteY18" fmla="*/ 1303020 h 1323975"/>
                  <a:gd name="connsiteX19" fmla="*/ 5737860 w 6198871"/>
                  <a:gd name="connsiteY19" fmla="*/ 1143000 h 1323975"/>
                  <a:gd name="connsiteX20" fmla="*/ 6092190 w 6198871"/>
                  <a:gd name="connsiteY20" fmla="*/ 800100 h 1323975"/>
                  <a:gd name="connsiteX21" fmla="*/ 6195060 w 6198871"/>
                  <a:gd name="connsiteY21" fmla="*/ 445770 h 1323975"/>
                  <a:gd name="connsiteX22" fmla="*/ 6115050 w 6198871"/>
                  <a:gd name="connsiteY22" fmla="*/ 137160 h 1323975"/>
                  <a:gd name="connsiteX23" fmla="*/ 5875020 w 6198871"/>
                  <a:gd name="connsiteY23" fmla="*/ 34290 h 1323975"/>
                  <a:gd name="connsiteX24" fmla="*/ 5669280 w 6198871"/>
                  <a:gd name="connsiteY24" fmla="*/ 68580 h 1323975"/>
                  <a:gd name="connsiteX25" fmla="*/ 5532120 w 6198871"/>
                  <a:gd name="connsiteY25" fmla="*/ 171450 h 1323975"/>
                  <a:gd name="connsiteX26" fmla="*/ 5440680 w 6198871"/>
                  <a:gd name="connsiteY26" fmla="*/ 400050 h 1323975"/>
                  <a:gd name="connsiteX27" fmla="*/ 5509260 w 6198871"/>
                  <a:gd name="connsiteY27" fmla="*/ 685800 h 1323975"/>
                  <a:gd name="connsiteX0" fmla="*/ 0 w 6198871"/>
                  <a:gd name="connsiteY0" fmla="*/ 1165860 h 1323975"/>
                  <a:gd name="connsiteX1" fmla="*/ 262890 w 6198871"/>
                  <a:gd name="connsiteY1" fmla="*/ 1245870 h 1323975"/>
                  <a:gd name="connsiteX2" fmla="*/ 582930 w 6198871"/>
                  <a:gd name="connsiteY2" fmla="*/ 1314450 h 1323975"/>
                  <a:gd name="connsiteX3" fmla="*/ 1143000 w 6198871"/>
                  <a:gd name="connsiteY3" fmla="*/ 1211580 h 1323975"/>
                  <a:gd name="connsiteX4" fmla="*/ 1588770 w 6198871"/>
                  <a:gd name="connsiteY4" fmla="*/ 857250 h 1323975"/>
                  <a:gd name="connsiteX5" fmla="*/ 1725930 w 6198871"/>
                  <a:gd name="connsiteY5" fmla="*/ 468630 h 1323975"/>
                  <a:gd name="connsiteX6" fmla="*/ 1645920 w 6198871"/>
                  <a:gd name="connsiteY6" fmla="*/ 148590 h 1323975"/>
                  <a:gd name="connsiteX7" fmla="*/ 1394460 w 6198871"/>
                  <a:gd name="connsiteY7" fmla="*/ 11430 h 1323975"/>
                  <a:gd name="connsiteX8" fmla="*/ 1143000 w 6198871"/>
                  <a:gd name="connsiteY8" fmla="*/ 80010 h 1323975"/>
                  <a:gd name="connsiteX9" fmla="*/ 1005840 w 6198871"/>
                  <a:gd name="connsiteY9" fmla="*/ 285750 h 1323975"/>
                  <a:gd name="connsiteX10" fmla="*/ 1005840 w 6198871"/>
                  <a:gd name="connsiteY10" fmla="*/ 582930 h 1323975"/>
                  <a:gd name="connsiteX11" fmla="*/ 1143000 w 6198871"/>
                  <a:gd name="connsiteY11" fmla="*/ 868680 h 1323975"/>
                  <a:gd name="connsiteX12" fmla="*/ 1485900 w 6198871"/>
                  <a:gd name="connsiteY12" fmla="*/ 1143000 h 1323975"/>
                  <a:gd name="connsiteX13" fmla="*/ 1840230 w 6198871"/>
                  <a:gd name="connsiteY13" fmla="*/ 1268730 h 1323975"/>
                  <a:gd name="connsiteX14" fmla="*/ 2228850 w 6198871"/>
                  <a:gd name="connsiteY14" fmla="*/ 1280160 h 1323975"/>
                  <a:gd name="connsiteX15" fmla="*/ 2651760 w 6198871"/>
                  <a:gd name="connsiteY15" fmla="*/ 1188720 h 1323975"/>
                  <a:gd name="connsiteX16" fmla="*/ 4800600 w 6198871"/>
                  <a:gd name="connsiteY16" fmla="*/ 1268730 h 1323975"/>
                  <a:gd name="connsiteX17" fmla="*/ 5200650 w 6198871"/>
                  <a:gd name="connsiteY17" fmla="*/ 1303020 h 1323975"/>
                  <a:gd name="connsiteX18" fmla="*/ 5737860 w 6198871"/>
                  <a:gd name="connsiteY18" fmla="*/ 1143000 h 1323975"/>
                  <a:gd name="connsiteX19" fmla="*/ 6092190 w 6198871"/>
                  <a:gd name="connsiteY19" fmla="*/ 800100 h 1323975"/>
                  <a:gd name="connsiteX20" fmla="*/ 6195060 w 6198871"/>
                  <a:gd name="connsiteY20" fmla="*/ 445770 h 1323975"/>
                  <a:gd name="connsiteX21" fmla="*/ 6115050 w 6198871"/>
                  <a:gd name="connsiteY21" fmla="*/ 137160 h 1323975"/>
                  <a:gd name="connsiteX22" fmla="*/ 5875020 w 6198871"/>
                  <a:gd name="connsiteY22" fmla="*/ 34290 h 1323975"/>
                  <a:gd name="connsiteX23" fmla="*/ 5669280 w 6198871"/>
                  <a:gd name="connsiteY23" fmla="*/ 68580 h 1323975"/>
                  <a:gd name="connsiteX24" fmla="*/ 5532120 w 6198871"/>
                  <a:gd name="connsiteY24" fmla="*/ 171450 h 1323975"/>
                  <a:gd name="connsiteX25" fmla="*/ 5440680 w 6198871"/>
                  <a:gd name="connsiteY25" fmla="*/ 400050 h 1323975"/>
                  <a:gd name="connsiteX26" fmla="*/ 5509260 w 6198871"/>
                  <a:gd name="connsiteY26" fmla="*/ 685800 h 1323975"/>
                  <a:gd name="connsiteX0" fmla="*/ 0 w 6198871"/>
                  <a:gd name="connsiteY0" fmla="*/ 1165860 h 1320166"/>
                  <a:gd name="connsiteX1" fmla="*/ 262890 w 6198871"/>
                  <a:gd name="connsiteY1" fmla="*/ 1245870 h 1320166"/>
                  <a:gd name="connsiteX2" fmla="*/ 582930 w 6198871"/>
                  <a:gd name="connsiteY2" fmla="*/ 1314450 h 1320166"/>
                  <a:gd name="connsiteX3" fmla="*/ 1143000 w 6198871"/>
                  <a:gd name="connsiteY3" fmla="*/ 1211580 h 1320166"/>
                  <a:gd name="connsiteX4" fmla="*/ 1588770 w 6198871"/>
                  <a:gd name="connsiteY4" fmla="*/ 857250 h 1320166"/>
                  <a:gd name="connsiteX5" fmla="*/ 1725930 w 6198871"/>
                  <a:gd name="connsiteY5" fmla="*/ 468630 h 1320166"/>
                  <a:gd name="connsiteX6" fmla="*/ 1645920 w 6198871"/>
                  <a:gd name="connsiteY6" fmla="*/ 148590 h 1320166"/>
                  <a:gd name="connsiteX7" fmla="*/ 1394460 w 6198871"/>
                  <a:gd name="connsiteY7" fmla="*/ 11430 h 1320166"/>
                  <a:gd name="connsiteX8" fmla="*/ 1143000 w 6198871"/>
                  <a:gd name="connsiteY8" fmla="*/ 80010 h 1320166"/>
                  <a:gd name="connsiteX9" fmla="*/ 1005840 w 6198871"/>
                  <a:gd name="connsiteY9" fmla="*/ 285750 h 1320166"/>
                  <a:gd name="connsiteX10" fmla="*/ 1005840 w 6198871"/>
                  <a:gd name="connsiteY10" fmla="*/ 582930 h 1320166"/>
                  <a:gd name="connsiteX11" fmla="*/ 1143000 w 6198871"/>
                  <a:gd name="connsiteY11" fmla="*/ 868680 h 1320166"/>
                  <a:gd name="connsiteX12" fmla="*/ 1485900 w 6198871"/>
                  <a:gd name="connsiteY12" fmla="*/ 1143000 h 1320166"/>
                  <a:gd name="connsiteX13" fmla="*/ 1840230 w 6198871"/>
                  <a:gd name="connsiteY13" fmla="*/ 1268730 h 1320166"/>
                  <a:gd name="connsiteX14" fmla="*/ 2228850 w 6198871"/>
                  <a:gd name="connsiteY14" fmla="*/ 1280160 h 1320166"/>
                  <a:gd name="connsiteX15" fmla="*/ 2651760 w 6198871"/>
                  <a:gd name="connsiteY15" fmla="*/ 1188720 h 1320166"/>
                  <a:gd name="connsiteX16" fmla="*/ 5200650 w 6198871"/>
                  <a:gd name="connsiteY16" fmla="*/ 1303020 h 1320166"/>
                  <a:gd name="connsiteX17" fmla="*/ 5737860 w 6198871"/>
                  <a:gd name="connsiteY17" fmla="*/ 1143000 h 1320166"/>
                  <a:gd name="connsiteX18" fmla="*/ 6092190 w 6198871"/>
                  <a:gd name="connsiteY18" fmla="*/ 800100 h 1320166"/>
                  <a:gd name="connsiteX19" fmla="*/ 6195060 w 6198871"/>
                  <a:gd name="connsiteY19" fmla="*/ 445770 h 1320166"/>
                  <a:gd name="connsiteX20" fmla="*/ 6115050 w 6198871"/>
                  <a:gd name="connsiteY20" fmla="*/ 137160 h 1320166"/>
                  <a:gd name="connsiteX21" fmla="*/ 5875020 w 6198871"/>
                  <a:gd name="connsiteY21" fmla="*/ 34290 h 1320166"/>
                  <a:gd name="connsiteX22" fmla="*/ 5669280 w 6198871"/>
                  <a:gd name="connsiteY22" fmla="*/ 68580 h 1320166"/>
                  <a:gd name="connsiteX23" fmla="*/ 5532120 w 6198871"/>
                  <a:gd name="connsiteY23" fmla="*/ 171450 h 1320166"/>
                  <a:gd name="connsiteX24" fmla="*/ 5440680 w 6198871"/>
                  <a:gd name="connsiteY24" fmla="*/ 400050 h 1320166"/>
                  <a:gd name="connsiteX25" fmla="*/ 5509260 w 6198871"/>
                  <a:gd name="connsiteY25" fmla="*/ 685800 h 1320166"/>
                  <a:gd name="connsiteX0" fmla="*/ 0 w 6311264"/>
                  <a:gd name="connsiteY0" fmla="*/ 1165860 h 1320166"/>
                  <a:gd name="connsiteX1" fmla="*/ 262890 w 6311264"/>
                  <a:gd name="connsiteY1" fmla="*/ 1245870 h 1320166"/>
                  <a:gd name="connsiteX2" fmla="*/ 582930 w 6311264"/>
                  <a:gd name="connsiteY2" fmla="*/ 1314450 h 1320166"/>
                  <a:gd name="connsiteX3" fmla="*/ 1143000 w 6311264"/>
                  <a:gd name="connsiteY3" fmla="*/ 1211580 h 1320166"/>
                  <a:gd name="connsiteX4" fmla="*/ 1588770 w 6311264"/>
                  <a:gd name="connsiteY4" fmla="*/ 857250 h 1320166"/>
                  <a:gd name="connsiteX5" fmla="*/ 1725930 w 6311264"/>
                  <a:gd name="connsiteY5" fmla="*/ 468630 h 1320166"/>
                  <a:gd name="connsiteX6" fmla="*/ 1645920 w 6311264"/>
                  <a:gd name="connsiteY6" fmla="*/ 148590 h 1320166"/>
                  <a:gd name="connsiteX7" fmla="*/ 1394460 w 6311264"/>
                  <a:gd name="connsiteY7" fmla="*/ 11430 h 1320166"/>
                  <a:gd name="connsiteX8" fmla="*/ 1143000 w 6311264"/>
                  <a:gd name="connsiteY8" fmla="*/ 80010 h 1320166"/>
                  <a:gd name="connsiteX9" fmla="*/ 1005840 w 6311264"/>
                  <a:gd name="connsiteY9" fmla="*/ 285750 h 1320166"/>
                  <a:gd name="connsiteX10" fmla="*/ 1005840 w 6311264"/>
                  <a:gd name="connsiteY10" fmla="*/ 582930 h 1320166"/>
                  <a:gd name="connsiteX11" fmla="*/ 1143000 w 6311264"/>
                  <a:gd name="connsiteY11" fmla="*/ 868680 h 1320166"/>
                  <a:gd name="connsiteX12" fmla="*/ 1485900 w 6311264"/>
                  <a:gd name="connsiteY12" fmla="*/ 1143000 h 1320166"/>
                  <a:gd name="connsiteX13" fmla="*/ 1840230 w 6311264"/>
                  <a:gd name="connsiteY13" fmla="*/ 1268730 h 1320166"/>
                  <a:gd name="connsiteX14" fmla="*/ 2228850 w 6311264"/>
                  <a:gd name="connsiteY14" fmla="*/ 1280160 h 1320166"/>
                  <a:gd name="connsiteX15" fmla="*/ 2651760 w 6311264"/>
                  <a:gd name="connsiteY15" fmla="*/ 1188720 h 1320166"/>
                  <a:gd name="connsiteX16" fmla="*/ 5737860 w 6311264"/>
                  <a:gd name="connsiteY16" fmla="*/ 1143000 h 1320166"/>
                  <a:gd name="connsiteX17" fmla="*/ 6092190 w 6311264"/>
                  <a:gd name="connsiteY17" fmla="*/ 800100 h 1320166"/>
                  <a:gd name="connsiteX18" fmla="*/ 6195060 w 6311264"/>
                  <a:gd name="connsiteY18" fmla="*/ 445770 h 1320166"/>
                  <a:gd name="connsiteX19" fmla="*/ 6115050 w 6311264"/>
                  <a:gd name="connsiteY19" fmla="*/ 137160 h 1320166"/>
                  <a:gd name="connsiteX20" fmla="*/ 5875020 w 6311264"/>
                  <a:gd name="connsiteY20" fmla="*/ 34290 h 1320166"/>
                  <a:gd name="connsiteX21" fmla="*/ 5669280 w 6311264"/>
                  <a:gd name="connsiteY21" fmla="*/ 68580 h 1320166"/>
                  <a:gd name="connsiteX22" fmla="*/ 5532120 w 6311264"/>
                  <a:gd name="connsiteY22" fmla="*/ 171450 h 1320166"/>
                  <a:gd name="connsiteX23" fmla="*/ 5440680 w 6311264"/>
                  <a:gd name="connsiteY23" fmla="*/ 400050 h 1320166"/>
                  <a:gd name="connsiteX24" fmla="*/ 5509260 w 6311264"/>
                  <a:gd name="connsiteY24" fmla="*/ 685800 h 1320166"/>
                  <a:gd name="connsiteX0" fmla="*/ 0 w 6682740"/>
                  <a:gd name="connsiteY0" fmla="*/ 1165860 h 1320166"/>
                  <a:gd name="connsiteX1" fmla="*/ 262890 w 6682740"/>
                  <a:gd name="connsiteY1" fmla="*/ 1245870 h 1320166"/>
                  <a:gd name="connsiteX2" fmla="*/ 582930 w 6682740"/>
                  <a:gd name="connsiteY2" fmla="*/ 1314450 h 1320166"/>
                  <a:gd name="connsiteX3" fmla="*/ 1143000 w 6682740"/>
                  <a:gd name="connsiteY3" fmla="*/ 1211580 h 1320166"/>
                  <a:gd name="connsiteX4" fmla="*/ 1588770 w 6682740"/>
                  <a:gd name="connsiteY4" fmla="*/ 857250 h 1320166"/>
                  <a:gd name="connsiteX5" fmla="*/ 1725930 w 6682740"/>
                  <a:gd name="connsiteY5" fmla="*/ 468630 h 1320166"/>
                  <a:gd name="connsiteX6" fmla="*/ 1645920 w 6682740"/>
                  <a:gd name="connsiteY6" fmla="*/ 148590 h 1320166"/>
                  <a:gd name="connsiteX7" fmla="*/ 1394460 w 6682740"/>
                  <a:gd name="connsiteY7" fmla="*/ 11430 h 1320166"/>
                  <a:gd name="connsiteX8" fmla="*/ 1143000 w 6682740"/>
                  <a:gd name="connsiteY8" fmla="*/ 80010 h 1320166"/>
                  <a:gd name="connsiteX9" fmla="*/ 1005840 w 6682740"/>
                  <a:gd name="connsiteY9" fmla="*/ 285750 h 1320166"/>
                  <a:gd name="connsiteX10" fmla="*/ 1005840 w 6682740"/>
                  <a:gd name="connsiteY10" fmla="*/ 582930 h 1320166"/>
                  <a:gd name="connsiteX11" fmla="*/ 1143000 w 6682740"/>
                  <a:gd name="connsiteY11" fmla="*/ 868680 h 1320166"/>
                  <a:gd name="connsiteX12" fmla="*/ 1485900 w 6682740"/>
                  <a:gd name="connsiteY12" fmla="*/ 1143000 h 1320166"/>
                  <a:gd name="connsiteX13" fmla="*/ 1840230 w 6682740"/>
                  <a:gd name="connsiteY13" fmla="*/ 1268730 h 1320166"/>
                  <a:gd name="connsiteX14" fmla="*/ 2228850 w 6682740"/>
                  <a:gd name="connsiteY14" fmla="*/ 1280160 h 1320166"/>
                  <a:gd name="connsiteX15" fmla="*/ 2651760 w 6682740"/>
                  <a:gd name="connsiteY15" fmla="*/ 1188720 h 1320166"/>
                  <a:gd name="connsiteX16" fmla="*/ 6092190 w 6682740"/>
                  <a:gd name="connsiteY16" fmla="*/ 800100 h 1320166"/>
                  <a:gd name="connsiteX17" fmla="*/ 6195060 w 6682740"/>
                  <a:gd name="connsiteY17" fmla="*/ 445770 h 1320166"/>
                  <a:gd name="connsiteX18" fmla="*/ 6115050 w 6682740"/>
                  <a:gd name="connsiteY18" fmla="*/ 137160 h 1320166"/>
                  <a:gd name="connsiteX19" fmla="*/ 5875020 w 6682740"/>
                  <a:gd name="connsiteY19" fmla="*/ 34290 h 1320166"/>
                  <a:gd name="connsiteX20" fmla="*/ 5669280 w 6682740"/>
                  <a:gd name="connsiteY20" fmla="*/ 68580 h 1320166"/>
                  <a:gd name="connsiteX21" fmla="*/ 5532120 w 6682740"/>
                  <a:gd name="connsiteY21" fmla="*/ 171450 h 1320166"/>
                  <a:gd name="connsiteX22" fmla="*/ 5440680 w 6682740"/>
                  <a:gd name="connsiteY22" fmla="*/ 400050 h 1320166"/>
                  <a:gd name="connsiteX23" fmla="*/ 5509260 w 6682740"/>
                  <a:gd name="connsiteY23" fmla="*/ 685800 h 1320166"/>
                  <a:gd name="connsiteX0" fmla="*/ 0 w 6772274"/>
                  <a:gd name="connsiteY0" fmla="*/ 1165860 h 1327783"/>
                  <a:gd name="connsiteX1" fmla="*/ 262890 w 6772274"/>
                  <a:gd name="connsiteY1" fmla="*/ 1245870 h 1327783"/>
                  <a:gd name="connsiteX2" fmla="*/ 582930 w 6772274"/>
                  <a:gd name="connsiteY2" fmla="*/ 1314450 h 1327783"/>
                  <a:gd name="connsiteX3" fmla="*/ 1143000 w 6772274"/>
                  <a:gd name="connsiteY3" fmla="*/ 1211580 h 1327783"/>
                  <a:gd name="connsiteX4" fmla="*/ 1588770 w 6772274"/>
                  <a:gd name="connsiteY4" fmla="*/ 857250 h 1327783"/>
                  <a:gd name="connsiteX5" fmla="*/ 1725930 w 6772274"/>
                  <a:gd name="connsiteY5" fmla="*/ 468630 h 1327783"/>
                  <a:gd name="connsiteX6" fmla="*/ 1645920 w 6772274"/>
                  <a:gd name="connsiteY6" fmla="*/ 148590 h 1327783"/>
                  <a:gd name="connsiteX7" fmla="*/ 1394460 w 6772274"/>
                  <a:gd name="connsiteY7" fmla="*/ 11430 h 1327783"/>
                  <a:gd name="connsiteX8" fmla="*/ 1143000 w 6772274"/>
                  <a:gd name="connsiteY8" fmla="*/ 80010 h 1327783"/>
                  <a:gd name="connsiteX9" fmla="*/ 1005840 w 6772274"/>
                  <a:gd name="connsiteY9" fmla="*/ 285750 h 1327783"/>
                  <a:gd name="connsiteX10" fmla="*/ 1005840 w 6772274"/>
                  <a:gd name="connsiteY10" fmla="*/ 582930 h 1327783"/>
                  <a:gd name="connsiteX11" fmla="*/ 1143000 w 6772274"/>
                  <a:gd name="connsiteY11" fmla="*/ 868680 h 1327783"/>
                  <a:gd name="connsiteX12" fmla="*/ 1485900 w 6772274"/>
                  <a:gd name="connsiteY12" fmla="*/ 1143000 h 1327783"/>
                  <a:gd name="connsiteX13" fmla="*/ 1840230 w 6772274"/>
                  <a:gd name="connsiteY13" fmla="*/ 1268730 h 1327783"/>
                  <a:gd name="connsiteX14" fmla="*/ 2228850 w 6772274"/>
                  <a:gd name="connsiteY14" fmla="*/ 1280160 h 1327783"/>
                  <a:gd name="connsiteX15" fmla="*/ 2651760 w 6772274"/>
                  <a:gd name="connsiteY15" fmla="*/ 1188720 h 1327783"/>
                  <a:gd name="connsiteX16" fmla="*/ 6195060 w 6772274"/>
                  <a:gd name="connsiteY16" fmla="*/ 445770 h 1327783"/>
                  <a:gd name="connsiteX17" fmla="*/ 6115050 w 6772274"/>
                  <a:gd name="connsiteY17" fmla="*/ 137160 h 1327783"/>
                  <a:gd name="connsiteX18" fmla="*/ 5875020 w 6772274"/>
                  <a:gd name="connsiteY18" fmla="*/ 34290 h 1327783"/>
                  <a:gd name="connsiteX19" fmla="*/ 5669280 w 6772274"/>
                  <a:gd name="connsiteY19" fmla="*/ 68580 h 1327783"/>
                  <a:gd name="connsiteX20" fmla="*/ 5532120 w 6772274"/>
                  <a:gd name="connsiteY20" fmla="*/ 171450 h 1327783"/>
                  <a:gd name="connsiteX21" fmla="*/ 5440680 w 6772274"/>
                  <a:gd name="connsiteY21" fmla="*/ 400050 h 1327783"/>
                  <a:gd name="connsiteX22" fmla="*/ 5509260 w 6772274"/>
                  <a:gd name="connsiteY22" fmla="*/ 685800 h 1327783"/>
                  <a:gd name="connsiteX0" fmla="*/ 0 w 6652260"/>
                  <a:gd name="connsiteY0" fmla="*/ 1221106 h 1434467"/>
                  <a:gd name="connsiteX1" fmla="*/ 262890 w 6652260"/>
                  <a:gd name="connsiteY1" fmla="*/ 1301116 h 1434467"/>
                  <a:gd name="connsiteX2" fmla="*/ 582930 w 6652260"/>
                  <a:gd name="connsiteY2" fmla="*/ 1369696 h 1434467"/>
                  <a:gd name="connsiteX3" fmla="*/ 1143000 w 6652260"/>
                  <a:gd name="connsiteY3" fmla="*/ 1266826 h 1434467"/>
                  <a:gd name="connsiteX4" fmla="*/ 1588770 w 6652260"/>
                  <a:gd name="connsiteY4" fmla="*/ 912496 h 1434467"/>
                  <a:gd name="connsiteX5" fmla="*/ 1725930 w 6652260"/>
                  <a:gd name="connsiteY5" fmla="*/ 523876 h 1434467"/>
                  <a:gd name="connsiteX6" fmla="*/ 1645920 w 6652260"/>
                  <a:gd name="connsiteY6" fmla="*/ 203836 h 1434467"/>
                  <a:gd name="connsiteX7" fmla="*/ 1394460 w 6652260"/>
                  <a:gd name="connsiteY7" fmla="*/ 66676 h 1434467"/>
                  <a:gd name="connsiteX8" fmla="*/ 1143000 w 6652260"/>
                  <a:gd name="connsiteY8" fmla="*/ 135256 h 1434467"/>
                  <a:gd name="connsiteX9" fmla="*/ 1005840 w 6652260"/>
                  <a:gd name="connsiteY9" fmla="*/ 340996 h 1434467"/>
                  <a:gd name="connsiteX10" fmla="*/ 1005840 w 6652260"/>
                  <a:gd name="connsiteY10" fmla="*/ 638176 h 1434467"/>
                  <a:gd name="connsiteX11" fmla="*/ 1143000 w 6652260"/>
                  <a:gd name="connsiteY11" fmla="*/ 923926 h 1434467"/>
                  <a:gd name="connsiteX12" fmla="*/ 1485900 w 6652260"/>
                  <a:gd name="connsiteY12" fmla="*/ 1198246 h 1434467"/>
                  <a:gd name="connsiteX13" fmla="*/ 1840230 w 6652260"/>
                  <a:gd name="connsiteY13" fmla="*/ 1323976 h 1434467"/>
                  <a:gd name="connsiteX14" fmla="*/ 2228850 w 6652260"/>
                  <a:gd name="connsiteY14" fmla="*/ 1335406 h 1434467"/>
                  <a:gd name="connsiteX15" fmla="*/ 2651760 w 6652260"/>
                  <a:gd name="connsiteY15" fmla="*/ 1243966 h 1434467"/>
                  <a:gd name="connsiteX16" fmla="*/ 6115050 w 6652260"/>
                  <a:gd name="connsiteY16" fmla="*/ 192406 h 1434467"/>
                  <a:gd name="connsiteX17" fmla="*/ 5875020 w 6652260"/>
                  <a:gd name="connsiteY17" fmla="*/ 89536 h 1434467"/>
                  <a:gd name="connsiteX18" fmla="*/ 5669280 w 6652260"/>
                  <a:gd name="connsiteY18" fmla="*/ 123826 h 1434467"/>
                  <a:gd name="connsiteX19" fmla="*/ 5532120 w 6652260"/>
                  <a:gd name="connsiteY19" fmla="*/ 226696 h 1434467"/>
                  <a:gd name="connsiteX20" fmla="*/ 5440680 w 6652260"/>
                  <a:gd name="connsiteY20" fmla="*/ 455296 h 1434467"/>
                  <a:gd name="connsiteX21" fmla="*/ 5509260 w 6652260"/>
                  <a:gd name="connsiteY21" fmla="*/ 741046 h 1434467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32120 w 6377939"/>
                  <a:gd name="connsiteY18" fmla="*/ 323849 h 1548765"/>
                  <a:gd name="connsiteX19" fmla="*/ 5440680 w 6377939"/>
                  <a:gd name="connsiteY19" fmla="*/ 552449 h 1548765"/>
                  <a:gd name="connsiteX20" fmla="*/ 5509260 w 6377939"/>
                  <a:gd name="connsiteY20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440680 w 6377939"/>
                  <a:gd name="connsiteY18" fmla="*/ 552449 h 1548765"/>
                  <a:gd name="connsiteX19" fmla="*/ 5509260 w 6377939"/>
                  <a:gd name="connsiteY19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18" fmla="*/ 5509260 w 6377939"/>
                  <a:gd name="connsiteY18" fmla="*/ 838199 h 1548765"/>
                  <a:gd name="connsiteX0" fmla="*/ 0 w 6377939"/>
                  <a:gd name="connsiteY0" fmla="*/ 1318259 h 1548765"/>
                  <a:gd name="connsiteX1" fmla="*/ 262890 w 6377939"/>
                  <a:gd name="connsiteY1" fmla="*/ 1398269 h 1548765"/>
                  <a:gd name="connsiteX2" fmla="*/ 582930 w 6377939"/>
                  <a:gd name="connsiteY2" fmla="*/ 1466849 h 1548765"/>
                  <a:gd name="connsiteX3" fmla="*/ 1143000 w 6377939"/>
                  <a:gd name="connsiteY3" fmla="*/ 1363979 h 1548765"/>
                  <a:gd name="connsiteX4" fmla="*/ 1588770 w 6377939"/>
                  <a:gd name="connsiteY4" fmla="*/ 1009649 h 1548765"/>
                  <a:gd name="connsiteX5" fmla="*/ 1725930 w 6377939"/>
                  <a:gd name="connsiteY5" fmla="*/ 621029 h 1548765"/>
                  <a:gd name="connsiteX6" fmla="*/ 1645920 w 6377939"/>
                  <a:gd name="connsiteY6" fmla="*/ 300989 h 1548765"/>
                  <a:gd name="connsiteX7" fmla="*/ 1394460 w 6377939"/>
                  <a:gd name="connsiteY7" fmla="*/ 163829 h 1548765"/>
                  <a:gd name="connsiteX8" fmla="*/ 1143000 w 6377939"/>
                  <a:gd name="connsiteY8" fmla="*/ 232409 h 1548765"/>
                  <a:gd name="connsiteX9" fmla="*/ 1005840 w 6377939"/>
                  <a:gd name="connsiteY9" fmla="*/ 438149 h 1548765"/>
                  <a:gd name="connsiteX10" fmla="*/ 1005840 w 6377939"/>
                  <a:gd name="connsiteY10" fmla="*/ 735329 h 1548765"/>
                  <a:gd name="connsiteX11" fmla="*/ 1143000 w 6377939"/>
                  <a:gd name="connsiteY11" fmla="*/ 1021079 h 1548765"/>
                  <a:gd name="connsiteX12" fmla="*/ 1485900 w 6377939"/>
                  <a:gd name="connsiteY12" fmla="*/ 1295399 h 1548765"/>
                  <a:gd name="connsiteX13" fmla="*/ 1840230 w 6377939"/>
                  <a:gd name="connsiteY13" fmla="*/ 1421129 h 1548765"/>
                  <a:gd name="connsiteX14" fmla="*/ 2228850 w 6377939"/>
                  <a:gd name="connsiteY14" fmla="*/ 1432559 h 1548765"/>
                  <a:gd name="connsiteX15" fmla="*/ 2651760 w 6377939"/>
                  <a:gd name="connsiteY15" fmla="*/ 1341119 h 1548765"/>
                  <a:gd name="connsiteX16" fmla="*/ 5875020 w 6377939"/>
                  <a:gd name="connsiteY16" fmla="*/ 186689 h 1548765"/>
                  <a:gd name="connsiteX17" fmla="*/ 5669280 w 6377939"/>
                  <a:gd name="connsiteY17" fmla="*/ 220979 h 1548765"/>
                  <a:gd name="connsiteX0" fmla="*/ 0 w 5875021"/>
                  <a:gd name="connsiteY0" fmla="*/ 1165859 h 1396365"/>
                  <a:gd name="connsiteX1" fmla="*/ 262890 w 5875021"/>
                  <a:gd name="connsiteY1" fmla="*/ 1245869 h 1396365"/>
                  <a:gd name="connsiteX2" fmla="*/ 582930 w 5875021"/>
                  <a:gd name="connsiteY2" fmla="*/ 1314449 h 1396365"/>
                  <a:gd name="connsiteX3" fmla="*/ 1143000 w 5875021"/>
                  <a:gd name="connsiteY3" fmla="*/ 1211579 h 1396365"/>
                  <a:gd name="connsiteX4" fmla="*/ 1588770 w 5875021"/>
                  <a:gd name="connsiteY4" fmla="*/ 857249 h 1396365"/>
                  <a:gd name="connsiteX5" fmla="*/ 1725930 w 5875021"/>
                  <a:gd name="connsiteY5" fmla="*/ 468629 h 1396365"/>
                  <a:gd name="connsiteX6" fmla="*/ 1645920 w 5875021"/>
                  <a:gd name="connsiteY6" fmla="*/ 148589 h 1396365"/>
                  <a:gd name="connsiteX7" fmla="*/ 1394460 w 5875021"/>
                  <a:gd name="connsiteY7" fmla="*/ 11429 h 1396365"/>
                  <a:gd name="connsiteX8" fmla="*/ 1143000 w 5875021"/>
                  <a:gd name="connsiteY8" fmla="*/ 80009 h 1396365"/>
                  <a:gd name="connsiteX9" fmla="*/ 1005840 w 5875021"/>
                  <a:gd name="connsiteY9" fmla="*/ 285749 h 1396365"/>
                  <a:gd name="connsiteX10" fmla="*/ 1005840 w 5875021"/>
                  <a:gd name="connsiteY10" fmla="*/ 582929 h 1396365"/>
                  <a:gd name="connsiteX11" fmla="*/ 1143000 w 5875021"/>
                  <a:gd name="connsiteY11" fmla="*/ 868679 h 1396365"/>
                  <a:gd name="connsiteX12" fmla="*/ 1485900 w 5875021"/>
                  <a:gd name="connsiteY12" fmla="*/ 1142999 h 1396365"/>
                  <a:gd name="connsiteX13" fmla="*/ 1840230 w 5875021"/>
                  <a:gd name="connsiteY13" fmla="*/ 1268729 h 1396365"/>
                  <a:gd name="connsiteX14" fmla="*/ 2228850 w 5875021"/>
                  <a:gd name="connsiteY14" fmla="*/ 1280159 h 1396365"/>
                  <a:gd name="connsiteX15" fmla="*/ 2651760 w 5875021"/>
                  <a:gd name="connsiteY15" fmla="*/ 1188719 h 1396365"/>
                  <a:gd name="connsiteX16" fmla="*/ 5875020 w 5875021"/>
                  <a:gd name="connsiteY16" fmla="*/ 34289 h 1396365"/>
                  <a:gd name="connsiteX0" fmla="*/ 0 w 2651760"/>
                  <a:gd name="connsiteY0" fmla="*/ 1165859 h 1396365"/>
                  <a:gd name="connsiteX1" fmla="*/ 262890 w 2651760"/>
                  <a:gd name="connsiteY1" fmla="*/ 1245869 h 1396365"/>
                  <a:gd name="connsiteX2" fmla="*/ 582930 w 2651760"/>
                  <a:gd name="connsiteY2" fmla="*/ 1314449 h 1396365"/>
                  <a:gd name="connsiteX3" fmla="*/ 1143000 w 2651760"/>
                  <a:gd name="connsiteY3" fmla="*/ 1211579 h 1396365"/>
                  <a:gd name="connsiteX4" fmla="*/ 1588770 w 2651760"/>
                  <a:gd name="connsiteY4" fmla="*/ 857249 h 1396365"/>
                  <a:gd name="connsiteX5" fmla="*/ 1725930 w 2651760"/>
                  <a:gd name="connsiteY5" fmla="*/ 468629 h 1396365"/>
                  <a:gd name="connsiteX6" fmla="*/ 1645920 w 2651760"/>
                  <a:gd name="connsiteY6" fmla="*/ 148589 h 1396365"/>
                  <a:gd name="connsiteX7" fmla="*/ 1394460 w 2651760"/>
                  <a:gd name="connsiteY7" fmla="*/ 11429 h 1396365"/>
                  <a:gd name="connsiteX8" fmla="*/ 1143000 w 2651760"/>
                  <a:gd name="connsiteY8" fmla="*/ 80009 h 1396365"/>
                  <a:gd name="connsiteX9" fmla="*/ 1005840 w 2651760"/>
                  <a:gd name="connsiteY9" fmla="*/ 285749 h 1396365"/>
                  <a:gd name="connsiteX10" fmla="*/ 1005840 w 2651760"/>
                  <a:gd name="connsiteY10" fmla="*/ 582929 h 1396365"/>
                  <a:gd name="connsiteX11" fmla="*/ 1143000 w 2651760"/>
                  <a:gd name="connsiteY11" fmla="*/ 868679 h 1396365"/>
                  <a:gd name="connsiteX12" fmla="*/ 1485900 w 2651760"/>
                  <a:gd name="connsiteY12" fmla="*/ 1142999 h 1396365"/>
                  <a:gd name="connsiteX13" fmla="*/ 1840230 w 2651760"/>
                  <a:gd name="connsiteY13" fmla="*/ 1268729 h 1396365"/>
                  <a:gd name="connsiteX14" fmla="*/ 2228850 w 2651760"/>
                  <a:gd name="connsiteY14" fmla="*/ 1280159 h 1396365"/>
                  <a:gd name="connsiteX15" fmla="*/ 2651760 w 2651760"/>
                  <a:gd name="connsiteY15" fmla="*/ 1188719 h 1396365"/>
                  <a:gd name="connsiteX0" fmla="*/ 0 w 2228852"/>
                  <a:gd name="connsiteY0" fmla="*/ 1165859 h 1320165"/>
                  <a:gd name="connsiteX1" fmla="*/ 262890 w 2228852"/>
                  <a:gd name="connsiteY1" fmla="*/ 1245869 h 1320165"/>
                  <a:gd name="connsiteX2" fmla="*/ 582930 w 2228852"/>
                  <a:gd name="connsiteY2" fmla="*/ 1314449 h 1320165"/>
                  <a:gd name="connsiteX3" fmla="*/ 1143000 w 2228852"/>
                  <a:gd name="connsiteY3" fmla="*/ 1211579 h 1320165"/>
                  <a:gd name="connsiteX4" fmla="*/ 1588770 w 2228852"/>
                  <a:gd name="connsiteY4" fmla="*/ 857249 h 1320165"/>
                  <a:gd name="connsiteX5" fmla="*/ 1725930 w 2228852"/>
                  <a:gd name="connsiteY5" fmla="*/ 468629 h 1320165"/>
                  <a:gd name="connsiteX6" fmla="*/ 1645920 w 2228852"/>
                  <a:gd name="connsiteY6" fmla="*/ 148589 h 1320165"/>
                  <a:gd name="connsiteX7" fmla="*/ 1394460 w 2228852"/>
                  <a:gd name="connsiteY7" fmla="*/ 11429 h 1320165"/>
                  <a:gd name="connsiteX8" fmla="*/ 1143000 w 2228852"/>
                  <a:gd name="connsiteY8" fmla="*/ 80009 h 1320165"/>
                  <a:gd name="connsiteX9" fmla="*/ 1005840 w 2228852"/>
                  <a:gd name="connsiteY9" fmla="*/ 285749 h 1320165"/>
                  <a:gd name="connsiteX10" fmla="*/ 1005840 w 2228852"/>
                  <a:gd name="connsiteY10" fmla="*/ 582929 h 1320165"/>
                  <a:gd name="connsiteX11" fmla="*/ 1143000 w 2228852"/>
                  <a:gd name="connsiteY11" fmla="*/ 868679 h 1320165"/>
                  <a:gd name="connsiteX12" fmla="*/ 1485900 w 2228852"/>
                  <a:gd name="connsiteY12" fmla="*/ 1142999 h 1320165"/>
                  <a:gd name="connsiteX13" fmla="*/ 1840230 w 2228852"/>
                  <a:gd name="connsiteY13" fmla="*/ 1268729 h 1320165"/>
                  <a:gd name="connsiteX14" fmla="*/ 2228850 w 2228852"/>
                  <a:gd name="connsiteY14" fmla="*/ 1280159 h 1320165"/>
                  <a:gd name="connsiteX0" fmla="*/ 0 w 1965959"/>
                  <a:gd name="connsiteY0" fmla="*/ 1245869 h 1320165"/>
                  <a:gd name="connsiteX1" fmla="*/ 320040 w 1965959"/>
                  <a:gd name="connsiteY1" fmla="*/ 1314449 h 1320165"/>
                  <a:gd name="connsiteX2" fmla="*/ 880110 w 1965959"/>
                  <a:gd name="connsiteY2" fmla="*/ 1211579 h 1320165"/>
                  <a:gd name="connsiteX3" fmla="*/ 1325880 w 1965959"/>
                  <a:gd name="connsiteY3" fmla="*/ 857249 h 1320165"/>
                  <a:gd name="connsiteX4" fmla="*/ 1463040 w 1965959"/>
                  <a:gd name="connsiteY4" fmla="*/ 468629 h 1320165"/>
                  <a:gd name="connsiteX5" fmla="*/ 1383030 w 1965959"/>
                  <a:gd name="connsiteY5" fmla="*/ 148589 h 1320165"/>
                  <a:gd name="connsiteX6" fmla="*/ 1131570 w 1965959"/>
                  <a:gd name="connsiteY6" fmla="*/ 11429 h 1320165"/>
                  <a:gd name="connsiteX7" fmla="*/ 880110 w 1965959"/>
                  <a:gd name="connsiteY7" fmla="*/ 80009 h 1320165"/>
                  <a:gd name="connsiteX8" fmla="*/ 742950 w 1965959"/>
                  <a:gd name="connsiteY8" fmla="*/ 285749 h 1320165"/>
                  <a:gd name="connsiteX9" fmla="*/ 742950 w 1965959"/>
                  <a:gd name="connsiteY9" fmla="*/ 582929 h 1320165"/>
                  <a:gd name="connsiteX10" fmla="*/ 880110 w 1965959"/>
                  <a:gd name="connsiteY10" fmla="*/ 868679 h 1320165"/>
                  <a:gd name="connsiteX11" fmla="*/ 1223010 w 1965959"/>
                  <a:gd name="connsiteY11" fmla="*/ 1142999 h 1320165"/>
                  <a:gd name="connsiteX12" fmla="*/ 1577340 w 1965959"/>
                  <a:gd name="connsiteY12" fmla="*/ 1268729 h 1320165"/>
                  <a:gd name="connsiteX13" fmla="*/ 1965960 w 1965959"/>
                  <a:gd name="connsiteY13" fmla="*/ 1280159 h 1320165"/>
                  <a:gd name="connsiteX0" fmla="*/ 0 w 1930305"/>
                  <a:gd name="connsiteY0" fmla="*/ 1135736 h 1327090"/>
                  <a:gd name="connsiteX1" fmla="*/ 284386 w 1930305"/>
                  <a:gd name="connsiteY1" fmla="*/ 1314449 h 1327090"/>
                  <a:gd name="connsiteX2" fmla="*/ 844456 w 1930305"/>
                  <a:gd name="connsiteY2" fmla="*/ 1211579 h 1327090"/>
                  <a:gd name="connsiteX3" fmla="*/ 1290226 w 1930305"/>
                  <a:gd name="connsiteY3" fmla="*/ 857249 h 1327090"/>
                  <a:gd name="connsiteX4" fmla="*/ 1427386 w 1930305"/>
                  <a:gd name="connsiteY4" fmla="*/ 468629 h 1327090"/>
                  <a:gd name="connsiteX5" fmla="*/ 1347376 w 1930305"/>
                  <a:gd name="connsiteY5" fmla="*/ 148589 h 1327090"/>
                  <a:gd name="connsiteX6" fmla="*/ 1095916 w 1930305"/>
                  <a:gd name="connsiteY6" fmla="*/ 11429 h 1327090"/>
                  <a:gd name="connsiteX7" fmla="*/ 844456 w 1930305"/>
                  <a:gd name="connsiteY7" fmla="*/ 80009 h 1327090"/>
                  <a:gd name="connsiteX8" fmla="*/ 707296 w 1930305"/>
                  <a:gd name="connsiteY8" fmla="*/ 285749 h 1327090"/>
                  <a:gd name="connsiteX9" fmla="*/ 707296 w 1930305"/>
                  <a:gd name="connsiteY9" fmla="*/ 582929 h 1327090"/>
                  <a:gd name="connsiteX10" fmla="*/ 844456 w 1930305"/>
                  <a:gd name="connsiteY10" fmla="*/ 868679 h 1327090"/>
                  <a:gd name="connsiteX11" fmla="*/ 1187356 w 1930305"/>
                  <a:gd name="connsiteY11" fmla="*/ 1142999 h 1327090"/>
                  <a:gd name="connsiteX12" fmla="*/ 1541686 w 1930305"/>
                  <a:gd name="connsiteY12" fmla="*/ 1268729 h 1327090"/>
                  <a:gd name="connsiteX13" fmla="*/ 1930306 w 1930305"/>
                  <a:gd name="connsiteY13" fmla="*/ 1280159 h 1327090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135736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30305"/>
                  <a:gd name="connsiteY0" fmla="*/ 1065647 h 1293493"/>
                  <a:gd name="connsiteX1" fmla="*/ 409183 w 1930305"/>
                  <a:gd name="connsiteY1" fmla="*/ 1254378 h 1293493"/>
                  <a:gd name="connsiteX2" fmla="*/ 844456 w 1930305"/>
                  <a:gd name="connsiteY2" fmla="*/ 1211579 h 1293493"/>
                  <a:gd name="connsiteX3" fmla="*/ 1290226 w 1930305"/>
                  <a:gd name="connsiteY3" fmla="*/ 857249 h 1293493"/>
                  <a:gd name="connsiteX4" fmla="*/ 1427386 w 1930305"/>
                  <a:gd name="connsiteY4" fmla="*/ 468629 h 1293493"/>
                  <a:gd name="connsiteX5" fmla="*/ 1347376 w 1930305"/>
                  <a:gd name="connsiteY5" fmla="*/ 148589 h 1293493"/>
                  <a:gd name="connsiteX6" fmla="*/ 1095916 w 1930305"/>
                  <a:gd name="connsiteY6" fmla="*/ 11429 h 1293493"/>
                  <a:gd name="connsiteX7" fmla="*/ 844456 w 1930305"/>
                  <a:gd name="connsiteY7" fmla="*/ 80009 h 1293493"/>
                  <a:gd name="connsiteX8" fmla="*/ 707296 w 1930305"/>
                  <a:gd name="connsiteY8" fmla="*/ 285749 h 1293493"/>
                  <a:gd name="connsiteX9" fmla="*/ 707296 w 1930305"/>
                  <a:gd name="connsiteY9" fmla="*/ 582929 h 1293493"/>
                  <a:gd name="connsiteX10" fmla="*/ 844456 w 1930305"/>
                  <a:gd name="connsiteY10" fmla="*/ 868679 h 1293493"/>
                  <a:gd name="connsiteX11" fmla="*/ 1187356 w 1930305"/>
                  <a:gd name="connsiteY11" fmla="*/ 1142999 h 1293493"/>
                  <a:gd name="connsiteX12" fmla="*/ 1541686 w 1930305"/>
                  <a:gd name="connsiteY12" fmla="*/ 1268729 h 1293493"/>
                  <a:gd name="connsiteX13" fmla="*/ 1930306 w 1930305"/>
                  <a:gd name="connsiteY13" fmla="*/ 1280159 h 1293493"/>
                  <a:gd name="connsiteX0" fmla="*/ 0 w 1983791"/>
                  <a:gd name="connsiteY0" fmla="*/ 1065647 h 1283245"/>
                  <a:gd name="connsiteX1" fmla="*/ 409183 w 1983791"/>
                  <a:gd name="connsiteY1" fmla="*/ 1254378 h 1283245"/>
                  <a:gd name="connsiteX2" fmla="*/ 844456 w 1983791"/>
                  <a:gd name="connsiteY2" fmla="*/ 1211579 h 1283245"/>
                  <a:gd name="connsiteX3" fmla="*/ 1290226 w 1983791"/>
                  <a:gd name="connsiteY3" fmla="*/ 857249 h 1283245"/>
                  <a:gd name="connsiteX4" fmla="*/ 1427386 w 1983791"/>
                  <a:gd name="connsiteY4" fmla="*/ 468629 h 1283245"/>
                  <a:gd name="connsiteX5" fmla="*/ 1347376 w 1983791"/>
                  <a:gd name="connsiteY5" fmla="*/ 148589 h 1283245"/>
                  <a:gd name="connsiteX6" fmla="*/ 1095916 w 1983791"/>
                  <a:gd name="connsiteY6" fmla="*/ 11429 h 1283245"/>
                  <a:gd name="connsiteX7" fmla="*/ 844456 w 1983791"/>
                  <a:gd name="connsiteY7" fmla="*/ 80009 h 1283245"/>
                  <a:gd name="connsiteX8" fmla="*/ 707296 w 1983791"/>
                  <a:gd name="connsiteY8" fmla="*/ 285749 h 1283245"/>
                  <a:gd name="connsiteX9" fmla="*/ 707296 w 1983791"/>
                  <a:gd name="connsiteY9" fmla="*/ 582929 h 1283245"/>
                  <a:gd name="connsiteX10" fmla="*/ 844456 w 1983791"/>
                  <a:gd name="connsiteY10" fmla="*/ 868679 h 1283245"/>
                  <a:gd name="connsiteX11" fmla="*/ 1187356 w 1983791"/>
                  <a:gd name="connsiteY11" fmla="*/ 1142999 h 1283245"/>
                  <a:gd name="connsiteX12" fmla="*/ 1541686 w 1983791"/>
                  <a:gd name="connsiteY12" fmla="*/ 1268729 h 1283245"/>
                  <a:gd name="connsiteX13" fmla="*/ 1983791 w 1983791"/>
                  <a:gd name="connsiteY13" fmla="*/ 1230101 h 1283245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983791"/>
                  <a:gd name="connsiteY0" fmla="*/ 1065647 h 1277766"/>
                  <a:gd name="connsiteX1" fmla="*/ 409183 w 1983791"/>
                  <a:gd name="connsiteY1" fmla="*/ 1254378 h 1277766"/>
                  <a:gd name="connsiteX2" fmla="*/ 844456 w 1983791"/>
                  <a:gd name="connsiteY2" fmla="*/ 1211579 h 1277766"/>
                  <a:gd name="connsiteX3" fmla="*/ 1290226 w 1983791"/>
                  <a:gd name="connsiteY3" fmla="*/ 857249 h 1277766"/>
                  <a:gd name="connsiteX4" fmla="*/ 1427386 w 1983791"/>
                  <a:gd name="connsiteY4" fmla="*/ 468629 h 1277766"/>
                  <a:gd name="connsiteX5" fmla="*/ 1347376 w 1983791"/>
                  <a:gd name="connsiteY5" fmla="*/ 148589 h 1277766"/>
                  <a:gd name="connsiteX6" fmla="*/ 1095916 w 1983791"/>
                  <a:gd name="connsiteY6" fmla="*/ 11429 h 1277766"/>
                  <a:gd name="connsiteX7" fmla="*/ 844456 w 1983791"/>
                  <a:gd name="connsiteY7" fmla="*/ 80009 h 1277766"/>
                  <a:gd name="connsiteX8" fmla="*/ 707296 w 1983791"/>
                  <a:gd name="connsiteY8" fmla="*/ 285749 h 1277766"/>
                  <a:gd name="connsiteX9" fmla="*/ 707296 w 1983791"/>
                  <a:gd name="connsiteY9" fmla="*/ 582929 h 1277766"/>
                  <a:gd name="connsiteX10" fmla="*/ 844456 w 1983791"/>
                  <a:gd name="connsiteY10" fmla="*/ 868679 h 1277766"/>
                  <a:gd name="connsiteX11" fmla="*/ 1187356 w 1983791"/>
                  <a:gd name="connsiteY11" fmla="*/ 1142999 h 1277766"/>
                  <a:gd name="connsiteX12" fmla="*/ 1541686 w 1983791"/>
                  <a:gd name="connsiteY12" fmla="*/ 1268729 h 1277766"/>
                  <a:gd name="connsiteX13" fmla="*/ 1983791 w 1983791"/>
                  <a:gd name="connsiteY13" fmla="*/ 1180038 h 1277766"/>
                  <a:gd name="connsiteX0" fmla="*/ 0 w 1574608"/>
                  <a:gd name="connsiteY0" fmla="*/ 1254378 h 1277766"/>
                  <a:gd name="connsiteX1" fmla="*/ 435273 w 1574608"/>
                  <a:gd name="connsiteY1" fmla="*/ 1211579 h 1277766"/>
                  <a:gd name="connsiteX2" fmla="*/ 881043 w 1574608"/>
                  <a:gd name="connsiteY2" fmla="*/ 857249 h 1277766"/>
                  <a:gd name="connsiteX3" fmla="*/ 1018203 w 1574608"/>
                  <a:gd name="connsiteY3" fmla="*/ 468629 h 1277766"/>
                  <a:gd name="connsiteX4" fmla="*/ 938193 w 1574608"/>
                  <a:gd name="connsiteY4" fmla="*/ 148589 h 1277766"/>
                  <a:gd name="connsiteX5" fmla="*/ 686733 w 1574608"/>
                  <a:gd name="connsiteY5" fmla="*/ 11429 h 1277766"/>
                  <a:gd name="connsiteX6" fmla="*/ 435273 w 1574608"/>
                  <a:gd name="connsiteY6" fmla="*/ 80009 h 1277766"/>
                  <a:gd name="connsiteX7" fmla="*/ 298113 w 1574608"/>
                  <a:gd name="connsiteY7" fmla="*/ 285749 h 1277766"/>
                  <a:gd name="connsiteX8" fmla="*/ 298113 w 1574608"/>
                  <a:gd name="connsiteY8" fmla="*/ 582929 h 1277766"/>
                  <a:gd name="connsiteX9" fmla="*/ 435273 w 1574608"/>
                  <a:gd name="connsiteY9" fmla="*/ 868679 h 1277766"/>
                  <a:gd name="connsiteX10" fmla="*/ 778173 w 1574608"/>
                  <a:gd name="connsiteY10" fmla="*/ 1142999 h 1277766"/>
                  <a:gd name="connsiteX11" fmla="*/ 1132503 w 1574608"/>
                  <a:gd name="connsiteY11" fmla="*/ 1268729 h 1277766"/>
                  <a:gd name="connsiteX12" fmla="*/ 1574608 w 1574608"/>
                  <a:gd name="connsiteY12" fmla="*/ 1180038 h 12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4608" h="1277766">
                    <a:moveTo>
                      <a:pt x="0" y="1254378"/>
                    </a:moveTo>
                    <a:cubicBezTo>
                      <a:pt x="140743" y="1267019"/>
                      <a:pt x="288432" y="1277767"/>
                      <a:pt x="435273" y="1211579"/>
                    </a:cubicBezTo>
                    <a:cubicBezTo>
                      <a:pt x="582114" y="1145391"/>
                      <a:pt x="783888" y="981074"/>
                      <a:pt x="881043" y="857249"/>
                    </a:cubicBezTo>
                    <a:cubicBezTo>
                      <a:pt x="978198" y="733424"/>
                      <a:pt x="1008678" y="586739"/>
                      <a:pt x="1018203" y="468629"/>
                    </a:cubicBezTo>
                    <a:cubicBezTo>
                      <a:pt x="1027728" y="350519"/>
                      <a:pt x="993438" y="224789"/>
                      <a:pt x="938193" y="148589"/>
                    </a:cubicBezTo>
                    <a:cubicBezTo>
                      <a:pt x="882948" y="72389"/>
                      <a:pt x="770553" y="22859"/>
                      <a:pt x="686733" y="11429"/>
                    </a:cubicBezTo>
                    <a:cubicBezTo>
                      <a:pt x="602913" y="-1"/>
                      <a:pt x="500043" y="34289"/>
                      <a:pt x="435273" y="80009"/>
                    </a:cubicBezTo>
                    <a:cubicBezTo>
                      <a:pt x="370503" y="125729"/>
                      <a:pt x="320973" y="201929"/>
                      <a:pt x="298113" y="285749"/>
                    </a:cubicBezTo>
                    <a:cubicBezTo>
                      <a:pt x="275253" y="369569"/>
                      <a:pt x="275253" y="485774"/>
                      <a:pt x="298113" y="582929"/>
                    </a:cubicBezTo>
                    <a:cubicBezTo>
                      <a:pt x="320973" y="680084"/>
                      <a:pt x="355263" y="775334"/>
                      <a:pt x="435273" y="868679"/>
                    </a:cubicBezTo>
                    <a:cubicBezTo>
                      <a:pt x="515283" y="962024"/>
                      <a:pt x="661968" y="1076324"/>
                      <a:pt x="778173" y="1142999"/>
                    </a:cubicBezTo>
                    <a:cubicBezTo>
                      <a:pt x="894378" y="1209674"/>
                      <a:pt x="999764" y="1262556"/>
                      <a:pt x="1132503" y="1268729"/>
                    </a:cubicBezTo>
                    <a:cubicBezTo>
                      <a:pt x="1265242" y="1274902"/>
                      <a:pt x="1439352" y="1233425"/>
                      <a:pt x="1574608" y="1180038"/>
                    </a:cubicBez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ectângulo 79"/>
            <p:cNvSpPr/>
            <p:nvPr/>
          </p:nvSpPr>
          <p:spPr>
            <a:xfrm>
              <a:off x="3661861" y="3390073"/>
              <a:ext cx="123221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 err="1" smtClean="0">
                  <a:solidFill>
                    <a:prstClr val="black"/>
                  </a:solidFill>
                  <a:latin typeface="Calibri"/>
                </a:rPr>
                <a:t>quarkonium</a:t>
              </a:r>
              <a:r>
                <a:rPr lang="en-US" sz="1600" i="1" dirty="0" smtClean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1600" i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1600" i="1" dirty="0" smtClean="0">
                  <a:solidFill>
                    <a:prstClr val="black"/>
                  </a:solidFill>
                  <a:latin typeface="Calibri"/>
                </a:rPr>
                <a:t>production</a:t>
              </a:r>
              <a:endParaRPr lang="en-GB" sz="1600" i="1" dirty="0"/>
            </a:p>
          </p:txBody>
        </p:sp>
        <p:sp>
          <p:nvSpPr>
            <p:cNvPr id="94" name="Rectangle 105"/>
            <p:cNvSpPr/>
            <p:nvPr/>
          </p:nvSpPr>
          <p:spPr>
            <a:xfrm>
              <a:off x="3705888" y="4232005"/>
              <a:ext cx="534504" cy="42233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anti</a:t>
              </a:r>
              <a:br>
                <a:rPr lang="en-US" dirty="0" smtClean="0">
                  <a:solidFill>
                    <a:srgbClr val="FF0000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red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113"/>
            <p:cNvSpPr/>
            <p:nvPr/>
          </p:nvSpPr>
          <p:spPr>
            <a:xfrm>
              <a:off x="2987986" y="3450600"/>
              <a:ext cx="313562" cy="2769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red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35647" y="649504"/>
            <a:ext cx="4795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Hadron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formation</a:t>
            </a:r>
            <a:r>
              <a:rPr lang="en-US" sz="1600" dirty="0" smtClean="0">
                <a:cs typeface="Arial"/>
              </a:rPr>
              <a:t>… a mystery within the SM;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“QCD is full of surprises and challenges” (J. </a:t>
            </a:r>
            <a:r>
              <a:rPr lang="en-US" sz="1600" dirty="0" err="1" smtClean="0">
                <a:cs typeface="Arial"/>
              </a:rPr>
              <a:t>Lykken</a:t>
            </a:r>
            <a:r>
              <a:rPr lang="en-US" sz="1600" dirty="0" smtClean="0">
                <a:cs typeface="Arial"/>
              </a:rPr>
              <a:t>)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Quarkonium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production</a:t>
            </a:r>
            <a:r>
              <a:rPr lang="en-US" sz="1600" dirty="0" smtClean="0">
                <a:cs typeface="Arial"/>
              </a:rPr>
              <a:t>…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is an ideal probe to study </a:t>
            </a:r>
            <a:r>
              <a:rPr lang="en-US" sz="1600" dirty="0" err="1" smtClean="0">
                <a:cs typeface="Arial"/>
              </a:rPr>
              <a:t>hadron</a:t>
            </a:r>
            <a:r>
              <a:rPr lang="en-US" sz="1600" dirty="0" smtClean="0">
                <a:cs typeface="Arial"/>
              </a:rPr>
              <a:t> 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3005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The big picture in a nutshell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 descr="NRQCDfail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6501"/>
              <a:stretch>
                <a:fillRect/>
              </a:stretch>
            </p:blipFill>
          </mc:Choice>
          <mc:Fallback>
            <p:blipFill>
              <a:blip r:embed="rId4"/>
              <a:srcRect l="46501"/>
              <a:stretch>
                <a:fillRect/>
              </a:stretch>
            </p:blipFill>
          </mc:Fallback>
        </mc:AlternateContent>
        <p:spPr>
          <a:xfrm>
            <a:off x="5225614" y="3675943"/>
            <a:ext cx="3779482" cy="3097390"/>
          </a:xfrm>
          <a:prstGeom prst="rect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Picture 11" descr="NRQCDfail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53883"/>
              <a:stretch>
                <a:fillRect/>
              </a:stretch>
            </p:blipFill>
          </mc:Choice>
          <mc:Fallback>
            <p:blipFill>
              <a:blip r:embed="rId4"/>
              <a:srcRect r="53883"/>
              <a:stretch>
                <a:fillRect/>
              </a:stretch>
            </p:blipFill>
          </mc:Fallback>
        </mc:AlternateContent>
        <p:spPr>
          <a:xfrm>
            <a:off x="5225614" y="203136"/>
            <a:ext cx="3600886" cy="3423415"/>
          </a:xfrm>
          <a:prstGeom prst="rect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TextBox 14"/>
          <p:cNvSpPr txBox="1"/>
          <p:nvPr/>
        </p:nvSpPr>
        <p:spPr>
          <a:xfrm>
            <a:off x="135647" y="649504"/>
            <a:ext cx="47953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Hadron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formation</a:t>
            </a:r>
            <a:r>
              <a:rPr lang="en-US" sz="1600" dirty="0" smtClean="0">
                <a:cs typeface="Arial"/>
              </a:rPr>
              <a:t>… a mystery within the SM;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“QCD is full of surprises and challenges” (J. </a:t>
            </a:r>
            <a:r>
              <a:rPr lang="en-US" sz="1600" dirty="0" err="1" smtClean="0">
                <a:cs typeface="Arial"/>
              </a:rPr>
              <a:t>Lykken</a:t>
            </a:r>
            <a:r>
              <a:rPr lang="en-US" sz="1600" dirty="0" smtClean="0">
                <a:cs typeface="Arial"/>
              </a:rPr>
              <a:t>)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Quarkonium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production</a:t>
            </a:r>
            <a:r>
              <a:rPr lang="en-US" sz="1600" dirty="0" smtClean="0">
                <a:cs typeface="Arial"/>
              </a:rPr>
              <a:t>…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is an ideal probe to study </a:t>
            </a:r>
            <a:r>
              <a:rPr lang="en-US" sz="1600" dirty="0" err="1" smtClean="0">
                <a:cs typeface="Arial"/>
              </a:rPr>
              <a:t>hadron</a:t>
            </a:r>
            <a:r>
              <a:rPr lang="en-US" sz="1600" dirty="0" smtClean="0">
                <a:cs typeface="Arial"/>
              </a:rPr>
              <a:t> formation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As will be explained in detail later in this talk,</a:t>
            </a:r>
          </a:p>
          <a:p>
            <a:r>
              <a:rPr lang="en-US" sz="1600" dirty="0" smtClean="0">
                <a:solidFill>
                  <a:srgbClr val="0000FF"/>
                </a:solidFill>
                <a:cs typeface="Arial"/>
              </a:rPr>
              <a:t>NRQCD calculations</a:t>
            </a:r>
            <a:r>
              <a:rPr lang="en-US" sz="1600" dirty="0" smtClean="0">
                <a:cs typeface="Arial"/>
              </a:rPr>
              <a:t> fit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-differential cross sections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to extract long-distance matrix elements (</a:t>
            </a:r>
            <a:r>
              <a:rPr lang="en-US" sz="1600" dirty="0" err="1" smtClean="0">
                <a:cs typeface="Arial"/>
              </a:rPr>
              <a:t>LDMEs</a:t>
            </a:r>
            <a:r>
              <a:rPr lang="en-US" sz="1600" dirty="0" smtClean="0">
                <a:cs typeface="Arial"/>
              </a:rPr>
              <a:t>)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and then predict the </a:t>
            </a:r>
            <a:r>
              <a:rPr lang="en-US" sz="1600" dirty="0" err="1" smtClean="0">
                <a:cs typeface="Arial"/>
              </a:rPr>
              <a:t>quarkonium</a:t>
            </a:r>
            <a:r>
              <a:rPr lang="en-US" sz="1600" dirty="0" smtClean="0">
                <a:cs typeface="Arial"/>
              </a:rPr>
              <a:t> polarization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pre-LHC polarization measurements (affected by some inconsistencies) were left out of the LDME fits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solidFill>
                  <a:srgbClr val="0000FF"/>
                </a:solidFill>
                <a:cs typeface="Arial"/>
              </a:rPr>
              <a:t>LHC cross sections and polarizations</a:t>
            </a:r>
            <a:r>
              <a:rPr lang="en-US" sz="1600" dirty="0" smtClean="0">
                <a:cs typeface="Arial"/>
              </a:rPr>
              <a:t> can provide significant improvements: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more reliable analysis methods and higher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reach</a:t>
            </a:r>
          </a:p>
        </p:txBody>
      </p:sp>
      <p:sp>
        <p:nvSpPr>
          <p:cNvPr id="18" name="Freeform 17"/>
          <p:cNvSpPr/>
          <p:nvPr/>
        </p:nvSpPr>
        <p:spPr>
          <a:xfrm>
            <a:off x="6222977" y="1312034"/>
            <a:ext cx="2242455" cy="3883621"/>
          </a:xfrm>
          <a:custGeom>
            <a:avLst/>
            <a:gdLst>
              <a:gd name="connsiteX0" fmla="*/ 0 w 545754"/>
              <a:gd name="connsiteY0" fmla="*/ 0 h 3379799"/>
              <a:gd name="connsiteX1" fmla="*/ 451297 w 545754"/>
              <a:gd name="connsiteY1" fmla="*/ 1081116 h 3379799"/>
              <a:gd name="connsiteX2" fmla="*/ 472287 w 545754"/>
              <a:gd name="connsiteY2" fmla="*/ 2319676 h 3379799"/>
              <a:gd name="connsiteX3" fmla="*/ 10495 w 545754"/>
              <a:gd name="connsiteY3" fmla="*/ 3379799 h 3379799"/>
              <a:gd name="connsiteX0" fmla="*/ 202034 w 747788"/>
              <a:gd name="connsiteY0" fmla="*/ 0 h 3379799"/>
              <a:gd name="connsiteX1" fmla="*/ 653331 w 747788"/>
              <a:gd name="connsiteY1" fmla="*/ 1081116 h 3379799"/>
              <a:gd name="connsiteX2" fmla="*/ 674321 w 747788"/>
              <a:gd name="connsiteY2" fmla="*/ 2319676 h 3379799"/>
              <a:gd name="connsiteX3" fmla="*/ 212529 w 747788"/>
              <a:gd name="connsiteY3" fmla="*/ 3379799 h 3379799"/>
              <a:gd name="connsiteX0" fmla="*/ 0 w 472287"/>
              <a:gd name="connsiteY0" fmla="*/ 0 h 3379799"/>
              <a:gd name="connsiteX1" fmla="*/ 472287 w 472287"/>
              <a:gd name="connsiteY1" fmla="*/ 2319676 h 3379799"/>
              <a:gd name="connsiteX2" fmla="*/ 10495 w 472287"/>
              <a:gd name="connsiteY2" fmla="*/ 3379799 h 3379799"/>
              <a:gd name="connsiteX0" fmla="*/ 0 w 607934"/>
              <a:gd name="connsiteY0" fmla="*/ 0 h 3379799"/>
              <a:gd name="connsiteX1" fmla="*/ 607934 w 607934"/>
              <a:gd name="connsiteY1" fmla="*/ 2099255 h 3379799"/>
              <a:gd name="connsiteX2" fmla="*/ 10495 w 607934"/>
              <a:gd name="connsiteY2" fmla="*/ 3379799 h 3379799"/>
              <a:gd name="connsiteX0" fmla="*/ 216465 w 824399"/>
              <a:gd name="connsiteY0" fmla="*/ 0 h 3379799"/>
              <a:gd name="connsiteX1" fmla="*/ 824399 w 824399"/>
              <a:gd name="connsiteY1" fmla="*/ 2099255 h 3379799"/>
              <a:gd name="connsiteX2" fmla="*/ 226960 w 824399"/>
              <a:gd name="connsiteY2" fmla="*/ 3379799 h 3379799"/>
              <a:gd name="connsiteX0" fmla="*/ 377830 w 985764"/>
              <a:gd name="connsiteY0" fmla="*/ 0 h 3379799"/>
              <a:gd name="connsiteX1" fmla="*/ 985764 w 985764"/>
              <a:gd name="connsiteY1" fmla="*/ 2099255 h 3379799"/>
              <a:gd name="connsiteX2" fmla="*/ 388325 w 985764"/>
              <a:gd name="connsiteY2" fmla="*/ 3379799 h 3379799"/>
              <a:gd name="connsiteX0" fmla="*/ 377830 w 985764"/>
              <a:gd name="connsiteY0" fmla="*/ 0 h 3379799"/>
              <a:gd name="connsiteX1" fmla="*/ 985764 w 985764"/>
              <a:gd name="connsiteY1" fmla="*/ 1908073 h 3379799"/>
              <a:gd name="connsiteX2" fmla="*/ 388325 w 985764"/>
              <a:gd name="connsiteY2" fmla="*/ 3379799 h 3379799"/>
              <a:gd name="connsiteX0" fmla="*/ 377830 w 985764"/>
              <a:gd name="connsiteY0" fmla="*/ 0 h 3379799"/>
              <a:gd name="connsiteX1" fmla="*/ 985764 w 985764"/>
              <a:gd name="connsiteY1" fmla="*/ 2111209 h 3379799"/>
              <a:gd name="connsiteX2" fmla="*/ 388325 w 985764"/>
              <a:gd name="connsiteY2" fmla="*/ 3379799 h 3379799"/>
              <a:gd name="connsiteX0" fmla="*/ 377830 w 1425609"/>
              <a:gd name="connsiteY0" fmla="*/ 0 h 3379799"/>
              <a:gd name="connsiteX1" fmla="*/ 985764 w 1425609"/>
              <a:gd name="connsiteY1" fmla="*/ 2111209 h 3379799"/>
              <a:gd name="connsiteX2" fmla="*/ 388325 w 1425609"/>
              <a:gd name="connsiteY2" fmla="*/ 3379799 h 3379799"/>
              <a:gd name="connsiteX0" fmla="*/ 377830 w 1425609"/>
              <a:gd name="connsiteY0" fmla="*/ 0 h 3379799"/>
              <a:gd name="connsiteX1" fmla="*/ 985764 w 1425609"/>
              <a:gd name="connsiteY1" fmla="*/ 2111209 h 3379799"/>
              <a:gd name="connsiteX2" fmla="*/ 388325 w 1425609"/>
              <a:gd name="connsiteY2" fmla="*/ 3379799 h 3379799"/>
              <a:gd name="connsiteX0" fmla="*/ 377830 w 1425609"/>
              <a:gd name="connsiteY0" fmla="*/ 0 h 3379799"/>
              <a:gd name="connsiteX1" fmla="*/ 985764 w 1425609"/>
              <a:gd name="connsiteY1" fmla="*/ 2111209 h 3379799"/>
              <a:gd name="connsiteX2" fmla="*/ 388325 w 1425609"/>
              <a:gd name="connsiteY2" fmla="*/ 3379799 h 3379799"/>
              <a:gd name="connsiteX0" fmla="*/ 216465 w 1264244"/>
              <a:gd name="connsiteY0" fmla="*/ 0 h 3379799"/>
              <a:gd name="connsiteX1" fmla="*/ 824399 w 1264244"/>
              <a:gd name="connsiteY1" fmla="*/ 2111209 h 3379799"/>
              <a:gd name="connsiteX2" fmla="*/ 459173 w 1264244"/>
              <a:gd name="connsiteY2" fmla="*/ 3379799 h 3379799"/>
              <a:gd name="connsiteX0" fmla="*/ 216465 w 1503493"/>
              <a:gd name="connsiteY0" fmla="*/ 0 h 3532560"/>
              <a:gd name="connsiteX1" fmla="*/ 1063648 w 1503493"/>
              <a:gd name="connsiteY1" fmla="*/ 2263970 h 3532560"/>
              <a:gd name="connsiteX2" fmla="*/ 698422 w 1503493"/>
              <a:gd name="connsiteY2" fmla="*/ 3532560 h 35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3493" h="3532560">
                <a:moveTo>
                  <a:pt x="216465" y="0"/>
                </a:moveTo>
                <a:cubicBezTo>
                  <a:pt x="0" y="787658"/>
                  <a:pt x="1503493" y="1291315"/>
                  <a:pt x="1063648" y="2263970"/>
                </a:cubicBezTo>
                <a:cubicBezTo>
                  <a:pt x="811762" y="2825521"/>
                  <a:pt x="310097" y="2661370"/>
                  <a:pt x="698422" y="3532560"/>
                </a:cubicBezTo>
              </a:path>
            </a:pathLst>
          </a:custGeom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4"/>
          <p:cNvSpPr/>
          <p:nvPr/>
        </p:nvSpPr>
        <p:spPr>
          <a:xfrm flipV="1">
            <a:off x="5294222" y="3675977"/>
            <a:ext cx="2206697" cy="373912"/>
          </a:xfrm>
          <a:custGeom>
            <a:avLst/>
            <a:gdLst>
              <a:gd name="connsiteX0" fmla="*/ 1371600 w 1476375"/>
              <a:gd name="connsiteY0" fmla="*/ 57150 h 352425"/>
              <a:gd name="connsiteX1" fmla="*/ 582930 w 1476375"/>
              <a:gd name="connsiteY1" fmla="*/ 0 h 352425"/>
              <a:gd name="connsiteX2" fmla="*/ 91440 w 1476375"/>
              <a:gd name="connsiteY2" fmla="*/ 57150 h 352425"/>
              <a:gd name="connsiteX3" fmla="*/ 34290 w 1476375"/>
              <a:gd name="connsiteY3" fmla="*/ 217170 h 352425"/>
              <a:gd name="connsiteX4" fmla="*/ 251460 w 1476375"/>
              <a:gd name="connsiteY4" fmla="*/ 331470 h 352425"/>
              <a:gd name="connsiteX5" fmla="*/ 925830 w 1476375"/>
              <a:gd name="connsiteY5" fmla="*/ 342900 h 352425"/>
              <a:gd name="connsiteX6" fmla="*/ 1360170 w 1476375"/>
              <a:gd name="connsiteY6" fmla="*/ 308610 h 352425"/>
              <a:gd name="connsiteX7" fmla="*/ 1463040 w 1476375"/>
              <a:gd name="connsiteY7" fmla="*/ 217170 h 352425"/>
              <a:gd name="connsiteX8" fmla="*/ 1440180 w 1476375"/>
              <a:gd name="connsiteY8" fmla="*/ 125730 h 352425"/>
              <a:gd name="connsiteX9" fmla="*/ 1268730 w 1476375"/>
              <a:gd name="connsiteY9" fmla="*/ 91440 h 352425"/>
              <a:gd name="connsiteX0" fmla="*/ 1371600 w 1476375"/>
              <a:gd name="connsiteY0" fmla="*/ 57150 h 352425"/>
              <a:gd name="connsiteX1" fmla="*/ 582930 w 1476375"/>
              <a:gd name="connsiteY1" fmla="*/ 0 h 352425"/>
              <a:gd name="connsiteX2" fmla="*/ 91440 w 1476375"/>
              <a:gd name="connsiteY2" fmla="*/ 57150 h 352425"/>
              <a:gd name="connsiteX3" fmla="*/ 34290 w 1476375"/>
              <a:gd name="connsiteY3" fmla="*/ 217170 h 352425"/>
              <a:gd name="connsiteX4" fmla="*/ 251460 w 1476375"/>
              <a:gd name="connsiteY4" fmla="*/ 331470 h 352425"/>
              <a:gd name="connsiteX5" fmla="*/ 925830 w 1476375"/>
              <a:gd name="connsiteY5" fmla="*/ 342900 h 352425"/>
              <a:gd name="connsiteX6" fmla="*/ 1360170 w 1476375"/>
              <a:gd name="connsiteY6" fmla="*/ 308610 h 352425"/>
              <a:gd name="connsiteX7" fmla="*/ 1463040 w 1476375"/>
              <a:gd name="connsiteY7" fmla="*/ 217170 h 352425"/>
              <a:gd name="connsiteX8" fmla="*/ 1440180 w 1476375"/>
              <a:gd name="connsiteY8" fmla="*/ 125730 h 352425"/>
              <a:gd name="connsiteX9" fmla="*/ 1268730 w 1476375"/>
              <a:gd name="connsiteY9" fmla="*/ 91440 h 352425"/>
              <a:gd name="connsiteX0" fmla="*/ 1371600 w 1476375"/>
              <a:gd name="connsiteY0" fmla="*/ 95499 h 390774"/>
              <a:gd name="connsiteX1" fmla="*/ 582930 w 1476375"/>
              <a:gd name="connsiteY1" fmla="*/ 38349 h 390774"/>
              <a:gd name="connsiteX2" fmla="*/ 91440 w 1476375"/>
              <a:gd name="connsiteY2" fmla="*/ 95499 h 390774"/>
              <a:gd name="connsiteX3" fmla="*/ 34290 w 1476375"/>
              <a:gd name="connsiteY3" fmla="*/ 255519 h 390774"/>
              <a:gd name="connsiteX4" fmla="*/ 251460 w 1476375"/>
              <a:gd name="connsiteY4" fmla="*/ 369819 h 390774"/>
              <a:gd name="connsiteX5" fmla="*/ 925830 w 1476375"/>
              <a:gd name="connsiteY5" fmla="*/ 381249 h 390774"/>
              <a:gd name="connsiteX6" fmla="*/ 1360170 w 1476375"/>
              <a:gd name="connsiteY6" fmla="*/ 346959 h 390774"/>
              <a:gd name="connsiteX7" fmla="*/ 1463040 w 1476375"/>
              <a:gd name="connsiteY7" fmla="*/ 255519 h 390774"/>
              <a:gd name="connsiteX8" fmla="*/ 1440180 w 1476375"/>
              <a:gd name="connsiteY8" fmla="*/ 164079 h 390774"/>
              <a:gd name="connsiteX9" fmla="*/ 1268730 w 1476375"/>
              <a:gd name="connsiteY9" fmla="*/ 0 h 390774"/>
              <a:gd name="connsiteX0" fmla="*/ 1371600 w 1476375"/>
              <a:gd name="connsiteY0" fmla="*/ 95499 h 390774"/>
              <a:gd name="connsiteX1" fmla="*/ 582930 w 1476375"/>
              <a:gd name="connsiteY1" fmla="*/ 38349 h 390774"/>
              <a:gd name="connsiteX2" fmla="*/ 91440 w 1476375"/>
              <a:gd name="connsiteY2" fmla="*/ 95499 h 390774"/>
              <a:gd name="connsiteX3" fmla="*/ 34290 w 1476375"/>
              <a:gd name="connsiteY3" fmla="*/ 255519 h 390774"/>
              <a:gd name="connsiteX4" fmla="*/ 251460 w 1476375"/>
              <a:gd name="connsiteY4" fmla="*/ 369819 h 390774"/>
              <a:gd name="connsiteX5" fmla="*/ 925830 w 1476375"/>
              <a:gd name="connsiteY5" fmla="*/ 381249 h 390774"/>
              <a:gd name="connsiteX6" fmla="*/ 1360170 w 1476375"/>
              <a:gd name="connsiteY6" fmla="*/ 346959 h 390774"/>
              <a:gd name="connsiteX7" fmla="*/ 1463040 w 1476375"/>
              <a:gd name="connsiteY7" fmla="*/ 255519 h 390774"/>
              <a:gd name="connsiteX8" fmla="*/ 1440180 w 1476375"/>
              <a:gd name="connsiteY8" fmla="*/ 164079 h 390774"/>
              <a:gd name="connsiteX9" fmla="*/ 1434490 w 1476375"/>
              <a:gd name="connsiteY9" fmla="*/ 150004 h 390774"/>
              <a:gd name="connsiteX10" fmla="*/ 1268730 w 1476375"/>
              <a:gd name="connsiteY10" fmla="*/ 0 h 390774"/>
              <a:gd name="connsiteX0" fmla="*/ 1371600 w 1476375"/>
              <a:gd name="connsiteY0" fmla="*/ 95499 h 390774"/>
              <a:gd name="connsiteX1" fmla="*/ 582930 w 1476375"/>
              <a:gd name="connsiteY1" fmla="*/ 38349 h 390774"/>
              <a:gd name="connsiteX2" fmla="*/ 91440 w 1476375"/>
              <a:gd name="connsiteY2" fmla="*/ 95499 h 390774"/>
              <a:gd name="connsiteX3" fmla="*/ 34290 w 1476375"/>
              <a:gd name="connsiteY3" fmla="*/ 255519 h 390774"/>
              <a:gd name="connsiteX4" fmla="*/ 251460 w 1476375"/>
              <a:gd name="connsiteY4" fmla="*/ 369819 h 390774"/>
              <a:gd name="connsiteX5" fmla="*/ 925830 w 1476375"/>
              <a:gd name="connsiteY5" fmla="*/ 381249 h 390774"/>
              <a:gd name="connsiteX6" fmla="*/ 1360170 w 1476375"/>
              <a:gd name="connsiteY6" fmla="*/ 346959 h 390774"/>
              <a:gd name="connsiteX7" fmla="*/ 1463040 w 1476375"/>
              <a:gd name="connsiteY7" fmla="*/ 255519 h 390774"/>
              <a:gd name="connsiteX8" fmla="*/ 1440180 w 1476375"/>
              <a:gd name="connsiteY8" fmla="*/ 164079 h 390774"/>
              <a:gd name="connsiteX9" fmla="*/ 1268730 w 1476375"/>
              <a:gd name="connsiteY9" fmla="*/ 0 h 390774"/>
              <a:gd name="connsiteX0" fmla="*/ 1371600 w 1476375"/>
              <a:gd name="connsiteY0" fmla="*/ 95499 h 390774"/>
              <a:gd name="connsiteX1" fmla="*/ 582930 w 1476375"/>
              <a:gd name="connsiteY1" fmla="*/ 38349 h 390774"/>
              <a:gd name="connsiteX2" fmla="*/ 91440 w 1476375"/>
              <a:gd name="connsiteY2" fmla="*/ 95499 h 390774"/>
              <a:gd name="connsiteX3" fmla="*/ 34290 w 1476375"/>
              <a:gd name="connsiteY3" fmla="*/ 255519 h 390774"/>
              <a:gd name="connsiteX4" fmla="*/ 251460 w 1476375"/>
              <a:gd name="connsiteY4" fmla="*/ 369819 h 390774"/>
              <a:gd name="connsiteX5" fmla="*/ 925830 w 1476375"/>
              <a:gd name="connsiteY5" fmla="*/ 381249 h 390774"/>
              <a:gd name="connsiteX6" fmla="*/ 1360170 w 1476375"/>
              <a:gd name="connsiteY6" fmla="*/ 346959 h 390774"/>
              <a:gd name="connsiteX7" fmla="*/ 1463040 w 1476375"/>
              <a:gd name="connsiteY7" fmla="*/ 255519 h 390774"/>
              <a:gd name="connsiteX8" fmla="*/ 1440180 w 1476375"/>
              <a:gd name="connsiteY8" fmla="*/ 164079 h 390774"/>
              <a:gd name="connsiteX9" fmla="*/ 1268730 w 1476375"/>
              <a:gd name="connsiteY9" fmla="*/ 0 h 390774"/>
              <a:gd name="connsiteX0" fmla="*/ 1371600 w 1478280"/>
              <a:gd name="connsiteY0" fmla="*/ 95499 h 390774"/>
              <a:gd name="connsiteX1" fmla="*/ 582930 w 1478280"/>
              <a:gd name="connsiteY1" fmla="*/ 38349 h 390774"/>
              <a:gd name="connsiteX2" fmla="*/ 91440 w 1478280"/>
              <a:gd name="connsiteY2" fmla="*/ 95499 h 390774"/>
              <a:gd name="connsiteX3" fmla="*/ 34290 w 1478280"/>
              <a:gd name="connsiteY3" fmla="*/ 255519 h 390774"/>
              <a:gd name="connsiteX4" fmla="*/ 251460 w 1478280"/>
              <a:gd name="connsiteY4" fmla="*/ 369819 h 390774"/>
              <a:gd name="connsiteX5" fmla="*/ 925830 w 1478280"/>
              <a:gd name="connsiteY5" fmla="*/ 381249 h 390774"/>
              <a:gd name="connsiteX6" fmla="*/ 1360170 w 1478280"/>
              <a:gd name="connsiteY6" fmla="*/ 346959 h 390774"/>
              <a:gd name="connsiteX7" fmla="*/ 1463040 w 1478280"/>
              <a:gd name="connsiteY7" fmla="*/ 255519 h 390774"/>
              <a:gd name="connsiteX8" fmla="*/ 1268730 w 1478280"/>
              <a:gd name="connsiteY8" fmla="*/ 0 h 390774"/>
              <a:gd name="connsiteX0" fmla="*/ 1371600 w 1480143"/>
              <a:gd name="connsiteY0" fmla="*/ 95499 h 390774"/>
              <a:gd name="connsiteX1" fmla="*/ 582930 w 1480143"/>
              <a:gd name="connsiteY1" fmla="*/ 38349 h 390774"/>
              <a:gd name="connsiteX2" fmla="*/ 91440 w 1480143"/>
              <a:gd name="connsiteY2" fmla="*/ 95499 h 390774"/>
              <a:gd name="connsiteX3" fmla="*/ 34290 w 1480143"/>
              <a:gd name="connsiteY3" fmla="*/ 255519 h 390774"/>
              <a:gd name="connsiteX4" fmla="*/ 251460 w 1480143"/>
              <a:gd name="connsiteY4" fmla="*/ 369819 h 390774"/>
              <a:gd name="connsiteX5" fmla="*/ 925830 w 1480143"/>
              <a:gd name="connsiteY5" fmla="*/ 381249 h 390774"/>
              <a:gd name="connsiteX6" fmla="*/ 1360170 w 1480143"/>
              <a:gd name="connsiteY6" fmla="*/ 346959 h 390774"/>
              <a:gd name="connsiteX7" fmla="*/ 1463040 w 1480143"/>
              <a:gd name="connsiteY7" fmla="*/ 255519 h 390774"/>
              <a:gd name="connsiteX8" fmla="*/ 1268730 w 1480143"/>
              <a:gd name="connsiteY8" fmla="*/ 0 h 390774"/>
              <a:gd name="connsiteX0" fmla="*/ 1371600 w 1480143"/>
              <a:gd name="connsiteY0" fmla="*/ 95499 h 400299"/>
              <a:gd name="connsiteX1" fmla="*/ 582930 w 1480143"/>
              <a:gd name="connsiteY1" fmla="*/ 38349 h 400299"/>
              <a:gd name="connsiteX2" fmla="*/ 91440 w 1480143"/>
              <a:gd name="connsiteY2" fmla="*/ 95499 h 400299"/>
              <a:gd name="connsiteX3" fmla="*/ 34290 w 1480143"/>
              <a:gd name="connsiteY3" fmla="*/ 255519 h 400299"/>
              <a:gd name="connsiteX4" fmla="*/ 251460 w 1480143"/>
              <a:gd name="connsiteY4" fmla="*/ 369819 h 400299"/>
              <a:gd name="connsiteX5" fmla="*/ 925830 w 1480143"/>
              <a:gd name="connsiteY5" fmla="*/ 381249 h 400299"/>
              <a:gd name="connsiteX6" fmla="*/ 1463040 w 1480143"/>
              <a:gd name="connsiteY6" fmla="*/ 255519 h 400299"/>
              <a:gd name="connsiteX7" fmla="*/ 1268730 w 1480143"/>
              <a:gd name="connsiteY7" fmla="*/ 0 h 400299"/>
              <a:gd name="connsiteX0" fmla="*/ 1371600 w 1480143"/>
              <a:gd name="connsiteY0" fmla="*/ 95499 h 458121"/>
              <a:gd name="connsiteX1" fmla="*/ 582930 w 1480143"/>
              <a:gd name="connsiteY1" fmla="*/ 38349 h 458121"/>
              <a:gd name="connsiteX2" fmla="*/ 91440 w 1480143"/>
              <a:gd name="connsiteY2" fmla="*/ 95499 h 458121"/>
              <a:gd name="connsiteX3" fmla="*/ 34290 w 1480143"/>
              <a:gd name="connsiteY3" fmla="*/ 255519 h 458121"/>
              <a:gd name="connsiteX4" fmla="*/ 251460 w 1480143"/>
              <a:gd name="connsiteY4" fmla="*/ 369819 h 458121"/>
              <a:gd name="connsiteX5" fmla="*/ 925830 w 1480143"/>
              <a:gd name="connsiteY5" fmla="*/ 381249 h 458121"/>
              <a:gd name="connsiteX6" fmla="*/ 1463040 w 1480143"/>
              <a:gd name="connsiteY6" fmla="*/ 255519 h 458121"/>
              <a:gd name="connsiteX7" fmla="*/ 1268730 w 1480143"/>
              <a:gd name="connsiteY7" fmla="*/ 0 h 458121"/>
              <a:gd name="connsiteX0" fmla="*/ 1371600 w 1480143"/>
              <a:gd name="connsiteY0" fmla="*/ 95499 h 421038"/>
              <a:gd name="connsiteX1" fmla="*/ 582930 w 1480143"/>
              <a:gd name="connsiteY1" fmla="*/ 38349 h 421038"/>
              <a:gd name="connsiteX2" fmla="*/ 91440 w 1480143"/>
              <a:gd name="connsiteY2" fmla="*/ 95499 h 421038"/>
              <a:gd name="connsiteX3" fmla="*/ 34290 w 1480143"/>
              <a:gd name="connsiteY3" fmla="*/ 255519 h 421038"/>
              <a:gd name="connsiteX4" fmla="*/ 251460 w 1480143"/>
              <a:gd name="connsiteY4" fmla="*/ 369819 h 421038"/>
              <a:gd name="connsiteX5" fmla="*/ 925830 w 1480143"/>
              <a:gd name="connsiteY5" fmla="*/ 381249 h 421038"/>
              <a:gd name="connsiteX6" fmla="*/ 1463040 w 1480143"/>
              <a:gd name="connsiteY6" fmla="*/ 255519 h 421038"/>
              <a:gd name="connsiteX7" fmla="*/ 1268730 w 1480143"/>
              <a:gd name="connsiteY7" fmla="*/ 0 h 421038"/>
              <a:gd name="connsiteX0" fmla="*/ 1371600 w 1480143"/>
              <a:gd name="connsiteY0" fmla="*/ 95499 h 421038"/>
              <a:gd name="connsiteX1" fmla="*/ 582930 w 1480143"/>
              <a:gd name="connsiteY1" fmla="*/ 38349 h 421038"/>
              <a:gd name="connsiteX2" fmla="*/ 91440 w 1480143"/>
              <a:gd name="connsiteY2" fmla="*/ 95499 h 421038"/>
              <a:gd name="connsiteX3" fmla="*/ 34290 w 1480143"/>
              <a:gd name="connsiteY3" fmla="*/ 255519 h 421038"/>
              <a:gd name="connsiteX4" fmla="*/ 251460 w 1480143"/>
              <a:gd name="connsiteY4" fmla="*/ 369819 h 421038"/>
              <a:gd name="connsiteX5" fmla="*/ 925830 w 1480143"/>
              <a:gd name="connsiteY5" fmla="*/ 381249 h 421038"/>
              <a:gd name="connsiteX6" fmla="*/ 1463040 w 1480143"/>
              <a:gd name="connsiteY6" fmla="*/ 255519 h 421038"/>
              <a:gd name="connsiteX7" fmla="*/ 1268730 w 1480143"/>
              <a:gd name="connsiteY7" fmla="*/ 0 h 421038"/>
              <a:gd name="connsiteX0" fmla="*/ 1371600 w 1463040"/>
              <a:gd name="connsiteY0" fmla="*/ 95499 h 421038"/>
              <a:gd name="connsiteX1" fmla="*/ 582930 w 1463040"/>
              <a:gd name="connsiteY1" fmla="*/ 38349 h 421038"/>
              <a:gd name="connsiteX2" fmla="*/ 91440 w 1463040"/>
              <a:gd name="connsiteY2" fmla="*/ 95499 h 421038"/>
              <a:gd name="connsiteX3" fmla="*/ 34290 w 1463040"/>
              <a:gd name="connsiteY3" fmla="*/ 255519 h 421038"/>
              <a:gd name="connsiteX4" fmla="*/ 251460 w 1463040"/>
              <a:gd name="connsiteY4" fmla="*/ 369819 h 421038"/>
              <a:gd name="connsiteX5" fmla="*/ 925830 w 1463040"/>
              <a:gd name="connsiteY5" fmla="*/ 381249 h 421038"/>
              <a:gd name="connsiteX6" fmla="*/ 1463040 w 1463040"/>
              <a:gd name="connsiteY6" fmla="*/ 255519 h 421038"/>
              <a:gd name="connsiteX7" fmla="*/ 953574 w 1463040"/>
              <a:gd name="connsiteY7" fmla="*/ 0 h 421038"/>
              <a:gd name="connsiteX0" fmla="*/ 1371600 w 1544243"/>
              <a:gd name="connsiteY0" fmla="*/ 95499 h 421038"/>
              <a:gd name="connsiteX1" fmla="*/ 582930 w 1544243"/>
              <a:gd name="connsiteY1" fmla="*/ 38349 h 421038"/>
              <a:gd name="connsiteX2" fmla="*/ 91440 w 1544243"/>
              <a:gd name="connsiteY2" fmla="*/ 95499 h 421038"/>
              <a:gd name="connsiteX3" fmla="*/ 34290 w 1544243"/>
              <a:gd name="connsiteY3" fmla="*/ 255519 h 421038"/>
              <a:gd name="connsiteX4" fmla="*/ 251460 w 1544243"/>
              <a:gd name="connsiteY4" fmla="*/ 369819 h 421038"/>
              <a:gd name="connsiteX5" fmla="*/ 925830 w 1544243"/>
              <a:gd name="connsiteY5" fmla="*/ 381249 h 421038"/>
              <a:gd name="connsiteX6" fmla="*/ 1463040 w 1544243"/>
              <a:gd name="connsiteY6" fmla="*/ 255519 h 421038"/>
              <a:gd name="connsiteX7" fmla="*/ 1332830 w 1544243"/>
              <a:gd name="connsiteY7" fmla="*/ 0 h 421038"/>
              <a:gd name="connsiteX0" fmla="*/ 1371600 w 1544243"/>
              <a:gd name="connsiteY0" fmla="*/ 95499 h 421038"/>
              <a:gd name="connsiteX1" fmla="*/ 1365049 w 1544243"/>
              <a:gd name="connsiteY1" fmla="*/ 103651 h 421038"/>
              <a:gd name="connsiteX2" fmla="*/ 582930 w 1544243"/>
              <a:gd name="connsiteY2" fmla="*/ 38349 h 421038"/>
              <a:gd name="connsiteX3" fmla="*/ 91440 w 1544243"/>
              <a:gd name="connsiteY3" fmla="*/ 95499 h 421038"/>
              <a:gd name="connsiteX4" fmla="*/ 34290 w 1544243"/>
              <a:gd name="connsiteY4" fmla="*/ 255519 h 421038"/>
              <a:gd name="connsiteX5" fmla="*/ 251460 w 1544243"/>
              <a:gd name="connsiteY5" fmla="*/ 369819 h 421038"/>
              <a:gd name="connsiteX6" fmla="*/ 925830 w 1544243"/>
              <a:gd name="connsiteY6" fmla="*/ 381249 h 421038"/>
              <a:gd name="connsiteX7" fmla="*/ 1463040 w 1544243"/>
              <a:gd name="connsiteY7" fmla="*/ 255519 h 421038"/>
              <a:gd name="connsiteX8" fmla="*/ 1332830 w 1544243"/>
              <a:gd name="connsiteY8" fmla="*/ 0 h 421038"/>
              <a:gd name="connsiteX0" fmla="*/ 1371600 w 1544243"/>
              <a:gd name="connsiteY0" fmla="*/ 205329 h 530868"/>
              <a:gd name="connsiteX1" fmla="*/ 1365049 w 1544243"/>
              <a:gd name="connsiteY1" fmla="*/ 9525 h 530868"/>
              <a:gd name="connsiteX2" fmla="*/ 582930 w 1544243"/>
              <a:gd name="connsiteY2" fmla="*/ 148179 h 530868"/>
              <a:gd name="connsiteX3" fmla="*/ 91440 w 1544243"/>
              <a:gd name="connsiteY3" fmla="*/ 205329 h 530868"/>
              <a:gd name="connsiteX4" fmla="*/ 34290 w 1544243"/>
              <a:gd name="connsiteY4" fmla="*/ 365349 h 530868"/>
              <a:gd name="connsiteX5" fmla="*/ 251460 w 1544243"/>
              <a:gd name="connsiteY5" fmla="*/ 479649 h 530868"/>
              <a:gd name="connsiteX6" fmla="*/ 925830 w 1544243"/>
              <a:gd name="connsiteY6" fmla="*/ 491079 h 530868"/>
              <a:gd name="connsiteX7" fmla="*/ 1463040 w 1544243"/>
              <a:gd name="connsiteY7" fmla="*/ 365349 h 530868"/>
              <a:gd name="connsiteX8" fmla="*/ 1332830 w 1544243"/>
              <a:gd name="connsiteY8" fmla="*/ 109830 h 530868"/>
              <a:gd name="connsiteX0" fmla="*/ 1371600 w 1544243"/>
              <a:gd name="connsiteY0" fmla="*/ 95499 h 421038"/>
              <a:gd name="connsiteX1" fmla="*/ 582930 w 1544243"/>
              <a:gd name="connsiteY1" fmla="*/ 38349 h 421038"/>
              <a:gd name="connsiteX2" fmla="*/ 91440 w 1544243"/>
              <a:gd name="connsiteY2" fmla="*/ 95499 h 421038"/>
              <a:gd name="connsiteX3" fmla="*/ 34290 w 1544243"/>
              <a:gd name="connsiteY3" fmla="*/ 255519 h 421038"/>
              <a:gd name="connsiteX4" fmla="*/ 251460 w 1544243"/>
              <a:gd name="connsiteY4" fmla="*/ 369819 h 421038"/>
              <a:gd name="connsiteX5" fmla="*/ 925830 w 1544243"/>
              <a:gd name="connsiteY5" fmla="*/ 381249 h 421038"/>
              <a:gd name="connsiteX6" fmla="*/ 1463040 w 1544243"/>
              <a:gd name="connsiteY6" fmla="*/ 255519 h 421038"/>
              <a:gd name="connsiteX7" fmla="*/ 1332830 w 1544243"/>
              <a:gd name="connsiteY7" fmla="*/ 0 h 421038"/>
              <a:gd name="connsiteX0" fmla="*/ 1283786 w 1544243"/>
              <a:gd name="connsiteY0" fmla="*/ 19299 h 421038"/>
              <a:gd name="connsiteX1" fmla="*/ 582930 w 1544243"/>
              <a:gd name="connsiteY1" fmla="*/ 38349 h 421038"/>
              <a:gd name="connsiteX2" fmla="*/ 91440 w 1544243"/>
              <a:gd name="connsiteY2" fmla="*/ 95499 h 421038"/>
              <a:gd name="connsiteX3" fmla="*/ 34290 w 1544243"/>
              <a:gd name="connsiteY3" fmla="*/ 255519 h 421038"/>
              <a:gd name="connsiteX4" fmla="*/ 251460 w 1544243"/>
              <a:gd name="connsiteY4" fmla="*/ 369819 h 421038"/>
              <a:gd name="connsiteX5" fmla="*/ 925830 w 1544243"/>
              <a:gd name="connsiteY5" fmla="*/ 381249 h 421038"/>
              <a:gd name="connsiteX6" fmla="*/ 1463040 w 1544243"/>
              <a:gd name="connsiteY6" fmla="*/ 255519 h 421038"/>
              <a:gd name="connsiteX7" fmla="*/ 1332830 w 1544243"/>
              <a:gd name="connsiteY7" fmla="*/ 0 h 421038"/>
              <a:gd name="connsiteX0" fmla="*/ 1283786 w 1608343"/>
              <a:gd name="connsiteY0" fmla="*/ 686790 h 1088529"/>
              <a:gd name="connsiteX1" fmla="*/ 582930 w 1608343"/>
              <a:gd name="connsiteY1" fmla="*/ 705840 h 1088529"/>
              <a:gd name="connsiteX2" fmla="*/ 91440 w 1608343"/>
              <a:gd name="connsiteY2" fmla="*/ 762990 h 1088529"/>
              <a:gd name="connsiteX3" fmla="*/ 34290 w 1608343"/>
              <a:gd name="connsiteY3" fmla="*/ 923010 h 1088529"/>
              <a:gd name="connsiteX4" fmla="*/ 251460 w 1608343"/>
              <a:gd name="connsiteY4" fmla="*/ 1037310 h 1088529"/>
              <a:gd name="connsiteX5" fmla="*/ 925830 w 1608343"/>
              <a:gd name="connsiteY5" fmla="*/ 1048740 h 1088529"/>
              <a:gd name="connsiteX6" fmla="*/ 1463040 w 1608343"/>
              <a:gd name="connsiteY6" fmla="*/ 923010 h 1088529"/>
              <a:gd name="connsiteX7" fmla="*/ 1396930 w 1608343"/>
              <a:gd name="connsiteY7" fmla="*/ 0 h 1088529"/>
              <a:gd name="connsiteX0" fmla="*/ 1283786 w 1480144"/>
              <a:gd name="connsiteY0" fmla="*/ 11906 h 413645"/>
              <a:gd name="connsiteX1" fmla="*/ 582930 w 1480144"/>
              <a:gd name="connsiteY1" fmla="*/ 30956 h 413645"/>
              <a:gd name="connsiteX2" fmla="*/ 91440 w 1480144"/>
              <a:gd name="connsiteY2" fmla="*/ 88106 h 413645"/>
              <a:gd name="connsiteX3" fmla="*/ 34290 w 1480144"/>
              <a:gd name="connsiteY3" fmla="*/ 248126 h 413645"/>
              <a:gd name="connsiteX4" fmla="*/ 251460 w 1480144"/>
              <a:gd name="connsiteY4" fmla="*/ 362426 h 413645"/>
              <a:gd name="connsiteX5" fmla="*/ 925830 w 1480144"/>
              <a:gd name="connsiteY5" fmla="*/ 373856 h 413645"/>
              <a:gd name="connsiteX6" fmla="*/ 1463040 w 1480144"/>
              <a:gd name="connsiteY6" fmla="*/ 248126 h 413645"/>
              <a:gd name="connsiteX7" fmla="*/ 1268731 w 1480144"/>
              <a:gd name="connsiteY7" fmla="*/ 66772 h 413645"/>
              <a:gd name="connsiteX0" fmla="*/ 1400595 w 1596953"/>
              <a:gd name="connsiteY0" fmla="*/ 0 h 401739"/>
              <a:gd name="connsiteX1" fmla="*/ 208249 w 1596953"/>
              <a:gd name="connsiteY1" fmla="*/ 76200 h 401739"/>
              <a:gd name="connsiteX2" fmla="*/ 151099 w 1596953"/>
              <a:gd name="connsiteY2" fmla="*/ 236220 h 401739"/>
              <a:gd name="connsiteX3" fmla="*/ 368269 w 1596953"/>
              <a:gd name="connsiteY3" fmla="*/ 350520 h 401739"/>
              <a:gd name="connsiteX4" fmla="*/ 1042639 w 1596953"/>
              <a:gd name="connsiteY4" fmla="*/ 361950 h 401739"/>
              <a:gd name="connsiteX5" fmla="*/ 1579849 w 1596953"/>
              <a:gd name="connsiteY5" fmla="*/ 236220 h 401739"/>
              <a:gd name="connsiteX6" fmla="*/ 1385540 w 1596953"/>
              <a:gd name="connsiteY6" fmla="*/ 54866 h 401739"/>
              <a:gd name="connsiteX0" fmla="*/ 1364400 w 1560758"/>
              <a:gd name="connsiteY0" fmla="*/ 0 h 401739"/>
              <a:gd name="connsiteX1" fmla="*/ 172054 w 1560758"/>
              <a:gd name="connsiteY1" fmla="*/ 76200 h 401739"/>
              <a:gd name="connsiteX2" fmla="*/ 332074 w 1560758"/>
              <a:gd name="connsiteY2" fmla="*/ 350520 h 401739"/>
              <a:gd name="connsiteX3" fmla="*/ 1006444 w 1560758"/>
              <a:gd name="connsiteY3" fmla="*/ 361950 h 401739"/>
              <a:gd name="connsiteX4" fmla="*/ 1543654 w 1560758"/>
              <a:gd name="connsiteY4" fmla="*/ 236220 h 401739"/>
              <a:gd name="connsiteX5" fmla="*/ 1349345 w 1560758"/>
              <a:gd name="connsiteY5" fmla="*/ 54866 h 401739"/>
              <a:gd name="connsiteX0" fmla="*/ 1364400 w 1560758"/>
              <a:gd name="connsiteY0" fmla="*/ 123892 h 525631"/>
              <a:gd name="connsiteX1" fmla="*/ 172054 w 1560758"/>
              <a:gd name="connsiteY1" fmla="*/ 200092 h 525631"/>
              <a:gd name="connsiteX2" fmla="*/ 332074 w 1560758"/>
              <a:gd name="connsiteY2" fmla="*/ 474412 h 525631"/>
              <a:gd name="connsiteX3" fmla="*/ 1006444 w 1560758"/>
              <a:gd name="connsiteY3" fmla="*/ 485842 h 525631"/>
              <a:gd name="connsiteX4" fmla="*/ 1543654 w 1560758"/>
              <a:gd name="connsiteY4" fmla="*/ 360112 h 525631"/>
              <a:gd name="connsiteX5" fmla="*/ 1349345 w 1560758"/>
              <a:gd name="connsiteY5" fmla="*/ 178758 h 525631"/>
              <a:gd name="connsiteX0" fmla="*/ 1364400 w 1560758"/>
              <a:gd name="connsiteY0" fmla="*/ 123892 h 525631"/>
              <a:gd name="connsiteX1" fmla="*/ 172054 w 1560758"/>
              <a:gd name="connsiteY1" fmla="*/ 200092 h 525631"/>
              <a:gd name="connsiteX2" fmla="*/ 332074 w 1560758"/>
              <a:gd name="connsiteY2" fmla="*/ 474412 h 525631"/>
              <a:gd name="connsiteX3" fmla="*/ 1006444 w 1560758"/>
              <a:gd name="connsiteY3" fmla="*/ 485842 h 525631"/>
              <a:gd name="connsiteX4" fmla="*/ 1543654 w 1560758"/>
              <a:gd name="connsiteY4" fmla="*/ 360112 h 525631"/>
              <a:gd name="connsiteX5" fmla="*/ 1349345 w 1560758"/>
              <a:gd name="connsiteY5" fmla="*/ 178758 h 525631"/>
              <a:gd name="connsiteX0" fmla="*/ 1347557 w 1543915"/>
              <a:gd name="connsiteY0" fmla="*/ 123892 h 525631"/>
              <a:gd name="connsiteX1" fmla="*/ 155211 w 1543915"/>
              <a:gd name="connsiteY1" fmla="*/ 200092 h 525631"/>
              <a:gd name="connsiteX2" fmla="*/ 315231 w 1543915"/>
              <a:gd name="connsiteY2" fmla="*/ 474412 h 525631"/>
              <a:gd name="connsiteX3" fmla="*/ 989601 w 1543915"/>
              <a:gd name="connsiteY3" fmla="*/ 485842 h 525631"/>
              <a:gd name="connsiteX4" fmla="*/ 1526811 w 1543915"/>
              <a:gd name="connsiteY4" fmla="*/ 360112 h 525631"/>
              <a:gd name="connsiteX5" fmla="*/ 1332502 w 1543915"/>
              <a:gd name="connsiteY5" fmla="*/ 178758 h 525631"/>
              <a:gd name="connsiteX0" fmla="*/ 1355686 w 1552044"/>
              <a:gd name="connsiteY0" fmla="*/ 123892 h 525631"/>
              <a:gd name="connsiteX1" fmla="*/ 163340 w 1552044"/>
              <a:gd name="connsiteY1" fmla="*/ 200092 h 525631"/>
              <a:gd name="connsiteX2" fmla="*/ 323360 w 1552044"/>
              <a:gd name="connsiteY2" fmla="*/ 474412 h 525631"/>
              <a:gd name="connsiteX3" fmla="*/ 997730 w 1552044"/>
              <a:gd name="connsiteY3" fmla="*/ 485842 h 525631"/>
              <a:gd name="connsiteX4" fmla="*/ 1534940 w 1552044"/>
              <a:gd name="connsiteY4" fmla="*/ 360112 h 525631"/>
              <a:gd name="connsiteX5" fmla="*/ 1340631 w 1552044"/>
              <a:gd name="connsiteY5" fmla="*/ 178758 h 525631"/>
              <a:gd name="connsiteX0" fmla="*/ 1355686 w 1552044"/>
              <a:gd name="connsiteY0" fmla="*/ 123892 h 525631"/>
              <a:gd name="connsiteX1" fmla="*/ 163340 w 1552044"/>
              <a:gd name="connsiteY1" fmla="*/ 200092 h 525631"/>
              <a:gd name="connsiteX2" fmla="*/ 323360 w 1552044"/>
              <a:gd name="connsiteY2" fmla="*/ 474412 h 525631"/>
              <a:gd name="connsiteX3" fmla="*/ 997730 w 1552044"/>
              <a:gd name="connsiteY3" fmla="*/ 485842 h 525631"/>
              <a:gd name="connsiteX4" fmla="*/ 1534940 w 1552044"/>
              <a:gd name="connsiteY4" fmla="*/ 360112 h 525631"/>
              <a:gd name="connsiteX5" fmla="*/ 1340631 w 1552044"/>
              <a:gd name="connsiteY5" fmla="*/ 178758 h 525631"/>
              <a:gd name="connsiteX0" fmla="*/ 1355686 w 1552044"/>
              <a:gd name="connsiteY0" fmla="*/ 123892 h 525631"/>
              <a:gd name="connsiteX1" fmla="*/ 163340 w 1552044"/>
              <a:gd name="connsiteY1" fmla="*/ 200092 h 525631"/>
              <a:gd name="connsiteX2" fmla="*/ 323360 w 1552044"/>
              <a:gd name="connsiteY2" fmla="*/ 474412 h 525631"/>
              <a:gd name="connsiteX3" fmla="*/ 997730 w 1552044"/>
              <a:gd name="connsiteY3" fmla="*/ 485842 h 525631"/>
              <a:gd name="connsiteX4" fmla="*/ 1534940 w 1552044"/>
              <a:gd name="connsiteY4" fmla="*/ 360112 h 525631"/>
              <a:gd name="connsiteX5" fmla="*/ 1340631 w 1552044"/>
              <a:gd name="connsiteY5" fmla="*/ 178758 h 5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044" h="525631">
                <a:moveTo>
                  <a:pt x="1355686" y="123892"/>
                </a:moveTo>
                <a:cubicBezTo>
                  <a:pt x="1092394" y="74884"/>
                  <a:pt x="836598" y="0"/>
                  <a:pt x="163340" y="200092"/>
                </a:cubicBezTo>
                <a:cubicBezTo>
                  <a:pt x="0" y="404503"/>
                  <a:pt x="174370" y="451120"/>
                  <a:pt x="323360" y="474412"/>
                </a:cubicBezTo>
                <a:cubicBezTo>
                  <a:pt x="606335" y="513925"/>
                  <a:pt x="795800" y="504892"/>
                  <a:pt x="997730" y="485842"/>
                </a:cubicBezTo>
                <a:cubicBezTo>
                  <a:pt x="1199660" y="466792"/>
                  <a:pt x="1477789" y="525631"/>
                  <a:pt x="1534940" y="360112"/>
                </a:cubicBezTo>
                <a:cubicBezTo>
                  <a:pt x="1519700" y="302286"/>
                  <a:pt x="1552044" y="259804"/>
                  <a:pt x="1340631" y="178758"/>
                </a:cubicBezTo>
              </a:path>
            </a:pathLst>
          </a:cu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31901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The big picture in a nutshell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47" y="649504"/>
            <a:ext cx="4795385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Hadron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formation</a:t>
            </a:r>
            <a:r>
              <a:rPr lang="en-US" sz="1600" dirty="0" smtClean="0">
                <a:cs typeface="Arial"/>
              </a:rPr>
              <a:t>… a mystery within the SM;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“QCD is full of surprises and challenges” (J. </a:t>
            </a:r>
            <a:r>
              <a:rPr lang="en-US" sz="1600" dirty="0" err="1" smtClean="0">
                <a:cs typeface="Arial"/>
              </a:rPr>
              <a:t>Lykken</a:t>
            </a:r>
            <a:r>
              <a:rPr lang="en-US" sz="1600" dirty="0" smtClean="0">
                <a:cs typeface="Arial"/>
              </a:rPr>
              <a:t>)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err="1" smtClean="0">
                <a:solidFill>
                  <a:srgbClr val="0000FF"/>
                </a:solidFill>
                <a:cs typeface="Arial"/>
              </a:rPr>
              <a:t>Quarkonium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production</a:t>
            </a:r>
            <a:r>
              <a:rPr lang="en-US" sz="1600" dirty="0" smtClean="0">
                <a:cs typeface="Arial"/>
              </a:rPr>
              <a:t>…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is an ideal probe to study </a:t>
            </a:r>
            <a:r>
              <a:rPr lang="en-US" sz="1600" dirty="0" err="1" smtClean="0">
                <a:cs typeface="Arial"/>
              </a:rPr>
              <a:t>hadron</a:t>
            </a:r>
            <a:r>
              <a:rPr lang="en-US" sz="1600" dirty="0" smtClean="0">
                <a:cs typeface="Arial"/>
              </a:rPr>
              <a:t> formation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As will be explained in detail later in this talk,</a:t>
            </a:r>
          </a:p>
          <a:p>
            <a:r>
              <a:rPr lang="en-US" sz="1600" dirty="0" smtClean="0">
                <a:solidFill>
                  <a:srgbClr val="0000FF"/>
                </a:solidFill>
                <a:cs typeface="Arial"/>
              </a:rPr>
              <a:t>NRQCD calculations</a:t>
            </a:r>
            <a:r>
              <a:rPr lang="en-US" sz="1600" dirty="0" smtClean="0">
                <a:cs typeface="Arial"/>
              </a:rPr>
              <a:t> fit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-differential cross sections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to extract long-distance matrix elements (</a:t>
            </a:r>
            <a:r>
              <a:rPr lang="en-US" sz="1600" dirty="0" err="1" smtClean="0">
                <a:cs typeface="Arial"/>
              </a:rPr>
              <a:t>LDMEs</a:t>
            </a:r>
            <a:r>
              <a:rPr lang="en-US" sz="1600" dirty="0" smtClean="0">
                <a:cs typeface="Arial"/>
              </a:rPr>
              <a:t>)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and then predict the </a:t>
            </a:r>
            <a:r>
              <a:rPr lang="en-US" sz="1600" dirty="0" err="1" smtClean="0">
                <a:cs typeface="Arial"/>
              </a:rPr>
              <a:t>quarkonium</a:t>
            </a:r>
            <a:r>
              <a:rPr lang="en-US" sz="1600" dirty="0" smtClean="0">
                <a:cs typeface="Arial"/>
              </a:rPr>
              <a:t> polarization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pre-LHC polarization measurements (affected by some inconsistencies) were left out of the LDME fits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solidFill>
                  <a:srgbClr val="0000FF"/>
                </a:solidFill>
                <a:cs typeface="Arial"/>
              </a:rPr>
              <a:t>LHC cross sections and polarizations</a:t>
            </a:r>
            <a:r>
              <a:rPr lang="en-US" sz="1600" dirty="0" smtClean="0">
                <a:cs typeface="Arial"/>
              </a:rPr>
              <a:t> can provide significant improvements: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more reliable analysis methods and higher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reach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present results are limited to S-wave states,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affected by feed-down from P-wave decays…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Next measurements: cross sections, feed-down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fractions and polarizations of P-wave </a:t>
            </a:r>
            <a:r>
              <a:rPr lang="en-US" sz="1600" dirty="0" err="1" smtClean="0">
                <a:cs typeface="Arial"/>
              </a:rPr>
              <a:t>quarkonia</a:t>
            </a:r>
            <a:endParaRPr lang="en-US" sz="1600" dirty="0" smtClean="0">
              <a:cs typeface="Arial"/>
            </a:endParaRPr>
          </a:p>
        </p:txBody>
      </p:sp>
      <p:pic>
        <p:nvPicPr>
          <p:cNvPr id="11" name="Picture 10" descr="bbbarSpectroscopy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41"/>
              <a:stretch>
                <a:fillRect/>
              </a:stretch>
            </p:blipFill>
          </mc:Choice>
          <mc:Fallback>
            <p:blipFill>
              <a:blip r:embed="rId4"/>
              <a:srcRect t="741"/>
              <a:stretch>
                <a:fillRect/>
              </a:stretch>
            </p:blipFill>
          </mc:Fallback>
        </mc:AlternateContent>
        <p:spPr>
          <a:xfrm>
            <a:off x="5315726" y="463699"/>
            <a:ext cx="3727245" cy="6226542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8232570" y="2229278"/>
            <a:ext cx="720939" cy="59386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7099565" y="2639786"/>
            <a:ext cx="1151279" cy="2659321"/>
          </a:xfrm>
          <a:custGeom>
            <a:avLst/>
            <a:gdLst>
              <a:gd name="connsiteX0" fmla="*/ 1379709 w 1379709"/>
              <a:gd name="connsiteY0" fmla="*/ 0 h 1050684"/>
              <a:gd name="connsiteX1" fmla="*/ 1187829 w 1379709"/>
              <a:gd name="connsiteY1" fmla="*/ 274091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0 h 1050684"/>
              <a:gd name="connsiteX1" fmla="*/ 575858 w 1379709"/>
              <a:gd name="connsiteY1" fmla="*/ 136914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0 h 1050684"/>
              <a:gd name="connsiteX1" fmla="*/ 575858 w 1379709"/>
              <a:gd name="connsiteY1" fmla="*/ 136914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38200 h 1088884"/>
              <a:gd name="connsiteX1" fmla="*/ 575858 w 1379709"/>
              <a:gd name="connsiteY1" fmla="*/ 175114 h 1088884"/>
              <a:gd name="connsiteX2" fmla="*/ 0 w 1379709"/>
              <a:gd name="connsiteY2" fmla="*/ 1088884 h 1088884"/>
              <a:gd name="connsiteX3" fmla="*/ 0 w 1379709"/>
              <a:gd name="connsiteY3" fmla="*/ 1088884 h 1088884"/>
              <a:gd name="connsiteX0" fmla="*/ 1379709 w 1379709"/>
              <a:gd name="connsiteY0" fmla="*/ 0 h 1050684"/>
              <a:gd name="connsiteX1" fmla="*/ 0 w 1379709"/>
              <a:gd name="connsiteY1" fmla="*/ 1050684 h 1050684"/>
              <a:gd name="connsiteX2" fmla="*/ 0 w 1379709"/>
              <a:gd name="connsiteY2" fmla="*/ 1050684 h 1050684"/>
              <a:gd name="connsiteX0" fmla="*/ 1403790 w 1403790"/>
              <a:gd name="connsiteY0" fmla="*/ 0 h 1050684"/>
              <a:gd name="connsiteX1" fmla="*/ 24081 w 1403790"/>
              <a:gd name="connsiteY1" fmla="*/ 1050684 h 1050684"/>
              <a:gd name="connsiteX2" fmla="*/ 24081 w 1403790"/>
              <a:gd name="connsiteY2" fmla="*/ 1050684 h 1050684"/>
              <a:gd name="connsiteX0" fmla="*/ 1403790 w 1403790"/>
              <a:gd name="connsiteY0" fmla="*/ 0 h 1050684"/>
              <a:gd name="connsiteX1" fmla="*/ 24081 w 1403790"/>
              <a:gd name="connsiteY1" fmla="*/ 1050684 h 1050684"/>
              <a:gd name="connsiteX2" fmla="*/ 24081 w 1403790"/>
              <a:gd name="connsiteY2" fmla="*/ 1050684 h 1050684"/>
              <a:gd name="connsiteX0" fmla="*/ 1379709 w 1379709"/>
              <a:gd name="connsiteY0" fmla="*/ 63459 h 1114143"/>
              <a:gd name="connsiteX1" fmla="*/ 0 w 1379709"/>
              <a:gd name="connsiteY1" fmla="*/ 1114143 h 1114143"/>
              <a:gd name="connsiteX2" fmla="*/ 0 w 1379709"/>
              <a:gd name="connsiteY2" fmla="*/ 1114143 h 1114143"/>
              <a:gd name="connsiteX0" fmla="*/ 1379709 w 1379709"/>
              <a:gd name="connsiteY0" fmla="*/ 63459 h 1114143"/>
              <a:gd name="connsiteX1" fmla="*/ 0 w 1379709"/>
              <a:gd name="connsiteY1" fmla="*/ 1114143 h 1114143"/>
              <a:gd name="connsiteX2" fmla="*/ 0 w 1379709"/>
              <a:gd name="connsiteY2" fmla="*/ 1114143 h 1114143"/>
              <a:gd name="connsiteX0" fmla="*/ 1379709 w 1379709"/>
              <a:gd name="connsiteY0" fmla="*/ 63459 h 1093547"/>
              <a:gd name="connsiteX1" fmla="*/ 0 w 1379709"/>
              <a:gd name="connsiteY1" fmla="*/ 1093547 h 1093547"/>
              <a:gd name="connsiteX2" fmla="*/ 0 w 1379709"/>
              <a:gd name="connsiteY2" fmla="*/ 1093547 h 1093547"/>
              <a:gd name="connsiteX0" fmla="*/ 1379709 w 1379709"/>
              <a:gd name="connsiteY0" fmla="*/ 63459 h 1156518"/>
              <a:gd name="connsiteX1" fmla="*/ 0 w 1379709"/>
              <a:gd name="connsiteY1" fmla="*/ 1156518 h 1156518"/>
              <a:gd name="connsiteX2" fmla="*/ 0 w 1379709"/>
              <a:gd name="connsiteY2" fmla="*/ 1156518 h 1156518"/>
              <a:gd name="connsiteX0" fmla="*/ 1379709 w 1379709"/>
              <a:gd name="connsiteY0" fmla="*/ 63459 h 1576408"/>
              <a:gd name="connsiteX1" fmla="*/ 0 w 1379709"/>
              <a:gd name="connsiteY1" fmla="*/ 1576408 h 1576408"/>
              <a:gd name="connsiteX2" fmla="*/ 0 w 1379709"/>
              <a:gd name="connsiteY2" fmla="*/ 1576408 h 1576408"/>
              <a:gd name="connsiteX0" fmla="*/ 1068539 w 1068539"/>
              <a:gd name="connsiteY0" fmla="*/ 63459 h 1141642"/>
              <a:gd name="connsiteX1" fmla="*/ 249122 w 1068539"/>
              <a:gd name="connsiteY1" fmla="*/ 1141642 h 1141642"/>
              <a:gd name="connsiteX2" fmla="*/ 249122 w 1068539"/>
              <a:gd name="connsiteY2" fmla="*/ 1141642 h 1141642"/>
              <a:gd name="connsiteX0" fmla="*/ 1306920 w 1306920"/>
              <a:gd name="connsiteY0" fmla="*/ 63459 h 1141642"/>
              <a:gd name="connsiteX1" fmla="*/ 0 w 1306920"/>
              <a:gd name="connsiteY1" fmla="*/ 1141642 h 1141642"/>
              <a:gd name="connsiteX2" fmla="*/ 0 w 1306920"/>
              <a:gd name="connsiteY2" fmla="*/ 1141642 h 1141642"/>
              <a:gd name="connsiteX0" fmla="*/ 1306920 w 1306920"/>
              <a:gd name="connsiteY0" fmla="*/ 0 h 1078183"/>
              <a:gd name="connsiteX1" fmla="*/ 0 w 1306920"/>
              <a:gd name="connsiteY1" fmla="*/ 1078183 h 1078183"/>
              <a:gd name="connsiteX2" fmla="*/ 0 w 1306920"/>
              <a:gd name="connsiteY2" fmla="*/ 1078183 h 10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920" h="1078183">
                <a:moveTo>
                  <a:pt x="1306920" y="0"/>
                </a:moveTo>
                <a:cubicBezTo>
                  <a:pt x="215117" y="89157"/>
                  <a:pt x="92582" y="919983"/>
                  <a:pt x="0" y="1078183"/>
                </a:cubicBezTo>
                <a:lnTo>
                  <a:pt x="0" y="107818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340004" y="3109596"/>
            <a:ext cx="27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endParaRPr lang="en-GB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0004" y="3638518"/>
            <a:ext cx="27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endParaRPr lang="en-GB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32570" y="3002951"/>
            <a:ext cx="720939" cy="59386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232570" y="4048011"/>
            <a:ext cx="720939" cy="59386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7099565" y="3423232"/>
            <a:ext cx="1151279" cy="1875875"/>
          </a:xfrm>
          <a:custGeom>
            <a:avLst/>
            <a:gdLst>
              <a:gd name="connsiteX0" fmla="*/ 1379709 w 1379709"/>
              <a:gd name="connsiteY0" fmla="*/ 0 h 1050684"/>
              <a:gd name="connsiteX1" fmla="*/ 1187829 w 1379709"/>
              <a:gd name="connsiteY1" fmla="*/ 274091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0 h 1050684"/>
              <a:gd name="connsiteX1" fmla="*/ 575858 w 1379709"/>
              <a:gd name="connsiteY1" fmla="*/ 136914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0 h 1050684"/>
              <a:gd name="connsiteX1" fmla="*/ 575858 w 1379709"/>
              <a:gd name="connsiteY1" fmla="*/ 136914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38200 h 1088884"/>
              <a:gd name="connsiteX1" fmla="*/ 575858 w 1379709"/>
              <a:gd name="connsiteY1" fmla="*/ 175114 h 1088884"/>
              <a:gd name="connsiteX2" fmla="*/ 0 w 1379709"/>
              <a:gd name="connsiteY2" fmla="*/ 1088884 h 1088884"/>
              <a:gd name="connsiteX3" fmla="*/ 0 w 1379709"/>
              <a:gd name="connsiteY3" fmla="*/ 1088884 h 1088884"/>
              <a:gd name="connsiteX0" fmla="*/ 1379709 w 1379709"/>
              <a:gd name="connsiteY0" fmla="*/ 0 h 1050684"/>
              <a:gd name="connsiteX1" fmla="*/ 0 w 1379709"/>
              <a:gd name="connsiteY1" fmla="*/ 1050684 h 1050684"/>
              <a:gd name="connsiteX2" fmla="*/ 0 w 1379709"/>
              <a:gd name="connsiteY2" fmla="*/ 1050684 h 1050684"/>
              <a:gd name="connsiteX0" fmla="*/ 1403790 w 1403790"/>
              <a:gd name="connsiteY0" fmla="*/ 0 h 1050684"/>
              <a:gd name="connsiteX1" fmla="*/ 24081 w 1403790"/>
              <a:gd name="connsiteY1" fmla="*/ 1050684 h 1050684"/>
              <a:gd name="connsiteX2" fmla="*/ 24081 w 1403790"/>
              <a:gd name="connsiteY2" fmla="*/ 1050684 h 1050684"/>
              <a:gd name="connsiteX0" fmla="*/ 1403790 w 1403790"/>
              <a:gd name="connsiteY0" fmla="*/ 0 h 1050684"/>
              <a:gd name="connsiteX1" fmla="*/ 24081 w 1403790"/>
              <a:gd name="connsiteY1" fmla="*/ 1050684 h 1050684"/>
              <a:gd name="connsiteX2" fmla="*/ 24081 w 1403790"/>
              <a:gd name="connsiteY2" fmla="*/ 1050684 h 1050684"/>
              <a:gd name="connsiteX0" fmla="*/ 1379709 w 1379709"/>
              <a:gd name="connsiteY0" fmla="*/ 63459 h 1114143"/>
              <a:gd name="connsiteX1" fmla="*/ 0 w 1379709"/>
              <a:gd name="connsiteY1" fmla="*/ 1114143 h 1114143"/>
              <a:gd name="connsiteX2" fmla="*/ 0 w 1379709"/>
              <a:gd name="connsiteY2" fmla="*/ 1114143 h 1114143"/>
              <a:gd name="connsiteX0" fmla="*/ 1379709 w 1379709"/>
              <a:gd name="connsiteY0" fmla="*/ 63459 h 1114143"/>
              <a:gd name="connsiteX1" fmla="*/ 0 w 1379709"/>
              <a:gd name="connsiteY1" fmla="*/ 1114143 h 1114143"/>
              <a:gd name="connsiteX2" fmla="*/ 0 w 1379709"/>
              <a:gd name="connsiteY2" fmla="*/ 1114143 h 1114143"/>
              <a:gd name="connsiteX0" fmla="*/ 1379709 w 1379709"/>
              <a:gd name="connsiteY0" fmla="*/ 63459 h 1093547"/>
              <a:gd name="connsiteX1" fmla="*/ 0 w 1379709"/>
              <a:gd name="connsiteY1" fmla="*/ 1093547 h 1093547"/>
              <a:gd name="connsiteX2" fmla="*/ 0 w 1379709"/>
              <a:gd name="connsiteY2" fmla="*/ 1093547 h 1093547"/>
              <a:gd name="connsiteX0" fmla="*/ 1379709 w 1379709"/>
              <a:gd name="connsiteY0" fmla="*/ 63459 h 1156518"/>
              <a:gd name="connsiteX1" fmla="*/ 0 w 1379709"/>
              <a:gd name="connsiteY1" fmla="*/ 1156518 h 1156518"/>
              <a:gd name="connsiteX2" fmla="*/ 0 w 1379709"/>
              <a:gd name="connsiteY2" fmla="*/ 1156518 h 1156518"/>
              <a:gd name="connsiteX0" fmla="*/ 1379709 w 1379709"/>
              <a:gd name="connsiteY0" fmla="*/ 63459 h 1576408"/>
              <a:gd name="connsiteX1" fmla="*/ 0 w 1379709"/>
              <a:gd name="connsiteY1" fmla="*/ 1576408 h 1576408"/>
              <a:gd name="connsiteX2" fmla="*/ 0 w 1379709"/>
              <a:gd name="connsiteY2" fmla="*/ 1576408 h 1576408"/>
              <a:gd name="connsiteX0" fmla="*/ 1068539 w 1068539"/>
              <a:gd name="connsiteY0" fmla="*/ 63459 h 1141642"/>
              <a:gd name="connsiteX1" fmla="*/ 249122 w 1068539"/>
              <a:gd name="connsiteY1" fmla="*/ 1141642 h 1141642"/>
              <a:gd name="connsiteX2" fmla="*/ 249122 w 1068539"/>
              <a:gd name="connsiteY2" fmla="*/ 1141642 h 1141642"/>
              <a:gd name="connsiteX0" fmla="*/ 1306920 w 1306920"/>
              <a:gd name="connsiteY0" fmla="*/ 63459 h 1141642"/>
              <a:gd name="connsiteX1" fmla="*/ 0 w 1306920"/>
              <a:gd name="connsiteY1" fmla="*/ 1141642 h 1141642"/>
              <a:gd name="connsiteX2" fmla="*/ 0 w 1306920"/>
              <a:gd name="connsiteY2" fmla="*/ 1141642 h 1141642"/>
              <a:gd name="connsiteX0" fmla="*/ 1306920 w 1306920"/>
              <a:gd name="connsiteY0" fmla="*/ 0 h 1078183"/>
              <a:gd name="connsiteX1" fmla="*/ 0 w 1306920"/>
              <a:gd name="connsiteY1" fmla="*/ 1078183 h 1078183"/>
              <a:gd name="connsiteX2" fmla="*/ 0 w 1306920"/>
              <a:gd name="connsiteY2" fmla="*/ 1078183 h 10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920" h="1078183">
                <a:moveTo>
                  <a:pt x="1306920" y="0"/>
                </a:moveTo>
                <a:cubicBezTo>
                  <a:pt x="215117" y="89157"/>
                  <a:pt x="92582" y="919983"/>
                  <a:pt x="0" y="1078183"/>
                </a:cubicBezTo>
                <a:lnTo>
                  <a:pt x="0" y="107818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7099565" y="4432606"/>
            <a:ext cx="1151279" cy="866501"/>
          </a:xfrm>
          <a:custGeom>
            <a:avLst/>
            <a:gdLst>
              <a:gd name="connsiteX0" fmla="*/ 1379709 w 1379709"/>
              <a:gd name="connsiteY0" fmla="*/ 0 h 1050684"/>
              <a:gd name="connsiteX1" fmla="*/ 1187829 w 1379709"/>
              <a:gd name="connsiteY1" fmla="*/ 274091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0 h 1050684"/>
              <a:gd name="connsiteX1" fmla="*/ 575858 w 1379709"/>
              <a:gd name="connsiteY1" fmla="*/ 136914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0 h 1050684"/>
              <a:gd name="connsiteX1" fmla="*/ 575858 w 1379709"/>
              <a:gd name="connsiteY1" fmla="*/ 136914 h 1050684"/>
              <a:gd name="connsiteX2" fmla="*/ 411171 w 1379709"/>
              <a:gd name="connsiteY2" fmla="*/ 438546 h 1050684"/>
              <a:gd name="connsiteX3" fmla="*/ 0 w 1379709"/>
              <a:gd name="connsiteY3" fmla="*/ 1050684 h 1050684"/>
              <a:gd name="connsiteX4" fmla="*/ 0 w 1379709"/>
              <a:gd name="connsiteY4" fmla="*/ 1050684 h 1050684"/>
              <a:gd name="connsiteX0" fmla="*/ 1379709 w 1379709"/>
              <a:gd name="connsiteY0" fmla="*/ 38200 h 1088884"/>
              <a:gd name="connsiteX1" fmla="*/ 575858 w 1379709"/>
              <a:gd name="connsiteY1" fmla="*/ 175114 h 1088884"/>
              <a:gd name="connsiteX2" fmla="*/ 0 w 1379709"/>
              <a:gd name="connsiteY2" fmla="*/ 1088884 h 1088884"/>
              <a:gd name="connsiteX3" fmla="*/ 0 w 1379709"/>
              <a:gd name="connsiteY3" fmla="*/ 1088884 h 1088884"/>
              <a:gd name="connsiteX0" fmla="*/ 1379709 w 1379709"/>
              <a:gd name="connsiteY0" fmla="*/ 0 h 1050684"/>
              <a:gd name="connsiteX1" fmla="*/ 0 w 1379709"/>
              <a:gd name="connsiteY1" fmla="*/ 1050684 h 1050684"/>
              <a:gd name="connsiteX2" fmla="*/ 0 w 1379709"/>
              <a:gd name="connsiteY2" fmla="*/ 1050684 h 1050684"/>
              <a:gd name="connsiteX0" fmla="*/ 1403790 w 1403790"/>
              <a:gd name="connsiteY0" fmla="*/ 0 h 1050684"/>
              <a:gd name="connsiteX1" fmla="*/ 24081 w 1403790"/>
              <a:gd name="connsiteY1" fmla="*/ 1050684 h 1050684"/>
              <a:gd name="connsiteX2" fmla="*/ 24081 w 1403790"/>
              <a:gd name="connsiteY2" fmla="*/ 1050684 h 1050684"/>
              <a:gd name="connsiteX0" fmla="*/ 1403790 w 1403790"/>
              <a:gd name="connsiteY0" fmla="*/ 0 h 1050684"/>
              <a:gd name="connsiteX1" fmla="*/ 24081 w 1403790"/>
              <a:gd name="connsiteY1" fmla="*/ 1050684 h 1050684"/>
              <a:gd name="connsiteX2" fmla="*/ 24081 w 1403790"/>
              <a:gd name="connsiteY2" fmla="*/ 1050684 h 1050684"/>
              <a:gd name="connsiteX0" fmla="*/ 1379709 w 1379709"/>
              <a:gd name="connsiteY0" fmla="*/ 63459 h 1114143"/>
              <a:gd name="connsiteX1" fmla="*/ 0 w 1379709"/>
              <a:gd name="connsiteY1" fmla="*/ 1114143 h 1114143"/>
              <a:gd name="connsiteX2" fmla="*/ 0 w 1379709"/>
              <a:gd name="connsiteY2" fmla="*/ 1114143 h 1114143"/>
              <a:gd name="connsiteX0" fmla="*/ 1379709 w 1379709"/>
              <a:gd name="connsiteY0" fmla="*/ 63459 h 1114143"/>
              <a:gd name="connsiteX1" fmla="*/ 0 w 1379709"/>
              <a:gd name="connsiteY1" fmla="*/ 1114143 h 1114143"/>
              <a:gd name="connsiteX2" fmla="*/ 0 w 1379709"/>
              <a:gd name="connsiteY2" fmla="*/ 1114143 h 1114143"/>
              <a:gd name="connsiteX0" fmla="*/ 1379709 w 1379709"/>
              <a:gd name="connsiteY0" fmla="*/ 63459 h 1093547"/>
              <a:gd name="connsiteX1" fmla="*/ 0 w 1379709"/>
              <a:gd name="connsiteY1" fmla="*/ 1093547 h 1093547"/>
              <a:gd name="connsiteX2" fmla="*/ 0 w 1379709"/>
              <a:gd name="connsiteY2" fmla="*/ 1093547 h 1093547"/>
              <a:gd name="connsiteX0" fmla="*/ 1379709 w 1379709"/>
              <a:gd name="connsiteY0" fmla="*/ 63459 h 1156518"/>
              <a:gd name="connsiteX1" fmla="*/ 0 w 1379709"/>
              <a:gd name="connsiteY1" fmla="*/ 1156518 h 1156518"/>
              <a:gd name="connsiteX2" fmla="*/ 0 w 1379709"/>
              <a:gd name="connsiteY2" fmla="*/ 1156518 h 1156518"/>
              <a:gd name="connsiteX0" fmla="*/ 1379709 w 1379709"/>
              <a:gd name="connsiteY0" fmla="*/ 63459 h 1576408"/>
              <a:gd name="connsiteX1" fmla="*/ 0 w 1379709"/>
              <a:gd name="connsiteY1" fmla="*/ 1576408 h 1576408"/>
              <a:gd name="connsiteX2" fmla="*/ 0 w 1379709"/>
              <a:gd name="connsiteY2" fmla="*/ 1576408 h 1576408"/>
              <a:gd name="connsiteX0" fmla="*/ 1068539 w 1068539"/>
              <a:gd name="connsiteY0" fmla="*/ 63459 h 1141642"/>
              <a:gd name="connsiteX1" fmla="*/ 249122 w 1068539"/>
              <a:gd name="connsiteY1" fmla="*/ 1141642 h 1141642"/>
              <a:gd name="connsiteX2" fmla="*/ 249122 w 1068539"/>
              <a:gd name="connsiteY2" fmla="*/ 1141642 h 1141642"/>
              <a:gd name="connsiteX0" fmla="*/ 1306920 w 1306920"/>
              <a:gd name="connsiteY0" fmla="*/ 63459 h 1141642"/>
              <a:gd name="connsiteX1" fmla="*/ 0 w 1306920"/>
              <a:gd name="connsiteY1" fmla="*/ 1141642 h 1141642"/>
              <a:gd name="connsiteX2" fmla="*/ 0 w 1306920"/>
              <a:gd name="connsiteY2" fmla="*/ 1141642 h 1141642"/>
              <a:gd name="connsiteX0" fmla="*/ 1306920 w 1306920"/>
              <a:gd name="connsiteY0" fmla="*/ 0 h 1078183"/>
              <a:gd name="connsiteX1" fmla="*/ 0 w 1306920"/>
              <a:gd name="connsiteY1" fmla="*/ 1078183 h 1078183"/>
              <a:gd name="connsiteX2" fmla="*/ 0 w 1306920"/>
              <a:gd name="connsiteY2" fmla="*/ 1078183 h 10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920" h="1078183">
                <a:moveTo>
                  <a:pt x="1306920" y="0"/>
                </a:moveTo>
                <a:cubicBezTo>
                  <a:pt x="215117" y="89157"/>
                  <a:pt x="92582" y="919983"/>
                  <a:pt x="0" y="1078183"/>
                </a:cubicBezTo>
                <a:lnTo>
                  <a:pt x="0" y="107818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340004" y="4354961"/>
            <a:ext cx="27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endParaRPr lang="en-GB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7699732" y="1052099"/>
            <a:ext cx="1193593" cy="600164"/>
            <a:chOff x="7718006" y="685680"/>
            <a:chExt cx="1193593" cy="600164"/>
          </a:xfrm>
        </p:grpSpPr>
        <p:sp>
          <p:nvSpPr>
            <p:cNvPr id="29" name="TextBox 28"/>
            <p:cNvSpPr txBox="1"/>
            <p:nvPr/>
          </p:nvSpPr>
          <p:spPr>
            <a:xfrm>
              <a:off x="7718006" y="685680"/>
              <a:ext cx="1193593" cy="6001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bottomonium</a:t>
              </a:r>
              <a:endParaRPr lang="en-GB" sz="14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GB" sz="1400" dirty="0" smtClean="0">
                  <a:solidFill>
                    <a:schemeClr val="bg2">
                      <a:lumMod val="50000"/>
                    </a:schemeClr>
                  </a:solidFill>
                </a:rPr>
                <a:t>= bb states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58805" y="801109"/>
              <a:ext cx="27443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 smtClean="0">
                  <a:solidFill>
                    <a:schemeClr val="bg2">
                      <a:lumMod val="50000"/>
                    </a:schemeClr>
                  </a:solidFill>
                </a:rPr>
                <a:t>_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ct_SR_log_rap1_pt5_Psi1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90826" y="3638942"/>
            <a:ext cx="3576057" cy="3067948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chi_c12-mass-pT_11_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90826" y="774485"/>
            <a:ext cx="3074105" cy="2755898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Upsilon2011_mass_y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32218" y="773803"/>
            <a:ext cx="4378640" cy="2765030"/>
          </a:xfrm>
          <a:prstGeom prst="rect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88450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CMS: excellent performance in </a:t>
            </a:r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quarkonium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reconstruction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864" y="869732"/>
            <a:ext cx="1128302" cy="338554"/>
          </a:xfrm>
          <a:prstGeom prst="rect">
            <a:avLst/>
          </a:prstGeom>
          <a:solidFill>
            <a:srgbClr val="FDEADA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800000"/>
                </a:solidFill>
                <a:latin typeface="Arial"/>
                <a:cs typeface="Arial"/>
              </a:rPr>
              <a:t>Υ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800000"/>
                </a:solidFill>
              </a:rPr>
              <a:t>➝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endParaRPr lang="en-US" sz="16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 rot="21145832">
            <a:off x="7670929" y="1412427"/>
            <a:ext cx="1379718" cy="523220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/>
              </a:rPr>
              <a:t>Photon energy resolution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21145832">
            <a:off x="3626110" y="2181177"/>
            <a:ext cx="1397414" cy="523220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/>
              </a:rPr>
              <a:t>Dimuon mass resolution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04434" y="869732"/>
            <a:ext cx="14392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800000"/>
                </a:solidFill>
              </a:rPr>
              <a:t>➝ 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J/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y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+ 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g</a:t>
            </a:r>
            <a:endParaRPr lang="en-US" sz="16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 rot="21145832">
            <a:off x="6275501" y="5663647"/>
            <a:ext cx="1397414" cy="738664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cs typeface="Arial"/>
              </a:rPr>
              <a:t>Vertexing</a:t>
            </a:r>
            <a:r>
              <a:rPr lang="en-US" sz="1400" dirty="0" smtClean="0">
                <a:solidFill>
                  <a:schemeClr val="bg1"/>
                </a:solidFill>
                <a:cs typeface="Arial"/>
              </a:rPr>
              <a:t> and</a:t>
            </a:r>
            <a:br>
              <a:rPr lang="en-US" sz="1400" dirty="0" smtClean="0">
                <a:solidFill>
                  <a:schemeClr val="bg1"/>
                </a:solidFill>
                <a:cs typeface="Arial"/>
              </a:rPr>
            </a:br>
            <a:r>
              <a:rPr lang="en-US" sz="1400" dirty="0" smtClean="0">
                <a:solidFill>
                  <a:schemeClr val="bg1"/>
                </a:solidFill>
                <a:cs typeface="Arial"/>
              </a:rPr>
              <a:t>decay length resolution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05899" y="4378028"/>
            <a:ext cx="1381671" cy="338554"/>
          </a:xfrm>
          <a:prstGeom prst="rect">
            <a:avLst/>
          </a:prstGeom>
          <a:solidFill>
            <a:srgbClr val="FDEADA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J/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y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800000"/>
                </a:solidFill>
              </a:rPr>
              <a:t>➝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endParaRPr lang="en-US" sz="16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19" name="Picture 18" descr="UpsilonNS-2011-pT-dis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32218" y="3638942"/>
            <a:ext cx="3374637" cy="3070066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 rot="21145832">
            <a:off x="3218504" y="4119072"/>
            <a:ext cx="1379718" cy="523220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/>
              </a:rPr>
              <a:t>High-</a:t>
            </a:r>
            <a:r>
              <a:rPr lang="en-US" sz="1400" i="1" dirty="0" err="1" smtClean="0">
                <a:solidFill>
                  <a:schemeClr val="bg1"/>
                </a:solidFill>
                <a:cs typeface="Arial"/>
              </a:rPr>
              <a:t>p</a:t>
            </a:r>
            <a:r>
              <a:rPr lang="en-US" sz="1400" baseline="-25000" dirty="0" err="1" smtClean="0">
                <a:solidFill>
                  <a:schemeClr val="bg1"/>
                </a:solidFill>
                <a:cs typeface="Arial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cs typeface="Arial"/>
              </a:rPr>
              <a:t> coverage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1499" y="3849729"/>
            <a:ext cx="1143000" cy="338554"/>
          </a:xfrm>
          <a:prstGeom prst="rect">
            <a:avLst/>
          </a:prstGeom>
          <a:solidFill>
            <a:srgbClr val="FDEADA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800000"/>
                </a:solidFill>
                <a:latin typeface="Arial"/>
                <a:cs typeface="Arial"/>
              </a:rPr>
              <a:t>Υ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800000"/>
                </a:solidFill>
              </a:rPr>
              <a:t>➝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endParaRPr lang="en-US" sz="16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3472" y="4993360"/>
            <a:ext cx="1890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 smtClean="0">
                <a:solidFill>
                  <a:srgbClr val="660066"/>
                </a:solidFill>
                <a:cs typeface="Arial"/>
              </a:rPr>
              <a:t>Huge silicon tracker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solidFill>
                  <a:srgbClr val="660066"/>
                </a:solidFill>
                <a:cs typeface="Arial"/>
              </a:rPr>
              <a:t>Very strong field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solidFill>
                  <a:srgbClr val="660066"/>
                </a:solidFill>
                <a:cs typeface="Arial"/>
              </a:rPr>
              <a:t>Broad acceptance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solidFill>
                  <a:srgbClr val="660066"/>
                </a:solidFill>
                <a:cs typeface="Arial"/>
              </a:rPr>
              <a:t>Flexible trigger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solidFill>
                  <a:srgbClr val="660066"/>
                </a:solidFill>
                <a:cs typeface="Arial"/>
              </a:rPr>
              <a:t>Powerful DAQ</a:t>
            </a:r>
          </a:p>
        </p:txBody>
      </p:sp>
      <p:sp>
        <p:nvSpPr>
          <p:cNvPr id="23" name="Rectangle 22"/>
          <p:cNvSpPr/>
          <p:nvPr/>
        </p:nvSpPr>
        <p:spPr>
          <a:xfrm rot="395072">
            <a:off x="192059" y="6495212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CMS PAS-BPH-12-006</a:t>
            </a:r>
          </a:p>
        </p:txBody>
      </p:sp>
      <p:sp>
        <p:nvSpPr>
          <p:cNvPr id="24" name="Rectangle 23"/>
          <p:cNvSpPr/>
          <p:nvPr/>
        </p:nvSpPr>
        <p:spPr>
          <a:xfrm rot="395072">
            <a:off x="192059" y="3362301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CMS PAS-BPH-12-006</a:t>
            </a:r>
          </a:p>
        </p:txBody>
      </p:sp>
      <p:sp>
        <p:nvSpPr>
          <p:cNvPr id="25" name="Rectangle 24"/>
          <p:cNvSpPr/>
          <p:nvPr/>
        </p:nvSpPr>
        <p:spPr>
          <a:xfrm rot="395072">
            <a:off x="5231936" y="6495212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arXiv:1307.6070</a:t>
            </a:r>
          </a:p>
        </p:txBody>
      </p:sp>
      <p:sp>
        <p:nvSpPr>
          <p:cNvPr id="26" name="Rectangle 25"/>
          <p:cNvSpPr/>
          <p:nvPr/>
        </p:nvSpPr>
        <p:spPr>
          <a:xfrm rot="395072">
            <a:off x="5231936" y="3362301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EPJC 72 (2012) 2251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hi_c12-mass-pT_11_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90826" y="774485"/>
            <a:ext cx="3074105" cy="2755898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631955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S-wave cross sections and P-wave ratios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04434" y="869732"/>
            <a:ext cx="14392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800000"/>
                </a:solidFill>
              </a:rPr>
              <a:t>➝ 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J/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y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+ 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g</a:t>
            </a:r>
            <a:endParaRPr lang="en-US" sz="16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47" y="649504"/>
            <a:ext cx="4221941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The </a:t>
            </a:r>
            <a:r>
              <a:rPr lang="en-US" sz="1600" dirty="0" err="1" smtClean="0">
                <a:cs typeface="Arial"/>
              </a:rPr>
              <a:t>Y(nS</a:t>
            </a:r>
            <a:r>
              <a:rPr lang="en-US" sz="1600" dirty="0" smtClean="0">
                <a:cs typeface="Arial"/>
              </a:rPr>
              <a:t>) differential cross sections were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measured in the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range 10–100 </a:t>
            </a:r>
            <a:r>
              <a:rPr lang="en-US" sz="1600" dirty="0" err="1" smtClean="0">
                <a:cs typeface="Arial"/>
              </a:rPr>
              <a:t>GeV</a:t>
            </a:r>
            <a:r>
              <a:rPr lang="en-US" sz="1600" dirty="0" smtClean="0">
                <a:cs typeface="Arial"/>
              </a:rPr>
              <a:t> (!)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for |</a:t>
            </a:r>
            <a:r>
              <a:rPr lang="en-US" sz="1600" i="1" dirty="0" err="1" smtClean="0">
                <a:cs typeface="Arial"/>
              </a:rPr>
              <a:t>y</a:t>
            </a:r>
            <a:r>
              <a:rPr lang="en-US" sz="1600" dirty="0" smtClean="0">
                <a:cs typeface="Arial"/>
              </a:rPr>
              <a:t>| &lt; 0.6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Acceptance corrections depend on polarization; using the measured polarizations reduced the biggest uncertainty of previous measurements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three S states show similar patterns;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P-wave feed-down contribution does not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seem to significantly affect the </a:t>
            </a:r>
            <a:r>
              <a:rPr lang="en-US" sz="1600" i="1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trends</a:t>
            </a:r>
          </a:p>
        </p:txBody>
      </p:sp>
      <p:sp>
        <p:nvSpPr>
          <p:cNvPr id="23" name="Rectangle 22"/>
          <p:cNvSpPr/>
          <p:nvPr/>
        </p:nvSpPr>
        <p:spPr>
          <a:xfrm rot="395072">
            <a:off x="5231936" y="3362301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EPJC 72 (2012) 2251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5289" y="3861940"/>
            <a:ext cx="4075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/>
              </a:rPr>
              <a:t>The photons emitted in </a:t>
            </a:r>
            <a:r>
              <a:rPr lang="en-US" sz="1600" dirty="0" err="1" smtClean="0">
                <a:latin typeface="Symbol" charset="2"/>
                <a:cs typeface="Symbol" charset="2"/>
              </a:rPr>
              <a:t>c</a:t>
            </a:r>
            <a:r>
              <a:rPr lang="en-US" sz="1600" dirty="0" smtClean="0">
                <a:cs typeface="Arial"/>
              </a:rPr>
              <a:t> decays have ~1% probability to convert and be reconstructed in the silicon tracker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The </a:t>
            </a:r>
            <a:r>
              <a:rPr lang="en-US" sz="1600" dirty="0" err="1" smtClean="0">
                <a:cs typeface="Arial"/>
              </a:rPr>
              <a:t>e</a:t>
            </a:r>
            <a:r>
              <a:rPr lang="en-US" sz="1600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cs typeface="Arial"/>
              </a:rPr>
              <a:t>e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cs typeface="Arial"/>
              </a:rPr>
              <a:t> tracking provides ~5 </a:t>
            </a:r>
            <a:r>
              <a:rPr lang="en-US" sz="1600" dirty="0" err="1" smtClean="0">
                <a:cs typeface="Arial"/>
              </a:rPr>
              <a:t>MeV</a:t>
            </a:r>
            <a:r>
              <a:rPr lang="en-US" sz="1600" dirty="0" smtClean="0">
                <a:cs typeface="Arial"/>
              </a:rPr>
              <a:t> mass resolution, crucial to resolve the two states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Efficiencies cancel almost completely in the 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prstClr val="black"/>
                </a:solidFill>
                <a:cs typeface="Arial"/>
              </a:rPr>
              <a:t>c2 </a:t>
            </a:r>
            <a:r>
              <a:rPr lang="en-US" sz="1600" dirty="0" smtClean="0">
                <a:cs typeface="Arial"/>
              </a:rPr>
              <a:t>/ </a:t>
            </a:r>
            <a:r>
              <a:rPr lang="en-US" sz="1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prstClr val="black"/>
                </a:solidFill>
                <a:cs typeface="Arial"/>
              </a:rPr>
              <a:t>c1</a:t>
            </a:r>
            <a:r>
              <a:rPr lang="en-US" sz="1600" dirty="0" smtClean="0">
                <a:cs typeface="Arial"/>
              </a:rPr>
              <a:t> cross-section ratio</a:t>
            </a:r>
          </a:p>
        </p:txBody>
      </p:sp>
      <p:pic>
        <p:nvPicPr>
          <p:cNvPr id="12" name="Picture 11" descr="UpsilonNS-2011-pT-dis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2218" y="3638942"/>
            <a:ext cx="3374637" cy="3070066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171499" y="3849729"/>
            <a:ext cx="1143000" cy="338554"/>
          </a:xfrm>
          <a:prstGeom prst="rect">
            <a:avLst/>
          </a:prstGeom>
          <a:solidFill>
            <a:srgbClr val="FDEADA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800000"/>
                </a:solidFill>
                <a:latin typeface="Arial"/>
                <a:cs typeface="Arial"/>
              </a:rPr>
              <a:t>Υ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800000"/>
                </a:solidFill>
              </a:rPr>
              <a:t>➝</a:t>
            </a:r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endParaRPr lang="en-US" sz="16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 rot="395072">
            <a:off x="192059" y="6495212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CMS PAS-BPH-12-006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89868" y="2635110"/>
            <a:ext cx="4439040" cy="408559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  <a:effectLst>
            <a:outerShdw blurRad="400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 descr="chi_c12-xsection-ratio-po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06802" y="2668978"/>
            <a:ext cx="4391356" cy="403735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92508" y="2635110"/>
            <a:ext cx="4321109" cy="408559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  <a:effectLst>
            <a:outerShdw blurRad="400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chi_c12_xsection_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7777" t="5359" r="3131" b="6744"/>
              <a:stretch>
                <a:fillRect/>
              </a:stretch>
            </p:blipFill>
          </mc:Choice>
          <mc:Fallback>
            <p:blipFill>
              <a:blip r:embed="rId6"/>
              <a:srcRect l="7777" t="5359" r="3131" b="6744"/>
              <a:stretch>
                <a:fillRect/>
              </a:stretch>
            </p:blipFill>
          </mc:Fallback>
        </mc:AlternateContent>
        <p:spPr>
          <a:xfrm>
            <a:off x="237879" y="2667312"/>
            <a:ext cx="4241918" cy="40373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395072">
            <a:off x="57727" y="6495212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EPJC 72 (2012) 2251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458711" y="2712079"/>
            <a:ext cx="550935" cy="738664"/>
            <a:chOff x="243310" y="2249693"/>
            <a:chExt cx="550935" cy="738664"/>
          </a:xfrm>
        </p:grpSpPr>
        <p:sp>
          <p:nvSpPr>
            <p:cNvPr id="41" name="TextBox 11"/>
            <p:cNvSpPr txBox="1">
              <a:spLocks noChangeArrowheads="1"/>
            </p:cNvSpPr>
            <p:nvPr/>
          </p:nvSpPr>
          <p:spPr bwMode="auto">
            <a:xfrm>
              <a:off x="243310" y="2249693"/>
              <a:ext cx="5509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solidFill>
                    <a:srgbClr val="0000FF"/>
                  </a:solidFill>
                  <a:latin typeface="Symbol" charset="0"/>
                </a:rPr>
                <a:t> </a:t>
              </a:r>
              <a:r>
                <a:rPr lang="en-US" sz="2000" dirty="0" err="1" smtClean="0">
                  <a:solidFill>
                    <a:srgbClr val="0000FF"/>
                  </a:solidFill>
                  <a:latin typeface="Symbol" charset="0"/>
                </a:rPr>
                <a:t>c</a:t>
              </a:r>
              <a:r>
                <a:rPr lang="it-IT" sz="2000" baseline="-25000" dirty="0" smtClean="0">
                  <a:solidFill>
                    <a:srgbClr val="0000FF"/>
                  </a:solidFill>
                </a:rPr>
                <a:t>c2</a:t>
              </a:r>
              <a:r>
                <a:rPr lang="en-US" sz="2000" dirty="0" smtClean="0">
                  <a:solidFill>
                    <a:srgbClr val="0000FF"/>
                  </a:solidFill>
                  <a:latin typeface="Arial" charset="0"/>
                  <a:cs typeface="Arial" charset="0"/>
                  <a:sym typeface="Symbol" charset="0"/>
                </a:rPr>
                <a:t>   </a:t>
              </a:r>
              <a:endParaRPr lang="it-IT" sz="2000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TextBox 11"/>
            <p:cNvSpPr txBox="1">
              <a:spLocks noChangeArrowheads="1"/>
            </p:cNvSpPr>
            <p:nvPr/>
          </p:nvSpPr>
          <p:spPr bwMode="auto">
            <a:xfrm>
              <a:off x="243310" y="2588247"/>
              <a:ext cx="5509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0000FF"/>
                  </a:solidFill>
                  <a:latin typeface="Symbol" charset="0"/>
                </a:rPr>
                <a:t> </a:t>
              </a:r>
              <a:r>
                <a:rPr lang="en-US" sz="2000" dirty="0" err="1" smtClean="0">
                  <a:solidFill>
                    <a:srgbClr val="0000FF"/>
                  </a:solidFill>
                  <a:latin typeface="Symbol" charset="0"/>
                </a:rPr>
                <a:t>c</a:t>
              </a:r>
              <a:r>
                <a:rPr lang="it-IT" sz="2000" baseline="-25000" dirty="0" smtClean="0">
                  <a:solidFill>
                    <a:srgbClr val="0000FF"/>
                  </a:solidFill>
                </a:rPr>
                <a:t>c1</a:t>
              </a:r>
              <a:r>
                <a:rPr lang="en-US" sz="2000" dirty="0" smtClean="0">
                  <a:solidFill>
                    <a:srgbClr val="0000FF"/>
                  </a:solidFill>
                  <a:latin typeface="Arial" charset="0"/>
                  <a:cs typeface="Arial" charset="0"/>
                  <a:sym typeface="Symbol" charset="0"/>
                </a:rPr>
                <a:t>   </a:t>
              </a:r>
              <a:endParaRPr lang="it-IT" sz="2000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13574" y="2684957"/>
              <a:ext cx="366371" cy="1588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2769678" y="5469801"/>
            <a:ext cx="1443557" cy="55399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y(J/</a:t>
            </a:r>
            <a:r>
              <a:rPr lang="en-US" sz="1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)| &lt; 1.0</a:t>
            </a:r>
          </a:p>
          <a:p>
            <a:pPr lvl="0" algn="ctr"/>
            <a:r>
              <a:rPr lang="en-US" sz="1400" i="1" dirty="0" err="1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z="14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) &gt; 0.5 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GeV</a:t>
            </a:r>
            <a:endParaRPr lang="en-US" sz="14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65484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Results on P-wave </a:t>
            </a:r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charmonia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647" y="664614"/>
            <a:ext cx="8830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ea typeface="ＭＳ Ｐゴシック" charset="0"/>
                <a:cs typeface="Arial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cs typeface="Arial"/>
              </a:rPr>
              <a:t>c2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/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cs typeface="Arial"/>
              </a:rPr>
              <a:t>c1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ea typeface="ＭＳ Ｐゴシック" charset="0"/>
                <a:cs typeface="Arial"/>
              </a:rPr>
              <a:t>cross-section ratio </a:t>
            </a:r>
            <a:r>
              <a:rPr lang="en-US" sz="1600" dirty="0" smtClean="0">
                <a:ea typeface="ＭＳ Ｐゴシック" charset="0"/>
                <a:cs typeface="Arial"/>
              </a:rPr>
              <a:t>has been measured vs. </a:t>
            </a:r>
            <a:r>
              <a:rPr lang="en-US" sz="1600" i="1" dirty="0" err="1" smtClean="0">
                <a:ea typeface="ＭＳ Ｐゴシック" charset="0"/>
                <a:cs typeface="Arial"/>
              </a:rPr>
              <a:t>p</a:t>
            </a:r>
            <a:r>
              <a:rPr lang="en-US" sz="1600" baseline="-25000" dirty="0" err="1" smtClean="0">
                <a:ea typeface="ＭＳ Ｐゴシック" charset="0"/>
                <a:cs typeface="Arial"/>
              </a:rPr>
              <a:t>T</a:t>
            </a:r>
            <a:r>
              <a:rPr lang="en-US" sz="1600" dirty="0" smtClean="0">
                <a:ea typeface="ＭＳ Ｐゴシック" charset="0"/>
                <a:cs typeface="Arial"/>
              </a:rPr>
              <a:t>, up to much higher </a:t>
            </a:r>
            <a:r>
              <a:rPr lang="en-US" sz="1600" i="1" dirty="0" err="1" smtClean="0">
                <a:ea typeface="ＭＳ Ｐゴシック" charset="0"/>
                <a:cs typeface="Arial"/>
              </a:rPr>
              <a:t>p</a:t>
            </a:r>
            <a:r>
              <a:rPr lang="en-US" sz="1600" baseline="-25000" dirty="0" err="1" smtClean="0">
                <a:ea typeface="ＭＳ Ｐゴシック" charset="0"/>
                <a:cs typeface="Arial"/>
              </a:rPr>
              <a:t>T</a:t>
            </a:r>
            <a:r>
              <a:rPr lang="en-US" sz="1600" dirty="0" smtClean="0">
                <a:ea typeface="ＭＳ Ｐゴシック" charset="0"/>
                <a:cs typeface="Arial"/>
              </a:rPr>
              <a:t> and with smaller uncertainties than previous measurements</a:t>
            </a:r>
            <a:br>
              <a:rPr lang="en-US" sz="1600" dirty="0" smtClean="0">
                <a:ea typeface="ＭＳ Ｐゴシック" charset="0"/>
                <a:cs typeface="Arial"/>
              </a:rPr>
            </a:br>
            <a:r>
              <a:rPr lang="en-US" sz="1600" dirty="0" smtClean="0">
                <a:ea typeface="ＭＳ Ｐゴシック" charset="0"/>
                <a:cs typeface="Arial"/>
              </a:rPr>
              <a:t>Systematic uncertainties are dominated by fit to mass distribution</a:t>
            </a:r>
            <a:br>
              <a:rPr lang="en-US" sz="1600" dirty="0" smtClean="0">
                <a:ea typeface="ＭＳ Ｐゴシック" charset="0"/>
                <a:cs typeface="Arial"/>
              </a:rPr>
            </a:br>
            <a:endParaRPr lang="en-US" sz="1600" dirty="0" smtClean="0">
              <a:ea typeface="ＭＳ Ｐゴシック" charset="0"/>
              <a:cs typeface="Arial"/>
            </a:endParaRPr>
          </a:p>
          <a:p>
            <a:pPr marL="0" lvl="1"/>
            <a:r>
              <a:rPr lang="en-US" sz="1600" dirty="0" smtClean="0">
                <a:ea typeface="ＭＳ Ｐゴシック" charset="0"/>
                <a:cs typeface="Arial"/>
              </a:rPr>
              <a:t>To compare with theory calculations:</a:t>
            </a:r>
            <a:br>
              <a:rPr lang="en-US" sz="1600" dirty="0" smtClean="0">
                <a:ea typeface="ＭＳ Ｐゴシック" charset="0"/>
                <a:cs typeface="Arial"/>
              </a:rPr>
            </a:br>
            <a:r>
              <a:rPr lang="en-US" sz="1600" dirty="0" smtClean="0">
                <a:ea typeface="ＭＳ Ｐゴシック" charset="0"/>
                <a:cs typeface="Arial"/>
              </a:rPr>
              <a:t>- the photon </a:t>
            </a:r>
            <a:r>
              <a:rPr lang="en-US" sz="1600" i="1" dirty="0" err="1" smtClean="0">
                <a:ea typeface="ＭＳ Ｐゴシック" charset="0"/>
                <a:cs typeface="Arial"/>
              </a:rPr>
              <a:t>p</a:t>
            </a:r>
            <a:r>
              <a:rPr lang="en-US" sz="1600" baseline="-25000" dirty="0" err="1" smtClean="0">
                <a:ea typeface="ＭＳ Ｐゴシック" charset="0"/>
                <a:cs typeface="Arial"/>
              </a:rPr>
              <a:t>T</a:t>
            </a:r>
            <a:r>
              <a:rPr lang="en-US" sz="1600" dirty="0" smtClean="0">
                <a:ea typeface="ＭＳ Ｐゴシック" charset="0"/>
                <a:cs typeface="Arial"/>
              </a:rPr>
              <a:t> distribution was extrapolated down to 0 </a:t>
            </a:r>
            <a:r>
              <a:rPr lang="en-US" sz="1600" dirty="0" err="1" smtClean="0">
                <a:ea typeface="ＭＳ Ｐゴシック" charset="0"/>
                <a:cs typeface="Arial"/>
              </a:rPr>
              <a:t>GeV</a:t>
            </a:r>
            <a:r>
              <a:rPr lang="en-US" sz="1600" dirty="0" smtClean="0">
                <a:ea typeface="ＭＳ Ｐゴシック" charset="0"/>
                <a:cs typeface="Arial"/>
              </a:rPr>
              <a:t/>
            </a:r>
            <a:br>
              <a:rPr lang="en-US" sz="1600" dirty="0" smtClean="0">
                <a:ea typeface="ＭＳ Ｐゴシック" charset="0"/>
                <a:cs typeface="Arial"/>
              </a:rPr>
            </a:br>
            <a:r>
              <a:rPr lang="en-US" sz="1600" dirty="0" smtClean="0">
                <a:ea typeface="ＭＳ Ｐゴシック" charset="0"/>
                <a:cs typeface="Arial"/>
              </a:rPr>
              <a:t>- care is needed regarding assumed polarizations, that can significantly change the result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96623" y="5113719"/>
            <a:ext cx="1760308" cy="88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753986" y="4737792"/>
            <a:ext cx="744798" cy="738664"/>
            <a:chOff x="163748" y="3684687"/>
            <a:chExt cx="744798" cy="738664"/>
          </a:xfrm>
        </p:grpSpPr>
        <p:sp>
          <p:nvSpPr>
            <p:cNvPr id="44" name="TextBox 11"/>
            <p:cNvSpPr txBox="1">
              <a:spLocks noChangeArrowheads="1"/>
            </p:cNvSpPr>
            <p:nvPr/>
          </p:nvSpPr>
          <p:spPr bwMode="auto">
            <a:xfrm>
              <a:off x="163748" y="3684687"/>
              <a:ext cx="7447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solidFill>
                    <a:srgbClr val="0000FF"/>
                  </a:solidFill>
                  <a:latin typeface="Symbol" charset="0"/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  <a:latin typeface="Arial"/>
                  <a:cs typeface="Arial"/>
                </a:rPr>
                <a:t>B </a:t>
              </a:r>
              <a:r>
                <a:rPr lang="en-US" sz="2000" dirty="0" err="1" smtClean="0">
                  <a:solidFill>
                    <a:srgbClr val="0000FF"/>
                  </a:solidFill>
                  <a:latin typeface="Symbol" charset="0"/>
                </a:rPr>
                <a:t>c</a:t>
              </a:r>
              <a:r>
                <a:rPr lang="it-IT" sz="2000" baseline="-25000" dirty="0" smtClean="0">
                  <a:solidFill>
                    <a:srgbClr val="0000FF"/>
                  </a:solidFill>
                </a:rPr>
                <a:t>c2</a:t>
              </a:r>
              <a:r>
                <a:rPr lang="en-US" sz="2000" dirty="0" smtClean="0">
                  <a:solidFill>
                    <a:srgbClr val="0000FF"/>
                  </a:solidFill>
                  <a:latin typeface="Arial" charset="0"/>
                  <a:cs typeface="Arial" charset="0"/>
                  <a:sym typeface="Symbol" charset="0"/>
                </a:rPr>
                <a:t>   </a:t>
              </a:r>
              <a:endParaRPr lang="it-IT" sz="2000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163748" y="4023241"/>
              <a:ext cx="7447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solidFill>
                    <a:srgbClr val="0000FF"/>
                  </a:solidFill>
                  <a:latin typeface="Symbol" charset="0"/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  <a:latin typeface="Arial"/>
                  <a:ea typeface="+mn-ea"/>
                  <a:cs typeface="Arial"/>
                </a:rPr>
                <a:t>B </a:t>
              </a:r>
              <a:r>
                <a:rPr lang="en-US" sz="2000" dirty="0" err="1" smtClean="0">
                  <a:solidFill>
                    <a:srgbClr val="0000FF"/>
                  </a:solidFill>
                  <a:latin typeface="Symbol" charset="0"/>
                </a:rPr>
                <a:t>c</a:t>
              </a:r>
              <a:r>
                <a:rPr lang="it-IT" sz="2000" baseline="-25000" dirty="0" smtClean="0">
                  <a:solidFill>
                    <a:srgbClr val="0000FF"/>
                  </a:solidFill>
                </a:rPr>
                <a:t>c1</a:t>
              </a:r>
              <a:r>
                <a:rPr lang="en-US" sz="2000" dirty="0" smtClean="0">
                  <a:solidFill>
                    <a:srgbClr val="0000FF"/>
                  </a:solidFill>
                  <a:latin typeface="Arial" charset="0"/>
                  <a:cs typeface="Arial" charset="0"/>
                  <a:sym typeface="Symbol" charset="0"/>
                </a:rPr>
                <a:t>   </a:t>
              </a:r>
              <a:endParaRPr lang="it-IT" sz="2000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91055" y="4118295"/>
              <a:ext cx="503190" cy="1588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 58"/>
          <p:cNvSpPr/>
          <p:nvPr/>
        </p:nvSpPr>
        <p:spPr>
          <a:xfrm>
            <a:off x="5543549" y="3884720"/>
            <a:ext cx="2779183" cy="1625599"/>
          </a:xfrm>
          <a:custGeom>
            <a:avLst/>
            <a:gdLst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208844 h 1782233"/>
              <a:gd name="connsiteX1" fmla="*/ 1155700 w 3135488"/>
              <a:gd name="connsiteY1" fmla="*/ 301978 h 1782233"/>
              <a:gd name="connsiteX2" fmla="*/ 1807633 w 3135488"/>
              <a:gd name="connsiteY2" fmla="*/ 488244 h 1782233"/>
              <a:gd name="connsiteX3" fmla="*/ 2908300 w 3135488"/>
              <a:gd name="connsiteY3" fmla="*/ 632178 h 1782233"/>
              <a:gd name="connsiteX4" fmla="*/ 2942166 w 3135488"/>
              <a:gd name="connsiteY4" fmla="*/ 1588911 h 1782233"/>
              <a:gd name="connsiteX5" fmla="*/ 1748366 w 3135488"/>
              <a:gd name="connsiteY5" fmla="*/ 1622778 h 1782233"/>
              <a:gd name="connsiteX6" fmla="*/ 1071033 w 3135488"/>
              <a:gd name="connsiteY6" fmla="*/ 1571978 h 1782233"/>
              <a:gd name="connsiteX7" fmla="*/ 165100 w 3135488"/>
              <a:gd name="connsiteY7" fmla="*/ 1555044 h 1782233"/>
              <a:gd name="connsiteX8" fmla="*/ 165100 w 3135488"/>
              <a:gd name="connsiteY8" fmla="*/ 208844 h 1782233"/>
              <a:gd name="connsiteX0" fmla="*/ 165100 w 3135488"/>
              <a:gd name="connsiteY0" fmla="*/ 67732 h 1641121"/>
              <a:gd name="connsiteX1" fmla="*/ 1155700 w 3135488"/>
              <a:gd name="connsiteY1" fmla="*/ 160866 h 1641121"/>
              <a:gd name="connsiteX2" fmla="*/ 1807633 w 3135488"/>
              <a:gd name="connsiteY2" fmla="*/ 347132 h 1641121"/>
              <a:gd name="connsiteX3" fmla="*/ 2908300 w 3135488"/>
              <a:gd name="connsiteY3" fmla="*/ 491066 h 1641121"/>
              <a:gd name="connsiteX4" fmla="*/ 2942166 w 3135488"/>
              <a:gd name="connsiteY4" fmla="*/ 1447799 h 1641121"/>
              <a:gd name="connsiteX5" fmla="*/ 1748366 w 3135488"/>
              <a:gd name="connsiteY5" fmla="*/ 1481666 h 1641121"/>
              <a:gd name="connsiteX6" fmla="*/ 1071033 w 3135488"/>
              <a:gd name="connsiteY6" fmla="*/ 1430866 h 1641121"/>
              <a:gd name="connsiteX7" fmla="*/ 165100 w 3135488"/>
              <a:gd name="connsiteY7" fmla="*/ 1413932 h 1641121"/>
              <a:gd name="connsiteX8" fmla="*/ 165100 w 3135488"/>
              <a:gd name="connsiteY8" fmla="*/ 67732 h 1641121"/>
              <a:gd name="connsiteX0" fmla="*/ 165100 w 3135488"/>
              <a:gd name="connsiteY0" fmla="*/ 67732 h 1641121"/>
              <a:gd name="connsiteX1" fmla="*/ 1155700 w 3135488"/>
              <a:gd name="connsiteY1" fmla="*/ 160866 h 1641121"/>
              <a:gd name="connsiteX2" fmla="*/ 1807633 w 3135488"/>
              <a:gd name="connsiteY2" fmla="*/ 347132 h 1641121"/>
              <a:gd name="connsiteX3" fmla="*/ 2908300 w 3135488"/>
              <a:gd name="connsiteY3" fmla="*/ 491066 h 1641121"/>
              <a:gd name="connsiteX4" fmla="*/ 2942166 w 3135488"/>
              <a:gd name="connsiteY4" fmla="*/ 1447799 h 1641121"/>
              <a:gd name="connsiteX5" fmla="*/ 1748366 w 3135488"/>
              <a:gd name="connsiteY5" fmla="*/ 1481666 h 1641121"/>
              <a:gd name="connsiteX6" fmla="*/ 1071033 w 3135488"/>
              <a:gd name="connsiteY6" fmla="*/ 1430866 h 1641121"/>
              <a:gd name="connsiteX7" fmla="*/ 165100 w 3135488"/>
              <a:gd name="connsiteY7" fmla="*/ 1413932 h 1641121"/>
              <a:gd name="connsiteX8" fmla="*/ 165100 w 3135488"/>
              <a:gd name="connsiteY8" fmla="*/ 67732 h 1641121"/>
              <a:gd name="connsiteX0" fmla="*/ 165100 w 3135488"/>
              <a:gd name="connsiteY0" fmla="*/ 67732 h 1641121"/>
              <a:gd name="connsiteX1" fmla="*/ 1155700 w 3135488"/>
              <a:gd name="connsiteY1" fmla="*/ 160866 h 1641121"/>
              <a:gd name="connsiteX2" fmla="*/ 1807633 w 3135488"/>
              <a:gd name="connsiteY2" fmla="*/ 347132 h 1641121"/>
              <a:gd name="connsiteX3" fmla="*/ 2908300 w 3135488"/>
              <a:gd name="connsiteY3" fmla="*/ 491066 h 1641121"/>
              <a:gd name="connsiteX4" fmla="*/ 2942166 w 3135488"/>
              <a:gd name="connsiteY4" fmla="*/ 1447799 h 1641121"/>
              <a:gd name="connsiteX5" fmla="*/ 1748366 w 3135488"/>
              <a:gd name="connsiteY5" fmla="*/ 1481666 h 1641121"/>
              <a:gd name="connsiteX6" fmla="*/ 1071033 w 3135488"/>
              <a:gd name="connsiteY6" fmla="*/ 1430866 h 1641121"/>
              <a:gd name="connsiteX7" fmla="*/ 165100 w 3135488"/>
              <a:gd name="connsiteY7" fmla="*/ 1413932 h 1641121"/>
              <a:gd name="connsiteX8" fmla="*/ 165100 w 3135488"/>
              <a:gd name="connsiteY8" fmla="*/ 67732 h 1641121"/>
              <a:gd name="connsiteX0" fmla="*/ 148167 w 3118555"/>
              <a:gd name="connsiteY0" fmla="*/ 67732 h 1641121"/>
              <a:gd name="connsiteX1" fmla="*/ 1138767 w 3118555"/>
              <a:gd name="connsiteY1" fmla="*/ 160866 h 1641121"/>
              <a:gd name="connsiteX2" fmla="*/ 1790700 w 3118555"/>
              <a:gd name="connsiteY2" fmla="*/ 347132 h 1641121"/>
              <a:gd name="connsiteX3" fmla="*/ 2891367 w 3118555"/>
              <a:gd name="connsiteY3" fmla="*/ 491066 h 1641121"/>
              <a:gd name="connsiteX4" fmla="*/ 2925233 w 3118555"/>
              <a:gd name="connsiteY4" fmla="*/ 1447799 h 1641121"/>
              <a:gd name="connsiteX5" fmla="*/ 1731433 w 3118555"/>
              <a:gd name="connsiteY5" fmla="*/ 1481666 h 1641121"/>
              <a:gd name="connsiteX6" fmla="*/ 1054100 w 3118555"/>
              <a:gd name="connsiteY6" fmla="*/ 1430866 h 1641121"/>
              <a:gd name="connsiteX7" fmla="*/ 148167 w 3118555"/>
              <a:gd name="connsiteY7" fmla="*/ 1413932 h 1641121"/>
              <a:gd name="connsiteX8" fmla="*/ 148167 w 3118555"/>
              <a:gd name="connsiteY8" fmla="*/ 67732 h 1641121"/>
              <a:gd name="connsiteX0" fmla="*/ 2117 w 2972505"/>
              <a:gd name="connsiteY0" fmla="*/ 67732 h 1641121"/>
              <a:gd name="connsiteX1" fmla="*/ 992717 w 2972505"/>
              <a:gd name="connsiteY1" fmla="*/ 160866 h 1641121"/>
              <a:gd name="connsiteX2" fmla="*/ 1644650 w 2972505"/>
              <a:gd name="connsiteY2" fmla="*/ 347132 h 1641121"/>
              <a:gd name="connsiteX3" fmla="*/ 2745317 w 2972505"/>
              <a:gd name="connsiteY3" fmla="*/ 491066 h 1641121"/>
              <a:gd name="connsiteX4" fmla="*/ 2779183 w 2972505"/>
              <a:gd name="connsiteY4" fmla="*/ 1447799 h 1641121"/>
              <a:gd name="connsiteX5" fmla="*/ 1585383 w 2972505"/>
              <a:gd name="connsiteY5" fmla="*/ 1481666 h 1641121"/>
              <a:gd name="connsiteX6" fmla="*/ 908050 w 2972505"/>
              <a:gd name="connsiteY6" fmla="*/ 1430866 h 1641121"/>
              <a:gd name="connsiteX7" fmla="*/ 2117 w 2972505"/>
              <a:gd name="connsiteY7" fmla="*/ 1413932 h 1641121"/>
              <a:gd name="connsiteX8" fmla="*/ 2117 w 2972505"/>
              <a:gd name="connsiteY8" fmla="*/ 67732 h 1641121"/>
              <a:gd name="connsiteX0" fmla="*/ 2117 w 2972505"/>
              <a:gd name="connsiteY0" fmla="*/ 67732 h 1612899"/>
              <a:gd name="connsiteX1" fmla="*/ 992717 w 2972505"/>
              <a:gd name="connsiteY1" fmla="*/ 160866 h 1612899"/>
              <a:gd name="connsiteX2" fmla="*/ 1644650 w 2972505"/>
              <a:gd name="connsiteY2" fmla="*/ 347132 h 1612899"/>
              <a:gd name="connsiteX3" fmla="*/ 2745317 w 2972505"/>
              <a:gd name="connsiteY3" fmla="*/ 491066 h 1612899"/>
              <a:gd name="connsiteX4" fmla="*/ 2779183 w 2972505"/>
              <a:gd name="connsiteY4" fmla="*/ 1447799 h 1612899"/>
              <a:gd name="connsiteX5" fmla="*/ 1585383 w 2972505"/>
              <a:gd name="connsiteY5" fmla="*/ 1481666 h 1612899"/>
              <a:gd name="connsiteX6" fmla="*/ 908050 w 2972505"/>
              <a:gd name="connsiteY6" fmla="*/ 1430866 h 1612899"/>
              <a:gd name="connsiteX7" fmla="*/ 2117 w 2972505"/>
              <a:gd name="connsiteY7" fmla="*/ 1413932 h 1612899"/>
              <a:gd name="connsiteX8" fmla="*/ 2117 w 2972505"/>
              <a:gd name="connsiteY8" fmla="*/ 67732 h 1612899"/>
              <a:gd name="connsiteX0" fmla="*/ 2117 w 2972505"/>
              <a:gd name="connsiteY0" fmla="*/ 67732 h 1612899"/>
              <a:gd name="connsiteX1" fmla="*/ 992717 w 2972505"/>
              <a:gd name="connsiteY1" fmla="*/ 160866 h 1612899"/>
              <a:gd name="connsiteX2" fmla="*/ 1644650 w 2972505"/>
              <a:gd name="connsiteY2" fmla="*/ 347132 h 1612899"/>
              <a:gd name="connsiteX3" fmla="*/ 2745317 w 2972505"/>
              <a:gd name="connsiteY3" fmla="*/ 491066 h 1612899"/>
              <a:gd name="connsiteX4" fmla="*/ 2779183 w 2972505"/>
              <a:gd name="connsiteY4" fmla="*/ 1447799 h 1612899"/>
              <a:gd name="connsiteX5" fmla="*/ 1585383 w 2972505"/>
              <a:gd name="connsiteY5" fmla="*/ 1481666 h 1612899"/>
              <a:gd name="connsiteX6" fmla="*/ 908050 w 2972505"/>
              <a:gd name="connsiteY6" fmla="*/ 1430866 h 1612899"/>
              <a:gd name="connsiteX7" fmla="*/ 2117 w 2972505"/>
              <a:gd name="connsiteY7" fmla="*/ 1413932 h 1612899"/>
              <a:gd name="connsiteX8" fmla="*/ 2117 w 2972505"/>
              <a:gd name="connsiteY8" fmla="*/ 67732 h 1612899"/>
              <a:gd name="connsiteX0" fmla="*/ 2117 w 2972505"/>
              <a:gd name="connsiteY0" fmla="*/ 67732 h 1612899"/>
              <a:gd name="connsiteX1" fmla="*/ 992717 w 2972505"/>
              <a:gd name="connsiteY1" fmla="*/ 160866 h 1612899"/>
              <a:gd name="connsiteX2" fmla="*/ 1644650 w 2972505"/>
              <a:gd name="connsiteY2" fmla="*/ 347132 h 1612899"/>
              <a:gd name="connsiteX3" fmla="*/ 2745317 w 2972505"/>
              <a:gd name="connsiteY3" fmla="*/ 491066 h 1612899"/>
              <a:gd name="connsiteX4" fmla="*/ 2779183 w 2972505"/>
              <a:gd name="connsiteY4" fmla="*/ 1447799 h 1612899"/>
              <a:gd name="connsiteX5" fmla="*/ 1585383 w 2972505"/>
              <a:gd name="connsiteY5" fmla="*/ 1481666 h 1612899"/>
              <a:gd name="connsiteX6" fmla="*/ 908050 w 2972505"/>
              <a:gd name="connsiteY6" fmla="*/ 1430866 h 1612899"/>
              <a:gd name="connsiteX7" fmla="*/ 2117 w 2972505"/>
              <a:gd name="connsiteY7" fmla="*/ 1413932 h 1612899"/>
              <a:gd name="connsiteX8" fmla="*/ 2117 w 2972505"/>
              <a:gd name="connsiteY8" fmla="*/ 67732 h 1612899"/>
              <a:gd name="connsiteX0" fmla="*/ 2117 w 2972505"/>
              <a:gd name="connsiteY0" fmla="*/ 67732 h 1612899"/>
              <a:gd name="connsiteX1" fmla="*/ 992717 w 2972505"/>
              <a:gd name="connsiteY1" fmla="*/ 160866 h 1612899"/>
              <a:gd name="connsiteX2" fmla="*/ 1644650 w 2972505"/>
              <a:gd name="connsiteY2" fmla="*/ 347132 h 1612899"/>
              <a:gd name="connsiteX3" fmla="*/ 2745317 w 2972505"/>
              <a:gd name="connsiteY3" fmla="*/ 491066 h 1612899"/>
              <a:gd name="connsiteX4" fmla="*/ 2779183 w 2972505"/>
              <a:gd name="connsiteY4" fmla="*/ 1447799 h 1612899"/>
              <a:gd name="connsiteX5" fmla="*/ 1585383 w 2972505"/>
              <a:gd name="connsiteY5" fmla="*/ 1481666 h 1612899"/>
              <a:gd name="connsiteX6" fmla="*/ 908050 w 2972505"/>
              <a:gd name="connsiteY6" fmla="*/ 1430866 h 1612899"/>
              <a:gd name="connsiteX7" fmla="*/ 2117 w 2972505"/>
              <a:gd name="connsiteY7" fmla="*/ 1413932 h 1612899"/>
              <a:gd name="connsiteX8" fmla="*/ 2117 w 2972505"/>
              <a:gd name="connsiteY8" fmla="*/ 67732 h 1612899"/>
              <a:gd name="connsiteX0" fmla="*/ 2117 w 2972505"/>
              <a:gd name="connsiteY0" fmla="*/ 67732 h 1612899"/>
              <a:gd name="connsiteX1" fmla="*/ 992717 w 2972505"/>
              <a:gd name="connsiteY1" fmla="*/ 160866 h 1612899"/>
              <a:gd name="connsiteX2" fmla="*/ 1644650 w 2972505"/>
              <a:gd name="connsiteY2" fmla="*/ 347132 h 1612899"/>
              <a:gd name="connsiteX3" fmla="*/ 2745317 w 2972505"/>
              <a:gd name="connsiteY3" fmla="*/ 491066 h 1612899"/>
              <a:gd name="connsiteX4" fmla="*/ 2779183 w 2972505"/>
              <a:gd name="connsiteY4" fmla="*/ 1447799 h 1612899"/>
              <a:gd name="connsiteX5" fmla="*/ 1585383 w 2972505"/>
              <a:gd name="connsiteY5" fmla="*/ 1481666 h 1612899"/>
              <a:gd name="connsiteX6" fmla="*/ 908050 w 2972505"/>
              <a:gd name="connsiteY6" fmla="*/ 1430866 h 1612899"/>
              <a:gd name="connsiteX7" fmla="*/ 2117 w 2972505"/>
              <a:gd name="connsiteY7" fmla="*/ 1413932 h 1612899"/>
              <a:gd name="connsiteX8" fmla="*/ 2117 w 2972505"/>
              <a:gd name="connsiteY8" fmla="*/ 67732 h 1612899"/>
              <a:gd name="connsiteX0" fmla="*/ 2117 w 2972505"/>
              <a:gd name="connsiteY0" fmla="*/ 67732 h 1547988"/>
              <a:gd name="connsiteX1" fmla="*/ 992717 w 2972505"/>
              <a:gd name="connsiteY1" fmla="*/ 160866 h 1547988"/>
              <a:gd name="connsiteX2" fmla="*/ 1644650 w 2972505"/>
              <a:gd name="connsiteY2" fmla="*/ 347132 h 1547988"/>
              <a:gd name="connsiteX3" fmla="*/ 2745317 w 2972505"/>
              <a:gd name="connsiteY3" fmla="*/ 491066 h 1547988"/>
              <a:gd name="connsiteX4" fmla="*/ 2779183 w 2972505"/>
              <a:gd name="connsiteY4" fmla="*/ 1447799 h 1547988"/>
              <a:gd name="connsiteX5" fmla="*/ 1585383 w 2972505"/>
              <a:gd name="connsiteY5" fmla="*/ 1481666 h 1547988"/>
              <a:gd name="connsiteX6" fmla="*/ 908050 w 2972505"/>
              <a:gd name="connsiteY6" fmla="*/ 1430866 h 1547988"/>
              <a:gd name="connsiteX7" fmla="*/ 2117 w 2972505"/>
              <a:gd name="connsiteY7" fmla="*/ 1413932 h 1547988"/>
              <a:gd name="connsiteX8" fmla="*/ 2117 w 2972505"/>
              <a:gd name="connsiteY8" fmla="*/ 67732 h 1547988"/>
              <a:gd name="connsiteX0" fmla="*/ 2117 w 2972505"/>
              <a:gd name="connsiteY0" fmla="*/ 67732 h 1600199"/>
              <a:gd name="connsiteX1" fmla="*/ 992717 w 2972505"/>
              <a:gd name="connsiteY1" fmla="*/ 160866 h 1600199"/>
              <a:gd name="connsiteX2" fmla="*/ 1644650 w 2972505"/>
              <a:gd name="connsiteY2" fmla="*/ 347132 h 1600199"/>
              <a:gd name="connsiteX3" fmla="*/ 2745317 w 2972505"/>
              <a:gd name="connsiteY3" fmla="*/ 491066 h 1600199"/>
              <a:gd name="connsiteX4" fmla="*/ 2779183 w 2972505"/>
              <a:gd name="connsiteY4" fmla="*/ 1447799 h 1600199"/>
              <a:gd name="connsiteX5" fmla="*/ 1585383 w 2972505"/>
              <a:gd name="connsiteY5" fmla="*/ 1481666 h 1600199"/>
              <a:gd name="connsiteX6" fmla="*/ 908050 w 2972505"/>
              <a:gd name="connsiteY6" fmla="*/ 1430866 h 1600199"/>
              <a:gd name="connsiteX7" fmla="*/ 2117 w 2972505"/>
              <a:gd name="connsiteY7" fmla="*/ 1413932 h 1600199"/>
              <a:gd name="connsiteX8" fmla="*/ 2117 w 2972505"/>
              <a:gd name="connsiteY8" fmla="*/ 67732 h 1600199"/>
              <a:gd name="connsiteX0" fmla="*/ 2117 w 2972505"/>
              <a:gd name="connsiteY0" fmla="*/ 67732 h 1600199"/>
              <a:gd name="connsiteX1" fmla="*/ 992717 w 2972505"/>
              <a:gd name="connsiteY1" fmla="*/ 160866 h 1600199"/>
              <a:gd name="connsiteX2" fmla="*/ 1644650 w 2972505"/>
              <a:gd name="connsiteY2" fmla="*/ 347132 h 1600199"/>
              <a:gd name="connsiteX3" fmla="*/ 2745317 w 2972505"/>
              <a:gd name="connsiteY3" fmla="*/ 491066 h 1600199"/>
              <a:gd name="connsiteX4" fmla="*/ 2779183 w 2972505"/>
              <a:gd name="connsiteY4" fmla="*/ 1447799 h 1600199"/>
              <a:gd name="connsiteX5" fmla="*/ 1585383 w 2972505"/>
              <a:gd name="connsiteY5" fmla="*/ 1481666 h 1600199"/>
              <a:gd name="connsiteX6" fmla="*/ 908050 w 2972505"/>
              <a:gd name="connsiteY6" fmla="*/ 1430866 h 1600199"/>
              <a:gd name="connsiteX7" fmla="*/ 2117 w 2972505"/>
              <a:gd name="connsiteY7" fmla="*/ 1413932 h 1600199"/>
              <a:gd name="connsiteX8" fmla="*/ 2117 w 2972505"/>
              <a:gd name="connsiteY8" fmla="*/ 67732 h 1600199"/>
              <a:gd name="connsiteX0" fmla="*/ 2117 w 2934406"/>
              <a:gd name="connsiteY0" fmla="*/ 67732 h 1600199"/>
              <a:gd name="connsiteX1" fmla="*/ 992717 w 2934406"/>
              <a:gd name="connsiteY1" fmla="*/ 160866 h 1600199"/>
              <a:gd name="connsiteX2" fmla="*/ 1644650 w 2934406"/>
              <a:gd name="connsiteY2" fmla="*/ 347132 h 1600199"/>
              <a:gd name="connsiteX3" fmla="*/ 2745317 w 2934406"/>
              <a:gd name="connsiteY3" fmla="*/ 491066 h 1600199"/>
              <a:gd name="connsiteX4" fmla="*/ 2779183 w 2934406"/>
              <a:gd name="connsiteY4" fmla="*/ 1447799 h 1600199"/>
              <a:gd name="connsiteX5" fmla="*/ 1585383 w 2934406"/>
              <a:gd name="connsiteY5" fmla="*/ 1481666 h 1600199"/>
              <a:gd name="connsiteX6" fmla="*/ 908050 w 2934406"/>
              <a:gd name="connsiteY6" fmla="*/ 1430866 h 1600199"/>
              <a:gd name="connsiteX7" fmla="*/ 2117 w 2934406"/>
              <a:gd name="connsiteY7" fmla="*/ 1413932 h 1600199"/>
              <a:gd name="connsiteX8" fmla="*/ 2117 w 2934406"/>
              <a:gd name="connsiteY8" fmla="*/ 67732 h 1600199"/>
              <a:gd name="connsiteX0" fmla="*/ 2117 w 2779183"/>
              <a:gd name="connsiteY0" fmla="*/ 67732 h 1600199"/>
              <a:gd name="connsiteX1" fmla="*/ 992717 w 2779183"/>
              <a:gd name="connsiteY1" fmla="*/ 160866 h 1600199"/>
              <a:gd name="connsiteX2" fmla="*/ 1644650 w 2779183"/>
              <a:gd name="connsiteY2" fmla="*/ 347132 h 1600199"/>
              <a:gd name="connsiteX3" fmla="*/ 2745317 w 2779183"/>
              <a:gd name="connsiteY3" fmla="*/ 491066 h 1600199"/>
              <a:gd name="connsiteX4" fmla="*/ 2779183 w 2779183"/>
              <a:gd name="connsiteY4" fmla="*/ 1447799 h 1600199"/>
              <a:gd name="connsiteX5" fmla="*/ 1585383 w 2779183"/>
              <a:gd name="connsiteY5" fmla="*/ 1481666 h 1600199"/>
              <a:gd name="connsiteX6" fmla="*/ 908050 w 2779183"/>
              <a:gd name="connsiteY6" fmla="*/ 1430866 h 1600199"/>
              <a:gd name="connsiteX7" fmla="*/ 2117 w 2779183"/>
              <a:gd name="connsiteY7" fmla="*/ 1413932 h 1600199"/>
              <a:gd name="connsiteX8" fmla="*/ 2117 w 2779183"/>
              <a:gd name="connsiteY8" fmla="*/ 67732 h 1600199"/>
              <a:gd name="connsiteX0" fmla="*/ 2117 w 2779183"/>
              <a:gd name="connsiteY0" fmla="*/ 67732 h 1635477"/>
              <a:gd name="connsiteX1" fmla="*/ 992717 w 2779183"/>
              <a:gd name="connsiteY1" fmla="*/ 160866 h 1635477"/>
              <a:gd name="connsiteX2" fmla="*/ 1644650 w 2779183"/>
              <a:gd name="connsiteY2" fmla="*/ 347132 h 1635477"/>
              <a:gd name="connsiteX3" fmla="*/ 2745317 w 2779183"/>
              <a:gd name="connsiteY3" fmla="*/ 491066 h 1635477"/>
              <a:gd name="connsiteX4" fmla="*/ 2779183 w 2779183"/>
              <a:gd name="connsiteY4" fmla="*/ 1447799 h 1635477"/>
              <a:gd name="connsiteX5" fmla="*/ 1585383 w 2779183"/>
              <a:gd name="connsiteY5" fmla="*/ 1481666 h 1635477"/>
              <a:gd name="connsiteX6" fmla="*/ 908050 w 2779183"/>
              <a:gd name="connsiteY6" fmla="*/ 1583266 h 1635477"/>
              <a:gd name="connsiteX7" fmla="*/ 2117 w 2779183"/>
              <a:gd name="connsiteY7" fmla="*/ 1413932 h 1635477"/>
              <a:gd name="connsiteX8" fmla="*/ 2117 w 2779183"/>
              <a:gd name="connsiteY8" fmla="*/ 67732 h 1635477"/>
              <a:gd name="connsiteX0" fmla="*/ 2117 w 2779183"/>
              <a:gd name="connsiteY0" fmla="*/ 67732 h 1717115"/>
              <a:gd name="connsiteX1" fmla="*/ 992717 w 2779183"/>
              <a:gd name="connsiteY1" fmla="*/ 160866 h 1717115"/>
              <a:gd name="connsiteX2" fmla="*/ 1644650 w 2779183"/>
              <a:gd name="connsiteY2" fmla="*/ 347132 h 1717115"/>
              <a:gd name="connsiteX3" fmla="*/ 2745317 w 2779183"/>
              <a:gd name="connsiteY3" fmla="*/ 491066 h 1717115"/>
              <a:gd name="connsiteX4" fmla="*/ 2779183 w 2779183"/>
              <a:gd name="connsiteY4" fmla="*/ 1447799 h 1717115"/>
              <a:gd name="connsiteX5" fmla="*/ 1585383 w 2779183"/>
              <a:gd name="connsiteY5" fmla="*/ 1481666 h 1717115"/>
              <a:gd name="connsiteX6" fmla="*/ 908050 w 2779183"/>
              <a:gd name="connsiteY6" fmla="*/ 1664904 h 1717115"/>
              <a:gd name="connsiteX7" fmla="*/ 2117 w 2779183"/>
              <a:gd name="connsiteY7" fmla="*/ 1413932 h 1717115"/>
              <a:gd name="connsiteX8" fmla="*/ 2117 w 2779183"/>
              <a:gd name="connsiteY8" fmla="*/ 67732 h 1717115"/>
              <a:gd name="connsiteX0" fmla="*/ 2117 w 2779183"/>
              <a:gd name="connsiteY0" fmla="*/ 67732 h 1600199"/>
              <a:gd name="connsiteX1" fmla="*/ 992717 w 2779183"/>
              <a:gd name="connsiteY1" fmla="*/ 160866 h 1600199"/>
              <a:gd name="connsiteX2" fmla="*/ 1644650 w 2779183"/>
              <a:gd name="connsiteY2" fmla="*/ 347132 h 1600199"/>
              <a:gd name="connsiteX3" fmla="*/ 2745317 w 2779183"/>
              <a:gd name="connsiteY3" fmla="*/ 491066 h 1600199"/>
              <a:gd name="connsiteX4" fmla="*/ 2779183 w 2779183"/>
              <a:gd name="connsiteY4" fmla="*/ 1447799 h 1600199"/>
              <a:gd name="connsiteX5" fmla="*/ 1585383 w 2779183"/>
              <a:gd name="connsiteY5" fmla="*/ 1481666 h 1600199"/>
              <a:gd name="connsiteX6" fmla="*/ 908050 w 2779183"/>
              <a:gd name="connsiteY6" fmla="*/ 1446388 h 1600199"/>
              <a:gd name="connsiteX7" fmla="*/ 2117 w 2779183"/>
              <a:gd name="connsiteY7" fmla="*/ 1413932 h 1600199"/>
              <a:gd name="connsiteX8" fmla="*/ 2117 w 2779183"/>
              <a:gd name="connsiteY8" fmla="*/ 67732 h 1600199"/>
              <a:gd name="connsiteX0" fmla="*/ 2117 w 2779183"/>
              <a:gd name="connsiteY0" fmla="*/ 67732 h 1600199"/>
              <a:gd name="connsiteX1" fmla="*/ 992717 w 2779183"/>
              <a:gd name="connsiteY1" fmla="*/ 160866 h 1600199"/>
              <a:gd name="connsiteX2" fmla="*/ 1644650 w 2779183"/>
              <a:gd name="connsiteY2" fmla="*/ 347132 h 1600199"/>
              <a:gd name="connsiteX3" fmla="*/ 2745317 w 2779183"/>
              <a:gd name="connsiteY3" fmla="*/ 491066 h 1600199"/>
              <a:gd name="connsiteX4" fmla="*/ 2779183 w 2779183"/>
              <a:gd name="connsiteY4" fmla="*/ 1447799 h 1600199"/>
              <a:gd name="connsiteX5" fmla="*/ 1585383 w 2779183"/>
              <a:gd name="connsiteY5" fmla="*/ 1481666 h 1600199"/>
              <a:gd name="connsiteX6" fmla="*/ 908050 w 2779183"/>
              <a:gd name="connsiteY6" fmla="*/ 1446388 h 1600199"/>
              <a:gd name="connsiteX7" fmla="*/ 2117 w 2779183"/>
              <a:gd name="connsiteY7" fmla="*/ 1413932 h 1600199"/>
              <a:gd name="connsiteX8" fmla="*/ 2117 w 2779183"/>
              <a:gd name="connsiteY8" fmla="*/ 67732 h 1600199"/>
              <a:gd name="connsiteX0" fmla="*/ 2117 w 2779183"/>
              <a:gd name="connsiteY0" fmla="*/ 67732 h 1625599"/>
              <a:gd name="connsiteX1" fmla="*/ 992717 w 2779183"/>
              <a:gd name="connsiteY1" fmla="*/ 160866 h 1625599"/>
              <a:gd name="connsiteX2" fmla="*/ 1644650 w 2779183"/>
              <a:gd name="connsiteY2" fmla="*/ 347132 h 1625599"/>
              <a:gd name="connsiteX3" fmla="*/ 2745317 w 2779183"/>
              <a:gd name="connsiteY3" fmla="*/ 491066 h 1625599"/>
              <a:gd name="connsiteX4" fmla="*/ 2779183 w 2779183"/>
              <a:gd name="connsiteY4" fmla="*/ 1447799 h 1625599"/>
              <a:gd name="connsiteX5" fmla="*/ 1585383 w 2779183"/>
              <a:gd name="connsiteY5" fmla="*/ 1481666 h 1625599"/>
              <a:gd name="connsiteX6" fmla="*/ 908050 w 2779183"/>
              <a:gd name="connsiteY6" fmla="*/ 1446388 h 1625599"/>
              <a:gd name="connsiteX7" fmla="*/ 2117 w 2779183"/>
              <a:gd name="connsiteY7" fmla="*/ 1413932 h 1625599"/>
              <a:gd name="connsiteX8" fmla="*/ 2117 w 2779183"/>
              <a:gd name="connsiteY8" fmla="*/ 67732 h 162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9183" h="1625599">
                <a:moveTo>
                  <a:pt x="2117" y="67732"/>
                </a:moveTo>
                <a:cubicBezTo>
                  <a:pt x="198967" y="146049"/>
                  <a:pt x="777951" y="275166"/>
                  <a:pt x="992717" y="160866"/>
                </a:cubicBezTo>
                <a:cubicBezTo>
                  <a:pt x="1321505" y="0"/>
                  <a:pt x="1447800" y="194732"/>
                  <a:pt x="1644650" y="347132"/>
                </a:cubicBezTo>
                <a:cubicBezTo>
                  <a:pt x="2044700" y="666692"/>
                  <a:pt x="2353028" y="599722"/>
                  <a:pt x="2745317" y="491066"/>
                </a:cubicBezTo>
                <a:cubicBezTo>
                  <a:pt x="2774950" y="712610"/>
                  <a:pt x="2774950" y="1132668"/>
                  <a:pt x="2779183" y="1447799"/>
                </a:cubicBezTo>
                <a:cubicBezTo>
                  <a:pt x="2477911" y="1509180"/>
                  <a:pt x="2163938" y="1625599"/>
                  <a:pt x="1585383" y="1481666"/>
                </a:cubicBezTo>
                <a:cubicBezTo>
                  <a:pt x="1324328" y="1408994"/>
                  <a:pt x="1337028" y="1375127"/>
                  <a:pt x="908050" y="1446388"/>
                </a:cubicBezTo>
                <a:cubicBezTo>
                  <a:pt x="611225" y="1498599"/>
                  <a:pt x="334434" y="1447799"/>
                  <a:pt x="2117" y="1413932"/>
                </a:cubicBezTo>
                <a:cubicBezTo>
                  <a:pt x="0" y="1150816"/>
                  <a:pt x="0" y="517876"/>
                  <a:pt x="2117" y="67732"/>
                </a:cubicBezTo>
                <a:close/>
              </a:path>
            </a:pathLst>
          </a:custGeom>
          <a:solidFill>
            <a:srgbClr val="FFFF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64177" y="5510319"/>
            <a:ext cx="1760308" cy="486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426225" y="5469801"/>
            <a:ext cx="1353789" cy="55399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y(J/</a:t>
            </a:r>
            <a:r>
              <a:rPr lang="en-US" sz="1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)| &lt; 1.0</a:t>
            </a:r>
          </a:p>
          <a:p>
            <a:pPr lvl="0" algn="ctr"/>
            <a:r>
              <a:rPr lang="en-US" sz="1400" i="1" dirty="0" err="1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z="14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) &gt; 0 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GeV</a:t>
            </a:r>
            <a:endParaRPr lang="en-US" sz="14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1433" y="5833266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band: syst. uncertainty</a:t>
            </a:r>
            <a:endParaRPr lang="en-GB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89868" y="2635110"/>
            <a:ext cx="4439040" cy="408559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  <a:effectLst>
            <a:outerShdw blurRad="400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chi_b-xsection-ratio-theo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69373" y="2704806"/>
            <a:ext cx="4196842" cy="39999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35646" y="2635110"/>
            <a:ext cx="4377971" cy="408559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  <a:effectLst>
            <a:outerShdw blurRad="400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chi_b_mass_di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4718" y="2698607"/>
            <a:ext cx="4344150" cy="397758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395072">
            <a:off x="57727" y="6495212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CMS--PAS-‐BPH-‐13-‐005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78990" y="3875649"/>
            <a:ext cx="1061221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y(Y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)| &lt; 1.5</a:t>
            </a:r>
          </a:p>
          <a:p>
            <a:pPr lvl="0" algn="ctr"/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lang="en-US" sz="1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)| &lt; 1</a:t>
            </a:r>
          </a:p>
        </p:txBody>
      </p:sp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263" y="50800"/>
            <a:ext cx="47488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Results on P-wave </a:t>
            </a:r>
            <a:r>
              <a:rPr lang="en-US" sz="3200" dirty="0" err="1" smtClean="0">
                <a:solidFill>
                  <a:srgbClr val="0000FF"/>
                </a:solidFill>
                <a:latin typeface="Arial Narrow" charset="0"/>
              </a:rPr>
              <a:t>bottomonia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7413" y="46038"/>
            <a:ext cx="592137" cy="355600"/>
          </a:xfrm>
          <a:noFill/>
        </p:spPr>
        <p:txBody>
          <a:bodyPr/>
          <a:lstStyle/>
          <a:p>
            <a:fld id="{F839218B-3179-3242-9258-DC1BB9CCBA2B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647" y="664614"/>
            <a:ext cx="883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ea typeface="ＭＳ Ｐゴシック" charset="0"/>
                <a:cs typeface="Arial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cs typeface="Arial"/>
              </a:rPr>
              <a:t>b2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(1P) /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cs typeface="Arial"/>
              </a:rPr>
              <a:t>b1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(1P) </a:t>
            </a:r>
            <a:r>
              <a:rPr lang="en-US" sz="1600" dirty="0" smtClean="0">
                <a:solidFill>
                  <a:srgbClr val="0000FF"/>
                </a:solidFill>
                <a:ea typeface="ＭＳ Ｐゴシック" charset="0"/>
                <a:cs typeface="Arial"/>
              </a:rPr>
              <a:t>cross-section ratio </a:t>
            </a:r>
            <a:r>
              <a:rPr lang="en-US" sz="1600" dirty="0" smtClean="0">
                <a:ea typeface="ＭＳ Ｐゴシック" charset="0"/>
                <a:cs typeface="Arial"/>
              </a:rPr>
              <a:t>has been measured vs. </a:t>
            </a:r>
            <a:r>
              <a:rPr lang="en-US" sz="1600" i="1" dirty="0" err="1" smtClean="0">
                <a:ea typeface="ＭＳ Ｐゴシック" charset="0"/>
                <a:cs typeface="Arial"/>
              </a:rPr>
              <a:t>p</a:t>
            </a:r>
            <a:r>
              <a:rPr lang="en-US" sz="1600" baseline="-25000" dirty="0" err="1" smtClean="0">
                <a:ea typeface="ＭＳ Ｐゴシック" charset="0"/>
                <a:cs typeface="Arial"/>
              </a:rPr>
              <a:t>T</a:t>
            </a:r>
            <a:r>
              <a:rPr lang="en-US" sz="1600" dirty="0" smtClean="0">
                <a:ea typeface="ＭＳ Ｐゴシック" charset="0"/>
                <a:cs typeface="Arial"/>
              </a:rPr>
              <a:t>, for the first time in a </a:t>
            </a:r>
            <a:r>
              <a:rPr lang="en-US" sz="1600" dirty="0" err="1" smtClean="0">
                <a:ea typeface="ＭＳ Ｐゴシック" charset="0"/>
                <a:cs typeface="Arial"/>
              </a:rPr>
              <a:t>hadron</a:t>
            </a:r>
            <a:r>
              <a:rPr lang="en-US" sz="1600" dirty="0" smtClean="0">
                <a:ea typeface="ＭＳ Ｐゴシック" charset="0"/>
                <a:cs typeface="Arial"/>
              </a:rPr>
              <a:t> collider</a:t>
            </a:r>
          </a:p>
          <a:p>
            <a:pPr marL="0" lvl="1"/>
            <a:r>
              <a:rPr lang="en-US" sz="1600" dirty="0" smtClean="0">
                <a:ea typeface="ＭＳ Ｐゴシック" charset="0"/>
                <a:cs typeface="Arial"/>
              </a:rPr>
              <a:t>Systematic uncertainties are dominated by fit to mass distribution</a:t>
            </a:r>
          </a:p>
          <a:p>
            <a:pPr marL="0" lvl="1"/>
            <a:r>
              <a:rPr lang="en-US" sz="1600" dirty="0" smtClean="0">
                <a:ea typeface="ＭＳ Ｐゴシック" charset="0"/>
                <a:cs typeface="Arial"/>
              </a:rPr>
              <a:t>Mass resolution of 5 </a:t>
            </a:r>
            <a:r>
              <a:rPr lang="en-US" sz="1600" dirty="0" err="1" smtClean="0">
                <a:ea typeface="ＭＳ Ｐゴシック" charset="0"/>
                <a:cs typeface="Arial"/>
              </a:rPr>
              <a:t>MeV</a:t>
            </a:r>
            <a:r>
              <a:rPr lang="en-US" sz="1600" dirty="0" smtClean="0">
                <a:ea typeface="ＭＳ Ｐゴシック" charset="0"/>
                <a:cs typeface="Arial"/>
              </a:rPr>
              <a:t> resolves the two peaks, separated by only 19 </a:t>
            </a:r>
            <a:r>
              <a:rPr lang="en-US" sz="1600" dirty="0" err="1" smtClean="0">
                <a:ea typeface="ＭＳ Ｐゴシック" charset="0"/>
                <a:cs typeface="Arial"/>
              </a:rPr>
              <a:t>MeV</a:t>
            </a:r>
            <a:endParaRPr lang="en-US" sz="1600" dirty="0" smtClean="0">
              <a:ea typeface="ＭＳ Ｐゴシック" charset="0"/>
              <a:cs typeface="Arial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7603853" y="902056"/>
            <a:ext cx="1411536" cy="1206500"/>
            <a:chOff x="3743653" y="165100"/>
            <a:chExt cx="1411536" cy="1206500"/>
          </a:xfrm>
        </p:grpSpPr>
        <p:sp>
          <p:nvSpPr>
            <p:cNvPr id="23" name="Explosion 2 22"/>
            <p:cNvSpPr/>
            <p:nvPr/>
          </p:nvSpPr>
          <p:spPr>
            <a:xfrm rot="1460401">
              <a:off x="3743653" y="165100"/>
              <a:ext cx="1411536" cy="1206500"/>
            </a:xfrm>
            <a:prstGeom prst="irregularSeal2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56683" y="596900"/>
              <a:ext cx="696648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NEW</a:t>
              </a:r>
              <a:endParaRPr lang="en-GB" sz="1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5647" y="1644282"/>
            <a:ext cx="8830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 smtClean="0">
                <a:ea typeface="ＭＳ Ｐゴシック" charset="0"/>
                <a:cs typeface="Arial"/>
              </a:rPr>
              <a:t>Cross-section ratio seems to be rather flat with </a:t>
            </a:r>
            <a:r>
              <a:rPr lang="en-US" sz="1600" i="1" dirty="0" err="1" smtClean="0">
                <a:ea typeface="ＭＳ Ｐゴシック" charset="0"/>
                <a:cs typeface="Arial"/>
              </a:rPr>
              <a:t>p</a:t>
            </a:r>
            <a:r>
              <a:rPr lang="en-US" sz="1600" baseline="-25000" dirty="0" err="1" smtClean="0">
                <a:ea typeface="ＭＳ Ｐゴシック" charset="0"/>
                <a:cs typeface="Arial"/>
              </a:rPr>
              <a:t>T</a:t>
            </a:r>
            <a:r>
              <a:rPr lang="en-US" sz="1600" dirty="0" smtClean="0">
                <a:ea typeface="ＭＳ Ｐゴシック" charset="0"/>
                <a:cs typeface="Arial"/>
              </a:rPr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3840" y="1887392"/>
            <a:ext cx="8830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 smtClean="0">
                <a:ea typeface="ＭＳ Ｐゴシック" charset="0"/>
                <a:cs typeface="Arial"/>
              </a:rPr>
              <a:t>No low-</a:t>
            </a:r>
            <a:r>
              <a:rPr lang="en-US" sz="1600" i="1" dirty="0" err="1" smtClean="0">
                <a:ea typeface="ＭＳ Ｐゴシック" charset="0"/>
                <a:cs typeface="Arial"/>
              </a:rPr>
              <a:t>p</a:t>
            </a:r>
            <a:r>
              <a:rPr lang="en-US" sz="1600" baseline="-25000" dirty="0" err="1" smtClean="0">
                <a:ea typeface="ＭＳ Ｐゴシック" charset="0"/>
                <a:cs typeface="Arial"/>
              </a:rPr>
              <a:t>T</a:t>
            </a:r>
            <a:r>
              <a:rPr lang="en-US" sz="1600" dirty="0" smtClean="0">
                <a:ea typeface="ＭＳ Ｐゴシック" charset="0"/>
                <a:cs typeface="Arial"/>
              </a:rPr>
              <a:t> increase, contrary to the theory prediction of </a:t>
            </a:r>
            <a:r>
              <a:rPr lang="en-US" sz="1600" dirty="0" err="1" smtClean="0">
                <a:ea typeface="ＭＳ Ｐゴシック" charset="0"/>
                <a:cs typeface="Arial"/>
              </a:rPr>
              <a:t>Likhoded</a:t>
            </a:r>
            <a:r>
              <a:rPr lang="en-US" sz="1600" dirty="0" smtClean="0">
                <a:ea typeface="ＭＳ Ｐゴシック" charset="0"/>
                <a:cs typeface="Arial"/>
              </a:rPr>
              <a:t> et al., </a:t>
            </a:r>
            <a:r>
              <a:rPr lang="en-US" sz="1400" dirty="0" smtClean="0">
                <a:ea typeface="ＭＳ Ｐゴシック" charset="0"/>
                <a:cs typeface="Arial"/>
              </a:rPr>
              <a:t>PRD 86 (2012) 074027</a:t>
            </a:r>
          </a:p>
        </p:txBody>
      </p:sp>
      <p:sp>
        <p:nvSpPr>
          <p:cNvPr id="20" name="Rectangle 19"/>
          <p:cNvSpPr/>
          <p:nvPr/>
        </p:nvSpPr>
        <p:spPr>
          <a:xfrm rot="395072">
            <a:off x="5653464" y="3056858"/>
            <a:ext cx="15027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i="1" dirty="0" smtClean="0">
                <a:solidFill>
                  <a:srgbClr val="008000"/>
                </a:solidFill>
                <a:latin typeface="Hobo Std"/>
                <a:cs typeface="Hobo Std"/>
              </a:rPr>
              <a:t>PRD 86 (2012) 084027</a:t>
            </a:r>
          </a:p>
        </p:txBody>
      </p:sp>
      <p:pic>
        <p:nvPicPr>
          <p:cNvPr id="16" name="Picture 15" descr="chi_b-xsection-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83924" y="2710286"/>
            <a:ext cx="4173220" cy="39763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61433" y="5597420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band: total uncertainty</a:t>
            </a:r>
            <a:endParaRPr lang="en-GB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23295</TotalTime>
  <Words>2745</Words>
  <Application>Microsoft Macintosh PowerPoint</Application>
  <PresentationFormat>On-screen Show (4:3)</PresentationFormat>
  <Paragraphs>383</Paragraphs>
  <Slides>28</Slides>
  <Notes>28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Bitmap Image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Hermine K Woehri</dc:creator>
  <cp:lastModifiedBy>Carlos Lourenco</cp:lastModifiedBy>
  <cp:revision>326</cp:revision>
  <cp:lastPrinted>2012-04-16T10:41:15Z</cp:lastPrinted>
  <dcterms:created xsi:type="dcterms:W3CDTF">2013-11-06T12:30:32Z</dcterms:created>
  <dcterms:modified xsi:type="dcterms:W3CDTF">2013-11-06T12:37:07Z</dcterms:modified>
</cp:coreProperties>
</file>