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embeddings/Microsoft_Equation3.bin" ContentType="application/vnd.openxmlformats-officedocument.oleObject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Microsoft_Equation4.bin" ContentType="application/vnd.openxmlformats-officedocument.oleObject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6.bin" ContentType="application/vnd.openxmlformats-officedocument.oleObject"/>
  <Default Extension="wmf" ContentType="image/x-wmf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823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3" r:id="rId3"/>
    <p:sldId id="343" r:id="rId4"/>
    <p:sldId id="314" r:id="rId5"/>
    <p:sldId id="335" r:id="rId6"/>
    <p:sldId id="318" r:id="rId7"/>
    <p:sldId id="336" r:id="rId8"/>
    <p:sldId id="324" r:id="rId9"/>
    <p:sldId id="345" r:id="rId10"/>
    <p:sldId id="342" r:id="rId11"/>
    <p:sldId id="332" r:id="rId12"/>
    <p:sldId id="338" r:id="rId13"/>
    <p:sldId id="347" r:id="rId14"/>
    <p:sldId id="341" r:id="rId15"/>
    <p:sldId id="330" r:id="rId16"/>
    <p:sldId id="340" r:id="rId17"/>
    <p:sldId id="344" r:id="rId18"/>
    <p:sldId id="331" r:id="rId19"/>
    <p:sldId id="339" r:id="rId20"/>
    <p:sldId id="34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FF00"/>
    <a:srgbClr val="00B2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6E9-A503-4149-8978-336B9F15FE19}" type="datetimeFigureOut">
              <a:rPr lang="en-US" smtClean="0"/>
              <a:pPr/>
              <a:t>11/4/13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ECCEE-82F7-1442-91DD-9B60D6CA5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8348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64082-800E-A14A-BE95-C50E02A9FB67}" type="datetimeFigureOut">
              <a:rPr lang="en-US" smtClean="0"/>
              <a:pPr/>
              <a:t>11/4/13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CA376-F9A8-3640-BC16-A96A7D0DFF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8991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E5BD501A-A6A0-3F45-AECF-13A8A49AB252}" type="slidenum">
              <a:rPr lang="en-US" altLang="zh-CN" sz="1100"/>
              <a:pPr eaLnBrk="1" hangingPunct="1"/>
              <a:t>19</a:t>
            </a:fld>
            <a:endParaRPr lang="en-US" altLang="zh-CN" sz="1100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278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198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918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846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970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139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589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377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442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192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055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7144"/>
            <a:ext cx="2133600" cy="230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7144"/>
            <a:ext cx="2895600" cy="234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Hard Probes 2013, Cape Town, South Africa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27144"/>
            <a:ext cx="2133600" cy="225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7F7F"/>
                </a:solidFill>
              </a:defRPr>
            </a:lvl1pPr>
          </a:lstStyle>
          <a:p>
            <a:fld id="{75518C8C-34B5-6046-A4E7-DF6C988DD7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177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df"/><Relationship Id="rId4" Type="http://schemas.openxmlformats.org/officeDocument/2006/relationships/image" Target="../media/image25.png"/><Relationship Id="rId5" Type="http://schemas.openxmlformats.org/officeDocument/2006/relationships/image" Target="../media/image15.png"/><Relationship Id="rId6" Type="http://schemas.openxmlformats.org/officeDocument/2006/relationships/oleObject" Target="../embeddings/Microsoft_Equation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gif"/><Relationship Id="rId5" Type="http://schemas.openxmlformats.org/officeDocument/2006/relationships/oleObject" Target="../embeddings/Microsoft_Equation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oleObject" Target="../embeddings/Microsoft_Equation9.bin"/><Relationship Id="rId7" Type="http://schemas.openxmlformats.org/officeDocument/2006/relationships/oleObject" Target="../embeddings/Microsoft_Equation1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6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oleObject" Target="../embeddings/Microsoft_Equation4.bin"/><Relationship Id="rId5" Type="http://schemas.openxmlformats.org/officeDocument/2006/relationships/oleObject" Target="../embeddings/Microsoft_Equation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oleObject" Target="../embeddings/Microsoft_Equation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68" y="1267808"/>
            <a:ext cx="9057092" cy="1470025"/>
          </a:xfrm>
        </p:spPr>
        <p:txBody>
          <a:bodyPr>
            <a:noAutofit/>
          </a:bodyPr>
          <a:lstStyle/>
          <a:p>
            <a:r>
              <a:rPr lang="en-US" dirty="0"/>
              <a:t>Azimuthal Anisotropy in U+U Collisions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" y="2559045"/>
            <a:ext cx="9143999" cy="70231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Hui Wang (BNL) </a:t>
            </a:r>
            <a:r>
              <a:rPr lang="en-US" sz="2162" dirty="0" smtClean="0">
                <a:solidFill>
                  <a:schemeClr val="tx2"/>
                </a:solidFill>
              </a:rPr>
              <a:t>and Paul Sorensen (bnl)</a:t>
            </a:r>
          </a:p>
          <a:p>
            <a:r>
              <a:rPr lang="en-US" sz="2162" dirty="0" smtClean="0">
                <a:solidFill>
                  <a:schemeClr val="tx2"/>
                </a:solidFill>
              </a:rPr>
              <a:t> for the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STAR Collaboration</a:t>
            </a:r>
          </a:p>
        </p:txBody>
      </p:sp>
      <p:pic>
        <p:nvPicPr>
          <p:cNvPr id="5" name="Picture 15" descr="b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6080" y="49490"/>
            <a:ext cx="2367200" cy="96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STAR-logo-base-bal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2521" t="20597"/>
          <a:stretch>
            <a:fillRect/>
          </a:stretch>
        </p:blipFill>
        <p:spPr bwMode="auto">
          <a:xfrm>
            <a:off x="60960" y="0"/>
            <a:ext cx="1346663" cy="106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31" y="5996095"/>
            <a:ext cx="787669" cy="787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000" y="6041855"/>
            <a:ext cx="948163" cy="736221"/>
          </a:xfrm>
          <a:prstGeom prst="rect">
            <a:avLst/>
          </a:prstGeom>
        </p:spPr>
      </p:pic>
      <p:pic>
        <p:nvPicPr>
          <p:cNvPr id="9" name="Picture 8" descr="HuiQM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3683" y="3484528"/>
            <a:ext cx="3551641" cy="2660820"/>
          </a:xfrm>
          <a:prstGeom prst="roundRect">
            <a:avLst>
              <a:gd name="adj" fmla="val 5307"/>
            </a:avLst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80000" y="1649648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000" y="2442128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3124200" y="6627144"/>
            <a:ext cx="2895600" cy="234345"/>
          </a:xfrm>
        </p:spPr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6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58688" y="5826620"/>
            <a:ext cx="8304312" cy="802780"/>
          </a:xfrm>
          <a:prstGeom prst="roundRect">
            <a:avLst/>
          </a:prstGeom>
          <a:gradFill>
            <a:gsLst>
              <a:gs pos="0">
                <a:srgbClr val="3366FF">
                  <a:alpha val="39000"/>
                </a:srgbClr>
              </a:gs>
              <a:gs pos="100000">
                <a:schemeClr val="tx2">
                  <a:lumMod val="40000"/>
                  <a:lumOff val="60000"/>
                  <a:alpha val="13000"/>
                </a:schemeClr>
              </a:gs>
            </a:gsLst>
          </a:gradFill>
          <a:ln w="127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ompare_slope_bo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2749" y="875907"/>
            <a:ext cx="8595072" cy="3292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70" y="8126"/>
            <a:ext cx="8749364" cy="7056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vs. Multiplicity In Fully Overlapping Events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2" name="Picture 51" descr="star_preliminary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247" y="887657"/>
            <a:ext cx="1145344" cy="3394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1422" y="4457722"/>
            <a:ext cx="861234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37160">
              <a:buFont typeface="Arial"/>
              <a:buChar char="•"/>
            </a:pPr>
            <a:r>
              <a:rPr lang="en-US" dirty="0"/>
              <a:t>We expect a strong negative slope for U+U and a zero or slightly positive slope for Au+Au</a:t>
            </a:r>
          </a:p>
          <a:p>
            <a:pPr lvl="1" indent="137160">
              <a:buFont typeface="Lucida Grande"/>
              <a:buChar char="-"/>
            </a:pPr>
            <a:r>
              <a:rPr lang="en-US" sz="1400" dirty="0"/>
              <a:t>Dash lines are </a:t>
            </a:r>
            <a:r>
              <a:rPr lang="en-US" sz="1400" dirty="0" smtClean="0"/>
              <a:t>Glauber model eccentricities </a:t>
            </a:r>
            <a:r>
              <a:rPr lang="en-US" sz="1400" dirty="0"/>
              <a:t>scaled </a:t>
            </a:r>
            <a:r>
              <a:rPr lang="en-US" sz="1400" dirty="0" smtClean="0"/>
              <a:t>by</a:t>
            </a:r>
            <a:r>
              <a:rPr lang="en-US" sz="1400" dirty="0"/>
              <a:t> &lt;v</a:t>
            </a:r>
            <a:r>
              <a:rPr lang="en-US" sz="1400" baseline="-25000" dirty="0"/>
              <a:t>2</a:t>
            </a:r>
            <a:r>
              <a:rPr lang="en-US" sz="1400" dirty="0"/>
              <a:t>&gt;/&lt;ε</a:t>
            </a:r>
            <a:r>
              <a:rPr lang="en-US" sz="1400" baseline="-25000" dirty="0"/>
              <a:t>2</a:t>
            </a:r>
            <a:r>
              <a:rPr lang="en-US" sz="1400" dirty="0" smtClean="0"/>
              <a:t>&gt;</a:t>
            </a:r>
            <a:endParaRPr lang="en-US" sz="1400" dirty="0"/>
          </a:p>
          <a:p>
            <a:pPr indent="137160">
              <a:buFont typeface="Arial"/>
              <a:buChar char="•"/>
            </a:pPr>
            <a:r>
              <a:rPr lang="en-US" dirty="0"/>
              <a:t>U+U slope is weaker than models predicted, but gets stronger for tighter cuts</a:t>
            </a:r>
          </a:p>
          <a:p>
            <a:pPr indent="137160">
              <a:buFont typeface="Arial"/>
              <a:buChar char="•"/>
            </a:pPr>
            <a:r>
              <a:rPr lang="en-US" dirty="0"/>
              <a:t>Au+Au slope is negative instead of positive, gets closer to zero for tighter cuts</a:t>
            </a:r>
          </a:p>
          <a:p>
            <a:endParaRPr lang="en-US" dirty="0"/>
          </a:p>
          <a:p>
            <a:pPr algn="ctr"/>
            <a:r>
              <a:rPr lang="en-US" sz="2400" dirty="0"/>
              <a:t>We fit the slope to see how it evolves as the number of spectators decreases and collisions become more and more overlapping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73897" y="1209011"/>
            <a:ext cx="131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Mult: |η|&lt;1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373897" y="1076797"/>
            <a:ext cx="501271" cy="86438"/>
            <a:chOff x="-659643" y="4605832"/>
            <a:chExt cx="501271" cy="8643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-659643" y="4605832"/>
              <a:ext cx="497503" cy="1588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-655875" y="4690682"/>
              <a:ext cx="497503" cy="1588"/>
            </a:xfrm>
            <a:prstGeom prst="line">
              <a:avLst/>
            </a:prstGeom>
            <a:ln>
              <a:solidFill>
                <a:srgbClr val="00B200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48546" y="907229"/>
            <a:ext cx="93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Glauber</a:t>
            </a:r>
          </a:p>
        </p:txBody>
      </p:sp>
      <p:sp>
        <p:nvSpPr>
          <p:cNvPr id="29" name="TextBox 28"/>
          <p:cNvSpPr txBox="1"/>
          <p:nvPr/>
        </p:nvSpPr>
        <p:spPr>
          <a:xfrm rot="596983">
            <a:off x="2178576" y="1452191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U+U</a:t>
            </a:r>
          </a:p>
        </p:txBody>
      </p:sp>
      <p:sp>
        <p:nvSpPr>
          <p:cNvPr id="30" name="TextBox 29"/>
          <p:cNvSpPr txBox="1"/>
          <p:nvPr/>
        </p:nvSpPr>
        <p:spPr>
          <a:xfrm rot="665597">
            <a:off x="1958957" y="2320621"/>
            <a:ext cx="101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Au+Au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80931" y="3404513"/>
            <a:ext cx="3441539" cy="30777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/>
              <a:t>top 1% ZDC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69543" y="3404513"/>
            <a:ext cx="3161721" cy="30777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/>
              <a:t>top 0.1% ZDC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93711" y="3945750"/>
            <a:ext cx="1284281" cy="30777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Mult/⟨Mult⟩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2016" y="3946759"/>
            <a:ext cx="1284281" cy="30777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Mult/⟨Mult⟩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80000" y="694608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79219" y="4385014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52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310" r="5552"/>
          <a:stretch>
            <a:fillRect/>
          </a:stretch>
        </p:blipFill>
        <p:spPr>
          <a:xfrm>
            <a:off x="60961" y="696196"/>
            <a:ext cx="6329679" cy="4626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48"/>
            <a:ext cx="8229600" cy="6499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Slope vs. ZDC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6363" y="5327347"/>
            <a:ext cx="8766164" cy="1092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37160" indent="-137160">
              <a:spcAft>
                <a:spcPts val="600"/>
              </a:spcAft>
              <a:buFont typeface="Wingdings" charset="2"/>
              <a:buChar char="Ø"/>
            </a:pPr>
            <a:r>
              <a:rPr lang="en-US" sz="2000" dirty="0" smtClean="0"/>
              <a:t>For tighter cuts, the </a:t>
            </a:r>
            <a:r>
              <a:rPr lang="en-US" sz="2000" dirty="0" smtClean="0">
                <a:solidFill>
                  <a:srgbClr val="FF0000"/>
                </a:solidFill>
              </a:rPr>
              <a:t>U+U</a:t>
            </a:r>
            <a:r>
              <a:rPr lang="en-US" sz="2000" dirty="0" smtClean="0"/>
              <a:t> slope becomes steeper than the </a:t>
            </a:r>
            <a:r>
              <a:rPr lang="en-US" sz="2000" dirty="0" smtClean="0">
                <a:solidFill>
                  <a:srgbClr val="0000FF"/>
                </a:solidFill>
              </a:rPr>
              <a:t>Au+Au </a:t>
            </a:r>
            <a:r>
              <a:rPr lang="en-US" sz="2000" dirty="0" smtClean="0"/>
              <a:t>control sample</a:t>
            </a:r>
            <a:endParaRPr lang="en-US" sz="2000" dirty="0" smtClean="0">
              <a:solidFill>
                <a:srgbClr val="000090"/>
              </a:solidFill>
            </a:endParaRPr>
          </a:p>
          <a:p>
            <a:pPr marL="137160" indent="-137160">
              <a:spcAft>
                <a:spcPts val="600"/>
              </a:spcAft>
              <a:buFont typeface="Wingdings" charset="2"/>
              <a:buChar char="Ø"/>
            </a:pPr>
            <a:r>
              <a:rPr lang="en-US" sz="2000" dirty="0" smtClean="0"/>
              <a:t>Demonstrates that </a:t>
            </a:r>
            <a:r>
              <a:rPr lang="en-US" sz="2000" dirty="0" smtClean="0">
                <a:solidFill>
                  <a:srgbClr val="0000FF"/>
                </a:solidFill>
              </a:rPr>
              <a:t>multiplicity is larger for tip-tip U+U </a:t>
            </a:r>
            <a:r>
              <a:rPr lang="en-US" sz="2000" dirty="0" smtClean="0"/>
              <a:t>collisions and can be used to select tip-tip vs body-body enhanced samples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10" name="Picture 9" descr="star_preliminary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6862" y="4105400"/>
            <a:ext cx="1281355" cy="379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7857" y="4469415"/>
            <a:ext cx="50113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Systematical errors are estimated by varying fitting range and p</a:t>
            </a:r>
            <a:r>
              <a:rPr lang="en-US" sz="1100" baseline="-25000" dirty="0" smtClean="0"/>
              <a:t>t</a:t>
            </a:r>
            <a:r>
              <a:rPr lang="en-US" sz="1100" dirty="0" smtClean="0"/>
              <a:t> efficiency correction</a:t>
            </a:r>
            <a:endParaRPr lang="en-US" sz="11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528958" y="2611732"/>
            <a:ext cx="1546034" cy="461665"/>
            <a:chOff x="1451358" y="2677990"/>
            <a:chExt cx="1585591" cy="461665"/>
          </a:xfrm>
        </p:grpSpPr>
        <p:grpSp>
          <p:nvGrpSpPr>
            <p:cNvPr id="15" name="Group 22"/>
            <p:cNvGrpSpPr/>
            <p:nvPr/>
          </p:nvGrpSpPr>
          <p:grpSpPr>
            <a:xfrm>
              <a:off x="1451358" y="2788420"/>
              <a:ext cx="1556240" cy="274320"/>
              <a:chOff x="6855798" y="4403248"/>
              <a:chExt cx="1556240" cy="27432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8412038" y="4403248"/>
                <a:ext cx="0" cy="2743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855798" y="4542850"/>
                <a:ext cx="1554038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1451359" y="2677990"/>
              <a:ext cx="15855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more overlapping</a:t>
              </a:r>
            </a:p>
            <a:p>
              <a:pPr algn="r"/>
              <a:r>
                <a:rPr lang="en-US" sz="1200" dirty="0"/>
                <a:t>fewer spectators</a:t>
              </a: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8538522"/>
              </p:ext>
            </p:extLst>
          </p:nvPr>
        </p:nvGraphicFramePr>
        <p:xfrm>
          <a:off x="6605194" y="1443649"/>
          <a:ext cx="2305572" cy="27870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524"/>
                <a:gridCol w="768524"/>
                <a:gridCol w="768524"/>
              </a:tblGrid>
              <a:tr h="383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%ZDC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U+U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Au+Au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0.125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4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0.25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1.0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8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2.0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12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221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dirty="0"/>
                        <a:t>Estimated</a:t>
                      </a:r>
                      <a:r>
                        <a:rPr lang="en-US" sz="1300" baseline="0" dirty="0"/>
                        <a:t> number of spectator neutrons in each direction</a:t>
                      </a:r>
                      <a:endParaRPr lang="en-US" sz="13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80000" y="694608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9379" y="5309276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92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95"/>
            <a:ext cx="9143999" cy="699521"/>
          </a:xfrm>
        </p:spPr>
        <p:txBody>
          <a:bodyPr>
            <a:noAutofit/>
          </a:bodyPr>
          <a:lstStyle/>
          <a:p>
            <a:r>
              <a:rPr lang="en-US" sz="3600" dirty="0" smtClean="0"/>
              <a:t>Toward Path </a:t>
            </a:r>
            <a:r>
              <a:rPr lang="en-US" sz="3600" dirty="0"/>
              <a:t>L</a:t>
            </a:r>
            <a:r>
              <a:rPr lang="en-US" sz="3600" dirty="0" smtClean="0"/>
              <a:t>ength Dependence of Quenching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1052" y="5370236"/>
            <a:ext cx="7934299" cy="1116894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Larger difference in-plane vs out-of-plane path length in U+U?</a:t>
            </a:r>
          </a:p>
          <a:p>
            <a:pPr lvl="1">
              <a:buNone/>
            </a:pPr>
            <a:r>
              <a:rPr lang="en-US" sz="1800" dirty="0" smtClean="0"/>
              <a:t>Need to split U+U results into multiplicity bins (body-body vs. tip-tip)</a:t>
            </a:r>
          </a:p>
          <a:p>
            <a:pPr lvl="1">
              <a:buNone/>
            </a:pPr>
            <a:r>
              <a:rPr lang="en-US" sz="1800" dirty="0" smtClean="0"/>
              <a:t>A larger sized data sample of central U+U events will be needed</a:t>
            </a:r>
            <a:endParaRPr lang="en-US" sz="18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8" name="Picture 7" descr="v2pt_AuVsU_central_HP2013_figur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r="2369"/>
              <a:stretch>
                <a:fillRect/>
              </a:stretch>
            </p:blipFill>
          </mc:Choice>
          <mc:Fallback>
            <p:blipFill>
              <a:blip r:embed="rId4"/>
              <a:srcRect r="2369"/>
              <a:stretch>
                <a:fillRect/>
              </a:stretch>
            </p:blipFill>
          </mc:Fallback>
        </mc:AlternateContent>
        <p:spPr>
          <a:xfrm>
            <a:off x="1367247" y="702401"/>
            <a:ext cx="6149801" cy="4599265"/>
          </a:xfrm>
          <a:prstGeom prst="rect">
            <a:avLst/>
          </a:prstGeom>
        </p:spPr>
      </p:pic>
      <p:pic>
        <p:nvPicPr>
          <p:cNvPr id="9" name="Picture 8" descr="star_preliminary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4214741"/>
            <a:ext cx="1256740" cy="37242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598328" y="3194675"/>
            <a:ext cx="1504704" cy="1331536"/>
            <a:chOff x="7547528" y="3194675"/>
            <a:chExt cx="1504704" cy="1331536"/>
          </a:xfrm>
        </p:grpSpPr>
        <p:sp>
          <p:nvSpPr>
            <p:cNvPr id="15" name="Rounded Rectangle 14"/>
            <p:cNvSpPr/>
            <p:nvPr/>
          </p:nvSpPr>
          <p:spPr>
            <a:xfrm>
              <a:off x="7578008" y="3194675"/>
              <a:ext cx="1408512" cy="1331536"/>
            </a:xfrm>
            <a:prstGeom prst="roundRect">
              <a:avLst>
                <a:gd name="adj" fmla="val 12089"/>
              </a:avLst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547528" y="3194675"/>
              <a:ext cx="1504704" cy="1331536"/>
              <a:chOff x="7435768" y="2072064"/>
              <a:chExt cx="1504704" cy="1331536"/>
            </a:xfrm>
          </p:grpSpPr>
          <p:graphicFrame>
            <p:nvGraphicFramePr>
              <p:cNvPr id="10" name="Object 9"/>
              <p:cNvGraphicFramePr>
                <a:graphicFrameLocks noChangeAspect="1"/>
              </p:cNvGraphicFramePr>
              <p:nvPr/>
            </p:nvGraphicFramePr>
            <p:xfrm>
              <a:off x="7625601" y="2334720"/>
              <a:ext cx="1081191" cy="388315"/>
            </p:xfrm>
            <a:graphic>
              <a:graphicData uri="http://schemas.openxmlformats.org/presentationml/2006/ole">
                <p:oleObj spid="_x0000_s30722" name="Equation" r:id="rId6" imgW="1803400" imgH="647700" progId="Equation.3">
                  <p:embed/>
                </p:oleObj>
              </a:graphicData>
            </a:graphic>
          </p:graphicFrame>
          <p:sp>
            <p:nvSpPr>
              <p:cNvPr id="11" name="TextBox 10"/>
              <p:cNvSpPr txBox="1"/>
              <p:nvPr/>
            </p:nvSpPr>
            <p:spPr>
              <a:xfrm>
                <a:off x="7435768" y="2072064"/>
                <a:ext cx="1504704" cy="13315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noAutofit/>
              </a:bodyPr>
              <a:lstStyle/>
              <a:p>
                <a:r>
                  <a:rPr lang="en-US" sz="1000" dirty="0"/>
                  <a:t>Analysis technique:</a:t>
                </a:r>
              </a:p>
              <a:p>
                <a:endParaRPr lang="en-US" sz="1000" dirty="0"/>
              </a:p>
              <a:p>
                <a:endParaRPr lang="en-US" sz="1000" dirty="0"/>
              </a:p>
              <a:p>
                <a:endParaRPr lang="en-US" sz="1000" dirty="0"/>
              </a:p>
              <a:p>
                <a:r>
                  <a:rPr lang="en-US" sz="1000" dirty="0"/>
                  <a:t>HBT and jet-like small ∆η correlations subtracted from ⟨cos2(φ</a:t>
                </a:r>
                <a:r>
                  <a:rPr lang="en-US" sz="1000" baseline="-25000" dirty="0"/>
                  <a:t>i</a:t>
                </a:r>
                <a:r>
                  <a:rPr lang="en-US" sz="1000" dirty="0"/>
                  <a:t>–φ</a:t>
                </a:r>
                <a:r>
                  <a:rPr lang="en-US" sz="1000" baseline="-25000" dirty="0"/>
                  <a:t>j</a:t>
                </a:r>
                <a:r>
                  <a:rPr lang="en-US" sz="1000" dirty="0"/>
                  <a:t>)⟩(∆η) for each p</a:t>
                </a:r>
                <a:r>
                  <a:rPr lang="en-US" sz="1000" baseline="-25000" dirty="0"/>
                  <a:t>T</a:t>
                </a:r>
                <a:r>
                  <a:rPr lang="en-US" sz="1000" dirty="0"/>
                  <a:t>. See back-up. </a:t>
                </a:r>
              </a:p>
            </p:txBody>
          </p:sp>
        </p:grpSp>
      </p:grpSp>
      <p:cxnSp>
        <p:nvCxnSpPr>
          <p:cNvPr id="12" name="Straight Connector 11"/>
          <p:cNvCxnSpPr/>
          <p:nvPr/>
        </p:nvCxnSpPr>
        <p:spPr>
          <a:xfrm>
            <a:off x="80000" y="694608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9379" y="5349916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16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2"/>
            <a:ext cx="8229600" cy="6545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87" y="798183"/>
            <a:ext cx="8807661" cy="5498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evidence of kink structure in central 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results from current analysis: fluctuations larger than NBD with k=2?</a:t>
            </a:r>
            <a:r>
              <a:rPr lang="en-US" sz="2400" baseline="30000" dirty="0"/>
              <a:t> </a:t>
            </a:r>
            <a:endParaRPr lang="en-US" sz="2400" dirty="0"/>
          </a:p>
          <a:p>
            <a:pPr lvl="2"/>
            <a:endParaRPr lang="en-US" sz="1600" dirty="0"/>
          </a:p>
          <a:p>
            <a:r>
              <a:rPr lang="en-US" sz="2400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/ε</a:t>
            </a:r>
            <a:r>
              <a:rPr lang="en-US" sz="2400" baseline="-25000" dirty="0"/>
              <a:t>2</a:t>
            </a:r>
            <a:r>
              <a:rPr lang="en-US" sz="2400" dirty="0"/>
              <a:t> turns over in central collisions for both Au+Au and U+U!?</a:t>
            </a:r>
          </a:p>
          <a:p>
            <a:pPr lvl="2"/>
            <a:endParaRPr lang="en-US" sz="1600" dirty="0"/>
          </a:p>
          <a:p>
            <a:r>
              <a:rPr lang="en-US" sz="2400" dirty="0" smtClean="0"/>
              <a:t>ZDC and multiplicity in combinaation provide a way to select body-body or tip-tip enhanced samples of central U+U collisions</a:t>
            </a:r>
          </a:p>
          <a:p>
            <a:pPr lvl="2"/>
            <a:r>
              <a:rPr lang="en-US" sz="2000" dirty="0" smtClean="0"/>
              <a:t>High multiplicity events are biased toward </a:t>
            </a:r>
            <a:r>
              <a:rPr lang="en-US" sz="2000" dirty="0" smtClean="0">
                <a:solidFill>
                  <a:srgbClr val="0000FF"/>
                </a:solidFill>
              </a:rPr>
              <a:t>tip-tip </a:t>
            </a:r>
            <a:r>
              <a:rPr lang="en-US" sz="2000" dirty="0" smtClean="0"/>
              <a:t>collisions, low multiplicity toward body-body</a:t>
            </a:r>
          </a:p>
          <a:p>
            <a:pPr lvl="2"/>
            <a:r>
              <a:rPr lang="en-US" sz="2000" dirty="0" smtClean="0"/>
              <a:t>Data show </a:t>
            </a:r>
            <a:r>
              <a:rPr lang="en-US" sz="2000" dirty="0"/>
              <a:t>w</a:t>
            </a:r>
            <a:r>
              <a:rPr lang="en-US" sz="2000" dirty="0" smtClean="0"/>
              <a:t>eaker correlations than </a:t>
            </a:r>
            <a:r>
              <a:rPr lang="en-US" sz="2000" dirty="0"/>
              <a:t>model </a:t>
            </a:r>
            <a:r>
              <a:rPr lang="en-US" sz="2000" dirty="0" smtClean="0"/>
              <a:t>predictions: larger multiplicity fluctuations?</a:t>
            </a:r>
            <a:endParaRPr lang="en-US" sz="2000" baseline="30000" dirty="0" smtClean="0"/>
          </a:p>
          <a:p>
            <a:pPr lvl="2"/>
            <a:endParaRPr lang="en-US" sz="2400" baseline="30000" dirty="0" smtClean="0"/>
          </a:p>
          <a:p>
            <a:r>
              <a:rPr lang="en-US" sz="2400" dirty="0" smtClean="0"/>
              <a:t>U+U collisions provide new opportunities to study path-length dependent jet quenching</a:t>
            </a:r>
          </a:p>
          <a:p>
            <a:pPr lvl="2"/>
            <a:r>
              <a:rPr lang="en-US" sz="2000" dirty="0" smtClean="0"/>
              <a:t>More statistics are necessary for detailed studies</a:t>
            </a:r>
            <a:endParaRPr lang="en-US" sz="2000" baseline="-25000" dirty="0" smtClean="0"/>
          </a:p>
          <a:p>
            <a:pPr lvl="2"/>
            <a:endParaRPr lang="en-US" sz="1600" baseline="-250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4688-AF0D-AD45-9DE2-1203A7655F5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73513" y="1236324"/>
            <a:ext cx="1920925" cy="43088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00" dirty="0"/>
              <a:t>Maciej Rybczyński, et. al., </a:t>
            </a:r>
            <a:r>
              <a:rPr lang="en-US" sz="1100" dirty="0" smtClean="0"/>
              <a:t>Phys.Rev</a:t>
            </a:r>
            <a:r>
              <a:rPr lang="en-US" sz="1100" dirty="0"/>
              <a:t>. C87 (2013) 044908</a:t>
            </a:r>
          </a:p>
        </p:txBody>
      </p:sp>
      <p:pic>
        <p:nvPicPr>
          <p:cNvPr id="7" name="Picture 6" descr="HuiQM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627" y="5805735"/>
            <a:ext cx="1342641" cy="1005880"/>
          </a:xfrm>
          <a:prstGeom prst="roundRect">
            <a:avLst>
              <a:gd name="adj" fmla="val 8337"/>
            </a:avLst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0000" y="694608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992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03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4688-AF0D-AD45-9DE2-1203A7655F5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64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946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Multiplicity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4688-AF0D-AD45-9DE2-1203A7655F5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04" y="875093"/>
            <a:ext cx="7154884" cy="51695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0543" y="5996389"/>
            <a:ext cx="7895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The corrected multiplicity distribution for </a:t>
            </a:r>
            <a:r>
              <a:rPr lang="en-US" sz="2200" dirty="0" smtClean="0"/>
              <a:t>1</a:t>
            </a:r>
            <a:r>
              <a:rPr lang="en-US" sz="2200" dirty="0"/>
              <a:t>% central ZDC </a:t>
            </a:r>
            <a:r>
              <a:rPr lang="en-US" sz="2200" dirty="0" smtClean="0"/>
              <a:t>events</a:t>
            </a:r>
            <a:endParaRPr lang="en-US" sz="2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0000" y="694608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534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946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Δη dependence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4688-AF0D-AD45-9DE2-1203A7655F5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 descr="fitwidth_Run12_U_central.root_1_1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88456" y="738179"/>
            <a:ext cx="4324654" cy="4111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321" y="4793394"/>
            <a:ext cx="8920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peak at small Δη is dominated by HBT at low pt and by jets at higher p</a:t>
            </a:r>
            <a:r>
              <a:rPr lang="en-US" baseline="-25000" dirty="0" smtClean="0"/>
              <a:t>T</a:t>
            </a:r>
          </a:p>
          <a:p>
            <a:r>
              <a:rPr lang="en-US" dirty="0" smtClean="0"/>
              <a:t>HBT peak only persists to ~0.8 GeV. At ~1.5 GeV, a distinguishable jet-like peak emerges.</a:t>
            </a:r>
          </a:p>
          <a:p>
            <a:r>
              <a:rPr lang="en-US" dirty="0" smtClean="0"/>
              <a:t>We subtract the narrow peaks from our results and integrate the remaining v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2</a:t>
            </a:r>
            <a:r>
              <a:rPr lang="en-US" dirty="0" smtClean="0"/>
              <a:t>(∆η) weighted by the number of pairs vs ∆η in each p</a:t>
            </a:r>
            <a:r>
              <a:rPr lang="en-US" baseline="-25000" dirty="0" smtClean="0"/>
              <a:t>T</a:t>
            </a:r>
            <a:r>
              <a:rPr lang="en-US" dirty="0" smtClean="0"/>
              <a:t> bin. We then calculate v</a:t>
            </a:r>
            <a:r>
              <a:rPr lang="en-US" baseline="-25000" dirty="0" smtClean="0"/>
              <a:t>2</a:t>
            </a:r>
            <a:r>
              <a:rPr lang="en-US" dirty="0" smtClean="0"/>
              <a:t>(p</a:t>
            </a:r>
            <a:r>
              <a:rPr lang="en-US" baseline="-25000" dirty="0" smtClean="0"/>
              <a:t>T</a:t>
            </a:r>
            <a:r>
              <a:rPr lang="en-US" dirty="0" smtClean="0"/>
              <a:t>) using:</a:t>
            </a:r>
            <a:endParaRPr lang="en-US" dirty="0"/>
          </a:p>
        </p:txBody>
      </p:sp>
      <p:pic>
        <p:nvPicPr>
          <p:cNvPr id="12" name="Picture 11" descr="fitwidth_Run11_AuAu_tight_cuts_for_pt_3_Vz_10.root_1_integrat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89" y="738178"/>
            <a:ext cx="4330597" cy="4121051"/>
          </a:xfrm>
          <a:prstGeom prst="rect">
            <a:avLst/>
          </a:prstGeom>
        </p:spPr>
      </p:pic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852936" y="6067833"/>
          <a:ext cx="1762090" cy="633753"/>
        </p:xfrm>
        <a:graphic>
          <a:graphicData uri="http://schemas.openxmlformats.org/presentationml/2006/ole">
            <p:oleObj spid="_x0000_s34818" name="Equation" r:id="rId5" imgW="1803400" imgH="647700" progId="Equation.3">
              <p:embed/>
            </p:oleObj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80000" y="694608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0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94608"/>
          </a:xfrm>
        </p:spPr>
        <p:txBody>
          <a:bodyPr>
            <a:normAutofit fontScale="90000"/>
          </a:bodyPr>
          <a:lstStyle/>
          <a:p>
            <a:r>
              <a:rPr lang="en-US" dirty="0"/>
              <a:t>Collection of U+U data sample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978" y="1375869"/>
            <a:ext cx="3937000" cy="351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1" y="1361867"/>
            <a:ext cx="4241800" cy="360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5195" y="5346828"/>
            <a:ext cx="7589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Implementation of cooling led to huge improvement in accessible luminosity</a:t>
            </a:r>
          </a:p>
          <a:p>
            <a:r>
              <a:rPr lang="en-US" dirty="0"/>
              <a:t>Made achievement of goals possible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223664" y="3948109"/>
            <a:ext cx="3053358" cy="39942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59393" y="3788611"/>
            <a:ext cx="831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 cooling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7933" y="3438573"/>
            <a:ext cx="831478" cy="230832"/>
          </a:xfrm>
          <a:prstGeom prst="rect">
            <a:avLst/>
          </a:prstGeom>
          <a:noFill/>
        </p:spPr>
        <p:txBody>
          <a:bodyPr wrap="square" lIns="0" tIns="0" rIns="0" bIns="45720" rtlCol="0" anchor="b">
            <a:spAutoFit/>
          </a:bodyPr>
          <a:lstStyle/>
          <a:p>
            <a:pPr algn="ctr"/>
            <a:r>
              <a:rPr lang="en-US" sz="1200" dirty="0"/>
              <a:t>cooling starts</a:t>
            </a: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rot="16200000" flipH="1">
            <a:off x="6378207" y="3864870"/>
            <a:ext cx="396998" cy="60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432783" y="2786451"/>
            <a:ext cx="446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goal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0000" y="694608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444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Studying Full Overlap Events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25129" y="973942"/>
            <a:ext cx="336693" cy="36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3114720" y="1102493"/>
            <a:ext cx="249122" cy="49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3885189" y="1126243"/>
            <a:ext cx="226516" cy="4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18437" y="1487410"/>
            <a:ext cx="310175" cy="245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19" name="Picture 18" descr="centra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3592420" y="3177535"/>
            <a:ext cx="366106" cy="443079"/>
          </a:xfrm>
          <a:prstGeom prst="rect">
            <a:avLst/>
          </a:prstGeom>
        </p:spPr>
      </p:pic>
      <p:pic>
        <p:nvPicPr>
          <p:cNvPr id="20" name="Picture 19" descr="pr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3376646">
            <a:off x="1093804" y="3124006"/>
            <a:ext cx="452707" cy="54186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92295" y="1470108"/>
            <a:ext cx="310175" cy="245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844518" y="3598201"/>
            <a:ext cx="1605206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501000" y="1032187"/>
            <a:ext cx="249122" cy="49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1388872" y="1209104"/>
            <a:ext cx="226515" cy="4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86120" y="1018029"/>
            <a:ext cx="336693" cy="36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793594" y="1474948"/>
            <a:ext cx="65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U+U: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628382" y="1327859"/>
            <a:ext cx="3098554" cy="572271"/>
            <a:chOff x="5698234" y="4150558"/>
            <a:chExt cx="3098554" cy="572271"/>
          </a:xfrm>
        </p:grpSpPr>
        <p:sp>
          <p:nvSpPr>
            <p:cNvPr id="48" name="TextBox 47"/>
            <p:cNvSpPr txBox="1"/>
            <p:nvPr/>
          </p:nvSpPr>
          <p:spPr>
            <a:xfrm>
              <a:off x="8034810" y="4150558"/>
              <a:ext cx="319070" cy="338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698234" y="4325781"/>
              <a:ext cx="3098554" cy="397048"/>
              <a:chOff x="5698234" y="4325781"/>
              <a:chExt cx="3098554" cy="397048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745707" y="4285105"/>
                <a:ext cx="232671" cy="473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8475692" y="4307596"/>
                <a:ext cx="211557" cy="430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2" name="Straight Arrow Connector 41"/>
              <p:cNvCxnSpPr/>
              <p:nvPr/>
            </p:nvCxnSpPr>
            <p:spPr>
              <a:xfrm>
                <a:off x="6749622" y="4540650"/>
                <a:ext cx="717624" cy="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8234" y="4325781"/>
                <a:ext cx="277537" cy="397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9719" y="4349009"/>
                <a:ext cx="252352" cy="361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9" name="TextBox 48"/>
            <p:cNvSpPr txBox="1"/>
            <p:nvPr/>
          </p:nvSpPr>
          <p:spPr>
            <a:xfrm>
              <a:off x="5967284" y="4157232"/>
              <a:ext cx="319070" cy="338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22464" y="3409897"/>
            <a:ext cx="1243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Fluctuation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714" y="1509415"/>
            <a:ext cx="65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U+U: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551" y="3212794"/>
            <a:ext cx="87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Au+Au: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449106" y="1697040"/>
            <a:ext cx="319070" cy="338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3160003" y="1831587"/>
            <a:ext cx="232671" cy="47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3889988" y="1854078"/>
            <a:ext cx="211557" cy="43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Straight Arrow Connector 64"/>
          <p:cNvCxnSpPr/>
          <p:nvPr/>
        </p:nvCxnSpPr>
        <p:spPr>
          <a:xfrm>
            <a:off x="1735740" y="1805993"/>
            <a:ext cx="1291517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39002" y="1872263"/>
            <a:ext cx="277537" cy="39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280487" y="1895491"/>
            <a:ext cx="252352" cy="36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1854985" y="2535245"/>
            <a:ext cx="135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Multiplicity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908052" y="1703714"/>
            <a:ext cx="319070" cy="338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25" name="Rounded Rectangle 24"/>
          <p:cNvSpPr/>
          <p:nvPr/>
        </p:nvSpPr>
        <p:spPr>
          <a:xfrm>
            <a:off x="86197" y="974801"/>
            <a:ext cx="4294098" cy="140356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ounded Rectangle 69"/>
          <p:cNvSpPr/>
          <p:nvPr/>
        </p:nvSpPr>
        <p:spPr>
          <a:xfrm>
            <a:off x="4793594" y="985563"/>
            <a:ext cx="4203768" cy="140356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931910" y="2412656"/>
            <a:ext cx="2836325" cy="681920"/>
          </a:xfrm>
          <a:prstGeom prst="rightArrow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4" name="Picture 53" descr="centra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8024969" y="3204470"/>
            <a:ext cx="366106" cy="443079"/>
          </a:xfrm>
          <a:prstGeom prst="rect">
            <a:avLst/>
          </a:prstGeom>
        </p:spPr>
      </p:pic>
      <p:cxnSp>
        <p:nvCxnSpPr>
          <p:cNvPr id="56" name="Straight Arrow Connector 55"/>
          <p:cNvCxnSpPr/>
          <p:nvPr/>
        </p:nvCxnSpPr>
        <p:spPr>
          <a:xfrm flipV="1">
            <a:off x="6622464" y="3426010"/>
            <a:ext cx="1230664" cy="1617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900756" y="3239730"/>
            <a:ext cx="87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Au+Au:</a:t>
            </a:r>
            <a:endParaRPr lang="en-US" dirty="0"/>
          </a:p>
        </p:txBody>
      </p:sp>
      <p:pic>
        <p:nvPicPr>
          <p:cNvPr id="58" name="Picture 57" descr="centra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6033448" y="3220644"/>
            <a:ext cx="366106" cy="4430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22064" y="3202032"/>
            <a:ext cx="186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Impact Parameter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16312" y="2613011"/>
            <a:ext cx="135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Multiplicity</a:t>
            </a:r>
            <a:endParaRPr lang="en-US" dirty="0"/>
          </a:p>
        </p:txBody>
      </p:sp>
      <p:sp>
        <p:nvSpPr>
          <p:cNvPr id="61" name="Right Arrow 60"/>
          <p:cNvSpPr/>
          <p:nvPr/>
        </p:nvSpPr>
        <p:spPr>
          <a:xfrm>
            <a:off x="5593237" y="2468898"/>
            <a:ext cx="2836325" cy="681920"/>
          </a:xfrm>
          <a:prstGeom prst="rightArrow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1526768" y="1449508"/>
            <a:ext cx="186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Impact Parameter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77453" y="1798168"/>
            <a:ext cx="918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Geometry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22464" y="1715442"/>
            <a:ext cx="918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Geometry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584780" y="905432"/>
            <a:ext cx="10762" cy="589750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13"/>
          <p:cNvSpPr txBox="1">
            <a:spLocks/>
          </p:cNvSpPr>
          <p:nvPr/>
        </p:nvSpPr>
        <p:spPr>
          <a:xfrm>
            <a:off x="110627" y="3787427"/>
            <a:ext cx="4388054" cy="279883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/>
              <a:t>Without selection on over-lapping region, the impact parameter will dominant geometry</a:t>
            </a:r>
          </a:p>
          <a:p>
            <a:endParaRPr lang="en-US" sz="600" dirty="0"/>
          </a:p>
          <a:p>
            <a:r>
              <a:rPr lang="en-US" sz="1700" dirty="0" smtClean="0"/>
              <a:t>We will see correlations between v</a:t>
            </a:r>
            <a:r>
              <a:rPr lang="en-US" sz="1700" baseline="-25000" dirty="0" smtClean="0"/>
              <a:t>2</a:t>
            </a:r>
            <a:r>
              <a:rPr lang="en-US" sz="1700" dirty="0" smtClean="0"/>
              <a:t> and multiplicity for </a:t>
            </a:r>
            <a:r>
              <a:rPr lang="en-US" sz="1700" dirty="0" smtClean="0">
                <a:solidFill>
                  <a:srgbClr val="0000FF"/>
                </a:solidFill>
              </a:rPr>
              <a:t>both</a:t>
            </a:r>
            <a:r>
              <a:rPr lang="en-US" sz="1700" dirty="0" smtClean="0"/>
              <a:t> Au+Au and UU</a:t>
            </a:r>
          </a:p>
          <a:p>
            <a:pPr lvl="1"/>
            <a:r>
              <a:rPr lang="en-US" sz="1400" dirty="0" smtClean="0"/>
              <a:t>Larger v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associated with small multiplicity</a:t>
            </a:r>
            <a:endParaRPr lang="en-US" sz="1400" dirty="0"/>
          </a:p>
        </p:txBody>
      </p:sp>
      <p:sp>
        <p:nvSpPr>
          <p:cNvPr id="75" name="Content Placeholder 13"/>
          <p:cNvSpPr txBox="1">
            <a:spLocks/>
          </p:cNvSpPr>
          <p:nvPr/>
        </p:nvSpPr>
        <p:spPr>
          <a:xfrm>
            <a:off x="4687409" y="3789991"/>
            <a:ext cx="4388054" cy="27962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/>
              <a:t>With the  selection on fully over-lapping region, the impact parameter effects are reduced</a:t>
            </a:r>
          </a:p>
          <a:p>
            <a:endParaRPr lang="en-US" sz="600" dirty="0"/>
          </a:p>
          <a:p>
            <a:r>
              <a:rPr lang="en-US" sz="1700" dirty="0" smtClean="0"/>
              <a:t>The multiplicity difference in Au+Au is dominant by fluctuations</a:t>
            </a:r>
          </a:p>
          <a:p>
            <a:pPr lvl="1"/>
            <a:r>
              <a:rPr lang="en-US" sz="1400" dirty="0" smtClean="0"/>
              <a:t>No correlation between v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and multiplicity</a:t>
            </a:r>
          </a:p>
          <a:p>
            <a:pPr lvl="1"/>
            <a:endParaRPr lang="en-US" sz="600" dirty="0" smtClean="0"/>
          </a:p>
          <a:p>
            <a:r>
              <a:rPr lang="en-US" sz="1700" dirty="0">
                <a:solidFill>
                  <a:srgbClr val="FF0000"/>
                </a:solidFill>
              </a:rPr>
              <a:t>The multiplicity difference in </a:t>
            </a:r>
            <a:r>
              <a:rPr lang="en-US" sz="1700" dirty="0" smtClean="0">
                <a:solidFill>
                  <a:srgbClr val="FF0000"/>
                </a:solidFill>
              </a:rPr>
              <a:t>U+U is dominant by geometry</a:t>
            </a:r>
          </a:p>
          <a:p>
            <a:pPr marL="742950" lvl="2" indent="-342900"/>
            <a:r>
              <a:rPr lang="en-US" sz="1400" dirty="0">
                <a:solidFill>
                  <a:srgbClr val="FF0000"/>
                </a:solidFill>
              </a:rPr>
              <a:t>Larger v</a:t>
            </a:r>
            <a:r>
              <a:rPr lang="en-US" sz="1400" baseline="-25000" dirty="0">
                <a:solidFill>
                  <a:srgbClr val="FF0000"/>
                </a:solidFill>
              </a:rPr>
              <a:t>2</a:t>
            </a:r>
            <a:r>
              <a:rPr lang="en-US" sz="1400" dirty="0">
                <a:solidFill>
                  <a:srgbClr val="FF0000"/>
                </a:solidFill>
              </a:rPr>
              <a:t> associated with small </a:t>
            </a:r>
            <a:r>
              <a:rPr lang="en-US" sz="1400" dirty="0" smtClean="0">
                <a:solidFill>
                  <a:srgbClr val="FF0000"/>
                </a:solidFill>
              </a:rPr>
              <a:t>multiplicity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8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80000" y="694608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ooter Placeholder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42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42247" y="855563"/>
            <a:ext cx="8481480" cy="3313795"/>
          </a:xfrm>
          <a:prstGeom prst="roundRect">
            <a:avLst>
              <a:gd name="adj" fmla="val 633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3" name="Rectangle 28"/>
          <p:cNvSpPr>
            <a:spLocks noChangeArrowheads="1"/>
          </p:cNvSpPr>
          <p:nvPr/>
        </p:nvSpPr>
        <p:spPr bwMode="auto">
          <a:xfrm>
            <a:off x="914400" y="50800"/>
            <a:ext cx="73152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3" tIns="45587" rIns="91173" bIns="45587" anchor="ctr"/>
          <a:lstStyle/>
          <a:p>
            <a:pPr algn="ctr"/>
            <a:r>
              <a:rPr lang="en-US" altLang="zh-CN" sz="3600" dirty="0">
                <a:latin typeface="+mj-lt"/>
              </a:rPr>
              <a:t>Measurements of v</a:t>
            </a:r>
            <a:r>
              <a:rPr lang="en-US" altLang="zh-CN" sz="3600" baseline="-25000" dirty="0">
                <a:latin typeface="+mj-lt"/>
              </a:rPr>
              <a:t>2</a:t>
            </a:r>
            <a:endParaRPr lang="el-GR" altLang="zh-CN" sz="3600" dirty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2" name="Picture 28" descr="MCCollisionAnim111.png"/>
          <p:cNvPicPr>
            <a:picLocks noChangeAspect="1"/>
          </p:cNvPicPr>
          <p:nvPr/>
        </p:nvPicPr>
        <p:blipFill>
          <a:blip r:embed="rId4"/>
          <a:srcRect l="15023" t="28019" r="17512" b="20290"/>
          <a:stretch>
            <a:fillRect/>
          </a:stretch>
        </p:blipFill>
        <p:spPr bwMode="auto">
          <a:xfrm>
            <a:off x="614114" y="1384270"/>
            <a:ext cx="4049275" cy="232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83437" y="4284874"/>
            <a:ext cx="88390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Early spatial anisotropy leads to anisotropy in the final momentum space</a:t>
            </a:r>
          </a:p>
          <a:p>
            <a:pPr lvl="1">
              <a:spcAft>
                <a:spcPts val="1200"/>
              </a:spcAft>
              <a:buFont typeface="Lucida Grande"/>
              <a:buChar char="-"/>
            </a:pPr>
            <a:r>
              <a:rPr lang="en-US" dirty="0"/>
              <a:t>Cumulants of the ⟨e</a:t>
            </a:r>
            <a:r>
              <a:rPr lang="en-US" baseline="30000" dirty="0"/>
              <a:t>inφ</a:t>
            </a:r>
            <a:r>
              <a:rPr lang="en-US" dirty="0"/>
              <a:t>⟩ distribution characterize the momentum space anisotropy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We’ve measured the 2</a:t>
            </a:r>
            <a:r>
              <a:rPr lang="en-US" sz="2000" baseline="30000" dirty="0"/>
              <a:t>nd</a:t>
            </a:r>
            <a:r>
              <a:rPr lang="en-US" sz="2000" dirty="0"/>
              <a:t> and 4</a:t>
            </a:r>
            <a:r>
              <a:rPr lang="en-US" sz="2000" baseline="30000" dirty="0"/>
              <a:t>th</a:t>
            </a:r>
            <a:r>
              <a:rPr lang="en-US" sz="2000" dirty="0"/>
              <a:t> cumulants using the direct cumulant method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417" y="954950"/>
            <a:ext cx="3541511" cy="3126064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50322" y="5763726"/>
          <a:ext cx="2452277" cy="591321"/>
        </p:xfrm>
        <a:graphic>
          <a:graphicData uri="http://schemas.openxmlformats.org/presentationml/2006/ole">
            <p:oleObj spid="_x0000_s18563" name="Equation" r:id="rId6" imgW="1422400" imgH="342900" progId="Equation.3">
              <p:embed/>
            </p:oleObj>
          </a:graphicData>
        </a:graphic>
      </p:graphicFrame>
      <p:graphicFrame>
        <p:nvGraphicFramePr>
          <p:cNvPr id="18539" name="Object 107"/>
          <p:cNvGraphicFramePr>
            <a:graphicFrameLocks noChangeAspect="1"/>
          </p:cNvGraphicFramePr>
          <p:nvPr/>
        </p:nvGraphicFramePr>
        <p:xfrm>
          <a:off x="3746699" y="5766901"/>
          <a:ext cx="4569032" cy="586477"/>
        </p:xfrm>
        <a:graphic>
          <a:graphicData uri="http://schemas.openxmlformats.org/presentationml/2006/ole">
            <p:oleObj spid="_x0000_s18564" name="Equation" r:id="rId7" imgW="2667000" imgH="342900" progId="Equation.3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6240126" y="5320268"/>
            <a:ext cx="28648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Bilandzic, et. al. Phys.Rev.C83:044913,2011</a:t>
            </a: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80000" y="694608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6310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560288" y="5836781"/>
            <a:ext cx="8136671" cy="534540"/>
          </a:xfrm>
          <a:prstGeom prst="roundRect">
            <a:avLst/>
          </a:prstGeom>
          <a:gradFill>
            <a:gsLst>
              <a:gs pos="0">
                <a:srgbClr val="3366FF">
                  <a:alpha val="39000"/>
                </a:srgbClr>
              </a:gs>
              <a:gs pos="100000">
                <a:schemeClr val="tx2">
                  <a:lumMod val="40000"/>
                  <a:lumOff val="60000"/>
                  <a:alpha val="13000"/>
                </a:schemeClr>
              </a:gs>
            </a:gsLst>
          </a:gradFill>
          <a:ln w="127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-3860"/>
            <a:ext cx="8229600" cy="700056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Arial" charset="0"/>
                <a:ea typeface="ＭＳ Ｐゴシック" charset="0"/>
                <a:cs typeface="ＭＳ Ｐゴシック" charset="0"/>
              </a:rPr>
              <a:t>Motivation for U+U Collisions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19656" y="2478964"/>
            <a:ext cx="2698447" cy="2943380"/>
            <a:chOff x="5785307" y="900479"/>
            <a:chExt cx="3106290" cy="337020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6947" y="1457151"/>
              <a:ext cx="83978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3361" y="1457151"/>
              <a:ext cx="83978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51213" y="2784146"/>
              <a:ext cx="83978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86231" y="2865257"/>
              <a:ext cx="763588" cy="1247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7169182" y="1794601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164852" y="3058269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257306" y="900479"/>
              <a:ext cx="1976172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U+U Collisions</a:t>
              </a:r>
              <a:endParaRPr lang="en-US" sz="24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857788" y="3847792"/>
              <a:ext cx="982491" cy="4228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Prolate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61978" y="2900370"/>
            <a:ext cx="2223159" cy="1820965"/>
            <a:chOff x="493696" y="668607"/>
            <a:chExt cx="2598844" cy="207058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96" y="1357201"/>
              <a:ext cx="950937" cy="97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03" y="1357201"/>
              <a:ext cx="950937" cy="97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1577892" y="1535002"/>
              <a:ext cx="414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04373" y="2319229"/>
              <a:ext cx="1796308" cy="419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Slightly Oblate</a:t>
              </a: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33893" y="668607"/>
              <a:ext cx="2260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Au+Au Collisions</a:t>
              </a:r>
              <a:endParaRPr lang="en-US" sz="2400" dirty="0"/>
            </a:p>
          </p:txBody>
        </p:sp>
      </p:grpSp>
      <p:sp>
        <p:nvSpPr>
          <p:cNvPr id="21" name="TextBox 40"/>
          <p:cNvSpPr txBox="1">
            <a:spLocks noChangeArrowheads="1"/>
          </p:cNvSpPr>
          <p:nvPr/>
        </p:nvSpPr>
        <p:spPr bwMode="auto">
          <a:xfrm>
            <a:off x="510928" y="1298197"/>
            <a:ext cx="8511599" cy="78483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How multiplicity depends on N</a:t>
            </a:r>
            <a:r>
              <a:rPr lang="en-US" sz="2000" baseline="-25000" dirty="0" smtClean="0"/>
              <a:t>part</a:t>
            </a:r>
            <a:r>
              <a:rPr lang="en-US" sz="2000" dirty="0" smtClean="0"/>
              <a:t> and N</a:t>
            </a:r>
            <a:r>
              <a:rPr lang="en-US" sz="2000" baseline="-25000" dirty="0" smtClean="0"/>
              <a:t>coll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Path-</a:t>
            </a:r>
            <a:r>
              <a:rPr lang="en-US" sz="2000" dirty="0"/>
              <a:t>length dependence of jet </a:t>
            </a:r>
            <a:r>
              <a:rPr lang="en-US" sz="2000" dirty="0" smtClean="0"/>
              <a:t>quenching (and many other effects)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384" y="774977"/>
            <a:ext cx="8713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Allows us to manipulate the initial geometry and study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23" name="TextBox 40"/>
          <p:cNvSpPr txBox="1">
            <a:spLocks noChangeArrowheads="1"/>
          </p:cNvSpPr>
          <p:nvPr/>
        </p:nvSpPr>
        <p:spPr bwMode="auto">
          <a:xfrm>
            <a:off x="470311" y="5867261"/>
            <a:ext cx="8307929" cy="46166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dirty="0" smtClean="0"/>
              <a:t>Can we preferentially select </a:t>
            </a:r>
            <a:r>
              <a:rPr lang="en-US" dirty="0" smtClean="0">
                <a:solidFill>
                  <a:srgbClr val="FF0000"/>
                </a:solidFill>
              </a:rPr>
              <a:t>body-body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0000FF"/>
                </a:solidFill>
              </a:rPr>
              <a:t>tip-tip</a:t>
            </a:r>
            <a:r>
              <a:rPr lang="en-US" dirty="0" smtClean="0"/>
              <a:t> collisions? 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80000" y="694608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627144"/>
            <a:ext cx="2133600" cy="225111"/>
          </a:xfrm>
        </p:spPr>
        <p:txBody>
          <a:bodyPr/>
          <a:lstStyle/>
          <a:p>
            <a:fld id="{75518C8C-34B5-6046-A4E7-DF6C988DD7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3608304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864835"/>
              </p:ext>
            </p:extLst>
          </p:nvPr>
        </p:nvGraphicFramePr>
        <p:xfrm>
          <a:off x="0" y="1023433"/>
          <a:ext cx="4434107" cy="3203389"/>
        </p:xfrm>
        <a:graphic>
          <a:graphicData uri="http://schemas.openxmlformats.org/presentationml/2006/ole">
            <p:oleObj spid="_x0000_s35851" r:id="rId3" imgW="4991357" imgH="3436877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2"/>
            <a:ext cx="8229600" cy="7508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of deformation in 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629" y="4144721"/>
            <a:ext cx="8686800" cy="2211629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Previous study assume no deformation for Au nuclei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With deformation in Au+Au, </a:t>
            </a:r>
            <a:r>
              <a:rPr lang="en-US" sz="2000" dirty="0"/>
              <a:t>t</a:t>
            </a:r>
            <a:r>
              <a:rPr lang="en-US" sz="2000" dirty="0" smtClean="0"/>
              <a:t>he split between U+U and Au+Au is reduced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2625128"/>
            <a:ext cx="100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QM2012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4688-AF0D-AD45-9DE2-1203A7655F5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 descr="Compare_QM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14550" y="1018598"/>
            <a:ext cx="4405746" cy="320822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0000" y="694608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57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631409" y="5765660"/>
            <a:ext cx="7933472" cy="709083"/>
          </a:xfrm>
          <a:prstGeom prst="roundRect">
            <a:avLst/>
          </a:prstGeom>
          <a:gradFill>
            <a:gsLst>
              <a:gs pos="0">
                <a:srgbClr val="3366FF">
                  <a:alpha val="39000"/>
                </a:srgbClr>
              </a:gs>
              <a:gs pos="100000">
                <a:schemeClr val="tx2">
                  <a:lumMod val="40000"/>
                  <a:lumOff val="60000"/>
                  <a:alpha val="13000"/>
                </a:schemeClr>
              </a:gs>
            </a:gsLst>
          </a:gradFill>
          <a:ln w="127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28600" y="-3860"/>
            <a:ext cx="8686800" cy="69846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Selecting Body-Body or Tip-Tip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686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457991" y="1768858"/>
            <a:ext cx="839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209004" y="1768858"/>
            <a:ext cx="8397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1419097" y="3103152"/>
            <a:ext cx="839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3247897" y="3103152"/>
            <a:ext cx="839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228600" y="773261"/>
            <a:ext cx="868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dirty="0"/>
              <a:t>Since in most calculations, multiplicity depends on N</a:t>
            </a:r>
            <a:r>
              <a:rPr lang="en-US" sz="2000" baseline="-25000" dirty="0"/>
              <a:t>part</a:t>
            </a:r>
            <a:r>
              <a:rPr lang="en-US" sz="2000" dirty="0"/>
              <a:t> and N</a:t>
            </a:r>
            <a:r>
              <a:rPr lang="en-US" sz="2000" baseline="-25000" dirty="0"/>
              <a:t>coll</a:t>
            </a:r>
            <a:r>
              <a:rPr lang="en-US" sz="2000" dirty="0"/>
              <a:t> and since v</a:t>
            </a:r>
            <a:r>
              <a:rPr lang="en-US" sz="2000" baseline="-25000" dirty="0"/>
              <a:t>2</a:t>
            </a:r>
            <a:r>
              <a:rPr lang="en-US" sz="2000" dirty="0"/>
              <a:t> is propotional to the initial eccentricity</a:t>
            </a:r>
          </a:p>
        </p:txBody>
      </p:sp>
      <p:grpSp>
        <p:nvGrpSpPr>
          <p:cNvPr id="36874" name="Group 34"/>
          <p:cNvGrpSpPr>
            <a:grpSpLocks/>
          </p:cNvGrpSpPr>
          <p:nvPr/>
        </p:nvGrpSpPr>
        <p:grpSpPr bwMode="auto">
          <a:xfrm>
            <a:off x="5824545" y="2073658"/>
            <a:ext cx="136525" cy="746125"/>
            <a:chOff x="4800600" y="2072640"/>
            <a:chExt cx="137160" cy="746760"/>
          </a:xfrm>
        </p:grpSpPr>
        <p:sp>
          <p:nvSpPr>
            <p:cNvPr id="36900" name="Oval 11"/>
            <p:cNvSpPr>
              <a:spLocks noChangeArrowheads="1"/>
            </p:cNvSpPr>
            <p:nvPr/>
          </p:nvSpPr>
          <p:spPr bwMode="auto">
            <a:xfrm>
              <a:off x="4800600" y="237744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901" name="Oval 12"/>
            <p:cNvSpPr>
              <a:spLocks noChangeArrowheads="1"/>
            </p:cNvSpPr>
            <p:nvPr/>
          </p:nvSpPr>
          <p:spPr bwMode="auto">
            <a:xfrm>
              <a:off x="4800600" y="222504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902" name="Oval 13"/>
            <p:cNvSpPr>
              <a:spLocks noChangeArrowheads="1"/>
            </p:cNvSpPr>
            <p:nvPr/>
          </p:nvSpPr>
          <p:spPr bwMode="auto">
            <a:xfrm>
              <a:off x="4800600" y="207264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903" name="Oval 14"/>
            <p:cNvSpPr>
              <a:spLocks noChangeArrowheads="1"/>
            </p:cNvSpPr>
            <p:nvPr/>
          </p:nvSpPr>
          <p:spPr bwMode="auto">
            <a:xfrm>
              <a:off x="4800600" y="252984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904" name="Oval 15"/>
            <p:cNvSpPr>
              <a:spLocks noChangeArrowheads="1"/>
            </p:cNvSpPr>
            <p:nvPr/>
          </p:nvSpPr>
          <p:spPr bwMode="auto">
            <a:xfrm>
              <a:off x="4800600" y="268224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6875" name="Group 21"/>
          <p:cNvGrpSpPr>
            <a:grpSpLocks/>
          </p:cNvGrpSpPr>
          <p:nvPr/>
        </p:nvGrpSpPr>
        <p:grpSpPr bwMode="auto">
          <a:xfrm>
            <a:off x="6983420" y="2073658"/>
            <a:ext cx="136525" cy="746125"/>
            <a:chOff x="4648200" y="1981200"/>
            <a:chExt cx="137160" cy="746760"/>
          </a:xfrm>
        </p:grpSpPr>
        <p:sp>
          <p:nvSpPr>
            <p:cNvPr id="36895" name="Oval 16"/>
            <p:cNvSpPr>
              <a:spLocks noChangeArrowheads="1"/>
            </p:cNvSpPr>
            <p:nvPr/>
          </p:nvSpPr>
          <p:spPr bwMode="auto">
            <a:xfrm>
              <a:off x="4648200" y="22860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96" name="Oval 17"/>
            <p:cNvSpPr>
              <a:spLocks noChangeArrowheads="1"/>
            </p:cNvSpPr>
            <p:nvPr/>
          </p:nvSpPr>
          <p:spPr bwMode="auto">
            <a:xfrm>
              <a:off x="4648200" y="21336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97" name="Oval 18"/>
            <p:cNvSpPr>
              <a:spLocks noChangeArrowheads="1"/>
            </p:cNvSpPr>
            <p:nvPr/>
          </p:nvSpPr>
          <p:spPr bwMode="auto">
            <a:xfrm>
              <a:off x="4648200" y="19812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98" name="Oval 19"/>
            <p:cNvSpPr>
              <a:spLocks noChangeArrowheads="1"/>
            </p:cNvSpPr>
            <p:nvPr/>
          </p:nvSpPr>
          <p:spPr bwMode="auto">
            <a:xfrm>
              <a:off x="4648200" y="24384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99" name="Oval 20"/>
            <p:cNvSpPr>
              <a:spLocks noChangeArrowheads="1"/>
            </p:cNvSpPr>
            <p:nvPr/>
          </p:nvSpPr>
          <p:spPr bwMode="auto">
            <a:xfrm>
              <a:off x="4648200" y="25908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6876" name="Group 22"/>
          <p:cNvGrpSpPr>
            <a:grpSpLocks/>
          </p:cNvGrpSpPr>
          <p:nvPr/>
        </p:nvGrpSpPr>
        <p:grpSpPr bwMode="auto">
          <a:xfrm rot="5400000">
            <a:off x="5840420" y="3329718"/>
            <a:ext cx="136525" cy="746125"/>
            <a:chOff x="4648200" y="1981200"/>
            <a:chExt cx="137160" cy="746760"/>
          </a:xfrm>
        </p:grpSpPr>
        <p:sp>
          <p:nvSpPr>
            <p:cNvPr id="36890" name="Oval 23"/>
            <p:cNvSpPr>
              <a:spLocks noChangeArrowheads="1"/>
            </p:cNvSpPr>
            <p:nvPr/>
          </p:nvSpPr>
          <p:spPr bwMode="auto">
            <a:xfrm>
              <a:off x="4648200" y="22860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91" name="Oval 24"/>
            <p:cNvSpPr>
              <a:spLocks noChangeArrowheads="1"/>
            </p:cNvSpPr>
            <p:nvPr/>
          </p:nvSpPr>
          <p:spPr bwMode="auto">
            <a:xfrm>
              <a:off x="4648200" y="21336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92" name="Oval 25"/>
            <p:cNvSpPr>
              <a:spLocks noChangeArrowheads="1"/>
            </p:cNvSpPr>
            <p:nvPr/>
          </p:nvSpPr>
          <p:spPr bwMode="auto">
            <a:xfrm>
              <a:off x="4648200" y="19812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93" name="Oval 26"/>
            <p:cNvSpPr>
              <a:spLocks noChangeArrowheads="1"/>
            </p:cNvSpPr>
            <p:nvPr/>
          </p:nvSpPr>
          <p:spPr bwMode="auto">
            <a:xfrm>
              <a:off x="4648200" y="24384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94" name="Oval 27"/>
            <p:cNvSpPr>
              <a:spLocks noChangeArrowheads="1"/>
            </p:cNvSpPr>
            <p:nvPr/>
          </p:nvSpPr>
          <p:spPr bwMode="auto">
            <a:xfrm>
              <a:off x="4648200" y="25908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6877" name="Group 28"/>
          <p:cNvGrpSpPr>
            <a:grpSpLocks/>
          </p:cNvGrpSpPr>
          <p:nvPr/>
        </p:nvGrpSpPr>
        <p:grpSpPr bwMode="auto">
          <a:xfrm rot="5400000">
            <a:off x="6983420" y="3329718"/>
            <a:ext cx="136525" cy="746125"/>
            <a:chOff x="4648200" y="1981200"/>
            <a:chExt cx="137160" cy="746760"/>
          </a:xfrm>
        </p:grpSpPr>
        <p:sp>
          <p:nvSpPr>
            <p:cNvPr id="36885" name="Oval 29"/>
            <p:cNvSpPr>
              <a:spLocks noChangeArrowheads="1"/>
            </p:cNvSpPr>
            <p:nvPr/>
          </p:nvSpPr>
          <p:spPr bwMode="auto">
            <a:xfrm>
              <a:off x="4648200" y="22860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86" name="Oval 30"/>
            <p:cNvSpPr>
              <a:spLocks noChangeArrowheads="1"/>
            </p:cNvSpPr>
            <p:nvPr/>
          </p:nvSpPr>
          <p:spPr bwMode="auto">
            <a:xfrm>
              <a:off x="4648200" y="21336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87" name="Oval 31"/>
            <p:cNvSpPr>
              <a:spLocks noChangeArrowheads="1"/>
            </p:cNvSpPr>
            <p:nvPr/>
          </p:nvSpPr>
          <p:spPr bwMode="auto">
            <a:xfrm>
              <a:off x="4648200" y="19812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88" name="Oval 32"/>
            <p:cNvSpPr>
              <a:spLocks noChangeArrowheads="1"/>
            </p:cNvSpPr>
            <p:nvPr/>
          </p:nvSpPr>
          <p:spPr bwMode="auto">
            <a:xfrm>
              <a:off x="4648200" y="24384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89" name="Oval 33"/>
            <p:cNvSpPr>
              <a:spLocks noChangeArrowheads="1"/>
            </p:cNvSpPr>
            <p:nvPr/>
          </p:nvSpPr>
          <p:spPr bwMode="auto">
            <a:xfrm>
              <a:off x="4648200" y="2590800"/>
              <a:ext cx="137160" cy="137160"/>
            </a:xfrm>
            <a:prstGeom prst="ellipse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36878" name="Straight Arrow Connector 36"/>
          <p:cNvCxnSpPr>
            <a:cxnSpLocks noChangeShapeType="1"/>
          </p:cNvCxnSpPr>
          <p:nvPr/>
        </p:nvCxnSpPr>
        <p:spPr bwMode="auto">
          <a:xfrm rot="10800000" flipV="1">
            <a:off x="6586545" y="2446721"/>
            <a:ext cx="396875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6879" name="Straight Arrow Connector 37"/>
          <p:cNvCxnSpPr>
            <a:cxnSpLocks noChangeShapeType="1"/>
          </p:cNvCxnSpPr>
          <p:nvPr/>
        </p:nvCxnSpPr>
        <p:spPr bwMode="auto">
          <a:xfrm flipV="1">
            <a:off x="5961070" y="2446721"/>
            <a:ext cx="396875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6880" name="Straight Arrow Connector 38"/>
          <p:cNvCxnSpPr>
            <a:cxnSpLocks noChangeShapeType="1"/>
          </p:cNvCxnSpPr>
          <p:nvPr/>
        </p:nvCxnSpPr>
        <p:spPr bwMode="auto">
          <a:xfrm flipV="1">
            <a:off x="6037270" y="3694843"/>
            <a:ext cx="396875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6881" name="Straight Arrow Connector 39"/>
          <p:cNvCxnSpPr>
            <a:cxnSpLocks noChangeShapeType="1"/>
          </p:cNvCxnSpPr>
          <p:nvPr/>
        </p:nvCxnSpPr>
        <p:spPr bwMode="auto">
          <a:xfrm flipH="1" flipV="1">
            <a:off x="6510345" y="3694843"/>
            <a:ext cx="396875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6882" name="TextBox 40"/>
          <p:cNvSpPr txBox="1">
            <a:spLocks noChangeArrowheads="1"/>
          </p:cNvSpPr>
          <p:nvPr/>
        </p:nvSpPr>
        <p:spPr bwMode="auto">
          <a:xfrm>
            <a:off x="198189" y="4893392"/>
            <a:ext cx="8734081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000" dirty="0"/>
              <a:t>If dN/dη depends on N</a:t>
            </a:r>
            <a:r>
              <a:rPr lang="en-US" sz="2000" baseline="-25000" dirty="0"/>
              <a:t>coll</a:t>
            </a:r>
            <a:r>
              <a:rPr lang="en-US" sz="2000" dirty="0"/>
              <a:t> or thickness, dN/dη should correlate with small v</a:t>
            </a:r>
            <a:r>
              <a:rPr lang="en-US" sz="2000" baseline="-25000" dirty="0"/>
              <a:t>2</a:t>
            </a:r>
            <a:r>
              <a:rPr lang="en-US" sz="2000" dirty="0"/>
              <a:t>. </a:t>
            </a:r>
            <a:r>
              <a:rPr lang="en-US" sz="2000" dirty="0">
                <a:sym typeface="Wingdings"/>
              </a:rPr>
              <a:t></a:t>
            </a:r>
            <a:r>
              <a:rPr lang="en-US" sz="2000" i="1" dirty="0"/>
              <a:t>Central U+U collisions are ideal for testing particle production</a:t>
            </a:r>
            <a:endParaRPr lang="en-US" sz="2000" i="1" dirty="0" smtClean="0"/>
          </a:p>
          <a:p>
            <a:pPr algn="ctr">
              <a:spcAft>
                <a:spcPts val="18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Strategy: select events with few spectators (fully over-lapping), then measure v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 vs multiplicity: </a:t>
            </a:r>
            <a:r>
              <a:rPr lang="en-US" sz="2000" b="1" dirty="0" smtClean="0">
                <a:solidFill>
                  <a:srgbClr val="000000"/>
                </a:solidFill>
              </a:rPr>
              <a:t>how strong is the correlation?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950838" y="2464211"/>
            <a:ext cx="1246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</a:t>
            </a:r>
            <a:r>
              <a:rPr lang="en-US" sz="2000" baseline="-25000" dirty="0"/>
              <a:t>part	</a:t>
            </a:r>
            <a:r>
              <a:rPr lang="en-US" sz="2000" dirty="0"/>
              <a:t>= 10</a:t>
            </a:r>
          </a:p>
          <a:p>
            <a:r>
              <a:rPr lang="en-US" sz="2000" dirty="0"/>
              <a:t>N</a:t>
            </a:r>
            <a:r>
              <a:rPr lang="en-US" sz="2000" baseline="-25000" dirty="0"/>
              <a:t>coll	</a:t>
            </a:r>
            <a:r>
              <a:rPr lang="en-US" sz="2000" dirty="0"/>
              <a:t>=   </a:t>
            </a:r>
            <a:r>
              <a:rPr lang="en-US" sz="2000" b="1" dirty="0"/>
              <a:t>5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959679" y="3720911"/>
            <a:ext cx="1246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</a:t>
            </a:r>
            <a:r>
              <a:rPr lang="en-US" sz="2000" baseline="-25000" dirty="0"/>
              <a:t>part	</a:t>
            </a:r>
            <a:r>
              <a:rPr lang="en-US" sz="2000" dirty="0"/>
              <a:t>= 10</a:t>
            </a:r>
          </a:p>
          <a:p>
            <a:r>
              <a:rPr lang="en-US" sz="2000" dirty="0"/>
              <a:t>N</a:t>
            </a:r>
            <a:r>
              <a:rPr lang="en-US" sz="2000" baseline="-25000" dirty="0"/>
              <a:t>coll	</a:t>
            </a:r>
            <a:r>
              <a:rPr lang="en-US" sz="2000" dirty="0"/>
              <a:t>= </a:t>
            </a:r>
            <a:r>
              <a:rPr lang="en-US" sz="2000" b="1" dirty="0"/>
              <a:t>25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0992" y="1767751"/>
            <a:ext cx="1373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*idealizations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579464" y="4055959"/>
            <a:ext cx="2429588" cy="350752"/>
          </a:xfrm>
          <a:prstGeom prst="roundRect">
            <a:avLst/>
          </a:prstGeom>
          <a:solidFill>
            <a:schemeClr val="bg1"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large N</a:t>
            </a:r>
            <a:r>
              <a:rPr lang="en-US" sz="2000" baseline="-25000" dirty="0">
                <a:solidFill>
                  <a:schemeClr val="tx1"/>
                </a:solidFill>
              </a:rPr>
              <a:t>ch</a:t>
            </a:r>
            <a:r>
              <a:rPr lang="en-US" sz="2000" dirty="0">
                <a:solidFill>
                  <a:schemeClr val="tx1"/>
                </a:solidFill>
              </a:rPr>
              <a:t> and small v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577262" y="2530469"/>
            <a:ext cx="2429588" cy="350752"/>
          </a:xfrm>
          <a:prstGeom prst="roundRect">
            <a:avLst/>
          </a:prstGeom>
          <a:solidFill>
            <a:schemeClr val="bg1"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small N</a:t>
            </a:r>
            <a:r>
              <a:rPr lang="en-US" sz="2000" baseline="-25000" dirty="0">
                <a:solidFill>
                  <a:schemeClr val="tx1"/>
                </a:solidFill>
              </a:rPr>
              <a:t>ch</a:t>
            </a:r>
            <a:r>
              <a:rPr lang="en-US" sz="2000" dirty="0">
                <a:solidFill>
                  <a:schemeClr val="tx1"/>
                </a:solidFill>
              </a:rPr>
              <a:t> and large v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80000" y="694608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Footer Placeholder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  <p:sp>
        <p:nvSpPr>
          <p:cNvPr id="51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27144"/>
            <a:ext cx="2133600" cy="230856"/>
          </a:xfrm>
        </p:spPr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59379" y="4740316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9042848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erge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272" y="895350"/>
            <a:ext cx="4095750" cy="3603625"/>
          </a:xfrm>
          <a:prstGeom prst="rect">
            <a:avLst/>
          </a:prstGeom>
        </p:spPr>
      </p:pic>
      <p:pic>
        <p:nvPicPr>
          <p:cNvPr id="7" name="Picture 6" descr="Screen Shot 2013-08-23 at 2.1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47"/>
          <a:stretch>
            <a:fillRect/>
          </a:stretch>
        </p:blipFill>
        <p:spPr>
          <a:xfrm>
            <a:off x="0" y="936953"/>
            <a:ext cx="4477763" cy="3512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06" y="14377"/>
            <a:ext cx="8229600" cy="7171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Expectations from Models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4688-AF0D-AD45-9DE2-1203A7655F5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Content Placeholder 13"/>
          <p:cNvSpPr txBox="1">
            <a:spLocks/>
          </p:cNvSpPr>
          <p:nvPr/>
        </p:nvSpPr>
        <p:spPr>
          <a:xfrm>
            <a:off x="176695" y="4788829"/>
            <a:ext cx="8819528" cy="1682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>
              <a:spcBef>
                <a:spcPts val="0"/>
              </a:spcBef>
              <a:buNone/>
            </a:pPr>
            <a:r>
              <a:rPr lang="en-US" sz="2000" dirty="0" smtClean="0"/>
              <a:t>Simulations show that after selecting most fully overlapping collisions,</a:t>
            </a:r>
            <a:r>
              <a:rPr lang="en-US" sz="1400" dirty="0"/>
              <a:t> </a:t>
            </a:r>
          </a:p>
          <a:p>
            <a:pPr marL="582930" lvl="1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high multiplicity events correlate with small eccentricity (tip-tip)</a:t>
            </a:r>
          </a:p>
          <a:p>
            <a:pPr marL="582930" lvl="1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lower multiplicity with large eccentricity (body-body)</a:t>
            </a:r>
          </a:p>
          <a:p>
            <a:pPr marL="182880" indent="0">
              <a:buNone/>
            </a:pPr>
            <a:r>
              <a:rPr lang="en-US" sz="2000" dirty="0"/>
              <a:t>The correlation of tip-tip collisions with high multiplicity </a:t>
            </a:r>
            <a:r>
              <a:rPr lang="en-US" sz="2000" i="1" dirty="0"/>
              <a:t>and</a:t>
            </a:r>
            <a:r>
              <a:rPr lang="en-US" sz="2000" dirty="0"/>
              <a:t> small eccentricity, leads to a kink in v</a:t>
            </a:r>
            <a:r>
              <a:rPr lang="en-US" sz="2000" baseline="-25000" dirty="0"/>
              <a:t>2</a:t>
            </a:r>
            <a:r>
              <a:rPr lang="en-US" sz="2000" dirty="0"/>
              <a:t> at high dN/dη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3306" y="1160874"/>
            <a:ext cx="1707322" cy="4934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47532" y="2579171"/>
            <a:ext cx="1707322" cy="4934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22631" y="1068756"/>
            <a:ext cx="1707322" cy="24672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409136" y="958605"/>
            <a:ext cx="2137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0-5% fewest spectators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84848" y="2403036"/>
            <a:ext cx="2137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0-0.5% fewest spectators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30808" y="3010319"/>
            <a:ext cx="16171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lowest multiplicity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88536" y="2754985"/>
            <a:ext cx="16171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highest multiplicity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947538" y="2959650"/>
            <a:ext cx="461599" cy="183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2933202" y="3349058"/>
            <a:ext cx="295484" cy="1505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71245" y="209247"/>
            <a:ext cx="2133600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100" i="1" dirty="0">
                <a:solidFill>
                  <a:srgbClr val="FF0000"/>
                </a:solidFill>
              </a:rPr>
              <a:t>including all configurations of</a:t>
            </a:r>
          </a:p>
          <a:p>
            <a:pPr algn="r"/>
            <a:r>
              <a:rPr lang="en-US" sz="1100" i="1" dirty="0">
                <a:solidFill>
                  <a:srgbClr val="FF0000"/>
                </a:solidFill>
              </a:rPr>
              <a:t>impact parameters a</a:t>
            </a:r>
            <a:r>
              <a:rPr lang="en-US" sz="1100" i="1" dirty="0" smtClean="0">
                <a:solidFill>
                  <a:srgbClr val="FF0000"/>
                </a:solidFill>
              </a:rPr>
              <a:t>nd </a:t>
            </a:r>
            <a:r>
              <a:rPr lang="en-US" sz="1100" i="1" dirty="0">
                <a:solidFill>
                  <a:srgbClr val="FF0000"/>
                </a:solidFill>
              </a:rPr>
              <a:t>E</a:t>
            </a:r>
            <a:r>
              <a:rPr lang="en-US" sz="1100" i="1" dirty="0" smtClean="0">
                <a:solidFill>
                  <a:srgbClr val="FF0000"/>
                </a:solidFill>
              </a:rPr>
              <a:t>uler </a:t>
            </a:r>
            <a:r>
              <a:rPr lang="en-US" sz="1100" i="1" dirty="0">
                <a:solidFill>
                  <a:srgbClr val="FF0000"/>
                </a:solidFill>
              </a:rPr>
              <a:t>angles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800" y="4183946"/>
            <a:ext cx="2216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Anthony Kuhlman and Ulrich Heinz</a:t>
            </a:r>
          </a:p>
          <a:p>
            <a:r>
              <a:rPr lang="en-US" sz="1100" dirty="0" smtClean="0"/>
              <a:t>Phys</a:t>
            </a:r>
            <a:r>
              <a:rPr lang="en-US" sz="1100" dirty="0"/>
              <a:t>. Rev. </a:t>
            </a:r>
            <a:r>
              <a:rPr lang="en-US" sz="1100" dirty="0" smtClean="0"/>
              <a:t>C </a:t>
            </a:r>
            <a:r>
              <a:rPr lang="pl-PL" sz="1100" dirty="0" smtClean="0"/>
              <a:t>72</a:t>
            </a:r>
            <a:r>
              <a:rPr lang="pl-PL" sz="1100" dirty="0"/>
              <a:t>, 037901 (2005)</a:t>
            </a:r>
            <a:endParaRPr lang="en-US" sz="1100" dirty="0"/>
          </a:p>
        </p:txBody>
      </p:sp>
      <p:sp>
        <p:nvSpPr>
          <p:cNvPr id="25" name="Rectangle 24"/>
          <p:cNvSpPr/>
          <p:nvPr/>
        </p:nvSpPr>
        <p:spPr>
          <a:xfrm>
            <a:off x="5373172" y="4187946"/>
            <a:ext cx="21539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Sergei A. Voloshin</a:t>
            </a:r>
          </a:p>
          <a:p>
            <a:r>
              <a:rPr lang="en-US" sz="1100" dirty="0" smtClean="0"/>
              <a:t>Phys</a:t>
            </a:r>
            <a:r>
              <a:rPr lang="en-US" sz="1100" dirty="0"/>
              <a:t>. Rev Lett. 105, 172301 (2010)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0000" y="694608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9379" y="4689516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26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74"/>
            <a:ext cx="8229600" cy="677334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STAR Detector and Data Set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5491-3944-3F4A-849B-14C766FECCA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3" descr="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01" y="806445"/>
            <a:ext cx="5798443" cy="435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2699828"/>
              </p:ext>
            </p:extLst>
          </p:nvPr>
        </p:nvGraphicFramePr>
        <p:xfrm>
          <a:off x="5111504" y="3469917"/>
          <a:ext cx="3920856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87"/>
                <a:gridCol w="967837"/>
                <a:gridCol w="615383"/>
                <a:gridCol w="1799749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√s</a:t>
                      </a:r>
                      <a:r>
                        <a:rPr lang="en-US" sz="1600" baseline="-25000" dirty="0" smtClean="0"/>
                        <a:t>nn</a:t>
                      </a:r>
                      <a:r>
                        <a:rPr lang="en-US" sz="1600" baseline="0" dirty="0" smtClean="0"/>
                        <a:t> GeV</a:t>
                      </a:r>
                      <a:endParaRPr lang="en-US" sz="1600" baseline="-250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Year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Events (x10</a:t>
                      </a:r>
                      <a:r>
                        <a:rPr lang="en-US" sz="1600" baseline="30000" dirty="0" smtClean="0"/>
                        <a:t>6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2011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700 (mini-bias)</a:t>
                      </a:r>
                      <a:endParaRPr lang="en-US" sz="1600" baseline="300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193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2012</a:t>
                      </a:r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360 (mini-bias)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13 (central 1% ZDC) </a:t>
                      </a:r>
                      <a:endParaRPr lang="en-US" sz="1600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946717" y="772720"/>
            <a:ext cx="3097890" cy="1911557"/>
          </a:xfrm>
        </p:spPr>
        <p:txBody>
          <a:bodyPr>
            <a:noAutofit/>
          </a:bodyPr>
          <a:lstStyle/>
          <a:p>
            <a:pPr marL="0" indent="-137160">
              <a:spcBef>
                <a:spcPts val="0"/>
              </a:spcBef>
            </a:pPr>
            <a:r>
              <a:rPr lang="en-US" sz="2000" dirty="0" smtClean="0"/>
              <a:t>U+U data collected in a 3 week exploratory run</a:t>
            </a:r>
          </a:p>
          <a:p>
            <a:pPr marL="0" indent="-137160">
              <a:spcBef>
                <a:spcPts val="0"/>
              </a:spcBef>
            </a:pPr>
            <a:endParaRPr lang="en-US" sz="2000" dirty="0" smtClean="0"/>
          </a:p>
          <a:p>
            <a:pPr marL="0" indent="-137160">
              <a:spcBef>
                <a:spcPts val="0"/>
              </a:spcBef>
            </a:pPr>
            <a:r>
              <a:rPr lang="en-US" sz="2000" dirty="0" smtClean="0"/>
              <a:t>ZDCs counting spectator neutrons used to select central collisions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101" y="805341"/>
            <a:ext cx="202949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37160">
              <a:spcBef>
                <a:spcPts val="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Full azimuthal coverage</a:t>
            </a:r>
          </a:p>
          <a:p>
            <a:pPr marL="0" lvl="2" indent="-137160">
              <a:spcBef>
                <a:spcPts val="0"/>
              </a:spcBef>
            </a:pPr>
            <a:endParaRPr lang="en-US" sz="1200" dirty="0" smtClean="0">
              <a:solidFill>
                <a:schemeClr val="bg1"/>
              </a:solidFill>
            </a:endParaRPr>
          </a:p>
          <a:p>
            <a:pPr indent="-137160"/>
            <a:r>
              <a:rPr lang="en-US" sz="1200" dirty="0">
                <a:solidFill>
                  <a:schemeClr val="bg1"/>
                </a:solidFill>
              </a:rPr>
              <a:t>Efficient tracking </a:t>
            </a:r>
          </a:p>
          <a:p>
            <a:pPr marL="0" lvl="1" indent="-137160"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</a:rPr>
              <a:t>|η| &lt; </a:t>
            </a:r>
            <a:r>
              <a:rPr lang="en-US" sz="1050" dirty="0" smtClean="0">
                <a:solidFill>
                  <a:schemeClr val="bg1"/>
                </a:solidFill>
              </a:rPr>
              <a:t>1.0</a:t>
            </a:r>
            <a:endParaRPr lang="en-US" sz="1050" dirty="0">
              <a:solidFill>
                <a:schemeClr val="bg1"/>
              </a:solidFill>
            </a:endParaRPr>
          </a:p>
          <a:p>
            <a:pPr marL="0" lvl="1" indent="-137160"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</a:rPr>
              <a:t> p</a:t>
            </a:r>
            <a:r>
              <a:rPr lang="en-US" sz="1050" baseline="-25000" dirty="0">
                <a:solidFill>
                  <a:schemeClr val="bg1"/>
                </a:solidFill>
              </a:rPr>
              <a:t>t</a:t>
            </a:r>
            <a:r>
              <a:rPr lang="en-US" sz="1050" dirty="0">
                <a:solidFill>
                  <a:schemeClr val="bg1"/>
                </a:solidFill>
              </a:rPr>
              <a:t> &gt; 0.2 GeV/c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749300" y="6001886"/>
          <a:ext cx="2451100" cy="584200"/>
        </p:xfrm>
        <a:graphic>
          <a:graphicData uri="http://schemas.openxmlformats.org/presentationml/2006/ole">
            <p:oleObj spid="_x0000_s23571" name="Equation" r:id="rId4" imgW="1422400" imgH="342900" progId="Equation.3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746500" y="6014586"/>
          <a:ext cx="4559300" cy="584200"/>
        </p:xfrm>
        <a:graphic>
          <a:graphicData uri="http://schemas.openxmlformats.org/presentationml/2006/ole">
            <p:oleObj spid="_x0000_s23572" name="Equation" r:id="rId5" imgW="2667000" imgH="34290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274958" y="5357580"/>
            <a:ext cx="87434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We’ve measured the efficiency corrected 2</a:t>
            </a:r>
            <a:r>
              <a:rPr lang="en-US" sz="2000" baseline="30000" dirty="0"/>
              <a:t>nd</a:t>
            </a:r>
            <a:r>
              <a:rPr lang="en-US" sz="2000" dirty="0"/>
              <a:t> and 4</a:t>
            </a:r>
            <a:r>
              <a:rPr lang="en-US" sz="2000" baseline="30000" dirty="0"/>
              <a:t>th</a:t>
            </a:r>
            <a:r>
              <a:rPr lang="en-US" sz="2000" dirty="0"/>
              <a:t> cumulants using Q-cumulants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30606" y="5643326"/>
            <a:ext cx="27711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Bilandzic, et. al. Phys. Rev. C 83: 044913,2011</a:t>
            </a:r>
            <a:endParaRPr lang="en-US" sz="11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80000" y="694608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9379" y="5278796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71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sult_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009" y="808980"/>
            <a:ext cx="6236407" cy="4647552"/>
          </a:xfrm>
          <a:prstGeom prst="rect">
            <a:avLst/>
          </a:prstGeom>
        </p:spPr>
      </p:pic>
      <p:pic>
        <p:nvPicPr>
          <p:cNvPr id="6" name="Picture 5" descr="result_v2_UU_on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008" y="803660"/>
            <a:ext cx="6236407" cy="4647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72"/>
            <a:ext cx="8229600" cy="68182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Minimum-bias U+U and Au+Au</a:t>
            </a:r>
            <a:endParaRPr lang="en-US" sz="3600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4688-AF0D-AD45-9DE2-1203A7655F5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star_preliminary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8807" y="1299378"/>
            <a:ext cx="1145344" cy="33941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50614" y="824636"/>
            <a:ext cx="2738778" cy="4938859"/>
          </a:xfrm>
        </p:spPr>
        <p:txBody>
          <a:bodyPr>
            <a:noAutofit/>
          </a:bodyPr>
          <a:lstStyle/>
          <a:p>
            <a:pPr marL="91440" indent="0">
              <a:buNone/>
            </a:pPr>
            <a:r>
              <a:rPr lang="en-US" sz="1800" dirty="0" smtClean="0"/>
              <a:t>No evidence of knee structure for central U+U</a:t>
            </a:r>
          </a:p>
          <a:p>
            <a:pPr marL="274320" lvl="1" indent="-137160"/>
            <a:r>
              <a:rPr lang="en-US" altLang="zh-CN" sz="1500" dirty="0" smtClean="0"/>
              <a:t>Glauber model suggest knee structure at ~2% centrality</a:t>
            </a:r>
            <a:endParaRPr lang="en-US" sz="1500" dirty="0" smtClean="0"/>
          </a:p>
          <a:p>
            <a:pPr marL="91440" indent="0">
              <a:buNone/>
            </a:pPr>
            <a:endParaRPr lang="en-US" sz="1800" dirty="0" smtClean="0"/>
          </a:p>
          <a:p>
            <a:pPr marL="91440" indent="0">
              <a:buNone/>
            </a:pPr>
            <a:r>
              <a:rPr lang="en-US" sz="1800" dirty="0" smtClean="0"/>
              <a:t>Knee washed out by additional multiplicity fluctuations?</a:t>
            </a:r>
            <a:r>
              <a:rPr lang="en-US" sz="1800" baseline="30000" dirty="0" smtClean="0"/>
              <a:t>1</a:t>
            </a:r>
            <a:endParaRPr lang="en-US" sz="1800" dirty="0"/>
          </a:p>
          <a:p>
            <a:pPr marL="91440" indent="0">
              <a:buNone/>
            </a:pPr>
            <a:endParaRPr lang="en-US" sz="1800" dirty="0"/>
          </a:p>
          <a:p>
            <a:pPr marL="91440" indent="0">
              <a:buNone/>
            </a:pPr>
            <a:r>
              <a:rPr lang="en-US" sz="1800" dirty="0" smtClean="0"/>
              <a:t>The U+U v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{4} results are non-zero in central</a:t>
            </a:r>
          </a:p>
          <a:p>
            <a:pPr marL="274320" lvl="1" indent="-137160"/>
            <a:r>
              <a:rPr lang="en-US" altLang="zh-CN" sz="1400" dirty="0" smtClean="0"/>
              <a:t>Result of intrinsic prolate shape of the Uranium Nucleus</a:t>
            </a:r>
          </a:p>
          <a:p>
            <a:pPr marL="274320" lvl="1" indent="-137160"/>
            <a:r>
              <a:rPr lang="en-US" sz="1400" dirty="0" smtClean="0"/>
              <a:t>Au v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{4}</a:t>
            </a:r>
            <a:r>
              <a:rPr lang="en-US" sz="1400" baseline="30000" dirty="0" smtClean="0"/>
              <a:t>4</a:t>
            </a:r>
            <a:r>
              <a:rPr lang="en-US" sz="1400" dirty="0" smtClean="0"/>
              <a:t> becomes consistent with zero</a:t>
            </a:r>
          </a:p>
        </p:txBody>
      </p:sp>
      <p:sp>
        <p:nvSpPr>
          <p:cNvPr id="4" name="Rectangle 3"/>
          <p:cNvSpPr/>
          <p:nvPr/>
        </p:nvSpPr>
        <p:spPr>
          <a:xfrm>
            <a:off x="6482518" y="4996504"/>
            <a:ext cx="261731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B200"/>
                </a:solidFill>
              </a:rPr>
              <a:t>*Negative v</a:t>
            </a:r>
            <a:r>
              <a:rPr lang="en-US" sz="1050" baseline="-25000" dirty="0">
                <a:solidFill>
                  <a:srgbClr val="00B200"/>
                </a:solidFill>
              </a:rPr>
              <a:t>2</a:t>
            </a:r>
            <a:r>
              <a:rPr lang="en-US" sz="1050" dirty="0">
                <a:solidFill>
                  <a:srgbClr val="00B200"/>
                </a:solidFill>
              </a:rPr>
              <a:t>{4}</a:t>
            </a:r>
            <a:r>
              <a:rPr lang="en-US" sz="1050" baseline="30000" dirty="0">
                <a:solidFill>
                  <a:srgbClr val="00B200"/>
                </a:solidFill>
              </a:rPr>
              <a:t>4</a:t>
            </a:r>
            <a:r>
              <a:rPr lang="en-US" sz="1050" dirty="0">
                <a:solidFill>
                  <a:srgbClr val="00B200"/>
                </a:solidFill>
              </a:rPr>
              <a:t> presented as </a:t>
            </a:r>
            <a:r>
              <a:rPr lang="en-US" sz="1050" dirty="0" smtClean="0">
                <a:solidFill>
                  <a:srgbClr val="00B200"/>
                </a:solidFill>
              </a:rPr>
              <a:t>negative  </a:t>
            </a:r>
            <a:r>
              <a:rPr lang="en-US" sz="1050" dirty="0">
                <a:solidFill>
                  <a:srgbClr val="00B200"/>
                </a:solidFill>
              </a:rPr>
              <a:t>v</a:t>
            </a:r>
            <a:r>
              <a:rPr lang="en-US" sz="1050" baseline="-25000" dirty="0">
                <a:solidFill>
                  <a:srgbClr val="00B200"/>
                </a:solidFill>
              </a:rPr>
              <a:t>2</a:t>
            </a:r>
            <a:r>
              <a:rPr lang="en-US" sz="1050" dirty="0">
                <a:solidFill>
                  <a:srgbClr val="00B200"/>
                </a:solidFill>
              </a:rPr>
              <a:t>{4}</a:t>
            </a:r>
          </a:p>
        </p:txBody>
      </p:sp>
      <p:sp>
        <p:nvSpPr>
          <p:cNvPr id="14" name="Freeform 13"/>
          <p:cNvSpPr/>
          <p:nvPr/>
        </p:nvSpPr>
        <p:spPr>
          <a:xfrm>
            <a:off x="3620508" y="2857234"/>
            <a:ext cx="1744870" cy="1093305"/>
          </a:xfrm>
          <a:custGeom>
            <a:avLst/>
            <a:gdLst>
              <a:gd name="connsiteX0" fmla="*/ 0 w 1744870"/>
              <a:gd name="connsiteY0" fmla="*/ 0 h 1093305"/>
              <a:gd name="connsiteX1" fmla="*/ 397565 w 1744870"/>
              <a:gd name="connsiteY1" fmla="*/ 242957 h 1093305"/>
              <a:gd name="connsiteX2" fmla="*/ 750957 w 1744870"/>
              <a:gd name="connsiteY2" fmla="*/ 430696 h 1093305"/>
              <a:gd name="connsiteX3" fmla="*/ 1071217 w 1744870"/>
              <a:gd name="connsiteY3" fmla="*/ 541131 h 1093305"/>
              <a:gd name="connsiteX4" fmla="*/ 1303130 w 1744870"/>
              <a:gd name="connsiteY4" fmla="*/ 662609 h 1093305"/>
              <a:gd name="connsiteX5" fmla="*/ 1744870 w 1744870"/>
              <a:gd name="connsiteY5" fmla="*/ 1093305 h 109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870" h="1093305">
                <a:moveTo>
                  <a:pt x="0" y="0"/>
                </a:moveTo>
                <a:cubicBezTo>
                  <a:pt x="136202" y="85587"/>
                  <a:pt x="272405" y="171174"/>
                  <a:pt x="397565" y="242957"/>
                </a:cubicBezTo>
                <a:cubicBezTo>
                  <a:pt x="522725" y="314740"/>
                  <a:pt x="638682" y="381000"/>
                  <a:pt x="750957" y="430696"/>
                </a:cubicBezTo>
                <a:cubicBezTo>
                  <a:pt x="863232" y="480392"/>
                  <a:pt x="979188" y="502479"/>
                  <a:pt x="1071217" y="541131"/>
                </a:cubicBezTo>
                <a:cubicBezTo>
                  <a:pt x="1163246" y="579783"/>
                  <a:pt x="1190854" y="570580"/>
                  <a:pt x="1303130" y="662609"/>
                </a:cubicBezTo>
                <a:cubicBezTo>
                  <a:pt x="1415406" y="754638"/>
                  <a:pt x="1744870" y="1093305"/>
                  <a:pt x="1744870" y="1093305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3270724" y="3521103"/>
            <a:ext cx="1159565" cy="949739"/>
          </a:xfrm>
          <a:custGeom>
            <a:avLst/>
            <a:gdLst>
              <a:gd name="connsiteX0" fmla="*/ 0 w 1159565"/>
              <a:gd name="connsiteY0" fmla="*/ 0 h 949739"/>
              <a:gd name="connsiteX1" fmla="*/ 320260 w 1159565"/>
              <a:gd name="connsiteY1" fmla="*/ 320260 h 949739"/>
              <a:gd name="connsiteX2" fmla="*/ 739913 w 1159565"/>
              <a:gd name="connsiteY2" fmla="*/ 773043 h 949739"/>
              <a:gd name="connsiteX3" fmla="*/ 1159565 w 1159565"/>
              <a:gd name="connsiteY3" fmla="*/ 949739 h 94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565" h="949739">
                <a:moveTo>
                  <a:pt x="0" y="0"/>
                </a:moveTo>
                <a:cubicBezTo>
                  <a:pt x="98470" y="95710"/>
                  <a:pt x="196941" y="191420"/>
                  <a:pt x="320260" y="320260"/>
                </a:cubicBezTo>
                <a:cubicBezTo>
                  <a:pt x="443579" y="449101"/>
                  <a:pt x="600029" y="668130"/>
                  <a:pt x="739913" y="773043"/>
                </a:cubicBezTo>
                <a:cubicBezTo>
                  <a:pt x="879797" y="877956"/>
                  <a:pt x="1159565" y="949739"/>
                  <a:pt x="1159565" y="949739"/>
                </a:cubicBezTo>
              </a:path>
            </a:pathLst>
          </a:custGeom>
          <a:ln>
            <a:solidFill>
              <a:srgbClr val="00B200"/>
            </a:solidFill>
          </a:ln>
          <a:effectLst>
            <a:outerShdw blurRad="40000" dist="20000" dir="5400000" rotWithShape="0">
              <a:srgbClr val="008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199" y="5621142"/>
            <a:ext cx="8398811" cy="9079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{4} data: we see the prolate shape of Uranium </a:t>
            </a:r>
            <a:r>
              <a:rPr lang="en-US" sz="2400" dirty="0">
                <a:solidFill>
                  <a:srgbClr val="00B2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dirty="0">
              <a:solidFill>
                <a:srgbClr val="00B2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400" dirty="0"/>
              <a:t>The lack of a knee indicates a </a:t>
            </a:r>
            <a:r>
              <a:rPr lang="en-US" sz="2400" dirty="0" smtClean="0"/>
              <a:t>weakness </a:t>
            </a:r>
            <a:r>
              <a:rPr lang="en-US" sz="2400" dirty="0"/>
              <a:t>in our multiplicity models</a:t>
            </a:r>
          </a:p>
        </p:txBody>
      </p:sp>
      <p:sp>
        <p:nvSpPr>
          <p:cNvPr id="20" name="Freeform 19"/>
          <p:cNvSpPr/>
          <p:nvPr/>
        </p:nvSpPr>
        <p:spPr>
          <a:xfrm>
            <a:off x="3528918" y="3234393"/>
            <a:ext cx="1652073" cy="683646"/>
          </a:xfrm>
          <a:custGeom>
            <a:avLst/>
            <a:gdLst>
              <a:gd name="connsiteX0" fmla="*/ 0 w 1652073"/>
              <a:gd name="connsiteY0" fmla="*/ 0 h 683646"/>
              <a:gd name="connsiteX1" fmla="*/ 393351 w 1652073"/>
              <a:gd name="connsiteY1" fmla="*/ 314664 h 683646"/>
              <a:gd name="connsiteX2" fmla="*/ 764224 w 1652073"/>
              <a:gd name="connsiteY2" fmla="*/ 606853 h 683646"/>
              <a:gd name="connsiteX3" fmla="*/ 944042 w 1652073"/>
              <a:gd name="connsiteY3" fmla="*/ 674281 h 683646"/>
              <a:gd name="connsiteX4" fmla="*/ 1652073 w 1652073"/>
              <a:gd name="connsiteY4" fmla="*/ 663043 h 68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073" h="683646">
                <a:moveTo>
                  <a:pt x="0" y="0"/>
                </a:moveTo>
                <a:lnTo>
                  <a:pt x="393351" y="314664"/>
                </a:lnTo>
                <a:cubicBezTo>
                  <a:pt x="520722" y="415806"/>
                  <a:pt x="672442" y="546917"/>
                  <a:pt x="764224" y="606853"/>
                </a:cubicBezTo>
                <a:cubicBezTo>
                  <a:pt x="856006" y="666789"/>
                  <a:pt x="796067" y="664916"/>
                  <a:pt x="944042" y="674281"/>
                </a:cubicBezTo>
                <a:cubicBezTo>
                  <a:pt x="1092017" y="683646"/>
                  <a:pt x="1372045" y="673344"/>
                  <a:pt x="1652073" y="663043"/>
                </a:cubicBezTo>
              </a:path>
            </a:pathLst>
          </a:custGeom>
          <a:ln>
            <a:solidFill>
              <a:srgbClr val="00B2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308816" y="3201571"/>
            <a:ext cx="1849380" cy="446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100" baseline="30000" dirty="0"/>
              <a:t>1</a:t>
            </a:r>
            <a:r>
              <a:rPr lang="en-US" sz="1100" dirty="0"/>
              <a:t>Maciej </a:t>
            </a:r>
            <a:r>
              <a:rPr lang="en-US" sz="1100" dirty="0" smtClean="0"/>
              <a:t>Rybczyński, </a:t>
            </a:r>
            <a:r>
              <a:rPr lang="en-US" sz="1100" dirty="0"/>
              <a:t>et. al. </a:t>
            </a:r>
            <a:endParaRPr lang="en-US" sz="1100" dirty="0" smtClean="0"/>
          </a:p>
          <a:p>
            <a:r>
              <a:rPr lang="en-US" sz="1100" baseline="30000" dirty="0" smtClean="0"/>
              <a:t> </a:t>
            </a:r>
            <a:r>
              <a:rPr lang="en-US" sz="1100" dirty="0" smtClean="0"/>
              <a:t>Phys.Rev</a:t>
            </a:r>
            <a:r>
              <a:rPr lang="en-US" sz="1100" dirty="0"/>
              <a:t>. C87 (2013) 044908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0000" y="694608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9379" y="5522636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033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7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736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Glauber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58" y="654018"/>
            <a:ext cx="8872274" cy="45511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Assume deformed Woods-</a:t>
            </a:r>
            <a:r>
              <a:rPr lang="en-US" sz="2400" dirty="0"/>
              <a:t>S</a:t>
            </a:r>
            <a:r>
              <a:rPr lang="en-US" sz="2400" dirty="0" smtClean="0"/>
              <a:t>axon distribution</a:t>
            </a:r>
          </a:p>
          <a:p>
            <a:endParaRPr lang="en-US" sz="2800" dirty="0"/>
          </a:p>
          <a:p>
            <a:endParaRPr lang="en-US" sz="2400" dirty="0" smtClean="0"/>
          </a:p>
          <a:p>
            <a:r>
              <a:rPr lang="en-US" sz="2400" dirty="0" smtClean="0"/>
              <a:t>Average number of </a:t>
            </a:r>
            <a:r>
              <a:rPr lang="en-US" sz="2400" dirty="0"/>
              <a:t>particles</a:t>
            </a:r>
            <a:r>
              <a:rPr lang="en-US" sz="2400" dirty="0" smtClean="0"/>
              <a:t> from each nucleon </a:t>
            </a:r>
            <a:r>
              <a:rPr lang="en-US" sz="2400" dirty="0"/>
              <a:t>follows 2-component </a:t>
            </a:r>
            <a:r>
              <a:rPr lang="en-US" sz="2400" dirty="0" smtClean="0"/>
              <a:t>model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Generate N</a:t>
            </a:r>
            <a:r>
              <a:rPr lang="en-US" sz="2400" baseline="-25000" dirty="0" smtClean="0"/>
              <a:t>ch</a:t>
            </a:r>
            <a:r>
              <a:rPr lang="en-US" sz="2400" dirty="0" smtClean="0"/>
              <a:t> by sampling a negative binomial distribution with parameters n</a:t>
            </a:r>
            <a:r>
              <a:rPr lang="en-US" sz="2400" baseline="-25000" dirty="0" smtClean="0"/>
              <a:t>AA</a:t>
            </a:r>
            <a:r>
              <a:rPr lang="en-US" sz="2400" dirty="0" smtClean="0"/>
              <a:t> and k=2</a:t>
            </a:r>
            <a:endParaRPr lang="en-US" sz="2400" baseline="-250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4920126"/>
              </p:ext>
            </p:extLst>
          </p:nvPr>
        </p:nvGraphicFramePr>
        <p:xfrm>
          <a:off x="591201" y="5156532"/>
          <a:ext cx="8189844" cy="134389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76018"/>
                <a:gridCol w="762000"/>
                <a:gridCol w="938696"/>
                <a:gridCol w="960782"/>
                <a:gridCol w="960783"/>
                <a:gridCol w="1071217"/>
                <a:gridCol w="2120348"/>
              </a:tblGrid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β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β</a:t>
                      </a:r>
                      <a:r>
                        <a:rPr lang="en-US" baseline="-25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NN cross section </a:t>
                      </a:r>
                    </a:p>
                  </a:txBody>
                  <a:tcPr/>
                </a:tc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Au+Au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42</a:t>
                      </a:r>
                      <a:endParaRPr lang="en-US" sz="1800" dirty="0"/>
                    </a:p>
                  </a:txBody>
                  <a:tcPr/>
                </a:tc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U+U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41.2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4688-AF0D-AD45-9DE2-1203A7655F58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5485055"/>
              </p:ext>
            </p:extLst>
          </p:nvPr>
        </p:nvGraphicFramePr>
        <p:xfrm>
          <a:off x="1500744" y="1246118"/>
          <a:ext cx="2147887" cy="598488"/>
        </p:xfrm>
        <a:graphic>
          <a:graphicData uri="http://schemas.openxmlformats.org/presentationml/2006/ole">
            <p:oleObj spid="_x0000_s1179" name="Equation" r:id="rId3" imgW="1397000" imgH="3937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7767742"/>
              </p:ext>
            </p:extLst>
          </p:nvPr>
        </p:nvGraphicFramePr>
        <p:xfrm>
          <a:off x="4347259" y="1403350"/>
          <a:ext cx="3081338" cy="352425"/>
        </p:xfrm>
        <a:graphic>
          <a:graphicData uri="http://schemas.openxmlformats.org/presentationml/2006/ole">
            <p:oleObj spid="_x0000_s1180" name="Equation" r:id="rId4" imgW="1778000" imgH="2032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0248395"/>
              </p:ext>
            </p:extLst>
          </p:nvPr>
        </p:nvGraphicFramePr>
        <p:xfrm>
          <a:off x="2116138" y="2778125"/>
          <a:ext cx="4572000" cy="758825"/>
        </p:xfrm>
        <a:graphic>
          <a:graphicData uri="http://schemas.openxmlformats.org/presentationml/2006/ole">
            <p:oleObj spid="_x0000_s1181" name="Equation" r:id="rId5" imgW="2286000" imgH="38100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6281668" y="4289390"/>
            <a:ext cx="2499377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/>
              <a:t>Hiroshi </a:t>
            </a:r>
            <a:r>
              <a:rPr lang="en-US" sz="1200" dirty="0" smtClean="0"/>
              <a:t>Masui, </a:t>
            </a:r>
            <a:r>
              <a:rPr lang="en-US" sz="1200" dirty="0"/>
              <a:t>et. al. </a:t>
            </a:r>
          </a:p>
          <a:p>
            <a:r>
              <a:rPr lang="en-US" sz="1200" dirty="0" smtClean="0"/>
              <a:t>Physics </a:t>
            </a:r>
            <a:r>
              <a:rPr lang="en-US" sz="1200" dirty="0"/>
              <a:t>Letters B 679 (2009) 440–444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0000" y="694608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9379" y="4933356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29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sult_v2_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2674" y="968464"/>
            <a:ext cx="5828740" cy="4184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2"/>
            <a:ext cx="8229600" cy="610267"/>
          </a:xfrm>
        </p:spPr>
        <p:txBody>
          <a:bodyPr>
            <a:normAutofit fontScale="90000"/>
          </a:bodyPr>
          <a:lstStyle/>
          <a:p>
            <a:r>
              <a:rPr lang="en-US" dirty="0"/>
              <a:t>v</a:t>
            </a:r>
            <a:r>
              <a:rPr lang="en-US" baseline="-25000" dirty="0"/>
              <a:t>2</a:t>
            </a:r>
            <a:r>
              <a:rPr lang="en-US" dirty="0"/>
              <a:t>/ε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4688-AF0D-AD45-9DE2-1203A7655F5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3" name="Picture 12" descr="star_preliminary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385" y="1098515"/>
            <a:ext cx="1145344" cy="339418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4245603"/>
              </p:ext>
            </p:extLst>
          </p:nvPr>
        </p:nvGraphicFramePr>
        <p:xfrm>
          <a:off x="4063389" y="3982481"/>
          <a:ext cx="1774825" cy="569913"/>
        </p:xfrm>
        <a:graphic>
          <a:graphicData uri="http://schemas.openxmlformats.org/presentationml/2006/ole">
            <p:oleObj spid="_x0000_s19481" name="Equation" r:id="rId5" imgW="1562100" imgH="508000" progId="Equation.3">
              <p:embed/>
            </p:oleObj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41414" y="1072455"/>
            <a:ext cx="3026386" cy="3605113"/>
          </a:xfrm>
        </p:spPr>
        <p:txBody>
          <a:bodyPr>
            <a:noAutofit/>
          </a:bodyPr>
          <a:lstStyle/>
          <a:p>
            <a:pPr marL="91440" indent="0">
              <a:spcBef>
                <a:spcPts val="0"/>
              </a:spcBef>
              <a:buNone/>
            </a:pPr>
            <a:r>
              <a:rPr lang="en-US" sz="1800" dirty="0"/>
              <a:t>v</a:t>
            </a:r>
            <a:r>
              <a:rPr lang="en-US" sz="1800" baseline="-25000" dirty="0"/>
              <a:t>2</a:t>
            </a:r>
            <a:r>
              <a:rPr lang="en-US" sz="1800" dirty="0"/>
              <a:t>/ε</a:t>
            </a:r>
            <a:r>
              <a:rPr lang="en-US" sz="1800" baseline="-25000" dirty="0"/>
              <a:t>2 </a:t>
            </a:r>
            <a:r>
              <a:rPr lang="en-US" sz="1800" dirty="0"/>
              <a:t>follows the same trend for U+U and Au+Au</a:t>
            </a:r>
            <a:endParaRPr lang="en-US" sz="1800" dirty="0" smtClean="0"/>
          </a:p>
          <a:p>
            <a:pPr marL="274320" lvl="1" indent="-137160">
              <a:spcBef>
                <a:spcPts val="0"/>
              </a:spcBef>
            </a:pPr>
            <a:r>
              <a:rPr lang="en-US" altLang="zh-CN" sz="1400" dirty="0" smtClean="0"/>
              <a:t>As long as the oblate shape of Au is accounted for</a:t>
            </a:r>
            <a:endParaRPr lang="en-US" sz="1800" dirty="0" smtClean="0"/>
          </a:p>
          <a:p>
            <a:pPr marL="91440" indent="0">
              <a:buNone/>
            </a:pPr>
            <a:endParaRPr lang="en-US" sz="1800" dirty="0" smtClean="0"/>
          </a:p>
          <a:p>
            <a:pPr marL="91440" indent="0">
              <a:buNone/>
            </a:pPr>
            <a:r>
              <a:rPr lang="en-US" sz="1800" dirty="0" smtClean="0"/>
              <a:t>Instead of saturating or slowly rising, </a:t>
            </a:r>
            <a:r>
              <a:rPr lang="en-US" sz="1800" dirty="0"/>
              <a:t>v</a:t>
            </a:r>
            <a:r>
              <a:rPr lang="en-US" sz="1800" baseline="-25000" dirty="0"/>
              <a:t>2</a:t>
            </a:r>
            <a:r>
              <a:rPr lang="en-US" sz="1800" dirty="0"/>
              <a:t>/ε</a:t>
            </a:r>
            <a:r>
              <a:rPr lang="en-US" sz="1800" baseline="-25000" dirty="0"/>
              <a:t>2</a:t>
            </a:r>
            <a:r>
              <a:rPr lang="en-US" sz="1800" dirty="0"/>
              <a:t> drops in most central collisions</a:t>
            </a:r>
          </a:p>
          <a:p>
            <a:pPr marL="91440" indent="0">
              <a:buNone/>
            </a:pPr>
            <a:endParaRPr lang="en-US" sz="1800" dirty="0"/>
          </a:p>
          <a:p>
            <a:pPr marL="91440" indent="0">
              <a:buNone/>
            </a:pPr>
            <a:r>
              <a:rPr lang="en-US" sz="1800" dirty="0" smtClean="0"/>
              <a:t>The drop is sharper for          v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{4}/ε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{4}</a:t>
            </a:r>
          </a:p>
          <a:p>
            <a:pPr marL="91440" indent="0">
              <a:buNone/>
            </a:pPr>
            <a:endParaRPr lang="en-US" sz="1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57096" y="5317683"/>
            <a:ext cx="8775144" cy="12964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Results are consistent with an overestimation of ε</a:t>
            </a:r>
            <a:r>
              <a:rPr lang="en-US" sz="2400" baseline="-25000" dirty="0"/>
              <a:t>2</a:t>
            </a:r>
            <a:r>
              <a:rPr lang="en-US" sz="2400" dirty="0"/>
              <a:t> in central collisions or deviation from v</a:t>
            </a:r>
            <a:r>
              <a:rPr lang="en-US" sz="2400" baseline="-25000" dirty="0"/>
              <a:t>2</a:t>
            </a:r>
            <a:r>
              <a:rPr lang="en-US" sz="2400" dirty="0"/>
              <a:t>∝ε</a:t>
            </a:r>
            <a:r>
              <a:rPr lang="en-US" sz="2400" baseline="-25000" dirty="0"/>
              <a:t>2</a:t>
            </a:r>
            <a:r>
              <a:rPr lang="en-US" sz="2400" dirty="0"/>
              <a:t> (non-flow, hydro fluctuations?)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Very central collisions provide a stringent test of models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451358" y="2677990"/>
            <a:ext cx="1633541" cy="461665"/>
            <a:chOff x="1451358" y="2677990"/>
            <a:chExt cx="1633541" cy="461665"/>
          </a:xfrm>
        </p:grpSpPr>
        <p:grpSp>
          <p:nvGrpSpPr>
            <p:cNvPr id="23" name="Group 22"/>
            <p:cNvGrpSpPr/>
            <p:nvPr/>
          </p:nvGrpSpPr>
          <p:grpSpPr>
            <a:xfrm>
              <a:off x="1451358" y="2788420"/>
              <a:ext cx="1556240" cy="274320"/>
              <a:chOff x="6855798" y="4403248"/>
              <a:chExt cx="1556240" cy="27432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8412038" y="4403248"/>
                <a:ext cx="0" cy="2743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855798" y="4542850"/>
                <a:ext cx="1554038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1560904" y="2677990"/>
              <a:ext cx="1523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geometry dominated by impact parameter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 flipH="1">
            <a:off x="3777762" y="1448455"/>
            <a:ext cx="1611455" cy="461665"/>
            <a:chOff x="1451358" y="2677990"/>
            <a:chExt cx="1611455" cy="461665"/>
          </a:xfrm>
        </p:grpSpPr>
        <p:grpSp>
          <p:nvGrpSpPr>
            <p:cNvPr id="27" name="Group 22"/>
            <p:cNvGrpSpPr/>
            <p:nvPr/>
          </p:nvGrpSpPr>
          <p:grpSpPr>
            <a:xfrm>
              <a:off x="1451358" y="2788420"/>
              <a:ext cx="1556240" cy="274320"/>
              <a:chOff x="6855798" y="4403248"/>
              <a:chExt cx="1556240" cy="27432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8412038" y="4403248"/>
                <a:ext cx="0" cy="2743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855798" y="4542850"/>
                <a:ext cx="1554038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1538818" y="2677990"/>
              <a:ext cx="1523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geometry dominated by initial state physics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80000" y="694608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9379" y="5278796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852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18"/>
            <a:ext cx="8229600" cy="657690"/>
          </a:xfrm>
        </p:spPr>
        <p:txBody>
          <a:bodyPr tIns="0" bIns="0">
            <a:normAutofit/>
          </a:bodyPr>
          <a:lstStyle/>
          <a:p>
            <a:r>
              <a:rPr lang="en-US" sz="3600" dirty="0" smtClean="0"/>
              <a:t>Studying Full Overlap Events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11/4/13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8C8C-34B5-6046-A4E7-DF6C988DD71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4" name="Rounded Rectangle 83"/>
          <p:cNvSpPr/>
          <p:nvPr/>
        </p:nvSpPr>
        <p:spPr>
          <a:xfrm>
            <a:off x="98790" y="5839345"/>
            <a:ext cx="8976076" cy="739225"/>
          </a:xfrm>
          <a:prstGeom prst="roundRect">
            <a:avLst>
              <a:gd name="adj" fmla="val 10185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Use slope of v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 vs. dN/dη in U+U to look for correlation between dN/dη and geometry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Use Au+Au as the control sample to show we are selecting full overlap</a:t>
            </a:r>
          </a:p>
        </p:txBody>
      </p:sp>
      <p:sp>
        <p:nvSpPr>
          <p:cNvPr id="18" name="Content Placeholder 13"/>
          <p:cNvSpPr txBox="1">
            <a:spLocks/>
          </p:cNvSpPr>
          <p:nvPr/>
        </p:nvSpPr>
        <p:spPr>
          <a:xfrm>
            <a:off x="235674" y="3899730"/>
            <a:ext cx="3132587" cy="860009"/>
          </a:xfrm>
          <a:prstGeom prst="rect">
            <a:avLst/>
          </a:prstGeom>
          <a:ln w="19050">
            <a:solidFill>
              <a:srgbClr val="00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buNone/>
            </a:pPr>
            <a:r>
              <a:rPr lang="en-US" sz="1700" dirty="0" smtClean="0"/>
              <a:t>Minimum bias: impact</a:t>
            </a:r>
          </a:p>
          <a:p>
            <a:pPr marL="91440" indent="0">
              <a:spcBef>
                <a:spcPts val="0"/>
              </a:spcBef>
              <a:buNone/>
            </a:pPr>
            <a:r>
              <a:rPr lang="en-US" sz="1700" dirty="0" smtClean="0"/>
              <a:t>parameter dominates </a:t>
            </a:r>
          </a:p>
          <a:p>
            <a:pPr marL="91440" indent="0">
              <a:spcBef>
                <a:spcPts val="0"/>
              </a:spcBef>
              <a:buNone/>
            </a:pPr>
            <a:r>
              <a:rPr lang="en-US" sz="1700" dirty="0" smtClean="0"/>
              <a:t>geometry and multiplicity </a:t>
            </a:r>
          </a:p>
        </p:txBody>
      </p:sp>
      <p:sp>
        <p:nvSpPr>
          <p:cNvPr id="19" name="Content Placeholder 13"/>
          <p:cNvSpPr txBox="1">
            <a:spLocks/>
          </p:cNvSpPr>
          <p:nvPr/>
        </p:nvSpPr>
        <p:spPr>
          <a:xfrm>
            <a:off x="4045808" y="4013897"/>
            <a:ext cx="5029058" cy="1642725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137160">
              <a:spcBef>
                <a:spcPts val="0"/>
              </a:spcBef>
              <a:buNone/>
            </a:pPr>
            <a:r>
              <a:rPr lang="en-US" sz="1700" dirty="0" smtClean="0"/>
              <a:t>Central ZDC selection b-&gt;0</a:t>
            </a:r>
          </a:p>
          <a:p>
            <a:pPr marL="91440" indent="-137160">
              <a:spcBef>
                <a:spcPts val="0"/>
              </a:spcBef>
            </a:pPr>
            <a:endParaRPr lang="en-US" sz="600" dirty="0"/>
          </a:p>
          <a:p>
            <a:pPr marL="91440" indent="-137160">
              <a:spcBef>
                <a:spcPts val="0"/>
              </a:spcBef>
            </a:pPr>
            <a:r>
              <a:rPr lang="en-US" sz="1700" dirty="0" smtClean="0"/>
              <a:t>Au+Au dN/dη is dominated by fluctuations</a:t>
            </a:r>
          </a:p>
          <a:p>
            <a:pPr marL="491490" lvl="2" indent="-137160">
              <a:spcBef>
                <a:spcPts val="0"/>
              </a:spcBef>
              <a:buFont typeface="Lucida Grande"/>
              <a:buChar char="-"/>
            </a:pPr>
            <a:r>
              <a:rPr lang="en-US" sz="1400" dirty="0" smtClean="0"/>
              <a:t>No correlation between v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and multiplicity</a:t>
            </a:r>
          </a:p>
          <a:p>
            <a:pPr marL="91440" lvl="1" indent="-137160">
              <a:spcBef>
                <a:spcPts val="0"/>
              </a:spcBef>
            </a:pPr>
            <a:endParaRPr lang="en-US" sz="600" dirty="0" smtClean="0"/>
          </a:p>
          <a:p>
            <a:pPr marL="91440" indent="-137160">
              <a:spcBef>
                <a:spcPts val="0"/>
              </a:spcBef>
            </a:pPr>
            <a:r>
              <a:rPr lang="en-US" sz="1700" dirty="0" smtClean="0">
                <a:solidFill>
                  <a:srgbClr val="FF0000"/>
                </a:solidFill>
              </a:rPr>
              <a:t>U+U dN/dη depends on nuclear geometry &amp; fluct.</a:t>
            </a:r>
          </a:p>
          <a:p>
            <a:pPr marL="548640" lvl="3" indent="-137160">
              <a:spcBef>
                <a:spcPts val="0"/>
              </a:spcBef>
              <a:buFont typeface="Lucida Grande"/>
              <a:buChar char="-"/>
            </a:pPr>
            <a:r>
              <a:rPr lang="en-US" sz="1400" dirty="0">
                <a:solidFill>
                  <a:srgbClr val="FF0000"/>
                </a:solidFill>
              </a:rPr>
              <a:t>Larger v</a:t>
            </a:r>
            <a:r>
              <a:rPr lang="en-US" sz="1400" baseline="-25000" dirty="0">
                <a:solidFill>
                  <a:srgbClr val="FF0000"/>
                </a:solidFill>
              </a:rPr>
              <a:t>2</a:t>
            </a:r>
            <a:r>
              <a:rPr lang="en-US" sz="1400" dirty="0">
                <a:solidFill>
                  <a:srgbClr val="FF0000"/>
                </a:solidFill>
              </a:rPr>
              <a:t> associated with small </a:t>
            </a:r>
            <a:r>
              <a:rPr lang="en-US" sz="1400" dirty="0" smtClean="0">
                <a:solidFill>
                  <a:srgbClr val="FF0000"/>
                </a:solidFill>
              </a:rPr>
              <a:t>multiplicity</a:t>
            </a:r>
            <a:endParaRPr lang="en-US" sz="1400" dirty="0">
              <a:solidFill>
                <a:srgbClr val="FF0000"/>
              </a:solidFill>
            </a:endParaRPr>
          </a:p>
          <a:p>
            <a:pPr marL="91440" indent="-137160">
              <a:spcBef>
                <a:spcPts val="0"/>
              </a:spcBef>
            </a:pP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3986392" y="3438512"/>
            <a:ext cx="990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dN/dη</a:t>
            </a:r>
            <a:endParaRPr lang="en-US" sz="2400" baseline="-25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877376" y="843892"/>
            <a:ext cx="4759439" cy="2647952"/>
            <a:chOff x="1877376" y="673670"/>
            <a:chExt cx="4759439" cy="2647952"/>
          </a:xfrm>
        </p:grpSpPr>
        <p:sp>
          <p:nvSpPr>
            <p:cNvPr id="22" name="Rectangle 21"/>
            <p:cNvSpPr/>
            <p:nvPr/>
          </p:nvSpPr>
          <p:spPr>
            <a:xfrm>
              <a:off x="2332374" y="731808"/>
              <a:ext cx="4304441" cy="25898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77376" y="673670"/>
              <a:ext cx="4276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2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600000">
              <a:off x="4955232" y="2915475"/>
              <a:ext cx="146072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2942331">
              <a:off x="3928227" y="1634425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minimum bias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540000">
              <a:off x="4806414" y="2829034"/>
              <a:ext cx="1746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fully overlapping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74346" y="969986"/>
              <a:ext cx="4019826" cy="2022797"/>
            </a:xfrm>
            <a:custGeom>
              <a:avLst/>
              <a:gdLst>
                <a:gd name="connsiteX0" fmla="*/ 0 w 4019826"/>
                <a:gd name="connsiteY0" fmla="*/ 145405 h 2022797"/>
                <a:gd name="connsiteX1" fmla="*/ 154609 w 4019826"/>
                <a:gd name="connsiteY1" fmla="*/ 642362 h 2022797"/>
                <a:gd name="connsiteX2" fmla="*/ 364435 w 4019826"/>
                <a:gd name="connsiteY2" fmla="*/ 664449 h 2022797"/>
                <a:gd name="connsiteX3" fmla="*/ 618435 w 4019826"/>
                <a:gd name="connsiteY3" fmla="*/ 200623 h 2022797"/>
                <a:gd name="connsiteX4" fmla="*/ 1016000 w 4019826"/>
                <a:gd name="connsiteY4" fmla="*/ 1840 h 2022797"/>
                <a:gd name="connsiteX5" fmla="*/ 1524000 w 4019826"/>
                <a:gd name="connsiteY5" fmla="*/ 211666 h 2022797"/>
                <a:gd name="connsiteX6" fmla="*/ 1844261 w 4019826"/>
                <a:gd name="connsiteY6" fmla="*/ 487753 h 2022797"/>
                <a:gd name="connsiteX7" fmla="*/ 2440609 w 4019826"/>
                <a:gd name="connsiteY7" fmla="*/ 1260797 h 2022797"/>
                <a:gd name="connsiteX8" fmla="*/ 3147391 w 4019826"/>
                <a:gd name="connsiteY8" fmla="*/ 1857144 h 2022797"/>
                <a:gd name="connsiteX9" fmla="*/ 4019826 w 4019826"/>
                <a:gd name="connsiteY9" fmla="*/ 2022797 h 202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9826" h="2022797">
                  <a:moveTo>
                    <a:pt x="0" y="145405"/>
                  </a:moveTo>
                  <a:cubicBezTo>
                    <a:pt x="46935" y="350630"/>
                    <a:pt x="93870" y="555855"/>
                    <a:pt x="154609" y="642362"/>
                  </a:cubicBezTo>
                  <a:cubicBezTo>
                    <a:pt x="215348" y="728869"/>
                    <a:pt x="287131" y="738072"/>
                    <a:pt x="364435" y="664449"/>
                  </a:cubicBezTo>
                  <a:cubicBezTo>
                    <a:pt x="441739" y="590826"/>
                    <a:pt x="509841" y="311058"/>
                    <a:pt x="618435" y="200623"/>
                  </a:cubicBezTo>
                  <a:cubicBezTo>
                    <a:pt x="727029" y="90188"/>
                    <a:pt x="865073" y="0"/>
                    <a:pt x="1016000" y="1840"/>
                  </a:cubicBezTo>
                  <a:cubicBezTo>
                    <a:pt x="1166927" y="3680"/>
                    <a:pt x="1385957" y="130681"/>
                    <a:pt x="1524000" y="211666"/>
                  </a:cubicBezTo>
                  <a:cubicBezTo>
                    <a:pt x="1662043" y="292651"/>
                    <a:pt x="1691493" y="312898"/>
                    <a:pt x="1844261" y="487753"/>
                  </a:cubicBezTo>
                  <a:cubicBezTo>
                    <a:pt x="1997029" y="662608"/>
                    <a:pt x="2223421" y="1032565"/>
                    <a:pt x="2440609" y="1260797"/>
                  </a:cubicBezTo>
                  <a:cubicBezTo>
                    <a:pt x="2657797" y="1489029"/>
                    <a:pt x="2884188" y="1730144"/>
                    <a:pt x="3147391" y="1857144"/>
                  </a:cubicBezTo>
                  <a:cubicBezTo>
                    <a:pt x="3410594" y="1984144"/>
                    <a:pt x="4019826" y="2022797"/>
                    <a:pt x="4019826" y="2022797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8" name="Curved Connector 85"/>
          <p:cNvCxnSpPr>
            <a:stCxn id="18" idx="0"/>
            <a:endCxn id="25" idx="2"/>
          </p:cNvCxnSpPr>
          <p:nvPr/>
        </p:nvCxnSpPr>
        <p:spPr>
          <a:xfrm rot="5400000" flipH="1" flipV="1">
            <a:off x="2280283" y="1632055"/>
            <a:ext cx="1789360" cy="2745990"/>
          </a:xfrm>
          <a:prstGeom prst="curvedConnector2">
            <a:avLst/>
          </a:prstGeom>
          <a:ln w="1905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19" idx="0"/>
            <a:endCxn id="26" idx="2"/>
          </p:cNvCxnSpPr>
          <p:nvPr/>
        </p:nvCxnSpPr>
        <p:spPr>
          <a:xfrm rot="16200000" flipV="1">
            <a:off x="5781654" y="3235214"/>
            <a:ext cx="647582" cy="909784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513518" y="4056499"/>
            <a:ext cx="717823" cy="485385"/>
            <a:chOff x="7010400" y="1138006"/>
            <a:chExt cx="717823" cy="485385"/>
          </a:xfrm>
        </p:grpSpPr>
        <p:sp>
          <p:nvSpPr>
            <p:cNvPr id="31" name="Oval 30"/>
            <p:cNvSpPr/>
            <p:nvPr/>
          </p:nvSpPr>
          <p:spPr>
            <a:xfrm>
              <a:off x="7010400" y="1140208"/>
              <a:ext cx="488122" cy="48318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7240101" y="1138006"/>
              <a:ext cx="488122" cy="483183"/>
            </a:xfrm>
            <a:prstGeom prst="ellipse">
              <a:avLst/>
            </a:prstGeom>
            <a:solidFill>
              <a:srgbClr val="00B200">
                <a:alpha val="2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365810" y="4421298"/>
            <a:ext cx="518418" cy="485385"/>
            <a:chOff x="7010400" y="1138006"/>
            <a:chExt cx="518418" cy="485385"/>
          </a:xfrm>
        </p:grpSpPr>
        <p:sp>
          <p:nvSpPr>
            <p:cNvPr id="34" name="Oval 33"/>
            <p:cNvSpPr/>
            <p:nvPr/>
          </p:nvSpPr>
          <p:spPr>
            <a:xfrm>
              <a:off x="7010400" y="1140208"/>
              <a:ext cx="488122" cy="48318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7040696" y="1138006"/>
              <a:ext cx="488122" cy="483183"/>
            </a:xfrm>
            <a:prstGeom prst="ellipse">
              <a:avLst/>
            </a:prstGeom>
            <a:solidFill>
              <a:srgbClr val="00B200">
                <a:alpha val="2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231352" y="5224379"/>
            <a:ext cx="777309" cy="379763"/>
            <a:chOff x="7010400" y="1138006"/>
            <a:chExt cx="528913" cy="485385"/>
          </a:xfrm>
        </p:grpSpPr>
        <p:sp>
          <p:nvSpPr>
            <p:cNvPr id="37" name="Oval 36"/>
            <p:cNvSpPr/>
            <p:nvPr/>
          </p:nvSpPr>
          <p:spPr>
            <a:xfrm>
              <a:off x="7010400" y="1140208"/>
              <a:ext cx="488122" cy="48318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7051191" y="1138006"/>
              <a:ext cx="488122" cy="483183"/>
            </a:xfrm>
            <a:prstGeom prst="ellipse">
              <a:avLst/>
            </a:prstGeom>
            <a:solidFill>
              <a:srgbClr val="00B200">
                <a:alpha val="2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80000" y="694608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Hard Probes 2013, Cape Town, South Africa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59379" y="5807116"/>
            <a:ext cx="9008421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42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11398</TotalTime>
  <Words>1906</Words>
  <Application>Microsoft Macintosh PowerPoint</Application>
  <PresentationFormat>On-screen Show (4:3)</PresentationFormat>
  <Paragraphs>316</Paragraphs>
  <Slides>20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Azimuthal Anisotropy in U+U Collisions</vt:lpstr>
      <vt:lpstr>Motivation for U+U Collisions</vt:lpstr>
      <vt:lpstr>Selecting Body-Body or Tip-Tip</vt:lpstr>
      <vt:lpstr>Expectations from Models</vt:lpstr>
      <vt:lpstr>STAR Detector and Data Set</vt:lpstr>
      <vt:lpstr>Minimum-bias U+U and Au+Au</vt:lpstr>
      <vt:lpstr>Glauber Model</vt:lpstr>
      <vt:lpstr>v2/ε2</vt:lpstr>
      <vt:lpstr>Studying Full Overlap Events</vt:lpstr>
      <vt:lpstr>v2 vs. Multiplicity In Fully Overlapping Events</vt:lpstr>
      <vt:lpstr>Slope vs. ZDC</vt:lpstr>
      <vt:lpstr>Toward Path Length Dependence of Quenching</vt:lpstr>
      <vt:lpstr>Summary</vt:lpstr>
      <vt:lpstr>Back Up</vt:lpstr>
      <vt:lpstr>Multiplicity</vt:lpstr>
      <vt:lpstr> Δη dependence</vt:lpstr>
      <vt:lpstr>Collection of U+U data sample</vt:lpstr>
      <vt:lpstr>Studying Full Overlap Events</vt:lpstr>
      <vt:lpstr>Slide 19</vt:lpstr>
      <vt:lpstr>Effects of deformation in Au</vt:lpstr>
    </vt:vector>
  </TitlesOfParts>
  <Company>NSCL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U+U CME study</dc:title>
  <dc:creator>Gary Westfall</dc:creator>
  <cp:lastModifiedBy>Paul Sorensen</cp:lastModifiedBy>
  <cp:revision>253</cp:revision>
  <cp:lastPrinted>2013-02-26T00:03:27Z</cp:lastPrinted>
  <dcterms:created xsi:type="dcterms:W3CDTF">2013-11-04T13:35:01Z</dcterms:created>
  <dcterms:modified xsi:type="dcterms:W3CDTF">2013-11-04T13:35:59Z</dcterms:modified>
</cp:coreProperties>
</file>