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3" r:id="rId1"/>
  </p:sldMasterIdLst>
  <p:notesMasterIdLst>
    <p:notesMasterId r:id="rId30"/>
  </p:notesMasterIdLst>
  <p:sldIdLst>
    <p:sldId id="256" r:id="rId2"/>
    <p:sldId id="684" r:id="rId3"/>
    <p:sldId id="765" r:id="rId4"/>
    <p:sldId id="720" r:id="rId5"/>
    <p:sldId id="727" r:id="rId6"/>
    <p:sldId id="763" r:id="rId7"/>
    <p:sldId id="796" r:id="rId8"/>
    <p:sldId id="779" r:id="rId9"/>
    <p:sldId id="732" r:id="rId10"/>
    <p:sldId id="733" r:id="rId11"/>
    <p:sldId id="748" r:id="rId12"/>
    <p:sldId id="787" r:id="rId13"/>
    <p:sldId id="788" r:id="rId14"/>
    <p:sldId id="790" r:id="rId15"/>
    <p:sldId id="795" r:id="rId16"/>
    <p:sldId id="754" r:id="rId17"/>
    <p:sldId id="782" r:id="rId18"/>
    <p:sldId id="760" r:id="rId19"/>
    <p:sldId id="771" r:id="rId20"/>
    <p:sldId id="728" r:id="rId21"/>
    <p:sldId id="736" r:id="rId22"/>
    <p:sldId id="797" r:id="rId23"/>
    <p:sldId id="794" r:id="rId24"/>
    <p:sldId id="793" r:id="rId25"/>
    <p:sldId id="759" r:id="rId26"/>
    <p:sldId id="712" r:id="rId27"/>
    <p:sldId id="792" r:id="rId28"/>
    <p:sldId id="746" r:id="rId29"/>
  </p:sldIdLst>
  <p:sldSz cx="9144000" cy="6858000" type="letter"/>
  <p:notesSz cx="7010400" cy="9296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FFFFCC"/>
    <a:srgbClr val="FFFF66"/>
    <a:srgbClr val="FF0000"/>
    <a:srgbClr val="0000FF"/>
    <a:srgbClr val="CC0000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45" autoAdjust="0"/>
    <p:restoredTop sz="86364" autoAdjust="0"/>
  </p:normalViewPr>
  <p:slideViewPr>
    <p:cSldViewPr>
      <p:cViewPr varScale="1">
        <p:scale>
          <a:sx n="73" d="100"/>
          <a:sy n="73" d="100"/>
        </p:scale>
        <p:origin x="-648" y="-112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17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76" y="-9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9" tIns="46566" rIns="93129" bIns="46566" numCol="1" anchor="t" anchorCtr="0" compatLnSpc="1">
            <a:prstTxWarp prst="textNoShape">
              <a:avLst/>
            </a:prstTxWarp>
          </a:bodyPr>
          <a:lstStyle>
            <a:lvl1pPr defTabSz="93149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9" tIns="46566" rIns="93129" bIns="46566" numCol="1" anchor="t" anchorCtr="0" compatLnSpc="1">
            <a:prstTxWarp prst="textNoShape">
              <a:avLst/>
            </a:prstTxWarp>
          </a:bodyPr>
          <a:lstStyle>
            <a:lvl1pPr algn="r" defTabSz="93149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9" tIns="46566" rIns="93129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9" tIns="46566" rIns="93129" bIns="46566" numCol="1" anchor="b" anchorCtr="0" compatLnSpc="1">
            <a:prstTxWarp prst="textNoShape">
              <a:avLst/>
            </a:prstTxWarp>
          </a:bodyPr>
          <a:lstStyle>
            <a:lvl1pPr defTabSz="93149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9" tIns="46566" rIns="93129" bIns="46566" numCol="1" anchor="b" anchorCtr="0" compatLnSpc="1">
            <a:prstTxWarp prst="textNoShape">
              <a:avLst/>
            </a:prstTxWarp>
          </a:bodyPr>
          <a:lstStyle>
            <a:lvl1pPr algn="r" defTabSz="93149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191E01D-FAA7-4756-B46C-6505C085C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475014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1E01D-FAA7-4756-B46C-6505C085C78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search_bnl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0"/>
            <a:ext cx="21240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5513" cy="71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25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1925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381750"/>
            <a:ext cx="2130425" cy="474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925" y="6381750"/>
            <a:ext cx="587375" cy="488950"/>
          </a:xfrm>
        </p:spPr>
        <p:txBody>
          <a:bodyPr anchorCtr="0"/>
          <a:lstStyle>
            <a:lvl1pPr>
              <a:defRPr sz="1400"/>
            </a:lvl1pPr>
          </a:lstStyle>
          <a:p>
            <a:pPr>
              <a:defRPr/>
            </a:pPr>
            <a:fld id="{BF8591D5-F519-40DC-BADF-73CEF60ADE1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9069-1113-48E8-98F1-C2CAC6E500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AAC4-1E79-4117-9747-181F69313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0AB8-47B7-46F6-8A91-0B4AE831A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78EE8-9EFD-41A3-9E16-E59935D0A9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40CC-1C69-46B3-B03B-2CF6DE3776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C720-B633-43DD-B61A-E66A23ADC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5148064" y="6524625"/>
            <a:ext cx="3995936" cy="341313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2917-A71C-4F22-BA0F-13B8D38F1F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5076056" y="6524625"/>
            <a:ext cx="4067944" cy="34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FFB8FD3-0AF1-465A-8E4C-3940D6F19D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7CC57-B374-4B02-8F45-68A69D21A4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C74A-2A20-4AC8-ABD9-59DDC84BA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3A9E-D133-4D8F-8B52-3ACA219883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E378-2EFD-4509-9F83-864AAD1287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D5D8-887C-4F09-870E-30E892CBB5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ChangeArrowheads="1"/>
          </p:cNvSpPr>
          <p:nvPr userDrawn="1"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331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524625"/>
            <a:ext cx="2130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b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1915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8064" y="6524625"/>
            <a:ext cx="3995936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b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/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813" y="63817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90"/>
                </a:solidFill>
                <a:latin typeface="Arial" charset="0"/>
              </a:defRPr>
            </a:lvl1pPr>
          </a:lstStyle>
          <a:p>
            <a:pPr>
              <a:defRPr/>
            </a:pPr>
            <a:fld id="{E5102736-D6B7-4B6A-A91A-F8063233A38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91504" name="Rectangle 16"/>
          <p:cNvSpPr>
            <a:spLocks noChangeArrowheads="1"/>
          </p:cNvSpPr>
          <p:nvPr userDrawn="1"/>
        </p:nvSpPr>
        <p:spPr bwMode="auto">
          <a:xfrm>
            <a:off x="36513" y="0"/>
            <a:ext cx="3887787" cy="260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3322" name="Picture 1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258888" cy="411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23" name="Picture 15" descr="search_bnllogo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56376" y="-9674"/>
            <a:ext cx="117951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ome"/>
          <p:cNvPicPr>
            <a:picLocks noChangeAspect="1" noChangeArrowheads="1"/>
          </p:cNvPicPr>
          <p:nvPr userDrawn="1"/>
        </p:nvPicPr>
        <p:blipFill>
          <a:blip r:embed="rId19" cstate="print"/>
          <a:srcRect b="36326"/>
          <a:stretch>
            <a:fillRect/>
          </a:stretch>
        </p:blipFill>
        <p:spPr bwMode="auto">
          <a:xfrm>
            <a:off x="6084168" y="0"/>
            <a:ext cx="1778000" cy="38778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23.png"/><Relationship Id="rId6" Type="http://schemas.openxmlformats.org/officeDocument/2006/relationships/oleObject" Target="../embeddings/Microsoft_Equation3.bin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 bwMode="auto">
          <a:xfrm>
            <a:off x="381000" y="914400"/>
            <a:ext cx="8382000" cy="2514600"/>
          </a:xfrm>
          <a:prstGeom prst="horizontalScroll">
            <a:avLst/>
          </a:prstGeom>
          <a:solidFill>
            <a:srgbClr val="FFFF00">
              <a:alpha val="6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70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90464" y="1117848"/>
            <a:ext cx="8424936" cy="2158752"/>
          </a:xfrm>
          <a:noFill/>
        </p:spPr>
        <p:txBody>
          <a:bodyPr>
            <a:normAutofit/>
          </a:bodyPr>
          <a:lstStyle/>
          <a:p>
            <a:r>
              <a:rPr lang="en-US" i="1" dirty="0" smtClean="0"/>
              <a:t>Detail study of the medium created in </a:t>
            </a:r>
            <a:r>
              <a:rPr lang="en-US" i="1" dirty="0" err="1" smtClean="0"/>
              <a:t>Au+Au</a:t>
            </a:r>
            <a:r>
              <a:rPr lang="en-US" i="1" dirty="0" smtClean="0"/>
              <a:t> collisions with high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probes by the PHENIX experiment at RHIC</a:t>
            </a:r>
            <a:endParaRPr lang="en-US" altLang="ja-JP" sz="2400" i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4502870"/>
            <a:ext cx="4606925" cy="1440730"/>
          </a:xfrm>
          <a:solidFill>
            <a:schemeClr val="bg1">
              <a:alpha val="72000"/>
            </a:schemeClr>
          </a:solidFill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003366"/>
                </a:solidFill>
              </a:rPr>
              <a:t>Takao </a:t>
            </a:r>
            <a:r>
              <a:rPr lang="en-US" altLang="ja-JP" dirty="0" err="1" smtClean="0">
                <a:solidFill>
                  <a:srgbClr val="003366"/>
                </a:solidFill>
              </a:rPr>
              <a:t>Sakaguchi</a:t>
            </a:r>
            <a:endParaRPr lang="en-US" altLang="ja-JP" dirty="0" smtClean="0">
              <a:solidFill>
                <a:srgbClr val="003366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rgbClr val="003366"/>
                </a:solidFill>
              </a:rPr>
              <a:t>Brookhaven National Laboratory</a:t>
            </a:r>
          </a:p>
          <a:p>
            <a:pPr eaLnBrk="1" hangingPunct="1"/>
            <a:r>
              <a:rPr lang="en-US" altLang="ja-JP" dirty="0" smtClean="0">
                <a:solidFill>
                  <a:srgbClr val="003366"/>
                </a:solidFill>
              </a:rPr>
              <a:t>For the PHENIX Collaboration</a:t>
            </a:r>
          </a:p>
        </p:txBody>
      </p:sp>
      <p:pic>
        <p:nvPicPr>
          <p:cNvPr id="100354" name="Picture 2" descr="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97152"/>
            <a:ext cx="4082256" cy="1398290"/>
          </a:xfrm>
          <a:prstGeom prst="rect">
            <a:avLst/>
          </a:prstGeom>
          <a:noFill/>
        </p:spPr>
      </p:pic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7" name="Picture 1" descr="C:\Users\takao\Documents\Talks\HardProbe2013\SlossParameterALICE_final.png"/>
          <p:cNvPicPr>
            <a:picLocks noChangeAspect="1" noChangeArrowheads="1"/>
          </p:cNvPicPr>
          <p:nvPr/>
        </p:nvPicPr>
        <p:blipFill>
          <a:blip r:embed="rId2" cstate="print"/>
          <a:srcRect l="2780" t="45825" r="8262"/>
          <a:stretch>
            <a:fillRect/>
          </a:stretch>
        </p:blipFill>
        <p:spPr bwMode="auto">
          <a:xfrm>
            <a:off x="4536504" y="2380053"/>
            <a:ext cx="4572000" cy="3168352"/>
          </a:xfrm>
          <a:prstGeom prst="rect">
            <a:avLst/>
          </a:prstGeom>
          <a:noFill/>
        </p:spPr>
      </p:pic>
      <p:pic>
        <p:nvPicPr>
          <p:cNvPr id="17" name="Picture 1" descr="C:\Users\takao\Documents\Talks\HardProbe2013\figs4_takao_final-eps-converted-to.png"/>
          <p:cNvPicPr>
            <a:picLocks noChangeAspect="1" noChangeArrowheads="1"/>
          </p:cNvPicPr>
          <p:nvPr/>
        </p:nvPicPr>
        <p:blipFill>
          <a:blip r:embed="rId3" cstate="print"/>
          <a:srcRect t="7388" r="49990"/>
          <a:stretch>
            <a:fillRect/>
          </a:stretch>
        </p:blipFill>
        <p:spPr bwMode="auto">
          <a:xfrm>
            <a:off x="35496" y="2119665"/>
            <a:ext cx="4536504" cy="4549695"/>
          </a:xfrm>
          <a:prstGeom prst="rect">
            <a:avLst/>
          </a:prstGeom>
          <a:noFill/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62000" y="483840"/>
            <a:ext cx="7924800" cy="50676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Energy dependence of </a:t>
            </a:r>
            <a:r>
              <a:rPr lang="en-US" altLang="ja-JP" sz="36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T</a:t>
            </a:r>
            <a:r>
              <a:rPr lang="en-US" altLang="ja-JP" sz="3600" dirty="0" err="1" smtClean="0"/>
              <a:t>/p</a:t>
            </a:r>
            <a:r>
              <a:rPr lang="en-US" altLang="ja-JP" sz="3600" baseline="-25000" dirty="0" err="1" smtClean="0"/>
              <a:t>T</a:t>
            </a:r>
            <a:r>
              <a:rPr lang="en-US" altLang="ja-JP" sz="3600" dirty="0" smtClean="0"/>
              <a:t> (II) </a:t>
            </a:r>
            <a:endParaRPr lang="ja-JP" altLang="en-US" sz="36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02567" y="1210816"/>
            <a:ext cx="8189913" cy="465584"/>
          </a:xfrm>
        </p:spPr>
        <p:txBody>
          <a:bodyPr>
            <a:normAutofit/>
          </a:bodyPr>
          <a:lstStyle/>
          <a:p>
            <a:r>
              <a:rPr lang="en-US" altLang="ja-JP" sz="22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2200" dirty="0" err="1" smtClean="0"/>
              <a:t>p</a:t>
            </a:r>
            <a:r>
              <a:rPr lang="en-US" altLang="ja-JP" sz="2200" baseline="-25000" dirty="0" err="1" smtClean="0"/>
              <a:t>T</a:t>
            </a:r>
            <a:r>
              <a:rPr lang="en-US" altLang="ja-JP" sz="2200" dirty="0" smtClean="0"/>
              <a:t>/</a:t>
            </a:r>
            <a:r>
              <a:rPr lang="en-US" altLang="ja-JP" sz="2200" dirty="0" err="1" smtClean="0"/>
              <a:t>p</a:t>
            </a:r>
            <a:r>
              <a:rPr lang="en-US" altLang="ja-JP" sz="2200" baseline="-25000" dirty="0" err="1" smtClean="0"/>
              <a:t>T</a:t>
            </a:r>
            <a:r>
              <a:rPr lang="en-US" altLang="ja-JP" sz="2200" dirty="0" smtClean="0"/>
              <a:t> from 62GeV to 2.76TeV!: ~0.3 for LHC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19" name="Rectangle 18"/>
          <p:cNvSpPr/>
          <p:nvPr/>
        </p:nvSpPr>
        <p:spPr>
          <a:xfrm>
            <a:off x="1403648" y="1916832"/>
            <a:ext cx="2386190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1600" dirty="0" smtClean="0"/>
              <a:t>PRL109, 152301 (2012)</a:t>
            </a:r>
            <a:endParaRPr lang="ja-JP" altLang="en-US" sz="1600" u="sng" dirty="0" smtClean="0">
              <a:solidFill>
                <a:srgbClr val="0033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8022" y="2804482"/>
            <a:ext cx="711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LHC</a:t>
            </a:r>
            <a:endParaRPr kumimoji="1" lang="ja-JP" alt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3890392"/>
            <a:ext cx="811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RHIC</a:t>
            </a:r>
            <a:endParaRPr kumimoji="1" lang="ja-JP" altLang="en-US" sz="20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>
            <a:off x="5136282" y="3584798"/>
            <a:ext cx="457200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40152" y="1988840"/>
            <a:ext cx="232168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PRC87, 034911 (2013)</a:t>
            </a:r>
            <a:endParaRPr lang="en-US" sz="1600" i="1" u="sng" dirty="0" smtClean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7584" y="4951559"/>
            <a:ext cx="4160052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27584" y="3861048"/>
            <a:ext cx="7560840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27584" y="3326548"/>
            <a:ext cx="7560840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924800" cy="506760"/>
          </a:xfrm>
        </p:spPr>
        <p:txBody>
          <a:bodyPr/>
          <a:lstStyle/>
          <a:p>
            <a:r>
              <a:rPr lang="en-US" dirty="0" smtClean="0"/>
              <a:t>Detail study of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systematics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693025" cy="108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Plotting against </a:t>
            </a:r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(as a measure of energy density)</a:t>
            </a:r>
          </a:p>
          <a:p>
            <a:pPr lvl="1"/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are obtained in given centrality at given </a:t>
            </a:r>
            <a:r>
              <a:rPr lang="en-US" dirty="0" err="1" smtClean="0"/>
              <a:t>cms</a:t>
            </a:r>
            <a:r>
              <a:rPr lang="en-US" dirty="0" smtClean="0"/>
              <a:t> energy.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‘s</a:t>
            </a:r>
            <a:r>
              <a:rPr lang="en-US" dirty="0" smtClean="0"/>
              <a:t> 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=7GeV/c of </a:t>
            </a:r>
            <a:r>
              <a:rPr lang="en-US" dirty="0" err="1" smtClean="0"/>
              <a:t>p+p</a:t>
            </a:r>
            <a:r>
              <a:rPr lang="en-US" dirty="0" smtClean="0"/>
              <a:t> are plotted.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9" name="Picture 2" descr="C:\Users\takao\Desktop\Sloss_study\20131024\dpTpT_loglog_preliminaryAdd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2609"/>
            <a:ext cx="6120000" cy="4394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924800" cy="506760"/>
          </a:xfrm>
        </p:spPr>
        <p:txBody>
          <a:bodyPr/>
          <a:lstStyle/>
          <a:p>
            <a:r>
              <a:rPr lang="en-US" dirty="0" smtClean="0"/>
              <a:t>Detail study of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systematics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693025" cy="360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200GeV trend points to ALICE 0-5% point?</a:t>
            </a:r>
            <a:endParaRPr lang="en-US" dirty="0" smtClean="0">
              <a:latin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pic>
        <p:nvPicPr>
          <p:cNvPr id="8" name="Picture 2" descr="C:\Users\takao\Desktop\Sloss_study\20131024\dpTpT_loglog_preliminaryAdd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858" y="1772817"/>
            <a:ext cx="6718518" cy="4824536"/>
          </a:xfrm>
          <a:prstGeom prst="rect">
            <a:avLst/>
          </a:prstGeom>
          <a:noFill/>
        </p:spPr>
      </p:pic>
      <p:sp>
        <p:nvSpPr>
          <p:cNvPr id="15" name="Freeform 14"/>
          <p:cNvSpPr/>
          <p:nvPr/>
        </p:nvSpPr>
        <p:spPr bwMode="auto">
          <a:xfrm>
            <a:off x="3144033" y="3118981"/>
            <a:ext cx="2981194" cy="1929008"/>
          </a:xfrm>
          <a:custGeom>
            <a:avLst/>
            <a:gdLst>
              <a:gd name="connsiteX0" fmla="*/ 0 w 2981194"/>
              <a:gd name="connsiteY0" fmla="*/ 1929008 h 1929008"/>
              <a:gd name="connsiteX1" fmla="*/ 638827 w 2981194"/>
              <a:gd name="connsiteY1" fmla="*/ 1240077 h 1929008"/>
              <a:gd name="connsiteX2" fmla="*/ 1615857 w 2981194"/>
              <a:gd name="connsiteY2" fmla="*/ 563671 h 1929008"/>
              <a:gd name="connsiteX3" fmla="*/ 2981194 w 2981194"/>
              <a:gd name="connsiteY3" fmla="*/ 0 h 1929008"/>
              <a:gd name="connsiteX0" fmla="*/ 0 w 2981194"/>
              <a:gd name="connsiteY0" fmla="*/ 1929008 h 1929008"/>
              <a:gd name="connsiteX1" fmla="*/ 638827 w 2981194"/>
              <a:gd name="connsiteY1" fmla="*/ 1240077 h 1929008"/>
              <a:gd name="connsiteX2" fmla="*/ 1499975 w 2981194"/>
              <a:gd name="connsiteY2" fmla="*/ 670059 h 1929008"/>
              <a:gd name="connsiteX3" fmla="*/ 2981194 w 2981194"/>
              <a:gd name="connsiteY3" fmla="*/ 0 h 1929008"/>
              <a:gd name="connsiteX0" fmla="*/ 0 w 2981194"/>
              <a:gd name="connsiteY0" fmla="*/ 1929008 h 1929008"/>
              <a:gd name="connsiteX1" fmla="*/ 638827 w 2981194"/>
              <a:gd name="connsiteY1" fmla="*/ 1240077 h 1929008"/>
              <a:gd name="connsiteX2" fmla="*/ 1860015 w 2981194"/>
              <a:gd name="connsiteY2" fmla="*/ 454035 h 1929008"/>
              <a:gd name="connsiteX3" fmla="*/ 2981194 w 2981194"/>
              <a:gd name="connsiteY3" fmla="*/ 0 h 1929008"/>
              <a:gd name="connsiteX0" fmla="*/ 0 w 2981194"/>
              <a:gd name="connsiteY0" fmla="*/ 1929008 h 1929008"/>
              <a:gd name="connsiteX1" fmla="*/ 923911 w 2981194"/>
              <a:gd name="connsiteY1" fmla="*/ 1030099 h 1929008"/>
              <a:gd name="connsiteX2" fmla="*/ 1860015 w 2981194"/>
              <a:gd name="connsiteY2" fmla="*/ 454035 h 1929008"/>
              <a:gd name="connsiteX3" fmla="*/ 2981194 w 2981194"/>
              <a:gd name="connsiteY3" fmla="*/ 0 h 192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1194" h="1929008">
                <a:moveTo>
                  <a:pt x="0" y="1929008"/>
                </a:moveTo>
                <a:cubicBezTo>
                  <a:pt x="184759" y="1698320"/>
                  <a:pt x="613909" y="1275928"/>
                  <a:pt x="923911" y="1030099"/>
                </a:cubicBezTo>
                <a:cubicBezTo>
                  <a:pt x="1233913" y="784270"/>
                  <a:pt x="1517135" y="625718"/>
                  <a:pt x="1860015" y="454035"/>
                </a:cubicBezTo>
                <a:cubicBezTo>
                  <a:pt x="2202895" y="282352"/>
                  <a:pt x="2493723" y="178495"/>
                  <a:pt x="298119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5976"/>
            <a:ext cx="7924800" cy="506760"/>
          </a:xfrm>
        </p:spPr>
        <p:txBody>
          <a:bodyPr/>
          <a:lstStyle/>
          <a:p>
            <a:r>
              <a:rPr lang="en-US" dirty="0" smtClean="0"/>
              <a:t>Consistency with previous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693025" cy="23762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PHENIX studied fractional momentum loss in two publications</a:t>
            </a:r>
          </a:p>
          <a:p>
            <a:pPr lvl="1"/>
            <a:r>
              <a:rPr lang="en-US" dirty="0" smtClean="0"/>
              <a:t>PRC76, 034904 (2007), PRL101, 232301 (2008)</a:t>
            </a:r>
          </a:p>
          <a:p>
            <a:pPr lvl="1"/>
            <a:r>
              <a:rPr lang="en-US" dirty="0" smtClean="0"/>
              <a:t>Assuming the spectra shape is power-law with the power “n”, we can write: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study, if we assume </a:t>
            </a:r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 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-25000" dirty="0" err="1" smtClean="0">
                <a:sym typeface="Symbol"/>
              </a:rPr>
              <a:t>part</a:t>
            </a:r>
            <a:r>
              <a:rPr lang="en-US" dirty="0" smtClean="0">
                <a:sym typeface="Symbol"/>
              </a:rPr>
              <a:t>, we can write the relationship as follows: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pic>
        <p:nvPicPr>
          <p:cNvPr id="161800" name="Picture 8" descr="C:\Users\takao\Desktop\CodeCogs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1961495"/>
            <a:ext cx="3763804" cy="603409"/>
          </a:xfrm>
          <a:prstGeom prst="rect">
            <a:avLst/>
          </a:prstGeom>
          <a:noFill/>
        </p:spPr>
      </p:pic>
      <p:pic>
        <p:nvPicPr>
          <p:cNvPr id="161802" name="Picture 10" descr="C:\Users\takao\Desktop\CodeCogsEqn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140968"/>
            <a:ext cx="2263616" cy="240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5976"/>
            <a:ext cx="7924800" cy="506760"/>
          </a:xfrm>
        </p:spPr>
        <p:txBody>
          <a:bodyPr/>
          <a:lstStyle/>
          <a:p>
            <a:r>
              <a:rPr lang="en-US" dirty="0" smtClean="0"/>
              <a:t>Consistency with previous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693025" cy="23762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PHENIX studied fractional momentum loss in two publications</a:t>
            </a:r>
          </a:p>
          <a:p>
            <a:pPr lvl="1"/>
            <a:r>
              <a:rPr lang="en-US" dirty="0" smtClean="0"/>
              <a:t>PRC76, 034904 (2007), PRL101, 232301 (2008)</a:t>
            </a:r>
          </a:p>
          <a:p>
            <a:pPr lvl="1"/>
            <a:r>
              <a:rPr lang="en-US" dirty="0" smtClean="0"/>
              <a:t>Assuming the spectra shape is power-law with the power “n”, we can write: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study, if we assume </a:t>
            </a:r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 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-25000" dirty="0" err="1" smtClean="0">
                <a:sym typeface="Symbol"/>
              </a:rPr>
              <a:t>part</a:t>
            </a:r>
            <a:r>
              <a:rPr lang="en-US" dirty="0" smtClean="0">
                <a:sym typeface="Symbol"/>
              </a:rPr>
              <a:t>, we can write the relationship as follows: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10" name="Picture 2" descr="http://www.phenix.bnl.gov/phenix/WWW/info/figs/080/Fig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658" y="4005064"/>
            <a:ext cx="4690382" cy="2639813"/>
          </a:xfrm>
          <a:prstGeom prst="rect">
            <a:avLst/>
          </a:prstGeom>
          <a:noFill/>
        </p:spPr>
      </p:pic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47763" y="3789040"/>
          <a:ext cx="2681287" cy="290512"/>
        </p:xfrm>
        <a:graphic>
          <a:graphicData uri="http://schemas.openxmlformats.org/presentationml/2006/ole">
            <p:oleObj spid="_x0000_s166914" name="Equation" r:id="rId4" imgW="1981080" imgH="215640" progId="Equation.3">
              <p:embed/>
            </p:oleObj>
          </a:graphicData>
        </a:graphic>
      </p:graphicFrame>
      <p:pic>
        <p:nvPicPr>
          <p:cNvPr id="15" name="Picture 4" descr="C:\Users\takao\Desktop\Sloss_study\20131023\Power_From_FracMomLoss_VS_dNdetaPHENIXOnly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789040"/>
            <a:ext cx="4269783" cy="2895600"/>
          </a:xfrm>
          <a:prstGeom prst="rect">
            <a:avLst/>
          </a:prstGeom>
          <a:noFill/>
        </p:spPr>
      </p:pic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5751513" y="3789040"/>
          <a:ext cx="2698750" cy="292100"/>
        </p:xfrm>
        <a:graphic>
          <a:graphicData uri="http://schemas.openxmlformats.org/presentationml/2006/ole">
            <p:oleObj spid="_x0000_s166915" name="Equation" r:id="rId6" imgW="1993680" imgH="215640" progId="Equation.3">
              <p:embed/>
            </p:oleObj>
          </a:graphicData>
        </a:graphic>
      </p:graphicFrame>
      <p:pic>
        <p:nvPicPr>
          <p:cNvPr id="161800" name="Picture 8" descr="C:\Users\takao\Desktop\CodeCogsEq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9" y="1961495"/>
            <a:ext cx="3763804" cy="603409"/>
          </a:xfrm>
          <a:prstGeom prst="rect">
            <a:avLst/>
          </a:prstGeom>
          <a:noFill/>
        </p:spPr>
      </p:pic>
      <p:pic>
        <p:nvPicPr>
          <p:cNvPr id="161802" name="Picture 10" descr="C:\Users\takao\Desktop\CodeCogsEqn (3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3140968"/>
            <a:ext cx="2263616" cy="24003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99592" y="6453336"/>
            <a:ext cx="1829347" cy="276999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PRL101, 232301 (2008)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2627784" y="2636912"/>
            <a:ext cx="648072" cy="108012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300192" y="3284984"/>
            <a:ext cx="1296144" cy="43204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6480720" cy="708248"/>
          </a:xfrm>
        </p:spPr>
        <p:txBody>
          <a:bodyPr/>
          <a:lstStyle/>
          <a:p>
            <a:pPr algn="ctr"/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 of high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T</a:t>
            </a:r>
            <a:r>
              <a:rPr lang="en-US" sz="3600" dirty="0" smtClean="0"/>
              <a:t> probes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924800" cy="576064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of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</a:rPr>
              <a:t>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7" y="1196752"/>
            <a:ext cx="7693025" cy="11521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of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are measured up to 14GeV/c.</a:t>
            </a:r>
          </a:p>
          <a:p>
            <a:pPr lvl="1"/>
            <a:r>
              <a:rPr lang="en-US" dirty="0" smtClean="0"/>
              <a:t>They are very consistent as they are for R</a:t>
            </a:r>
            <a:r>
              <a:rPr lang="en-US" baseline="-25000" dirty="0" smtClean="0"/>
              <a:t>AA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can reach to higher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with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as accumulating more statistics.</a:t>
            </a:r>
            <a:endParaRPr lang="en-US" dirty="0" smtClean="0">
              <a:latin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6660232" y="2329135"/>
            <a:ext cx="227658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PHENIX, arxiv:1309.4437</a:t>
            </a:r>
            <a:endParaRPr lang="en-US" dirty="0"/>
          </a:p>
        </p:txBody>
      </p:sp>
      <p:pic>
        <p:nvPicPr>
          <p:cNvPr id="188417" name="Picture 1" descr="C:\Users\takao\Documents\Talks\HardProbe2013\pi0etav2raa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8665" r="5482"/>
          <a:stretch>
            <a:fillRect/>
          </a:stretch>
        </p:blipFill>
        <p:spPr bwMode="auto">
          <a:xfrm>
            <a:off x="1187624" y="2564904"/>
            <a:ext cx="7128792" cy="4028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924800" cy="576064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 of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7" y="1196752"/>
            <a:ext cx="7693025" cy="1224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r>
              <a:rPr lang="en-US" dirty="0" smtClean="0"/>
              <a:t> of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is measured up to 10GeV/c (using </a:t>
            </a:r>
            <a:r>
              <a:rPr lang="en-US" dirty="0" smtClean="0">
                <a:latin typeface="Symbol" pitchFamily="18" charset="2"/>
              </a:rPr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event plane).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r>
              <a:rPr lang="en-US" dirty="0" smtClean="0"/>
              <a:t>/v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is computed.</a:t>
            </a:r>
          </a:p>
          <a:p>
            <a:pPr lvl="1"/>
            <a:r>
              <a:rPr lang="en-US" dirty="0" smtClean="0"/>
              <a:t>Flatness of the ratio shows applicability of hydrodynamics..?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6516216" y="2348880"/>
            <a:ext cx="227658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PHENIX, arxiv:1309.4437</a:t>
            </a:r>
            <a:endParaRPr lang="en-US" dirty="0"/>
          </a:p>
        </p:txBody>
      </p:sp>
      <p:pic>
        <p:nvPicPr>
          <p:cNvPr id="187394" name="Picture 2" descr="C:\Users\takao\Documents\Talks\HardProbe2013\v2v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072" r="5621"/>
          <a:stretch>
            <a:fillRect/>
          </a:stretch>
        </p:blipFill>
        <p:spPr bwMode="auto">
          <a:xfrm>
            <a:off x="971601" y="2564904"/>
            <a:ext cx="7181272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64" y="476672"/>
            <a:ext cx="7924800" cy="576064"/>
          </a:xfrm>
        </p:spPr>
        <p:txBody>
          <a:bodyPr/>
          <a:lstStyle/>
          <a:p>
            <a:r>
              <a:rPr lang="en-US" dirty="0" smtClean="0"/>
              <a:t>Centrality dependence of v</a:t>
            </a:r>
            <a:r>
              <a:rPr lang="en-US" baseline="-25000" dirty="0" smtClean="0"/>
              <a:t>4</a:t>
            </a:r>
            <a:r>
              <a:rPr lang="en-US" dirty="0" smtClean="0"/>
              <a:t>/v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344816" cy="158417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Charged </a:t>
            </a:r>
            <a:r>
              <a:rPr lang="en-US" dirty="0" err="1" smtClean="0"/>
              <a:t>hadron</a:t>
            </a:r>
            <a:r>
              <a:rPr lang="en-US" dirty="0" smtClean="0"/>
              <a:t> v</a:t>
            </a:r>
            <a:r>
              <a:rPr lang="en-US" baseline="-25000" dirty="0" smtClean="0"/>
              <a:t>4</a:t>
            </a:r>
            <a:r>
              <a:rPr lang="en-US" dirty="0" smtClean="0"/>
              <a:t>/v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compared with models</a:t>
            </a:r>
          </a:p>
          <a:p>
            <a:pPr lvl="1"/>
            <a:r>
              <a:rPr lang="en-US" dirty="0" smtClean="0"/>
              <a:t>Ideal hydrodynamics only (I-</a:t>
            </a:r>
            <a:r>
              <a:rPr lang="en-US" dirty="0" err="1" smtClean="0"/>
              <a:t>Hd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with eccentricity fluctuation (I-</a:t>
            </a:r>
            <a:r>
              <a:rPr lang="en-US" dirty="0" err="1" smtClean="0"/>
              <a:t>Hd</a:t>
            </a:r>
            <a:r>
              <a:rPr lang="en-US" dirty="0" smtClean="0"/>
              <a:t> +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-F)</a:t>
            </a:r>
          </a:p>
          <a:p>
            <a:pPr lvl="1"/>
            <a:r>
              <a:rPr lang="en-US" dirty="0" smtClean="0"/>
              <a:t>with viscosity (I-</a:t>
            </a:r>
            <a:r>
              <a:rPr lang="en-US" dirty="0" err="1" smtClean="0"/>
              <a:t>Hd</a:t>
            </a:r>
            <a:r>
              <a:rPr lang="en-US" dirty="0" smtClean="0"/>
              <a:t> +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-F +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) and Gaussian fluctuation (I-</a:t>
            </a:r>
            <a:r>
              <a:rPr lang="en-US" dirty="0" err="1" smtClean="0"/>
              <a:t>Hd</a:t>
            </a:r>
            <a:r>
              <a:rPr lang="en-US" dirty="0" smtClean="0"/>
              <a:t> + GF +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) </a:t>
            </a:r>
          </a:p>
          <a:p>
            <a:pPr lvl="2"/>
            <a:endParaRPr lang="en-US" dirty="0" smtClean="0"/>
          </a:p>
          <a:p>
            <a:pPr marL="342900" lvl="1" indent="-342900">
              <a:buFont typeface="Wingdings" pitchFamily="2" charset="2"/>
              <a:buChar char="l"/>
            </a:pPr>
            <a:r>
              <a:rPr lang="en-US" sz="2400" dirty="0" smtClean="0"/>
              <a:t>Different points correspond to six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ranges in 0.5-3.6GeV/c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12" name="TextBox 11"/>
          <p:cNvSpPr txBox="1"/>
          <p:nvPr/>
        </p:nvSpPr>
        <p:spPr>
          <a:xfrm>
            <a:off x="6156176" y="2636912"/>
            <a:ext cx="287290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PHENIX, PRL105, 062301 (2010)</a:t>
            </a:r>
            <a:endParaRPr lang="en-US" dirty="0"/>
          </a:p>
        </p:txBody>
      </p:sp>
      <p:pic>
        <p:nvPicPr>
          <p:cNvPr id="1863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9" y="2852936"/>
            <a:ext cx="7992888" cy="378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9" y="2852936"/>
            <a:ext cx="7992888" cy="378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64" y="476672"/>
            <a:ext cx="7924800" cy="576064"/>
          </a:xfrm>
        </p:spPr>
        <p:txBody>
          <a:bodyPr/>
          <a:lstStyle/>
          <a:p>
            <a:r>
              <a:rPr lang="en-US" dirty="0" smtClean="0"/>
              <a:t>Hydro scaling extends to higher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?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723584" cy="14618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Plotted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v</a:t>
            </a:r>
            <a:r>
              <a:rPr lang="en-US" baseline="-25000" dirty="0" smtClean="0"/>
              <a:t>4</a:t>
            </a:r>
            <a:r>
              <a:rPr lang="en-US" dirty="0" smtClean="0"/>
              <a:t>/v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&gt;4GeV/c over charged </a:t>
            </a:r>
            <a:r>
              <a:rPr lang="en-US" dirty="0" err="1" smtClean="0"/>
              <a:t>hadron</a:t>
            </a:r>
            <a:r>
              <a:rPr lang="en-US" dirty="0" smtClean="0"/>
              <a:t> results.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Hydro description still holds for this region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ote possible effects from differential energy loss and/or jet bias</a:t>
            </a:r>
            <a:endParaRPr lang="en-US" dirty="0" smtClean="0"/>
          </a:p>
          <a:p>
            <a:pPr lvl="1"/>
            <a:r>
              <a:rPr lang="en-US" dirty="0" smtClean="0"/>
              <a:t>See prediction, e.g., </a:t>
            </a:r>
            <a:r>
              <a:rPr lang="en-US" dirty="0" err="1" smtClean="0"/>
              <a:t>Bravina</a:t>
            </a:r>
            <a:r>
              <a:rPr lang="en-US" dirty="0" smtClean="0"/>
              <a:t> et. al., PRC87, 034901(2013)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grpSp>
        <p:nvGrpSpPr>
          <p:cNvPr id="21" name="Group 20"/>
          <p:cNvGrpSpPr/>
          <p:nvPr/>
        </p:nvGrpSpPr>
        <p:grpSpPr>
          <a:xfrm>
            <a:off x="2627784" y="4653136"/>
            <a:ext cx="3888432" cy="720080"/>
            <a:chOff x="2627784" y="4653136"/>
            <a:chExt cx="3888432" cy="720080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6304536" y="4653136"/>
              <a:ext cx="211680" cy="212067"/>
            </a:xfrm>
            <a:prstGeom prst="ellipse">
              <a:avLst/>
            </a:prstGeom>
            <a:solidFill>
              <a:srgbClr val="FFC000"/>
            </a:solidFill>
            <a:ln w="317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3923928" y="5161149"/>
              <a:ext cx="211680" cy="212067"/>
            </a:xfrm>
            <a:prstGeom prst="ellipse">
              <a:avLst/>
            </a:prstGeom>
            <a:solidFill>
              <a:srgbClr val="FFC000"/>
            </a:solidFill>
            <a:ln w="317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2627784" y="5161149"/>
              <a:ext cx="211680" cy="212067"/>
            </a:xfrm>
            <a:prstGeom prst="ellipse">
              <a:avLst/>
            </a:prstGeom>
            <a:solidFill>
              <a:srgbClr val="FFC000"/>
            </a:solidFill>
            <a:ln w="317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56176" y="2636912"/>
            <a:ext cx="287290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PHENIX, PRL105, 062301 (2010)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52600" y="2691825"/>
            <a:ext cx="4301178" cy="584775"/>
            <a:chOff x="2123728" y="3789040"/>
            <a:chExt cx="4301178" cy="584775"/>
          </a:xfrm>
        </p:grpSpPr>
        <p:sp>
          <p:nvSpPr>
            <p:cNvPr id="14" name="TextBox 13"/>
            <p:cNvSpPr txBox="1"/>
            <p:nvPr/>
          </p:nvSpPr>
          <p:spPr>
            <a:xfrm>
              <a:off x="2123728" y="3789040"/>
              <a:ext cx="4301178" cy="58477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- - - - - Points from </a:t>
              </a:r>
              <a:r>
                <a:rPr lang="en-US" sz="1600" dirty="0" smtClean="0">
                  <a:solidFill>
                    <a:srgbClr val="C00000"/>
                  </a:solidFill>
                  <a:latin typeface="Symbol" pitchFamily="18" charset="2"/>
                </a:rPr>
                <a:t>p</a:t>
              </a:r>
              <a:r>
                <a:rPr lang="en-US" sz="1600" baseline="30000" dirty="0" smtClean="0">
                  <a:solidFill>
                    <a:srgbClr val="C00000"/>
                  </a:solidFill>
                </a:rPr>
                <a:t>0</a:t>
              </a:r>
              <a:r>
                <a:rPr lang="en-US" sz="1600" dirty="0" smtClean="0">
                  <a:solidFill>
                    <a:srgbClr val="C00000"/>
                  </a:solidFill>
                </a:rPr>
                <a:t> 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p</a:t>
              </a:r>
              <a:r>
                <a:rPr lang="en-US" sz="1600" baseline="-25000" dirty="0" err="1" smtClean="0">
                  <a:solidFill>
                    <a:srgbClr val="C00000"/>
                  </a:solidFill>
                </a:rPr>
                <a:t>T</a:t>
              </a:r>
              <a:r>
                <a:rPr lang="en-US" sz="1600" dirty="0" smtClean="0">
                  <a:solidFill>
                    <a:srgbClr val="C00000"/>
                  </a:solidFill>
                </a:rPr>
                <a:t>&gt;4GeV/c)</a:t>
              </a:r>
            </a:p>
            <a:p>
              <a:pPr algn="ctr"/>
              <a:r>
                <a:rPr lang="en-US" sz="16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Others from charged hadrons (</a:t>
              </a:r>
              <a:r>
                <a:rPr lang="en-US" sz="1600" dirty="0" err="1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sz="1600" baseline="-25000" dirty="0" err="1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T</a:t>
              </a:r>
              <a:r>
                <a:rPr lang="en-US" sz="16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&lt;4GeV/c)</a:t>
              </a:r>
              <a:endParaRPr lang="en-US" sz="1600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2339752" y="3861048"/>
              <a:ext cx="211680" cy="212067"/>
            </a:xfrm>
            <a:prstGeom prst="ellipse">
              <a:avLst/>
            </a:prstGeom>
            <a:solidFill>
              <a:srgbClr val="FFC000"/>
            </a:solidFill>
            <a:ln w="317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76672"/>
            <a:ext cx="7924800" cy="504056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2900" dirty="0" smtClean="0"/>
              <a:t>Hard scattering as </a:t>
            </a:r>
            <a:r>
              <a:rPr lang="en-US" altLang="ja-JP" sz="2900" dirty="0" err="1" smtClean="0"/>
              <a:t>densimeter</a:t>
            </a:r>
            <a:endParaRPr lang="en-US" altLang="ja-JP" sz="2900" dirty="0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80728"/>
            <a:ext cx="7632848" cy="14401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2100" dirty="0" smtClean="0">
                <a:solidFill>
                  <a:srgbClr val="000000"/>
                </a:solidFill>
              </a:rPr>
              <a:t>Parton may change its momentum in the medium.</a:t>
            </a:r>
          </a:p>
          <a:p>
            <a:pPr lvl="1" eaLnBrk="1" hangingPunct="1">
              <a:lnSpc>
                <a:spcPct val="80000"/>
              </a:lnSpc>
            </a:pPr>
            <a:r>
              <a:rPr kumimoji="0" lang="en-US" altLang="ja-JP" sz="1700" dirty="0" smtClean="0">
                <a:solidFill>
                  <a:srgbClr val="000000"/>
                </a:solidFill>
              </a:rPr>
              <a:t>Energy loss through Gluon radiation, etc..</a:t>
            </a:r>
          </a:p>
          <a:p>
            <a:pPr lvl="2" eaLnBrk="1" hangingPunct="1">
              <a:lnSpc>
                <a:spcPct val="80000"/>
              </a:lnSpc>
            </a:pPr>
            <a:endParaRPr kumimoji="0" lang="en-US" altLang="ja-JP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en-US" altLang="ja-JP" sz="2000" dirty="0" smtClean="0">
                <a:solidFill>
                  <a:srgbClr val="000000"/>
                </a:solidFill>
              </a:rPr>
              <a:t>Effect may be path-length and system dependent ~a </a:t>
            </a:r>
            <a:r>
              <a:rPr kumimoji="0" lang="en-US" altLang="ja-JP" sz="2000" dirty="0" err="1" smtClean="0">
                <a:solidFill>
                  <a:srgbClr val="000000"/>
                </a:solidFill>
              </a:rPr>
              <a:t>densimeter</a:t>
            </a:r>
            <a:r>
              <a:rPr kumimoji="0" lang="en-US" altLang="ja-JP" sz="2000" dirty="0" smtClean="0">
                <a:solidFill>
                  <a:srgbClr val="000000"/>
                </a:solidFill>
              </a:rPr>
              <a:t>~.</a:t>
            </a:r>
            <a:endParaRPr kumimoji="0" lang="en-US" altLang="ja-JP" sz="1600" dirty="0" smtClean="0">
              <a:solidFill>
                <a:srgbClr val="0000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kumimoji="0" lang="en-US" altLang="ja-JP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en-US" altLang="ja-JP" sz="2000" dirty="0" smtClean="0">
                <a:solidFill>
                  <a:srgbClr val="000000"/>
                </a:solidFill>
              </a:rPr>
              <a:t>Look at leading particles of jet as a measure of jet energy.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ja-JP" smtClean="0">
                <a:latin typeface="Arial" pitchFamily="34" charset="0"/>
                <a:ea typeface="ＭＳ Ｐゴシック" pitchFamily="50" charset="-128"/>
              </a:rPr>
              <a:t>2013-11-04</a:t>
            </a:r>
            <a:endParaRPr lang="en-US" altLang="ja-JP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ja-JP" smtClean="0">
                <a:latin typeface="Arial" pitchFamily="34" charset="0"/>
                <a:ea typeface="ＭＳ Ｐゴシック" pitchFamily="50" charset="-128"/>
              </a:rPr>
              <a:t>T. Sakaguchi, HP2013@Cape Town, South Africa</a:t>
            </a:r>
            <a:endParaRPr lang="en-US" altLang="ja-JP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339365F-AC83-4480-857B-33F47A85EF4D}" type="slidenum">
              <a:rPr lang="en-US" altLang="ja-JP">
                <a:latin typeface="Arial" pitchFamily="34" charset="0"/>
                <a:ea typeface="ＭＳ Ｐゴシック" pitchFamily="50" charset="-128"/>
              </a:rPr>
              <a:pPr/>
              <a:t>2</a:t>
            </a:fld>
            <a:endParaRPr lang="en-US" altLang="ja-JP">
              <a:latin typeface="Arial" pitchFamily="34" charset="0"/>
              <a:ea typeface="ＭＳ Ｐゴシック" pitchFamily="50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43735" y="2276235"/>
            <a:ext cx="3487871" cy="4537141"/>
            <a:chOff x="763895" y="2351088"/>
            <a:chExt cx="3267711" cy="4250750"/>
          </a:xfrm>
        </p:grpSpPr>
        <p:pic>
          <p:nvPicPr>
            <p:cNvPr id="12" name="Picture 4" descr="Jetquench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8506" y="2351088"/>
              <a:ext cx="3213100" cy="3878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288406" y="6313488"/>
              <a:ext cx="2667000" cy="2883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dirty="0">
                  <a:latin typeface="Times New Roman" pitchFamily="-107" charset="0"/>
                </a:rPr>
                <a:t>X.-N., Wang, PRC </a:t>
              </a:r>
              <a:r>
                <a:rPr lang="en-US" altLang="ja-JP" sz="1400" b="1" dirty="0">
                  <a:latin typeface="Times New Roman" pitchFamily="-107" charset="0"/>
                </a:rPr>
                <a:t>58 </a:t>
              </a:r>
              <a:r>
                <a:rPr lang="en-US" altLang="ja-JP" sz="1400" dirty="0">
                  <a:latin typeface="Times New Roman" pitchFamily="-107" charset="0"/>
                </a:rPr>
                <a:t>(1998)2321</a:t>
              </a: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H="1">
              <a:off x="2202806" y="4179888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1364606" y="5519738"/>
              <a:ext cx="2414588" cy="288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latin typeface="Times New Roman" pitchFamily="-107" charset="0"/>
                </a:rPr>
                <a:t>Energy loss =</a:t>
              </a:r>
              <a:r>
                <a:rPr lang="en-US" altLang="ja-JP" dirty="0">
                  <a:solidFill>
                    <a:srgbClr val="FF0000"/>
                  </a:solidFill>
                  <a:latin typeface="Times New Roman" pitchFamily="-107" charset="0"/>
                </a:rPr>
                <a:t>Yield suppress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>
              <a:off x="1898006" y="4256088"/>
              <a:ext cx="457200" cy="1371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1974206" y="2960688"/>
              <a:ext cx="2011363" cy="317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solidFill>
                    <a:schemeClr val="accent2"/>
                  </a:solidFill>
                  <a:latin typeface="Times New Roman" pitchFamily="-107" charset="0"/>
                  <a:sym typeface="Symbol" pitchFamily="-107" charset="2"/>
                </a:rPr>
                <a:t></a:t>
              </a:r>
              <a:r>
                <a:rPr lang="en-US" altLang="ja-JP" sz="1600" baseline="30000" dirty="0">
                  <a:solidFill>
                    <a:schemeClr val="accent2"/>
                  </a:solidFill>
                  <a:latin typeface="Times New Roman" pitchFamily="-107" charset="0"/>
                  <a:sym typeface="Symbol" pitchFamily="-107" charset="2"/>
                </a:rPr>
                <a:t>0</a:t>
              </a:r>
              <a:r>
                <a:rPr lang="en-US" altLang="ja-JP" sz="1600" dirty="0">
                  <a:solidFill>
                    <a:schemeClr val="accent2"/>
                  </a:solidFill>
                  <a:latin typeface="Times New Roman" pitchFamily="-107" charset="0"/>
                  <a:sym typeface="Symbol" pitchFamily="-107" charset="2"/>
                </a:rPr>
                <a:t> without energy loss</a:t>
              </a:r>
              <a:endParaRPr lang="en-US" altLang="ja-JP" sz="1600" dirty="0">
                <a:solidFill>
                  <a:schemeClr val="accent2"/>
                </a:solidFill>
                <a:latin typeface="Times New Roman" pitchFamily="-107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126606" y="3341688"/>
              <a:ext cx="1751013" cy="317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solidFill>
                    <a:schemeClr val="accent2"/>
                  </a:solidFill>
                  <a:latin typeface="Times New Roman" pitchFamily="-107" charset="0"/>
                  <a:sym typeface="Symbol" pitchFamily="-107" charset="2"/>
                </a:rPr>
                <a:t></a:t>
              </a:r>
              <a:r>
                <a:rPr lang="en-US" altLang="ja-JP" sz="1600" baseline="30000" dirty="0">
                  <a:solidFill>
                    <a:schemeClr val="accent2"/>
                  </a:solidFill>
                  <a:latin typeface="Times New Roman" pitchFamily="-107" charset="0"/>
                  <a:sym typeface="Symbol" pitchFamily="-107" charset="2"/>
                </a:rPr>
                <a:t>0</a:t>
              </a:r>
              <a:r>
                <a:rPr lang="en-US" altLang="ja-JP" sz="1600" dirty="0">
                  <a:solidFill>
                    <a:schemeClr val="accent2"/>
                  </a:solidFill>
                  <a:latin typeface="Times New Roman" pitchFamily="-107" charset="0"/>
                  <a:sym typeface="Symbol" pitchFamily="-107" charset="2"/>
                </a:rPr>
                <a:t> with energy loss</a:t>
              </a:r>
              <a:endParaRPr lang="en-US" altLang="ja-JP" sz="1600" dirty="0">
                <a:solidFill>
                  <a:schemeClr val="accent2"/>
                </a:solidFill>
                <a:latin typeface="Times New Roman" pitchFamily="-107" charset="0"/>
              </a:endParaRP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 rot="16200000">
              <a:off x="-103832" y="4057807"/>
              <a:ext cx="2052637" cy="317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600" b="1">
                  <a:latin typeface="Times New Roman" pitchFamily="-107" charset="0"/>
                </a:rPr>
                <a:t>Yield [GeV</a:t>
              </a:r>
              <a:r>
                <a:rPr lang="en-US" altLang="ja-JP" sz="1600" b="1" baseline="30000">
                  <a:latin typeface="Times New Roman" pitchFamily="-107" charset="0"/>
                </a:rPr>
                <a:t>-1</a:t>
              </a:r>
              <a:r>
                <a:rPr lang="en-US" altLang="ja-JP" sz="1600" b="1">
                  <a:latin typeface="Times New Roman" pitchFamily="-107" charset="0"/>
                </a:rPr>
                <a:t>c]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2188518" y="6008688"/>
              <a:ext cx="1101725" cy="317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600" b="1" i="1">
                  <a:latin typeface="Times New Roman" pitchFamily="-107" charset="0"/>
                </a:rPr>
                <a:t>p</a:t>
              </a:r>
              <a:r>
                <a:rPr lang="en-US" altLang="ja-JP" sz="1600" b="1" i="1" baseline="-25000">
                  <a:latin typeface="Times New Roman" pitchFamily="-107" charset="0"/>
                </a:rPr>
                <a:t>T</a:t>
              </a:r>
              <a:r>
                <a:rPr lang="en-US" altLang="ja-JP" sz="1600" b="1">
                  <a:latin typeface="Times New Roman" pitchFamily="-107" charset="0"/>
                </a:rPr>
                <a:t> [GeV/c]</a:t>
              </a: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rot="16200000" flipH="1">
              <a:off x="2326631" y="4379913"/>
              <a:ext cx="3619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2583806" y="4408488"/>
              <a:ext cx="533400" cy="1143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4" name="Picture 1" descr="C:\Users\takao\Documents\Talks\WWND2013\fig2_R_AA_pi0_phenix_c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526" y="2792334"/>
            <a:ext cx="3866874" cy="35814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197798" y="2492896"/>
            <a:ext cx="394620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PHENIX, </a:t>
            </a:r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in </a:t>
            </a:r>
            <a:r>
              <a:rPr lang="en-US" dirty="0" err="1" smtClean="0"/>
              <a:t>Au+Au</a:t>
            </a:r>
            <a:r>
              <a:rPr lang="en-US" dirty="0" smtClean="0"/>
              <a:t>, PRL. 91, 072301 (2003) 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 bwMode="auto">
          <a:xfrm>
            <a:off x="4038600" y="4163934"/>
            <a:ext cx="1143000" cy="4572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8032"/>
            <a:ext cx="7924800" cy="578768"/>
          </a:xfrm>
        </p:spPr>
        <p:txBody>
          <a:bodyPr>
            <a:no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43000"/>
            <a:ext cx="7776864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Symbol" charset="2"/>
                <a:cs typeface="Symbol" charset="2"/>
              </a:rPr>
              <a:t>h</a:t>
            </a:r>
            <a:r>
              <a:rPr lang="en-US" dirty="0" smtClean="0"/>
              <a:t> are measured in 200GeV </a:t>
            </a:r>
            <a:r>
              <a:rPr lang="en-US" dirty="0" err="1" smtClean="0"/>
              <a:t>Au+Au</a:t>
            </a:r>
            <a:r>
              <a:rPr lang="en-US" dirty="0" smtClean="0"/>
              <a:t> collisions.</a:t>
            </a:r>
          </a:p>
          <a:p>
            <a:pPr lvl="1"/>
            <a:r>
              <a:rPr lang="en-US" dirty="0" smtClean="0">
                <a:latin typeface="+mj-lt"/>
                <a:cs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Symbol" charset="2"/>
                <a:cs typeface="Symbol" charset="2"/>
              </a:rPr>
              <a:t>h</a:t>
            </a:r>
            <a:r>
              <a:rPr lang="en-US" dirty="0" smtClean="0"/>
              <a:t> give very consistent results in R</a:t>
            </a:r>
            <a:r>
              <a:rPr lang="en-US" baseline="-25000" dirty="0" smtClean="0"/>
              <a:t>AA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and HF electrons R</a:t>
            </a:r>
            <a:r>
              <a:rPr lang="en-US" baseline="-25000" dirty="0" smtClean="0"/>
              <a:t>AA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dA</a:t>
            </a:r>
            <a:r>
              <a:rPr lang="en-US" dirty="0" smtClean="0"/>
              <a:t> have similar trend at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Similar degree of final state interaction for light and heavy quarks?</a:t>
            </a:r>
          </a:p>
          <a:p>
            <a:endParaRPr lang="en-US" dirty="0" smtClean="0"/>
          </a:p>
          <a:p>
            <a:r>
              <a:rPr lang="en-US" dirty="0" smtClean="0"/>
              <a:t>Emission-angle dependent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yield favors </a:t>
            </a:r>
            <a:r>
              <a:rPr lang="en-US" dirty="0" err="1" smtClean="0"/>
              <a:t>AdS</a:t>
            </a:r>
            <a:r>
              <a:rPr lang="en-US" dirty="0" smtClean="0"/>
              <a:t>/CFT-inspired energy loss model.</a:t>
            </a:r>
          </a:p>
          <a:p>
            <a:endParaRPr lang="en-US" dirty="0" smtClean="0"/>
          </a:p>
          <a:p>
            <a:r>
              <a:rPr lang="en-US" dirty="0" smtClean="0"/>
              <a:t>Centrality, system, and energy dependence of fractional momentum loss is studied.</a:t>
            </a:r>
          </a:p>
          <a:p>
            <a:pPr lvl="1"/>
            <a:r>
              <a:rPr lang="en-US" dirty="0" smtClean="0"/>
              <a:t>A trend is seen from 200GeV </a:t>
            </a:r>
            <a:r>
              <a:rPr lang="en-US" dirty="0" err="1" smtClean="0"/>
              <a:t>Au+Au</a:t>
            </a:r>
            <a:r>
              <a:rPr lang="en-US" dirty="0" smtClean="0"/>
              <a:t> to 2.76TeV </a:t>
            </a:r>
            <a:r>
              <a:rPr lang="en-US" dirty="0" err="1" smtClean="0"/>
              <a:t>Pb+Pb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Hydro description still holds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&gt;4GeV/c?</a:t>
            </a:r>
          </a:p>
          <a:p>
            <a:pPr lvl="1"/>
            <a:r>
              <a:rPr lang="en-US" dirty="0" smtClean="0"/>
              <a:t>From v</a:t>
            </a:r>
            <a:r>
              <a:rPr lang="en-US" baseline="-25000" dirty="0" smtClean="0"/>
              <a:t>4</a:t>
            </a:r>
            <a:r>
              <a:rPr lang="en-US" dirty="0" smtClean="0"/>
              <a:t>/v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measurement at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ossible effects from differential energy loss and/or jet bias</a:t>
            </a:r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2013-11-04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T. </a:t>
            </a:r>
            <a:r>
              <a:rPr lang="en-US" altLang="ja-JP" dirty="0" err="1" smtClean="0"/>
              <a:t>Sakaguchi</a:t>
            </a:r>
            <a:r>
              <a:rPr lang="en-US" altLang="ja-JP" dirty="0" smtClean="0"/>
              <a:t>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620688"/>
            <a:ext cx="7924800" cy="432048"/>
          </a:xfrm>
        </p:spPr>
        <p:txBody>
          <a:bodyPr>
            <a:noAutofit/>
          </a:bodyPr>
          <a:lstStyle/>
          <a:p>
            <a:r>
              <a:rPr lang="en-US" sz="2900" dirty="0" smtClean="0"/>
              <a:t>How we measure </a:t>
            </a:r>
            <a:r>
              <a:rPr lang="en-US" sz="2900" dirty="0" smtClean="0">
                <a:latin typeface="Symbol" pitchFamily="18" charset="2"/>
              </a:rPr>
              <a:t>p</a:t>
            </a:r>
            <a:r>
              <a:rPr lang="en-US" sz="2900" baseline="30000" dirty="0" smtClean="0"/>
              <a:t>0</a:t>
            </a:r>
            <a:r>
              <a:rPr lang="en-US" sz="2900" dirty="0" smtClean="0"/>
              <a:t>, </a:t>
            </a:r>
            <a:r>
              <a:rPr lang="en-US" sz="2900" dirty="0" smtClean="0">
                <a:latin typeface="Symbol" pitchFamily="18" charset="2"/>
              </a:rPr>
              <a:t>h</a:t>
            </a:r>
            <a:r>
              <a:rPr lang="en-US" sz="2900" dirty="0" smtClean="0"/>
              <a:t>?</a:t>
            </a:r>
            <a:endParaRPr lang="en-US" sz="29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196752"/>
            <a:ext cx="8136904" cy="194421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Reconstruct hadrons via 2</a:t>
            </a:r>
            <a:r>
              <a:rPr lang="en-US" sz="1800" dirty="0" smtClean="0">
                <a:latin typeface="Symbol" pitchFamily="18" charset="2"/>
              </a:rPr>
              <a:t>g</a:t>
            </a:r>
            <a:r>
              <a:rPr lang="en-US" sz="1800" dirty="0" smtClean="0"/>
              <a:t> invariant mass in </a:t>
            </a:r>
            <a:r>
              <a:rPr lang="en-US" sz="1800" dirty="0" err="1" smtClean="0"/>
              <a:t>EMCal</a:t>
            </a:r>
            <a:r>
              <a:rPr lang="en-US" sz="1800" dirty="0" smtClean="0"/>
              <a:t> (example is in </a:t>
            </a:r>
            <a:r>
              <a:rPr lang="en-US" sz="1800" dirty="0" err="1" smtClean="0"/>
              <a:t>Au+Au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Subtract Combinatorial background</a:t>
            </a:r>
          </a:p>
          <a:p>
            <a:pPr lvl="1"/>
            <a:r>
              <a:rPr lang="en-US" sz="1800" dirty="0" smtClean="0"/>
              <a:t>Compute Mass using </a:t>
            </a:r>
            <a:r>
              <a:rPr lang="en-US" sz="1800" dirty="0" err="1" smtClean="0">
                <a:latin typeface="Symbol" pitchFamily="18" charset="2"/>
              </a:rPr>
              <a:t>g</a:t>
            </a:r>
            <a:r>
              <a:rPr lang="en-US" sz="1800" dirty="0" err="1" smtClean="0"/>
              <a:t>s</a:t>
            </a:r>
            <a:r>
              <a:rPr lang="en-US" sz="1800" dirty="0" smtClean="0"/>
              <a:t> from different events. (mixed-event technique)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2013-11-04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T. Sakaguchi, HP2013@Cape Town, South Africa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BF931EA-684C-4B31-B98A-702FD8364AC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823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31566"/>
            <a:ext cx="4187577" cy="324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676400" y="2971800"/>
            <a:ext cx="2056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PRC87, 034911 (2013)</a:t>
            </a:r>
            <a:endParaRPr lang="en-US" sz="1200" i="1" u="sng" dirty="0" smtClean="0">
              <a:solidFill>
                <a:srgbClr val="C00000"/>
              </a:solidFill>
            </a:endParaRPr>
          </a:p>
        </p:txBody>
      </p:sp>
      <p:pic>
        <p:nvPicPr>
          <p:cNvPr id="4823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84984"/>
            <a:ext cx="4056311" cy="302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724128" y="2996952"/>
            <a:ext cx="2560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PRC82, 011902(R) (2010)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691680" y="1628800"/>
          <a:ext cx="5112567" cy="405401"/>
        </p:xfrm>
        <a:graphic>
          <a:graphicData uri="http://schemas.openxmlformats.org/presentationml/2006/ole">
            <p:oleObj spid="_x0000_s191490" name="Equation" r:id="rId5" imgW="288290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03648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en-US" u="sng" baseline="30000" dirty="0" smtClean="0">
                <a:solidFill>
                  <a:srgbClr val="C00000"/>
                </a:solidFill>
                <a:latin typeface="Symbol" pitchFamily="18" charset="2"/>
              </a:rPr>
              <a:t>0</a:t>
            </a:r>
            <a:endParaRPr lang="en-US" u="sng" baseline="30000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264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Symbol" pitchFamily="18" charset="2"/>
              </a:rPr>
              <a:t>h</a:t>
            </a:r>
            <a:endParaRPr lang="en-US" u="sng" baseline="30000" dirty="0">
              <a:solidFill>
                <a:srgbClr val="C00000"/>
              </a:solidFill>
              <a:latin typeface="Symbol" pitchFamily="18" charset="2"/>
            </a:endParaRPr>
          </a:p>
        </p:txBody>
      </p:sp>
      <p:grpSp>
        <p:nvGrpSpPr>
          <p:cNvPr id="7" name="Group 31"/>
          <p:cNvGrpSpPr/>
          <p:nvPr/>
        </p:nvGrpSpPr>
        <p:grpSpPr>
          <a:xfrm>
            <a:off x="7052980" y="4797152"/>
            <a:ext cx="1551953" cy="448190"/>
            <a:chOff x="6535832" y="4797152"/>
            <a:chExt cx="2068620" cy="597400"/>
          </a:xfrm>
          <a:noFill/>
        </p:grpSpPr>
        <p:grpSp>
          <p:nvGrpSpPr>
            <p:cNvPr id="8" name="Group 13"/>
            <p:cNvGrpSpPr/>
            <p:nvPr/>
          </p:nvGrpSpPr>
          <p:grpSpPr>
            <a:xfrm>
              <a:off x="6535832" y="4907841"/>
              <a:ext cx="1060503" cy="399916"/>
              <a:chOff x="1284477" y="2611576"/>
              <a:chExt cx="1763523" cy="665024"/>
            </a:xfrm>
            <a:grpFill/>
          </p:grpSpPr>
          <p:sp>
            <p:nvSpPr>
              <p:cNvPr id="16" name="TextBox 29"/>
              <p:cNvSpPr txBox="1">
                <a:spLocks noChangeArrowheads="1"/>
              </p:cNvSpPr>
              <p:nvPr/>
            </p:nvSpPr>
            <p:spPr bwMode="auto">
              <a:xfrm>
                <a:off x="1284477" y="2611576"/>
                <a:ext cx="725542" cy="6139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200" dirty="0">
                    <a:latin typeface="Symbol" pitchFamily="18" charset="2"/>
                  </a:rPr>
                  <a:t>p</a:t>
                </a:r>
                <a:r>
                  <a:rPr lang="en-US" altLang="ja-JP" sz="1200" baseline="30000" dirty="0"/>
                  <a:t>0</a:t>
                </a:r>
              </a:p>
            </p:txBody>
          </p: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1835150" y="2667000"/>
                <a:ext cx="1212850" cy="609600"/>
                <a:chOff x="1835150" y="5334000"/>
                <a:chExt cx="1212850" cy="609600"/>
              </a:xfrm>
              <a:grpFill/>
            </p:grpSpPr>
            <p:cxnSp>
              <p:nvCxnSpPr>
                <p:cNvPr id="22" name="Straight Arrow Connector 21"/>
                <p:cNvCxnSpPr>
                  <a:cxnSpLocks noChangeShapeType="1"/>
                </p:cNvCxnSpPr>
                <p:nvPr/>
              </p:nvCxnSpPr>
              <p:spPr bwMode="auto">
                <a:xfrm rot="-300000">
                  <a:off x="1835150" y="5591175"/>
                  <a:ext cx="1066800" cy="1588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</p:spPr>
            </p:cxnSp>
            <p:cxnSp>
              <p:nvCxnSpPr>
                <p:cNvPr id="23" name="Straight Arrow Connector 22"/>
                <p:cNvCxnSpPr>
                  <a:cxnSpLocks noChangeShapeType="1"/>
                </p:cNvCxnSpPr>
                <p:nvPr/>
              </p:nvCxnSpPr>
              <p:spPr bwMode="auto">
                <a:xfrm rot="300000">
                  <a:off x="1836738" y="5684838"/>
                  <a:ext cx="1066800" cy="1587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</p:spPr>
            </p:cxnSp>
            <p:sp>
              <p:nvSpPr>
                <p:cNvPr id="24" name="Oval 23"/>
                <p:cNvSpPr>
                  <a:spLocks noChangeArrowheads="1"/>
                </p:cNvSpPr>
                <p:nvPr/>
              </p:nvSpPr>
              <p:spPr bwMode="auto">
                <a:xfrm>
                  <a:off x="2895600" y="5334000"/>
                  <a:ext cx="152400" cy="38100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5" name="Oval 24"/>
                <p:cNvSpPr>
                  <a:spLocks noChangeArrowheads="1"/>
                </p:cNvSpPr>
                <p:nvPr/>
              </p:nvSpPr>
              <p:spPr bwMode="auto">
                <a:xfrm>
                  <a:off x="2895600" y="5562600"/>
                  <a:ext cx="152400" cy="38100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7644001" y="4797152"/>
              <a:ext cx="960451" cy="597400"/>
              <a:chOff x="5847737" y="5105400"/>
              <a:chExt cx="1715113" cy="1066800"/>
            </a:xfrm>
            <a:grpFill/>
          </p:grpSpPr>
          <p:sp>
            <p:nvSpPr>
              <p:cNvPr id="27" name="TextBox 29"/>
              <p:cNvSpPr txBox="1">
                <a:spLocks noChangeArrowheads="1"/>
              </p:cNvSpPr>
              <p:nvPr/>
            </p:nvSpPr>
            <p:spPr bwMode="auto">
              <a:xfrm>
                <a:off x="5847737" y="5276796"/>
                <a:ext cx="660848" cy="659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200" dirty="0">
                    <a:latin typeface="Symbol" pitchFamily="18" charset="2"/>
                  </a:rPr>
                  <a:t>h</a:t>
                </a:r>
                <a:endParaRPr lang="en-US" altLang="ja-JP" sz="900" baseline="30000" dirty="0"/>
              </a:p>
            </p:txBody>
          </p:sp>
          <p:cxnSp>
            <p:nvCxnSpPr>
              <p:cNvPr id="28" name="Straight Arrow Connector 27"/>
              <p:cNvCxnSpPr>
                <a:cxnSpLocks noChangeShapeType="1"/>
              </p:cNvCxnSpPr>
              <p:nvPr/>
            </p:nvCxnSpPr>
            <p:spPr bwMode="auto">
              <a:xfrm rot="-1020000">
                <a:off x="6350000" y="5481638"/>
                <a:ext cx="1066800" cy="1587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9" name="Straight Arrow Connector 28"/>
              <p:cNvCxnSpPr>
                <a:cxnSpLocks noChangeShapeType="1"/>
              </p:cNvCxnSpPr>
              <p:nvPr/>
            </p:nvCxnSpPr>
            <p:spPr bwMode="auto">
              <a:xfrm rot="1020000">
                <a:off x="6351588" y="5786438"/>
                <a:ext cx="1066800" cy="1587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7410450" y="5105400"/>
                <a:ext cx="152400" cy="3810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 sz="9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7410450" y="5791200"/>
                <a:ext cx="152400" cy="3810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 sz="900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924800" cy="506760"/>
          </a:xfrm>
        </p:spPr>
        <p:txBody>
          <a:bodyPr/>
          <a:lstStyle/>
          <a:p>
            <a:r>
              <a:rPr lang="en-US" dirty="0" smtClean="0"/>
              <a:t>Detail study of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systematics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693025" cy="108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Plotting against </a:t>
            </a:r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(as a measure of energy density)</a:t>
            </a:r>
          </a:p>
          <a:p>
            <a:pPr lvl="1"/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obtained in given centrality at given </a:t>
            </a:r>
            <a:r>
              <a:rPr lang="en-US" dirty="0" err="1" smtClean="0"/>
              <a:t>cms</a:t>
            </a:r>
            <a:r>
              <a:rPr lang="en-US" dirty="0" smtClean="0"/>
              <a:t> energy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‘s</a:t>
            </a:r>
            <a:r>
              <a:rPr lang="en-US" dirty="0" smtClean="0"/>
              <a:t> 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=7GeV/c of </a:t>
            </a:r>
            <a:r>
              <a:rPr lang="en-US" dirty="0" err="1" smtClean="0"/>
              <a:t>p+p</a:t>
            </a:r>
            <a:r>
              <a:rPr lang="en-US" dirty="0" smtClean="0"/>
              <a:t> are plotted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pic>
        <p:nvPicPr>
          <p:cNvPr id="8" name="Picture 1" descr="C:\Users\takao\Desktop\Sloss_study\20131024\dpTpT_linlin_preliminaryAdd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2609"/>
            <a:ext cx="6120000" cy="4394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924800" cy="506760"/>
          </a:xfrm>
        </p:spPr>
        <p:txBody>
          <a:bodyPr/>
          <a:lstStyle/>
          <a:p>
            <a:r>
              <a:rPr lang="en-US" dirty="0" smtClean="0"/>
              <a:t>Detail study of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systematics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693025" cy="720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Re-plotted same data points in log-scale for </a:t>
            </a:r>
            <a:r>
              <a:rPr lang="en-US" dirty="0" err="1" smtClean="0"/>
              <a:t>dN</a:t>
            </a:r>
            <a:r>
              <a:rPr lang="en-US" baseline="-25000" dirty="0" err="1" smtClean="0"/>
              <a:t>ch</a:t>
            </a:r>
            <a:r>
              <a:rPr lang="en-US" dirty="0" smtClean="0"/>
              <a:t>/d</a:t>
            </a:r>
            <a:r>
              <a:rPr lang="en-US" dirty="0" smtClean="0">
                <a:latin typeface="Symbol" pitchFamily="18" charset="2"/>
              </a:rPr>
              <a:t>h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‘s</a:t>
            </a:r>
            <a:r>
              <a:rPr lang="en-US" dirty="0" smtClean="0"/>
              <a:t> 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=7GeV/c of </a:t>
            </a:r>
            <a:r>
              <a:rPr lang="en-US" dirty="0" err="1" smtClean="0"/>
              <a:t>p+p</a:t>
            </a:r>
            <a:r>
              <a:rPr lang="en-US" dirty="0" smtClean="0"/>
              <a:t> are plotted</a:t>
            </a:r>
            <a:endParaRPr lang="en-US" dirty="0" smtClean="0">
              <a:latin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pic>
        <p:nvPicPr>
          <p:cNvPr id="9" name="Picture 2" descr="C:\Users\takao\Desktop\Sloss_study\20131024\dpTpT_linlog_preliminaryAdd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2609"/>
            <a:ext cx="6120000" cy="4394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5976"/>
            <a:ext cx="7924800" cy="506760"/>
          </a:xfrm>
        </p:spPr>
        <p:txBody>
          <a:bodyPr/>
          <a:lstStyle/>
          <a:p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, </a:t>
            </a:r>
            <a:r>
              <a:rPr lang="en-US" dirty="0" smtClean="0">
                <a:latin typeface="Symbol" charset="2"/>
                <a:cs typeface="Symbol" charset="2"/>
              </a:rPr>
              <a:t>h</a:t>
            </a:r>
            <a:r>
              <a:rPr lang="en-US" dirty="0" smtClean="0"/>
              <a:t> spectra in </a:t>
            </a:r>
            <a:r>
              <a:rPr lang="en-US" dirty="0" err="1" smtClean="0"/>
              <a:t>Au+Au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9" name="TextBox 8"/>
          <p:cNvSpPr txBox="1"/>
          <p:nvPr/>
        </p:nvSpPr>
        <p:spPr>
          <a:xfrm>
            <a:off x="2555776" y="1916832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Symbol" charset="2"/>
                <a:cs typeface="Symbol" charset="2"/>
              </a:rPr>
              <a:t>p</a:t>
            </a:r>
            <a:r>
              <a:rPr kumimoji="1" lang="en-US" altLang="ja-JP" sz="2800" baseline="30000" dirty="0" smtClean="0"/>
              <a:t>0</a:t>
            </a:r>
            <a:endParaRPr kumimoji="1" lang="ja-JP" altLang="en-US" sz="28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1844824"/>
            <a:ext cx="401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latin typeface="Symbol" charset="2"/>
                <a:cs typeface="Symbol" charset="2"/>
              </a:rPr>
              <a:t>h</a:t>
            </a:r>
            <a:endParaRPr kumimoji="1" lang="ja-JP" altLang="en-US" sz="2800" dirty="0">
              <a:latin typeface="Symbol" charset="2"/>
              <a:cs typeface="Symbol" charset="2"/>
            </a:endParaRPr>
          </a:p>
        </p:txBody>
      </p:sp>
      <p:pic>
        <p:nvPicPr>
          <p:cNvPr id="118785" name="Picture 1" descr="C:\Users\takao\Documents\Talks\INPC2013\FinalFigs_PPG133\Pi0InvYieldSpectra_ppg13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2132856"/>
            <a:ext cx="4225233" cy="4104456"/>
          </a:xfrm>
          <a:prstGeom prst="rect">
            <a:avLst/>
          </a:prstGeom>
          <a:noFill/>
        </p:spPr>
      </p:pic>
      <p:pic>
        <p:nvPicPr>
          <p:cNvPr id="118786" name="Picture 2" descr="C:\Users\takao\Documents\Talks\INPC2013\115\Fig2.g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420888"/>
            <a:ext cx="4104456" cy="3816424"/>
          </a:xfrm>
          <a:prstGeom prst="rect">
            <a:avLst/>
          </a:prstGeom>
          <a:noFill/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3568" y="1268760"/>
            <a:ext cx="8266113" cy="609600"/>
          </a:xfrm>
        </p:spPr>
        <p:txBody>
          <a:bodyPr/>
          <a:lstStyle/>
          <a:p>
            <a:r>
              <a:rPr lang="en-US" altLang="ja-JP" dirty="0" smtClean="0"/>
              <a:t>Spectra reached</a:t>
            </a:r>
            <a:r>
              <a:rPr lang="en-US" altLang="ja-JP" baseline="0" dirty="0" smtClean="0"/>
              <a:t> to ~20GeV/c for </a:t>
            </a:r>
            <a:r>
              <a:rPr lang="en-US" altLang="ja-JP" baseline="0" dirty="0" smtClean="0">
                <a:latin typeface="Symbol" charset="2"/>
                <a:cs typeface="Symbol" charset="2"/>
              </a:rPr>
              <a:t>p</a:t>
            </a:r>
            <a:r>
              <a:rPr lang="en-US" altLang="ja-JP" baseline="30000" dirty="0" smtClean="0"/>
              <a:t>0</a:t>
            </a:r>
            <a:r>
              <a:rPr lang="en-US" altLang="ja-JP" baseline="0" dirty="0" smtClean="0"/>
              <a:t> and ~22GeV/c for </a:t>
            </a:r>
            <a:r>
              <a:rPr lang="en-US" altLang="ja-JP" baseline="0" dirty="0" err="1" smtClean="0">
                <a:latin typeface="Symbol" charset="2"/>
                <a:cs typeface="Symbol" charset="2"/>
              </a:rPr>
              <a:t>h</a:t>
            </a:r>
            <a:endParaRPr lang="ja-JP" altLang="en-US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24800" cy="50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Systematic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2448272" cy="28803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 A: point-by-point fluctuating errors</a:t>
            </a:r>
          </a:p>
          <a:p>
            <a:endParaRPr lang="en-US" dirty="0" smtClean="0"/>
          </a:p>
          <a:p>
            <a:r>
              <a:rPr lang="en-US" dirty="0" smtClean="0"/>
              <a:t>Type B: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-correlated errors</a:t>
            </a:r>
          </a:p>
          <a:p>
            <a:endParaRPr lang="en-US" dirty="0" smtClean="0"/>
          </a:p>
          <a:p>
            <a:r>
              <a:rPr lang="en-US" dirty="0" smtClean="0"/>
              <a:t>Type C: overall normalization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707904" y="1268760"/>
          <a:ext cx="5256584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19832"/>
                <a:gridCol w="776312"/>
                <a:gridCol w="792088"/>
                <a:gridCol w="864096"/>
                <a:gridCol w="792088"/>
              </a:tblGrid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source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5GeV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10GeV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15GeV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20GeV</a:t>
                      </a: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peak extraction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acceptance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PID efficiency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energy scale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photon conversion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cluster merging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707904" y="4149080"/>
          <a:ext cx="4464496" cy="203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19832"/>
                <a:gridCol w="776312"/>
                <a:gridCol w="792088"/>
                <a:gridCol w="864096"/>
              </a:tblGrid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source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5GeV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10GeV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15GeV</a:t>
                      </a: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peak extraction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acceptance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PID efficiency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energy scale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5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photon conversion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8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64088" y="908720"/>
            <a:ext cx="214674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itchFamily="18" charset="2"/>
              </a:rPr>
              <a:t>p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systematic errors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3789040"/>
            <a:ext cx="208262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itchFamily="18" charset="2"/>
              </a:rPr>
              <a:t>h</a:t>
            </a:r>
            <a:r>
              <a:rPr lang="en-US" sz="1600" dirty="0" smtClean="0"/>
              <a:t> systematic errors</a:t>
            </a:r>
            <a:endParaRPr lang="en-US" sz="1600" dirty="0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924800" cy="576064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 of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7" y="1196752"/>
            <a:ext cx="7693025" cy="5760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r>
              <a:rPr lang="en-US" dirty="0" smtClean="0"/>
              <a:t> of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is measured up to 10GeV/c (using </a:t>
            </a:r>
            <a:r>
              <a:rPr lang="en-US" dirty="0" smtClean="0">
                <a:latin typeface="Symbol" pitchFamily="18" charset="2"/>
              </a:rPr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event plane)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3203848" y="1844824"/>
            <a:ext cx="257795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PHENIX, arxiv:1309.4437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204864"/>
            <a:ext cx="67358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v</a:t>
            </a:r>
            <a:r>
              <a:rPr lang="en-US" sz="1800" baseline="-25000" dirty="0" smtClean="0"/>
              <a:t>4</a:t>
            </a:r>
            <a:endParaRPr lang="en-US" sz="1800" baseline="-25000" dirty="0"/>
          </a:p>
        </p:txBody>
      </p:sp>
      <p:pic>
        <p:nvPicPr>
          <p:cNvPr id="192515" name="Picture 3" descr="C:\Users\takao\Documents\Talks\HardProbe2013\etadeppt2.png"/>
          <p:cNvPicPr>
            <a:picLocks noChangeAspect="1" noChangeArrowheads="1"/>
          </p:cNvPicPr>
          <p:nvPr/>
        </p:nvPicPr>
        <p:blipFill>
          <a:blip r:embed="rId2" cstate="print"/>
          <a:srcRect t="39369" r="5966"/>
          <a:stretch>
            <a:fillRect/>
          </a:stretch>
        </p:blipFill>
        <p:spPr bwMode="auto">
          <a:xfrm>
            <a:off x="107504" y="2708920"/>
            <a:ext cx="4427984" cy="3694995"/>
          </a:xfrm>
          <a:prstGeom prst="rect">
            <a:avLst/>
          </a:prstGeom>
          <a:noFill/>
        </p:spPr>
      </p:pic>
      <p:pic>
        <p:nvPicPr>
          <p:cNvPr id="192514" name="Picture 2" descr="C:\Users\takao\Documents\Talks\HardProbe2013\v4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1726" r="5482"/>
          <a:stretch>
            <a:fillRect/>
          </a:stretch>
        </p:blipFill>
        <p:spPr bwMode="auto">
          <a:xfrm>
            <a:off x="4415706" y="2708920"/>
            <a:ext cx="4692798" cy="374441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95736" y="2348880"/>
            <a:ext cx="67358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v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2224"/>
            <a:ext cx="7924800" cy="49837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d+Au</a:t>
            </a:r>
            <a:r>
              <a:rPr lang="en-US" dirty="0" smtClean="0"/>
              <a:t> and </a:t>
            </a:r>
            <a:r>
              <a:rPr lang="en-US" dirty="0" err="1" smtClean="0"/>
              <a:t>Au+Au</a:t>
            </a:r>
            <a:r>
              <a:rPr lang="en-US" dirty="0" smtClean="0"/>
              <a:t> system similarity?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09700"/>
            <a:ext cx="4191000" cy="46863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Au+Au</a:t>
            </a:r>
            <a:r>
              <a:rPr lang="en-US" dirty="0" smtClean="0"/>
              <a:t> 60-92% and </a:t>
            </a:r>
            <a:r>
              <a:rPr lang="en-US" dirty="0" err="1" smtClean="0"/>
              <a:t>d+Au</a:t>
            </a:r>
            <a:r>
              <a:rPr lang="en-US" dirty="0" smtClean="0"/>
              <a:t> 0-20% have similar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part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coll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Ratios of all </a:t>
            </a:r>
            <a:r>
              <a:rPr lang="en-US" dirty="0" err="1" smtClean="0"/>
              <a:t>ID’ed</a:t>
            </a:r>
            <a:r>
              <a:rPr lang="en-US" dirty="0" smtClean="0"/>
              <a:t> </a:t>
            </a:r>
            <a:r>
              <a:rPr lang="en-US" dirty="0" err="1" smtClean="0"/>
              <a:t>hadron</a:t>
            </a:r>
            <a:r>
              <a:rPr lang="en-US" dirty="0" smtClean="0"/>
              <a:t> spectra are on the same curve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Common production mechanism?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If all CNM scales with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part</a:t>
            </a:r>
            <a:r>
              <a:rPr lang="en-US" dirty="0" smtClean="0"/>
              <a:t>, ratios may mean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loss</a:t>
            </a:r>
            <a:r>
              <a:rPr lang="en-US" dirty="0" smtClean="0"/>
              <a:t> in the medium in peripheral </a:t>
            </a:r>
            <a:r>
              <a:rPr lang="en-US" dirty="0" err="1" smtClean="0"/>
              <a:t>Au+Au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Low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increase may rise from rapidity shift in </a:t>
            </a:r>
            <a:r>
              <a:rPr lang="en-US" dirty="0" err="1" smtClean="0"/>
              <a:t>d+Au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6096000" y="1447800"/>
            <a:ext cx="17526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003366"/>
                </a:solidFill>
              </a:rPr>
              <a:t>arXiv:1304.3410</a:t>
            </a:r>
            <a:endParaRPr kumimoji="1" lang="ja-JP" altLang="en-US" sz="1600" dirty="0">
              <a:solidFill>
                <a:srgbClr val="003366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700808"/>
            <a:ext cx="4320480" cy="467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1" descr="C:\Users\takao\Documents\Talks\HardProbe2013\Phenix_20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284278" cy="5544616"/>
          </a:xfrm>
          <a:prstGeom prst="rect">
            <a:avLst/>
          </a:prstGeom>
          <a:noFill/>
        </p:spPr>
      </p:pic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5657056" cy="504056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dirty="0" smtClean="0"/>
              <a:t>Setup for measurement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4499992" y="908720"/>
            <a:ext cx="4319265" cy="2808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Event triggered by a coincidence of BBC South and BBC North.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 smtClean="0"/>
              <a:t>Sitting in 3.1&lt;|</a:t>
            </a:r>
            <a:r>
              <a:rPr lang="en-US" altLang="ja-JP" sz="1800" dirty="0" smtClean="0">
                <a:latin typeface="Symbol" charset="2"/>
                <a:cs typeface="Symbol" charset="2"/>
              </a:rPr>
              <a:t>h</a:t>
            </a:r>
            <a:r>
              <a:rPr lang="en-US" altLang="ja-JP" sz="1800" dirty="0" smtClean="0"/>
              <a:t>|&lt;3.9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latin typeface="Symbol" pitchFamily="18" charset="2"/>
              </a:rPr>
              <a:t>p</a:t>
            </a:r>
            <a:r>
              <a:rPr lang="en-US" altLang="ja-JP" sz="2000" baseline="30000" dirty="0" smtClean="0"/>
              <a:t>0</a:t>
            </a:r>
            <a:r>
              <a:rPr lang="en-US" altLang="ja-JP" sz="2000" dirty="0" smtClean="0"/>
              <a:t> and </a:t>
            </a:r>
            <a:r>
              <a:rPr lang="en-US" altLang="ja-JP" sz="2000" dirty="0" smtClean="0">
                <a:latin typeface="Symbol" pitchFamily="18" charset="2"/>
              </a:rPr>
              <a:t>h</a:t>
            </a:r>
            <a:r>
              <a:rPr lang="en-US" altLang="ja-JP" sz="2000" dirty="0" smtClean="0"/>
              <a:t> measurement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 err="1" smtClean="0"/>
              <a:t>EMCal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PbSc</a:t>
            </a:r>
            <a:r>
              <a:rPr lang="en-US" altLang="ja-JP" sz="1800" dirty="0" smtClean="0"/>
              <a:t>, </a:t>
            </a:r>
            <a:r>
              <a:rPr lang="en-US" altLang="ja-JP" sz="1800" dirty="0" err="1" smtClean="0"/>
              <a:t>PbGl</a:t>
            </a:r>
            <a:r>
              <a:rPr lang="en-US" altLang="ja-JP" sz="1800" dirty="0" smtClean="0"/>
              <a:t>): Energy measurement and identification of real photons.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 smtClean="0"/>
              <a:t>Tracking(DC, PC): Veto to Charged particles.</a:t>
            </a:r>
            <a:endParaRPr lang="en-US" altLang="ja-JP" dirty="0" smtClean="0"/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ja-JP" smtClean="0">
                <a:latin typeface="Arial" pitchFamily="34" charset="0"/>
                <a:ea typeface="ＭＳ Ｐゴシック" pitchFamily="50" charset="-128"/>
              </a:rPr>
              <a:t>2013-11-04</a:t>
            </a:r>
            <a:endParaRPr lang="en-US" altLang="ja-JP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ja-JP" smtClean="0">
                <a:latin typeface="Arial" pitchFamily="34" charset="0"/>
                <a:ea typeface="ＭＳ Ｐゴシック" pitchFamily="50" charset="-128"/>
              </a:rPr>
              <a:t>T. Sakaguchi, HP2013@Cape Town, South Africa</a:t>
            </a:r>
            <a:endParaRPr lang="en-US" altLang="ja-JP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339365F-AC83-4480-857B-33F47A85EF4D}" type="slidenum">
              <a:rPr lang="en-US" altLang="ja-JP">
                <a:latin typeface="Arial" pitchFamily="34" charset="0"/>
                <a:ea typeface="ＭＳ Ｐゴシック" pitchFamily="50" charset="-128"/>
              </a:rPr>
              <a:pPr/>
              <a:t>3</a:t>
            </a:fld>
            <a:endParaRPr lang="en-US" altLang="ja-JP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0184" name="Text Box 5"/>
          <p:cNvSpPr txBox="1">
            <a:spLocks noChangeArrowheads="1"/>
          </p:cNvSpPr>
          <p:nvPr/>
        </p:nvSpPr>
        <p:spPr bwMode="auto">
          <a:xfrm>
            <a:off x="395536" y="980728"/>
            <a:ext cx="2012950" cy="406400"/>
          </a:xfrm>
          <a:prstGeom prst="rect">
            <a:avLst/>
          </a:prstGeom>
          <a:solidFill>
            <a:srgbClr val="FF66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91339" tIns="45664" rIns="91339" bIns="45664">
            <a:spAutoFit/>
          </a:bodyPr>
          <a:lstStyle/>
          <a:p>
            <a:pPr defTabSz="911225"/>
            <a:r>
              <a:rPr lang="en-US" altLang="ja-JP" sz="2000" dirty="0">
                <a:solidFill>
                  <a:srgbClr val="FFFFFF"/>
                </a:solidFill>
                <a:latin typeface="Times New Roman" pitchFamily="18" charset="0"/>
              </a:rPr>
              <a:t>View From Beam</a:t>
            </a:r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1871662" cy="4064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339" tIns="45664" rIns="91339" bIns="45664">
            <a:spAutoFit/>
          </a:bodyPr>
          <a:lstStyle/>
          <a:p>
            <a:pPr defTabSz="911225"/>
            <a:r>
              <a:rPr lang="en-US" altLang="ja-JP" sz="2000" dirty="0">
                <a:solidFill>
                  <a:srgbClr val="FFFFFF"/>
                </a:solidFill>
                <a:latin typeface="Times New Roman" pitchFamily="18" charset="0"/>
              </a:rPr>
              <a:t>View From Side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60032" y="5517232"/>
            <a:ext cx="3888432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Results presented here are obtained from 0.813 nb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</a:t>
            </a:r>
            <a:r>
              <a:rPr lang="en-US" sz="1600" dirty="0" err="1" smtClean="0"/>
              <a:t>Au+Au</a:t>
            </a:r>
            <a:r>
              <a:rPr lang="en-US" sz="1600" dirty="0" smtClean="0"/>
              <a:t> 200GeV events recorded by PHENIX in 2007. </a:t>
            </a:r>
          </a:p>
        </p:txBody>
      </p:sp>
      <p:grpSp>
        <p:nvGrpSpPr>
          <p:cNvPr id="15" name="Group 31"/>
          <p:cNvGrpSpPr/>
          <p:nvPr/>
        </p:nvGrpSpPr>
        <p:grpSpPr>
          <a:xfrm>
            <a:off x="4860032" y="4116796"/>
            <a:ext cx="3168352" cy="896380"/>
            <a:chOff x="6535832" y="4797152"/>
            <a:chExt cx="2068620" cy="597400"/>
          </a:xfrm>
          <a:noFill/>
        </p:grpSpPr>
        <p:grpSp>
          <p:nvGrpSpPr>
            <p:cNvPr id="16" name="Group 13"/>
            <p:cNvGrpSpPr/>
            <p:nvPr/>
          </p:nvGrpSpPr>
          <p:grpSpPr>
            <a:xfrm>
              <a:off x="6535832" y="4907841"/>
              <a:ext cx="1060503" cy="399916"/>
              <a:chOff x="1284477" y="2611576"/>
              <a:chExt cx="1763523" cy="665024"/>
            </a:xfrm>
            <a:grpFill/>
          </p:grpSpPr>
          <p:sp>
            <p:nvSpPr>
              <p:cNvPr id="23" name="TextBox 29"/>
              <p:cNvSpPr txBox="1">
                <a:spLocks noChangeArrowheads="1"/>
              </p:cNvSpPr>
              <p:nvPr/>
            </p:nvSpPr>
            <p:spPr bwMode="auto">
              <a:xfrm>
                <a:off x="1284477" y="2611576"/>
                <a:ext cx="647286" cy="5798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>
                    <a:latin typeface="Symbol" pitchFamily="18" charset="2"/>
                  </a:rPr>
                  <a:t>p</a:t>
                </a:r>
                <a:r>
                  <a:rPr lang="en-US" altLang="ja-JP" sz="2800" baseline="30000" dirty="0"/>
                  <a:t>0</a:t>
                </a:r>
              </a:p>
            </p:txBody>
          </p:sp>
          <p:grpSp>
            <p:nvGrpSpPr>
              <p:cNvPr id="24" name="Group 22"/>
              <p:cNvGrpSpPr>
                <a:grpSpLocks/>
              </p:cNvGrpSpPr>
              <p:nvPr/>
            </p:nvGrpSpPr>
            <p:grpSpPr bwMode="auto">
              <a:xfrm>
                <a:off x="1835151" y="2667000"/>
                <a:ext cx="1212849" cy="609600"/>
                <a:chOff x="1835151" y="5334000"/>
                <a:chExt cx="1212849" cy="609600"/>
              </a:xfrm>
              <a:grpFill/>
            </p:grpSpPr>
            <p:cxnSp>
              <p:nvCxnSpPr>
                <p:cNvPr id="25" name="Straight Arrow Connector 24"/>
                <p:cNvCxnSpPr>
                  <a:cxnSpLocks noChangeShapeType="1"/>
                </p:cNvCxnSpPr>
                <p:nvPr/>
              </p:nvCxnSpPr>
              <p:spPr bwMode="auto">
                <a:xfrm rot="21300000">
                  <a:off x="1835151" y="5591175"/>
                  <a:ext cx="1066800" cy="1588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</p:spPr>
            </p:cxnSp>
            <p:cxnSp>
              <p:nvCxnSpPr>
                <p:cNvPr id="26" name="Straight Arrow Connector 25"/>
                <p:cNvCxnSpPr>
                  <a:cxnSpLocks noChangeShapeType="1"/>
                </p:cNvCxnSpPr>
                <p:nvPr/>
              </p:nvCxnSpPr>
              <p:spPr bwMode="auto">
                <a:xfrm rot="300000">
                  <a:off x="1836738" y="5684838"/>
                  <a:ext cx="1066800" cy="1587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</p:spPr>
            </p:cxnSp>
            <p:sp>
              <p:nvSpPr>
                <p:cNvPr id="27" name="Oval 26"/>
                <p:cNvSpPr>
                  <a:spLocks noChangeArrowheads="1"/>
                </p:cNvSpPr>
                <p:nvPr/>
              </p:nvSpPr>
              <p:spPr bwMode="auto">
                <a:xfrm>
                  <a:off x="2895600" y="5334000"/>
                  <a:ext cx="152400" cy="38100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en-US" sz="1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" name="Oval 27"/>
                <p:cNvSpPr>
                  <a:spLocks noChangeArrowheads="1"/>
                </p:cNvSpPr>
                <p:nvPr/>
              </p:nvSpPr>
              <p:spPr bwMode="auto">
                <a:xfrm>
                  <a:off x="2895600" y="5562600"/>
                  <a:ext cx="152400" cy="38100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en-US" sz="16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7" name="Group 23"/>
            <p:cNvGrpSpPr>
              <a:grpSpLocks/>
            </p:cNvGrpSpPr>
            <p:nvPr/>
          </p:nvGrpSpPr>
          <p:grpSpPr bwMode="auto">
            <a:xfrm>
              <a:off x="7644001" y="4797152"/>
              <a:ext cx="960451" cy="597400"/>
              <a:chOff x="5847737" y="5105400"/>
              <a:chExt cx="1715113" cy="1066800"/>
            </a:xfrm>
            <a:grpFill/>
          </p:grpSpPr>
          <p:sp>
            <p:nvSpPr>
              <p:cNvPr id="18" name="TextBox 29"/>
              <p:cNvSpPr txBox="1">
                <a:spLocks noChangeArrowheads="1"/>
              </p:cNvSpPr>
              <p:nvPr/>
            </p:nvSpPr>
            <p:spPr bwMode="auto">
              <a:xfrm>
                <a:off x="5847737" y="5276796"/>
                <a:ext cx="541447" cy="62269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>
                    <a:latin typeface="Symbol" pitchFamily="18" charset="2"/>
                  </a:rPr>
                  <a:t>h</a:t>
                </a:r>
                <a:endParaRPr lang="en-US" altLang="ja-JP" sz="1600" baseline="30000" dirty="0"/>
              </a:p>
            </p:txBody>
          </p:sp>
          <p:cxnSp>
            <p:nvCxnSpPr>
              <p:cNvPr id="19" name="Straight Arrow Connector 18"/>
              <p:cNvCxnSpPr>
                <a:cxnSpLocks noChangeShapeType="1"/>
              </p:cNvCxnSpPr>
              <p:nvPr/>
            </p:nvCxnSpPr>
            <p:spPr bwMode="auto">
              <a:xfrm rot="-1020000">
                <a:off x="6350000" y="5481638"/>
                <a:ext cx="1066800" cy="1587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0" name="Straight Arrow Connector 19"/>
              <p:cNvCxnSpPr>
                <a:cxnSpLocks noChangeShapeType="1"/>
              </p:cNvCxnSpPr>
              <p:nvPr/>
            </p:nvCxnSpPr>
            <p:spPr bwMode="auto">
              <a:xfrm rot="1020000">
                <a:off x="6351588" y="5786438"/>
                <a:ext cx="1066800" cy="1587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7410450" y="5105400"/>
                <a:ext cx="152400" cy="3810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 sz="16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7410450" y="5791200"/>
                <a:ext cx="152400" cy="3810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 sz="16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9" name="Rectangle 28"/>
          <p:cNvSpPr/>
          <p:nvPr/>
        </p:nvSpPr>
        <p:spPr bwMode="auto">
          <a:xfrm>
            <a:off x="8388424" y="3861048"/>
            <a:ext cx="216024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59587" y="3553271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EMCal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576064"/>
          </a:xfrm>
        </p:spPr>
        <p:txBody>
          <a:bodyPr/>
          <a:lstStyle/>
          <a:p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 </a:t>
            </a:r>
            <a:r>
              <a:rPr lang="en-US" dirty="0" smtClean="0"/>
              <a:t>and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4320480" cy="21461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200GeV </a:t>
            </a:r>
            <a:r>
              <a:rPr lang="en-US" dirty="0" err="1" smtClean="0"/>
              <a:t>Au+Au</a:t>
            </a:r>
            <a:r>
              <a:rPr lang="en-US" dirty="0" smtClean="0"/>
              <a:t> collision system.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Symbol" charset="2"/>
                <a:cs typeface="Symbol" charset="2"/>
              </a:rPr>
              <a:t>h</a:t>
            </a:r>
            <a:r>
              <a:rPr lang="en-US" dirty="0" smtClean="0"/>
              <a:t> nicely agree.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Very nice agreement        between RHIC Year-2004       and 2007 results for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pic>
        <p:nvPicPr>
          <p:cNvPr id="45063" name="Picture 7" descr="https://www.phenix.bnl.gov/phenix/WWW/info/figs/115/Fig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853" y="3789040"/>
            <a:ext cx="4009948" cy="269634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27584" y="3356992"/>
            <a:ext cx="256843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3366"/>
                </a:solidFill>
              </a:rPr>
              <a:t>PRC82, 011902(R) (2010)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9592" y="3985319"/>
            <a:ext cx="2433370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C00000"/>
                </a:solidFill>
              </a:rPr>
              <a:t>MinBias</a:t>
            </a:r>
            <a:r>
              <a:rPr kumimoji="1" lang="en-US" altLang="ja-JP" dirty="0" smtClean="0">
                <a:solidFill>
                  <a:srgbClr val="C00000"/>
                </a:solidFill>
              </a:rPr>
              <a:t>, Black: </a:t>
            </a:r>
            <a:r>
              <a:rPr kumimoji="1" lang="en-US" altLang="ja-JP" dirty="0" smtClean="0">
                <a:solidFill>
                  <a:srgbClr val="C00000"/>
                </a:solidFill>
                <a:latin typeface="Symbol" charset="2"/>
                <a:cs typeface="Symbol" charset="2"/>
              </a:rPr>
              <a:t>p</a:t>
            </a:r>
            <a:r>
              <a:rPr kumimoji="1" lang="en-US" altLang="ja-JP" baseline="30000" dirty="0" smtClean="0">
                <a:solidFill>
                  <a:srgbClr val="C00000"/>
                </a:solidFill>
              </a:rPr>
              <a:t>0</a:t>
            </a:r>
            <a:r>
              <a:rPr kumimoji="1" lang="en-US" altLang="ja-JP" dirty="0" smtClean="0">
                <a:solidFill>
                  <a:srgbClr val="C00000"/>
                </a:solidFill>
              </a:rPr>
              <a:t>, Blue: </a:t>
            </a:r>
            <a:r>
              <a:rPr kumimoji="1" lang="en-US" altLang="ja-JP" dirty="0" err="1" smtClean="0">
                <a:solidFill>
                  <a:srgbClr val="C00000"/>
                </a:solidFill>
                <a:latin typeface="Symbol" charset="2"/>
                <a:cs typeface="Symbol" charset="2"/>
              </a:rPr>
              <a:t>h</a:t>
            </a:r>
            <a:endParaRPr kumimoji="1" lang="ja-JP" altLang="en-US" dirty="0">
              <a:solidFill>
                <a:srgbClr val="C00000"/>
              </a:solidFill>
              <a:latin typeface="Symbol" charset="2"/>
              <a:cs typeface="Symbol" charset="2"/>
            </a:endParaRPr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5257800" y="595313"/>
          <a:ext cx="2879725" cy="776287"/>
        </p:xfrm>
        <a:graphic>
          <a:graphicData uri="http://schemas.openxmlformats.org/presentationml/2006/ole">
            <p:oleObj spid="_x0000_s98307" name="Equation" r:id="rId4" imgW="1651000" imgH="4445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13074" y="1828800"/>
            <a:ext cx="299272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Black: Year-2004, Red: Year-2007</a:t>
            </a:r>
            <a:endParaRPr lang="ja-JP" altLang="en-US" dirty="0" smtClean="0">
              <a:latin typeface="Symbol" charset="2"/>
              <a:cs typeface="Symbol" charset="2"/>
            </a:endParaRPr>
          </a:p>
        </p:txBody>
      </p:sp>
      <p:pic>
        <p:nvPicPr>
          <p:cNvPr id="98308" name="Picture 4" descr="C:\Users\takao\Documents\Talks\HardProbe2013\PbScPi0RAA_PPG133.png"/>
          <p:cNvPicPr>
            <a:picLocks noChangeAspect="1" noChangeArrowheads="1"/>
          </p:cNvPicPr>
          <p:nvPr/>
        </p:nvPicPr>
        <p:blipFill>
          <a:blip r:embed="rId5" cstate="print"/>
          <a:srcRect t="47257" r="7335"/>
          <a:stretch>
            <a:fillRect/>
          </a:stretch>
        </p:blipFill>
        <p:spPr bwMode="auto">
          <a:xfrm>
            <a:off x="4071898" y="1700808"/>
            <a:ext cx="5036606" cy="48903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638800" y="1447800"/>
            <a:ext cx="232168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PRC87, 034911 (2013)</a:t>
            </a:r>
            <a:endParaRPr lang="en-US" i="1" u="sng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1916832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MinBias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2276872"/>
            <a:ext cx="1027845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/>
                </a:solidFill>
              </a:rPr>
              <a:t>Black- 2004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Red - 2007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1916832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0-10%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4008" y="3356992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20-30%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76256" y="3337247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40-50%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4008" y="5857527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60-70%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76256" y="5857527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80-93%</a:t>
            </a:r>
            <a:endParaRPr lang="en-US" dirty="0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8397" y="2852936"/>
            <a:ext cx="5671915" cy="38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650776"/>
          </a:xfrm>
        </p:spPr>
        <p:txBody>
          <a:bodyPr/>
          <a:lstStyle/>
          <a:p>
            <a:r>
              <a:rPr lang="en-US" dirty="0" smtClean="0"/>
              <a:t>Flavor similarity?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2609"/>
            <a:ext cx="8266113" cy="15022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Different quark flavor may give different interaction.</a:t>
            </a:r>
          </a:p>
          <a:p>
            <a:pPr lvl="1"/>
            <a:r>
              <a:rPr lang="en-US" dirty="0" smtClean="0"/>
              <a:t>Mass ordering (dead-cone effect, etc.)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At high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&gt;5GeV/c), electrons from heavy quark (</a:t>
            </a:r>
            <a:r>
              <a:rPr lang="en-US" dirty="0" err="1" smtClean="0"/>
              <a:t>c,b</a:t>
            </a:r>
            <a:r>
              <a:rPr lang="en-US" dirty="0" smtClean="0"/>
              <a:t>) show similar R</a:t>
            </a:r>
            <a:r>
              <a:rPr lang="en-US" baseline="-25000" dirty="0" smtClean="0"/>
              <a:t>AA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dA</a:t>
            </a:r>
            <a:r>
              <a:rPr lang="en-US" dirty="0" smtClean="0"/>
              <a:t> as </a:t>
            </a:r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/>
              <a:t>0</a:t>
            </a:r>
            <a:r>
              <a:rPr lang="en-US" dirty="0" smtClean="0"/>
              <a:t>’s from light quark (</a:t>
            </a:r>
            <a:r>
              <a:rPr lang="en-US" dirty="0" err="1" smtClean="0"/>
              <a:t>u,d</a:t>
            </a:r>
            <a:r>
              <a:rPr lang="en-US" dirty="0" smtClean="0"/>
              <a:t>) or gluons.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3241705" y="2708920"/>
            <a:ext cx="338769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PHENIX, PRL. 109, 242301 (2012) </a:t>
            </a:r>
            <a:endParaRPr kumimoji="1" lang="ja-JP" altLang="en-US" sz="1600" dirty="0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3840"/>
            <a:ext cx="7924800" cy="506760"/>
          </a:xfrm>
        </p:spPr>
        <p:txBody>
          <a:bodyPr>
            <a:noAutofit/>
          </a:bodyPr>
          <a:lstStyle/>
          <a:p>
            <a:r>
              <a:rPr lang="en-US" dirty="0" smtClean="0"/>
              <a:t>Path-length dependence of energy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024" y="980728"/>
            <a:ext cx="8151440" cy="648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Comparison of R</a:t>
            </a:r>
            <a:r>
              <a:rPr lang="en-US" baseline="-25000" dirty="0" smtClean="0"/>
              <a:t>AA</a:t>
            </a:r>
            <a:r>
              <a:rPr lang="en-US" dirty="0" smtClean="0"/>
              <a:t> between data and models in in- and out-plane</a:t>
            </a:r>
          </a:p>
          <a:p>
            <a:pPr lvl="1"/>
            <a:r>
              <a:rPr lang="en-US" dirty="0" smtClean="0"/>
              <a:t>Different path-length in in-plane (event plane direction) and out-plane.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pic>
        <p:nvPicPr>
          <p:cNvPr id="11" name="Picture 1" descr="C:\Users\takao\Documents\Talks\HardProbe2013\raaphi_vs_models_PPG133.png"/>
          <p:cNvPicPr>
            <a:picLocks noChangeAspect="1" noChangeArrowheads="1"/>
          </p:cNvPicPr>
          <p:nvPr/>
        </p:nvPicPr>
        <p:blipFill>
          <a:blip r:embed="rId2" cstate="print"/>
          <a:srcRect t="54417" r="7335"/>
          <a:stretch>
            <a:fillRect/>
          </a:stretch>
        </p:blipFill>
        <p:spPr bwMode="auto">
          <a:xfrm>
            <a:off x="683568" y="2636912"/>
            <a:ext cx="7704856" cy="4034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32240" y="2348880"/>
            <a:ext cx="232168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PRC87, 034911 (2013)</a:t>
            </a:r>
            <a:endParaRPr lang="en-US" sz="1600" i="1" u="sng" dirty="0" smtClean="0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3840"/>
            <a:ext cx="7924800" cy="506760"/>
          </a:xfrm>
        </p:spPr>
        <p:txBody>
          <a:bodyPr>
            <a:noAutofit/>
          </a:bodyPr>
          <a:lstStyle/>
          <a:p>
            <a:r>
              <a:rPr lang="en-US" dirty="0" smtClean="0"/>
              <a:t>Path-length dependence of energy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024" y="980728"/>
            <a:ext cx="8151440" cy="1440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Comparison of R</a:t>
            </a:r>
            <a:r>
              <a:rPr lang="en-US" baseline="-25000" dirty="0" smtClean="0"/>
              <a:t>AA</a:t>
            </a:r>
            <a:r>
              <a:rPr lang="en-US" dirty="0" smtClean="0"/>
              <a:t> between data and models in in- and out-plane</a:t>
            </a:r>
          </a:p>
          <a:p>
            <a:pPr lvl="1"/>
            <a:r>
              <a:rPr lang="en-US" dirty="0" smtClean="0"/>
              <a:t>Different path-length in in-plane (event plane direction) and out-plane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Data favor </a:t>
            </a:r>
            <a:r>
              <a:rPr lang="en-US" dirty="0" err="1" smtClean="0"/>
              <a:t>AdS</a:t>
            </a:r>
            <a:r>
              <a:rPr lang="en-US" dirty="0" smtClean="0"/>
              <a:t>/CFT-inspired model (very strong coupling) rather than </a:t>
            </a:r>
            <a:r>
              <a:rPr lang="en-US" dirty="0" err="1" smtClean="0"/>
              <a:t>pQCD</a:t>
            </a:r>
            <a:r>
              <a:rPr lang="en-US" dirty="0" smtClean="0"/>
              <a:t>-inspired (</a:t>
            </a:r>
            <a:r>
              <a:rPr lang="en-US" baseline="0" dirty="0" smtClean="0"/>
              <a:t>suggesting energy</a:t>
            </a:r>
            <a:r>
              <a:rPr lang="en-US" dirty="0" smtClean="0"/>
              <a:t> loss</a:t>
            </a:r>
            <a:r>
              <a:rPr lang="en-US" baseline="0" dirty="0" smtClean="0"/>
              <a:t> is L</a:t>
            </a:r>
            <a:r>
              <a:rPr lang="en-US" baseline="30000" dirty="0" smtClean="0"/>
              <a:t>3</a:t>
            </a:r>
            <a:r>
              <a:rPr lang="en-US" baseline="0" dirty="0" smtClean="0"/>
              <a:t> dependent?).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pic>
        <p:nvPicPr>
          <p:cNvPr id="11" name="Picture 1" descr="C:\Users\takao\Documents\Talks\HardProbe2013\raaphi_vs_models_PPG133.png"/>
          <p:cNvPicPr>
            <a:picLocks noChangeAspect="1" noChangeArrowheads="1"/>
          </p:cNvPicPr>
          <p:nvPr/>
        </p:nvPicPr>
        <p:blipFill>
          <a:blip r:embed="rId2" cstate="print"/>
          <a:srcRect t="54417" r="7335"/>
          <a:stretch>
            <a:fillRect/>
          </a:stretch>
        </p:blipFill>
        <p:spPr bwMode="auto">
          <a:xfrm>
            <a:off x="683568" y="2636912"/>
            <a:ext cx="7704856" cy="4034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32240" y="2348880"/>
            <a:ext cx="232168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PRC87, 034911 (2013)</a:t>
            </a:r>
            <a:endParaRPr lang="en-US" sz="1600" i="1" u="sng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4788024" y="4581128"/>
            <a:ext cx="3600400" cy="194421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7" name="Picture 3" descr="C:\Users\takao\Documents\Talks\HardProbe2013\SlossParameterPPG133.png"/>
          <p:cNvPicPr>
            <a:picLocks noChangeAspect="1" noChangeArrowheads="1"/>
          </p:cNvPicPr>
          <p:nvPr/>
        </p:nvPicPr>
        <p:blipFill>
          <a:blip r:embed="rId2" cstate="print"/>
          <a:srcRect l="6486" t="45717" r="7971"/>
          <a:stretch>
            <a:fillRect/>
          </a:stretch>
        </p:blipFill>
        <p:spPr bwMode="auto">
          <a:xfrm>
            <a:off x="4477048" y="2708920"/>
            <a:ext cx="4559448" cy="3744416"/>
          </a:xfrm>
          <a:prstGeom prst="rect">
            <a:avLst/>
          </a:prstGeom>
          <a:noFill/>
        </p:spPr>
      </p:pic>
      <p:pic>
        <p:nvPicPr>
          <p:cNvPr id="175106" name="Picture 2" descr="C:\Users\takao\Documents\Talks\HardProbe2013\SlossCalcMethodBigg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0" y="2636912"/>
            <a:ext cx="4125080" cy="3960440"/>
          </a:xfrm>
          <a:prstGeom prst="rect">
            <a:avLst/>
          </a:prstGeom>
          <a:noFill/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548952"/>
            <a:ext cx="7924800" cy="503784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Fractional momentum loss of </a:t>
            </a:r>
            <a:r>
              <a:rPr lang="en-US" altLang="ja-JP" sz="3600" dirty="0" err="1" smtClean="0"/>
              <a:t>partons</a:t>
            </a:r>
            <a:endParaRPr lang="ja-JP" altLang="en-US" sz="36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9552" y="1143000"/>
            <a:ext cx="8382000" cy="1233264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600" dirty="0" smtClean="0"/>
              <a:t>Measured fractional momentum loss (</a:t>
            </a:r>
            <a:r>
              <a:rPr lang="en-US" altLang="ja-JP" sz="26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2600" dirty="0" err="1" smtClean="0"/>
              <a:t>p</a:t>
            </a:r>
            <a:r>
              <a:rPr lang="en-US" altLang="ja-JP" sz="2600" baseline="-25000" dirty="0" err="1" smtClean="0"/>
              <a:t>T</a:t>
            </a:r>
            <a:r>
              <a:rPr lang="en-US" altLang="ja-JP" sz="2600" dirty="0" err="1" smtClean="0"/>
              <a:t>/p</a:t>
            </a:r>
            <a:r>
              <a:rPr lang="en-US" altLang="ja-JP" sz="2600" baseline="-25000" dirty="0" err="1" smtClean="0"/>
              <a:t>T</a:t>
            </a:r>
            <a:r>
              <a:rPr lang="en-US" altLang="ja-JP" sz="2600" dirty="0" smtClean="0"/>
              <a:t>) instead of R</a:t>
            </a:r>
            <a:r>
              <a:rPr lang="en-US" altLang="ja-JP" sz="2600" baseline="-25000" dirty="0" smtClean="0"/>
              <a:t>AA</a:t>
            </a:r>
          </a:p>
          <a:p>
            <a:pPr lvl="1"/>
            <a:r>
              <a:rPr lang="en-US" altLang="ja-JP" sz="2200" dirty="0" smtClean="0"/>
              <a:t>In A+A collisions</a:t>
            </a:r>
          </a:p>
          <a:p>
            <a:pPr lvl="7"/>
            <a:endParaRPr lang="en-US" altLang="ja-JP" dirty="0" smtClean="0"/>
          </a:p>
          <a:p>
            <a:r>
              <a:rPr lang="en-US" altLang="ja-JP" sz="26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2600" dirty="0" err="1" smtClean="0"/>
              <a:t>p</a:t>
            </a:r>
            <a:r>
              <a:rPr lang="en-US" altLang="ja-JP" sz="2600" baseline="-25000" dirty="0" err="1" smtClean="0"/>
              <a:t>T</a:t>
            </a:r>
            <a:r>
              <a:rPr lang="en-US" altLang="ja-JP" sz="2600" dirty="0" err="1" smtClean="0"/>
              <a:t>/p</a:t>
            </a:r>
            <a:r>
              <a:rPr lang="en-US" altLang="ja-JP" sz="2600" baseline="-25000" dirty="0" err="1" smtClean="0"/>
              <a:t>T</a:t>
            </a:r>
            <a:r>
              <a:rPr lang="en-US" altLang="ja-JP" sz="2600" dirty="0" smtClean="0"/>
              <a:t>=0.2 in 0-10% centrality, =0.02 in 70-80% centrality</a:t>
            </a:r>
            <a:endParaRPr lang="en-US" altLang="ja-JP" sz="26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06405" y="3134050"/>
            <a:ext cx="106952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Symbol" charset="2"/>
                <a:cs typeface="Symbol" charset="2"/>
              </a:rPr>
              <a:t>d</a:t>
            </a:r>
            <a:r>
              <a:rPr kumimoji="1" lang="en-US" altLang="ja-JP" sz="2400" dirty="0" err="1" smtClean="0"/>
              <a:t>p</a:t>
            </a:r>
            <a:r>
              <a:rPr kumimoji="1" lang="en-US" altLang="ja-JP" sz="2400" baseline="-25000" dirty="0" err="1" smtClean="0"/>
              <a:t>T</a:t>
            </a:r>
            <a:r>
              <a:rPr kumimoji="1" lang="en-US" altLang="ja-JP" sz="2400" dirty="0" err="1" smtClean="0"/>
              <a:t>/p</a:t>
            </a:r>
            <a:r>
              <a:rPr kumimoji="1" lang="en-US" altLang="ja-JP" sz="2400" baseline="-25000" dirty="0" err="1" smtClean="0"/>
              <a:t>T</a:t>
            </a:r>
            <a:endParaRPr kumimoji="1" lang="ja-JP" altLang="en-US" sz="24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679319" y="2480846"/>
            <a:ext cx="232168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PRC87, 034911 (2013)</a:t>
            </a:r>
            <a:endParaRPr lang="en-US" sz="1600" i="1" u="sng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5776664" y="2895600"/>
            <a:ext cx="29718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8382000" y="4495800"/>
            <a:ext cx="457200" cy="12192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7192" y="4797152"/>
            <a:ext cx="54213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3200" b="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sz="3200" b="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3183224" y="4660900"/>
            <a:ext cx="533400" cy="1295400"/>
          </a:xfrm>
          <a:prstGeom prst="down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Down Arrow 20"/>
          <p:cNvSpPr>
            <a:spLocks noChangeAspect="1"/>
          </p:cNvSpPr>
          <p:nvPr/>
        </p:nvSpPr>
        <p:spPr bwMode="auto">
          <a:xfrm rot="5400000">
            <a:off x="1941928" y="3763888"/>
            <a:ext cx="640080" cy="1554480"/>
          </a:xfrm>
          <a:prstGeom prst="down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9435" y="3717032"/>
            <a:ext cx="74571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b="0" i="1" dirty="0" err="1" smtClean="0">
                <a:solidFill>
                  <a:schemeClr val="tx1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kumimoji="1" lang="en-US" altLang="ja-JP" sz="3200" b="0" i="1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3200" b="0" i="1" baseline="-2500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sz="3200" b="0" i="1" baseline="-250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92080" y="3645024"/>
            <a:ext cx="2016224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52320" y="3717032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62000" y="483840"/>
            <a:ext cx="7924800" cy="50676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Energy dependence of </a:t>
            </a:r>
            <a:r>
              <a:rPr lang="en-US" altLang="ja-JP" sz="36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T</a:t>
            </a:r>
            <a:r>
              <a:rPr lang="en-US" altLang="ja-JP" sz="3600" dirty="0" err="1" smtClean="0"/>
              <a:t>/p</a:t>
            </a:r>
            <a:r>
              <a:rPr lang="en-US" altLang="ja-JP" sz="3600" baseline="-25000" dirty="0" err="1" smtClean="0"/>
              <a:t>T</a:t>
            </a:r>
            <a:r>
              <a:rPr lang="en-US" altLang="ja-JP" sz="3600" baseline="-25000" dirty="0" smtClean="0"/>
              <a:t> </a:t>
            </a:r>
            <a:r>
              <a:rPr lang="en-US" altLang="ja-JP" sz="3600" dirty="0" smtClean="0"/>
              <a:t>(I) </a:t>
            </a:r>
            <a:endParaRPr lang="ja-JP" altLang="en-US" sz="36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94713" cy="990600"/>
          </a:xfrm>
        </p:spPr>
        <p:txBody>
          <a:bodyPr>
            <a:noAutofit/>
          </a:bodyPr>
          <a:lstStyle/>
          <a:p>
            <a:r>
              <a:rPr lang="en-US" altLang="ja-JP" sz="22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2200" dirty="0" err="1" smtClean="0"/>
              <a:t>p</a:t>
            </a:r>
            <a:r>
              <a:rPr lang="en-US" altLang="ja-JP" sz="2200" baseline="-25000" dirty="0" err="1" smtClean="0"/>
              <a:t>T</a:t>
            </a:r>
            <a:r>
              <a:rPr lang="en-US" altLang="ja-JP" sz="2200" dirty="0" smtClean="0"/>
              <a:t>/</a:t>
            </a:r>
            <a:r>
              <a:rPr lang="en-US" altLang="ja-JP" sz="2200" dirty="0" err="1" smtClean="0"/>
              <a:t>p</a:t>
            </a:r>
            <a:r>
              <a:rPr lang="en-US" altLang="ja-JP" sz="2200" baseline="-25000" dirty="0" err="1" smtClean="0"/>
              <a:t>T</a:t>
            </a:r>
            <a:r>
              <a:rPr lang="en-US" altLang="ja-JP" sz="2200" dirty="0" smtClean="0"/>
              <a:t> decreases significantly going from 200 to 62, 39GeV.</a:t>
            </a:r>
          </a:p>
          <a:p>
            <a:r>
              <a:rPr lang="en-US" altLang="ja-JP" sz="2200" dirty="0" smtClean="0"/>
              <a:t>Significantly different </a:t>
            </a:r>
            <a:r>
              <a:rPr lang="en-US" altLang="ja-JP" sz="2200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2200" dirty="0" err="1" smtClean="0"/>
              <a:t>p</a:t>
            </a:r>
            <a:r>
              <a:rPr lang="en-US" altLang="ja-JP" sz="2200" baseline="-25000" dirty="0" err="1" smtClean="0"/>
              <a:t>T</a:t>
            </a:r>
            <a:r>
              <a:rPr lang="en-US" altLang="ja-JP" sz="2200" dirty="0" smtClean="0"/>
              <a:t>/</a:t>
            </a:r>
            <a:r>
              <a:rPr lang="en-US" altLang="ja-JP" sz="2200" dirty="0" err="1" smtClean="0"/>
              <a:t>p</a:t>
            </a:r>
            <a:r>
              <a:rPr lang="en-US" altLang="ja-JP" sz="2200" baseline="-25000" dirty="0" err="1" smtClean="0"/>
              <a:t>T</a:t>
            </a:r>
            <a:r>
              <a:rPr lang="en-US" altLang="ja-JP" sz="2200" dirty="0" smtClean="0"/>
              <a:t> even the R</a:t>
            </a:r>
            <a:r>
              <a:rPr lang="en-US" altLang="ja-JP" sz="2200" baseline="-25000" dirty="0" smtClean="0"/>
              <a:t>AA</a:t>
            </a:r>
            <a:r>
              <a:rPr lang="en-US" altLang="ja-JP" sz="2200" dirty="0" smtClean="0"/>
              <a:t> is similar.</a:t>
            </a:r>
          </a:p>
          <a:p>
            <a:endParaRPr lang="en-US" altLang="ja-JP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2013-11-04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EA36-E0DC-48B7-8CB0-15ED98B556CF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T. Sakaguchi, HP2013@Cape Town, South Africa</a:t>
            </a:r>
            <a:endParaRPr lang="en-US" altLang="ja-JP" dirty="0"/>
          </a:p>
        </p:txBody>
      </p:sp>
      <p:pic>
        <p:nvPicPr>
          <p:cNvPr id="13" name="Picture 12" descr="RAA_energyscan_central.pd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057400"/>
            <a:ext cx="4876800" cy="4584363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 bwMode="auto">
          <a:xfrm>
            <a:off x="4191000" y="4495800"/>
            <a:ext cx="533400" cy="1295400"/>
          </a:xfrm>
          <a:prstGeom prst="downArrow">
            <a:avLst/>
          </a:prstGeom>
          <a:solidFill>
            <a:srgbClr val="FF0000">
              <a:alpha val="29000"/>
            </a:srgbClr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7124" y="4007011"/>
            <a:ext cx="70328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</a:t>
            </a:r>
            <a:r>
              <a:rPr kumimoji="1" lang="en-US" altLang="ja-JP" sz="2400" baseline="-25000" dirty="0" smtClean="0"/>
              <a:t>AA</a:t>
            </a:r>
            <a:endParaRPr kumimoji="1" lang="ja-JP" altLang="en-US" sz="2400" baseline="-25000" dirty="0"/>
          </a:p>
        </p:txBody>
      </p:sp>
      <p:pic>
        <p:nvPicPr>
          <p:cNvPr id="15" name="Picture 1" descr="C:\Users\takao\Documents\Talks\HardProbe2013\figs4_takao_final-eps-converted-to.png"/>
          <p:cNvPicPr>
            <a:picLocks noChangeAspect="1" noChangeArrowheads="1"/>
          </p:cNvPicPr>
          <p:nvPr/>
        </p:nvPicPr>
        <p:blipFill>
          <a:blip r:embed="rId3" cstate="print"/>
          <a:srcRect t="7388" r="49990"/>
          <a:stretch>
            <a:fillRect/>
          </a:stretch>
        </p:blipFill>
        <p:spPr bwMode="auto">
          <a:xfrm>
            <a:off x="4716016" y="2348880"/>
            <a:ext cx="4295846" cy="4308338"/>
          </a:xfrm>
          <a:prstGeom prst="rect">
            <a:avLst/>
          </a:prstGeom>
          <a:noFill/>
        </p:spPr>
      </p:pic>
      <p:sp>
        <p:nvSpPr>
          <p:cNvPr id="17" name="Up Arrow 16"/>
          <p:cNvSpPr/>
          <p:nvPr/>
        </p:nvSpPr>
        <p:spPr bwMode="auto">
          <a:xfrm>
            <a:off x="8382000" y="4114800"/>
            <a:ext cx="381000" cy="762000"/>
          </a:xfrm>
          <a:prstGeom prst="upArrow">
            <a:avLst/>
          </a:prstGeom>
          <a:solidFill>
            <a:srgbClr val="FF0000">
              <a:alpha val="30000"/>
            </a:srgbClr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800600" y="4876800"/>
            <a:ext cx="3581400" cy="64770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987824" y="2132856"/>
            <a:ext cx="2386190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1600" dirty="0" smtClean="0"/>
              <a:t>PRL109, 152301 (2012)</a:t>
            </a:r>
            <a:endParaRPr lang="ja-JP" altLang="en-US" sz="1600" u="sng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7816</TotalTime>
  <Words>2098</Words>
  <Application>Microsoft Macintosh PowerPoint</Application>
  <PresentationFormat>Letter Paper (8.5x11 in)</PresentationFormat>
  <Paragraphs>366</Paragraphs>
  <Slides>28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Capsules</vt:lpstr>
      <vt:lpstr>Equation</vt:lpstr>
      <vt:lpstr>Detail study of the medium created in Au+Au collisions with high pT probes by the PHENIX experiment at RHIC</vt:lpstr>
      <vt:lpstr>Hard scattering as densimeter</vt:lpstr>
      <vt:lpstr>Setup for measurement</vt:lpstr>
      <vt:lpstr>p0 and h RAA</vt:lpstr>
      <vt:lpstr>Flavor similarity?</vt:lpstr>
      <vt:lpstr>Path-length dependence of energy loss</vt:lpstr>
      <vt:lpstr>Path-length dependence of energy loss</vt:lpstr>
      <vt:lpstr>Fractional momentum loss of partons</vt:lpstr>
      <vt:lpstr>Energy dependence of dpT/pT (I) </vt:lpstr>
      <vt:lpstr>Energy dependence of dpT/pT (II) </vt:lpstr>
      <vt:lpstr>Detail study of dpT/pT systematics</vt:lpstr>
      <vt:lpstr>Detail study of dpT/pT systematics</vt:lpstr>
      <vt:lpstr>Consistency with previous studies</vt:lpstr>
      <vt:lpstr>Consistency with previous studies</vt:lpstr>
      <vt:lpstr>vn of high pT probes</vt:lpstr>
      <vt:lpstr>v2 of high pT p0 and h</vt:lpstr>
      <vt:lpstr>v4 and v2 of high pT p0</vt:lpstr>
      <vt:lpstr>Centrality dependence of v4/v22</vt:lpstr>
      <vt:lpstr>Hydro scaling extends to higher pT?</vt:lpstr>
      <vt:lpstr>Summary</vt:lpstr>
      <vt:lpstr>Backup</vt:lpstr>
      <vt:lpstr>How we measure p0, h?</vt:lpstr>
      <vt:lpstr>Detail study of dpT/pT systematics</vt:lpstr>
      <vt:lpstr>Detail study of dpT/pT systematics</vt:lpstr>
      <vt:lpstr>p0, h spectra in Au+Au</vt:lpstr>
      <vt:lpstr>Systematic errors</vt:lpstr>
      <vt:lpstr>v4 and v2 of high pT p0</vt:lpstr>
      <vt:lpstr>d+Au and Au+Au system similarity?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photons  Basis for characterizing heavy ion collisions</dc:title>
  <dc:creator>Takao Sakaguchi</dc:creator>
  <cp:lastModifiedBy>Takao Sakaguchi</cp:lastModifiedBy>
  <cp:revision>577</cp:revision>
  <cp:lastPrinted>2013-06-01T17:10:46Z</cp:lastPrinted>
  <dcterms:created xsi:type="dcterms:W3CDTF">2013-11-03T16:41:54Z</dcterms:created>
  <dcterms:modified xsi:type="dcterms:W3CDTF">2013-11-03T16:53:42Z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TC010690071041</vt:lpwstr>
  </property>
</Properties>
</file>