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5" r:id="rId2"/>
    <p:sldId id="295" r:id="rId3"/>
    <p:sldId id="263" r:id="rId4"/>
    <p:sldId id="270" r:id="rId5"/>
    <p:sldId id="262" r:id="rId6"/>
    <p:sldId id="264" r:id="rId7"/>
    <p:sldId id="281" r:id="rId8"/>
    <p:sldId id="282" r:id="rId9"/>
    <p:sldId id="283" r:id="rId10"/>
    <p:sldId id="286" r:id="rId11"/>
    <p:sldId id="287" r:id="rId12"/>
    <p:sldId id="276" r:id="rId13"/>
    <p:sldId id="265" r:id="rId14"/>
    <p:sldId id="274" r:id="rId15"/>
    <p:sldId id="292" r:id="rId16"/>
    <p:sldId id="293" r:id="rId17"/>
    <p:sldId id="294" r:id="rId18"/>
    <p:sldId id="259" r:id="rId19"/>
    <p:sldId id="291" r:id="rId20"/>
    <p:sldId id="266" r:id="rId21"/>
    <p:sldId id="289" r:id="rId22"/>
    <p:sldId id="290" r:id="rId23"/>
    <p:sldId id="277" r:id="rId24"/>
    <p:sldId id="278" r:id="rId25"/>
    <p:sldId id="267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9AA95-9E31-7A43-8C6F-9257564CB99E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C8F37-8C6C-574D-99E6-AAA7109E7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19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0E241-DECA-414D-8F26-6193046B3F94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7EE91-5B8F-1F4A-8DD4-B5AF9E10BA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0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26A6-0742-0247-9434-7E3C87C0B05E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5DB6-EC1E-7F41-A499-E4BC3400EC13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2D4B-77DA-AC46-8CEA-178E9FE8A1AA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DB6C-3B75-A245-AAE6-4447A8D0DB57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5273-D203-7D42-8757-01F28CDB24E9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54F01-89CE-AE4D-A511-48B8FCD0DBCD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01A5-7365-0946-B357-FF80C5751B64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8FD92-1A4C-3B4B-9FEA-4B0E54DE6A8F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E971-2D66-864A-9F4D-2E78F7EEFC50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E0DA-B4FF-D945-9A77-69E6F7D05C3D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3EB8-E128-E345-8CB1-855BB5827316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7551-3E16-8541-A72A-FF2CDBC3D011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9F5987-6672-D14C-8B85-09E96EBEC264}" type="datetime1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A450324-15FF-F640-BFA3-BA16E4BD0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30.png"/><Relationship Id="rId7" Type="http://schemas.openxmlformats.org/officeDocument/2006/relationships/image" Target="../media/image14.png"/><Relationship Id="rId8" Type="http://schemas.openxmlformats.org/officeDocument/2006/relationships/image" Target="../media/image31.pn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5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0.png"/><Relationship Id="rId5" Type="http://schemas.openxmlformats.org/officeDocument/2006/relationships/image" Target="../media/image27.png"/><Relationship Id="rId6" Type="http://schemas.openxmlformats.org/officeDocument/2006/relationships/image" Target="../media/image33.png"/><Relationship Id="rId7" Type="http://schemas.openxmlformats.org/officeDocument/2006/relationships/image" Target="../media/image25.png"/><Relationship Id="rId8" Type="http://schemas.openxmlformats.org/officeDocument/2006/relationships/image" Target="../media/image41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50.wmf"/><Relationship Id="rId9" Type="http://schemas.openxmlformats.org/officeDocument/2006/relationships/image" Target="../media/image53.png"/><Relationship Id="rId10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5.png"/><Relationship Id="rId5" Type="http://schemas.openxmlformats.org/officeDocument/2006/relationships/image" Target="../media/image3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5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oleObject" Target="../embeddings/oleObject2.bin"/><Relationship Id="rId13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577850"/>
            <a:ext cx="10160000" cy="801370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224" y="0"/>
            <a:ext cx="4247559" cy="138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90720" y="1682672"/>
            <a:ext cx="5272931" cy="10462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Heavy Quarks at Low-x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2780" y="3049532"/>
            <a:ext cx="4823162" cy="916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Matthew Durham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durham@lanl.gov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469" y="4251806"/>
            <a:ext cx="4404000" cy="2023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942" y="0"/>
            <a:ext cx="3982832" cy="84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496312" y="5341178"/>
            <a:ext cx="126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975" y="5392952"/>
            <a:ext cx="173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Backward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2698" y="62216"/>
            <a:ext cx="8327093" cy="1128508"/>
          </a:xfrm>
        </p:spPr>
        <p:txBody>
          <a:bodyPr/>
          <a:lstStyle/>
          <a:p>
            <a:r>
              <a:rPr lang="en-US" b="1" dirty="0" smtClean="0"/>
              <a:t>Nuclear Modification R</a:t>
            </a:r>
            <a:r>
              <a:rPr lang="en-US" b="1" baseline="-25000" dirty="0" smtClean="0"/>
              <a:t>dA</a:t>
            </a:r>
            <a:endParaRPr lang="en-US" b="1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4248" y="3425354"/>
            <a:ext cx="2203802" cy="2097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4" y="3429000"/>
            <a:ext cx="2204720" cy="2098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3120" y="1097280"/>
            <a:ext cx="4976368" cy="37322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1161" y="4632000"/>
            <a:ext cx="5325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Forward: Cronin + suppression, consistent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with EPS09s shadowing, within experimental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nd theoretical errors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Backward: Enhancement not reproduced by </a:t>
            </a:r>
            <a:r>
              <a:rPr lang="en-US" b="1" dirty="0" err="1" smtClean="0">
                <a:solidFill>
                  <a:srgbClr val="0000FF"/>
                </a:solidFill>
              </a:rPr>
              <a:t>nPDF</a:t>
            </a:r>
            <a:r>
              <a:rPr lang="en-US" b="1" dirty="0" smtClean="0">
                <a:solidFill>
                  <a:srgbClr val="0000FF"/>
                </a:solidFill>
              </a:rPr>
              <a:t> alone.  Additional effects possible; </a:t>
            </a:r>
            <a:r>
              <a:rPr lang="en-US" b="1" dirty="0" err="1" smtClean="0">
                <a:solidFill>
                  <a:srgbClr val="0000FF"/>
                </a:solidFill>
              </a:rPr>
              <a:t>kT</a:t>
            </a:r>
            <a:r>
              <a:rPr lang="en-US" b="1" dirty="0" smtClean="0">
                <a:solidFill>
                  <a:srgbClr val="0000FF"/>
                </a:solidFill>
              </a:rPr>
              <a:t> scattering in nucleus, interactions with </a:t>
            </a:r>
            <a:r>
              <a:rPr lang="en-US" b="1" dirty="0" err="1" smtClean="0">
                <a:solidFill>
                  <a:srgbClr val="0000FF"/>
                </a:solidFill>
              </a:rPr>
              <a:t>comovers</a:t>
            </a:r>
            <a:r>
              <a:rPr lang="en-US" b="1" dirty="0" smtClean="0">
                <a:solidFill>
                  <a:srgbClr val="0000FF"/>
                </a:solidFill>
              </a:rPr>
              <a:t>? Hadron chemistry altered?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164" y="1632989"/>
            <a:ext cx="2458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Compare with EPS09s PDF + PYTHIA D mesons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4164" y="2681066"/>
            <a:ext cx="235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Helenius,Eskola,Honkanen</a:t>
            </a:r>
            <a:r>
              <a:rPr lang="en-US" sz="1200" dirty="0" smtClean="0"/>
              <a:t>, Salgado, JHEP 1207, 073 (2012)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249971" y="1284583"/>
            <a:ext cx="1627220" cy="57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arXiv:1310.1005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236679" y="1264814"/>
            <a:ext cx="1651827" cy="630844"/>
            <a:chOff x="4942838" y="1346200"/>
            <a:chExt cx="2557556" cy="403342"/>
          </a:xfrm>
        </p:grpSpPr>
        <p:sp>
          <p:nvSpPr>
            <p:cNvPr id="22" name="Rectangle 21"/>
            <p:cNvSpPr/>
            <p:nvPr/>
          </p:nvSpPr>
          <p:spPr>
            <a:xfrm>
              <a:off x="4942838" y="1346200"/>
              <a:ext cx="2557556" cy="4033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3418" y="1358840"/>
              <a:ext cx="2519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arXiv:1310.1005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496312" y="5341178"/>
            <a:ext cx="126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975" y="5392952"/>
            <a:ext cx="173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Backward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2698" y="62216"/>
            <a:ext cx="8327093" cy="1128508"/>
          </a:xfrm>
        </p:spPr>
        <p:txBody>
          <a:bodyPr/>
          <a:lstStyle/>
          <a:p>
            <a:r>
              <a:rPr lang="en-US" b="1" dirty="0" smtClean="0"/>
              <a:t>Nuclear Modification R</a:t>
            </a:r>
            <a:r>
              <a:rPr lang="en-US" b="1" baseline="-25000" dirty="0" smtClean="0"/>
              <a:t>dA</a:t>
            </a:r>
            <a:endParaRPr lang="en-US" b="1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4248" y="3425354"/>
            <a:ext cx="2203802" cy="2097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4" y="3429000"/>
            <a:ext cx="2204720" cy="2098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3120" y="1097280"/>
            <a:ext cx="4976368" cy="37322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3374" y="4762708"/>
            <a:ext cx="5397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Calculation includes Cronin broadening via parton scattering, shadowing, energy loss in cold nuclear matter</a:t>
            </a:r>
          </a:p>
          <a:p>
            <a:endParaRPr lang="en-US" b="1" dirty="0" smtClean="0"/>
          </a:p>
          <a:p>
            <a:r>
              <a:rPr lang="en-US" b="1" dirty="0"/>
              <a:t>N</a:t>
            </a:r>
            <a:r>
              <a:rPr lang="en-US" b="1" dirty="0" smtClean="0"/>
              <a:t>o calculations exist for backwards rapidity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89451" y="1791752"/>
            <a:ext cx="300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Prediction </a:t>
            </a:r>
            <a:r>
              <a:rPr lang="en-US" b="1" dirty="0" smtClean="0"/>
              <a:t>from</a:t>
            </a:r>
          </a:p>
          <a:p>
            <a:pPr algn="ctr"/>
            <a:r>
              <a:rPr lang="en-US" b="1" dirty="0" smtClean="0"/>
              <a:t> I. </a:t>
            </a:r>
            <a:r>
              <a:rPr lang="en-US" b="1" dirty="0" err="1" smtClean="0"/>
              <a:t>Vitev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0863" y="2476946"/>
            <a:ext cx="281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Phys. Rev. C 75, 064906 (2007)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249971" y="1284583"/>
            <a:ext cx="1627220" cy="57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arXiv:1310.1005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236679" y="1264814"/>
            <a:ext cx="1651827" cy="630844"/>
            <a:chOff x="4942838" y="1346200"/>
            <a:chExt cx="2557556" cy="403342"/>
          </a:xfrm>
        </p:grpSpPr>
        <p:sp>
          <p:nvSpPr>
            <p:cNvPr id="22" name="Rectangle 21"/>
            <p:cNvSpPr/>
            <p:nvPr/>
          </p:nvSpPr>
          <p:spPr>
            <a:xfrm>
              <a:off x="4942838" y="1346200"/>
              <a:ext cx="2557556" cy="4033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3418" y="1358840"/>
              <a:ext cx="2519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arXiv:1310.1005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-470764"/>
            <a:ext cx="8042276" cy="1336956"/>
          </a:xfrm>
        </p:spPr>
        <p:txBody>
          <a:bodyPr/>
          <a:lstStyle/>
          <a:p>
            <a:r>
              <a:rPr lang="en-US" b="1" dirty="0" smtClean="0"/>
              <a:t>Open HF versus J/ψ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99339" y="5613406"/>
            <a:ext cx="9318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6600"/>
                </a:solidFill>
              </a:rPr>
              <a:t>  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</a:rPr>
              <a:t>Theorists: How much does this open HF data constrain J/ψ breakup?</a:t>
            </a:r>
          </a:p>
          <a:p>
            <a:pPr algn="ctr"/>
            <a:r>
              <a:rPr lang="en-US" sz="1600" b="1" dirty="0" smtClean="0">
                <a:solidFill>
                  <a:srgbClr val="FF6600"/>
                </a:solidFill>
              </a:rPr>
              <a:t>Can your model simultaneously reproduce trends for open and hidden HF?</a:t>
            </a:r>
            <a:endParaRPr lang="en-US" sz="1600" b="1" dirty="0">
              <a:solidFill>
                <a:srgbClr val="FF66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1822" y="2222561"/>
            <a:ext cx="3299367" cy="2757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6836" y="2204773"/>
            <a:ext cx="3198947" cy="2708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8195" y="2029466"/>
            <a:ext cx="3608810" cy="30007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407" y="718772"/>
            <a:ext cx="7280047" cy="1569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Sensitive to same initial state effects: gluon shadowing, </a:t>
            </a:r>
            <a:r>
              <a:rPr lang="en-US" b="1" dirty="0" err="1" smtClean="0"/>
              <a:t>kT</a:t>
            </a:r>
            <a:r>
              <a:rPr lang="en-US" b="1" dirty="0" smtClean="0"/>
              <a:t> broadening, </a:t>
            </a:r>
            <a:r>
              <a:rPr lang="en-US" b="1" dirty="0" err="1" smtClean="0"/>
              <a:t>partonic</a:t>
            </a:r>
            <a:r>
              <a:rPr lang="en-US" b="1" dirty="0" smtClean="0"/>
              <a:t> energy loss in nucleus</a:t>
            </a:r>
          </a:p>
          <a:p>
            <a:r>
              <a:rPr lang="en-US" b="1" dirty="0" smtClean="0"/>
              <a:t>One BIG difference: nuclear breakup of </a:t>
            </a:r>
            <a:r>
              <a:rPr lang="en-US" b="1" dirty="0" err="1" smtClean="0"/>
              <a:t>charmonia</a:t>
            </a:r>
            <a:r>
              <a:rPr lang="en-US" b="1" dirty="0" smtClean="0"/>
              <a:t> bound states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*Keep in mind different kinematics for decay leptons from single charm quark versus fully reconstructed cc state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9719" y="4735775"/>
            <a:ext cx="3216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Forward: similar behavior</a:t>
            </a:r>
          </a:p>
          <a:p>
            <a:r>
              <a:rPr lang="en-US" b="1" dirty="0" smtClean="0"/>
              <a:t>-Short time in nucleus</a:t>
            </a:r>
          </a:p>
          <a:p>
            <a:r>
              <a:rPr lang="en-US" b="1" dirty="0" smtClean="0"/>
              <a:t>-Low </a:t>
            </a:r>
            <a:r>
              <a:rPr lang="en-US" b="1" dirty="0" err="1" smtClean="0"/>
              <a:t>comover</a:t>
            </a:r>
            <a:r>
              <a:rPr lang="en-US" b="1" dirty="0" smtClean="0"/>
              <a:t> density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32619" y="4775167"/>
            <a:ext cx="6011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Mid- and backwards rapidity: DIFFERENT behavior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enhanced</a:t>
            </a:r>
            <a:r>
              <a:rPr lang="en-US" b="1" dirty="0" smtClean="0"/>
              <a:t> open HF versus </a:t>
            </a:r>
            <a:r>
              <a:rPr lang="en-US" b="1" dirty="0" smtClean="0">
                <a:solidFill>
                  <a:srgbClr val="FF0000"/>
                </a:solidFill>
              </a:rPr>
              <a:t>suppressed</a:t>
            </a:r>
            <a:r>
              <a:rPr lang="en-US" b="1" dirty="0" smtClean="0"/>
              <a:t> J</a:t>
            </a:r>
            <a:r>
              <a:rPr lang="en-US" b="1" dirty="0"/>
              <a:t>/</a:t>
            </a:r>
            <a:r>
              <a:rPr lang="en-US" b="1" dirty="0" err="1"/>
              <a:t>ψ</a:t>
            </a:r>
            <a:endParaRPr lang="en-US" b="1" dirty="0" smtClean="0"/>
          </a:p>
          <a:p>
            <a:r>
              <a:rPr lang="en-US" b="1" dirty="0" smtClean="0"/>
              <a:t>-&gt;Direct evidence for significant breakup of cc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-929850" y="5987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8234" y="1251752"/>
            <a:ext cx="1864106" cy="811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48" y="73862"/>
            <a:ext cx="8042276" cy="647744"/>
          </a:xfrm>
        </p:spPr>
        <p:txBody>
          <a:bodyPr/>
          <a:lstStyle/>
          <a:p>
            <a:r>
              <a:rPr lang="en-US" b="1" dirty="0" smtClean="0"/>
              <a:t>Open HF e in </a:t>
            </a:r>
            <a:r>
              <a:rPr lang="en-US" b="1" dirty="0" err="1" smtClean="0"/>
              <a:t>Cu+Cu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725" y="3497907"/>
            <a:ext cx="4676571" cy="33099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492458" y="5160602"/>
            <a:ext cx="2518702" cy="536689"/>
          </a:xfrm>
          <a:prstGeom prst="straightConnector1">
            <a:avLst/>
          </a:prstGeom>
          <a:ln w="76200" cmpd="sng">
            <a:solidFill>
              <a:srgbClr val="FF66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098261" y="4655955"/>
            <a:ext cx="2540901" cy="485112"/>
          </a:xfrm>
          <a:prstGeom prst="straightConnector1">
            <a:avLst/>
          </a:prstGeom>
          <a:ln w="76200" cmpd="sng">
            <a:solidFill>
              <a:srgbClr val="FF66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01181" y="5481014"/>
            <a:ext cx="524273" cy="55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6600"/>
                </a:solidFill>
                <a:latin typeface="Abadi MT Condensed Extra Bold"/>
              </a:rPr>
              <a:t>Cu</a:t>
            </a:r>
            <a:endParaRPr lang="en-US" sz="3000" dirty="0">
              <a:solidFill>
                <a:srgbClr val="FF6600"/>
              </a:solidFill>
              <a:latin typeface="Abadi MT Condensed Extra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1271" y="4418462"/>
            <a:ext cx="578645" cy="55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6600"/>
                </a:solidFill>
                <a:latin typeface="Abadi MT Condensed Extra Bold"/>
              </a:rPr>
              <a:t>Cu</a:t>
            </a:r>
            <a:endParaRPr lang="en-US" sz="3000" dirty="0">
              <a:solidFill>
                <a:srgbClr val="FF6600"/>
              </a:solidFill>
              <a:latin typeface="Abadi MT Condensed Extra Bold"/>
            </a:endParaRPr>
          </a:p>
        </p:txBody>
      </p:sp>
      <p:cxnSp>
        <p:nvCxnSpPr>
          <p:cNvPr id="13" name="Straight Arrow Connector 12"/>
          <p:cNvCxnSpPr>
            <a:endCxn id="14" idx="2"/>
          </p:cNvCxnSpPr>
          <p:nvPr/>
        </p:nvCxnSpPr>
        <p:spPr>
          <a:xfrm rot="16200000" flipV="1">
            <a:off x="3332243" y="3378353"/>
            <a:ext cx="2273744" cy="108409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12304" y="2229528"/>
            <a:ext cx="429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badi MT Condensed Extra Bold"/>
              </a:rPr>
              <a:t>e</a:t>
            </a:r>
            <a:endParaRPr lang="en-US" sz="3000" dirty="0">
              <a:solidFill>
                <a:srgbClr val="FF0000"/>
              </a:solidFill>
              <a:latin typeface="Abadi MT Condensed Extra Bol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80783" y="1087522"/>
            <a:ext cx="2557556" cy="403342"/>
            <a:chOff x="4942838" y="1346200"/>
            <a:chExt cx="2557556" cy="403342"/>
          </a:xfrm>
        </p:grpSpPr>
        <p:sp>
          <p:nvSpPr>
            <p:cNvPr id="18" name="Rectangle 17"/>
            <p:cNvSpPr/>
            <p:nvPr/>
          </p:nvSpPr>
          <p:spPr>
            <a:xfrm>
              <a:off x="4942838" y="1346200"/>
              <a:ext cx="2557556" cy="4033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63419" y="1380210"/>
              <a:ext cx="25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arXiv:1310.8286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4873" y="693290"/>
            <a:ext cx="786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Charm and bottom hadrons which decay to </a:t>
            </a:r>
            <a:r>
              <a:rPr lang="en-US" b="1" dirty="0" err="1" smtClean="0"/>
              <a:t>e+X</a:t>
            </a:r>
            <a:r>
              <a:rPr lang="en-US" b="1" dirty="0" smtClean="0"/>
              <a:t> at </a:t>
            </a:r>
            <a:r>
              <a:rPr lang="en-US" b="1" dirty="0" err="1" smtClean="0"/>
              <a:t>midrapidity</a:t>
            </a:r>
            <a:r>
              <a:rPr lang="en-US" b="1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54923" y="1490864"/>
            <a:ext cx="6168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Two independent experimental methods:</a:t>
            </a:r>
          </a:p>
          <a:p>
            <a:r>
              <a:rPr lang="en-US" sz="1400" b="1" dirty="0" smtClean="0"/>
              <a:t>Cocktail - statistically subtract </a:t>
            </a:r>
            <a:r>
              <a:rPr lang="en-US" sz="1400" b="1" dirty="0" err="1" smtClean="0"/>
              <a:t>bg</a:t>
            </a:r>
            <a:r>
              <a:rPr lang="en-US" sz="1400" b="1" dirty="0" smtClean="0"/>
              <a:t> electrons (for high pT)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Converter - increase photonic </a:t>
            </a:r>
            <a:r>
              <a:rPr lang="en-US" sz="1400" b="1" dirty="0" err="1" smtClean="0">
                <a:solidFill>
                  <a:srgbClr val="FF0000"/>
                </a:solidFill>
              </a:rPr>
              <a:t>bg</a:t>
            </a:r>
            <a:r>
              <a:rPr lang="en-US" sz="1400" b="1" dirty="0" smtClean="0">
                <a:solidFill>
                  <a:srgbClr val="FF0000"/>
                </a:solidFill>
              </a:rPr>
              <a:t> by well-defined amount (for low pT)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5551" y="2170245"/>
            <a:ext cx="2628087" cy="17962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01017" y="3806502"/>
            <a:ext cx="268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Excellent agreement</a:t>
            </a:r>
            <a:endParaRPr lang="en-US" sz="16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1519" y="1008362"/>
            <a:ext cx="1300480" cy="9753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141" y="951025"/>
            <a:ext cx="3219924" cy="3251338"/>
          </a:xfrm>
          <a:prstGeom prst="rect">
            <a:avLst/>
          </a:prstGeom>
        </p:spPr>
      </p:pic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208008" y="2297103"/>
          <a:ext cx="23161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8" name="Equation" r:id="rId9" imgW="901700" imgH="203200" progId="Equation.3">
                  <p:embed/>
                </p:oleObj>
              </mc:Choice>
              <mc:Fallback>
                <p:oleObj name="Equation" r:id="rId9" imgW="901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008" y="2297103"/>
                        <a:ext cx="2316162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208008" y="2762469"/>
            <a:ext cx="1936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Near anti-shadowing/shadowing crossover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399" y="4474515"/>
            <a:ext cx="3029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d+Au:  N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coll</a:t>
            </a:r>
            <a:r>
              <a:rPr lang="en-US" sz="1600" b="1" dirty="0" smtClean="0">
                <a:solidFill>
                  <a:srgbClr val="0000FF"/>
                </a:solidFill>
              </a:rPr>
              <a:t> &lt; ~15</a:t>
            </a:r>
          </a:p>
          <a:p>
            <a:r>
              <a:rPr lang="en-US" sz="1600" b="1" dirty="0" smtClean="0">
                <a:solidFill>
                  <a:srgbClr val="FF6600"/>
                </a:solidFill>
              </a:rPr>
              <a:t>Cu+Cu 5&lt;N</a:t>
            </a:r>
            <a:r>
              <a:rPr lang="en-US" sz="1600" b="1" baseline="-25000" dirty="0" smtClean="0">
                <a:solidFill>
                  <a:srgbClr val="FF6600"/>
                </a:solidFill>
              </a:rPr>
              <a:t>coll</a:t>
            </a:r>
            <a:r>
              <a:rPr lang="en-US" sz="1600" b="1" dirty="0" smtClean="0">
                <a:solidFill>
                  <a:srgbClr val="FF6600"/>
                </a:solidFill>
              </a:rPr>
              <a:t>&lt;~180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Au+Au: 15&lt;N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coll</a:t>
            </a:r>
            <a:r>
              <a:rPr lang="en-US" sz="1600" b="1" dirty="0" smtClean="0">
                <a:solidFill>
                  <a:srgbClr val="FF0000"/>
                </a:solidFill>
              </a:rPr>
              <a:t>&lt;~1000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18" y="-39844"/>
            <a:ext cx="8327093" cy="1128508"/>
          </a:xfrm>
        </p:spPr>
        <p:txBody>
          <a:bodyPr/>
          <a:lstStyle/>
          <a:p>
            <a:r>
              <a:rPr lang="en-US" b="1" dirty="0" smtClean="0"/>
              <a:t>Nuclear Modification R</a:t>
            </a:r>
            <a:r>
              <a:rPr lang="en-US" b="1" baseline="-25000" dirty="0" smtClean="0"/>
              <a:t>CuCu</a:t>
            </a:r>
            <a:endParaRPr lang="en-US" b="1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820" y="2155057"/>
            <a:ext cx="2561530" cy="2586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8" name="Picture 7" descr="PHENIX big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309817" y="1088664"/>
            <a:ext cx="5881628" cy="2518972"/>
            <a:chOff x="309817" y="1088664"/>
            <a:chExt cx="5881628" cy="25189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77029" y="1088664"/>
              <a:ext cx="3714416" cy="2518972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1638301" y="2018560"/>
              <a:ext cx="1162589" cy="64639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9817" y="1258764"/>
              <a:ext cx="2536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Central R</a:t>
              </a:r>
              <a:r>
                <a:rPr lang="en-US" b="1" baseline="-25000" dirty="0" smtClean="0"/>
                <a:t>CuCu</a:t>
              </a:r>
              <a:r>
                <a:rPr lang="en-US" b="1" dirty="0" smtClean="0"/>
                <a:t>: </a:t>
              </a:r>
            </a:p>
            <a:p>
              <a:r>
                <a:rPr lang="en-US" b="1" dirty="0" smtClean="0"/>
                <a:t>slight suppression</a:t>
              </a:r>
              <a:endParaRPr lang="en-US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280" y="3596296"/>
            <a:ext cx="5764165" cy="2540328"/>
            <a:chOff x="427280" y="3596296"/>
            <a:chExt cx="5764165" cy="25403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78981" y="3596296"/>
              <a:ext cx="3712464" cy="251764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27280" y="4936295"/>
              <a:ext cx="21404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Peripheral R</a:t>
              </a:r>
              <a:r>
                <a:rPr lang="en-US" b="1" baseline="-25000" dirty="0" smtClean="0"/>
                <a:t>CuCu</a:t>
              </a:r>
              <a:r>
                <a:rPr lang="en-US" b="1" dirty="0" smtClean="0"/>
                <a:t>: 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SURPRISE!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Significant enhancement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638301" y="3776294"/>
              <a:ext cx="1162589" cy="96528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805070" y="1350355"/>
            <a:ext cx="3378276" cy="4495993"/>
            <a:chOff x="5805070" y="1350355"/>
            <a:chExt cx="3378276" cy="449599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05070" y="2619591"/>
              <a:ext cx="3296781" cy="22807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384225" y="4923018"/>
              <a:ext cx="27991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Rcp</a:t>
              </a:r>
              <a:r>
                <a:rPr lang="en-US" b="1" dirty="0" smtClean="0"/>
                <a:t> shows significant suppression emerging within Cu+Cu system.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52839" y="1350355"/>
              <a:ext cx="26603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Enhancement in peripheral not accounted for with pp reference… 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35" y="-164584"/>
            <a:ext cx="8042276" cy="1336956"/>
          </a:xfrm>
        </p:spPr>
        <p:txBody>
          <a:bodyPr/>
          <a:lstStyle/>
          <a:p>
            <a:r>
              <a:rPr lang="en-US" b="1" dirty="0" smtClean="0"/>
              <a:t>Trend across system size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7" y="1934164"/>
            <a:ext cx="4590736" cy="31170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213" y="1865464"/>
            <a:ext cx="5012700" cy="31814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00260" y="1588366"/>
            <a:ext cx="414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entral d+Au ≈ peripheral Cu+Cu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431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35" y="-164584"/>
            <a:ext cx="8042276" cy="1336956"/>
          </a:xfrm>
        </p:spPr>
        <p:txBody>
          <a:bodyPr/>
          <a:lstStyle/>
          <a:p>
            <a:r>
              <a:rPr lang="en-US" b="1" dirty="0" smtClean="0"/>
              <a:t>Trend across system size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7" y="1934164"/>
            <a:ext cx="4590736" cy="31170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94212" y="1579311"/>
            <a:ext cx="6800051" cy="3517707"/>
            <a:chOff x="5084949" y="1083406"/>
            <a:chExt cx="4571967" cy="251848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4949" y="1338145"/>
              <a:ext cx="3279801" cy="22637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620005" y="1083406"/>
              <a:ext cx="4036911" cy="264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  <a:r>
                <a:rPr lang="en-US" b="1" dirty="0" smtClean="0"/>
                <a:t>entral Cu+Cu ≈ peripheral Au+Au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3529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237" y="3404422"/>
            <a:ext cx="7090281" cy="2832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935" y="-164584"/>
            <a:ext cx="8042276" cy="1336956"/>
          </a:xfrm>
        </p:spPr>
        <p:txBody>
          <a:bodyPr/>
          <a:lstStyle/>
          <a:p>
            <a:r>
              <a:rPr lang="en-US" b="1" dirty="0" smtClean="0"/>
              <a:t>Trend across system size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53979" y="5744710"/>
            <a:ext cx="93184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FF66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FF6600"/>
                </a:solidFill>
              </a:rPr>
              <a:t>Theorists: Can your successful A+A models describe this whole trend</a:t>
            </a:r>
            <a:r>
              <a:rPr lang="en-US" sz="1600" b="1" dirty="0">
                <a:solidFill>
                  <a:srgbClr val="FF6600"/>
                </a:solidFill>
              </a:rPr>
              <a:t>?</a:t>
            </a:r>
            <a:endParaRPr lang="en-US" sz="1600" b="1" dirty="0" smtClean="0">
              <a:solidFill>
                <a:srgbClr val="FF66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465" y="946704"/>
            <a:ext cx="7153599" cy="28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5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7744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7703" y="714441"/>
            <a:ext cx="945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Forward rapidity: HF suppression, consistent with shadowing, energy loss models</a:t>
            </a:r>
            <a:endParaRPr lang="en-US" b="1" baseline="30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0390" y="1037605"/>
            <a:ext cx="3016947" cy="15819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55437" y="1248025"/>
            <a:ext cx="965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d+Au</a:t>
            </a:r>
            <a:endParaRPr lang="en-US" sz="14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219098" y="2426826"/>
            <a:ext cx="8924900" cy="2388465"/>
            <a:chOff x="219098" y="2426826"/>
            <a:chExt cx="8924900" cy="2388465"/>
          </a:xfrm>
        </p:grpSpPr>
        <p:sp>
          <p:nvSpPr>
            <p:cNvPr id="12" name="TextBox 11"/>
            <p:cNvSpPr txBox="1"/>
            <p:nvPr/>
          </p:nvSpPr>
          <p:spPr>
            <a:xfrm>
              <a:off x="264457" y="2426826"/>
              <a:ext cx="8879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Backward and mid rapidity:  open HF enhancement in </a:t>
              </a:r>
              <a:r>
                <a:rPr lang="en-US" b="1" dirty="0" err="1" smtClean="0"/>
                <a:t>dA</a:t>
              </a:r>
              <a:r>
                <a:rPr lang="en-US" b="1" dirty="0" smtClean="0"/>
                <a:t>, peripheral </a:t>
              </a:r>
              <a:r>
                <a:rPr lang="en-US" b="1" dirty="0" err="1" smtClean="0"/>
                <a:t>CuCu</a:t>
              </a:r>
              <a:endParaRPr lang="en-US" b="1" baseline="300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9098" y="2835067"/>
              <a:ext cx="2605196" cy="17667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27847" y="2954918"/>
              <a:ext cx="2515518" cy="170592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60126" y="2684421"/>
              <a:ext cx="6337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But J/ψ suppressed.  Need theoretical input!</a:t>
              </a:r>
              <a:endParaRPr lang="en-US" b="1" baseline="300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892334" y="2851242"/>
              <a:ext cx="2618732" cy="1964049"/>
              <a:chOff x="2892334" y="2851242"/>
              <a:chExt cx="2618732" cy="1964049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892334" y="2851242"/>
                <a:ext cx="2618732" cy="1964049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706738" y="2932238"/>
                <a:ext cx="9651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d+Au</a:t>
                </a:r>
                <a:endParaRPr lang="en-US" sz="1400" b="1" dirty="0"/>
              </a:p>
            </p:txBody>
          </p:sp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555" y="862738"/>
            <a:ext cx="2573907" cy="174552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763041" y="4792611"/>
            <a:ext cx="7380956" cy="1804577"/>
            <a:chOff x="1763041" y="4792611"/>
            <a:chExt cx="7380956" cy="180457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63041" y="4792611"/>
              <a:ext cx="4588489" cy="18045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374210" y="4944338"/>
              <a:ext cx="276978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Clear trend of HF enhancement to suppression with increasing reaction volume.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595" y="73430"/>
            <a:ext cx="9460180" cy="1280188"/>
          </a:xfrm>
        </p:spPr>
        <p:txBody>
          <a:bodyPr/>
          <a:lstStyle/>
          <a:p>
            <a:r>
              <a:rPr lang="en-US" b="1" dirty="0" smtClean="0"/>
              <a:t>Future of Low-x</a:t>
            </a:r>
            <a:br>
              <a:rPr lang="en-US" b="1" dirty="0" smtClean="0"/>
            </a:br>
            <a:r>
              <a:rPr lang="en-US" b="1" dirty="0" smtClean="0"/>
              <a:t> at PHENIX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709398" y="1963946"/>
            <a:ext cx="5397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Silicon detector for precision tracking at forward rapidity, covering PHENIX </a:t>
            </a:r>
            <a:r>
              <a:rPr lang="en-US" b="1" dirty="0" err="1" smtClean="0"/>
              <a:t>muon</a:t>
            </a:r>
            <a:r>
              <a:rPr lang="en-US" b="1" dirty="0" smtClean="0"/>
              <a:t> arms</a:t>
            </a:r>
          </a:p>
          <a:p>
            <a:r>
              <a:rPr lang="en-US" b="1" dirty="0" smtClean="0"/>
              <a:t> -b/c </a:t>
            </a:r>
            <a:r>
              <a:rPr lang="en-US" b="1" dirty="0" err="1" smtClean="0"/>
              <a:t>muon</a:t>
            </a:r>
            <a:r>
              <a:rPr lang="en-US" b="1" dirty="0" smtClean="0"/>
              <a:t> separation</a:t>
            </a:r>
            <a:r>
              <a:rPr lang="en-US" b="1" dirty="0"/>
              <a:t>	</a:t>
            </a:r>
            <a:endParaRPr lang="en-US" b="1" dirty="0" smtClean="0"/>
          </a:p>
          <a:p>
            <a:r>
              <a:rPr lang="en-US" b="1" dirty="0" smtClean="0"/>
              <a:t>-ψ(2s) at forward rapidity</a:t>
            </a:r>
          </a:p>
          <a:p>
            <a:r>
              <a:rPr lang="en-US" b="1" dirty="0" smtClean="0"/>
              <a:t>-</a:t>
            </a:r>
            <a:r>
              <a:rPr lang="en-US" b="1" dirty="0" err="1" smtClean="0"/>
              <a:t>Drell</a:t>
            </a:r>
            <a:r>
              <a:rPr lang="en-US" b="1" dirty="0" smtClean="0"/>
              <a:t> Yan </a:t>
            </a:r>
            <a:r>
              <a:rPr lang="en-US" b="1" dirty="0" err="1" smtClean="0"/>
              <a:t>dimuon</a:t>
            </a:r>
            <a:r>
              <a:rPr lang="en-US" b="1" dirty="0" smtClean="0"/>
              <a:t> production</a:t>
            </a:r>
            <a:endParaRPr 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-19595" y="3796181"/>
            <a:ext cx="9126000" cy="2656170"/>
            <a:chOff x="-19595" y="3796181"/>
            <a:chExt cx="9126000" cy="2656170"/>
          </a:xfrm>
        </p:grpSpPr>
        <p:sp>
          <p:nvSpPr>
            <p:cNvPr id="3" name="TextBox 2"/>
            <p:cNvSpPr txBox="1"/>
            <p:nvPr/>
          </p:nvSpPr>
          <p:spPr>
            <a:xfrm>
              <a:off x="649529" y="6083019"/>
              <a:ext cx="7571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PHENIX request for 2015 RHIC beam includes </a:t>
              </a:r>
              <a:r>
                <a:rPr lang="en-US" b="1" dirty="0" err="1" smtClean="0"/>
                <a:t>p+C</a:t>
              </a:r>
              <a:r>
                <a:rPr lang="en-US" b="1" dirty="0" smtClean="0"/>
                <a:t>, </a:t>
              </a:r>
              <a:r>
                <a:rPr lang="en-US" b="1" dirty="0" err="1"/>
                <a:t>p</a:t>
              </a:r>
              <a:r>
                <a:rPr lang="en-US" b="1" dirty="0" err="1" smtClean="0"/>
                <a:t>+Cu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p+Au</a:t>
              </a:r>
              <a:endParaRPr lang="en-US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11" y="4187525"/>
              <a:ext cx="2240265" cy="19492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90402" y="4271085"/>
              <a:ext cx="4244087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Preshower</a:t>
              </a:r>
              <a:r>
                <a:rPr lang="en-US" b="1" dirty="0" smtClean="0"/>
                <a:t> for enhanced capability of forward calorimeter</a:t>
              </a:r>
            </a:p>
            <a:p>
              <a:endParaRPr lang="en-US" b="1" dirty="0"/>
            </a:p>
            <a:p>
              <a:r>
                <a:rPr lang="en-US" b="1" dirty="0" smtClean="0"/>
                <a:t>Far forward direct photon measurement to constrain low-x PDFs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8903" y="3886722"/>
              <a:ext cx="2347502" cy="224561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19595" y="3796181"/>
              <a:ext cx="4244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Soon to come: MPC-EX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1114769"/>
            <a:ext cx="554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Installed and taking data: FVTX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357" y="1248465"/>
            <a:ext cx="3875700" cy="29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9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15527" y="1264362"/>
            <a:ext cx="6154968" cy="3726440"/>
          </a:xfrm>
        </p:spPr>
        <p:txBody>
          <a:bodyPr>
            <a:noAutofit/>
          </a:bodyPr>
          <a:lstStyle/>
          <a:p>
            <a:r>
              <a:rPr lang="en-US" sz="1400" dirty="0" smtClean="0"/>
              <a:t>Nuclear PDF is modified: S, AS, EMC, saturation?</a:t>
            </a:r>
          </a:p>
          <a:p>
            <a:pPr lvl="1"/>
            <a:r>
              <a:rPr lang="en-US" sz="1400" dirty="0" smtClean="0"/>
              <a:t>RHIC probes a unique crossover region in </a:t>
            </a:r>
            <a:r>
              <a:rPr lang="en-US" sz="1400" i="1" dirty="0" smtClean="0"/>
              <a:t>x, </a:t>
            </a:r>
            <a:r>
              <a:rPr lang="en-US" sz="1400" dirty="0" smtClean="0"/>
              <a:t>both shadowing and anti-shadowing regions easily accessible </a:t>
            </a:r>
          </a:p>
          <a:p>
            <a:pPr lvl="1"/>
            <a:r>
              <a:rPr lang="en-US" sz="1400" dirty="0" smtClean="0"/>
              <a:t>Heavy quarks especially sensitive </a:t>
            </a:r>
          </a:p>
          <a:p>
            <a:pPr lvl="1">
              <a:buNone/>
            </a:pPr>
            <a:r>
              <a:rPr lang="en-US" sz="1400" dirty="0" smtClean="0"/>
              <a:t>      to gluon </a:t>
            </a:r>
            <a:r>
              <a:rPr lang="en-US" sz="1400" dirty="0" err="1" smtClean="0"/>
              <a:t>nPDF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511" y="40148"/>
            <a:ext cx="9118598" cy="1106994"/>
          </a:xfrm>
        </p:spPr>
        <p:txBody>
          <a:bodyPr/>
          <a:lstStyle/>
          <a:p>
            <a:r>
              <a:rPr lang="en-US" b="1" dirty="0" smtClean="0"/>
              <a:t>The Nuclear Initial State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6" name="Picture 4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 Durham - Hard Probes 2013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-78665" y="956096"/>
            <a:ext cx="940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Collisions of nuclei are </a:t>
            </a:r>
            <a:r>
              <a:rPr lang="en-US" sz="2000" b="1" i="1" dirty="0"/>
              <a:t>inherently different </a:t>
            </a:r>
            <a:r>
              <a:rPr lang="en-US" sz="2000" b="1" dirty="0"/>
              <a:t>from collisions of bare nucleons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736" y="4866061"/>
            <a:ext cx="8993753" cy="1853752"/>
            <a:chOff x="48736" y="4866061"/>
            <a:chExt cx="8993753" cy="1853752"/>
          </a:xfrm>
        </p:grpSpPr>
        <p:sp>
          <p:nvSpPr>
            <p:cNvPr id="25" name="TextBox 24"/>
            <p:cNvSpPr txBox="1"/>
            <p:nvPr/>
          </p:nvSpPr>
          <p:spPr>
            <a:xfrm>
              <a:off x="48736" y="5180930"/>
              <a:ext cx="8993753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</a:rPr>
                <a:t>How we can study these effects:</a:t>
              </a:r>
            </a:p>
            <a:p>
              <a:pPr algn="ctr"/>
              <a:r>
                <a:rPr lang="en-US" b="1" dirty="0" smtClean="0"/>
                <a:t>	-Look in different rapidity ranges (effectively varies </a:t>
              </a:r>
              <a:r>
                <a:rPr lang="en-US" b="1" i="1" dirty="0" err="1" smtClean="0"/>
                <a:t>x</a:t>
              </a:r>
              <a:r>
                <a:rPr lang="en-US" b="1" dirty="0" smtClean="0"/>
                <a:t>, co-mover density)</a:t>
              </a:r>
            </a:p>
            <a:p>
              <a:pPr algn="ctr"/>
              <a:r>
                <a:rPr lang="en-US" b="1" dirty="0" smtClean="0"/>
                <a:t>	-Change system size (</a:t>
              </a:r>
              <a:r>
                <a:rPr lang="en-US" b="1" dirty="0" err="1" smtClean="0"/>
                <a:t>d+Au</a:t>
              </a:r>
              <a:r>
                <a:rPr lang="en-US" b="1" dirty="0" smtClean="0"/>
                <a:t> -&gt;</a:t>
              </a:r>
              <a:r>
                <a:rPr lang="en-US" b="1" dirty="0" err="1" smtClean="0"/>
                <a:t>Cu+Cu</a:t>
              </a:r>
              <a:r>
                <a:rPr lang="en-US" b="1" dirty="0" smtClean="0"/>
                <a:t>-&gt;</a:t>
              </a:r>
              <a:r>
                <a:rPr lang="en-US" b="1" dirty="0" err="1" smtClean="0"/>
                <a:t>Au+Au</a:t>
              </a:r>
              <a:r>
                <a:rPr lang="en-US" b="1" dirty="0" smtClean="0"/>
                <a:t>, vary path length, temp, etc)</a:t>
              </a:r>
            </a:p>
            <a:p>
              <a:pPr algn="ctr"/>
              <a:r>
                <a:rPr lang="en-US" b="1" dirty="0" smtClean="0"/>
                <a:t>-Vary beam energy (BES at RHIC, RHIC </a:t>
              </a:r>
              <a:r>
                <a:rPr lang="en-US" b="1" dirty="0" err="1" smtClean="0"/>
                <a:t>vs</a:t>
              </a:r>
              <a:r>
                <a:rPr lang="en-US" b="1" dirty="0" smtClean="0"/>
                <a:t> LHC)</a:t>
              </a:r>
            </a:p>
            <a:p>
              <a:pPr algn="ctr"/>
              <a:r>
                <a:rPr lang="en-US" b="1" dirty="0" smtClean="0"/>
                <a:t>	  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5515" y="4866061"/>
              <a:ext cx="7007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NONE of these effects are accounted for with a </a:t>
              </a:r>
              <a:r>
                <a:rPr lang="en-US" b="1" dirty="0" err="1" smtClean="0"/>
                <a:t>p+p</a:t>
              </a:r>
              <a:r>
                <a:rPr lang="en-US" b="1" dirty="0" smtClean="0"/>
                <a:t> reference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4712" y="1678353"/>
            <a:ext cx="8712682" cy="3312448"/>
            <a:chOff x="364712" y="1678353"/>
            <a:chExt cx="8712682" cy="3312448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364712" y="2697882"/>
              <a:ext cx="6154968" cy="22093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9250" indent="-349250" algn="l" defTabSz="914400" rtl="0" eaLnBrk="1" latinLnBrk="0" hangingPunct="1">
                <a:spcBef>
                  <a:spcPts val="20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4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22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837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2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63650" indent="-2952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75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546225" indent="-282575" algn="l" defTabSz="914400" rtl="0" eaLnBrk="1" latinLnBrk="0" hangingPunct="1">
                <a:spcBef>
                  <a:spcPts val="600"/>
                </a:spcBef>
                <a:buClr>
                  <a:schemeClr val="accent1">
                    <a:lumMod val="60000"/>
                    <a:lumOff val="40000"/>
                  </a:schemeClr>
                </a:buClr>
                <a:buSzPct val="110000"/>
                <a:buFont typeface="Wingdings 2" pitchFamily="18" charset="2"/>
                <a:buChar char=""/>
                <a:defRPr sz="18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err="1" smtClean="0"/>
                <a:t>Partonic</a:t>
              </a:r>
              <a:r>
                <a:rPr lang="en-US" sz="1400" dirty="0" smtClean="0"/>
                <a:t> interactions in nucleus </a:t>
              </a:r>
            </a:p>
            <a:p>
              <a:pPr lvl="1"/>
              <a:r>
                <a:rPr lang="en-US" sz="1400" dirty="0" err="1" smtClean="0"/>
                <a:t>kT</a:t>
              </a:r>
              <a:r>
                <a:rPr lang="en-US" sz="1400" dirty="0" smtClean="0"/>
                <a:t> kicks (“traditional” explanation </a:t>
              </a:r>
            </a:p>
            <a:p>
              <a:pPr lvl="1">
                <a:buFont typeface="Wingdings 2" pitchFamily="18" charset="2"/>
                <a:buNone/>
              </a:pPr>
              <a:r>
                <a:rPr lang="en-US" sz="1400" dirty="0" smtClean="0"/>
                <a:t>     of Cronin, but mass dependence?)</a:t>
              </a:r>
            </a:p>
            <a:p>
              <a:pPr lvl="1"/>
              <a:r>
                <a:rPr lang="en-US" sz="1400" dirty="0" smtClean="0"/>
                <a:t>Energy loss</a:t>
              </a:r>
            </a:p>
            <a:p>
              <a:r>
                <a:rPr lang="en-US" sz="1400" dirty="0" smtClean="0"/>
                <a:t>Baryon enhancement, recombination?</a:t>
              </a:r>
            </a:p>
            <a:p>
              <a:r>
                <a:rPr lang="en-US" sz="1400" dirty="0" smtClean="0"/>
                <a:t>Possible hydrodynamic phenomena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507277" y="1678353"/>
              <a:ext cx="4570117" cy="3312448"/>
              <a:chOff x="4507277" y="1678353"/>
              <a:chExt cx="4570117" cy="3312448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507277" y="1905155"/>
                <a:ext cx="4570117" cy="3085646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951198" y="1678353"/>
                <a:ext cx="20912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PRC 88 024906</a:t>
                </a:r>
                <a:endParaRPr lang="en-US" b="1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669814" y="1905155"/>
            <a:ext cx="4218692" cy="2906328"/>
            <a:chOff x="4669814" y="1905155"/>
            <a:chExt cx="4218692" cy="290632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9814" y="1905155"/>
              <a:ext cx="4218692" cy="29063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00394" y="4077617"/>
              <a:ext cx="11381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7074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318" y="2618458"/>
            <a:ext cx="4114741" cy="12978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/>
              <a:t>BACKUPS</a:t>
            </a:r>
            <a:endParaRPr lang="en-US" sz="6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18" y="-39844"/>
            <a:ext cx="8327093" cy="1128508"/>
          </a:xfrm>
        </p:spPr>
        <p:txBody>
          <a:bodyPr/>
          <a:lstStyle/>
          <a:p>
            <a:r>
              <a:rPr lang="en-US" b="1" dirty="0" smtClean="0"/>
              <a:t>Nuclear Modification R</a:t>
            </a:r>
            <a:r>
              <a:rPr lang="en-US" b="1" baseline="-25000" dirty="0" smtClean="0"/>
              <a:t>CuCu</a:t>
            </a:r>
            <a:endParaRPr lang="en-US" b="1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8" name="Picture 7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118" y="1086208"/>
            <a:ext cx="6118419" cy="41492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02785" y="1735056"/>
            <a:ext cx="288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Prediction</a:t>
            </a:r>
            <a:r>
              <a:rPr lang="en-US" b="1" dirty="0" smtClean="0"/>
              <a:t> from </a:t>
            </a:r>
          </a:p>
          <a:p>
            <a:r>
              <a:rPr lang="en-US" b="1" dirty="0" smtClean="0"/>
              <a:t>Sharma, </a:t>
            </a:r>
            <a:r>
              <a:rPr lang="en-US" b="1" dirty="0" err="1" smtClean="0"/>
              <a:t>Vitev</a:t>
            </a:r>
            <a:r>
              <a:rPr lang="en-US" b="1" dirty="0" smtClean="0"/>
              <a:t>, Zhang, PRC 80, 054902 (2009) </a:t>
            </a:r>
          </a:p>
          <a:p>
            <a:endParaRPr lang="en-US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260837" y="1079291"/>
            <a:ext cx="8829673" cy="4136136"/>
            <a:chOff x="260837" y="1079291"/>
            <a:chExt cx="8829673" cy="413613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0837" y="1079291"/>
              <a:ext cx="6099048" cy="413613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202785" y="2935385"/>
              <a:ext cx="28877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Also describes forward Cu+Cu HF muon production</a:t>
              </a:r>
            </a:p>
            <a:p>
              <a:endParaRPr lang="en-US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6777" y="4910320"/>
            <a:ext cx="8597223" cy="1650229"/>
            <a:chOff x="546777" y="4910320"/>
            <a:chExt cx="8597223" cy="1650229"/>
          </a:xfrm>
        </p:grpSpPr>
        <p:sp>
          <p:nvSpPr>
            <p:cNvPr id="24" name="TextBox 23"/>
            <p:cNvSpPr txBox="1"/>
            <p:nvPr/>
          </p:nvSpPr>
          <p:spPr>
            <a:xfrm>
              <a:off x="2845611" y="5360220"/>
              <a:ext cx="62983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Model describes forward d+Au data, and mid- and forward Cu+Cu data (with additional HNM energy loss) in a consistent framework.</a:t>
              </a:r>
            </a:p>
            <a:p>
              <a:endParaRPr lang="en-US" b="1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6777" y="4910320"/>
              <a:ext cx="2037563" cy="15281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990600"/>
            <a:ext cx="7200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3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25" y="1012825"/>
            <a:ext cx="4375150" cy="483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418" y="-39844"/>
            <a:ext cx="8327093" cy="1128508"/>
          </a:xfrm>
        </p:spPr>
        <p:txBody>
          <a:bodyPr/>
          <a:lstStyle/>
          <a:p>
            <a:r>
              <a:rPr lang="en-US" b="1" dirty="0" smtClean="0"/>
              <a:t>Nuclear Modification R</a:t>
            </a:r>
            <a:r>
              <a:rPr lang="en-US" b="1" baseline="-25000" dirty="0" smtClean="0"/>
              <a:t>CuCu</a:t>
            </a:r>
            <a:endParaRPr lang="en-US" b="1" baseline="-25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8" name="Picture 7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8" y="1238260"/>
            <a:ext cx="7690400" cy="478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59124"/>
            <a:ext cx="8042276" cy="997324"/>
          </a:xfrm>
        </p:spPr>
        <p:txBody>
          <a:bodyPr/>
          <a:lstStyle/>
          <a:p>
            <a:r>
              <a:rPr lang="en-US" b="1" dirty="0" smtClean="0"/>
              <a:t>Electron Methodology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13" name="Picture 4" descr="PHENIX big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/>
          <p:nvPr/>
        </p:nvGrpSpPr>
        <p:grpSpPr>
          <a:xfrm>
            <a:off x="3403658" y="3684868"/>
            <a:ext cx="5687961" cy="2552700"/>
            <a:chOff x="3403658" y="1028700"/>
            <a:chExt cx="5687961" cy="2552700"/>
          </a:xfrm>
        </p:grpSpPr>
        <p:sp>
          <p:nvSpPr>
            <p:cNvPr id="9" name="Rectangle 8"/>
            <p:cNvSpPr/>
            <p:nvPr/>
          </p:nvSpPr>
          <p:spPr>
            <a:xfrm>
              <a:off x="3975101" y="1028700"/>
              <a:ext cx="5116518" cy="25527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3658" y="1060966"/>
              <a:ext cx="3378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Cocktail method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75100" y="3212068"/>
              <a:ext cx="4978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Dominated by uncertainty on pion spectra</a:t>
              </a:r>
            </a:p>
          </p:txBody>
        </p:sp>
        <p:pic>
          <p:nvPicPr>
            <p:cNvPr id="18" name="Picture 4" descr="inc_spectrumMB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0121" y="1379498"/>
              <a:ext cx="3607635" cy="2030246"/>
            </a:xfrm>
            <a:prstGeom prst="rect">
              <a:avLst/>
            </a:prstGeom>
            <a:noFill/>
          </p:spPr>
        </p:pic>
      </p:grpSp>
      <p:grpSp>
        <p:nvGrpSpPr>
          <p:cNvPr id="7" name="Group 22"/>
          <p:cNvGrpSpPr/>
          <p:nvPr/>
        </p:nvGrpSpPr>
        <p:grpSpPr>
          <a:xfrm>
            <a:off x="3492558" y="1048266"/>
            <a:ext cx="5702241" cy="2622034"/>
            <a:chOff x="3492558" y="3581400"/>
            <a:chExt cx="5702241" cy="2622034"/>
          </a:xfrm>
        </p:grpSpPr>
        <p:sp>
          <p:nvSpPr>
            <p:cNvPr id="10" name="Rectangle 9"/>
            <p:cNvSpPr/>
            <p:nvPr/>
          </p:nvSpPr>
          <p:spPr>
            <a:xfrm>
              <a:off x="3975101" y="3581400"/>
              <a:ext cx="5116518" cy="262203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2558" y="3581400"/>
              <a:ext cx="3378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Converter method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48101" y="5834102"/>
              <a:ext cx="5346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Dominated by low stats of </a:t>
              </a:r>
              <a:r>
                <a:rPr lang="en-US" b="1" dirty="0" err="1" smtClean="0"/>
                <a:t>conv</a:t>
              </a:r>
              <a:r>
                <a:rPr lang="en-US" b="1" dirty="0" smtClean="0"/>
                <a:t>-in data (1 day)</a:t>
              </a: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387859" y="3807896"/>
              <a:ext cx="1500647" cy="2026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25602" name="Object 2"/>
            <p:cNvGraphicFramePr>
              <a:graphicFrameLocks noChangeAspect="1"/>
            </p:cNvGraphicFramePr>
            <p:nvPr/>
          </p:nvGraphicFramePr>
          <p:xfrm>
            <a:off x="3975100" y="4419600"/>
            <a:ext cx="3461793" cy="1206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72" name="Equation" r:id="rId7" imgW="1866600" imgH="507960" progId="Equation.3">
                    <p:embed/>
                  </p:oleObj>
                </mc:Choice>
                <mc:Fallback>
                  <p:oleObj name="Equation" r:id="rId7" imgW="1866600" imgH="5079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5100" y="4419600"/>
                          <a:ext cx="3461793" cy="120650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23"/>
          <p:cNvGrpSpPr/>
          <p:nvPr/>
        </p:nvGrpSpPr>
        <p:grpSpPr>
          <a:xfrm>
            <a:off x="-109673" y="1906477"/>
            <a:ext cx="4414973" cy="3777093"/>
            <a:chOff x="-109673" y="1906477"/>
            <a:chExt cx="4414973" cy="3777093"/>
          </a:xfrm>
        </p:grpSpPr>
        <p:sp>
          <p:nvSpPr>
            <p:cNvPr id="12" name="TextBox 11"/>
            <p:cNvSpPr txBox="1"/>
            <p:nvPr/>
          </p:nvSpPr>
          <p:spPr>
            <a:xfrm>
              <a:off x="-109673" y="5037239"/>
              <a:ext cx="3995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Excellent agreement between two independent methods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34" y="1906477"/>
              <a:ext cx="4285266" cy="2906101"/>
            </a:xfrm>
            <a:prstGeom prst="rect">
              <a:avLst/>
            </a:prstGeom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558" y="439394"/>
            <a:ext cx="3289301" cy="17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20700000"/>
            </a:camera>
            <a:lightRig rig="threePt" dir="t"/>
          </a:scene3d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Matt Durham - Hard Probes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0277"/>
            <a:ext cx="8042276" cy="762044"/>
          </a:xfrm>
        </p:spPr>
        <p:txBody>
          <a:bodyPr/>
          <a:lstStyle/>
          <a:p>
            <a:r>
              <a:rPr lang="en-US" b="1" dirty="0" smtClean="0"/>
              <a:t>Open HF in A+A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16FAA-F487-0A41-92FF-C97BFC11A29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3933" y="1136386"/>
            <a:ext cx="5450067" cy="46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HENIX big 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4458" y="1320212"/>
            <a:ext cx="3979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of the most striking results from RHIC: </a:t>
            </a:r>
          </a:p>
          <a:p>
            <a:endParaRPr lang="en-US" dirty="0"/>
          </a:p>
          <a:p>
            <a:r>
              <a:rPr lang="en-US" dirty="0" smtClean="0"/>
              <a:t>Large suppression of open heavy flavor mesons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6963" y="4086441"/>
            <a:ext cx="397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Heavy quarks produced only in initial hard scattering</a:t>
            </a:r>
            <a:endParaRPr lang="en-US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326431"/>
              </p:ext>
            </p:extLst>
          </p:nvPr>
        </p:nvGraphicFramePr>
        <p:xfrm>
          <a:off x="688039" y="3155661"/>
          <a:ext cx="2201989" cy="574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2" name="Equation" r:id="rId6" imgW="876300" imgH="228600" progId="Equation.3">
                  <p:embed/>
                </p:oleObj>
              </mc:Choice>
              <mc:Fallback>
                <p:oleObj name="Equation" r:id="rId6" imgW="8763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39" y="3155661"/>
                        <a:ext cx="2201989" cy="574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4204" y="5191813"/>
            <a:ext cx="397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Perturbative</a:t>
            </a:r>
            <a:r>
              <a:rPr lang="en-US" b="1" dirty="0" smtClean="0"/>
              <a:t> QCD techniques applicable</a:t>
            </a:r>
            <a:endParaRPr lang="en-US" b="1" dirty="0"/>
          </a:p>
        </p:txBody>
      </p:sp>
      <p:sp>
        <p:nvSpPr>
          <p:cNvPr id="12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</p:spPr>
        <p:txBody>
          <a:bodyPr/>
          <a:lstStyle/>
          <a:p>
            <a:r>
              <a:rPr lang="en-US" dirty="0" smtClean="0"/>
              <a:t>Matt Durham - Hard Probes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35851" y="1030634"/>
            <a:ext cx="4495556" cy="2822176"/>
            <a:chOff x="3741360" y="1210677"/>
            <a:chExt cx="5330018" cy="36961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41360" y="1210677"/>
              <a:ext cx="5147146" cy="36961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038902" y="4167908"/>
              <a:ext cx="2032476" cy="362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M. </a:t>
              </a:r>
              <a:r>
                <a:rPr lang="en-US" sz="1200" b="1" dirty="0" err="1" smtClean="0"/>
                <a:t>Heide</a:t>
              </a:r>
              <a:r>
                <a:rPr lang="en-US" sz="1200" b="1" dirty="0" smtClean="0"/>
                <a:t>, SQM13</a:t>
              </a:r>
              <a:endParaRPr lang="en-US" sz="1200" b="1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15875" y="3705390"/>
            <a:ext cx="45396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Surprise: Prelim ALICE data shows identical phenomena at LHC, despite very different </a:t>
            </a:r>
            <a:r>
              <a:rPr lang="en-US" b="1" dirty="0" err="1" smtClean="0"/>
              <a:t>x</a:t>
            </a:r>
            <a:r>
              <a:rPr lang="en-US" b="1" dirty="0" smtClean="0"/>
              <a:t> range for charm.</a:t>
            </a:r>
          </a:p>
          <a:p>
            <a:r>
              <a:rPr lang="en-US" b="1" dirty="0" smtClean="0"/>
              <a:t>PDF modification is not dominant effect on charm in </a:t>
            </a:r>
            <a:r>
              <a:rPr lang="en-US" b="1" dirty="0" err="1" smtClean="0"/>
              <a:t>pA</a:t>
            </a:r>
            <a:r>
              <a:rPr lang="en-US" b="1" dirty="0" smtClean="0"/>
              <a:t>?  Then what is?</a:t>
            </a:r>
          </a:p>
          <a:p>
            <a:endParaRPr lang="en-US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64511" y="6128"/>
            <a:ext cx="9118598" cy="1106994"/>
          </a:xfrm>
        </p:spPr>
        <p:txBody>
          <a:bodyPr/>
          <a:lstStyle/>
          <a:p>
            <a:r>
              <a:rPr lang="en-US" b="1" dirty="0" smtClean="0"/>
              <a:t>Heavy Quark Initial State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15398" y="904339"/>
            <a:ext cx="296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PRL 109, 242301 (2012)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21" y="1146443"/>
            <a:ext cx="4068208" cy="28062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623" y="3774353"/>
            <a:ext cx="3957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-HF electrons at RHIC show enhancement at </a:t>
            </a:r>
            <a:r>
              <a:rPr lang="en-US" b="1" dirty="0" err="1" smtClean="0"/>
              <a:t>midrapidity</a:t>
            </a:r>
            <a:r>
              <a:rPr lang="en-US" b="1" dirty="0" smtClean="0"/>
              <a:t> in </a:t>
            </a:r>
            <a:r>
              <a:rPr lang="en-US" b="1" dirty="0" err="1" smtClean="0"/>
              <a:t>dA</a:t>
            </a:r>
            <a:endParaRPr lang="en-US" b="1" dirty="0" smtClean="0"/>
          </a:p>
          <a:p>
            <a:r>
              <a:rPr lang="en-US" b="1" dirty="0" smtClean="0"/>
              <a:t>-Different pattern from pi0</a:t>
            </a:r>
          </a:p>
          <a:p>
            <a:r>
              <a:rPr lang="en-US" b="1" dirty="0" smtClean="0"/>
              <a:t>-Light and heavy quarks have different baseline in AA collisions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1887" y="5281202"/>
            <a:ext cx="84936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BRAND SPANKIN’ NEW finalized results in this talk:</a:t>
            </a:r>
            <a:endParaRPr lang="en-US" b="1" dirty="0" smtClean="0">
              <a:solidFill>
                <a:srgbClr val="0000FF"/>
              </a:solidFill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	-Forward rapidity open heavy flavor </a:t>
            </a:r>
            <a:r>
              <a:rPr lang="en-US" b="1" dirty="0" err="1" smtClean="0">
                <a:solidFill>
                  <a:srgbClr val="0000FF"/>
                </a:solidFill>
              </a:rPr>
              <a:t>muons</a:t>
            </a:r>
            <a:r>
              <a:rPr lang="en-US" b="1" dirty="0" smtClean="0">
                <a:solidFill>
                  <a:srgbClr val="0000FF"/>
                </a:solidFill>
              </a:rPr>
              <a:t> in </a:t>
            </a:r>
            <a:r>
              <a:rPr lang="en-US" b="1" dirty="0" err="1" smtClean="0">
                <a:solidFill>
                  <a:srgbClr val="0000FF"/>
                </a:solidFill>
              </a:rPr>
              <a:t>d+Au</a:t>
            </a:r>
            <a:r>
              <a:rPr lang="en-US" b="1" dirty="0" smtClean="0">
                <a:solidFill>
                  <a:srgbClr val="0000FF"/>
                </a:solidFill>
              </a:rPr>
              <a:t>, arXiv:1310.1005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	-Mid-rapidity open heavy flavor electrons in </a:t>
            </a:r>
            <a:r>
              <a:rPr lang="en-US" b="1" dirty="0" err="1" smtClean="0">
                <a:solidFill>
                  <a:srgbClr val="0000FF"/>
                </a:solidFill>
              </a:rPr>
              <a:t>Cu+Cu</a:t>
            </a:r>
            <a:r>
              <a:rPr lang="en-US" b="1" dirty="0" smtClean="0">
                <a:solidFill>
                  <a:srgbClr val="0000FF"/>
                </a:solidFill>
              </a:rPr>
              <a:t>, arXiv:1310.8286  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11" y="72186"/>
            <a:ext cx="7235936" cy="1278748"/>
          </a:xfrm>
        </p:spPr>
        <p:txBody>
          <a:bodyPr/>
          <a:lstStyle/>
          <a:p>
            <a:r>
              <a:rPr lang="en-US" b="1" dirty="0" smtClean="0"/>
              <a:t>Open Heavy Flavor at PHENIX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6776" y="2140053"/>
            <a:ext cx="6372281" cy="464370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652088" y="4472730"/>
            <a:ext cx="3431975" cy="752947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202747" y="3764735"/>
            <a:ext cx="3462223" cy="680588"/>
          </a:xfrm>
          <a:prstGeom prst="straightConnector1">
            <a:avLst/>
          </a:prstGeom>
          <a:ln w="76200" cmpd="sng">
            <a:solidFill>
              <a:srgbClr val="0000FF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2460" y="4922251"/>
            <a:ext cx="404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  <a:latin typeface="Abadi MT Condensed Extra Bold"/>
              </a:rPr>
              <a:t>d</a:t>
            </a:r>
            <a:endParaRPr lang="en-US" sz="3000" dirty="0">
              <a:solidFill>
                <a:srgbClr val="0000FF"/>
              </a:solidFill>
              <a:latin typeface="Abadi MT Condensed Extra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81470" y="3431545"/>
            <a:ext cx="788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  <a:latin typeface="Abadi MT Condensed Extra Bold"/>
              </a:rPr>
              <a:t>Au</a:t>
            </a:r>
            <a:endParaRPr lang="en-US" sz="3000" dirty="0">
              <a:solidFill>
                <a:srgbClr val="0000FF"/>
              </a:solidFill>
              <a:latin typeface="Abadi MT Condensed Extra Bold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3614647" y="2975907"/>
            <a:ext cx="2327744" cy="61108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69807" y="1649532"/>
            <a:ext cx="585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Abadi MT Condensed Extra Bold"/>
              </a:rPr>
              <a:t>e</a:t>
            </a:r>
            <a:endParaRPr lang="en-US" sz="3000" dirty="0">
              <a:solidFill>
                <a:srgbClr val="FF0000"/>
              </a:solidFill>
              <a:latin typeface="Abadi MT Condensed Extra Bold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1697049" y="3764734"/>
            <a:ext cx="3387014" cy="707996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135312" y="2483601"/>
            <a:ext cx="3001444" cy="1972961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92460" y="3431545"/>
            <a:ext cx="585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μ</a:t>
            </a:r>
            <a:endParaRPr lang="en-US" sz="3000" b="1" dirty="0">
              <a:solidFill>
                <a:srgbClr val="008000"/>
              </a:solidFill>
              <a:latin typeface="Abadi MT Condensed Extra Bol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73713" y="2105460"/>
            <a:ext cx="585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8000"/>
                </a:solidFill>
                <a:latin typeface="Lucida Grande"/>
                <a:ea typeface="Lucida Grande"/>
                <a:cs typeface="Lucida Grande"/>
              </a:rPr>
              <a:t>μ</a:t>
            </a:r>
            <a:endParaRPr lang="en-US" sz="3000" b="1" dirty="0">
              <a:solidFill>
                <a:srgbClr val="008000"/>
              </a:solidFill>
              <a:latin typeface="Abadi MT Condensed Extra Bold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401" y="1146278"/>
            <a:ext cx="441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Semi-</a:t>
            </a:r>
            <a:r>
              <a:rPr lang="en-US" b="1" dirty="0" err="1" smtClean="0"/>
              <a:t>leptonic</a:t>
            </a:r>
            <a:r>
              <a:rPr lang="en-US" b="1" dirty="0" smtClean="0"/>
              <a:t> decays of HF hadrons: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25566" y="1227316"/>
            <a:ext cx="3574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Electrons: |</a:t>
            </a:r>
            <a:r>
              <a:rPr lang="en-US" b="1" dirty="0" err="1" smtClean="0">
                <a:solidFill>
                  <a:srgbClr val="FF0000"/>
                </a:solidFill>
              </a:rPr>
              <a:t>y</a:t>
            </a:r>
            <a:r>
              <a:rPr lang="en-US" b="1" dirty="0" smtClean="0">
                <a:solidFill>
                  <a:srgbClr val="FF0000"/>
                </a:solidFill>
              </a:rPr>
              <a:t>| &lt;0.35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-Tracked with DC,PC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-ID with RICH, </a:t>
            </a:r>
            <a:r>
              <a:rPr lang="en-US" b="1" dirty="0" err="1" smtClean="0">
                <a:solidFill>
                  <a:srgbClr val="FF0000"/>
                </a:solidFill>
              </a:rPr>
              <a:t>EmCal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596" y="1442652"/>
            <a:ext cx="3574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Muons: 1.2 &lt; |</a:t>
            </a:r>
            <a:r>
              <a:rPr lang="en-US" b="1" dirty="0" err="1" smtClean="0">
                <a:solidFill>
                  <a:srgbClr val="008000"/>
                </a:solidFill>
              </a:rPr>
              <a:t>y</a:t>
            </a:r>
            <a:r>
              <a:rPr lang="en-US" b="1" dirty="0" smtClean="0">
                <a:solidFill>
                  <a:srgbClr val="008000"/>
                </a:solidFill>
              </a:rPr>
              <a:t>| &lt; 2.2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~10λ </a:t>
            </a:r>
            <a:r>
              <a:rPr lang="en-US" b="1" dirty="0" err="1" smtClean="0">
                <a:solidFill>
                  <a:srgbClr val="008000"/>
                </a:solidFill>
              </a:rPr>
              <a:t>hadron</a:t>
            </a:r>
            <a:r>
              <a:rPr lang="en-US" b="1" dirty="0" smtClean="0">
                <a:solidFill>
                  <a:srgbClr val="008000"/>
                </a:solidFill>
              </a:rPr>
              <a:t> absorbers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-Tracked with wire chambers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-Further muon ID with layers of steel and streamer tubes 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5800" y="1187363"/>
            <a:ext cx="3974221" cy="21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5539" y="724862"/>
            <a:ext cx="1300480" cy="975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6" y="171944"/>
            <a:ext cx="8042276" cy="647744"/>
          </a:xfrm>
        </p:spPr>
        <p:txBody>
          <a:bodyPr/>
          <a:lstStyle/>
          <a:p>
            <a:r>
              <a:rPr lang="en-US" b="1" dirty="0" smtClean="0"/>
              <a:t>Open HF </a:t>
            </a:r>
            <a:r>
              <a:rPr lang="en-US" b="1" dirty="0" err="1" smtClean="0"/>
              <a:t>μ</a:t>
            </a:r>
            <a:r>
              <a:rPr lang="en-US" b="1" dirty="0" smtClean="0"/>
              <a:t> in </a:t>
            </a:r>
            <a:r>
              <a:rPr lang="en-US" b="1" dirty="0" err="1" smtClean="0"/>
              <a:t>d+Au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180783" y="1189582"/>
            <a:ext cx="2557556" cy="403342"/>
            <a:chOff x="4942838" y="1346200"/>
            <a:chExt cx="2557556" cy="403342"/>
          </a:xfrm>
        </p:grpSpPr>
        <p:sp>
          <p:nvSpPr>
            <p:cNvPr id="8" name="Rectangle 7"/>
            <p:cNvSpPr/>
            <p:nvPr/>
          </p:nvSpPr>
          <p:spPr>
            <a:xfrm>
              <a:off x="4942838" y="1346200"/>
              <a:ext cx="2557556" cy="4033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63419" y="1380210"/>
              <a:ext cx="25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arXiv:1310.1005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97064" y="2629696"/>
            <a:ext cx="5978909" cy="3873115"/>
            <a:chOff x="1292460" y="2105460"/>
            <a:chExt cx="8177470" cy="4678301"/>
          </a:xfrm>
        </p:grpSpPr>
        <p:grpSp>
          <p:nvGrpSpPr>
            <p:cNvPr id="19" name="Group 18"/>
            <p:cNvGrpSpPr/>
            <p:nvPr/>
          </p:nvGrpSpPr>
          <p:grpSpPr>
            <a:xfrm>
              <a:off x="1292460" y="2105460"/>
              <a:ext cx="7366532" cy="4678301"/>
              <a:chOff x="1292460" y="2105460"/>
              <a:chExt cx="7366532" cy="46783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66776" y="2140053"/>
                <a:ext cx="6372281" cy="4643708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rot="10800000">
                <a:off x="1697049" y="3764734"/>
                <a:ext cx="3387014" cy="707996"/>
              </a:xfrm>
              <a:prstGeom prst="straightConnector1">
                <a:avLst/>
              </a:prstGeom>
              <a:ln w="76200" cmpd="sng">
                <a:solidFill>
                  <a:srgbClr val="008000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5135312" y="2483601"/>
                <a:ext cx="3001444" cy="1972961"/>
              </a:xfrm>
              <a:prstGeom prst="straightConnector1">
                <a:avLst/>
              </a:prstGeom>
              <a:ln w="76200" cmpd="sng">
                <a:solidFill>
                  <a:srgbClr val="008000"/>
                </a:solidFill>
                <a:tailEnd type="arrow" w="sm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292460" y="3431544"/>
                <a:ext cx="585279" cy="122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rgbClr val="008000"/>
                    </a:solidFill>
                    <a:latin typeface="Lucida Grande"/>
                    <a:ea typeface="Lucida Grande"/>
                    <a:cs typeface="Lucida Grande"/>
                  </a:rPr>
                  <a:t>μ</a:t>
                </a:r>
                <a:endParaRPr lang="en-US" sz="3000" b="1" dirty="0">
                  <a:solidFill>
                    <a:srgbClr val="008000"/>
                  </a:solidFill>
                  <a:latin typeface="Abadi MT Condensed Extra Bold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073713" y="2105460"/>
                <a:ext cx="585279" cy="122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rgbClr val="008000"/>
                    </a:solidFill>
                    <a:latin typeface="Lucida Grande"/>
                    <a:ea typeface="Lucida Grande"/>
                    <a:cs typeface="Lucida Grande"/>
                  </a:rPr>
                  <a:t>μ</a:t>
                </a:r>
                <a:endParaRPr lang="en-US" sz="3000" b="1" dirty="0">
                  <a:solidFill>
                    <a:srgbClr val="008000"/>
                  </a:solidFill>
                  <a:latin typeface="Abadi MT Condensed Extra Bold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1652088" y="4472730"/>
              <a:ext cx="3431975" cy="752947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5202747" y="3764735"/>
              <a:ext cx="3462223" cy="680588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tailEnd type="arrow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292460" y="4922251"/>
              <a:ext cx="404589" cy="122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0000FF"/>
                  </a:solidFill>
                  <a:latin typeface="Abadi MT Condensed Extra Bold"/>
                </a:rPr>
                <a:t>d</a:t>
              </a:r>
              <a:endParaRPr lang="en-US" sz="3000" dirty="0">
                <a:solidFill>
                  <a:srgbClr val="0000FF"/>
                </a:solidFill>
                <a:latin typeface="Abadi MT Condensed Extra Bold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81470" y="3431544"/>
              <a:ext cx="788460" cy="669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rgbClr val="0000FF"/>
                  </a:solidFill>
                  <a:latin typeface="Abadi MT Condensed Extra Bold"/>
                </a:rPr>
                <a:t>Au</a:t>
              </a:r>
              <a:endParaRPr lang="en-US" sz="3000" dirty="0">
                <a:solidFill>
                  <a:srgbClr val="0000FF"/>
                </a:solidFill>
                <a:latin typeface="Abadi MT Condensed Extra Bold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18" y="1534516"/>
            <a:ext cx="2330704" cy="22179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39" y="1467108"/>
            <a:ext cx="2348866" cy="223521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67828" y="3550364"/>
            <a:ext cx="16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Forward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92823" y="3540007"/>
            <a:ext cx="16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Backward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-139834" y="715970"/>
            <a:ext cx="849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Charm and bottom hadrons which decay to μ+X at fwd/</a:t>
            </a:r>
            <a:r>
              <a:rPr lang="en-US" b="1" dirty="0" err="1" smtClean="0"/>
              <a:t>bkwd</a:t>
            </a:r>
            <a:r>
              <a:rPr lang="en-US" b="1" dirty="0" smtClean="0"/>
              <a:t> rapidity 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7226404" y="4382319"/>
          <a:ext cx="1860290" cy="42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0" name="Equation" r:id="rId10" imgW="723900" imgH="165100" progId="Equation.3">
                  <p:embed/>
                </p:oleObj>
              </mc:Choice>
              <mc:Fallback>
                <p:oleObj name="Equation" r:id="rId10" imgW="7239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404" y="4382319"/>
                        <a:ext cx="1860290" cy="424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09647" y="4379118"/>
          <a:ext cx="18605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1" name="Equation" r:id="rId12" imgW="723900" imgH="165100" progId="Equation.3">
                  <p:embed/>
                </p:oleObj>
              </mc:Choice>
              <mc:Fallback>
                <p:oleObj name="Equation" r:id="rId12" imgW="7239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47" y="4379118"/>
                        <a:ext cx="1860550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7686" y="4882307"/>
            <a:ext cx="1936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Anti-shadowing region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382532" y="4883254"/>
            <a:ext cx="150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Shadowing region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7078" y="5930929"/>
            <a:ext cx="829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J/psi -&gt;mu contributions subtracted.  Open HF </a:t>
            </a:r>
            <a:r>
              <a:rPr lang="en-US" b="1" dirty="0" err="1" smtClean="0"/>
              <a:t>muons</a:t>
            </a:r>
            <a:r>
              <a:rPr lang="en-US" b="1" dirty="0" smtClean="0"/>
              <a:t> isolated.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96312" y="5341178"/>
            <a:ext cx="126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975" y="5392952"/>
            <a:ext cx="173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Backward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2698" y="62216"/>
            <a:ext cx="8327093" cy="1128508"/>
          </a:xfrm>
        </p:spPr>
        <p:txBody>
          <a:bodyPr/>
          <a:lstStyle/>
          <a:p>
            <a:r>
              <a:rPr lang="en-US" b="1" dirty="0" smtClean="0"/>
              <a:t>Nuclear Modification R</a:t>
            </a:r>
            <a:r>
              <a:rPr lang="en-US" b="1" baseline="-25000" dirty="0" smtClean="0"/>
              <a:t>dA</a:t>
            </a:r>
            <a:endParaRPr lang="en-US" b="1" baseline="-25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4340" y="1097515"/>
            <a:ext cx="4986527" cy="3739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4248" y="3425354"/>
            <a:ext cx="2203802" cy="2097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4" y="3429000"/>
            <a:ext cx="2204720" cy="209804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236679" y="1264815"/>
            <a:ext cx="1651827" cy="666101"/>
            <a:chOff x="4942838" y="1346200"/>
            <a:chExt cx="2557556" cy="425884"/>
          </a:xfrm>
        </p:grpSpPr>
        <p:sp>
          <p:nvSpPr>
            <p:cNvPr id="20" name="Rectangle 19"/>
            <p:cNvSpPr/>
            <p:nvPr/>
          </p:nvSpPr>
          <p:spPr>
            <a:xfrm>
              <a:off x="4942838" y="1346200"/>
              <a:ext cx="2557556" cy="4033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3418" y="1358840"/>
              <a:ext cx="2519457" cy="413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arXiv:1310.1005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7078" y="5930929"/>
            <a:ext cx="829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J/psi -&gt;mu contributions subtracted.  Open HF </a:t>
            </a:r>
            <a:r>
              <a:rPr lang="en-US" b="1" dirty="0" err="1" smtClean="0"/>
              <a:t>muons</a:t>
            </a:r>
            <a:r>
              <a:rPr lang="en-US" b="1" dirty="0" smtClean="0"/>
              <a:t> isolated.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96312" y="5341178"/>
            <a:ext cx="126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975" y="5392952"/>
            <a:ext cx="173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Backward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2698" y="62216"/>
            <a:ext cx="8327093" cy="1128508"/>
          </a:xfrm>
        </p:spPr>
        <p:txBody>
          <a:bodyPr/>
          <a:lstStyle/>
          <a:p>
            <a:r>
              <a:rPr lang="en-US" b="1" dirty="0" smtClean="0"/>
              <a:t>Nuclear Modification R</a:t>
            </a:r>
            <a:r>
              <a:rPr lang="en-US" b="1" baseline="-25000" dirty="0" smtClean="0"/>
              <a:t>dA</a:t>
            </a:r>
            <a:endParaRPr lang="en-US" b="1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4248" y="3425354"/>
            <a:ext cx="2203802" cy="2097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4" y="3429000"/>
            <a:ext cx="2204720" cy="2098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3120" y="1097280"/>
            <a:ext cx="4976368" cy="37322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49971" y="1284583"/>
            <a:ext cx="1627220" cy="57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arXiv:1310.1005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236679" y="1264814"/>
            <a:ext cx="1651827" cy="630844"/>
            <a:chOff x="4942838" y="1346200"/>
            <a:chExt cx="2557556" cy="403342"/>
          </a:xfrm>
        </p:grpSpPr>
        <p:sp>
          <p:nvSpPr>
            <p:cNvPr id="22" name="Rectangle 21"/>
            <p:cNvSpPr/>
            <p:nvPr/>
          </p:nvSpPr>
          <p:spPr>
            <a:xfrm>
              <a:off x="4942838" y="1346200"/>
              <a:ext cx="2557556" cy="4033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3418" y="1358840"/>
              <a:ext cx="2519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arXiv:1310.1005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7078" y="5930929"/>
            <a:ext cx="829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J/psi -&gt;mu contributions subtracted.  Open HF </a:t>
            </a:r>
            <a:r>
              <a:rPr lang="en-US" b="1" dirty="0" err="1" smtClean="0"/>
              <a:t>muons</a:t>
            </a:r>
            <a:r>
              <a:rPr lang="en-US" b="1" dirty="0" smtClean="0"/>
              <a:t> isolated.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96312" y="5341178"/>
            <a:ext cx="126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975" y="5392952"/>
            <a:ext cx="173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Backward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2698" y="62216"/>
            <a:ext cx="8327093" cy="1128508"/>
          </a:xfrm>
        </p:spPr>
        <p:txBody>
          <a:bodyPr/>
          <a:lstStyle/>
          <a:p>
            <a:r>
              <a:rPr lang="en-US" b="1" dirty="0" smtClean="0"/>
              <a:t>Nuclear Modification R</a:t>
            </a:r>
            <a:r>
              <a:rPr lang="en-US" b="1" baseline="-25000" dirty="0" smtClean="0"/>
              <a:t>dA</a:t>
            </a:r>
            <a:endParaRPr lang="en-US" b="1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4248" y="3425354"/>
            <a:ext cx="2203802" cy="2097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4" y="3429000"/>
            <a:ext cx="2204720" cy="2098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3120" y="1097280"/>
            <a:ext cx="4976368" cy="3732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9971" y="1284583"/>
            <a:ext cx="1627220" cy="57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arXiv:1310.1005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236679" y="1264814"/>
            <a:ext cx="1651827" cy="630844"/>
            <a:chOff x="4942838" y="1346200"/>
            <a:chExt cx="2557556" cy="403342"/>
          </a:xfrm>
        </p:grpSpPr>
        <p:sp>
          <p:nvSpPr>
            <p:cNvPr id="19" name="Rectangle 18"/>
            <p:cNvSpPr/>
            <p:nvPr/>
          </p:nvSpPr>
          <p:spPr>
            <a:xfrm>
              <a:off x="4942838" y="1346200"/>
              <a:ext cx="2557556" cy="4033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3418" y="1358840"/>
              <a:ext cx="2519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arXiv:1310.1005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Matt Durham - Hard Probes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0324-15FF-F640-BFA3-BA16E4BD0B9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C"/>
              </a:clrFrom>
              <a:clrTo>
                <a:srgbClr val="FD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0394" y="0"/>
            <a:ext cx="1643605" cy="755320"/>
          </a:xfrm>
          <a:prstGeom prst="rect">
            <a:avLst/>
          </a:prstGeom>
        </p:spPr>
      </p:pic>
      <p:pic>
        <p:nvPicPr>
          <p:cNvPr id="7" name="Picture 6" descr="PHENIX big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1" y="4758"/>
            <a:ext cx="1612900" cy="52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7078" y="5930929"/>
            <a:ext cx="829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J/psi -&gt;mu contributions subtracted.  Open HF </a:t>
            </a:r>
            <a:r>
              <a:rPr lang="en-US" b="1" dirty="0" err="1" smtClean="0"/>
              <a:t>muons</a:t>
            </a:r>
            <a:r>
              <a:rPr lang="en-US" b="1" dirty="0" smtClean="0"/>
              <a:t> isolated.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96312" y="5341178"/>
            <a:ext cx="126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975" y="5392952"/>
            <a:ext cx="173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Backward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2698" y="62216"/>
            <a:ext cx="8327093" cy="1128508"/>
          </a:xfrm>
        </p:spPr>
        <p:txBody>
          <a:bodyPr/>
          <a:lstStyle/>
          <a:p>
            <a:r>
              <a:rPr lang="en-US" b="1" dirty="0" smtClean="0"/>
              <a:t>Nuclear Modification R</a:t>
            </a:r>
            <a:r>
              <a:rPr lang="en-US" b="1" baseline="-25000" dirty="0" smtClean="0"/>
              <a:t>dA</a:t>
            </a:r>
            <a:endParaRPr lang="en-US" b="1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4248" y="3425354"/>
            <a:ext cx="2203802" cy="20971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4" y="3429000"/>
            <a:ext cx="2204720" cy="20980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3120" y="1097280"/>
            <a:ext cx="4976368" cy="3732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49971" y="1284583"/>
            <a:ext cx="1627220" cy="57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arXiv:1310.1005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236679" y="1264814"/>
            <a:ext cx="1651827" cy="630844"/>
            <a:chOff x="4942838" y="1346200"/>
            <a:chExt cx="2557556" cy="403342"/>
          </a:xfrm>
        </p:grpSpPr>
        <p:sp>
          <p:nvSpPr>
            <p:cNvPr id="19" name="Rectangle 18"/>
            <p:cNvSpPr/>
            <p:nvPr/>
          </p:nvSpPr>
          <p:spPr>
            <a:xfrm>
              <a:off x="4942838" y="1346200"/>
              <a:ext cx="2557556" cy="4033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3418" y="1358840"/>
              <a:ext cx="2519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arXiv:1310.1005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5348</TotalTime>
  <Words>1269</Words>
  <Application>Microsoft Macintosh PowerPoint</Application>
  <PresentationFormat>On-screen Show (4:3)</PresentationFormat>
  <Paragraphs>237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Breeze</vt:lpstr>
      <vt:lpstr>Equation</vt:lpstr>
      <vt:lpstr> </vt:lpstr>
      <vt:lpstr>The Nuclear Initial State</vt:lpstr>
      <vt:lpstr>Heavy Quark Initial State</vt:lpstr>
      <vt:lpstr>Open Heavy Flavor at PHENIX</vt:lpstr>
      <vt:lpstr>Open HF μ in d+Au</vt:lpstr>
      <vt:lpstr>Nuclear Modification RdA</vt:lpstr>
      <vt:lpstr>Nuclear Modification RdA</vt:lpstr>
      <vt:lpstr>Nuclear Modification RdA</vt:lpstr>
      <vt:lpstr>Nuclear Modification RdA</vt:lpstr>
      <vt:lpstr>Nuclear Modification RdA</vt:lpstr>
      <vt:lpstr>Nuclear Modification RdA</vt:lpstr>
      <vt:lpstr>Open HF versus J/ψ</vt:lpstr>
      <vt:lpstr>Open HF e in Cu+Cu</vt:lpstr>
      <vt:lpstr>Nuclear Modification RCuCu</vt:lpstr>
      <vt:lpstr>Trend across system size</vt:lpstr>
      <vt:lpstr>Trend across system size</vt:lpstr>
      <vt:lpstr>Trend across system size</vt:lpstr>
      <vt:lpstr>Summary</vt:lpstr>
      <vt:lpstr>Future of Low-x  at PHENIX</vt:lpstr>
      <vt:lpstr>PowerPoint Presentation</vt:lpstr>
      <vt:lpstr>Nuclear Modification RCuCu</vt:lpstr>
      <vt:lpstr>PowerPoint Presentation</vt:lpstr>
      <vt:lpstr>PowerPoint Presentation</vt:lpstr>
      <vt:lpstr>Nuclear Modification RCuCu</vt:lpstr>
      <vt:lpstr>Electron Methodology</vt:lpstr>
      <vt:lpstr>Open HF in A+A</vt:lpstr>
    </vt:vector>
  </TitlesOfParts>
  <Company>lanl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249726</dc:creator>
  <cp:lastModifiedBy>ftuser</cp:lastModifiedBy>
  <cp:revision>339</cp:revision>
  <dcterms:created xsi:type="dcterms:W3CDTF">2013-10-30T23:48:23Z</dcterms:created>
  <dcterms:modified xsi:type="dcterms:W3CDTF">2013-11-04T11:00:19Z</dcterms:modified>
</cp:coreProperties>
</file>