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82" r:id="rId2"/>
    <p:sldId id="591" r:id="rId3"/>
    <p:sldId id="585" r:id="rId4"/>
    <p:sldId id="586" r:id="rId5"/>
    <p:sldId id="553" r:id="rId6"/>
    <p:sldId id="606" r:id="rId7"/>
    <p:sldId id="554" r:id="rId8"/>
    <p:sldId id="605" r:id="rId9"/>
    <p:sldId id="604" r:id="rId10"/>
    <p:sldId id="596" r:id="rId11"/>
    <p:sldId id="555" r:id="rId12"/>
    <p:sldId id="594" r:id="rId13"/>
    <p:sldId id="546" r:id="rId14"/>
    <p:sldId id="595" r:id="rId15"/>
    <p:sldId id="558" r:id="rId16"/>
    <p:sldId id="559" r:id="rId17"/>
    <p:sldId id="560" r:id="rId18"/>
    <p:sldId id="562" r:id="rId19"/>
    <p:sldId id="597" r:id="rId20"/>
    <p:sldId id="577" r:id="rId21"/>
    <p:sldId id="576" r:id="rId22"/>
    <p:sldId id="601" r:id="rId23"/>
    <p:sldId id="600" r:id="rId24"/>
  </p:sldIdLst>
  <p:sldSz cx="9144000" cy="6858000" type="screen4x3"/>
  <p:notesSz cx="68961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FF9900"/>
    <a:srgbClr val="DCA94C"/>
    <a:srgbClr val="960499"/>
    <a:srgbClr val="FF3300"/>
    <a:srgbClr val="000000"/>
    <a:srgbClr val="008000"/>
    <a:srgbClr val="3333FF"/>
    <a:srgbClr val="C9F9D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37" autoAdjust="0"/>
    <p:restoredTop sz="93229" autoAdjust="0"/>
  </p:normalViewPr>
  <p:slideViewPr>
    <p:cSldViewPr showGuides="1">
      <p:cViewPr varScale="1">
        <p:scale>
          <a:sx n="82" d="100"/>
          <a:sy n="82" d="100"/>
        </p:scale>
        <p:origin x="-93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26" y="-90"/>
      </p:cViewPr>
      <p:guideLst>
        <p:guide orient="horz" pos="2838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6838" y="0"/>
            <a:ext cx="2987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2987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6838" y="9578975"/>
            <a:ext cx="2987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401F20A-D565-44C8-8966-B34246BFF1E8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3548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96100" cy="10083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FontTx/>
              <a:buChar char="•"/>
            </a:pPr>
            <a:endParaRPr lang="fr-FR" altLang="zh-CN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0"/>
            <a:ext cx="2987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buFontTx/>
              <a:buChar char="•"/>
              <a:defRPr/>
            </a:pPr>
            <a:endParaRPr lang="fr-FR" altLang="zh-CN" smtClean="0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906838" y="0"/>
            <a:ext cx="2987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buFontTx/>
              <a:buChar char="•"/>
              <a:defRPr/>
            </a:pPr>
            <a:endParaRPr lang="fr-FR" altLang="zh-CN" smtClean="0"/>
          </a:p>
        </p:txBody>
      </p:sp>
      <p:sp>
        <p:nvSpPr>
          <p:cNvPr id="22533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57238"/>
            <a:ext cx="5038725" cy="3779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975" y="4789488"/>
            <a:ext cx="55181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0" y="9578975"/>
            <a:ext cx="2987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buFontTx/>
              <a:buChar char="•"/>
              <a:defRPr/>
            </a:pPr>
            <a:endParaRPr lang="fr-FR" altLang="zh-CN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906838" y="9578975"/>
            <a:ext cx="2987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0" tIns="49680" rIns="99000" bIns="49680" anchor="b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2C18B1F9-2A97-4A40-ABE6-8AD6A98F69F6}" type="slidenum">
              <a:rPr lang="en-GB" altLang="zh-CN" sz="1300" b="0" smtClean="0"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‹N°›</a:t>
            </a:fld>
            <a:endParaRPr lang="en-GB" altLang="zh-CN" sz="1300" b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03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174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277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37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993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4096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3072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2560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7238"/>
            <a:ext cx="5040312" cy="3779837"/>
          </a:xfrm>
          <a:ln/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4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81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5812" cy="61198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198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31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064375" cy="6223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37012" cy="47513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57725" y="1557338"/>
            <a:ext cx="4038600" cy="22987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3002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9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51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823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701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7725" y="15573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6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26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1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54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230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46400" y="3022600"/>
          <a:ext cx="3251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OpenOffice.org" r:id="rId15" imgW="3219480" imgH="800280" progId="soffice.StarCalcDocument.6">
                  <p:embed/>
                </p:oleObj>
              </mc:Choice>
              <mc:Fallback>
                <p:oleObj name="OpenOffice.org" r:id="rId15" imgW="3219480" imgH="800280" progId="soffice.StarCalcDocument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022600"/>
                        <a:ext cx="3251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080375" y="1462088"/>
            <a:ext cx="15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buFontTx/>
              <a:buChar char="•"/>
              <a:defRPr/>
            </a:pPr>
            <a:endParaRPr lang="fr-FR" altLang="zh-CN" smtClean="0">
              <a:ea typeface="宋体" charset="-122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0643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    Click to edit the title text format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8012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FEE </a:t>
            </a:r>
          </a:p>
          <a:p>
            <a:pPr lvl="1"/>
            <a:r>
              <a:rPr lang="en-GB" altLang="zh-CN" smtClean="0"/>
              <a:t>Second Outline Level</a:t>
            </a:r>
          </a:p>
          <a:p>
            <a:pPr lvl="2"/>
            <a:r>
              <a:rPr lang="en-GB" altLang="zh-CN" smtClean="0"/>
              <a:t>Third Outline Level</a:t>
            </a:r>
          </a:p>
          <a:p>
            <a:pPr lvl="3"/>
            <a:r>
              <a:rPr lang="en-GB" altLang="zh-CN" smtClean="0"/>
              <a:t>Fourth Outline Level</a:t>
            </a:r>
          </a:p>
          <a:p>
            <a:pPr lvl="4"/>
            <a:r>
              <a:rPr lang="en-GB" altLang="zh-CN" smtClean="0"/>
              <a:t>Fifth Outline Level</a:t>
            </a:r>
          </a:p>
          <a:p>
            <a:pPr lvl="4"/>
            <a:r>
              <a:rPr lang="en-GB" altLang="zh-CN" smtClean="0"/>
              <a:t>Sixth Outline Level</a:t>
            </a:r>
          </a:p>
          <a:p>
            <a:pPr lvl="4"/>
            <a:r>
              <a:rPr lang="en-GB" altLang="zh-CN" smtClean="0"/>
              <a:t>Seventh Outline Level</a:t>
            </a:r>
          </a:p>
          <a:p>
            <a:pPr lvl="4"/>
            <a:r>
              <a:rPr lang="en-GB" altLang="zh-CN" smtClean="0"/>
              <a:t>Eighth Outline Level</a:t>
            </a:r>
          </a:p>
          <a:p>
            <a:pPr lvl="0"/>
            <a:r>
              <a:rPr lang="en-GB" altLang="zh-CN" smtClean="0"/>
              <a:t>Ninth Outline Level</a:t>
            </a: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1403350" y="981075"/>
            <a:ext cx="72723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031" name="Imag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150"/>
            <a:ext cx="7127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defRPr sz="3200" b="1">
          <a:solidFill>
            <a:schemeClr val="tx1"/>
          </a:solidFill>
          <a:latin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defRPr sz="3200" b="1">
          <a:solidFill>
            <a:schemeClr val="tx1"/>
          </a:solidFill>
          <a:latin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defRPr sz="3200" b="1">
          <a:solidFill>
            <a:schemeClr val="tx1"/>
          </a:solidFill>
          <a:latin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defRPr sz="3200" b="1">
          <a:solidFill>
            <a:schemeClr val="tx1"/>
          </a:solidFill>
          <a:latin typeface="Helvetica" pitchFamily="34" charset="0"/>
        </a:defRPr>
      </a:lvl5pPr>
      <a:lvl6pPr marL="15367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buChar char="•"/>
        <a:defRPr sz="2000" b="1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buChar char="–"/>
        <a:defRPr b="1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buChar char="»"/>
        <a:defRPr sz="1600" b="1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buChar char="»"/>
        <a:defRPr sz="1600" b="1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buChar char="»"/>
        <a:defRPr sz="1600" b="1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buChar char="»"/>
        <a:defRPr sz="1600" b="1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Helvetica" pitchFamily="34" charset="0"/>
        <a:buChar char="»"/>
        <a:defRPr sz="1600" b="1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6381750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zh-CN" sz="1400" dirty="0" smtClean="0">
                <a:ea typeface="宋体" charset="-122"/>
              </a:rPr>
              <a:t>The </a:t>
            </a:r>
            <a:r>
              <a:rPr lang="en-GB" altLang="zh-CN" sz="1400" dirty="0">
                <a:ea typeface="宋体" charset="-122"/>
              </a:rPr>
              <a:t>6</a:t>
            </a:r>
            <a:r>
              <a:rPr lang="en-GB" altLang="zh-CN" sz="1400" baseline="30000" dirty="0">
                <a:ea typeface="宋体" charset="-122"/>
              </a:rPr>
              <a:t>th</a:t>
            </a:r>
            <a:r>
              <a:rPr lang="en-GB" altLang="zh-CN" sz="1400" dirty="0">
                <a:ea typeface="宋体" charset="-122"/>
              </a:rPr>
              <a:t> International Conference of Hard and Electromagnetic Probes of High-Energy Nuclear Collisions, Cape Town, South Africa, November 4-8, 2013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610600" cy="25923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altLang="zh-CN" sz="2800" dirty="0" err="1" smtClean="0">
                <a:ea typeface="宋体" charset="-122"/>
              </a:rPr>
              <a:t>Nuclear</a:t>
            </a:r>
            <a:r>
              <a:rPr lang="fr-FR" altLang="zh-CN" sz="2800" dirty="0" smtClean="0">
                <a:ea typeface="宋体" charset="-122"/>
              </a:rPr>
              <a:t> modification factor and</a:t>
            </a:r>
            <a:br>
              <a:rPr lang="fr-FR" altLang="zh-CN" sz="2800" dirty="0" smtClean="0">
                <a:ea typeface="宋体" charset="-122"/>
              </a:rPr>
            </a:br>
            <a:r>
              <a:rPr lang="en-US" altLang="zh-CN" sz="2800" dirty="0" smtClean="0">
                <a:ea typeface="宋体" charset="-122"/>
              </a:rPr>
              <a:t>elliptic flow of </a:t>
            </a:r>
            <a:r>
              <a:rPr lang="en-US" altLang="zh-CN" sz="2800" dirty="0" err="1" smtClean="0">
                <a:ea typeface="宋体" charset="-122"/>
              </a:rPr>
              <a:t>muons</a:t>
            </a:r>
            <a:r>
              <a:rPr lang="en-US" altLang="zh-CN" sz="2800" dirty="0" smtClean="0">
                <a:ea typeface="宋体" charset="-122"/>
              </a:rPr>
              <a:t> from heavy-</a:t>
            </a:r>
            <a:r>
              <a:rPr lang="en-US" altLang="zh-CN" sz="2800" dirty="0" err="1" smtClean="0">
                <a:ea typeface="宋体" charset="-122"/>
              </a:rPr>
              <a:t>flavour</a:t>
            </a:r>
            <a:r>
              <a:rPr lang="en-US" altLang="zh-CN" sz="2800" dirty="0" smtClean="0">
                <a:ea typeface="宋体" charset="-122"/>
              </a:rPr>
              <a:t> </a:t>
            </a:r>
            <a:r>
              <a:rPr lang="fr-FR" altLang="zh-CN" sz="2800" dirty="0" err="1" smtClean="0">
                <a:ea typeface="宋体" charset="-122"/>
              </a:rPr>
              <a:t>decays</a:t>
            </a:r>
            <a:r>
              <a:rPr lang="fr-FR" altLang="zh-CN" sz="2800" dirty="0" smtClean="0">
                <a:ea typeface="宋体" charset="-122"/>
              </a:rPr>
              <a:t> in Pb-Pb collisions </a:t>
            </a:r>
            <a:r>
              <a:rPr lang="en-US" altLang="zh-CN" sz="2800" dirty="0" smtClean="0">
                <a:ea typeface="宋体" charset="-122"/>
              </a:rPr>
              <a:t>at √</a:t>
            </a:r>
            <a:r>
              <a:rPr lang="en-US" altLang="zh-CN" sz="2800" i="1" dirty="0" err="1" smtClean="0">
                <a:ea typeface="宋体" charset="-122"/>
              </a:rPr>
              <a:t>s</a:t>
            </a:r>
            <a:r>
              <a:rPr lang="en-US" altLang="zh-CN" sz="2800" baseline="-25000" dirty="0" err="1" smtClean="0">
                <a:ea typeface="宋体" charset="-122"/>
              </a:rPr>
              <a:t>NN</a:t>
            </a:r>
            <a:r>
              <a:rPr lang="en-US" altLang="zh-CN" sz="2800" dirty="0" smtClean="0">
                <a:ea typeface="宋体" charset="-122"/>
              </a:rPr>
              <a:t>=2.76 </a:t>
            </a:r>
            <a:r>
              <a:rPr lang="en-US" altLang="zh-CN" sz="2800" dirty="0" err="1" smtClean="0">
                <a:ea typeface="宋体" charset="-122"/>
              </a:rPr>
              <a:t>TeV</a:t>
            </a:r>
            <a:r>
              <a:rPr lang="en-US" altLang="zh-CN" sz="2800" dirty="0" smtClean="0">
                <a:ea typeface="宋体" charset="-122"/>
              </a:rPr>
              <a:t/>
            </a:r>
            <a:br>
              <a:rPr lang="en-US" altLang="zh-CN" sz="2800" dirty="0" smtClean="0">
                <a:ea typeface="宋体" charset="-122"/>
              </a:rPr>
            </a:br>
            <a:r>
              <a:rPr lang="en-US" altLang="zh-CN" sz="2800" dirty="0" smtClean="0">
                <a:ea typeface="宋体" charset="-122"/>
              </a:rPr>
              <a:t>with ALICE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8861425" y="6553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>
                <a:ea typeface="宋体" charset="-122"/>
              </a:rPr>
              <a:t>1</a:t>
            </a:r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2178050" y="3841750"/>
            <a:ext cx="473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zh-CN" u="sng">
                <a:ea typeface="宋体" charset="-122"/>
              </a:rPr>
              <a:t>Shuang Li</a:t>
            </a:r>
            <a:r>
              <a:rPr lang="en-GB" altLang="zh-CN">
                <a:ea typeface="宋体" charset="-122"/>
              </a:rPr>
              <a:t> for the ALICE </a:t>
            </a:r>
            <a:r>
              <a:rPr lang="fr-FR" altLang="zh-CN">
                <a:ea typeface="宋体" charset="-122"/>
              </a:rPr>
              <a:t>Collaboration</a:t>
            </a:r>
            <a:endParaRPr lang="en-GB" altLang="zh-CN">
              <a:ea typeface="宋体" charset="-122"/>
            </a:endParaRPr>
          </a:p>
        </p:txBody>
      </p:sp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733425" y="4346575"/>
            <a:ext cx="7785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/>
            <a:r>
              <a:rPr lang="en-US" altLang="zh-CN" sz="1600">
                <a:ea typeface="宋体" charset="-122"/>
              </a:rPr>
              <a:t>Institute of Particle Physics, CCNU, Wuhan, China</a:t>
            </a:r>
          </a:p>
          <a:p>
            <a:pPr algn="ctr"/>
            <a:r>
              <a:rPr lang="en-US" altLang="zh-CN" sz="1600">
                <a:ea typeface="宋体" charset="-122"/>
              </a:rPr>
              <a:t>Key Laboratory of Quark &amp; Lepton Physics, MoE, China</a:t>
            </a:r>
            <a:endParaRPr lang="zh-CN" altLang="en-US" sz="1600">
              <a:ea typeface="宋体" charset="-122"/>
            </a:endParaRPr>
          </a:p>
          <a:p>
            <a:pPr algn="ctr"/>
            <a:r>
              <a:rPr lang="fr-FR" altLang="zh-CN" sz="1600">
                <a:ea typeface="宋体" charset="-122"/>
              </a:rPr>
              <a:t>Laboratoire de Physique Corpusculaire, CNRS/IN2P3, Clermont-Ferrand, France</a:t>
            </a:r>
            <a:endParaRPr lang="en-US" altLang="zh-CN" sz="1600">
              <a:ea typeface="宋体" charset="-122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468313" y="3644900"/>
            <a:ext cx="13668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zh-CN" altLang="en-US">
              <a:ea typeface="宋体" charset="-122"/>
            </a:endParaRP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323850" y="3644900"/>
            <a:ext cx="1854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zh-CN" altLang="en-US">
              <a:ea typeface="宋体" charset="-122"/>
            </a:endParaRPr>
          </a:p>
        </p:txBody>
      </p:sp>
      <p:sp>
        <p:nvSpPr>
          <p:cNvPr id="2057" name="ZoneTexte 5"/>
          <p:cNvSpPr txBox="1">
            <a:spLocks noChangeArrowheads="1"/>
          </p:cNvSpPr>
          <p:nvPr/>
        </p:nvSpPr>
        <p:spPr bwMode="auto">
          <a:xfrm>
            <a:off x="58738" y="44450"/>
            <a:ext cx="9012237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/>
            <a:endParaRPr lang="en-US" altLang="zh-CN" sz="1400">
              <a:ea typeface="宋体" charset="-122"/>
            </a:endParaRPr>
          </a:p>
          <a:p>
            <a:pPr eaLnBrk="1" hangingPunct="1"/>
            <a:endParaRPr lang="en-US" altLang="zh-CN" sz="1400">
              <a:ea typeface="宋体" charset="-122"/>
            </a:endParaRPr>
          </a:p>
          <a:p>
            <a:pPr eaLnBrk="1" hangingPunct="1"/>
            <a:endParaRPr lang="en-US" altLang="zh-CN" sz="1400">
              <a:ea typeface="宋体" charset="-122"/>
            </a:endParaRPr>
          </a:p>
          <a:p>
            <a:pPr eaLnBrk="1" hangingPunct="1"/>
            <a:endParaRPr lang="en-US" altLang="zh-CN" sz="1400">
              <a:ea typeface="宋体" charset="-122"/>
            </a:endParaRPr>
          </a:p>
          <a:p>
            <a:pPr eaLnBrk="1" hangingPunct="1"/>
            <a:endParaRPr lang="zh-CN" altLang="en-US" sz="1400">
              <a:ea typeface="宋体" charset="-122"/>
            </a:endParaRPr>
          </a:p>
        </p:txBody>
      </p:sp>
      <p:pic>
        <p:nvPicPr>
          <p:cNvPr id="2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29225"/>
            <a:ext cx="9572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11775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7"/>
          <a:stretch>
            <a:fillRect/>
          </a:stretch>
        </p:blipFill>
        <p:spPr bwMode="auto">
          <a:xfrm>
            <a:off x="4067175" y="5238750"/>
            <a:ext cx="10620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4586287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re 12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599362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</a:rPr>
              <a:t>The </a:t>
            </a:r>
            <a:r>
              <a:rPr lang="en-US" altLang="zh-CN" sz="2800" dirty="0" err="1" smtClean="0">
                <a:ea typeface="宋体" charset="-122"/>
              </a:rPr>
              <a:t>pp</a:t>
            </a:r>
            <a:r>
              <a:rPr lang="en-US" altLang="zh-CN" sz="2800" dirty="0" smtClean="0">
                <a:ea typeface="宋体" charset="-122"/>
              </a:rPr>
              <a:t> reference</a:t>
            </a:r>
            <a:endParaRPr lang="fr-FR" altLang="zh-CN" sz="2800" dirty="0" smtClean="0">
              <a:ea typeface="宋体" charset="-122"/>
            </a:endParaRPr>
          </a:p>
        </p:txBody>
      </p:sp>
      <p:cxnSp>
        <p:nvCxnSpPr>
          <p:cNvPr id="10245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6" name="Connecteur droit 2"/>
          <p:cNvCxnSpPr>
            <a:cxnSpLocks noChangeShapeType="1"/>
          </p:cNvCxnSpPr>
          <p:nvPr/>
        </p:nvCxnSpPr>
        <p:spPr bwMode="auto">
          <a:xfrm>
            <a:off x="2124075" y="66548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7" name="ZoneTexte 7"/>
          <p:cNvSpPr txBox="1">
            <a:spLocks noChangeArrowheads="1"/>
          </p:cNvSpPr>
          <p:nvPr/>
        </p:nvSpPr>
        <p:spPr bwMode="auto">
          <a:xfrm>
            <a:off x="6000536" y="5065439"/>
            <a:ext cx="30963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fr-FR" altLang="zh-CN" sz="1400" dirty="0" smtClean="0">
                <a:solidFill>
                  <a:srgbClr val="3333FF"/>
                </a:solidFill>
                <a:ea typeface="宋体" charset="-122"/>
              </a:rPr>
              <a:t>[Phys</a:t>
            </a:r>
            <a:r>
              <a:rPr lang="fr-FR" altLang="zh-CN" sz="1400" dirty="0">
                <a:solidFill>
                  <a:srgbClr val="3333FF"/>
                </a:solidFill>
                <a:ea typeface="宋体" charset="-122"/>
              </a:rPr>
              <a:t>. </a:t>
            </a:r>
            <a:r>
              <a:rPr lang="fr-FR" altLang="zh-CN" sz="1400" dirty="0" err="1">
                <a:solidFill>
                  <a:srgbClr val="3333FF"/>
                </a:solidFill>
                <a:ea typeface="宋体" charset="-122"/>
              </a:rPr>
              <a:t>Rev</a:t>
            </a:r>
            <a:r>
              <a:rPr lang="fr-FR" altLang="zh-CN" sz="1400" dirty="0">
                <a:solidFill>
                  <a:srgbClr val="3333FF"/>
                </a:solidFill>
                <a:ea typeface="宋体" charset="-122"/>
              </a:rPr>
              <a:t>. </a:t>
            </a:r>
            <a:r>
              <a:rPr lang="fr-FR" altLang="zh-CN" sz="1400" dirty="0" err="1">
                <a:solidFill>
                  <a:srgbClr val="3333FF"/>
                </a:solidFill>
                <a:ea typeface="宋体" charset="-122"/>
              </a:rPr>
              <a:t>Lett</a:t>
            </a:r>
            <a:r>
              <a:rPr lang="fr-FR" altLang="zh-CN" sz="1400" dirty="0">
                <a:solidFill>
                  <a:srgbClr val="3333FF"/>
                </a:solidFill>
                <a:ea typeface="宋体" charset="-122"/>
              </a:rPr>
              <a:t>. 109 (2012) </a:t>
            </a:r>
            <a:r>
              <a:rPr lang="fr-FR" altLang="zh-CN" sz="1400" dirty="0" smtClean="0">
                <a:solidFill>
                  <a:srgbClr val="3333FF"/>
                </a:solidFill>
                <a:ea typeface="宋体" charset="-122"/>
              </a:rPr>
              <a:t>112301]</a:t>
            </a:r>
            <a:endParaRPr lang="zh-CN" altLang="en-US" sz="1400" dirty="0">
              <a:solidFill>
                <a:srgbClr val="3333FF"/>
              </a:solidFill>
              <a:ea typeface="宋体" charset="-122"/>
            </a:endParaRPr>
          </a:p>
        </p:txBody>
      </p:sp>
      <p:sp>
        <p:nvSpPr>
          <p:cNvPr id="10248" name="ZoneTexte 8"/>
          <p:cNvSpPr txBox="1">
            <a:spLocks noChangeArrowheads="1"/>
          </p:cNvSpPr>
          <p:nvPr/>
        </p:nvSpPr>
        <p:spPr bwMode="auto">
          <a:xfrm>
            <a:off x="34925" y="5330825"/>
            <a:ext cx="92170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>
                <a:ea typeface="宋体" charset="-122"/>
              </a:rPr>
              <a:t>The FONLL </a:t>
            </a:r>
            <a:r>
              <a:rPr lang="en-US" altLang="zh-CN" sz="1800" b="0" dirty="0" err="1">
                <a:ea typeface="宋体" charset="-122"/>
              </a:rPr>
              <a:t>pQCD</a:t>
            </a:r>
            <a:r>
              <a:rPr lang="en-US" altLang="zh-CN" sz="1800" b="0" dirty="0">
                <a:ea typeface="宋体" charset="-122"/>
              </a:rPr>
              <a:t> calculations are in </a:t>
            </a:r>
            <a:r>
              <a:rPr lang="en-US" altLang="zh-CN" sz="1800" b="0" dirty="0" smtClean="0">
                <a:ea typeface="宋体" charset="-122"/>
              </a:rPr>
              <a:t>agreement </a:t>
            </a:r>
            <a:r>
              <a:rPr lang="en-US" altLang="zh-CN" sz="1800" b="0" dirty="0">
                <a:ea typeface="宋体" charset="-122"/>
              </a:rPr>
              <a:t>with data within experimental and theoretical </a:t>
            </a:r>
            <a:r>
              <a:rPr lang="en-US" altLang="zh-CN" sz="1800" b="0" dirty="0" smtClean="0">
                <a:ea typeface="宋体" charset="-122"/>
              </a:rPr>
              <a:t>uncertainties;                                      </a:t>
            </a:r>
            <a:r>
              <a:rPr lang="en-US" altLang="zh-CN" sz="1400" dirty="0" smtClean="0">
                <a:solidFill>
                  <a:srgbClr val="3333FF"/>
                </a:solidFill>
                <a:ea typeface="宋体" charset="-122"/>
              </a:rPr>
              <a:t>[JHEP, 9805 (1998) 007</a:t>
            </a:r>
            <a:r>
              <a:rPr lang="en-US" altLang="zh-CN" sz="1400" dirty="0">
                <a:solidFill>
                  <a:srgbClr val="3333FF"/>
                </a:solidFill>
                <a:ea typeface="宋体" charset="-122"/>
              </a:rPr>
              <a:t>; </a:t>
            </a:r>
            <a:r>
              <a:rPr lang="fr-FR" altLang="zh-CN" sz="1400" dirty="0">
                <a:solidFill>
                  <a:srgbClr val="3333FF"/>
                </a:solidFill>
                <a:ea typeface="宋体" charset="-122"/>
              </a:rPr>
              <a:t>JHEP 10 (2012) 137</a:t>
            </a:r>
            <a:r>
              <a:rPr lang="en-US" altLang="zh-CN" sz="1400" dirty="0">
                <a:solidFill>
                  <a:srgbClr val="3333FF"/>
                </a:solidFill>
                <a:ea typeface="宋体" charset="-122"/>
              </a:rPr>
              <a:t>]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b="0" dirty="0">
                <a:ea typeface="宋体" charset="-122"/>
              </a:rPr>
              <a:t>baseline for the study of heavy quark in-medium effects in </a:t>
            </a:r>
            <a:r>
              <a:rPr lang="en-US" altLang="zh-CN" sz="1800" b="0" dirty="0" err="1">
                <a:ea typeface="宋体" charset="-122"/>
              </a:rPr>
              <a:t>Pb-Pb</a:t>
            </a:r>
            <a:r>
              <a:rPr lang="en-US" altLang="zh-CN" sz="1800" b="0" dirty="0">
                <a:ea typeface="宋体" charset="-122"/>
              </a:rPr>
              <a:t> and p-</a:t>
            </a:r>
            <a:r>
              <a:rPr lang="en-US" altLang="zh-CN" sz="1800" b="0" dirty="0" err="1">
                <a:ea typeface="宋体" charset="-122"/>
              </a:rPr>
              <a:t>Pb</a:t>
            </a:r>
            <a:r>
              <a:rPr lang="en-US" altLang="zh-CN" sz="1800" b="0" dirty="0">
                <a:ea typeface="宋体" charset="-122"/>
              </a:rPr>
              <a:t> collisions.</a:t>
            </a:r>
            <a:endParaRPr lang="fr-FR" altLang="zh-CN" sz="1800" b="0" dirty="0">
              <a:ea typeface="宋体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4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>
                <a:ea typeface="宋体" charset="-122"/>
              </a:rPr>
              <a:t>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199682"/>
            <a:ext cx="3211159" cy="30974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 bwMode="auto">
          <a:xfrm>
            <a:off x="0" y="4221088"/>
            <a:ext cx="9204326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0" dirty="0" smtClean="0"/>
              <a:t>suppression of HF decay </a:t>
            </a:r>
            <a:r>
              <a:rPr lang="en-US" altLang="zh-CN" sz="1600" b="0" dirty="0" err="1" smtClean="0"/>
              <a:t>muon</a:t>
            </a:r>
            <a:r>
              <a:rPr lang="en-US" altLang="zh-CN" sz="1600" b="0" dirty="0" smtClean="0"/>
              <a:t> yield observed in the measured </a:t>
            </a:r>
            <a:r>
              <a:rPr lang="fr-FR" altLang="zh-CN" sz="1600" b="0" i="1" dirty="0" err="1"/>
              <a:t>p</a:t>
            </a:r>
            <a:r>
              <a:rPr lang="fr-FR" altLang="zh-CN" sz="1600" b="0" baseline="-25000" dirty="0" err="1"/>
              <a:t>T</a:t>
            </a:r>
            <a:r>
              <a:rPr lang="fr-FR" altLang="zh-CN" sz="1600" b="0" dirty="0"/>
              <a:t> </a:t>
            </a:r>
            <a:r>
              <a:rPr lang="fr-FR" altLang="zh-CN" sz="1600" b="0" dirty="0" err="1"/>
              <a:t>interval</a:t>
            </a:r>
            <a:r>
              <a:rPr lang="fr-FR" altLang="zh-CN" sz="1600" b="0" dirty="0"/>
              <a:t> </a:t>
            </a:r>
            <a:r>
              <a:rPr lang="fr-FR" altLang="zh-CN" sz="1600" b="0" dirty="0" smtClean="0"/>
              <a:t>(4&lt;</a:t>
            </a:r>
            <a:r>
              <a:rPr lang="fr-FR" altLang="zh-CN" sz="1600" b="0" i="1" dirty="0" err="1" smtClean="0"/>
              <a:t>p</a:t>
            </a:r>
            <a:r>
              <a:rPr lang="fr-FR" altLang="zh-CN" sz="1600" b="0" baseline="-25000" dirty="0" err="1" smtClean="0"/>
              <a:t>T</a:t>
            </a:r>
            <a:r>
              <a:rPr lang="fr-FR" altLang="zh-CN" sz="1600" b="0" dirty="0" smtClean="0"/>
              <a:t> &lt;10 </a:t>
            </a:r>
            <a:r>
              <a:rPr lang="fr-FR" altLang="zh-CN" sz="1600" b="0" dirty="0" err="1" smtClean="0"/>
              <a:t>GeV</a:t>
            </a:r>
            <a:r>
              <a:rPr lang="fr-FR" altLang="zh-CN" sz="1600" b="0" dirty="0" smtClean="0"/>
              <a:t>/</a:t>
            </a:r>
            <a:r>
              <a:rPr lang="fr-FR" altLang="zh-CN" sz="1600" b="0" i="1" dirty="0" smtClean="0"/>
              <a:t>c</a:t>
            </a:r>
            <a:r>
              <a:rPr lang="fr-FR" altLang="zh-CN" sz="1600" b="0" dirty="0" smtClean="0"/>
              <a:t>);</a:t>
            </a:r>
            <a:endParaRPr lang="en-US" altLang="zh-CN" sz="1600" b="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0" i="1" dirty="0"/>
              <a:t>R</a:t>
            </a:r>
            <a:r>
              <a:rPr lang="en-US" altLang="zh-CN" sz="1600" b="0" baseline="-25000" dirty="0"/>
              <a:t>AA </a:t>
            </a:r>
            <a:r>
              <a:rPr lang="en-US" altLang="zh-CN" sz="1600" b="0" dirty="0" smtClean="0"/>
              <a:t>independent of </a:t>
            </a:r>
            <a:r>
              <a:rPr lang="en-US" altLang="zh-CN" sz="1600" b="0" i="1" dirty="0" err="1"/>
              <a:t>p</a:t>
            </a:r>
            <a:r>
              <a:rPr lang="en-US" altLang="zh-CN" sz="1600" b="0" baseline="-25000" dirty="0" err="1"/>
              <a:t>T</a:t>
            </a:r>
            <a:r>
              <a:rPr lang="en-US" altLang="zh-CN" sz="1600" b="0" dirty="0"/>
              <a:t> </a:t>
            </a:r>
            <a:r>
              <a:rPr lang="en-US" altLang="zh-CN" sz="1600" b="0" dirty="0" smtClean="0"/>
              <a:t>within the measured momentum range</a:t>
            </a:r>
            <a:r>
              <a:rPr lang="fr-FR" altLang="zh-CN" sz="1600" b="0" dirty="0" smtClean="0"/>
              <a:t>;.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000" b="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0" dirty="0" smtClean="0"/>
              <a:t>stronger </a:t>
            </a:r>
            <a:r>
              <a:rPr lang="en-US" altLang="zh-CN" sz="1600" b="0" dirty="0"/>
              <a:t>suppression in central than </a:t>
            </a:r>
            <a:r>
              <a:rPr lang="en-US" altLang="zh-CN" sz="1600" b="0" dirty="0" smtClean="0"/>
              <a:t>in peripheral </a:t>
            </a:r>
            <a:r>
              <a:rPr lang="en-US" altLang="zh-CN" sz="1600" b="0" dirty="0"/>
              <a:t>collisions, reaching a factor of </a:t>
            </a:r>
            <a:r>
              <a:rPr lang="en-US" altLang="zh-CN" sz="1600" b="0" dirty="0" smtClean="0"/>
              <a:t>about 3-4 </a:t>
            </a:r>
            <a:r>
              <a:rPr lang="en-US" altLang="zh-CN" sz="1600" b="0" dirty="0"/>
              <a:t>in the 10% most central collisions</a:t>
            </a:r>
            <a:r>
              <a:rPr lang="en-US" altLang="zh-CN" sz="1600" b="0" dirty="0" smtClean="0"/>
              <a:t>;</a:t>
            </a:r>
          </a:p>
          <a:p>
            <a:pPr>
              <a:lnSpc>
                <a:spcPct val="150000"/>
              </a:lnSpc>
            </a:pPr>
            <a:endParaRPr lang="en-US" sz="800" b="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b="0" i="1" dirty="0"/>
              <a:t>R</a:t>
            </a:r>
            <a:r>
              <a:rPr lang="en-US" altLang="zh-CN" sz="1600" b="0" baseline="-25000" dirty="0"/>
              <a:t>AA</a:t>
            </a:r>
            <a:r>
              <a:rPr lang="en-US" altLang="zh-CN" sz="1600" b="0" dirty="0"/>
              <a:t> of heavy-</a:t>
            </a:r>
            <a:r>
              <a:rPr lang="en-US" altLang="zh-CN" sz="1600" b="0" dirty="0" err="1"/>
              <a:t>flavour</a:t>
            </a:r>
            <a:r>
              <a:rPr lang="en-US" altLang="zh-CN" sz="1600" b="0" dirty="0"/>
              <a:t> decay </a:t>
            </a:r>
            <a:r>
              <a:rPr lang="en-US" altLang="zh-CN" sz="1600" b="0" dirty="0" err="1"/>
              <a:t>muons</a:t>
            </a:r>
            <a:r>
              <a:rPr lang="en-US" altLang="zh-CN" sz="1600" b="0" dirty="0"/>
              <a:t> at forward rapidity (2.5&lt;y&lt;4) is </a:t>
            </a:r>
            <a:r>
              <a:rPr lang="en-US" altLang="zh-CN" sz="1600" b="0" dirty="0" smtClean="0"/>
              <a:t>compatible with that </a:t>
            </a:r>
            <a:r>
              <a:rPr lang="en-US" altLang="zh-CN" sz="1600" b="0" dirty="0"/>
              <a:t>of heavy-</a:t>
            </a:r>
            <a:r>
              <a:rPr lang="en-US" altLang="zh-CN" sz="1600" b="0" dirty="0" err="1"/>
              <a:t>flavour</a:t>
            </a:r>
            <a:r>
              <a:rPr lang="en-US" altLang="zh-CN" sz="1600" b="0" dirty="0"/>
              <a:t> decay electrons at mid-rapidity (|y|&lt;0.6).</a:t>
            </a:r>
            <a:endParaRPr lang="en-US" sz="1600" b="0" dirty="0">
              <a:solidFill>
                <a:srgbClr val="C00000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735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11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11268" name="Titre 12"/>
          <p:cNvSpPr>
            <a:spLocks noGrp="1"/>
          </p:cNvSpPr>
          <p:nvPr>
            <p:ph type="title"/>
          </p:nvPr>
        </p:nvSpPr>
        <p:spPr>
          <a:xfrm>
            <a:off x="755650" y="174625"/>
            <a:ext cx="8496300" cy="622300"/>
          </a:xfrm>
        </p:spPr>
        <p:txBody>
          <a:bodyPr/>
          <a:lstStyle/>
          <a:p>
            <a:pPr algn="ctr"/>
            <a:r>
              <a:rPr lang="en-US" altLang="zh-CN" sz="2800" i="1" dirty="0" smtClean="0">
                <a:ea typeface="宋体" charset="-122"/>
              </a:rPr>
              <a:t>R</a:t>
            </a:r>
            <a:r>
              <a:rPr lang="en-US" altLang="zh-CN" sz="2800" baseline="-25000" dirty="0" smtClean="0">
                <a:ea typeface="宋体" charset="-122"/>
              </a:rPr>
              <a:t>AA</a:t>
            </a:r>
            <a:r>
              <a:rPr lang="en-US" altLang="zh-CN" sz="2800" dirty="0" smtClean="0">
                <a:ea typeface="宋体" charset="-122"/>
              </a:rPr>
              <a:t> of </a:t>
            </a:r>
            <a:r>
              <a:rPr lang="en-US" altLang="zh-CN" sz="2800" dirty="0" err="1" smtClean="0">
                <a:ea typeface="宋体" charset="-122"/>
              </a:rPr>
              <a:t>muons</a:t>
            </a:r>
            <a:r>
              <a:rPr lang="en-US" altLang="zh-CN" sz="2800" dirty="0" smtClean="0">
                <a:ea typeface="宋体" charset="-122"/>
              </a:rPr>
              <a:t> from heavy-</a:t>
            </a:r>
            <a:r>
              <a:rPr lang="en-US" altLang="zh-CN" sz="2800" dirty="0" err="1" smtClean="0">
                <a:ea typeface="宋体" charset="-122"/>
              </a:rPr>
              <a:t>flavour</a:t>
            </a:r>
            <a:r>
              <a:rPr lang="en-US" altLang="zh-CN" sz="2800" dirty="0" smtClean="0">
                <a:ea typeface="宋体" charset="-122"/>
              </a:rPr>
              <a:t> decays</a:t>
            </a:r>
            <a:br>
              <a:rPr lang="en-US" altLang="zh-CN" sz="2800" dirty="0" smtClean="0">
                <a:ea typeface="宋体" charset="-122"/>
              </a:rPr>
            </a:br>
            <a:r>
              <a:rPr lang="en-US" altLang="zh-CN" sz="2800" dirty="0" smtClean="0">
                <a:ea typeface="宋体" charset="-122"/>
              </a:rPr>
              <a:t>at forward rapidity</a:t>
            </a:r>
            <a:endParaRPr lang="fr-FR" altLang="zh-CN" sz="2800" dirty="0" smtClean="0">
              <a:ea typeface="宋体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8" y="1210214"/>
            <a:ext cx="4389386" cy="308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8074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12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6" name="Titre 12"/>
          <p:cNvSpPr>
            <a:spLocks noGrp="1"/>
          </p:cNvSpPr>
          <p:nvPr>
            <p:ph type="title"/>
          </p:nvPr>
        </p:nvSpPr>
        <p:spPr>
          <a:xfrm>
            <a:off x="755650" y="174625"/>
            <a:ext cx="8496300" cy="622300"/>
          </a:xfrm>
        </p:spPr>
        <p:txBody>
          <a:bodyPr/>
          <a:lstStyle/>
          <a:p>
            <a:pPr algn="ctr"/>
            <a:r>
              <a:rPr lang="en-US" altLang="zh-CN" sz="2800" i="1" dirty="0" smtClean="0">
                <a:ea typeface="宋体" charset="-122"/>
              </a:rPr>
              <a:t>R</a:t>
            </a:r>
            <a:r>
              <a:rPr lang="en-US" altLang="zh-CN" sz="2800" baseline="-25000" dirty="0" smtClean="0">
                <a:ea typeface="宋体" charset="-122"/>
              </a:rPr>
              <a:t>AA</a:t>
            </a:r>
            <a:r>
              <a:rPr lang="en-US" altLang="zh-CN" sz="2800" dirty="0" smtClean="0">
                <a:ea typeface="宋体" charset="-122"/>
              </a:rPr>
              <a:t> of </a:t>
            </a:r>
            <a:r>
              <a:rPr lang="en-US" altLang="zh-CN" sz="2800" dirty="0" err="1" smtClean="0">
                <a:ea typeface="宋体" charset="-122"/>
              </a:rPr>
              <a:t>muons</a:t>
            </a:r>
            <a:r>
              <a:rPr lang="en-US" altLang="zh-CN" sz="2800" dirty="0" smtClean="0">
                <a:ea typeface="宋体" charset="-122"/>
              </a:rPr>
              <a:t> from heavy-</a:t>
            </a:r>
            <a:r>
              <a:rPr lang="en-US" altLang="zh-CN" sz="2800" dirty="0" err="1" smtClean="0">
                <a:ea typeface="宋体" charset="-122"/>
              </a:rPr>
              <a:t>flavour</a:t>
            </a:r>
            <a:r>
              <a:rPr lang="en-US" altLang="zh-CN" sz="2800" dirty="0" smtClean="0">
                <a:ea typeface="宋体" charset="-122"/>
              </a:rPr>
              <a:t> decays</a:t>
            </a:r>
            <a:br>
              <a:rPr lang="en-US" altLang="zh-CN" sz="2800" dirty="0" smtClean="0">
                <a:ea typeface="宋体" charset="-122"/>
              </a:rPr>
            </a:br>
            <a:r>
              <a:rPr lang="en-US" altLang="zh-CN" sz="2800" dirty="0" smtClean="0">
                <a:ea typeface="宋体" charset="-122"/>
              </a:rPr>
              <a:t>at forward rapidity</a:t>
            </a:r>
            <a:endParaRPr lang="fr-FR" altLang="zh-CN" sz="2800" dirty="0" smtClean="0">
              <a:ea typeface="宋体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3"/>
          <a:stretch/>
        </p:blipFill>
        <p:spPr bwMode="auto">
          <a:xfrm>
            <a:off x="2123728" y="1178515"/>
            <a:ext cx="4608512" cy="314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003" y="4306530"/>
            <a:ext cx="913799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fr-FR" altLang="zh-CN" b="0" dirty="0"/>
              <a:t>The suppression of </a:t>
            </a:r>
            <a:r>
              <a:rPr lang="fr-FR" altLang="zh-CN" b="0" dirty="0" err="1" smtClean="0"/>
              <a:t>heavy-flavour</a:t>
            </a:r>
            <a:r>
              <a:rPr lang="fr-FR" altLang="zh-CN" b="0" dirty="0" smtClean="0"/>
              <a:t> </a:t>
            </a:r>
            <a:r>
              <a:rPr lang="en-US" altLang="zh-CN" b="0" dirty="0" smtClean="0"/>
              <a:t>decay </a:t>
            </a:r>
            <a:r>
              <a:rPr lang="en-US" altLang="zh-CN" b="0" dirty="0" err="1"/>
              <a:t>muons</a:t>
            </a:r>
            <a:r>
              <a:rPr lang="en-US" altLang="zh-CN" b="0" dirty="0"/>
              <a:t> </a:t>
            </a:r>
            <a:r>
              <a:rPr lang="en-US" altLang="zh-CN" b="0" dirty="0" smtClean="0"/>
              <a:t>in the </a:t>
            </a:r>
            <a:r>
              <a:rPr lang="en-US" altLang="zh-CN" b="0" dirty="0"/>
              <a:t>high </a:t>
            </a:r>
            <a:r>
              <a:rPr lang="en-US" altLang="zh-CN" b="0" i="1" dirty="0" err="1" smtClean="0"/>
              <a:t>p</a:t>
            </a:r>
            <a:r>
              <a:rPr lang="en-US" altLang="zh-CN" b="0" baseline="-25000" dirty="0" err="1" smtClean="0"/>
              <a:t>T</a:t>
            </a:r>
            <a:r>
              <a:rPr lang="en-US" altLang="zh-CN" b="0" dirty="0" smtClean="0"/>
              <a:t> </a:t>
            </a:r>
            <a:r>
              <a:rPr lang="fr-FR" altLang="zh-CN" b="0" dirty="0" smtClean="0"/>
              <a:t>range </a:t>
            </a:r>
            <a:r>
              <a:rPr lang="fr-FR" altLang="zh-CN" b="0" dirty="0" err="1"/>
              <a:t>at</a:t>
            </a:r>
            <a:r>
              <a:rPr lang="fr-FR" altLang="zh-CN" b="0" dirty="0"/>
              <a:t> </a:t>
            </a:r>
            <a:r>
              <a:rPr lang="fr-FR" altLang="zh-CN" b="0" dirty="0" err="1"/>
              <a:t>forward</a:t>
            </a:r>
            <a:r>
              <a:rPr lang="fr-FR" altLang="zh-CN" b="0" dirty="0"/>
              <a:t> </a:t>
            </a:r>
            <a:r>
              <a:rPr lang="fr-FR" altLang="zh-CN" b="0" dirty="0" err="1" smtClean="0"/>
              <a:t>rapidity</a:t>
            </a:r>
            <a:r>
              <a:rPr lang="fr-FR" altLang="zh-CN" b="0" dirty="0" smtClean="0"/>
              <a:t> </a:t>
            </a:r>
            <a:r>
              <a:rPr lang="en-US" altLang="zh-CN" b="0" dirty="0" smtClean="0"/>
              <a:t>exhibits </a:t>
            </a:r>
            <a:r>
              <a:rPr lang="en-US" altLang="zh-CN" b="0" dirty="0"/>
              <a:t>a strong increase </a:t>
            </a:r>
            <a:r>
              <a:rPr lang="en-US" altLang="zh-CN" b="0" dirty="0" smtClean="0"/>
              <a:t>with </a:t>
            </a:r>
            <a:r>
              <a:rPr lang="fr-FR" altLang="zh-CN" b="0" dirty="0" err="1" smtClean="0"/>
              <a:t>increasing</a:t>
            </a:r>
            <a:r>
              <a:rPr lang="fr-FR" altLang="zh-CN" b="0" dirty="0" smtClean="0"/>
              <a:t> </a:t>
            </a:r>
            <a:r>
              <a:rPr lang="fr-FR" altLang="zh-CN" b="0" dirty="0" err="1"/>
              <a:t>centrality</a:t>
            </a:r>
            <a:r>
              <a:rPr lang="fr-FR" altLang="zh-CN" b="0" dirty="0" smtClean="0"/>
              <a:t>;</a:t>
            </a:r>
          </a:p>
          <a:p>
            <a:pPr>
              <a:lnSpc>
                <a:spcPct val="125000"/>
              </a:lnSpc>
            </a:pPr>
            <a:endParaRPr lang="fr-FR" altLang="zh-CN" b="0" dirty="0">
              <a:ea typeface="宋体" charset="-122"/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fr-FR" altLang="zh-CN" b="0" dirty="0" err="1"/>
              <a:t>according</a:t>
            </a:r>
            <a:r>
              <a:rPr lang="fr-FR" altLang="zh-CN" b="0" dirty="0"/>
              <a:t> to </a:t>
            </a:r>
            <a:r>
              <a:rPr lang="fr-FR" altLang="zh-CN" b="0" dirty="0" smtClean="0"/>
              <a:t>FONLL </a:t>
            </a:r>
            <a:r>
              <a:rPr lang="fr-FR" altLang="zh-CN" b="0" dirty="0" err="1" smtClean="0"/>
              <a:t>calculations</a:t>
            </a:r>
            <a:r>
              <a:rPr lang="fr-FR" altLang="zh-CN" b="0" dirty="0" smtClean="0"/>
              <a:t> </a:t>
            </a:r>
            <a:r>
              <a:rPr lang="fr-FR" altLang="zh-CN" b="0" dirty="0"/>
              <a:t>in pp </a:t>
            </a:r>
            <a:r>
              <a:rPr lang="fr-FR" altLang="zh-CN" b="0" dirty="0" smtClean="0"/>
              <a:t>collisions, </a:t>
            </a:r>
            <a:r>
              <a:rPr lang="en-US" altLang="zh-CN" b="0" dirty="0" smtClean="0"/>
              <a:t>beauty </a:t>
            </a:r>
            <a:r>
              <a:rPr lang="en-US" altLang="zh-CN" b="0" dirty="0"/>
              <a:t>hadron decays are </a:t>
            </a:r>
            <a:r>
              <a:rPr lang="en-US" altLang="zh-CN" b="0" dirty="0" smtClean="0"/>
              <a:t>the </a:t>
            </a:r>
            <a:r>
              <a:rPr lang="fr-FR" altLang="zh-CN" b="0" dirty="0" smtClean="0"/>
              <a:t>dominant </a:t>
            </a:r>
            <a:r>
              <a:rPr lang="fr-FR" altLang="zh-CN" b="0" dirty="0"/>
              <a:t>source of </a:t>
            </a:r>
            <a:r>
              <a:rPr lang="fr-FR" altLang="zh-CN" b="0" dirty="0" err="1" smtClean="0"/>
              <a:t>heavy-flavour</a:t>
            </a:r>
            <a:r>
              <a:rPr lang="fr-FR" altLang="zh-CN" b="0" dirty="0" smtClean="0"/>
              <a:t> </a:t>
            </a:r>
            <a:r>
              <a:rPr lang="fr-FR" altLang="zh-CN" b="0" dirty="0" err="1" smtClean="0"/>
              <a:t>decay</a:t>
            </a:r>
            <a:r>
              <a:rPr lang="fr-FR" altLang="zh-CN" b="0" dirty="0" smtClean="0"/>
              <a:t> </a:t>
            </a:r>
            <a:r>
              <a:rPr lang="fr-FR" altLang="zh-CN" b="0" dirty="0"/>
              <a:t>muons </a:t>
            </a:r>
            <a:r>
              <a:rPr lang="fr-FR" altLang="zh-CN" b="0" dirty="0" smtClean="0"/>
              <a:t>in 6&lt;</a:t>
            </a:r>
            <a:r>
              <a:rPr lang="fr-FR" altLang="zh-CN" b="0" i="1" dirty="0" err="1" smtClean="0"/>
              <a:t>p</a:t>
            </a:r>
            <a:r>
              <a:rPr lang="fr-FR" altLang="zh-CN" b="0" baseline="-25000" dirty="0" err="1" smtClean="0"/>
              <a:t>T</a:t>
            </a:r>
            <a:r>
              <a:rPr lang="fr-FR" altLang="zh-CN" b="0" dirty="0" smtClean="0"/>
              <a:t>&lt;10 </a:t>
            </a:r>
            <a:r>
              <a:rPr lang="fr-FR" altLang="zh-CN" b="0" dirty="0" err="1" smtClean="0"/>
              <a:t>GeV</a:t>
            </a:r>
            <a:r>
              <a:rPr lang="fr-FR" altLang="zh-CN" b="0" dirty="0" smtClean="0"/>
              <a:t>/</a:t>
            </a:r>
            <a:r>
              <a:rPr lang="fr-FR" altLang="zh-CN" b="0" i="1" dirty="0" smtClean="0"/>
              <a:t>c</a:t>
            </a:r>
            <a:r>
              <a:rPr lang="fr-FR" altLang="zh-CN" b="0" dirty="0"/>
              <a:t>.</a:t>
            </a:r>
            <a:endParaRPr lang="fr-FR" altLang="zh-CN" b="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13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13316" name="Titre 1"/>
          <p:cNvSpPr>
            <a:spLocks noGrp="1"/>
          </p:cNvSpPr>
          <p:nvPr>
            <p:ph type="title"/>
          </p:nvPr>
        </p:nvSpPr>
        <p:spPr>
          <a:xfrm>
            <a:off x="1306513" y="188913"/>
            <a:ext cx="7558087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</a:rPr>
              <a:t>Elliptic flow of </a:t>
            </a:r>
            <a:r>
              <a:rPr lang="en-US" altLang="zh-CN" sz="2800" dirty="0" err="1" smtClean="0">
                <a:ea typeface="宋体" charset="-122"/>
              </a:rPr>
              <a:t>muons</a:t>
            </a:r>
            <a:r>
              <a:rPr lang="en-US" altLang="zh-CN" sz="2800" dirty="0" smtClean="0">
                <a:ea typeface="宋体" charset="-122"/>
              </a:rPr>
              <a:t> from heavy-</a:t>
            </a:r>
            <a:r>
              <a:rPr lang="en-US" altLang="zh-CN" sz="2800" dirty="0" err="1" smtClean="0">
                <a:ea typeface="宋体" charset="-122"/>
              </a:rPr>
              <a:t>flavour</a:t>
            </a:r>
            <a:r>
              <a:rPr lang="en-US" altLang="zh-CN" sz="2800" dirty="0" smtClean="0">
                <a:ea typeface="宋体" charset="-122"/>
              </a:rPr>
              <a:t> decays</a:t>
            </a:r>
            <a:endParaRPr lang="fr-FR" altLang="zh-CN" sz="2800" baseline="-25000" dirty="0" smtClean="0">
              <a:ea typeface="宋体" charset="-122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627784" y="4437112"/>
            <a:ext cx="1512168" cy="1800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3046" r="3070" b="2547"/>
          <a:stretch/>
        </p:blipFill>
        <p:spPr bwMode="auto">
          <a:xfrm>
            <a:off x="1403648" y="1214679"/>
            <a:ext cx="6340916" cy="32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 bwMode="auto">
              <a:xfrm>
                <a:off x="611560" y="5934124"/>
                <a:ext cx="513608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/>
                        </a:rPr>
                        <m:t>=&lt;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/>
                        </a:rPr>
                        <m:t>cos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2(</m:t>
                      </m:r>
                      <m:r>
                        <a:rPr lang="zh-CN" altLang="en-US" sz="2800" b="0" i="1" smtClean="0">
                          <a:latin typeface="Cambria Math"/>
                        </a:rPr>
                        <m:t>𝜑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2800" b="0" i="0" smtClean="0"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/>
                            </a:rPr>
                            <m:t>RP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)&gt;</m:t>
                      </m:r>
                    </m:oMath>
                  </m:oMathPara>
                </a14:m>
                <a:endParaRPr lang="zh-CN" altLang="en-US" sz="2800" b="0" i="1" dirty="0" smtClean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934124"/>
                <a:ext cx="513608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 bwMode="auto">
              <a:xfrm>
                <a:off x="597620" y="4581128"/>
                <a:ext cx="8802346" cy="1267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𝐸</m:t>
                          </m:r>
                          <m:f>
                            <m:f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altLang="zh-CN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den>
                          </m:f>
                        </m:e>
                        <m:sub/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CN" altLang="en-US" sz="28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US" altLang="zh-CN" sz="2800" b="0" i="1" smtClean="0">
                          <a:latin typeface="Cambria Math"/>
                        </a:rPr>
                        <m:t>(1+2</m:t>
                      </m:r>
                      <m:nary>
                        <m:naryPr>
                          <m:chr m:val="∑"/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altLang="zh-CN" sz="2800" b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800" b="0">
                              <a:latin typeface="Cambria Math"/>
                            </a:rPr>
                            <m:t>cos</m:t>
                          </m:r>
                          <m:r>
                            <a:rPr lang="en-US" altLang="zh-CN" sz="2800" b="0" i="1">
                              <a:latin typeface="Cambria Math"/>
                            </a:rPr>
                            <m:t>[</m:t>
                          </m:r>
                          <m:r>
                            <a:rPr lang="en-US" altLang="zh-CN" sz="2800" b="0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zh-CN" sz="28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800" b="0" i="1">
                                  <a:latin typeface="Cambria Math"/>
                                </a:rPr>
                                <m:t>𝜑</m:t>
                              </m:r>
                              <m:r>
                                <a:rPr lang="en-US" altLang="zh-CN" sz="2800" b="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8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800" b="0">
                                      <a:latin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800" b="0">
                                      <a:latin typeface="Cambria Math"/>
                                    </a:rPr>
                                    <m:t>RP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b="0" i="1">
                              <a:latin typeface="Cambria Math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US" altLang="zh-CN" sz="2800" b="0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sz="2800" b="0" i="1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sz="2800" b="0" i="1" dirty="0" smtClean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620" y="4581128"/>
                <a:ext cx="8802346" cy="12671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0825" y="2276475"/>
            <a:ext cx="9001125" cy="4608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352425">
              <a:lnSpc>
                <a:spcPct val="125000"/>
              </a:lnSpc>
              <a:buFont typeface="Wingdings" pitchFamily="2" charset="2"/>
              <a:buChar char="l"/>
              <a:defRPr/>
            </a:pPr>
            <a:r>
              <a:rPr lang="fr-FR" altLang="zh-CN" sz="1800" dirty="0" err="1">
                <a:ea typeface="宋体" charset="-122"/>
              </a:rPr>
              <a:t>Particle</a:t>
            </a:r>
            <a:r>
              <a:rPr lang="fr-FR" altLang="zh-CN" sz="1800" dirty="0">
                <a:ea typeface="宋体" charset="-122"/>
              </a:rPr>
              <a:t> </a:t>
            </a:r>
            <a:r>
              <a:rPr lang="fr-FR" altLang="zh-CN" sz="1800" dirty="0" err="1">
                <a:ea typeface="宋体" charset="-122"/>
              </a:rPr>
              <a:t>Selection</a:t>
            </a:r>
            <a:r>
              <a:rPr lang="fr-FR" altLang="zh-CN" sz="1800" dirty="0">
                <a:ea typeface="宋体" charset="-122"/>
              </a:rPr>
              <a:t>:</a:t>
            </a:r>
          </a:p>
          <a:p>
            <a:pPr marL="349250" indent="352425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fr-FR" altLang="zh-CN" sz="1800" b="0" dirty="0" err="1">
                <a:ea typeface="宋体" charset="-122"/>
              </a:rPr>
              <a:t>particles</a:t>
            </a:r>
            <a:r>
              <a:rPr lang="fr-FR" altLang="zh-CN" sz="1800" b="0" dirty="0">
                <a:ea typeface="宋体" charset="-122"/>
              </a:rPr>
              <a:t> of </a:t>
            </a:r>
            <a:r>
              <a:rPr lang="fr-FR" altLang="zh-CN" sz="1800" b="0" dirty="0" err="1">
                <a:ea typeface="宋体" charset="-122"/>
              </a:rPr>
              <a:t>interest</a:t>
            </a:r>
            <a:r>
              <a:rPr lang="fr-FR" altLang="zh-CN" sz="1800" b="0" dirty="0">
                <a:ea typeface="宋体" charset="-122"/>
              </a:rPr>
              <a:t> (</a:t>
            </a:r>
            <a:r>
              <a:rPr lang="en-US" altLang="zh-CN" sz="1800" b="0" dirty="0"/>
              <a:t>POI</a:t>
            </a:r>
            <a:r>
              <a:rPr lang="fr-FR" altLang="zh-CN" sz="1800" b="0" dirty="0">
                <a:ea typeface="宋体" charset="-122"/>
              </a:rPr>
              <a:t>),</a:t>
            </a:r>
            <a:endParaRPr lang="en-US" altLang="zh-CN" sz="1800" b="0" i="1" dirty="0">
              <a:latin typeface="Cambria Math" pitchFamily="18" charset="0"/>
              <a:ea typeface="宋体" charset="-122"/>
            </a:endParaRPr>
          </a:p>
          <a:p>
            <a:pPr marL="723900" indent="352425">
              <a:lnSpc>
                <a:spcPct val="125000"/>
              </a:lnSpc>
              <a:buFont typeface="Wingdings" pitchFamily="2" charset="2"/>
              <a:buChar char="p"/>
              <a:defRPr/>
            </a:pPr>
            <a:r>
              <a:rPr lang="en-US" altLang="zh-CN" sz="1600" b="0" dirty="0" err="1">
                <a:ea typeface="宋体" charset="-122"/>
              </a:rPr>
              <a:t>muon</a:t>
            </a:r>
            <a:r>
              <a:rPr lang="en-US" altLang="zh-CN" sz="1600" b="0" dirty="0">
                <a:ea typeface="宋体" charset="-122"/>
              </a:rPr>
              <a:t> tracks at forward rapidity, </a:t>
            </a:r>
            <a:r>
              <a:rPr lang="en-US" altLang="zh-CN" sz="1600" b="0" dirty="0">
                <a:solidFill>
                  <a:srgbClr val="FF0000"/>
                </a:solidFill>
                <a:ea typeface="宋体" charset="-122"/>
              </a:rPr>
              <a:t>-4&lt;η&lt;-2.5</a:t>
            </a:r>
            <a:r>
              <a:rPr lang="en-US" altLang="zh-CN" sz="1600" b="0" dirty="0">
                <a:ea typeface="宋体" charset="-122"/>
              </a:rPr>
              <a:t>;</a:t>
            </a:r>
          </a:p>
          <a:p>
            <a:pPr marL="723900" indent="352425">
              <a:lnSpc>
                <a:spcPct val="125000"/>
              </a:lnSpc>
              <a:buFont typeface="Wingdings" pitchFamily="2" charset="2"/>
              <a:buChar char="p"/>
              <a:defRPr/>
            </a:pPr>
            <a:r>
              <a:rPr lang="en-US" altLang="zh-CN" sz="1600" b="0" dirty="0" smtClean="0">
                <a:ea typeface="宋体" charset="-122"/>
              </a:rPr>
              <a:t>same </a:t>
            </a:r>
            <a:r>
              <a:rPr lang="en-US" altLang="zh-CN" sz="1600" b="0" dirty="0">
                <a:ea typeface="宋体" charset="-122"/>
              </a:rPr>
              <a:t>selection criteria as used in </a:t>
            </a:r>
            <a:r>
              <a:rPr lang="en-US" altLang="zh-CN" sz="1600" b="0" i="1" dirty="0">
                <a:ea typeface="宋体" charset="-122"/>
              </a:rPr>
              <a:t>R</a:t>
            </a:r>
            <a:r>
              <a:rPr lang="en-US" altLang="zh-CN" sz="1600" b="0" baseline="-25000" dirty="0">
                <a:ea typeface="宋体" charset="-122"/>
              </a:rPr>
              <a:t>AA</a:t>
            </a:r>
            <a:r>
              <a:rPr lang="en-US" altLang="zh-CN" sz="1600" b="0" dirty="0">
                <a:ea typeface="宋体" charset="-122"/>
              </a:rPr>
              <a:t> analysis;</a:t>
            </a:r>
          </a:p>
          <a:p>
            <a:pPr marL="723900" indent="-3683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en-US" altLang="zh-CN" sz="1800" b="0" dirty="0">
                <a:ea typeface="宋体" charset="-122"/>
              </a:rPr>
              <a:t>reference particles (</a:t>
            </a:r>
            <a:r>
              <a:rPr lang="en-US" altLang="zh-CN" sz="1800" b="0" dirty="0"/>
              <a:t>RP</a:t>
            </a:r>
            <a:r>
              <a:rPr lang="en-US" altLang="zh-CN" sz="1800" b="0" dirty="0">
                <a:ea typeface="宋体" charset="-122"/>
              </a:rPr>
              <a:t>): measured in TPC and </a:t>
            </a:r>
            <a:r>
              <a:rPr lang="en-US" altLang="zh-CN" sz="1800" b="0" dirty="0" smtClean="0">
                <a:ea typeface="宋体" charset="-122"/>
              </a:rPr>
              <a:t>provide </a:t>
            </a:r>
            <a:r>
              <a:rPr lang="en-US" altLang="zh-CN" sz="1800" b="0" dirty="0">
                <a:ea typeface="宋体" charset="-122"/>
              </a:rPr>
              <a:t>reference for </a:t>
            </a:r>
            <a:r>
              <a:rPr lang="en-US" altLang="zh-CN" sz="1800" b="0" dirty="0" err="1">
                <a:ea typeface="宋体" charset="-122"/>
              </a:rPr>
              <a:t>muon</a:t>
            </a:r>
            <a:r>
              <a:rPr lang="en-US" altLang="zh-CN" sz="1800" b="0" dirty="0">
                <a:ea typeface="宋体" charset="-122"/>
              </a:rPr>
              <a:t> flow analysis,</a:t>
            </a:r>
          </a:p>
          <a:p>
            <a:pPr marL="723900" indent="352425">
              <a:lnSpc>
                <a:spcPct val="125000"/>
              </a:lnSpc>
              <a:buFont typeface="Wingdings" pitchFamily="2" charset="2"/>
              <a:buChar char="p"/>
              <a:defRPr/>
            </a:pPr>
            <a:r>
              <a:rPr lang="en-US" altLang="zh-CN" sz="1600" b="0" dirty="0">
                <a:ea typeface="宋体" charset="-122"/>
              </a:rPr>
              <a:t> charged tracks measured at mid-rapidity, </a:t>
            </a:r>
            <a:r>
              <a:rPr lang="en-US" altLang="zh-CN" sz="1600" b="0" dirty="0">
                <a:solidFill>
                  <a:srgbClr val="FF0000"/>
                </a:solidFill>
                <a:ea typeface="宋体" charset="-122"/>
              </a:rPr>
              <a:t>|η|&lt;0.8</a:t>
            </a:r>
            <a:r>
              <a:rPr lang="en-US" altLang="zh-CN" sz="1600" b="0" dirty="0">
                <a:ea typeface="宋体" charset="-122"/>
              </a:rPr>
              <a:t>;</a:t>
            </a:r>
          </a:p>
          <a:p>
            <a:pPr marL="1168400" indent="-444500">
              <a:lnSpc>
                <a:spcPct val="125000"/>
              </a:lnSpc>
              <a:buFont typeface="Wingdings" pitchFamily="2" charset="2"/>
              <a:buChar char="p"/>
              <a:defRPr/>
            </a:pPr>
            <a:r>
              <a:rPr lang="en-US" altLang="zh-CN" sz="1600" b="0" dirty="0">
                <a:ea typeface="宋体" charset="-122"/>
              </a:rPr>
              <a:t>various selection and acceptance cuts are used to estimate the uncertainty on </a:t>
            </a:r>
            <a:r>
              <a:rPr lang="fr-FR" altLang="zh-CN" sz="1600" b="0" dirty="0" err="1">
                <a:ea typeface="宋体" charset="-122"/>
              </a:rPr>
              <a:t>reference</a:t>
            </a:r>
            <a:r>
              <a:rPr lang="fr-FR" altLang="zh-CN" sz="1600" b="0" dirty="0">
                <a:ea typeface="宋体" charset="-122"/>
              </a:rPr>
              <a:t> flow.</a:t>
            </a:r>
          </a:p>
          <a:p>
            <a:pPr marL="6350" indent="352425">
              <a:lnSpc>
                <a:spcPct val="125000"/>
              </a:lnSpc>
              <a:buFont typeface="Wingdings" pitchFamily="2" charset="2"/>
              <a:buChar char="l"/>
              <a:defRPr/>
            </a:pPr>
            <a:r>
              <a:rPr lang="fr-FR" altLang="zh-CN" sz="1800" dirty="0" err="1">
                <a:ea typeface="宋体" charset="-122"/>
              </a:rPr>
              <a:t>Analysis</a:t>
            </a:r>
            <a:r>
              <a:rPr lang="fr-FR" altLang="zh-CN" sz="1800" dirty="0">
                <a:ea typeface="宋体" charset="-122"/>
              </a:rPr>
              <a:t> </a:t>
            </a:r>
            <a:r>
              <a:rPr lang="fr-FR" altLang="zh-CN" sz="1800" dirty="0" err="1">
                <a:ea typeface="宋体" charset="-122"/>
              </a:rPr>
              <a:t>methods</a:t>
            </a:r>
            <a:r>
              <a:rPr lang="fr-FR" altLang="zh-CN" sz="1800" dirty="0">
                <a:ea typeface="宋体" charset="-122"/>
              </a:rPr>
              <a:t>:</a:t>
            </a:r>
          </a:p>
          <a:p>
            <a:pPr marL="723900" indent="-3683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fr-FR" altLang="zh-CN" sz="1800" b="0" dirty="0" err="1">
                <a:ea typeface="宋体" charset="-122"/>
              </a:rPr>
              <a:t>two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particle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 smtClean="0">
                <a:ea typeface="宋体" charset="-122"/>
              </a:rPr>
              <a:t>correlation</a:t>
            </a:r>
            <a:r>
              <a:rPr lang="fr-FR" altLang="zh-CN" sz="1800" b="0" dirty="0" smtClean="0">
                <a:ea typeface="宋体" charset="-122"/>
              </a:rPr>
              <a:t> </a:t>
            </a:r>
            <a:r>
              <a:rPr lang="fr-FR" altLang="zh-CN" sz="1800" b="0" dirty="0" err="1" smtClean="0">
                <a:ea typeface="宋体" charset="-122"/>
              </a:rPr>
              <a:t>methods</a:t>
            </a:r>
            <a:r>
              <a:rPr lang="fr-FR" altLang="zh-CN" sz="1800" b="0" dirty="0">
                <a:ea typeface="宋体" charset="-122"/>
              </a:rPr>
              <a:t>: </a:t>
            </a:r>
            <a:r>
              <a:rPr lang="en-US" altLang="zh-CN" sz="1800" b="0" dirty="0">
                <a:ea typeface="宋体" charset="-122"/>
              </a:rPr>
              <a:t>scalar product (</a:t>
            </a:r>
            <a:r>
              <a:rPr lang="en-US" altLang="zh-CN" sz="1800" b="0" dirty="0">
                <a:solidFill>
                  <a:srgbClr val="FF0000"/>
                </a:solidFill>
                <a:ea typeface="宋体" charset="-122"/>
              </a:rPr>
              <a:t>SP</a:t>
            </a:r>
            <a:r>
              <a:rPr lang="en-US" altLang="zh-CN" sz="1800" b="0" dirty="0">
                <a:ea typeface="宋体" charset="-122"/>
              </a:rPr>
              <a:t>) with </a:t>
            </a:r>
            <a:r>
              <a:rPr lang="en-US" altLang="zh-CN" sz="1800" b="0" dirty="0" smtClean="0">
                <a:ea typeface="宋体" charset="-122"/>
              </a:rPr>
              <a:t>|</a:t>
            </a:r>
            <a:r>
              <a:rPr lang="en-US" altLang="zh-CN" sz="1800" b="0" dirty="0" err="1" smtClean="0">
                <a:ea typeface="宋体" charset="-122"/>
              </a:rPr>
              <a:t>Δη</a:t>
            </a:r>
            <a:r>
              <a:rPr lang="en-US" altLang="zh-CN" sz="1800" b="0" dirty="0" smtClean="0">
                <a:ea typeface="宋体" charset="-122"/>
              </a:rPr>
              <a:t>|&gt;1</a:t>
            </a:r>
            <a:r>
              <a:rPr lang="en-US" altLang="zh-CN" sz="1800" b="0" dirty="0">
                <a:ea typeface="宋体" charset="-122"/>
              </a:rPr>
              <a:t>; </a:t>
            </a:r>
            <a:r>
              <a:rPr lang="fr-FR" altLang="zh-CN" sz="1800" b="0" dirty="0">
                <a:ea typeface="宋体" charset="-122"/>
              </a:rPr>
              <a:t>2</a:t>
            </a:r>
            <a:r>
              <a:rPr lang="fr-FR" altLang="zh-CN" sz="1800" b="0" baseline="30000" dirty="0">
                <a:ea typeface="宋体" charset="-122"/>
              </a:rPr>
              <a:t>nd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order</a:t>
            </a:r>
            <a:r>
              <a:rPr lang="fr-FR" altLang="zh-CN" sz="1800" b="0" dirty="0">
                <a:ea typeface="宋体" charset="-122"/>
              </a:rPr>
              <a:t> </a:t>
            </a:r>
            <a:endParaRPr lang="fr-FR" altLang="zh-CN" sz="1800" b="0" dirty="0" smtClean="0">
              <a:ea typeface="宋体" charset="-122"/>
            </a:endParaRPr>
          </a:p>
          <a:p>
            <a:pPr marL="355600">
              <a:lnSpc>
                <a:spcPct val="125000"/>
              </a:lnSpc>
              <a:defRPr/>
            </a:pP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smtClean="0">
                <a:ea typeface="宋体" charset="-122"/>
              </a:rPr>
              <a:t>     Q-cumulant </a:t>
            </a:r>
            <a:r>
              <a:rPr lang="fr-FR" altLang="zh-CN" sz="1800" b="0" dirty="0">
                <a:ea typeface="宋体" charset="-122"/>
              </a:rPr>
              <a:t>(</a:t>
            </a:r>
            <a:r>
              <a:rPr lang="fr-FR" altLang="zh-CN" sz="1800" b="0" dirty="0">
                <a:solidFill>
                  <a:srgbClr val="FF0000"/>
                </a:solidFill>
                <a:ea typeface="宋体" charset="-122"/>
              </a:rPr>
              <a:t>QC2</a:t>
            </a:r>
            <a:r>
              <a:rPr lang="fr-FR" altLang="zh-CN" sz="1800" b="0" dirty="0">
                <a:ea typeface="宋体" charset="-122"/>
              </a:rPr>
              <a:t>);</a:t>
            </a:r>
          </a:p>
          <a:p>
            <a:pPr marL="723900" indent="-368300">
              <a:buFont typeface="Wingdings" pitchFamily="2" charset="2"/>
              <a:buChar char="ü"/>
              <a:defRPr/>
            </a:pPr>
            <a:r>
              <a:rPr lang="fr-FR" altLang="zh-CN" sz="1800" b="0" dirty="0">
                <a:ea typeface="宋体" charset="-122"/>
              </a:rPr>
              <a:t>multi-</a:t>
            </a:r>
            <a:r>
              <a:rPr lang="fr-FR" altLang="zh-CN" sz="1800" b="0" dirty="0" err="1">
                <a:ea typeface="宋体" charset="-122"/>
              </a:rPr>
              <a:t>particle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 smtClean="0">
                <a:ea typeface="宋体" charset="-122"/>
              </a:rPr>
              <a:t>correlation</a:t>
            </a:r>
            <a:r>
              <a:rPr lang="fr-FR" altLang="zh-CN" sz="1800" b="0" dirty="0" smtClean="0">
                <a:ea typeface="宋体" charset="-122"/>
              </a:rPr>
              <a:t> </a:t>
            </a:r>
            <a:r>
              <a:rPr lang="fr-FR" altLang="zh-CN" sz="1800" b="0" dirty="0" err="1" smtClean="0">
                <a:ea typeface="宋体" charset="-122"/>
              </a:rPr>
              <a:t>methods</a:t>
            </a:r>
            <a:r>
              <a:rPr lang="fr-FR" altLang="zh-CN" sz="1800" b="0" dirty="0">
                <a:ea typeface="宋体" charset="-122"/>
              </a:rPr>
              <a:t>: 4</a:t>
            </a:r>
            <a:r>
              <a:rPr lang="fr-FR" altLang="zh-CN" sz="1800" b="0" baseline="30000" dirty="0">
                <a:ea typeface="宋体" charset="-122"/>
              </a:rPr>
              <a:t>th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order</a:t>
            </a:r>
            <a:r>
              <a:rPr lang="fr-FR" altLang="zh-CN" sz="1800" b="0" dirty="0">
                <a:ea typeface="宋体" charset="-122"/>
              </a:rPr>
              <a:t> Q-cumulant (</a:t>
            </a:r>
            <a:r>
              <a:rPr lang="fr-FR" altLang="zh-CN" sz="1800" b="0" dirty="0">
                <a:solidFill>
                  <a:srgbClr val="FF0000"/>
                </a:solidFill>
                <a:ea typeface="宋体" charset="-122"/>
              </a:rPr>
              <a:t>QC4</a:t>
            </a:r>
            <a:r>
              <a:rPr lang="fr-FR" altLang="zh-CN" sz="1800" b="0" dirty="0">
                <a:ea typeface="宋体" charset="-122"/>
              </a:rPr>
              <a:t>); </a:t>
            </a:r>
            <a:endParaRPr lang="fr-FR" altLang="zh-CN" sz="1800" b="0" dirty="0" smtClean="0">
              <a:ea typeface="宋体" charset="-122"/>
            </a:endParaRPr>
          </a:p>
          <a:p>
            <a:pPr marL="355600">
              <a:defRPr/>
            </a:pP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smtClean="0">
                <a:ea typeface="宋体" charset="-122"/>
              </a:rPr>
              <a:t>     Lee-Yang-</a:t>
            </a:r>
            <a:r>
              <a:rPr lang="fr-FR" altLang="zh-CN" sz="1800" b="0" dirty="0" err="1" smtClean="0">
                <a:ea typeface="宋体" charset="-122"/>
              </a:rPr>
              <a:t>Zeros</a:t>
            </a:r>
            <a:r>
              <a:rPr lang="fr-FR" altLang="zh-CN" sz="1800" b="0" dirty="0" smtClean="0">
                <a:ea typeface="宋体" charset="-122"/>
              </a:rPr>
              <a:t> </a:t>
            </a:r>
            <a:r>
              <a:rPr lang="fr-FR" altLang="zh-CN" sz="1800" b="0" dirty="0">
                <a:ea typeface="宋体" charset="-122"/>
              </a:rPr>
              <a:t>(</a:t>
            </a:r>
            <a:r>
              <a:rPr lang="fr-FR" altLang="zh-CN" sz="1800" b="0" dirty="0">
                <a:solidFill>
                  <a:srgbClr val="FF0000"/>
                </a:solidFill>
                <a:ea typeface="宋体" charset="-122"/>
              </a:rPr>
              <a:t>LYZ</a:t>
            </a:r>
            <a:r>
              <a:rPr lang="fr-FR" altLang="zh-CN" sz="1800" b="0" dirty="0">
                <a:ea typeface="宋体" charset="-122"/>
              </a:rPr>
              <a:t>) </a:t>
            </a:r>
            <a:r>
              <a:rPr lang="fr-FR" altLang="zh-CN" sz="1800" b="0" dirty="0" err="1">
                <a:ea typeface="宋体" charset="-122"/>
              </a:rPr>
              <a:t>with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sum</a:t>
            </a:r>
            <a:r>
              <a:rPr lang="fr-FR" altLang="zh-CN" sz="1800" b="0" dirty="0">
                <a:ea typeface="宋体" charset="-122"/>
              </a:rPr>
              <a:t> and </a:t>
            </a:r>
            <a:r>
              <a:rPr lang="fr-FR" altLang="zh-CN" sz="1800" b="0" dirty="0" err="1">
                <a:ea typeface="宋体" charset="-122"/>
              </a:rPr>
              <a:t>product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generating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functions</a:t>
            </a:r>
            <a:r>
              <a:rPr lang="fr-FR" altLang="zh-CN" sz="1800" b="0" dirty="0">
                <a:ea typeface="宋体" charset="-122"/>
              </a:rPr>
              <a:t>.</a:t>
            </a:r>
            <a:endParaRPr lang="en-US" altLang="zh-CN" sz="1800" b="0" dirty="0">
              <a:ea typeface="宋体" charset="-122"/>
            </a:endParaRPr>
          </a:p>
        </p:txBody>
      </p:sp>
      <p:sp>
        <p:nvSpPr>
          <p:cNvPr id="14339" name="Titre 12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599363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</a:rPr>
              <a:t>Data sample and </a:t>
            </a:r>
            <a:r>
              <a:rPr lang="fr-FR" altLang="zh-CN" sz="2800" dirty="0" err="1" smtClean="0">
                <a:ea typeface="宋体" charset="-122"/>
              </a:rPr>
              <a:t>analysis</a:t>
            </a:r>
            <a:r>
              <a:rPr lang="fr-FR" altLang="zh-CN" sz="2800" dirty="0" smtClean="0">
                <a:ea typeface="宋体" charset="-122"/>
              </a:rPr>
              <a:t> </a:t>
            </a:r>
            <a:r>
              <a:rPr lang="fr-FR" altLang="zh-CN" sz="2800" dirty="0" err="1" smtClean="0">
                <a:ea typeface="宋体" charset="-122"/>
              </a:rPr>
              <a:t>strategy</a:t>
            </a:r>
            <a:endParaRPr lang="fr-FR" altLang="zh-CN" sz="2800" dirty="0" smtClean="0">
              <a:ea typeface="宋体" charset="-122"/>
            </a:endParaRPr>
          </a:p>
        </p:txBody>
      </p:sp>
      <p:cxnSp>
        <p:nvCxnSpPr>
          <p:cNvPr id="14340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250825" y="1125538"/>
            <a:ext cx="8751888" cy="1122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352425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sz="1800" dirty="0">
                <a:ea typeface="宋体" charset="-122"/>
              </a:rPr>
              <a:t>Data sample: data collected in 2011, central and semi-central events</a:t>
            </a:r>
          </a:p>
          <a:p>
            <a:pPr marL="349250" indent="352425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fr-FR" altLang="zh-CN" sz="1600" b="0" dirty="0">
                <a:ea typeface="宋体" charset="-122"/>
              </a:rPr>
              <a:t>central trigger, 0-10%, 8.7×10</a:t>
            </a:r>
            <a:r>
              <a:rPr lang="fr-FR" altLang="zh-CN" sz="1600" b="0" baseline="30000" dirty="0">
                <a:ea typeface="宋体" charset="-122"/>
              </a:rPr>
              <a:t>6</a:t>
            </a:r>
            <a:r>
              <a:rPr lang="fr-FR" altLang="zh-CN" sz="1600" b="0" dirty="0">
                <a:ea typeface="宋体" charset="-122"/>
              </a:rPr>
              <a:t> </a:t>
            </a:r>
            <a:r>
              <a:rPr lang="fr-FR" altLang="zh-CN" sz="1600" b="0" dirty="0" err="1">
                <a:ea typeface="宋体" charset="-122"/>
              </a:rPr>
              <a:t>events</a:t>
            </a:r>
            <a:r>
              <a:rPr lang="fr-FR" altLang="zh-CN" sz="1600" b="0" dirty="0">
                <a:ea typeface="宋体" charset="-122"/>
              </a:rPr>
              <a:t>;</a:t>
            </a:r>
          </a:p>
          <a:p>
            <a:pPr marL="349250" indent="352425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it-IT" altLang="zh-CN" sz="1600" b="0" dirty="0">
                <a:ea typeface="宋体" charset="-122"/>
              </a:rPr>
              <a:t>semi-central trigger, 10-40%, 8.0×10</a:t>
            </a:r>
            <a:r>
              <a:rPr lang="it-IT" altLang="zh-CN" sz="1600" b="0" baseline="30000" dirty="0">
                <a:ea typeface="宋体" charset="-122"/>
              </a:rPr>
              <a:t>6</a:t>
            </a:r>
            <a:r>
              <a:rPr lang="it-IT" altLang="zh-CN" sz="1600" b="0" dirty="0">
                <a:ea typeface="宋体" charset="-122"/>
              </a:rPr>
              <a:t> events</a:t>
            </a:r>
            <a:r>
              <a:rPr lang="en-US" altLang="zh-CN" sz="1600" b="0" dirty="0">
                <a:ea typeface="宋体" charset="-122"/>
              </a:rPr>
              <a:t>.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14</a:t>
            </a:r>
            <a:endParaRPr lang="en-US" altLang="zh-CN" sz="1400" dirty="0">
              <a:ea typeface="宋体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llipse 5"/>
          <p:cNvSpPr>
            <a:spLocks noChangeArrowheads="1"/>
          </p:cNvSpPr>
          <p:nvPr/>
        </p:nvSpPr>
        <p:spPr bwMode="auto">
          <a:xfrm>
            <a:off x="5724525" y="1412875"/>
            <a:ext cx="2122488" cy="519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r-FR" altLang="zh-CN" sz="1800">
              <a:solidFill>
                <a:srgbClr val="C00000"/>
              </a:solidFill>
              <a:ea typeface="宋体" charset="-122"/>
            </a:endParaRPr>
          </a:p>
        </p:txBody>
      </p:sp>
      <p:cxnSp>
        <p:nvCxnSpPr>
          <p:cNvPr id="15364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5" name="Titre 1"/>
          <p:cNvSpPr>
            <a:spLocks noGrp="1"/>
          </p:cNvSpPr>
          <p:nvPr>
            <p:ph type="title"/>
          </p:nvPr>
        </p:nvSpPr>
        <p:spPr>
          <a:xfrm>
            <a:off x="1306513" y="188913"/>
            <a:ext cx="7558087" cy="622300"/>
          </a:xfrm>
        </p:spPr>
        <p:txBody>
          <a:bodyPr/>
          <a:lstStyle/>
          <a:p>
            <a:pPr algn="ctr"/>
            <a:r>
              <a:rPr lang="fr-FR" altLang="zh-CN" sz="2800" dirty="0" smtClean="0">
                <a:ea typeface="宋体" charset="-122"/>
              </a:rPr>
              <a:t>Inclusive muon </a:t>
            </a:r>
            <a:r>
              <a:rPr lang="fr-FR" altLang="zh-CN" sz="2800" i="1" dirty="0" smtClean="0">
                <a:ea typeface="宋体" charset="-122"/>
              </a:rPr>
              <a:t>v</a:t>
            </a:r>
            <a:r>
              <a:rPr lang="fr-FR" altLang="zh-CN" sz="2800" baseline="-25000" dirty="0" smtClean="0">
                <a:ea typeface="宋体" charset="-122"/>
              </a:rPr>
              <a:t>2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15</a:t>
            </a:r>
            <a:endParaRPr lang="en-US" altLang="zh-CN" sz="1400" dirty="0">
              <a:ea typeface="宋体" charset="-122"/>
            </a:endParaRPr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45545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230313"/>
            <a:ext cx="460533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 bwMode="auto">
          <a:xfrm>
            <a:off x="11682" y="4324128"/>
            <a:ext cx="9119618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600" b="0" dirty="0"/>
              <a:t>results from QC4 are systematically lower than those from </a:t>
            </a:r>
            <a:r>
              <a:rPr lang="en-US" altLang="zh-CN" sz="1600" b="0" dirty="0" smtClean="0"/>
              <a:t>two-particle correlation </a:t>
            </a:r>
            <a:r>
              <a:rPr lang="fr-FR" altLang="zh-CN" sz="1600" b="0" dirty="0" err="1" smtClean="0"/>
              <a:t>methods</a:t>
            </a:r>
            <a:r>
              <a:rPr lang="fr-FR" altLang="zh-CN" sz="1600" b="0" dirty="0" smtClean="0"/>
              <a:t> </a:t>
            </a:r>
          </a:p>
          <a:p>
            <a:pPr marL="0" indent="0">
              <a:lnSpc>
                <a:spcPct val="125000"/>
              </a:lnSpc>
            </a:pPr>
            <a:r>
              <a:rPr lang="fr-FR" altLang="zh-CN" sz="1600" b="0" dirty="0"/>
              <a:t> </a:t>
            </a:r>
            <a:r>
              <a:rPr lang="fr-FR" altLang="zh-CN" sz="1600" b="0" dirty="0" smtClean="0"/>
              <a:t>    (</a:t>
            </a:r>
            <a:r>
              <a:rPr lang="fr-FR" altLang="zh-CN" sz="1600" b="0" dirty="0"/>
              <a:t>SP and </a:t>
            </a:r>
            <a:r>
              <a:rPr lang="fr-FR" altLang="zh-CN" sz="1600" b="0" dirty="0" smtClean="0"/>
              <a:t>QC2)</a:t>
            </a:r>
          </a:p>
          <a:p>
            <a:pPr marL="622300" indent="-2921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1600" b="0" dirty="0"/>
              <a:t>due to different contributions of non-flow correlations </a:t>
            </a:r>
            <a:r>
              <a:rPr lang="en-US" altLang="zh-CN" sz="1600" b="0" dirty="0" smtClean="0"/>
              <a:t>and flow </a:t>
            </a:r>
            <a:r>
              <a:rPr lang="fr-FR" altLang="zh-CN" sz="1600" b="0" dirty="0" smtClean="0"/>
              <a:t>fluctuations.</a:t>
            </a: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ü"/>
            </a:pPr>
            <a:endParaRPr lang="fr-FR" sz="900" b="0" dirty="0"/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sz="1600" b="0" dirty="0" smtClean="0"/>
              <a:t>4-particle </a:t>
            </a:r>
            <a:r>
              <a:rPr lang="en-US" sz="1600" b="0" dirty="0"/>
              <a:t>Q-</a:t>
            </a:r>
            <a:r>
              <a:rPr lang="en-US" sz="1600" b="0" dirty="0" err="1"/>
              <a:t>cumulants</a:t>
            </a:r>
            <a:r>
              <a:rPr lang="en-US" sz="1600" b="0" dirty="0"/>
              <a:t> give same </a:t>
            </a:r>
            <a:r>
              <a:rPr lang="en-US" sz="1600" b="0" i="1" dirty="0"/>
              <a:t>v</a:t>
            </a:r>
            <a:r>
              <a:rPr lang="en-US" sz="1600" b="0" baseline="-25000" dirty="0"/>
              <a:t>2</a:t>
            </a:r>
            <a:r>
              <a:rPr lang="en-US" sz="1600" b="0" dirty="0"/>
              <a:t> as Lee-Yang zeroes within uncertainties</a:t>
            </a:r>
          </a:p>
          <a:p>
            <a:pPr marL="622300" lvl="1" indent="-292100" eaLnBrk="1" hangingPunct="1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/>
              <a:t>indication that </a:t>
            </a:r>
            <a:r>
              <a:rPr lang="en-US" sz="1600" b="0" dirty="0">
                <a:solidFill>
                  <a:srgbClr val="C00000"/>
                </a:solidFill>
              </a:rPr>
              <a:t>non-flow effects are </a:t>
            </a:r>
            <a:r>
              <a:rPr lang="en-US" sz="1600" b="0" dirty="0" smtClean="0">
                <a:solidFill>
                  <a:srgbClr val="C00000"/>
                </a:solidFill>
              </a:rPr>
              <a:t>suppressed </a:t>
            </a:r>
            <a:r>
              <a:rPr lang="en-US" sz="1600" b="0" dirty="0">
                <a:solidFill>
                  <a:srgbClr val="C00000"/>
                </a:solidFill>
              </a:rPr>
              <a:t>with 4-particle </a:t>
            </a:r>
            <a:r>
              <a:rPr lang="en-US" sz="1600" b="0" dirty="0" smtClean="0">
                <a:solidFill>
                  <a:srgbClr val="C00000"/>
                </a:solidFill>
              </a:rPr>
              <a:t>Q-</a:t>
            </a:r>
            <a:r>
              <a:rPr lang="en-US" sz="1600" b="0" dirty="0" err="1" smtClean="0">
                <a:solidFill>
                  <a:srgbClr val="C00000"/>
                </a:solidFill>
              </a:rPr>
              <a:t>cumulants</a:t>
            </a:r>
            <a:r>
              <a:rPr lang="en-US" sz="1600" b="0" dirty="0" smtClean="0">
                <a:solidFill>
                  <a:srgbClr val="C00000"/>
                </a:solidFill>
              </a:rPr>
              <a:t>;</a:t>
            </a:r>
          </a:p>
          <a:p>
            <a:pPr marL="622300" lvl="1" indent="-292100" eaLnBrk="1" hangingPunct="1">
              <a:lnSpc>
                <a:spcPct val="125000"/>
              </a:lnSpc>
              <a:buFont typeface="Wingdings" panose="05000000000000000000" pitchFamily="2" charset="2"/>
              <a:buChar char="ü"/>
            </a:pPr>
            <a:endParaRPr lang="en-US" sz="1000" b="0" dirty="0">
              <a:solidFill>
                <a:srgbClr val="C00000"/>
              </a:solidFill>
            </a:endParaRP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sz="1600" b="0" dirty="0"/>
              <a:t>smaller </a:t>
            </a:r>
            <a:r>
              <a:rPr lang="en-US" sz="1600" b="0" i="1" dirty="0"/>
              <a:t>v</a:t>
            </a:r>
            <a:r>
              <a:rPr lang="en-US" sz="1600" b="0" baseline="-25000" dirty="0"/>
              <a:t>2</a:t>
            </a:r>
            <a:r>
              <a:rPr lang="en-US" sz="1600" b="0" dirty="0"/>
              <a:t> values with multi-particle flow methods than with two-particle methods is </a:t>
            </a:r>
            <a:r>
              <a:rPr lang="en-US" sz="1600" b="0" dirty="0" smtClean="0"/>
              <a:t>an indication </a:t>
            </a:r>
            <a:r>
              <a:rPr lang="en-US" sz="1600" b="0" dirty="0"/>
              <a:t>of </a:t>
            </a:r>
            <a:r>
              <a:rPr lang="en-US" sz="1600" b="0" dirty="0">
                <a:solidFill>
                  <a:srgbClr val="C00000"/>
                </a:solidFill>
              </a:rPr>
              <a:t>flow fluctuation </a:t>
            </a:r>
            <a:r>
              <a:rPr lang="en-US" sz="1600" b="0" dirty="0" smtClean="0">
                <a:solidFill>
                  <a:srgbClr val="C00000"/>
                </a:solidFill>
              </a:rPr>
              <a:t>effects.</a:t>
            </a:r>
            <a:endParaRPr lang="en-US" sz="16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llipse 5"/>
          <p:cNvSpPr>
            <a:spLocks noChangeArrowheads="1"/>
          </p:cNvSpPr>
          <p:nvPr/>
        </p:nvSpPr>
        <p:spPr bwMode="auto">
          <a:xfrm>
            <a:off x="5724525" y="1412875"/>
            <a:ext cx="2122488" cy="519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r-FR" altLang="zh-CN" sz="1800">
              <a:solidFill>
                <a:srgbClr val="C00000"/>
              </a:solidFill>
              <a:ea typeface="宋体" charset="-122"/>
            </a:endParaRPr>
          </a:p>
        </p:txBody>
      </p:sp>
      <p:cxnSp>
        <p:nvCxnSpPr>
          <p:cNvPr id="16388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9" name="Titre 1"/>
          <p:cNvSpPr>
            <a:spLocks noGrp="1"/>
          </p:cNvSpPr>
          <p:nvPr>
            <p:ph type="title"/>
          </p:nvPr>
        </p:nvSpPr>
        <p:spPr>
          <a:xfrm>
            <a:off x="1306513" y="188913"/>
            <a:ext cx="7558087" cy="622300"/>
          </a:xfrm>
        </p:spPr>
        <p:txBody>
          <a:bodyPr/>
          <a:lstStyle/>
          <a:p>
            <a:pPr algn="ctr"/>
            <a:r>
              <a:rPr lang="fr-FR" altLang="zh-CN" sz="2800" dirty="0" smtClean="0">
                <a:ea typeface="宋体" charset="-122"/>
              </a:rPr>
              <a:t>Background flow estimation</a:t>
            </a:r>
            <a:endParaRPr lang="fr-FR" altLang="zh-CN" sz="2800" baseline="-25000" dirty="0" smtClean="0">
              <a:ea typeface="宋体" charset="-122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16</a:t>
            </a:r>
            <a:endParaRPr lang="en-US" altLang="zh-CN" sz="1400" dirty="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 bwMode="auto">
              <a:xfrm>
                <a:off x="2411760" y="971711"/>
                <a:ext cx="4693208" cy="897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zh-CN" alt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𝝁</m:t>
                          </m:r>
                          <m:groupChr>
                            <m:groupChrPr>
                              <m:chr m:val="←"/>
                              <m:pos m:val="top"/>
                              <m:ctrlP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/>
                          </m:groupCh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𝑯𝑭</m:t>
                          </m:r>
                        </m:sup>
                      </m:sSubSup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zh-CN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𝒊𝒏𝒄𝒍𝒖𝒔𝒊𝒗𝒆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zh-CN" alt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𝝁</m:t>
                              </m:r>
                            </m:sup>
                          </m:sSub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zh-CN" i="1" smtClean="0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𝒅𝒆𝒄𝒂𝒚</m:t>
                              </m:r>
                              <m:r>
                                <a:rPr lang="en-US" altLang="zh-CN" b="1" i="1" smtClean="0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zh-CN" altLang="en-US" b="1" i="1" smtClean="0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𝝁</m:t>
                              </m:r>
                            </m:sup>
                          </m:sSubSup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zh-CN" altLang="zh-CN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𝒅𝒆𝒄𝒂𝒚</m:t>
                              </m:r>
                              <m:r>
                                <a:rPr lang="en-US" altLang="zh-CN" b="1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zh-CN" altLang="en-US" b="1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𝝁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zh-CN" i="1" smtClean="0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𝒅𝒆𝒄𝒂𝒚</m:t>
                              </m:r>
                              <m:r>
                                <a:rPr lang="en-US" altLang="zh-CN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zh-CN" altLang="en-US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𝝁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zh-CN" altLang="en-US" dirty="0" smtClean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971711"/>
                <a:ext cx="4693208" cy="8976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-1787" y="1619783"/>
            <a:ext cx="3573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fr-FR" altLang="zh-CN" b="0" dirty="0" err="1">
                <a:solidFill>
                  <a:srgbClr val="3333FF"/>
                </a:solidFill>
              </a:rPr>
              <a:t>Decay</a:t>
            </a:r>
            <a:r>
              <a:rPr lang="fr-FR" altLang="zh-CN" b="0" dirty="0">
                <a:solidFill>
                  <a:srgbClr val="3333FF"/>
                </a:solidFill>
              </a:rPr>
              <a:t> muon </a:t>
            </a:r>
            <a:r>
              <a:rPr lang="fr-FR" altLang="zh-CN" b="0" i="1" dirty="0">
                <a:solidFill>
                  <a:srgbClr val="3333FF"/>
                </a:solidFill>
              </a:rPr>
              <a:t>v</a:t>
            </a:r>
            <a:r>
              <a:rPr lang="fr-FR" altLang="zh-CN" b="0" baseline="-25000" dirty="0">
                <a:solidFill>
                  <a:srgbClr val="3333FF"/>
                </a:solidFill>
              </a:rPr>
              <a:t>2</a:t>
            </a:r>
            <a:r>
              <a:rPr lang="fr-FR" altLang="zh-CN" b="0" dirty="0">
                <a:solidFill>
                  <a:srgbClr val="3333FF"/>
                </a:solidFill>
              </a:rPr>
              <a:t> estimation: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795" y="1824540"/>
            <a:ext cx="87607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800" b="0" dirty="0"/>
              <a:t>parameterize the </a:t>
            </a:r>
            <a:r>
              <a:rPr lang="en-US" altLang="zh-CN" sz="1800" b="0" i="1" dirty="0" err="1"/>
              <a:t>p</a:t>
            </a:r>
            <a:r>
              <a:rPr lang="en-US" altLang="zh-CN" sz="1800" b="0" baseline="-25000" dirty="0" err="1"/>
              <a:t>T</a:t>
            </a:r>
            <a:r>
              <a:rPr lang="en-US" altLang="zh-CN" sz="1800" b="0" dirty="0"/>
              <a:t> and </a:t>
            </a:r>
            <a:r>
              <a:rPr lang="en-US" altLang="zh-CN" sz="1800" b="0" i="1" dirty="0"/>
              <a:t>η</a:t>
            </a:r>
            <a:r>
              <a:rPr lang="en-US" altLang="zh-CN" sz="1800" b="0" dirty="0"/>
              <a:t> dependence of charged </a:t>
            </a:r>
            <a:r>
              <a:rPr lang="en-US" altLang="zh-CN" sz="1800" b="0" dirty="0" smtClean="0"/>
              <a:t>hadron </a:t>
            </a:r>
            <a:r>
              <a:rPr lang="en-US" altLang="zh-CN" sz="1800" b="0" i="1" dirty="0"/>
              <a:t>v</a:t>
            </a:r>
            <a:r>
              <a:rPr lang="en-US" altLang="zh-CN" sz="1800" b="0" baseline="-25000" dirty="0"/>
              <a:t>2</a:t>
            </a:r>
            <a:r>
              <a:rPr lang="en-US" altLang="zh-CN" sz="1800" b="0" dirty="0"/>
              <a:t> measured by </a:t>
            </a:r>
            <a:r>
              <a:rPr lang="en-US" altLang="zh-CN" sz="1800" b="0" dirty="0" smtClean="0"/>
              <a:t>ATLAS and </a:t>
            </a:r>
            <a:r>
              <a:rPr lang="en-US" altLang="zh-CN" sz="1800" b="0" dirty="0"/>
              <a:t>extrapolate to forward rapidity </a:t>
            </a:r>
            <a:r>
              <a:rPr lang="en-US" altLang="zh-CN" sz="1400" dirty="0"/>
              <a:t>[ATLAS: Phys. </a:t>
            </a:r>
            <a:r>
              <a:rPr lang="en-US" altLang="zh-CN" sz="1400" dirty="0" err="1"/>
              <a:t>Lett</a:t>
            </a:r>
            <a:r>
              <a:rPr lang="en-US" altLang="zh-CN" sz="1400" dirty="0"/>
              <a:t>. B707 (2012) 330]</a:t>
            </a:r>
            <a:r>
              <a:rPr lang="en-US" altLang="zh-CN" sz="1600" dirty="0"/>
              <a:t>;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800" b="0" dirty="0"/>
              <a:t>charged hadron </a:t>
            </a:r>
            <a:r>
              <a:rPr lang="en-US" altLang="zh-CN" sz="1800" b="0" i="1" dirty="0"/>
              <a:t>v</a:t>
            </a:r>
            <a:r>
              <a:rPr lang="en-US" altLang="zh-CN" sz="1800" b="0" baseline="-25000" dirty="0"/>
              <a:t>2</a:t>
            </a:r>
            <a:r>
              <a:rPr lang="en-US" altLang="zh-CN" sz="1800" b="0" dirty="0"/>
              <a:t>(</a:t>
            </a:r>
            <a:r>
              <a:rPr lang="en-US" altLang="zh-CN" sz="1800" b="0" i="1" dirty="0" err="1"/>
              <a:t>p</a:t>
            </a:r>
            <a:r>
              <a:rPr lang="en-US" altLang="zh-CN" sz="1800" b="0" baseline="-25000" dirty="0" err="1"/>
              <a:t>T</a:t>
            </a:r>
            <a:r>
              <a:rPr lang="en-US" altLang="zh-CN" sz="1800" b="0" dirty="0"/>
              <a:t>) extrapolated to </a:t>
            </a:r>
            <a:r>
              <a:rPr lang="en-US" altLang="zh-CN" sz="1800" b="0" dirty="0" smtClean="0"/>
              <a:t>forward </a:t>
            </a:r>
            <a:r>
              <a:rPr lang="en-US" altLang="zh-CN" sz="1800" b="0" dirty="0"/>
              <a:t>rapidity used as input </a:t>
            </a:r>
            <a:r>
              <a:rPr lang="en-US" altLang="zh-CN" sz="1800" b="0" i="1" dirty="0"/>
              <a:t>v</a:t>
            </a:r>
            <a:r>
              <a:rPr lang="en-US" altLang="zh-CN" sz="1800" b="0" baseline="-25000" dirty="0"/>
              <a:t>2</a:t>
            </a:r>
            <a:r>
              <a:rPr lang="en-US" altLang="zh-CN" sz="1800" b="0" dirty="0"/>
              <a:t> of </a:t>
            </a:r>
            <a:r>
              <a:rPr lang="en-US" altLang="zh-CN" sz="1800" b="0" dirty="0" err="1"/>
              <a:t>pions</a:t>
            </a:r>
            <a:r>
              <a:rPr lang="en-US" altLang="zh-CN" sz="1800" b="0" dirty="0"/>
              <a:t> and </a:t>
            </a:r>
            <a:r>
              <a:rPr lang="en-US" altLang="zh-CN" sz="1800" b="0" dirty="0" err="1"/>
              <a:t>kaons</a:t>
            </a:r>
            <a:r>
              <a:rPr lang="en-US" altLang="zh-CN" sz="1800" b="0" dirty="0" smtClean="0"/>
              <a:t>, separately, </a:t>
            </a:r>
            <a:r>
              <a:rPr lang="en-US" altLang="zh-CN" sz="1800" b="0" dirty="0"/>
              <a:t>and produce the </a:t>
            </a:r>
            <a:r>
              <a:rPr lang="en-US" altLang="zh-CN" sz="1800" b="0" i="1" dirty="0"/>
              <a:t>v</a:t>
            </a:r>
            <a:r>
              <a:rPr lang="en-US" altLang="zh-CN" sz="1800" b="0" baseline="-25000" dirty="0"/>
              <a:t>2</a:t>
            </a:r>
            <a:r>
              <a:rPr lang="en-US" altLang="zh-CN" sz="1800" b="0" dirty="0"/>
              <a:t> </a:t>
            </a:r>
            <a:r>
              <a:rPr lang="en-US" altLang="zh-CN" sz="1800" b="0" dirty="0" smtClean="0"/>
              <a:t>of decay </a:t>
            </a:r>
            <a:r>
              <a:rPr lang="en-US" altLang="zh-CN" sz="1800" b="0" dirty="0" err="1" smtClean="0"/>
              <a:t>muons</a:t>
            </a:r>
            <a:r>
              <a:rPr lang="en-US" altLang="zh-CN" sz="1800" b="0" dirty="0" smtClean="0"/>
              <a:t> </a:t>
            </a:r>
            <a:r>
              <a:rPr lang="en-US" altLang="zh-CN" sz="1800" b="0" dirty="0"/>
              <a:t>in the acceptance of ALICE </a:t>
            </a:r>
            <a:r>
              <a:rPr lang="en-US" altLang="zh-CN" sz="1800" b="0" dirty="0" err="1"/>
              <a:t>muon</a:t>
            </a:r>
            <a:r>
              <a:rPr lang="en-US" altLang="zh-CN" sz="1800" b="0" dirty="0"/>
              <a:t> spectrometer via the same </a:t>
            </a:r>
            <a:r>
              <a:rPr lang="en-US" altLang="zh-CN" sz="1800" b="0" dirty="0" smtClean="0"/>
              <a:t>fast simulation </a:t>
            </a:r>
            <a:r>
              <a:rPr lang="en-US" altLang="zh-CN" sz="1800" b="0" dirty="0"/>
              <a:t>strategy as in </a:t>
            </a:r>
            <a:r>
              <a:rPr lang="en-US" altLang="zh-CN" sz="1800" b="0" i="1" dirty="0"/>
              <a:t>R</a:t>
            </a:r>
            <a:r>
              <a:rPr lang="en-US" altLang="zh-CN" sz="1800" b="0" baseline="-25000" dirty="0"/>
              <a:t>AA</a:t>
            </a:r>
            <a:r>
              <a:rPr lang="en-US" altLang="zh-CN" sz="1800" b="0" dirty="0"/>
              <a:t> analysis.</a:t>
            </a:r>
            <a:endParaRPr lang="zh-CN" altLang="en-US" sz="1800" b="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97672"/>
              </p:ext>
            </p:extLst>
          </p:nvPr>
        </p:nvGraphicFramePr>
        <p:xfrm>
          <a:off x="1500336" y="4311104"/>
          <a:ext cx="6096000" cy="18542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systematic uncertainty on decay </a:t>
                      </a:r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muons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altLang="zh-CN" sz="1800" b="0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</a:t>
                      </a:r>
                      <a:r>
                        <a:rPr lang="fr-FR" altLang="zh-CN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fr-FR" altLang="zh-CN" sz="1800" b="0" i="0" u="none" strike="noStrike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altLang="zh-CN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bias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~ 9%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extrapolation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9%-12%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data fluctuations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13%-15% (at high </a:t>
                      </a:r>
                      <a:r>
                        <a:rPr lang="en-US" altLang="zh-CN" b="0" i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altLang="zh-CN" b="0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K/</a:t>
                      </a:r>
                      <a:r>
                        <a:rPr lang="el-GR" altLang="zh-CN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el-GR" altLang="zh-C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altLang="zh-CN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weights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&lt;1%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21" y="6119004"/>
            <a:ext cx="885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b="0" dirty="0">
                <a:solidFill>
                  <a:srgbClr val="FF00FF"/>
                </a:solidFill>
              </a:rPr>
              <a:t>Decay </a:t>
            </a:r>
            <a:r>
              <a:rPr lang="en-US" altLang="zh-CN" b="0" dirty="0" err="1">
                <a:solidFill>
                  <a:srgbClr val="FF00FF"/>
                </a:solidFill>
              </a:rPr>
              <a:t>muon</a:t>
            </a:r>
            <a:r>
              <a:rPr lang="en-US" altLang="zh-CN" b="0" dirty="0">
                <a:solidFill>
                  <a:srgbClr val="FF00FF"/>
                </a:solidFill>
              </a:rPr>
              <a:t> fraction with the same method used for </a:t>
            </a:r>
            <a:r>
              <a:rPr lang="en-US" altLang="zh-CN" b="0" i="1" dirty="0">
                <a:solidFill>
                  <a:srgbClr val="FF00FF"/>
                </a:solidFill>
              </a:rPr>
              <a:t>R</a:t>
            </a:r>
            <a:r>
              <a:rPr lang="en-US" altLang="zh-CN" b="0" baseline="-25000" dirty="0">
                <a:solidFill>
                  <a:srgbClr val="FF00FF"/>
                </a:solidFill>
              </a:rPr>
              <a:t>AA</a:t>
            </a:r>
            <a:r>
              <a:rPr lang="en-US" altLang="zh-CN" b="0" dirty="0">
                <a:solidFill>
                  <a:srgbClr val="FF00FF"/>
                </a:solidFill>
              </a:rPr>
              <a:t> </a:t>
            </a:r>
            <a:r>
              <a:rPr lang="en-US" altLang="zh-CN" b="0" dirty="0" smtClean="0">
                <a:solidFill>
                  <a:srgbClr val="FF00FF"/>
                </a:solidFill>
              </a:rPr>
              <a:t>analysis:</a:t>
            </a:r>
          </a:p>
          <a:p>
            <a:pPr marL="698500" indent="-342900">
              <a:buFont typeface="Wingdings" panose="05000000000000000000" pitchFamily="2" charset="2"/>
              <a:buChar char="ü"/>
            </a:pPr>
            <a:r>
              <a:rPr lang="en-US" altLang="zh-CN" b="0" dirty="0" smtClean="0">
                <a:solidFill>
                  <a:srgbClr val="FF00FF"/>
                </a:solidFill>
              </a:rPr>
              <a:t>15</a:t>
            </a:r>
            <a:r>
              <a:rPr lang="en-US" altLang="zh-CN" b="0" dirty="0">
                <a:solidFill>
                  <a:srgbClr val="FF00FF"/>
                </a:solidFill>
              </a:rPr>
              <a:t>% </a:t>
            </a:r>
            <a:r>
              <a:rPr lang="en-US" altLang="zh-CN" b="0" dirty="0" smtClean="0">
                <a:solidFill>
                  <a:srgbClr val="FF00FF"/>
                </a:solidFill>
              </a:rPr>
              <a:t>at </a:t>
            </a:r>
            <a:r>
              <a:rPr lang="en-US" altLang="zh-CN" b="0" i="1" dirty="0" err="1" smtClean="0">
                <a:solidFill>
                  <a:srgbClr val="FF00FF"/>
                </a:solidFill>
              </a:rPr>
              <a:t>p</a:t>
            </a:r>
            <a:r>
              <a:rPr lang="en-US" altLang="zh-CN" b="0" baseline="-25000" dirty="0" err="1" smtClean="0">
                <a:solidFill>
                  <a:srgbClr val="FF00FF"/>
                </a:solidFill>
              </a:rPr>
              <a:t>T</a:t>
            </a:r>
            <a:r>
              <a:rPr lang="en-US" altLang="zh-CN" b="0" baseline="-25000" dirty="0" smtClean="0">
                <a:solidFill>
                  <a:srgbClr val="FF00FF"/>
                </a:solidFill>
              </a:rPr>
              <a:t> </a:t>
            </a:r>
            <a:r>
              <a:rPr lang="en-US" altLang="zh-CN" b="0" dirty="0" smtClean="0">
                <a:solidFill>
                  <a:srgbClr val="FF00FF"/>
                </a:solidFill>
              </a:rPr>
              <a:t>= 3 </a:t>
            </a:r>
            <a:r>
              <a:rPr lang="en-US" altLang="zh-CN" b="0" dirty="0" err="1" smtClean="0">
                <a:solidFill>
                  <a:srgbClr val="FF00FF"/>
                </a:solidFill>
              </a:rPr>
              <a:t>GeV</a:t>
            </a:r>
            <a:r>
              <a:rPr lang="en-US" altLang="zh-CN" b="0" dirty="0" smtClean="0">
                <a:solidFill>
                  <a:srgbClr val="FF00FF"/>
                </a:solidFill>
              </a:rPr>
              <a:t>/</a:t>
            </a:r>
            <a:r>
              <a:rPr lang="en-US" altLang="zh-CN" b="0" i="1" dirty="0" smtClean="0">
                <a:solidFill>
                  <a:srgbClr val="FF00FF"/>
                </a:solidFill>
              </a:rPr>
              <a:t>c</a:t>
            </a:r>
            <a:r>
              <a:rPr lang="en-US" altLang="zh-CN" b="0" dirty="0" smtClean="0">
                <a:solidFill>
                  <a:srgbClr val="FF00FF"/>
                </a:solidFill>
              </a:rPr>
              <a:t>, </a:t>
            </a:r>
            <a:r>
              <a:rPr lang="en-US" altLang="zh-CN" b="0" dirty="0">
                <a:solidFill>
                  <a:srgbClr val="FF00FF"/>
                </a:solidFill>
              </a:rPr>
              <a:t>5</a:t>
            </a:r>
            <a:r>
              <a:rPr lang="en-US" altLang="zh-CN" b="0" dirty="0" smtClean="0">
                <a:solidFill>
                  <a:srgbClr val="FF00FF"/>
                </a:solidFill>
              </a:rPr>
              <a:t>% at </a:t>
            </a:r>
            <a:r>
              <a:rPr lang="en-US" altLang="zh-CN" b="0" i="1" dirty="0" err="1" smtClean="0">
                <a:solidFill>
                  <a:srgbClr val="FF00FF"/>
                </a:solidFill>
              </a:rPr>
              <a:t>p</a:t>
            </a:r>
            <a:r>
              <a:rPr lang="en-US" altLang="zh-CN" b="0" baseline="-25000" dirty="0" err="1" smtClean="0">
                <a:solidFill>
                  <a:srgbClr val="FF00FF"/>
                </a:solidFill>
              </a:rPr>
              <a:t>T</a:t>
            </a:r>
            <a:r>
              <a:rPr lang="en-US" altLang="zh-CN" b="0" baseline="-25000" dirty="0" smtClean="0">
                <a:solidFill>
                  <a:srgbClr val="FF00FF"/>
                </a:solidFill>
              </a:rPr>
              <a:t> </a:t>
            </a:r>
            <a:r>
              <a:rPr lang="en-US" altLang="zh-CN" b="0" dirty="0" smtClean="0">
                <a:solidFill>
                  <a:srgbClr val="FF00FF"/>
                </a:solidFill>
              </a:rPr>
              <a:t>= 10 </a:t>
            </a:r>
            <a:r>
              <a:rPr lang="en-US" altLang="zh-CN" b="0" dirty="0" err="1" smtClean="0">
                <a:solidFill>
                  <a:srgbClr val="FF00FF"/>
                </a:solidFill>
              </a:rPr>
              <a:t>GeV</a:t>
            </a:r>
            <a:r>
              <a:rPr lang="en-US" altLang="zh-CN" b="0" dirty="0" smtClean="0">
                <a:solidFill>
                  <a:srgbClr val="FF00FF"/>
                </a:solidFill>
              </a:rPr>
              <a:t>/</a:t>
            </a:r>
            <a:r>
              <a:rPr lang="en-US" altLang="zh-CN" b="0" i="1" dirty="0" smtClean="0">
                <a:solidFill>
                  <a:srgbClr val="FF00FF"/>
                </a:solidFill>
              </a:rPr>
              <a:t>c</a:t>
            </a:r>
            <a:r>
              <a:rPr lang="en-US" altLang="zh-CN" b="0" dirty="0" smtClean="0">
                <a:solidFill>
                  <a:srgbClr val="FF00FF"/>
                </a:solidFill>
              </a:rPr>
              <a:t>.</a:t>
            </a:r>
            <a:endParaRPr lang="zh-CN" alt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5"/>
          <p:cNvSpPr txBox="1">
            <a:spLocks noChangeArrowheads="1"/>
          </p:cNvSpPr>
          <p:nvPr/>
        </p:nvSpPr>
        <p:spPr bwMode="auto">
          <a:xfrm>
            <a:off x="12701" y="4403219"/>
            <a:ext cx="91313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fr-FR" sz="1800" b="0" i="1" dirty="0" err="1"/>
              <a:t>p</a:t>
            </a:r>
            <a:r>
              <a:rPr lang="en-US" altLang="fr-FR" sz="1800" b="0" baseline="-25000" dirty="0" err="1"/>
              <a:t>T</a:t>
            </a:r>
            <a:r>
              <a:rPr lang="en-US" altLang="fr-FR" sz="1800" b="0" dirty="0"/>
              <a:t>-differential </a:t>
            </a:r>
            <a:r>
              <a:rPr lang="en-US" altLang="fr-FR" sz="1800" b="0" i="1" dirty="0"/>
              <a:t>v</a:t>
            </a:r>
            <a:r>
              <a:rPr lang="en-US" altLang="fr-FR" sz="1800" b="0" baseline="-25000" dirty="0"/>
              <a:t>2</a:t>
            </a:r>
            <a:r>
              <a:rPr lang="en-US" altLang="fr-FR" sz="1800" b="0" dirty="0"/>
              <a:t> of </a:t>
            </a:r>
            <a:r>
              <a:rPr lang="en-US" altLang="fr-FR" sz="1800" b="0" dirty="0" err="1"/>
              <a:t>muons</a:t>
            </a:r>
            <a:r>
              <a:rPr lang="en-US" altLang="fr-FR" sz="1800" b="0" dirty="0"/>
              <a:t> from heavy-</a:t>
            </a:r>
            <a:r>
              <a:rPr lang="en-US" altLang="fr-FR" sz="1800" b="0" dirty="0" err="1"/>
              <a:t>flavour</a:t>
            </a:r>
            <a:r>
              <a:rPr lang="en-US" altLang="fr-FR" sz="1800" b="0" dirty="0"/>
              <a:t> decays measured </a:t>
            </a:r>
            <a:r>
              <a:rPr lang="en-US" altLang="fr-FR" sz="1800" b="0" dirty="0" smtClean="0"/>
              <a:t>in 3 </a:t>
            </a:r>
            <a:r>
              <a:rPr lang="en-US" altLang="fr-FR" sz="1800" b="0" dirty="0"/>
              <a:t>&lt; </a:t>
            </a:r>
            <a:r>
              <a:rPr lang="en-US" altLang="fr-FR" sz="1800" b="0" i="1" dirty="0" err="1"/>
              <a:t>p</a:t>
            </a:r>
            <a:r>
              <a:rPr lang="en-US" altLang="fr-FR" sz="1800" b="0" baseline="-25000" dirty="0" err="1"/>
              <a:t>T</a:t>
            </a:r>
            <a:r>
              <a:rPr lang="en-US" altLang="fr-FR" sz="1800" b="0" dirty="0"/>
              <a:t> &lt; 10 </a:t>
            </a:r>
            <a:r>
              <a:rPr lang="en-US" altLang="fr-FR" sz="1800" b="0" dirty="0" err="1"/>
              <a:t>GeV</a:t>
            </a:r>
            <a:r>
              <a:rPr lang="en-US" altLang="fr-FR" sz="1800" b="0" dirty="0"/>
              <a:t>/</a:t>
            </a:r>
            <a:r>
              <a:rPr lang="en-US" altLang="fr-FR" sz="1800" b="0" i="1" dirty="0"/>
              <a:t>c</a:t>
            </a:r>
            <a:r>
              <a:rPr lang="en-US" altLang="fr-FR" sz="1800" b="0" i="1" dirty="0" smtClean="0"/>
              <a:t>;</a:t>
            </a:r>
          </a:p>
          <a:p>
            <a:pPr marL="266700" indent="0" eaLnBrk="1" hangingPunct="1">
              <a:lnSpc>
                <a:spcPct val="125000"/>
              </a:lnSpc>
            </a:pPr>
            <a:endParaRPr lang="en-US" altLang="fr-FR" sz="1800" b="0" i="1" dirty="0"/>
          </a:p>
          <a:p>
            <a:pPr eaLnBrk="1" hangingPunct="1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fr-FR" sz="1800" b="0" dirty="0"/>
              <a:t>clear increase of </a:t>
            </a:r>
            <a:r>
              <a:rPr lang="en-US" altLang="fr-FR" sz="1800" b="0" i="1" dirty="0"/>
              <a:t>v</a:t>
            </a:r>
            <a:r>
              <a:rPr lang="en-US" altLang="fr-FR" sz="1800" b="0" baseline="-25000" dirty="0"/>
              <a:t>2</a:t>
            </a:r>
            <a:r>
              <a:rPr lang="en-US" altLang="fr-FR" sz="1800" b="0" dirty="0"/>
              <a:t> from central to semi-central collisions, in </a:t>
            </a:r>
            <a:r>
              <a:rPr lang="en-US" altLang="fr-FR" sz="1800" b="0" dirty="0" smtClean="0"/>
              <a:t>centrality </a:t>
            </a:r>
            <a:r>
              <a:rPr lang="en-US" altLang="fr-FR" sz="1800" b="0" dirty="0"/>
              <a:t>range 0-40</a:t>
            </a:r>
            <a:r>
              <a:rPr lang="en-US" altLang="fr-FR" sz="1800" b="0" dirty="0" smtClean="0"/>
              <a:t>%;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l"/>
            </a:pPr>
            <a:endParaRPr lang="en-US" altLang="fr-FR" sz="1800" b="0" dirty="0"/>
          </a:p>
          <a:p>
            <a:pPr eaLnBrk="1" hangingPunct="1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fr-FR" sz="1800" b="0" dirty="0"/>
              <a:t>observation of a positive </a:t>
            </a:r>
            <a:r>
              <a:rPr lang="en-US" altLang="fr-FR" sz="1800" b="0" i="1" dirty="0"/>
              <a:t>v</a:t>
            </a:r>
            <a:r>
              <a:rPr lang="en-US" altLang="fr-FR" sz="1800" b="0" baseline="-25000" dirty="0"/>
              <a:t>2 </a:t>
            </a:r>
            <a:r>
              <a:rPr lang="en-US" altLang="fr-FR" sz="1800" b="0" dirty="0"/>
              <a:t>in semi-central collisions </a:t>
            </a:r>
            <a:r>
              <a:rPr lang="en-US" altLang="fr-FR" sz="1800" b="0" dirty="0" smtClean="0"/>
              <a:t>at </a:t>
            </a:r>
            <a:r>
              <a:rPr lang="en-US" altLang="fr-FR" sz="1800" b="0" dirty="0"/>
              <a:t>intermediate </a:t>
            </a:r>
            <a:r>
              <a:rPr lang="en-US" altLang="fr-FR" sz="1800" b="0" i="1" dirty="0" err="1"/>
              <a:t>p</a:t>
            </a:r>
            <a:r>
              <a:rPr lang="en-US" altLang="fr-FR" sz="1800" b="0" baseline="-25000" dirty="0" err="1"/>
              <a:t>T</a:t>
            </a:r>
            <a:r>
              <a:rPr lang="en-US" altLang="fr-FR" sz="1800" b="0" baseline="-25000" dirty="0"/>
              <a:t> </a:t>
            </a:r>
            <a:r>
              <a:rPr lang="en-US" altLang="fr-FR" sz="1800" b="0" dirty="0" smtClean="0"/>
              <a:t>with </a:t>
            </a:r>
            <a:r>
              <a:rPr lang="en-US" altLang="fr-FR" sz="1800" b="0" dirty="0"/>
              <a:t>a 3</a:t>
            </a:r>
            <a:r>
              <a:rPr lang="en-US" altLang="fr-FR" sz="1800" b="0" dirty="0">
                <a:sym typeface="Symbol" pitchFamily="18" charset="2"/>
              </a:rPr>
              <a:t> significance </a:t>
            </a:r>
            <a:r>
              <a:rPr lang="en-US" altLang="fr-FR" sz="1800" b="0" dirty="0"/>
              <a:t>when combining statistical and systematic uncertainties.</a:t>
            </a:r>
          </a:p>
        </p:txBody>
      </p:sp>
      <p:sp>
        <p:nvSpPr>
          <p:cNvPr id="17411" name="Ellipse 5"/>
          <p:cNvSpPr>
            <a:spLocks noChangeArrowheads="1"/>
          </p:cNvSpPr>
          <p:nvPr/>
        </p:nvSpPr>
        <p:spPr bwMode="auto">
          <a:xfrm>
            <a:off x="5724525" y="1412875"/>
            <a:ext cx="2122488" cy="519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r-FR" altLang="zh-CN" sz="1800">
              <a:solidFill>
                <a:srgbClr val="C00000"/>
              </a:solidFill>
              <a:ea typeface="宋体" charset="-122"/>
            </a:endParaRPr>
          </a:p>
        </p:txBody>
      </p:sp>
      <p:cxnSp>
        <p:nvCxnSpPr>
          <p:cNvPr id="17412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17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6781800" y="1916113"/>
            <a:ext cx="3111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fr-FR" altLang="fr-FR"/>
          </a:p>
        </p:txBody>
      </p:sp>
      <p:pic>
        <p:nvPicPr>
          <p:cNvPr id="1741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268413"/>
            <a:ext cx="4554842" cy="31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413"/>
            <a:ext cx="4555156" cy="31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itre 12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599363" cy="622300"/>
          </a:xfrm>
        </p:spPr>
        <p:txBody>
          <a:bodyPr/>
          <a:lstStyle/>
          <a:p>
            <a:pPr algn="ctr"/>
            <a:r>
              <a:rPr lang="en-US" altLang="fr-FR" sz="2800" dirty="0" smtClean="0"/>
              <a:t>Elliptic flow of </a:t>
            </a:r>
            <a:r>
              <a:rPr lang="en-US" altLang="fr-FR" sz="2800" dirty="0" err="1" smtClean="0"/>
              <a:t>muons</a:t>
            </a:r>
            <a:r>
              <a:rPr lang="en-US" altLang="fr-FR" sz="2800" dirty="0" smtClean="0"/>
              <a:t> from heavy-</a:t>
            </a:r>
            <a:r>
              <a:rPr lang="en-US" altLang="fr-FR" sz="2800" dirty="0" err="1" smtClean="0"/>
              <a:t>flavour</a:t>
            </a:r>
            <a:r>
              <a:rPr lang="en-US" altLang="fr-FR" sz="2800" dirty="0" smtClean="0"/>
              <a:t> decays: 2-particle </a:t>
            </a:r>
            <a:r>
              <a:rPr lang="en-US" altLang="fr-FR" sz="2800" dirty="0" err="1" smtClean="0"/>
              <a:t>cumulants</a:t>
            </a:r>
            <a:endParaRPr lang="fr-FR" altLang="fr-FR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llipse 5"/>
          <p:cNvSpPr>
            <a:spLocks noChangeArrowheads="1"/>
          </p:cNvSpPr>
          <p:nvPr/>
        </p:nvSpPr>
        <p:spPr bwMode="auto">
          <a:xfrm>
            <a:off x="5724525" y="1412875"/>
            <a:ext cx="2122488" cy="519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r-FR" altLang="zh-CN" sz="1800">
              <a:solidFill>
                <a:srgbClr val="C00000"/>
              </a:solidFill>
              <a:ea typeface="宋体" charset="-122"/>
            </a:endParaRPr>
          </a:p>
        </p:txBody>
      </p:sp>
      <p:cxnSp>
        <p:nvCxnSpPr>
          <p:cNvPr id="18436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7" name="Titre 1"/>
          <p:cNvSpPr>
            <a:spLocks noGrp="1"/>
          </p:cNvSpPr>
          <p:nvPr>
            <p:ph type="title"/>
          </p:nvPr>
        </p:nvSpPr>
        <p:spPr>
          <a:xfrm>
            <a:off x="1306513" y="188913"/>
            <a:ext cx="7558087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</a:rPr>
              <a:t>Comparison with </a:t>
            </a:r>
            <a:r>
              <a:rPr lang="en-US" altLang="zh-CN" sz="2800" i="1" dirty="0" smtClean="0">
                <a:ea typeface="宋体" charset="-122"/>
              </a:rPr>
              <a:t>v</a:t>
            </a:r>
            <a:r>
              <a:rPr lang="en-US" altLang="zh-CN" sz="2800" baseline="-25000" dirty="0" smtClean="0">
                <a:ea typeface="宋体" charset="-122"/>
              </a:rPr>
              <a:t>2</a:t>
            </a:r>
            <a:r>
              <a:rPr lang="en-US" altLang="zh-CN" sz="2800" dirty="0" smtClean="0">
                <a:ea typeface="宋体" charset="-122"/>
              </a:rPr>
              <a:t> of heavy-</a:t>
            </a:r>
            <a:r>
              <a:rPr lang="en-US" altLang="zh-CN" sz="2800" dirty="0" err="1" smtClean="0">
                <a:ea typeface="宋体" charset="-122"/>
              </a:rPr>
              <a:t>flavour</a:t>
            </a:r>
            <a:r>
              <a:rPr lang="en-US" altLang="zh-CN" sz="2800" dirty="0" smtClean="0">
                <a:ea typeface="宋体" charset="-122"/>
              </a:rPr>
              <a:t/>
            </a:r>
            <a:br>
              <a:rPr lang="en-US" altLang="zh-CN" sz="2800" dirty="0" smtClean="0">
                <a:ea typeface="宋体" charset="-122"/>
              </a:rPr>
            </a:br>
            <a:r>
              <a:rPr lang="en-US" altLang="zh-CN" sz="2800" dirty="0" smtClean="0">
                <a:ea typeface="宋体" charset="-122"/>
              </a:rPr>
              <a:t> decay electrons</a:t>
            </a:r>
            <a:endParaRPr lang="fr-FR" altLang="zh-CN" sz="2800" baseline="-25000" dirty="0" smtClean="0">
              <a:ea typeface="宋体" charset="-122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18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7" name="ZoneTexte 10"/>
          <p:cNvSpPr txBox="1">
            <a:spLocks noChangeArrowheads="1"/>
          </p:cNvSpPr>
          <p:nvPr/>
        </p:nvSpPr>
        <p:spPr bwMode="auto">
          <a:xfrm>
            <a:off x="0" y="5229200"/>
            <a:ext cx="92589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b="0" i="1" dirty="0" smtClean="0">
                <a:ea typeface="宋体" charset="-122"/>
              </a:rPr>
              <a:t>v</a:t>
            </a:r>
            <a:r>
              <a:rPr lang="en-US" altLang="zh-CN" b="0" i="1" baseline="-25000" dirty="0" smtClean="0">
                <a:ea typeface="宋体" charset="-122"/>
              </a:rPr>
              <a:t>2</a:t>
            </a:r>
            <a:r>
              <a:rPr lang="en-US" altLang="zh-CN" b="0" i="1" dirty="0" smtClean="0">
                <a:ea typeface="宋体" charset="-122"/>
              </a:rPr>
              <a:t> </a:t>
            </a:r>
            <a:r>
              <a:rPr lang="en-US" altLang="zh-CN" b="0" dirty="0" smtClean="0">
                <a:ea typeface="宋体" charset="-122"/>
              </a:rPr>
              <a:t>of heavy-</a:t>
            </a:r>
            <a:r>
              <a:rPr lang="en-US" altLang="zh-CN" b="0" dirty="0" err="1" smtClean="0">
                <a:ea typeface="宋体" charset="-122"/>
              </a:rPr>
              <a:t>flavour</a:t>
            </a:r>
            <a:r>
              <a:rPr lang="en-US" altLang="zh-CN" b="0" dirty="0" smtClean="0">
                <a:ea typeface="宋体" charset="-122"/>
              </a:rPr>
              <a:t> decay </a:t>
            </a:r>
            <a:r>
              <a:rPr lang="en-US" altLang="zh-CN" b="0" dirty="0" err="1" smtClean="0">
                <a:ea typeface="宋体" charset="-122"/>
              </a:rPr>
              <a:t>muons</a:t>
            </a:r>
            <a:r>
              <a:rPr lang="en-US" altLang="zh-CN" b="0" dirty="0" smtClean="0">
                <a:ea typeface="宋体" charset="-122"/>
              </a:rPr>
              <a:t> at forward rapidity (</a:t>
            </a:r>
            <a:r>
              <a:rPr lang="en-US" altLang="zh-CN" dirty="0" smtClean="0">
                <a:solidFill>
                  <a:srgbClr val="3333FF"/>
                </a:solidFill>
                <a:ea typeface="宋体" charset="-122"/>
              </a:rPr>
              <a:t>2.5&lt;</a:t>
            </a:r>
            <a:r>
              <a:rPr lang="el-GR" altLang="zh-CN" dirty="0" smtClean="0">
                <a:solidFill>
                  <a:srgbClr val="3333FF"/>
                </a:solidFill>
                <a:ea typeface="宋体" charset="-122"/>
              </a:rPr>
              <a:t>η</a:t>
            </a:r>
            <a:r>
              <a:rPr lang="en-US" altLang="zh-CN" dirty="0" smtClean="0">
                <a:solidFill>
                  <a:srgbClr val="3333FF"/>
                </a:solidFill>
                <a:ea typeface="宋体" charset="-122"/>
              </a:rPr>
              <a:t>&lt;4</a:t>
            </a:r>
            <a:r>
              <a:rPr lang="en-US" altLang="zh-CN" b="0" dirty="0" smtClean="0">
                <a:ea typeface="宋体" charset="-122"/>
              </a:rPr>
              <a:t>) is compatible with that of heavy-</a:t>
            </a:r>
            <a:r>
              <a:rPr lang="en-US" altLang="zh-CN" b="0" dirty="0" err="1" smtClean="0">
                <a:ea typeface="宋体" charset="-122"/>
              </a:rPr>
              <a:t>flavour</a:t>
            </a:r>
            <a:r>
              <a:rPr lang="en-US" altLang="zh-CN" b="0" dirty="0" smtClean="0">
                <a:ea typeface="宋体" charset="-122"/>
              </a:rPr>
              <a:t> decay electrons at mid-rapidity (</a:t>
            </a:r>
            <a:r>
              <a:rPr lang="en-US" altLang="zh-CN" dirty="0" smtClean="0">
                <a:solidFill>
                  <a:srgbClr val="FF00FF"/>
                </a:solidFill>
                <a:ea typeface="宋体" charset="-122"/>
              </a:rPr>
              <a:t>|</a:t>
            </a:r>
            <a:r>
              <a:rPr lang="el-GR" altLang="zh-CN" dirty="0" smtClean="0">
                <a:solidFill>
                  <a:srgbClr val="FF00FF"/>
                </a:solidFill>
                <a:ea typeface="宋体" charset="-122"/>
              </a:rPr>
              <a:t>η</a:t>
            </a:r>
            <a:r>
              <a:rPr lang="en-US" altLang="zh-CN" dirty="0" smtClean="0">
                <a:solidFill>
                  <a:srgbClr val="FF00FF"/>
                </a:solidFill>
                <a:ea typeface="宋体" charset="-122"/>
              </a:rPr>
              <a:t>|&lt;0.7</a:t>
            </a:r>
            <a:r>
              <a:rPr lang="en-US" altLang="zh-CN" b="0" dirty="0" smtClean="0">
                <a:ea typeface="宋体" charset="-122"/>
              </a:rPr>
              <a:t>)</a:t>
            </a:r>
            <a:r>
              <a:rPr lang="en-US" altLang="zh-CN" dirty="0" smtClean="0">
                <a:solidFill>
                  <a:srgbClr val="FF00FF"/>
                </a:solidFill>
                <a:ea typeface="宋体" charset="-122"/>
              </a:rPr>
              <a:t> </a:t>
            </a:r>
            <a:r>
              <a:rPr lang="en-US" altLang="zh-CN" b="0" dirty="0" smtClean="0">
                <a:ea typeface="宋体" charset="-122"/>
              </a:rPr>
              <a:t>within uncertainties.</a:t>
            </a:r>
            <a:endParaRPr lang="en-US" altLang="zh-CN" b="0" dirty="0">
              <a:ea typeface="宋体" charset="-122"/>
            </a:endParaRPr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00175"/>
            <a:ext cx="54610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0"/>
          <p:cNvSpPr txBox="1">
            <a:spLocks noChangeArrowheads="1"/>
          </p:cNvSpPr>
          <p:nvPr/>
        </p:nvSpPr>
        <p:spPr bwMode="auto">
          <a:xfrm>
            <a:off x="23921" y="4474395"/>
            <a:ext cx="9108504" cy="242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fr-FR" altLang="zh-CN" sz="1400" b="0" dirty="0" smtClean="0"/>
              <a:t> </a:t>
            </a:r>
            <a:r>
              <a:rPr lang="fr-FR" altLang="zh-CN" sz="1400" b="0" dirty="0" err="1" smtClean="0"/>
              <a:t>theoretical</a:t>
            </a:r>
            <a:r>
              <a:rPr lang="fr-FR" altLang="zh-CN" sz="1400" b="0" dirty="0" smtClean="0"/>
              <a:t> </a:t>
            </a:r>
            <a:r>
              <a:rPr lang="fr-FR" altLang="zh-CN" sz="1400" b="0" dirty="0" err="1" smtClean="0"/>
              <a:t>models</a:t>
            </a:r>
            <a:r>
              <a:rPr lang="fr-FR" altLang="zh-CN" sz="1400" b="0" dirty="0" smtClean="0"/>
              <a:t> of </a:t>
            </a:r>
            <a:r>
              <a:rPr lang="fr-FR" altLang="zh-CN" sz="1400" b="0" i="1" dirty="0" smtClean="0"/>
              <a:t>R</a:t>
            </a:r>
            <a:r>
              <a:rPr lang="fr-FR" altLang="zh-CN" sz="1400" b="0" baseline="-25000" dirty="0" smtClean="0"/>
              <a:t>AA</a:t>
            </a:r>
            <a:r>
              <a:rPr lang="en-US" altLang="zh-CN" sz="1400" b="0" dirty="0" smtClean="0">
                <a:ea typeface="宋体" charset="-122"/>
              </a:rPr>
              <a:t>: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EPS09 shad</a:t>
            </a:r>
            <a:r>
              <a:rPr lang="en-US" altLang="zh-CN" sz="1400" b="0" dirty="0" smtClean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., JHEP, 0904:065 (2009); </a:t>
            </a:r>
            <a:r>
              <a:rPr lang="en-US" altLang="zh-CN" sz="1400" dirty="0" err="1" smtClean="0">
                <a:solidFill>
                  <a:srgbClr val="FF0000"/>
                </a:solidFill>
                <a:ea typeface="宋体" charset="-122"/>
              </a:rPr>
              <a:t>Vitev</a:t>
            </a:r>
            <a:r>
              <a:rPr lang="en-US" altLang="zh-CN" sz="1400" dirty="0" smtClean="0">
                <a:solidFill>
                  <a:srgbClr val="FF0000"/>
                </a:solidFill>
                <a:ea typeface="宋体" charset="-122"/>
              </a:rPr>
              <a:t> rad.+</a:t>
            </a:r>
            <a:r>
              <a:rPr lang="en-US" altLang="zh-CN" sz="1400" dirty="0" err="1" smtClean="0">
                <a:solidFill>
                  <a:srgbClr val="FF0000"/>
                </a:solidFill>
                <a:ea typeface="宋体" charset="-122"/>
              </a:rPr>
              <a:t>dissoc</a:t>
            </a:r>
            <a:r>
              <a:rPr lang="en-US" altLang="zh-CN" sz="1400" b="0" dirty="0" smtClean="0">
                <a:solidFill>
                  <a:srgbClr val="FF0000"/>
                </a:solidFill>
                <a:ea typeface="宋体" charset="-122"/>
              </a:rPr>
              <a:t>, Phys. </a:t>
            </a:r>
            <a:r>
              <a:rPr lang="en-US" altLang="zh-CN" sz="1400" b="0" dirty="0" err="1" smtClean="0">
                <a:solidFill>
                  <a:srgbClr val="FF0000"/>
                </a:solidFill>
                <a:ea typeface="宋体" charset="-122"/>
              </a:rPr>
              <a:t>Lett</a:t>
            </a:r>
            <a:r>
              <a:rPr lang="en-US" altLang="zh-CN" sz="1400" b="0" dirty="0" smtClean="0">
                <a:solidFill>
                  <a:srgbClr val="FF0000"/>
                </a:solidFill>
                <a:ea typeface="宋体" charset="-122"/>
              </a:rPr>
              <a:t>..  B 713: (2013) 224</a:t>
            </a:r>
            <a:r>
              <a:rPr lang="en-US" altLang="zh-CN" sz="1400" b="0" dirty="0" smtClean="0">
                <a:ea typeface="宋体" charset="-122"/>
              </a:rPr>
              <a:t>; </a:t>
            </a:r>
            <a:r>
              <a:rPr lang="en-US" altLang="zh-CN" sz="1400" dirty="0" smtClean="0">
                <a:solidFill>
                  <a:srgbClr val="CC9900"/>
                </a:solidFill>
                <a:ea typeface="宋体" charset="-122"/>
              </a:rPr>
              <a:t>BAMPS</a:t>
            </a:r>
            <a:r>
              <a:rPr lang="en-US" altLang="zh-CN" sz="1400" b="0" dirty="0" smtClean="0">
                <a:solidFill>
                  <a:srgbClr val="CC9900"/>
                </a:solidFill>
                <a:ea typeface="宋体" charset="-122"/>
              </a:rPr>
              <a:t>, J. Phys. G 38: (2011) 124152</a:t>
            </a:r>
            <a:r>
              <a:rPr lang="en-US" altLang="zh-CN" sz="1400" b="0" dirty="0" smtClean="0">
                <a:ea typeface="宋体" charset="-122"/>
              </a:rPr>
              <a:t>; </a:t>
            </a:r>
            <a:r>
              <a:rPr lang="en-US" altLang="zh-CN" sz="1400" dirty="0" smtClean="0">
                <a:solidFill>
                  <a:srgbClr val="960499"/>
                </a:solidFill>
                <a:ea typeface="宋体" charset="-122"/>
              </a:rPr>
              <a:t>BDMPS+ASW rad.</a:t>
            </a:r>
            <a:r>
              <a:rPr lang="en-US" altLang="zh-CN" sz="1400" b="0" dirty="0" smtClean="0">
                <a:solidFill>
                  <a:srgbClr val="960499"/>
                </a:solidFill>
                <a:ea typeface="宋体" charset="-122"/>
              </a:rPr>
              <a:t>, Phys. Rev.  D71: (2005) 054027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fr-FR" altLang="zh-CN" sz="1400" b="0" dirty="0" err="1" smtClean="0"/>
              <a:t>theoretical</a:t>
            </a:r>
            <a:r>
              <a:rPr lang="fr-FR" altLang="zh-CN" sz="1400" b="0" dirty="0" smtClean="0"/>
              <a:t> </a:t>
            </a:r>
            <a:r>
              <a:rPr lang="fr-FR" altLang="zh-CN" sz="1400" b="0" dirty="0" err="1" smtClean="0"/>
              <a:t>models</a:t>
            </a:r>
            <a:r>
              <a:rPr lang="fr-FR" altLang="zh-CN" sz="1400" b="0" dirty="0" smtClean="0"/>
              <a:t> of </a:t>
            </a:r>
            <a:r>
              <a:rPr lang="fr-FR" altLang="zh-CN" sz="1400" b="0" i="1" dirty="0" smtClean="0"/>
              <a:t>v</a:t>
            </a:r>
            <a:r>
              <a:rPr lang="fr-FR" altLang="zh-CN" sz="1400" b="0" baseline="-25000" dirty="0" smtClean="0"/>
              <a:t>2</a:t>
            </a:r>
            <a:r>
              <a:rPr lang="en-US" altLang="zh-CN" sz="1400" b="0" dirty="0" smtClean="0">
                <a:ea typeface="宋体" charset="-122"/>
              </a:rPr>
              <a:t>: </a:t>
            </a:r>
            <a:r>
              <a:rPr lang="en-US" altLang="zh-CN" sz="1400" dirty="0" smtClean="0">
                <a:solidFill>
                  <a:srgbClr val="DCA94C"/>
                </a:solidFill>
                <a:ea typeface="宋体" charset="-122"/>
              </a:rPr>
              <a:t>BAMPS</a:t>
            </a:r>
            <a:r>
              <a:rPr lang="en-US" altLang="zh-CN" sz="1400" b="0" dirty="0">
                <a:solidFill>
                  <a:srgbClr val="DCA94C"/>
                </a:solidFill>
                <a:ea typeface="宋体" charset="-122"/>
              </a:rPr>
              <a:t>, Phys. </a:t>
            </a:r>
            <a:r>
              <a:rPr lang="en-US" altLang="zh-CN" sz="1400" b="0" dirty="0" err="1">
                <a:solidFill>
                  <a:srgbClr val="DCA94C"/>
                </a:solidFill>
                <a:ea typeface="宋体" charset="-122"/>
              </a:rPr>
              <a:t>Lett</a:t>
            </a:r>
            <a:r>
              <a:rPr lang="en-US" altLang="zh-CN" sz="1400" b="0" dirty="0">
                <a:solidFill>
                  <a:srgbClr val="DCA94C"/>
                </a:solidFill>
                <a:ea typeface="宋体" charset="-122"/>
              </a:rPr>
              <a:t>., </a:t>
            </a:r>
            <a:r>
              <a:rPr lang="en-US" altLang="zh-CN" sz="1400" b="0" dirty="0" smtClean="0">
                <a:solidFill>
                  <a:srgbClr val="DCA94C"/>
                </a:solidFill>
                <a:ea typeface="宋体" charset="-122"/>
              </a:rPr>
              <a:t>B717: </a:t>
            </a:r>
            <a:r>
              <a:rPr lang="en-US" altLang="zh-CN" sz="1400" b="0" dirty="0">
                <a:solidFill>
                  <a:srgbClr val="DCA94C"/>
                </a:solidFill>
                <a:ea typeface="宋体" charset="-122"/>
              </a:rPr>
              <a:t>(</a:t>
            </a:r>
            <a:r>
              <a:rPr lang="en-US" altLang="zh-CN" sz="1400" b="0" dirty="0" smtClean="0">
                <a:solidFill>
                  <a:srgbClr val="DCA94C"/>
                </a:solidFill>
                <a:ea typeface="宋体" charset="-122"/>
              </a:rPr>
              <a:t>2012) 430</a:t>
            </a:r>
            <a:r>
              <a:rPr lang="en-US" altLang="zh-CN" sz="1400" b="0" dirty="0" smtClean="0">
                <a:ea typeface="宋体" charset="-122"/>
              </a:rPr>
              <a:t>; </a:t>
            </a:r>
            <a:r>
              <a:rPr lang="en-US" altLang="zh-CN" sz="1400" dirty="0" smtClean="0">
                <a:solidFill>
                  <a:srgbClr val="FF9900"/>
                </a:solidFill>
                <a:ea typeface="宋体" charset="-122"/>
              </a:rPr>
              <a:t>Rapp et al</a:t>
            </a:r>
            <a:r>
              <a:rPr lang="en-US" altLang="zh-CN" sz="1400" b="0" dirty="0" smtClean="0">
                <a:solidFill>
                  <a:srgbClr val="FF9900"/>
                </a:solidFill>
                <a:ea typeface="宋体" charset="-122"/>
              </a:rPr>
              <a:t>, arXiv:1208.0256</a:t>
            </a:r>
            <a:r>
              <a:rPr lang="en-US" altLang="zh-CN" sz="1400" b="0" dirty="0" smtClean="0">
                <a:ea typeface="宋体" charset="-122"/>
              </a:rPr>
              <a:t>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100" b="0" dirty="0">
              <a:ea typeface="宋体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b="0" dirty="0" smtClean="0">
                <a:ea typeface="宋体" charset="-122"/>
              </a:rPr>
              <a:t>EPS09 predictions indicate that shadowing effects are expected  to be small;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b="0" dirty="0">
                <a:ea typeface="宋体" charset="-122"/>
              </a:rPr>
              <a:t>s</a:t>
            </a:r>
            <a:r>
              <a:rPr lang="en-US" altLang="zh-CN" sz="1600" b="0" dirty="0" smtClean="0">
                <a:ea typeface="宋体" charset="-122"/>
              </a:rPr>
              <a:t>imultaneous reproduction of </a:t>
            </a:r>
            <a:r>
              <a:rPr lang="en-US" altLang="zh-CN" sz="1600" b="0" i="1" dirty="0" smtClean="0">
                <a:ea typeface="宋体" charset="-122"/>
              </a:rPr>
              <a:t>R</a:t>
            </a:r>
            <a:r>
              <a:rPr lang="en-US" altLang="zh-CN" sz="1600" b="0" baseline="-25000" dirty="0" smtClean="0">
                <a:ea typeface="宋体" charset="-122"/>
              </a:rPr>
              <a:t>AA</a:t>
            </a:r>
            <a:r>
              <a:rPr lang="en-US" altLang="zh-CN" sz="1600" b="0" dirty="0" smtClean="0">
                <a:ea typeface="宋体" charset="-122"/>
              </a:rPr>
              <a:t> and </a:t>
            </a:r>
            <a:r>
              <a:rPr lang="en-US" altLang="zh-CN" sz="1600" b="0" i="1" dirty="0" smtClean="0">
                <a:ea typeface="宋体" charset="-122"/>
              </a:rPr>
              <a:t>v</a:t>
            </a:r>
            <a:r>
              <a:rPr lang="en-US" altLang="zh-CN" sz="1600" b="0" baseline="-25000" dirty="0" smtClean="0">
                <a:ea typeface="宋体" charset="-122"/>
              </a:rPr>
              <a:t>2</a:t>
            </a:r>
            <a:r>
              <a:rPr lang="en-US" altLang="zh-CN" sz="1600" b="0" dirty="0" smtClean="0">
                <a:ea typeface="宋体" charset="-122"/>
              </a:rPr>
              <a:t>  is a challenge for theoretical models </a:t>
            </a:r>
            <a:r>
              <a:rPr lang="en-US" altLang="zh-CN" sz="1600" b="0" dirty="0">
                <a:ea typeface="宋体" charset="-122"/>
              </a:rPr>
              <a:t>(</a:t>
            </a:r>
            <a:r>
              <a:rPr lang="en-US" altLang="zh-CN" sz="1600" b="0" dirty="0" smtClean="0">
                <a:ea typeface="宋体" charset="-122"/>
              </a:rPr>
              <a:t>more in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fr-FR" altLang="zh-CN" sz="1600" b="0" dirty="0" smtClean="0">
                <a:ea typeface="宋体" charset="-122"/>
              </a:rPr>
              <a:t>     D. </a:t>
            </a:r>
            <a:r>
              <a:rPr lang="fr-FR" altLang="zh-CN" sz="1600" b="0" dirty="0" err="1" smtClean="0">
                <a:ea typeface="宋体" charset="-122"/>
              </a:rPr>
              <a:t>Caffarri</a:t>
            </a:r>
            <a:r>
              <a:rPr lang="fr-FR" altLang="zh-CN" sz="1600" b="0" dirty="0" smtClean="0">
                <a:ea typeface="宋体" charset="-122"/>
              </a:rPr>
              <a:t> </a:t>
            </a:r>
            <a:r>
              <a:rPr lang="fr-FR" altLang="zh-CN" sz="1600" b="0" dirty="0">
                <a:ea typeface="宋体" charset="-122"/>
              </a:rPr>
              <a:t>and </a:t>
            </a:r>
            <a:r>
              <a:rPr lang="fr-FR" altLang="zh-CN" sz="1600" b="0" dirty="0" smtClean="0">
                <a:ea typeface="宋体" charset="-122"/>
              </a:rPr>
              <a:t>A. Rossi </a:t>
            </a:r>
            <a:r>
              <a:rPr lang="fr-FR" altLang="zh-CN" sz="1600" b="0" dirty="0" err="1" smtClean="0">
                <a:ea typeface="宋体" charset="-122"/>
              </a:rPr>
              <a:t>talks</a:t>
            </a:r>
            <a:r>
              <a:rPr lang="en-US" altLang="zh-CN" sz="1600" b="0" dirty="0" smtClean="0">
                <a:ea typeface="宋体" charset="-122"/>
              </a:rPr>
              <a:t>).</a:t>
            </a:r>
            <a:endParaRPr lang="en-US" altLang="zh-CN" sz="1600" b="0" dirty="0">
              <a:ea typeface="宋体" charset="-122"/>
            </a:endParaRPr>
          </a:p>
        </p:txBody>
      </p:sp>
      <p:sp>
        <p:nvSpPr>
          <p:cNvPr id="19458" name="Titre 12"/>
          <p:cNvSpPr>
            <a:spLocks noGrp="1"/>
          </p:cNvSpPr>
          <p:nvPr>
            <p:ph type="title"/>
          </p:nvPr>
        </p:nvSpPr>
        <p:spPr>
          <a:xfrm>
            <a:off x="684213" y="188913"/>
            <a:ext cx="8785225" cy="622300"/>
          </a:xfrm>
        </p:spPr>
        <p:txBody>
          <a:bodyPr/>
          <a:lstStyle/>
          <a:p>
            <a:pPr algn="ctr"/>
            <a:r>
              <a:rPr lang="en-US" altLang="fr-FR" sz="2800" i="1" dirty="0" err="1" smtClean="0"/>
              <a:t>p</a:t>
            </a:r>
            <a:r>
              <a:rPr lang="en-US" altLang="fr-FR" sz="2800" baseline="-25000" dirty="0" err="1" smtClean="0"/>
              <a:t>T</a:t>
            </a:r>
            <a:r>
              <a:rPr lang="en-US" altLang="fr-FR" sz="2800" dirty="0" smtClean="0"/>
              <a:t>-differential </a:t>
            </a:r>
            <a:r>
              <a:rPr lang="en-US" altLang="fr-FR" sz="2800" i="1" dirty="0" smtClean="0"/>
              <a:t>R</a:t>
            </a:r>
            <a:r>
              <a:rPr lang="en-US" altLang="fr-FR" sz="2800" baseline="-25000" dirty="0" smtClean="0"/>
              <a:t>AA</a:t>
            </a:r>
            <a:r>
              <a:rPr lang="en-US" altLang="fr-FR" sz="2800" dirty="0" smtClean="0"/>
              <a:t> &amp; </a:t>
            </a:r>
            <a:r>
              <a:rPr lang="en-US" altLang="fr-FR" sz="2800" i="1" dirty="0" smtClean="0"/>
              <a:t>v</a:t>
            </a:r>
            <a:r>
              <a:rPr lang="en-US" altLang="fr-FR" sz="2800" baseline="-25000" dirty="0" smtClean="0"/>
              <a:t>2</a:t>
            </a:r>
            <a:r>
              <a:rPr lang="en-US" altLang="fr-FR" sz="2800" dirty="0" smtClean="0"/>
              <a:t> of </a:t>
            </a:r>
            <a:r>
              <a:rPr lang="en-US" altLang="zh-CN" sz="2800" dirty="0" err="1" smtClean="0">
                <a:ea typeface="宋体" charset="-122"/>
              </a:rPr>
              <a:t>muons</a:t>
            </a:r>
            <a:r>
              <a:rPr lang="en-US" altLang="zh-CN" sz="2800" dirty="0" smtClean="0">
                <a:ea typeface="宋体" charset="-122"/>
              </a:rPr>
              <a:t> from heavy-</a:t>
            </a:r>
            <a:r>
              <a:rPr lang="en-US" altLang="zh-CN" sz="2800" dirty="0" err="1" smtClean="0">
                <a:ea typeface="宋体" charset="-122"/>
              </a:rPr>
              <a:t>flavour</a:t>
            </a:r>
            <a:r>
              <a:rPr lang="en-US" altLang="zh-CN" sz="2800" dirty="0" smtClean="0">
                <a:ea typeface="宋体" charset="-122"/>
              </a:rPr>
              <a:t> decays</a:t>
            </a:r>
            <a:r>
              <a:rPr lang="en-US" altLang="fr-FR" sz="2800" dirty="0" smtClean="0"/>
              <a:t>: model comparisons  </a:t>
            </a:r>
            <a:endParaRPr lang="fr-FR" altLang="fr-FR" sz="2800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781800" y="1916113"/>
            <a:ext cx="3111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fr-FR" altLang="fr-FR"/>
          </a:p>
        </p:txBody>
      </p:sp>
      <p:pic>
        <p:nvPicPr>
          <p:cNvPr id="1946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341438"/>
            <a:ext cx="459581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341438"/>
            <a:ext cx="4572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19</a:t>
            </a:r>
            <a:endParaRPr lang="en-US" altLang="zh-CN" sz="14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459787" cy="622300"/>
          </a:xfrm>
        </p:spPr>
        <p:txBody>
          <a:bodyPr/>
          <a:lstStyle/>
          <a:p>
            <a:pPr algn="ctr" eaLnBrk="1" hangingPunct="1"/>
            <a:r>
              <a:rPr lang="en-US" altLang="zh-CN" sz="2800" smtClean="0">
                <a:ea typeface="宋体" charset="-122"/>
              </a:rPr>
              <a:t>Outline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861425" y="6553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>
                <a:ea typeface="宋体" charset="-122"/>
              </a:rPr>
              <a:t>2</a:t>
            </a: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250825" y="1895921"/>
            <a:ext cx="828161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zh-CN" sz="2400" dirty="0" smtClean="0">
                <a:ea typeface="宋体" charset="-122"/>
              </a:rPr>
              <a:t>Heavy </a:t>
            </a:r>
            <a:r>
              <a:rPr lang="en-US" altLang="zh-CN" sz="2400" dirty="0" err="1" smtClean="0">
                <a:ea typeface="宋体" charset="-122"/>
              </a:rPr>
              <a:t>flavours</a:t>
            </a:r>
            <a:r>
              <a:rPr lang="en-US" altLang="zh-CN" sz="2400" dirty="0" smtClean="0">
                <a:ea typeface="宋体" charset="-122"/>
              </a:rPr>
              <a:t> as probes of the QGP</a:t>
            </a:r>
            <a:endParaRPr lang="en-US" altLang="zh-CN" sz="2400" dirty="0">
              <a:ea typeface="宋体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  <a:tabLst>
                <a:tab pos="8229600" algn="l"/>
                <a:tab pos="9144000" algn="l"/>
                <a:tab pos="10058400" algn="l"/>
              </a:tabLst>
            </a:pPr>
            <a:r>
              <a:rPr lang="en-US" altLang="zh-CN" sz="2400" dirty="0">
                <a:ea typeface="宋体" charset="-122"/>
              </a:rPr>
              <a:t>ALICE </a:t>
            </a:r>
            <a:r>
              <a:rPr lang="en-US" altLang="zh-CN" sz="2400" dirty="0" smtClean="0">
                <a:ea typeface="宋体" charset="-122"/>
              </a:rPr>
              <a:t>setup</a:t>
            </a:r>
            <a:endParaRPr lang="en-US" altLang="zh-CN" sz="2400" dirty="0">
              <a:ea typeface="宋体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fr-FR" altLang="zh-CN" sz="2400" dirty="0" err="1"/>
              <a:t>Nuclear</a:t>
            </a:r>
            <a:r>
              <a:rPr lang="fr-FR" altLang="zh-CN" sz="2400" dirty="0"/>
              <a:t> </a:t>
            </a:r>
            <a:r>
              <a:rPr lang="fr-FR" altLang="zh-CN" sz="2400" dirty="0" smtClean="0"/>
              <a:t>modification factor and </a:t>
            </a:r>
            <a:r>
              <a:rPr lang="fr-FR" altLang="zh-CN" sz="2400" dirty="0" err="1" smtClean="0"/>
              <a:t>elliptic</a:t>
            </a:r>
            <a:r>
              <a:rPr lang="fr-FR" altLang="zh-CN" sz="2400" dirty="0" smtClean="0"/>
              <a:t> flow</a:t>
            </a:r>
            <a:r>
              <a:rPr lang="en-US" altLang="zh-CN" sz="2400" dirty="0" smtClean="0">
                <a:ea typeface="宋体" charset="-122"/>
              </a:rPr>
              <a:t> </a:t>
            </a:r>
            <a:r>
              <a:rPr lang="en-US" altLang="zh-CN" sz="2400" dirty="0">
                <a:ea typeface="宋体" charset="-122"/>
              </a:rPr>
              <a:t>of </a:t>
            </a:r>
            <a:r>
              <a:rPr lang="en-US" altLang="zh-CN" sz="2400" dirty="0" err="1" smtClean="0">
                <a:ea typeface="宋体" charset="-122"/>
              </a:rPr>
              <a:t>muons</a:t>
            </a:r>
            <a:r>
              <a:rPr lang="en-US" altLang="zh-CN" sz="2400" dirty="0" smtClean="0">
                <a:ea typeface="宋体" charset="-122"/>
              </a:rPr>
              <a:t> from heavy-</a:t>
            </a:r>
            <a:r>
              <a:rPr lang="en-US" altLang="zh-CN" sz="2400" dirty="0" err="1" smtClean="0">
                <a:ea typeface="宋体" charset="-122"/>
              </a:rPr>
              <a:t>flavour</a:t>
            </a:r>
            <a:r>
              <a:rPr lang="en-US" altLang="zh-CN" sz="2400" dirty="0" smtClean="0">
                <a:ea typeface="宋体" charset="-122"/>
              </a:rPr>
              <a:t> decays </a:t>
            </a:r>
            <a:r>
              <a:rPr lang="fr-FR" altLang="zh-CN" sz="2400" dirty="0">
                <a:ea typeface="宋体" charset="-122"/>
              </a:rPr>
              <a:t>in Pb-Pb </a:t>
            </a:r>
            <a:r>
              <a:rPr lang="fr-FR" altLang="zh-CN" sz="2400" dirty="0" smtClean="0">
                <a:ea typeface="宋体" charset="-122"/>
              </a:rPr>
              <a:t>collisions </a:t>
            </a:r>
            <a:endParaRPr lang="en-US" altLang="zh-CN" sz="2400" dirty="0">
              <a:ea typeface="宋体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fr-FR" altLang="zh-CN" sz="2400" dirty="0" err="1" smtClean="0">
                <a:ea typeface="宋体" charset="-122"/>
              </a:rPr>
              <a:t>Summary</a:t>
            </a:r>
            <a:r>
              <a:rPr lang="fr-FR" altLang="zh-CN" sz="2400" dirty="0" smtClean="0">
                <a:ea typeface="宋体" charset="-122"/>
              </a:rPr>
              <a:t> and </a:t>
            </a:r>
            <a:r>
              <a:rPr lang="fr-FR" altLang="zh-CN" sz="2400" dirty="0" err="1" smtClean="0">
                <a:ea typeface="宋体" charset="-122"/>
              </a:rPr>
              <a:t>outlook</a:t>
            </a:r>
            <a:endParaRPr lang="en-GB" altLang="zh-CN" sz="2400" dirty="0">
              <a:ea typeface="宋体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llipse 5"/>
          <p:cNvSpPr>
            <a:spLocks noChangeArrowheads="1"/>
          </p:cNvSpPr>
          <p:nvPr/>
        </p:nvSpPr>
        <p:spPr bwMode="auto">
          <a:xfrm>
            <a:off x="5724525" y="1412875"/>
            <a:ext cx="2122488" cy="519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r-FR" altLang="zh-CN" sz="1800">
              <a:solidFill>
                <a:srgbClr val="C00000"/>
              </a:solidFill>
              <a:ea typeface="宋体" charset="-122"/>
            </a:endParaRPr>
          </a:p>
        </p:txBody>
      </p:sp>
      <p:cxnSp>
        <p:nvCxnSpPr>
          <p:cNvPr id="20483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4" name="Titre 1"/>
          <p:cNvSpPr>
            <a:spLocks noGrp="1"/>
          </p:cNvSpPr>
          <p:nvPr>
            <p:ph type="title"/>
          </p:nvPr>
        </p:nvSpPr>
        <p:spPr>
          <a:xfrm>
            <a:off x="1306513" y="188913"/>
            <a:ext cx="7558087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  <a:sym typeface="Symbol" pitchFamily="18" charset="2"/>
              </a:rPr>
              <a:t>Summary and outlook</a:t>
            </a:r>
            <a:endParaRPr lang="fr-FR" altLang="zh-CN" sz="2800" baseline="-25000" dirty="0" smtClean="0">
              <a:ea typeface="宋体" charset="-122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20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435" y="1156911"/>
            <a:ext cx="8761413" cy="28700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i="1" dirty="0">
                <a:solidFill>
                  <a:srgbClr val="FF0000"/>
                </a:solidFill>
                <a:ea typeface="宋体" charset="-122"/>
              </a:rPr>
              <a:t>R</a:t>
            </a:r>
            <a:r>
              <a:rPr lang="en-US" altLang="zh-CN" baseline="-25000" dirty="0">
                <a:solidFill>
                  <a:srgbClr val="FF0000"/>
                </a:solidFill>
                <a:ea typeface="宋体" charset="-122"/>
              </a:rPr>
              <a:t>AA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 of </a:t>
            </a:r>
            <a:r>
              <a:rPr lang="en-US" altLang="zh-CN" dirty="0" err="1">
                <a:solidFill>
                  <a:srgbClr val="FF0000"/>
                </a:solidFill>
                <a:ea typeface="宋体" charset="-122"/>
              </a:rPr>
              <a:t>muons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 from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heavy-</a:t>
            </a:r>
            <a:r>
              <a:rPr lang="en-US" altLang="zh-CN" dirty="0" err="1" smtClean="0">
                <a:solidFill>
                  <a:srgbClr val="FF0000"/>
                </a:solidFill>
                <a:ea typeface="宋体" charset="-122"/>
              </a:rPr>
              <a:t>flavour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decays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measured as a function of </a:t>
            </a:r>
            <a:r>
              <a:rPr lang="en-US" altLang="zh-CN" i="1" dirty="0" err="1">
                <a:solidFill>
                  <a:srgbClr val="FF0000"/>
                </a:solidFill>
                <a:ea typeface="宋体" charset="-122"/>
              </a:rPr>
              <a:t>p</a:t>
            </a:r>
            <a:r>
              <a:rPr lang="en-US" altLang="zh-CN" baseline="-25000" dirty="0" err="1">
                <a:solidFill>
                  <a:srgbClr val="FF0000"/>
                </a:solidFill>
                <a:ea typeface="宋体" charset="-122"/>
              </a:rPr>
              <a:t>T</a:t>
            </a:r>
            <a:r>
              <a:rPr lang="en-US" altLang="zh-CN" baseline="-25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baseline="-25000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and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centrality:</a:t>
            </a:r>
          </a:p>
          <a:p>
            <a:pPr marL="723900" indent="-355600">
              <a:lnSpc>
                <a:spcPct val="145000"/>
              </a:lnSpc>
              <a:buFont typeface="Wingdings" pitchFamily="2" charset="2"/>
              <a:buChar char="ü"/>
            </a:pPr>
            <a:r>
              <a:rPr lang="en-US" altLang="zh-CN" sz="1800" b="0" dirty="0" smtClean="0">
                <a:ea typeface="宋体" charset="-122"/>
              </a:rPr>
              <a:t>strong </a:t>
            </a:r>
            <a:r>
              <a:rPr lang="en-US" altLang="zh-CN" sz="1800" b="0" dirty="0">
                <a:ea typeface="宋体" charset="-122"/>
              </a:rPr>
              <a:t>suppression of high </a:t>
            </a:r>
            <a:r>
              <a:rPr lang="en-US" altLang="zh-CN" sz="1800" b="0" i="1" dirty="0" err="1">
                <a:ea typeface="宋体" charset="-122"/>
              </a:rPr>
              <a:t>p</a:t>
            </a:r>
            <a:r>
              <a:rPr lang="en-US" altLang="zh-CN" sz="1800" b="0" baseline="-25000" dirty="0" err="1">
                <a:ea typeface="宋体" charset="-122"/>
              </a:rPr>
              <a:t>T</a:t>
            </a:r>
            <a:r>
              <a:rPr lang="en-US" altLang="zh-CN" sz="1800" b="0" dirty="0">
                <a:ea typeface="宋体" charset="-122"/>
              </a:rPr>
              <a:t> </a:t>
            </a:r>
            <a:r>
              <a:rPr lang="en-US" altLang="zh-CN" sz="1800" b="0" dirty="0" err="1">
                <a:ea typeface="宋体" charset="-122"/>
              </a:rPr>
              <a:t>muons</a:t>
            </a:r>
            <a:r>
              <a:rPr lang="en-US" altLang="zh-CN" sz="1800" b="0" dirty="0">
                <a:ea typeface="宋体" charset="-122"/>
              </a:rPr>
              <a:t> from heavy-</a:t>
            </a:r>
            <a:r>
              <a:rPr lang="fr-FR" altLang="zh-CN" sz="1800" b="0" dirty="0" err="1">
                <a:ea typeface="宋体" charset="-122"/>
              </a:rPr>
              <a:t>flavour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decays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is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observed</a:t>
            </a:r>
            <a:r>
              <a:rPr lang="fr-FR" altLang="zh-CN" sz="1800" b="0" dirty="0">
                <a:ea typeface="宋体" charset="-122"/>
              </a:rPr>
              <a:t> in central collisions;</a:t>
            </a:r>
          </a:p>
          <a:p>
            <a:pPr marL="723900" indent="-355600">
              <a:lnSpc>
                <a:spcPct val="145000"/>
              </a:lnSpc>
              <a:buFont typeface="Wingdings" pitchFamily="2" charset="2"/>
              <a:buChar char="ü"/>
            </a:pPr>
            <a:r>
              <a:rPr lang="en-US" altLang="zh-CN" sz="1800" b="0" dirty="0" smtClean="0">
                <a:ea typeface="宋体" charset="-122"/>
              </a:rPr>
              <a:t>no </a:t>
            </a:r>
            <a:r>
              <a:rPr lang="en-US" altLang="zh-CN" sz="1800" b="0" dirty="0">
                <a:ea typeface="宋体" charset="-122"/>
              </a:rPr>
              <a:t>significant dependence on </a:t>
            </a:r>
            <a:r>
              <a:rPr lang="en-US" altLang="zh-CN" sz="1800" b="0" i="1" dirty="0" err="1">
                <a:ea typeface="宋体" charset="-122"/>
              </a:rPr>
              <a:t>p</a:t>
            </a:r>
            <a:r>
              <a:rPr lang="en-US" altLang="zh-CN" sz="1800" b="0" baseline="-25000" dirty="0" err="1">
                <a:ea typeface="宋体" charset="-122"/>
              </a:rPr>
              <a:t>T</a:t>
            </a:r>
            <a:r>
              <a:rPr lang="en-US" altLang="zh-CN" sz="1800" b="0" dirty="0">
                <a:ea typeface="宋体" charset="-122"/>
              </a:rPr>
              <a:t> in 4&lt;</a:t>
            </a:r>
            <a:r>
              <a:rPr lang="en-US" altLang="zh-CN" sz="1800" b="0" i="1" dirty="0" err="1">
                <a:ea typeface="宋体" charset="-122"/>
              </a:rPr>
              <a:t>p</a:t>
            </a:r>
            <a:r>
              <a:rPr lang="en-US" altLang="zh-CN" sz="1800" b="0" baseline="-25000" dirty="0" err="1">
                <a:ea typeface="宋体" charset="-122"/>
              </a:rPr>
              <a:t>T</a:t>
            </a:r>
            <a:r>
              <a:rPr lang="en-US" altLang="zh-CN" sz="1800" b="0" dirty="0">
                <a:ea typeface="宋体" charset="-122"/>
              </a:rPr>
              <a:t>&lt;10 </a:t>
            </a:r>
            <a:r>
              <a:rPr lang="en-US" altLang="zh-CN" sz="1800" b="0" dirty="0" err="1">
                <a:ea typeface="宋体" charset="-122"/>
              </a:rPr>
              <a:t>GeV</a:t>
            </a:r>
            <a:r>
              <a:rPr lang="en-US" altLang="zh-CN" sz="1800" b="0" dirty="0">
                <a:ea typeface="宋体" charset="-122"/>
              </a:rPr>
              <a:t>/</a:t>
            </a:r>
            <a:r>
              <a:rPr lang="en-US" altLang="zh-CN" sz="1800" b="0" i="1" dirty="0">
                <a:ea typeface="宋体" charset="-122"/>
              </a:rPr>
              <a:t>c</a:t>
            </a:r>
            <a:r>
              <a:rPr lang="en-US" altLang="zh-CN" sz="1800" b="0" dirty="0">
                <a:ea typeface="宋体" charset="-122"/>
              </a:rPr>
              <a:t>;</a:t>
            </a:r>
          </a:p>
          <a:p>
            <a:pPr marL="723900" indent="-355600">
              <a:lnSpc>
                <a:spcPct val="145000"/>
              </a:lnSpc>
              <a:buFont typeface="Wingdings" pitchFamily="2" charset="2"/>
              <a:buChar char="ü"/>
            </a:pPr>
            <a:r>
              <a:rPr lang="en-US" altLang="zh-CN" sz="1800" b="0" dirty="0"/>
              <a:t>the ongoing analysis of the p-</a:t>
            </a:r>
            <a:r>
              <a:rPr lang="en-US" altLang="zh-CN" sz="1800" b="0" dirty="0" err="1"/>
              <a:t>Pb</a:t>
            </a:r>
            <a:r>
              <a:rPr lang="en-US" altLang="zh-CN" sz="1800" b="0" dirty="0"/>
              <a:t> run should </a:t>
            </a:r>
            <a:r>
              <a:rPr lang="en-US" altLang="zh-CN" sz="1800" b="0" dirty="0" smtClean="0"/>
              <a:t>allow us </a:t>
            </a:r>
            <a:r>
              <a:rPr lang="en-US" altLang="zh-CN" sz="1800" b="0" dirty="0"/>
              <a:t>to quantify initial state effects at forward and backward </a:t>
            </a:r>
            <a:r>
              <a:rPr lang="en-US" altLang="zh-CN" sz="1800" b="0" dirty="0" smtClean="0"/>
              <a:t>rapidity</a:t>
            </a:r>
            <a:r>
              <a:rPr lang="fr-FR" altLang="zh-CN" sz="1800" b="0" dirty="0" smtClean="0">
                <a:ea typeface="宋体" charset="-122"/>
              </a:rPr>
              <a:t>.</a:t>
            </a:r>
            <a:endParaRPr lang="en-US" altLang="zh-CN" sz="1800" b="0" dirty="0">
              <a:ea typeface="宋体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436" y="4041417"/>
            <a:ext cx="8761413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i="1" dirty="0">
                <a:solidFill>
                  <a:srgbClr val="FF0000"/>
                </a:solidFill>
                <a:ea typeface="宋体" charset="-122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ea typeface="宋体" charset="-122"/>
              </a:rPr>
              <a:t>2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 of </a:t>
            </a:r>
            <a:r>
              <a:rPr lang="en-US" altLang="zh-CN" dirty="0" err="1">
                <a:solidFill>
                  <a:srgbClr val="FF0000"/>
                </a:solidFill>
                <a:ea typeface="宋体" charset="-122"/>
              </a:rPr>
              <a:t>muons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 from heavy-</a:t>
            </a:r>
            <a:r>
              <a:rPr lang="en-US" altLang="zh-CN" dirty="0" err="1">
                <a:solidFill>
                  <a:srgbClr val="FF0000"/>
                </a:solidFill>
                <a:ea typeface="宋体" charset="-122"/>
              </a:rPr>
              <a:t>flavour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decays measured as a function of </a:t>
            </a:r>
            <a:r>
              <a:rPr lang="en-US" altLang="zh-CN" i="1" dirty="0" err="1">
                <a:solidFill>
                  <a:srgbClr val="FF0000"/>
                </a:solidFill>
                <a:ea typeface="宋体" charset="-122"/>
              </a:rPr>
              <a:t>p</a:t>
            </a:r>
            <a:r>
              <a:rPr lang="en-US" altLang="zh-CN" baseline="-25000" dirty="0" err="1">
                <a:solidFill>
                  <a:srgbClr val="FF0000"/>
                </a:solidFill>
                <a:ea typeface="宋体" charset="-122"/>
              </a:rPr>
              <a:t>T</a:t>
            </a:r>
            <a:r>
              <a:rPr lang="en-US" altLang="zh-CN" baseline="-25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baseline="-25000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and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centrality :</a:t>
            </a:r>
          </a:p>
          <a:p>
            <a:pPr marL="723900" indent="-355600">
              <a:lnSpc>
                <a:spcPct val="145000"/>
              </a:lnSpc>
              <a:buFont typeface="Wingdings" pitchFamily="2" charset="2"/>
              <a:buChar char="ü"/>
            </a:pPr>
            <a:r>
              <a:rPr lang="en-US" altLang="zh-CN" sz="1800" b="0" i="1" dirty="0">
                <a:ea typeface="宋体" charset="-122"/>
              </a:rPr>
              <a:t>v</a:t>
            </a:r>
            <a:r>
              <a:rPr lang="en-US" altLang="zh-CN" sz="1800" b="0" baseline="-25000" dirty="0">
                <a:ea typeface="宋体" charset="-122"/>
              </a:rPr>
              <a:t>2</a:t>
            </a:r>
            <a:r>
              <a:rPr lang="en-US" altLang="zh-CN" sz="1800" b="0" dirty="0">
                <a:ea typeface="宋体" charset="-122"/>
              </a:rPr>
              <a:t> in 20-40% centrality class is larger than that in the most </a:t>
            </a:r>
            <a:r>
              <a:rPr lang="fr-FR" altLang="zh-CN" sz="1800" b="0" dirty="0">
                <a:ea typeface="宋体" charset="-122"/>
              </a:rPr>
              <a:t>central collisions</a:t>
            </a:r>
            <a:r>
              <a:rPr lang="en-US" altLang="zh-CN" sz="1800" b="0" dirty="0">
                <a:ea typeface="宋体" charset="-122"/>
              </a:rPr>
              <a:t>;</a:t>
            </a:r>
          </a:p>
          <a:p>
            <a:pPr marL="723900" indent="-355600">
              <a:lnSpc>
                <a:spcPct val="145000"/>
              </a:lnSpc>
              <a:buFont typeface="Wingdings" pitchFamily="2" charset="2"/>
              <a:buChar char="ü"/>
            </a:pPr>
            <a:r>
              <a:rPr lang="en-US" altLang="zh-CN" sz="1800" b="0" dirty="0">
                <a:ea typeface="宋体" charset="-122"/>
              </a:rPr>
              <a:t>observation of a </a:t>
            </a:r>
            <a:r>
              <a:rPr lang="en-US" altLang="fr-FR" sz="1800" b="0" dirty="0"/>
              <a:t>positive</a:t>
            </a:r>
            <a:r>
              <a:rPr lang="fr-FR" altLang="zh-CN" sz="1800" b="0" dirty="0" smtClean="0">
                <a:ea typeface="宋体" charset="-122"/>
              </a:rPr>
              <a:t> </a:t>
            </a:r>
            <a:r>
              <a:rPr lang="fr-FR" altLang="zh-CN" sz="1800" b="0" i="1" dirty="0">
                <a:ea typeface="宋体" charset="-122"/>
              </a:rPr>
              <a:t>v</a:t>
            </a:r>
            <a:r>
              <a:rPr lang="fr-FR" altLang="zh-CN" sz="1800" b="0" baseline="-25000" dirty="0">
                <a:ea typeface="宋体" charset="-122"/>
              </a:rPr>
              <a:t>2</a:t>
            </a:r>
            <a:r>
              <a:rPr lang="fr-FR" altLang="zh-CN" sz="1800" b="0" dirty="0">
                <a:ea typeface="宋体" charset="-122"/>
              </a:rPr>
              <a:t> (3</a:t>
            </a:r>
            <a:r>
              <a:rPr lang="el-GR" altLang="zh-CN" sz="1800" b="0" dirty="0"/>
              <a:t>σ </a:t>
            </a:r>
            <a:r>
              <a:rPr lang="fr-FR" altLang="zh-CN" sz="1800" b="0" dirty="0" err="1">
                <a:ea typeface="宋体" charset="-122"/>
              </a:rPr>
              <a:t>effect</a:t>
            </a:r>
            <a:r>
              <a:rPr lang="fr-FR" altLang="zh-CN" sz="1800" b="0" dirty="0">
                <a:ea typeface="宋体" charset="-122"/>
              </a:rPr>
              <a:t>)</a:t>
            </a:r>
            <a:r>
              <a:rPr lang="en-US" altLang="zh-CN" sz="1800" b="0" dirty="0">
                <a:ea typeface="宋体" charset="-122"/>
              </a:rPr>
              <a:t> in </a:t>
            </a:r>
            <a:r>
              <a:rPr lang="en-US" altLang="fr-FR" sz="1800" b="0" dirty="0"/>
              <a:t>semi-central </a:t>
            </a:r>
            <a:r>
              <a:rPr lang="en-US" altLang="fr-FR" sz="1800" b="0" dirty="0" smtClean="0"/>
              <a:t>collisions</a:t>
            </a:r>
            <a:r>
              <a:rPr lang="en-US" altLang="zh-CN" sz="1800" b="0" dirty="0" smtClean="0">
                <a:ea typeface="宋体" charset="-122"/>
              </a:rPr>
              <a:t>;</a:t>
            </a:r>
          </a:p>
          <a:p>
            <a:pPr marL="723900" indent="-355600">
              <a:lnSpc>
                <a:spcPct val="145000"/>
              </a:lnSpc>
              <a:buFont typeface="Wingdings" pitchFamily="2" charset="2"/>
              <a:buChar char="ü"/>
            </a:pPr>
            <a:r>
              <a:rPr lang="en-US" altLang="zh-CN" sz="1800" b="0" dirty="0">
                <a:ea typeface="宋体" charset="-122"/>
              </a:rPr>
              <a:t>s</a:t>
            </a:r>
            <a:r>
              <a:rPr lang="en-US" altLang="zh-CN" sz="1800" b="0" dirty="0" smtClean="0">
                <a:ea typeface="宋体" charset="-122"/>
              </a:rPr>
              <a:t>uggest that c (and b) quarks suffer significant re-scatterings in the medium and inherit the azimuthal anisotropy produced by the collective expansion of the fireball.</a:t>
            </a:r>
            <a:endParaRPr lang="en-US" altLang="zh-CN" sz="1800" dirty="0">
              <a:ea typeface="宋体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llipse 5"/>
          <p:cNvSpPr>
            <a:spLocks noChangeArrowheads="1"/>
          </p:cNvSpPr>
          <p:nvPr/>
        </p:nvSpPr>
        <p:spPr bwMode="auto">
          <a:xfrm>
            <a:off x="5724525" y="1412875"/>
            <a:ext cx="2122488" cy="519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r-FR" altLang="zh-CN" sz="1800">
              <a:solidFill>
                <a:srgbClr val="C00000"/>
              </a:solidFill>
              <a:ea typeface="宋体" charset="-122"/>
            </a:endParaRPr>
          </a:p>
        </p:txBody>
      </p:sp>
      <p:cxnSp>
        <p:nvCxnSpPr>
          <p:cNvPr id="21508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itre 1"/>
          <p:cNvSpPr>
            <a:spLocks noGrp="1"/>
          </p:cNvSpPr>
          <p:nvPr>
            <p:ph type="title"/>
          </p:nvPr>
        </p:nvSpPr>
        <p:spPr>
          <a:xfrm>
            <a:off x="823341" y="1816447"/>
            <a:ext cx="7558087" cy="1108497"/>
          </a:xfrm>
        </p:spPr>
        <p:txBody>
          <a:bodyPr/>
          <a:lstStyle/>
          <a:p>
            <a:pPr algn="ctr"/>
            <a:r>
              <a:rPr lang="en-US" altLang="zh-CN" sz="5400" dirty="0" smtClean="0">
                <a:ea typeface="宋体" charset="-122"/>
                <a:sym typeface="Symbol" pitchFamily="18" charset="2"/>
              </a:rPr>
              <a:t>Backup </a:t>
            </a:r>
            <a:endParaRPr lang="fr-FR" altLang="zh-CN" sz="5400" baseline="-25000" dirty="0" smtClean="0">
              <a:ea typeface="宋体" charset="-122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96267" y="26764"/>
            <a:ext cx="9012237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Helvetica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en-US" altLang="zh-CN" sz="1400">
              <a:ea typeface="宋体" charset="-122"/>
            </a:endParaRPr>
          </a:p>
          <a:p>
            <a:pPr eaLnBrk="1" hangingPunct="1"/>
            <a:endParaRPr lang="en-US" altLang="zh-CN" sz="1400">
              <a:ea typeface="宋体" charset="-122"/>
            </a:endParaRPr>
          </a:p>
          <a:p>
            <a:pPr eaLnBrk="1" hangingPunct="1"/>
            <a:endParaRPr lang="en-US" altLang="zh-CN" sz="1400">
              <a:ea typeface="宋体" charset="-122"/>
            </a:endParaRPr>
          </a:p>
          <a:p>
            <a:pPr eaLnBrk="1" hangingPunct="1"/>
            <a:endParaRPr lang="en-US" altLang="zh-CN" sz="1400">
              <a:ea typeface="宋体" charset="-122"/>
            </a:endParaRPr>
          </a:p>
          <a:p>
            <a:pPr eaLnBrk="1" hangingPunct="1"/>
            <a:endParaRPr lang="zh-CN" altLang="en-US" sz="1400">
              <a:ea typeface="宋体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re 12"/>
          <p:cNvSpPr>
            <a:spLocks noGrp="1"/>
          </p:cNvSpPr>
          <p:nvPr>
            <p:ph type="title"/>
          </p:nvPr>
        </p:nvSpPr>
        <p:spPr>
          <a:xfrm>
            <a:off x="1258887" y="188913"/>
            <a:ext cx="7752981" cy="622300"/>
          </a:xfrm>
        </p:spPr>
        <p:txBody>
          <a:bodyPr/>
          <a:lstStyle/>
          <a:p>
            <a:pPr algn="ctr"/>
            <a:r>
              <a:rPr lang="fr-FR" altLang="zh-CN" sz="2800" b="0" dirty="0" smtClean="0"/>
              <a:t>Standard </a:t>
            </a:r>
            <a:r>
              <a:rPr lang="fr-FR" altLang="zh-CN" sz="2800" b="0" dirty="0"/>
              <a:t>2010 TPC </a:t>
            </a:r>
            <a:r>
              <a:rPr lang="fr-FR" altLang="zh-CN" sz="2800" b="0" dirty="0" err="1"/>
              <a:t>standalone</a:t>
            </a:r>
            <a:r>
              <a:rPr lang="fr-FR" altLang="zh-CN" sz="2800" b="0" dirty="0"/>
              <a:t> </a:t>
            </a:r>
            <a:r>
              <a:rPr lang="fr-FR" altLang="zh-CN" sz="2800" b="0" dirty="0" err="1" smtClean="0"/>
              <a:t>track</a:t>
            </a:r>
            <a:r>
              <a:rPr lang="fr-FR" altLang="zh-CN" sz="2800" b="0" dirty="0" smtClean="0"/>
              <a:t> </a:t>
            </a:r>
            <a:r>
              <a:rPr lang="fr-FR" altLang="zh-CN" sz="2800" b="0" dirty="0" err="1" smtClean="0"/>
              <a:t>cuts</a:t>
            </a:r>
            <a:endParaRPr lang="fr-FR" altLang="zh-CN" sz="2800" dirty="0" smtClean="0">
              <a:ea typeface="宋体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21</a:t>
            </a:r>
            <a:endParaRPr lang="en-US" altLang="zh-CN" sz="1400" dirty="0">
              <a:ea typeface="宋体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7" y="1484784"/>
            <a:ext cx="8826491" cy="315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5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llipse 5"/>
          <p:cNvSpPr>
            <a:spLocks noChangeArrowheads="1"/>
          </p:cNvSpPr>
          <p:nvPr/>
        </p:nvSpPr>
        <p:spPr bwMode="auto">
          <a:xfrm>
            <a:off x="5724525" y="1412875"/>
            <a:ext cx="2122488" cy="519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r-FR" altLang="zh-CN" sz="1800">
              <a:solidFill>
                <a:srgbClr val="C00000"/>
              </a:solidFill>
              <a:ea typeface="宋体" charset="-122"/>
            </a:endParaRPr>
          </a:p>
        </p:txBody>
      </p:sp>
      <p:cxnSp>
        <p:nvCxnSpPr>
          <p:cNvPr id="21508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875"/>
            <a:ext cx="5058085" cy="340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2"/>
          <p:cNvSpPr>
            <a:spLocks noGrp="1"/>
          </p:cNvSpPr>
          <p:nvPr>
            <p:ph type="title"/>
          </p:nvPr>
        </p:nvSpPr>
        <p:spPr>
          <a:xfrm>
            <a:off x="684213" y="188913"/>
            <a:ext cx="8785225" cy="622300"/>
          </a:xfrm>
        </p:spPr>
        <p:txBody>
          <a:bodyPr/>
          <a:lstStyle/>
          <a:p>
            <a:pPr algn="ctr"/>
            <a:r>
              <a:rPr lang="en-US" altLang="fr-FR" sz="2800" i="1" dirty="0" err="1" smtClean="0"/>
              <a:t>p</a:t>
            </a:r>
            <a:r>
              <a:rPr lang="en-US" altLang="fr-FR" sz="2800" baseline="-25000" dirty="0" err="1" smtClean="0"/>
              <a:t>T</a:t>
            </a:r>
            <a:r>
              <a:rPr lang="en-US" altLang="fr-FR" sz="2800" dirty="0" smtClean="0"/>
              <a:t>-differential </a:t>
            </a:r>
            <a:r>
              <a:rPr lang="en-US" altLang="fr-FR" sz="2800" i="1" dirty="0" smtClean="0"/>
              <a:t>v</a:t>
            </a:r>
            <a:r>
              <a:rPr lang="en-US" altLang="fr-FR" sz="2800" baseline="-25000" dirty="0" smtClean="0"/>
              <a:t>2</a:t>
            </a:r>
            <a:r>
              <a:rPr lang="en-US" altLang="fr-FR" sz="2800" dirty="0" smtClean="0"/>
              <a:t> of </a:t>
            </a:r>
            <a:r>
              <a:rPr lang="en-US" altLang="zh-CN" sz="2800" dirty="0" err="1" smtClean="0">
                <a:ea typeface="宋体" charset="-122"/>
              </a:rPr>
              <a:t>Muons</a:t>
            </a:r>
            <a:r>
              <a:rPr lang="en-US" altLang="zh-CN" sz="2800" dirty="0" smtClean="0">
                <a:ea typeface="宋体" charset="-122"/>
              </a:rPr>
              <a:t> From Heavy-</a:t>
            </a:r>
            <a:r>
              <a:rPr lang="en-US" altLang="zh-CN" sz="2800" dirty="0" err="1" smtClean="0">
                <a:ea typeface="宋体" charset="-122"/>
              </a:rPr>
              <a:t>flavour</a:t>
            </a:r>
            <a:r>
              <a:rPr lang="en-US" altLang="zh-CN" sz="2800" dirty="0" smtClean="0">
                <a:ea typeface="宋体" charset="-122"/>
              </a:rPr>
              <a:t> Decays</a:t>
            </a:r>
            <a:r>
              <a:rPr lang="en-US" altLang="fr-FR" sz="2800" dirty="0" smtClean="0"/>
              <a:t>: model comparisons  </a:t>
            </a:r>
            <a:endParaRPr lang="fr-FR" altLang="fr-FR" sz="28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20150" y="655320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 smtClean="0">
                <a:ea typeface="宋体" charset="-122"/>
              </a:rPr>
              <a:t>22</a:t>
            </a:r>
            <a:endParaRPr lang="en-US" altLang="zh-CN" sz="1400" dirty="0">
              <a:ea typeface="宋体" charset="-122"/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7020272" y="2420888"/>
            <a:ext cx="15841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0-10%</a:t>
            </a:r>
            <a:endParaRPr lang="zh-CN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53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8861425" y="6553200"/>
            <a:ext cx="284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>
                <a:ea typeface="宋体" charset="-122"/>
              </a:rPr>
              <a:t>3</a:t>
            </a:r>
          </a:p>
        </p:txBody>
      </p:sp>
      <p:sp>
        <p:nvSpPr>
          <p:cNvPr id="4099" name="Titre 12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599363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</a:rPr>
              <a:t>Heavy </a:t>
            </a:r>
            <a:r>
              <a:rPr lang="en-US" altLang="zh-CN" sz="2800" dirty="0" err="1" smtClean="0">
                <a:ea typeface="宋体" charset="-122"/>
              </a:rPr>
              <a:t>flavours</a:t>
            </a:r>
            <a:r>
              <a:rPr lang="en-US" altLang="zh-CN" sz="2800" dirty="0" smtClean="0">
                <a:ea typeface="宋体" charset="-122"/>
              </a:rPr>
              <a:t> (charm &amp; beauty) </a:t>
            </a:r>
            <a:r>
              <a:rPr lang="en-US" altLang="zh-CN" sz="2800" dirty="0">
                <a:ea typeface="宋体" charset="-122"/>
              </a:rPr>
              <a:t>as probes of the QGP</a:t>
            </a:r>
            <a:endParaRPr lang="fr-FR" altLang="zh-CN" sz="2800" dirty="0" smtClean="0">
              <a:ea typeface="宋体" charset="-122"/>
            </a:endParaRPr>
          </a:p>
        </p:txBody>
      </p:sp>
      <p:cxnSp>
        <p:nvCxnSpPr>
          <p:cNvPr id="4100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1" name="Connecteur droit 5"/>
          <p:cNvCxnSpPr>
            <a:cxnSpLocks noChangeShapeType="1"/>
          </p:cNvCxnSpPr>
          <p:nvPr/>
        </p:nvCxnSpPr>
        <p:spPr bwMode="auto">
          <a:xfrm>
            <a:off x="7308850" y="6092825"/>
            <a:ext cx="714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50825" y="1997551"/>
            <a:ext cx="6246813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fr-FR" altLang="zh-CN" sz="1600" dirty="0" smtClean="0">
                <a:solidFill>
                  <a:srgbClr val="FF0000"/>
                </a:solidFill>
                <a:ea typeface="宋体" charset="-122"/>
              </a:rPr>
              <a:t>Heavy </a:t>
            </a:r>
            <a:r>
              <a:rPr lang="fr-FR" altLang="zh-CN" sz="1600" dirty="0" err="1" smtClean="0">
                <a:solidFill>
                  <a:srgbClr val="FF0000"/>
                </a:solidFill>
                <a:ea typeface="宋体" charset="-122"/>
              </a:rPr>
              <a:t>flavours</a:t>
            </a:r>
            <a:r>
              <a:rPr lang="fr-FR" altLang="zh-CN" sz="1600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fr-FR" altLang="zh-CN" sz="1600" dirty="0">
                <a:solidFill>
                  <a:srgbClr val="FF0000"/>
                </a:solidFill>
                <a:ea typeface="宋体" charset="-122"/>
              </a:rPr>
              <a:t>in pp collisions</a:t>
            </a:r>
            <a:endParaRPr lang="en-US" altLang="zh-CN" sz="1600" dirty="0">
              <a:solidFill>
                <a:srgbClr val="FF0000"/>
              </a:solidFill>
              <a:ea typeface="宋体" charset="-122"/>
            </a:endParaRPr>
          </a:p>
          <a:p>
            <a:pPr marL="723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sz="1600" b="0" dirty="0">
                <a:ea typeface="宋体" charset="-122"/>
              </a:rPr>
              <a:t>baseline for p-A and A-A collisions;</a:t>
            </a:r>
          </a:p>
          <a:p>
            <a:pPr marL="723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sz="1600" b="0" dirty="0">
                <a:ea typeface="宋体" charset="-122"/>
              </a:rPr>
              <a:t>test </a:t>
            </a:r>
            <a:r>
              <a:rPr lang="en-US" altLang="zh-CN" sz="1600" b="0" dirty="0" err="1" smtClean="0">
                <a:ea typeface="宋体" charset="-122"/>
              </a:rPr>
              <a:t>pQCD</a:t>
            </a:r>
            <a:r>
              <a:rPr lang="en-US" altLang="zh-CN" sz="1600" b="0" dirty="0" smtClean="0">
                <a:ea typeface="宋体" charset="-122"/>
              </a:rPr>
              <a:t>-based calculations.</a:t>
            </a:r>
            <a:endParaRPr lang="en-US" altLang="zh-CN" sz="1600" b="0" dirty="0">
              <a:ea typeface="宋体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825" y="3186495"/>
            <a:ext cx="712946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fr-FR" altLang="zh-CN" sz="1600" dirty="0" smtClean="0">
                <a:solidFill>
                  <a:srgbClr val="FF0000"/>
                </a:solidFill>
                <a:ea typeface="宋体" charset="-122"/>
              </a:rPr>
              <a:t>Heavy </a:t>
            </a:r>
            <a:r>
              <a:rPr lang="fr-FR" altLang="zh-CN" sz="1600" dirty="0" err="1" smtClean="0">
                <a:solidFill>
                  <a:srgbClr val="FF0000"/>
                </a:solidFill>
                <a:ea typeface="宋体" charset="-122"/>
              </a:rPr>
              <a:t>flavours</a:t>
            </a:r>
            <a:r>
              <a:rPr lang="fr-FR" altLang="zh-CN" sz="1600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fr-FR" altLang="zh-CN" sz="1600" dirty="0">
                <a:solidFill>
                  <a:srgbClr val="FF0000"/>
                </a:solidFill>
                <a:ea typeface="宋体" charset="-122"/>
              </a:rPr>
              <a:t>in p-A collisions</a:t>
            </a:r>
            <a:endParaRPr lang="en-US" altLang="zh-CN" sz="1600" dirty="0">
              <a:solidFill>
                <a:srgbClr val="FF0000"/>
              </a:solidFill>
              <a:ea typeface="宋体" charset="-122"/>
            </a:endParaRPr>
          </a:p>
          <a:p>
            <a:pPr marL="723900" indent="-342900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sz="1600" b="0" dirty="0">
                <a:ea typeface="宋体" charset="-122"/>
              </a:rPr>
              <a:t>investigate cold nuclear </a:t>
            </a:r>
            <a:r>
              <a:rPr lang="en-US" altLang="zh-CN" sz="1600" b="0" dirty="0" smtClean="0">
                <a:ea typeface="宋体" charset="-122"/>
              </a:rPr>
              <a:t>matter (CNM) effects: </a:t>
            </a:r>
            <a:r>
              <a:rPr lang="fr-FR" altLang="zh-CN" sz="1600" b="0" dirty="0" err="1">
                <a:ea typeface="宋体" charset="-122"/>
              </a:rPr>
              <a:t>shadowing</a:t>
            </a:r>
            <a:r>
              <a:rPr lang="fr-FR" altLang="zh-CN" sz="1600" b="0" dirty="0">
                <a:ea typeface="宋体" charset="-122"/>
              </a:rPr>
              <a:t> </a:t>
            </a:r>
            <a:r>
              <a:rPr lang="fr-FR" altLang="zh-CN" sz="1600" b="0" dirty="0" err="1">
                <a:ea typeface="宋体" charset="-122"/>
              </a:rPr>
              <a:t>etc</a:t>
            </a:r>
            <a:r>
              <a:rPr lang="en-US" altLang="zh-CN" sz="1600" b="0" dirty="0">
                <a:ea typeface="宋体" charset="-12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0825" y="4005284"/>
                <a:ext cx="8751888" cy="27139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l"/>
                  <a:defRPr/>
                </a:pPr>
                <a:r>
                  <a:rPr lang="fr-FR" altLang="zh-CN" sz="1600" dirty="0" smtClean="0">
                    <a:solidFill>
                      <a:srgbClr val="FF0000"/>
                    </a:solidFill>
                    <a:ea typeface="宋体" charset="-122"/>
                  </a:rPr>
                  <a:t>Heavy </a:t>
                </a:r>
                <a:r>
                  <a:rPr lang="fr-FR" altLang="zh-CN" sz="1600" dirty="0" err="1" smtClean="0">
                    <a:solidFill>
                      <a:srgbClr val="FF0000"/>
                    </a:solidFill>
                    <a:ea typeface="宋体" charset="-122"/>
                  </a:rPr>
                  <a:t>flavours</a:t>
                </a:r>
                <a:r>
                  <a:rPr lang="fr-FR" altLang="zh-CN" sz="1600" dirty="0" smtClean="0">
                    <a:solidFill>
                      <a:srgbClr val="FF0000"/>
                    </a:solidFill>
                    <a:ea typeface="宋体" charset="-122"/>
                  </a:rPr>
                  <a:t> </a:t>
                </a:r>
                <a:r>
                  <a:rPr lang="fr-FR" altLang="zh-CN" sz="1600" dirty="0">
                    <a:solidFill>
                      <a:srgbClr val="FF0000"/>
                    </a:solidFill>
                    <a:ea typeface="宋体" charset="-122"/>
                  </a:rPr>
                  <a:t>in A-A collisions</a:t>
                </a:r>
                <a:endParaRPr lang="en-US" altLang="zh-CN" sz="1600" dirty="0">
                  <a:solidFill>
                    <a:srgbClr val="FF0000"/>
                  </a:solidFill>
                  <a:ea typeface="宋体" charset="-122"/>
                </a:endParaRPr>
              </a:p>
              <a:p>
                <a:pPr marL="723900" indent="-342900">
                  <a:lnSpc>
                    <a:spcPct val="120000"/>
                  </a:lnSpc>
                  <a:buFont typeface="Wingdings" pitchFamily="2" charset="2"/>
                  <a:buChar char="ü"/>
                  <a:defRPr/>
                </a:pPr>
                <a:r>
                  <a:rPr lang="fr-FR" altLang="zh-CN" sz="1600" b="0" dirty="0" err="1">
                    <a:ea typeface="宋体" charset="-122"/>
                  </a:rPr>
                  <a:t>Nuclear</a:t>
                </a:r>
                <a:r>
                  <a:rPr lang="fr-FR" altLang="zh-CN" sz="1600" b="0" dirty="0">
                    <a:ea typeface="宋体" charset="-122"/>
                  </a:rPr>
                  <a:t> modification </a:t>
                </a:r>
                <a:r>
                  <a:rPr lang="fr-FR" altLang="zh-CN" sz="1600" b="0" dirty="0" smtClean="0">
                    <a:ea typeface="宋体" charset="-122"/>
                  </a:rPr>
                  <a:t>factor</a:t>
                </a:r>
                <a:endParaRPr lang="fr-FR" altLang="zh-CN" sz="1600" b="0" dirty="0">
                  <a:ea typeface="宋体" charset="-122"/>
                </a:endParaRPr>
              </a:p>
              <a:p>
                <a:pPr marL="1079500" indent="-342900">
                  <a:lnSpc>
                    <a:spcPct val="120000"/>
                  </a:lnSpc>
                  <a:buFont typeface="Wingdings" pitchFamily="2" charset="2"/>
                  <a:buChar char="p"/>
                  <a:defRPr/>
                </a:pPr>
                <a:r>
                  <a:rPr lang="en-US" altLang="zh-CN" sz="1600" b="0" dirty="0">
                    <a:ea typeface="宋体" charset="-122"/>
                  </a:rPr>
                  <a:t>mass and </a:t>
                </a:r>
                <a:r>
                  <a:rPr lang="en-US" altLang="zh-CN" sz="1600" b="0" dirty="0" err="1" smtClean="0">
                    <a:ea typeface="宋体" charset="-122"/>
                  </a:rPr>
                  <a:t>colour</a:t>
                </a:r>
                <a:r>
                  <a:rPr lang="en-US" altLang="zh-CN" sz="1600" b="0" dirty="0" smtClean="0">
                    <a:ea typeface="宋体" charset="-122"/>
                  </a:rPr>
                  <a:t> </a:t>
                </a:r>
                <a:r>
                  <a:rPr lang="en-US" altLang="zh-CN" sz="1600" b="0" dirty="0">
                    <a:ea typeface="宋体" charset="-122"/>
                  </a:rPr>
                  <a:t>charge dependence of </a:t>
                </a:r>
                <a:r>
                  <a:rPr lang="en-US" altLang="zh-CN" sz="1600" b="0" dirty="0" err="1">
                    <a:ea typeface="宋体" charset="-122"/>
                  </a:rPr>
                  <a:t>parton</a:t>
                </a:r>
                <a:r>
                  <a:rPr lang="en-US" altLang="zh-CN" sz="1600" b="0" dirty="0">
                    <a:ea typeface="宋体" charset="-122"/>
                  </a:rPr>
                  <a:t> energy </a:t>
                </a:r>
                <a:r>
                  <a:rPr lang="en-US" altLang="zh-CN" sz="1600" b="0" dirty="0" smtClean="0">
                    <a:ea typeface="宋体" charset="-122"/>
                  </a:rPr>
                  <a:t>loss: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  <a:ea typeface="宋体" charset="-122"/>
                          </a:rPr>
                          <m:t>𝑔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US" altLang="zh-CN" sz="1600" b="0" i="1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CN" sz="1600" b="0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>
                            <a:latin typeface="Cambria Math"/>
                            <a:ea typeface="宋体" charset="-122"/>
                          </a:rPr>
                          <m:t>𝑢</m:t>
                        </m:r>
                        <m:r>
                          <a:rPr lang="en-US" altLang="zh-CN" sz="1600" b="0" i="1" smtClean="0">
                            <a:latin typeface="Cambria Math"/>
                            <a:ea typeface="宋体" charset="-122"/>
                          </a:rPr>
                          <m:t>,</m:t>
                        </m:r>
                        <m:r>
                          <a:rPr lang="en-US" altLang="zh-CN" sz="1600" b="0" i="1">
                            <a:latin typeface="Cambria Math"/>
                            <a:ea typeface="宋体" charset="-122"/>
                          </a:rPr>
                          <m:t>𝑑</m:t>
                        </m:r>
                        <m:r>
                          <a:rPr lang="en-US" altLang="zh-CN" sz="1600" b="0" i="1" smtClean="0">
                            <a:latin typeface="Cambria Math"/>
                            <a:ea typeface="宋体" charset="-122"/>
                          </a:rPr>
                          <m:t>,</m:t>
                        </m:r>
                        <m:r>
                          <a:rPr lang="en-US" altLang="zh-CN" sz="1600" b="0" i="1">
                            <a:latin typeface="Cambria Math"/>
                            <a:ea typeface="宋体" charset="-122"/>
                          </a:rPr>
                          <m:t>𝑠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US" altLang="zh-CN" sz="1600" b="0" i="1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CN" sz="1600" b="0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600" b="0" dirty="0" smtClean="0">
                    <a:ea typeface="宋体" charset="-122"/>
                  </a:rPr>
                  <a:t>;</a:t>
                </a:r>
              </a:p>
              <a:p>
                <a:pPr marL="736600" algn="r">
                  <a:lnSpc>
                    <a:spcPct val="120000"/>
                  </a:lnSpc>
                  <a:defRPr/>
                </a:pPr>
                <a:r>
                  <a:rPr lang="fr-FR" altLang="zh-CN" sz="1200" dirty="0" smtClean="0">
                    <a:solidFill>
                      <a:srgbClr val="3333FF"/>
                    </a:solidFill>
                    <a:ea typeface="宋体" charset="-122"/>
                  </a:rPr>
                  <a:t>[</a:t>
                </a:r>
                <a:r>
                  <a:rPr lang="fr-FR" altLang="zh-CN" sz="1200" dirty="0">
                    <a:solidFill>
                      <a:srgbClr val="3333FF"/>
                    </a:solidFill>
                    <a:ea typeface="宋体" charset="-122"/>
                  </a:rPr>
                  <a:t>Phys. </a:t>
                </a:r>
                <a:r>
                  <a:rPr lang="fr-FR" altLang="zh-CN" sz="1200" dirty="0" err="1">
                    <a:solidFill>
                      <a:srgbClr val="3333FF"/>
                    </a:solidFill>
                    <a:ea typeface="宋体" charset="-122"/>
                  </a:rPr>
                  <a:t>Rev</a:t>
                </a:r>
                <a:r>
                  <a:rPr lang="fr-FR" altLang="zh-CN" sz="1200" dirty="0">
                    <a:solidFill>
                      <a:srgbClr val="3333FF"/>
                    </a:solidFill>
                    <a:ea typeface="宋体" charset="-122"/>
                  </a:rPr>
                  <a:t>. D69 (2004) 114003, Phys. </a:t>
                </a:r>
                <a:r>
                  <a:rPr lang="fr-FR" altLang="zh-CN" sz="1200" dirty="0" err="1">
                    <a:solidFill>
                      <a:srgbClr val="3333FF"/>
                    </a:solidFill>
                    <a:ea typeface="宋体" charset="-122"/>
                  </a:rPr>
                  <a:t>Rev</a:t>
                </a:r>
                <a:r>
                  <a:rPr lang="fr-FR" altLang="zh-CN" sz="1200" dirty="0">
                    <a:solidFill>
                      <a:srgbClr val="3333FF"/>
                    </a:solidFill>
                    <a:ea typeface="宋体" charset="-122"/>
                  </a:rPr>
                  <a:t>. D71 (2005) 054027</a:t>
                </a:r>
                <a:r>
                  <a:rPr lang="fr-FR" altLang="zh-CN" sz="1200" dirty="0" smtClean="0">
                    <a:solidFill>
                      <a:srgbClr val="3333FF"/>
                    </a:solidFill>
                    <a:ea typeface="宋体" charset="-122"/>
                  </a:rPr>
                  <a:t>]</a:t>
                </a:r>
              </a:p>
              <a:p>
                <a:pPr marL="736600" algn="r">
                  <a:lnSpc>
                    <a:spcPct val="120000"/>
                  </a:lnSpc>
                  <a:defRPr/>
                </a:pPr>
                <a:endParaRPr lang="zh-CN" altLang="en-US" sz="1400" dirty="0">
                  <a:solidFill>
                    <a:srgbClr val="3333FF"/>
                  </a:solidFill>
                  <a:ea typeface="宋体" charset="-122"/>
                </a:endParaRPr>
              </a:p>
              <a:p>
                <a:pPr marL="723900" indent="-342900">
                  <a:lnSpc>
                    <a:spcPct val="125000"/>
                  </a:lnSpc>
                  <a:buFont typeface="Wingdings" pitchFamily="2" charset="2"/>
                  <a:buChar char="ü"/>
                  <a:defRPr/>
                </a:pPr>
                <a:r>
                  <a:rPr lang="fr-FR" altLang="zh-CN" sz="1600" b="0" dirty="0" err="1" smtClean="0">
                    <a:ea typeface="宋体" charset="-122"/>
                  </a:rPr>
                  <a:t>Elliptic</a:t>
                </a:r>
                <a:r>
                  <a:rPr lang="fr-FR" altLang="zh-CN" sz="1600" b="0" dirty="0" smtClean="0">
                    <a:ea typeface="宋体" charset="-122"/>
                  </a:rPr>
                  <a:t> flow</a:t>
                </a:r>
                <a:endParaRPr lang="en-US" altLang="zh-CN" sz="1600" b="0" dirty="0" smtClean="0">
                  <a:ea typeface="宋体" charset="-122"/>
                </a:endParaRPr>
              </a:p>
              <a:p>
                <a:pPr marL="1079500" indent="-342900">
                  <a:lnSpc>
                    <a:spcPct val="125000"/>
                  </a:lnSpc>
                  <a:buFont typeface="Wingdings" pitchFamily="2" charset="2"/>
                  <a:buChar char="p"/>
                  <a:defRPr/>
                </a:pPr>
                <a:r>
                  <a:rPr lang="en-US" altLang="zh-CN" sz="1600" b="0" dirty="0" smtClean="0">
                    <a:ea typeface="宋体" charset="-122"/>
                  </a:rPr>
                  <a:t>low </a:t>
                </a:r>
                <a:r>
                  <a:rPr lang="en-US" altLang="zh-CN" sz="1600" b="0" i="1" dirty="0" err="1" smtClean="0">
                    <a:ea typeface="宋体" charset="-122"/>
                  </a:rPr>
                  <a:t>p</a:t>
                </a:r>
                <a:r>
                  <a:rPr lang="en-US" altLang="zh-CN" sz="1600" b="0" baseline="-25000" dirty="0" err="1" smtClean="0">
                    <a:ea typeface="宋体" charset="-122"/>
                  </a:rPr>
                  <a:t>T</a:t>
                </a:r>
                <a:r>
                  <a:rPr lang="en-US" altLang="zh-CN" sz="1600" b="0" dirty="0" smtClean="0">
                    <a:ea typeface="宋体" charset="-122"/>
                  </a:rPr>
                  <a:t> region: </a:t>
                </a:r>
                <a:r>
                  <a:rPr lang="en-US" altLang="zh-CN" sz="1600" b="0" dirty="0">
                    <a:ea typeface="宋体" charset="-122"/>
                  </a:rPr>
                  <a:t>transport coefficients of heavy quarks in the </a:t>
                </a:r>
                <a:r>
                  <a:rPr lang="en-US" altLang="zh-CN" sz="1600" b="0" dirty="0" smtClean="0">
                    <a:ea typeface="宋体" charset="-122"/>
                  </a:rPr>
                  <a:t>medium, degree of </a:t>
                </a:r>
                <a:r>
                  <a:rPr lang="en-US" altLang="zh-CN" sz="1600" b="0" dirty="0" err="1" smtClean="0">
                    <a:ea typeface="宋体" charset="-122"/>
                  </a:rPr>
                  <a:t>thermalization</a:t>
                </a:r>
                <a:r>
                  <a:rPr lang="en-US" altLang="zh-CN" sz="1600" b="0" dirty="0" smtClean="0">
                    <a:ea typeface="宋体" charset="-122"/>
                  </a:rPr>
                  <a:t> of </a:t>
                </a:r>
                <a:r>
                  <a:rPr lang="fr-FR" altLang="zh-CN" sz="1600" b="0" dirty="0" err="1" smtClean="0">
                    <a:ea typeface="宋体" charset="-122"/>
                  </a:rPr>
                  <a:t>heavy</a:t>
                </a:r>
                <a:r>
                  <a:rPr lang="fr-FR" altLang="zh-CN" sz="1600" b="0" dirty="0" smtClean="0">
                    <a:ea typeface="宋体" charset="-122"/>
                  </a:rPr>
                  <a:t> quarks in QGP;</a:t>
                </a:r>
              </a:p>
              <a:p>
                <a:pPr marL="1079500" indent="-342900">
                  <a:lnSpc>
                    <a:spcPct val="125000"/>
                  </a:lnSpc>
                  <a:buFont typeface="Wingdings" pitchFamily="2" charset="2"/>
                  <a:buChar char="p"/>
                  <a:defRPr/>
                </a:pPr>
                <a:r>
                  <a:rPr lang="en-US" altLang="zh-CN" sz="1600" b="0" dirty="0" smtClean="0">
                    <a:ea typeface="宋体" charset="-122"/>
                  </a:rPr>
                  <a:t>high </a:t>
                </a:r>
                <a:r>
                  <a:rPr lang="en-US" altLang="zh-CN" sz="1600" b="0" i="1" dirty="0" err="1">
                    <a:ea typeface="宋体" charset="-122"/>
                  </a:rPr>
                  <a:t>p</a:t>
                </a:r>
                <a:r>
                  <a:rPr lang="en-US" altLang="zh-CN" sz="1600" b="0" baseline="-25000" dirty="0" err="1">
                    <a:ea typeface="宋体" charset="-122"/>
                  </a:rPr>
                  <a:t>T</a:t>
                </a:r>
                <a:r>
                  <a:rPr lang="en-US" altLang="zh-CN" sz="1600" b="0" dirty="0">
                    <a:ea typeface="宋体" charset="-122"/>
                  </a:rPr>
                  <a:t> region: path length dependence of heavy </a:t>
                </a:r>
                <a:r>
                  <a:rPr lang="en-US" altLang="zh-CN" sz="1600" b="0" dirty="0" smtClean="0">
                    <a:ea typeface="宋体" charset="-122"/>
                  </a:rPr>
                  <a:t>quark </a:t>
                </a:r>
                <a:r>
                  <a:rPr lang="en-US" altLang="zh-CN" sz="1600" b="0" dirty="0">
                    <a:ea typeface="宋体" charset="-122"/>
                  </a:rPr>
                  <a:t>energy </a:t>
                </a:r>
                <a:r>
                  <a:rPr lang="en-US" altLang="zh-CN" sz="1600" b="0" dirty="0" smtClean="0">
                    <a:ea typeface="宋体" charset="-122"/>
                  </a:rPr>
                  <a:t>loss</a:t>
                </a:r>
                <a:r>
                  <a:rPr lang="en-US" altLang="zh-CN" sz="1600" b="0" dirty="0">
                    <a:ea typeface="宋体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4005284"/>
                <a:ext cx="8751888" cy="2713948"/>
              </a:xfrm>
              <a:prstGeom prst="rect">
                <a:avLst/>
              </a:prstGeom>
              <a:blipFill rotWithShape="1">
                <a:blip r:embed="rId3"/>
                <a:stretch>
                  <a:fillRect l="-209" r="-70" b="-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6008" y="1196752"/>
            <a:ext cx="8887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0000"/>
                </a:solidFill>
              </a:rPr>
              <a:t>Heavy </a:t>
            </a:r>
            <a:r>
              <a:rPr lang="en-US" altLang="zh-CN" sz="1600" dirty="0" err="1">
                <a:solidFill>
                  <a:srgbClr val="FF0000"/>
                </a:solidFill>
              </a:rPr>
              <a:t>flavours</a:t>
            </a:r>
            <a:r>
              <a:rPr lang="en-US" altLang="zh-CN" sz="1600" dirty="0">
                <a:solidFill>
                  <a:srgbClr val="FF0000"/>
                </a:solidFill>
              </a:rPr>
              <a:t> produced in initial hard scatterings &amp; experience the full evolution of the system: </a:t>
            </a:r>
            <a:r>
              <a:rPr lang="en-US" altLang="zh-CN" sz="1600" dirty="0" smtClean="0">
                <a:solidFill>
                  <a:srgbClr val="FF0000"/>
                </a:solidFill>
              </a:rPr>
              <a:t>sensitivity </a:t>
            </a:r>
            <a:r>
              <a:rPr lang="en-US" altLang="zh-CN" sz="1600" dirty="0">
                <a:solidFill>
                  <a:srgbClr val="FF0000"/>
                </a:solidFill>
              </a:rPr>
              <a:t>to medium properties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mage2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700" y="1044065"/>
            <a:ext cx="7886796" cy="581393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861425" y="6553200"/>
            <a:ext cx="284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>
                <a:ea typeface="宋体" charset="-122"/>
              </a:rPr>
              <a:t>4</a:t>
            </a:r>
          </a:p>
        </p:txBody>
      </p:sp>
      <p:sp>
        <p:nvSpPr>
          <p:cNvPr id="5125" name="Titre 12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599363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</a:rPr>
              <a:t>ALICE setup</a:t>
            </a:r>
            <a:endParaRPr lang="fr-FR" altLang="zh-CN" sz="2800" dirty="0" smtClean="0">
              <a:ea typeface="宋体" charset="-122"/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179512" y="1700808"/>
            <a:ext cx="1656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endParaRPr lang="zh-CN" altLang="en-US" sz="1400" dirty="0" smtClean="0"/>
          </a:p>
        </p:txBody>
      </p:sp>
      <p:sp>
        <p:nvSpPr>
          <p:cNvPr id="3" name="ZoneTexte 2"/>
          <p:cNvSpPr txBox="1"/>
          <p:nvPr/>
        </p:nvSpPr>
        <p:spPr bwMode="auto">
          <a:xfrm>
            <a:off x="35496" y="1761932"/>
            <a:ext cx="295232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Inner Tracking System (ITS)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|</a:t>
            </a:r>
            <a:r>
              <a:rPr lang="el-GR" altLang="zh-CN" sz="1600" dirty="0" smtClean="0"/>
              <a:t>η</a:t>
            </a:r>
            <a:r>
              <a:rPr lang="en-US" altLang="zh-CN" sz="1600" dirty="0" smtClean="0"/>
              <a:t>|&lt;0.9;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vertex reconstruction;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Event trigger.</a:t>
            </a:r>
            <a:endParaRPr lang="zh-CN" altLang="en-US" sz="1600" dirty="0" smtClean="0"/>
          </a:p>
        </p:txBody>
      </p:sp>
      <p:cxnSp>
        <p:nvCxnSpPr>
          <p:cNvPr id="5" name="Connecteur droit avec flèche 4"/>
          <p:cNvCxnSpPr/>
          <p:nvPr/>
        </p:nvCxnSpPr>
        <p:spPr bwMode="auto">
          <a:xfrm>
            <a:off x="2195736" y="3314143"/>
            <a:ext cx="1296144" cy="636889"/>
          </a:xfrm>
          <a:prstGeom prst="straightConnector1">
            <a:avLst/>
          </a:prstGeom>
          <a:noFill/>
          <a:ln w="508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 bwMode="auto">
          <a:xfrm>
            <a:off x="35496" y="4869160"/>
            <a:ext cx="3096344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VZERO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2.8&lt;</a:t>
            </a:r>
            <a:r>
              <a:rPr lang="el-GR" altLang="zh-CN" sz="1600" dirty="0" smtClean="0"/>
              <a:t>η</a:t>
            </a:r>
            <a:r>
              <a:rPr lang="en-US" altLang="zh-CN" sz="1600" dirty="0" smtClean="0"/>
              <a:t>&lt;5.1, -3.7&lt;</a:t>
            </a:r>
            <a:r>
              <a:rPr lang="el-GR" altLang="zh-CN" sz="1600" dirty="0"/>
              <a:t>η</a:t>
            </a:r>
            <a:r>
              <a:rPr lang="en-US" altLang="zh-CN" sz="1600" dirty="0" smtClean="0"/>
              <a:t>&lt;-1.7;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centrality determination;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event plane reconstruction;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event trigger.</a:t>
            </a:r>
            <a:endParaRPr lang="zh-CN" altLang="en-US" sz="1600" dirty="0" smtClean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2604480" y="3861048"/>
            <a:ext cx="239328" cy="1008112"/>
          </a:xfrm>
          <a:prstGeom prst="straightConnector1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 flipV="1">
            <a:off x="2987824" y="4064374"/>
            <a:ext cx="766688" cy="940091"/>
          </a:xfrm>
          <a:prstGeom prst="straightConnector1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 bwMode="auto">
          <a:xfrm>
            <a:off x="5724128" y="1032560"/>
            <a:ext cx="3384376" cy="2015936"/>
          </a:xfrm>
          <a:prstGeom prst="rect">
            <a:avLst/>
          </a:prstGeom>
          <a:solidFill>
            <a:srgbClr val="FFCC00">
              <a:alpha val="70000"/>
            </a:srgbClr>
          </a:solidFill>
          <a:ln>
            <a:solidFill>
              <a:srgbClr val="92D050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/>
              <a:t>Time-Projection Chamber (TPC)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|</a:t>
            </a:r>
            <a:r>
              <a:rPr lang="el-GR" altLang="zh-CN" sz="1600" dirty="0" smtClean="0"/>
              <a:t>η</a:t>
            </a:r>
            <a:r>
              <a:rPr lang="en-US" altLang="zh-CN" sz="1600" dirty="0" smtClean="0"/>
              <a:t>|&lt;0.9;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 smtClean="0"/>
              <a:t>charged track reconstruction;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p</a:t>
            </a:r>
            <a:r>
              <a:rPr lang="en-US" altLang="zh-CN" sz="1600" dirty="0" smtClean="0"/>
              <a:t>article identification;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fr-FR" altLang="zh-CN" sz="1600" dirty="0" err="1" smtClean="0"/>
              <a:t>event</a:t>
            </a:r>
            <a:r>
              <a:rPr lang="fr-FR" altLang="zh-CN" sz="1600" dirty="0" smtClean="0"/>
              <a:t> </a:t>
            </a:r>
            <a:r>
              <a:rPr lang="fr-FR" altLang="zh-CN" sz="1600" dirty="0"/>
              <a:t>plane</a:t>
            </a:r>
            <a:r>
              <a:rPr lang="en-US" altLang="zh-CN" sz="1600" dirty="0" smtClean="0"/>
              <a:t> for </a:t>
            </a:r>
            <a:r>
              <a:rPr lang="en-US" altLang="zh-CN" sz="1600" dirty="0" err="1" smtClean="0"/>
              <a:t>muon</a:t>
            </a:r>
            <a:r>
              <a:rPr lang="en-US" altLang="zh-CN" sz="1600" dirty="0" smtClean="0"/>
              <a:t> flow analysis. </a:t>
            </a:r>
            <a:endParaRPr lang="zh-CN" altLang="en-US" sz="1600" dirty="0" smtClean="0"/>
          </a:p>
        </p:txBody>
      </p:sp>
      <p:cxnSp>
        <p:nvCxnSpPr>
          <p:cNvPr id="23" name="Connecteur droit avec flèche 22"/>
          <p:cNvCxnSpPr/>
          <p:nvPr/>
        </p:nvCxnSpPr>
        <p:spPr bwMode="auto">
          <a:xfrm flipH="1">
            <a:off x="3754512" y="2264172"/>
            <a:ext cx="1982316" cy="1067420"/>
          </a:xfrm>
          <a:prstGeom prst="straightConnector1">
            <a:avLst/>
          </a:prstGeom>
          <a:noFill/>
          <a:ln w="50800" cap="flat" cmpd="sng" algn="ctr">
            <a:solidFill>
              <a:srgbClr val="FFCC00">
                <a:alpha val="70000"/>
              </a:srgb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orme libre 25"/>
          <p:cNvSpPr/>
          <p:nvPr/>
        </p:nvSpPr>
        <p:spPr bwMode="auto">
          <a:xfrm rot="19400303">
            <a:off x="4275334" y="2910378"/>
            <a:ext cx="2444294" cy="3143454"/>
          </a:xfrm>
          <a:custGeom>
            <a:avLst/>
            <a:gdLst>
              <a:gd name="connsiteX0" fmla="*/ 0 w 4597400"/>
              <a:gd name="connsiteY0" fmla="*/ 0 h 4470400"/>
              <a:gd name="connsiteX1" fmla="*/ 3187700 w 4597400"/>
              <a:gd name="connsiteY1" fmla="*/ 1917700 h 4470400"/>
              <a:gd name="connsiteX2" fmla="*/ 4597400 w 4597400"/>
              <a:gd name="connsiteY2" fmla="*/ 4470400 h 4470400"/>
              <a:gd name="connsiteX0" fmla="*/ 0 w 4597400"/>
              <a:gd name="connsiteY0" fmla="*/ 0 h 4470400"/>
              <a:gd name="connsiteX1" fmla="*/ 3044640 w 4597400"/>
              <a:gd name="connsiteY1" fmla="*/ 1972277 h 4470400"/>
              <a:gd name="connsiteX2" fmla="*/ 4597400 w 4597400"/>
              <a:gd name="connsiteY2" fmla="*/ 4470400 h 44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7400" h="4470400">
                <a:moveTo>
                  <a:pt x="0" y="0"/>
                </a:moveTo>
                <a:cubicBezTo>
                  <a:pt x="1210733" y="586316"/>
                  <a:pt x="2278407" y="1227210"/>
                  <a:pt x="3044640" y="1972277"/>
                </a:cubicBezTo>
                <a:cubicBezTo>
                  <a:pt x="3810873" y="2717344"/>
                  <a:pt x="4275666" y="3566583"/>
                  <a:pt x="4597400" y="4470400"/>
                </a:cubicBezTo>
              </a:path>
            </a:pathLst>
          </a:custGeom>
          <a:noFill/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 bwMode="auto">
          <a:xfrm>
            <a:off x="6084168" y="3645024"/>
            <a:ext cx="612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l-GR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μ</a:t>
            </a:r>
            <a:endParaRPr lang="zh-CN" altLang="en-US" sz="32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 bwMode="auto">
          <a:xfrm>
            <a:off x="4644008" y="5847655"/>
            <a:ext cx="2952328" cy="461665"/>
          </a:xfrm>
          <a:prstGeom prst="rect">
            <a:avLst/>
          </a:prstGeom>
          <a:solidFill>
            <a:srgbClr val="C9F9D1">
              <a:alpha val="60000"/>
            </a:srgbClr>
          </a:solidFill>
          <a:ln w="38100" algn="ctr">
            <a:noFill/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0" dirty="0" err="1" smtClean="0">
                <a:latin typeface="+mj-lt"/>
              </a:rPr>
              <a:t>Muon</a:t>
            </a:r>
            <a:r>
              <a:rPr lang="en-US" altLang="zh-CN" sz="2400" b="0" dirty="0" smtClean="0">
                <a:latin typeface="+mj-lt"/>
              </a:rPr>
              <a:t> Spectrometer</a:t>
            </a:r>
            <a:endParaRPr lang="zh-CN" altLang="en-US" sz="2400" b="0" dirty="0" smtClean="0"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3707904" y="3081312"/>
            <a:ext cx="5298014" cy="2723952"/>
          </a:xfrm>
          <a:prstGeom prst="ellipse">
            <a:avLst/>
          </a:prstGeom>
          <a:noFill/>
          <a:ln w="63500">
            <a:solidFill>
              <a:srgbClr val="3333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 bwMode="auto">
          <a:xfrm>
            <a:off x="7740352" y="5604981"/>
            <a:ext cx="1476164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3333FF"/>
                </a:solidFill>
                <a:latin typeface="+mj-lt"/>
              </a:rPr>
              <a:t>-4&lt;</a:t>
            </a:r>
            <a:r>
              <a:rPr lang="el-GR" altLang="zh-CN" dirty="0" smtClean="0">
                <a:solidFill>
                  <a:srgbClr val="3333FF"/>
                </a:solidFill>
                <a:latin typeface="+mj-lt"/>
              </a:rPr>
              <a:t>η</a:t>
            </a:r>
            <a:r>
              <a:rPr lang="en-US" altLang="zh-CN" dirty="0">
                <a:solidFill>
                  <a:srgbClr val="3333FF"/>
                </a:solidFill>
                <a:latin typeface="+mj-lt"/>
              </a:rPr>
              <a:t>&lt;</a:t>
            </a:r>
            <a:r>
              <a:rPr lang="en-US" altLang="zh-CN" dirty="0" smtClean="0">
                <a:solidFill>
                  <a:srgbClr val="3333FF"/>
                </a:solidFill>
                <a:latin typeface="+mj-lt"/>
              </a:rPr>
              <a:t>-2.5</a:t>
            </a:r>
            <a:endParaRPr lang="zh-CN" altLang="en-US" dirty="0" smtClean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 bwMode="auto">
          <a:xfrm>
            <a:off x="5451385" y="3060249"/>
            <a:ext cx="1064831" cy="58477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 algn="ctr">
            <a:noFill/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j-lt"/>
              </a:rPr>
              <a:t>Dipole magnet</a:t>
            </a:r>
            <a:endParaRPr lang="zh-CN" altLang="en-US" sz="1600" dirty="0" smtClean="0">
              <a:latin typeface="+mj-lt"/>
            </a:endParaRPr>
          </a:p>
        </p:txBody>
      </p:sp>
      <p:sp>
        <p:nvSpPr>
          <p:cNvPr id="36" name="ZoneTexte 35"/>
          <p:cNvSpPr txBox="1"/>
          <p:nvPr/>
        </p:nvSpPr>
        <p:spPr bwMode="auto">
          <a:xfrm>
            <a:off x="3610496" y="1692097"/>
            <a:ext cx="1105520" cy="58477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 algn="ctr">
            <a:noFill/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j-lt"/>
              </a:rPr>
              <a:t>Front absorber</a:t>
            </a:r>
            <a:endParaRPr lang="zh-CN" altLang="en-US" sz="1600" dirty="0" smtClean="0">
              <a:latin typeface="+mj-lt"/>
            </a:endParaRPr>
          </a:p>
        </p:txBody>
      </p:sp>
      <p:cxnSp>
        <p:nvCxnSpPr>
          <p:cNvPr id="37" name="Connecteur droit avec flèche 36"/>
          <p:cNvCxnSpPr/>
          <p:nvPr/>
        </p:nvCxnSpPr>
        <p:spPr bwMode="auto">
          <a:xfrm>
            <a:off x="4179441" y="2264172"/>
            <a:ext cx="1" cy="168686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20000"/>
                <a:lumOff val="80000"/>
                <a:alpha val="7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ZoneTexte 38"/>
          <p:cNvSpPr txBox="1"/>
          <p:nvPr/>
        </p:nvSpPr>
        <p:spPr bwMode="auto">
          <a:xfrm>
            <a:off x="7812360" y="3861048"/>
            <a:ext cx="1311910" cy="58477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 algn="ctr">
            <a:noFill/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j-lt"/>
              </a:rPr>
              <a:t>Trigger chambers</a:t>
            </a:r>
            <a:endParaRPr lang="zh-CN" altLang="en-US" sz="1600" dirty="0" smtClean="0">
              <a:latin typeface="+mj-lt"/>
            </a:endParaRPr>
          </a:p>
        </p:txBody>
      </p:sp>
      <p:cxnSp>
        <p:nvCxnSpPr>
          <p:cNvPr id="40" name="Connecteur droit avec flèche 39"/>
          <p:cNvCxnSpPr/>
          <p:nvPr/>
        </p:nvCxnSpPr>
        <p:spPr bwMode="auto">
          <a:xfrm flipH="1" flipV="1">
            <a:off x="7416317" y="3832603"/>
            <a:ext cx="396043" cy="231769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20000"/>
                <a:lumOff val="80000"/>
                <a:alpha val="7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necteur droit avec flèche 42"/>
          <p:cNvCxnSpPr>
            <a:stCxn id="39" idx="1"/>
          </p:cNvCxnSpPr>
          <p:nvPr/>
        </p:nvCxnSpPr>
        <p:spPr bwMode="auto">
          <a:xfrm flipH="1">
            <a:off x="7171932" y="4153436"/>
            <a:ext cx="640428" cy="76363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20000"/>
                <a:lumOff val="80000"/>
                <a:alpha val="7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ZoneTexte 47"/>
          <p:cNvSpPr txBox="1"/>
          <p:nvPr/>
        </p:nvSpPr>
        <p:spPr bwMode="auto">
          <a:xfrm>
            <a:off x="5148064" y="5004465"/>
            <a:ext cx="1311910" cy="58477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38100" algn="ctr">
            <a:noFill/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j-lt"/>
              </a:rPr>
              <a:t>Tracking chambers</a:t>
            </a:r>
            <a:endParaRPr lang="zh-CN" altLang="en-US" sz="1600" dirty="0" smtClean="0">
              <a:latin typeface="+mj-lt"/>
            </a:endParaRPr>
          </a:p>
        </p:txBody>
      </p:sp>
      <p:cxnSp>
        <p:nvCxnSpPr>
          <p:cNvPr id="49" name="Connecteur droit avec flèche 48"/>
          <p:cNvCxnSpPr/>
          <p:nvPr/>
        </p:nvCxnSpPr>
        <p:spPr bwMode="auto">
          <a:xfrm flipH="1" flipV="1">
            <a:off x="5080398" y="4293096"/>
            <a:ext cx="643730" cy="711369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20000"/>
                <a:lumOff val="80000"/>
                <a:alpha val="7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Connecteur droit avec flèche 49"/>
          <p:cNvCxnSpPr/>
          <p:nvPr/>
        </p:nvCxnSpPr>
        <p:spPr bwMode="auto">
          <a:xfrm flipH="1" flipV="1">
            <a:off x="4745670" y="4229800"/>
            <a:ext cx="978458" cy="774665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20000"/>
                <a:lumOff val="80000"/>
                <a:alpha val="7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necteur droit avec flèche 56"/>
          <p:cNvCxnSpPr/>
          <p:nvPr/>
        </p:nvCxnSpPr>
        <p:spPr bwMode="auto">
          <a:xfrm flipV="1">
            <a:off x="5724128" y="3951032"/>
            <a:ext cx="182862" cy="1053433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20000"/>
                <a:lumOff val="80000"/>
                <a:alpha val="7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Connecteur droit avec flèche 60"/>
          <p:cNvCxnSpPr/>
          <p:nvPr/>
        </p:nvCxnSpPr>
        <p:spPr bwMode="auto">
          <a:xfrm flipV="1">
            <a:off x="5724128" y="4654044"/>
            <a:ext cx="396044" cy="350421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20000"/>
                <a:lumOff val="80000"/>
                <a:alpha val="7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Connecteur droit avec flèche 63"/>
          <p:cNvCxnSpPr/>
          <p:nvPr/>
        </p:nvCxnSpPr>
        <p:spPr bwMode="auto">
          <a:xfrm flipV="1">
            <a:off x="5736828" y="4654045"/>
            <a:ext cx="779388" cy="35042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20000"/>
                <a:lumOff val="80000"/>
                <a:alpha val="7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861425" y="6553200"/>
            <a:ext cx="284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>
                <a:ea typeface="宋体" charset="-122"/>
              </a:rPr>
              <a:t>5</a:t>
            </a:r>
          </a:p>
        </p:txBody>
      </p:sp>
      <p:sp>
        <p:nvSpPr>
          <p:cNvPr id="6147" name="Titre 12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165975" cy="622300"/>
          </a:xfrm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ea typeface="宋体" charset="-122"/>
              </a:rPr>
              <a:t>R</a:t>
            </a:r>
            <a:r>
              <a:rPr lang="en-US" altLang="zh-CN" sz="2800" baseline="-25000" dirty="0" smtClean="0">
                <a:ea typeface="宋体" charset="-122"/>
              </a:rPr>
              <a:t>AA</a:t>
            </a:r>
            <a:r>
              <a:rPr lang="en-US" altLang="zh-CN" sz="2800" dirty="0" smtClean="0">
                <a:ea typeface="宋体" charset="-122"/>
              </a:rPr>
              <a:t> of </a:t>
            </a:r>
            <a:r>
              <a:rPr lang="en-US" altLang="zh-CN" sz="2800" dirty="0" err="1" smtClean="0">
                <a:ea typeface="宋体" charset="-122"/>
              </a:rPr>
              <a:t>muons</a:t>
            </a:r>
            <a:r>
              <a:rPr lang="en-US" altLang="zh-CN" sz="2800" dirty="0" smtClean="0">
                <a:ea typeface="宋体" charset="-122"/>
              </a:rPr>
              <a:t> from heavy-</a:t>
            </a:r>
            <a:r>
              <a:rPr lang="en-US" altLang="zh-CN" sz="2800" dirty="0" err="1" smtClean="0">
                <a:ea typeface="宋体" charset="-122"/>
              </a:rPr>
              <a:t>flavour</a:t>
            </a:r>
            <a:r>
              <a:rPr lang="en-US" altLang="zh-CN" sz="2800" dirty="0" smtClean="0">
                <a:ea typeface="宋体" charset="-122"/>
              </a:rPr>
              <a:t> decays</a:t>
            </a:r>
          </a:p>
        </p:txBody>
      </p:sp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6" y="2006469"/>
            <a:ext cx="8517849" cy="46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987824" y="1089847"/>
                <a:ext cx="3096343" cy="773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𝐴𝐴</m:t>
                          </m:r>
                        </m:sub>
                      </m:sSub>
                      <m:r>
                        <a:rPr lang="fr-FR" altLang="zh-CN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&gt;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𝑑𝑁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089847"/>
                <a:ext cx="3096343" cy="7731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 bwMode="auto">
          <a:xfrm>
            <a:off x="7329718" y="3888857"/>
            <a:ext cx="169520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l-GR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 smtClean="0"/>
              <a:t> from</a:t>
            </a:r>
          </a:p>
          <a:p>
            <a:pPr algn="ctr"/>
            <a:r>
              <a:rPr lang="en-US" altLang="zh-CN" sz="1600" dirty="0" smtClean="0"/>
              <a:t>primary </a:t>
            </a:r>
            <a:r>
              <a:rPr lang="en-US" altLang="zh-CN" sz="1600" dirty="0"/>
              <a:t>K</a:t>
            </a:r>
            <a:r>
              <a:rPr lang="en-US" altLang="zh-CN" sz="1600" i="1" dirty="0"/>
              <a:t>/π</a:t>
            </a:r>
            <a:endParaRPr lang="zh-CN" altLang="en-US" sz="1600" dirty="0" smtClean="0"/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6"/>
          <a:stretch/>
        </p:blipFill>
        <p:spPr bwMode="auto">
          <a:xfrm>
            <a:off x="4917214" y="3101352"/>
            <a:ext cx="2594758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8861425" y="6553200"/>
            <a:ext cx="284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>
                <a:ea typeface="宋体" charset="-122"/>
              </a:rPr>
              <a:t>6</a:t>
            </a:r>
          </a:p>
        </p:txBody>
      </p:sp>
      <p:sp>
        <p:nvSpPr>
          <p:cNvPr id="7171" name="Titre 12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599363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</a:rPr>
              <a:t>Data sample and </a:t>
            </a:r>
            <a:r>
              <a:rPr lang="en-US" altLang="zh-CN" sz="2800" dirty="0" err="1" smtClean="0">
                <a:ea typeface="宋体" charset="-122"/>
              </a:rPr>
              <a:t>muon</a:t>
            </a:r>
            <a:r>
              <a:rPr lang="en-US" altLang="zh-CN" sz="2800" dirty="0" smtClean="0">
                <a:ea typeface="宋体" charset="-122"/>
              </a:rPr>
              <a:t> selection</a:t>
            </a:r>
            <a:endParaRPr lang="fr-FR" altLang="zh-CN" sz="2800" dirty="0" smtClean="0">
              <a:ea typeface="宋体" charset="-122"/>
            </a:endParaRPr>
          </a:p>
        </p:txBody>
      </p:sp>
      <p:cxnSp>
        <p:nvCxnSpPr>
          <p:cNvPr id="7172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250824" y="1285550"/>
            <a:ext cx="8893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352425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dirty="0">
                <a:ea typeface="宋体" charset="-122"/>
              </a:rPr>
              <a:t>Data sample</a:t>
            </a:r>
          </a:p>
          <a:p>
            <a:pPr marL="349250" indent="35242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altLang="zh-CN" sz="1800" b="0" dirty="0">
                <a:ea typeface="宋体" charset="-122"/>
              </a:rPr>
              <a:t>pp </a:t>
            </a:r>
            <a:r>
              <a:rPr lang="fr-FR" altLang="zh-CN" sz="1800" b="0" dirty="0" smtClean="0">
                <a:ea typeface="宋体" charset="-122"/>
              </a:rPr>
              <a:t>collisions </a:t>
            </a:r>
            <a:r>
              <a:rPr lang="en-US" altLang="zh-CN" sz="1800" b="0" dirty="0">
                <a:ea typeface="宋体" charset="-122"/>
              </a:rPr>
              <a:t>at √</a:t>
            </a:r>
            <a:r>
              <a:rPr lang="en-US" altLang="zh-CN" sz="1800" b="0" i="1" dirty="0" smtClean="0">
                <a:ea typeface="宋体" charset="-122"/>
              </a:rPr>
              <a:t>s</a:t>
            </a:r>
            <a:r>
              <a:rPr lang="en-US" altLang="zh-CN" sz="1800" b="0" dirty="0" smtClean="0">
                <a:ea typeface="宋体" charset="-122"/>
              </a:rPr>
              <a:t>=2.76 </a:t>
            </a:r>
            <a:r>
              <a:rPr lang="en-US" altLang="zh-CN" sz="1800" b="0" dirty="0" err="1" smtClean="0">
                <a:ea typeface="宋体" charset="-122"/>
              </a:rPr>
              <a:t>TeV</a:t>
            </a:r>
            <a:r>
              <a:rPr lang="en-US" altLang="zh-CN" sz="1800" b="0" dirty="0" smtClean="0">
                <a:ea typeface="宋体" charset="-122"/>
              </a:rPr>
              <a:t> collected </a:t>
            </a:r>
            <a:r>
              <a:rPr lang="en-US" altLang="zh-CN" sz="1800" b="0" dirty="0">
                <a:ea typeface="宋体" charset="-122"/>
              </a:rPr>
              <a:t>in </a:t>
            </a:r>
            <a:r>
              <a:rPr lang="en-US" altLang="zh-CN" sz="1800" b="0" dirty="0" smtClean="0">
                <a:ea typeface="宋体" charset="-122"/>
              </a:rPr>
              <a:t>2011</a:t>
            </a:r>
            <a:r>
              <a:rPr lang="fr-FR" altLang="zh-CN" sz="1800" b="0" dirty="0" smtClean="0">
                <a:ea typeface="宋体" charset="-122"/>
              </a:rPr>
              <a:t>, </a:t>
            </a:r>
            <a:r>
              <a:rPr lang="fr-FR" altLang="zh-CN" sz="1800" b="0" dirty="0">
                <a:ea typeface="宋体" charset="-122"/>
              </a:rPr>
              <a:t>muon trigger, </a:t>
            </a:r>
            <a:r>
              <a:rPr lang="fr-FR" altLang="zh-CN" sz="1800" b="0" i="1" dirty="0">
                <a:ea typeface="宋体" charset="-122"/>
              </a:rPr>
              <a:t>L</a:t>
            </a:r>
            <a:r>
              <a:rPr lang="fr-FR" altLang="zh-CN" sz="1800" b="0" baseline="-25000" dirty="0">
                <a:ea typeface="宋体" charset="-122"/>
              </a:rPr>
              <a:t>int</a:t>
            </a:r>
            <a:r>
              <a:rPr lang="fr-FR" altLang="zh-CN" sz="1800" b="0" dirty="0">
                <a:ea typeface="宋体" charset="-122"/>
              </a:rPr>
              <a:t>=19 nb</a:t>
            </a:r>
            <a:r>
              <a:rPr lang="fr-FR" altLang="zh-CN" sz="1800" b="0" baseline="30000" dirty="0">
                <a:ea typeface="宋体" charset="-122"/>
              </a:rPr>
              <a:t>-1</a:t>
            </a:r>
            <a:r>
              <a:rPr lang="fr-FR" altLang="zh-CN" sz="1800" b="0" dirty="0">
                <a:ea typeface="宋体" charset="-122"/>
              </a:rPr>
              <a:t>;</a:t>
            </a:r>
          </a:p>
          <a:p>
            <a:pPr marL="349250" indent="35242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zh-CN" sz="1800" b="0" dirty="0" err="1">
                <a:ea typeface="宋体" charset="-122"/>
              </a:rPr>
              <a:t>Pb</a:t>
            </a:r>
            <a:r>
              <a:rPr lang="en-US" altLang="zh-CN" sz="1800" b="0" dirty="0">
                <a:ea typeface="宋体" charset="-122"/>
              </a:rPr>
              <a:t>–</a:t>
            </a:r>
            <a:r>
              <a:rPr lang="en-US" altLang="zh-CN" sz="1800" b="0" dirty="0" err="1">
                <a:ea typeface="宋体" charset="-122"/>
              </a:rPr>
              <a:t>Pb</a:t>
            </a:r>
            <a:r>
              <a:rPr lang="en-US" altLang="zh-CN" sz="1800" b="0" dirty="0">
                <a:ea typeface="宋体" charset="-122"/>
              </a:rPr>
              <a:t> collisions </a:t>
            </a:r>
            <a:r>
              <a:rPr lang="en-US" altLang="zh-CN" sz="1800" b="0" dirty="0" smtClean="0">
                <a:ea typeface="宋体" charset="-122"/>
              </a:rPr>
              <a:t>collected </a:t>
            </a:r>
            <a:r>
              <a:rPr lang="en-US" altLang="zh-CN" sz="1800" b="0" dirty="0">
                <a:ea typeface="宋体" charset="-122"/>
              </a:rPr>
              <a:t>in 2010, minimum bias trigger, </a:t>
            </a:r>
            <a:r>
              <a:rPr lang="en-US" altLang="zh-CN" sz="1800" b="0" i="1" dirty="0">
                <a:ea typeface="宋体" charset="-122"/>
              </a:rPr>
              <a:t>L</a:t>
            </a:r>
            <a:r>
              <a:rPr lang="en-US" altLang="zh-CN" sz="1800" b="0" baseline="-25000" dirty="0">
                <a:ea typeface="宋体" charset="-122"/>
              </a:rPr>
              <a:t>int</a:t>
            </a:r>
            <a:r>
              <a:rPr lang="en-US" altLang="zh-CN" sz="1800" b="0" dirty="0">
                <a:ea typeface="宋体" charset="-122"/>
              </a:rPr>
              <a:t>=2.7 μb</a:t>
            </a:r>
            <a:r>
              <a:rPr lang="en-US" altLang="zh-CN" sz="1800" b="0" baseline="30000" dirty="0">
                <a:ea typeface="宋体" charset="-122"/>
              </a:rPr>
              <a:t>-1</a:t>
            </a:r>
            <a:r>
              <a:rPr lang="en-US" altLang="zh-CN" sz="1800" b="0" dirty="0">
                <a:ea typeface="宋体" charset="-122"/>
              </a:rPr>
              <a:t>.</a:t>
            </a:r>
          </a:p>
        </p:txBody>
      </p:sp>
      <p:sp>
        <p:nvSpPr>
          <p:cNvPr id="2" name="ZoneTexte 1"/>
          <p:cNvSpPr txBox="1"/>
          <p:nvPr/>
        </p:nvSpPr>
        <p:spPr bwMode="auto">
          <a:xfrm>
            <a:off x="7576561" y="4442258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333FF"/>
                </a:solidFill>
              </a:rPr>
              <a:t>(i.e. decay </a:t>
            </a:r>
            <a:r>
              <a:rPr lang="el-GR" altLang="zh-CN" sz="1400" dirty="0" smtClean="0">
                <a:solidFill>
                  <a:srgbClr val="3333FF"/>
                </a:solidFill>
              </a:rPr>
              <a:t>μ</a:t>
            </a:r>
            <a:r>
              <a:rPr lang="en-US" altLang="zh-CN" sz="1400" dirty="0" smtClean="0">
                <a:solidFill>
                  <a:srgbClr val="3333FF"/>
                </a:solidFill>
              </a:rPr>
              <a:t>)</a:t>
            </a:r>
            <a:endParaRPr lang="zh-CN" altLang="en-US" sz="1400" dirty="0" smtClean="0">
              <a:solidFill>
                <a:srgbClr val="3333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547125" y="3945970"/>
            <a:ext cx="1282950" cy="540000"/>
          </a:xfrm>
          <a:prstGeom prst="rect">
            <a:avLst/>
          </a:prstGeom>
          <a:noFill/>
          <a:ln w="41275">
            <a:solidFill>
              <a:srgbClr val="3333FF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2975988"/>
                <a:ext cx="4916270" cy="390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5950" indent="-349250">
                  <a:buFont typeface="Wingdings" panose="05000000000000000000" pitchFamily="2" charset="2"/>
                  <a:buChar char="l"/>
                </a:pPr>
                <a:r>
                  <a:rPr lang="en-US" altLang="zh-CN" b="0" dirty="0" err="1" smtClean="0"/>
                  <a:t>Muon</a:t>
                </a:r>
                <a:r>
                  <a:rPr lang="en-US" altLang="zh-CN" b="0" dirty="0" smtClean="0"/>
                  <a:t> Track </a:t>
                </a:r>
                <a:r>
                  <a:rPr lang="en-US" altLang="zh-CN" b="0" dirty="0"/>
                  <a:t>selection</a:t>
                </a:r>
              </a:p>
              <a:p>
                <a:pPr marL="984250" indent="-361950">
                  <a:lnSpc>
                    <a:spcPct val="114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b="0" i="1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−4&lt;</m:t>
                    </m:r>
                    <m:r>
                      <a:rPr lang="zh-CN" alt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𝜂</m:t>
                    </m:r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/>
                      </a:rPr>
                      <m:t>&lt;−2.5</m:t>
                    </m:r>
                  </m:oMath>
                </a14:m>
                <a:r>
                  <a:rPr lang="en-US" altLang="zh-CN" b="0" dirty="0"/>
                  <a:t>: acceptance of ALICE MUON </a:t>
                </a:r>
                <a:r>
                  <a:rPr lang="en-US" altLang="zh-CN" b="0" dirty="0" smtClean="0"/>
                  <a:t>spectrometer;</a:t>
                </a:r>
                <a:endParaRPr lang="en-US" altLang="zh-CN" b="0" dirty="0"/>
              </a:p>
              <a:p>
                <a:pPr marL="984250" indent="-361950">
                  <a:lnSpc>
                    <a:spcPct val="114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b="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b="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170</m:t>
                            </m:r>
                          </m:e>
                          <m:sub/>
                          <m:sup>
                            <m:r>
                              <a:rPr lang="en-US" altLang="zh-CN" b="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zh-CN" altLang="en-US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CN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𝑎𝑏𝑠</m:t>
                        </m:r>
                      </m:sub>
                    </m:sSub>
                    <m:r>
                      <a:rPr lang="en-US" altLang="zh-CN" b="0" i="1" dirty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altLang="zh-CN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178</m:t>
                        </m:r>
                      </m:e>
                      <m:sup>
                        <m:r>
                          <a:rPr lang="en-US" altLang="zh-CN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b="0" dirty="0"/>
                  <a:t>: geometry of the </a:t>
                </a:r>
                <a:r>
                  <a:rPr lang="en-US" altLang="zh-CN" b="0" dirty="0" smtClean="0"/>
                  <a:t>spectrometer;</a:t>
                </a:r>
                <a:endParaRPr lang="en-US" altLang="zh-CN" b="0" dirty="0"/>
              </a:p>
              <a:p>
                <a:pPr marL="984250" indent="-361950">
                  <a:lnSpc>
                    <a:spcPct val="114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b="0" dirty="0"/>
                  <a:t> </a:t>
                </a:r>
                <a:r>
                  <a:rPr lang="en-US" altLang="zh-CN" b="0" dirty="0" err="1">
                    <a:solidFill>
                      <a:srgbClr val="FF0000"/>
                    </a:solidFill>
                  </a:rPr>
                  <a:t>muon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 trigger matching</a:t>
                </a:r>
                <a:r>
                  <a:rPr lang="en-US" altLang="zh-CN" b="0" dirty="0"/>
                  <a:t>: reject hadrons that cross the </a:t>
                </a:r>
                <a:r>
                  <a:rPr lang="en-US" altLang="zh-CN" b="0" dirty="0" smtClean="0"/>
                  <a:t>absorber;</a:t>
                </a:r>
                <a:endParaRPr lang="en-US" altLang="zh-CN" b="0" dirty="0"/>
              </a:p>
              <a:p>
                <a:pPr marL="984250" indent="-361950">
                  <a:lnSpc>
                    <a:spcPct val="114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b="0" dirty="0"/>
                  <a:t> </a:t>
                </a:r>
                <a:r>
                  <a:rPr lang="en-US" altLang="zh-CN" b="0" dirty="0" smtClean="0">
                    <a:solidFill>
                      <a:srgbClr val="FF0000"/>
                    </a:solidFill>
                  </a:rPr>
                  <a:t>momentum times distance of closest </a:t>
                </a:r>
                <a:r>
                  <a:rPr lang="en-US" altLang="zh-CN" b="0" dirty="0" err="1" smtClean="0">
                    <a:solidFill>
                      <a:srgbClr val="FF0000"/>
                    </a:solidFill>
                  </a:rPr>
                  <a:t>approch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 (</a:t>
                </a:r>
                <a:r>
                  <a:rPr lang="en-US" altLang="zh-CN" b="0" dirty="0" err="1">
                    <a:solidFill>
                      <a:srgbClr val="FF0000"/>
                    </a:solidFill>
                  </a:rPr>
                  <a:t>pxDCA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0" dirty="0" smtClean="0">
                    <a:solidFill>
                      <a:srgbClr val="FF0000"/>
                    </a:solidFill>
                  </a:rPr>
                  <a:t>&lt; 6</a:t>
                </a:r>
                <a:r>
                  <a:rPr lang="el-GR" altLang="zh-CN" b="0" dirty="0" smtClean="0">
                    <a:solidFill>
                      <a:srgbClr val="FF0000"/>
                    </a:solidFill>
                  </a:rPr>
                  <a:t>σ</a:t>
                </a:r>
                <a:r>
                  <a:rPr lang="en-US" altLang="zh-CN" b="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zh-CN" b="0" dirty="0" smtClean="0"/>
                  <a:t>: </a:t>
                </a:r>
                <a:r>
                  <a:rPr lang="en-US" altLang="zh-CN" b="0" dirty="0"/>
                  <a:t>remove beam-gas and particles produced in the </a:t>
                </a:r>
                <a:r>
                  <a:rPr lang="en-US" altLang="zh-CN" b="0" dirty="0" smtClean="0"/>
                  <a:t>absorber.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5988"/>
                <a:ext cx="4916270" cy="3908762"/>
              </a:xfrm>
              <a:prstGeom prst="rect">
                <a:avLst/>
              </a:prstGeom>
              <a:blipFill rotWithShape="1">
                <a:blip r:embed="rId4"/>
                <a:stretch>
                  <a:fillRect t="-624" b="-1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 bwMode="auto">
          <a:xfrm>
            <a:off x="7341293" y="3101352"/>
            <a:ext cx="169520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l-GR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 smtClean="0"/>
              <a:t> from</a:t>
            </a:r>
          </a:p>
          <a:p>
            <a:pPr algn="ctr"/>
            <a:r>
              <a:rPr lang="en-US" altLang="zh-CN" sz="1600" dirty="0" smtClean="0"/>
              <a:t>heavy </a:t>
            </a:r>
            <a:r>
              <a:rPr lang="en-US" altLang="zh-CN" sz="1600" dirty="0" err="1" smtClean="0"/>
              <a:t>flavours</a:t>
            </a:r>
            <a:endParaRPr lang="zh-CN" altLang="en-US" sz="1600" dirty="0" smtClean="0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7341293" y="4725144"/>
            <a:ext cx="169520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l-GR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 smtClean="0"/>
              <a:t> from</a:t>
            </a:r>
          </a:p>
          <a:p>
            <a:pPr algn="ctr"/>
            <a:r>
              <a:rPr lang="en-US" altLang="zh-CN" sz="1600" dirty="0" smtClean="0"/>
              <a:t>secondary </a:t>
            </a:r>
            <a:r>
              <a:rPr lang="en-US" altLang="zh-CN" sz="1600" dirty="0"/>
              <a:t>K</a:t>
            </a:r>
            <a:r>
              <a:rPr lang="en-US" altLang="zh-CN" sz="1600" i="1" dirty="0"/>
              <a:t>/π</a:t>
            </a:r>
            <a:endParaRPr lang="zh-CN" altLang="en-US" sz="1600" dirty="0" smtClean="0"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7409806" y="5661248"/>
            <a:ext cx="16952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punch </a:t>
            </a:r>
            <a:r>
              <a:rPr lang="en-US" altLang="zh-CN" sz="1600" dirty="0"/>
              <a:t>through hadrons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66354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85" y="3817513"/>
            <a:ext cx="3967519" cy="27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8861425" y="6553200"/>
            <a:ext cx="284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>
                <a:ea typeface="宋体" charset="-122"/>
              </a:rPr>
              <a:t>7</a:t>
            </a:r>
          </a:p>
        </p:txBody>
      </p:sp>
      <p:sp>
        <p:nvSpPr>
          <p:cNvPr id="8195" name="Titre 12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599362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</a:rPr>
              <a:t>Decay </a:t>
            </a:r>
            <a:r>
              <a:rPr lang="en-US" altLang="zh-CN" sz="2800" dirty="0" err="1" smtClean="0">
                <a:ea typeface="宋体" charset="-122"/>
              </a:rPr>
              <a:t>muon</a:t>
            </a:r>
            <a:r>
              <a:rPr lang="en-US" altLang="zh-CN" sz="2800" dirty="0" smtClean="0">
                <a:ea typeface="宋体" charset="-122"/>
              </a:rPr>
              <a:t> subtraction in p-p collisions</a:t>
            </a:r>
            <a:endParaRPr lang="fr-FR" altLang="zh-CN" sz="2800" dirty="0" smtClean="0">
              <a:ea typeface="宋体" charset="-122"/>
            </a:endParaRPr>
          </a:p>
        </p:txBody>
      </p:sp>
      <p:cxnSp>
        <p:nvCxnSpPr>
          <p:cNvPr id="8196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7" name="Connecteur droit 2"/>
          <p:cNvCxnSpPr>
            <a:cxnSpLocks noChangeShapeType="1"/>
          </p:cNvCxnSpPr>
          <p:nvPr/>
        </p:nvCxnSpPr>
        <p:spPr bwMode="auto">
          <a:xfrm>
            <a:off x="2124075" y="66548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252413" y="1366897"/>
            <a:ext cx="8894762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l"/>
              <a:defRPr/>
            </a:pPr>
            <a:r>
              <a:rPr lang="fr-FR" altLang="zh-CN" dirty="0" err="1" smtClean="0">
                <a:ea typeface="宋体" charset="-122"/>
              </a:rPr>
              <a:t>Strategy</a:t>
            </a:r>
            <a:endParaRPr lang="fr-FR" altLang="zh-CN" b="0" dirty="0">
              <a:solidFill>
                <a:srgbClr val="3333FF"/>
              </a:solidFill>
              <a:ea typeface="宋体" charset="-122"/>
            </a:endParaRPr>
          </a:p>
          <a:p>
            <a:pPr marL="727075" indent="-3587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zh-CN" sz="1800" b="0" dirty="0">
                <a:ea typeface="宋体" charset="-122"/>
              </a:rPr>
              <a:t>extract </a:t>
            </a:r>
            <a:r>
              <a:rPr lang="en-US" altLang="zh-CN" sz="1800" b="0" dirty="0" err="1">
                <a:ea typeface="宋体" charset="-122"/>
              </a:rPr>
              <a:t>d</a:t>
            </a:r>
            <a:r>
              <a:rPr lang="en-US" altLang="zh-CN" sz="1800" b="0" i="1" dirty="0" err="1">
                <a:ea typeface="宋体" charset="-122"/>
              </a:rPr>
              <a:t>N</a:t>
            </a:r>
            <a:r>
              <a:rPr lang="en-US" altLang="zh-CN" sz="1800" b="0" dirty="0">
                <a:ea typeface="宋体" charset="-122"/>
              </a:rPr>
              <a:t>/</a:t>
            </a:r>
            <a:r>
              <a:rPr lang="en-US" altLang="zh-CN" sz="1800" b="0" dirty="0" err="1">
                <a:ea typeface="宋体" charset="-122"/>
              </a:rPr>
              <a:t>d</a:t>
            </a:r>
            <a:r>
              <a:rPr lang="en-US" altLang="zh-CN" sz="1800" b="0" i="1" dirty="0" err="1">
                <a:ea typeface="宋体" charset="-122"/>
              </a:rPr>
              <a:t>p</a:t>
            </a:r>
            <a:r>
              <a:rPr lang="en-US" altLang="zh-CN" sz="1800" b="0" baseline="-25000" dirty="0" err="1">
                <a:ea typeface="宋体" charset="-122"/>
              </a:rPr>
              <a:t>T</a:t>
            </a:r>
            <a:r>
              <a:rPr lang="en-US" altLang="zh-CN" sz="1800" b="0" dirty="0">
                <a:ea typeface="宋体" charset="-122"/>
              </a:rPr>
              <a:t> of K</a:t>
            </a:r>
            <a:r>
              <a:rPr lang="en-US" altLang="zh-CN" sz="1800" b="0" i="1" dirty="0">
                <a:ea typeface="宋体" charset="-122"/>
              </a:rPr>
              <a:t>/π</a:t>
            </a:r>
            <a:r>
              <a:rPr lang="en-US" altLang="zh-CN" sz="1800" b="0" dirty="0">
                <a:ea typeface="宋体" charset="-122"/>
              </a:rPr>
              <a:t> decay </a:t>
            </a:r>
            <a:r>
              <a:rPr lang="en-US" altLang="zh-CN" sz="1800" b="0" dirty="0" err="1">
                <a:ea typeface="宋体" charset="-122"/>
              </a:rPr>
              <a:t>muons</a:t>
            </a:r>
            <a:r>
              <a:rPr lang="en-US" altLang="zh-CN" sz="1800" b="0" dirty="0">
                <a:ea typeface="宋体" charset="-122"/>
              </a:rPr>
              <a:t> from simulation </a:t>
            </a:r>
            <a:r>
              <a:rPr lang="fr-FR" altLang="zh-CN" sz="1800" b="0" dirty="0">
                <a:ea typeface="宋体" charset="-122"/>
              </a:rPr>
              <a:t>(PYTHIA or </a:t>
            </a:r>
            <a:r>
              <a:rPr lang="fr-FR" altLang="zh-CN" sz="1800" b="0" dirty="0" err="1">
                <a:ea typeface="宋体" charset="-122"/>
              </a:rPr>
              <a:t>Phojet</a:t>
            </a:r>
            <a:r>
              <a:rPr lang="fr-FR" altLang="zh-CN" sz="1800" b="0" dirty="0">
                <a:ea typeface="宋体" charset="-122"/>
              </a:rPr>
              <a:t>);</a:t>
            </a:r>
          </a:p>
          <a:p>
            <a:pPr marL="727075" indent="-3587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zh-CN" sz="1800" b="0" dirty="0" smtClean="0">
                <a:ea typeface="宋体" charset="-122"/>
              </a:rPr>
              <a:t>normalize to </a:t>
            </a:r>
            <a:r>
              <a:rPr lang="en-US" altLang="zh-CN" sz="1800" b="0" dirty="0">
                <a:ea typeface="宋体" charset="-122"/>
              </a:rPr>
              <a:t>measured </a:t>
            </a:r>
            <a:r>
              <a:rPr lang="en-US" altLang="zh-CN" sz="1800" b="0" dirty="0" err="1">
                <a:ea typeface="宋体" charset="-122"/>
              </a:rPr>
              <a:t>muon</a:t>
            </a:r>
            <a:r>
              <a:rPr lang="en-US" altLang="zh-CN" sz="1800" b="0" dirty="0">
                <a:ea typeface="宋体" charset="-122"/>
              </a:rPr>
              <a:t> yield at low </a:t>
            </a:r>
            <a:r>
              <a:rPr lang="en-US" altLang="zh-CN" sz="1800" b="0" i="1" dirty="0" err="1">
                <a:ea typeface="宋体" charset="-122"/>
              </a:rPr>
              <a:t>p</a:t>
            </a:r>
            <a:r>
              <a:rPr lang="en-US" altLang="zh-CN" sz="1800" b="0" baseline="-25000" dirty="0" err="1">
                <a:ea typeface="宋体" charset="-122"/>
              </a:rPr>
              <a:t>T</a:t>
            </a:r>
            <a:r>
              <a:rPr lang="en-US" altLang="zh-CN" sz="1800" b="0" dirty="0">
                <a:ea typeface="宋体" charset="-122"/>
              </a:rPr>
              <a:t>;</a:t>
            </a:r>
          </a:p>
          <a:p>
            <a:pPr marL="727075" indent="-3587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zh-CN" sz="1800" b="0" dirty="0">
                <a:ea typeface="宋体" charset="-122"/>
              </a:rPr>
              <a:t>subtract from inclusive </a:t>
            </a:r>
            <a:r>
              <a:rPr lang="en-US" altLang="zh-CN" sz="1800" b="0" dirty="0" err="1">
                <a:ea typeface="宋体" charset="-122"/>
              </a:rPr>
              <a:t>d</a:t>
            </a:r>
            <a:r>
              <a:rPr lang="en-US" altLang="zh-CN" sz="1800" b="0" i="1" dirty="0" err="1">
                <a:ea typeface="宋体" charset="-122"/>
              </a:rPr>
              <a:t>N</a:t>
            </a:r>
            <a:r>
              <a:rPr lang="en-US" altLang="zh-CN" sz="1800" b="0" dirty="0">
                <a:ea typeface="宋体" charset="-122"/>
              </a:rPr>
              <a:t>/</a:t>
            </a:r>
            <a:r>
              <a:rPr lang="en-US" altLang="zh-CN" sz="1800" b="0" dirty="0" err="1">
                <a:ea typeface="宋体" charset="-122"/>
              </a:rPr>
              <a:t>d</a:t>
            </a:r>
            <a:r>
              <a:rPr lang="en-US" altLang="zh-CN" sz="1800" b="0" i="1" dirty="0" err="1">
                <a:ea typeface="宋体" charset="-122"/>
              </a:rPr>
              <a:t>p</a:t>
            </a:r>
            <a:r>
              <a:rPr lang="en-US" altLang="zh-CN" sz="1800" b="0" baseline="-25000" dirty="0" err="1">
                <a:ea typeface="宋体" charset="-122"/>
              </a:rPr>
              <a:t>T</a:t>
            </a:r>
            <a:r>
              <a:rPr lang="en-US" altLang="zh-CN" sz="1800" b="0" dirty="0">
                <a:ea typeface="宋体" charset="-122"/>
              </a:rPr>
              <a:t> to obtain </a:t>
            </a:r>
            <a:r>
              <a:rPr lang="en-US" altLang="zh-CN" sz="1800" b="0" dirty="0" smtClean="0">
                <a:ea typeface="宋体" charset="-122"/>
              </a:rPr>
              <a:t>heavy-</a:t>
            </a:r>
            <a:r>
              <a:rPr lang="en-US" altLang="zh-CN" sz="1800" b="0" dirty="0" err="1" smtClean="0">
                <a:ea typeface="宋体" charset="-122"/>
              </a:rPr>
              <a:t>flavour</a:t>
            </a:r>
            <a:r>
              <a:rPr lang="en-US" altLang="zh-CN" sz="1800" b="0" dirty="0" smtClean="0">
                <a:ea typeface="宋体" charset="-122"/>
              </a:rPr>
              <a:t> </a:t>
            </a:r>
            <a:r>
              <a:rPr lang="fr-FR" altLang="zh-CN" sz="1800" b="0" dirty="0" err="1" smtClean="0">
                <a:ea typeface="宋体" charset="-122"/>
              </a:rPr>
              <a:t>decay</a:t>
            </a:r>
            <a:r>
              <a:rPr lang="fr-FR" altLang="zh-CN" sz="1800" b="0" dirty="0" smtClean="0">
                <a:ea typeface="宋体" charset="-122"/>
              </a:rPr>
              <a:t> </a:t>
            </a:r>
            <a:r>
              <a:rPr lang="fr-FR" altLang="zh-CN" sz="1800" b="0" dirty="0">
                <a:ea typeface="宋体" charset="-122"/>
              </a:rPr>
              <a:t>muon </a:t>
            </a:r>
            <a:r>
              <a:rPr lang="fr-FR" altLang="zh-CN" sz="1800" b="0" dirty="0" err="1" smtClean="0">
                <a:ea typeface="宋体" charset="-122"/>
              </a:rPr>
              <a:t>spectrum</a:t>
            </a:r>
            <a:r>
              <a:rPr lang="fr-FR" altLang="zh-CN" sz="1800" b="0" dirty="0" smtClean="0">
                <a:ea typeface="宋体" charset="-122"/>
              </a:rPr>
              <a:t>;</a:t>
            </a:r>
          </a:p>
          <a:p>
            <a:pPr marL="727075" indent="-3587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altLang="zh-CN" sz="1800" b="0" dirty="0" err="1">
                <a:ea typeface="宋体" charset="-122"/>
              </a:rPr>
              <a:t>e</a:t>
            </a:r>
            <a:r>
              <a:rPr lang="fr-FR" altLang="zh-CN" sz="1800" b="0" dirty="0" err="1" smtClean="0">
                <a:ea typeface="宋体" charset="-122"/>
              </a:rPr>
              <a:t>stimated</a:t>
            </a:r>
            <a:r>
              <a:rPr lang="fr-FR" altLang="zh-CN" sz="1800" b="0" dirty="0" smtClean="0">
                <a:ea typeface="宋体" charset="-122"/>
              </a:rPr>
              <a:t> fraction of </a:t>
            </a:r>
            <a:r>
              <a:rPr lang="fr-FR" altLang="zh-CN" sz="1800" b="0" dirty="0" err="1" smtClean="0">
                <a:ea typeface="宋体" charset="-122"/>
              </a:rPr>
              <a:t>decay</a:t>
            </a:r>
            <a:r>
              <a:rPr lang="fr-FR" altLang="zh-CN" sz="1800" b="0" dirty="0" smtClean="0">
                <a:ea typeface="宋体" charset="-122"/>
              </a:rPr>
              <a:t> muons: 19% of total muon </a:t>
            </a:r>
            <a:r>
              <a:rPr lang="fr-FR" altLang="zh-CN" sz="1800" b="0" dirty="0" err="1" smtClean="0">
                <a:ea typeface="宋体" charset="-122"/>
              </a:rPr>
              <a:t>yield</a:t>
            </a:r>
            <a:r>
              <a:rPr lang="fr-FR" altLang="zh-CN" sz="1800" b="0" dirty="0" smtClean="0">
                <a:ea typeface="宋体" charset="-122"/>
              </a:rPr>
              <a:t> for </a:t>
            </a:r>
            <a:r>
              <a:rPr lang="fr-FR" altLang="zh-CN" sz="1800" b="0" i="1" dirty="0" err="1" smtClean="0">
                <a:ea typeface="宋体" charset="-122"/>
              </a:rPr>
              <a:t>p</a:t>
            </a:r>
            <a:r>
              <a:rPr lang="fr-FR" altLang="zh-CN" sz="1800" b="0" baseline="-25000" dirty="0" err="1" smtClean="0">
                <a:ea typeface="宋体" charset="-122"/>
              </a:rPr>
              <a:t>T</a:t>
            </a:r>
            <a:r>
              <a:rPr lang="fr-FR" altLang="zh-CN" sz="1800" b="0" dirty="0" smtClean="0">
                <a:ea typeface="宋体" charset="-122"/>
              </a:rPr>
              <a:t> &gt; 4 </a:t>
            </a:r>
            <a:r>
              <a:rPr lang="fr-FR" altLang="zh-CN" sz="1800" b="0" dirty="0" err="1" smtClean="0">
                <a:ea typeface="宋体" charset="-122"/>
              </a:rPr>
              <a:t>GeV</a:t>
            </a:r>
            <a:r>
              <a:rPr lang="fr-FR" altLang="zh-CN" sz="1800" b="0" dirty="0" smtClean="0">
                <a:ea typeface="宋体" charset="-122"/>
              </a:rPr>
              <a:t>/</a:t>
            </a:r>
            <a:r>
              <a:rPr lang="fr-FR" altLang="zh-CN" sz="1800" b="0" i="1" dirty="0" smtClean="0">
                <a:ea typeface="宋体" charset="-122"/>
              </a:rPr>
              <a:t>c</a:t>
            </a:r>
            <a:r>
              <a:rPr lang="fr-FR" altLang="zh-CN" sz="1800" b="0" dirty="0" smtClean="0">
                <a:ea typeface="宋体" charset="-122"/>
              </a:rPr>
              <a:t>.</a:t>
            </a:r>
            <a:endParaRPr lang="zh-CN" altLang="en-US" sz="1800" b="0" i="1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413" y="3833490"/>
            <a:ext cx="5040312" cy="24776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l"/>
              <a:defRPr/>
            </a:pPr>
            <a:r>
              <a:rPr lang="fr-FR" altLang="zh-CN" dirty="0" err="1">
                <a:ea typeface="宋体" charset="-122"/>
              </a:rPr>
              <a:t>Systematic</a:t>
            </a:r>
            <a:r>
              <a:rPr lang="fr-FR" altLang="zh-CN" dirty="0">
                <a:ea typeface="宋体" charset="-122"/>
              </a:rPr>
              <a:t> </a:t>
            </a:r>
            <a:r>
              <a:rPr lang="fr-FR" altLang="zh-CN" dirty="0" err="1">
                <a:ea typeface="宋体" charset="-122"/>
              </a:rPr>
              <a:t>uncertainty</a:t>
            </a:r>
            <a:endParaRPr lang="fr-FR" altLang="zh-CN" dirty="0">
              <a:ea typeface="宋体" charset="-122"/>
            </a:endParaRPr>
          </a:p>
          <a:p>
            <a:pPr marL="727075" indent="-3587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altLang="zh-CN" sz="1800" b="0" dirty="0" smtClean="0">
                <a:ea typeface="宋体" charset="-122"/>
              </a:rPr>
              <a:t>model (13%): </a:t>
            </a:r>
            <a:r>
              <a:rPr lang="fr-FR" altLang="zh-CN" sz="1800" b="0" dirty="0" err="1">
                <a:ea typeface="宋体" charset="-122"/>
              </a:rPr>
              <a:t>estimated</a:t>
            </a:r>
            <a:r>
              <a:rPr lang="fr-FR" altLang="zh-CN" sz="1800" b="0" dirty="0">
                <a:ea typeface="宋体" charset="-122"/>
              </a:rPr>
              <a:t> by </a:t>
            </a:r>
            <a:r>
              <a:rPr lang="fr-FR" altLang="zh-CN" sz="1800" b="0" dirty="0" err="1">
                <a:ea typeface="宋体" charset="-122"/>
              </a:rPr>
              <a:t>using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different</a:t>
            </a:r>
            <a:r>
              <a:rPr lang="fr-FR" altLang="zh-CN" sz="1800" b="0" dirty="0">
                <a:ea typeface="宋体" charset="-122"/>
              </a:rPr>
              <a:t> inputs (PYTHIA </a:t>
            </a:r>
            <a:r>
              <a:rPr lang="fr-FR" altLang="zh-CN" sz="1800" b="0" dirty="0" smtClean="0">
                <a:ea typeface="宋体" charset="-122"/>
              </a:rPr>
              <a:t>and </a:t>
            </a:r>
            <a:r>
              <a:rPr lang="fr-FR" altLang="zh-CN" sz="1800" b="0" dirty="0" err="1">
                <a:ea typeface="宋体" charset="-122"/>
              </a:rPr>
              <a:t>Phojet</a:t>
            </a:r>
            <a:r>
              <a:rPr lang="fr-FR" altLang="zh-CN" sz="1800" b="0" dirty="0" smtClean="0">
                <a:ea typeface="宋体" charset="-122"/>
              </a:rPr>
              <a:t>);</a:t>
            </a:r>
            <a:endParaRPr lang="fr-FR" altLang="zh-CN" sz="1800" b="0" dirty="0">
              <a:ea typeface="宋体" charset="-122"/>
            </a:endParaRPr>
          </a:p>
          <a:p>
            <a:pPr marL="727075" indent="-3587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altLang="zh-CN" sz="1800" b="0" dirty="0">
                <a:ea typeface="宋体" charset="-122"/>
              </a:rPr>
              <a:t>transport </a:t>
            </a:r>
            <a:r>
              <a:rPr lang="fr-FR" altLang="zh-CN" sz="1800" b="0" dirty="0" smtClean="0">
                <a:ea typeface="宋体" charset="-122"/>
              </a:rPr>
              <a:t>code (5-20%, </a:t>
            </a:r>
            <a:r>
              <a:rPr lang="fr-FR" altLang="zh-CN" sz="1800" b="0" dirty="0" err="1" smtClean="0">
                <a:ea typeface="宋体" charset="-122"/>
              </a:rPr>
              <a:t>depending</a:t>
            </a:r>
            <a:r>
              <a:rPr lang="fr-FR" altLang="zh-CN" sz="1800" b="0" dirty="0" smtClean="0">
                <a:ea typeface="宋体" charset="-122"/>
              </a:rPr>
              <a:t> on </a:t>
            </a:r>
            <a:r>
              <a:rPr lang="en-US" altLang="zh-CN" sz="1800" b="0" i="1" dirty="0" err="1">
                <a:ea typeface="宋体" charset="-122"/>
              </a:rPr>
              <a:t>p</a:t>
            </a:r>
            <a:r>
              <a:rPr lang="en-US" altLang="zh-CN" sz="1800" b="0" baseline="-25000" dirty="0" err="1">
                <a:ea typeface="宋体" charset="-122"/>
              </a:rPr>
              <a:t>T</a:t>
            </a:r>
            <a:r>
              <a:rPr lang="fr-FR" altLang="zh-CN" sz="1800" b="0" dirty="0" smtClean="0">
                <a:ea typeface="宋体" charset="-122"/>
              </a:rPr>
              <a:t>): </a:t>
            </a:r>
            <a:r>
              <a:rPr lang="fr-FR" altLang="zh-CN" sz="1800" b="0" dirty="0" err="1">
                <a:ea typeface="宋体" charset="-122"/>
              </a:rPr>
              <a:t>estimated</a:t>
            </a:r>
            <a:r>
              <a:rPr lang="fr-FR" altLang="zh-CN" sz="1800" b="0" dirty="0">
                <a:ea typeface="宋体" charset="-122"/>
              </a:rPr>
              <a:t> by </a:t>
            </a:r>
            <a:r>
              <a:rPr lang="fr-FR" altLang="zh-CN" sz="1800" b="0" dirty="0" err="1">
                <a:ea typeface="宋体" charset="-122"/>
              </a:rPr>
              <a:t>varying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yield</a:t>
            </a:r>
            <a:r>
              <a:rPr lang="fr-FR" altLang="zh-CN" sz="1800" b="0" dirty="0">
                <a:ea typeface="宋体" charset="-122"/>
              </a:rPr>
              <a:t> of muons </a:t>
            </a:r>
            <a:r>
              <a:rPr lang="fr-FR" altLang="zh-CN" sz="1800" b="0" dirty="0" err="1">
                <a:ea typeface="宋体" charset="-122"/>
              </a:rPr>
              <a:t>from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fr-FR" altLang="zh-CN" sz="1800" b="0" dirty="0" err="1">
                <a:ea typeface="宋体" charset="-122"/>
              </a:rPr>
              <a:t>secondary</a:t>
            </a:r>
            <a:r>
              <a:rPr lang="fr-FR" altLang="zh-CN" sz="1800" b="0" dirty="0">
                <a:ea typeface="宋体" charset="-122"/>
              </a:rPr>
              <a:t> </a:t>
            </a:r>
            <a:r>
              <a:rPr lang="en-US" altLang="zh-CN" sz="1800" b="0" dirty="0">
                <a:ea typeface="宋体" charset="-122"/>
              </a:rPr>
              <a:t>K</a:t>
            </a:r>
            <a:r>
              <a:rPr lang="en-US" altLang="zh-CN" sz="1800" b="0" i="1" dirty="0">
                <a:ea typeface="宋体" charset="-122"/>
              </a:rPr>
              <a:t>/π</a:t>
            </a:r>
            <a:r>
              <a:rPr lang="fr-FR" altLang="zh-CN" sz="1800" b="0" dirty="0" smtClean="0">
                <a:ea typeface="宋体" charset="-122"/>
              </a:rPr>
              <a:t> by 100%.</a:t>
            </a:r>
            <a:endParaRPr lang="en-US" altLang="zh-CN" sz="1800" b="0" dirty="0">
              <a:ea typeface="宋体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95" y="4618411"/>
            <a:ext cx="5666024" cy="58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12" y="2622779"/>
            <a:ext cx="5233976" cy="8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521" y="1118285"/>
                <a:ext cx="8892480" cy="5755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 indent="-266700">
                  <a:lnSpc>
                    <a:spcPct val="125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b="0" dirty="0" smtClean="0"/>
                  <a:t>input</a:t>
                </a:r>
                <a:r>
                  <a:rPr lang="en-US" altLang="zh-CN" sz="1600" b="0" dirty="0"/>
                  <a:t>: </a:t>
                </a:r>
                <a:r>
                  <a:rPr lang="en-US" altLang="zh-CN" sz="1600" b="0" dirty="0" smtClean="0"/>
                  <a:t>K</a:t>
                </a:r>
                <a:r>
                  <a:rPr lang="en-US" altLang="zh-CN" sz="1600" b="0" i="1" dirty="0" smtClean="0"/>
                  <a:t>/π</a:t>
                </a:r>
                <a:r>
                  <a:rPr lang="en-US" altLang="zh-CN" sz="1600" b="0" dirty="0" smtClean="0"/>
                  <a:t> </a:t>
                </a:r>
                <a:r>
                  <a:rPr lang="en-US" altLang="zh-CN" sz="1600" b="0" dirty="0"/>
                  <a:t>spectra in </a:t>
                </a:r>
                <a:r>
                  <a:rPr lang="en-US" altLang="zh-CN" sz="1600" b="0" dirty="0" err="1"/>
                  <a:t>pp</a:t>
                </a:r>
                <a:r>
                  <a:rPr lang="en-US" altLang="zh-CN" sz="1600" b="0" dirty="0"/>
                  <a:t> collisions and </a:t>
                </a:r>
                <a:r>
                  <a:rPr lang="en-US" altLang="zh-CN" sz="1600" b="0" i="1" dirty="0"/>
                  <a:t>R</a:t>
                </a:r>
                <a:r>
                  <a:rPr lang="en-US" altLang="zh-CN" sz="1600" b="0" baseline="-25000" dirty="0"/>
                  <a:t>AA</a:t>
                </a:r>
                <a:r>
                  <a:rPr lang="en-US" altLang="zh-CN" sz="1600" b="0" dirty="0"/>
                  <a:t> in </a:t>
                </a:r>
                <a:r>
                  <a:rPr lang="en-US" altLang="zh-CN" sz="1600" b="0" dirty="0" err="1"/>
                  <a:t>Pb</a:t>
                </a:r>
                <a:r>
                  <a:rPr lang="en-US" altLang="zh-CN" sz="1600" b="0" dirty="0"/>
                  <a:t>–</a:t>
                </a:r>
                <a:r>
                  <a:rPr lang="en-US" altLang="zh-CN" sz="1600" b="0" dirty="0" err="1"/>
                  <a:t>Pb</a:t>
                </a:r>
                <a:r>
                  <a:rPr lang="en-US" altLang="zh-CN" sz="1600" b="0" dirty="0"/>
                  <a:t> </a:t>
                </a:r>
                <a:r>
                  <a:rPr lang="en-US" altLang="zh-CN" sz="1600" b="0" dirty="0" smtClean="0"/>
                  <a:t>collisions at </a:t>
                </a:r>
                <a:r>
                  <a:rPr lang="en-US" altLang="zh-CN" sz="1600" b="0" dirty="0"/>
                  <a:t>central rapidity measured with </a:t>
                </a:r>
                <a:r>
                  <a:rPr lang="en-US" altLang="zh-CN" sz="1600" b="0" dirty="0" smtClean="0"/>
                  <a:t>ALICE;                                                               </a:t>
                </a:r>
                <a:r>
                  <a:rPr lang="en-US" altLang="zh-CN" sz="1600" dirty="0" smtClean="0">
                    <a:solidFill>
                      <a:srgbClr val="3333FF"/>
                    </a:solidFill>
                  </a:rPr>
                  <a:t>[</a:t>
                </a:r>
                <a:r>
                  <a:rPr lang="en-US" altLang="zh-CN" sz="1600" dirty="0">
                    <a:solidFill>
                      <a:srgbClr val="3333FF"/>
                    </a:solidFill>
                  </a:rPr>
                  <a:t>J. </a:t>
                </a:r>
                <a:r>
                  <a:rPr lang="en-US" altLang="zh-CN" sz="1600" dirty="0" err="1">
                    <a:solidFill>
                      <a:srgbClr val="3333FF"/>
                    </a:solidFill>
                  </a:rPr>
                  <a:t>Phy</a:t>
                </a:r>
                <a:r>
                  <a:rPr lang="en-US" altLang="zh-CN" sz="1600" dirty="0">
                    <a:solidFill>
                      <a:srgbClr val="3333FF"/>
                    </a:solidFill>
                  </a:rPr>
                  <a:t>. G, G38 (2011) 124014 &amp; 124080</a:t>
                </a:r>
                <a:r>
                  <a:rPr lang="en-US" altLang="zh-CN" sz="1600" dirty="0" smtClean="0">
                    <a:solidFill>
                      <a:srgbClr val="3333FF"/>
                    </a:solidFill>
                  </a:rPr>
                  <a:t>]</a:t>
                </a:r>
              </a:p>
              <a:p>
                <a:pPr marL="266700" indent="-2667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1600" baseline="-25000" dirty="0" smtClean="0">
                  <a:solidFill>
                    <a:srgbClr val="3333FF"/>
                  </a:solidFill>
                </a:endParaRPr>
              </a:p>
              <a:p>
                <a:pPr marL="266700" indent="-2667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00" b="0" dirty="0" smtClean="0"/>
              </a:p>
              <a:p>
                <a:pPr marL="266700" indent="-266700">
                  <a:lnSpc>
                    <a:spcPct val="125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b="0" dirty="0" smtClean="0"/>
                  <a:t>extrapolate K</a:t>
                </a:r>
                <a:r>
                  <a:rPr lang="en-US" altLang="zh-CN" sz="1600" b="0" i="1" dirty="0" smtClean="0"/>
                  <a:t>/π</a:t>
                </a:r>
                <a:r>
                  <a:rPr lang="en-US" altLang="zh-CN" sz="1600" b="0" dirty="0" smtClean="0"/>
                  <a:t> spectra in </a:t>
                </a:r>
                <a:r>
                  <a:rPr lang="en-US" altLang="zh-CN" sz="1600" b="0" dirty="0" err="1" smtClean="0"/>
                  <a:t>pp</a:t>
                </a:r>
                <a:r>
                  <a:rPr lang="en-US" altLang="zh-CN" sz="1600" b="0" dirty="0" smtClean="0"/>
                  <a:t> collisions to forward rapidity by means of Monte-Carlo simulations according to                                                         </a:t>
                </a:r>
                <a:r>
                  <a:rPr lang="fr-FR" altLang="zh-CN" sz="1600" dirty="0" smtClean="0">
                    <a:solidFill>
                      <a:srgbClr val="3333FF"/>
                    </a:solidFill>
                    <a:ea typeface="宋体" charset="-122"/>
                  </a:rPr>
                  <a:t>[Phys</a:t>
                </a:r>
                <a:r>
                  <a:rPr lang="fr-FR" altLang="zh-CN" sz="1600" dirty="0">
                    <a:solidFill>
                      <a:srgbClr val="3333FF"/>
                    </a:solidFill>
                    <a:ea typeface="宋体" charset="-122"/>
                  </a:rPr>
                  <a:t>. </a:t>
                </a:r>
                <a:r>
                  <a:rPr lang="fr-FR" altLang="zh-CN" sz="1600" dirty="0" err="1">
                    <a:solidFill>
                      <a:srgbClr val="3333FF"/>
                    </a:solidFill>
                    <a:ea typeface="宋体" charset="-122"/>
                  </a:rPr>
                  <a:t>Rev</a:t>
                </a:r>
                <a:r>
                  <a:rPr lang="fr-FR" altLang="zh-CN" sz="1600" dirty="0">
                    <a:solidFill>
                      <a:srgbClr val="3333FF"/>
                    </a:solidFill>
                    <a:ea typeface="宋体" charset="-122"/>
                  </a:rPr>
                  <a:t>. </a:t>
                </a:r>
                <a:r>
                  <a:rPr lang="fr-FR" altLang="zh-CN" sz="1600" dirty="0" smtClean="0">
                    <a:solidFill>
                      <a:srgbClr val="3333FF"/>
                    </a:solidFill>
                    <a:ea typeface="宋体" charset="-122"/>
                  </a:rPr>
                  <a:t>D76, (2007) 092002]</a:t>
                </a:r>
                <a:endParaRPr lang="en-US" altLang="zh-CN" sz="1600" b="0" dirty="0" smtClean="0"/>
              </a:p>
              <a:p>
                <a:pPr marL="266700" indent="-266700">
                  <a:buFont typeface="Wingdings" panose="05000000000000000000" pitchFamily="2" charset="2"/>
                  <a:buChar char="l"/>
                </a:pPr>
                <a:endParaRPr lang="en-US" altLang="zh-CN" sz="1600" b="0" dirty="0" smtClean="0"/>
              </a:p>
              <a:p>
                <a:pPr marL="266700" indent="-266700">
                  <a:buFont typeface="Wingdings" panose="05000000000000000000" pitchFamily="2" charset="2"/>
                  <a:buChar char="l"/>
                </a:pPr>
                <a:endParaRPr lang="en-US" altLang="zh-CN" sz="1600" b="0" dirty="0" smtClean="0"/>
              </a:p>
              <a:p>
                <a:pPr marL="266700" indent="-266700">
                  <a:buFont typeface="Wingdings" panose="05000000000000000000" pitchFamily="2" charset="2"/>
                  <a:buChar char="l"/>
                </a:pPr>
                <a:endParaRPr lang="en-US" altLang="zh-CN" sz="1600" b="0" dirty="0" smtClean="0"/>
              </a:p>
              <a:p>
                <a:pPr marL="266700"/>
                <a:r>
                  <a:rPr lang="en-US" altLang="zh-CN" sz="1600" b="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600" b="0" dirty="0" smtClean="0"/>
                  <a:t>=3.3 estimated from PYTHIA and </a:t>
                </a:r>
                <a:r>
                  <a:rPr lang="en-US" altLang="zh-CN" sz="1600" b="0" dirty="0" err="1" smtClean="0"/>
                  <a:t>Phojet</a:t>
                </a:r>
                <a:r>
                  <a:rPr lang="en-US" altLang="zh-CN" sz="1600" b="0" dirty="0" smtClean="0"/>
                  <a:t> (systematic uncertainty: ~15%);</a:t>
                </a:r>
              </a:p>
              <a:p>
                <a:pPr marL="266700" indent="-266700">
                  <a:buFont typeface="Wingdings" panose="05000000000000000000" pitchFamily="2" charset="2"/>
                  <a:buChar char="l"/>
                </a:pPr>
                <a:endParaRPr lang="en-US" altLang="zh-CN" sz="1600" b="0" dirty="0" smtClean="0"/>
              </a:p>
              <a:p>
                <a:pPr marL="266700" indent="-266700">
                  <a:lnSpc>
                    <a:spcPct val="125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b="0" dirty="0" smtClean="0"/>
                  <a:t>get </a:t>
                </a:r>
                <a:r>
                  <a:rPr lang="en-US" altLang="zh-CN" sz="1600" b="0" dirty="0"/>
                  <a:t>K</a:t>
                </a:r>
                <a:r>
                  <a:rPr lang="en-US" altLang="zh-CN" sz="1600" b="0" i="1" dirty="0"/>
                  <a:t>/π</a:t>
                </a:r>
                <a:r>
                  <a:rPr lang="en-US" altLang="zh-CN" sz="1600" b="0" dirty="0"/>
                  <a:t> spectra in </a:t>
                </a:r>
                <a:r>
                  <a:rPr lang="en-US" altLang="zh-CN" sz="1600" b="0" dirty="0" err="1"/>
                  <a:t>Pb</a:t>
                </a:r>
                <a:r>
                  <a:rPr lang="en-US" altLang="zh-CN" sz="1600" b="0" dirty="0"/>
                  <a:t>–</a:t>
                </a:r>
                <a:r>
                  <a:rPr lang="en-US" altLang="zh-CN" sz="1600" b="0" dirty="0" err="1"/>
                  <a:t>Pb</a:t>
                </a:r>
                <a:r>
                  <a:rPr lang="en-US" altLang="zh-CN" sz="1600" b="0" dirty="0"/>
                  <a:t> collisions at forward </a:t>
                </a:r>
                <a:r>
                  <a:rPr lang="en-US" altLang="zh-CN" sz="1600" b="0" dirty="0" smtClean="0"/>
                  <a:t>rapidity by scaling the extrapolated charged </a:t>
                </a:r>
                <a:r>
                  <a:rPr lang="en-US" altLang="zh-CN" sz="1600" b="0" dirty="0"/>
                  <a:t>K</a:t>
                </a:r>
                <a:r>
                  <a:rPr lang="en-US" altLang="zh-CN" sz="1600" b="0" i="1" dirty="0"/>
                  <a:t>/π</a:t>
                </a:r>
                <a:r>
                  <a:rPr lang="en-US" altLang="zh-CN" sz="1600" b="0" dirty="0"/>
                  <a:t> spectra </a:t>
                </a:r>
                <a:r>
                  <a:rPr lang="en-US" altLang="zh-CN" sz="1600" b="0" dirty="0" smtClean="0"/>
                  <a:t>with their </a:t>
                </a:r>
                <a:r>
                  <a:rPr lang="en-US" altLang="zh-CN" sz="1600" b="0" i="1" dirty="0" smtClean="0"/>
                  <a:t>R</a:t>
                </a:r>
                <a:r>
                  <a:rPr lang="en-US" altLang="zh-CN" sz="1600" b="0" baseline="-25000" dirty="0" smtClean="0"/>
                  <a:t>AA</a:t>
                </a:r>
                <a:r>
                  <a:rPr lang="en-US" altLang="zh-CN" sz="1600" b="0" dirty="0" smtClean="0"/>
                  <a:t> at central rapidity</a:t>
                </a:r>
              </a:p>
              <a:p>
                <a:pPr marL="266700" indent="-266700">
                  <a:buFont typeface="Wingdings" panose="05000000000000000000" pitchFamily="2" charset="2"/>
                  <a:buChar char="l"/>
                </a:pPr>
                <a:endParaRPr lang="en-US" altLang="zh-CN" sz="1600" b="0" dirty="0"/>
              </a:p>
              <a:p>
                <a:pPr marL="266700" indent="-266700">
                  <a:buFont typeface="Wingdings" panose="05000000000000000000" pitchFamily="2" charset="2"/>
                  <a:buChar char="l"/>
                </a:pPr>
                <a:endParaRPr lang="en-US" altLang="zh-CN" sz="1600" b="0" dirty="0" smtClean="0"/>
              </a:p>
              <a:p>
                <a:pPr marL="266700" indent="-266700">
                  <a:lnSpc>
                    <a:spcPct val="125000"/>
                  </a:lnSpc>
                  <a:buFont typeface="Wingdings" panose="05000000000000000000" pitchFamily="2" charset="2"/>
                  <a:buChar char="l"/>
                </a:pPr>
                <a:endParaRPr lang="en-US" altLang="zh-CN" sz="1600" b="0" dirty="0" smtClean="0"/>
              </a:p>
              <a:p>
                <a:pPr marL="266700">
                  <a:lnSpc>
                    <a:spcPct val="125000"/>
                  </a:lnSpc>
                </a:pPr>
                <a:r>
                  <a:rPr lang="en-US" altLang="zh-CN" sz="1600" b="0" dirty="0" smtClean="0"/>
                  <a:t>varying </a:t>
                </a:r>
                <a:r>
                  <a:rPr lang="en-US" altLang="zh-CN" sz="1600" b="0" dirty="0"/>
                  <a:t>K</a:t>
                </a:r>
                <a:r>
                  <a:rPr lang="en-US" altLang="zh-CN" sz="1600" b="0" i="1" dirty="0"/>
                  <a:t>/π</a:t>
                </a:r>
                <a:r>
                  <a:rPr lang="en-US" altLang="zh-CN" sz="1600" b="0" dirty="0"/>
                  <a:t> </a:t>
                </a:r>
                <a:r>
                  <a:rPr lang="en-US" altLang="zh-CN" sz="1600" b="0" i="1" dirty="0"/>
                  <a:t>R</a:t>
                </a:r>
                <a:r>
                  <a:rPr lang="en-US" altLang="zh-CN" sz="1600" b="0" baseline="-25000" dirty="0"/>
                  <a:t>AA</a:t>
                </a:r>
                <a:r>
                  <a:rPr lang="en-US" altLang="zh-CN" sz="1600" b="0" dirty="0"/>
                  <a:t> </a:t>
                </a:r>
                <a:r>
                  <a:rPr lang="en-US" altLang="zh-CN" sz="1600" b="0" dirty="0" smtClean="0"/>
                  <a:t>within 100</a:t>
                </a:r>
                <a:r>
                  <a:rPr lang="en-US" altLang="zh-CN" sz="1600" b="0" dirty="0"/>
                  <a:t>% to estimate </a:t>
                </a:r>
                <a:r>
                  <a:rPr lang="en-US" altLang="zh-CN" sz="1600" b="0" dirty="0" smtClean="0"/>
                  <a:t>the systematic </a:t>
                </a:r>
                <a:r>
                  <a:rPr lang="en-US" altLang="zh-CN" sz="1600" b="0" dirty="0"/>
                  <a:t>uncertainty on unknown quenching effect </a:t>
                </a:r>
                <a:r>
                  <a:rPr lang="en-US" altLang="zh-CN" sz="1600" b="0" dirty="0" smtClean="0"/>
                  <a:t>at </a:t>
                </a:r>
                <a:r>
                  <a:rPr lang="fr-FR" altLang="zh-CN" sz="1600" b="0" dirty="0" err="1" smtClean="0"/>
                  <a:t>forward</a:t>
                </a:r>
                <a:r>
                  <a:rPr lang="fr-FR" altLang="zh-CN" sz="1600" b="0" dirty="0" smtClean="0"/>
                  <a:t> </a:t>
                </a:r>
                <a:r>
                  <a:rPr lang="fr-FR" altLang="zh-CN" sz="1600" b="0" dirty="0" err="1" smtClean="0"/>
                  <a:t>rapidity</a:t>
                </a:r>
                <a:r>
                  <a:rPr lang="fr-FR" altLang="zh-CN" sz="1600" b="0" dirty="0" smtClean="0"/>
                  <a:t>;</a:t>
                </a:r>
              </a:p>
              <a:p>
                <a:pPr marL="266700" indent="-2667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fr-FR" altLang="zh-CN" sz="1050" b="0" dirty="0" smtClean="0"/>
              </a:p>
              <a:p>
                <a:pPr marL="285750" indent="-285750">
                  <a:lnSpc>
                    <a:spcPct val="125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b="0" dirty="0" smtClean="0"/>
                  <a:t>produce </a:t>
                </a:r>
                <a:r>
                  <a:rPr lang="en-US" altLang="zh-CN" sz="1600" b="0" dirty="0"/>
                  <a:t>the K</a:t>
                </a:r>
                <a:r>
                  <a:rPr lang="en-US" altLang="zh-CN" sz="1600" b="0" i="1" dirty="0"/>
                  <a:t>/π</a:t>
                </a:r>
                <a:r>
                  <a:rPr lang="en-US" altLang="zh-CN" sz="1600" b="0" dirty="0"/>
                  <a:t> decay </a:t>
                </a:r>
                <a:r>
                  <a:rPr lang="en-US" altLang="zh-CN" sz="1600" b="0" dirty="0" err="1"/>
                  <a:t>muon</a:t>
                </a:r>
                <a:r>
                  <a:rPr lang="en-US" altLang="zh-CN" sz="1600" b="0" dirty="0"/>
                  <a:t> background </a:t>
                </a:r>
                <a:r>
                  <a:rPr lang="fr-FR" altLang="zh-CN" sz="1600" b="0" dirty="0"/>
                  <a:t>in Monte-Carlo </a:t>
                </a:r>
                <a:r>
                  <a:rPr lang="fr-FR" altLang="zh-CN" sz="1600" b="0" dirty="0" err="1"/>
                  <a:t>with</a:t>
                </a:r>
                <a:r>
                  <a:rPr lang="fr-FR" altLang="zh-CN" sz="1600" b="0" dirty="0"/>
                  <a:t> </a:t>
                </a:r>
                <a:r>
                  <a:rPr lang="fr-FR" altLang="zh-CN" sz="1600" b="0" dirty="0" err="1" smtClean="0"/>
                  <a:t>fast</a:t>
                </a:r>
                <a:r>
                  <a:rPr lang="fr-FR" altLang="zh-CN" sz="1600" b="0" dirty="0" smtClean="0"/>
                  <a:t> detector simulation  </a:t>
                </a:r>
              </a:p>
              <a:p>
                <a:pPr>
                  <a:lnSpc>
                    <a:spcPct val="125000"/>
                  </a:lnSpc>
                </a:pPr>
                <a:r>
                  <a:rPr lang="fr-FR" altLang="zh-CN" sz="1600" b="0" dirty="0"/>
                  <a:t> </a:t>
                </a:r>
                <a:r>
                  <a:rPr lang="fr-FR" altLang="zh-CN" sz="1600" b="0" dirty="0" smtClean="0"/>
                  <a:t>    (7%-11% of total muon </a:t>
                </a:r>
                <a:r>
                  <a:rPr lang="fr-FR" altLang="zh-CN" sz="1600" b="0" dirty="0" err="1" smtClean="0"/>
                  <a:t>yield</a:t>
                </a:r>
                <a:r>
                  <a:rPr lang="fr-FR" altLang="zh-CN" sz="1600" b="0" dirty="0" smtClean="0"/>
                  <a:t>  in the </a:t>
                </a:r>
                <a:r>
                  <a:rPr lang="fr-FR" altLang="zh-CN" sz="1600" b="0" dirty="0" err="1" smtClean="0"/>
                  <a:t>region</a:t>
                </a:r>
                <a:r>
                  <a:rPr lang="fr-FR" altLang="zh-CN" sz="1600" b="0" dirty="0" smtClean="0"/>
                  <a:t> </a:t>
                </a:r>
                <a:r>
                  <a:rPr lang="fr-FR" altLang="zh-CN" sz="1600" b="0" i="1" dirty="0" err="1" smtClean="0"/>
                  <a:t>p</a:t>
                </a:r>
                <a:r>
                  <a:rPr lang="fr-FR" altLang="zh-CN" sz="1600" b="0" baseline="-25000" dirty="0" err="1" smtClean="0"/>
                  <a:t>T</a:t>
                </a:r>
                <a:r>
                  <a:rPr lang="fr-FR" altLang="zh-CN" sz="1600" b="0" dirty="0" smtClean="0"/>
                  <a:t> &gt; 4 </a:t>
                </a:r>
                <a:r>
                  <a:rPr lang="fr-FR" altLang="zh-CN" sz="1600" b="0" dirty="0" err="1" smtClean="0"/>
                  <a:t>GeV</a:t>
                </a:r>
                <a:r>
                  <a:rPr lang="fr-FR" altLang="zh-CN" sz="1600" b="0" dirty="0" smtClean="0"/>
                  <a:t>/</a:t>
                </a:r>
                <a:r>
                  <a:rPr lang="fr-FR" altLang="zh-CN" sz="1600" b="0" i="1" dirty="0" smtClean="0"/>
                  <a:t>c</a:t>
                </a:r>
                <a:r>
                  <a:rPr lang="fr-FR" altLang="zh-CN" sz="1600" b="0" dirty="0" smtClean="0"/>
                  <a:t>).</a:t>
                </a:r>
                <a:endParaRPr lang="zh-CN" altLang="en-US" sz="1600" b="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118285"/>
                <a:ext cx="8892480" cy="5755615"/>
              </a:xfrm>
              <a:prstGeom prst="rect">
                <a:avLst/>
              </a:prstGeom>
              <a:blipFill rotWithShape="1">
                <a:blip r:embed="rId5"/>
                <a:stretch>
                  <a:fillRect l="-206" r="-4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Ellipse 5"/>
          <p:cNvSpPr>
            <a:spLocks noChangeArrowheads="1"/>
          </p:cNvSpPr>
          <p:nvPr/>
        </p:nvSpPr>
        <p:spPr bwMode="auto">
          <a:xfrm>
            <a:off x="5724525" y="1412875"/>
            <a:ext cx="2122488" cy="519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r-FR" altLang="zh-CN" sz="1800">
              <a:solidFill>
                <a:srgbClr val="C00000"/>
              </a:solidFill>
              <a:ea typeface="宋体" charset="-122"/>
            </a:endParaRPr>
          </a:p>
        </p:txBody>
      </p:sp>
      <p:cxnSp>
        <p:nvCxnSpPr>
          <p:cNvPr id="21508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itre 1"/>
          <p:cNvSpPr>
            <a:spLocks noGrp="1"/>
          </p:cNvSpPr>
          <p:nvPr>
            <p:ph type="title"/>
          </p:nvPr>
        </p:nvSpPr>
        <p:spPr>
          <a:xfrm>
            <a:off x="1306513" y="188913"/>
            <a:ext cx="7803174" cy="622300"/>
          </a:xfrm>
        </p:spPr>
        <p:txBody>
          <a:bodyPr/>
          <a:lstStyle/>
          <a:p>
            <a:pPr algn="ctr"/>
            <a:r>
              <a:rPr lang="en-US" altLang="zh-CN" sz="2800" dirty="0">
                <a:ea typeface="宋体" charset="-122"/>
              </a:rPr>
              <a:t>Decay </a:t>
            </a:r>
            <a:r>
              <a:rPr lang="en-US" altLang="zh-CN" sz="2800" dirty="0" err="1" smtClean="0">
                <a:ea typeface="宋体" charset="-122"/>
              </a:rPr>
              <a:t>muon</a:t>
            </a:r>
            <a:r>
              <a:rPr lang="en-US" altLang="zh-CN" sz="2800" dirty="0" smtClean="0">
                <a:ea typeface="宋体" charset="-122"/>
              </a:rPr>
              <a:t> subtraction </a:t>
            </a:r>
            <a:r>
              <a:rPr lang="en-US" altLang="zh-CN" sz="2800" dirty="0">
                <a:ea typeface="宋体" charset="-122"/>
              </a:rPr>
              <a:t>in </a:t>
            </a:r>
            <a:r>
              <a:rPr lang="en-US" altLang="zh-CN" sz="2800" dirty="0" err="1">
                <a:ea typeface="宋体" charset="-122"/>
              </a:rPr>
              <a:t>Pb-Pb</a:t>
            </a:r>
            <a:r>
              <a:rPr lang="en-US" altLang="zh-CN" sz="2800" dirty="0">
                <a:ea typeface="宋体" charset="-122"/>
              </a:rPr>
              <a:t> </a:t>
            </a:r>
            <a:r>
              <a:rPr lang="en-US" altLang="zh-CN" sz="2800" dirty="0" smtClean="0">
                <a:ea typeface="宋体" charset="-122"/>
              </a:rPr>
              <a:t>collisions</a:t>
            </a:r>
            <a:endParaRPr lang="fr-FR" altLang="zh-CN" sz="2800" baseline="-25000" dirty="0" smtClean="0">
              <a:ea typeface="宋体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861425" y="655320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>
                <a:ea typeface="宋体" charset="-122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55769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053922"/>
            <a:ext cx="3924435" cy="276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3" b="47245"/>
          <a:stretch/>
        </p:blipFill>
        <p:spPr bwMode="auto">
          <a:xfrm>
            <a:off x="4730658" y="1064735"/>
            <a:ext cx="4400996" cy="303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Ellipse 5"/>
          <p:cNvSpPr>
            <a:spLocks noChangeArrowheads="1"/>
          </p:cNvSpPr>
          <p:nvPr/>
        </p:nvSpPr>
        <p:spPr bwMode="auto">
          <a:xfrm>
            <a:off x="5724525" y="1412875"/>
            <a:ext cx="2122488" cy="5191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fr-FR" altLang="zh-CN" sz="1800">
              <a:solidFill>
                <a:srgbClr val="C00000"/>
              </a:solidFill>
              <a:ea typeface="宋体" charset="-122"/>
            </a:endParaRPr>
          </a:p>
        </p:txBody>
      </p:sp>
      <p:cxnSp>
        <p:nvCxnSpPr>
          <p:cNvPr id="21508" name="Connecteur droit avec flèche 16"/>
          <p:cNvCxnSpPr>
            <a:cxnSpLocks noChangeShapeType="1"/>
          </p:cNvCxnSpPr>
          <p:nvPr/>
        </p:nvCxnSpPr>
        <p:spPr bwMode="auto">
          <a:xfrm>
            <a:off x="5867400" y="4662488"/>
            <a:ext cx="914400" cy="9144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itre 1"/>
          <p:cNvSpPr>
            <a:spLocks noGrp="1"/>
          </p:cNvSpPr>
          <p:nvPr>
            <p:ph type="title"/>
          </p:nvPr>
        </p:nvSpPr>
        <p:spPr>
          <a:xfrm>
            <a:off x="1306513" y="188913"/>
            <a:ext cx="7558087" cy="622300"/>
          </a:xfrm>
        </p:spPr>
        <p:txBody>
          <a:bodyPr/>
          <a:lstStyle/>
          <a:p>
            <a:pPr algn="ctr"/>
            <a:r>
              <a:rPr lang="en-US" altLang="zh-CN" sz="2800" dirty="0" smtClean="0">
                <a:ea typeface="宋体" charset="-122"/>
                <a:sym typeface="Symbol" pitchFamily="18" charset="2"/>
              </a:rPr>
              <a:t>Efficiency correction</a:t>
            </a:r>
            <a:endParaRPr lang="fr-FR" altLang="zh-CN" sz="2800" baseline="-25000" dirty="0" smtClean="0">
              <a:ea typeface="宋体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861425" y="6553200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altLang="zh-CN" sz="1400" dirty="0">
                <a:ea typeface="宋体" charset="-122"/>
              </a:rPr>
              <a:t>9</a:t>
            </a:r>
          </a:p>
        </p:txBody>
      </p:sp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255396" y="1064735"/>
            <a:ext cx="4681091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fr-FR" altLang="zh-CN" sz="1800" b="0" dirty="0" smtClean="0"/>
              <a:t>in </a:t>
            </a:r>
            <a:r>
              <a:rPr lang="fr-FR" altLang="zh-CN" sz="1800" b="0" dirty="0"/>
              <a:t>pp collisions:</a:t>
            </a:r>
          </a:p>
          <a:p>
            <a:pPr marL="641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zh-CN" sz="1600" b="0" dirty="0" err="1"/>
              <a:t>efficiency</a:t>
            </a:r>
            <a:r>
              <a:rPr lang="fr-FR" altLang="zh-CN" sz="1600" b="0" dirty="0"/>
              <a:t> </a:t>
            </a:r>
            <a:r>
              <a:rPr lang="fr-FR" altLang="zh-CN" sz="1600" b="0" dirty="0" err="1"/>
              <a:t>from</a:t>
            </a:r>
            <a:r>
              <a:rPr lang="fr-FR" altLang="zh-CN" sz="1600" b="0" dirty="0"/>
              <a:t> simulation </a:t>
            </a:r>
            <a:r>
              <a:rPr lang="en-US" altLang="zh-CN" sz="1600" b="0" dirty="0"/>
              <a:t>using beauty (charm) signals from NLO </a:t>
            </a:r>
            <a:r>
              <a:rPr lang="en-US" altLang="zh-CN" sz="1600" b="0" dirty="0" err="1"/>
              <a:t>pQCD</a:t>
            </a:r>
            <a:r>
              <a:rPr lang="en-US" altLang="zh-CN" sz="1600" b="0" dirty="0"/>
              <a:t> predictions as </a:t>
            </a:r>
            <a:r>
              <a:rPr lang="en-US" altLang="zh-CN" sz="1600" b="0" dirty="0" smtClean="0"/>
              <a:t>inputs </a:t>
            </a:r>
            <a:r>
              <a:rPr lang="fr-FR" altLang="zh-CN" sz="1600" b="0" dirty="0" smtClean="0"/>
              <a:t>(</a:t>
            </a:r>
            <a:r>
              <a:rPr lang="en-US" altLang="zh-CN" sz="1600" b="0" dirty="0"/>
              <a:t>negligible difference between efficiencies of charm and beauty decay </a:t>
            </a:r>
            <a:r>
              <a:rPr lang="en-US" altLang="zh-CN" sz="1600" b="0" dirty="0" err="1"/>
              <a:t>muons</a:t>
            </a:r>
            <a:r>
              <a:rPr lang="fr-FR" altLang="zh-CN" sz="1600" b="0" dirty="0" smtClean="0"/>
              <a:t>);</a:t>
            </a:r>
            <a:endParaRPr lang="fr-FR" altLang="zh-CN" sz="1600" b="0" dirty="0"/>
          </a:p>
          <a:p>
            <a:pPr marL="641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zh-CN" sz="1600" b="0" dirty="0" err="1"/>
              <a:t>systematic</a:t>
            </a:r>
            <a:r>
              <a:rPr lang="fr-FR" altLang="zh-CN" sz="1600" b="0" dirty="0"/>
              <a:t> </a:t>
            </a:r>
            <a:r>
              <a:rPr lang="fr-FR" altLang="zh-CN" sz="1600" b="0" dirty="0" err="1"/>
              <a:t>uncertainty</a:t>
            </a:r>
            <a:r>
              <a:rPr lang="fr-FR" altLang="zh-CN" sz="1600" b="0" dirty="0"/>
              <a:t> on </a:t>
            </a:r>
            <a:r>
              <a:rPr lang="fr-FR" altLang="zh-CN" sz="1600" b="0" dirty="0" err="1" smtClean="0"/>
              <a:t>misalignment</a:t>
            </a:r>
            <a:r>
              <a:rPr lang="fr-FR" altLang="zh-CN" sz="1600" b="0" dirty="0" smtClean="0"/>
              <a:t> 1</a:t>
            </a:r>
            <a:r>
              <a:rPr lang="fr-FR" altLang="zh-CN" sz="1600" b="0" dirty="0"/>
              <a:t>%×</a:t>
            </a:r>
            <a:r>
              <a:rPr lang="fr-FR" altLang="zh-CN" sz="1600" b="0" i="1" dirty="0" err="1"/>
              <a:t>p</a:t>
            </a:r>
            <a:r>
              <a:rPr lang="fr-FR" altLang="zh-CN" sz="1600" b="0" baseline="-25000" dirty="0" err="1"/>
              <a:t>T</a:t>
            </a:r>
            <a:r>
              <a:rPr lang="fr-FR" altLang="zh-CN" sz="1600" b="0" dirty="0"/>
              <a:t> (in </a:t>
            </a:r>
            <a:r>
              <a:rPr lang="fr-FR" altLang="zh-CN" sz="1600" b="0" dirty="0" err="1"/>
              <a:t>GeV</a:t>
            </a:r>
            <a:r>
              <a:rPr lang="fr-FR" altLang="zh-CN" sz="1600" b="0" dirty="0"/>
              <a:t>/</a:t>
            </a:r>
            <a:r>
              <a:rPr lang="fr-FR" altLang="zh-CN" sz="1600" b="0" i="1" dirty="0"/>
              <a:t>c</a:t>
            </a:r>
            <a:r>
              <a:rPr lang="fr-FR" altLang="zh-CN" sz="1600" b="0" dirty="0"/>
              <a:t>).</a:t>
            </a:r>
            <a:endParaRPr lang="fr-FR" altLang="zh-CN" sz="1600" b="0" dirty="0">
              <a:ea typeface="宋体" charset="-122"/>
            </a:endParaRP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250949" y="4157012"/>
            <a:ext cx="5010061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fr-FR" altLang="zh-CN" sz="1800" b="0" dirty="0" smtClean="0"/>
              <a:t>in Pb-Pb </a:t>
            </a:r>
            <a:r>
              <a:rPr lang="fr-FR" altLang="zh-CN" sz="1800" b="0" dirty="0"/>
              <a:t>collisions:</a:t>
            </a:r>
          </a:p>
          <a:p>
            <a:pPr marL="7143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0" dirty="0"/>
              <a:t>the centrality dependence of </a:t>
            </a:r>
            <a:r>
              <a:rPr lang="en-US" altLang="zh-CN" sz="1600" b="0" dirty="0" smtClean="0"/>
              <a:t>tracking efficiency </a:t>
            </a:r>
            <a:r>
              <a:rPr lang="en-US" altLang="zh-CN" sz="1600" b="0" dirty="0"/>
              <a:t>is estimated via </a:t>
            </a:r>
            <a:r>
              <a:rPr lang="en-US" altLang="zh-CN" sz="1600" b="0" dirty="0" smtClean="0"/>
              <a:t>embedding </a:t>
            </a:r>
            <a:r>
              <a:rPr lang="fr-FR" altLang="zh-CN" sz="1600" b="0" dirty="0" err="1" smtClean="0"/>
              <a:t>procedure</a:t>
            </a:r>
            <a:r>
              <a:rPr lang="fr-FR" altLang="zh-CN" sz="1600" b="0" dirty="0"/>
              <a:t>;</a:t>
            </a:r>
          </a:p>
          <a:p>
            <a:pPr marL="7143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0" dirty="0"/>
              <a:t>efficiency decreases by 4±1% in </a:t>
            </a:r>
            <a:r>
              <a:rPr lang="en-US" altLang="zh-CN" sz="1600" b="0" dirty="0" smtClean="0"/>
              <a:t>the 10</a:t>
            </a:r>
            <a:r>
              <a:rPr lang="en-US" altLang="zh-CN" sz="1600" b="0" dirty="0"/>
              <a:t>% most central collisions </a:t>
            </a:r>
            <a:r>
              <a:rPr lang="en-US" altLang="zh-CN" sz="1600" b="0" dirty="0" smtClean="0"/>
              <a:t>w.r.t. </a:t>
            </a:r>
            <a:r>
              <a:rPr lang="fr-FR" altLang="zh-CN" sz="1600" b="0" dirty="0" err="1" smtClean="0"/>
              <a:t>peripheral</a:t>
            </a:r>
            <a:r>
              <a:rPr lang="fr-FR" altLang="zh-CN" sz="1600" b="0" dirty="0" smtClean="0"/>
              <a:t> </a:t>
            </a:r>
            <a:r>
              <a:rPr lang="fr-FR" altLang="zh-CN" sz="1600" b="0" dirty="0"/>
              <a:t>collisions.</a:t>
            </a:r>
            <a:endParaRPr lang="fr-FR" altLang="zh-CN" sz="1600" b="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799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124442</TotalTime>
  <Words>1942</Words>
  <Application>Microsoft Office PowerPoint</Application>
  <PresentationFormat>Affichage à l'écran (4:3)</PresentationFormat>
  <Paragraphs>216</Paragraphs>
  <Slides>23</Slides>
  <Notes>22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Modèle par défaut</vt:lpstr>
      <vt:lpstr>OpenOffice.org</vt:lpstr>
      <vt:lpstr>Nuclear modification factor and elliptic flow of muons from heavy-flavour decays in Pb-Pb collisions at √sNN=2.76 TeV with ALICE</vt:lpstr>
      <vt:lpstr>Outline</vt:lpstr>
      <vt:lpstr>Heavy flavours (charm &amp; beauty) as probes of the QGP</vt:lpstr>
      <vt:lpstr>ALICE setup</vt:lpstr>
      <vt:lpstr>RAA of muons from heavy-flavour decays</vt:lpstr>
      <vt:lpstr>Data sample and muon selection</vt:lpstr>
      <vt:lpstr>Decay muon subtraction in p-p collisions</vt:lpstr>
      <vt:lpstr>Decay muon subtraction in Pb-Pb collisions</vt:lpstr>
      <vt:lpstr>Efficiency correction</vt:lpstr>
      <vt:lpstr>The pp reference</vt:lpstr>
      <vt:lpstr>RAA of muons from heavy-flavour decays at forward rapidity</vt:lpstr>
      <vt:lpstr>RAA of muons from heavy-flavour decays at forward rapidity</vt:lpstr>
      <vt:lpstr>Elliptic flow of muons from heavy-flavour decays</vt:lpstr>
      <vt:lpstr>Data sample and analysis strategy</vt:lpstr>
      <vt:lpstr>Inclusive muon v2</vt:lpstr>
      <vt:lpstr>Background flow estimation</vt:lpstr>
      <vt:lpstr>Elliptic flow of muons from heavy-flavour decays: 2-particle cumulants</vt:lpstr>
      <vt:lpstr>Comparison with v2 of heavy-flavour  decay electrons</vt:lpstr>
      <vt:lpstr>pT-differential RAA &amp; v2 of muons from heavy-flavour decays: model comparisons  </vt:lpstr>
      <vt:lpstr>Summary and outlook</vt:lpstr>
      <vt:lpstr>Backup </vt:lpstr>
      <vt:lpstr>Standard 2010 TPC standalone track cuts</vt:lpstr>
      <vt:lpstr>pT-differential v2 of Muons From Heavy-flavour Decays: model comparisons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 production measurement with        the ALICE Muon Spectrometer</dc:title>
  <dc:creator>Nicole</dc:creator>
  <cp:lastModifiedBy>Alice</cp:lastModifiedBy>
  <cp:revision>2058</cp:revision>
  <dcterms:modified xsi:type="dcterms:W3CDTF">2013-11-03T17:17:53Z</dcterms:modified>
</cp:coreProperties>
</file>