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tags/tag1.xml" ContentType="application/vnd.openxmlformats-officedocument.presentationml.tags+xml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handoutMasterIdLst>
    <p:handoutMasterId r:id="rId27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5" r:id="rId12"/>
    <p:sldId id="267" r:id="rId13"/>
    <p:sldId id="268" r:id="rId14"/>
    <p:sldId id="284" r:id="rId15"/>
    <p:sldId id="270" r:id="rId16"/>
    <p:sldId id="272" r:id="rId17"/>
    <p:sldId id="273" r:id="rId18"/>
    <p:sldId id="279" r:id="rId19"/>
    <p:sldId id="281" r:id="rId20"/>
    <p:sldId id="274" r:id="rId21"/>
    <p:sldId id="282" r:id="rId22"/>
    <p:sldId id="275" r:id="rId23"/>
    <p:sldId id="277" r:id="rId24"/>
    <p:sldId id="271" r:id="rId25"/>
    <p:sldId id="278" r:id="rId26"/>
  </p:sldIdLst>
  <p:sldSz cx="9144000" cy="6858000" type="screen4x3"/>
  <p:notesSz cx="9144000" cy="6858000"/>
  <p:defaultTextStyle>
    <a:defPPr>
      <a:defRPr lang="en-US"/>
    </a:defPPr>
    <a:lvl1pPr marL="0" algn="l" defTabSz="45712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29" algn="l" defTabSz="45712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58" algn="l" defTabSz="45712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387" algn="l" defTabSz="45712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516" algn="l" defTabSz="45712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645" algn="l" defTabSz="45712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773" algn="l" defTabSz="45712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903" algn="l" defTabSz="45712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031" algn="l" defTabSz="45712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006699"/>
    <a:srgbClr val="00CCFF"/>
    <a:srgbClr val="009966"/>
    <a:srgbClr val="FF6666"/>
    <a:srgbClr val="339966"/>
    <a:srgbClr val="3399FF"/>
    <a:srgbClr val="FF0066"/>
    <a:srgbClr val="FF0000"/>
    <a:srgbClr val="FFFF66"/>
    <a:srgbClr val="66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299" autoAdjust="0"/>
    <p:restoredTop sz="99064" autoAdjust="0"/>
  </p:normalViewPr>
  <p:slideViewPr>
    <p:cSldViewPr snapToGrid="0" snapToObjects="1">
      <p:cViewPr>
        <p:scale>
          <a:sx n="125" d="100"/>
          <a:sy n="125" d="100"/>
        </p:scale>
        <p:origin x="-80" y="-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handoutMaster" Target="handoutMasters/handoutMaster1.xml"/><Relationship Id="rId28" Type="http://schemas.openxmlformats.org/officeDocument/2006/relationships/printerSettings" Target="printerSettings/printerSettings1.bin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Relationship Id="rId2" Type="http://schemas.openxmlformats.org/officeDocument/2006/relationships/image" Target="../media/image1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Relationship Id="rId2" Type="http://schemas.openxmlformats.org/officeDocument/2006/relationships/image" Target="../media/image2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124EC1-9B56-7E41-B70E-247A82B04548}" type="datetimeFigureOut">
              <a:rPr lang="en-US" smtClean="0"/>
              <a:t>2013/11/07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52E6EE-83DA-054A-91F2-3E3CCF6D0B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0552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emf"/><Relationship Id="rId3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1" y="2130432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1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02742-E2EE-704A-949E-550121125455}" type="datetimeFigureOut">
              <a:rPr lang="en-US" smtClean="0"/>
              <a:t>2013/11/07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5244A-08D4-DA48-A0EA-01B05D987E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4903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4524"/>
    </mc:Choice>
    <mc:Fallback>
      <p:transition xmlns:p14="http://schemas.microsoft.com/office/powerpoint/2010/main" advTm="54524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02742-E2EE-704A-949E-550121125455}" type="datetimeFigureOut">
              <a:rPr lang="en-US" smtClean="0"/>
              <a:t>2013/11/07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5244A-08D4-DA48-A0EA-01B05D987E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5220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4524"/>
    </mc:Choice>
    <mc:Fallback>
      <p:transition xmlns:p14="http://schemas.microsoft.com/office/powerpoint/2010/main" advTm="54524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4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1" y="274644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02742-E2EE-704A-949E-550121125455}" type="datetimeFigureOut">
              <a:rPr lang="en-US" smtClean="0"/>
              <a:t>2013/11/07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5244A-08D4-DA48-A0EA-01B05D987E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1599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4524"/>
    </mc:Choice>
    <mc:Fallback>
      <p:transition xmlns:p14="http://schemas.microsoft.com/office/powerpoint/2010/main" advTm="54524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02742-E2EE-704A-949E-550121125455}" type="datetimeFigureOut">
              <a:rPr lang="en-US" smtClean="0"/>
              <a:t>2013/11/07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5244A-08D4-DA48-A0EA-01B05D987E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3823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4524"/>
    </mc:Choice>
    <mc:Fallback>
      <p:transition xmlns:p14="http://schemas.microsoft.com/office/powerpoint/2010/main" advTm="54524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7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2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5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8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64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77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9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0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02742-E2EE-704A-949E-550121125455}" type="datetimeFigureOut">
              <a:rPr lang="en-US" smtClean="0"/>
              <a:t>2013/11/07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5244A-08D4-DA48-A0EA-01B05D987E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2458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4524"/>
    </mc:Choice>
    <mc:Fallback>
      <p:transition xmlns:p14="http://schemas.microsoft.com/office/powerpoint/2010/main" advTm="54524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02742-E2EE-704A-949E-550121125455}" type="datetimeFigureOut">
              <a:rPr lang="en-US" smtClean="0"/>
              <a:t>2013/11/07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5244A-08D4-DA48-A0EA-01B05D987E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0034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4524"/>
    </mc:Choice>
    <mc:Fallback>
      <p:transition xmlns:p14="http://schemas.microsoft.com/office/powerpoint/2010/main" advTm="54524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29" indent="0">
              <a:buNone/>
              <a:defRPr sz="2000" b="1"/>
            </a:lvl2pPr>
            <a:lvl3pPr marL="914258" indent="0">
              <a:buNone/>
              <a:defRPr sz="1800" b="1"/>
            </a:lvl3pPr>
            <a:lvl4pPr marL="1371387" indent="0">
              <a:buNone/>
              <a:defRPr sz="1600" b="1"/>
            </a:lvl4pPr>
            <a:lvl5pPr marL="1828516" indent="0">
              <a:buNone/>
              <a:defRPr sz="1600" b="1"/>
            </a:lvl5pPr>
            <a:lvl6pPr marL="2285645" indent="0">
              <a:buNone/>
              <a:defRPr sz="1600" b="1"/>
            </a:lvl6pPr>
            <a:lvl7pPr marL="2742773" indent="0">
              <a:buNone/>
              <a:defRPr sz="1600" b="1"/>
            </a:lvl7pPr>
            <a:lvl8pPr marL="3199903" indent="0">
              <a:buNone/>
              <a:defRPr sz="1600" b="1"/>
            </a:lvl8pPr>
            <a:lvl9pPr marL="365703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29" indent="0">
              <a:buNone/>
              <a:defRPr sz="2000" b="1"/>
            </a:lvl2pPr>
            <a:lvl3pPr marL="914258" indent="0">
              <a:buNone/>
              <a:defRPr sz="1800" b="1"/>
            </a:lvl3pPr>
            <a:lvl4pPr marL="1371387" indent="0">
              <a:buNone/>
              <a:defRPr sz="1600" b="1"/>
            </a:lvl4pPr>
            <a:lvl5pPr marL="1828516" indent="0">
              <a:buNone/>
              <a:defRPr sz="1600" b="1"/>
            </a:lvl5pPr>
            <a:lvl6pPr marL="2285645" indent="0">
              <a:buNone/>
              <a:defRPr sz="1600" b="1"/>
            </a:lvl6pPr>
            <a:lvl7pPr marL="2742773" indent="0">
              <a:buNone/>
              <a:defRPr sz="1600" b="1"/>
            </a:lvl7pPr>
            <a:lvl8pPr marL="3199903" indent="0">
              <a:buNone/>
              <a:defRPr sz="1600" b="1"/>
            </a:lvl8pPr>
            <a:lvl9pPr marL="365703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02742-E2EE-704A-949E-550121125455}" type="datetimeFigureOut">
              <a:rPr lang="en-US" smtClean="0"/>
              <a:t>2013/11/07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5244A-08D4-DA48-A0EA-01B05D987E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9215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4524"/>
    </mc:Choice>
    <mc:Fallback>
      <p:transition xmlns:p14="http://schemas.microsoft.com/office/powerpoint/2010/main" advTm="54524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02742-E2EE-704A-949E-550121125455}" type="datetimeFigureOut">
              <a:rPr lang="en-US" smtClean="0"/>
              <a:t>2013/11/07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5244A-08D4-DA48-A0EA-01B05D987E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1013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4524"/>
    </mc:Choice>
    <mc:Fallback>
      <p:transition xmlns:p14="http://schemas.microsoft.com/office/powerpoint/2010/main" advTm="54524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6680493"/>
            <a:ext cx="2133600" cy="207515"/>
          </a:xfrm>
          <a:solidFill>
            <a:schemeClr val="tx2">
              <a:lumMod val="50000"/>
            </a:schemeClr>
          </a:solidFill>
        </p:spPr>
        <p:txBody>
          <a:bodyPr/>
          <a:lstStyle>
            <a:lvl1pPr>
              <a:defRPr>
                <a:solidFill>
                  <a:srgbClr val="F2F2F2"/>
                </a:solidFill>
              </a:defRPr>
            </a:lvl1pPr>
          </a:lstStyle>
          <a:p>
            <a:r>
              <a:rPr lang="en-US" smtClean="0"/>
              <a:t>C. Oppedisano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123600" y="6680493"/>
            <a:ext cx="4860594" cy="207515"/>
          </a:xfrm>
          <a:solidFill>
            <a:schemeClr val="tx2">
              <a:lumMod val="60000"/>
              <a:lumOff val="40000"/>
            </a:schemeClr>
          </a:solidFill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en-US" smtClean="0"/>
              <a:t>Hard Probes 2013, Cape Town, 3-8 December 2013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94194" y="6670493"/>
            <a:ext cx="2133600" cy="207515"/>
          </a:xfrm>
          <a:solidFill>
            <a:schemeClr val="tx2">
              <a:lumMod val="40000"/>
              <a:lumOff val="60000"/>
            </a:schemeClr>
          </a:solidFill>
        </p:spPr>
        <p:txBody>
          <a:bodyPr/>
          <a:lstStyle>
            <a:lvl1pPr>
              <a:defRPr>
                <a:solidFill>
                  <a:srgbClr val="10253F"/>
                </a:solidFill>
              </a:defRPr>
            </a:lvl1pPr>
          </a:lstStyle>
          <a:p>
            <a:fld id="{5405244A-08D4-DA48-A0EA-01B05D987E23}" type="slidenum">
              <a:rPr lang="en-US" smtClean="0"/>
              <a:pPr/>
              <a:t>‹#›</a:t>
            </a:fld>
            <a:r>
              <a:rPr lang="en-US" smtClean="0"/>
              <a:t>/18</a:t>
            </a:r>
            <a:endParaRPr lang="en-US" dirty="0"/>
          </a:p>
        </p:txBody>
      </p:sp>
      <p:pic>
        <p:nvPicPr>
          <p:cNvPr id="7" name="Picture 6" descr="2011-Nov-24-ALICE_logo_Red_WithoutStrapline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2" y="20003"/>
            <a:ext cx="600016" cy="959520"/>
          </a:xfrm>
          <a:prstGeom prst="rect">
            <a:avLst/>
          </a:prstGeom>
        </p:spPr>
      </p:pic>
      <p:pic>
        <p:nvPicPr>
          <p:cNvPr id="8" name="Picture 7" descr="Logo_INFN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5809" y="48301"/>
            <a:ext cx="761989" cy="747491"/>
          </a:xfrm>
          <a:prstGeom prst="rect">
            <a:avLst/>
          </a:prstGeom>
        </p:spPr>
      </p:pic>
      <p:sp>
        <p:nvSpPr>
          <p:cNvPr id="11" name="Title 10"/>
          <p:cNvSpPr>
            <a:spLocks noGrp="1"/>
          </p:cNvSpPr>
          <p:nvPr>
            <p:ph type="title" hasCustomPrompt="1"/>
          </p:nvPr>
        </p:nvSpPr>
        <p:spPr>
          <a:xfrm>
            <a:off x="770025" y="88311"/>
            <a:ext cx="7595785" cy="775439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none"/>
        </p:style>
        <p:txBody>
          <a:bodyPr/>
          <a:lstStyle>
            <a:lvl1pPr>
              <a:defRPr>
                <a:solidFill>
                  <a:schemeClr val="bg1"/>
                </a:solidFill>
                <a:latin typeface="Chalkduster"/>
                <a:cs typeface="Chalkduster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93185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p14:dur="0" advTm="54524"/>
    </mc:Choice>
    <mc:Fallback>
      <p:transition xmlns:p14="http://schemas.microsoft.com/office/powerpoint/2010/main" advTm="54524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29" indent="0">
              <a:buNone/>
              <a:defRPr sz="1200"/>
            </a:lvl2pPr>
            <a:lvl3pPr marL="914258" indent="0">
              <a:buNone/>
              <a:defRPr sz="1000"/>
            </a:lvl3pPr>
            <a:lvl4pPr marL="1371387" indent="0">
              <a:buNone/>
              <a:defRPr sz="900"/>
            </a:lvl4pPr>
            <a:lvl5pPr marL="1828516" indent="0">
              <a:buNone/>
              <a:defRPr sz="900"/>
            </a:lvl5pPr>
            <a:lvl6pPr marL="2285645" indent="0">
              <a:buNone/>
              <a:defRPr sz="900"/>
            </a:lvl6pPr>
            <a:lvl7pPr marL="2742773" indent="0">
              <a:buNone/>
              <a:defRPr sz="900"/>
            </a:lvl7pPr>
            <a:lvl8pPr marL="3199903" indent="0">
              <a:buNone/>
              <a:defRPr sz="900"/>
            </a:lvl8pPr>
            <a:lvl9pPr marL="365703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02742-E2EE-704A-949E-550121125455}" type="datetimeFigureOut">
              <a:rPr lang="en-US" smtClean="0"/>
              <a:t>2013/11/07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5244A-08D4-DA48-A0EA-01B05D987E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058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4524"/>
    </mc:Choice>
    <mc:Fallback>
      <p:transition xmlns:p14="http://schemas.microsoft.com/office/powerpoint/2010/main" advTm="54524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6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29" indent="0">
              <a:buNone/>
              <a:defRPr sz="2800"/>
            </a:lvl2pPr>
            <a:lvl3pPr marL="914258" indent="0">
              <a:buNone/>
              <a:defRPr sz="2400"/>
            </a:lvl3pPr>
            <a:lvl4pPr marL="1371387" indent="0">
              <a:buNone/>
              <a:defRPr sz="2000"/>
            </a:lvl4pPr>
            <a:lvl5pPr marL="1828516" indent="0">
              <a:buNone/>
              <a:defRPr sz="2000"/>
            </a:lvl5pPr>
            <a:lvl6pPr marL="2285645" indent="0">
              <a:buNone/>
              <a:defRPr sz="2000"/>
            </a:lvl6pPr>
            <a:lvl7pPr marL="2742773" indent="0">
              <a:buNone/>
              <a:defRPr sz="2000"/>
            </a:lvl7pPr>
            <a:lvl8pPr marL="3199903" indent="0">
              <a:buNone/>
              <a:defRPr sz="2000"/>
            </a:lvl8pPr>
            <a:lvl9pPr marL="3657031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29" indent="0">
              <a:buNone/>
              <a:defRPr sz="1200"/>
            </a:lvl2pPr>
            <a:lvl3pPr marL="914258" indent="0">
              <a:buNone/>
              <a:defRPr sz="1000"/>
            </a:lvl3pPr>
            <a:lvl4pPr marL="1371387" indent="0">
              <a:buNone/>
              <a:defRPr sz="900"/>
            </a:lvl4pPr>
            <a:lvl5pPr marL="1828516" indent="0">
              <a:buNone/>
              <a:defRPr sz="900"/>
            </a:lvl5pPr>
            <a:lvl6pPr marL="2285645" indent="0">
              <a:buNone/>
              <a:defRPr sz="900"/>
            </a:lvl6pPr>
            <a:lvl7pPr marL="2742773" indent="0">
              <a:buNone/>
              <a:defRPr sz="900"/>
            </a:lvl7pPr>
            <a:lvl8pPr marL="3199903" indent="0">
              <a:buNone/>
              <a:defRPr sz="900"/>
            </a:lvl8pPr>
            <a:lvl9pPr marL="365703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02742-E2EE-704A-949E-550121125455}" type="datetimeFigureOut">
              <a:rPr lang="en-US" smtClean="0"/>
              <a:t>2013/11/07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5244A-08D4-DA48-A0EA-01B05D987E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1543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4524"/>
    </mc:Choice>
    <mc:Fallback>
      <p:transition xmlns:p14="http://schemas.microsoft.com/office/powerpoint/2010/main" advTm="54524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1" y="274639"/>
            <a:ext cx="8229600" cy="1143000"/>
          </a:xfrm>
          <a:prstGeom prst="rect">
            <a:avLst/>
          </a:prstGeom>
        </p:spPr>
        <p:txBody>
          <a:bodyPr vert="horz" lIns="91426" tIns="45712" rIns="91426" bIns="4571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600205"/>
            <a:ext cx="8229600" cy="4525963"/>
          </a:xfrm>
          <a:prstGeom prst="rect">
            <a:avLst/>
          </a:prstGeom>
        </p:spPr>
        <p:txBody>
          <a:bodyPr vert="horz" lIns="91426" tIns="45712" rIns="91426" bIns="4571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1" y="6356355"/>
            <a:ext cx="2133600" cy="365125"/>
          </a:xfrm>
          <a:prstGeom prst="rect">
            <a:avLst/>
          </a:prstGeom>
        </p:spPr>
        <p:txBody>
          <a:bodyPr vert="horz" lIns="91426" tIns="45712" rIns="91426" bIns="45712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502742-E2EE-704A-949E-550121125455}" type="datetimeFigureOut">
              <a:rPr lang="en-US" smtClean="0"/>
              <a:t>2013/11/07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356355"/>
            <a:ext cx="2895600" cy="365125"/>
          </a:xfrm>
          <a:prstGeom prst="rect">
            <a:avLst/>
          </a:prstGeom>
        </p:spPr>
        <p:txBody>
          <a:bodyPr vert="horz" lIns="91426" tIns="45712" rIns="91426" bIns="45712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1" y="6356355"/>
            <a:ext cx="2133600" cy="365125"/>
          </a:xfrm>
          <a:prstGeom prst="rect">
            <a:avLst/>
          </a:prstGeom>
        </p:spPr>
        <p:txBody>
          <a:bodyPr vert="horz" lIns="91426" tIns="45712" rIns="91426" bIns="45712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05244A-08D4-DA48-A0EA-01B05D987E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445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p14:dur="0" advTm="54524"/>
    </mc:Choice>
    <mc:Fallback>
      <p:transition xmlns:p14="http://schemas.microsoft.com/office/powerpoint/2010/main" advTm="54524"/>
    </mc:Fallback>
  </mc:AlternateContent>
  <p:txStyles>
    <p:titleStyle>
      <a:lvl1pPr algn="ctr" defTabSz="457129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47" indent="-342847" algn="l" defTabSz="457129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35" indent="-285706" algn="l" defTabSz="457129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22" indent="-228564" algn="l" defTabSz="457129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51" indent="-228564" algn="l" defTabSz="457129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80" indent="-228564" algn="l" defTabSz="457129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09" indent="-228564" algn="l" defTabSz="45712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39" indent="-228564" algn="l" defTabSz="45712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67" indent="-228564" algn="l" defTabSz="45712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96" indent="-228564" algn="l" defTabSz="45712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29" algn="l" defTabSz="4571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58" algn="l" defTabSz="4571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87" algn="l" defTabSz="4571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16" algn="l" defTabSz="4571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45" algn="l" defTabSz="4571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73" algn="l" defTabSz="4571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03" algn="l" defTabSz="4571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31" algn="l" defTabSz="4571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4" Type="http://schemas.openxmlformats.org/officeDocument/2006/relationships/image" Target="../media/image2.png"/><Relationship Id="rId5" Type="http://schemas.openxmlformats.org/officeDocument/2006/relationships/oleObject" Target="../embeddings/oleObject5.bin"/><Relationship Id="rId6" Type="http://schemas.openxmlformats.org/officeDocument/2006/relationships/image" Target="../media/image30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4" Type="http://schemas.openxmlformats.org/officeDocument/2006/relationships/image" Target="../media/image2.png"/><Relationship Id="rId5" Type="http://schemas.openxmlformats.org/officeDocument/2006/relationships/oleObject" Target="../embeddings/oleObject6.bin"/><Relationship Id="rId6" Type="http://schemas.openxmlformats.org/officeDocument/2006/relationships/image" Target="../media/image31.emf"/><Relationship Id="rId7" Type="http://schemas.openxmlformats.org/officeDocument/2006/relationships/oleObject" Target="../embeddings/oleObject7.bin"/><Relationship Id="rId8" Type="http://schemas.openxmlformats.org/officeDocument/2006/relationships/image" Target="../media/image21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1.emf"/><Relationship Id="rId5" Type="http://schemas.openxmlformats.org/officeDocument/2006/relationships/image" Target="../media/image2.png"/><Relationship Id="rId6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image" Target="../media/image37.png"/><Relationship Id="rId7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1.emf"/><Relationship Id="rId5" Type="http://schemas.openxmlformats.org/officeDocument/2006/relationships/image" Target="../media/image2.png"/><Relationship Id="rId6" Type="http://schemas.openxmlformats.org/officeDocument/2006/relationships/image" Target="../media/image27.png"/><Relationship Id="rId7" Type="http://schemas.openxmlformats.org/officeDocument/2006/relationships/image" Target="../media/image40.jpeg"/><Relationship Id="rId1" Type="http://schemas.openxmlformats.org/officeDocument/2006/relationships/tags" Target="../tags/tag2.xml"/><Relationship Id="rId2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42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Relationship Id="rId3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1.emf"/><Relationship Id="rId6" Type="http://schemas.openxmlformats.org/officeDocument/2006/relationships/image" Target="../media/image2.png"/><Relationship Id="rId7" Type="http://schemas.openxmlformats.org/officeDocument/2006/relationships/image" Target="../media/image8.png"/><Relationship Id="rId8" Type="http://schemas.openxmlformats.org/officeDocument/2006/relationships/image" Target="../media/image9.png"/><Relationship Id="rId9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4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Relationship Id="rId3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4" Type="http://schemas.openxmlformats.org/officeDocument/2006/relationships/image" Target="../media/image2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7" Type="http://schemas.openxmlformats.org/officeDocument/2006/relationships/image" Target="../media/image48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5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49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50.gi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40.jpeg"/><Relationship Id="rId5" Type="http://schemas.openxmlformats.org/officeDocument/2006/relationships/image" Target="../media/image51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4" Type="http://schemas.openxmlformats.org/officeDocument/2006/relationships/image" Target="../media/image1.emf"/><Relationship Id="rId5" Type="http://schemas.openxmlformats.org/officeDocument/2006/relationships/image" Target="../media/image2.png"/><Relationship Id="rId6" Type="http://schemas.openxmlformats.org/officeDocument/2006/relationships/oleObject" Target="../embeddings/oleObject1.bin"/><Relationship Id="rId7" Type="http://schemas.openxmlformats.org/officeDocument/2006/relationships/image" Target="../media/image11.emf"/><Relationship Id="rId8" Type="http://schemas.openxmlformats.org/officeDocument/2006/relationships/oleObject" Target="../embeddings/oleObject2.bin"/><Relationship Id="rId9" Type="http://schemas.openxmlformats.org/officeDocument/2006/relationships/image" Target="../media/image12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4" Type="http://schemas.openxmlformats.org/officeDocument/2006/relationships/image" Target="../media/image2.png"/><Relationship Id="rId5" Type="http://schemas.openxmlformats.org/officeDocument/2006/relationships/image" Target="../media/image18.png"/><Relationship Id="rId6" Type="http://schemas.openxmlformats.org/officeDocument/2006/relationships/oleObject" Target="../embeddings/oleObject3.bin"/><Relationship Id="rId7" Type="http://schemas.openxmlformats.org/officeDocument/2006/relationships/image" Target="../media/image17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4" Type="http://schemas.openxmlformats.org/officeDocument/2006/relationships/image" Target="../media/image2.png"/><Relationship Id="rId5" Type="http://schemas.openxmlformats.org/officeDocument/2006/relationships/image" Target="../media/image19.emf"/><Relationship Id="rId6" Type="http://schemas.openxmlformats.org/officeDocument/2006/relationships/image" Target="../media/image20.emf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4" Type="http://schemas.openxmlformats.org/officeDocument/2006/relationships/image" Target="../media/image23.emf"/><Relationship Id="rId5" Type="http://schemas.openxmlformats.org/officeDocument/2006/relationships/image" Target="../media/image1.emf"/><Relationship Id="rId6" Type="http://schemas.openxmlformats.org/officeDocument/2006/relationships/image" Target="../media/image2.png"/><Relationship Id="rId7" Type="http://schemas.openxmlformats.org/officeDocument/2006/relationships/image" Target="../media/image24.png"/><Relationship Id="rId8" Type="http://schemas.openxmlformats.org/officeDocument/2006/relationships/oleObject" Target="../embeddings/oleObject4.bin"/><Relationship Id="rId9" Type="http://schemas.openxmlformats.org/officeDocument/2006/relationships/image" Target="../media/image21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25.emf"/><Relationship Id="rId5" Type="http://schemas.openxmlformats.org/officeDocument/2006/relationships/image" Target="../media/image26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1.emf"/><Relationship Id="rId5" Type="http://schemas.openxmlformats.org/officeDocument/2006/relationships/image" Target="../media/image2.png"/><Relationship Id="rId6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5309" y="1230599"/>
            <a:ext cx="9144000" cy="1323423"/>
          </a:xfrm>
          <a:prstGeom prst="rect">
            <a:avLst/>
          </a:prstGeom>
          <a:solidFill>
            <a:schemeClr val="accent2"/>
          </a:solidFill>
        </p:spPr>
        <p:txBody>
          <a:bodyPr wrap="square" lIns="91426" tIns="45712" rIns="91426" bIns="45712">
            <a:spAutoFit/>
          </a:bodyPr>
          <a:lstStyle/>
          <a:p>
            <a:pPr algn="ctr"/>
            <a:r>
              <a:rPr lang="en-US" sz="4000" dirty="0">
                <a:ln w="18000">
                  <a:solidFill>
                    <a:schemeClr val="accent1">
                      <a:lumMod val="75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Helvetica Neue"/>
                <a:cs typeface="Helvetica Neue"/>
              </a:rPr>
              <a:t>p-</a:t>
            </a:r>
            <a:r>
              <a:rPr lang="en-US" sz="4000" dirty="0" err="1">
                <a:ln w="18000">
                  <a:solidFill>
                    <a:schemeClr val="accent1">
                      <a:lumMod val="75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Helvetica Neue"/>
                <a:cs typeface="Helvetica Neue"/>
              </a:rPr>
              <a:t>Pb</a:t>
            </a:r>
            <a:r>
              <a:rPr lang="en-US" sz="4000" dirty="0">
                <a:ln w="18000">
                  <a:solidFill>
                    <a:schemeClr val="accent1">
                      <a:lumMod val="75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Helvetica Neue"/>
                <a:cs typeface="Helvetica Neue"/>
              </a:rPr>
              <a:t> collisions: particle production and centrality determination in ALICE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-846713" y="2106747"/>
            <a:ext cx="184638" cy="369316"/>
          </a:xfrm>
          <a:prstGeom prst="rect">
            <a:avLst/>
          </a:prstGeom>
          <a:noFill/>
        </p:spPr>
        <p:txBody>
          <a:bodyPr wrap="none" lIns="91426" tIns="45712" rIns="91426" bIns="45712" rtlCol="0">
            <a:spAutoFit/>
          </a:bodyPr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861066" y="2750135"/>
            <a:ext cx="3200187" cy="584759"/>
          </a:xfrm>
          <a:prstGeom prst="rect">
            <a:avLst/>
          </a:prstGeom>
          <a:noFill/>
        </p:spPr>
        <p:txBody>
          <a:bodyPr wrap="none" lIns="91426" tIns="45712" rIns="91426" bIns="45712" rtlCol="0">
            <a:spAutoFit/>
          </a:bodyPr>
          <a:lstStyle/>
          <a:p>
            <a:pPr algn="ctr"/>
            <a:r>
              <a:rPr lang="en-US" sz="1600" dirty="0">
                <a:solidFill>
                  <a:srgbClr val="FF0066"/>
                </a:solidFill>
                <a:latin typeface="Chalkduster"/>
                <a:cs typeface="Chalkduster"/>
              </a:rPr>
              <a:t>C. Oppedisano</a:t>
            </a:r>
          </a:p>
          <a:p>
            <a:pPr algn="ctr"/>
            <a:r>
              <a:rPr lang="en-US" sz="1600" dirty="0">
                <a:solidFill>
                  <a:srgbClr val="FF0066"/>
                </a:solidFill>
              </a:rPr>
              <a:t>on behalf of the ALICE Collaboration</a:t>
            </a:r>
          </a:p>
        </p:txBody>
      </p:sp>
      <p:pic>
        <p:nvPicPr>
          <p:cNvPr id="7" name="Picture 6" descr="2011-Nov-24-ALICE_logo_Red_WithoutStrapline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578" y="117695"/>
            <a:ext cx="547364" cy="875320"/>
          </a:xfrm>
          <a:prstGeom prst="rect">
            <a:avLst/>
          </a:prstGeom>
        </p:spPr>
      </p:pic>
      <p:pic>
        <p:nvPicPr>
          <p:cNvPr id="8" name="Picture 7" descr="Logo_INF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577" y="117694"/>
            <a:ext cx="791651" cy="77658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4651" y="149307"/>
            <a:ext cx="758845" cy="74246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309" y="3540165"/>
            <a:ext cx="9163388" cy="3397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7833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60520"/>
    </mc:Choice>
    <mc:Fallback>
      <p:transition xmlns:p14="http://schemas.microsoft.com/office/powerpoint/2010/main" advTm="6052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6660000"/>
            <a:ext cx="2133600" cy="216000"/>
          </a:xfrm>
          <a:solidFill>
            <a:schemeClr val="accent1">
              <a:lumMod val="75000"/>
            </a:schemeClr>
          </a:solidFill>
        </p:spPr>
        <p:txBody>
          <a:bodyPr/>
          <a:lstStyle>
            <a:lvl1pPr>
              <a:defRPr>
                <a:solidFill>
                  <a:srgbClr val="F2F2F2"/>
                </a:solidFill>
              </a:defRPr>
            </a:lvl1pPr>
          </a:lstStyle>
          <a:p>
            <a:r>
              <a:rPr lang="en-US" smtClean="0"/>
              <a:t>C. Oppedisano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123603" y="6660942"/>
            <a:ext cx="4899241" cy="217516"/>
          </a:xfrm>
          <a:solidFill>
            <a:schemeClr val="bg2">
              <a:lumMod val="75000"/>
            </a:schemeClr>
          </a:solidFill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schemeClr val="accent1"/>
                </a:solidFill>
              </a:rPr>
              <a:t>Hard Probes 2013, Cape Town, South Africa, November 4-8 2013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22842" y="6659999"/>
            <a:ext cx="2133600" cy="216000"/>
          </a:xfrm>
          <a:solidFill>
            <a:schemeClr val="bg2">
              <a:lumMod val="60000"/>
              <a:lumOff val="40000"/>
            </a:schemeClr>
          </a:solidFill>
        </p:spPr>
        <p:txBody>
          <a:bodyPr/>
          <a:lstStyle>
            <a:lvl1pPr>
              <a:defRPr>
                <a:solidFill>
                  <a:srgbClr val="10253F"/>
                </a:solidFill>
              </a:defRPr>
            </a:lvl1pPr>
          </a:lstStyle>
          <a:p>
            <a:fld id="{5405244A-08D4-DA48-A0EA-01B05D987E23}" type="slidenum">
              <a:rPr lang="en-US" smtClean="0"/>
              <a:pPr/>
              <a:t>10</a:t>
            </a:fld>
            <a:r>
              <a:rPr lang="en-US" dirty="0" smtClean="0"/>
              <a:t>/16</a:t>
            </a:r>
            <a:endParaRPr lang="en-US" dirty="0"/>
          </a:p>
        </p:txBody>
      </p:sp>
      <p:pic>
        <p:nvPicPr>
          <p:cNvPr id="5" name="Picture 4" descr="2011-Nov-24-ALICE_logo_Red_WithoutStrapline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98" y="20009"/>
            <a:ext cx="503820" cy="805687"/>
          </a:xfrm>
          <a:prstGeom prst="rect">
            <a:avLst/>
          </a:prstGeom>
        </p:spPr>
      </p:pic>
      <p:pic>
        <p:nvPicPr>
          <p:cNvPr id="6" name="Picture 5" descr="Logo_INF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5809" y="48301"/>
            <a:ext cx="761989" cy="747491"/>
          </a:xfrm>
          <a:prstGeom prst="rect">
            <a:avLst/>
          </a:prstGeom>
        </p:spPr>
      </p:pic>
      <p:sp>
        <p:nvSpPr>
          <p:cNvPr id="7" name="Title 10"/>
          <p:cNvSpPr txBox="1">
            <a:spLocks/>
          </p:cNvSpPr>
          <p:nvPr/>
        </p:nvSpPr>
        <p:spPr>
          <a:xfrm>
            <a:off x="799556" y="108001"/>
            <a:ext cx="7450964" cy="579475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none"/>
        </p:style>
        <p:txBody>
          <a:bodyPr vert="horz" lIns="91426" tIns="45712" rIns="91426" bIns="45712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Chalkduster"/>
                <a:ea typeface="+mj-ea"/>
                <a:cs typeface="Chalkduster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r>
              <a:rPr lang="en-US" sz="2800" dirty="0" smtClean="0"/>
              <a:t>Biases and binary scaling</a:t>
            </a:r>
            <a:endParaRPr lang="en-US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572918" y="1174431"/>
            <a:ext cx="184638" cy="369316"/>
          </a:xfrm>
          <a:prstGeom prst="rect">
            <a:avLst/>
          </a:prstGeom>
          <a:noFill/>
        </p:spPr>
        <p:txBody>
          <a:bodyPr wrap="none" lIns="91426" tIns="45712" rIns="91426" bIns="45712" rtlCol="0">
            <a:spAutoFit/>
          </a:bodyPr>
          <a:lstStyle/>
          <a:p>
            <a:endParaRPr lang="en-US" dirty="0"/>
          </a:p>
        </p:txBody>
      </p:sp>
      <p:sp>
        <p:nvSpPr>
          <p:cNvPr id="8" name="Left-Right Arrow 7"/>
          <p:cNvSpPr/>
          <p:nvPr/>
        </p:nvSpPr>
        <p:spPr>
          <a:xfrm>
            <a:off x="2758225" y="1553517"/>
            <a:ext cx="664308" cy="205153"/>
          </a:xfrm>
          <a:prstGeom prst="leftRightArrow">
            <a:avLst/>
          </a:prstGeom>
          <a:solidFill>
            <a:srgbClr val="FF0066"/>
          </a:solidFill>
          <a:ln w="28575" cmpd="sng">
            <a:solidFill>
              <a:srgbClr val="FF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500926" y="4927105"/>
            <a:ext cx="8332135" cy="1553207"/>
            <a:chOff x="500924" y="4974845"/>
            <a:chExt cx="8332135" cy="1553206"/>
          </a:xfrm>
        </p:grpSpPr>
        <p:grpSp>
          <p:nvGrpSpPr>
            <p:cNvPr id="23" name="Group 22"/>
            <p:cNvGrpSpPr/>
            <p:nvPr/>
          </p:nvGrpSpPr>
          <p:grpSpPr>
            <a:xfrm>
              <a:off x="596414" y="5881720"/>
              <a:ext cx="8222842" cy="646331"/>
              <a:chOff x="473447" y="5725416"/>
              <a:chExt cx="8222842" cy="646331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819572" y="5725416"/>
                <a:ext cx="7876717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solidFill>
                      <a:srgbClr val="073779"/>
                    </a:solidFill>
                    <a:sym typeface="Wingdings 3" charset="0"/>
                  </a:rPr>
                  <a:t>For a fixed p-</a:t>
                </a:r>
                <a:r>
                  <a:rPr lang="en-US" dirty="0" err="1">
                    <a:solidFill>
                      <a:srgbClr val="073779"/>
                    </a:solidFill>
                    <a:sym typeface="Wingdings 3" charset="0"/>
                  </a:rPr>
                  <a:t>Pb</a:t>
                </a:r>
                <a:r>
                  <a:rPr lang="en-US" dirty="0">
                    <a:solidFill>
                      <a:srgbClr val="073779"/>
                    </a:solidFill>
                    <a:sym typeface="Wingdings 3" charset="0"/>
                  </a:rPr>
                  <a:t> impact parameter</a:t>
                </a:r>
                <a:r>
                  <a:rPr lang="en-US" i="1" dirty="0">
                    <a:solidFill>
                      <a:srgbClr val="073779"/>
                    </a:solidFill>
                    <a:sym typeface="Wingdings 3" charset="0"/>
                  </a:rPr>
                  <a:t> b</a:t>
                </a:r>
                <a:r>
                  <a:rPr lang="en-US" dirty="0">
                    <a:solidFill>
                      <a:srgbClr val="073779"/>
                    </a:solidFill>
                    <a:sym typeface="Wingdings 3" charset="0"/>
                  </a:rPr>
                  <a:t>, </a:t>
                </a:r>
                <a:r>
                  <a:rPr lang="en-US" i="1" dirty="0">
                    <a:solidFill>
                      <a:srgbClr val="073779"/>
                    </a:solidFill>
                    <a:sym typeface="Wingdings 3" charset="0"/>
                  </a:rPr>
                  <a:t>&lt;</a:t>
                </a:r>
                <a:r>
                  <a:rPr lang="en-US" i="1" dirty="0" err="1">
                    <a:solidFill>
                      <a:srgbClr val="073779"/>
                    </a:solidFill>
                    <a:sym typeface="Wingdings 3" charset="0"/>
                  </a:rPr>
                  <a:t>n</a:t>
                </a:r>
                <a:r>
                  <a:rPr lang="en-US" i="1" baseline="-25000" dirty="0" err="1">
                    <a:solidFill>
                      <a:srgbClr val="073779"/>
                    </a:solidFill>
                    <a:sym typeface="Wingdings 3" charset="0"/>
                  </a:rPr>
                  <a:t>hard</a:t>
                </a:r>
                <a:r>
                  <a:rPr lang="en-US" i="1" dirty="0">
                    <a:solidFill>
                      <a:srgbClr val="073779"/>
                    </a:solidFill>
                    <a:sym typeface="Wingdings 3" charset="0"/>
                  </a:rPr>
                  <a:t>&gt;</a:t>
                </a:r>
                <a:r>
                  <a:rPr lang="en-US" dirty="0">
                    <a:solidFill>
                      <a:srgbClr val="073779"/>
                    </a:solidFill>
                    <a:sym typeface="Wingdings 3" charset="0"/>
                  </a:rPr>
                  <a:t> depends on </a:t>
                </a:r>
                <a:r>
                  <a:rPr lang="en-US" i="1" dirty="0" smtClean="0">
                    <a:solidFill>
                      <a:srgbClr val="073779"/>
                    </a:solidFill>
                    <a:sym typeface="Wingdings 3" charset="0"/>
                  </a:rPr>
                  <a:t>&lt;</a:t>
                </a:r>
                <a:r>
                  <a:rPr lang="en-US" i="1" dirty="0" err="1">
                    <a:solidFill>
                      <a:srgbClr val="073779"/>
                    </a:solidFill>
                    <a:sym typeface="Wingdings 3" charset="0"/>
                  </a:rPr>
                  <a:t>b</a:t>
                </a:r>
                <a:r>
                  <a:rPr lang="en-US" i="1" baseline="-25000" dirty="0" err="1">
                    <a:solidFill>
                      <a:srgbClr val="073779"/>
                    </a:solidFill>
                    <a:sym typeface="Wingdings 3" charset="0"/>
                  </a:rPr>
                  <a:t>NN</a:t>
                </a:r>
                <a:r>
                  <a:rPr lang="en-US" i="1" dirty="0" smtClean="0">
                    <a:solidFill>
                      <a:srgbClr val="073779"/>
                    </a:solidFill>
                    <a:sym typeface="Wingdings 3" charset="0"/>
                  </a:rPr>
                  <a:t>&gt; </a:t>
                </a:r>
                <a:r>
                  <a:rPr lang="en-US" i="1" dirty="0">
                    <a:solidFill>
                      <a:srgbClr val="073779"/>
                    </a:solidFill>
                  </a:rPr>
                  <a:t> </a:t>
                </a:r>
                <a:endParaRPr lang="en-US" i="1" dirty="0" smtClean="0">
                  <a:solidFill>
                    <a:srgbClr val="073779"/>
                  </a:solidFill>
                </a:endParaRPr>
              </a:p>
              <a:p>
                <a:r>
                  <a:rPr lang="en-US" dirty="0" smtClean="0">
                    <a:solidFill>
                      <a:srgbClr val="073779"/>
                    </a:solidFill>
                    <a:sym typeface="Wingdings 3" charset="0"/>
                  </a:rPr>
                  <a:t> reduced number of hard scatterings for peripheral events</a:t>
                </a:r>
                <a:endParaRPr lang="en-US" dirty="0">
                  <a:solidFill>
                    <a:srgbClr val="073779"/>
                  </a:solidFill>
                  <a:sym typeface="Wingdings 3" charset="0"/>
                </a:endParaRPr>
              </a:p>
            </p:txBody>
          </p:sp>
          <p:sp>
            <p:nvSpPr>
              <p:cNvPr id="21" name="Right Arrow 20"/>
              <p:cNvSpPr/>
              <p:nvPr/>
            </p:nvSpPr>
            <p:spPr>
              <a:xfrm>
                <a:off x="473447" y="5734591"/>
                <a:ext cx="337750" cy="351952"/>
              </a:xfrm>
              <a:prstGeom prst="rightArrow">
                <a:avLst>
                  <a:gd name="adj1" fmla="val 50000"/>
                  <a:gd name="adj2" fmla="val 71104"/>
                </a:avLst>
              </a:prstGeom>
              <a:solidFill>
                <a:schemeClr val="accent1">
                  <a:lumMod val="75000"/>
                </a:schemeClr>
              </a:solidFill>
              <a:ln w="28575" cmpd="sng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1426" tIns="45712" rIns="91426" bIns="45712"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4" name="Group 23"/>
            <p:cNvGrpSpPr/>
            <p:nvPr/>
          </p:nvGrpSpPr>
          <p:grpSpPr>
            <a:xfrm>
              <a:off x="596414" y="5351895"/>
              <a:ext cx="8236645" cy="447675"/>
              <a:chOff x="459644" y="5061642"/>
              <a:chExt cx="8236645" cy="447675"/>
            </a:xfrm>
          </p:grpSpPr>
          <p:sp>
            <p:nvSpPr>
              <p:cNvPr id="25" name="TextBox 24"/>
              <p:cNvSpPr txBox="1"/>
              <p:nvPr/>
            </p:nvSpPr>
            <p:spPr>
              <a:xfrm>
                <a:off x="819572" y="5082029"/>
                <a:ext cx="7876717" cy="369316"/>
              </a:xfrm>
              <a:prstGeom prst="rect">
                <a:avLst/>
              </a:prstGeom>
              <a:noFill/>
            </p:spPr>
            <p:txBody>
              <a:bodyPr wrap="square" lIns="91426" tIns="45712" rIns="91426" bIns="45712" rtlCol="0">
                <a:spAutoFit/>
              </a:bodyPr>
              <a:lstStyle/>
              <a:p>
                <a:r>
                  <a:rPr lang="en-US" dirty="0" smtClean="0">
                    <a:solidFill>
                      <a:schemeClr val="accent1"/>
                    </a:solidFill>
                  </a:rPr>
                  <a:t>For a given centrality class hard processes scale with </a:t>
                </a:r>
              </a:p>
            </p:txBody>
          </p:sp>
          <p:graphicFrame>
            <p:nvGraphicFramePr>
              <p:cNvPr id="26" name="Object 25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657305261"/>
                  </p:ext>
                </p:extLst>
              </p:nvPr>
            </p:nvGraphicFramePr>
            <p:xfrm>
              <a:off x="5876678" y="5061642"/>
              <a:ext cx="2640013" cy="44767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7360" name="Equation" r:id="rId5" imgW="1866900" imgH="317500" progId="Equation.3">
                      <p:embed/>
                    </p:oleObj>
                  </mc:Choice>
                  <mc:Fallback>
                    <p:oleObj name="Equation" r:id="rId5" imgW="1866900" imgH="317500" progId="Equation.3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6"/>
                          <a:stretch>
                            <a:fillRect/>
                          </a:stretch>
                        </p:blipFill>
                        <p:spPr>
                          <a:xfrm>
                            <a:off x="5876678" y="5061642"/>
                            <a:ext cx="2640013" cy="447675"/>
                          </a:xfrm>
                          <a:prstGeom prst="rect">
                            <a:avLst/>
                          </a:prstGeom>
                          <a:solidFill>
                            <a:schemeClr val="accent2">
                              <a:lumMod val="75000"/>
                            </a:schemeClr>
                          </a:solidFill>
                          <a:ln>
                            <a:noFill/>
                          </a:ln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7" name="Right Arrow 26"/>
              <p:cNvSpPr/>
              <p:nvPr/>
            </p:nvSpPr>
            <p:spPr>
              <a:xfrm>
                <a:off x="459644" y="5099102"/>
                <a:ext cx="337750" cy="351952"/>
              </a:xfrm>
              <a:prstGeom prst="rightArrow">
                <a:avLst>
                  <a:gd name="adj1" fmla="val 50000"/>
                  <a:gd name="adj2" fmla="val 71104"/>
                </a:avLst>
              </a:prstGeom>
              <a:solidFill>
                <a:schemeClr val="accent1">
                  <a:lumMod val="75000"/>
                </a:schemeClr>
              </a:solidFill>
              <a:ln w="28575" cmpd="sng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1426" tIns="45712" rIns="91426" bIns="45712"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500924" y="5108291"/>
              <a:ext cx="8261037" cy="1419760"/>
            </a:xfrm>
            <a:prstGeom prst="rect">
              <a:avLst/>
            </a:prstGeom>
            <a:noFill/>
            <a:ln w="28575" cmpd="sng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947137" y="4974845"/>
              <a:ext cx="1811088" cy="369332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 w="28575" cmpd="sng">
              <a:solidFill>
                <a:schemeClr val="accent2">
                  <a:lumMod val="75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accent1"/>
                  </a:solidFill>
                </a:rPr>
                <a:t>Centrality in p-</a:t>
              </a:r>
              <a:r>
                <a:rPr lang="en-US" dirty="0" err="1" smtClean="0">
                  <a:solidFill>
                    <a:schemeClr val="accent1"/>
                  </a:solidFill>
                </a:rPr>
                <a:t>Pb</a:t>
              </a:r>
              <a:endParaRPr lang="en-US"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00924" y="2989086"/>
            <a:ext cx="8261037" cy="1611194"/>
            <a:chOff x="500924" y="3227788"/>
            <a:chExt cx="8261037" cy="1611193"/>
          </a:xfrm>
        </p:grpSpPr>
        <p:sp>
          <p:nvSpPr>
            <p:cNvPr id="19" name="TextBox 18"/>
            <p:cNvSpPr txBox="1"/>
            <p:nvPr/>
          </p:nvSpPr>
          <p:spPr>
            <a:xfrm>
              <a:off x="500924" y="3227788"/>
              <a:ext cx="8261037" cy="1611193"/>
            </a:xfrm>
            <a:prstGeom prst="rect">
              <a:avLst/>
            </a:prstGeom>
            <a:noFill/>
            <a:ln w="28575" cmpd="sng">
              <a:noFill/>
            </a:ln>
          </p:spPr>
          <p:txBody>
            <a:bodyPr wrap="square" lIns="91426" tIns="45712" rIns="91426" bIns="45712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en-US" dirty="0" smtClean="0">
                  <a:solidFill>
                    <a:srgbClr val="05295B"/>
                  </a:solidFill>
                </a:rPr>
                <a:t>At high </a:t>
              </a:r>
              <a:r>
                <a:rPr lang="en-US" i="1" dirty="0" err="1" smtClean="0">
                  <a:solidFill>
                    <a:srgbClr val="05295B"/>
                  </a:solidFill>
                </a:rPr>
                <a:t>p</a:t>
              </a:r>
              <a:r>
                <a:rPr lang="en-US" i="1" baseline="-25000" dirty="0" err="1" smtClean="0">
                  <a:solidFill>
                    <a:srgbClr val="05295B"/>
                  </a:solidFill>
                </a:rPr>
                <a:t>T</a:t>
              </a:r>
              <a:r>
                <a:rPr lang="en-US" dirty="0" smtClean="0">
                  <a:solidFill>
                    <a:srgbClr val="05295B"/>
                  </a:solidFill>
                </a:rPr>
                <a:t> another source of bias</a:t>
              </a:r>
              <a:endParaRPr lang="en-US" sz="800" dirty="0">
                <a:solidFill>
                  <a:srgbClr val="05295B"/>
                </a:solidFill>
              </a:endParaRPr>
            </a:p>
            <a:p>
              <a:pPr marL="285706" indent="-285706">
                <a:lnSpc>
                  <a:spcPct val="110000"/>
                </a:lnSpc>
                <a:buFont typeface="Wingdings 3" charset="0"/>
                <a:buChar char="Æ"/>
              </a:pPr>
              <a:r>
                <a:rPr lang="en-US" dirty="0" smtClean="0">
                  <a:solidFill>
                    <a:schemeClr val="tx2">
                      <a:lumMod val="75000"/>
                    </a:schemeClr>
                  </a:solidFill>
                </a:rPr>
                <a:t>correlations between high </a:t>
              </a:r>
              <a:r>
                <a:rPr lang="en-US" i="1" dirty="0" err="1" smtClean="0">
                  <a:solidFill>
                    <a:schemeClr val="tx2">
                      <a:lumMod val="75000"/>
                    </a:schemeClr>
                  </a:solidFill>
                </a:rPr>
                <a:t>p</a:t>
              </a:r>
              <a:r>
                <a:rPr lang="en-US" i="1" baseline="-25000" dirty="0" err="1" smtClean="0">
                  <a:solidFill>
                    <a:schemeClr val="tx2">
                      <a:lumMod val="75000"/>
                    </a:schemeClr>
                  </a:solidFill>
                </a:rPr>
                <a:t>T</a:t>
              </a:r>
              <a:r>
                <a:rPr lang="en-US" dirty="0" smtClean="0">
                  <a:solidFill>
                    <a:schemeClr val="tx2">
                      <a:lumMod val="75000"/>
                    </a:schemeClr>
                  </a:solidFill>
                </a:rPr>
                <a:t> particles and centrality estimators that measure multiplicity in the tracking region</a:t>
              </a:r>
            </a:p>
            <a:p>
              <a:pPr marL="285706" indent="-285706">
                <a:lnSpc>
                  <a:spcPct val="110000"/>
                </a:lnSpc>
                <a:buFont typeface="Wingdings 3" charset="0"/>
                <a:buChar char="Æ"/>
              </a:pPr>
              <a:r>
                <a:rPr lang="en-US" dirty="0" smtClean="0">
                  <a:solidFill>
                    <a:srgbClr val="05295B"/>
                  </a:solidFill>
                </a:rPr>
                <a:t>for very peripheral collisions multiplicity estimators act as a veto on hard processes</a:t>
              </a:r>
            </a:p>
            <a:p>
              <a:pPr marL="742835" lvl="1" indent="-285706">
                <a:lnSpc>
                  <a:spcPct val="110000"/>
                </a:lnSpc>
                <a:buFont typeface="Wingdings 3" charset="0"/>
                <a:buChar char="Æ"/>
              </a:pPr>
              <a:r>
                <a:rPr lang="en-US" dirty="0" smtClean="0">
                  <a:solidFill>
                    <a:srgbClr val="FF0066"/>
                  </a:solidFill>
                </a:rPr>
                <a:t>jet-veto effect</a:t>
              </a:r>
              <a:endParaRPr lang="en-US" dirty="0" smtClean="0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500924" y="3256432"/>
              <a:ext cx="8261037" cy="1582549"/>
            </a:xfrm>
            <a:prstGeom prst="rect">
              <a:avLst/>
            </a:prstGeom>
            <a:noFill/>
            <a:ln w="28575" cmpd="sng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00924" y="825691"/>
            <a:ext cx="8261037" cy="2000579"/>
            <a:chOff x="500924" y="825690"/>
            <a:chExt cx="8261037" cy="2000579"/>
          </a:xfrm>
        </p:grpSpPr>
        <p:sp>
          <p:nvSpPr>
            <p:cNvPr id="15" name="Rectangle 14"/>
            <p:cNvSpPr/>
            <p:nvPr/>
          </p:nvSpPr>
          <p:spPr>
            <a:xfrm>
              <a:off x="500924" y="825690"/>
              <a:ext cx="8261037" cy="1915893"/>
            </a:xfrm>
            <a:prstGeom prst="rect">
              <a:avLst/>
            </a:prstGeom>
            <a:ln w="28575" cmpd="sng">
              <a:noFill/>
            </a:ln>
          </p:spPr>
          <p:txBody>
            <a:bodyPr wrap="square" lIns="91426" tIns="45712" rIns="91426" bIns="45712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en-US" dirty="0">
                  <a:solidFill>
                    <a:schemeClr val="accent1">
                      <a:lumMod val="75000"/>
                    </a:schemeClr>
                  </a:solidFill>
                </a:rPr>
                <a:t>Models </a:t>
              </a:r>
              <a:r>
                <a:rPr lang="en-US" dirty="0" smtClean="0">
                  <a:solidFill>
                    <a:schemeClr val="accent1">
                      <a:lumMod val="75000"/>
                    </a:schemeClr>
                  </a:solidFill>
                </a:rPr>
                <a:t>including </a:t>
              </a:r>
              <a:r>
                <a:rPr lang="en-US" dirty="0" smtClean="0">
                  <a:solidFill>
                    <a:srgbClr val="FF0066"/>
                  </a:solidFill>
                </a:rPr>
                <a:t>multi</a:t>
              </a:r>
              <a:r>
                <a:rPr lang="en-US" dirty="0">
                  <a:solidFill>
                    <a:srgbClr val="FF0066"/>
                  </a:solidFill>
                </a:rPr>
                <a:t>-</a:t>
              </a:r>
              <a:r>
                <a:rPr lang="en-US" dirty="0" err="1">
                  <a:solidFill>
                    <a:srgbClr val="FF0066"/>
                  </a:solidFill>
                </a:rPr>
                <a:t>parton</a:t>
              </a:r>
              <a:r>
                <a:rPr lang="en-US" dirty="0">
                  <a:solidFill>
                    <a:srgbClr val="FF0066"/>
                  </a:solidFill>
                </a:rPr>
                <a:t> </a:t>
              </a:r>
              <a:r>
                <a:rPr lang="en-US" dirty="0" smtClean="0">
                  <a:solidFill>
                    <a:srgbClr val="FF0066"/>
                  </a:solidFill>
                </a:rPr>
                <a:t>interactions </a:t>
              </a:r>
              <a:r>
                <a:rPr lang="en-US" dirty="0">
                  <a:solidFill>
                    <a:srgbClr val="FF0066"/>
                  </a:solidFill>
                </a:rPr>
                <a:t>(MPI) </a:t>
              </a:r>
              <a:r>
                <a:rPr lang="en-US" dirty="0" smtClean="0">
                  <a:solidFill>
                    <a:srgbClr val="05295B"/>
                  </a:solidFill>
                </a:rPr>
                <a:t>have fluctuations in the number of particle </a:t>
              </a:r>
              <a:r>
                <a:rPr lang="en-US" dirty="0">
                  <a:solidFill>
                    <a:srgbClr val="05295B"/>
                  </a:solidFill>
                </a:rPr>
                <a:t>sources </a:t>
              </a:r>
              <a:r>
                <a:rPr lang="en-US" dirty="0" smtClean="0">
                  <a:solidFill>
                    <a:srgbClr val="05295B"/>
                  </a:solidFill>
                </a:rPr>
                <a:t>(hard scatterings </a:t>
              </a:r>
              <a:r>
                <a:rPr lang="en-US" i="1" dirty="0" err="1" smtClean="0">
                  <a:solidFill>
                    <a:srgbClr val="05295B"/>
                  </a:solidFill>
                </a:rPr>
                <a:t>n</a:t>
              </a:r>
              <a:r>
                <a:rPr lang="en-US" i="1" baseline="-25000" dirty="0" err="1" smtClean="0">
                  <a:solidFill>
                    <a:srgbClr val="05295B"/>
                  </a:solidFill>
                </a:rPr>
                <a:t>hard</a:t>
              </a:r>
              <a:r>
                <a:rPr lang="en-US" dirty="0" smtClean="0">
                  <a:solidFill>
                    <a:srgbClr val="05295B"/>
                  </a:solidFill>
                </a:rPr>
                <a:t>)</a:t>
              </a:r>
              <a:r>
                <a:rPr lang="en-US" dirty="0" smtClean="0"/>
                <a:t>	 </a:t>
              </a:r>
              <a:r>
                <a:rPr lang="en-US" dirty="0">
                  <a:solidFill>
                    <a:srgbClr val="009966"/>
                  </a:solidFill>
                </a:rPr>
                <a:t> </a:t>
              </a:r>
              <a:r>
                <a:rPr lang="en-US" dirty="0" smtClean="0">
                  <a:solidFill>
                    <a:srgbClr val="FF0066"/>
                  </a:solidFill>
                  <a:sym typeface="Wingdings 3" charset="0"/>
                </a:rPr>
                <a:t> </a:t>
              </a:r>
              <a:r>
                <a:rPr lang="en-US" dirty="0" smtClean="0">
                  <a:solidFill>
                    <a:srgbClr val="FF0066"/>
                  </a:solidFill>
                </a:rPr>
                <a:t>&lt;</a:t>
              </a:r>
              <a:r>
                <a:rPr lang="en-US" dirty="0" err="1">
                  <a:solidFill>
                    <a:srgbClr val="FF0066"/>
                  </a:solidFill>
                </a:rPr>
                <a:t>n</a:t>
              </a:r>
              <a:r>
                <a:rPr lang="en-US" baseline="-25000" dirty="0" err="1">
                  <a:solidFill>
                    <a:srgbClr val="FF0066"/>
                  </a:solidFill>
                </a:rPr>
                <a:t>hard</a:t>
              </a:r>
              <a:r>
                <a:rPr lang="en-US" dirty="0">
                  <a:solidFill>
                    <a:srgbClr val="FF0066"/>
                  </a:solidFill>
                </a:rPr>
                <a:t>&gt;(</a:t>
              </a:r>
              <a:r>
                <a:rPr lang="en-US" dirty="0" err="1">
                  <a:solidFill>
                    <a:srgbClr val="FF0066"/>
                  </a:solidFill>
                </a:rPr>
                <a:t>b</a:t>
              </a:r>
              <a:r>
                <a:rPr lang="en-US" baseline="-25000" dirty="0" err="1">
                  <a:solidFill>
                    <a:srgbClr val="FF0066"/>
                  </a:solidFill>
                </a:rPr>
                <a:t>NN</a:t>
              </a:r>
              <a:r>
                <a:rPr lang="en-US" dirty="0">
                  <a:solidFill>
                    <a:srgbClr val="FF0066"/>
                  </a:solidFill>
                </a:rPr>
                <a:t>) = </a:t>
              </a:r>
              <a:r>
                <a:rPr lang="en-US" dirty="0" err="1">
                  <a:solidFill>
                    <a:srgbClr val="FF0066"/>
                  </a:solidFill>
                  <a:latin typeface="Symbol" charset="2"/>
                  <a:cs typeface="Symbol" charset="2"/>
                </a:rPr>
                <a:t>s</a:t>
              </a:r>
              <a:r>
                <a:rPr lang="en-US" baseline="-25000" dirty="0" err="1">
                  <a:solidFill>
                    <a:srgbClr val="FF0066"/>
                  </a:solidFill>
                </a:rPr>
                <a:t>hard</a:t>
              </a:r>
              <a:r>
                <a:rPr lang="en-US" dirty="0" err="1">
                  <a:solidFill>
                    <a:srgbClr val="FF0066"/>
                  </a:solidFill>
                </a:rPr>
                <a:t>T</a:t>
              </a:r>
              <a:r>
                <a:rPr lang="en-US" baseline="-25000" dirty="0" err="1">
                  <a:solidFill>
                    <a:srgbClr val="FF0066"/>
                  </a:solidFill>
                </a:rPr>
                <a:t>N</a:t>
              </a:r>
              <a:r>
                <a:rPr lang="en-US" dirty="0">
                  <a:solidFill>
                    <a:srgbClr val="FF0066"/>
                  </a:solidFill>
                </a:rPr>
                <a:t>(</a:t>
              </a:r>
              <a:r>
                <a:rPr lang="en-US" dirty="0" err="1">
                  <a:solidFill>
                    <a:srgbClr val="FF0066"/>
                  </a:solidFill>
                </a:rPr>
                <a:t>b</a:t>
              </a:r>
              <a:r>
                <a:rPr lang="en-US" baseline="-25000" dirty="0" err="1">
                  <a:solidFill>
                    <a:srgbClr val="FF0066"/>
                  </a:solidFill>
                </a:rPr>
                <a:t>NN</a:t>
              </a:r>
              <a:r>
                <a:rPr lang="en-US" dirty="0" smtClean="0">
                  <a:solidFill>
                    <a:srgbClr val="FF0066"/>
                  </a:solidFill>
                </a:rPr>
                <a:t>)</a:t>
              </a:r>
            </a:p>
            <a:p>
              <a:pPr marL="342900" indent="-342900">
                <a:lnSpc>
                  <a:spcPct val="110000"/>
                </a:lnSpc>
                <a:buFont typeface="Wingdings 3" charset="0"/>
                <a:buChar char="Æ"/>
              </a:pPr>
              <a:r>
                <a:rPr lang="en-US" dirty="0" smtClean="0">
                  <a:solidFill>
                    <a:srgbClr val="FF0066"/>
                  </a:solidFill>
                </a:rPr>
                <a:t>bias </a:t>
              </a:r>
              <a:r>
                <a:rPr lang="en-US" dirty="0">
                  <a:solidFill>
                    <a:srgbClr val="FF0066"/>
                  </a:solidFill>
                </a:rPr>
                <a:t>on multiplicity   </a:t>
              </a:r>
              <a:r>
                <a:rPr lang="en-US" dirty="0" smtClean="0">
                  <a:solidFill>
                    <a:srgbClr val="FF0066"/>
                  </a:solidFill>
                </a:rPr>
                <a:t>              bias </a:t>
              </a:r>
              <a:r>
                <a:rPr lang="en-US" dirty="0">
                  <a:solidFill>
                    <a:srgbClr val="FF0066"/>
                  </a:solidFill>
                </a:rPr>
                <a:t>on hard </a:t>
              </a:r>
              <a:r>
                <a:rPr lang="en-US" dirty="0" smtClean="0">
                  <a:solidFill>
                    <a:srgbClr val="FF0066"/>
                  </a:solidFill>
                </a:rPr>
                <a:t>scatterings</a:t>
              </a:r>
              <a:endParaRPr lang="en-US" dirty="0" smtClean="0">
                <a:solidFill>
                  <a:srgbClr val="009966"/>
                </a:solidFill>
              </a:endParaRPr>
            </a:p>
            <a:p>
              <a:pPr marL="285750" indent="-285750">
                <a:lnSpc>
                  <a:spcPct val="110000"/>
                </a:lnSpc>
                <a:buFont typeface="Wingdings 3" charset="0"/>
                <a:buChar char="Æ"/>
              </a:pPr>
              <a:r>
                <a:rPr lang="en-US" dirty="0" smtClean="0">
                  <a:solidFill>
                    <a:schemeClr val="tx2">
                      <a:lumMod val="75000"/>
                    </a:schemeClr>
                  </a:solidFill>
                </a:rPr>
                <a:t> central </a:t>
              </a:r>
              <a:r>
                <a:rPr lang="en-US" dirty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(peripheral)</a:t>
              </a:r>
              <a:r>
                <a:rPr lang="en-US" dirty="0">
                  <a:solidFill>
                    <a:schemeClr val="tx2">
                      <a:lumMod val="75000"/>
                    </a:schemeClr>
                  </a:solidFill>
                </a:rPr>
                <a:t> collisions </a:t>
              </a:r>
              <a:r>
                <a:rPr lang="en-US" dirty="0" smtClean="0">
                  <a:solidFill>
                    <a:schemeClr val="tx2">
                      <a:lumMod val="75000"/>
                    </a:schemeClr>
                  </a:solidFill>
                </a:rPr>
                <a:t>have </a:t>
              </a:r>
              <a:r>
                <a:rPr lang="en-US" dirty="0">
                  <a:solidFill>
                    <a:schemeClr val="tx2">
                      <a:lumMod val="75000"/>
                    </a:schemeClr>
                  </a:solidFill>
                </a:rPr>
                <a:t>a </a:t>
              </a:r>
              <a:r>
                <a:rPr lang="en-US" dirty="0" smtClean="0">
                  <a:solidFill>
                    <a:schemeClr val="tx2">
                      <a:lumMod val="75000"/>
                    </a:schemeClr>
                  </a:solidFill>
                </a:rPr>
                <a:t>larger </a:t>
              </a:r>
              <a:r>
                <a:rPr lang="en-US" dirty="0" smtClean="0">
                  <a:solidFill>
                    <a:srgbClr val="60B9EC"/>
                  </a:solidFill>
                </a:rPr>
                <a:t>(</a:t>
              </a:r>
              <a:r>
                <a:rPr lang="en-US" dirty="0">
                  <a:solidFill>
                    <a:srgbClr val="60B9EC"/>
                  </a:solidFill>
                </a:rPr>
                <a:t>lower)</a:t>
              </a:r>
              <a:r>
                <a:rPr lang="en-US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dirty="0" smtClean="0">
                  <a:solidFill>
                    <a:schemeClr val="tx2">
                      <a:lumMod val="75000"/>
                    </a:schemeClr>
                  </a:solidFill>
                </a:rPr>
                <a:t>than average </a:t>
              </a:r>
              <a:r>
                <a:rPr lang="en-US" i="1" dirty="0" err="1" smtClean="0">
                  <a:solidFill>
                    <a:schemeClr val="tx2">
                      <a:lumMod val="75000"/>
                    </a:schemeClr>
                  </a:solidFill>
                </a:rPr>
                <a:t>n</a:t>
              </a:r>
              <a:r>
                <a:rPr lang="en-US" i="1" baseline="-25000" dirty="0" err="1" smtClean="0">
                  <a:solidFill>
                    <a:schemeClr val="tx2">
                      <a:lumMod val="75000"/>
                    </a:schemeClr>
                  </a:solidFill>
                </a:rPr>
                <a:t>hard</a:t>
              </a:r>
              <a:endParaRPr lang="en-US" i="1" baseline="-25000" dirty="0">
                <a:solidFill>
                  <a:schemeClr val="tx2">
                    <a:lumMod val="75000"/>
                  </a:schemeClr>
                </a:solidFill>
              </a:endParaRPr>
            </a:p>
            <a:p>
              <a:pPr marL="285750" indent="-285750">
                <a:lnSpc>
                  <a:spcPct val="110000"/>
                </a:lnSpc>
                <a:buFont typeface="Wingdings 3" charset="0"/>
                <a:buChar char="Æ"/>
              </a:pPr>
              <a:r>
                <a:rPr lang="en-US" dirty="0" smtClean="0">
                  <a:solidFill>
                    <a:schemeClr val="accent2">
                      <a:lumMod val="75000"/>
                    </a:schemeClr>
                  </a:solidFill>
                </a:rPr>
                <a:t> effect enhanced in peripheral collisions where </a:t>
              </a:r>
              <a:r>
                <a:rPr lang="en-US" i="1" dirty="0" err="1" smtClean="0">
                  <a:solidFill>
                    <a:schemeClr val="accent2">
                      <a:lumMod val="75000"/>
                    </a:schemeClr>
                  </a:solidFill>
                </a:rPr>
                <a:t>b</a:t>
              </a:r>
              <a:r>
                <a:rPr lang="en-US" i="1" baseline="-25000" dirty="0" err="1" smtClean="0">
                  <a:solidFill>
                    <a:schemeClr val="accent2">
                      <a:lumMod val="75000"/>
                    </a:schemeClr>
                  </a:solidFill>
                </a:rPr>
                <a:t>NN</a:t>
              </a:r>
              <a:r>
                <a:rPr lang="en-US" dirty="0" smtClean="0">
                  <a:solidFill>
                    <a:schemeClr val="accent2">
                      <a:lumMod val="75000"/>
                    </a:schemeClr>
                  </a:solidFill>
                </a:rPr>
                <a:t> larger than average reduces </a:t>
              </a:r>
            </a:p>
            <a:p>
              <a:pPr>
                <a:lnSpc>
                  <a:spcPct val="110000"/>
                </a:lnSpc>
              </a:pPr>
              <a:r>
                <a:rPr lang="en-US" dirty="0">
                  <a:solidFill>
                    <a:schemeClr val="accent2">
                      <a:lumMod val="75000"/>
                    </a:schemeClr>
                  </a:solidFill>
                </a:rPr>
                <a:t> </a:t>
              </a:r>
              <a:r>
                <a:rPr lang="en-US" dirty="0" smtClean="0">
                  <a:solidFill>
                    <a:schemeClr val="accent2">
                      <a:lumMod val="75000"/>
                    </a:schemeClr>
                  </a:solidFill>
                </a:rPr>
                <a:t>     MPI probability</a:t>
              </a:r>
              <a:endParaRPr lang="en-US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500924" y="887612"/>
              <a:ext cx="8261037" cy="1938657"/>
            </a:xfrm>
            <a:prstGeom prst="rect">
              <a:avLst/>
            </a:prstGeom>
            <a:noFill/>
            <a:ln w="28575" cmpd="sng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311896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4524"/>
    </mc:Choice>
    <mc:Fallback>
      <p:transition xmlns:p14="http://schemas.microsoft.com/office/powerpoint/2010/main" advTm="54524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6660000"/>
            <a:ext cx="2133600" cy="216000"/>
          </a:xfrm>
          <a:solidFill>
            <a:schemeClr val="accent1">
              <a:lumMod val="75000"/>
            </a:schemeClr>
          </a:solidFill>
        </p:spPr>
        <p:txBody>
          <a:bodyPr/>
          <a:lstStyle>
            <a:lvl1pPr>
              <a:defRPr>
                <a:solidFill>
                  <a:srgbClr val="F2F2F2"/>
                </a:solidFill>
              </a:defRPr>
            </a:lvl1pPr>
          </a:lstStyle>
          <a:p>
            <a:r>
              <a:rPr lang="en-US" smtClean="0"/>
              <a:t>C. Oppedisano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123603" y="6660942"/>
            <a:ext cx="4899241" cy="217516"/>
          </a:xfrm>
          <a:solidFill>
            <a:schemeClr val="bg2">
              <a:lumMod val="75000"/>
            </a:schemeClr>
          </a:solidFill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schemeClr val="accent1"/>
                </a:solidFill>
              </a:rPr>
              <a:t>Hard Probes 2013, Cape Town, South Africa, November 4-8 2013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22842" y="6659999"/>
            <a:ext cx="2133600" cy="216000"/>
          </a:xfrm>
          <a:solidFill>
            <a:schemeClr val="bg2">
              <a:lumMod val="60000"/>
              <a:lumOff val="40000"/>
            </a:schemeClr>
          </a:solidFill>
        </p:spPr>
        <p:txBody>
          <a:bodyPr/>
          <a:lstStyle>
            <a:lvl1pPr>
              <a:defRPr>
                <a:solidFill>
                  <a:srgbClr val="10253F"/>
                </a:solidFill>
              </a:defRPr>
            </a:lvl1pPr>
          </a:lstStyle>
          <a:p>
            <a:fld id="{5405244A-08D4-DA48-A0EA-01B05D987E23}" type="slidenum">
              <a:rPr lang="en-US" smtClean="0"/>
              <a:pPr/>
              <a:t>11</a:t>
            </a:fld>
            <a:r>
              <a:rPr lang="en-US" dirty="0" smtClean="0"/>
              <a:t>/16</a:t>
            </a:r>
            <a:endParaRPr lang="en-US" dirty="0"/>
          </a:p>
        </p:txBody>
      </p:sp>
      <p:pic>
        <p:nvPicPr>
          <p:cNvPr id="5" name="Picture 4" descr="2011-Nov-24-ALICE_logo_Red_WithoutStrapline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98" y="20009"/>
            <a:ext cx="503820" cy="805687"/>
          </a:xfrm>
          <a:prstGeom prst="rect">
            <a:avLst/>
          </a:prstGeom>
        </p:spPr>
      </p:pic>
      <p:pic>
        <p:nvPicPr>
          <p:cNvPr id="6" name="Picture 5" descr="Logo_INF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5809" y="48301"/>
            <a:ext cx="761989" cy="747491"/>
          </a:xfrm>
          <a:prstGeom prst="rect">
            <a:avLst/>
          </a:prstGeom>
        </p:spPr>
      </p:pic>
      <p:sp>
        <p:nvSpPr>
          <p:cNvPr id="7" name="Title 10"/>
          <p:cNvSpPr txBox="1">
            <a:spLocks/>
          </p:cNvSpPr>
          <p:nvPr/>
        </p:nvSpPr>
        <p:spPr>
          <a:xfrm>
            <a:off x="799556" y="108001"/>
            <a:ext cx="7450964" cy="579475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none"/>
        </p:style>
        <p:txBody>
          <a:bodyPr vert="horz" lIns="91426" tIns="45712" rIns="91426" bIns="45712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Chalkduster"/>
                <a:ea typeface="+mj-ea"/>
                <a:cs typeface="Chalkduster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r>
              <a:rPr lang="en-US" sz="3200" dirty="0" smtClean="0"/>
              <a:t>Biased &lt;</a:t>
            </a:r>
            <a:r>
              <a:rPr lang="en-US" sz="3200" dirty="0" err="1" smtClean="0"/>
              <a:t>N</a:t>
            </a:r>
            <a:r>
              <a:rPr lang="en-US" sz="3200" baseline="-25000" dirty="0" err="1" smtClean="0"/>
              <a:t>coll</a:t>
            </a:r>
            <a:r>
              <a:rPr lang="en-US" sz="3200" dirty="0" smtClean="0"/>
              <a:t>&gt; and </a:t>
            </a:r>
            <a:r>
              <a:rPr lang="en-US" sz="3200" dirty="0" err="1" smtClean="0"/>
              <a:t>Q</a:t>
            </a:r>
            <a:r>
              <a:rPr lang="en-US" sz="3200" baseline="-25000" dirty="0" err="1" smtClean="0"/>
              <a:t>pPb</a:t>
            </a:r>
            <a:endParaRPr lang="en-US" sz="3200" baseline="-25000" dirty="0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06105105"/>
              </p:ext>
            </p:extLst>
          </p:nvPr>
        </p:nvGraphicFramePr>
        <p:xfrm>
          <a:off x="1856692" y="4750319"/>
          <a:ext cx="5039741" cy="918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61" name="Equation" r:id="rId5" imgW="2857500" imgH="520700" progId="Equation.3">
                  <p:embed/>
                </p:oleObj>
              </mc:Choice>
              <mc:Fallback>
                <p:oleObj name="Equation" r:id="rId5" imgW="2857500" imgH="520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856692" y="4750319"/>
                        <a:ext cx="5039741" cy="918587"/>
                      </a:xfrm>
                      <a:prstGeom prst="rect">
                        <a:avLst/>
                      </a:prstGeom>
                      <a:solidFill>
                        <a:schemeClr val="accent2">
                          <a:lumMod val="75000"/>
                        </a:schemeClr>
                      </a:solidFill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3" name="Group 22"/>
          <p:cNvGrpSpPr/>
          <p:nvPr/>
        </p:nvGrpSpPr>
        <p:grpSpPr>
          <a:xfrm>
            <a:off x="173202" y="1869131"/>
            <a:ext cx="8944108" cy="1477330"/>
            <a:chOff x="232007" y="4979752"/>
            <a:chExt cx="8579846" cy="1477329"/>
          </a:xfrm>
        </p:grpSpPr>
        <p:sp>
          <p:nvSpPr>
            <p:cNvPr id="17" name="TextBox 16"/>
            <p:cNvSpPr txBox="1"/>
            <p:nvPr/>
          </p:nvSpPr>
          <p:spPr>
            <a:xfrm>
              <a:off x="936034" y="4979753"/>
              <a:ext cx="7875819" cy="14773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tabLst/>
              </a:pPr>
              <a:r>
                <a:rPr lang="en-US" dirty="0" smtClean="0">
                  <a:solidFill>
                    <a:srgbClr val="FF0066"/>
                  </a:solidFill>
                </a:rPr>
                <a:t>CL1 </a:t>
              </a:r>
              <a:r>
                <a:rPr lang="en-US" altLang="zh-CN" dirty="0">
                  <a:solidFill>
                    <a:srgbClr val="FF0066"/>
                  </a:solidFill>
                  <a:cs typeface="Times New Roman" pitchFamily="18" charset="0"/>
                </a:rPr>
                <a:t> </a:t>
              </a:r>
              <a:r>
                <a:rPr lang="en-US" altLang="zh-CN" dirty="0" smtClean="0">
                  <a:solidFill>
                    <a:srgbClr val="FF0066"/>
                  </a:solidFill>
                  <a:cs typeface="Times New Roman" pitchFamily="18" charset="0"/>
                </a:rPr>
                <a:t> </a:t>
              </a:r>
              <a:r>
                <a:rPr lang="en-US" dirty="0" smtClean="0">
                  <a:solidFill>
                    <a:srgbClr val="FF0066"/>
                  </a:solidFill>
                  <a:sym typeface="Wingdings 3" charset="0"/>
                </a:rPr>
                <a:t> </a:t>
              </a:r>
              <a:r>
                <a:rPr lang="en-US" dirty="0" smtClean="0">
                  <a:solidFill>
                    <a:srgbClr val="FF0066"/>
                  </a:solidFill>
                </a:rPr>
                <a:t>strong bias (full overlap with tracking region </a:t>
              </a:r>
            </a:p>
            <a:p>
              <a:pPr>
                <a:tabLst/>
              </a:pPr>
              <a:r>
                <a:rPr lang="en-US" dirty="0">
                  <a:solidFill>
                    <a:srgbClr val="FF0066"/>
                  </a:solidFill>
                </a:rPr>
                <a:t>	</a:t>
              </a:r>
              <a:r>
                <a:rPr lang="en-US" dirty="0" smtClean="0">
                  <a:solidFill>
                    <a:srgbClr val="FF0066"/>
                  </a:solidFill>
                </a:rPr>
                <a:t>	+ additional bias in peripheral events from jet veto effect)</a:t>
              </a:r>
            </a:p>
            <a:p>
              <a:pPr>
                <a:tabLst/>
              </a:pPr>
              <a:r>
                <a:rPr lang="en-US" dirty="0" smtClean="0">
                  <a:solidFill>
                    <a:schemeClr val="accent6">
                      <a:lumMod val="40000"/>
                      <a:lumOff val="60000"/>
                    </a:schemeClr>
                  </a:solidFill>
                </a:rPr>
                <a:t>V0M </a:t>
              </a:r>
              <a:r>
                <a:rPr lang="en-US" dirty="0" smtClean="0">
                  <a:solidFill>
                    <a:schemeClr val="accent6">
                      <a:lumMod val="40000"/>
                      <a:lumOff val="60000"/>
                    </a:schemeClr>
                  </a:solidFill>
                  <a:sym typeface="Wingdings 3" charset="0"/>
                </a:rPr>
                <a:t> </a:t>
              </a:r>
              <a:r>
                <a:rPr lang="en-US" dirty="0" smtClean="0">
                  <a:solidFill>
                    <a:schemeClr val="accent6">
                      <a:lumMod val="40000"/>
                      <a:lumOff val="60000"/>
                    </a:schemeClr>
                  </a:solidFill>
                </a:rPr>
                <a:t>reduced bias (outside tracking region)</a:t>
              </a:r>
            </a:p>
            <a:p>
              <a:r>
                <a:rPr lang="en-US" dirty="0" smtClean="0">
                  <a:solidFill>
                    <a:schemeClr val="accent2">
                      <a:lumMod val="75000"/>
                    </a:schemeClr>
                  </a:solidFill>
                </a:rPr>
                <a:t>V0A  </a:t>
              </a:r>
              <a:r>
                <a:rPr lang="en-US" dirty="0" smtClean="0">
                  <a:solidFill>
                    <a:schemeClr val="accent2">
                      <a:lumMod val="75000"/>
                    </a:schemeClr>
                  </a:solidFill>
                  <a:sym typeface="Wingdings 3" charset="0"/>
                </a:rPr>
                <a:t> </a:t>
              </a:r>
              <a:r>
                <a:rPr lang="en-US" dirty="0" smtClean="0">
                  <a:solidFill>
                    <a:schemeClr val="accent2">
                      <a:lumMod val="75000"/>
                    </a:schemeClr>
                  </a:solidFill>
                </a:rPr>
                <a:t>small bias (contribution from </a:t>
              </a:r>
              <a:r>
                <a:rPr lang="en-US" dirty="0" err="1" smtClean="0">
                  <a:solidFill>
                    <a:schemeClr val="accent2">
                      <a:lumMod val="75000"/>
                    </a:schemeClr>
                  </a:solidFill>
                </a:rPr>
                <a:t>Pb</a:t>
              </a:r>
              <a:r>
                <a:rPr lang="en-US" dirty="0" smtClean="0">
                  <a:solidFill>
                    <a:schemeClr val="accent2">
                      <a:lumMod val="75000"/>
                    </a:schemeClr>
                  </a:solidFill>
                </a:rPr>
                <a:t> fragmentation region)</a:t>
              </a:r>
            </a:p>
            <a:p>
              <a:r>
                <a:rPr lang="en-US" dirty="0" smtClean="0">
                  <a:solidFill>
                    <a:schemeClr val="accent1">
                      <a:lumMod val="75000"/>
                    </a:schemeClr>
                  </a:solidFill>
                </a:rPr>
                <a:t>ZNA  </a:t>
              </a:r>
              <a:r>
                <a:rPr lang="en-US" dirty="0" smtClean="0">
                  <a:solidFill>
                    <a:schemeClr val="accent1">
                      <a:lumMod val="75000"/>
                    </a:schemeClr>
                  </a:solidFill>
                  <a:sym typeface="Wingdings 3" charset="0"/>
                </a:rPr>
                <a:t> </a:t>
              </a:r>
              <a:r>
                <a:rPr lang="en-US" dirty="0" smtClean="0">
                  <a:solidFill>
                    <a:schemeClr val="accent1">
                      <a:lumMod val="75000"/>
                    </a:schemeClr>
                  </a:solidFill>
                </a:rPr>
                <a:t>smallest bias (slow nucleon emission independent from hard processes)</a:t>
              </a:r>
            </a:p>
          </p:txBody>
        </p:sp>
        <p:sp>
          <p:nvSpPr>
            <p:cNvPr id="18" name="Up Arrow 17"/>
            <p:cNvSpPr/>
            <p:nvPr/>
          </p:nvSpPr>
          <p:spPr>
            <a:xfrm>
              <a:off x="232007" y="4984670"/>
              <a:ext cx="504096" cy="1392452"/>
            </a:xfrm>
            <a:prstGeom prst="upArrow">
              <a:avLst>
                <a:gd name="adj1" fmla="val 50000"/>
                <a:gd name="adj2" fmla="val 71156"/>
              </a:avLst>
            </a:prstGeom>
            <a:gradFill>
              <a:gsLst>
                <a:gs pos="0">
                  <a:schemeClr val="accent1">
                    <a:lumMod val="75000"/>
                  </a:schemeClr>
                </a:gs>
                <a:gs pos="100000">
                  <a:schemeClr val="accent2">
                    <a:lumMod val="20000"/>
                    <a:lumOff val="80000"/>
                  </a:schemeClr>
                </a:gs>
                <a:gs pos="50000">
                  <a:schemeClr val="accent2">
                    <a:lumMod val="75000"/>
                  </a:schemeClr>
                </a:gs>
              </a:gsLst>
            </a:gradFill>
            <a:ln w="28575" cmpd="sng"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5295B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16200000">
              <a:off x="167911" y="5644961"/>
              <a:ext cx="608009" cy="3542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BIAS</a:t>
              </a:r>
              <a:endParaRPr lang="en-US" dirty="0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805373" y="4979752"/>
              <a:ext cx="7847872" cy="1477329"/>
            </a:xfrm>
            <a:prstGeom prst="rect">
              <a:avLst/>
            </a:prstGeom>
            <a:noFill/>
            <a:ln w="19050" cmpd="sng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799558" y="805561"/>
            <a:ext cx="77926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66"/>
                </a:solidFill>
              </a:rPr>
              <a:t>Centrality based on multiplicity measurements </a:t>
            </a:r>
            <a:r>
              <a:rPr lang="en-US" dirty="0" smtClean="0">
                <a:solidFill>
                  <a:srgbClr val="FF0066"/>
                </a:solidFill>
                <a:sym typeface="Wingdings 3" charset="0"/>
              </a:rPr>
              <a:t> deviation from binary scaling</a:t>
            </a:r>
          </a:p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  <a:sym typeface="Wingdings 3" charset="0"/>
              </a:rPr>
              <a:t>Effect reduced increasing the rapidity separation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 between tracking and centrality measurements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217064" y="5814064"/>
            <a:ext cx="70334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879" lvl="1" indent="-285750">
              <a:buFont typeface="Wingdings 3" charset="0"/>
              <a:buChar char="Æ"/>
            </a:pPr>
            <a:r>
              <a:rPr lang="en-US" i="1" dirty="0" err="1">
                <a:solidFill>
                  <a:srgbClr val="009966"/>
                </a:solidFill>
              </a:rPr>
              <a:t>Q</a:t>
            </a:r>
            <a:r>
              <a:rPr lang="en-US" i="1" baseline="-25000" dirty="0" err="1">
                <a:solidFill>
                  <a:srgbClr val="009966"/>
                </a:solidFill>
              </a:rPr>
              <a:t>pPb</a:t>
            </a:r>
            <a:r>
              <a:rPr lang="en-US" i="1" dirty="0" err="1">
                <a:solidFill>
                  <a:srgbClr val="009966"/>
                </a:solidFill>
              </a:rPr>
              <a:t>≠R</a:t>
            </a:r>
            <a:r>
              <a:rPr lang="en-US" i="1" baseline="-25000" dirty="0" err="1">
                <a:solidFill>
                  <a:srgbClr val="009966"/>
                </a:solidFill>
              </a:rPr>
              <a:t>pPb</a:t>
            </a:r>
            <a:r>
              <a:rPr lang="en-US" i="1" dirty="0">
                <a:solidFill>
                  <a:srgbClr val="009966"/>
                </a:solidFill>
              </a:rPr>
              <a:t> </a:t>
            </a:r>
          </a:p>
          <a:p>
            <a:pPr marL="742879" lvl="1" indent="-285750">
              <a:buFont typeface="Wingdings 3" charset="0"/>
              <a:buChar char="Æ"/>
            </a:pPr>
            <a:r>
              <a:rPr lang="en-US" i="1" dirty="0" err="1" smtClean="0">
                <a:solidFill>
                  <a:srgbClr val="FF0066"/>
                </a:solidFill>
              </a:rPr>
              <a:t>Q</a:t>
            </a:r>
            <a:r>
              <a:rPr lang="en-US" i="1" baseline="-25000" dirty="0" err="1" smtClean="0">
                <a:solidFill>
                  <a:srgbClr val="FF0066"/>
                </a:solidFill>
              </a:rPr>
              <a:t>pPb</a:t>
            </a:r>
            <a:r>
              <a:rPr lang="en-US" dirty="0" smtClean="0">
                <a:solidFill>
                  <a:srgbClr val="FF0066"/>
                </a:solidFill>
              </a:rPr>
              <a:t> </a:t>
            </a:r>
            <a:r>
              <a:rPr lang="en-US" dirty="0">
                <a:solidFill>
                  <a:srgbClr val="FF0066"/>
                </a:solidFill>
              </a:rPr>
              <a:t>expected to differ from unity at high </a:t>
            </a:r>
            <a:r>
              <a:rPr lang="en-US" dirty="0" err="1">
                <a:solidFill>
                  <a:srgbClr val="FF0066"/>
                </a:solidFill>
              </a:rPr>
              <a:t>p</a:t>
            </a:r>
            <a:r>
              <a:rPr lang="en-US" baseline="-25000" dirty="0" err="1">
                <a:solidFill>
                  <a:srgbClr val="FF0066"/>
                </a:solidFill>
              </a:rPr>
              <a:t>T</a:t>
            </a:r>
            <a:endParaRPr lang="en-US" dirty="0">
              <a:solidFill>
                <a:srgbClr val="FF0066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907121" y="3793297"/>
            <a:ext cx="7927037" cy="822418"/>
            <a:chOff x="907121" y="3610417"/>
            <a:chExt cx="7927037" cy="822418"/>
          </a:xfrm>
        </p:grpSpPr>
        <p:grpSp>
          <p:nvGrpSpPr>
            <p:cNvPr id="22" name="Group 21"/>
            <p:cNvGrpSpPr/>
            <p:nvPr/>
          </p:nvGrpSpPr>
          <p:grpSpPr>
            <a:xfrm>
              <a:off x="907121" y="3610417"/>
              <a:ext cx="7927037" cy="822418"/>
              <a:chOff x="584112" y="3059668"/>
              <a:chExt cx="7927037" cy="822419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589328" y="3512771"/>
                <a:ext cx="7921821" cy="369316"/>
              </a:xfrm>
              <a:prstGeom prst="rect">
                <a:avLst/>
              </a:prstGeom>
            </p:spPr>
            <p:txBody>
              <a:bodyPr wrap="square" lIns="91426" tIns="45712" rIns="91426" bIns="45712">
                <a:spAutoFit/>
              </a:bodyPr>
              <a:lstStyle/>
              <a:p>
                <a:pPr marL="285750" indent="-285750">
                  <a:buFont typeface="Wingdings 3" charset="0"/>
                  <a:buChar char="Æ"/>
                </a:pPr>
                <a:r>
                  <a:rPr lang="en-US" dirty="0">
                    <a:solidFill>
                      <a:schemeClr val="accent2">
                        <a:lumMod val="75000"/>
                      </a:schemeClr>
                    </a:solidFill>
                  </a:rPr>
                  <a:t>D</a:t>
                </a:r>
                <a:r>
                  <a:rPr lang="en-US" dirty="0" smtClean="0">
                    <a:solidFill>
                      <a:schemeClr val="accent2">
                        <a:lumMod val="75000"/>
                      </a:schemeClr>
                    </a:solidFill>
                  </a:rPr>
                  <a:t>efined “biased” ratios </a:t>
                </a:r>
                <a:r>
                  <a:rPr lang="en-US" dirty="0">
                    <a:solidFill>
                      <a:srgbClr val="30B9F8"/>
                    </a:solidFill>
                  </a:rPr>
                  <a:t>for centrality selected data </a:t>
                </a:r>
                <a:r>
                  <a:rPr lang="en-US" i="1" dirty="0" err="1" smtClean="0">
                    <a:solidFill>
                      <a:srgbClr val="FF0066"/>
                    </a:solidFill>
                  </a:rPr>
                  <a:t>Q</a:t>
                </a:r>
                <a:r>
                  <a:rPr lang="en-US" i="1" baseline="-25000" dirty="0" err="1" smtClean="0">
                    <a:solidFill>
                      <a:srgbClr val="FF0066"/>
                    </a:solidFill>
                  </a:rPr>
                  <a:t>pPb</a:t>
                </a:r>
                <a:endParaRPr lang="en-US" i="1" baseline="-25000" dirty="0" smtClean="0">
                  <a:solidFill>
                    <a:srgbClr val="FF0066"/>
                  </a:solidFill>
                </a:endParaRPr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584112" y="3059668"/>
                <a:ext cx="472151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 smtClean="0">
                    <a:solidFill>
                      <a:schemeClr val="accent1">
                        <a:lumMod val="75000"/>
                      </a:schemeClr>
                    </a:solidFill>
                    <a:sym typeface="Wingdings 3" charset="0"/>
                  </a:rPr>
                  <a:t>                      </a:t>
                </a:r>
                <a:r>
                  <a:rPr lang="en-US" dirty="0" smtClean="0">
                    <a:solidFill>
                      <a:schemeClr val="accent1">
                        <a:lumMod val="75000"/>
                      </a:schemeClr>
                    </a:solidFill>
                  </a:rPr>
                  <a:t>can not be used to scale </a:t>
                </a:r>
                <a:r>
                  <a:rPr lang="en-US" dirty="0" err="1" smtClean="0">
                    <a:solidFill>
                      <a:schemeClr val="accent1">
                        <a:lumMod val="75000"/>
                      </a:schemeClr>
                    </a:solidFill>
                  </a:rPr>
                  <a:t>pp</a:t>
                </a:r>
                <a:r>
                  <a:rPr lang="en-US" dirty="0" smtClean="0">
                    <a:solidFill>
                      <a:schemeClr val="accent1">
                        <a:lumMod val="75000"/>
                      </a:schemeClr>
                    </a:solidFill>
                  </a:rPr>
                  <a:t> data</a:t>
                </a:r>
                <a:endParaRPr lang="en-US" baseline="-25000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p:grpSp>
        <p:graphicFrame>
          <p:nvGraphicFramePr>
            <p:cNvPr id="13" name="Object 1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232205733"/>
                </p:ext>
              </p:extLst>
            </p:nvPr>
          </p:nvGraphicFramePr>
          <p:xfrm>
            <a:off x="1338373" y="3610417"/>
            <a:ext cx="944513" cy="48165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462" name="Equation" r:id="rId7" imgW="622300" imgH="317500" progId="Equation.3">
                    <p:embed/>
                  </p:oleObj>
                </mc:Choice>
                <mc:Fallback>
                  <p:oleObj name="Equation" r:id="rId7" imgW="622300" imgH="3175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1338373" y="3610417"/>
                          <a:ext cx="944513" cy="48165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13311896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4524"/>
    </mc:Choice>
    <mc:Fallback>
      <p:transition xmlns:p14="http://schemas.microsoft.com/office/powerpoint/2010/main" advTm="54524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2013-Oct-03-fig_CL1_QpPb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9"/>
          <a:stretch/>
        </p:blipFill>
        <p:spPr>
          <a:xfrm>
            <a:off x="37364" y="671674"/>
            <a:ext cx="4374105" cy="3088199"/>
          </a:xfrm>
          <a:prstGeom prst="rect">
            <a:avLst/>
          </a:prstGeom>
        </p:spPr>
      </p:pic>
      <p:pic>
        <p:nvPicPr>
          <p:cNvPr id="9" name="Picture 8" descr="2013-Oct-03-fig_V0A_QpPb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9"/>
          <a:stretch/>
        </p:blipFill>
        <p:spPr>
          <a:xfrm>
            <a:off x="4487852" y="3628978"/>
            <a:ext cx="4459207" cy="314209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22842" y="6659999"/>
            <a:ext cx="2133600" cy="216000"/>
          </a:xfrm>
          <a:solidFill>
            <a:schemeClr val="bg2">
              <a:lumMod val="60000"/>
              <a:lumOff val="40000"/>
            </a:schemeClr>
          </a:solidFill>
        </p:spPr>
        <p:txBody>
          <a:bodyPr/>
          <a:lstStyle>
            <a:lvl1pPr>
              <a:defRPr>
                <a:solidFill>
                  <a:srgbClr val="10253F"/>
                </a:solidFill>
              </a:defRPr>
            </a:lvl1pPr>
          </a:lstStyle>
          <a:p>
            <a:fld id="{5405244A-08D4-DA48-A0EA-01B05D987E23}" type="slidenum">
              <a:rPr lang="en-US" smtClean="0"/>
              <a:pPr/>
              <a:t>12</a:t>
            </a:fld>
            <a:r>
              <a:rPr lang="en-US" dirty="0" smtClean="0"/>
              <a:t>/16</a:t>
            </a:r>
            <a:endParaRPr lang="en-US" dirty="0"/>
          </a:p>
        </p:txBody>
      </p:sp>
      <p:pic>
        <p:nvPicPr>
          <p:cNvPr id="5" name="Picture 4" descr="2011-Nov-24-ALICE_logo_Red_WithoutStrapline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98" y="20009"/>
            <a:ext cx="503820" cy="805687"/>
          </a:xfrm>
          <a:prstGeom prst="rect">
            <a:avLst/>
          </a:prstGeom>
        </p:spPr>
      </p:pic>
      <p:pic>
        <p:nvPicPr>
          <p:cNvPr id="6" name="Picture 5" descr="Logo_INFN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5809" y="48301"/>
            <a:ext cx="761989" cy="747491"/>
          </a:xfrm>
          <a:prstGeom prst="rect">
            <a:avLst/>
          </a:prstGeom>
        </p:spPr>
      </p:pic>
      <p:sp>
        <p:nvSpPr>
          <p:cNvPr id="7" name="Title 10"/>
          <p:cNvSpPr txBox="1">
            <a:spLocks/>
          </p:cNvSpPr>
          <p:nvPr/>
        </p:nvSpPr>
        <p:spPr>
          <a:xfrm>
            <a:off x="799556" y="108001"/>
            <a:ext cx="7450964" cy="579475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none"/>
        </p:style>
        <p:txBody>
          <a:bodyPr vert="horz" lIns="91426" tIns="45712" rIns="91426" bIns="45712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Chalkduster"/>
                <a:ea typeface="+mj-ea"/>
                <a:cs typeface="Chalkduster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>
              <a:lnSpc>
                <a:spcPct val="60000"/>
              </a:lnSpc>
            </a:pPr>
            <a:r>
              <a:rPr lang="en-US" sz="3600" dirty="0" err="1"/>
              <a:t>Q</a:t>
            </a:r>
            <a:r>
              <a:rPr lang="en-US" sz="3600" baseline="-25000" dirty="0" err="1"/>
              <a:t>pPb</a:t>
            </a:r>
            <a:endParaRPr lang="en-US" sz="3600" baseline="-25000" dirty="0"/>
          </a:p>
        </p:txBody>
      </p:sp>
      <p:sp>
        <p:nvSpPr>
          <p:cNvPr id="12" name="TextBox 11"/>
          <p:cNvSpPr txBox="1"/>
          <p:nvPr/>
        </p:nvSpPr>
        <p:spPr>
          <a:xfrm>
            <a:off x="4063251" y="1809376"/>
            <a:ext cx="849192" cy="1384978"/>
          </a:xfrm>
          <a:prstGeom prst="rect">
            <a:avLst/>
          </a:prstGeom>
          <a:solidFill>
            <a:srgbClr val="E0F2FB"/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lIns="91426" tIns="45712" rIns="91426" bIns="45712" rtlCol="0">
            <a:spAutoFit/>
          </a:bodyPr>
          <a:lstStyle/>
          <a:p>
            <a:r>
              <a:rPr lang="en-US" sz="1200" dirty="0"/>
              <a:t>0-5%</a:t>
            </a:r>
          </a:p>
          <a:p>
            <a:r>
              <a:rPr lang="en-US" sz="1200" dirty="0">
                <a:solidFill>
                  <a:srgbClr val="FF0033"/>
                </a:solidFill>
              </a:rPr>
              <a:t>5-10%</a:t>
            </a:r>
          </a:p>
          <a:p>
            <a:r>
              <a:rPr lang="en-US" sz="1200" dirty="0">
                <a:solidFill>
                  <a:srgbClr val="339966"/>
                </a:solidFill>
              </a:rPr>
              <a:t>10-20%</a:t>
            </a:r>
          </a:p>
          <a:p>
            <a:r>
              <a:rPr lang="en-US" sz="1200" dirty="0">
                <a:solidFill>
                  <a:srgbClr val="00CCFF"/>
                </a:solidFill>
              </a:rPr>
              <a:t>20-40%</a:t>
            </a:r>
          </a:p>
          <a:p>
            <a:r>
              <a:rPr lang="en-US" sz="1200" dirty="0">
                <a:solidFill>
                  <a:schemeClr val="accent3"/>
                </a:solidFill>
              </a:rPr>
              <a:t>40-60%</a:t>
            </a:r>
          </a:p>
          <a:p>
            <a:r>
              <a:rPr lang="en-US" sz="12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60-80%</a:t>
            </a:r>
          </a:p>
          <a:p>
            <a:r>
              <a:rPr lang="en-US" sz="1200" dirty="0">
                <a:solidFill>
                  <a:srgbClr val="0000FF"/>
                </a:solidFill>
              </a:rPr>
              <a:t>80-100%</a:t>
            </a:r>
          </a:p>
        </p:txBody>
      </p:sp>
      <p:pic>
        <p:nvPicPr>
          <p:cNvPr id="10" name="Picture 9" descr="2013-Oct-03-fig_V0M_QpPb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7"/>
          <a:stretch/>
        </p:blipFill>
        <p:spPr>
          <a:xfrm>
            <a:off x="37359" y="3633423"/>
            <a:ext cx="4450488" cy="3142095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6660000"/>
            <a:ext cx="2133600" cy="216000"/>
          </a:xfrm>
          <a:solidFill>
            <a:schemeClr val="accent1">
              <a:lumMod val="75000"/>
            </a:schemeClr>
          </a:solidFill>
        </p:spPr>
        <p:txBody>
          <a:bodyPr/>
          <a:lstStyle>
            <a:lvl1pPr>
              <a:defRPr>
                <a:solidFill>
                  <a:srgbClr val="F2F2F2"/>
                </a:solidFill>
              </a:defRPr>
            </a:lvl1pPr>
          </a:lstStyle>
          <a:p>
            <a:r>
              <a:rPr lang="en-US" smtClean="0"/>
              <a:t>C. Oppedisano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123603" y="6660942"/>
            <a:ext cx="4899241" cy="217516"/>
          </a:xfrm>
          <a:solidFill>
            <a:schemeClr val="bg2">
              <a:lumMod val="75000"/>
            </a:schemeClr>
          </a:solidFill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schemeClr val="accent1"/>
                </a:solidFill>
              </a:rPr>
              <a:t>Hard Probes 2013, Cape Town, South Africa, November 4-8 2013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711811" y="1085247"/>
            <a:ext cx="521757" cy="36931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none" lIns="91426" tIns="45712" rIns="91426" bIns="45712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CL1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711810" y="4226236"/>
            <a:ext cx="629959" cy="36931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none" lIns="91426" tIns="45712" rIns="91426" bIns="45712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V0M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227933" y="4257760"/>
            <a:ext cx="566165" cy="36931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none" lIns="91426" tIns="45712" rIns="91426" bIns="45712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V0A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981752" y="989518"/>
            <a:ext cx="408217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 3" charset="0"/>
              <a:buChar char="Æ"/>
            </a:pPr>
            <a:r>
              <a:rPr lang="en-US" dirty="0" smtClean="0">
                <a:solidFill>
                  <a:srgbClr val="073779"/>
                </a:solidFill>
              </a:rPr>
              <a:t>clear indication of jet-veto bias in most peripheral bin selected using CL1</a:t>
            </a:r>
          </a:p>
          <a:p>
            <a:pPr marL="285750" indent="-285750">
              <a:buFont typeface="Wingdings 3" charset="0"/>
              <a:buChar char="Æ"/>
            </a:pPr>
            <a:endParaRPr lang="en-US" dirty="0" smtClean="0">
              <a:solidFill>
                <a:schemeClr val="bg2">
                  <a:lumMod val="75000"/>
                </a:schemeClr>
              </a:solidFill>
            </a:endParaRPr>
          </a:p>
          <a:p>
            <a:pPr marL="285750" indent="-285750">
              <a:buFont typeface="Wingdings 3" charset="0"/>
              <a:buChar char="Æ"/>
            </a:pPr>
            <a:r>
              <a:rPr lang="en-US" dirty="0" smtClean="0">
                <a:solidFill>
                  <a:schemeClr val="bg2">
                    <a:lumMod val="75000"/>
                  </a:schemeClr>
                </a:solidFill>
              </a:rPr>
              <a:t>no 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jet-veto bias in </a:t>
            </a:r>
            <a:r>
              <a:rPr lang="en-US" dirty="0" smtClean="0">
                <a:solidFill>
                  <a:schemeClr val="bg2">
                    <a:lumMod val="75000"/>
                  </a:schemeClr>
                </a:solidFill>
              </a:rPr>
              <a:t>V0A</a:t>
            </a:r>
          </a:p>
          <a:p>
            <a:endParaRPr lang="en-US" dirty="0"/>
          </a:p>
          <a:p>
            <a:pPr marL="285750" indent="-285750">
              <a:buFont typeface="Wingdings 3" charset="0"/>
              <a:buChar char="Æ"/>
            </a:pPr>
            <a:r>
              <a:rPr lang="en-US" dirty="0" err="1">
                <a:solidFill>
                  <a:srgbClr val="073779"/>
                </a:solidFill>
              </a:rPr>
              <a:t>Q</a:t>
            </a:r>
            <a:r>
              <a:rPr lang="en-US" baseline="-25000" dirty="0" err="1">
                <a:solidFill>
                  <a:srgbClr val="073779"/>
                </a:solidFill>
              </a:rPr>
              <a:t>pPb</a:t>
            </a:r>
            <a:r>
              <a:rPr lang="en-US" dirty="0">
                <a:solidFill>
                  <a:srgbClr val="073779"/>
                </a:solidFill>
              </a:rPr>
              <a:t> spread between centrality classes reduced increasing the rapidity gap</a:t>
            </a:r>
          </a:p>
        </p:txBody>
      </p:sp>
    </p:spTree>
    <p:extLst>
      <p:ext uri="{BB962C8B-B14F-4D97-AF65-F5344CB8AC3E}">
        <p14:creationId xmlns:p14="http://schemas.microsoft.com/office/powerpoint/2010/main" val="13311896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4524"/>
    </mc:Choice>
    <mc:Fallback>
      <p:transition xmlns:p14="http://schemas.microsoft.com/office/powerpoint/2010/main" advTm="54524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6660000"/>
            <a:ext cx="2133600" cy="216000"/>
          </a:xfrm>
          <a:solidFill>
            <a:schemeClr val="accent1">
              <a:lumMod val="75000"/>
            </a:schemeClr>
          </a:solidFill>
        </p:spPr>
        <p:txBody>
          <a:bodyPr/>
          <a:lstStyle>
            <a:lvl1pPr>
              <a:defRPr>
                <a:solidFill>
                  <a:srgbClr val="F2F2F2"/>
                </a:solidFill>
              </a:defRPr>
            </a:lvl1pPr>
          </a:lstStyle>
          <a:p>
            <a:r>
              <a:rPr lang="en-US" smtClean="0"/>
              <a:t>C. Oppedisano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123603" y="6660942"/>
            <a:ext cx="4899241" cy="217516"/>
          </a:xfrm>
          <a:solidFill>
            <a:schemeClr val="bg2">
              <a:lumMod val="75000"/>
            </a:schemeClr>
          </a:solidFill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schemeClr val="accent1"/>
                </a:solidFill>
              </a:rPr>
              <a:t>Hard Probes 2013, Cape Town, South Africa, November 4-8 2013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22842" y="6659999"/>
            <a:ext cx="2133600" cy="216000"/>
          </a:xfrm>
          <a:solidFill>
            <a:schemeClr val="bg2">
              <a:lumMod val="60000"/>
              <a:lumOff val="40000"/>
            </a:schemeClr>
          </a:solidFill>
        </p:spPr>
        <p:txBody>
          <a:bodyPr/>
          <a:lstStyle>
            <a:lvl1pPr>
              <a:defRPr>
                <a:solidFill>
                  <a:srgbClr val="10253F"/>
                </a:solidFill>
              </a:defRPr>
            </a:lvl1pPr>
          </a:lstStyle>
          <a:p>
            <a:fld id="{5405244A-08D4-DA48-A0EA-01B05D987E23}" type="slidenum">
              <a:rPr lang="en-US" smtClean="0"/>
              <a:pPr/>
              <a:t>13</a:t>
            </a:fld>
            <a:r>
              <a:rPr lang="en-US" dirty="0" smtClean="0"/>
              <a:t>/16</a:t>
            </a:r>
            <a:endParaRPr lang="en-US" dirty="0"/>
          </a:p>
        </p:txBody>
      </p:sp>
      <p:pic>
        <p:nvPicPr>
          <p:cNvPr id="5" name="Picture 4" descr="2011-Nov-24-ALICE_logo_Red_WithoutStrapline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98" y="20009"/>
            <a:ext cx="503820" cy="805687"/>
          </a:xfrm>
          <a:prstGeom prst="rect">
            <a:avLst/>
          </a:prstGeom>
        </p:spPr>
      </p:pic>
      <p:pic>
        <p:nvPicPr>
          <p:cNvPr id="6" name="Picture 5" descr="Logo_INF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5809" y="48301"/>
            <a:ext cx="761989" cy="747491"/>
          </a:xfrm>
          <a:prstGeom prst="rect">
            <a:avLst/>
          </a:prstGeom>
        </p:spPr>
      </p:pic>
      <p:sp>
        <p:nvSpPr>
          <p:cNvPr id="7" name="Title 10"/>
          <p:cNvSpPr txBox="1">
            <a:spLocks/>
          </p:cNvSpPr>
          <p:nvPr/>
        </p:nvSpPr>
        <p:spPr>
          <a:xfrm>
            <a:off x="799556" y="108000"/>
            <a:ext cx="7450964" cy="687795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none"/>
        </p:style>
        <p:txBody>
          <a:bodyPr vert="horz" lIns="91426" tIns="45712" rIns="91426" bIns="45712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Chalkduster"/>
                <a:ea typeface="+mj-ea"/>
                <a:cs typeface="Chalkduster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r>
              <a:rPr lang="en-US" sz="2800" dirty="0" err="1"/>
              <a:t>Q</a:t>
            </a:r>
            <a:r>
              <a:rPr lang="en-US" sz="2800" baseline="-25000" dirty="0" err="1"/>
              <a:t>pPb</a:t>
            </a:r>
            <a:r>
              <a:rPr lang="en-US" sz="2800" dirty="0"/>
              <a:t> normalized to high </a:t>
            </a:r>
            <a:r>
              <a:rPr lang="en-US" sz="2800" dirty="0" err="1" smtClean="0"/>
              <a:t>p</a:t>
            </a:r>
            <a:r>
              <a:rPr lang="en-US" sz="2800" baseline="-25000" dirty="0" err="1" smtClean="0"/>
              <a:t>T</a:t>
            </a:r>
            <a:endParaRPr lang="en-US" sz="2800" baseline="-25000" dirty="0"/>
          </a:p>
        </p:txBody>
      </p:sp>
      <p:pic>
        <p:nvPicPr>
          <p:cNvPr id="8" name="Picture 7" descr="2013-Oct-04-fig_CL1_QpPb_Nor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38"/>
          <a:stretch/>
        </p:blipFill>
        <p:spPr>
          <a:xfrm>
            <a:off x="229172" y="842833"/>
            <a:ext cx="4401915" cy="2880971"/>
          </a:xfrm>
          <a:prstGeom prst="rect">
            <a:avLst/>
          </a:prstGeom>
        </p:spPr>
      </p:pic>
      <p:pic>
        <p:nvPicPr>
          <p:cNvPr id="9" name="Picture 8" descr="2013-Oct-04-fig_V0A_QpPb_Norm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63"/>
          <a:stretch/>
        </p:blipFill>
        <p:spPr>
          <a:xfrm>
            <a:off x="4535602" y="825691"/>
            <a:ext cx="4401915" cy="289811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905954" y="1081996"/>
            <a:ext cx="521757" cy="36931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none" lIns="91426" tIns="45712" rIns="91426" bIns="45712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CL1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229167" y="3800773"/>
            <a:ext cx="8708346" cy="2860175"/>
            <a:chOff x="229167" y="3800766"/>
            <a:chExt cx="8708346" cy="2860175"/>
          </a:xfrm>
        </p:grpSpPr>
        <p:pic>
          <p:nvPicPr>
            <p:cNvPr id="11" name="Picture 10" descr="2013-Oct-04-fig_ZNA_QpPb_Norm.png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036"/>
            <a:stretch/>
          </p:blipFill>
          <p:spPr>
            <a:xfrm>
              <a:off x="4535598" y="3800766"/>
              <a:ext cx="4401915" cy="2860175"/>
            </a:xfrm>
            <a:prstGeom prst="rect">
              <a:avLst/>
            </a:prstGeom>
          </p:spPr>
        </p:pic>
        <p:pic>
          <p:nvPicPr>
            <p:cNvPr id="10" name="Picture 9" descr="2013-Oct-04-fig_V0M_QpPb_Norm.png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036"/>
            <a:stretch/>
          </p:blipFill>
          <p:spPr>
            <a:xfrm>
              <a:off x="229167" y="3800767"/>
              <a:ext cx="4401915" cy="2860174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2797746" y="3958143"/>
              <a:ext cx="629988" cy="369332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V0M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227929" y="3961763"/>
              <a:ext cx="575323" cy="369332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ZNA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7227933" y="982355"/>
            <a:ext cx="566165" cy="36931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none" lIns="91426" tIns="45712" rIns="91426" bIns="45712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V0A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805802" y="2459155"/>
            <a:ext cx="1083221" cy="338538"/>
          </a:xfrm>
          <a:prstGeom prst="rect">
            <a:avLst/>
          </a:prstGeom>
          <a:noFill/>
        </p:spPr>
        <p:txBody>
          <a:bodyPr wrap="none" lIns="91426" tIns="45712" rIns="91426" bIns="45712" rtlCol="0">
            <a:spAutoFit/>
          </a:bodyPr>
          <a:lstStyle/>
          <a:p>
            <a:r>
              <a:rPr lang="en-US" sz="1600" dirty="0"/>
              <a:t>shape only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391642" y="5379376"/>
            <a:ext cx="3262403" cy="338538"/>
          </a:xfrm>
          <a:prstGeom prst="rect">
            <a:avLst/>
          </a:prstGeom>
          <a:noFill/>
        </p:spPr>
        <p:txBody>
          <a:bodyPr wrap="none" lIns="91426" tIns="45712" rIns="91426" bIns="45712" rtlCol="0">
            <a:spAutoFit/>
          </a:bodyPr>
          <a:lstStyle/>
          <a:p>
            <a:r>
              <a:rPr lang="en-US" sz="1600" dirty="0" smtClean="0">
                <a:solidFill>
                  <a:srgbClr val="FF0066"/>
                </a:solidFill>
              </a:rPr>
              <a:t>ZN selects more similar event classes</a:t>
            </a:r>
            <a:endParaRPr lang="en-US" sz="1600" dirty="0">
              <a:solidFill>
                <a:srgbClr val="FF0066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481828" y="1820527"/>
            <a:ext cx="683323" cy="1277256"/>
          </a:xfrm>
          <a:prstGeom prst="rect">
            <a:avLst/>
          </a:prstGeom>
          <a:solidFill>
            <a:srgbClr val="E0F2FB"/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lIns="91426" tIns="45712" rIns="91426" bIns="45712" rtlCol="0">
            <a:spAutoFit/>
          </a:bodyPr>
          <a:lstStyle/>
          <a:p>
            <a:r>
              <a:rPr lang="en-US" sz="1100" dirty="0"/>
              <a:t>0-5%</a:t>
            </a:r>
          </a:p>
          <a:p>
            <a:r>
              <a:rPr lang="en-US" sz="1100" dirty="0">
                <a:solidFill>
                  <a:srgbClr val="FF0033"/>
                </a:solidFill>
              </a:rPr>
              <a:t>5-10%</a:t>
            </a:r>
          </a:p>
          <a:p>
            <a:r>
              <a:rPr lang="en-US" sz="1100" dirty="0">
                <a:solidFill>
                  <a:srgbClr val="339966"/>
                </a:solidFill>
              </a:rPr>
              <a:t>10-20%</a:t>
            </a:r>
          </a:p>
          <a:p>
            <a:r>
              <a:rPr lang="en-US" sz="1100" dirty="0">
                <a:solidFill>
                  <a:srgbClr val="00CCFF"/>
                </a:solidFill>
              </a:rPr>
              <a:t>20-40%</a:t>
            </a:r>
          </a:p>
          <a:p>
            <a:r>
              <a:rPr lang="en-US" sz="1100" dirty="0">
                <a:solidFill>
                  <a:schemeClr val="accent3"/>
                </a:solidFill>
              </a:rPr>
              <a:t>40-60%</a:t>
            </a:r>
          </a:p>
          <a:p>
            <a:r>
              <a:rPr lang="en-US" sz="11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60-80%</a:t>
            </a:r>
          </a:p>
          <a:p>
            <a:r>
              <a:rPr lang="en-US" sz="1100" dirty="0">
                <a:solidFill>
                  <a:srgbClr val="0000FF"/>
                </a:solidFill>
              </a:rPr>
              <a:t>80-100%</a:t>
            </a:r>
          </a:p>
        </p:txBody>
      </p:sp>
    </p:spTree>
    <p:extLst>
      <p:ext uri="{BB962C8B-B14F-4D97-AF65-F5344CB8AC3E}">
        <p14:creationId xmlns:p14="http://schemas.microsoft.com/office/powerpoint/2010/main" val="11848707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4524"/>
    </mc:Choice>
    <mc:Fallback>
      <p:transition xmlns:p14="http://schemas.microsoft.com/office/powerpoint/2010/main" advTm="54524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2013-Oct-04-QpPbvsCen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82024"/>
            <a:ext cx="4399280" cy="3364745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6660000"/>
            <a:ext cx="2133600" cy="216000"/>
          </a:xfrm>
          <a:solidFill>
            <a:schemeClr val="accent1">
              <a:lumMod val="75000"/>
            </a:schemeClr>
          </a:solidFill>
        </p:spPr>
        <p:txBody>
          <a:bodyPr/>
          <a:lstStyle>
            <a:lvl1pPr>
              <a:defRPr>
                <a:solidFill>
                  <a:srgbClr val="F2F2F2"/>
                </a:solidFill>
              </a:defRPr>
            </a:lvl1pPr>
          </a:lstStyle>
          <a:p>
            <a:r>
              <a:rPr lang="en-US" smtClean="0"/>
              <a:t>C. Oppedisano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123601" y="6660941"/>
            <a:ext cx="4899241" cy="217516"/>
          </a:xfrm>
          <a:solidFill>
            <a:schemeClr val="bg2">
              <a:lumMod val="75000"/>
            </a:schemeClr>
          </a:solidFill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schemeClr val="accent1"/>
                </a:solidFill>
              </a:rPr>
              <a:t>Hard Probes 2013, Cape Town, South Africa, November 4-8 2013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22842" y="6659999"/>
            <a:ext cx="2133600" cy="216000"/>
          </a:xfrm>
          <a:solidFill>
            <a:schemeClr val="bg2">
              <a:lumMod val="60000"/>
              <a:lumOff val="40000"/>
            </a:schemeClr>
          </a:solidFill>
        </p:spPr>
        <p:txBody>
          <a:bodyPr/>
          <a:lstStyle>
            <a:lvl1pPr>
              <a:defRPr>
                <a:solidFill>
                  <a:srgbClr val="10253F"/>
                </a:solidFill>
              </a:defRPr>
            </a:lvl1pPr>
          </a:lstStyle>
          <a:p>
            <a:fld id="{5405244A-08D4-DA48-A0EA-01B05D987E23}" type="slidenum">
              <a:rPr lang="en-US" smtClean="0"/>
              <a:pPr/>
              <a:t>14</a:t>
            </a:fld>
            <a:r>
              <a:rPr lang="en-US" dirty="0" smtClean="0"/>
              <a:t>/16</a:t>
            </a:r>
            <a:endParaRPr lang="en-US" dirty="0"/>
          </a:p>
        </p:txBody>
      </p:sp>
      <p:pic>
        <p:nvPicPr>
          <p:cNvPr id="5" name="Picture 4" descr="2011-Nov-24-ALICE_logo_Red_WithoutStrapline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98" y="20007"/>
            <a:ext cx="503820" cy="805687"/>
          </a:xfrm>
          <a:prstGeom prst="rect">
            <a:avLst/>
          </a:prstGeom>
        </p:spPr>
      </p:pic>
      <p:pic>
        <p:nvPicPr>
          <p:cNvPr id="6" name="Picture 5" descr="Logo_INFN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5807" y="48302"/>
            <a:ext cx="761989" cy="747490"/>
          </a:xfrm>
          <a:prstGeom prst="rect">
            <a:avLst/>
          </a:prstGeom>
        </p:spPr>
      </p:pic>
      <p:sp>
        <p:nvSpPr>
          <p:cNvPr id="7" name="Title 10"/>
          <p:cNvSpPr txBox="1">
            <a:spLocks/>
          </p:cNvSpPr>
          <p:nvPr/>
        </p:nvSpPr>
        <p:spPr>
          <a:xfrm>
            <a:off x="799556" y="108001"/>
            <a:ext cx="7450964" cy="579475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none"/>
        </p:style>
        <p:txBody>
          <a:bodyPr vert="horz" lIns="91426" tIns="45712" rIns="91426" bIns="45712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Chalkduster"/>
                <a:ea typeface="+mj-ea"/>
                <a:cs typeface="Chalkduster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r>
              <a:rPr lang="en-US" sz="3200" dirty="0"/>
              <a:t>&lt;</a:t>
            </a:r>
            <a:r>
              <a:rPr lang="en-US" sz="3200" dirty="0" err="1"/>
              <a:t>Q</a:t>
            </a:r>
            <a:r>
              <a:rPr lang="en-US" sz="3200" baseline="-25000" dirty="0" err="1"/>
              <a:t>pPb</a:t>
            </a:r>
            <a:r>
              <a:rPr lang="en-US" sz="3200" dirty="0"/>
              <a:t>&gt; at high </a:t>
            </a:r>
            <a:r>
              <a:rPr lang="en-US" sz="3200" dirty="0" err="1" smtClean="0"/>
              <a:t>p</a:t>
            </a:r>
            <a:r>
              <a:rPr lang="en-US" sz="3200" baseline="-25000" dirty="0" err="1" smtClean="0"/>
              <a:t>T</a:t>
            </a:r>
            <a:endParaRPr lang="en-US" sz="3200" dirty="0"/>
          </a:p>
        </p:txBody>
      </p:sp>
      <p:grpSp>
        <p:nvGrpSpPr>
          <p:cNvPr id="24" name="Group 23"/>
          <p:cNvGrpSpPr/>
          <p:nvPr/>
        </p:nvGrpSpPr>
        <p:grpSpPr>
          <a:xfrm>
            <a:off x="4632960" y="2036569"/>
            <a:ext cx="3617560" cy="3073911"/>
            <a:chOff x="3" y="639735"/>
            <a:chExt cx="4046891" cy="3322775"/>
          </a:xfrm>
        </p:grpSpPr>
        <p:pic>
          <p:nvPicPr>
            <p:cNvPr id="25" name="Picture 24" descr="2013-Jul-19-meanMult.png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702"/>
            <a:stretch/>
          </p:blipFill>
          <p:spPr>
            <a:xfrm>
              <a:off x="3" y="639735"/>
              <a:ext cx="4046891" cy="3322775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2005805" y="878437"/>
              <a:ext cx="1184911" cy="338538"/>
            </a:xfrm>
            <a:prstGeom prst="rect">
              <a:avLst/>
            </a:prstGeom>
            <a:noFill/>
          </p:spPr>
          <p:txBody>
            <a:bodyPr wrap="none" lIns="91426" tIns="45712" rIns="91426" bIns="45712" rtlCol="0">
              <a:spAutoFit/>
            </a:bodyPr>
            <a:lstStyle/>
            <a:p>
              <a:r>
                <a:rPr lang="en-US" sz="1600" dirty="0" err="1">
                  <a:solidFill>
                    <a:schemeClr val="accent1">
                      <a:lumMod val="75000"/>
                    </a:schemeClr>
                  </a:solidFill>
                </a:rPr>
                <a:t>Glauber</a:t>
              </a:r>
              <a:r>
                <a:rPr lang="en-US" sz="1600" dirty="0">
                  <a:solidFill>
                    <a:schemeClr val="accent1">
                      <a:lumMod val="75000"/>
                    </a:schemeClr>
                  </a:solidFill>
                </a:rPr>
                <a:t> MC</a:t>
              </a: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318025" y="798065"/>
            <a:ext cx="4708744" cy="1200312"/>
          </a:xfrm>
          <a:prstGeom prst="rect">
            <a:avLst/>
          </a:prstGeom>
          <a:noFill/>
        </p:spPr>
        <p:txBody>
          <a:bodyPr wrap="square" lIns="91426" tIns="45712" rIns="91426" bIns="45712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&lt;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Q</a:t>
            </a:r>
            <a:r>
              <a:rPr lang="en-US" baseline="-25000" dirty="0" err="1">
                <a:solidFill>
                  <a:schemeClr val="accent1">
                    <a:lumMod val="75000"/>
                  </a:schemeClr>
                </a:solidFill>
              </a:rPr>
              <a:t>pPb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&gt; for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p</a:t>
            </a:r>
            <a:r>
              <a:rPr lang="en-US" baseline="-25000" dirty="0" err="1">
                <a:solidFill>
                  <a:schemeClr val="accent1">
                    <a:lumMod val="75000"/>
                  </a:schemeClr>
                </a:solidFill>
              </a:rPr>
              <a:t>T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&gt;10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GeV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/c vs.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centrality</a:t>
            </a:r>
          </a:p>
          <a:p>
            <a:endParaRPr lang="en-US" altLang="zh-CN" dirty="0" smtClean="0">
              <a:solidFill>
                <a:srgbClr val="009966"/>
              </a:solidFill>
              <a:cs typeface="Times New Roman" pitchFamily="18" charset="0"/>
            </a:endParaRPr>
          </a:p>
          <a:p>
            <a:pPr marL="285750" indent="-285750">
              <a:buFont typeface="Wingdings 3" charset="0"/>
              <a:buChar char="Æ"/>
            </a:pPr>
            <a:r>
              <a:rPr lang="en-US" dirty="0" smtClean="0">
                <a:solidFill>
                  <a:srgbClr val="009966"/>
                </a:solidFill>
                <a:sym typeface="Wingdings 3" charset="0"/>
              </a:rPr>
              <a:t>s</a:t>
            </a:r>
            <a:r>
              <a:rPr lang="en-US" dirty="0" smtClean="0">
                <a:solidFill>
                  <a:srgbClr val="009966"/>
                </a:solidFill>
              </a:rPr>
              <a:t>ame centrality dependence as seen for multiplicity bias from </a:t>
            </a:r>
            <a:r>
              <a:rPr lang="en-US" dirty="0" err="1" smtClean="0">
                <a:solidFill>
                  <a:srgbClr val="009966"/>
                </a:solidFill>
              </a:rPr>
              <a:t>Glauber</a:t>
            </a:r>
            <a:r>
              <a:rPr lang="en-US" dirty="0" smtClean="0">
                <a:solidFill>
                  <a:srgbClr val="009966"/>
                </a:solidFill>
              </a:rPr>
              <a:t> MC</a:t>
            </a:r>
            <a:endParaRPr lang="en-US" dirty="0">
              <a:solidFill>
                <a:srgbClr val="009966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95627" y="3885158"/>
            <a:ext cx="8555006" cy="2715978"/>
            <a:chOff x="195627" y="3844518"/>
            <a:chExt cx="8555006" cy="2715978"/>
          </a:xfrm>
        </p:grpSpPr>
        <p:grpSp>
          <p:nvGrpSpPr>
            <p:cNvPr id="9" name="Group 8"/>
            <p:cNvGrpSpPr/>
            <p:nvPr/>
          </p:nvGrpSpPr>
          <p:grpSpPr>
            <a:xfrm>
              <a:off x="195627" y="3916368"/>
              <a:ext cx="3875493" cy="2644128"/>
              <a:chOff x="54694" y="2504440"/>
              <a:chExt cx="3666122" cy="2409674"/>
            </a:xfrm>
          </p:grpSpPr>
          <p:grpSp>
            <p:nvGrpSpPr>
              <p:cNvPr id="19" name="Group 18"/>
              <p:cNvGrpSpPr/>
              <p:nvPr/>
            </p:nvGrpSpPr>
            <p:grpSpPr>
              <a:xfrm>
                <a:off x="54694" y="2504440"/>
                <a:ext cx="3666122" cy="2409674"/>
                <a:chOff x="293428" y="1514399"/>
                <a:chExt cx="4261469" cy="2870807"/>
              </a:xfrm>
            </p:grpSpPr>
            <p:pic>
              <p:nvPicPr>
                <p:cNvPr id="21" name="Picture 3"/>
                <p:cNvPicPr>
                  <a:picLocks noChangeAspect="1" noChangeArrowheads="1"/>
                </p:cNvPicPr>
                <p:nvPr/>
              </p:nvPicPr>
              <p:blipFill>
                <a:blip r:embed="rId7"/>
                <a:srcRect/>
                <a:stretch>
                  <a:fillRect/>
                </a:stretch>
              </p:blipFill>
              <p:spPr bwMode="auto">
                <a:xfrm>
                  <a:off x="326944" y="1514399"/>
                  <a:ext cx="4227953" cy="2870807"/>
                </a:xfrm>
                <a:prstGeom prst="rect">
                  <a:avLst/>
                </a:prstGeom>
                <a:noFill/>
              </p:spPr>
            </p:pic>
            <p:sp>
              <p:nvSpPr>
                <p:cNvPr id="22" name="TextBox 21"/>
                <p:cNvSpPr txBox="1"/>
                <p:nvPr/>
              </p:nvSpPr>
              <p:spPr>
                <a:xfrm rot="16200000">
                  <a:off x="-14349" y="1968761"/>
                  <a:ext cx="954107" cy="33855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 err="1"/>
                    <a:t>n</a:t>
                  </a:r>
                  <a:r>
                    <a:rPr lang="en-US" sz="1600" baseline="-25000" dirty="0" err="1"/>
                    <a:t>hard</a:t>
                  </a:r>
                  <a:r>
                    <a:rPr lang="en-US" sz="1600" dirty="0"/>
                    <a:t>/</a:t>
                  </a:r>
                  <a:r>
                    <a:rPr lang="en-US" sz="1600" dirty="0" err="1"/>
                    <a:t>N</a:t>
                  </a:r>
                  <a:r>
                    <a:rPr lang="en-US" sz="1600" baseline="-25000" dirty="0" err="1"/>
                    <a:t>coll</a:t>
                  </a:r>
                  <a:endParaRPr lang="en-US" sz="1600" baseline="-25000" dirty="0"/>
                </a:p>
              </p:txBody>
            </p:sp>
          </p:grpSp>
          <p:sp>
            <p:nvSpPr>
              <p:cNvPr id="20" name="TextBox 19"/>
              <p:cNvSpPr txBox="1"/>
              <p:nvPr/>
            </p:nvSpPr>
            <p:spPr>
              <a:xfrm>
                <a:off x="1735723" y="2671031"/>
                <a:ext cx="1985093" cy="757298"/>
              </a:xfrm>
              <a:prstGeom prst="rect">
                <a:avLst/>
              </a:prstGeom>
              <a:noFill/>
            </p:spPr>
            <p:txBody>
              <a:bodyPr wrap="square" lIns="91426" tIns="45712" rIns="91426" bIns="45712" rtlCol="0">
                <a:spAutoFit/>
              </a:bodyPr>
              <a:lstStyle/>
              <a:p>
                <a:r>
                  <a:rPr lang="en-US" sz="1600" dirty="0">
                    <a:solidFill>
                      <a:srgbClr val="FF0000"/>
                    </a:solidFill>
                  </a:rPr>
                  <a:t>TOY MC:</a:t>
                </a:r>
              </a:p>
              <a:p>
                <a:r>
                  <a:rPr lang="en-US" sz="1600" dirty="0">
                    <a:solidFill>
                      <a:srgbClr val="FF0000"/>
                    </a:solidFill>
                  </a:rPr>
                  <a:t>Pythia6 (Perugia 2011)</a:t>
                </a:r>
              </a:p>
              <a:p>
                <a:r>
                  <a:rPr lang="en-US" sz="1600" dirty="0">
                    <a:solidFill>
                      <a:srgbClr val="FF0000"/>
                    </a:solidFill>
                  </a:rPr>
                  <a:t>+ </a:t>
                </a:r>
                <a:r>
                  <a:rPr lang="en-US" sz="1600" dirty="0" err="1">
                    <a:solidFill>
                      <a:srgbClr val="FF0000"/>
                    </a:solidFill>
                  </a:rPr>
                  <a:t>Glauber</a:t>
                </a:r>
                <a:r>
                  <a:rPr lang="en-US" sz="1600" dirty="0">
                    <a:solidFill>
                      <a:srgbClr val="FF0000"/>
                    </a:solidFill>
                  </a:rPr>
                  <a:t> </a:t>
                </a:r>
                <a:r>
                  <a:rPr lang="en-US" sz="1600" dirty="0" smtClean="0">
                    <a:solidFill>
                      <a:srgbClr val="FF0000"/>
                    </a:solidFill>
                  </a:rPr>
                  <a:t>MC</a:t>
                </a:r>
                <a:endParaRPr lang="en-US" sz="1600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18" name="TextBox 17"/>
            <p:cNvSpPr txBox="1"/>
            <p:nvPr/>
          </p:nvSpPr>
          <p:spPr>
            <a:xfrm>
              <a:off x="4318025" y="3844518"/>
              <a:ext cx="4432608" cy="2585307"/>
            </a:xfrm>
            <a:prstGeom prst="rect">
              <a:avLst/>
            </a:prstGeom>
            <a:noFill/>
          </p:spPr>
          <p:txBody>
            <a:bodyPr wrap="square" lIns="91426" tIns="45712" rIns="91426" bIns="45712" rtlCol="0">
              <a:spAutoFit/>
            </a:bodyPr>
            <a:lstStyle/>
            <a:p>
              <a:r>
                <a:rPr lang="en-US" dirty="0" smtClean="0">
                  <a:solidFill>
                    <a:schemeClr val="accent1">
                      <a:lumMod val="75000"/>
                    </a:schemeClr>
                  </a:solidFill>
                </a:rPr>
                <a:t>TOY MC </a:t>
              </a:r>
              <a:r>
                <a:rPr lang="en-US" dirty="0" smtClean="0">
                  <a:solidFill>
                    <a:schemeClr val="accent1">
                      <a:lumMod val="75000"/>
                    </a:schemeClr>
                  </a:solidFill>
                  <a:sym typeface="Wingdings 3" charset="0"/>
                </a:rPr>
                <a:t></a:t>
              </a:r>
              <a:r>
                <a:rPr lang="en-US" dirty="0" smtClean="0">
                  <a:solidFill>
                    <a:schemeClr val="accent1">
                      <a:lumMod val="75000"/>
                    </a:schemeClr>
                  </a:solidFill>
                </a:rPr>
                <a:t> p-</a:t>
              </a:r>
              <a:r>
                <a:rPr lang="en-US" dirty="0" err="1" smtClean="0">
                  <a:solidFill>
                    <a:schemeClr val="accent1">
                      <a:lumMod val="75000"/>
                    </a:schemeClr>
                  </a:solidFill>
                </a:rPr>
                <a:t>Pb</a:t>
              </a:r>
              <a:r>
                <a:rPr lang="en-US" dirty="0" smtClean="0">
                  <a:solidFill>
                    <a:schemeClr val="accent1">
                      <a:lumMod val="75000"/>
                    </a:schemeClr>
                  </a:solidFill>
                </a:rPr>
                <a:t> collision </a:t>
              </a:r>
              <a:r>
                <a:rPr lang="en-US" dirty="0">
                  <a:solidFill>
                    <a:schemeClr val="accent1">
                      <a:lumMod val="75000"/>
                    </a:schemeClr>
                  </a:solidFill>
                  <a:sym typeface="Wingdings 3" charset="0"/>
                </a:rPr>
                <a:t>=</a:t>
              </a:r>
              <a:r>
                <a:rPr lang="en-US" dirty="0" smtClean="0">
                  <a:solidFill>
                    <a:schemeClr val="accent1">
                      <a:lumMod val="75000"/>
                    </a:schemeClr>
                  </a:solidFill>
                  <a:sym typeface="Wingdings 3" charset="0"/>
                </a:rPr>
                <a:t> </a:t>
              </a:r>
              <a:r>
                <a:rPr lang="en-US" dirty="0" err="1" smtClean="0">
                  <a:solidFill>
                    <a:schemeClr val="accent1">
                      <a:lumMod val="75000"/>
                    </a:schemeClr>
                  </a:solidFill>
                  <a:sym typeface="Wingdings 3" charset="0"/>
                </a:rPr>
                <a:t>N</a:t>
              </a:r>
              <a:r>
                <a:rPr lang="en-US" baseline="-25000" dirty="0" err="1" smtClean="0">
                  <a:solidFill>
                    <a:schemeClr val="accent1">
                      <a:lumMod val="75000"/>
                    </a:schemeClr>
                  </a:solidFill>
                  <a:sym typeface="Wingdings 3" charset="0"/>
                </a:rPr>
                <a:t>coll</a:t>
              </a:r>
              <a:r>
                <a:rPr lang="en-US" dirty="0" smtClean="0">
                  <a:solidFill>
                    <a:schemeClr val="accent1">
                      <a:lumMod val="75000"/>
                    </a:schemeClr>
                  </a:solidFill>
                  <a:sym typeface="Wingdings 3" charset="0"/>
                </a:rPr>
                <a:t> p-p collisions superimposed with </a:t>
              </a:r>
              <a:r>
                <a:rPr lang="en-US" dirty="0" err="1" smtClean="0">
                  <a:solidFill>
                    <a:schemeClr val="accent1">
                      <a:lumMod val="75000"/>
                    </a:schemeClr>
                  </a:solidFill>
                  <a:sym typeface="Wingdings 3" charset="0"/>
                </a:rPr>
                <a:t>N</a:t>
              </a:r>
              <a:r>
                <a:rPr lang="en-US" baseline="-25000" dirty="0" err="1" smtClean="0">
                  <a:solidFill>
                    <a:schemeClr val="accent1">
                      <a:lumMod val="75000"/>
                    </a:schemeClr>
                  </a:solidFill>
                  <a:sym typeface="Wingdings 3" charset="0"/>
                </a:rPr>
                <a:t>coll</a:t>
              </a:r>
              <a:r>
                <a:rPr lang="en-US" dirty="0" smtClean="0">
                  <a:solidFill>
                    <a:schemeClr val="accent1">
                      <a:lumMod val="75000"/>
                    </a:schemeClr>
                  </a:solidFill>
                  <a:sym typeface="Wingdings 3" charset="0"/>
                </a:rPr>
                <a:t> distributed according to </a:t>
              </a:r>
              <a:r>
                <a:rPr lang="en-US" dirty="0" err="1" smtClean="0">
                  <a:solidFill>
                    <a:schemeClr val="accent1">
                      <a:lumMod val="75000"/>
                    </a:schemeClr>
                  </a:solidFill>
                  <a:sym typeface="Wingdings 3" charset="0"/>
                </a:rPr>
                <a:t>Glauber</a:t>
              </a:r>
              <a:r>
                <a:rPr lang="en-US" dirty="0" smtClean="0">
                  <a:solidFill>
                    <a:schemeClr val="accent1">
                      <a:lumMod val="75000"/>
                    </a:schemeClr>
                  </a:solidFill>
                  <a:sym typeface="Wingdings 3" charset="0"/>
                </a:rPr>
                <a:t> MC</a:t>
              </a:r>
            </a:p>
            <a:p>
              <a:endParaRPr lang="en-US" dirty="0" smtClean="0">
                <a:solidFill>
                  <a:srgbClr val="FF0000"/>
                </a:solidFill>
                <a:sym typeface="Wingdings 3" charset="0"/>
              </a:endParaRPr>
            </a:p>
            <a:p>
              <a:pPr marL="285750" indent="-285750">
                <a:buFont typeface="Wingdings 3" charset="0"/>
                <a:buChar char="Æ"/>
              </a:pPr>
              <a:r>
                <a:rPr lang="en-US" dirty="0" smtClean="0">
                  <a:solidFill>
                    <a:schemeClr val="accent2">
                      <a:lumMod val="75000"/>
                    </a:schemeClr>
                  </a:solidFill>
                </a:rPr>
                <a:t>number of hard scatterings per collision shows</a:t>
              </a:r>
              <a:r>
                <a:rPr lang="en-US" dirty="0" smtClean="0">
                  <a:solidFill>
                    <a:schemeClr val="accent2">
                      <a:lumMod val="75000"/>
                    </a:schemeClr>
                  </a:solidFill>
                  <a:sym typeface="Wingdings 3" charset="0"/>
                </a:rPr>
                <a:t> </a:t>
              </a:r>
              <a:r>
                <a:rPr lang="en-US" dirty="0" smtClean="0">
                  <a:solidFill>
                    <a:schemeClr val="accent2">
                      <a:lumMod val="75000"/>
                    </a:schemeClr>
                  </a:solidFill>
                </a:rPr>
                <a:t>strong deviations from </a:t>
              </a:r>
              <a:r>
                <a:rPr lang="en-US" dirty="0" err="1" smtClean="0">
                  <a:solidFill>
                    <a:schemeClr val="accent2">
                      <a:lumMod val="75000"/>
                    </a:schemeClr>
                  </a:solidFill>
                </a:rPr>
                <a:t>N</a:t>
              </a:r>
              <a:r>
                <a:rPr lang="en-US" baseline="-25000" dirty="0" err="1" smtClean="0">
                  <a:solidFill>
                    <a:schemeClr val="accent2">
                      <a:lumMod val="75000"/>
                    </a:schemeClr>
                  </a:solidFill>
                </a:rPr>
                <a:t>coll</a:t>
              </a:r>
              <a:r>
                <a:rPr lang="en-US" dirty="0" smtClean="0">
                  <a:solidFill>
                    <a:schemeClr val="accent2">
                      <a:lumMod val="75000"/>
                    </a:schemeClr>
                  </a:solidFill>
                </a:rPr>
                <a:t> scaling</a:t>
              </a:r>
              <a:endParaRPr lang="en-US" dirty="0">
                <a:solidFill>
                  <a:schemeClr val="accent2">
                    <a:lumMod val="75000"/>
                  </a:schemeClr>
                </a:solidFill>
              </a:endParaRPr>
            </a:p>
            <a:p>
              <a:pPr marL="285750" indent="-285750">
                <a:buFont typeface="Wingdings 3" charset="0"/>
                <a:buChar char="Æ"/>
              </a:pPr>
              <a:r>
                <a:rPr lang="en-US" dirty="0">
                  <a:solidFill>
                    <a:srgbClr val="FF0066"/>
                  </a:solidFill>
                </a:rPr>
                <a:t>high </a:t>
              </a:r>
              <a:r>
                <a:rPr lang="en-US" dirty="0" err="1">
                  <a:solidFill>
                    <a:srgbClr val="FF0066"/>
                  </a:solidFill>
                </a:rPr>
                <a:t>p</a:t>
              </a:r>
              <a:r>
                <a:rPr lang="en-US" baseline="-25000" dirty="0" err="1">
                  <a:solidFill>
                    <a:srgbClr val="FF0066"/>
                  </a:solidFill>
                </a:rPr>
                <a:t>T</a:t>
              </a:r>
              <a:r>
                <a:rPr lang="en-US" dirty="0">
                  <a:solidFill>
                    <a:srgbClr val="FF0066"/>
                  </a:solidFill>
                </a:rPr>
                <a:t> particle production seems to scale as the incoherent superposition of N-N </a:t>
              </a:r>
              <a:r>
                <a:rPr lang="en-US" dirty="0" smtClean="0">
                  <a:solidFill>
                    <a:srgbClr val="FF0066"/>
                  </a:solidFill>
                </a:rPr>
                <a:t>collisions</a:t>
              </a:r>
              <a:endParaRPr lang="en-US" dirty="0">
                <a:solidFill>
                  <a:srgbClr val="FF0066"/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3483955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4524"/>
    </mc:Choice>
    <mc:Fallback>
      <p:transition xmlns:p14="http://schemas.microsoft.com/office/powerpoint/2010/main" advTm="54524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800" fill="hold"/>
                                        <p:tgtEl>
                                          <p:spTgt spid="2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4.44444E-6 L -0.00017 -0.11875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-5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6660000"/>
            <a:ext cx="2133600" cy="216000"/>
          </a:xfrm>
          <a:solidFill>
            <a:schemeClr val="accent1">
              <a:lumMod val="75000"/>
            </a:schemeClr>
          </a:solidFill>
        </p:spPr>
        <p:txBody>
          <a:bodyPr/>
          <a:lstStyle>
            <a:lvl1pPr>
              <a:defRPr>
                <a:solidFill>
                  <a:srgbClr val="F2F2F2"/>
                </a:solidFill>
              </a:defRPr>
            </a:lvl1pPr>
          </a:lstStyle>
          <a:p>
            <a:r>
              <a:rPr lang="en-US" smtClean="0"/>
              <a:t>C. Oppedisano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123603" y="6660942"/>
            <a:ext cx="4899241" cy="217516"/>
          </a:xfrm>
          <a:solidFill>
            <a:schemeClr val="bg2">
              <a:lumMod val="75000"/>
            </a:schemeClr>
          </a:solidFill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schemeClr val="accent1"/>
                </a:solidFill>
              </a:rPr>
              <a:t>Hard Probes 2013, Cape Town, South Africa, November 4-8 2013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22842" y="6659999"/>
            <a:ext cx="2133600" cy="216000"/>
          </a:xfrm>
          <a:solidFill>
            <a:schemeClr val="bg2">
              <a:lumMod val="60000"/>
              <a:lumOff val="40000"/>
            </a:schemeClr>
          </a:solidFill>
        </p:spPr>
        <p:txBody>
          <a:bodyPr/>
          <a:lstStyle>
            <a:lvl1pPr>
              <a:defRPr>
                <a:solidFill>
                  <a:srgbClr val="10253F"/>
                </a:solidFill>
              </a:defRPr>
            </a:lvl1pPr>
          </a:lstStyle>
          <a:p>
            <a:fld id="{5405244A-08D4-DA48-A0EA-01B05D987E23}" type="slidenum">
              <a:rPr lang="en-US" smtClean="0"/>
              <a:pPr/>
              <a:t>15</a:t>
            </a:fld>
            <a:r>
              <a:rPr lang="en-US" dirty="0" smtClean="0"/>
              <a:t>/16</a:t>
            </a:r>
            <a:endParaRPr lang="en-US" dirty="0"/>
          </a:p>
        </p:txBody>
      </p:sp>
      <p:pic>
        <p:nvPicPr>
          <p:cNvPr id="5" name="Picture 4" descr="2011-Nov-24-ALICE_logo_Red_WithoutStrapline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98" y="20009"/>
            <a:ext cx="503820" cy="805687"/>
          </a:xfrm>
          <a:prstGeom prst="rect">
            <a:avLst/>
          </a:prstGeom>
        </p:spPr>
      </p:pic>
      <p:pic>
        <p:nvPicPr>
          <p:cNvPr id="6" name="Picture 5" descr="Logo_INF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5809" y="48301"/>
            <a:ext cx="761989" cy="747491"/>
          </a:xfrm>
          <a:prstGeom prst="rect">
            <a:avLst/>
          </a:prstGeom>
        </p:spPr>
      </p:pic>
      <p:sp>
        <p:nvSpPr>
          <p:cNvPr id="7" name="Title 10"/>
          <p:cNvSpPr txBox="1">
            <a:spLocks/>
          </p:cNvSpPr>
          <p:nvPr/>
        </p:nvSpPr>
        <p:spPr>
          <a:xfrm>
            <a:off x="799556" y="108001"/>
            <a:ext cx="7450964" cy="579475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none"/>
        </p:style>
        <p:txBody>
          <a:bodyPr vert="horz" lIns="91426" tIns="45712" rIns="91426" bIns="45712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Chalkduster"/>
                <a:ea typeface="+mj-ea"/>
                <a:cs typeface="Chalkduster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r>
              <a:rPr lang="en-US" sz="3200" dirty="0" smtClean="0"/>
              <a:t>Scaling at high </a:t>
            </a:r>
            <a:r>
              <a:rPr lang="en-US" sz="3200" dirty="0" err="1" smtClean="0"/>
              <a:t>p</a:t>
            </a:r>
            <a:r>
              <a:rPr lang="en-US" sz="3200" baseline="-25000" dirty="0" err="1" smtClean="0"/>
              <a:t>T</a:t>
            </a:r>
            <a:endParaRPr lang="en-US" sz="3200" baseline="-25000" dirty="0"/>
          </a:p>
        </p:txBody>
      </p:sp>
      <p:sp>
        <p:nvSpPr>
          <p:cNvPr id="8" name="TextBox 7"/>
          <p:cNvSpPr txBox="1"/>
          <p:nvPr/>
        </p:nvSpPr>
        <p:spPr>
          <a:xfrm>
            <a:off x="1541666" y="769721"/>
            <a:ext cx="6037014" cy="861758"/>
          </a:xfrm>
          <a:prstGeom prst="rect">
            <a:avLst/>
          </a:prstGeom>
          <a:noFill/>
        </p:spPr>
        <p:txBody>
          <a:bodyPr wrap="none" lIns="91426" tIns="45712" rIns="91426" bIns="45712" rtlCol="0">
            <a:spAutoFit/>
          </a:bodyPr>
          <a:lstStyle/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PYTHIA6 (Perugia 2011) simulations + </a:t>
            </a:r>
            <a:r>
              <a:rPr lang="en-US" dirty="0" err="1" smtClean="0">
                <a:solidFill>
                  <a:schemeClr val="accent2">
                    <a:lumMod val="75000"/>
                  </a:schemeClr>
                </a:solidFill>
              </a:rPr>
              <a:t>Glauber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2">
                    <a:lumMod val="75000"/>
                  </a:schemeClr>
                </a:solidFill>
              </a:rPr>
              <a:t>N</a:t>
            </a:r>
            <a:r>
              <a:rPr lang="en-US" baseline="-25000" dirty="0" err="1" smtClean="0">
                <a:solidFill>
                  <a:schemeClr val="accent2">
                    <a:lumMod val="75000"/>
                  </a:schemeClr>
                </a:solidFill>
              </a:rPr>
              <a:t>coll</a:t>
            </a:r>
            <a:r>
              <a:rPr lang="en-US" baseline="-250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distribution</a:t>
            </a:r>
          </a:p>
          <a:p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  <a:sym typeface="Wingdings 3" charset="0"/>
              </a:rPr>
              <a:t>* c</a:t>
            </a:r>
            <a:r>
              <a:rPr lang="en-US" sz="1600" dirty="0" smtClean="0"/>
              <a:t>entrality from multiplicity in |</a:t>
            </a:r>
            <a:r>
              <a:rPr lang="en-US" sz="1600" dirty="0" smtClean="0">
                <a:latin typeface="Symbol" charset="2"/>
                <a:cs typeface="Symbol" charset="2"/>
              </a:rPr>
              <a:t>h</a:t>
            </a:r>
            <a:r>
              <a:rPr lang="en-US" sz="1600" dirty="0" smtClean="0"/>
              <a:t>|&lt;1.4</a:t>
            </a:r>
          </a:p>
          <a:p>
            <a:r>
              <a:rPr lang="en-US" sz="1600" dirty="0" smtClean="0"/>
              <a:t>* &lt;</a:t>
            </a:r>
            <a:r>
              <a:rPr lang="en-US" sz="1600" dirty="0" err="1" smtClean="0"/>
              <a:t>N</a:t>
            </a:r>
            <a:r>
              <a:rPr lang="en-US" sz="1600" baseline="-25000" dirty="0" err="1" smtClean="0"/>
              <a:t>coll</a:t>
            </a:r>
            <a:r>
              <a:rPr lang="en-US" sz="1600" dirty="0" smtClean="0"/>
              <a:t>&gt; from MC</a:t>
            </a:r>
            <a:endParaRPr lang="en-US" sz="1600" dirty="0"/>
          </a:p>
        </p:txBody>
      </p:sp>
      <p:pic>
        <p:nvPicPr>
          <p:cNvPr id="12" name="Picture 11" descr="2013-Oct-04-fig_CL1_QpPb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5"/>
          <a:stretch/>
        </p:blipFill>
        <p:spPr>
          <a:xfrm>
            <a:off x="1541665" y="1633613"/>
            <a:ext cx="5481178" cy="389404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088545" y="5232417"/>
            <a:ext cx="1279515" cy="26990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90007" y="5433835"/>
            <a:ext cx="7998542" cy="1200312"/>
          </a:xfrm>
          <a:prstGeom prst="rect">
            <a:avLst/>
          </a:prstGeom>
          <a:solidFill>
            <a:schemeClr val="bg1"/>
          </a:solidFill>
        </p:spPr>
        <p:txBody>
          <a:bodyPr wrap="square" lIns="91426" tIns="45712" rIns="91426" bIns="45712" rtlCol="0">
            <a:spAutoFit/>
          </a:bodyPr>
          <a:lstStyle/>
          <a:p>
            <a:pPr marL="285750" indent="-285750">
              <a:buFont typeface="Wingdings 3" charset="0"/>
              <a:buChar char="Æ"/>
            </a:pPr>
            <a:r>
              <a:rPr lang="en-US" dirty="0" smtClean="0">
                <a:solidFill>
                  <a:srgbClr val="FF0066"/>
                </a:solidFill>
                <a:sym typeface="Wingdings 3" charset="0"/>
              </a:rPr>
              <a:t>incoherent superposition of p-p collisions </a:t>
            </a:r>
            <a:r>
              <a:rPr lang="en-US" dirty="0" smtClean="0">
                <a:solidFill>
                  <a:srgbClr val="FF0066"/>
                </a:solidFill>
              </a:rPr>
              <a:t>reproduces the bias at high </a:t>
            </a:r>
            <a:r>
              <a:rPr lang="en-US" dirty="0" err="1" smtClean="0">
                <a:solidFill>
                  <a:srgbClr val="FF0066"/>
                </a:solidFill>
              </a:rPr>
              <a:t>p</a:t>
            </a:r>
            <a:r>
              <a:rPr lang="en-US" baseline="-25000" dirty="0" err="1" smtClean="0">
                <a:solidFill>
                  <a:srgbClr val="FF0066"/>
                </a:solidFill>
              </a:rPr>
              <a:t>T</a:t>
            </a:r>
            <a:r>
              <a:rPr lang="en-US" dirty="0" smtClean="0">
                <a:solidFill>
                  <a:srgbClr val="FF0066"/>
                </a:solidFill>
              </a:rPr>
              <a:t> over the whole centrality range</a:t>
            </a:r>
            <a:endParaRPr lang="en-US" dirty="0">
              <a:solidFill>
                <a:srgbClr val="FF0066"/>
              </a:solidFill>
            </a:endParaRPr>
          </a:p>
          <a:p>
            <a:pPr marL="285750" indent="-285750">
              <a:buFont typeface="Wingdings 3" charset="0"/>
              <a:buChar char="Æ"/>
            </a:pPr>
            <a:r>
              <a:rPr lang="en-US" dirty="0" smtClean="0">
                <a:solidFill>
                  <a:srgbClr val="0000FF"/>
                </a:solidFill>
              </a:rPr>
              <a:t>good </a:t>
            </a:r>
            <a:r>
              <a:rPr lang="en-US" dirty="0">
                <a:solidFill>
                  <a:srgbClr val="0000FF"/>
                </a:solidFill>
              </a:rPr>
              <a:t>agreement </a:t>
            </a:r>
            <a:r>
              <a:rPr lang="en-US" dirty="0" smtClean="0">
                <a:solidFill>
                  <a:srgbClr val="0000FF"/>
                </a:solidFill>
              </a:rPr>
              <a:t>at </a:t>
            </a:r>
            <a:r>
              <a:rPr lang="en-US" dirty="0">
                <a:solidFill>
                  <a:srgbClr val="0000FF"/>
                </a:solidFill>
              </a:rPr>
              <a:t>low </a:t>
            </a:r>
            <a:r>
              <a:rPr lang="en-US" dirty="0" err="1" smtClean="0">
                <a:solidFill>
                  <a:srgbClr val="0000FF"/>
                </a:solidFill>
              </a:rPr>
              <a:t>p</a:t>
            </a:r>
            <a:r>
              <a:rPr lang="en-US" baseline="-25000" dirty="0" err="1" smtClean="0">
                <a:solidFill>
                  <a:srgbClr val="0000FF"/>
                </a:solidFill>
              </a:rPr>
              <a:t>T</a:t>
            </a:r>
            <a:r>
              <a:rPr lang="en-US" baseline="-25000" dirty="0" smtClean="0">
                <a:solidFill>
                  <a:srgbClr val="0000FF"/>
                </a:solidFill>
              </a:rPr>
              <a:t> </a:t>
            </a:r>
            <a:r>
              <a:rPr lang="en-US" dirty="0" smtClean="0">
                <a:solidFill>
                  <a:srgbClr val="0000FF"/>
                </a:solidFill>
                <a:sym typeface="Wingdings 3" charset="0"/>
              </a:rPr>
              <a:t>f</a:t>
            </a:r>
            <a:r>
              <a:rPr lang="en-US" dirty="0" smtClean="0">
                <a:solidFill>
                  <a:srgbClr val="0000FF"/>
                </a:solidFill>
              </a:rPr>
              <a:t>or the most peripheral bin where also the jet-veto effect is reproduced</a:t>
            </a:r>
            <a:endParaRPr lang="en-US" baseline="-25000" dirty="0" smtClean="0">
              <a:solidFill>
                <a:srgbClr val="0000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341731" y="1857407"/>
            <a:ext cx="521757" cy="36931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none" lIns="91426" tIns="45712" rIns="91426" bIns="45712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CL1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48707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4524"/>
    </mc:Choice>
    <mc:Fallback>
      <p:transition xmlns:p14="http://schemas.microsoft.com/office/powerpoint/2010/main" advTm="54524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6660000"/>
            <a:ext cx="2133600" cy="216000"/>
          </a:xfrm>
          <a:solidFill>
            <a:schemeClr val="accent1">
              <a:lumMod val="75000"/>
            </a:schemeClr>
          </a:solidFill>
        </p:spPr>
        <p:txBody>
          <a:bodyPr/>
          <a:lstStyle>
            <a:lvl1pPr>
              <a:defRPr>
                <a:solidFill>
                  <a:srgbClr val="F2F2F2"/>
                </a:solidFill>
              </a:defRPr>
            </a:lvl1pPr>
          </a:lstStyle>
          <a:p>
            <a:r>
              <a:rPr lang="en-US" smtClean="0"/>
              <a:t>C. Oppedisano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123603" y="6660942"/>
            <a:ext cx="4899241" cy="217516"/>
          </a:xfrm>
          <a:solidFill>
            <a:schemeClr val="bg2">
              <a:lumMod val="75000"/>
            </a:schemeClr>
          </a:solidFill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schemeClr val="accent1"/>
                </a:solidFill>
              </a:rPr>
              <a:t>Hard Probes 2013, Cape Town, South Africa, November 4-8 2013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22842" y="6659999"/>
            <a:ext cx="2133600" cy="216000"/>
          </a:xfrm>
          <a:solidFill>
            <a:schemeClr val="bg2">
              <a:lumMod val="60000"/>
              <a:lumOff val="40000"/>
            </a:schemeClr>
          </a:solidFill>
        </p:spPr>
        <p:txBody>
          <a:bodyPr/>
          <a:lstStyle>
            <a:lvl1pPr>
              <a:defRPr>
                <a:solidFill>
                  <a:srgbClr val="10253F"/>
                </a:solidFill>
              </a:defRPr>
            </a:lvl1pPr>
          </a:lstStyle>
          <a:p>
            <a:fld id="{5405244A-08D4-DA48-A0EA-01B05D987E23}" type="slidenum">
              <a:rPr lang="en-US" smtClean="0"/>
              <a:pPr/>
              <a:t>16</a:t>
            </a:fld>
            <a:r>
              <a:rPr lang="en-US" dirty="0" smtClean="0"/>
              <a:t>/16</a:t>
            </a:r>
            <a:endParaRPr lang="en-US" dirty="0"/>
          </a:p>
        </p:txBody>
      </p:sp>
      <p:pic>
        <p:nvPicPr>
          <p:cNvPr id="5" name="Picture 4" descr="2011-Nov-24-ALICE_logo_Red_WithoutStrapline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98" y="20009"/>
            <a:ext cx="503820" cy="805687"/>
          </a:xfrm>
          <a:prstGeom prst="rect">
            <a:avLst/>
          </a:prstGeom>
        </p:spPr>
      </p:pic>
      <p:pic>
        <p:nvPicPr>
          <p:cNvPr id="6" name="Picture 5" descr="Logo_INF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5809" y="48301"/>
            <a:ext cx="761989" cy="747491"/>
          </a:xfrm>
          <a:prstGeom prst="rect">
            <a:avLst/>
          </a:prstGeom>
        </p:spPr>
      </p:pic>
      <p:sp>
        <p:nvSpPr>
          <p:cNvPr id="7" name="Title 10"/>
          <p:cNvSpPr txBox="1">
            <a:spLocks/>
          </p:cNvSpPr>
          <p:nvPr/>
        </p:nvSpPr>
        <p:spPr>
          <a:xfrm>
            <a:off x="799556" y="108001"/>
            <a:ext cx="7450964" cy="579475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none"/>
        </p:style>
        <p:txBody>
          <a:bodyPr vert="horz" lIns="91426" tIns="45712" rIns="91426" bIns="45712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Chalkduster"/>
                <a:ea typeface="+mj-ea"/>
                <a:cs typeface="Chalkduster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r>
              <a:rPr lang="en-US" sz="3200" dirty="0"/>
              <a:t>Summary and outlook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20806" y="1025196"/>
            <a:ext cx="7745003" cy="4164201"/>
          </a:xfrm>
          <a:prstGeom prst="rect">
            <a:avLst/>
          </a:prstGeom>
          <a:noFill/>
        </p:spPr>
        <p:txBody>
          <a:bodyPr wrap="square" lIns="91426" tIns="45712" rIns="91426" bIns="45712" rtlCol="0">
            <a:spAutoFit/>
          </a:bodyPr>
          <a:lstStyle/>
          <a:p>
            <a:pPr marL="285706" indent="-285706" algn="just">
              <a:lnSpc>
                <a:spcPct val="90000"/>
              </a:lnSpc>
              <a:buFont typeface="Wingdings 3" charset="0"/>
              <a:buChar char="Æ"/>
            </a:pPr>
            <a:r>
              <a:rPr lang="en-US" dirty="0" smtClean="0">
                <a:solidFill>
                  <a:srgbClr val="073779"/>
                </a:solidFill>
              </a:rPr>
              <a:t>asymmetric nature of p-A collisions and low particle multiplicities generate a bias on multiplicity that </a:t>
            </a:r>
            <a:r>
              <a:rPr lang="en-US" dirty="0" smtClean="0">
                <a:solidFill>
                  <a:srgbClr val="073779"/>
                </a:solidFill>
                <a:sym typeface="Wingdings 3" charset="0"/>
              </a:rPr>
              <a:t>corresponds to a bias on hard scatterings</a:t>
            </a:r>
            <a:endParaRPr lang="en-US" dirty="0" smtClean="0">
              <a:solidFill>
                <a:srgbClr val="073779"/>
              </a:solidFill>
            </a:endParaRPr>
          </a:p>
          <a:p>
            <a:pPr algn="just">
              <a:lnSpc>
                <a:spcPct val="90000"/>
              </a:lnSpc>
            </a:pPr>
            <a:endParaRPr lang="en-US" dirty="0" smtClean="0"/>
          </a:p>
          <a:p>
            <a:pPr marL="285706" indent="-285706" algn="just">
              <a:lnSpc>
                <a:spcPct val="90000"/>
              </a:lnSpc>
              <a:buFont typeface="Wingdings 3" charset="0"/>
              <a:buChar char="Æ"/>
            </a:pPr>
            <a:r>
              <a:rPr lang="en-US" dirty="0" smtClean="0">
                <a:solidFill>
                  <a:srgbClr val="FF0066"/>
                </a:solidFill>
              </a:rPr>
              <a:t>centrality estimators based on multiplicity measurements show a deviation from binary scaling</a:t>
            </a:r>
          </a:p>
          <a:p>
            <a:pPr marL="285706" indent="-285706" algn="just">
              <a:lnSpc>
                <a:spcPct val="90000"/>
              </a:lnSpc>
              <a:buFont typeface="Wingdings 3" charset="0"/>
              <a:buChar char="Æ"/>
            </a:pP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pPr marL="285706" indent="-285706" algn="just">
              <a:lnSpc>
                <a:spcPct val="90000"/>
              </a:lnSpc>
              <a:buFont typeface="Wingdings 3" charset="0"/>
              <a:buChar char="Æ"/>
            </a:pPr>
            <a:r>
              <a:rPr lang="en-US" dirty="0" smtClean="0">
                <a:solidFill>
                  <a:srgbClr val="009966"/>
                </a:solidFill>
              </a:rPr>
              <a:t>the bias is reduced increasing the rapidity gap between centrality estimator and tracking region</a:t>
            </a:r>
          </a:p>
          <a:p>
            <a:pPr marL="285706" indent="-285706" algn="just">
              <a:lnSpc>
                <a:spcPct val="90000"/>
              </a:lnSpc>
              <a:buFont typeface="Wingdings 3" charset="0"/>
              <a:buChar char="Æ"/>
            </a:pP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pPr marL="285706" indent="-285706" algn="just">
              <a:lnSpc>
                <a:spcPct val="90000"/>
              </a:lnSpc>
              <a:buFont typeface="Wingdings 3" charset="0"/>
              <a:buChar char="Æ"/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the bias can be quantified by the number of hard scatterings in p-N collisions</a:t>
            </a:r>
          </a:p>
          <a:p>
            <a:pPr marL="285706" indent="-285706" algn="just">
              <a:lnSpc>
                <a:spcPct val="90000"/>
              </a:lnSpc>
              <a:buFont typeface="Wingdings 3" charset="0"/>
              <a:buChar char="Æ"/>
            </a:pPr>
            <a:endParaRPr lang="en-US" dirty="0">
              <a:solidFill>
                <a:srgbClr val="006699"/>
              </a:solidFill>
            </a:endParaRPr>
          </a:p>
          <a:p>
            <a:pPr marL="285706" indent="-285706" algn="just">
              <a:lnSpc>
                <a:spcPct val="90000"/>
              </a:lnSpc>
              <a:buFont typeface="Wingdings 3" charset="0"/>
              <a:buChar char="Æ"/>
            </a:pP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incoherent superposition of p-p collisions reproduces observed features at high </a:t>
            </a:r>
            <a:r>
              <a:rPr lang="en-US" dirty="0" err="1" smtClean="0">
                <a:solidFill>
                  <a:schemeClr val="accent2">
                    <a:lumMod val="75000"/>
                  </a:schemeClr>
                </a:solidFill>
              </a:rPr>
              <a:t>p</a:t>
            </a:r>
            <a:r>
              <a:rPr lang="en-US" baseline="-25000" dirty="0" err="1" smtClean="0">
                <a:solidFill>
                  <a:schemeClr val="accent2">
                    <a:lumMod val="75000"/>
                  </a:schemeClr>
                </a:solidFill>
              </a:rPr>
              <a:t>T</a:t>
            </a:r>
            <a:endParaRPr lang="en-US" dirty="0">
              <a:solidFill>
                <a:srgbClr val="FF0066"/>
              </a:solidFill>
            </a:endParaRPr>
          </a:p>
          <a:p>
            <a:pPr algn="just"/>
            <a:endParaRPr lang="en-US" dirty="0">
              <a:solidFill>
                <a:srgbClr val="FF0066"/>
              </a:solidFill>
            </a:endParaRPr>
          </a:p>
          <a:p>
            <a:pPr marL="285706" indent="-285706" algn="just">
              <a:buFont typeface="Wingdings 3" charset="0"/>
              <a:buChar char="Æ"/>
            </a:pPr>
            <a:r>
              <a:rPr lang="en-US" dirty="0" smtClean="0">
                <a:solidFill>
                  <a:srgbClr val="FF0066"/>
                </a:solidFill>
              </a:rPr>
              <a:t>ZDC should provide the less biased centrality estimator</a:t>
            </a:r>
            <a:endParaRPr lang="en-US" dirty="0">
              <a:solidFill>
                <a:srgbClr val="FF0066"/>
              </a:solidFill>
            </a:endParaRPr>
          </a:p>
          <a:p>
            <a:pPr algn="just"/>
            <a:r>
              <a:rPr lang="en-US" dirty="0" smtClean="0">
                <a:solidFill>
                  <a:srgbClr val="FF0066"/>
                </a:solidFill>
              </a:rPr>
              <a:t>     a more sophisticated model for slow nucleon emission would be useful</a:t>
            </a:r>
            <a:endParaRPr lang="en-US" dirty="0">
              <a:solidFill>
                <a:srgbClr val="FF0066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7288745" y="4428081"/>
            <a:ext cx="1298052" cy="584776"/>
            <a:chOff x="6934559" y="4795566"/>
            <a:chExt cx="1298052" cy="584776"/>
          </a:xfrm>
        </p:grpSpPr>
        <p:sp>
          <p:nvSpPr>
            <p:cNvPr id="10" name="Rounded Rectangle 9"/>
            <p:cNvSpPr/>
            <p:nvPr/>
          </p:nvSpPr>
          <p:spPr>
            <a:xfrm rot="1653978">
              <a:off x="6946733" y="4859469"/>
              <a:ext cx="1261009" cy="490724"/>
            </a:xfrm>
            <a:prstGeom prst="roundRect">
              <a:avLst/>
            </a:prstGeom>
            <a:noFill/>
            <a:ln w="28575" cmpd="sng">
              <a:solidFill>
                <a:schemeClr val="accent1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593616">
              <a:off x="6934559" y="4795566"/>
              <a:ext cx="1298052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accent1">
                      <a:lumMod val="75000"/>
                    </a:schemeClr>
                  </a:solidFill>
                </a:rPr>
                <a:t>WORK </a:t>
              </a:r>
            </a:p>
            <a:p>
              <a:pPr algn="ctr"/>
              <a:r>
                <a:rPr lang="en-US" sz="1600" dirty="0" smtClean="0">
                  <a:solidFill>
                    <a:schemeClr val="accent1">
                      <a:lumMod val="75000"/>
                    </a:schemeClr>
                  </a:solidFill>
                </a:rPr>
                <a:t>IN PROGRESS</a:t>
              </a:r>
              <a:endParaRPr lang="en-US" sz="16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pic>
        <p:nvPicPr>
          <p:cNvPr id="13" name="Picture 12" descr="ALICE-pic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667" b="27261"/>
          <a:stretch/>
        </p:blipFill>
        <p:spPr>
          <a:xfrm>
            <a:off x="-71120" y="5364756"/>
            <a:ext cx="9227562" cy="1513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5520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4524"/>
    </mc:Choice>
    <mc:Fallback>
      <p:transition xmlns:p14="http://schemas.microsoft.com/office/powerpoint/2010/main" advTm="54524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87301" y="2967335"/>
            <a:ext cx="7569402" cy="2646862"/>
          </a:xfrm>
          <a:prstGeom prst="rect">
            <a:avLst/>
          </a:prstGeom>
          <a:noFill/>
          <a:effectLst>
            <a:glow rad="101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none" lIns="91426" tIns="45712" rIns="91426" bIns="45712">
            <a:spAutoFit/>
          </a:bodyPr>
          <a:lstStyle/>
          <a:p>
            <a:pPr algn="ctr"/>
            <a:r>
              <a:rPr lang="en-US" sz="16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ig Dripper"/>
                <a:cs typeface="Big Dripper"/>
              </a:rPr>
              <a:t>BACKUP</a:t>
            </a:r>
          </a:p>
        </p:txBody>
      </p:sp>
    </p:spTree>
    <p:extLst>
      <p:ext uri="{BB962C8B-B14F-4D97-AF65-F5344CB8AC3E}">
        <p14:creationId xmlns:p14="http://schemas.microsoft.com/office/powerpoint/2010/main" val="20705520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4524"/>
    </mc:Choice>
    <mc:Fallback>
      <p:transition xmlns:p14="http://schemas.microsoft.com/office/powerpoint/2010/main" advTm="54524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alice_technical_paper_ALICE-couleur-OK06_cut_nam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83" r="9293"/>
          <a:stretch>
            <a:fillRect/>
          </a:stretch>
        </p:blipFill>
        <p:spPr bwMode="auto">
          <a:xfrm>
            <a:off x="238718" y="677777"/>
            <a:ext cx="8775183" cy="5992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6660000"/>
            <a:ext cx="2133600" cy="216000"/>
          </a:xfrm>
          <a:solidFill>
            <a:schemeClr val="accent1">
              <a:lumMod val="75000"/>
            </a:schemeClr>
          </a:solidFill>
        </p:spPr>
        <p:txBody>
          <a:bodyPr/>
          <a:lstStyle>
            <a:lvl1pPr>
              <a:defRPr>
                <a:solidFill>
                  <a:srgbClr val="F2F2F2"/>
                </a:solidFill>
              </a:defRPr>
            </a:lvl1pPr>
          </a:lstStyle>
          <a:p>
            <a:r>
              <a:rPr lang="en-US" smtClean="0"/>
              <a:t>C. Oppedisano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123603" y="6660942"/>
            <a:ext cx="4899241" cy="217516"/>
          </a:xfrm>
          <a:solidFill>
            <a:schemeClr val="bg2">
              <a:lumMod val="75000"/>
            </a:schemeClr>
          </a:solidFill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schemeClr val="accent1"/>
                </a:solidFill>
              </a:rPr>
              <a:t>Hard Probes 2013, Cape Town, South Africa, November 4-8 2013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22842" y="6659999"/>
            <a:ext cx="2133600" cy="216000"/>
          </a:xfrm>
          <a:solidFill>
            <a:schemeClr val="bg2">
              <a:lumMod val="60000"/>
              <a:lumOff val="40000"/>
            </a:schemeClr>
          </a:solidFill>
        </p:spPr>
        <p:txBody>
          <a:bodyPr/>
          <a:lstStyle>
            <a:lvl1pPr>
              <a:defRPr>
                <a:solidFill>
                  <a:srgbClr val="10253F"/>
                </a:solidFill>
              </a:defRPr>
            </a:lvl1pPr>
          </a:lstStyle>
          <a:p>
            <a:fld id="{5405244A-08D4-DA48-A0EA-01B05D987E23}" type="slidenum">
              <a:rPr lang="en-US" smtClean="0"/>
              <a:pPr/>
              <a:t>18</a:t>
            </a:fld>
            <a:r>
              <a:rPr lang="en-US" dirty="0" smtClean="0"/>
              <a:t>/16</a:t>
            </a:r>
            <a:endParaRPr lang="en-US" dirty="0"/>
          </a:p>
        </p:txBody>
      </p:sp>
      <p:pic>
        <p:nvPicPr>
          <p:cNvPr id="5" name="Picture 4" descr="2011-Nov-24-ALICE_logo_Red_WithoutStrapline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98" y="20009"/>
            <a:ext cx="503820" cy="805687"/>
          </a:xfrm>
          <a:prstGeom prst="rect">
            <a:avLst/>
          </a:prstGeom>
        </p:spPr>
      </p:pic>
      <p:pic>
        <p:nvPicPr>
          <p:cNvPr id="6" name="Picture 5" descr="Logo_INF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5809" y="48301"/>
            <a:ext cx="761989" cy="747491"/>
          </a:xfrm>
          <a:prstGeom prst="rect">
            <a:avLst/>
          </a:prstGeom>
        </p:spPr>
      </p:pic>
      <p:sp>
        <p:nvSpPr>
          <p:cNvPr id="7" name="Title 10"/>
          <p:cNvSpPr txBox="1">
            <a:spLocks/>
          </p:cNvSpPr>
          <p:nvPr/>
        </p:nvSpPr>
        <p:spPr>
          <a:xfrm>
            <a:off x="799556" y="108001"/>
            <a:ext cx="7450964" cy="579475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none"/>
        </p:style>
        <p:txBody>
          <a:bodyPr vert="horz" lIns="91426" tIns="45712" rIns="91426" bIns="45712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Chalkduster"/>
                <a:ea typeface="+mj-ea"/>
                <a:cs typeface="Chalkduster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r>
              <a:rPr lang="en-US" sz="3200" dirty="0" smtClean="0"/>
              <a:t>ALICE</a:t>
            </a:r>
            <a:endParaRPr lang="en-US" sz="3200" dirty="0"/>
          </a:p>
        </p:txBody>
      </p:sp>
      <p:sp>
        <p:nvSpPr>
          <p:cNvPr id="12" name="TextBox 11"/>
          <p:cNvSpPr txBox="1"/>
          <p:nvPr/>
        </p:nvSpPr>
        <p:spPr>
          <a:xfrm>
            <a:off x="5797010" y="5205596"/>
            <a:ext cx="3300229" cy="1077218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CCFFCC"/>
                </a:solidFill>
              </a:rPr>
              <a:t>@forward </a:t>
            </a:r>
            <a:r>
              <a:rPr lang="en-US" sz="1600" dirty="0" err="1" smtClean="0">
                <a:solidFill>
                  <a:srgbClr val="CCFFCC"/>
                </a:solidFill>
              </a:rPr>
              <a:t>rapidities</a:t>
            </a:r>
            <a:r>
              <a:rPr lang="en-US" sz="1600" dirty="0" smtClean="0">
                <a:solidFill>
                  <a:srgbClr val="CCFFCC"/>
                </a:solidFill>
              </a:rPr>
              <a:t>:</a:t>
            </a:r>
          </a:p>
          <a:p>
            <a:r>
              <a:rPr lang="en-US" sz="1600" dirty="0" smtClean="0">
                <a:solidFill>
                  <a:srgbClr val="CCFFCC"/>
                </a:solidFill>
                <a:latin typeface="Symbol" charset="2"/>
                <a:cs typeface="Symbol" charset="2"/>
              </a:rPr>
              <a:t>m</a:t>
            </a:r>
            <a:r>
              <a:rPr lang="en-US" sz="1600" dirty="0" smtClean="0">
                <a:solidFill>
                  <a:srgbClr val="CCFFCC"/>
                </a:solidFill>
              </a:rPr>
              <a:t> MEASUREMENT: </a:t>
            </a:r>
            <a:r>
              <a:rPr lang="en-US" sz="1600" dirty="0" smtClean="0">
                <a:solidFill>
                  <a:schemeClr val="bg1"/>
                </a:solidFill>
                <a:latin typeface="Symbol" charset="2"/>
                <a:cs typeface="Symbol" charset="2"/>
              </a:rPr>
              <a:t>m</a:t>
            </a:r>
            <a:r>
              <a:rPr lang="en-US" sz="1600" dirty="0" smtClean="0">
                <a:solidFill>
                  <a:schemeClr val="bg1"/>
                </a:solidFill>
              </a:rPr>
              <a:t> spectrometer </a:t>
            </a:r>
            <a:r>
              <a:rPr lang="en-US" sz="1600" dirty="0" smtClean="0">
                <a:solidFill>
                  <a:srgbClr val="CCFFCC"/>
                </a:solidFill>
              </a:rPr>
              <a:t>TRIGGER &amp; EVENT CHARACTERIZATION: </a:t>
            </a:r>
            <a:r>
              <a:rPr lang="en-US" sz="1600" dirty="0" smtClean="0">
                <a:solidFill>
                  <a:srgbClr val="FFFFFF"/>
                </a:solidFill>
              </a:rPr>
              <a:t>VZERO, T0, ZDC</a:t>
            </a:r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9100" y="3635936"/>
            <a:ext cx="2315839" cy="1569660"/>
          </a:xfrm>
          <a:prstGeom prst="rect">
            <a:avLst/>
          </a:prstGeom>
          <a:solidFill>
            <a:srgbClr val="66CCFF"/>
          </a:solidFill>
        </p:spPr>
        <p:txBody>
          <a:bodyPr wrap="square">
            <a:spAutoFit/>
          </a:bodyPr>
          <a:lstStyle/>
          <a:p>
            <a:pPr lvl="0"/>
            <a:r>
              <a:rPr lang="en-US" sz="1600" dirty="0">
                <a:solidFill>
                  <a:srgbClr val="FF0000"/>
                </a:solidFill>
              </a:rPr>
              <a:t>@</a:t>
            </a:r>
            <a:r>
              <a:rPr lang="en-US" sz="1600" dirty="0" err="1" smtClean="0">
                <a:solidFill>
                  <a:srgbClr val="FF0000"/>
                </a:solidFill>
              </a:rPr>
              <a:t>midrapidity</a:t>
            </a:r>
            <a:r>
              <a:rPr lang="en-US" sz="1600" dirty="0" smtClean="0">
                <a:solidFill>
                  <a:srgbClr val="FF0000"/>
                </a:solidFill>
              </a:rPr>
              <a:t> (|</a:t>
            </a:r>
            <a:r>
              <a:rPr lang="en-US" sz="16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h</a:t>
            </a:r>
            <a:r>
              <a:rPr lang="en-US" sz="1600" dirty="0" smtClean="0">
                <a:solidFill>
                  <a:srgbClr val="FF0000"/>
                </a:solidFill>
              </a:rPr>
              <a:t>|&lt;0.9):</a:t>
            </a:r>
            <a:endParaRPr lang="en-US" sz="1600" dirty="0">
              <a:solidFill>
                <a:srgbClr val="FF0000"/>
              </a:solidFill>
            </a:endParaRPr>
          </a:p>
          <a:p>
            <a:pPr lvl="0"/>
            <a:r>
              <a:rPr lang="en-US" sz="1600" dirty="0">
                <a:solidFill>
                  <a:srgbClr val="FF0000"/>
                </a:solidFill>
              </a:rPr>
              <a:t>TRACKING &amp; PID</a:t>
            </a:r>
            <a:r>
              <a:rPr lang="en-US" sz="1600" dirty="0" smtClean="0">
                <a:solidFill>
                  <a:srgbClr val="FF0000"/>
                </a:solidFill>
              </a:rPr>
              <a:t>: </a:t>
            </a:r>
            <a:r>
              <a:rPr lang="en-US" sz="1600" dirty="0" smtClean="0">
                <a:solidFill>
                  <a:schemeClr val="tx2">
                    <a:lumMod val="50000"/>
                  </a:schemeClr>
                </a:solidFill>
              </a:rPr>
              <a:t>ITS</a:t>
            </a:r>
            <a:r>
              <a:rPr lang="en-US" sz="1600" dirty="0">
                <a:solidFill>
                  <a:schemeClr val="tx2">
                    <a:lumMod val="50000"/>
                  </a:schemeClr>
                </a:solidFill>
              </a:rPr>
              <a:t>, TPC</a:t>
            </a:r>
          </a:p>
          <a:p>
            <a:pPr lvl="0"/>
            <a:r>
              <a:rPr lang="en-US" sz="1600" dirty="0" smtClean="0">
                <a:solidFill>
                  <a:srgbClr val="FF0000"/>
                </a:solidFill>
              </a:rPr>
              <a:t>CHARGED PARTICLE ID</a:t>
            </a:r>
            <a:r>
              <a:rPr lang="en-US" sz="1600" dirty="0">
                <a:solidFill>
                  <a:srgbClr val="FF0000"/>
                </a:solidFill>
              </a:rPr>
              <a:t>: </a:t>
            </a:r>
            <a:r>
              <a:rPr lang="en-US" sz="1600" dirty="0" smtClean="0">
                <a:solidFill>
                  <a:schemeClr val="tx2">
                    <a:lumMod val="50000"/>
                  </a:schemeClr>
                </a:solidFill>
              </a:rPr>
              <a:t>TPC</a:t>
            </a:r>
            <a:r>
              <a:rPr lang="en-US" sz="1600" dirty="0">
                <a:solidFill>
                  <a:schemeClr val="tx2">
                    <a:lumMod val="50000"/>
                  </a:schemeClr>
                </a:solidFill>
              </a:rPr>
              <a:t>, TOF, </a:t>
            </a:r>
            <a:r>
              <a:rPr lang="en-US" sz="1600" dirty="0" smtClean="0">
                <a:solidFill>
                  <a:schemeClr val="tx2">
                    <a:lumMod val="50000"/>
                  </a:schemeClr>
                </a:solidFill>
              </a:rPr>
              <a:t>TRD, HMPID</a:t>
            </a:r>
          </a:p>
          <a:p>
            <a:pPr lvl="0"/>
            <a:r>
              <a:rPr lang="en-US" sz="1600" dirty="0" smtClean="0">
                <a:solidFill>
                  <a:srgbClr val="FF0000"/>
                </a:solidFill>
              </a:rPr>
              <a:t>NEUTRAL PARTICLE ID: </a:t>
            </a:r>
            <a:r>
              <a:rPr lang="en-US" sz="1600" dirty="0" smtClean="0">
                <a:solidFill>
                  <a:schemeClr val="tx2">
                    <a:lumMod val="50000"/>
                  </a:schemeClr>
                </a:solidFill>
              </a:rPr>
              <a:t>EMCAL, PHOS</a:t>
            </a:r>
            <a:endParaRPr lang="en-US" sz="1600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67976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4524"/>
    </mc:Choice>
    <mc:Fallback>
      <p:transition xmlns:p14="http://schemas.microsoft.com/office/powerpoint/2010/main" advTm="54524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6660000"/>
            <a:ext cx="2133600" cy="216000"/>
          </a:xfrm>
          <a:solidFill>
            <a:schemeClr val="accent1">
              <a:lumMod val="75000"/>
            </a:schemeClr>
          </a:solidFill>
        </p:spPr>
        <p:txBody>
          <a:bodyPr/>
          <a:lstStyle>
            <a:lvl1pPr>
              <a:defRPr>
                <a:solidFill>
                  <a:srgbClr val="F2F2F2"/>
                </a:solidFill>
              </a:defRPr>
            </a:lvl1pPr>
          </a:lstStyle>
          <a:p>
            <a:r>
              <a:rPr lang="en-US" smtClean="0"/>
              <a:t>C. Oppedisano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123603" y="6660942"/>
            <a:ext cx="4899241" cy="217516"/>
          </a:xfrm>
          <a:solidFill>
            <a:schemeClr val="bg2">
              <a:lumMod val="75000"/>
            </a:schemeClr>
          </a:solidFill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schemeClr val="accent1"/>
                </a:solidFill>
              </a:rPr>
              <a:t>Hard Probes 2013, Cape Town, South Africa, November 4-8 2013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22842" y="6659999"/>
            <a:ext cx="2133600" cy="216000"/>
          </a:xfrm>
          <a:solidFill>
            <a:schemeClr val="bg2">
              <a:lumMod val="60000"/>
              <a:lumOff val="40000"/>
            </a:schemeClr>
          </a:solidFill>
        </p:spPr>
        <p:txBody>
          <a:bodyPr/>
          <a:lstStyle>
            <a:lvl1pPr>
              <a:defRPr>
                <a:solidFill>
                  <a:srgbClr val="10253F"/>
                </a:solidFill>
              </a:defRPr>
            </a:lvl1pPr>
          </a:lstStyle>
          <a:p>
            <a:fld id="{5405244A-08D4-DA48-A0EA-01B05D987E23}" type="slidenum">
              <a:rPr lang="en-US" smtClean="0"/>
              <a:pPr/>
              <a:t>19</a:t>
            </a:fld>
            <a:r>
              <a:rPr lang="en-US" dirty="0" smtClean="0"/>
              <a:t>/16</a:t>
            </a:r>
            <a:endParaRPr lang="en-US" dirty="0"/>
          </a:p>
        </p:txBody>
      </p:sp>
      <p:pic>
        <p:nvPicPr>
          <p:cNvPr id="5" name="Picture 4" descr="2011-Nov-24-ALICE_logo_Red_WithoutStrapline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98" y="20009"/>
            <a:ext cx="503820" cy="805687"/>
          </a:xfrm>
          <a:prstGeom prst="rect">
            <a:avLst/>
          </a:prstGeom>
        </p:spPr>
      </p:pic>
      <p:pic>
        <p:nvPicPr>
          <p:cNvPr id="6" name="Picture 5" descr="Logo_INF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5809" y="48301"/>
            <a:ext cx="761989" cy="747491"/>
          </a:xfrm>
          <a:prstGeom prst="rect">
            <a:avLst/>
          </a:prstGeom>
        </p:spPr>
      </p:pic>
      <p:sp>
        <p:nvSpPr>
          <p:cNvPr id="7" name="Title 10"/>
          <p:cNvSpPr txBox="1">
            <a:spLocks/>
          </p:cNvSpPr>
          <p:nvPr/>
        </p:nvSpPr>
        <p:spPr>
          <a:xfrm>
            <a:off x="799556" y="108001"/>
            <a:ext cx="7450964" cy="579475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none"/>
        </p:style>
        <p:txBody>
          <a:bodyPr vert="horz" lIns="91426" tIns="45712" rIns="91426" bIns="45712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Chalkduster"/>
                <a:ea typeface="+mj-ea"/>
                <a:cs typeface="Chalkduster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r>
              <a:rPr lang="en-US" sz="3200" dirty="0" smtClean="0"/>
              <a:t>p-</a:t>
            </a:r>
            <a:r>
              <a:rPr lang="en-US" sz="3200" dirty="0" err="1" smtClean="0"/>
              <a:t>Pb</a:t>
            </a:r>
            <a:r>
              <a:rPr lang="en-US" sz="3200" dirty="0" smtClean="0"/>
              <a:t> data taking</a:t>
            </a:r>
            <a:endParaRPr lang="en-US" sz="3200" dirty="0"/>
          </a:p>
        </p:txBody>
      </p:sp>
      <p:grpSp>
        <p:nvGrpSpPr>
          <p:cNvPr id="15" name="Group 14"/>
          <p:cNvGrpSpPr/>
          <p:nvPr/>
        </p:nvGrpSpPr>
        <p:grpSpPr>
          <a:xfrm>
            <a:off x="572920" y="795793"/>
            <a:ext cx="8278655" cy="5678479"/>
            <a:chOff x="763891" y="857031"/>
            <a:chExt cx="8278655" cy="5678480"/>
          </a:xfrm>
        </p:grpSpPr>
        <p:sp>
          <p:nvSpPr>
            <p:cNvPr id="8" name="TextBox 7"/>
            <p:cNvSpPr txBox="1"/>
            <p:nvPr/>
          </p:nvSpPr>
          <p:spPr>
            <a:xfrm>
              <a:off x="763891" y="857031"/>
              <a:ext cx="8278655" cy="56784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tx2">
                      <a:lumMod val="75000"/>
                    </a:schemeClr>
                  </a:solidFill>
                </a:rPr>
                <a:t>Dedicated LHC run in 2013 at √s = 5.02 </a:t>
              </a:r>
              <a:r>
                <a:rPr lang="en-US" dirty="0" err="1" smtClean="0">
                  <a:solidFill>
                    <a:schemeClr val="tx2">
                      <a:lumMod val="75000"/>
                    </a:schemeClr>
                  </a:solidFill>
                </a:rPr>
                <a:t>TeV</a:t>
              </a:r>
              <a:r>
                <a:rPr lang="en-US" dirty="0" smtClean="0">
                  <a:solidFill>
                    <a:schemeClr val="tx2">
                      <a:lumMod val="75000"/>
                    </a:schemeClr>
                  </a:solidFill>
                </a:rPr>
                <a:t> (p at </a:t>
              </a:r>
              <a:r>
                <a:rPr lang="en-US" dirty="0">
                  <a:solidFill>
                    <a:schemeClr val="tx2">
                      <a:lumMod val="75000"/>
                    </a:schemeClr>
                  </a:solidFill>
                </a:rPr>
                <a:t>√s = </a:t>
              </a:r>
              <a:r>
                <a:rPr lang="en-US" dirty="0" smtClean="0">
                  <a:solidFill>
                    <a:schemeClr val="tx2">
                      <a:lumMod val="75000"/>
                    </a:schemeClr>
                  </a:solidFill>
                </a:rPr>
                <a:t>4 </a:t>
              </a:r>
              <a:r>
                <a:rPr lang="en-US" dirty="0" err="1" smtClean="0">
                  <a:solidFill>
                    <a:schemeClr val="tx2">
                      <a:lumMod val="75000"/>
                    </a:schemeClr>
                  </a:solidFill>
                </a:rPr>
                <a:t>TeV</a:t>
              </a:r>
              <a:r>
                <a:rPr lang="en-US" dirty="0" smtClean="0">
                  <a:solidFill>
                    <a:schemeClr val="tx2">
                      <a:lumMod val="75000"/>
                    </a:schemeClr>
                  </a:solidFill>
                </a:rPr>
                <a:t>, </a:t>
              </a:r>
              <a:r>
                <a:rPr lang="en-US" dirty="0" err="1" smtClean="0">
                  <a:solidFill>
                    <a:schemeClr val="tx2">
                      <a:lumMod val="75000"/>
                    </a:schemeClr>
                  </a:solidFill>
                </a:rPr>
                <a:t>Pb</a:t>
              </a:r>
              <a:r>
                <a:rPr lang="en-US" dirty="0" smtClean="0">
                  <a:solidFill>
                    <a:schemeClr val="tx2">
                      <a:lumMod val="75000"/>
                    </a:schemeClr>
                  </a:solidFill>
                </a:rPr>
                <a:t> at </a:t>
              </a:r>
              <a:r>
                <a:rPr lang="en-US" dirty="0">
                  <a:solidFill>
                    <a:schemeClr val="tx2">
                      <a:lumMod val="75000"/>
                    </a:schemeClr>
                  </a:solidFill>
                </a:rPr>
                <a:t>√</a:t>
              </a:r>
              <a:r>
                <a:rPr lang="en-US" dirty="0" err="1" smtClean="0">
                  <a:solidFill>
                    <a:schemeClr val="tx2">
                      <a:lumMod val="75000"/>
                    </a:schemeClr>
                  </a:solidFill>
                </a:rPr>
                <a:t>s</a:t>
              </a:r>
              <a:r>
                <a:rPr lang="en-US" baseline="-25000" dirty="0" err="1" smtClean="0">
                  <a:solidFill>
                    <a:schemeClr val="tx2">
                      <a:lumMod val="75000"/>
                    </a:schemeClr>
                  </a:solidFill>
                </a:rPr>
                <a:t>NN</a:t>
              </a:r>
              <a:r>
                <a:rPr lang="en-US" dirty="0" smtClean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US" dirty="0">
                  <a:solidFill>
                    <a:schemeClr val="tx2">
                      <a:lumMod val="75000"/>
                    </a:schemeClr>
                  </a:solidFill>
                </a:rPr>
                <a:t>= </a:t>
              </a:r>
              <a:r>
                <a:rPr lang="en-US" dirty="0" smtClean="0">
                  <a:solidFill>
                    <a:schemeClr val="tx2">
                      <a:lumMod val="75000"/>
                    </a:schemeClr>
                  </a:solidFill>
                </a:rPr>
                <a:t>1.57 </a:t>
              </a:r>
              <a:r>
                <a:rPr lang="en-US" dirty="0" err="1" smtClean="0">
                  <a:solidFill>
                    <a:schemeClr val="tx2">
                      <a:lumMod val="75000"/>
                    </a:schemeClr>
                  </a:solidFill>
                </a:rPr>
                <a:t>TeV</a:t>
              </a:r>
              <a:r>
                <a:rPr lang="en-US" dirty="0" smtClean="0">
                  <a:solidFill>
                    <a:schemeClr val="tx2">
                      <a:lumMod val="75000"/>
                    </a:schemeClr>
                  </a:solidFill>
                </a:rPr>
                <a:t>)</a:t>
              </a:r>
            </a:p>
            <a:p>
              <a:endParaRPr lang="en-US" sz="1200" dirty="0" smtClean="0"/>
            </a:p>
            <a:p>
              <a:r>
                <a:rPr lang="en-US" dirty="0" smtClean="0">
                  <a:solidFill>
                    <a:schemeClr val="accent2">
                      <a:lumMod val="75000"/>
                    </a:schemeClr>
                  </a:solidFill>
                </a:rPr>
                <a:t>ALICE maximum luminosity 4 x 10</a:t>
              </a:r>
              <a:r>
                <a:rPr lang="en-US" baseline="30000" dirty="0" smtClean="0">
                  <a:solidFill>
                    <a:schemeClr val="accent2">
                      <a:lumMod val="75000"/>
                    </a:schemeClr>
                  </a:solidFill>
                </a:rPr>
                <a:t>27</a:t>
              </a:r>
              <a:r>
                <a:rPr lang="en-US" dirty="0" smtClean="0">
                  <a:solidFill>
                    <a:schemeClr val="accent2">
                      <a:lumMod val="75000"/>
                    </a:schemeClr>
                  </a:solidFill>
                </a:rPr>
                <a:t> cm</a:t>
              </a:r>
              <a:r>
                <a:rPr lang="en-US" baseline="30000" dirty="0" smtClean="0">
                  <a:solidFill>
                    <a:schemeClr val="accent2">
                      <a:lumMod val="75000"/>
                    </a:schemeClr>
                  </a:solidFill>
                </a:rPr>
                <a:t>-2</a:t>
              </a:r>
              <a:r>
                <a:rPr lang="en-US" dirty="0" smtClean="0">
                  <a:solidFill>
                    <a:schemeClr val="accent2">
                      <a:lumMod val="75000"/>
                    </a:schemeClr>
                  </a:solidFill>
                </a:rPr>
                <a:t> s</a:t>
              </a:r>
              <a:r>
                <a:rPr lang="en-US" baseline="30000" dirty="0" smtClean="0">
                  <a:solidFill>
                    <a:schemeClr val="accent2">
                      <a:lumMod val="75000"/>
                    </a:schemeClr>
                  </a:solidFill>
                </a:rPr>
                <a:t>-1 </a:t>
              </a:r>
            </a:p>
            <a:p>
              <a:pPr marL="285750" indent="-285750">
                <a:buFont typeface="Wingdings 3" charset="0"/>
                <a:buChar char="Æ"/>
              </a:pPr>
              <a:r>
                <a:rPr lang="en-US" dirty="0" smtClean="0">
                  <a:solidFill>
                    <a:schemeClr val="accent2">
                      <a:lumMod val="75000"/>
                    </a:schemeClr>
                  </a:solidFill>
                  <a:sym typeface="Wingdings 3" charset="0"/>
                </a:rPr>
                <a:t>10 kHz of hadronic interaction rate</a:t>
              </a:r>
              <a:r>
                <a:rPr lang="en-US" dirty="0" smtClean="0">
                  <a:solidFill>
                    <a:schemeClr val="accent2">
                      <a:lumMod val="75000"/>
                    </a:schemeClr>
                  </a:solidFill>
                </a:rPr>
                <a:t> </a:t>
              </a:r>
            </a:p>
            <a:p>
              <a:pPr marL="285750" indent="-285750">
                <a:buFont typeface="Wingdings 3" charset="0"/>
                <a:buChar char="Æ"/>
              </a:pPr>
              <a:r>
                <a:rPr lang="en-US" dirty="0" smtClean="0">
                  <a:solidFill>
                    <a:schemeClr val="accent2">
                      <a:lumMod val="75000"/>
                    </a:schemeClr>
                  </a:solidFill>
                </a:rPr>
                <a:t>ALICE collected 30 </a:t>
              </a:r>
              <a:r>
                <a:rPr lang="en-US" dirty="0">
                  <a:solidFill>
                    <a:schemeClr val="accent2">
                      <a:lumMod val="75000"/>
                    </a:schemeClr>
                  </a:solidFill>
                </a:rPr>
                <a:t>nb</a:t>
              </a:r>
              <a:r>
                <a:rPr lang="en-US" baseline="30000" dirty="0">
                  <a:solidFill>
                    <a:schemeClr val="accent2">
                      <a:lumMod val="75000"/>
                    </a:schemeClr>
                  </a:solidFill>
                </a:rPr>
                <a:t>-1</a:t>
              </a:r>
              <a:r>
                <a:rPr lang="en-US" dirty="0">
                  <a:solidFill>
                    <a:schemeClr val="accent2">
                      <a:lumMod val="75000"/>
                    </a:schemeClr>
                  </a:solidFill>
                </a:rPr>
                <a:t> integrated luminosity</a:t>
              </a:r>
            </a:p>
            <a:p>
              <a:endParaRPr lang="en-US" sz="1200" dirty="0" smtClean="0"/>
            </a:p>
            <a:p>
              <a:r>
                <a:rPr lang="en-US" dirty="0">
                  <a:solidFill>
                    <a:schemeClr val="tx2">
                      <a:lumMod val="75000"/>
                    </a:schemeClr>
                  </a:solidFill>
                </a:rPr>
                <a:t>p-</a:t>
              </a:r>
              <a:r>
                <a:rPr lang="en-US" dirty="0" err="1">
                  <a:solidFill>
                    <a:schemeClr val="tx2">
                      <a:lumMod val="75000"/>
                    </a:schemeClr>
                  </a:solidFill>
                </a:rPr>
                <a:t>Pb</a:t>
              </a:r>
              <a:r>
                <a:rPr lang="en-US" dirty="0">
                  <a:solidFill>
                    <a:schemeClr val="tx2">
                      <a:lumMod val="75000"/>
                    </a:schemeClr>
                  </a:solidFill>
                </a:rPr>
                <a:t> trigger</a:t>
              </a:r>
            </a:p>
            <a:p>
              <a:pPr marL="285750" lvl="0" indent="-285750">
                <a:buFont typeface="Wingdings 3" charset="0"/>
                <a:buChar char="Æ"/>
              </a:pPr>
              <a:r>
                <a:rPr lang="en-US" dirty="0">
                  <a:solidFill>
                    <a:schemeClr val="tx2">
                      <a:lumMod val="75000"/>
                    </a:schemeClr>
                  </a:solidFill>
                </a:rPr>
                <a:t>signal in either V0A or V0C</a:t>
              </a:r>
            </a:p>
            <a:p>
              <a:pPr marL="285750" indent="-285750">
                <a:buFont typeface="Wingdings 3" charset="0"/>
                <a:buChar char="Æ"/>
              </a:pPr>
              <a:r>
                <a:rPr lang="en-US" dirty="0">
                  <a:solidFill>
                    <a:schemeClr val="tx2">
                      <a:lumMod val="75000"/>
                    </a:schemeClr>
                  </a:solidFill>
                </a:rPr>
                <a:t>offline trigger V0A AND V0C used to reduce background (beam-gas) along with a timing check on particle arrival time in V0 and ZDC detectors</a:t>
              </a:r>
            </a:p>
            <a:p>
              <a:pPr marL="285750" indent="-285750">
                <a:buFont typeface="Wingdings 3" charset="0"/>
                <a:buChar char="Æ"/>
              </a:pPr>
              <a:r>
                <a:rPr lang="en-US" dirty="0" smtClean="0">
                  <a:solidFill>
                    <a:srgbClr val="FF0000"/>
                  </a:solidFill>
                  <a:sym typeface="Wingdings 3" charset="0"/>
                </a:rPr>
                <a:t>selected sample</a:t>
              </a:r>
              <a:r>
                <a:rPr lang="en-US" dirty="0">
                  <a:solidFill>
                    <a:srgbClr val="FF0000"/>
                  </a:solidFill>
                  <a:sym typeface="Wingdings 3" charset="0"/>
                </a:rPr>
                <a:t>: NSD + EM + </a:t>
              </a:r>
              <a:r>
                <a:rPr lang="en-US" dirty="0" smtClean="0">
                  <a:solidFill>
                    <a:srgbClr val="FF0000"/>
                  </a:solidFill>
                  <a:sym typeface="Wingdings 3" charset="0"/>
                </a:rPr>
                <a:t>SD events</a:t>
              </a:r>
            </a:p>
            <a:p>
              <a:pPr marL="285750" indent="-285750">
                <a:buFont typeface="Wingdings 3" charset="0"/>
                <a:buChar char="Æ"/>
              </a:pPr>
              <a:r>
                <a:rPr lang="en-US" dirty="0" smtClean="0">
                  <a:solidFill>
                    <a:srgbClr val="11628F"/>
                  </a:solidFill>
                </a:rPr>
                <a:t>efficiency = 98% for NSD collisions, negligible contamination from EM and SD interactions</a:t>
              </a:r>
              <a:endParaRPr lang="en-US" dirty="0">
                <a:solidFill>
                  <a:srgbClr val="11628F"/>
                </a:solidFill>
              </a:endParaRPr>
            </a:p>
            <a:p>
              <a:endParaRPr lang="en-US" sz="1200" dirty="0" smtClean="0"/>
            </a:p>
            <a:p>
              <a:pPr>
                <a:lnSpc>
                  <a:spcPct val="120000"/>
                </a:lnSpc>
              </a:pPr>
              <a:r>
                <a:rPr lang="en-US" dirty="0" smtClean="0"/>
                <a:t>Total p-</a:t>
              </a:r>
              <a:r>
                <a:rPr lang="en-US" dirty="0" err="1" smtClean="0"/>
                <a:t>Pb</a:t>
              </a:r>
              <a:r>
                <a:rPr lang="en-US" dirty="0" smtClean="0"/>
                <a:t> cross section: </a:t>
              </a:r>
              <a:r>
                <a:rPr lang="en-US" dirty="0" err="1" smtClean="0">
                  <a:solidFill>
                    <a:srgbClr val="FF0000"/>
                  </a:solidFill>
                  <a:latin typeface="Symbol" charset="2"/>
                  <a:cs typeface="Symbol" charset="2"/>
                </a:rPr>
                <a:t>s</a:t>
              </a:r>
              <a:r>
                <a:rPr lang="en-US" baseline="30000" dirty="0" err="1" smtClean="0">
                  <a:solidFill>
                    <a:srgbClr val="FF0000"/>
                  </a:solidFill>
                </a:rPr>
                <a:t>pPb</a:t>
              </a:r>
              <a:r>
                <a:rPr lang="en-US" dirty="0" smtClean="0">
                  <a:solidFill>
                    <a:srgbClr val="FF0000"/>
                  </a:solidFill>
                </a:rPr>
                <a:t> = 2100 </a:t>
              </a:r>
              <a:r>
                <a:rPr lang="en-US" dirty="0" err="1" smtClean="0">
                  <a:solidFill>
                    <a:srgbClr val="FF0000"/>
                  </a:solidFill>
                </a:rPr>
                <a:t>mb</a:t>
              </a:r>
              <a:endParaRPr lang="en-US" dirty="0" smtClean="0">
                <a:solidFill>
                  <a:srgbClr val="FF0000"/>
                </a:solidFill>
              </a:endParaRPr>
            </a:p>
            <a:p>
              <a:pPr marL="285750" lvl="0" indent="-285750">
                <a:lnSpc>
                  <a:spcPct val="120000"/>
                </a:lnSpc>
                <a:buFont typeface="Wingdings 3" charset="0"/>
                <a:buChar char="Æ"/>
              </a:pPr>
              <a:r>
                <a:rPr lang="en-US" dirty="0" smtClean="0">
                  <a:cs typeface="Symbol" charset="2"/>
                </a:rPr>
                <a:t>STARLIGHT estimate for EM cross-section </a:t>
              </a:r>
              <a:r>
                <a:rPr lang="en-US" dirty="0">
                  <a:cs typeface="Symbol" charset="2"/>
                </a:rPr>
                <a:t>(</a:t>
              </a:r>
              <a:r>
                <a:rPr lang="en-US" dirty="0" smtClean="0">
                  <a:cs typeface="Symbol" charset="2"/>
                </a:rPr>
                <a:t>proton excitation in EM field of </a:t>
              </a:r>
              <a:r>
                <a:rPr lang="en-US" dirty="0" err="1" smtClean="0">
                  <a:cs typeface="Symbol" charset="2"/>
                </a:rPr>
                <a:t>Pb</a:t>
              </a:r>
              <a:r>
                <a:rPr lang="en-US" dirty="0" smtClean="0">
                  <a:cs typeface="Symbol" charset="2"/>
                </a:rPr>
                <a:t> nucleus): </a:t>
              </a:r>
              <a:r>
                <a:rPr lang="en-US" dirty="0" err="1" smtClean="0">
                  <a:solidFill>
                    <a:srgbClr val="FF0000"/>
                  </a:solidFill>
                  <a:latin typeface="Symbol" charset="2"/>
                  <a:cs typeface="Symbol" charset="2"/>
                </a:rPr>
                <a:t>s</a:t>
              </a:r>
              <a:r>
                <a:rPr lang="en-US" baseline="30000" dirty="0" err="1" smtClean="0">
                  <a:solidFill>
                    <a:srgbClr val="FF0000"/>
                  </a:solidFill>
                </a:rPr>
                <a:t>EM</a:t>
              </a:r>
              <a:r>
                <a:rPr lang="en-US" dirty="0" smtClean="0">
                  <a:solidFill>
                    <a:srgbClr val="FF0000"/>
                  </a:solidFill>
                </a:rPr>
                <a:t> </a:t>
              </a:r>
              <a:r>
                <a:rPr lang="en-US" dirty="0">
                  <a:solidFill>
                    <a:srgbClr val="FF0000"/>
                  </a:solidFill>
                </a:rPr>
                <a:t>= </a:t>
              </a:r>
              <a:r>
                <a:rPr lang="en-US" dirty="0" smtClean="0">
                  <a:solidFill>
                    <a:srgbClr val="FF0000"/>
                  </a:solidFill>
                </a:rPr>
                <a:t>200 </a:t>
              </a:r>
              <a:r>
                <a:rPr lang="en-US" dirty="0" err="1" smtClean="0">
                  <a:solidFill>
                    <a:srgbClr val="FF0000"/>
                  </a:solidFill>
                </a:rPr>
                <a:t>mb</a:t>
              </a:r>
              <a:endParaRPr lang="en-US" dirty="0" smtClean="0">
                <a:solidFill>
                  <a:srgbClr val="FF0000"/>
                </a:solidFill>
              </a:endParaRPr>
            </a:p>
            <a:p>
              <a:pPr marL="285750" indent="-285750">
                <a:lnSpc>
                  <a:spcPct val="120000"/>
                </a:lnSpc>
                <a:buFont typeface="Wingdings 3" charset="0"/>
                <a:buChar char="Æ"/>
              </a:pPr>
              <a:r>
                <a:rPr lang="en-US" dirty="0" smtClean="0"/>
                <a:t>RELDIS prediction for total EMD cross-section (</a:t>
              </a:r>
              <a:r>
                <a:rPr lang="en-US" dirty="0"/>
                <a:t>dissociation of </a:t>
              </a:r>
              <a:r>
                <a:rPr lang="en-US" dirty="0" err="1"/>
                <a:t>Pb</a:t>
              </a:r>
              <a:r>
                <a:rPr lang="en-US" dirty="0"/>
                <a:t> nucleus due to the proton EM </a:t>
              </a:r>
              <a:r>
                <a:rPr lang="en-US" dirty="0" smtClean="0"/>
                <a:t>field): </a:t>
              </a:r>
              <a:r>
                <a:rPr lang="en-US" dirty="0" err="1" smtClean="0">
                  <a:solidFill>
                    <a:srgbClr val="FF0000"/>
                  </a:solidFill>
                  <a:latin typeface="Symbol" charset="2"/>
                  <a:cs typeface="Symbol" charset="2"/>
                </a:rPr>
                <a:t>s</a:t>
              </a:r>
              <a:r>
                <a:rPr lang="en-US" baseline="30000" dirty="0" err="1" smtClean="0">
                  <a:solidFill>
                    <a:srgbClr val="FF0000"/>
                  </a:solidFill>
                  <a:cs typeface="Symbol" charset="2"/>
                </a:rPr>
                <a:t>EMD</a:t>
              </a:r>
              <a:r>
                <a:rPr lang="en-US" dirty="0" smtClean="0">
                  <a:solidFill>
                    <a:srgbClr val="FF0000"/>
                  </a:solidFill>
                </a:rPr>
                <a:t> = (33.9 ± 2.4) </a:t>
              </a:r>
              <a:r>
                <a:rPr lang="en-US" dirty="0" err="1" smtClean="0">
                  <a:solidFill>
                    <a:srgbClr val="FF0000"/>
                  </a:solidFill>
                </a:rPr>
                <a:t>mb</a:t>
              </a:r>
              <a:r>
                <a:rPr lang="en-US" dirty="0" smtClean="0">
                  <a:solidFill>
                    <a:srgbClr val="FF0000"/>
                  </a:solidFill>
                </a:rPr>
                <a:t> </a:t>
              </a:r>
            </a:p>
            <a:p>
              <a:pPr marL="285750" lvl="0" indent="-285750">
                <a:lnSpc>
                  <a:spcPct val="120000"/>
                </a:lnSpc>
                <a:buFont typeface="Wingdings 3" charset="0"/>
                <a:buChar char="Æ"/>
              </a:pPr>
              <a:r>
                <a:rPr lang="en-US" dirty="0" smtClean="0">
                  <a:solidFill>
                    <a:prstClr val="black"/>
                  </a:solidFill>
                  <a:cs typeface="Symbol" charset="2"/>
                </a:rPr>
                <a:t>cross</a:t>
              </a:r>
              <a:r>
                <a:rPr lang="en-US" dirty="0">
                  <a:solidFill>
                    <a:prstClr val="black"/>
                  </a:solidFill>
                  <a:cs typeface="Symbol" charset="2"/>
                </a:rPr>
                <a:t>-section for single-diffractive events: </a:t>
              </a:r>
              <a:r>
                <a:rPr lang="en-US" dirty="0" err="1">
                  <a:solidFill>
                    <a:srgbClr val="FF0000"/>
                  </a:solidFill>
                  <a:latin typeface="Symbol" charset="2"/>
                  <a:cs typeface="Symbol" charset="2"/>
                </a:rPr>
                <a:t>s</a:t>
              </a:r>
              <a:r>
                <a:rPr lang="en-US" baseline="30000" dirty="0" err="1">
                  <a:solidFill>
                    <a:srgbClr val="FF0000"/>
                  </a:solidFill>
                </a:rPr>
                <a:t>SD</a:t>
              </a:r>
              <a:r>
                <a:rPr lang="en-US" dirty="0">
                  <a:solidFill>
                    <a:srgbClr val="FF0000"/>
                  </a:solidFill>
                </a:rPr>
                <a:t> = 100 </a:t>
              </a:r>
              <a:r>
                <a:rPr lang="en-US" dirty="0" err="1" smtClean="0">
                  <a:solidFill>
                    <a:srgbClr val="FF0000"/>
                  </a:solidFill>
                </a:rPr>
                <a:t>mb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5585944" y="5823267"/>
              <a:ext cx="3380211" cy="276999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it-IT" sz="1200" dirty="0">
                  <a:solidFill>
                    <a:srgbClr val="FF0000"/>
                  </a:solidFill>
                </a:rPr>
                <a:t>I.A. </a:t>
              </a:r>
              <a:r>
                <a:rPr lang="it-IT" sz="1200" dirty="0" err="1">
                  <a:solidFill>
                    <a:srgbClr val="FF0000"/>
                  </a:solidFill>
                </a:rPr>
                <a:t>Pshenichnov</a:t>
              </a:r>
              <a:r>
                <a:rPr lang="it-IT" sz="1200" dirty="0">
                  <a:solidFill>
                    <a:srgbClr val="FF0000"/>
                  </a:solidFill>
                </a:rPr>
                <a:t> </a:t>
              </a:r>
              <a:r>
                <a:rPr lang="it-IT" sz="1200" i="1" dirty="0">
                  <a:solidFill>
                    <a:srgbClr val="FF0000"/>
                  </a:solidFill>
                </a:rPr>
                <a:t>et al.</a:t>
              </a:r>
              <a:r>
                <a:rPr lang="it-IT" sz="1200" dirty="0">
                  <a:solidFill>
                    <a:srgbClr val="FF0000"/>
                  </a:solidFill>
                </a:rPr>
                <a:t> </a:t>
              </a:r>
              <a:r>
                <a:rPr lang="it-IT" sz="1200" dirty="0" err="1">
                  <a:solidFill>
                    <a:srgbClr val="FF0000"/>
                  </a:solidFill>
                </a:rPr>
                <a:t>Phys.Rev</a:t>
              </a:r>
              <a:r>
                <a:rPr lang="it-IT" sz="1200" dirty="0">
                  <a:solidFill>
                    <a:srgbClr val="FF0000"/>
                  </a:solidFill>
                </a:rPr>
                <a:t>. C </a:t>
              </a:r>
              <a:r>
                <a:rPr lang="it-IT" sz="1200" b="1" dirty="0">
                  <a:solidFill>
                    <a:srgbClr val="FF0000"/>
                  </a:solidFill>
                </a:rPr>
                <a:t>60</a:t>
              </a:r>
              <a:r>
                <a:rPr lang="it-IT" sz="1200" dirty="0">
                  <a:solidFill>
                    <a:srgbClr val="FF0000"/>
                  </a:solidFill>
                </a:rPr>
                <a:t> 044901(1999) 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955735" y="5154522"/>
              <a:ext cx="4010421" cy="276999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>
                  <a:solidFill>
                    <a:srgbClr val="FF0000"/>
                  </a:solidFill>
                </a:rPr>
                <a:t>O. </a:t>
              </a:r>
              <a:r>
                <a:rPr lang="en-US" sz="1200" dirty="0" err="1">
                  <a:solidFill>
                    <a:srgbClr val="FF0000"/>
                  </a:solidFill>
                </a:rPr>
                <a:t>Djuvsland</a:t>
              </a:r>
              <a:r>
                <a:rPr lang="en-US" sz="1200" dirty="0">
                  <a:solidFill>
                    <a:srgbClr val="FF0000"/>
                  </a:solidFill>
                </a:rPr>
                <a:t> and J. </a:t>
              </a:r>
              <a:r>
                <a:rPr lang="en-US" sz="1200" dirty="0" err="1">
                  <a:solidFill>
                    <a:srgbClr val="FF0000"/>
                  </a:solidFill>
                </a:rPr>
                <a:t>Nystrand</a:t>
              </a:r>
              <a:r>
                <a:rPr lang="en-US" sz="1200" dirty="0">
                  <a:solidFill>
                    <a:srgbClr val="FF0000"/>
                  </a:solidFill>
                </a:rPr>
                <a:t>, Phys. Rev. C 83, 041901 </a:t>
              </a:r>
              <a:r>
                <a:rPr lang="en-US" sz="1200" dirty="0" smtClean="0">
                  <a:solidFill>
                    <a:srgbClr val="FF0000"/>
                  </a:solidFill>
                </a:rPr>
                <a:t>(</a:t>
              </a:r>
              <a:r>
                <a:rPr lang="en-US" sz="1200" dirty="0">
                  <a:solidFill>
                    <a:srgbClr val="FF0000"/>
                  </a:solidFill>
                </a:rPr>
                <a:t>2011</a:t>
              </a:r>
              <a:r>
                <a:rPr lang="en-US" sz="1200" dirty="0" smtClean="0">
                  <a:solidFill>
                    <a:srgbClr val="FF0000"/>
                  </a:solidFill>
                </a:rPr>
                <a:t>)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375684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4524"/>
    </mc:Choice>
    <mc:Fallback>
      <p:transition xmlns:p14="http://schemas.microsoft.com/office/powerpoint/2010/main" advTm="54524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2012-Dec-13-fig1b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7348" y="918602"/>
            <a:ext cx="1727662" cy="1663775"/>
          </a:xfrm>
          <a:prstGeom prst="rect">
            <a:avLst/>
          </a:prstGeom>
        </p:spPr>
      </p:pic>
      <p:pic>
        <p:nvPicPr>
          <p:cNvPr id="12" name="Picture 11" descr="2013-Jul-17-meanpt_nch_sy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8494" y="2399048"/>
            <a:ext cx="1683975" cy="1604161"/>
          </a:xfrm>
          <a:prstGeom prst="rect">
            <a:avLst/>
          </a:prstGeom>
        </p:spPr>
      </p:pic>
      <p:pic>
        <p:nvPicPr>
          <p:cNvPr id="10" name="Picture 9" descr="2012-Dec-13-fig3a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3738" y="1164887"/>
            <a:ext cx="1816896" cy="1749709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6660000"/>
            <a:ext cx="2133600" cy="216000"/>
          </a:xfrm>
          <a:solidFill>
            <a:schemeClr val="accent1">
              <a:lumMod val="75000"/>
            </a:schemeClr>
          </a:solidFill>
        </p:spPr>
        <p:txBody>
          <a:bodyPr/>
          <a:lstStyle>
            <a:lvl1pPr>
              <a:defRPr>
                <a:solidFill>
                  <a:srgbClr val="F2F2F2"/>
                </a:solidFill>
              </a:defRPr>
            </a:lvl1pPr>
          </a:lstStyle>
          <a:p>
            <a:r>
              <a:rPr lang="en-US" smtClean="0"/>
              <a:t>C. Oppedisano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123603" y="6660942"/>
            <a:ext cx="4899241" cy="217516"/>
          </a:xfrm>
          <a:solidFill>
            <a:schemeClr val="bg2">
              <a:lumMod val="75000"/>
            </a:schemeClr>
          </a:solidFill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schemeClr val="accent1"/>
                </a:solidFill>
              </a:rPr>
              <a:t>Hard Probes 2013, Cape Town, South Africa, November 4-8 2013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22842" y="6659999"/>
            <a:ext cx="2133600" cy="216000"/>
          </a:xfrm>
          <a:solidFill>
            <a:schemeClr val="bg2">
              <a:lumMod val="60000"/>
              <a:lumOff val="40000"/>
            </a:schemeClr>
          </a:solidFill>
        </p:spPr>
        <p:txBody>
          <a:bodyPr/>
          <a:lstStyle>
            <a:lvl1pPr>
              <a:defRPr>
                <a:solidFill>
                  <a:srgbClr val="10253F"/>
                </a:solidFill>
              </a:defRPr>
            </a:lvl1pPr>
          </a:lstStyle>
          <a:p>
            <a:fld id="{5405244A-08D4-DA48-A0EA-01B05D987E23}" type="slidenum">
              <a:rPr lang="en-US" smtClean="0"/>
              <a:pPr/>
              <a:t>2</a:t>
            </a:fld>
            <a:r>
              <a:rPr lang="en-US" dirty="0" smtClean="0"/>
              <a:t>/16</a:t>
            </a:r>
            <a:endParaRPr lang="en-US" dirty="0"/>
          </a:p>
        </p:txBody>
      </p:sp>
      <p:pic>
        <p:nvPicPr>
          <p:cNvPr id="5" name="Picture 4" descr="2011-Nov-24-ALICE_logo_Red_WithoutStrapline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98" y="20009"/>
            <a:ext cx="503820" cy="805687"/>
          </a:xfrm>
          <a:prstGeom prst="rect">
            <a:avLst/>
          </a:prstGeom>
        </p:spPr>
      </p:pic>
      <p:pic>
        <p:nvPicPr>
          <p:cNvPr id="6" name="Picture 5" descr="Logo_INFN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5809" y="48301"/>
            <a:ext cx="761989" cy="747491"/>
          </a:xfrm>
          <a:prstGeom prst="rect">
            <a:avLst/>
          </a:prstGeom>
        </p:spPr>
      </p:pic>
      <p:sp>
        <p:nvSpPr>
          <p:cNvPr id="7" name="Title 10"/>
          <p:cNvSpPr txBox="1">
            <a:spLocks/>
          </p:cNvSpPr>
          <p:nvPr/>
        </p:nvSpPr>
        <p:spPr>
          <a:xfrm>
            <a:off x="799556" y="108001"/>
            <a:ext cx="7450964" cy="579475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none"/>
        </p:style>
        <p:txBody>
          <a:bodyPr vert="horz" lIns="91426" tIns="45712" rIns="91426" bIns="45712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Chalkduster"/>
                <a:ea typeface="+mj-ea"/>
                <a:cs typeface="Chalkduster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r>
              <a:rPr lang="en-US" sz="2800" dirty="0"/>
              <a:t>p-</a:t>
            </a:r>
            <a:r>
              <a:rPr lang="en-US" sz="2800" dirty="0" err="1"/>
              <a:t>Pb</a:t>
            </a:r>
            <a:r>
              <a:rPr lang="en-US" sz="2800" dirty="0"/>
              <a:t> collisions and centrality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39265" y="839781"/>
            <a:ext cx="4927063" cy="2416030"/>
          </a:xfrm>
          <a:prstGeom prst="rect">
            <a:avLst/>
          </a:prstGeom>
          <a:noFill/>
        </p:spPr>
        <p:txBody>
          <a:bodyPr wrap="square" lIns="91426" tIns="45712" rIns="91426" bIns="45712" rtlCol="0">
            <a:spAutoFit/>
          </a:bodyPr>
          <a:lstStyle/>
          <a:p>
            <a:r>
              <a:rPr lang="en-US" dirty="0" smtClean="0">
                <a:solidFill>
                  <a:srgbClr val="FF0066"/>
                </a:solidFill>
                <a:sym typeface="Wingdings 3" charset="0"/>
              </a:rPr>
              <a:t>p-</a:t>
            </a:r>
            <a:r>
              <a:rPr lang="en-US" dirty="0" err="1" smtClean="0">
                <a:solidFill>
                  <a:srgbClr val="FF0066"/>
                </a:solidFill>
                <a:sym typeface="Wingdings 3" charset="0"/>
              </a:rPr>
              <a:t>Pb</a:t>
            </a:r>
            <a:r>
              <a:rPr lang="en-US" dirty="0" smtClean="0">
                <a:solidFill>
                  <a:srgbClr val="FF0066"/>
                </a:solidFill>
                <a:sym typeface="Wingdings 3" charset="0"/>
              </a:rPr>
              <a:t> collisions</a:t>
            </a:r>
          </a:p>
          <a:p>
            <a:endParaRPr lang="en-US" sz="1400" dirty="0">
              <a:solidFill>
                <a:srgbClr val="33CCFF"/>
              </a:solidFill>
              <a:sym typeface="Wingdings 3" charset="0"/>
            </a:endParaRPr>
          </a:p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  <a:sym typeface="Wingdings 3" charset="0"/>
              </a:rPr>
              <a:t> 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  <a:sym typeface="Wingdings 3" charset="0"/>
              </a:rPr>
              <a:t> 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  <a:sym typeface="Wingdings 3" charset="0"/>
              </a:rPr>
              <a:t>study of high density QCD in saturation region</a:t>
            </a:r>
          </a:p>
          <a:p>
            <a:pPr marL="285706" indent="-285706">
              <a:buFont typeface="Wingdings 3" charset="0"/>
              <a:buChar char="Æ"/>
            </a:pPr>
            <a:r>
              <a:rPr lang="en-US" dirty="0" smtClean="0">
                <a:solidFill>
                  <a:srgbClr val="33CCFF"/>
                </a:solidFill>
                <a:sym typeface="Wingdings 3" charset="0"/>
              </a:rPr>
              <a:t>reference for heavy ion studies</a:t>
            </a:r>
            <a:endParaRPr lang="en-US" dirty="0">
              <a:solidFill>
                <a:srgbClr val="33CCFF"/>
              </a:solidFill>
              <a:sym typeface="Wingdings 3" charset="0"/>
            </a:endParaRPr>
          </a:p>
          <a:p>
            <a:pPr marL="285706" indent="-285706">
              <a:buFont typeface="Wingdings 3" charset="0"/>
              <a:buChar char="Æ"/>
            </a:pPr>
            <a:r>
              <a:rPr lang="en-US" dirty="0" smtClean="0">
                <a:solidFill>
                  <a:schemeClr val="tx2">
                    <a:lumMod val="75000"/>
                  </a:schemeClr>
                </a:solidFill>
                <a:sym typeface="Wingdings 3" charset="0"/>
              </a:rPr>
              <a:t>disentangle cold nuclear matter effects</a:t>
            </a:r>
          </a:p>
          <a:p>
            <a:endParaRPr lang="en-US" sz="1200" dirty="0">
              <a:solidFill>
                <a:srgbClr val="33CCFF"/>
              </a:solidFill>
              <a:sym typeface="Wingdings 3" charset="0"/>
            </a:endParaRPr>
          </a:p>
          <a:p>
            <a:endParaRPr lang="en-US" sz="1100" dirty="0" smtClean="0">
              <a:solidFill>
                <a:srgbClr val="33CCFF"/>
              </a:solidFill>
              <a:sym typeface="Wingdings 3" charset="0"/>
            </a:endParaRPr>
          </a:p>
          <a:p>
            <a:pPr marL="285706" indent="-285706">
              <a:buFont typeface="Wingdings 3" charset="0"/>
              <a:buChar char="Æ"/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sym typeface="Wingdings 3" charset="0"/>
              </a:rPr>
              <a:t>many interesting results from </a:t>
            </a:r>
          </a:p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sym typeface="Wingdings 3" charset="0"/>
              </a:rPr>
              <a:t>    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p-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</a:rPr>
              <a:t>Pb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 collisions at √s = 5.02 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</a:rPr>
              <a:t>TeV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48812" y="3730830"/>
            <a:ext cx="8361824" cy="2777667"/>
          </a:xfrm>
          <a:prstGeom prst="rect">
            <a:avLst/>
          </a:prstGeom>
        </p:spPr>
        <p:txBody>
          <a:bodyPr wrap="square" lIns="91426" tIns="45712" rIns="91426" bIns="45712">
            <a:spAutoFit/>
          </a:bodyPr>
          <a:lstStyle/>
          <a:p>
            <a:r>
              <a:rPr lang="en-US" dirty="0" smtClean="0">
                <a:solidFill>
                  <a:srgbClr val="FF0066"/>
                </a:solidFill>
                <a:sym typeface="Wingdings 3" charset="0"/>
              </a:rPr>
              <a:t>Centrality</a:t>
            </a:r>
          </a:p>
          <a:p>
            <a:endParaRPr lang="en-US" sz="1400" dirty="0">
              <a:solidFill>
                <a:srgbClr val="33CCFF"/>
              </a:solidFill>
              <a:sym typeface="Wingdings 3" charset="0"/>
            </a:endParaRPr>
          </a:p>
          <a:p>
            <a:pPr marL="285706" indent="-285706">
              <a:buFont typeface="Wingdings 3" charset="0"/>
              <a:buChar char="Æ"/>
            </a:pP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many initial state observables depend on the number of binary p-N collisions, </a:t>
            </a:r>
            <a:r>
              <a:rPr lang="en-US" i="1" dirty="0" err="1" smtClean="0">
                <a:solidFill>
                  <a:schemeClr val="tx2">
                    <a:lumMod val="75000"/>
                  </a:schemeClr>
                </a:solidFill>
              </a:rPr>
              <a:t>N</a:t>
            </a:r>
            <a:r>
              <a:rPr lang="en-US" i="1" baseline="-25000" dirty="0" err="1" smtClean="0">
                <a:solidFill>
                  <a:schemeClr val="tx2">
                    <a:lumMod val="75000"/>
                  </a:schemeClr>
                </a:solidFill>
              </a:rPr>
              <a:t>coll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</a:p>
          <a:p>
            <a:pPr marL="285706" indent="-285706">
              <a:buFont typeface="Wingdings 3" charset="0"/>
              <a:buChar char="Æ"/>
            </a:pPr>
            <a:r>
              <a:rPr lang="en-US" dirty="0" smtClean="0">
                <a:solidFill>
                  <a:schemeClr val="accent2">
                    <a:lumMod val="75000"/>
                  </a:schemeClr>
                </a:solidFill>
                <a:sym typeface="Wingdings 3" charset="0"/>
              </a:rPr>
              <a:t>need to classify events in percentiles of the hadronic cross-section</a:t>
            </a:r>
          </a:p>
          <a:p>
            <a:pPr marL="285706" indent="-285706">
              <a:buFont typeface="Wingdings 3" charset="0"/>
              <a:buChar char="Æ"/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centrality determination crucial to compare with different energies/systems</a:t>
            </a:r>
          </a:p>
          <a:p>
            <a:endParaRPr lang="en-US" dirty="0" smtClean="0">
              <a:solidFill>
                <a:schemeClr val="bg2">
                  <a:lumMod val="75000"/>
                </a:schemeClr>
              </a:solidFill>
            </a:endParaRPr>
          </a:p>
          <a:p>
            <a:pPr lvl="1"/>
            <a:r>
              <a:rPr lang="en-US" dirty="0" smtClean="0">
                <a:solidFill>
                  <a:schemeClr val="bg2">
                    <a:lumMod val="75000"/>
                  </a:schemeClr>
                </a:solidFill>
              </a:rPr>
              <a:t>	</a:t>
            </a:r>
            <a:r>
              <a:rPr lang="en-US" sz="2400" b="1" dirty="0" smtClean="0">
                <a:ln w="12700">
                  <a:noFill/>
                  <a:prstDash val="solid"/>
                </a:ln>
                <a:solidFill>
                  <a:srgbClr val="FF006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Outline of the presentation:</a:t>
            </a:r>
            <a:r>
              <a:rPr lang="en-US" sz="2000" dirty="0" smtClean="0">
                <a:solidFill>
                  <a:srgbClr val="FF0066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endParaRPr lang="en-US" sz="2000" dirty="0">
              <a:solidFill>
                <a:srgbClr val="FF0066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  <a:p>
            <a:pPr marL="1199963" lvl="2" indent="-285706">
              <a:buFont typeface="Wingdings 3" charset="0"/>
              <a:buChar char="Æ"/>
            </a:pPr>
            <a:endParaRPr lang="en-US" sz="1050" dirty="0" smtClean="0">
              <a:solidFill>
                <a:srgbClr val="FF0066"/>
              </a:solidFill>
            </a:endParaRPr>
          </a:p>
          <a:p>
            <a:pPr marL="1199963" lvl="2" indent="-285706">
              <a:buFont typeface="Wingdings 3" charset="0"/>
              <a:buChar char="Æ"/>
            </a:pPr>
            <a:r>
              <a:rPr lang="en-US" dirty="0" smtClean="0">
                <a:solidFill>
                  <a:srgbClr val="FF0066"/>
                </a:solidFill>
              </a:rPr>
              <a:t>centrality (</a:t>
            </a:r>
            <a:r>
              <a:rPr lang="en-US" i="1" dirty="0" err="1" smtClean="0">
                <a:solidFill>
                  <a:srgbClr val="FF0066"/>
                </a:solidFill>
              </a:rPr>
              <a:t>N</a:t>
            </a:r>
            <a:r>
              <a:rPr lang="en-US" i="1" baseline="-25000" dirty="0" err="1" smtClean="0">
                <a:solidFill>
                  <a:srgbClr val="FF0066"/>
                </a:solidFill>
              </a:rPr>
              <a:t>coll</a:t>
            </a:r>
            <a:r>
              <a:rPr lang="en-US" dirty="0" smtClean="0">
                <a:solidFill>
                  <a:srgbClr val="FF0066"/>
                </a:solidFill>
              </a:rPr>
              <a:t>)</a:t>
            </a:r>
            <a:r>
              <a:rPr lang="en-US" baseline="-25000" dirty="0" smtClean="0">
                <a:solidFill>
                  <a:srgbClr val="FF0066"/>
                </a:solidFill>
              </a:rPr>
              <a:t> </a:t>
            </a:r>
            <a:r>
              <a:rPr lang="en-US" dirty="0" smtClean="0">
                <a:solidFill>
                  <a:srgbClr val="FF0066"/>
                </a:solidFill>
              </a:rPr>
              <a:t> determination</a:t>
            </a:r>
            <a:r>
              <a:rPr lang="en-US" dirty="0">
                <a:solidFill>
                  <a:srgbClr val="FF0066"/>
                </a:solidFill>
              </a:rPr>
              <a:t>		</a:t>
            </a:r>
            <a:r>
              <a:rPr lang="en-US" dirty="0" smtClean="0">
                <a:solidFill>
                  <a:srgbClr val="FF0066"/>
                </a:solidFill>
              </a:rPr>
              <a:t> </a:t>
            </a:r>
          </a:p>
          <a:p>
            <a:pPr marL="1199963" lvl="2" indent="-285706">
              <a:buFont typeface="Wingdings 3" charset="0"/>
              <a:buChar char="Æ"/>
            </a:pPr>
            <a:r>
              <a:rPr lang="en-US" dirty="0" smtClean="0">
                <a:solidFill>
                  <a:srgbClr val="FF0066"/>
                </a:solidFill>
              </a:rPr>
              <a:t>are N-N collisions biased?</a:t>
            </a:r>
            <a:endParaRPr lang="en-US" dirty="0">
              <a:solidFill>
                <a:srgbClr val="FF0066"/>
              </a:solidFill>
            </a:endParaRPr>
          </a:p>
        </p:txBody>
      </p:sp>
      <p:sp>
        <p:nvSpPr>
          <p:cNvPr id="13" name="Right Arrow 12"/>
          <p:cNvSpPr/>
          <p:nvPr/>
        </p:nvSpPr>
        <p:spPr>
          <a:xfrm>
            <a:off x="971876" y="5429662"/>
            <a:ext cx="344640" cy="305543"/>
          </a:xfrm>
          <a:prstGeom prst="rightArrow">
            <a:avLst>
              <a:gd name="adj1" fmla="val 50000"/>
              <a:gd name="adj2" fmla="val 64259"/>
            </a:avLst>
          </a:prstGeom>
          <a:solidFill>
            <a:srgbClr val="FF0066"/>
          </a:solidFill>
          <a:ln w="28575" cmpd="sng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6" tIns="45712" rIns="91426" bIns="45712"/>
          <a:lstStyle/>
          <a:p>
            <a:endParaRPr lang="en-US"/>
          </a:p>
        </p:txBody>
      </p:sp>
      <p:pic>
        <p:nvPicPr>
          <p:cNvPr id="11" name="Picture 10" descr="2013-Oct-25-RpA_RAp_pt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3991" y="2636343"/>
            <a:ext cx="1705202" cy="1238936"/>
          </a:xfrm>
          <a:prstGeom prst="rect">
            <a:avLst/>
          </a:prstGeom>
        </p:spPr>
      </p:pic>
      <p:pic>
        <p:nvPicPr>
          <p:cNvPr id="14" name="Picture 13" descr="2013-Oct-29-RpA_Daverage_120713_281013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7231" y="2904436"/>
            <a:ext cx="1347601" cy="1287941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6001549" y="5223924"/>
            <a:ext cx="2248973" cy="1408373"/>
            <a:chOff x="6001547" y="5223924"/>
            <a:chExt cx="2248973" cy="1408373"/>
          </a:xfrm>
        </p:grpSpPr>
        <p:pic>
          <p:nvPicPr>
            <p:cNvPr id="18" name="Picture 17"/>
            <p:cNvPicPr>
              <a:picLocks noChangeAspect="1" noChangeArrowheads="1"/>
            </p:cNvPicPr>
            <p:nvPr/>
          </p:nvPicPr>
          <p:blipFill rotWithShape="1">
            <a:blip r:embed="rId9"/>
            <a:srcRect r="57440" b="29366"/>
            <a:stretch/>
          </p:blipFill>
          <p:spPr bwMode="auto">
            <a:xfrm>
              <a:off x="6001547" y="5223924"/>
              <a:ext cx="2099884" cy="1408373"/>
            </a:xfrm>
            <a:prstGeom prst="rect">
              <a:avLst/>
            </a:prstGeom>
            <a:noFill/>
          </p:spPr>
        </p:pic>
        <p:sp>
          <p:nvSpPr>
            <p:cNvPr id="16" name="Rectangle 15"/>
            <p:cNvSpPr/>
            <p:nvPr/>
          </p:nvSpPr>
          <p:spPr>
            <a:xfrm>
              <a:off x="7022842" y="6378203"/>
              <a:ext cx="1227678" cy="25409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112947" y="5805307"/>
              <a:ext cx="29246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p</a:t>
              </a:r>
              <a:endParaRPr lang="en-US" sz="1600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7624170" y="5298576"/>
              <a:ext cx="39846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 smtClean="0"/>
                <a:t>Pb</a:t>
              </a:r>
              <a:endParaRPr 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31679487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1259089" y="825696"/>
            <a:ext cx="6567718" cy="3900484"/>
            <a:chOff x="1241320" y="748000"/>
            <a:chExt cx="6701915" cy="3955421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41320" y="748000"/>
              <a:ext cx="6701915" cy="3955421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>
            <a:xfrm>
              <a:off x="1241320" y="4439916"/>
              <a:ext cx="4239590" cy="26350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6660000"/>
            <a:ext cx="2133600" cy="216000"/>
          </a:xfrm>
          <a:solidFill>
            <a:schemeClr val="accent1">
              <a:lumMod val="75000"/>
            </a:schemeClr>
          </a:solidFill>
        </p:spPr>
        <p:txBody>
          <a:bodyPr/>
          <a:lstStyle>
            <a:lvl1pPr>
              <a:defRPr>
                <a:solidFill>
                  <a:srgbClr val="F2F2F2"/>
                </a:solidFill>
              </a:defRPr>
            </a:lvl1pPr>
          </a:lstStyle>
          <a:p>
            <a:r>
              <a:rPr lang="en-US" smtClean="0"/>
              <a:t>C. Oppedisano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123603" y="6660942"/>
            <a:ext cx="4899241" cy="217516"/>
          </a:xfrm>
          <a:solidFill>
            <a:schemeClr val="bg2">
              <a:lumMod val="75000"/>
            </a:schemeClr>
          </a:solidFill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schemeClr val="accent1"/>
                </a:solidFill>
              </a:rPr>
              <a:t>Hard Probes 2013, Cape Town, South Africa, November 4-8 2013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22842" y="6659999"/>
            <a:ext cx="2133600" cy="216000"/>
          </a:xfrm>
          <a:solidFill>
            <a:schemeClr val="bg2">
              <a:lumMod val="60000"/>
              <a:lumOff val="40000"/>
            </a:schemeClr>
          </a:solidFill>
        </p:spPr>
        <p:txBody>
          <a:bodyPr/>
          <a:lstStyle>
            <a:lvl1pPr>
              <a:defRPr>
                <a:solidFill>
                  <a:srgbClr val="10253F"/>
                </a:solidFill>
              </a:defRPr>
            </a:lvl1pPr>
          </a:lstStyle>
          <a:p>
            <a:fld id="{5405244A-08D4-DA48-A0EA-01B05D987E23}" type="slidenum">
              <a:rPr lang="en-US" smtClean="0"/>
              <a:pPr/>
              <a:t>20</a:t>
            </a:fld>
            <a:r>
              <a:rPr lang="en-US" dirty="0" smtClean="0"/>
              <a:t>/16</a:t>
            </a:r>
            <a:endParaRPr lang="en-US" dirty="0"/>
          </a:p>
        </p:txBody>
      </p:sp>
      <p:pic>
        <p:nvPicPr>
          <p:cNvPr id="5" name="Picture 4" descr="2011-Nov-24-ALICE_logo_Red_WithoutStrapline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98" y="20009"/>
            <a:ext cx="503820" cy="805687"/>
          </a:xfrm>
          <a:prstGeom prst="rect">
            <a:avLst/>
          </a:prstGeom>
        </p:spPr>
      </p:pic>
      <p:pic>
        <p:nvPicPr>
          <p:cNvPr id="6" name="Picture 5" descr="Logo_INF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5809" y="48301"/>
            <a:ext cx="761989" cy="747491"/>
          </a:xfrm>
          <a:prstGeom prst="rect">
            <a:avLst/>
          </a:prstGeom>
        </p:spPr>
      </p:pic>
      <p:sp>
        <p:nvSpPr>
          <p:cNvPr id="7" name="Title 10"/>
          <p:cNvSpPr txBox="1">
            <a:spLocks/>
          </p:cNvSpPr>
          <p:nvPr/>
        </p:nvSpPr>
        <p:spPr>
          <a:xfrm>
            <a:off x="799556" y="108001"/>
            <a:ext cx="7450964" cy="579475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none"/>
        </p:style>
        <p:txBody>
          <a:bodyPr vert="horz" lIns="91426" tIns="45712" rIns="91426" bIns="45712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Chalkduster"/>
                <a:ea typeface="+mj-ea"/>
                <a:cs typeface="Chalkduster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r>
              <a:rPr lang="en-US" sz="2800" dirty="0"/>
              <a:t>Systematic </a:t>
            </a:r>
            <a:r>
              <a:rPr lang="en-US" sz="2800" dirty="0" smtClean="0"/>
              <a:t>from </a:t>
            </a:r>
            <a:r>
              <a:rPr lang="en-US" sz="2800" dirty="0" err="1" smtClean="0"/>
              <a:t>Glauber</a:t>
            </a:r>
            <a:endParaRPr lang="en-US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303310" y="4580952"/>
            <a:ext cx="4852949" cy="1815865"/>
          </a:xfrm>
          <a:prstGeom prst="rect">
            <a:avLst/>
          </a:prstGeom>
          <a:noFill/>
        </p:spPr>
        <p:txBody>
          <a:bodyPr wrap="square" lIns="91426" tIns="45712" rIns="91426" bIns="45712" rtlCol="0">
            <a:spAutoFit/>
          </a:bodyPr>
          <a:lstStyle/>
          <a:p>
            <a:r>
              <a:rPr lang="en-US" sz="1600" dirty="0">
                <a:solidFill>
                  <a:srgbClr val="267CF2"/>
                </a:solidFill>
              </a:rPr>
              <a:t>Default values varied </a:t>
            </a:r>
            <a:r>
              <a:rPr lang="en-US" sz="1600" dirty="0" smtClean="0">
                <a:solidFill>
                  <a:srgbClr val="267CF2"/>
                </a:solidFill>
              </a:rPr>
              <a:t>within known uncertainties</a:t>
            </a:r>
            <a:endParaRPr lang="en-US" sz="1600" dirty="0">
              <a:solidFill>
                <a:srgbClr val="CC33CC"/>
              </a:solidFill>
            </a:endParaRPr>
          </a:p>
          <a:p>
            <a:r>
              <a:rPr lang="en-US" sz="1600" dirty="0">
                <a:solidFill>
                  <a:schemeClr val="accent2">
                    <a:lumMod val="75000"/>
                  </a:schemeClr>
                </a:solidFill>
              </a:rPr>
              <a:t>Nuclear density </a:t>
            </a: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</a:rPr>
              <a:t>profile: Woods-</a:t>
            </a:r>
            <a:r>
              <a:rPr lang="en-US" sz="1600" dirty="0">
                <a:solidFill>
                  <a:schemeClr val="accent2">
                    <a:lumMod val="75000"/>
                  </a:schemeClr>
                </a:solidFill>
              </a:rPr>
              <a:t>Saxon (2pF):</a:t>
            </a:r>
          </a:p>
          <a:p>
            <a:r>
              <a:rPr lang="en-US" sz="1600" dirty="0">
                <a:solidFill>
                  <a:schemeClr val="accent2">
                    <a:lumMod val="75000"/>
                  </a:schemeClr>
                </a:solidFill>
              </a:rPr>
              <a:t>	</a:t>
            </a:r>
            <a:r>
              <a:rPr lang="en-GB" sz="1600" dirty="0">
                <a:solidFill>
                  <a:schemeClr val="accent2">
                    <a:lumMod val="75000"/>
                  </a:schemeClr>
                </a:solidFill>
                <a:sym typeface="Wingdings 3" charset="0"/>
              </a:rPr>
              <a:t> radius = (6.62 ± 0.06) </a:t>
            </a:r>
            <a:r>
              <a:rPr lang="en-GB" sz="1600" dirty="0" err="1">
                <a:solidFill>
                  <a:schemeClr val="accent2">
                    <a:lumMod val="75000"/>
                  </a:schemeClr>
                </a:solidFill>
                <a:sym typeface="Wingdings 3" charset="0"/>
              </a:rPr>
              <a:t>fm</a:t>
            </a:r>
            <a:endParaRPr lang="en-GB" sz="1600" dirty="0">
              <a:solidFill>
                <a:schemeClr val="accent2">
                  <a:lumMod val="75000"/>
                </a:schemeClr>
              </a:solidFill>
              <a:sym typeface="Wingdings 3" charset="0"/>
            </a:endParaRPr>
          </a:p>
          <a:p>
            <a:r>
              <a:rPr lang="en-GB" sz="1600" dirty="0">
                <a:solidFill>
                  <a:schemeClr val="accent2">
                    <a:lumMod val="75000"/>
                  </a:schemeClr>
                </a:solidFill>
                <a:sym typeface="Wingdings 3" charset="0"/>
              </a:rPr>
              <a:t>	 skin depth = (0.546 ± 0.01) </a:t>
            </a:r>
            <a:r>
              <a:rPr lang="en-GB" sz="1600" dirty="0" err="1">
                <a:solidFill>
                  <a:schemeClr val="accent2">
                    <a:lumMod val="75000"/>
                  </a:schemeClr>
                </a:solidFill>
                <a:sym typeface="Wingdings 3" charset="0"/>
              </a:rPr>
              <a:t>fm</a:t>
            </a:r>
            <a:endParaRPr lang="en-GB" sz="1600" dirty="0">
              <a:solidFill>
                <a:schemeClr val="accent2">
                  <a:lumMod val="75000"/>
                </a:schemeClr>
              </a:solidFill>
              <a:sym typeface="Wingdings 3" charset="0"/>
            </a:endParaRPr>
          </a:p>
          <a:p>
            <a:r>
              <a:rPr lang="en-GB" sz="1600" dirty="0">
                <a:solidFill>
                  <a:schemeClr val="accent2">
                    <a:lumMod val="75000"/>
                  </a:schemeClr>
                </a:solidFill>
                <a:sym typeface="Wingdings 3" charset="0"/>
              </a:rPr>
              <a:t>	 intra-nucleon distance = (0.4 ± 0.4) </a:t>
            </a:r>
            <a:r>
              <a:rPr lang="en-GB" sz="1600" dirty="0" err="1">
                <a:solidFill>
                  <a:schemeClr val="accent2">
                    <a:lumMod val="75000"/>
                  </a:schemeClr>
                </a:solidFill>
                <a:sym typeface="Wingdings 3" charset="0"/>
              </a:rPr>
              <a:t>fm</a:t>
            </a:r>
            <a:endParaRPr lang="en-GB" sz="1600" dirty="0">
              <a:solidFill>
                <a:schemeClr val="accent2">
                  <a:lumMod val="75000"/>
                </a:schemeClr>
              </a:solidFill>
              <a:sym typeface="Wingdings 3" charset="0"/>
            </a:endParaRPr>
          </a:p>
          <a:p>
            <a:r>
              <a:rPr lang="en-US" sz="1600" dirty="0">
                <a:solidFill>
                  <a:srgbClr val="FF0080"/>
                </a:solidFill>
              </a:rPr>
              <a:t>Cross section  </a:t>
            </a:r>
            <a:r>
              <a:rPr lang="en-GB" sz="1600" dirty="0">
                <a:solidFill>
                  <a:srgbClr val="FF0080"/>
                </a:solidFill>
                <a:sym typeface="Wingdings 3" charset="0"/>
              </a:rPr>
              <a:t></a:t>
            </a:r>
            <a:r>
              <a:rPr lang="en-US" sz="1600" dirty="0">
                <a:solidFill>
                  <a:srgbClr val="FF0080"/>
                </a:solidFill>
              </a:rPr>
              <a:t> </a:t>
            </a:r>
            <a:r>
              <a:rPr lang="en-US" sz="1600" dirty="0" err="1">
                <a:solidFill>
                  <a:srgbClr val="FF0080"/>
                </a:solidFill>
                <a:latin typeface="Symbol" charset="2"/>
                <a:cs typeface="Symbol" charset="2"/>
              </a:rPr>
              <a:t>s</a:t>
            </a:r>
            <a:r>
              <a:rPr lang="en-US" sz="1600" baseline="-25000" dirty="0" err="1">
                <a:solidFill>
                  <a:srgbClr val="FF0080"/>
                </a:solidFill>
              </a:rPr>
              <a:t>NN</a:t>
            </a:r>
            <a:r>
              <a:rPr lang="en-US" sz="1600" dirty="0">
                <a:solidFill>
                  <a:srgbClr val="FF0080"/>
                </a:solidFill>
              </a:rPr>
              <a:t> = (70 </a:t>
            </a:r>
            <a:r>
              <a:rPr lang="en-GB" sz="1600" dirty="0">
                <a:solidFill>
                  <a:srgbClr val="FF0080"/>
                </a:solidFill>
                <a:sym typeface="Wingdings 3" charset="0"/>
              </a:rPr>
              <a:t>± 5) </a:t>
            </a:r>
            <a:r>
              <a:rPr lang="en-GB" sz="1600" dirty="0" err="1">
                <a:solidFill>
                  <a:srgbClr val="FF0080"/>
                </a:solidFill>
                <a:sym typeface="Wingdings 3" charset="0"/>
              </a:rPr>
              <a:t>mb</a:t>
            </a:r>
            <a:endParaRPr lang="en-GB" sz="1600" dirty="0">
              <a:solidFill>
                <a:srgbClr val="FF0080"/>
              </a:solidFill>
              <a:sym typeface="Wingdings 3" charset="0"/>
            </a:endParaRPr>
          </a:p>
          <a:p>
            <a:r>
              <a:rPr lang="en-GB" sz="1600" dirty="0">
                <a:solidFill>
                  <a:schemeClr val="accent1">
                    <a:lumMod val="75000"/>
                  </a:schemeClr>
                </a:solidFill>
                <a:sym typeface="Wingdings 3" charset="0"/>
              </a:rPr>
              <a:t>p radius 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600" dirty="0">
                <a:solidFill>
                  <a:schemeClr val="accent1">
                    <a:lumMod val="75000"/>
                  </a:schemeClr>
                </a:solidFill>
                <a:sym typeface="Wingdings 3" charset="0"/>
              </a:rPr>
              <a:t>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600" dirty="0" err="1">
                <a:solidFill>
                  <a:schemeClr val="accent1">
                    <a:lumMod val="75000"/>
                  </a:schemeClr>
                </a:solidFill>
                <a:sym typeface="Wingdings 3" charset="0"/>
              </a:rPr>
              <a:t>R</a:t>
            </a:r>
            <a:r>
              <a:rPr lang="en-GB" sz="1600" baseline="-25000" dirty="0" err="1">
                <a:solidFill>
                  <a:schemeClr val="accent1">
                    <a:lumMod val="75000"/>
                  </a:schemeClr>
                </a:solidFill>
                <a:sym typeface="Wingdings 3" charset="0"/>
              </a:rPr>
              <a:t>p</a:t>
            </a:r>
            <a:r>
              <a:rPr lang="en-GB" sz="1600" dirty="0">
                <a:solidFill>
                  <a:schemeClr val="accent1">
                    <a:lumMod val="75000"/>
                  </a:schemeClr>
                </a:solidFill>
                <a:sym typeface="Wingdings 3" charset="0"/>
              </a:rPr>
              <a:t> = (0.6 ± 0.2) </a:t>
            </a:r>
            <a:r>
              <a:rPr lang="en-GB" sz="1600" dirty="0" err="1">
                <a:solidFill>
                  <a:schemeClr val="accent1">
                    <a:lumMod val="75000"/>
                  </a:schemeClr>
                </a:solidFill>
                <a:sym typeface="Wingdings 3" charset="0"/>
              </a:rPr>
              <a:t>fm</a:t>
            </a:r>
            <a:endParaRPr lang="en-US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4" name="Right Arrow 13"/>
          <p:cNvSpPr/>
          <p:nvPr/>
        </p:nvSpPr>
        <p:spPr>
          <a:xfrm>
            <a:off x="5156258" y="5337450"/>
            <a:ext cx="448785" cy="423791"/>
          </a:xfrm>
          <a:prstGeom prst="rightArrow">
            <a:avLst>
              <a:gd name="adj1" fmla="val 50000"/>
              <a:gd name="adj2" fmla="val 71104"/>
            </a:avLst>
          </a:prstGeom>
          <a:solidFill>
            <a:srgbClr val="FF0066"/>
          </a:solidFill>
          <a:ln w="28575" cmpd="sng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6" tIns="45712" rIns="91426" bIns="45712"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5731463" y="5098743"/>
            <a:ext cx="2313454" cy="830997"/>
          </a:xfrm>
          <a:prstGeom prst="rect">
            <a:avLst/>
          </a:prstGeom>
          <a:noFill/>
          <a:ln w="28575" cmpd="sng">
            <a:solidFill>
              <a:srgbClr val="FF0066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66"/>
                </a:solidFill>
              </a:rPr>
              <a:t>Systematic uncertainty:</a:t>
            </a:r>
          </a:p>
          <a:p>
            <a:r>
              <a:rPr lang="en-US" sz="1600" dirty="0" smtClean="0">
                <a:solidFill>
                  <a:srgbClr val="FF0066"/>
                </a:solidFill>
              </a:rPr>
              <a:t>4-5% in peripheral events</a:t>
            </a:r>
          </a:p>
          <a:p>
            <a:r>
              <a:rPr lang="en-US" sz="1600" dirty="0" smtClean="0">
                <a:solidFill>
                  <a:srgbClr val="FF0066"/>
                </a:solidFill>
              </a:rPr>
              <a:t>10% in central events </a:t>
            </a:r>
            <a:endParaRPr lang="en-US" sz="1600" dirty="0">
              <a:solidFill>
                <a:srgbClr val="FF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05520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4524"/>
    </mc:Choice>
    <mc:Fallback>
      <p:transition xmlns:p14="http://schemas.microsoft.com/office/powerpoint/2010/main" advTm="54524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6660000"/>
            <a:ext cx="2133600" cy="216000"/>
          </a:xfrm>
          <a:solidFill>
            <a:schemeClr val="accent1">
              <a:lumMod val="75000"/>
            </a:schemeClr>
          </a:solidFill>
        </p:spPr>
        <p:txBody>
          <a:bodyPr/>
          <a:lstStyle>
            <a:lvl1pPr>
              <a:defRPr>
                <a:solidFill>
                  <a:srgbClr val="F2F2F2"/>
                </a:solidFill>
              </a:defRPr>
            </a:lvl1pPr>
          </a:lstStyle>
          <a:p>
            <a:r>
              <a:rPr lang="en-US" smtClean="0"/>
              <a:t>C. Oppedisano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123603" y="6660942"/>
            <a:ext cx="4899241" cy="217516"/>
          </a:xfrm>
          <a:solidFill>
            <a:schemeClr val="bg2">
              <a:lumMod val="75000"/>
            </a:schemeClr>
          </a:solidFill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schemeClr val="accent1"/>
                </a:solidFill>
              </a:rPr>
              <a:t>Hard Probes 2013, Cape Town, South Africa, November 4-8 2013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22842" y="6659999"/>
            <a:ext cx="2133600" cy="216000"/>
          </a:xfrm>
          <a:solidFill>
            <a:schemeClr val="bg2">
              <a:lumMod val="60000"/>
              <a:lumOff val="40000"/>
            </a:schemeClr>
          </a:solidFill>
        </p:spPr>
        <p:txBody>
          <a:bodyPr/>
          <a:lstStyle>
            <a:lvl1pPr>
              <a:defRPr>
                <a:solidFill>
                  <a:srgbClr val="10253F"/>
                </a:solidFill>
              </a:defRPr>
            </a:lvl1pPr>
          </a:lstStyle>
          <a:p>
            <a:fld id="{5405244A-08D4-DA48-A0EA-01B05D987E23}" type="slidenum">
              <a:rPr lang="en-US" smtClean="0"/>
              <a:pPr/>
              <a:t>21</a:t>
            </a:fld>
            <a:r>
              <a:rPr lang="en-US" dirty="0" smtClean="0"/>
              <a:t>/16</a:t>
            </a:r>
            <a:endParaRPr lang="en-US" dirty="0"/>
          </a:p>
        </p:txBody>
      </p:sp>
      <p:pic>
        <p:nvPicPr>
          <p:cNvPr id="5" name="Picture 4" descr="2011-Nov-24-ALICE_logo_Red_WithoutStrapline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98" y="20009"/>
            <a:ext cx="503820" cy="805687"/>
          </a:xfrm>
          <a:prstGeom prst="rect">
            <a:avLst/>
          </a:prstGeom>
        </p:spPr>
      </p:pic>
      <p:pic>
        <p:nvPicPr>
          <p:cNvPr id="6" name="Picture 5" descr="Logo_INF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5809" y="48301"/>
            <a:ext cx="761989" cy="747491"/>
          </a:xfrm>
          <a:prstGeom prst="rect">
            <a:avLst/>
          </a:prstGeom>
        </p:spPr>
      </p:pic>
      <p:sp>
        <p:nvSpPr>
          <p:cNvPr id="7" name="Title 10"/>
          <p:cNvSpPr txBox="1">
            <a:spLocks/>
          </p:cNvSpPr>
          <p:nvPr/>
        </p:nvSpPr>
        <p:spPr>
          <a:xfrm>
            <a:off x="799556" y="108001"/>
            <a:ext cx="7450964" cy="579475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none"/>
        </p:style>
        <p:txBody>
          <a:bodyPr vert="horz" lIns="91426" tIns="45712" rIns="91426" bIns="45712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Chalkduster"/>
                <a:ea typeface="+mj-ea"/>
                <a:cs typeface="Chalkduster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r>
              <a:rPr lang="en-US" sz="2800" dirty="0" smtClean="0"/>
              <a:t>MC closure test</a:t>
            </a:r>
            <a:endParaRPr lang="en-US" sz="2800" dirty="0"/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1715586"/>
              </p:ext>
            </p:extLst>
          </p:nvPr>
        </p:nvGraphicFramePr>
        <p:xfrm>
          <a:off x="1795141" y="1995661"/>
          <a:ext cx="4863782" cy="3209851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331932"/>
                <a:gridCol w="750014"/>
                <a:gridCol w="1424106"/>
                <a:gridCol w="1357730"/>
              </a:tblGrid>
              <a:tr h="527611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Centrality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dirty="0" smtClean="0"/>
                        <a:t>(%)</a:t>
                      </a:r>
                      <a:endParaRPr lang="en-US" sz="1600" dirty="0"/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HIJING</a:t>
                      </a:r>
                      <a:endParaRPr lang="en-US" sz="1600" dirty="0"/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 smtClean="0"/>
                        <a:t>Glauber</a:t>
                      </a:r>
                      <a:r>
                        <a:rPr lang="en-US" sz="1600" dirty="0" smtClean="0"/>
                        <a:t> + NBD</a:t>
                      </a:r>
                      <a:endParaRPr lang="en-US" sz="1600" dirty="0"/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difference (%)</a:t>
                      </a:r>
                      <a:endParaRPr lang="en-US" sz="1600" dirty="0"/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</a:tr>
              <a:tr h="33528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0-5</a:t>
                      </a:r>
                    </a:p>
                  </a:txBody>
                  <a:tcPr>
                    <a:solidFill>
                      <a:srgbClr val="60B9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14.9</a:t>
                      </a:r>
                      <a:endParaRPr lang="en-US" sz="1600" dirty="0"/>
                    </a:p>
                  </a:txBody>
                  <a:tcPr>
                    <a:solidFill>
                      <a:srgbClr val="60B9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15.3</a:t>
                      </a:r>
                      <a:endParaRPr lang="en-US" sz="1600" dirty="0"/>
                    </a:p>
                  </a:txBody>
                  <a:tcPr>
                    <a:solidFill>
                      <a:srgbClr val="60B9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+2.7</a:t>
                      </a:r>
                      <a:endParaRPr lang="en-US" sz="1600" dirty="0"/>
                    </a:p>
                  </a:txBody>
                  <a:tcPr>
                    <a:solidFill>
                      <a:srgbClr val="60B9EC"/>
                    </a:solidFill>
                  </a:tcPr>
                </a:tc>
              </a:tr>
              <a:tr h="33528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5-10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13.6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13.5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-0.7</a:t>
                      </a:r>
                      <a:endParaRPr lang="en-US" sz="1600" dirty="0"/>
                    </a:p>
                  </a:txBody>
                  <a:tcPr/>
                </a:tc>
              </a:tr>
              <a:tr h="33528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10-20</a:t>
                      </a:r>
                      <a:endParaRPr lang="en-US" sz="1600" dirty="0"/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12.1</a:t>
                      </a:r>
                      <a:endParaRPr lang="en-US" sz="1600" dirty="0"/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11.9</a:t>
                      </a:r>
                      <a:endParaRPr lang="en-US" sz="1600" dirty="0"/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+1.7</a:t>
                      </a:r>
                      <a:endParaRPr lang="en-US" sz="1600" dirty="0"/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33528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20-40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9.72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9.51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-2.2</a:t>
                      </a:r>
                      <a:endParaRPr lang="en-US" sz="1600" dirty="0"/>
                    </a:p>
                  </a:txBody>
                  <a:tcPr/>
                </a:tc>
              </a:tr>
              <a:tr h="33528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40-60</a:t>
                      </a:r>
                      <a:endParaRPr lang="en-US" sz="1600" dirty="0"/>
                    </a:p>
                  </a:txBody>
                  <a:tcPr>
                    <a:solidFill>
                      <a:srgbClr val="60B9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6.16</a:t>
                      </a:r>
                      <a:endParaRPr lang="en-US" sz="1600" dirty="0"/>
                    </a:p>
                  </a:txBody>
                  <a:tcPr>
                    <a:solidFill>
                      <a:srgbClr val="60B9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6.37</a:t>
                      </a:r>
                      <a:endParaRPr lang="en-US" sz="1600" dirty="0"/>
                    </a:p>
                  </a:txBody>
                  <a:tcPr>
                    <a:solidFill>
                      <a:srgbClr val="60B9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+3.4</a:t>
                      </a:r>
                      <a:endParaRPr lang="en-US" sz="1600" dirty="0"/>
                    </a:p>
                  </a:txBody>
                  <a:tcPr>
                    <a:solidFill>
                      <a:srgbClr val="60B9EC"/>
                    </a:solidFill>
                  </a:tcPr>
                </a:tc>
              </a:tr>
              <a:tr h="33528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60-80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2.97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3.56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+20</a:t>
                      </a:r>
                      <a:endParaRPr lang="en-US" sz="1600" dirty="0"/>
                    </a:p>
                  </a:txBody>
                  <a:tcPr/>
                </a:tc>
              </a:tr>
              <a:tr h="33528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80-100</a:t>
                      </a:r>
                    </a:p>
                  </a:txBody>
                  <a:tcPr>
                    <a:solidFill>
                      <a:srgbClr val="60B9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1.45</a:t>
                      </a:r>
                      <a:endParaRPr lang="en-US" sz="1600" dirty="0"/>
                    </a:p>
                  </a:txBody>
                  <a:tcPr>
                    <a:solidFill>
                      <a:srgbClr val="60B9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1.79</a:t>
                      </a:r>
                      <a:endParaRPr lang="en-US" sz="1600" dirty="0"/>
                    </a:p>
                  </a:txBody>
                  <a:tcPr>
                    <a:solidFill>
                      <a:srgbClr val="60B9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+23</a:t>
                      </a:r>
                      <a:endParaRPr lang="en-US" sz="1600" dirty="0"/>
                    </a:p>
                  </a:txBody>
                  <a:tcPr>
                    <a:solidFill>
                      <a:srgbClr val="60B9EC"/>
                    </a:solidFill>
                  </a:tcPr>
                </a:tc>
              </a:tr>
              <a:tr h="33528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MB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6.69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6.9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+3.1</a:t>
                      </a:r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888022" y="840990"/>
            <a:ext cx="4296880" cy="646315"/>
          </a:xfrm>
          <a:prstGeom prst="rect">
            <a:avLst/>
          </a:prstGeom>
          <a:noFill/>
        </p:spPr>
        <p:txBody>
          <a:bodyPr wrap="square" lIns="91426" tIns="45712" rIns="91426" bIns="45712" rtlCol="0">
            <a:spAutoFit/>
          </a:bodyPr>
          <a:lstStyle/>
          <a:p>
            <a:r>
              <a:rPr lang="en-US" dirty="0" smtClean="0">
                <a:solidFill>
                  <a:schemeClr val="bg2">
                    <a:lumMod val="75000"/>
                  </a:schemeClr>
                </a:solidFill>
              </a:rPr>
              <a:t>MC closure test</a:t>
            </a:r>
            <a:endParaRPr lang="en-US" dirty="0">
              <a:solidFill>
                <a:schemeClr val="bg2">
                  <a:lumMod val="75000"/>
                </a:schemeClr>
              </a:solidFill>
            </a:endParaRPr>
          </a:p>
          <a:p>
            <a:pPr marL="285750" indent="-285750">
              <a:buFont typeface="Wingdings 3" charset="0"/>
              <a:buChar char="Æ"/>
            </a:pPr>
            <a:r>
              <a:rPr lang="en-US" dirty="0" smtClean="0">
                <a:solidFill>
                  <a:schemeClr val="bg2">
                    <a:lumMod val="75000"/>
                  </a:schemeClr>
                </a:solidFill>
              </a:rPr>
              <a:t>performed using HIJING</a:t>
            </a:r>
          </a:p>
        </p:txBody>
      </p:sp>
    </p:spTree>
    <p:extLst>
      <p:ext uri="{BB962C8B-B14F-4D97-AF65-F5344CB8AC3E}">
        <p14:creationId xmlns:p14="http://schemas.microsoft.com/office/powerpoint/2010/main" val="611360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4524"/>
    </mc:Choice>
    <mc:Fallback>
      <p:transition xmlns:p14="http://schemas.microsoft.com/office/powerpoint/2010/main" advTm="54524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V0A_cent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140" y="937204"/>
            <a:ext cx="4109342" cy="2964235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6660000"/>
            <a:ext cx="2133600" cy="216000"/>
          </a:xfrm>
          <a:solidFill>
            <a:schemeClr val="accent1">
              <a:lumMod val="75000"/>
            </a:schemeClr>
          </a:solidFill>
        </p:spPr>
        <p:txBody>
          <a:bodyPr/>
          <a:lstStyle>
            <a:lvl1pPr>
              <a:defRPr>
                <a:solidFill>
                  <a:srgbClr val="F2F2F2"/>
                </a:solidFill>
              </a:defRPr>
            </a:lvl1pPr>
          </a:lstStyle>
          <a:p>
            <a:r>
              <a:rPr lang="en-US" smtClean="0"/>
              <a:t>C. Oppedisano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123603" y="6660942"/>
            <a:ext cx="4899241" cy="217516"/>
          </a:xfrm>
          <a:solidFill>
            <a:schemeClr val="bg2">
              <a:lumMod val="75000"/>
            </a:schemeClr>
          </a:solidFill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schemeClr val="accent1"/>
                </a:solidFill>
              </a:rPr>
              <a:t>Hard Probes 2013, Cape Town, South Africa, November 4-8 2013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22842" y="6659999"/>
            <a:ext cx="2133600" cy="216000"/>
          </a:xfrm>
          <a:solidFill>
            <a:schemeClr val="bg2">
              <a:lumMod val="60000"/>
              <a:lumOff val="40000"/>
            </a:schemeClr>
          </a:solidFill>
        </p:spPr>
        <p:txBody>
          <a:bodyPr/>
          <a:lstStyle>
            <a:lvl1pPr>
              <a:defRPr>
                <a:solidFill>
                  <a:srgbClr val="10253F"/>
                </a:solidFill>
              </a:defRPr>
            </a:lvl1pPr>
          </a:lstStyle>
          <a:p>
            <a:fld id="{5405244A-08D4-DA48-A0EA-01B05D987E23}" type="slidenum">
              <a:rPr lang="en-US" smtClean="0"/>
              <a:pPr/>
              <a:t>22</a:t>
            </a:fld>
            <a:r>
              <a:rPr lang="en-US" dirty="0" smtClean="0"/>
              <a:t>/16</a:t>
            </a:r>
            <a:endParaRPr lang="en-US" dirty="0"/>
          </a:p>
        </p:txBody>
      </p:sp>
      <p:pic>
        <p:nvPicPr>
          <p:cNvPr id="5" name="Picture 4" descr="2011-Nov-24-ALICE_logo_Red_WithoutStrapline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98" y="20009"/>
            <a:ext cx="503820" cy="805687"/>
          </a:xfrm>
          <a:prstGeom prst="rect">
            <a:avLst/>
          </a:prstGeom>
        </p:spPr>
      </p:pic>
      <p:pic>
        <p:nvPicPr>
          <p:cNvPr id="6" name="Picture 5" descr="Logo_INF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5809" y="48301"/>
            <a:ext cx="761989" cy="747491"/>
          </a:xfrm>
          <a:prstGeom prst="rect">
            <a:avLst/>
          </a:prstGeom>
        </p:spPr>
      </p:pic>
      <p:sp>
        <p:nvSpPr>
          <p:cNvPr id="7" name="Title 10"/>
          <p:cNvSpPr txBox="1">
            <a:spLocks/>
          </p:cNvSpPr>
          <p:nvPr/>
        </p:nvSpPr>
        <p:spPr>
          <a:xfrm>
            <a:off x="799556" y="108001"/>
            <a:ext cx="7450964" cy="579475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none"/>
        </p:style>
        <p:txBody>
          <a:bodyPr vert="horz" lIns="91426" tIns="45712" rIns="91426" bIns="45712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Chalkduster"/>
                <a:ea typeface="+mj-ea"/>
                <a:cs typeface="Chalkduster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r>
              <a:rPr lang="en-US" sz="2800" dirty="0" smtClean="0"/>
              <a:t>Slicing different </a:t>
            </a:r>
            <a:r>
              <a:rPr lang="en-US" sz="2800" dirty="0" err="1" smtClean="0"/>
              <a:t>estimaors</a:t>
            </a:r>
            <a:endParaRPr lang="en-US" sz="2800" dirty="0"/>
          </a:p>
        </p:txBody>
      </p:sp>
      <p:pic>
        <p:nvPicPr>
          <p:cNvPr id="10" name="Picture 9" descr="2013-Jul-11-ZNA_CentV0A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3821"/>
          <a:stretch/>
        </p:blipFill>
        <p:spPr>
          <a:xfrm>
            <a:off x="4568384" y="3782930"/>
            <a:ext cx="4226459" cy="2767141"/>
          </a:xfrm>
          <a:prstGeom prst="rect">
            <a:avLst/>
          </a:prstGeom>
        </p:spPr>
      </p:pic>
      <p:pic>
        <p:nvPicPr>
          <p:cNvPr id="11" name="Picture 10" descr="2013-Jul-11-V0A_CentZNA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78"/>
          <a:stretch/>
        </p:blipFill>
        <p:spPr>
          <a:xfrm>
            <a:off x="395632" y="3746165"/>
            <a:ext cx="4172748" cy="2727521"/>
          </a:xfrm>
          <a:prstGeom prst="rect">
            <a:avLst/>
          </a:prstGeom>
        </p:spPr>
      </p:pic>
      <p:pic>
        <p:nvPicPr>
          <p:cNvPr id="12" name="Picture 11" descr="ZNA_cent.eps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0914" y="825696"/>
            <a:ext cx="4263929" cy="307574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434080" y="1693316"/>
            <a:ext cx="731738" cy="1384978"/>
          </a:xfrm>
          <a:prstGeom prst="rect">
            <a:avLst/>
          </a:prstGeom>
          <a:solidFill>
            <a:srgbClr val="E0F2FB"/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none" lIns="91426" tIns="45712" rIns="91426" bIns="45712" rtlCol="0">
            <a:spAutoFit/>
          </a:bodyPr>
          <a:lstStyle/>
          <a:p>
            <a:r>
              <a:rPr lang="en-US" sz="1200" dirty="0" smtClean="0">
                <a:solidFill>
                  <a:srgbClr val="FFCC00"/>
                </a:solidFill>
              </a:rPr>
              <a:t>0-5%</a:t>
            </a:r>
          </a:p>
          <a:p>
            <a:r>
              <a:rPr lang="en-US" sz="1200" dirty="0" smtClean="0">
                <a:solidFill>
                  <a:srgbClr val="FF6666"/>
                </a:solidFill>
              </a:rPr>
              <a:t>5-10%</a:t>
            </a:r>
          </a:p>
          <a:p>
            <a:r>
              <a:rPr lang="en-US" sz="1200" dirty="0" smtClean="0">
                <a:solidFill>
                  <a:srgbClr val="FF0000"/>
                </a:solidFill>
              </a:rPr>
              <a:t>10-20%</a:t>
            </a:r>
          </a:p>
          <a:p>
            <a:r>
              <a:rPr lang="en-US" sz="1200" dirty="0" smtClean="0">
                <a:solidFill>
                  <a:schemeClr val="accent6"/>
                </a:solidFill>
              </a:rPr>
              <a:t>20-40%</a:t>
            </a:r>
          </a:p>
          <a:p>
            <a:r>
              <a:rPr lang="en-US" sz="1200" dirty="0" smtClean="0">
                <a:solidFill>
                  <a:schemeClr val="tx2">
                    <a:lumMod val="75000"/>
                  </a:schemeClr>
                </a:solidFill>
              </a:rPr>
              <a:t>40-60%</a:t>
            </a:r>
          </a:p>
          <a:p>
            <a:r>
              <a:rPr lang="en-US" sz="1200" dirty="0" smtClean="0">
                <a:solidFill>
                  <a:schemeClr val="accent2">
                    <a:lumMod val="75000"/>
                  </a:schemeClr>
                </a:solidFill>
              </a:rPr>
              <a:t>60-80%</a:t>
            </a:r>
          </a:p>
          <a:p>
            <a:r>
              <a:rPr lang="en-US" sz="1200" dirty="0" smtClean="0">
                <a:solidFill>
                  <a:srgbClr val="339966"/>
                </a:solidFill>
              </a:rPr>
              <a:t>80-100%</a:t>
            </a:r>
            <a:endParaRPr lang="en-US" sz="1200" dirty="0">
              <a:solidFill>
                <a:srgbClr val="3399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05520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4524"/>
    </mc:Choice>
    <mc:Fallback>
      <p:transition xmlns:p14="http://schemas.microsoft.com/office/powerpoint/2010/main" advTm="54524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6660000"/>
            <a:ext cx="2133600" cy="216000"/>
          </a:xfrm>
          <a:solidFill>
            <a:schemeClr val="accent1">
              <a:lumMod val="75000"/>
            </a:schemeClr>
          </a:solidFill>
        </p:spPr>
        <p:txBody>
          <a:bodyPr/>
          <a:lstStyle>
            <a:lvl1pPr>
              <a:defRPr>
                <a:solidFill>
                  <a:srgbClr val="F2F2F2"/>
                </a:solidFill>
              </a:defRPr>
            </a:lvl1pPr>
          </a:lstStyle>
          <a:p>
            <a:r>
              <a:rPr lang="en-US" smtClean="0"/>
              <a:t>C. Oppedisano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123603" y="6660942"/>
            <a:ext cx="4899241" cy="217516"/>
          </a:xfrm>
          <a:solidFill>
            <a:schemeClr val="bg2">
              <a:lumMod val="75000"/>
            </a:schemeClr>
          </a:solidFill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schemeClr val="accent1"/>
                </a:solidFill>
              </a:rPr>
              <a:t>Hard Probes 2013, Cape Town, South Africa, November 4-8 2013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22842" y="6659999"/>
            <a:ext cx="2133600" cy="216000"/>
          </a:xfrm>
          <a:solidFill>
            <a:schemeClr val="bg2">
              <a:lumMod val="60000"/>
              <a:lumOff val="40000"/>
            </a:schemeClr>
          </a:solidFill>
        </p:spPr>
        <p:txBody>
          <a:bodyPr/>
          <a:lstStyle>
            <a:lvl1pPr>
              <a:defRPr>
                <a:solidFill>
                  <a:srgbClr val="10253F"/>
                </a:solidFill>
              </a:defRPr>
            </a:lvl1pPr>
          </a:lstStyle>
          <a:p>
            <a:fld id="{5405244A-08D4-DA48-A0EA-01B05D987E23}" type="slidenum">
              <a:rPr lang="en-US" smtClean="0"/>
              <a:pPr/>
              <a:t>23</a:t>
            </a:fld>
            <a:r>
              <a:rPr lang="en-US" dirty="0" smtClean="0"/>
              <a:t>/16</a:t>
            </a:r>
            <a:endParaRPr lang="en-US" dirty="0"/>
          </a:p>
        </p:txBody>
      </p:sp>
      <p:pic>
        <p:nvPicPr>
          <p:cNvPr id="5" name="Picture 4" descr="2011-Nov-24-ALICE_logo_Red_WithoutStrapline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98" y="20009"/>
            <a:ext cx="503820" cy="805687"/>
          </a:xfrm>
          <a:prstGeom prst="rect">
            <a:avLst/>
          </a:prstGeom>
        </p:spPr>
      </p:pic>
      <p:pic>
        <p:nvPicPr>
          <p:cNvPr id="6" name="Picture 5" descr="Logo_INF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5809" y="48301"/>
            <a:ext cx="761989" cy="747491"/>
          </a:xfrm>
          <a:prstGeom prst="rect">
            <a:avLst/>
          </a:prstGeom>
        </p:spPr>
      </p:pic>
      <p:sp>
        <p:nvSpPr>
          <p:cNvPr id="7" name="Title 10"/>
          <p:cNvSpPr txBox="1">
            <a:spLocks/>
          </p:cNvSpPr>
          <p:nvPr/>
        </p:nvSpPr>
        <p:spPr>
          <a:xfrm>
            <a:off x="799556" y="108001"/>
            <a:ext cx="7450964" cy="579475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none"/>
        </p:style>
        <p:txBody>
          <a:bodyPr vert="horz" lIns="91426" tIns="45712" rIns="91426" bIns="45712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Chalkduster"/>
                <a:ea typeface="+mj-ea"/>
                <a:cs typeface="Chalkduster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r>
              <a:rPr lang="en-US" sz="3200" dirty="0"/>
              <a:t>Slow nucleon model (I)</a:t>
            </a:r>
          </a:p>
        </p:txBody>
      </p:sp>
      <p:graphicFrame>
        <p:nvGraphicFramePr>
          <p:cNvPr id="8" name="Group 5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0481634"/>
              </p:ext>
            </p:extLst>
          </p:nvPr>
        </p:nvGraphicFramePr>
        <p:xfrm>
          <a:off x="449060" y="2823401"/>
          <a:ext cx="4526491" cy="1221440"/>
        </p:xfrm>
        <a:graphic>
          <a:graphicData uri="http://schemas.openxmlformats.org/drawingml/2006/table">
            <a:tbl>
              <a:tblPr/>
              <a:tblGrid>
                <a:gridCol w="1169458"/>
                <a:gridCol w="1157420"/>
                <a:gridCol w="1157419"/>
                <a:gridCol w="1042194"/>
              </a:tblGrid>
              <a:tr h="5384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+mj-lt"/>
                          <a:ea typeface="ＭＳ Ｐゴシック" charset="0"/>
                        </a:rPr>
                        <a:t>SLOW NUCLEONS</a:t>
                      </a:r>
                    </a:p>
                  </a:txBody>
                  <a:tcPr marL="99060" marR="99060" anchor="ctr" horzOverflow="overflow">
                    <a:lnL w="38100" cap="flat" cmpd="sng" algn="ctr">
                      <a:solidFill>
                        <a:srgbClr val="CC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CC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C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CC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CCCFF"/>
                          </a:solidFill>
                          <a:effectLst/>
                          <a:latin typeface="Symbol" charset="0"/>
                          <a:ea typeface="ＭＳ Ｐゴシック" charset="0"/>
                        </a:rPr>
                        <a:t>b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CCCFF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 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CCCFF"/>
                          </a:solidFill>
                          <a:effectLst/>
                          <a:latin typeface="+mn-lt"/>
                          <a:ea typeface="ＭＳ Ｐゴシック" charset="0"/>
                        </a:rPr>
                        <a:t>[c units]</a:t>
                      </a:r>
                    </a:p>
                  </a:txBody>
                  <a:tcPr marL="99060" marR="99060" anchor="ctr" horzOverflow="overflow">
                    <a:lnL w="19050" cap="flat" cmpd="sng" algn="ctr">
                      <a:solidFill>
                        <a:srgbClr val="CC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CC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C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CC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CCCFF"/>
                          </a:solidFill>
                          <a:effectLst/>
                          <a:latin typeface="+mn-lt"/>
                          <a:ea typeface="ＭＳ Ｐゴシック" charset="0"/>
                        </a:rPr>
                        <a:t>p [MeV/c]</a:t>
                      </a:r>
                    </a:p>
                  </a:txBody>
                  <a:tcPr marL="99060" marR="99060" anchor="ctr" horzOverflow="overflow">
                    <a:lnL w="19050" cap="flat" cmpd="sng" algn="ctr">
                      <a:solidFill>
                        <a:srgbClr val="CC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CC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C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CC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CCCCFF"/>
                          </a:solidFill>
                          <a:effectLst/>
                          <a:latin typeface="+mn-lt"/>
                          <a:ea typeface="ＭＳ Ｐゴシック" charset="0"/>
                        </a:rPr>
                        <a:t>E</a:t>
                      </a:r>
                      <a:r>
                        <a:rPr kumimoji="0" lang="en-US" sz="1600" b="0" i="0" u="none" strike="noStrike" cap="none" normalizeH="0" baseline="-25000" dirty="0" err="1">
                          <a:ln>
                            <a:noFill/>
                          </a:ln>
                          <a:solidFill>
                            <a:srgbClr val="CCCCFF"/>
                          </a:solidFill>
                          <a:effectLst/>
                          <a:latin typeface="+mn-lt"/>
                          <a:ea typeface="ＭＳ Ｐゴシック" charset="0"/>
                        </a:rPr>
                        <a:t>kin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CCCFF"/>
                          </a:solidFill>
                          <a:effectLst/>
                          <a:latin typeface="+mn-lt"/>
                          <a:ea typeface="ＭＳ Ｐゴシック" charset="0"/>
                        </a:rPr>
                        <a:t> [MeV]</a:t>
                      </a:r>
                    </a:p>
                  </a:txBody>
                  <a:tcPr marL="99060" marR="99060" anchor="ctr" horzOverflow="overflow">
                    <a:lnL w="19050" cap="flat" cmpd="sng" algn="ctr">
                      <a:solidFill>
                        <a:srgbClr val="CC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C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C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CC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66"/>
                    </a:solidFill>
                  </a:tcPr>
                </a:tc>
              </a:tr>
              <a:tr h="3364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CCCCFF"/>
                          </a:solidFill>
                          <a:effectLst/>
                          <a:latin typeface="+mn-lt"/>
                          <a:ea typeface="ＭＳ Ｐゴシック" charset="0"/>
                        </a:rPr>
                        <a:t>Black</a:t>
                      </a:r>
                    </a:p>
                  </a:txBody>
                  <a:tcPr marL="99060" marR="99060" anchor="ctr" horzOverflow="overflow">
                    <a:lnL w="38100" cap="flat" cmpd="sng" algn="ctr">
                      <a:solidFill>
                        <a:srgbClr val="CC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CC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CC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CC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CCCFF"/>
                          </a:solidFill>
                          <a:effectLst/>
                          <a:latin typeface="+mn-lt"/>
                          <a:ea typeface="ＭＳ Ｐゴシック" charset="0"/>
                        </a:rPr>
                        <a:t>0 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CCCFF"/>
                          </a:solidFill>
                          <a:effectLst/>
                          <a:latin typeface="+mn-lt"/>
                          <a:ea typeface="ＭＳ Ｐゴシック" charset="0"/>
                          <a:cs typeface="Arial" charset="0"/>
                        </a:rPr>
                        <a:t>÷ 0.25</a:t>
                      </a:r>
                    </a:p>
                  </a:txBody>
                  <a:tcPr marL="99060" marR="99060" anchor="ctr" horzOverflow="overflow">
                    <a:lnL w="19050" cap="flat" cmpd="sng" algn="ctr">
                      <a:solidFill>
                        <a:srgbClr val="CC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CC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CC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CC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CCCCFF"/>
                          </a:solidFill>
                          <a:effectLst/>
                          <a:latin typeface="+mn-lt"/>
                          <a:ea typeface="ＭＳ Ｐゴシック" charset="0"/>
                          <a:cs typeface="Arial" charset="0"/>
                        </a:rPr>
                        <a:t>0 ÷ 250</a:t>
                      </a:r>
                    </a:p>
                  </a:txBody>
                  <a:tcPr marL="99060" marR="99060" anchor="ctr" horzOverflow="overflow">
                    <a:lnL w="19050" cap="flat" cmpd="sng" algn="ctr">
                      <a:solidFill>
                        <a:srgbClr val="CC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CC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CC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CC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CCCCFF"/>
                          </a:solidFill>
                          <a:effectLst/>
                          <a:latin typeface="+mn-lt"/>
                          <a:ea typeface="ＭＳ Ｐゴシック" charset="0"/>
                          <a:cs typeface="Arial" charset="0"/>
                        </a:rPr>
                        <a:t>0 ÷ 30</a:t>
                      </a:r>
                    </a:p>
                  </a:txBody>
                  <a:tcPr marL="99060" marR="99060" anchor="ctr" horzOverflow="overflow">
                    <a:lnL w="19050" cap="flat" cmpd="sng" algn="ctr">
                      <a:solidFill>
                        <a:srgbClr val="CC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C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CC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CC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66"/>
                    </a:solidFill>
                  </a:tcPr>
                </a:tc>
              </a:tr>
              <a:tr h="3364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CCCCFF"/>
                          </a:solidFill>
                          <a:effectLst/>
                          <a:latin typeface="+mn-lt"/>
                          <a:ea typeface="ＭＳ Ｐゴシック" charset="0"/>
                        </a:rPr>
                        <a:t>Gray</a:t>
                      </a:r>
                    </a:p>
                  </a:txBody>
                  <a:tcPr marL="99060" marR="99060" anchor="ctr" horzOverflow="overflow">
                    <a:lnL w="38100" cap="flat" cmpd="sng" algn="ctr">
                      <a:solidFill>
                        <a:srgbClr val="CC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CC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CC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C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CCCFF"/>
                          </a:solidFill>
                          <a:effectLst/>
                          <a:latin typeface="+mn-lt"/>
                          <a:ea typeface="ＭＳ Ｐゴシック" charset="0"/>
                          <a:cs typeface="Arial" charset="0"/>
                        </a:rPr>
                        <a:t>0.25 ÷ 0.70</a:t>
                      </a:r>
                    </a:p>
                  </a:txBody>
                  <a:tcPr marL="99060" marR="99060" anchor="ctr" horzOverflow="overflow">
                    <a:lnL w="19050" cap="flat" cmpd="sng" algn="ctr">
                      <a:solidFill>
                        <a:srgbClr val="CC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CC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CC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C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CCCCFF"/>
                          </a:solidFill>
                          <a:effectLst/>
                          <a:latin typeface="+mn-lt"/>
                          <a:ea typeface="ＭＳ Ｐゴシック" charset="0"/>
                          <a:cs typeface="Arial" charset="0"/>
                        </a:rPr>
                        <a:t>250 ÷ 1000</a:t>
                      </a:r>
                    </a:p>
                  </a:txBody>
                  <a:tcPr marL="99060" marR="99060" anchor="ctr" horzOverflow="overflow">
                    <a:lnL w="19050" cap="flat" cmpd="sng" algn="ctr">
                      <a:solidFill>
                        <a:srgbClr val="CC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CC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CC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C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CCCFF"/>
                          </a:solidFill>
                          <a:effectLst/>
                          <a:latin typeface="+mn-lt"/>
                          <a:ea typeface="ＭＳ Ｐゴシック" charset="0"/>
                          <a:cs typeface="Arial" charset="0"/>
                        </a:rPr>
                        <a:t>30 ÷ 400</a:t>
                      </a:r>
                    </a:p>
                  </a:txBody>
                  <a:tcPr marL="99060" marR="99060" anchor="ctr" horzOverflow="overflow">
                    <a:lnL w="19050" cap="flat" cmpd="sng" algn="ctr">
                      <a:solidFill>
                        <a:srgbClr val="CC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C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CC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C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66"/>
                    </a:solidFill>
                  </a:tcPr>
                </a:tc>
              </a:tr>
            </a:tbl>
          </a:graphicData>
        </a:graphic>
      </p:graphicFrame>
      <p:sp>
        <p:nvSpPr>
          <p:cNvPr id="9" name="Rectangle 45"/>
          <p:cNvSpPr>
            <a:spLocks noChangeArrowheads="1"/>
          </p:cNvSpPr>
          <p:nvPr/>
        </p:nvSpPr>
        <p:spPr bwMode="auto">
          <a:xfrm>
            <a:off x="416406" y="829966"/>
            <a:ext cx="8436130" cy="1751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33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426" tIns="45712" rIns="91426" bIns="45712"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  <a:buFont typeface="Wingdings 3" charset="0"/>
              <a:buChar char="Æ"/>
            </a:pPr>
            <a:r>
              <a:rPr lang="en-US" dirty="0">
                <a:solidFill>
                  <a:srgbClr val="0066FF"/>
                </a:solidFill>
                <a:sym typeface="Wingdings 3" charset="0"/>
              </a:rPr>
              <a:t> At fixed target experiments centrality </a:t>
            </a:r>
            <a:r>
              <a:rPr lang="en-US" dirty="0" smtClean="0">
                <a:solidFill>
                  <a:srgbClr val="0066FF"/>
                </a:solidFill>
                <a:sym typeface="Wingdings 3" charset="0"/>
              </a:rPr>
              <a:t>in p-A determined </a:t>
            </a:r>
            <a:r>
              <a:rPr lang="en-US" dirty="0">
                <a:solidFill>
                  <a:srgbClr val="0066FF"/>
                </a:solidFill>
                <a:sym typeface="Wingdings 3" charset="0"/>
              </a:rPr>
              <a:t>detecting </a:t>
            </a:r>
            <a:r>
              <a:rPr lang="en-US" dirty="0">
                <a:solidFill>
                  <a:srgbClr val="FF0066"/>
                </a:solidFill>
                <a:sym typeface="Wingdings 3" charset="0"/>
              </a:rPr>
              <a:t>slow nucleons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dirty="0">
                <a:solidFill>
                  <a:srgbClr val="0066FF"/>
                </a:solidFill>
                <a:sym typeface="Wingdings 3" charset="0"/>
              </a:rPr>
              <a:t>Hadron-nucleus collisions </a:t>
            </a:r>
            <a:r>
              <a:rPr lang="en-US" dirty="0">
                <a:solidFill>
                  <a:srgbClr val="FF0066"/>
                </a:solidFill>
                <a:sym typeface="Wingdings 3" charset="0"/>
              </a:rPr>
              <a:t> slow nucleons = gray + black </a:t>
            </a:r>
            <a:r>
              <a:rPr lang="en-US" dirty="0" smtClean="0">
                <a:solidFill>
                  <a:srgbClr val="FF0066"/>
                </a:solidFill>
                <a:sym typeface="Wingdings 3" charset="0"/>
              </a:rPr>
              <a:t>components</a:t>
            </a:r>
            <a:endParaRPr lang="it-IT" sz="1600" dirty="0">
              <a:solidFill>
                <a:srgbClr val="FF0066"/>
              </a:solidFill>
              <a:sym typeface="Wingdings 3" charset="0"/>
            </a:endParaRP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it-IT" sz="1600" dirty="0" smtClean="0">
                <a:solidFill>
                  <a:srgbClr val="003366"/>
                </a:solidFill>
                <a:sym typeface="Wingdings 3" charset="0"/>
              </a:rPr>
              <a:t>(</a:t>
            </a:r>
            <a:r>
              <a:rPr lang="it-IT" sz="1600" dirty="0" err="1" smtClean="0">
                <a:solidFill>
                  <a:srgbClr val="003366"/>
                </a:solidFill>
                <a:sym typeface="Wingdings 3" charset="0"/>
              </a:rPr>
              <a:t>classification</a:t>
            </a:r>
            <a:r>
              <a:rPr lang="it-IT" sz="1600" dirty="0" smtClean="0">
                <a:solidFill>
                  <a:srgbClr val="003366"/>
                </a:solidFill>
                <a:sym typeface="Wingdings 3" charset="0"/>
              </a:rPr>
              <a:t> from </a:t>
            </a:r>
            <a:r>
              <a:rPr lang="it-IT" sz="1600" dirty="0" err="1">
                <a:solidFill>
                  <a:srgbClr val="003366"/>
                </a:solidFill>
                <a:sym typeface="Wingdings 3" charset="0"/>
              </a:rPr>
              <a:t>emulsion</a:t>
            </a:r>
            <a:r>
              <a:rPr lang="it-IT" sz="1600" dirty="0">
                <a:solidFill>
                  <a:srgbClr val="003366"/>
                </a:solidFill>
                <a:sym typeface="Wingdings 3" charset="0"/>
              </a:rPr>
              <a:t> </a:t>
            </a:r>
            <a:r>
              <a:rPr lang="it-IT" sz="1600" dirty="0" err="1" smtClean="0">
                <a:solidFill>
                  <a:srgbClr val="003366"/>
                </a:solidFill>
                <a:sym typeface="Wingdings 3" charset="0"/>
              </a:rPr>
              <a:t>experiments</a:t>
            </a:r>
            <a:r>
              <a:rPr lang="it-IT" sz="1600" dirty="0" smtClean="0">
                <a:solidFill>
                  <a:srgbClr val="003366"/>
                </a:solidFill>
                <a:sym typeface="Wingdings 3" charset="0"/>
              </a:rPr>
              <a:t> </a:t>
            </a:r>
            <a:r>
              <a:rPr lang="it-IT" sz="1600" dirty="0" err="1" smtClean="0">
                <a:solidFill>
                  <a:srgbClr val="003366"/>
                </a:solidFill>
                <a:sym typeface="Wingdings 3" charset="0"/>
              </a:rPr>
              <a:t>related</a:t>
            </a:r>
            <a:r>
              <a:rPr lang="it-IT" sz="1600" dirty="0" smtClean="0">
                <a:solidFill>
                  <a:srgbClr val="003366"/>
                </a:solidFill>
                <a:sym typeface="Wingdings 3" charset="0"/>
              </a:rPr>
              <a:t> to </a:t>
            </a:r>
            <a:r>
              <a:rPr lang="it-IT" sz="1600" dirty="0" err="1" smtClean="0">
                <a:solidFill>
                  <a:srgbClr val="003366"/>
                </a:solidFill>
                <a:sym typeface="Wingdings 3" charset="0"/>
              </a:rPr>
              <a:t>track</a:t>
            </a:r>
            <a:r>
              <a:rPr lang="it-IT" sz="1600" dirty="0" smtClean="0">
                <a:solidFill>
                  <a:srgbClr val="003366"/>
                </a:solidFill>
                <a:sym typeface="Wingdings 3" charset="0"/>
              </a:rPr>
              <a:t> </a:t>
            </a:r>
            <a:r>
              <a:rPr lang="it-IT" sz="1600" dirty="0" err="1" smtClean="0">
                <a:solidFill>
                  <a:srgbClr val="003366"/>
                </a:solidFill>
                <a:sym typeface="Wingdings 3" charset="0"/>
              </a:rPr>
              <a:t>grain</a:t>
            </a:r>
            <a:r>
              <a:rPr lang="it-IT" sz="1600" dirty="0" smtClean="0">
                <a:solidFill>
                  <a:srgbClr val="003366"/>
                </a:solidFill>
                <a:sym typeface="Wingdings 3" charset="0"/>
              </a:rPr>
              <a:t> </a:t>
            </a:r>
            <a:r>
              <a:rPr lang="it-IT" sz="1600" dirty="0" err="1" smtClean="0">
                <a:solidFill>
                  <a:srgbClr val="003366"/>
                </a:solidFill>
                <a:sym typeface="Wingdings 3" charset="0"/>
              </a:rPr>
              <a:t>density</a:t>
            </a:r>
            <a:r>
              <a:rPr lang="it-IT" sz="1600" dirty="0" smtClean="0">
                <a:solidFill>
                  <a:srgbClr val="003366"/>
                </a:solidFill>
                <a:sym typeface="Wingdings 3" charset="0"/>
              </a:rPr>
              <a:t>)</a:t>
            </a:r>
            <a:endParaRPr lang="en-US" sz="1600" dirty="0">
              <a:solidFill>
                <a:srgbClr val="FF00FF"/>
              </a:solidFill>
              <a:sym typeface="Wingdings 3" charset="0"/>
            </a:endParaRP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dirty="0" smtClean="0">
                <a:solidFill>
                  <a:srgbClr val="FF0080"/>
                </a:solidFill>
                <a:sym typeface="Wingdings 3" charset="0"/>
              </a:rPr>
              <a:t>Gray  </a:t>
            </a:r>
            <a:r>
              <a:rPr lang="en-US" dirty="0">
                <a:solidFill>
                  <a:srgbClr val="FF0080"/>
                </a:solidFill>
                <a:sym typeface="Wingdings 3" charset="0"/>
              </a:rPr>
              <a:t>nucleons </a:t>
            </a:r>
            <a:r>
              <a:rPr lang="en-US" dirty="0">
                <a:solidFill>
                  <a:srgbClr val="003366"/>
                </a:solidFill>
                <a:sym typeface="Wingdings 3" charset="0"/>
              </a:rPr>
              <a:t> soft nucleons knocked out by wounded nucleons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dirty="0">
                <a:solidFill>
                  <a:srgbClr val="FF0080"/>
                </a:solidFill>
                <a:sym typeface="Wingdings 3" charset="0"/>
              </a:rPr>
              <a:t>Black nucleons  </a:t>
            </a:r>
            <a:r>
              <a:rPr lang="en-US" dirty="0">
                <a:solidFill>
                  <a:srgbClr val="003366"/>
                </a:solidFill>
                <a:sym typeface="Wingdings 3" charset="0"/>
              </a:rPr>
              <a:t>low energy target fragments</a:t>
            </a:r>
            <a:r>
              <a:rPr lang="it-IT" dirty="0">
                <a:solidFill>
                  <a:srgbClr val="003366"/>
                </a:solidFill>
                <a:sym typeface="Wingdings 3" charset="0"/>
              </a:rPr>
              <a:t> </a:t>
            </a:r>
            <a:r>
              <a:rPr lang="it-IT" dirty="0" smtClean="0">
                <a:solidFill>
                  <a:srgbClr val="003366"/>
                </a:solidFill>
                <a:sym typeface="Wingdings 3" charset="0"/>
              </a:rPr>
              <a:t>from </a:t>
            </a:r>
            <a:r>
              <a:rPr lang="it-IT" dirty="0" err="1" smtClean="0">
                <a:solidFill>
                  <a:srgbClr val="003366"/>
                </a:solidFill>
                <a:sym typeface="Wingdings 3" charset="0"/>
              </a:rPr>
              <a:t>nucleus</a:t>
            </a:r>
            <a:r>
              <a:rPr lang="it-IT" dirty="0" smtClean="0">
                <a:solidFill>
                  <a:srgbClr val="003366"/>
                </a:solidFill>
                <a:sym typeface="Wingdings 3" charset="0"/>
              </a:rPr>
              <a:t> </a:t>
            </a:r>
            <a:r>
              <a:rPr lang="it-IT" dirty="0">
                <a:solidFill>
                  <a:srgbClr val="003366"/>
                </a:solidFill>
                <a:sym typeface="Wingdings 3" charset="0"/>
              </a:rPr>
              <a:t>de-</a:t>
            </a:r>
            <a:r>
              <a:rPr lang="it-IT" dirty="0" err="1">
                <a:solidFill>
                  <a:srgbClr val="003366"/>
                </a:solidFill>
                <a:sym typeface="Wingdings 3" charset="0"/>
              </a:rPr>
              <a:t>excitation</a:t>
            </a:r>
            <a:r>
              <a:rPr lang="it-IT" dirty="0">
                <a:solidFill>
                  <a:srgbClr val="003366"/>
                </a:solidFill>
                <a:sym typeface="Wingdings 3" charset="0"/>
              </a:rPr>
              <a:t>, </a:t>
            </a:r>
            <a:r>
              <a:rPr lang="it-IT" dirty="0" err="1">
                <a:solidFill>
                  <a:srgbClr val="003366"/>
                </a:solidFill>
                <a:sym typeface="Wingdings 3" charset="0"/>
              </a:rPr>
              <a:t>evaporation</a:t>
            </a:r>
            <a:endParaRPr lang="it-IT" dirty="0">
              <a:solidFill>
                <a:srgbClr val="003366"/>
              </a:solidFill>
              <a:sym typeface="Wingdings 3" charset="0"/>
            </a:endParaRPr>
          </a:p>
        </p:txBody>
      </p:sp>
      <p:grpSp>
        <p:nvGrpSpPr>
          <p:cNvPr id="10" name="Group 52"/>
          <p:cNvGrpSpPr>
            <a:grpSpLocks/>
          </p:cNvGrpSpPr>
          <p:nvPr/>
        </p:nvGrpSpPr>
        <p:grpSpPr bwMode="auto">
          <a:xfrm>
            <a:off x="5247548" y="2688467"/>
            <a:ext cx="3360738" cy="1262063"/>
            <a:chOff x="3334" y="3648"/>
            <a:chExt cx="2117" cy="795"/>
          </a:xfrm>
        </p:grpSpPr>
        <p:pic>
          <p:nvPicPr>
            <p:cNvPr id="11" name="Picture 15" descr="gray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30" y="3694"/>
              <a:ext cx="1987" cy="7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14" name="Text Box 40"/>
            <p:cNvSpPr txBox="1">
              <a:spLocks noChangeArrowheads="1"/>
            </p:cNvSpPr>
            <p:nvPr/>
          </p:nvSpPr>
          <p:spPr bwMode="auto">
            <a:xfrm>
              <a:off x="3334" y="3790"/>
              <a:ext cx="493" cy="17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3366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 dirty="0">
                  <a:solidFill>
                    <a:srgbClr val="1F9BDA"/>
                  </a:solidFill>
                </a:rPr>
                <a:t>forward</a:t>
              </a:r>
            </a:p>
          </p:txBody>
        </p:sp>
        <p:sp>
          <p:nvSpPr>
            <p:cNvPr id="15" name="Text Box 41"/>
            <p:cNvSpPr txBox="1">
              <a:spLocks noChangeArrowheads="1"/>
            </p:cNvSpPr>
            <p:nvPr/>
          </p:nvSpPr>
          <p:spPr bwMode="auto">
            <a:xfrm>
              <a:off x="3430" y="3974"/>
              <a:ext cx="349" cy="1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3366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sz="1200" dirty="0">
                  <a:solidFill>
                    <a:srgbClr val="808080"/>
                  </a:solidFill>
                </a:rPr>
                <a:t>gray</a:t>
              </a:r>
            </a:p>
          </p:txBody>
        </p:sp>
        <p:sp>
          <p:nvSpPr>
            <p:cNvPr id="16" name="Text Box 42"/>
            <p:cNvSpPr txBox="1">
              <a:spLocks noChangeArrowheads="1"/>
            </p:cNvSpPr>
            <p:nvPr/>
          </p:nvSpPr>
          <p:spPr bwMode="auto">
            <a:xfrm>
              <a:off x="3430" y="4207"/>
              <a:ext cx="321" cy="1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3366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</a:rPr>
                <a:t>black</a:t>
              </a:r>
            </a:p>
          </p:txBody>
        </p:sp>
        <p:sp>
          <p:nvSpPr>
            <p:cNvPr id="17" name="Text Box 43"/>
            <p:cNvSpPr txBox="1">
              <a:spLocks noChangeArrowheads="1"/>
            </p:cNvSpPr>
            <p:nvPr/>
          </p:nvSpPr>
          <p:spPr bwMode="auto">
            <a:xfrm>
              <a:off x="5284" y="4147"/>
              <a:ext cx="167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3366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200">
                  <a:solidFill>
                    <a:srgbClr val="800000"/>
                  </a:solidFill>
                </a:rPr>
                <a:t>p</a:t>
              </a:r>
            </a:p>
          </p:txBody>
        </p:sp>
        <p:sp>
          <p:nvSpPr>
            <p:cNvPr id="18" name="Text Box 44"/>
            <p:cNvSpPr txBox="1">
              <a:spLocks noChangeArrowheads="1"/>
            </p:cNvSpPr>
            <p:nvPr/>
          </p:nvSpPr>
          <p:spPr bwMode="auto">
            <a:xfrm>
              <a:off x="4921" y="3648"/>
              <a:ext cx="423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3366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200">
                  <a:solidFill>
                    <a:srgbClr val="0099CC"/>
                  </a:solidFill>
                </a:rPr>
                <a:t>nucleus</a:t>
              </a: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449059" y="4324680"/>
            <a:ext cx="8539508" cy="646315"/>
          </a:xfrm>
          <a:prstGeom prst="rect">
            <a:avLst/>
          </a:prstGeom>
          <a:noFill/>
        </p:spPr>
        <p:txBody>
          <a:bodyPr wrap="square" lIns="91426" tIns="45712" rIns="91426" bIns="45712" rtlCol="0">
            <a:spAutoFit/>
          </a:bodyPr>
          <a:lstStyle/>
          <a:p>
            <a:r>
              <a:rPr lang="en-US" dirty="0">
                <a:solidFill>
                  <a:srgbClr val="FF0080"/>
                </a:solidFill>
              </a:rPr>
              <a:t>F</a:t>
            </a:r>
            <a:r>
              <a:rPr lang="en-US" dirty="0" smtClean="0">
                <a:solidFill>
                  <a:srgbClr val="FF0080"/>
                </a:solidFill>
              </a:rPr>
              <a:t>eatures of slow nucleon emission are weakly dependent on beam energy from 1 </a:t>
            </a:r>
            <a:r>
              <a:rPr lang="en-US" dirty="0" err="1" smtClean="0">
                <a:solidFill>
                  <a:srgbClr val="FF0080"/>
                </a:solidFill>
              </a:rPr>
              <a:t>GeV</a:t>
            </a:r>
            <a:r>
              <a:rPr lang="en-US" dirty="0" smtClean="0">
                <a:solidFill>
                  <a:srgbClr val="FF0080"/>
                </a:solidFill>
              </a:rPr>
              <a:t> to 1 </a:t>
            </a:r>
            <a:r>
              <a:rPr lang="en-US" dirty="0" err="1" smtClean="0">
                <a:solidFill>
                  <a:srgbClr val="FF0080"/>
                </a:solidFill>
              </a:rPr>
              <a:t>TeV</a:t>
            </a:r>
            <a:r>
              <a:rPr lang="en-US" dirty="0" smtClean="0">
                <a:solidFill>
                  <a:srgbClr val="FF0080"/>
                </a:solidFill>
              </a:rPr>
              <a:t> </a:t>
            </a:r>
            <a:r>
              <a:rPr lang="en-US" dirty="0" smtClean="0">
                <a:solidFill>
                  <a:srgbClr val="FF0066"/>
                </a:solidFill>
                <a:sym typeface="Wingdings 3" charset="0"/>
              </a:rPr>
              <a:t> emission dictated by nuclear geometry</a:t>
            </a:r>
            <a:endParaRPr lang="en-US" dirty="0">
              <a:solidFill>
                <a:srgbClr val="FF0080"/>
              </a:solidFill>
            </a:endParaRPr>
          </a:p>
        </p:txBody>
      </p:sp>
      <p:sp>
        <p:nvSpPr>
          <p:cNvPr id="20" name="Rectangle 4"/>
          <p:cNvSpPr>
            <a:spLocks noChangeArrowheads="1"/>
          </p:cNvSpPr>
          <p:nvPr/>
        </p:nvSpPr>
        <p:spPr bwMode="auto">
          <a:xfrm>
            <a:off x="525178" y="5214765"/>
            <a:ext cx="8463391" cy="970506"/>
          </a:xfrm>
          <a:prstGeom prst="rect">
            <a:avLst/>
          </a:prstGeom>
          <a:noFill/>
          <a:ln w="38100" cmpd="sng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426" tIns="45712" rIns="91426" bIns="45712">
            <a:spAutoFit/>
          </a:bodyPr>
          <a:lstStyle/>
          <a:p>
            <a:pPr>
              <a:lnSpc>
                <a:spcPct val="120000"/>
              </a:lnSpc>
              <a:buFont typeface="Wingdings 3" charset="0"/>
              <a:buChar char="Æ"/>
            </a:pPr>
            <a:r>
              <a:rPr lang="en-US" sz="1600" dirty="0">
                <a:solidFill>
                  <a:srgbClr val="0066CC"/>
                </a:solidFill>
                <a:sym typeface="Wingdings 3" charset="0"/>
              </a:rPr>
              <a:t> kinematical distributions described by independent statistical emission from a moving frame</a:t>
            </a:r>
          </a:p>
          <a:p>
            <a:pPr>
              <a:lnSpc>
                <a:spcPct val="120000"/>
              </a:lnSpc>
              <a:buFont typeface="Wingdings 3" charset="0"/>
              <a:buChar char="Æ"/>
            </a:pPr>
            <a:r>
              <a:rPr lang="en-GB" sz="1600" dirty="0">
                <a:solidFill>
                  <a:schemeClr val="bg2">
                    <a:lumMod val="75000"/>
                  </a:schemeClr>
                </a:solidFill>
                <a:sym typeface="Wingdings 3" charset="0"/>
              </a:rPr>
              <a:t> isotropic emission from a source moving with velocity </a:t>
            </a:r>
            <a:r>
              <a:rPr lang="en-GB" sz="1600" b="1" dirty="0">
                <a:solidFill>
                  <a:schemeClr val="bg2">
                    <a:lumMod val="75000"/>
                  </a:schemeClr>
                </a:solidFill>
                <a:latin typeface="Symbol" charset="2"/>
                <a:cs typeface="Symbol" charset="2"/>
                <a:sym typeface="Wingdings 3" charset="0"/>
              </a:rPr>
              <a:t>b</a:t>
            </a:r>
            <a:r>
              <a:rPr lang="en-GB" sz="1600" dirty="0">
                <a:solidFill>
                  <a:schemeClr val="bg2">
                    <a:lumMod val="75000"/>
                  </a:schemeClr>
                </a:solidFill>
                <a:latin typeface="Symbol" charset="2"/>
                <a:cs typeface="Symbol" charset="2"/>
                <a:sym typeface="Wingdings 3" charset="0"/>
              </a:rPr>
              <a:t> </a:t>
            </a:r>
          </a:p>
          <a:p>
            <a:pPr>
              <a:lnSpc>
                <a:spcPct val="120000"/>
              </a:lnSpc>
              <a:buFont typeface="Wingdings 3" charset="0"/>
              <a:buChar char="Æ"/>
            </a:pPr>
            <a:r>
              <a:rPr lang="en-US" sz="1600" dirty="0">
                <a:solidFill>
                  <a:srgbClr val="0000CC"/>
                </a:solidFill>
                <a:sym typeface="Wingdings 3" charset="0"/>
              </a:rPr>
              <a:t> number distribution of black/gray </a:t>
            </a:r>
            <a:r>
              <a:rPr lang="it-IT" sz="1600" dirty="0" err="1">
                <a:solidFill>
                  <a:srgbClr val="0000CC"/>
                </a:solidFill>
                <a:sym typeface="Wingdings 3" charset="0"/>
              </a:rPr>
              <a:t>nucleons</a:t>
            </a:r>
            <a:r>
              <a:rPr lang="en-US" sz="1600" dirty="0">
                <a:solidFill>
                  <a:srgbClr val="0000CC"/>
                </a:solidFill>
                <a:sym typeface="Wingdings 3" charset="0"/>
              </a:rPr>
              <a:t> follows binomial distributions</a:t>
            </a:r>
            <a:endParaRPr lang="en-US" sz="1600" dirty="0">
              <a:solidFill>
                <a:schemeClr val="hlink"/>
              </a:solidFill>
              <a:sym typeface="Wingdings 3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923795" y="4671457"/>
            <a:ext cx="2064772" cy="307760"/>
          </a:xfrm>
          <a:prstGeom prst="rect">
            <a:avLst/>
          </a:prstGeom>
          <a:ln>
            <a:solidFill>
              <a:srgbClr val="FF0066"/>
            </a:solidFill>
          </a:ln>
        </p:spPr>
        <p:txBody>
          <a:bodyPr wrap="none" lIns="91426" tIns="45712" rIns="91426" bIns="45712">
            <a:spAutoFit/>
          </a:bodyPr>
          <a:lstStyle/>
          <a:p>
            <a:pPr lvl="0"/>
            <a:r>
              <a:rPr lang="en-US" sz="1400" dirty="0">
                <a:solidFill>
                  <a:srgbClr val="FF0066"/>
                </a:solidFill>
                <a:sym typeface="Wingdings 3" charset="0"/>
              </a:rPr>
              <a:t>F. </a:t>
            </a:r>
            <a:r>
              <a:rPr lang="en-US" sz="1400" dirty="0" err="1">
                <a:solidFill>
                  <a:srgbClr val="FF0066"/>
                </a:solidFill>
                <a:sym typeface="Wingdings 3" charset="0"/>
              </a:rPr>
              <a:t>Sikler</a:t>
            </a:r>
            <a:r>
              <a:rPr lang="en-US" sz="1400" dirty="0">
                <a:solidFill>
                  <a:srgbClr val="FF0066"/>
                </a:solidFill>
                <a:sym typeface="Wingdings 3" charset="0"/>
              </a:rPr>
              <a:t>, </a:t>
            </a:r>
            <a:r>
              <a:rPr lang="en-US" sz="1400" dirty="0" err="1">
                <a:solidFill>
                  <a:srgbClr val="FF0066"/>
                </a:solidFill>
                <a:sym typeface="Wingdings 3" charset="0"/>
              </a:rPr>
              <a:t>hep-ph</a:t>
            </a:r>
            <a:r>
              <a:rPr lang="en-US" sz="1400" dirty="0">
                <a:solidFill>
                  <a:srgbClr val="FF0066"/>
                </a:solidFill>
                <a:sym typeface="Wingdings 3" charset="0"/>
              </a:rPr>
              <a:t>/0304065</a:t>
            </a:r>
            <a:endParaRPr lang="en-GB" sz="1400" dirty="0">
              <a:solidFill>
                <a:srgbClr val="FF0066"/>
              </a:solidFill>
              <a:sym typeface="Wingdings 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12687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4524"/>
    </mc:Choice>
    <mc:Fallback>
      <p:transition xmlns:p14="http://schemas.microsoft.com/office/powerpoint/2010/main" advTm="54524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6660000"/>
            <a:ext cx="2133600" cy="216000"/>
          </a:xfrm>
          <a:solidFill>
            <a:schemeClr val="accent1">
              <a:lumMod val="75000"/>
            </a:schemeClr>
          </a:solidFill>
        </p:spPr>
        <p:txBody>
          <a:bodyPr/>
          <a:lstStyle>
            <a:lvl1pPr>
              <a:defRPr>
                <a:solidFill>
                  <a:srgbClr val="F2F2F2"/>
                </a:solidFill>
              </a:defRPr>
            </a:lvl1pPr>
          </a:lstStyle>
          <a:p>
            <a:r>
              <a:rPr lang="en-US" smtClean="0"/>
              <a:t>C. Oppedisano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123603" y="6660942"/>
            <a:ext cx="4899241" cy="217516"/>
          </a:xfrm>
          <a:solidFill>
            <a:schemeClr val="bg2">
              <a:lumMod val="75000"/>
            </a:schemeClr>
          </a:solidFill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schemeClr val="accent1"/>
                </a:solidFill>
              </a:rPr>
              <a:t>Hard Probes 2013, Cape Town, South Africa, November 4-8 2013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22842" y="6659999"/>
            <a:ext cx="2133600" cy="216000"/>
          </a:xfrm>
          <a:solidFill>
            <a:schemeClr val="bg2">
              <a:lumMod val="60000"/>
              <a:lumOff val="40000"/>
            </a:schemeClr>
          </a:solidFill>
        </p:spPr>
        <p:txBody>
          <a:bodyPr/>
          <a:lstStyle>
            <a:lvl1pPr>
              <a:defRPr>
                <a:solidFill>
                  <a:srgbClr val="10253F"/>
                </a:solidFill>
              </a:defRPr>
            </a:lvl1pPr>
          </a:lstStyle>
          <a:p>
            <a:fld id="{5405244A-08D4-DA48-A0EA-01B05D987E23}" type="slidenum">
              <a:rPr lang="en-US" smtClean="0"/>
              <a:pPr/>
              <a:t>24</a:t>
            </a:fld>
            <a:r>
              <a:rPr lang="en-US" dirty="0" smtClean="0"/>
              <a:t>/16</a:t>
            </a:r>
            <a:endParaRPr lang="en-US" dirty="0"/>
          </a:p>
        </p:txBody>
      </p:sp>
      <p:pic>
        <p:nvPicPr>
          <p:cNvPr id="5" name="Picture 4" descr="2011-Nov-24-ALICE_logo_Red_WithoutStrapline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98" y="20009"/>
            <a:ext cx="503820" cy="805687"/>
          </a:xfrm>
          <a:prstGeom prst="rect">
            <a:avLst/>
          </a:prstGeom>
        </p:spPr>
      </p:pic>
      <p:pic>
        <p:nvPicPr>
          <p:cNvPr id="6" name="Picture 5" descr="Logo_INF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5809" y="48301"/>
            <a:ext cx="761989" cy="747491"/>
          </a:xfrm>
          <a:prstGeom prst="rect">
            <a:avLst/>
          </a:prstGeom>
        </p:spPr>
      </p:pic>
      <p:sp>
        <p:nvSpPr>
          <p:cNvPr id="7" name="Title 10"/>
          <p:cNvSpPr txBox="1">
            <a:spLocks/>
          </p:cNvSpPr>
          <p:nvPr/>
        </p:nvSpPr>
        <p:spPr>
          <a:xfrm>
            <a:off x="799556" y="108001"/>
            <a:ext cx="7450964" cy="579475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none"/>
        </p:style>
        <p:txBody>
          <a:bodyPr vert="horz" lIns="91426" tIns="45712" rIns="91426" bIns="45712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Chalkduster"/>
                <a:ea typeface="+mj-ea"/>
                <a:cs typeface="Chalkduster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r>
              <a:rPr lang="en-US" sz="3200" dirty="0"/>
              <a:t>Slow nucleon model (II)</a:t>
            </a:r>
          </a:p>
        </p:txBody>
      </p:sp>
      <p:sp>
        <p:nvSpPr>
          <p:cNvPr id="22" name="Rectangle 21"/>
          <p:cNvSpPr/>
          <p:nvPr/>
        </p:nvSpPr>
        <p:spPr>
          <a:xfrm>
            <a:off x="237959" y="766708"/>
            <a:ext cx="8713526" cy="5478408"/>
          </a:xfrm>
          <a:prstGeom prst="rect">
            <a:avLst/>
          </a:prstGeom>
        </p:spPr>
        <p:txBody>
          <a:bodyPr wrap="square" lIns="91426" tIns="45712" rIns="91426" bIns="45712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PROTONS </a:t>
            </a:r>
            <a:endParaRPr lang="en-US" dirty="0" smtClean="0">
              <a:solidFill>
                <a:schemeClr val="accent2">
                  <a:lumMod val="75000"/>
                </a:schemeClr>
              </a:solidFill>
            </a:endParaRPr>
          </a:p>
          <a:p>
            <a:endParaRPr lang="en-US" sz="1000" dirty="0"/>
          </a:p>
          <a:p>
            <a:pPr marL="285706" indent="-285706">
              <a:buFont typeface="Wingdings 3" charset="0"/>
              <a:buChar char="Æ"/>
            </a:pPr>
            <a:r>
              <a:rPr lang="en-US" dirty="0" smtClean="0">
                <a:solidFill>
                  <a:srgbClr val="05295B"/>
                </a:solidFill>
              </a:rPr>
              <a:t>E910 (p-Au @ 18 </a:t>
            </a:r>
            <a:r>
              <a:rPr lang="en-US" dirty="0" err="1" smtClean="0">
                <a:solidFill>
                  <a:srgbClr val="05295B"/>
                </a:solidFill>
              </a:rPr>
              <a:t>GeV</a:t>
            </a:r>
            <a:r>
              <a:rPr lang="en-US" dirty="0" smtClean="0">
                <a:solidFill>
                  <a:srgbClr val="05295B"/>
                </a:solidFill>
              </a:rPr>
              <a:t>/c) fit to </a:t>
            </a:r>
            <a:r>
              <a:rPr lang="en-US" dirty="0" err="1" smtClean="0">
                <a:solidFill>
                  <a:srgbClr val="05295B"/>
                </a:solidFill>
              </a:rPr>
              <a:t>N</a:t>
            </a:r>
            <a:r>
              <a:rPr lang="en-US" baseline="-25000" dirty="0" err="1" smtClean="0">
                <a:solidFill>
                  <a:srgbClr val="05295B"/>
                </a:solidFill>
              </a:rPr>
              <a:t>gray</a:t>
            </a:r>
            <a:r>
              <a:rPr lang="en-US" dirty="0" smtClean="0">
                <a:solidFill>
                  <a:srgbClr val="05295B"/>
                </a:solidFill>
              </a:rPr>
              <a:t> vs. </a:t>
            </a:r>
            <a:r>
              <a:rPr lang="en-US" dirty="0" err="1" smtClean="0">
                <a:solidFill>
                  <a:srgbClr val="05295B"/>
                </a:solidFill>
              </a:rPr>
              <a:t>N</a:t>
            </a:r>
            <a:r>
              <a:rPr lang="en-US" baseline="-25000" dirty="0" err="1" smtClean="0">
                <a:solidFill>
                  <a:srgbClr val="05295B"/>
                </a:solidFill>
              </a:rPr>
              <a:t>coll</a:t>
            </a:r>
            <a:r>
              <a:rPr lang="en-US" dirty="0" smtClean="0">
                <a:solidFill>
                  <a:srgbClr val="05295B"/>
                </a:solidFill>
              </a:rPr>
              <a:t> 	      </a:t>
            </a:r>
          </a:p>
          <a:p>
            <a:r>
              <a:rPr lang="en-US" sz="1400" dirty="0">
                <a:solidFill>
                  <a:srgbClr val="FF0000"/>
                </a:solidFill>
                <a:sym typeface="Symbol" charset="0"/>
              </a:rPr>
              <a:t> </a:t>
            </a:r>
            <a:r>
              <a:rPr lang="en-US" sz="1400" dirty="0" smtClean="0">
                <a:solidFill>
                  <a:srgbClr val="FF0000"/>
                </a:solidFill>
                <a:sym typeface="Symbol" charset="0"/>
              </a:rPr>
              <a:t>      </a:t>
            </a:r>
            <a:r>
              <a:rPr lang="en-US" dirty="0" smtClean="0">
                <a:solidFill>
                  <a:srgbClr val="FF0000"/>
                </a:solidFill>
                <a:sym typeface="Symbol" charset="0"/>
              </a:rPr>
              <a:t>&lt;</a:t>
            </a:r>
            <a:r>
              <a:rPr lang="en-US" dirty="0" err="1" smtClean="0">
                <a:solidFill>
                  <a:srgbClr val="FF0000"/>
                </a:solidFill>
                <a:sym typeface="Symbol" charset="0"/>
              </a:rPr>
              <a:t>N</a:t>
            </a:r>
            <a:r>
              <a:rPr lang="en-US" baseline="-25000" dirty="0" err="1" smtClean="0">
                <a:solidFill>
                  <a:srgbClr val="FF0000"/>
                </a:solidFill>
                <a:sym typeface="Symbol" charset="0"/>
              </a:rPr>
              <a:t>gray</a:t>
            </a:r>
            <a:r>
              <a:rPr lang="en-US" baseline="-25000" dirty="0" smtClean="0">
                <a:solidFill>
                  <a:srgbClr val="FF0000"/>
                </a:solidFill>
                <a:sym typeface="Symbol" charset="0"/>
              </a:rPr>
              <a:t> p</a:t>
            </a:r>
            <a:r>
              <a:rPr lang="en-US" dirty="0" smtClean="0">
                <a:solidFill>
                  <a:srgbClr val="FF0000"/>
                </a:solidFill>
                <a:sym typeface="Symbol" charset="0"/>
              </a:rPr>
              <a:t>&gt; = (c</a:t>
            </a:r>
            <a:r>
              <a:rPr lang="en-US" baseline="-25000" dirty="0" smtClean="0">
                <a:solidFill>
                  <a:srgbClr val="FF0000"/>
                </a:solidFill>
                <a:sym typeface="Symbol" charset="0"/>
              </a:rPr>
              <a:t>0</a:t>
            </a:r>
            <a:r>
              <a:rPr lang="en-US" dirty="0" smtClean="0">
                <a:solidFill>
                  <a:srgbClr val="FF0000"/>
                </a:solidFill>
                <a:sym typeface="Symbol" charset="0"/>
              </a:rPr>
              <a:t> + c</a:t>
            </a:r>
            <a:r>
              <a:rPr lang="en-US" baseline="-25000" dirty="0" smtClean="0">
                <a:solidFill>
                  <a:srgbClr val="FF0000"/>
                </a:solidFill>
                <a:sym typeface="Symbol" charset="0"/>
              </a:rPr>
              <a:t>1</a:t>
            </a:r>
            <a:r>
              <a:rPr lang="en-US" dirty="0" smtClean="0">
                <a:solidFill>
                  <a:srgbClr val="FF0000"/>
                </a:solidFill>
                <a:sym typeface="Symbol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sym typeface="Symbol" charset="0"/>
              </a:rPr>
              <a:t>N</a:t>
            </a:r>
            <a:r>
              <a:rPr lang="en-US" baseline="-25000" dirty="0" err="1" smtClean="0">
                <a:solidFill>
                  <a:srgbClr val="FF0000"/>
                </a:solidFill>
                <a:sym typeface="Symbol" charset="0"/>
              </a:rPr>
              <a:t>coll</a:t>
            </a:r>
            <a:r>
              <a:rPr lang="en-US" dirty="0" smtClean="0">
                <a:solidFill>
                  <a:srgbClr val="FF0000"/>
                </a:solidFill>
                <a:sym typeface="Symbol" charset="0"/>
              </a:rPr>
              <a:t> + c</a:t>
            </a:r>
            <a:r>
              <a:rPr lang="en-US" baseline="-25000" dirty="0" smtClean="0">
                <a:solidFill>
                  <a:srgbClr val="FF0000"/>
                </a:solidFill>
                <a:sym typeface="Symbol" charset="0"/>
              </a:rPr>
              <a:t>2</a:t>
            </a:r>
            <a:r>
              <a:rPr lang="en-US" dirty="0" smtClean="0">
                <a:solidFill>
                  <a:srgbClr val="FF0000"/>
                </a:solidFill>
                <a:sym typeface="Symbol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sym typeface="Symbol" charset="0"/>
              </a:rPr>
              <a:t>N</a:t>
            </a:r>
            <a:r>
              <a:rPr lang="en-US" baseline="-25000" dirty="0" err="1" smtClean="0">
                <a:solidFill>
                  <a:srgbClr val="FF0000"/>
                </a:solidFill>
                <a:sym typeface="Symbol" charset="0"/>
              </a:rPr>
              <a:t>coll</a:t>
            </a:r>
            <a:r>
              <a:rPr lang="en-US" dirty="0" smtClean="0">
                <a:solidFill>
                  <a:srgbClr val="FF0000"/>
                </a:solidFill>
                <a:sym typeface="Symbol" charset="0"/>
              </a:rPr>
              <a:t>) (</a:t>
            </a:r>
            <a:r>
              <a:rPr lang="en-US" dirty="0" err="1" smtClean="0">
                <a:solidFill>
                  <a:srgbClr val="FF0000"/>
                </a:solidFill>
                <a:sym typeface="Symbol" charset="0"/>
              </a:rPr>
              <a:t>A</a:t>
            </a:r>
            <a:r>
              <a:rPr lang="en-US" baseline="-25000" dirty="0" err="1" smtClean="0">
                <a:solidFill>
                  <a:srgbClr val="FF0000"/>
                </a:solidFill>
                <a:sym typeface="Symbol" charset="0"/>
              </a:rPr>
              <a:t>Pb</a:t>
            </a:r>
            <a:r>
              <a:rPr lang="en-US" dirty="0" smtClean="0">
                <a:solidFill>
                  <a:srgbClr val="FF0000"/>
                </a:solidFill>
                <a:sym typeface="Symbol" charset="0"/>
              </a:rPr>
              <a:t>/</a:t>
            </a:r>
            <a:r>
              <a:rPr lang="en-US" dirty="0" err="1" smtClean="0">
                <a:solidFill>
                  <a:srgbClr val="FF0000"/>
                </a:solidFill>
                <a:sym typeface="Symbol" charset="0"/>
              </a:rPr>
              <a:t>A</a:t>
            </a:r>
            <a:r>
              <a:rPr lang="en-US" baseline="-25000" dirty="0" err="1" smtClean="0">
                <a:solidFill>
                  <a:srgbClr val="FF0000"/>
                </a:solidFill>
                <a:sym typeface="Symbol" charset="0"/>
              </a:rPr>
              <a:t>Au</a:t>
            </a:r>
            <a:r>
              <a:rPr lang="en-US" dirty="0" smtClean="0">
                <a:solidFill>
                  <a:srgbClr val="FF0000"/>
                </a:solidFill>
                <a:sym typeface="Symbol" charset="0"/>
              </a:rPr>
              <a:t>)</a:t>
            </a:r>
            <a:r>
              <a:rPr lang="en-US" baseline="30000" dirty="0" smtClean="0">
                <a:solidFill>
                  <a:srgbClr val="FF0000"/>
                </a:solidFill>
                <a:sym typeface="Symbol" charset="0"/>
              </a:rPr>
              <a:t>2/3</a:t>
            </a:r>
          </a:p>
          <a:p>
            <a:endParaRPr lang="en-US" sz="1600" dirty="0">
              <a:solidFill>
                <a:srgbClr val="558ED5"/>
              </a:solidFill>
              <a:sym typeface="Symbol" charset="0"/>
            </a:endParaRPr>
          </a:p>
          <a:p>
            <a:pPr marL="285706" indent="-285706">
              <a:buFont typeface="Wingdings 3" charset="0"/>
              <a:buChar char="Æ"/>
            </a:pPr>
            <a:r>
              <a:rPr lang="en-US" dirty="0" smtClean="0">
                <a:solidFill>
                  <a:srgbClr val="05295B"/>
                </a:solidFill>
              </a:rPr>
              <a:t>COSY (p-Au @ 2.5 </a:t>
            </a:r>
            <a:r>
              <a:rPr lang="en-US" dirty="0" err="1" smtClean="0">
                <a:solidFill>
                  <a:srgbClr val="05295B"/>
                </a:solidFill>
              </a:rPr>
              <a:t>GeV</a:t>
            </a:r>
            <a:r>
              <a:rPr lang="en-US" dirty="0" smtClean="0">
                <a:solidFill>
                  <a:srgbClr val="05295B"/>
                </a:solidFill>
              </a:rPr>
              <a:t>) measured the fraction of black over gray protons </a:t>
            </a:r>
            <a:r>
              <a:rPr lang="en-US" dirty="0" smtClean="0">
                <a:solidFill>
                  <a:prstClr val="black"/>
                </a:solidFill>
              </a:rPr>
              <a:t>	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smtClean="0">
                <a:solidFill>
                  <a:prstClr val="black"/>
                </a:solidFill>
              </a:rPr>
              <a:t>                          </a:t>
            </a:r>
            <a:r>
              <a:rPr lang="en-US" dirty="0" smtClean="0">
                <a:solidFill>
                  <a:srgbClr val="30B9F8"/>
                </a:solidFill>
              </a:rPr>
              <a:t> </a:t>
            </a:r>
            <a:r>
              <a:rPr lang="en-US" dirty="0" smtClean="0">
                <a:solidFill>
                  <a:srgbClr val="558ED5"/>
                </a:solidFill>
                <a:sym typeface="Symbol" charset="0"/>
              </a:rPr>
              <a:t>	</a:t>
            </a:r>
            <a:r>
              <a:rPr lang="en-US" dirty="0" smtClean="0">
                <a:solidFill>
                  <a:srgbClr val="FF0000"/>
                </a:solidFill>
                <a:sym typeface="Symbol" charset="0"/>
              </a:rPr>
              <a:t>&lt;</a:t>
            </a:r>
            <a:r>
              <a:rPr lang="en-US" dirty="0" err="1" smtClean="0">
                <a:solidFill>
                  <a:srgbClr val="FF0000"/>
                </a:solidFill>
                <a:sym typeface="Symbol" charset="0"/>
              </a:rPr>
              <a:t>N</a:t>
            </a:r>
            <a:r>
              <a:rPr lang="en-US" baseline="-25000" dirty="0" err="1" smtClean="0">
                <a:solidFill>
                  <a:srgbClr val="FF0000"/>
                </a:solidFill>
                <a:sym typeface="Symbol" charset="0"/>
              </a:rPr>
              <a:t>black</a:t>
            </a:r>
            <a:r>
              <a:rPr lang="en-US" baseline="-25000" dirty="0" smtClean="0">
                <a:solidFill>
                  <a:srgbClr val="FF0000"/>
                </a:solidFill>
                <a:sym typeface="Symbol" charset="0"/>
              </a:rPr>
              <a:t> </a:t>
            </a:r>
            <a:r>
              <a:rPr lang="en-US" baseline="-25000" dirty="0">
                <a:solidFill>
                  <a:srgbClr val="FF0000"/>
                </a:solidFill>
                <a:sym typeface="Symbol" charset="0"/>
              </a:rPr>
              <a:t>p</a:t>
            </a:r>
            <a:r>
              <a:rPr lang="en-US" dirty="0">
                <a:solidFill>
                  <a:srgbClr val="FF0000"/>
                </a:solidFill>
                <a:sym typeface="Symbol" charset="0"/>
              </a:rPr>
              <a:t>&gt; </a:t>
            </a:r>
            <a:r>
              <a:rPr lang="en-US" dirty="0" smtClean="0">
                <a:solidFill>
                  <a:srgbClr val="FF0000"/>
                </a:solidFill>
                <a:sym typeface="Symbol" charset="0"/>
              </a:rPr>
              <a:t>= 0.65* &lt;</a:t>
            </a:r>
            <a:r>
              <a:rPr lang="en-US" dirty="0" err="1" smtClean="0">
                <a:solidFill>
                  <a:srgbClr val="FF0000"/>
                </a:solidFill>
                <a:sym typeface="Symbol" charset="0"/>
              </a:rPr>
              <a:t>N</a:t>
            </a:r>
            <a:r>
              <a:rPr lang="en-US" baseline="-25000" dirty="0" err="1" smtClean="0">
                <a:solidFill>
                  <a:srgbClr val="FF0000"/>
                </a:solidFill>
                <a:sym typeface="Symbol" charset="0"/>
              </a:rPr>
              <a:t>gray</a:t>
            </a:r>
            <a:r>
              <a:rPr lang="en-US" dirty="0" smtClean="0">
                <a:solidFill>
                  <a:srgbClr val="FF0000"/>
                </a:solidFill>
                <a:sym typeface="Symbol" charset="0"/>
              </a:rPr>
              <a:t> p&gt;			</a:t>
            </a:r>
          </a:p>
          <a:p>
            <a:pPr marL="285706" indent="-285706">
              <a:buFont typeface="Wingdings 3" charset="0"/>
              <a:buChar char="Æ"/>
            </a:pPr>
            <a:endParaRPr lang="en-US" dirty="0" smtClean="0">
              <a:solidFill>
                <a:srgbClr val="1F9BDA"/>
              </a:solidFill>
              <a:sym typeface="Symbol" charset="0"/>
            </a:endParaRPr>
          </a:p>
          <a:p>
            <a:endParaRPr lang="en-US" sz="1200" dirty="0">
              <a:solidFill>
                <a:srgbClr val="FF0000"/>
              </a:solidFill>
              <a:sym typeface="Symbol" charset="0"/>
            </a:endParaRPr>
          </a:p>
          <a:p>
            <a:r>
              <a:rPr lang="en-US" dirty="0" smtClean="0">
                <a:solidFill>
                  <a:srgbClr val="30B9F8"/>
                </a:solidFill>
              </a:rPr>
              <a:t>NEUTRONS</a:t>
            </a:r>
            <a:endParaRPr lang="en-US" dirty="0">
              <a:solidFill>
                <a:srgbClr val="30B9F8"/>
              </a:solidFill>
            </a:endParaRPr>
          </a:p>
          <a:p>
            <a:endParaRPr lang="en-US" sz="1000" dirty="0">
              <a:solidFill>
                <a:srgbClr val="05295B"/>
              </a:solidFill>
            </a:endParaRPr>
          </a:p>
          <a:p>
            <a:pPr marL="285706" indent="-285706">
              <a:buFont typeface="Wingdings 3" charset="0"/>
              <a:buChar char="Æ"/>
            </a:pPr>
            <a:r>
              <a:rPr lang="en-US" dirty="0" smtClean="0">
                <a:solidFill>
                  <a:srgbClr val="05295B"/>
                </a:solidFill>
              </a:rPr>
              <a:t>COSY measured Light Charged Particle (Z&lt;=7) vs. total number of protons/neutrons</a:t>
            </a:r>
            <a:endParaRPr lang="en-US" dirty="0">
              <a:solidFill>
                <a:srgbClr val="05295B"/>
              </a:solidFill>
            </a:endParaRPr>
          </a:p>
          <a:p>
            <a:r>
              <a:rPr lang="en-US" dirty="0" smtClean="0">
                <a:solidFill>
                  <a:srgbClr val="05295B"/>
                </a:solidFill>
                <a:sym typeface="Symbol" charset="0"/>
              </a:rPr>
              <a:t>      </a:t>
            </a:r>
            <a:r>
              <a:rPr lang="en-US" dirty="0" smtClean="0">
                <a:solidFill>
                  <a:srgbClr val="FF0000"/>
                </a:solidFill>
                <a:sym typeface="Symbol" charset="0"/>
              </a:rPr>
              <a:t>LCP = (&lt;</a:t>
            </a:r>
            <a:r>
              <a:rPr lang="en-US" dirty="0" err="1" smtClean="0">
                <a:solidFill>
                  <a:srgbClr val="FF0000"/>
                </a:solidFill>
                <a:sym typeface="Symbol" charset="0"/>
              </a:rPr>
              <a:t>N</a:t>
            </a:r>
            <a:r>
              <a:rPr lang="en-US" baseline="-25000" dirty="0" err="1" smtClean="0">
                <a:solidFill>
                  <a:srgbClr val="FF0000"/>
                </a:solidFill>
                <a:sym typeface="Symbol" charset="0"/>
              </a:rPr>
              <a:t>gray</a:t>
            </a:r>
            <a:r>
              <a:rPr lang="en-US" baseline="-25000" dirty="0" smtClean="0">
                <a:solidFill>
                  <a:srgbClr val="FF0000"/>
                </a:solidFill>
                <a:sym typeface="Symbol" charset="0"/>
              </a:rPr>
              <a:t> p</a:t>
            </a:r>
            <a:r>
              <a:rPr lang="en-US" dirty="0" smtClean="0">
                <a:solidFill>
                  <a:srgbClr val="FF0000"/>
                </a:solidFill>
                <a:sym typeface="Symbol" charset="0"/>
              </a:rPr>
              <a:t>&gt; + &lt;</a:t>
            </a:r>
            <a:r>
              <a:rPr lang="en-US" dirty="0" err="1" smtClean="0">
                <a:solidFill>
                  <a:srgbClr val="FF0000"/>
                </a:solidFill>
                <a:sym typeface="Symbol" charset="0"/>
              </a:rPr>
              <a:t>N</a:t>
            </a:r>
            <a:r>
              <a:rPr lang="en-US" baseline="-25000" dirty="0" err="1" smtClean="0">
                <a:solidFill>
                  <a:srgbClr val="FF0000"/>
                </a:solidFill>
                <a:sym typeface="Symbol" charset="0"/>
              </a:rPr>
              <a:t>black</a:t>
            </a:r>
            <a:r>
              <a:rPr lang="en-US" baseline="-25000" dirty="0" smtClean="0">
                <a:solidFill>
                  <a:srgbClr val="FF0000"/>
                </a:solidFill>
                <a:sym typeface="Symbol" charset="0"/>
              </a:rPr>
              <a:t> p</a:t>
            </a:r>
            <a:r>
              <a:rPr lang="en-US" dirty="0" smtClean="0">
                <a:solidFill>
                  <a:srgbClr val="FF0000"/>
                </a:solidFill>
                <a:sym typeface="Symbol" charset="0"/>
              </a:rPr>
              <a:t>&gt;)/</a:t>
            </a:r>
            <a:r>
              <a:rPr lang="en-US" dirty="0" smtClean="0">
                <a:solidFill>
                  <a:srgbClr val="FF0000"/>
                </a:solidFill>
                <a:latin typeface="Symbol" charset="2"/>
                <a:cs typeface="Symbol" charset="2"/>
                <a:sym typeface="Symbol" charset="0"/>
              </a:rPr>
              <a:t>a	</a:t>
            </a:r>
            <a:r>
              <a:rPr lang="en-US" dirty="0" smtClean="0">
                <a:solidFill>
                  <a:srgbClr val="558ED5"/>
                </a:solidFill>
                <a:latin typeface="Symbol" charset="2"/>
                <a:cs typeface="Symbol" charset="2"/>
                <a:sym typeface="Symbol" charset="0"/>
              </a:rPr>
              <a:t>			  </a:t>
            </a:r>
            <a:endParaRPr lang="en-US" dirty="0">
              <a:solidFill>
                <a:srgbClr val="558ED5"/>
              </a:solidFill>
              <a:latin typeface="Symbol" charset="2"/>
              <a:cs typeface="Symbol" charset="2"/>
              <a:sym typeface="Symbol" charset="0"/>
            </a:endParaRPr>
          </a:p>
          <a:p>
            <a:pPr marL="285750" indent="-285750">
              <a:buFont typeface="Symbol" charset="0"/>
              <a:buChar char=" "/>
            </a:pP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  <a:cs typeface="Arial" charset="0"/>
                <a:sym typeface="Wingdings 3" charset="0"/>
              </a:rPr>
              <a:t> </a:t>
            </a: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  <a:latin typeface="Symbol" charset="2"/>
                <a:cs typeface="Symbol" charset="2"/>
                <a:sym typeface="Wingdings 3" charset="0"/>
              </a:rPr>
              <a:t>a</a:t>
            </a: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  <a:cs typeface="Arial" charset="0"/>
                <a:sym typeface="Wingdings 3" charset="0"/>
              </a:rPr>
              <a:t> free parameter to reproduce n multiplicities at </a:t>
            </a:r>
            <a:r>
              <a:rPr lang="en-US" sz="1600" dirty="0">
                <a:solidFill>
                  <a:schemeClr val="accent2">
                    <a:lumMod val="75000"/>
                  </a:schemeClr>
                </a:solidFill>
                <a:cs typeface="Arial" charset="0"/>
                <a:sym typeface="Wingdings 3" charset="0"/>
              </a:rPr>
              <a:t>LHC energies </a:t>
            </a:r>
            <a:endParaRPr lang="en-US" sz="1600" dirty="0" smtClean="0">
              <a:solidFill>
                <a:schemeClr val="accent2">
                  <a:lumMod val="75000"/>
                </a:schemeClr>
              </a:solidFill>
              <a:cs typeface="Arial" charset="0"/>
              <a:sym typeface="Wingdings 3" charset="0"/>
            </a:endParaRPr>
          </a:p>
          <a:p>
            <a:pPr marL="285750" indent="-285750">
              <a:buFont typeface="Symbol" charset="0"/>
              <a:buChar char=" "/>
            </a:pPr>
            <a:r>
              <a:rPr lang="en-US" sz="1600" dirty="0">
                <a:solidFill>
                  <a:schemeClr val="accent2">
                    <a:lumMod val="75000"/>
                  </a:schemeClr>
                </a:solidFill>
                <a:cs typeface="Arial" charset="0"/>
                <a:sym typeface="Wingdings 3" charset="0"/>
              </a:rPr>
              <a:t> </a:t>
            </a: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  <a:cs typeface="Arial" charset="0"/>
                <a:sym typeface="Wingdings 3" charset="0"/>
              </a:rPr>
              <a:t>    (</a:t>
            </a: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  <a:latin typeface="Symbol" charset="2"/>
                <a:cs typeface="Symbol" charset="2"/>
                <a:sym typeface="Wingdings 3" charset="0"/>
              </a:rPr>
              <a:t>a = </a:t>
            </a: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  <a:cs typeface="Arial" charset="0"/>
                <a:sym typeface="Wingdings 3" charset="0"/>
              </a:rPr>
              <a:t>0.585 @ COSY, </a:t>
            </a: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  <a:latin typeface="Symbol" charset="2"/>
                <a:cs typeface="Symbol" charset="2"/>
                <a:sym typeface="Wingdings 3" charset="0"/>
              </a:rPr>
              <a:t>a = </a:t>
            </a: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  <a:cs typeface="Arial" charset="0"/>
                <a:sym typeface="Wingdings 3" charset="0"/>
              </a:rPr>
              <a:t>0.565 for LHC) </a:t>
            </a:r>
            <a:r>
              <a:rPr lang="en-US" sz="1600" dirty="0">
                <a:solidFill>
                  <a:schemeClr val="accent2">
                    <a:lumMod val="75000"/>
                  </a:schemeClr>
                </a:solidFill>
                <a:cs typeface="Arial" charset="0"/>
                <a:sym typeface="Wingdings 3" charset="0"/>
              </a:rPr>
              <a:t> </a:t>
            </a: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  <a:cs typeface="Arial" charset="0"/>
                <a:sym typeface="Wingdings 3" charset="0"/>
              </a:rPr>
              <a:t>    </a:t>
            </a:r>
            <a:endParaRPr lang="en-US" dirty="0" smtClean="0">
              <a:solidFill>
                <a:schemeClr val="accent2">
                  <a:lumMod val="75000"/>
                </a:schemeClr>
              </a:solidFill>
              <a:cs typeface="Arial" charset="0"/>
              <a:sym typeface="Wingdings 3" charset="0"/>
            </a:endParaRPr>
          </a:p>
          <a:p>
            <a:r>
              <a:rPr lang="en-US" dirty="0">
                <a:solidFill>
                  <a:srgbClr val="1F9BDA"/>
                </a:solidFill>
                <a:cs typeface="Arial" charset="0"/>
                <a:sym typeface="Wingdings 3" charset="0"/>
              </a:rPr>
              <a:t> </a:t>
            </a:r>
            <a:r>
              <a:rPr lang="en-US" dirty="0" smtClean="0">
                <a:solidFill>
                  <a:srgbClr val="1F9BDA"/>
                </a:solidFill>
                <a:cs typeface="Arial" charset="0"/>
                <a:sym typeface="Wingdings 3" charset="0"/>
              </a:rPr>
              <a:t>     </a:t>
            </a:r>
            <a:r>
              <a:rPr lang="en-US" dirty="0" smtClean="0">
                <a:solidFill>
                  <a:srgbClr val="FF0000"/>
                </a:solidFill>
                <a:cs typeface="Arial" charset="0"/>
                <a:sym typeface="Wingdings 3" charset="0"/>
              </a:rPr>
              <a:t>&lt;</a:t>
            </a:r>
            <a:r>
              <a:rPr lang="en-US" dirty="0" err="1" smtClean="0">
                <a:solidFill>
                  <a:srgbClr val="FF0000"/>
                </a:solidFill>
                <a:cs typeface="Arial" charset="0"/>
                <a:sym typeface="Wingdings 3" charset="0"/>
              </a:rPr>
              <a:t>N</a:t>
            </a:r>
            <a:r>
              <a:rPr lang="en-US" baseline="-25000" dirty="0" err="1" smtClean="0">
                <a:solidFill>
                  <a:srgbClr val="FF0000"/>
                </a:solidFill>
                <a:cs typeface="Arial" charset="0"/>
                <a:sym typeface="Wingdings 3" charset="0"/>
              </a:rPr>
              <a:t>slow</a:t>
            </a:r>
            <a:r>
              <a:rPr lang="en-US" baseline="-25000" dirty="0" smtClean="0">
                <a:solidFill>
                  <a:srgbClr val="FF0000"/>
                </a:solidFill>
                <a:cs typeface="Arial" charset="0"/>
                <a:sym typeface="Wingdings 3" charset="0"/>
              </a:rPr>
              <a:t> n</a:t>
            </a:r>
            <a:r>
              <a:rPr lang="en-US" dirty="0" smtClean="0">
                <a:solidFill>
                  <a:srgbClr val="FF0000"/>
                </a:solidFill>
                <a:cs typeface="Arial" charset="0"/>
                <a:sym typeface="Wingdings 3" charset="0"/>
              </a:rPr>
              <a:t>&gt; = &lt;</a:t>
            </a:r>
            <a:r>
              <a:rPr lang="en-US" dirty="0" err="1" smtClean="0">
                <a:solidFill>
                  <a:srgbClr val="FF0000"/>
                </a:solidFill>
                <a:cs typeface="Arial" charset="0"/>
                <a:sym typeface="Wingdings 3" charset="0"/>
              </a:rPr>
              <a:t>N</a:t>
            </a:r>
            <a:r>
              <a:rPr lang="en-US" baseline="-25000" dirty="0" err="1" smtClean="0">
                <a:solidFill>
                  <a:srgbClr val="FF0000"/>
                </a:solidFill>
                <a:cs typeface="Arial" charset="0"/>
                <a:sym typeface="Wingdings 3" charset="0"/>
              </a:rPr>
              <a:t>black</a:t>
            </a:r>
            <a:r>
              <a:rPr lang="en-US" baseline="-25000" dirty="0" smtClean="0">
                <a:solidFill>
                  <a:srgbClr val="FF0000"/>
                </a:solidFill>
                <a:cs typeface="Arial" charset="0"/>
                <a:sym typeface="Wingdings 3" charset="0"/>
              </a:rPr>
              <a:t> n</a:t>
            </a:r>
            <a:r>
              <a:rPr lang="en-US" dirty="0" smtClean="0">
                <a:solidFill>
                  <a:srgbClr val="FF0000"/>
                </a:solidFill>
                <a:cs typeface="Arial" charset="0"/>
                <a:sym typeface="Wingdings 3" charset="0"/>
              </a:rPr>
              <a:t>&gt; + &lt;</a:t>
            </a:r>
            <a:r>
              <a:rPr lang="en-US" dirty="0" err="1" smtClean="0">
                <a:solidFill>
                  <a:srgbClr val="FF0000"/>
                </a:solidFill>
                <a:cs typeface="Arial" charset="0"/>
                <a:sym typeface="Wingdings 3" charset="0"/>
              </a:rPr>
              <a:t>N</a:t>
            </a:r>
            <a:r>
              <a:rPr lang="en-US" baseline="-25000" dirty="0" err="1" smtClean="0">
                <a:solidFill>
                  <a:srgbClr val="FF0000"/>
                </a:solidFill>
                <a:cs typeface="Arial" charset="0"/>
                <a:sym typeface="Wingdings 3" charset="0"/>
              </a:rPr>
              <a:t>gray</a:t>
            </a:r>
            <a:r>
              <a:rPr lang="en-US" baseline="-25000" dirty="0" smtClean="0">
                <a:solidFill>
                  <a:srgbClr val="FF0000"/>
                </a:solidFill>
                <a:cs typeface="Arial" charset="0"/>
                <a:sym typeface="Wingdings 3" charset="0"/>
              </a:rPr>
              <a:t> n</a:t>
            </a:r>
            <a:r>
              <a:rPr lang="en-US" dirty="0" smtClean="0">
                <a:solidFill>
                  <a:srgbClr val="FF0000"/>
                </a:solidFill>
                <a:cs typeface="Arial" charset="0"/>
                <a:sym typeface="Wingdings 3" charset="0"/>
              </a:rPr>
              <a:t>&gt; = a + b/(c-LCP)  </a:t>
            </a:r>
          </a:p>
          <a:p>
            <a:r>
              <a:rPr lang="en-US" dirty="0">
                <a:solidFill>
                  <a:srgbClr val="FF0000"/>
                </a:solidFill>
                <a:cs typeface="Arial" charset="0"/>
                <a:sym typeface="Wingdings 3" charset="0"/>
              </a:rPr>
              <a:t> </a:t>
            </a:r>
            <a:r>
              <a:rPr lang="en-US" dirty="0" smtClean="0">
                <a:solidFill>
                  <a:srgbClr val="FF0000"/>
                </a:solidFill>
                <a:cs typeface="Arial" charset="0"/>
                <a:sym typeface="Wingdings 3" charset="0"/>
              </a:rPr>
              <a:t>    </a:t>
            </a:r>
            <a:r>
              <a:rPr lang="en-US" sz="1600" dirty="0" smtClean="0">
                <a:solidFill>
                  <a:srgbClr val="30B9F8"/>
                </a:solidFill>
                <a:cs typeface="Arial" charset="0"/>
                <a:sym typeface="Wingdings 3" charset="0"/>
              </a:rPr>
              <a:t> a, b, c obtained from a fit to COSY distribution are finely tuned</a:t>
            </a:r>
            <a:endParaRPr lang="en-US" sz="1600" dirty="0">
              <a:solidFill>
                <a:srgbClr val="30B9F8"/>
              </a:solidFill>
              <a:cs typeface="Symbol" charset="2"/>
              <a:sym typeface="Symbol" charset="0"/>
            </a:endParaRPr>
          </a:p>
          <a:p>
            <a:pPr marL="285706" indent="-285706">
              <a:buFont typeface="Wingdings 3" charset="0"/>
              <a:buChar char="Æ"/>
            </a:pPr>
            <a:r>
              <a:rPr lang="en-US" dirty="0" smtClean="0">
                <a:solidFill>
                  <a:srgbClr val="05295B"/>
                </a:solidFill>
              </a:rPr>
              <a:t>results from p induced spallation reactions (0.1-10 </a:t>
            </a:r>
            <a:r>
              <a:rPr lang="en-US" dirty="0" err="1" smtClean="0">
                <a:solidFill>
                  <a:srgbClr val="05295B"/>
                </a:solidFill>
              </a:rPr>
              <a:t>GeV</a:t>
            </a:r>
            <a:r>
              <a:rPr lang="en-US" dirty="0" smtClean="0">
                <a:solidFill>
                  <a:srgbClr val="05295B"/>
                </a:solidFill>
              </a:rPr>
              <a:t>) </a:t>
            </a:r>
            <a:r>
              <a:rPr lang="en-US" dirty="0" smtClean="0">
                <a:solidFill>
                  <a:srgbClr val="0066FF"/>
                </a:solidFill>
                <a:cs typeface="Arial" charset="0"/>
                <a:sym typeface="Wingdings 3" charset="0"/>
              </a:rPr>
              <a:t>	</a:t>
            </a:r>
          </a:p>
          <a:p>
            <a:r>
              <a:rPr lang="en-US" dirty="0">
                <a:solidFill>
                  <a:srgbClr val="0066FF"/>
                </a:solidFill>
                <a:cs typeface="Arial" charset="0"/>
                <a:sym typeface="Wingdings 3" charset="0"/>
              </a:rPr>
              <a:t> </a:t>
            </a:r>
            <a:r>
              <a:rPr lang="en-US" dirty="0" smtClean="0">
                <a:solidFill>
                  <a:srgbClr val="0066FF"/>
                </a:solidFill>
                <a:cs typeface="Arial" charset="0"/>
                <a:sym typeface="Wingdings 3" charset="0"/>
              </a:rPr>
              <a:t>     </a:t>
            </a:r>
            <a:r>
              <a:rPr lang="en-US" dirty="0" smtClean="0">
                <a:solidFill>
                  <a:srgbClr val="FF0000"/>
                </a:solidFill>
                <a:cs typeface="Arial" charset="0"/>
                <a:sym typeface="Wingdings 3" charset="0"/>
              </a:rPr>
              <a:t>&lt;</a:t>
            </a:r>
            <a:r>
              <a:rPr lang="en-US" dirty="0" err="1" smtClean="0">
                <a:solidFill>
                  <a:srgbClr val="FF0000"/>
                </a:solidFill>
                <a:cs typeface="Arial" charset="0"/>
                <a:sym typeface="Wingdings 3" charset="0"/>
              </a:rPr>
              <a:t>N</a:t>
            </a:r>
            <a:r>
              <a:rPr lang="en-US" baseline="-25000" dirty="0" err="1" smtClean="0">
                <a:solidFill>
                  <a:srgbClr val="FF0000"/>
                </a:solidFill>
                <a:cs typeface="Arial" charset="0"/>
                <a:sym typeface="Wingdings 3" charset="0"/>
              </a:rPr>
              <a:t>black</a:t>
            </a:r>
            <a:r>
              <a:rPr lang="en-US" baseline="-25000" dirty="0" smtClean="0">
                <a:solidFill>
                  <a:srgbClr val="FF0000"/>
                </a:solidFill>
                <a:cs typeface="Arial" charset="0"/>
                <a:sym typeface="Wingdings 3" charset="0"/>
              </a:rPr>
              <a:t> n</a:t>
            </a:r>
            <a:r>
              <a:rPr lang="en-US" dirty="0" smtClean="0">
                <a:solidFill>
                  <a:srgbClr val="FF0000"/>
                </a:solidFill>
                <a:cs typeface="Arial" charset="0"/>
                <a:sym typeface="Wingdings 3" charset="0"/>
              </a:rPr>
              <a:t>&gt; = 0.9 * &lt;</a:t>
            </a:r>
            <a:r>
              <a:rPr lang="en-US" dirty="0" err="1">
                <a:solidFill>
                  <a:srgbClr val="FF0000"/>
                </a:solidFill>
                <a:cs typeface="Arial" charset="0"/>
                <a:sym typeface="Wingdings 3" charset="0"/>
              </a:rPr>
              <a:t>N</a:t>
            </a:r>
            <a:r>
              <a:rPr lang="en-US" baseline="-25000" dirty="0" err="1">
                <a:solidFill>
                  <a:srgbClr val="FF0000"/>
                </a:solidFill>
                <a:cs typeface="Arial" charset="0"/>
                <a:sym typeface="Wingdings 3" charset="0"/>
              </a:rPr>
              <a:t>slow</a:t>
            </a:r>
            <a:r>
              <a:rPr lang="en-US" baseline="-25000" dirty="0">
                <a:solidFill>
                  <a:srgbClr val="FF0000"/>
                </a:solidFill>
                <a:cs typeface="Arial" charset="0"/>
                <a:sym typeface="Wingdings 3" charset="0"/>
              </a:rPr>
              <a:t> n</a:t>
            </a:r>
            <a:r>
              <a:rPr lang="en-US" dirty="0">
                <a:solidFill>
                  <a:srgbClr val="FF0000"/>
                </a:solidFill>
                <a:cs typeface="Arial" charset="0"/>
                <a:sym typeface="Wingdings 3" charset="0"/>
              </a:rPr>
              <a:t>&gt;		&lt;</a:t>
            </a:r>
            <a:r>
              <a:rPr lang="en-US" dirty="0" err="1" smtClean="0">
                <a:solidFill>
                  <a:srgbClr val="FF0000"/>
                </a:solidFill>
                <a:cs typeface="Arial" charset="0"/>
                <a:sym typeface="Wingdings 3" charset="0"/>
              </a:rPr>
              <a:t>N</a:t>
            </a:r>
            <a:r>
              <a:rPr lang="en-US" baseline="-25000" dirty="0" err="1" smtClean="0">
                <a:solidFill>
                  <a:srgbClr val="FF0000"/>
                </a:solidFill>
                <a:cs typeface="Arial" charset="0"/>
                <a:sym typeface="Wingdings 3" charset="0"/>
              </a:rPr>
              <a:t>gray</a:t>
            </a:r>
            <a:r>
              <a:rPr lang="en-US" baseline="-25000" dirty="0" smtClean="0">
                <a:solidFill>
                  <a:srgbClr val="FF0000"/>
                </a:solidFill>
                <a:cs typeface="Arial" charset="0"/>
                <a:sym typeface="Wingdings 3" charset="0"/>
              </a:rPr>
              <a:t> </a:t>
            </a:r>
            <a:r>
              <a:rPr lang="en-US" baseline="-25000" dirty="0">
                <a:solidFill>
                  <a:srgbClr val="FF0000"/>
                </a:solidFill>
                <a:cs typeface="Arial" charset="0"/>
                <a:sym typeface="Wingdings 3" charset="0"/>
              </a:rPr>
              <a:t>n</a:t>
            </a:r>
            <a:r>
              <a:rPr lang="en-US" dirty="0">
                <a:solidFill>
                  <a:srgbClr val="FF0000"/>
                </a:solidFill>
                <a:cs typeface="Arial" charset="0"/>
                <a:sym typeface="Wingdings 3" charset="0"/>
              </a:rPr>
              <a:t>&gt; = </a:t>
            </a:r>
            <a:r>
              <a:rPr lang="en-US" dirty="0" smtClean="0">
                <a:solidFill>
                  <a:srgbClr val="FF0000"/>
                </a:solidFill>
                <a:cs typeface="Arial" charset="0"/>
                <a:sym typeface="Wingdings 3" charset="0"/>
              </a:rPr>
              <a:t>0.1 </a:t>
            </a:r>
            <a:r>
              <a:rPr lang="en-US" dirty="0">
                <a:solidFill>
                  <a:srgbClr val="FF0000"/>
                </a:solidFill>
                <a:cs typeface="Arial" charset="0"/>
                <a:sym typeface="Wingdings 3" charset="0"/>
              </a:rPr>
              <a:t>* &lt;</a:t>
            </a:r>
            <a:r>
              <a:rPr lang="en-US" dirty="0" err="1">
                <a:solidFill>
                  <a:srgbClr val="FF0000"/>
                </a:solidFill>
                <a:cs typeface="Arial" charset="0"/>
                <a:sym typeface="Wingdings 3" charset="0"/>
              </a:rPr>
              <a:t>N</a:t>
            </a:r>
            <a:r>
              <a:rPr lang="en-US" baseline="-25000" dirty="0" err="1">
                <a:solidFill>
                  <a:srgbClr val="FF0000"/>
                </a:solidFill>
                <a:cs typeface="Arial" charset="0"/>
                <a:sym typeface="Wingdings 3" charset="0"/>
              </a:rPr>
              <a:t>slow</a:t>
            </a:r>
            <a:r>
              <a:rPr lang="en-US" baseline="-25000" dirty="0">
                <a:solidFill>
                  <a:srgbClr val="FF0000"/>
                </a:solidFill>
                <a:cs typeface="Arial" charset="0"/>
                <a:sym typeface="Wingdings 3" charset="0"/>
              </a:rPr>
              <a:t> n</a:t>
            </a:r>
            <a:r>
              <a:rPr lang="en-US" dirty="0" smtClean="0">
                <a:solidFill>
                  <a:srgbClr val="FF0000"/>
                </a:solidFill>
                <a:cs typeface="Arial" charset="0"/>
                <a:sym typeface="Wingdings 3" charset="0"/>
              </a:rPr>
              <a:t>&gt;</a:t>
            </a:r>
          </a:p>
          <a:p>
            <a:pPr lvl="0"/>
            <a:endParaRPr lang="en-US" dirty="0" smtClean="0">
              <a:solidFill>
                <a:srgbClr val="FF0000"/>
              </a:solidFill>
              <a:cs typeface="Arial" charset="0"/>
              <a:sym typeface="Wingdings 3" charset="0"/>
            </a:endParaRPr>
          </a:p>
          <a:p>
            <a:pPr marL="285706" indent="-285706">
              <a:buFont typeface="Wingdings 3" charset="0"/>
              <a:buChar char="Æ"/>
            </a:pPr>
            <a:r>
              <a:rPr lang="en-US" dirty="0" err="1">
                <a:solidFill>
                  <a:srgbClr val="05295B"/>
                </a:solidFill>
              </a:rPr>
              <a:t>N</a:t>
            </a:r>
            <a:r>
              <a:rPr lang="en-US" baseline="-25000" dirty="0" err="1">
                <a:solidFill>
                  <a:srgbClr val="05295B"/>
                </a:solidFill>
              </a:rPr>
              <a:t>gray</a:t>
            </a:r>
            <a:r>
              <a:rPr lang="en-US" baseline="-25000" dirty="0">
                <a:solidFill>
                  <a:srgbClr val="05295B"/>
                </a:solidFill>
              </a:rPr>
              <a:t> p</a:t>
            </a:r>
            <a:r>
              <a:rPr lang="en-US" dirty="0">
                <a:solidFill>
                  <a:srgbClr val="05295B"/>
                </a:solidFill>
              </a:rPr>
              <a:t>, </a:t>
            </a:r>
            <a:r>
              <a:rPr lang="en-US" dirty="0" err="1">
                <a:solidFill>
                  <a:srgbClr val="05295B"/>
                </a:solidFill>
              </a:rPr>
              <a:t>N</a:t>
            </a:r>
            <a:r>
              <a:rPr lang="en-US" baseline="-25000" dirty="0" err="1">
                <a:solidFill>
                  <a:srgbClr val="05295B"/>
                </a:solidFill>
              </a:rPr>
              <a:t>black</a:t>
            </a:r>
            <a:r>
              <a:rPr lang="en-US" baseline="-25000" dirty="0">
                <a:solidFill>
                  <a:srgbClr val="05295B"/>
                </a:solidFill>
              </a:rPr>
              <a:t> </a:t>
            </a:r>
            <a:r>
              <a:rPr lang="en-US" baseline="-25000" dirty="0" smtClean="0">
                <a:solidFill>
                  <a:srgbClr val="05295B"/>
                </a:solidFill>
              </a:rPr>
              <a:t>p</a:t>
            </a:r>
            <a:r>
              <a:rPr lang="en-US" dirty="0" smtClean="0">
                <a:solidFill>
                  <a:srgbClr val="05295B"/>
                </a:solidFill>
              </a:rPr>
              <a:t>, </a:t>
            </a:r>
            <a:r>
              <a:rPr lang="en-US" dirty="0" err="1">
                <a:solidFill>
                  <a:srgbClr val="05295B"/>
                </a:solidFill>
              </a:rPr>
              <a:t>N</a:t>
            </a:r>
            <a:r>
              <a:rPr lang="en-US" baseline="-25000" dirty="0" err="1" smtClean="0">
                <a:solidFill>
                  <a:srgbClr val="05295B"/>
                </a:solidFill>
              </a:rPr>
              <a:t>gray</a:t>
            </a:r>
            <a:r>
              <a:rPr lang="en-US" baseline="-25000" dirty="0" smtClean="0">
                <a:solidFill>
                  <a:srgbClr val="05295B"/>
                </a:solidFill>
              </a:rPr>
              <a:t> n</a:t>
            </a:r>
            <a:r>
              <a:rPr lang="en-US" dirty="0" smtClean="0">
                <a:solidFill>
                  <a:srgbClr val="05295B"/>
                </a:solidFill>
              </a:rPr>
              <a:t>, </a:t>
            </a:r>
            <a:r>
              <a:rPr lang="en-US" dirty="0" err="1">
                <a:solidFill>
                  <a:srgbClr val="05295B"/>
                </a:solidFill>
              </a:rPr>
              <a:t>N</a:t>
            </a:r>
            <a:r>
              <a:rPr lang="en-US" baseline="-25000" dirty="0" err="1">
                <a:solidFill>
                  <a:srgbClr val="05295B"/>
                </a:solidFill>
              </a:rPr>
              <a:t>black</a:t>
            </a:r>
            <a:r>
              <a:rPr lang="en-US" baseline="-25000" dirty="0">
                <a:solidFill>
                  <a:srgbClr val="05295B"/>
                </a:solidFill>
              </a:rPr>
              <a:t> </a:t>
            </a:r>
            <a:r>
              <a:rPr lang="en-US" baseline="-25000" dirty="0" smtClean="0">
                <a:solidFill>
                  <a:srgbClr val="05295B"/>
                </a:solidFill>
              </a:rPr>
              <a:t>n</a:t>
            </a:r>
            <a:r>
              <a:rPr lang="en-US" dirty="0" smtClean="0">
                <a:solidFill>
                  <a:srgbClr val="05295B"/>
                </a:solidFill>
              </a:rPr>
              <a:t> from </a:t>
            </a:r>
            <a:r>
              <a:rPr lang="en-US" dirty="0">
                <a:solidFill>
                  <a:srgbClr val="05295B"/>
                </a:solidFill>
              </a:rPr>
              <a:t>binomial </a:t>
            </a:r>
            <a:r>
              <a:rPr lang="en-US" dirty="0" smtClean="0">
                <a:solidFill>
                  <a:srgbClr val="05295B"/>
                </a:solidFill>
              </a:rPr>
              <a:t>distributions</a:t>
            </a:r>
            <a:endParaRPr lang="en-US" dirty="0">
              <a:solidFill>
                <a:srgbClr val="05295B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209869" y="1210606"/>
            <a:ext cx="3780692" cy="307777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sym typeface="Symbol" charset="0"/>
              </a:rPr>
              <a:t>I. </a:t>
            </a:r>
            <a:r>
              <a:rPr lang="en-US" sz="1400" dirty="0" err="1">
                <a:solidFill>
                  <a:srgbClr val="FF0000"/>
                </a:solidFill>
                <a:sym typeface="Symbol" charset="0"/>
              </a:rPr>
              <a:t>Chemakin</a:t>
            </a:r>
            <a:r>
              <a:rPr lang="en-US" sz="1400" dirty="0">
                <a:solidFill>
                  <a:srgbClr val="FF0000"/>
                </a:solidFill>
                <a:sym typeface="Symbol" charset="0"/>
              </a:rPr>
              <a:t> </a:t>
            </a:r>
            <a:r>
              <a:rPr lang="en-US" sz="1400" i="1" dirty="0">
                <a:solidFill>
                  <a:srgbClr val="FF0000"/>
                </a:solidFill>
                <a:sym typeface="Symbol" charset="0"/>
              </a:rPr>
              <a:t>et al.</a:t>
            </a:r>
            <a:r>
              <a:rPr lang="en-US" sz="1400" dirty="0">
                <a:solidFill>
                  <a:srgbClr val="FF0000"/>
                </a:solidFill>
                <a:sym typeface="Symbol" charset="0"/>
              </a:rPr>
              <a:t>, Phys. Rev. C </a:t>
            </a:r>
            <a:r>
              <a:rPr lang="en-US" sz="1400" b="1" dirty="0">
                <a:solidFill>
                  <a:srgbClr val="FF0000"/>
                </a:solidFill>
                <a:sym typeface="Symbol" charset="0"/>
              </a:rPr>
              <a:t>60</a:t>
            </a:r>
            <a:r>
              <a:rPr lang="en-US" sz="1400" dirty="0">
                <a:solidFill>
                  <a:srgbClr val="FF0000"/>
                </a:solidFill>
                <a:sym typeface="Symbol" charset="0"/>
              </a:rPr>
              <a:t> 024902</a:t>
            </a:r>
            <a:r>
              <a:rPr lang="it-IT" sz="1400" dirty="0">
                <a:solidFill>
                  <a:srgbClr val="FF0000"/>
                </a:solidFill>
                <a:sym typeface="Symbol" charset="0"/>
              </a:rPr>
              <a:t> (</a:t>
            </a:r>
            <a:r>
              <a:rPr lang="en-US" sz="1400" dirty="0">
                <a:solidFill>
                  <a:srgbClr val="FF0000"/>
                </a:solidFill>
                <a:sym typeface="Symbol" charset="0"/>
              </a:rPr>
              <a:t>1999</a:t>
            </a:r>
            <a:r>
              <a:rPr lang="it-IT" sz="1400" dirty="0">
                <a:solidFill>
                  <a:srgbClr val="FF0000"/>
                </a:solidFill>
                <a:sym typeface="Symbol" charset="0"/>
              </a:rPr>
              <a:t>)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607994" y="1769182"/>
            <a:ext cx="3382569" cy="307777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A. Letourneau, </a:t>
            </a:r>
            <a:r>
              <a:rPr lang="en-US" sz="1400" dirty="0" err="1">
                <a:solidFill>
                  <a:srgbClr val="FF0000"/>
                </a:solidFill>
              </a:rPr>
              <a:t>Nucl</a:t>
            </a:r>
            <a:r>
              <a:rPr lang="en-US" sz="1400" dirty="0">
                <a:solidFill>
                  <a:srgbClr val="FF0000"/>
                </a:solidFill>
              </a:rPr>
              <a:t>. Phys. A 712 (2002) 133</a:t>
            </a:r>
          </a:p>
        </p:txBody>
      </p:sp>
      <p:pic>
        <p:nvPicPr>
          <p:cNvPr id="10" name="Picture 9" descr="plotCentrBinsZN.gi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61"/>
          <a:stretch/>
        </p:blipFill>
        <p:spPr>
          <a:xfrm>
            <a:off x="6096000" y="3718617"/>
            <a:ext cx="3031796" cy="3159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8707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4524"/>
    </mc:Choice>
    <mc:Fallback>
      <p:transition xmlns:p14="http://schemas.microsoft.com/office/powerpoint/2010/main" advTm="54524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6660000"/>
            <a:ext cx="2133600" cy="216000"/>
          </a:xfrm>
          <a:solidFill>
            <a:schemeClr val="accent1">
              <a:lumMod val="75000"/>
            </a:schemeClr>
          </a:solidFill>
        </p:spPr>
        <p:txBody>
          <a:bodyPr/>
          <a:lstStyle>
            <a:lvl1pPr>
              <a:defRPr>
                <a:solidFill>
                  <a:srgbClr val="F2F2F2"/>
                </a:solidFill>
              </a:defRPr>
            </a:lvl1pPr>
          </a:lstStyle>
          <a:p>
            <a:r>
              <a:rPr lang="en-US" smtClean="0"/>
              <a:t>C. Oppedisano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123603" y="6660942"/>
            <a:ext cx="4899241" cy="217516"/>
          </a:xfrm>
          <a:solidFill>
            <a:schemeClr val="bg2">
              <a:lumMod val="75000"/>
            </a:schemeClr>
          </a:solidFill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schemeClr val="accent1"/>
                </a:solidFill>
              </a:rPr>
              <a:t>Hard Probes 2013, Cape Town, South Africa, November 4-8 2013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22842" y="6659999"/>
            <a:ext cx="2133600" cy="216000"/>
          </a:xfrm>
          <a:solidFill>
            <a:schemeClr val="bg2">
              <a:lumMod val="60000"/>
              <a:lumOff val="40000"/>
            </a:schemeClr>
          </a:solidFill>
        </p:spPr>
        <p:txBody>
          <a:bodyPr/>
          <a:lstStyle>
            <a:lvl1pPr>
              <a:defRPr>
                <a:solidFill>
                  <a:srgbClr val="10253F"/>
                </a:solidFill>
              </a:defRPr>
            </a:lvl1pPr>
          </a:lstStyle>
          <a:p>
            <a:fld id="{5405244A-08D4-DA48-A0EA-01B05D987E23}" type="slidenum">
              <a:rPr lang="en-US" smtClean="0"/>
              <a:pPr/>
              <a:t>25</a:t>
            </a:fld>
            <a:r>
              <a:rPr lang="en-US" dirty="0" smtClean="0"/>
              <a:t>/16</a:t>
            </a:r>
            <a:endParaRPr lang="en-US" dirty="0"/>
          </a:p>
        </p:txBody>
      </p:sp>
      <p:pic>
        <p:nvPicPr>
          <p:cNvPr id="5" name="Picture 4" descr="2011-Nov-24-ALICE_logo_Red_WithoutStrapline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98" y="20009"/>
            <a:ext cx="503820" cy="805687"/>
          </a:xfrm>
          <a:prstGeom prst="rect">
            <a:avLst/>
          </a:prstGeom>
        </p:spPr>
      </p:pic>
      <p:pic>
        <p:nvPicPr>
          <p:cNvPr id="6" name="Picture 5" descr="Logo_INF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5809" y="48301"/>
            <a:ext cx="761989" cy="747491"/>
          </a:xfrm>
          <a:prstGeom prst="rect">
            <a:avLst/>
          </a:prstGeom>
        </p:spPr>
      </p:pic>
      <p:sp>
        <p:nvSpPr>
          <p:cNvPr id="7" name="Title 10"/>
          <p:cNvSpPr txBox="1">
            <a:spLocks/>
          </p:cNvSpPr>
          <p:nvPr/>
        </p:nvSpPr>
        <p:spPr>
          <a:xfrm>
            <a:off x="799556" y="108001"/>
            <a:ext cx="7450964" cy="579475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none"/>
        </p:style>
        <p:txBody>
          <a:bodyPr vert="horz" lIns="91426" tIns="45712" rIns="91426" bIns="45712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Chalkduster"/>
                <a:ea typeface="+mj-ea"/>
                <a:cs typeface="Chalkduster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r>
              <a:rPr lang="en-US" sz="3200" dirty="0" smtClean="0"/>
              <a:t>Insight from the MC</a:t>
            </a:r>
            <a:endParaRPr lang="en-US" sz="3200" dirty="0"/>
          </a:p>
        </p:txBody>
      </p:sp>
      <p:grpSp>
        <p:nvGrpSpPr>
          <p:cNvPr id="14" name="Group 13"/>
          <p:cNvGrpSpPr/>
          <p:nvPr/>
        </p:nvGrpSpPr>
        <p:grpSpPr>
          <a:xfrm>
            <a:off x="323539" y="3899293"/>
            <a:ext cx="3620125" cy="2475012"/>
            <a:chOff x="323537" y="4114380"/>
            <a:chExt cx="3411249" cy="2259924"/>
          </a:xfrm>
        </p:grpSpPr>
        <p:pic>
          <p:nvPicPr>
            <p:cNvPr id="10" name="Picture 3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23537" y="4114380"/>
              <a:ext cx="3411249" cy="2259924"/>
            </a:xfrm>
            <a:prstGeom prst="rect">
              <a:avLst/>
            </a:prstGeom>
            <a:noFill/>
          </p:spPr>
        </p:pic>
        <p:sp>
          <p:nvSpPr>
            <p:cNvPr id="11" name="TextBox 10"/>
            <p:cNvSpPr txBox="1"/>
            <p:nvPr/>
          </p:nvSpPr>
          <p:spPr>
            <a:xfrm>
              <a:off x="1731061" y="4232968"/>
              <a:ext cx="1842884" cy="702559"/>
            </a:xfrm>
            <a:prstGeom prst="rect">
              <a:avLst/>
            </a:prstGeom>
            <a:noFill/>
          </p:spPr>
          <p:txBody>
            <a:bodyPr wrap="square" lIns="91426" tIns="45712" rIns="91426" bIns="45712" rtlCol="0">
              <a:spAutoFit/>
            </a:bodyPr>
            <a:lstStyle/>
            <a:p>
              <a:r>
                <a:rPr lang="en-US" sz="1600" dirty="0">
                  <a:solidFill>
                    <a:srgbClr val="FF0000"/>
                  </a:solidFill>
                </a:rPr>
                <a:t>TOY MC:</a:t>
              </a:r>
            </a:p>
            <a:p>
              <a:r>
                <a:rPr lang="en-US" sz="1400" dirty="0">
                  <a:solidFill>
                    <a:srgbClr val="FF0000"/>
                  </a:solidFill>
                </a:rPr>
                <a:t>Pythia6 (Perugia 2011)</a:t>
              </a:r>
            </a:p>
            <a:p>
              <a:r>
                <a:rPr lang="en-US" sz="1400" dirty="0">
                  <a:solidFill>
                    <a:srgbClr val="FF0000"/>
                  </a:solidFill>
                </a:rPr>
                <a:t>+ </a:t>
              </a:r>
              <a:r>
                <a:rPr lang="en-US" sz="1400" dirty="0" err="1">
                  <a:solidFill>
                    <a:srgbClr val="FF0000"/>
                  </a:solidFill>
                </a:rPr>
                <a:t>Glauber</a:t>
              </a:r>
              <a:r>
                <a:rPr lang="en-US" sz="1400" dirty="0">
                  <a:solidFill>
                    <a:srgbClr val="FF0000"/>
                  </a:solidFill>
                </a:rPr>
                <a:t> MC)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92212" y="1172080"/>
            <a:ext cx="3449436" cy="2587461"/>
            <a:chOff x="323537" y="825694"/>
            <a:chExt cx="3620125" cy="258746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3537" y="825694"/>
              <a:ext cx="3620125" cy="2587461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1174780" y="1979674"/>
              <a:ext cx="1454446" cy="769441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>
              <a:spAutoFit/>
            </a:bodyPr>
            <a:lstStyle/>
            <a:p>
              <a:r>
                <a:rPr lang="en-US" sz="1600" dirty="0" smtClean="0">
                  <a:solidFill>
                    <a:srgbClr val="FF0000"/>
                  </a:solidFill>
                </a:rPr>
                <a:t>HIJING</a:t>
              </a:r>
              <a:endParaRPr lang="en-US" sz="1600" dirty="0">
                <a:solidFill>
                  <a:srgbClr val="FF0000"/>
                </a:solidFill>
              </a:endParaRPr>
            </a:p>
            <a:p>
              <a:r>
                <a:rPr lang="en-US" sz="1400" dirty="0" smtClean="0">
                  <a:solidFill>
                    <a:srgbClr val="FF0000"/>
                  </a:solidFill>
                </a:rPr>
                <a:t>p-</a:t>
              </a:r>
              <a:r>
                <a:rPr lang="en-US" sz="1400" dirty="0" err="1" smtClean="0">
                  <a:solidFill>
                    <a:srgbClr val="FF0000"/>
                  </a:solidFill>
                </a:rPr>
                <a:t>Pb</a:t>
              </a:r>
              <a:r>
                <a:rPr lang="en-US" sz="1400" dirty="0" smtClean="0">
                  <a:solidFill>
                    <a:srgbClr val="FF0000"/>
                  </a:solidFill>
                </a:rPr>
                <a:t> 5.02 </a:t>
              </a:r>
              <a:r>
                <a:rPr lang="en-US" sz="1400" dirty="0" err="1" smtClean="0">
                  <a:solidFill>
                    <a:srgbClr val="FF0000"/>
                  </a:solidFill>
                </a:rPr>
                <a:t>TeV</a:t>
              </a:r>
              <a:endParaRPr lang="en-US" sz="1400" dirty="0" smtClean="0">
                <a:solidFill>
                  <a:srgbClr val="FF0000"/>
                </a:solidFill>
              </a:endParaRPr>
            </a:p>
            <a:p>
              <a:r>
                <a:rPr lang="en-US" sz="1400" dirty="0" smtClean="0">
                  <a:solidFill>
                    <a:srgbClr val="FF0000"/>
                  </a:solidFill>
                </a:rPr>
                <a:t>No shadowing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057939" y="1374774"/>
            <a:ext cx="4851665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No. of hard scatterings per N-N collision vs. </a:t>
            </a:r>
            <a:r>
              <a:rPr lang="en-US" dirty="0" err="1" smtClean="0"/>
              <a:t>N</a:t>
            </a:r>
            <a:r>
              <a:rPr lang="en-US" baseline="-25000" dirty="0" err="1" smtClean="0"/>
              <a:t>coll</a:t>
            </a:r>
            <a:endParaRPr lang="en-US" dirty="0" smtClean="0"/>
          </a:p>
          <a:p>
            <a:pPr marL="285750" indent="-285750">
              <a:buFont typeface="Wingdings 3" charset="0"/>
              <a:buChar char="Æ"/>
            </a:pPr>
            <a:r>
              <a:rPr lang="en-US" dirty="0" smtClean="0">
                <a:solidFill>
                  <a:srgbClr val="FF0000"/>
                </a:solidFill>
                <a:cs typeface="Arial" charset="0"/>
                <a:sym typeface="Wingdings 3" charset="0"/>
              </a:rPr>
              <a:t>no multiplicity bias</a:t>
            </a:r>
          </a:p>
          <a:p>
            <a:pPr marL="285750" indent="-285750">
              <a:buFont typeface="Wingdings 3" charset="0"/>
              <a:buChar char="Æ"/>
            </a:pPr>
            <a:r>
              <a:rPr lang="en-US" dirty="0" smtClean="0"/>
              <a:t>deviations from </a:t>
            </a:r>
            <a:r>
              <a:rPr lang="en-US" dirty="0" err="1" smtClean="0"/>
              <a:t>N</a:t>
            </a:r>
            <a:r>
              <a:rPr lang="en-US" baseline="-25000" dirty="0" err="1" smtClean="0"/>
              <a:t>coll</a:t>
            </a:r>
            <a:r>
              <a:rPr lang="en-US" dirty="0" smtClean="0"/>
              <a:t> scaling</a:t>
            </a:r>
          </a:p>
          <a:p>
            <a:pPr marL="742879" lvl="1" indent="-285750">
              <a:buFont typeface="Wingdings 3" charset="0"/>
              <a:buChar char="Æ"/>
            </a:pPr>
            <a:r>
              <a:rPr lang="en-US" dirty="0" smtClean="0"/>
              <a:t>at low </a:t>
            </a:r>
            <a:r>
              <a:rPr lang="en-US" dirty="0" err="1" smtClean="0"/>
              <a:t>N</a:t>
            </a:r>
            <a:r>
              <a:rPr lang="en-US" baseline="-25000" dirty="0" err="1" smtClean="0"/>
              <a:t>coll</a:t>
            </a:r>
            <a:r>
              <a:rPr lang="en-US" dirty="0" smtClean="0"/>
              <a:t> (peripheral): geometry &lt;</a:t>
            </a:r>
            <a:r>
              <a:rPr lang="en-US" dirty="0" err="1" smtClean="0"/>
              <a:t>b</a:t>
            </a:r>
            <a:r>
              <a:rPr lang="en-US" baseline="-25000" dirty="0" err="1" smtClean="0"/>
              <a:t>NN</a:t>
            </a:r>
            <a:r>
              <a:rPr lang="en-US" dirty="0" smtClean="0"/>
              <a:t>&gt;</a:t>
            </a:r>
          </a:p>
          <a:p>
            <a:pPr marL="742879" lvl="1" indent="-285750">
              <a:buFont typeface="Wingdings 3" charset="0"/>
              <a:buChar char="Æ"/>
            </a:pPr>
            <a:r>
              <a:rPr lang="en-US" dirty="0" smtClean="0"/>
              <a:t>at high </a:t>
            </a:r>
            <a:r>
              <a:rPr lang="en-US" dirty="0" err="1"/>
              <a:t>N</a:t>
            </a:r>
            <a:r>
              <a:rPr lang="en-US" baseline="-25000" dirty="0" err="1"/>
              <a:t>coll</a:t>
            </a:r>
            <a:r>
              <a:rPr lang="en-US" dirty="0"/>
              <a:t> </a:t>
            </a:r>
            <a:r>
              <a:rPr lang="en-US" dirty="0" smtClean="0"/>
              <a:t>(central): energy conservation (break down of factorization)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81556" y="825693"/>
            <a:ext cx="31922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N</a:t>
            </a:r>
            <a:r>
              <a:rPr lang="en-US" baseline="-25000" dirty="0" err="1" smtClean="0">
                <a:solidFill>
                  <a:srgbClr val="FF0000"/>
                </a:solidFill>
              </a:rPr>
              <a:t>coll</a:t>
            </a:r>
            <a:r>
              <a:rPr lang="en-US" dirty="0" smtClean="0">
                <a:solidFill>
                  <a:srgbClr val="FF0000"/>
                </a:solidFill>
              </a:rPr>
              <a:t> scaling </a:t>
            </a:r>
            <a:r>
              <a:rPr lang="en-US" dirty="0">
                <a:solidFill>
                  <a:srgbClr val="FF0000"/>
                </a:solidFill>
                <a:sym typeface="Wingdings 3" charset="0"/>
              </a:rPr>
              <a:t> 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n</a:t>
            </a:r>
            <a:r>
              <a:rPr lang="en-US" baseline="-25000" dirty="0" err="1" smtClean="0">
                <a:solidFill>
                  <a:srgbClr val="FF0000"/>
                </a:solidFill>
              </a:rPr>
              <a:t>hard</a:t>
            </a:r>
            <a:r>
              <a:rPr lang="en-US" dirty="0" smtClean="0">
                <a:solidFill>
                  <a:srgbClr val="FF0000"/>
                </a:solidFill>
              </a:rPr>
              <a:t>/</a:t>
            </a:r>
            <a:r>
              <a:rPr lang="en-US" dirty="0" err="1" smtClean="0">
                <a:solidFill>
                  <a:srgbClr val="FF0000"/>
                </a:solidFill>
              </a:rPr>
              <a:t>N</a:t>
            </a:r>
            <a:r>
              <a:rPr lang="en-US" baseline="-25000" dirty="0" err="1" smtClean="0">
                <a:solidFill>
                  <a:srgbClr val="FF0000"/>
                </a:solidFill>
              </a:rPr>
              <a:t>coll</a:t>
            </a:r>
            <a:r>
              <a:rPr lang="en-US" dirty="0" smtClean="0">
                <a:solidFill>
                  <a:srgbClr val="FF0000"/>
                </a:solidFill>
              </a:rPr>
              <a:t> = </a:t>
            </a:r>
            <a:r>
              <a:rPr lang="en-US" dirty="0" err="1" smtClean="0">
                <a:solidFill>
                  <a:srgbClr val="FF0000"/>
                </a:solidFill>
              </a:rPr>
              <a:t>const</a:t>
            </a:r>
            <a:r>
              <a:rPr lang="en-US" dirty="0" smtClean="0">
                <a:solidFill>
                  <a:srgbClr val="FF0000"/>
                </a:solidFill>
              </a:rPr>
              <a:t> 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176997" y="4156966"/>
            <a:ext cx="483182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p-</a:t>
            </a:r>
            <a:r>
              <a:rPr lang="en-US" dirty="0" err="1" smtClean="0">
                <a:solidFill>
                  <a:schemeClr val="accent2">
                    <a:lumMod val="50000"/>
                  </a:schemeClr>
                </a:solidFill>
              </a:rPr>
              <a:t>Pb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 collisions described as incoherent superposition of N-N collisions</a:t>
            </a:r>
          </a:p>
          <a:p>
            <a:r>
              <a:rPr lang="en-US" dirty="0"/>
              <a:t>No. of hard scatterings per N-N collision vs. </a:t>
            </a:r>
            <a:r>
              <a:rPr lang="en-US" dirty="0" smtClean="0"/>
              <a:t>centrality from multiplicity in |</a:t>
            </a:r>
            <a:r>
              <a:rPr lang="en-US" dirty="0" smtClean="0">
                <a:latin typeface="Symbol" charset="2"/>
                <a:cs typeface="Symbol" charset="2"/>
              </a:rPr>
              <a:t>h</a:t>
            </a:r>
            <a:r>
              <a:rPr lang="en-US" dirty="0" smtClean="0"/>
              <a:t>|&lt;1.4</a:t>
            </a:r>
          </a:p>
          <a:p>
            <a:pPr marL="285750" lvl="0" indent="-285750">
              <a:buFont typeface="Wingdings 3" charset="0"/>
              <a:buChar char="Æ"/>
            </a:pPr>
            <a:r>
              <a:rPr lang="en-US" dirty="0" smtClean="0">
                <a:solidFill>
                  <a:srgbClr val="FF0000"/>
                </a:solidFill>
                <a:cs typeface="Arial" charset="0"/>
                <a:sym typeface="Wingdings 3" charset="0"/>
              </a:rPr>
              <a:t>ONLY </a:t>
            </a:r>
            <a:r>
              <a:rPr lang="en-US" dirty="0">
                <a:solidFill>
                  <a:srgbClr val="FF0000"/>
                </a:solidFill>
                <a:cs typeface="Arial" charset="0"/>
                <a:sym typeface="Wingdings 3" charset="0"/>
              </a:rPr>
              <a:t>multiplicity </a:t>
            </a:r>
            <a:r>
              <a:rPr lang="en-US" dirty="0" smtClean="0">
                <a:solidFill>
                  <a:srgbClr val="FF0000"/>
                </a:solidFill>
                <a:cs typeface="Arial" charset="0"/>
                <a:sym typeface="Wingdings 3" charset="0"/>
              </a:rPr>
              <a:t>bias</a:t>
            </a:r>
          </a:p>
          <a:p>
            <a:pPr marL="285750" indent="-285750">
              <a:buFont typeface="Wingdings 3" charset="0"/>
              <a:buChar char="Æ"/>
            </a:pPr>
            <a:r>
              <a:rPr lang="en-US" dirty="0" smtClean="0"/>
              <a:t>strong deviations </a:t>
            </a:r>
            <a:r>
              <a:rPr lang="en-US" dirty="0"/>
              <a:t>from </a:t>
            </a:r>
            <a:r>
              <a:rPr lang="en-US" dirty="0" err="1"/>
              <a:t>N</a:t>
            </a:r>
            <a:r>
              <a:rPr lang="en-US" baseline="-25000" dirty="0" err="1"/>
              <a:t>coll</a:t>
            </a:r>
            <a:r>
              <a:rPr lang="en-US" dirty="0"/>
              <a:t> </a:t>
            </a:r>
            <a:r>
              <a:rPr lang="en-US" dirty="0" smtClean="0"/>
              <a:t>scaling at low and high centralities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 rot="16200000">
            <a:off x="-153516" y="1631770"/>
            <a:ext cx="9541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n</a:t>
            </a:r>
            <a:r>
              <a:rPr lang="en-US" sz="1600" baseline="-25000" dirty="0" err="1" smtClean="0"/>
              <a:t>hard</a:t>
            </a:r>
            <a:r>
              <a:rPr lang="en-US" sz="1600" dirty="0" smtClean="0"/>
              <a:t>/</a:t>
            </a:r>
            <a:r>
              <a:rPr lang="en-US" sz="1600" dirty="0" err="1"/>
              <a:t>N</a:t>
            </a:r>
            <a:r>
              <a:rPr lang="en-US" sz="1600" baseline="-25000" dirty="0" err="1"/>
              <a:t>coll</a:t>
            </a:r>
            <a:endParaRPr lang="en-US" sz="1600" baseline="-25000" dirty="0"/>
          </a:p>
        </p:txBody>
      </p:sp>
      <p:sp>
        <p:nvSpPr>
          <p:cNvPr id="19" name="TextBox 18"/>
          <p:cNvSpPr txBox="1"/>
          <p:nvPr/>
        </p:nvSpPr>
        <p:spPr>
          <a:xfrm rot="16200000">
            <a:off x="-133965" y="4255030"/>
            <a:ext cx="9541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n</a:t>
            </a:r>
            <a:r>
              <a:rPr lang="en-US" sz="1600" baseline="-25000" dirty="0" err="1" smtClean="0"/>
              <a:t>hard</a:t>
            </a:r>
            <a:r>
              <a:rPr lang="en-US" sz="1600" dirty="0" smtClean="0"/>
              <a:t>/</a:t>
            </a:r>
            <a:r>
              <a:rPr lang="en-US" sz="1600" dirty="0" err="1" smtClean="0"/>
              <a:t>N</a:t>
            </a:r>
            <a:r>
              <a:rPr lang="en-US" sz="1600" baseline="-25000" dirty="0" err="1" smtClean="0"/>
              <a:t>coll</a:t>
            </a:r>
            <a:endParaRPr lang="en-US" sz="1600" baseline="-25000" dirty="0"/>
          </a:p>
        </p:txBody>
      </p:sp>
      <p:sp>
        <p:nvSpPr>
          <p:cNvPr id="20" name="Rectangle 19"/>
          <p:cNvSpPr/>
          <p:nvPr/>
        </p:nvSpPr>
        <p:spPr>
          <a:xfrm>
            <a:off x="3263100" y="3570777"/>
            <a:ext cx="794839" cy="307777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en-US" sz="1400" dirty="0" err="1"/>
              <a:t>N</a:t>
            </a:r>
            <a:r>
              <a:rPr lang="en-US" sz="1400" baseline="-25000" dirty="0" err="1"/>
              <a:t>coll</a:t>
            </a:r>
            <a:endParaRPr lang="en-US" sz="1400" baseline="-25000" dirty="0"/>
          </a:p>
        </p:txBody>
      </p:sp>
    </p:spTree>
    <p:extLst>
      <p:ext uri="{BB962C8B-B14F-4D97-AF65-F5344CB8AC3E}">
        <p14:creationId xmlns:p14="http://schemas.microsoft.com/office/powerpoint/2010/main" val="22900094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4524"/>
    </mc:Choice>
    <mc:Fallback>
      <p:transition xmlns:p14="http://schemas.microsoft.com/office/powerpoint/2010/main" advTm="54524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5232650" y="885707"/>
            <a:ext cx="3910555" cy="3917042"/>
            <a:chOff x="5787829" y="1674806"/>
            <a:chExt cx="3196735" cy="3010519"/>
          </a:xfrm>
        </p:grpSpPr>
        <p:pic>
          <p:nvPicPr>
            <p:cNvPr id="13" name="Picture 12" descr="2012-Oct-18-RAA_pPb_PbPb_Alice3.pdf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128"/>
            <a:stretch/>
          </p:blipFill>
          <p:spPr>
            <a:xfrm>
              <a:off x="5787829" y="1887699"/>
              <a:ext cx="3196735" cy="2797626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6580354" y="1674806"/>
              <a:ext cx="2290875" cy="212893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FF0000"/>
                  </a:solidFill>
                </a:rPr>
                <a:t>ALICE, </a:t>
              </a:r>
              <a:r>
                <a:rPr lang="hu-HU" sz="1200" dirty="0" smtClean="0">
                  <a:solidFill>
                    <a:srgbClr val="FF0000"/>
                  </a:solidFill>
                </a:rPr>
                <a:t>Phys</a:t>
              </a:r>
              <a:r>
                <a:rPr lang="hu-HU" sz="1200" dirty="0">
                  <a:solidFill>
                    <a:srgbClr val="FF0000"/>
                  </a:solidFill>
                </a:rPr>
                <a:t>. Rev. Lett. 110, 082302 (2013</a:t>
              </a:r>
              <a:r>
                <a:rPr lang="hu-HU" sz="1200" dirty="0" smtClean="0">
                  <a:solidFill>
                    <a:srgbClr val="FF0000"/>
                  </a:solidFill>
                </a:rPr>
                <a:t>)</a:t>
              </a:r>
              <a:endParaRPr lang="hu-HU" sz="1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6660000"/>
            <a:ext cx="2133600" cy="216000"/>
          </a:xfrm>
          <a:solidFill>
            <a:schemeClr val="accent1">
              <a:lumMod val="75000"/>
            </a:schemeClr>
          </a:solidFill>
        </p:spPr>
        <p:txBody>
          <a:bodyPr/>
          <a:lstStyle>
            <a:lvl1pPr>
              <a:defRPr>
                <a:solidFill>
                  <a:srgbClr val="F2F2F2"/>
                </a:solidFill>
              </a:defRPr>
            </a:lvl1pPr>
          </a:lstStyle>
          <a:p>
            <a:r>
              <a:rPr lang="en-US" smtClean="0"/>
              <a:t>C. Oppedisano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123603" y="6660942"/>
            <a:ext cx="4899241" cy="217516"/>
          </a:xfrm>
          <a:solidFill>
            <a:schemeClr val="bg2">
              <a:lumMod val="75000"/>
            </a:schemeClr>
          </a:solidFill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schemeClr val="accent1"/>
                </a:solidFill>
              </a:rPr>
              <a:t>Hard Probes 2013, Cape Town, South Africa, November 4-8 2013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22842" y="6659999"/>
            <a:ext cx="2133600" cy="216000"/>
          </a:xfrm>
          <a:solidFill>
            <a:schemeClr val="bg2">
              <a:lumMod val="60000"/>
              <a:lumOff val="40000"/>
            </a:schemeClr>
          </a:solidFill>
        </p:spPr>
        <p:txBody>
          <a:bodyPr/>
          <a:lstStyle>
            <a:lvl1pPr>
              <a:defRPr>
                <a:solidFill>
                  <a:srgbClr val="10253F"/>
                </a:solidFill>
              </a:defRPr>
            </a:lvl1pPr>
          </a:lstStyle>
          <a:p>
            <a:fld id="{5405244A-08D4-DA48-A0EA-01B05D987E23}" type="slidenum">
              <a:rPr lang="en-US" smtClean="0"/>
              <a:pPr/>
              <a:t>3</a:t>
            </a:fld>
            <a:r>
              <a:rPr lang="en-US" dirty="0" smtClean="0"/>
              <a:t>/16</a:t>
            </a:r>
            <a:endParaRPr lang="en-US" dirty="0"/>
          </a:p>
        </p:txBody>
      </p:sp>
      <p:pic>
        <p:nvPicPr>
          <p:cNvPr id="5" name="Picture 4" descr="2011-Nov-24-ALICE_logo_Red_WithoutStrapline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98" y="20009"/>
            <a:ext cx="503820" cy="805687"/>
          </a:xfrm>
          <a:prstGeom prst="rect">
            <a:avLst/>
          </a:prstGeom>
        </p:spPr>
      </p:pic>
      <p:pic>
        <p:nvPicPr>
          <p:cNvPr id="6" name="Picture 5" descr="Logo_INFN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5809" y="48301"/>
            <a:ext cx="761989" cy="747491"/>
          </a:xfrm>
          <a:prstGeom prst="rect">
            <a:avLst/>
          </a:prstGeom>
        </p:spPr>
      </p:pic>
      <p:sp>
        <p:nvSpPr>
          <p:cNvPr id="7" name="Title 10"/>
          <p:cNvSpPr txBox="1">
            <a:spLocks/>
          </p:cNvSpPr>
          <p:nvPr/>
        </p:nvSpPr>
        <p:spPr>
          <a:xfrm>
            <a:off x="799556" y="108001"/>
            <a:ext cx="7450964" cy="579475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none"/>
        </p:style>
        <p:txBody>
          <a:bodyPr vert="horz" lIns="91426" tIns="45712" rIns="91426" bIns="45712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Chalkduster"/>
                <a:ea typeface="+mj-ea"/>
                <a:cs typeface="Chalkduster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r>
              <a:rPr lang="en-US" sz="2400" dirty="0"/>
              <a:t>N</a:t>
            </a:r>
            <a:r>
              <a:rPr lang="en-US" sz="2400" dirty="0" smtClean="0"/>
              <a:t>uclear </a:t>
            </a:r>
            <a:r>
              <a:rPr lang="en-US" sz="2400" dirty="0"/>
              <a:t>modification factor </a:t>
            </a:r>
            <a:r>
              <a:rPr lang="en-US" sz="2400" dirty="0" err="1"/>
              <a:t>R</a:t>
            </a:r>
            <a:r>
              <a:rPr lang="en-US" sz="2400" baseline="-25000" dirty="0" err="1"/>
              <a:t>pPb</a:t>
            </a:r>
            <a:endParaRPr lang="en-US" sz="2400" baseline="-25000" dirty="0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21442963"/>
              </p:ext>
            </p:extLst>
          </p:nvPr>
        </p:nvGraphicFramePr>
        <p:xfrm>
          <a:off x="799558" y="3568191"/>
          <a:ext cx="3565525" cy="728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21" name="Equation" r:id="rId6" imgW="2489200" imgH="508000" progId="Equation.3">
                  <p:embed/>
                </p:oleObj>
              </mc:Choice>
              <mc:Fallback>
                <p:oleObj name="Equation" r:id="rId6" imgW="2489200" imgH="508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99558" y="3568191"/>
                        <a:ext cx="3565525" cy="728663"/>
                      </a:xfrm>
                      <a:prstGeom prst="rect">
                        <a:avLst/>
                      </a:prstGeom>
                      <a:solidFill>
                        <a:srgbClr val="FFFF66"/>
                      </a:solidFill>
                      <a:ln w="19050" cmpd="sng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01261590"/>
              </p:ext>
            </p:extLst>
          </p:nvPr>
        </p:nvGraphicFramePr>
        <p:xfrm>
          <a:off x="460530" y="1162706"/>
          <a:ext cx="4578610" cy="744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22" name="Equation" r:id="rId8" imgW="3048000" imgH="520700" progId="Equation.3">
                  <p:embed/>
                </p:oleObj>
              </mc:Choice>
              <mc:Fallback>
                <p:oleObj name="Equation" r:id="rId8" imgW="3048000" imgH="520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60530" y="1162706"/>
                        <a:ext cx="4578610" cy="744575"/>
                      </a:xfrm>
                      <a:prstGeom prst="rect">
                        <a:avLst/>
                      </a:prstGeom>
                      <a:solidFill>
                        <a:srgbClr val="66CCFF"/>
                      </a:solidFill>
                      <a:ln w="19050" cmpd="sng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tangle 15"/>
          <p:cNvSpPr/>
          <p:nvPr/>
        </p:nvSpPr>
        <p:spPr>
          <a:xfrm>
            <a:off x="460533" y="2301699"/>
            <a:ext cx="4578609" cy="1010517"/>
          </a:xfrm>
          <a:prstGeom prst="rect">
            <a:avLst/>
          </a:prstGeom>
        </p:spPr>
        <p:txBody>
          <a:bodyPr wrap="square" lIns="91426" tIns="45712" rIns="91426" bIns="45712">
            <a:spAutoFit/>
          </a:bodyPr>
          <a:lstStyle/>
          <a:p>
            <a:pPr>
              <a:lnSpc>
                <a:spcPts val="2400"/>
              </a:lnSpc>
              <a:tabLst>
                <a:tab pos="3339581" algn="l"/>
                <a:tab pos="3390373" algn="l"/>
              </a:tabLst>
            </a:pPr>
            <a:r>
              <a:rPr lang="en-US" altLang="zh-CN" dirty="0" smtClean="0">
                <a:solidFill>
                  <a:srgbClr val="0000FF"/>
                </a:solidFill>
                <a:cs typeface="Times New Roman" pitchFamily="18" charset="0"/>
              </a:rPr>
              <a:t>MB sample </a:t>
            </a:r>
            <a:r>
              <a:rPr lang="en-US" dirty="0" smtClean="0">
                <a:solidFill>
                  <a:srgbClr val="0000FF"/>
                </a:solidFill>
                <a:sym typeface="Wingdings 3" charset="0"/>
              </a:rPr>
              <a:t> the </a:t>
            </a:r>
            <a:r>
              <a:rPr lang="en-US" altLang="zh-CN" dirty="0" smtClean="0">
                <a:solidFill>
                  <a:srgbClr val="0000FF"/>
                </a:solidFill>
                <a:cs typeface="Times New Roman" pitchFamily="18" charset="0"/>
              </a:rPr>
              <a:t>average number of </a:t>
            </a:r>
            <a:r>
              <a:rPr lang="en-US" altLang="zh-CN" dirty="0">
                <a:solidFill>
                  <a:srgbClr val="0000FF"/>
                </a:solidFill>
                <a:cs typeface="Times New Roman" pitchFamily="18" charset="0"/>
              </a:rPr>
              <a:t>binary </a:t>
            </a:r>
            <a:r>
              <a:rPr lang="en-US" altLang="zh-CN" dirty="0" smtClean="0">
                <a:solidFill>
                  <a:srgbClr val="0000FF"/>
                </a:solidFill>
                <a:cs typeface="Times New Roman" pitchFamily="18" charset="0"/>
              </a:rPr>
              <a:t>collisions &lt;</a:t>
            </a:r>
            <a:r>
              <a:rPr lang="en-US" altLang="zh-CN" dirty="0" err="1" smtClean="0">
                <a:solidFill>
                  <a:srgbClr val="0000FF"/>
                </a:solidFill>
                <a:cs typeface="Times New Roman" pitchFamily="18" charset="0"/>
              </a:rPr>
              <a:t>N</a:t>
            </a:r>
            <a:r>
              <a:rPr lang="en-US" altLang="zh-CN" baseline="-25000" dirty="0" err="1" smtClean="0">
                <a:solidFill>
                  <a:srgbClr val="0000FF"/>
                </a:solidFill>
                <a:cs typeface="Times New Roman" pitchFamily="18" charset="0"/>
              </a:rPr>
              <a:t>coll</a:t>
            </a:r>
            <a:r>
              <a:rPr lang="en-US" altLang="zh-CN" dirty="0" smtClean="0">
                <a:solidFill>
                  <a:srgbClr val="0000FF"/>
                </a:solidFill>
                <a:cs typeface="Times New Roman" pitchFamily="18" charset="0"/>
              </a:rPr>
              <a:t>&gt; is determined </a:t>
            </a:r>
            <a:r>
              <a:rPr lang="en-US" altLang="zh-CN" dirty="0">
                <a:solidFill>
                  <a:srgbClr val="0000FF"/>
                </a:solidFill>
                <a:cs typeface="Times New Roman" pitchFamily="18" charset="0"/>
              </a:rPr>
              <a:t>by p-N cross-</a:t>
            </a:r>
            <a:r>
              <a:rPr lang="en-US" altLang="zh-CN" dirty="0" smtClean="0">
                <a:solidFill>
                  <a:srgbClr val="0000FF"/>
                </a:solidFill>
                <a:cs typeface="Times New Roman" pitchFamily="18" charset="0"/>
              </a:rPr>
              <a:t>section and </a:t>
            </a:r>
            <a:r>
              <a:rPr lang="en-US" altLang="zh-CN" dirty="0">
                <a:solidFill>
                  <a:srgbClr val="0000FF"/>
                </a:solidFill>
                <a:cs typeface="Times New Roman" pitchFamily="18" charset="0"/>
              </a:rPr>
              <a:t>total </a:t>
            </a:r>
            <a:r>
              <a:rPr lang="en-US" altLang="zh-CN" dirty="0" smtClean="0">
                <a:solidFill>
                  <a:srgbClr val="0000FF"/>
                </a:solidFill>
                <a:cs typeface="Times New Roman" pitchFamily="18" charset="0"/>
              </a:rPr>
              <a:t>p-</a:t>
            </a:r>
            <a:r>
              <a:rPr lang="en-US" altLang="zh-CN" dirty="0" err="1" smtClean="0">
                <a:solidFill>
                  <a:srgbClr val="0000FF"/>
                </a:solidFill>
                <a:cs typeface="Times New Roman" pitchFamily="18" charset="0"/>
              </a:rPr>
              <a:t>Pb</a:t>
            </a:r>
            <a:r>
              <a:rPr lang="en-US" altLang="zh-CN" dirty="0" smtClean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altLang="zh-CN" dirty="0">
                <a:solidFill>
                  <a:srgbClr val="0000FF"/>
                </a:solidFill>
                <a:cs typeface="Times New Roman" pitchFamily="18" charset="0"/>
              </a:rPr>
              <a:t>cross-</a:t>
            </a:r>
            <a:r>
              <a:rPr lang="en-US" altLang="zh-CN" dirty="0" smtClean="0">
                <a:solidFill>
                  <a:srgbClr val="0000FF"/>
                </a:solidFill>
                <a:cs typeface="Times New Roman" pitchFamily="18" charset="0"/>
              </a:rPr>
              <a:t>section:</a:t>
            </a:r>
            <a:endParaRPr lang="en-US" altLang="zh-CN" dirty="0">
              <a:solidFill>
                <a:srgbClr val="0000FF"/>
              </a:solidFill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72920" y="5146491"/>
            <a:ext cx="7510411" cy="1200312"/>
          </a:xfrm>
          <a:prstGeom prst="rect">
            <a:avLst/>
          </a:prstGeom>
          <a:noFill/>
        </p:spPr>
        <p:txBody>
          <a:bodyPr wrap="none" lIns="91426" tIns="45712" rIns="91426" bIns="45712" rtlCol="0">
            <a:spAutoFit/>
          </a:bodyPr>
          <a:lstStyle/>
          <a:p>
            <a:r>
              <a:rPr lang="en-US" dirty="0" smtClean="0">
                <a:solidFill>
                  <a:srgbClr val="339966"/>
                </a:solidFill>
                <a:sym typeface="Wingdings 3" charset="0"/>
              </a:rPr>
              <a:t> </a:t>
            </a:r>
            <a:r>
              <a:rPr lang="en-US" dirty="0" smtClean="0">
                <a:solidFill>
                  <a:srgbClr val="339966"/>
                </a:solidFill>
              </a:rPr>
              <a:t>study nuclear modification factor as a function of centrality</a:t>
            </a:r>
          </a:p>
          <a:p>
            <a:r>
              <a:rPr lang="en-US" dirty="0" smtClean="0">
                <a:solidFill>
                  <a:schemeClr val="bg2">
                    <a:lumMod val="75000"/>
                  </a:schemeClr>
                </a:solidFill>
                <a:sym typeface="Wingdings 3" charset="0"/>
              </a:rPr>
              <a:t> </a:t>
            </a:r>
            <a:r>
              <a:rPr lang="en-US" dirty="0" smtClean="0">
                <a:solidFill>
                  <a:schemeClr val="bg2">
                    <a:lumMod val="75000"/>
                  </a:schemeClr>
                </a:solidFill>
              </a:rPr>
              <a:t>compare p-</a:t>
            </a:r>
            <a:r>
              <a:rPr lang="en-US" dirty="0" err="1" smtClean="0">
                <a:solidFill>
                  <a:schemeClr val="bg2">
                    <a:lumMod val="75000"/>
                  </a:schemeClr>
                </a:solidFill>
              </a:rPr>
              <a:t>Pb</a:t>
            </a:r>
            <a:r>
              <a:rPr lang="en-US" dirty="0" smtClean="0">
                <a:solidFill>
                  <a:schemeClr val="bg2">
                    <a:lumMod val="75000"/>
                  </a:schemeClr>
                </a:solidFill>
              </a:rPr>
              <a:t> effects with incoherent superposition of binary p-N collisions</a:t>
            </a:r>
          </a:p>
          <a:p>
            <a:r>
              <a:rPr lang="en-US" dirty="0" smtClean="0">
                <a:solidFill>
                  <a:srgbClr val="CC33CC"/>
                </a:solidFill>
                <a:sym typeface="Wingdings 3" charset="0"/>
              </a:rPr>
              <a:t> </a:t>
            </a:r>
            <a:r>
              <a:rPr lang="en-US" dirty="0" smtClean="0">
                <a:solidFill>
                  <a:srgbClr val="CC33CC"/>
                </a:solidFill>
              </a:rPr>
              <a:t>define centrality classes using different estimators</a:t>
            </a:r>
          </a:p>
          <a:p>
            <a:r>
              <a:rPr lang="en-US" dirty="0"/>
              <a:t>	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sym typeface="Wingdings 3" charset="0"/>
              </a:rPr>
              <a:t> 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define </a:t>
            </a:r>
            <a:r>
              <a:rPr lang="en-US" i="1" dirty="0" smtClean="0">
                <a:solidFill>
                  <a:schemeClr val="accent6">
                    <a:lumMod val="75000"/>
                  </a:schemeClr>
                </a:solidFill>
              </a:rPr>
              <a:t>&lt;</a:t>
            </a:r>
            <a:r>
              <a:rPr lang="en-US" i="1" dirty="0" err="1" smtClean="0">
                <a:solidFill>
                  <a:schemeClr val="accent6">
                    <a:lumMod val="75000"/>
                  </a:schemeClr>
                </a:solidFill>
              </a:rPr>
              <a:t>N</a:t>
            </a:r>
            <a:r>
              <a:rPr lang="en-US" i="1" baseline="-25000" dirty="0" err="1" smtClean="0">
                <a:solidFill>
                  <a:schemeClr val="accent6">
                    <a:lumMod val="75000"/>
                  </a:schemeClr>
                </a:solidFill>
              </a:rPr>
              <a:t>coll</a:t>
            </a:r>
            <a:r>
              <a:rPr lang="en-US" i="1" dirty="0" smtClean="0">
                <a:solidFill>
                  <a:schemeClr val="accent6">
                    <a:lumMod val="75000"/>
                  </a:schemeClr>
                </a:solidFill>
              </a:rPr>
              <a:t>&gt; 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in each event class</a:t>
            </a:r>
          </a:p>
        </p:txBody>
      </p:sp>
    </p:spTree>
    <p:extLst>
      <p:ext uri="{BB962C8B-B14F-4D97-AF65-F5344CB8AC3E}">
        <p14:creationId xmlns:p14="http://schemas.microsoft.com/office/powerpoint/2010/main" val="32771386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4524"/>
    </mc:Choice>
    <mc:Fallback>
      <p:transition xmlns:p14="http://schemas.microsoft.com/office/powerpoint/2010/main" advTm="54524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17"/>
          <p:cNvSpPr/>
          <p:nvPr/>
        </p:nvSpPr>
        <p:spPr>
          <a:xfrm>
            <a:off x="4602436" y="945279"/>
            <a:ext cx="4440110" cy="3007685"/>
          </a:xfrm>
          <a:prstGeom prst="roundRect">
            <a:avLst>
              <a:gd name="adj" fmla="val 9620"/>
            </a:avLst>
          </a:prstGeom>
          <a:noFill/>
          <a:ln w="28575" cmpd="sng">
            <a:solidFill>
              <a:srgbClr val="FF003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6" tIns="45712" rIns="91426" bIns="45712"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>
            <a:off x="84825" y="945279"/>
            <a:ext cx="4364839" cy="3007685"/>
          </a:xfrm>
          <a:prstGeom prst="roundRect">
            <a:avLst>
              <a:gd name="adj" fmla="val 9620"/>
            </a:avLst>
          </a:prstGeom>
          <a:noFill/>
          <a:ln w="28575" cmpd="sng">
            <a:solidFill>
              <a:srgbClr val="FF003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6" tIns="45712" rIns="91426" bIns="45712"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6660000"/>
            <a:ext cx="2133600" cy="216000"/>
          </a:xfrm>
          <a:solidFill>
            <a:schemeClr val="accent1">
              <a:lumMod val="75000"/>
            </a:schemeClr>
          </a:solidFill>
        </p:spPr>
        <p:txBody>
          <a:bodyPr/>
          <a:lstStyle>
            <a:lvl1pPr>
              <a:defRPr>
                <a:solidFill>
                  <a:srgbClr val="F2F2F2"/>
                </a:solidFill>
              </a:defRPr>
            </a:lvl1pPr>
          </a:lstStyle>
          <a:p>
            <a:r>
              <a:rPr lang="en-US" smtClean="0"/>
              <a:t>C. Oppedisano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123603" y="6660942"/>
            <a:ext cx="4899241" cy="217516"/>
          </a:xfrm>
          <a:solidFill>
            <a:schemeClr val="bg2">
              <a:lumMod val="75000"/>
            </a:schemeClr>
          </a:solidFill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schemeClr val="accent1"/>
                </a:solidFill>
              </a:rPr>
              <a:t>Hard Probes 2013, Cape Town, South Africa, November 4-8 2013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22842" y="6659999"/>
            <a:ext cx="2133600" cy="216000"/>
          </a:xfrm>
          <a:solidFill>
            <a:schemeClr val="bg2">
              <a:lumMod val="60000"/>
              <a:lumOff val="40000"/>
            </a:schemeClr>
          </a:solidFill>
        </p:spPr>
        <p:txBody>
          <a:bodyPr/>
          <a:lstStyle>
            <a:lvl1pPr>
              <a:defRPr>
                <a:solidFill>
                  <a:srgbClr val="10253F"/>
                </a:solidFill>
              </a:defRPr>
            </a:lvl1pPr>
          </a:lstStyle>
          <a:p>
            <a:fld id="{5405244A-08D4-DA48-A0EA-01B05D987E23}" type="slidenum">
              <a:rPr lang="en-US" smtClean="0"/>
              <a:pPr/>
              <a:t>4</a:t>
            </a:fld>
            <a:r>
              <a:rPr lang="en-US" dirty="0" smtClean="0"/>
              <a:t>/16</a:t>
            </a:r>
            <a:endParaRPr lang="en-US" dirty="0"/>
          </a:p>
        </p:txBody>
      </p:sp>
      <p:pic>
        <p:nvPicPr>
          <p:cNvPr id="5" name="Picture 4" descr="2011-Nov-24-ALICE_logo_Red_WithoutStrapline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98" y="20009"/>
            <a:ext cx="503820" cy="805687"/>
          </a:xfrm>
          <a:prstGeom prst="rect">
            <a:avLst/>
          </a:prstGeom>
        </p:spPr>
      </p:pic>
      <p:pic>
        <p:nvPicPr>
          <p:cNvPr id="6" name="Picture 5" descr="Logo_INF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5809" y="48301"/>
            <a:ext cx="761989" cy="747491"/>
          </a:xfrm>
          <a:prstGeom prst="rect">
            <a:avLst/>
          </a:prstGeom>
        </p:spPr>
      </p:pic>
      <p:sp>
        <p:nvSpPr>
          <p:cNvPr id="7" name="Title 10"/>
          <p:cNvSpPr txBox="1">
            <a:spLocks/>
          </p:cNvSpPr>
          <p:nvPr/>
        </p:nvSpPr>
        <p:spPr>
          <a:xfrm>
            <a:off x="799556" y="108001"/>
            <a:ext cx="7450964" cy="579475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none"/>
        </p:style>
        <p:txBody>
          <a:bodyPr vert="horz" lIns="91426" tIns="45712" rIns="91426" bIns="45712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Chalkduster"/>
                <a:ea typeface="+mj-ea"/>
                <a:cs typeface="Chalkduster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r>
              <a:rPr lang="en-US" sz="3200" dirty="0"/>
              <a:t>Centrality estimators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1664" y="2338571"/>
            <a:ext cx="1443621" cy="36931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lIns="91426" tIns="45712" rIns="91426" bIns="45712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MIDRAPIDITY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8961" y="2911870"/>
            <a:ext cx="1175143" cy="646315"/>
          </a:xfrm>
          <a:prstGeom prst="rect">
            <a:avLst/>
          </a:prstGeom>
          <a:solidFill>
            <a:srgbClr val="267CF2"/>
          </a:solidFill>
        </p:spPr>
        <p:txBody>
          <a:bodyPr wrap="none" lIns="91426" tIns="45712" rIns="91426" bIns="45712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FORWARD 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RAPIDITY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56853" y="1288086"/>
            <a:ext cx="1486902" cy="369316"/>
          </a:xfrm>
          <a:prstGeom prst="rect">
            <a:avLst/>
          </a:prstGeom>
          <a:solidFill>
            <a:srgbClr val="267CF2"/>
          </a:solidFill>
        </p:spPr>
        <p:txBody>
          <a:bodyPr wrap="none" lIns="91426" tIns="45712" rIns="91426" bIns="45712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ZERO DEGREE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47567" y="795792"/>
            <a:ext cx="1479864" cy="369316"/>
          </a:xfrm>
          <a:prstGeom prst="rect">
            <a:avLst/>
          </a:prstGeom>
          <a:solidFill>
            <a:srgbClr val="FF0033"/>
          </a:solidFill>
        </p:spPr>
        <p:txBody>
          <a:bodyPr wrap="none" lIns="91426" tIns="45712" rIns="91426" bIns="45712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MULTIPLICITY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500320" y="805008"/>
            <a:ext cx="2518885" cy="369316"/>
          </a:xfrm>
          <a:prstGeom prst="rect">
            <a:avLst/>
          </a:prstGeom>
          <a:solidFill>
            <a:srgbClr val="FF0033"/>
          </a:solidFill>
        </p:spPr>
        <p:txBody>
          <a:bodyPr wrap="none" lIns="91426" tIns="45712" rIns="91426" bIns="45712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VERY FORWARD ENERGY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27785" y="2911864"/>
            <a:ext cx="2649856" cy="923314"/>
          </a:xfrm>
          <a:prstGeom prst="rect">
            <a:avLst/>
          </a:prstGeom>
          <a:noFill/>
        </p:spPr>
        <p:txBody>
          <a:bodyPr wrap="none" lIns="91426" tIns="45712" rIns="91426" bIns="45712" rtlCol="0">
            <a:spAutoFit/>
          </a:bodyPr>
          <a:lstStyle/>
          <a:p>
            <a:r>
              <a:rPr lang="en-US" dirty="0" smtClean="0">
                <a:solidFill>
                  <a:srgbClr val="FF0033"/>
                </a:solidFill>
              </a:rPr>
              <a:t>V0 scintillator </a:t>
            </a:r>
            <a:r>
              <a:rPr lang="en-US" dirty="0" err="1" smtClean="0">
                <a:solidFill>
                  <a:srgbClr val="FF0033"/>
                </a:solidFill>
              </a:rPr>
              <a:t>hodoscopes</a:t>
            </a:r>
            <a:r>
              <a:rPr lang="en-US" dirty="0" smtClean="0">
                <a:solidFill>
                  <a:srgbClr val="FF0033"/>
                </a:solidFill>
              </a:rPr>
              <a:t> </a:t>
            </a:r>
          </a:p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V0A 	</a:t>
            </a:r>
            <a:r>
              <a:rPr lang="en-US" dirty="0">
                <a:solidFill>
                  <a:srgbClr val="30B9F8"/>
                </a:solidFill>
              </a:rPr>
              <a:t>z = </a:t>
            </a:r>
            <a:r>
              <a:rPr lang="en-US" dirty="0" smtClean="0">
                <a:solidFill>
                  <a:srgbClr val="30B9F8"/>
                </a:solidFill>
              </a:rPr>
              <a:t>3.4 m   </a:t>
            </a:r>
            <a:r>
              <a:rPr lang="en-US" dirty="0">
                <a:solidFill>
                  <a:srgbClr val="30B9F8"/>
                </a:solidFill>
              </a:rPr>
              <a:t>2.0</a:t>
            </a:r>
            <a:r>
              <a:rPr lang="en-US" dirty="0" smtClean="0">
                <a:solidFill>
                  <a:srgbClr val="30B9F8"/>
                </a:solidFill>
              </a:rPr>
              <a:t>&lt;</a:t>
            </a:r>
            <a:r>
              <a:rPr lang="en-US" altLang="zh-CN" dirty="0" err="1">
                <a:solidFill>
                  <a:srgbClr val="30B9F8"/>
                </a:solidFill>
                <a:cs typeface="Times New Roman" pitchFamily="18" charset="0"/>
              </a:rPr>
              <a:t>η</a:t>
            </a:r>
            <a:r>
              <a:rPr lang="en-US" dirty="0" smtClean="0">
                <a:solidFill>
                  <a:srgbClr val="30B9F8"/>
                </a:solidFill>
              </a:rPr>
              <a:t>&lt;5.1</a:t>
            </a:r>
            <a:r>
              <a:rPr lang="en-US" dirty="0" smtClean="0">
                <a:solidFill>
                  <a:schemeClr val="accent4"/>
                </a:solidFill>
              </a:rPr>
              <a:t>  </a:t>
            </a:r>
          </a:p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V0C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z = -0.9 m -3.7&lt;</a:t>
            </a:r>
            <a:r>
              <a:rPr lang="en-US" altLang="zh-CN" dirty="0" err="1">
                <a:solidFill>
                  <a:schemeClr val="accent6">
                    <a:lumMod val="75000"/>
                  </a:schemeClr>
                </a:solidFill>
                <a:cs typeface="Times New Roman" pitchFamily="18" charset="0"/>
              </a:rPr>
              <a:t>η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&lt;-1.7</a:t>
            </a:r>
          </a:p>
        </p:txBody>
      </p:sp>
      <p:sp>
        <p:nvSpPr>
          <p:cNvPr id="15" name="TextBox 1"/>
          <p:cNvSpPr txBox="1"/>
          <p:nvPr/>
        </p:nvSpPr>
        <p:spPr>
          <a:xfrm>
            <a:off x="1659800" y="2327215"/>
            <a:ext cx="2818506" cy="562539"/>
          </a:xfrm>
          <a:prstGeom prst="rect">
            <a:avLst/>
          </a:prstGeom>
          <a:noFill/>
        </p:spPr>
        <p:txBody>
          <a:bodyPr wrap="square" lIns="0" tIns="0" rIns="0" bIns="45712" rtlCol="0">
            <a:spAutoFit/>
          </a:bodyPr>
          <a:lstStyle/>
          <a:p>
            <a:pPr>
              <a:lnSpc>
                <a:spcPts val="2000"/>
              </a:lnSpc>
            </a:pPr>
            <a:r>
              <a:rPr lang="en-US" altLang="zh-CN" dirty="0">
                <a:solidFill>
                  <a:srgbClr val="FF0000"/>
                </a:solidFill>
                <a:cs typeface="Times New Roman" pitchFamily="18" charset="0"/>
              </a:rPr>
              <a:t>2 innermost ITS</a:t>
            </a:r>
            <a:r>
              <a:rPr lang="en-US" altLang="zh-CN" dirty="0">
                <a:cs typeface="Times New Roman" pitchFamily="18" charset="0"/>
              </a:rPr>
              <a:t> </a:t>
            </a:r>
            <a:r>
              <a:rPr lang="en-US" altLang="zh-CN" dirty="0">
                <a:solidFill>
                  <a:srgbClr val="FF0000"/>
                </a:solidFill>
                <a:cs typeface="Times New Roman" pitchFamily="18" charset="0"/>
              </a:rPr>
              <a:t>layers</a:t>
            </a:r>
            <a:r>
              <a:rPr lang="en-US" altLang="zh-CN" dirty="0">
                <a:cs typeface="Times New Roman" pitchFamily="18" charset="0"/>
              </a:rPr>
              <a:t> </a:t>
            </a:r>
            <a:r>
              <a:rPr lang="en-US" altLang="zh-CN" dirty="0">
                <a:solidFill>
                  <a:srgbClr val="FF0000"/>
                </a:solidFill>
                <a:cs typeface="Times New Roman" pitchFamily="18" charset="0"/>
              </a:rPr>
              <a:t>(</a:t>
            </a:r>
            <a:r>
              <a:rPr lang="en-US" altLang="zh-CN" dirty="0" smtClean="0">
                <a:solidFill>
                  <a:srgbClr val="FF0000"/>
                </a:solidFill>
                <a:cs typeface="Times New Roman" pitchFamily="18" charset="0"/>
              </a:rPr>
              <a:t>pixel)</a:t>
            </a:r>
            <a:endParaRPr lang="en-US" altLang="zh-CN" dirty="0">
              <a:solidFill>
                <a:srgbClr val="FF0000"/>
              </a:solidFill>
              <a:cs typeface="Times New Roman" pitchFamily="18" charset="0"/>
            </a:endParaRPr>
          </a:p>
          <a:p>
            <a:pPr>
              <a:lnSpc>
                <a:spcPts val="2000"/>
              </a:lnSpc>
            </a:pPr>
            <a:r>
              <a:rPr lang="en-US" altLang="zh-CN" dirty="0">
                <a:solidFill>
                  <a:srgbClr val="30B9F8"/>
                </a:solidFill>
                <a:cs typeface="Times New Roman" pitchFamily="18" charset="0"/>
              </a:rPr>
              <a:t>|</a:t>
            </a:r>
            <a:r>
              <a:rPr lang="en-US" altLang="zh-CN" dirty="0" err="1">
                <a:solidFill>
                  <a:srgbClr val="30B9F8"/>
                </a:solidFill>
                <a:cs typeface="Times New Roman" pitchFamily="18" charset="0"/>
              </a:rPr>
              <a:t>η</a:t>
            </a:r>
            <a:r>
              <a:rPr lang="en-US" altLang="zh-CN" dirty="0">
                <a:solidFill>
                  <a:srgbClr val="30B9F8"/>
                </a:solidFill>
                <a:cs typeface="Times New Roman" pitchFamily="18" charset="0"/>
              </a:rPr>
              <a:t>|&lt; 2, |</a:t>
            </a:r>
            <a:r>
              <a:rPr lang="en-US" altLang="zh-CN" dirty="0" err="1">
                <a:solidFill>
                  <a:srgbClr val="30B9F8"/>
                </a:solidFill>
                <a:cs typeface="Times New Roman" pitchFamily="18" charset="0"/>
              </a:rPr>
              <a:t>η</a:t>
            </a:r>
            <a:r>
              <a:rPr lang="en-US" altLang="zh-CN" dirty="0">
                <a:solidFill>
                  <a:srgbClr val="30B9F8"/>
                </a:solidFill>
                <a:cs typeface="Times New Roman" pitchFamily="18" charset="0"/>
              </a:rPr>
              <a:t>|&lt;1.4</a:t>
            </a:r>
          </a:p>
        </p:txBody>
      </p:sp>
      <p:pic>
        <p:nvPicPr>
          <p:cNvPr id="19" name="Picture 17" descr="zdcs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7277" b="21934"/>
          <a:stretch/>
        </p:blipFill>
        <p:spPr bwMode="auto">
          <a:xfrm flipH="1">
            <a:off x="4756856" y="1820655"/>
            <a:ext cx="1570264" cy="795556"/>
          </a:xfrm>
          <a:prstGeom prst="rect">
            <a:avLst/>
          </a:prstGeom>
          <a:noFill/>
          <a:ln w="19050">
            <a:solidFill>
              <a:srgbClr val="003366"/>
            </a:solidFill>
            <a:miter lim="800000"/>
            <a:headEnd/>
            <a:tailEnd/>
          </a:ln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281" b="20616"/>
          <a:stretch/>
        </p:blipFill>
        <p:spPr bwMode="auto">
          <a:xfrm>
            <a:off x="6913208" y="1253325"/>
            <a:ext cx="1881079" cy="14714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xtBox 20"/>
          <p:cNvSpPr txBox="1"/>
          <p:nvPr/>
        </p:nvSpPr>
        <p:spPr>
          <a:xfrm>
            <a:off x="4756859" y="2889756"/>
            <a:ext cx="4086811" cy="923314"/>
          </a:xfrm>
          <a:prstGeom prst="rect">
            <a:avLst/>
          </a:prstGeom>
          <a:noFill/>
        </p:spPr>
        <p:txBody>
          <a:bodyPr wrap="square" lIns="91426" tIns="45712" rIns="91426" bIns="45712" rtlCol="0">
            <a:spAutoFit/>
          </a:bodyPr>
          <a:lstStyle/>
          <a:p>
            <a:r>
              <a:rPr lang="en-US" dirty="0" smtClean="0">
                <a:solidFill>
                  <a:srgbClr val="FF0033"/>
                </a:solidFill>
              </a:rPr>
              <a:t>Zero Degree Calorimeters (ZDC) </a:t>
            </a:r>
            <a:r>
              <a:rPr lang="en-US" dirty="0" smtClean="0"/>
              <a:t>±112.6 m </a:t>
            </a:r>
          </a:p>
          <a:p>
            <a:r>
              <a:rPr lang="en-US" dirty="0" smtClean="0"/>
              <a:t>neutron ZDC (ZN) </a:t>
            </a:r>
            <a:r>
              <a:rPr lang="en-US" altLang="zh-CN" dirty="0">
                <a:solidFill>
                  <a:srgbClr val="30B9F8"/>
                </a:solidFill>
                <a:cs typeface="Times New Roman" pitchFamily="18" charset="0"/>
              </a:rPr>
              <a:t>|</a:t>
            </a:r>
            <a:r>
              <a:rPr lang="en-US" altLang="zh-CN" dirty="0" err="1">
                <a:solidFill>
                  <a:srgbClr val="30B9F8"/>
                </a:solidFill>
                <a:cs typeface="Times New Roman" pitchFamily="18" charset="0"/>
              </a:rPr>
              <a:t>η</a:t>
            </a:r>
            <a:r>
              <a:rPr lang="en-US" altLang="zh-CN" dirty="0" smtClean="0">
                <a:solidFill>
                  <a:srgbClr val="30B9F8"/>
                </a:solidFill>
                <a:cs typeface="Times New Roman" pitchFamily="18" charset="0"/>
              </a:rPr>
              <a:t>|&gt;8.7</a:t>
            </a:r>
          </a:p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proton ZDC (ZP)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2" name="TextBox 1"/>
          <p:cNvSpPr txBox="1"/>
          <p:nvPr/>
        </p:nvSpPr>
        <p:spPr>
          <a:xfrm>
            <a:off x="252590" y="5422329"/>
            <a:ext cx="3940269" cy="10755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none" lIns="0" tIns="0" rIns="0" bIns="45712" rtlCol="0">
            <a:spAutoFit/>
          </a:bodyPr>
          <a:lstStyle/>
          <a:p>
            <a:pPr>
              <a:lnSpc>
                <a:spcPts val="2000"/>
              </a:lnSpc>
            </a:pPr>
            <a:r>
              <a:rPr lang="en-US" altLang="zh-CN" dirty="0" smtClean="0">
                <a:solidFill>
                  <a:schemeClr val="accent1">
                    <a:lumMod val="50000"/>
                  </a:schemeClr>
                </a:solidFill>
                <a:cs typeface="Times New Roman" pitchFamily="18" charset="0"/>
              </a:rPr>
              <a:t>Centrality estimators:</a:t>
            </a:r>
          </a:p>
          <a:p>
            <a:pPr>
              <a:lnSpc>
                <a:spcPts val="2000"/>
              </a:lnSpc>
            </a:pPr>
            <a:r>
              <a:rPr lang="en-US" altLang="zh-CN" dirty="0">
                <a:solidFill>
                  <a:schemeClr val="bg1"/>
                </a:solidFill>
                <a:cs typeface="Times New Roman" pitchFamily="18" charset="0"/>
              </a:rPr>
              <a:t>  CL1</a:t>
            </a:r>
            <a:r>
              <a:rPr lang="en-US" altLang="zh-CN" dirty="0"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  <a:t>  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sym typeface="Wingdings 3" charset="0"/>
              </a:rPr>
              <a:t>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  <a:sym typeface="Wingdings 3" charset="0"/>
              </a:rPr>
              <a:t> </a:t>
            </a:r>
            <a:r>
              <a:rPr lang="en-US" dirty="0">
                <a:solidFill>
                  <a:schemeClr val="bg1"/>
                </a:solidFill>
                <a:cs typeface="Times New Roman" pitchFamily="18" charset="0"/>
                <a:sym typeface="Wingdings 3" charset="0"/>
              </a:rPr>
              <a:t>c</a:t>
            </a:r>
            <a:r>
              <a:rPr lang="en-US" altLang="zh-CN" dirty="0" smtClean="0">
                <a:solidFill>
                  <a:schemeClr val="bg1"/>
                </a:solidFill>
                <a:cs typeface="Times New Roman" pitchFamily="18" charset="0"/>
              </a:rPr>
              <a:t>lusters </a:t>
            </a:r>
            <a:r>
              <a:rPr lang="en-US" altLang="zh-CN" dirty="0">
                <a:solidFill>
                  <a:schemeClr val="bg1"/>
                </a:solidFill>
                <a:cs typeface="Times New Roman" pitchFamily="18" charset="0"/>
              </a:rPr>
              <a:t>in 2</a:t>
            </a:r>
            <a:r>
              <a:rPr lang="en-US" altLang="zh-CN" baseline="30000" dirty="0" smtClean="0">
                <a:solidFill>
                  <a:schemeClr val="bg1"/>
                </a:solidFill>
                <a:cs typeface="Times New Roman" pitchFamily="18" charset="0"/>
              </a:rPr>
              <a:t>nd</a:t>
            </a:r>
            <a:r>
              <a:rPr lang="en-US" altLang="zh-CN" dirty="0">
                <a:solidFill>
                  <a:schemeClr val="bg1"/>
                </a:solidFill>
                <a:cs typeface="Times New Roman" pitchFamily="18" charset="0"/>
              </a:rPr>
              <a:t> p</a:t>
            </a:r>
            <a:r>
              <a:rPr lang="en-US" altLang="zh-CN" dirty="0" smtClean="0">
                <a:solidFill>
                  <a:schemeClr val="bg1"/>
                </a:solidFill>
                <a:cs typeface="Times New Roman" pitchFamily="18" charset="0"/>
              </a:rPr>
              <a:t>ixel layer</a:t>
            </a:r>
            <a:endParaRPr lang="en-US" altLang="zh-CN" dirty="0">
              <a:solidFill>
                <a:schemeClr val="bg1"/>
              </a:solidFill>
              <a:cs typeface="Times New Roman" pitchFamily="18" charset="0"/>
            </a:endParaRPr>
          </a:p>
          <a:p>
            <a:pPr>
              <a:lnSpc>
                <a:spcPts val="2000"/>
              </a:lnSpc>
            </a:pPr>
            <a:r>
              <a:rPr lang="en-US" altLang="zh-CN" dirty="0" smtClean="0">
                <a:solidFill>
                  <a:schemeClr val="bg1"/>
                </a:solidFill>
                <a:cs typeface="Times New Roman" pitchFamily="18" charset="0"/>
              </a:rPr>
              <a:t>  V0M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sym typeface="Wingdings 3" charset="0"/>
              </a:rPr>
              <a:t></a:t>
            </a:r>
            <a:r>
              <a:rPr lang="en-US" altLang="zh-CN" dirty="0" smtClean="0">
                <a:solidFill>
                  <a:schemeClr val="bg1"/>
                </a:solidFill>
                <a:cs typeface="Times New Roman" pitchFamily="18" charset="0"/>
              </a:rPr>
              <a:t> total (V0A</a:t>
            </a:r>
            <a:r>
              <a:rPr lang="en-US" altLang="zh-CN" dirty="0">
                <a:solidFill>
                  <a:schemeClr val="bg1"/>
                </a:solidFill>
                <a:cs typeface="Times New Roman" pitchFamily="18" charset="0"/>
              </a:rPr>
              <a:t>+</a:t>
            </a:r>
            <a:r>
              <a:rPr lang="en-US" altLang="zh-CN" dirty="0" smtClean="0">
                <a:solidFill>
                  <a:schemeClr val="bg1"/>
                </a:solidFill>
                <a:cs typeface="Times New Roman" pitchFamily="18" charset="0"/>
              </a:rPr>
              <a:t>V0C) multiplicity</a:t>
            </a:r>
          </a:p>
          <a:p>
            <a:pPr>
              <a:lnSpc>
                <a:spcPts val="2000"/>
              </a:lnSpc>
            </a:pPr>
            <a:r>
              <a:rPr lang="en-US" altLang="zh-CN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altLang="zh-CN" dirty="0" smtClean="0">
                <a:solidFill>
                  <a:schemeClr val="bg1"/>
                </a:solidFill>
                <a:cs typeface="Times New Roman" pitchFamily="18" charset="0"/>
              </a:rPr>
              <a:t> V0A 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sym typeface="Wingdings 3" charset="0"/>
              </a:rPr>
              <a:t> </a:t>
            </a:r>
            <a:r>
              <a:rPr lang="en-US" altLang="zh-CN" dirty="0">
                <a:solidFill>
                  <a:schemeClr val="bg1"/>
                </a:solidFill>
                <a:cs typeface="Times New Roman" pitchFamily="18" charset="0"/>
              </a:rPr>
              <a:t>V0 multiplicity (</a:t>
            </a:r>
            <a:r>
              <a:rPr lang="en-US" altLang="zh-CN" dirty="0" err="1">
                <a:solidFill>
                  <a:schemeClr val="bg1"/>
                </a:solidFill>
                <a:cs typeface="Times New Roman" pitchFamily="18" charset="0"/>
              </a:rPr>
              <a:t>Pb</a:t>
            </a:r>
            <a:r>
              <a:rPr lang="en-US" altLang="zh-CN" dirty="0">
                <a:solidFill>
                  <a:schemeClr val="bg1"/>
                </a:solidFill>
                <a:cs typeface="Times New Roman" pitchFamily="18" charset="0"/>
              </a:rPr>
              <a:t>-remnant side</a:t>
            </a:r>
            <a:r>
              <a:rPr lang="en-US" altLang="zh-CN" dirty="0" smtClean="0">
                <a:solidFill>
                  <a:schemeClr val="bg1"/>
                </a:solidFill>
                <a:cs typeface="Times New Roman" pitchFamily="18" charset="0"/>
              </a:rPr>
              <a:t>)</a:t>
            </a:r>
            <a:endParaRPr lang="en-US" altLang="zh-CN" dirty="0">
              <a:solidFill>
                <a:schemeClr val="bg1"/>
              </a:solidFill>
              <a:cs typeface="Times New Roman" pitchFamily="18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572919" y="1086257"/>
            <a:ext cx="3404756" cy="1214172"/>
            <a:chOff x="485629" y="5028042"/>
            <a:chExt cx="2732257" cy="911785"/>
          </a:xfrm>
        </p:grpSpPr>
        <p:pic>
          <p:nvPicPr>
            <p:cNvPr id="25" name="Picture 21" descr="ITSFWD_02"/>
            <p:cNvPicPr>
              <a:picLocks noChangeAspect="1" noChangeArrowheads="1"/>
            </p:cNvPicPr>
            <p:nvPr/>
          </p:nvPicPr>
          <p:blipFill rotWithShape="1">
            <a:blip r:embed="rId6"/>
            <a:srcRect t="26604" r="20548" b="21100"/>
            <a:stretch/>
          </p:blipFill>
          <p:spPr bwMode="auto">
            <a:xfrm>
              <a:off x="485629" y="5089704"/>
              <a:ext cx="2732257" cy="850123"/>
            </a:xfrm>
            <a:prstGeom prst="rect">
              <a:avLst/>
            </a:prstGeom>
            <a:ln w="28575" cap="sq" cmpd="sng">
              <a:solidFill>
                <a:srgbClr val="FFFFFF"/>
              </a:solidFill>
              <a:prstDash val="solid"/>
              <a:miter lim="800000"/>
            </a:ln>
            <a:effectLst/>
          </p:spPr>
        </p:pic>
        <p:sp>
          <p:nvSpPr>
            <p:cNvPr id="26" name="TextBox 25"/>
            <p:cNvSpPr txBox="1"/>
            <p:nvPr/>
          </p:nvSpPr>
          <p:spPr>
            <a:xfrm>
              <a:off x="1010760" y="5060139"/>
              <a:ext cx="454360" cy="27735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V0A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262589" y="5028042"/>
              <a:ext cx="446632" cy="27735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339966"/>
                  </a:solidFill>
                </a:rPr>
                <a:t>SPD</a:t>
              </a:r>
              <a:endParaRPr lang="en-US" dirty="0">
                <a:solidFill>
                  <a:srgbClr val="339966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764224" y="5096459"/>
              <a:ext cx="446632" cy="277351"/>
            </a:xfrm>
            <a:prstGeom prst="rect">
              <a:avLst/>
            </a:prstGeom>
            <a:noFill/>
            <a:ln>
              <a:solidFill>
                <a:srgbClr val="FFFF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V0C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sp>
        <p:nvSpPr>
          <p:cNvPr id="16" name="Down Arrow 15"/>
          <p:cNvSpPr/>
          <p:nvPr/>
        </p:nvSpPr>
        <p:spPr>
          <a:xfrm>
            <a:off x="1947919" y="4019797"/>
            <a:ext cx="401042" cy="401024"/>
          </a:xfrm>
          <a:prstGeom prst="downArrow">
            <a:avLst/>
          </a:prstGeom>
          <a:solidFill>
            <a:schemeClr val="accent1">
              <a:lumMod val="75000"/>
            </a:schemeClr>
          </a:solidFill>
          <a:ln w="28575" cmpd="sng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6" tIns="45712" rIns="91426" bIns="45712" rtlCol="0" anchor="ctr"/>
          <a:lstStyle/>
          <a:p>
            <a:pPr algn="ctr"/>
            <a:endParaRPr lang="en-US"/>
          </a:p>
        </p:txBody>
      </p:sp>
      <p:sp>
        <p:nvSpPr>
          <p:cNvPr id="40" name="Down Arrow 39"/>
          <p:cNvSpPr/>
          <p:nvPr/>
        </p:nvSpPr>
        <p:spPr>
          <a:xfrm>
            <a:off x="6512161" y="4012484"/>
            <a:ext cx="401042" cy="401024"/>
          </a:xfrm>
          <a:prstGeom prst="downArrow">
            <a:avLst/>
          </a:prstGeom>
          <a:solidFill>
            <a:schemeClr val="accent1">
              <a:lumMod val="75000"/>
            </a:schemeClr>
          </a:solidFill>
          <a:ln w="28575" cmpd="sng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6" tIns="45712" rIns="91426" bIns="45712" rtlCol="0" anchor="ctr"/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310456" y="4479606"/>
            <a:ext cx="3816462" cy="646315"/>
          </a:xfrm>
          <a:prstGeom prst="rect">
            <a:avLst/>
          </a:prstGeom>
          <a:noFill/>
          <a:ln w="28575" cmpd="sng">
            <a:solidFill>
              <a:srgbClr val="30B9F8"/>
            </a:solidFill>
          </a:ln>
        </p:spPr>
        <p:txBody>
          <a:bodyPr wrap="square" lIns="91426" tIns="45712" rIns="91426" bIns="45712" rtlCol="0">
            <a:spAutoFit/>
          </a:bodyPr>
          <a:lstStyle/>
          <a:p>
            <a:pPr algn="ctr"/>
            <a:r>
              <a:rPr lang="en-US" dirty="0" smtClean="0"/>
              <a:t>Particle production is modeled by </a:t>
            </a:r>
            <a:r>
              <a:rPr lang="en-US" dirty="0" smtClean="0">
                <a:solidFill>
                  <a:srgbClr val="FF0033"/>
                </a:solidFill>
              </a:rPr>
              <a:t>Negative Binomial Distribution (NBD)</a:t>
            </a:r>
            <a:endParaRPr lang="en-US" dirty="0">
              <a:solidFill>
                <a:srgbClr val="FF0033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070232" y="4470428"/>
            <a:ext cx="3634154" cy="1200312"/>
          </a:xfrm>
          <a:prstGeom prst="rect">
            <a:avLst/>
          </a:prstGeom>
          <a:noFill/>
          <a:ln w="28575" cmpd="sng">
            <a:solidFill>
              <a:schemeClr val="accent2">
                <a:lumMod val="75000"/>
              </a:schemeClr>
            </a:solidFill>
          </a:ln>
        </p:spPr>
        <p:txBody>
          <a:bodyPr wrap="square" lIns="91426" tIns="45712" rIns="91426" bIns="45712" rtlCol="0">
            <a:spAutoFit/>
          </a:bodyPr>
          <a:lstStyle/>
          <a:p>
            <a:pPr algn="ctr"/>
            <a:r>
              <a:rPr lang="en-US" dirty="0" smtClean="0"/>
              <a:t>Need a model to describe nucleus fragmentation and the following </a:t>
            </a:r>
          </a:p>
          <a:p>
            <a:pPr algn="ctr"/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nucleon emission</a:t>
            </a:r>
            <a:endParaRPr lang="en-US" dirty="0" smtClean="0"/>
          </a:p>
          <a:p>
            <a:pPr algn="ctr"/>
            <a:r>
              <a:rPr lang="en-US" dirty="0" smtClean="0">
                <a:solidFill>
                  <a:srgbClr val="FF0033"/>
                </a:solidFill>
              </a:rPr>
              <a:t>“</a:t>
            </a:r>
            <a:r>
              <a:rPr lang="en-US" dirty="0">
                <a:solidFill>
                  <a:srgbClr val="FF0033"/>
                </a:solidFill>
              </a:rPr>
              <a:t>S</a:t>
            </a:r>
            <a:r>
              <a:rPr lang="en-US" dirty="0" smtClean="0">
                <a:solidFill>
                  <a:srgbClr val="FF0033"/>
                </a:solidFill>
              </a:rPr>
              <a:t>low” </a:t>
            </a:r>
            <a:r>
              <a:rPr lang="en-US" dirty="0">
                <a:solidFill>
                  <a:srgbClr val="FF0033"/>
                </a:solidFill>
              </a:rPr>
              <a:t>N</a:t>
            </a:r>
            <a:r>
              <a:rPr lang="en-US" dirty="0" smtClean="0">
                <a:solidFill>
                  <a:srgbClr val="FF0033"/>
                </a:solidFill>
              </a:rPr>
              <a:t>ucleon Model (SNM)</a:t>
            </a:r>
            <a:endParaRPr lang="en-US" dirty="0">
              <a:solidFill>
                <a:srgbClr val="FF0033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050106" y="5837720"/>
            <a:ext cx="3636529" cy="64631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none" lIns="91426" tIns="45712" rIns="91426" bIns="45712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cs typeface="Times New Roman" pitchFamily="18" charset="0"/>
              </a:rPr>
              <a:t> ZNA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sym typeface="Wingdings 3" charset="0"/>
              </a:rPr>
              <a:t>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  <a:sym typeface="Wingdings 3" charset="0"/>
              </a:rPr>
              <a:t> </a:t>
            </a:r>
            <a:r>
              <a:rPr lang="en-US" altLang="zh-CN" dirty="0" smtClean="0">
                <a:solidFill>
                  <a:schemeClr val="bg1"/>
                </a:solidFill>
                <a:cs typeface="Times New Roman" pitchFamily="18" charset="0"/>
              </a:rPr>
              <a:t>ZN energy (</a:t>
            </a:r>
            <a:r>
              <a:rPr lang="en-US" altLang="zh-CN" dirty="0" err="1" smtClean="0">
                <a:solidFill>
                  <a:schemeClr val="bg1"/>
                </a:solidFill>
                <a:cs typeface="Times New Roman" pitchFamily="18" charset="0"/>
              </a:rPr>
              <a:t>Pb</a:t>
            </a:r>
            <a:r>
              <a:rPr lang="en-US" altLang="zh-CN" dirty="0" smtClean="0">
                <a:solidFill>
                  <a:schemeClr val="bg1"/>
                </a:solidFill>
                <a:cs typeface="Times New Roman" pitchFamily="18" charset="0"/>
              </a:rPr>
              <a:t>-remnant side)</a:t>
            </a:r>
          </a:p>
          <a:p>
            <a:r>
              <a:rPr lang="en-US" dirty="0" smtClean="0">
                <a:solidFill>
                  <a:schemeClr val="bg1"/>
                </a:solidFill>
                <a:cs typeface="Times New Roman" pitchFamily="18" charset="0"/>
              </a:rPr>
              <a:t> ZPA </a:t>
            </a:r>
            <a:r>
              <a:rPr lang="en-US" altLang="zh-CN" dirty="0"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  <a:t>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sym typeface="Wingdings 3" charset="0"/>
              </a:rPr>
              <a:t>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  <a:sym typeface="Wingdings 3" charset="0"/>
              </a:rPr>
              <a:t> </a:t>
            </a:r>
            <a:r>
              <a:rPr lang="en-US" dirty="0" smtClean="0">
                <a:solidFill>
                  <a:schemeClr val="bg1"/>
                </a:solidFill>
                <a:sym typeface="Wingdings 3" charset="0"/>
              </a:rPr>
              <a:t>ZP energy</a:t>
            </a:r>
            <a:r>
              <a:rPr lang="en-US" altLang="zh-CN" dirty="0" smtClean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altLang="zh-CN" dirty="0">
                <a:solidFill>
                  <a:schemeClr val="bg1"/>
                </a:solidFill>
                <a:cs typeface="Times New Roman" pitchFamily="18" charset="0"/>
              </a:rPr>
              <a:t>(</a:t>
            </a:r>
            <a:r>
              <a:rPr lang="en-US" altLang="zh-CN" dirty="0" err="1">
                <a:solidFill>
                  <a:schemeClr val="bg1"/>
                </a:solidFill>
                <a:cs typeface="Times New Roman" pitchFamily="18" charset="0"/>
              </a:rPr>
              <a:t>Pb</a:t>
            </a:r>
            <a:r>
              <a:rPr lang="en-US" altLang="zh-CN" dirty="0">
                <a:solidFill>
                  <a:schemeClr val="bg1"/>
                </a:solidFill>
                <a:cs typeface="Times New Roman" pitchFamily="18" charset="0"/>
              </a:rPr>
              <a:t>-remnant side</a:t>
            </a:r>
            <a:r>
              <a:rPr lang="en-US" altLang="zh-CN" dirty="0" smtClean="0">
                <a:solidFill>
                  <a:schemeClr val="bg1"/>
                </a:solidFill>
                <a:cs typeface="Times New Roman" pitchFamily="18" charset="0"/>
              </a:rPr>
              <a:t>)</a:t>
            </a:r>
            <a:endParaRPr lang="en-US" altLang="zh-CN" dirty="0">
              <a:solidFill>
                <a:schemeClr val="bg1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65404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4524"/>
    </mc:Choice>
    <mc:Fallback>
      <p:transition xmlns:p14="http://schemas.microsoft.com/office/powerpoint/2010/main" advTm="54524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6531258" y="2713943"/>
            <a:ext cx="2349471" cy="3854367"/>
          </a:xfrm>
          <a:prstGeom prst="rect">
            <a:avLst/>
          </a:prstGeom>
          <a:solidFill>
            <a:schemeClr val="accent2">
              <a:lumMod val="75000"/>
              <a:alpha val="32000"/>
            </a:schemeClr>
          </a:solidFill>
          <a:ln w="190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6" tIns="45712" rIns="91426" bIns="45712"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6660000"/>
            <a:ext cx="2133600" cy="216000"/>
          </a:xfrm>
          <a:solidFill>
            <a:schemeClr val="accent1">
              <a:lumMod val="75000"/>
            </a:schemeClr>
          </a:solidFill>
        </p:spPr>
        <p:txBody>
          <a:bodyPr/>
          <a:lstStyle>
            <a:lvl1pPr>
              <a:defRPr>
                <a:solidFill>
                  <a:srgbClr val="F2F2F2"/>
                </a:solidFill>
              </a:defRPr>
            </a:lvl1pPr>
          </a:lstStyle>
          <a:p>
            <a:r>
              <a:rPr lang="en-US" smtClean="0"/>
              <a:t>C. Oppedisano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123603" y="6660942"/>
            <a:ext cx="4899241" cy="217516"/>
          </a:xfrm>
          <a:solidFill>
            <a:schemeClr val="bg2">
              <a:lumMod val="75000"/>
            </a:schemeClr>
          </a:solidFill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schemeClr val="accent1"/>
                </a:solidFill>
              </a:rPr>
              <a:t>Hard Probes 2013, Cape Town, South Africa, November 4-8 2013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22842" y="6659999"/>
            <a:ext cx="2133600" cy="216000"/>
          </a:xfrm>
          <a:solidFill>
            <a:schemeClr val="bg2">
              <a:lumMod val="60000"/>
              <a:lumOff val="40000"/>
            </a:schemeClr>
          </a:solidFill>
        </p:spPr>
        <p:txBody>
          <a:bodyPr/>
          <a:lstStyle>
            <a:lvl1pPr>
              <a:defRPr>
                <a:solidFill>
                  <a:srgbClr val="10253F"/>
                </a:solidFill>
              </a:defRPr>
            </a:lvl1pPr>
          </a:lstStyle>
          <a:p>
            <a:fld id="{5405244A-08D4-DA48-A0EA-01B05D987E23}" type="slidenum">
              <a:rPr lang="en-US" smtClean="0"/>
              <a:pPr/>
              <a:t>5</a:t>
            </a:fld>
            <a:r>
              <a:rPr lang="en-US" dirty="0" smtClean="0"/>
              <a:t>/16</a:t>
            </a:r>
            <a:endParaRPr lang="en-US" dirty="0"/>
          </a:p>
        </p:txBody>
      </p:sp>
      <p:pic>
        <p:nvPicPr>
          <p:cNvPr id="5" name="Picture 4" descr="2011-Nov-24-ALICE_logo_Red_WithoutStrapline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98" y="20009"/>
            <a:ext cx="503820" cy="805687"/>
          </a:xfrm>
          <a:prstGeom prst="rect">
            <a:avLst/>
          </a:prstGeom>
        </p:spPr>
      </p:pic>
      <p:pic>
        <p:nvPicPr>
          <p:cNvPr id="6" name="Picture 5" descr="Logo_INF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5809" y="48301"/>
            <a:ext cx="761989" cy="747491"/>
          </a:xfrm>
          <a:prstGeom prst="rect">
            <a:avLst/>
          </a:prstGeom>
        </p:spPr>
      </p:pic>
      <p:sp>
        <p:nvSpPr>
          <p:cNvPr id="7" name="Title 10"/>
          <p:cNvSpPr txBox="1">
            <a:spLocks/>
          </p:cNvSpPr>
          <p:nvPr/>
        </p:nvSpPr>
        <p:spPr>
          <a:xfrm>
            <a:off x="799556" y="108001"/>
            <a:ext cx="7450964" cy="579475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none"/>
        </p:style>
        <p:txBody>
          <a:bodyPr vert="horz" lIns="91426" tIns="45712" rIns="91426" bIns="45712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Chalkduster"/>
                <a:ea typeface="+mj-ea"/>
                <a:cs typeface="Chalkduster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r>
              <a:rPr lang="en-US" sz="3200" dirty="0" err="1"/>
              <a:t>Glauber</a:t>
            </a:r>
            <a:r>
              <a:rPr lang="en-US" sz="3200" dirty="0"/>
              <a:t> fit + NBD</a:t>
            </a:r>
          </a:p>
        </p:txBody>
      </p:sp>
      <p:sp>
        <p:nvSpPr>
          <p:cNvPr id="8" name="Rectangle 7"/>
          <p:cNvSpPr/>
          <p:nvPr/>
        </p:nvSpPr>
        <p:spPr>
          <a:xfrm>
            <a:off x="400540" y="857630"/>
            <a:ext cx="8620177" cy="2254447"/>
          </a:xfrm>
          <a:prstGeom prst="rect">
            <a:avLst/>
          </a:prstGeom>
        </p:spPr>
        <p:txBody>
          <a:bodyPr wrap="square" lIns="91426" tIns="45712" rIns="91426" bIns="45712">
            <a:spAutoFit/>
          </a:bodyPr>
          <a:lstStyle/>
          <a:p>
            <a:pPr>
              <a:lnSpc>
                <a:spcPts val="2500"/>
              </a:lnSpc>
              <a:tabLst>
                <a:tab pos="914258" algn="l"/>
              </a:tabLst>
            </a:pPr>
            <a:r>
              <a:rPr lang="en-US" altLang="zh-CN" dirty="0"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  <a:t>Same procedure as for Pb-Pb </a:t>
            </a:r>
            <a:r>
              <a:rPr lang="en-US" altLang="zh-CN" dirty="0" smtClean="0"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  <a:t>	</a:t>
            </a:r>
            <a:r>
              <a:rPr lang="en-US" altLang="zh-CN" dirty="0" smtClean="0">
                <a:cs typeface="Times New Roman" pitchFamily="18" charset="0"/>
              </a:rPr>
              <a:t>						</a:t>
            </a:r>
          </a:p>
          <a:p>
            <a:pPr marL="285706" indent="-285706">
              <a:lnSpc>
                <a:spcPts val="2400"/>
              </a:lnSpc>
              <a:buFont typeface="Wingdings 3" charset="0"/>
              <a:buChar char="Æ"/>
              <a:tabLst>
                <a:tab pos="914258" algn="l"/>
              </a:tabLst>
            </a:pPr>
            <a:r>
              <a:rPr lang="en-US" altLang="zh-CN" dirty="0" err="1" smtClean="0">
                <a:solidFill>
                  <a:srgbClr val="00CCFF"/>
                </a:solidFill>
                <a:cs typeface="Times New Roman" pitchFamily="18" charset="0"/>
              </a:rPr>
              <a:t>Glauber</a:t>
            </a:r>
            <a:r>
              <a:rPr lang="en-US" altLang="zh-CN" dirty="0" smtClean="0">
                <a:solidFill>
                  <a:srgbClr val="00CCFF"/>
                </a:solidFill>
                <a:cs typeface="Times New Roman" pitchFamily="18" charset="0"/>
              </a:rPr>
              <a:t> MC to obtain </a:t>
            </a:r>
            <a:r>
              <a:rPr lang="en-US" altLang="zh-CN" i="1" dirty="0">
                <a:solidFill>
                  <a:srgbClr val="00CCFF"/>
                </a:solidFill>
                <a:cs typeface="Times New Roman" pitchFamily="18" charset="0"/>
              </a:rPr>
              <a:t>P(</a:t>
            </a:r>
            <a:r>
              <a:rPr lang="en-US" altLang="zh-CN" i="1" dirty="0" err="1">
                <a:solidFill>
                  <a:srgbClr val="00CCFF"/>
                </a:solidFill>
                <a:cs typeface="Times New Roman" pitchFamily="18" charset="0"/>
              </a:rPr>
              <a:t>N</a:t>
            </a:r>
            <a:r>
              <a:rPr lang="en-US" altLang="zh-CN" sz="1100" i="1" dirty="0" err="1">
                <a:solidFill>
                  <a:srgbClr val="00CCFF"/>
                </a:solidFill>
                <a:cs typeface="Times New Roman" pitchFamily="18" charset="0"/>
              </a:rPr>
              <a:t>part</a:t>
            </a:r>
            <a:r>
              <a:rPr lang="en-US" altLang="zh-CN" dirty="0">
                <a:solidFill>
                  <a:srgbClr val="00CCFF"/>
                </a:solidFill>
                <a:cs typeface="Times New Roman" pitchFamily="18" charset="0"/>
              </a:rPr>
              <a:t>) </a:t>
            </a:r>
            <a:r>
              <a:rPr lang="en-US" altLang="zh-CN" dirty="0" smtClean="0">
                <a:solidFill>
                  <a:srgbClr val="00CCFF"/>
                </a:solidFill>
                <a:cs typeface="Times New Roman" pitchFamily="18" charset="0"/>
              </a:rPr>
              <a:t>assuming </a:t>
            </a:r>
            <a:r>
              <a:rPr lang="en-US" altLang="zh-CN" i="1" dirty="0" err="1" smtClean="0">
                <a:solidFill>
                  <a:srgbClr val="00CCFF"/>
                </a:solidFill>
                <a:cs typeface="Times New Roman" pitchFamily="18" charset="0"/>
              </a:rPr>
              <a:t>N</a:t>
            </a:r>
            <a:r>
              <a:rPr lang="en-US" altLang="zh-CN" i="1" baseline="-25000" dirty="0" err="1" smtClean="0">
                <a:solidFill>
                  <a:srgbClr val="00CCFF"/>
                </a:solidFill>
                <a:cs typeface="Times New Roman" pitchFamily="18" charset="0"/>
              </a:rPr>
              <a:t>pa</a:t>
            </a:r>
            <a:r>
              <a:rPr lang="en-US" altLang="zh-CN" baseline="-25000" dirty="0" err="1" smtClean="0">
                <a:solidFill>
                  <a:srgbClr val="00CCFF"/>
                </a:solidFill>
                <a:cs typeface="Times New Roman" pitchFamily="18" charset="0"/>
              </a:rPr>
              <a:t>rt</a:t>
            </a:r>
            <a:r>
              <a:rPr lang="en-US" altLang="zh-CN" dirty="0" smtClean="0">
                <a:solidFill>
                  <a:srgbClr val="00CCFF"/>
                </a:solidFill>
                <a:cs typeface="Times New Roman" pitchFamily="18" charset="0"/>
              </a:rPr>
              <a:t>= number of particle sources (ancestors)</a:t>
            </a:r>
            <a:endParaRPr lang="en-US" altLang="zh-CN" dirty="0">
              <a:solidFill>
                <a:srgbClr val="00CCFF"/>
              </a:solidFill>
              <a:cs typeface="Times New Roman" pitchFamily="18" charset="0"/>
            </a:endParaRPr>
          </a:p>
          <a:p>
            <a:pPr marL="285706" indent="-285706">
              <a:lnSpc>
                <a:spcPts val="2400"/>
              </a:lnSpc>
              <a:buFont typeface="Wingdings 3" charset="0"/>
              <a:buChar char="Æ"/>
              <a:tabLst>
                <a:tab pos="914258" algn="l"/>
              </a:tabLst>
            </a:pPr>
            <a:r>
              <a:rPr lang="en-US" altLang="zh-CN" dirty="0" smtClean="0">
                <a:solidFill>
                  <a:srgbClr val="339966"/>
                </a:solidFill>
                <a:cs typeface="Times New Roman" pitchFamily="18" charset="0"/>
              </a:rPr>
              <a:t>multiplicity distribution per ancestor from </a:t>
            </a:r>
            <a:r>
              <a:rPr lang="en-US" altLang="zh-CN" dirty="0">
                <a:solidFill>
                  <a:srgbClr val="339966"/>
                </a:solidFill>
                <a:cs typeface="Times New Roman" pitchFamily="18" charset="0"/>
              </a:rPr>
              <a:t>Negative </a:t>
            </a:r>
            <a:r>
              <a:rPr lang="en-US" altLang="zh-CN" dirty="0" smtClean="0">
                <a:solidFill>
                  <a:srgbClr val="339966"/>
                </a:solidFill>
                <a:cs typeface="Times New Roman" pitchFamily="18" charset="0"/>
              </a:rPr>
              <a:t>Binomial Distribution </a:t>
            </a:r>
            <a:r>
              <a:rPr lang="en-US" altLang="zh-CN" dirty="0">
                <a:solidFill>
                  <a:srgbClr val="339966"/>
                </a:solidFill>
                <a:cs typeface="Times New Roman" pitchFamily="18" charset="0"/>
              </a:rPr>
              <a:t>(NBD) </a:t>
            </a:r>
          </a:p>
          <a:p>
            <a:pPr marL="285706" indent="-285706">
              <a:lnSpc>
                <a:spcPts val="2400"/>
              </a:lnSpc>
              <a:buFont typeface="Wingdings 3" charset="0"/>
              <a:buChar char="Æ"/>
              <a:tabLst>
                <a:tab pos="914258" algn="l"/>
              </a:tabLst>
            </a:pPr>
            <a:r>
              <a:rPr lang="en-US" altLang="zh-CN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minimization procedure to find NBD parameter values</a:t>
            </a:r>
          </a:p>
          <a:p>
            <a:pPr marL="285706" indent="-285706">
              <a:lnSpc>
                <a:spcPts val="2400"/>
              </a:lnSpc>
              <a:buFont typeface="Wingdings 3" charset="0"/>
              <a:buChar char="Æ"/>
              <a:tabLst>
                <a:tab pos="914258" algn="l"/>
              </a:tabLst>
            </a:pPr>
            <a:r>
              <a:rPr lang="en-US" altLang="zh-CN" dirty="0"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  <a:t>centrality </a:t>
            </a:r>
            <a:r>
              <a:rPr lang="en-US" altLang="zh-CN" dirty="0" smtClean="0"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  <a:t>classes defined slicing measured multiplicity distributions in </a:t>
            </a:r>
            <a:r>
              <a:rPr lang="en-US" altLang="zh-CN" dirty="0"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  <a:t>percentiles of cross-</a:t>
            </a:r>
            <a:r>
              <a:rPr lang="en-US" altLang="zh-CN" dirty="0" smtClean="0"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  <a:t>section</a:t>
            </a:r>
          </a:p>
          <a:p>
            <a:pPr marL="285706" indent="-285706">
              <a:lnSpc>
                <a:spcPts val="2400"/>
              </a:lnSpc>
              <a:buFont typeface="Wingdings 3" charset="0"/>
              <a:buChar char="Æ"/>
              <a:tabLst>
                <a:tab pos="914258" algn="l"/>
              </a:tabLst>
            </a:pPr>
            <a:r>
              <a:rPr lang="en-US" altLang="zh-CN" i="1" dirty="0" smtClean="0">
                <a:solidFill>
                  <a:srgbClr val="FF0066"/>
                </a:solidFill>
                <a:cs typeface="Times New Roman" pitchFamily="18" charset="0"/>
              </a:rPr>
              <a:t>&lt;</a:t>
            </a:r>
            <a:r>
              <a:rPr lang="en-US" altLang="zh-CN" i="1" dirty="0" err="1" smtClean="0">
                <a:solidFill>
                  <a:srgbClr val="FF0066"/>
                </a:solidFill>
                <a:cs typeface="Times New Roman" pitchFamily="18" charset="0"/>
              </a:rPr>
              <a:t>N</a:t>
            </a:r>
            <a:r>
              <a:rPr lang="en-US" altLang="zh-CN" i="1" baseline="-25000" dirty="0" err="1" smtClean="0">
                <a:solidFill>
                  <a:srgbClr val="FF0066"/>
                </a:solidFill>
                <a:cs typeface="Times New Roman" pitchFamily="18" charset="0"/>
              </a:rPr>
              <a:t>part</a:t>
            </a:r>
            <a:r>
              <a:rPr lang="en-US" altLang="zh-CN" i="1" dirty="0" smtClean="0">
                <a:solidFill>
                  <a:srgbClr val="FF0066"/>
                </a:solidFill>
                <a:cs typeface="Times New Roman" pitchFamily="18" charset="0"/>
              </a:rPr>
              <a:t>&gt;</a:t>
            </a:r>
            <a:r>
              <a:rPr lang="en-US" altLang="zh-CN" dirty="0" smtClean="0">
                <a:solidFill>
                  <a:srgbClr val="FF0066"/>
                </a:solidFill>
                <a:cs typeface="Times New Roman" pitchFamily="18" charset="0"/>
              </a:rPr>
              <a:t>,</a:t>
            </a:r>
            <a:r>
              <a:rPr lang="en-US" altLang="zh-CN" i="1" dirty="0" smtClean="0">
                <a:solidFill>
                  <a:srgbClr val="FF0066"/>
                </a:solidFill>
                <a:cs typeface="Times New Roman" pitchFamily="18" charset="0"/>
              </a:rPr>
              <a:t> &lt;</a:t>
            </a:r>
            <a:r>
              <a:rPr lang="en-US" altLang="zh-CN" i="1" dirty="0" err="1">
                <a:solidFill>
                  <a:srgbClr val="FF0066"/>
                </a:solidFill>
                <a:cs typeface="Times New Roman" pitchFamily="18" charset="0"/>
              </a:rPr>
              <a:t>N</a:t>
            </a:r>
            <a:r>
              <a:rPr lang="en-US" altLang="zh-CN" i="1" baseline="-25000" dirty="0" err="1">
                <a:solidFill>
                  <a:srgbClr val="FF0066"/>
                </a:solidFill>
                <a:cs typeface="Times New Roman" pitchFamily="18" charset="0"/>
              </a:rPr>
              <a:t>coll</a:t>
            </a:r>
            <a:r>
              <a:rPr lang="en-US" altLang="zh-CN" i="1" dirty="0" smtClean="0">
                <a:solidFill>
                  <a:srgbClr val="FF0066"/>
                </a:solidFill>
                <a:cs typeface="Times New Roman" pitchFamily="18" charset="0"/>
              </a:rPr>
              <a:t>&gt;</a:t>
            </a:r>
            <a:r>
              <a:rPr lang="en-US" altLang="zh-CN" dirty="0">
                <a:solidFill>
                  <a:srgbClr val="FF0066"/>
                </a:solidFill>
                <a:cs typeface="Times New Roman" pitchFamily="18" charset="0"/>
              </a:rPr>
              <a:t>,</a:t>
            </a:r>
            <a:r>
              <a:rPr lang="en-US" altLang="zh-CN" i="1" dirty="0" smtClean="0">
                <a:solidFill>
                  <a:srgbClr val="FF0066"/>
                </a:solidFill>
                <a:cs typeface="Times New Roman" pitchFamily="18" charset="0"/>
              </a:rPr>
              <a:t> &lt;</a:t>
            </a:r>
            <a:r>
              <a:rPr lang="en-US" altLang="zh-CN" i="1" dirty="0" err="1" smtClean="0">
                <a:solidFill>
                  <a:srgbClr val="FF0066"/>
                </a:solidFill>
                <a:cs typeface="Times New Roman" pitchFamily="18" charset="0"/>
              </a:rPr>
              <a:t>T</a:t>
            </a:r>
            <a:r>
              <a:rPr lang="en-US" altLang="zh-CN" i="1" baseline="-25000" dirty="0" err="1" smtClean="0">
                <a:solidFill>
                  <a:srgbClr val="FF0066"/>
                </a:solidFill>
                <a:cs typeface="Times New Roman" pitchFamily="18" charset="0"/>
              </a:rPr>
              <a:t>pA</a:t>
            </a:r>
            <a:r>
              <a:rPr lang="en-US" altLang="zh-CN" dirty="0" smtClean="0">
                <a:solidFill>
                  <a:srgbClr val="FF0066"/>
                </a:solidFill>
                <a:cs typeface="Times New Roman" pitchFamily="18" charset="0"/>
              </a:rPr>
              <a:t>&gt; for </a:t>
            </a:r>
            <a:r>
              <a:rPr lang="en-US" altLang="zh-CN" dirty="0">
                <a:solidFill>
                  <a:srgbClr val="FF0066"/>
                </a:solidFill>
                <a:cs typeface="Times New Roman" pitchFamily="18" charset="0"/>
              </a:rPr>
              <a:t>each centrality class </a:t>
            </a:r>
            <a:r>
              <a:rPr lang="en-US" altLang="zh-CN" dirty="0" smtClean="0">
                <a:solidFill>
                  <a:srgbClr val="FF0066"/>
                </a:solidFill>
                <a:cs typeface="Times New Roman" pitchFamily="18" charset="0"/>
              </a:rPr>
              <a:t>from </a:t>
            </a:r>
            <a:r>
              <a:rPr lang="en-US" altLang="zh-CN" dirty="0" err="1">
                <a:solidFill>
                  <a:srgbClr val="FF0066"/>
                </a:solidFill>
                <a:cs typeface="Times New Roman" pitchFamily="18" charset="0"/>
              </a:rPr>
              <a:t>Glauber</a:t>
            </a:r>
            <a:endParaRPr lang="en-US" altLang="zh-CN" dirty="0" smtClean="0">
              <a:solidFill>
                <a:srgbClr val="FF0066"/>
              </a:solidFill>
              <a:cs typeface="Times New Roman" pitchFamily="18" charset="0"/>
            </a:endParaRPr>
          </a:p>
        </p:txBody>
      </p:sp>
      <p:sp>
        <p:nvSpPr>
          <p:cNvPr id="15" name="TextBox 1"/>
          <p:cNvSpPr txBox="1"/>
          <p:nvPr/>
        </p:nvSpPr>
        <p:spPr>
          <a:xfrm>
            <a:off x="6719501" y="2704401"/>
            <a:ext cx="2061061" cy="3879003"/>
          </a:xfrm>
          <a:prstGeom prst="rect">
            <a:avLst/>
          </a:prstGeom>
          <a:noFill/>
        </p:spPr>
        <p:txBody>
          <a:bodyPr wrap="none" lIns="0" tIns="0" rIns="0" bIns="45712" rtlCol="0">
            <a:spAutoFit/>
          </a:bodyPr>
          <a:lstStyle/>
          <a:p>
            <a:pPr algn="dist">
              <a:lnSpc>
                <a:spcPct val="120000"/>
              </a:lnSpc>
              <a:tabLst/>
            </a:pPr>
            <a:r>
              <a:rPr lang="en-US" altLang="zh-CN" sz="1600" dirty="0" err="1"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  <a:t>Glauber</a:t>
            </a:r>
            <a:r>
              <a:rPr lang="en-US" altLang="zh-CN" sz="1600" dirty="0"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  <a:t> MC parameters:</a:t>
            </a:r>
          </a:p>
          <a:p>
            <a:pPr algn="dist">
              <a:lnSpc>
                <a:spcPct val="120000"/>
              </a:lnSpc>
              <a:tabLst/>
            </a:pPr>
            <a:r>
              <a:rPr lang="en-US" altLang="zh-CN" sz="1600" dirty="0" smtClean="0">
                <a:solidFill>
                  <a:srgbClr val="000000"/>
                </a:solidFill>
                <a:cs typeface="Times New Roman" pitchFamily="18" charset="0"/>
              </a:rPr>
              <a:t>Woods-Saxon nuclear </a:t>
            </a:r>
            <a:r>
              <a:rPr lang="en-US" altLang="zh-CN" sz="1600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r</a:t>
            </a:r>
            <a:r>
              <a:rPr lang="en-US" altLang="zh-CN" sz="1600" dirty="0" smtClean="0">
                <a:solidFill>
                  <a:srgbClr val="000000"/>
                </a:solidFill>
                <a:cs typeface="Times New Roman" pitchFamily="18" charset="0"/>
              </a:rPr>
              <a:t>:</a:t>
            </a:r>
            <a:endParaRPr lang="en-US" altLang="zh-CN" sz="1600" dirty="0">
              <a:solidFill>
                <a:srgbClr val="000000"/>
              </a:solidFill>
              <a:cs typeface="Times New Roman" pitchFamily="18" charset="0"/>
            </a:endParaRPr>
          </a:p>
          <a:p>
            <a:pPr algn="dist">
              <a:lnSpc>
                <a:spcPct val="120000"/>
              </a:lnSpc>
              <a:tabLst/>
            </a:pPr>
            <a:endParaRPr lang="en-US" altLang="zh-CN" sz="1600" dirty="0">
              <a:solidFill>
                <a:srgbClr val="000000"/>
              </a:solidFill>
              <a:cs typeface="Times New Roman" pitchFamily="18" charset="0"/>
            </a:endParaRPr>
          </a:p>
          <a:p>
            <a:pPr algn="dist">
              <a:lnSpc>
                <a:spcPct val="120000"/>
              </a:lnSpc>
              <a:tabLst/>
            </a:pPr>
            <a:endParaRPr lang="en-US" altLang="zh-CN" sz="1600" dirty="0">
              <a:solidFill>
                <a:srgbClr val="000000"/>
              </a:solidFill>
              <a:cs typeface="Times New Roman" pitchFamily="18" charset="0"/>
            </a:endParaRPr>
          </a:p>
          <a:p>
            <a:pPr algn="dist">
              <a:lnSpc>
                <a:spcPct val="120000"/>
              </a:lnSpc>
              <a:tabLst/>
            </a:pPr>
            <a:endParaRPr lang="en-US" altLang="zh-CN" sz="1600" dirty="0">
              <a:solidFill>
                <a:srgbClr val="000000"/>
              </a:solidFill>
              <a:cs typeface="Times New Roman" pitchFamily="18" charset="0"/>
            </a:endParaRPr>
          </a:p>
          <a:p>
            <a:pPr algn="dist">
              <a:lnSpc>
                <a:spcPct val="120000"/>
              </a:lnSpc>
              <a:tabLst/>
            </a:pPr>
            <a:r>
              <a:rPr lang="en-US" altLang="zh-CN" sz="1600" dirty="0">
                <a:solidFill>
                  <a:srgbClr val="000000"/>
                </a:solidFill>
                <a:cs typeface="Times New Roman" pitchFamily="18" charset="0"/>
              </a:rPr>
              <a:t>R</a:t>
            </a:r>
            <a:r>
              <a:rPr lang="en-US" altLang="zh-CN" sz="1600" dirty="0">
                <a:cs typeface="Times New Roman" pitchFamily="18" charset="0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cs typeface="Times New Roman" pitchFamily="18" charset="0"/>
              </a:rPr>
              <a:t>=</a:t>
            </a:r>
            <a:r>
              <a:rPr lang="en-US" altLang="zh-CN" sz="1600" dirty="0">
                <a:cs typeface="Times New Roman" pitchFamily="18" charset="0"/>
              </a:rPr>
              <a:t> </a:t>
            </a:r>
            <a:r>
              <a:rPr lang="en-US" altLang="zh-CN" sz="1600" dirty="0" smtClean="0">
                <a:cs typeface="Times New Roman" pitchFamily="18" charset="0"/>
              </a:rPr>
              <a:t>(</a:t>
            </a:r>
            <a:r>
              <a:rPr lang="en-US" altLang="zh-CN" sz="1600" dirty="0" smtClean="0">
                <a:solidFill>
                  <a:srgbClr val="000000"/>
                </a:solidFill>
                <a:cs typeface="Times New Roman" pitchFamily="18" charset="0"/>
              </a:rPr>
              <a:t>6.62</a:t>
            </a:r>
            <a:r>
              <a:rPr lang="en-US" altLang="zh-CN" sz="1600" dirty="0" smtClean="0">
                <a:cs typeface="Times New Roman" pitchFamily="18" charset="0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cs typeface="Times New Roman" pitchFamily="18" charset="0"/>
              </a:rPr>
              <a:t>±</a:t>
            </a:r>
            <a:r>
              <a:rPr lang="en-US" altLang="zh-CN" sz="1600" dirty="0">
                <a:cs typeface="Times New Roman" pitchFamily="18" charset="0"/>
              </a:rPr>
              <a:t> </a:t>
            </a:r>
            <a:r>
              <a:rPr lang="en-US" altLang="zh-CN" sz="1600" dirty="0" smtClean="0">
                <a:solidFill>
                  <a:srgbClr val="000000"/>
                </a:solidFill>
                <a:cs typeface="Times New Roman" pitchFamily="18" charset="0"/>
              </a:rPr>
              <a:t>0.06)</a:t>
            </a:r>
            <a:r>
              <a:rPr lang="en-US" altLang="zh-CN" sz="1600" dirty="0" smtClean="0">
                <a:cs typeface="Times New Roman" pitchFamily="18" charset="0"/>
              </a:rPr>
              <a:t> </a:t>
            </a:r>
            <a:r>
              <a:rPr lang="en-US" altLang="zh-CN" sz="1600" dirty="0" err="1">
                <a:solidFill>
                  <a:srgbClr val="000000"/>
                </a:solidFill>
                <a:cs typeface="Times New Roman" pitchFamily="18" charset="0"/>
              </a:rPr>
              <a:t>fm</a:t>
            </a:r>
            <a:endParaRPr lang="en-US" altLang="zh-CN" sz="1600" dirty="0">
              <a:solidFill>
                <a:srgbClr val="000000"/>
              </a:solidFill>
              <a:cs typeface="Times New Roman" pitchFamily="18" charset="0"/>
            </a:endParaRPr>
          </a:p>
          <a:p>
            <a:pPr algn="dist">
              <a:lnSpc>
                <a:spcPct val="120000"/>
              </a:lnSpc>
              <a:tabLst/>
            </a:pPr>
            <a:r>
              <a:rPr lang="en-US" altLang="zh-CN" sz="1600" dirty="0">
                <a:solidFill>
                  <a:srgbClr val="000000"/>
                </a:solidFill>
                <a:cs typeface="Times New Roman" pitchFamily="18" charset="0"/>
              </a:rPr>
              <a:t>a</a:t>
            </a:r>
            <a:r>
              <a:rPr lang="en-US" altLang="zh-CN" sz="1600" dirty="0">
                <a:cs typeface="Times New Roman" pitchFamily="18" charset="0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cs typeface="Times New Roman" pitchFamily="18" charset="0"/>
              </a:rPr>
              <a:t>=</a:t>
            </a:r>
            <a:r>
              <a:rPr lang="en-US" altLang="zh-CN" sz="1600" dirty="0">
                <a:cs typeface="Times New Roman" pitchFamily="18" charset="0"/>
              </a:rPr>
              <a:t> </a:t>
            </a:r>
            <a:r>
              <a:rPr lang="en-US" altLang="zh-CN" sz="1600" dirty="0" smtClean="0">
                <a:cs typeface="Times New Roman" pitchFamily="18" charset="0"/>
              </a:rPr>
              <a:t>(</a:t>
            </a:r>
            <a:r>
              <a:rPr lang="en-US" altLang="zh-CN" sz="1600" dirty="0" smtClean="0">
                <a:solidFill>
                  <a:srgbClr val="000000"/>
                </a:solidFill>
                <a:cs typeface="Times New Roman" pitchFamily="18" charset="0"/>
              </a:rPr>
              <a:t>0.546</a:t>
            </a:r>
            <a:r>
              <a:rPr lang="en-US" altLang="zh-CN" sz="1600" dirty="0" smtClean="0">
                <a:cs typeface="Times New Roman" pitchFamily="18" charset="0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cs typeface="Times New Roman" pitchFamily="18" charset="0"/>
              </a:rPr>
              <a:t>±</a:t>
            </a:r>
            <a:r>
              <a:rPr lang="en-US" altLang="zh-CN" sz="1600" dirty="0">
                <a:cs typeface="Times New Roman" pitchFamily="18" charset="0"/>
              </a:rPr>
              <a:t> </a:t>
            </a:r>
            <a:r>
              <a:rPr lang="en-US" altLang="zh-CN" sz="1600" dirty="0" smtClean="0">
                <a:solidFill>
                  <a:srgbClr val="000000"/>
                </a:solidFill>
                <a:cs typeface="Times New Roman" pitchFamily="18" charset="0"/>
              </a:rPr>
              <a:t>0.01) </a:t>
            </a:r>
            <a:r>
              <a:rPr lang="en-US" altLang="zh-CN" sz="1600" dirty="0" err="1" smtClean="0">
                <a:solidFill>
                  <a:srgbClr val="000000"/>
                </a:solidFill>
                <a:cs typeface="Times New Roman" pitchFamily="18" charset="0"/>
              </a:rPr>
              <a:t>fm</a:t>
            </a:r>
            <a:endParaRPr lang="en-US" altLang="zh-CN" sz="1600" dirty="0">
              <a:solidFill>
                <a:srgbClr val="000000"/>
              </a:solidFill>
              <a:cs typeface="Times New Roman" pitchFamily="18" charset="0"/>
            </a:endParaRPr>
          </a:p>
          <a:p>
            <a:pPr algn="dist">
              <a:lnSpc>
                <a:spcPct val="120000"/>
              </a:lnSpc>
              <a:tabLst/>
            </a:pPr>
            <a:r>
              <a:rPr lang="en-US" altLang="zh-CN" sz="1600" dirty="0">
                <a:solidFill>
                  <a:srgbClr val="000000"/>
                </a:solidFill>
                <a:cs typeface="Times New Roman" pitchFamily="18" charset="0"/>
              </a:rPr>
              <a:t>Minimum</a:t>
            </a:r>
            <a:r>
              <a:rPr lang="en-US" altLang="zh-CN" sz="1600" dirty="0">
                <a:cs typeface="Times New Roman" pitchFamily="18" charset="0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cs typeface="Times New Roman" pitchFamily="18" charset="0"/>
              </a:rPr>
              <a:t>NN</a:t>
            </a:r>
            <a:r>
              <a:rPr lang="en-US" altLang="zh-CN" sz="1600" dirty="0">
                <a:cs typeface="Times New Roman" pitchFamily="18" charset="0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cs typeface="Times New Roman" pitchFamily="18" charset="0"/>
              </a:rPr>
              <a:t>distance:</a:t>
            </a:r>
          </a:p>
          <a:p>
            <a:pPr algn="dist">
              <a:lnSpc>
                <a:spcPct val="120000"/>
              </a:lnSpc>
              <a:tabLst/>
            </a:pPr>
            <a:r>
              <a:rPr lang="en-US" altLang="zh-CN" sz="1600" dirty="0">
                <a:solidFill>
                  <a:srgbClr val="000000"/>
                </a:solidFill>
                <a:cs typeface="Times New Roman" pitchFamily="18" charset="0"/>
              </a:rPr>
              <a:t>d = (0.4 ± 0.4)</a:t>
            </a:r>
            <a:r>
              <a:rPr lang="en-US" altLang="zh-CN" sz="1600" dirty="0">
                <a:cs typeface="Times New Roman" pitchFamily="18" charset="0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cs typeface="Times New Roman" pitchFamily="18" charset="0"/>
              </a:rPr>
              <a:t>fm</a:t>
            </a:r>
          </a:p>
          <a:p>
            <a:pPr algn="dist">
              <a:lnSpc>
                <a:spcPct val="120000"/>
              </a:lnSpc>
              <a:tabLst/>
            </a:pPr>
            <a:r>
              <a:rPr lang="en-US" altLang="zh-CN" sz="1600" dirty="0" smtClean="0">
                <a:solidFill>
                  <a:srgbClr val="000000"/>
                </a:solidFill>
                <a:cs typeface="Lucida Grande" pitchFamily="18" charset="0"/>
              </a:rPr>
              <a:t>p-N</a:t>
            </a:r>
            <a:r>
              <a:rPr lang="en-US" altLang="zh-CN" sz="1600" dirty="0" smtClean="0">
                <a:cs typeface="Times New Roman" pitchFamily="18" charset="0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cs typeface="Lucida Grande" pitchFamily="18" charset="0"/>
              </a:rPr>
              <a:t>cross-section:</a:t>
            </a:r>
          </a:p>
          <a:p>
            <a:pPr algn="dist">
              <a:lnSpc>
                <a:spcPct val="120000"/>
              </a:lnSpc>
              <a:tabLst/>
            </a:pPr>
            <a:r>
              <a:rPr lang="en-US" altLang="zh-CN" sz="1600" dirty="0">
                <a:solidFill>
                  <a:srgbClr val="000000"/>
                </a:solidFill>
                <a:cs typeface="Lucida Grande" pitchFamily="18" charset="0"/>
              </a:rPr>
              <a:t>σ</a:t>
            </a:r>
            <a:r>
              <a:rPr lang="en-US" altLang="zh-CN" sz="1600" baseline="-25000" dirty="0">
                <a:solidFill>
                  <a:srgbClr val="000000"/>
                </a:solidFill>
                <a:cs typeface="Times New Roman" pitchFamily="18" charset="0"/>
              </a:rPr>
              <a:t>pN</a:t>
            </a:r>
            <a:r>
              <a:rPr lang="en-US" altLang="zh-CN" sz="1600" dirty="0">
                <a:cs typeface="Times New Roman" pitchFamily="18" charset="0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cs typeface="Times New Roman" pitchFamily="18" charset="0"/>
              </a:rPr>
              <a:t>=</a:t>
            </a:r>
            <a:r>
              <a:rPr lang="en-US" altLang="zh-CN" sz="1600" dirty="0">
                <a:cs typeface="Times New Roman" pitchFamily="18" charset="0"/>
              </a:rPr>
              <a:t> (</a:t>
            </a:r>
            <a:r>
              <a:rPr lang="en-US" altLang="zh-CN" sz="1600" dirty="0">
                <a:solidFill>
                  <a:srgbClr val="000000"/>
                </a:solidFill>
                <a:cs typeface="Times New Roman" pitchFamily="18" charset="0"/>
              </a:rPr>
              <a:t>70</a:t>
            </a:r>
            <a:r>
              <a:rPr lang="en-US" altLang="zh-CN" sz="1600" dirty="0">
                <a:cs typeface="Times New Roman" pitchFamily="18" charset="0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cs typeface="Times New Roman" pitchFamily="18" charset="0"/>
              </a:rPr>
              <a:t>±</a:t>
            </a:r>
            <a:r>
              <a:rPr lang="en-US" altLang="zh-CN" sz="1600" dirty="0">
                <a:cs typeface="Times New Roman" pitchFamily="18" charset="0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cs typeface="Times New Roman" pitchFamily="18" charset="0"/>
              </a:rPr>
              <a:t>5)</a:t>
            </a:r>
            <a:r>
              <a:rPr lang="en-US" altLang="zh-CN" sz="1600" dirty="0">
                <a:cs typeface="Times New Roman" pitchFamily="18" charset="0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cs typeface="Times New Roman" pitchFamily="18" charset="0"/>
              </a:rPr>
              <a:t>mb</a:t>
            </a:r>
          </a:p>
          <a:p>
            <a:pPr algn="dist">
              <a:lnSpc>
                <a:spcPct val="120000"/>
              </a:lnSpc>
              <a:tabLst/>
            </a:pPr>
            <a:r>
              <a:rPr lang="en-US" altLang="zh-CN" sz="1600" dirty="0">
                <a:solidFill>
                  <a:srgbClr val="000000"/>
                </a:solidFill>
                <a:cs typeface="Times New Roman" pitchFamily="18" charset="0"/>
              </a:rPr>
              <a:t>Proton</a:t>
            </a:r>
            <a:r>
              <a:rPr lang="en-US" altLang="zh-CN" sz="1600" dirty="0">
                <a:cs typeface="Times New Roman" pitchFamily="18" charset="0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cs typeface="Times New Roman" pitchFamily="18" charset="0"/>
              </a:rPr>
              <a:t>radius:</a:t>
            </a:r>
          </a:p>
          <a:p>
            <a:pPr algn="dist">
              <a:lnSpc>
                <a:spcPct val="120000"/>
              </a:lnSpc>
              <a:tabLst/>
            </a:pPr>
            <a:r>
              <a:rPr lang="en-US" altLang="zh-CN" sz="1600" dirty="0">
                <a:solidFill>
                  <a:srgbClr val="000000"/>
                </a:solidFill>
                <a:cs typeface="Times New Roman" pitchFamily="18" charset="0"/>
              </a:rPr>
              <a:t>R</a:t>
            </a:r>
            <a:r>
              <a:rPr lang="en-US" altLang="zh-CN" sz="1600" baseline="-25000" dirty="0">
                <a:solidFill>
                  <a:srgbClr val="000000"/>
                </a:solidFill>
                <a:cs typeface="Times New Roman" pitchFamily="18" charset="0"/>
              </a:rPr>
              <a:t>p</a:t>
            </a:r>
            <a:r>
              <a:rPr lang="en-US" altLang="zh-CN" sz="1600" dirty="0">
                <a:cs typeface="Times New Roman" pitchFamily="18" charset="0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cs typeface="Times New Roman" pitchFamily="18" charset="0"/>
              </a:rPr>
              <a:t>=</a:t>
            </a:r>
            <a:r>
              <a:rPr lang="en-US" altLang="zh-CN" sz="1600" dirty="0">
                <a:cs typeface="Times New Roman" pitchFamily="18" charset="0"/>
              </a:rPr>
              <a:t> (</a:t>
            </a:r>
            <a:r>
              <a:rPr lang="en-US" altLang="zh-CN" sz="1600" dirty="0">
                <a:solidFill>
                  <a:srgbClr val="000000"/>
                </a:solidFill>
                <a:cs typeface="Times New Roman" pitchFamily="18" charset="0"/>
              </a:rPr>
              <a:t>0.6</a:t>
            </a:r>
            <a:r>
              <a:rPr lang="en-US" altLang="zh-CN" sz="1600" dirty="0">
                <a:cs typeface="Times New Roman" pitchFamily="18" charset="0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cs typeface="Times New Roman" pitchFamily="18" charset="0"/>
              </a:rPr>
              <a:t>±</a:t>
            </a:r>
            <a:r>
              <a:rPr lang="en-US" altLang="zh-CN" sz="1600" dirty="0">
                <a:cs typeface="Times New Roman" pitchFamily="18" charset="0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cs typeface="Times New Roman" pitchFamily="18" charset="0"/>
              </a:rPr>
              <a:t>0.2)</a:t>
            </a:r>
            <a:r>
              <a:rPr lang="en-US" altLang="zh-CN" sz="1600" dirty="0">
                <a:cs typeface="Times New Roman" pitchFamily="18" charset="0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cs typeface="Times New Roman" pitchFamily="18" charset="0"/>
              </a:rPr>
              <a:t>fm</a:t>
            </a:r>
          </a:p>
        </p:txBody>
      </p:sp>
      <p:pic>
        <p:nvPicPr>
          <p:cNvPr id="16" name="Picture 15" descr="2013-Jul-09-V0AGlau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655" y="3298136"/>
            <a:ext cx="5419566" cy="3231981"/>
          </a:xfrm>
          <a:prstGeom prst="rect">
            <a:avLst/>
          </a:prstGeom>
        </p:spPr>
      </p:pic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97939676"/>
              </p:ext>
            </p:extLst>
          </p:nvPr>
        </p:nvGraphicFramePr>
        <p:xfrm>
          <a:off x="6948619" y="3423453"/>
          <a:ext cx="1710267" cy="7508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" name="Equation" r:id="rId6" imgW="1562100" imgH="685800" progId="Equation.3">
                  <p:embed/>
                </p:oleObj>
              </mc:Choice>
              <mc:Fallback>
                <p:oleObj name="Equation" r:id="rId6" imgW="1562100" imgH="685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948619" y="3423453"/>
                        <a:ext cx="1710267" cy="75084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6491988" y="851660"/>
            <a:ext cx="2528729" cy="27698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lIns="91426" tIns="45712" rIns="91426" bIns="45712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ALICE, </a:t>
            </a:r>
            <a:r>
              <a:rPr lang="en-US" sz="1200" dirty="0">
                <a:solidFill>
                  <a:srgbClr val="FF0000"/>
                </a:solidFill>
              </a:rPr>
              <a:t>Phys. Rev. C 88, </a:t>
            </a:r>
            <a:r>
              <a:rPr lang="en-US" sz="1200" dirty="0" smtClean="0">
                <a:solidFill>
                  <a:srgbClr val="FF0000"/>
                </a:solidFill>
              </a:rPr>
              <a:t>044909 (2013)</a:t>
            </a:r>
            <a:endParaRPr lang="en-US" sz="1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65404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4524"/>
    </mc:Choice>
    <mc:Fallback>
      <p:transition xmlns:p14="http://schemas.microsoft.com/office/powerpoint/2010/main" advTm="54524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6660000"/>
            <a:ext cx="2133600" cy="216000"/>
          </a:xfrm>
          <a:solidFill>
            <a:schemeClr val="accent1">
              <a:lumMod val="75000"/>
            </a:schemeClr>
          </a:solidFill>
        </p:spPr>
        <p:txBody>
          <a:bodyPr/>
          <a:lstStyle>
            <a:lvl1pPr>
              <a:defRPr>
                <a:solidFill>
                  <a:srgbClr val="F2F2F2"/>
                </a:solidFill>
              </a:defRPr>
            </a:lvl1pPr>
          </a:lstStyle>
          <a:p>
            <a:r>
              <a:rPr lang="en-US" smtClean="0"/>
              <a:t>C. Oppedisano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123603" y="6660942"/>
            <a:ext cx="4899241" cy="217516"/>
          </a:xfrm>
          <a:solidFill>
            <a:schemeClr val="bg2">
              <a:lumMod val="75000"/>
            </a:schemeClr>
          </a:solidFill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schemeClr val="accent1"/>
                </a:solidFill>
              </a:rPr>
              <a:t>Hard Probes 2013, Cape Town, South Africa, November 4-8 2013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22842" y="6659999"/>
            <a:ext cx="2133600" cy="216000"/>
          </a:xfrm>
          <a:solidFill>
            <a:schemeClr val="bg2">
              <a:lumMod val="60000"/>
              <a:lumOff val="40000"/>
            </a:schemeClr>
          </a:solidFill>
        </p:spPr>
        <p:txBody>
          <a:bodyPr/>
          <a:lstStyle>
            <a:lvl1pPr>
              <a:defRPr>
                <a:solidFill>
                  <a:srgbClr val="10253F"/>
                </a:solidFill>
              </a:defRPr>
            </a:lvl1pPr>
          </a:lstStyle>
          <a:p>
            <a:fld id="{5405244A-08D4-DA48-A0EA-01B05D987E23}" type="slidenum">
              <a:rPr lang="en-US" smtClean="0"/>
              <a:pPr/>
              <a:t>6</a:t>
            </a:fld>
            <a:r>
              <a:rPr lang="en-US" dirty="0" smtClean="0"/>
              <a:t>/16</a:t>
            </a:r>
            <a:endParaRPr lang="en-US" dirty="0"/>
          </a:p>
        </p:txBody>
      </p:sp>
      <p:pic>
        <p:nvPicPr>
          <p:cNvPr id="5" name="Picture 4" descr="2011-Nov-24-ALICE_logo_Red_WithoutStrapline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98" y="20009"/>
            <a:ext cx="503820" cy="805687"/>
          </a:xfrm>
          <a:prstGeom prst="rect">
            <a:avLst/>
          </a:prstGeom>
        </p:spPr>
      </p:pic>
      <p:pic>
        <p:nvPicPr>
          <p:cNvPr id="6" name="Picture 5" descr="Logo_INF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5809" y="48301"/>
            <a:ext cx="761989" cy="747491"/>
          </a:xfrm>
          <a:prstGeom prst="rect">
            <a:avLst/>
          </a:prstGeom>
        </p:spPr>
      </p:pic>
      <p:sp>
        <p:nvSpPr>
          <p:cNvPr id="7" name="Title 10"/>
          <p:cNvSpPr txBox="1">
            <a:spLocks/>
          </p:cNvSpPr>
          <p:nvPr/>
        </p:nvSpPr>
        <p:spPr>
          <a:xfrm>
            <a:off x="799556" y="108001"/>
            <a:ext cx="7450964" cy="579475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none"/>
        </p:style>
        <p:txBody>
          <a:bodyPr vert="horz" lIns="91426" tIns="45712" rIns="91426" bIns="45712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Chalkduster"/>
                <a:ea typeface="+mj-ea"/>
                <a:cs typeface="Chalkduster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r>
              <a:rPr lang="en-US" sz="3200" dirty="0" err="1"/>
              <a:t>Glauber</a:t>
            </a:r>
            <a:r>
              <a:rPr lang="en-US" sz="3200" dirty="0"/>
              <a:t> fit + SNM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9183" y="795792"/>
            <a:ext cx="8728847" cy="2139031"/>
          </a:xfrm>
          <a:prstGeom prst="rect">
            <a:avLst/>
          </a:prstGeom>
          <a:noFill/>
        </p:spPr>
        <p:txBody>
          <a:bodyPr wrap="square" lIns="91426" tIns="45712" rIns="91426" bIns="45712" rtlCol="0">
            <a:spAutoFit/>
          </a:bodyPr>
          <a:lstStyle/>
          <a:p>
            <a:r>
              <a:rPr lang="en-US" dirty="0" smtClean="0"/>
              <a:t>Similar procedure but coupled with a model for slow nucleon emission (SNM) </a:t>
            </a:r>
          </a:p>
          <a:p>
            <a:r>
              <a:rPr lang="en-US" dirty="0" smtClean="0">
                <a:solidFill>
                  <a:schemeClr val="bg2">
                    <a:lumMod val="75000"/>
                  </a:schemeClr>
                </a:solidFill>
              </a:rPr>
              <a:t>No model is currently available for LHC energies!</a:t>
            </a:r>
          </a:p>
          <a:p>
            <a:endParaRPr lang="en-US" sz="1100" dirty="0"/>
          </a:p>
          <a:p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sym typeface="Wingdings 3" charset="0"/>
              </a:rPr>
              <a:t>Features </a:t>
            </a: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sym typeface="Wingdings 3" charset="0"/>
              </a:rPr>
              <a:t>of </a:t>
            </a:r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sym typeface="Wingdings 3" charset="0"/>
              </a:rPr>
              <a:t>emitted nucleons weakly dependent</a:t>
            </a:r>
            <a:r>
              <a:rPr lang="it-IT" dirty="0" smtClean="0">
                <a:solidFill>
                  <a:schemeClr val="accent1">
                    <a:lumMod val="60000"/>
                    <a:lumOff val="40000"/>
                  </a:schemeClr>
                </a:solidFill>
                <a:sym typeface="Wingdings 3" charset="0"/>
              </a:rPr>
              <a:t> on </a:t>
            </a:r>
            <a:r>
              <a:rPr lang="it-IT" dirty="0" err="1">
                <a:solidFill>
                  <a:schemeClr val="accent1">
                    <a:lumMod val="60000"/>
                    <a:lumOff val="40000"/>
                  </a:schemeClr>
                </a:solidFill>
                <a:sym typeface="Wingdings 3" charset="0"/>
              </a:rPr>
              <a:t>projectile</a:t>
            </a:r>
            <a:r>
              <a:rPr lang="it-IT" dirty="0">
                <a:solidFill>
                  <a:schemeClr val="accent1">
                    <a:lumMod val="60000"/>
                    <a:lumOff val="40000"/>
                  </a:schemeClr>
                </a:solidFill>
                <a:sym typeface="Wingdings 3" charset="0"/>
              </a:rPr>
              <a:t> </a:t>
            </a:r>
            <a:r>
              <a:rPr lang="it-IT" dirty="0" err="1">
                <a:solidFill>
                  <a:schemeClr val="accent1">
                    <a:lumMod val="60000"/>
                    <a:lumOff val="40000"/>
                  </a:schemeClr>
                </a:solidFill>
                <a:sym typeface="Wingdings 3" charset="0"/>
              </a:rPr>
              <a:t>energy</a:t>
            </a:r>
            <a:r>
              <a:rPr lang="it-IT" dirty="0">
                <a:solidFill>
                  <a:schemeClr val="accent1">
                    <a:lumMod val="60000"/>
                    <a:lumOff val="40000"/>
                  </a:schemeClr>
                </a:solidFill>
                <a:sym typeface="Wingdings 3" charset="0"/>
              </a:rPr>
              <a:t> from </a:t>
            </a:r>
            <a:r>
              <a:rPr lang="it-IT" dirty="0" smtClean="0">
                <a:solidFill>
                  <a:schemeClr val="accent1">
                    <a:lumMod val="60000"/>
                    <a:lumOff val="40000"/>
                  </a:schemeClr>
                </a:solidFill>
                <a:sym typeface="Wingdings 3" charset="0"/>
              </a:rPr>
              <a:t>1 </a:t>
            </a:r>
            <a:r>
              <a:rPr lang="it-IT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sym typeface="Wingdings 3" charset="0"/>
              </a:rPr>
              <a:t>GeV</a:t>
            </a:r>
            <a:r>
              <a:rPr lang="it-IT" dirty="0" smtClean="0">
                <a:solidFill>
                  <a:schemeClr val="accent1">
                    <a:lumMod val="60000"/>
                    <a:lumOff val="40000"/>
                  </a:schemeClr>
                </a:solidFill>
                <a:sym typeface="Wingdings 3" charset="0"/>
              </a:rPr>
              <a:t> </a:t>
            </a:r>
            <a:r>
              <a:rPr lang="it-IT" dirty="0">
                <a:solidFill>
                  <a:schemeClr val="accent1">
                    <a:lumMod val="60000"/>
                    <a:lumOff val="40000"/>
                  </a:schemeClr>
                </a:solidFill>
                <a:sym typeface="Wingdings 3" charset="0"/>
              </a:rPr>
              <a:t>to 1 </a:t>
            </a:r>
            <a:r>
              <a:rPr lang="it-IT" dirty="0" err="1">
                <a:solidFill>
                  <a:schemeClr val="accent1">
                    <a:lumMod val="60000"/>
                    <a:lumOff val="40000"/>
                  </a:schemeClr>
                </a:solidFill>
                <a:sym typeface="Wingdings 3" charset="0"/>
              </a:rPr>
              <a:t>TeV</a:t>
            </a:r>
            <a:r>
              <a:rPr lang="it-IT" dirty="0">
                <a:solidFill>
                  <a:schemeClr val="accent1">
                    <a:lumMod val="60000"/>
                    <a:lumOff val="40000"/>
                  </a:schemeClr>
                </a:solidFill>
                <a:sym typeface="Wingdings 3" charset="0"/>
              </a:rPr>
              <a:t> </a:t>
            </a:r>
            <a:endParaRPr lang="en-US" dirty="0" smtClean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r>
              <a:rPr lang="en-US" dirty="0" smtClean="0">
                <a:solidFill>
                  <a:srgbClr val="FF0066"/>
                </a:solidFill>
                <a:sym typeface="Wingdings 3" charset="0"/>
              </a:rPr>
              <a:t> </a:t>
            </a:r>
            <a:r>
              <a:rPr lang="en-US" dirty="0" smtClean="0">
                <a:solidFill>
                  <a:srgbClr val="FF0066"/>
                </a:solidFill>
              </a:rPr>
              <a:t>“Phenomenological” model based on experimental results at lower energies </a:t>
            </a:r>
          </a:p>
          <a:p>
            <a:r>
              <a:rPr lang="en-US" sz="1600" dirty="0">
                <a:solidFill>
                  <a:schemeClr val="accent2">
                    <a:lumMod val="75000"/>
                  </a:schemeClr>
                </a:solidFill>
                <a:sym typeface="Wingdings 3" charset="0"/>
              </a:rPr>
              <a:t>	</a:t>
            </a: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  <a:sym typeface="Wingdings 3" charset="0"/>
              </a:rPr>
              <a:t> </a:t>
            </a: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</a:rPr>
              <a:t>number of protons and neutrons as a function of </a:t>
            </a:r>
            <a:r>
              <a:rPr lang="en-US" sz="1600" i="1" dirty="0" err="1" smtClean="0">
                <a:solidFill>
                  <a:schemeClr val="accent2">
                    <a:lumMod val="75000"/>
                  </a:schemeClr>
                </a:solidFill>
              </a:rPr>
              <a:t>N</a:t>
            </a:r>
            <a:r>
              <a:rPr lang="en-US" sz="1600" i="1" baseline="-25000" dirty="0" err="1" smtClean="0">
                <a:solidFill>
                  <a:schemeClr val="accent2">
                    <a:lumMod val="75000"/>
                  </a:schemeClr>
                </a:solidFill>
              </a:rPr>
              <a:t>coll</a:t>
            </a:r>
            <a:r>
              <a:rPr lang="en-US" sz="1600" i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endParaRPr lang="en-US" sz="1600" i="1" baseline="-25000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sz="1600" dirty="0" smtClean="0">
                <a:solidFill>
                  <a:srgbClr val="33CCFF"/>
                </a:solidFill>
                <a:sym typeface="Wingdings 3" charset="0"/>
              </a:rPr>
              <a:t>	 kinematical properties of emitted slow nucleons</a:t>
            </a:r>
          </a:p>
          <a:p>
            <a:r>
              <a:rPr lang="en-US" dirty="0" smtClean="0">
                <a:solidFill>
                  <a:srgbClr val="FF0066"/>
                </a:solidFill>
                <a:sym typeface="Wingdings 3" charset="0"/>
              </a:rPr>
              <a:t> able to reproduce essential features of the spectrum, still ongoing work!</a:t>
            </a:r>
            <a:endParaRPr lang="en-US" dirty="0">
              <a:solidFill>
                <a:srgbClr val="FF0066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394457" y="1295862"/>
            <a:ext cx="1716561" cy="27699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F. </a:t>
            </a:r>
            <a:r>
              <a:rPr lang="en-US" sz="1200" dirty="0" err="1" smtClean="0">
                <a:solidFill>
                  <a:srgbClr val="FF0000"/>
                </a:solidFill>
              </a:rPr>
              <a:t>Sikler</a:t>
            </a:r>
            <a:r>
              <a:rPr lang="en-US" sz="1200" dirty="0" smtClean="0">
                <a:solidFill>
                  <a:srgbClr val="FF0000"/>
                </a:solidFill>
              </a:rPr>
              <a:t>, </a:t>
            </a:r>
            <a:r>
              <a:rPr lang="en-US" sz="1200" dirty="0" err="1" smtClean="0">
                <a:solidFill>
                  <a:srgbClr val="FF0000"/>
                </a:solidFill>
              </a:rPr>
              <a:t>arXiv</a:t>
            </a:r>
            <a:r>
              <a:rPr lang="en-US" sz="1200" dirty="0" smtClean="0">
                <a:solidFill>
                  <a:srgbClr val="FF0000"/>
                </a:solidFill>
              </a:rPr>
              <a:t>: 0304.065</a:t>
            </a:r>
            <a:endParaRPr lang="en-US" sz="1200" dirty="0">
              <a:solidFill>
                <a:srgbClr val="FF0000"/>
              </a:solidFill>
            </a:endParaRPr>
          </a:p>
        </p:txBody>
      </p:sp>
      <p:pic>
        <p:nvPicPr>
          <p:cNvPr id="13" name="Picture 12" descr="Updated_ZNAfit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918" y="2934823"/>
            <a:ext cx="3802075" cy="3688080"/>
          </a:xfrm>
          <a:prstGeom prst="rect">
            <a:avLst/>
          </a:prstGeom>
        </p:spPr>
      </p:pic>
      <p:pic>
        <p:nvPicPr>
          <p:cNvPr id="18" name="Picture 17" descr="Updated_ZNAfitwzoom.eps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8880" y="3018782"/>
            <a:ext cx="2488002" cy="210185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665404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4524"/>
    </mc:Choice>
    <mc:Fallback>
      <p:transition xmlns:p14="http://schemas.microsoft.com/office/powerpoint/2010/main" advTm="54524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8212 -0.10509 L 0.02222 0.0756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08" y="9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meanNcoll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50520"/>
            <a:ext cx="4222249" cy="3122660"/>
          </a:xfrm>
          <a:prstGeom prst="rect">
            <a:avLst/>
          </a:prstGeom>
        </p:spPr>
      </p:pic>
      <p:pic>
        <p:nvPicPr>
          <p:cNvPr id="21" name="Picture 20" descr="V0A_cent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780" y="1385840"/>
            <a:ext cx="3257131" cy="23495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6660000"/>
            <a:ext cx="2133600" cy="216000"/>
          </a:xfrm>
          <a:solidFill>
            <a:schemeClr val="accent1">
              <a:lumMod val="75000"/>
            </a:schemeClr>
          </a:solidFill>
        </p:spPr>
        <p:txBody>
          <a:bodyPr/>
          <a:lstStyle>
            <a:lvl1pPr>
              <a:defRPr>
                <a:solidFill>
                  <a:srgbClr val="F2F2F2"/>
                </a:solidFill>
              </a:defRPr>
            </a:lvl1pPr>
          </a:lstStyle>
          <a:p>
            <a:r>
              <a:rPr lang="en-US" smtClean="0"/>
              <a:t>C. Oppedisano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123603" y="6660942"/>
            <a:ext cx="4899241" cy="217516"/>
          </a:xfrm>
          <a:solidFill>
            <a:schemeClr val="bg2">
              <a:lumMod val="75000"/>
            </a:schemeClr>
          </a:solidFill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schemeClr val="accent1"/>
                </a:solidFill>
              </a:rPr>
              <a:t>Hard Probes 2013, Cape Town, South Africa, November 4-8 2013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22842" y="6659999"/>
            <a:ext cx="2133600" cy="216000"/>
          </a:xfrm>
          <a:solidFill>
            <a:schemeClr val="bg2">
              <a:lumMod val="60000"/>
              <a:lumOff val="40000"/>
            </a:schemeClr>
          </a:solidFill>
        </p:spPr>
        <p:txBody>
          <a:bodyPr/>
          <a:lstStyle>
            <a:lvl1pPr>
              <a:defRPr>
                <a:solidFill>
                  <a:srgbClr val="10253F"/>
                </a:solidFill>
              </a:defRPr>
            </a:lvl1pPr>
          </a:lstStyle>
          <a:p>
            <a:fld id="{5405244A-08D4-DA48-A0EA-01B05D987E23}" type="slidenum">
              <a:rPr lang="en-US" smtClean="0"/>
              <a:pPr/>
              <a:t>7</a:t>
            </a:fld>
            <a:r>
              <a:rPr lang="en-US" dirty="0" smtClean="0"/>
              <a:t>/16</a:t>
            </a:r>
            <a:endParaRPr lang="en-US" dirty="0"/>
          </a:p>
        </p:txBody>
      </p:sp>
      <p:pic>
        <p:nvPicPr>
          <p:cNvPr id="5" name="Picture 4" descr="2011-Nov-24-ALICE_logo_Red_WithoutStrapline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98" y="20009"/>
            <a:ext cx="503820" cy="805687"/>
          </a:xfrm>
          <a:prstGeom prst="rect">
            <a:avLst/>
          </a:prstGeom>
        </p:spPr>
      </p:pic>
      <p:pic>
        <p:nvPicPr>
          <p:cNvPr id="6" name="Picture 5" descr="Logo_INFN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5809" y="48301"/>
            <a:ext cx="761989" cy="747491"/>
          </a:xfrm>
          <a:prstGeom prst="rect">
            <a:avLst/>
          </a:prstGeom>
        </p:spPr>
      </p:pic>
      <p:sp>
        <p:nvSpPr>
          <p:cNvPr id="7" name="Title 10"/>
          <p:cNvSpPr txBox="1">
            <a:spLocks/>
          </p:cNvSpPr>
          <p:nvPr/>
        </p:nvSpPr>
        <p:spPr>
          <a:xfrm>
            <a:off x="799556" y="108001"/>
            <a:ext cx="7450964" cy="579475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none"/>
        </p:style>
        <p:txBody>
          <a:bodyPr vert="horz" lIns="91426" tIns="45712" rIns="91426" bIns="45712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Chalkduster"/>
                <a:ea typeface="+mj-ea"/>
                <a:cs typeface="Chalkduster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r>
              <a:rPr lang="en-US" sz="3600" dirty="0"/>
              <a:t>&lt;</a:t>
            </a:r>
            <a:r>
              <a:rPr lang="en-US" sz="3600" dirty="0" err="1"/>
              <a:t>N</a:t>
            </a:r>
            <a:r>
              <a:rPr lang="en-US" sz="3600" baseline="-25000" dirty="0" err="1"/>
              <a:t>coll</a:t>
            </a:r>
            <a:r>
              <a:rPr lang="en-US" sz="3600" dirty="0"/>
              <a:t>&gt;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438266" y="3888866"/>
            <a:ext cx="4552821" cy="2492974"/>
          </a:xfrm>
          <a:prstGeom prst="rect">
            <a:avLst/>
          </a:prstGeom>
          <a:noFill/>
        </p:spPr>
        <p:txBody>
          <a:bodyPr wrap="square" lIns="91426" tIns="45712" rIns="91426" bIns="45712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similar                     values from </a:t>
            </a:r>
            <a:r>
              <a:rPr lang="en-US" smtClean="0">
                <a:solidFill>
                  <a:schemeClr val="accent1">
                    <a:lumMod val="75000"/>
                  </a:schemeClr>
                </a:solidFill>
              </a:rPr>
              <a:t>different estimators</a:t>
            </a:r>
          </a:p>
          <a:p>
            <a:endParaRPr lang="en-US" dirty="0" smtClean="0">
              <a:solidFill>
                <a:schemeClr val="bg2">
                  <a:lumMod val="75000"/>
                </a:schemeClr>
              </a:solidFill>
            </a:endParaRPr>
          </a:p>
          <a:p>
            <a:pPr marL="285750" indent="-285750">
              <a:buFont typeface="Wingdings 3" charset="0"/>
              <a:buChar char="Æ"/>
            </a:pP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variation of same magnitude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as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systematic 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from </a:t>
            </a:r>
            <a:r>
              <a:rPr lang="en-US" dirty="0" err="1" smtClean="0">
                <a:solidFill>
                  <a:schemeClr val="accent2">
                    <a:lumMod val="75000"/>
                  </a:schemeClr>
                </a:solidFill>
              </a:rPr>
              <a:t>Glauber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 and from MC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closure 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test </a:t>
            </a:r>
          </a:p>
          <a:p>
            <a:pPr marL="285750" indent="-285750">
              <a:buFont typeface="Wingdings 3" charset="0"/>
              <a:buChar char="Æ"/>
            </a:pP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pPr lvl="0"/>
            <a:r>
              <a:rPr lang="en-US" sz="1600" dirty="0">
                <a:solidFill>
                  <a:srgbClr val="B523B4">
                    <a:lumMod val="75000"/>
                  </a:srgbClr>
                </a:solidFill>
              </a:rPr>
              <a:t> </a:t>
            </a:r>
            <a:r>
              <a:rPr lang="en-US" sz="1600" dirty="0" smtClean="0">
                <a:solidFill>
                  <a:srgbClr val="B523B4">
                    <a:lumMod val="75000"/>
                  </a:srgbClr>
                </a:solidFill>
              </a:rPr>
              <a:t>     * </a:t>
            </a:r>
            <a:r>
              <a:rPr lang="en-US" sz="1600" dirty="0" err="1">
                <a:solidFill>
                  <a:srgbClr val="B523B4">
                    <a:lumMod val="75000"/>
                  </a:srgbClr>
                </a:solidFill>
              </a:rPr>
              <a:t>Glauber</a:t>
            </a:r>
            <a:r>
              <a:rPr lang="en-US" sz="1600" dirty="0">
                <a:solidFill>
                  <a:srgbClr val="B523B4">
                    <a:lumMod val="75000"/>
                  </a:srgbClr>
                </a:solidFill>
              </a:rPr>
              <a:t> systematic error estimated varying </a:t>
            </a:r>
            <a:r>
              <a:rPr lang="en-US" sz="1600" dirty="0" smtClean="0">
                <a:solidFill>
                  <a:srgbClr val="B523B4">
                    <a:lumMod val="75000"/>
                  </a:srgbClr>
                </a:solidFill>
              </a:rPr>
              <a:t>     </a:t>
            </a:r>
          </a:p>
          <a:p>
            <a:pPr lvl="0"/>
            <a:r>
              <a:rPr lang="en-US" sz="1600" dirty="0">
                <a:solidFill>
                  <a:srgbClr val="B523B4">
                    <a:lumMod val="75000"/>
                  </a:srgbClr>
                </a:solidFill>
              </a:rPr>
              <a:t> </a:t>
            </a:r>
            <a:r>
              <a:rPr lang="en-US" sz="1600" dirty="0" smtClean="0">
                <a:solidFill>
                  <a:srgbClr val="B523B4">
                    <a:lumMod val="75000"/>
                  </a:srgbClr>
                </a:solidFill>
              </a:rPr>
              <a:t>        parameters</a:t>
            </a:r>
            <a:endParaRPr lang="en-US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1600" dirty="0">
                <a:solidFill>
                  <a:srgbClr val="CC33CC"/>
                </a:solidFill>
              </a:rPr>
              <a:t> </a:t>
            </a:r>
            <a:r>
              <a:rPr lang="en-US" sz="1600" dirty="0" smtClean="0">
                <a:solidFill>
                  <a:srgbClr val="CC33CC"/>
                </a:solidFill>
              </a:rPr>
              <a:t>     * </a:t>
            </a:r>
            <a:r>
              <a:rPr lang="en-US" sz="1600" dirty="0">
                <a:solidFill>
                  <a:srgbClr val="CC33CC"/>
                </a:solidFill>
              </a:rPr>
              <a:t>MC closure test using </a:t>
            </a:r>
            <a:r>
              <a:rPr lang="en-US" sz="1600" dirty="0" smtClean="0">
                <a:solidFill>
                  <a:srgbClr val="CC33CC"/>
                </a:solidFill>
              </a:rPr>
              <a:t>HIJING</a:t>
            </a:r>
            <a:endParaRPr lang="en-US" sz="1600" dirty="0">
              <a:solidFill>
                <a:srgbClr val="CC33CC"/>
              </a:solidFill>
            </a:endParaRPr>
          </a:p>
        </p:txBody>
      </p:sp>
      <p:pic>
        <p:nvPicPr>
          <p:cNvPr id="10" name="Picture 9" descr="2013-Sep-06-Ncoll_selV0A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77"/>
          <a:stretch/>
        </p:blipFill>
        <p:spPr>
          <a:xfrm>
            <a:off x="4222249" y="1171552"/>
            <a:ext cx="3716348" cy="2274420"/>
          </a:xfrm>
          <a:prstGeom prst="rect">
            <a:avLst/>
          </a:prstGeom>
        </p:spPr>
      </p:pic>
      <p:sp>
        <p:nvSpPr>
          <p:cNvPr id="13" name="Right Arrow 12"/>
          <p:cNvSpPr/>
          <p:nvPr/>
        </p:nvSpPr>
        <p:spPr>
          <a:xfrm>
            <a:off x="3980911" y="2285641"/>
            <a:ext cx="447362" cy="448766"/>
          </a:xfrm>
          <a:prstGeom prst="rightArrow">
            <a:avLst>
              <a:gd name="adj1" fmla="val 50000"/>
              <a:gd name="adj2" fmla="val 71104"/>
            </a:avLst>
          </a:prstGeom>
          <a:solidFill>
            <a:srgbClr val="FF0066"/>
          </a:solidFill>
          <a:ln w="28575" cmpd="sng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6" tIns="45712" rIns="91426" bIns="45712"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8210615" y="2270205"/>
            <a:ext cx="839871" cy="369316"/>
          </a:xfrm>
          <a:prstGeom prst="rect">
            <a:avLst/>
          </a:prstGeom>
          <a:solidFill>
            <a:srgbClr val="FF0066"/>
          </a:solidFill>
        </p:spPr>
        <p:txBody>
          <a:bodyPr wrap="none" lIns="91426" tIns="45712" rIns="91426" bIns="45712" rtlCol="0">
            <a:spAutoFit/>
          </a:bodyPr>
          <a:lstStyle/>
          <a:p>
            <a:r>
              <a:rPr lang="en-US" i="1" dirty="0" smtClean="0">
                <a:solidFill>
                  <a:schemeClr val="bg1"/>
                </a:solidFill>
              </a:rPr>
              <a:t>&lt;</a:t>
            </a:r>
            <a:r>
              <a:rPr lang="en-US" i="1" dirty="0" err="1" smtClean="0">
                <a:solidFill>
                  <a:schemeClr val="bg1"/>
                </a:solidFill>
              </a:rPr>
              <a:t>N</a:t>
            </a:r>
            <a:r>
              <a:rPr lang="en-US" i="1" baseline="-25000" dirty="0" err="1" smtClean="0">
                <a:solidFill>
                  <a:schemeClr val="bg1"/>
                </a:solidFill>
              </a:rPr>
              <a:t>coll</a:t>
            </a:r>
            <a:r>
              <a:rPr lang="en-US" i="1" dirty="0">
                <a:solidFill>
                  <a:schemeClr val="bg1"/>
                </a:solidFill>
              </a:rPr>
              <a:t>&gt;</a:t>
            </a:r>
          </a:p>
        </p:txBody>
      </p:sp>
      <p:sp>
        <p:nvSpPr>
          <p:cNvPr id="17" name="Right Arrow 16"/>
          <p:cNvSpPr/>
          <p:nvPr/>
        </p:nvSpPr>
        <p:spPr>
          <a:xfrm>
            <a:off x="7684436" y="2247448"/>
            <a:ext cx="447362" cy="448766"/>
          </a:xfrm>
          <a:prstGeom prst="rightArrow">
            <a:avLst>
              <a:gd name="adj1" fmla="val 50000"/>
              <a:gd name="adj2" fmla="val 71104"/>
            </a:avLst>
          </a:prstGeom>
          <a:solidFill>
            <a:srgbClr val="FF0066"/>
          </a:solidFill>
          <a:ln w="28575" cmpd="sng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6" tIns="45712" rIns="91426" bIns="45712"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168972" y="1929420"/>
            <a:ext cx="566165" cy="36931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none" lIns="91426" tIns="45712" rIns="91426" bIns="45712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V0A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164179" y="1445433"/>
            <a:ext cx="550498" cy="369316"/>
          </a:xfrm>
          <a:prstGeom prst="rect">
            <a:avLst/>
          </a:prstGeom>
          <a:solidFill>
            <a:srgbClr val="05295B"/>
          </a:solidFill>
        </p:spPr>
        <p:txBody>
          <a:bodyPr wrap="none" lIns="91426" tIns="45712" rIns="91426" bIns="45712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N</a:t>
            </a:r>
            <a:r>
              <a:rPr lang="en-US" baseline="-25000" dirty="0" err="1" smtClean="0">
                <a:solidFill>
                  <a:schemeClr val="bg1"/>
                </a:solidFill>
              </a:rPr>
              <a:t>coll</a:t>
            </a:r>
            <a:endParaRPr lang="en-US" baseline="-25000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8955" y="845233"/>
            <a:ext cx="7917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Slice the measured distribution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sym typeface="Wingdings 3" charset="0"/>
              </a:rPr>
              <a:t></a:t>
            </a:r>
            <a:r>
              <a:rPr lang="en-US" dirty="0" smtClean="0"/>
              <a:t> corresponding class in MC distribution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sym typeface="Wingdings 3" charset="0"/>
              </a:rPr>
              <a:t> </a:t>
            </a:r>
            <a:r>
              <a:rPr lang="en-US" i="1" dirty="0" smtClean="0"/>
              <a:t>&lt;</a:t>
            </a:r>
            <a:r>
              <a:rPr lang="en-US" i="1" dirty="0" err="1" smtClean="0"/>
              <a:t>N</a:t>
            </a:r>
            <a:r>
              <a:rPr lang="en-US" i="1" baseline="-25000" dirty="0" err="1" smtClean="0"/>
              <a:t>coll</a:t>
            </a:r>
            <a:r>
              <a:rPr lang="en-US" i="1" dirty="0" smtClean="0"/>
              <a:t>&gt; </a:t>
            </a:r>
            <a:endParaRPr lang="en-US" i="1" dirty="0"/>
          </a:p>
        </p:txBody>
      </p:sp>
      <p:sp>
        <p:nvSpPr>
          <p:cNvPr id="20" name="TextBox 19"/>
          <p:cNvSpPr txBox="1"/>
          <p:nvPr/>
        </p:nvSpPr>
        <p:spPr>
          <a:xfrm>
            <a:off x="6782443" y="3304892"/>
            <a:ext cx="428573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N</a:t>
            </a:r>
            <a:r>
              <a:rPr lang="en-US" sz="1200" baseline="-25000" dirty="0" err="1" smtClean="0"/>
              <a:t>coll</a:t>
            </a:r>
            <a:endParaRPr lang="en-US" sz="1200" baseline="-25000" dirty="0"/>
          </a:p>
        </p:txBody>
      </p:sp>
      <p:sp>
        <p:nvSpPr>
          <p:cNvPr id="22" name="TextBox 21"/>
          <p:cNvSpPr txBox="1"/>
          <p:nvPr/>
        </p:nvSpPr>
        <p:spPr>
          <a:xfrm>
            <a:off x="67818" y="2067750"/>
            <a:ext cx="731738" cy="1384978"/>
          </a:xfrm>
          <a:prstGeom prst="rect">
            <a:avLst/>
          </a:prstGeom>
          <a:solidFill>
            <a:srgbClr val="E0F2FB"/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none" lIns="91426" tIns="45712" rIns="91426" bIns="45712" rtlCol="0">
            <a:spAutoFit/>
          </a:bodyPr>
          <a:lstStyle/>
          <a:p>
            <a:r>
              <a:rPr lang="en-US" sz="1200" dirty="0" smtClean="0">
                <a:solidFill>
                  <a:srgbClr val="FFCC00"/>
                </a:solidFill>
              </a:rPr>
              <a:t>0-5%</a:t>
            </a:r>
          </a:p>
          <a:p>
            <a:r>
              <a:rPr lang="en-US" sz="1200" dirty="0" smtClean="0">
                <a:solidFill>
                  <a:srgbClr val="FF6666"/>
                </a:solidFill>
              </a:rPr>
              <a:t>5-10%</a:t>
            </a:r>
          </a:p>
          <a:p>
            <a:r>
              <a:rPr lang="en-US" sz="1200" dirty="0" smtClean="0">
                <a:solidFill>
                  <a:srgbClr val="FF0000"/>
                </a:solidFill>
              </a:rPr>
              <a:t>10-20%</a:t>
            </a:r>
          </a:p>
          <a:p>
            <a:r>
              <a:rPr lang="en-US" sz="1200" dirty="0" smtClean="0">
                <a:solidFill>
                  <a:schemeClr val="accent6"/>
                </a:solidFill>
              </a:rPr>
              <a:t>20-40%</a:t>
            </a:r>
          </a:p>
          <a:p>
            <a:r>
              <a:rPr lang="en-US" sz="1200" dirty="0" smtClean="0">
                <a:solidFill>
                  <a:schemeClr val="tx2">
                    <a:lumMod val="75000"/>
                  </a:schemeClr>
                </a:solidFill>
              </a:rPr>
              <a:t>40-60%</a:t>
            </a:r>
          </a:p>
          <a:p>
            <a:r>
              <a:rPr lang="en-US" sz="1200" dirty="0" smtClean="0">
                <a:solidFill>
                  <a:schemeClr val="accent2">
                    <a:lumMod val="75000"/>
                  </a:schemeClr>
                </a:solidFill>
              </a:rPr>
              <a:t>60-80%</a:t>
            </a:r>
          </a:p>
          <a:p>
            <a:r>
              <a:rPr lang="en-US" sz="1200" dirty="0" smtClean="0">
                <a:solidFill>
                  <a:srgbClr val="339966"/>
                </a:solidFill>
              </a:rPr>
              <a:t>80-100%</a:t>
            </a:r>
            <a:endParaRPr lang="en-US" sz="1200" dirty="0">
              <a:solidFill>
                <a:srgbClr val="339966"/>
              </a:solidFill>
            </a:endParaRPr>
          </a:p>
        </p:txBody>
      </p:sp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28686088"/>
              </p:ext>
            </p:extLst>
          </p:nvPr>
        </p:nvGraphicFramePr>
        <p:xfrm>
          <a:off x="5219666" y="3888866"/>
          <a:ext cx="944513" cy="4816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6" name="Equation" r:id="rId8" imgW="622300" imgH="317500" progId="Equation.3">
                  <p:embed/>
                </p:oleObj>
              </mc:Choice>
              <mc:Fallback>
                <p:oleObj name="Equation" r:id="rId8" imgW="622300" imgH="317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219666" y="3888866"/>
                        <a:ext cx="944513" cy="48165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665404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4524"/>
    </mc:Choice>
    <mc:Fallback>
      <p:transition xmlns:p14="http://schemas.microsoft.com/office/powerpoint/2010/main" advTm="54524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6660000"/>
            <a:ext cx="2133600" cy="216000"/>
          </a:xfrm>
          <a:solidFill>
            <a:schemeClr val="accent1">
              <a:lumMod val="75000"/>
            </a:schemeClr>
          </a:solidFill>
        </p:spPr>
        <p:txBody>
          <a:bodyPr/>
          <a:lstStyle>
            <a:lvl1pPr>
              <a:defRPr>
                <a:solidFill>
                  <a:srgbClr val="F2F2F2"/>
                </a:solidFill>
              </a:defRPr>
            </a:lvl1pPr>
          </a:lstStyle>
          <a:p>
            <a:r>
              <a:rPr lang="en-US" smtClean="0"/>
              <a:t>C. Oppedisano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123603" y="6660942"/>
            <a:ext cx="4899241" cy="217516"/>
          </a:xfrm>
          <a:solidFill>
            <a:schemeClr val="bg2">
              <a:lumMod val="75000"/>
            </a:schemeClr>
          </a:solidFill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schemeClr val="accent1"/>
                </a:solidFill>
              </a:rPr>
              <a:t>Hard Probes 2013, Cape Town, South Africa, November 4-8 2013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22842" y="6659999"/>
            <a:ext cx="2133600" cy="216000"/>
          </a:xfrm>
          <a:solidFill>
            <a:schemeClr val="bg2">
              <a:lumMod val="60000"/>
              <a:lumOff val="40000"/>
            </a:schemeClr>
          </a:solidFill>
        </p:spPr>
        <p:txBody>
          <a:bodyPr/>
          <a:lstStyle>
            <a:lvl1pPr>
              <a:defRPr>
                <a:solidFill>
                  <a:srgbClr val="10253F"/>
                </a:solidFill>
              </a:defRPr>
            </a:lvl1pPr>
          </a:lstStyle>
          <a:p>
            <a:fld id="{5405244A-08D4-DA48-A0EA-01B05D987E23}" type="slidenum">
              <a:rPr lang="en-US" smtClean="0"/>
              <a:pPr/>
              <a:t>8</a:t>
            </a:fld>
            <a:r>
              <a:rPr lang="en-US" dirty="0" smtClean="0"/>
              <a:t>/16</a:t>
            </a:r>
            <a:endParaRPr lang="en-US" dirty="0"/>
          </a:p>
        </p:txBody>
      </p:sp>
      <p:pic>
        <p:nvPicPr>
          <p:cNvPr id="5" name="Picture 4" descr="2011-Nov-24-ALICE_logo_Red_WithoutStrapline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98" y="20009"/>
            <a:ext cx="503820" cy="805687"/>
          </a:xfrm>
          <a:prstGeom prst="rect">
            <a:avLst/>
          </a:prstGeom>
        </p:spPr>
      </p:pic>
      <p:pic>
        <p:nvPicPr>
          <p:cNvPr id="6" name="Picture 5" descr="Logo_INF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5809" y="48301"/>
            <a:ext cx="761989" cy="747491"/>
          </a:xfrm>
          <a:prstGeom prst="rect">
            <a:avLst/>
          </a:prstGeom>
        </p:spPr>
      </p:pic>
      <p:sp>
        <p:nvSpPr>
          <p:cNvPr id="7" name="Title 10"/>
          <p:cNvSpPr txBox="1">
            <a:spLocks/>
          </p:cNvSpPr>
          <p:nvPr/>
        </p:nvSpPr>
        <p:spPr>
          <a:xfrm>
            <a:off x="799556" y="108001"/>
            <a:ext cx="7450964" cy="579475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none"/>
        </p:style>
        <p:txBody>
          <a:bodyPr vert="horz" lIns="91426" tIns="45712" rIns="91426" bIns="45712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Chalkduster"/>
                <a:ea typeface="+mj-ea"/>
                <a:cs typeface="Chalkduster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r>
              <a:rPr lang="en-US" sz="3200" dirty="0" smtClean="0"/>
              <a:t>Biases in p-N collisions?</a:t>
            </a:r>
            <a:endParaRPr lang="en-US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6130211" y="1103040"/>
            <a:ext cx="3007132" cy="4801299"/>
          </a:xfrm>
          <a:prstGeom prst="rect">
            <a:avLst/>
          </a:prstGeom>
          <a:noFill/>
        </p:spPr>
        <p:txBody>
          <a:bodyPr wrap="square" lIns="91426" tIns="45712" rIns="91426" bIns="45712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p-A vs. A-A collisions</a:t>
            </a:r>
          </a:p>
          <a:p>
            <a:endParaRPr lang="en-US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285706" indent="-285706">
              <a:buFont typeface="Wingdings 3" charset="0"/>
              <a:buChar char="Æ"/>
            </a:pPr>
            <a:r>
              <a:rPr lang="en-US" dirty="0" smtClean="0">
                <a:solidFill>
                  <a:schemeClr val="bg2">
                    <a:lumMod val="75000"/>
                  </a:schemeClr>
                </a:solidFill>
              </a:rPr>
              <a:t>looser correlation between </a:t>
            </a:r>
            <a:r>
              <a:rPr lang="en-US" i="1" dirty="0" err="1" smtClean="0">
                <a:solidFill>
                  <a:schemeClr val="bg2">
                    <a:lumMod val="75000"/>
                  </a:schemeClr>
                </a:solidFill>
              </a:rPr>
              <a:t>N</a:t>
            </a:r>
            <a:r>
              <a:rPr lang="en-US" i="1" baseline="-25000" dirty="0" err="1" smtClean="0">
                <a:solidFill>
                  <a:schemeClr val="bg2">
                    <a:lumMod val="75000"/>
                  </a:schemeClr>
                </a:solidFill>
              </a:rPr>
              <a:t>part</a:t>
            </a:r>
            <a:r>
              <a:rPr lang="en-US" dirty="0" smtClean="0">
                <a:solidFill>
                  <a:schemeClr val="bg2">
                    <a:lumMod val="75000"/>
                  </a:schemeClr>
                </a:solidFill>
              </a:rPr>
              <a:t> and impact parameter </a:t>
            </a:r>
          </a:p>
          <a:p>
            <a:pPr marL="285706" indent="-285706">
              <a:buFont typeface="Wingdings 3" charset="0"/>
              <a:buChar char="Æ"/>
            </a:pPr>
            <a:endParaRPr lang="en-US" dirty="0" smtClean="0">
              <a:solidFill>
                <a:schemeClr val="bg2">
                  <a:lumMod val="75000"/>
                </a:schemeClr>
              </a:solidFill>
            </a:endParaRPr>
          </a:p>
          <a:p>
            <a:pPr marL="285706" indent="-285706">
              <a:buFont typeface="Wingdings 3" charset="0"/>
              <a:buChar char="Æ"/>
            </a:pPr>
            <a:r>
              <a:rPr lang="en-US" dirty="0" smtClean="0">
                <a:solidFill>
                  <a:srgbClr val="00CCFF"/>
                </a:solidFill>
              </a:rPr>
              <a:t>large multiplicity fluctuations</a:t>
            </a:r>
            <a:r>
              <a:rPr lang="en-US" dirty="0">
                <a:solidFill>
                  <a:srgbClr val="00CCFF"/>
                </a:solidFill>
              </a:rPr>
              <a:t> </a:t>
            </a:r>
            <a:r>
              <a:rPr lang="en-US" dirty="0" smtClean="0">
                <a:solidFill>
                  <a:srgbClr val="00CCFF"/>
                </a:solidFill>
              </a:rPr>
              <a:t>compared to the width of </a:t>
            </a:r>
            <a:r>
              <a:rPr lang="en-US" i="1" dirty="0" err="1" smtClean="0">
                <a:solidFill>
                  <a:srgbClr val="00CCFF"/>
                </a:solidFill>
              </a:rPr>
              <a:t>N</a:t>
            </a:r>
            <a:r>
              <a:rPr lang="en-US" baseline="-25000" dirty="0" err="1" smtClean="0">
                <a:solidFill>
                  <a:srgbClr val="00CCFF"/>
                </a:solidFill>
              </a:rPr>
              <a:t>part</a:t>
            </a:r>
            <a:r>
              <a:rPr lang="en-US" dirty="0" smtClean="0">
                <a:solidFill>
                  <a:srgbClr val="00CCFF"/>
                </a:solidFill>
              </a:rPr>
              <a:t> distribution</a:t>
            </a:r>
          </a:p>
          <a:p>
            <a:pPr marL="285706" indent="-285706">
              <a:buFont typeface="Wingdings 3" charset="0"/>
              <a:buChar char="Æ"/>
            </a:pPr>
            <a:endParaRPr lang="en-US" dirty="0" smtClean="0">
              <a:solidFill>
                <a:srgbClr val="00CCFF"/>
              </a:solidFill>
            </a:endParaRPr>
          </a:p>
          <a:p>
            <a:pPr marL="285706" indent="-285706">
              <a:buFont typeface="Wingdings 3" charset="0"/>
              <a:buChar char="Æ"/>
            </a:pPr>
            <a:r>
              <a:rPr lang="en-US" dirty="0">
                <a:solidFill>
                  <a:srgbClr val="339966"/>
                </a:solidFill>
              </a:rPr>
              <a:t>a fixed </a:t>
            </a:r>
            <a:r>
              <a:rPr lang="en-US" i="1" dirty="0" err="1">
                <a:solidFill>
                  <a:srgbClr val="339966"/>
                </a:solidFill>
              </a:rPr>
              <a:t>N</a:t>
            </a:r>
            <a:r>
              <a:rPr lang="en-US" i="1" baseline="-25000" dirty="0" err="1">
                <a:solidFill>
                  <a:srgbClr val="339966"/>
                </a:solidFill>
              </a:rPr>
              <a:t>coll</a:t>
            </a:r>
            <a:r>
              <a:rPr lang="en-US" i="1" dirty="0">
                <a:solidFill>
                  <a:srgbClr val="339966"/>
                </a:solidFill>
              </a:rPr>
              <a:t> </a:t>
            </a:r>
            <a:r>
              <a:rPr lang="en-US" dirty="0">
                <a:solidFill>
                  <a:srgbClr val="339966"/>
                </a:solidFill>
              </a:rPr>
              <a:t>value can contribute to different centrality </a:t>
            </a:r>
            <a:r>
              <a:rPr lang="en-US" dirty="0" smtClean="0">
                <a:solidFill>
                  <a:srgbClr val="339966"/>
                </a:solidFill>
              </a:rPr>
              <a:t>classes</a:t>
            </a:r>
          </a:p>
          <a:p>
            <a:pPr marL="285706" indent="-285706">
              <a:buFont typeface="Wingdings 3" charset="0"/>
              <a:buChar char="Æ"/>
            </a:pPr>
            <a:endParaRPr lang="en-US" dirty="0">
              <a:solidFill>
                <a:srgbClr val="339966"/>
              </a:solidFill>
            </a:endParaRPr>
          </a:p>
          <a:p>
            <a:pPr marL="285706" indent="-285706">
              <a:buFont typeface="Wingdings 3" charset="0"/>
              <a:buChar char="Æ"/>
            </a:pPr>
            <a:endParaRPr lang="en-US" dirty="0" smtClean="0">
              <a:solidFill>
                <a:srgbClr val="339966"/>
              </a:solidFill>
            </a:endParaRPr>
          </a:p>
          <a:p>
            <a:pPr marL="285706" indent="-285706">
              <a:buFont typeface="Wingdings 3" charset="0"/>
              <a:buChar char="Æ"/>
            </a:pPr>
            <a:r>
              <a:rPr lang="en-US" dirty="0">
                <a:solidFill>
                  <a:srgbClr val="FF0066"/>
                </a:solidFill>
              </a:rPr>
              <a:t>l</a:t>
            </a:r>
            <a:r>
              <a:rPr lang="en-US" dirty="0" smtClean="0">
                <a:solidFill>
                  <a:srgbClr val="FF0066"/>
                </a:solidFill>
              </a:rPr>
              <a:t>arge fluctuations originate a bias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905" y="3682187"/>
            <a:ext cx="6063273" cy="297875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916" y="902078"/>
            <a:ext cx="6084363" cy="292675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260426" y="735216"/>
            <a:ext cx="617139" cy="369332"/>
          </a:xfrm>
          <a:prstGeom prst="rect">
            <a:avLst/>
          </a:prstGeom>
          <a:solidFill>
            <a:srgbClr val="00CCFF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p-</a:t>
            </a:r>
            <a:r>
              <a:rPr lang="en-US" dirty="0" err="1" smtClean="0">
                <a:solidFill>
                  <a:schemeClr val="bg1"/>
                </a:solidFill>
              </a:rPr>
              <a:t>Pb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239219" y="731594"/>
            <a:ext cx="736387" cy="369332"/>
          </a:xfrm>
          <a:prstGeom prst="rect">
            <a:avLst/>
          </a:prstGeom>
          <a:solidFill>
            <a:srgbClr val="00CCFF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Pb-Pb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 rot="16200000">
            <a:off x="-301278" y="1908027"/>
            <a:ext cx="1071891" cy="369332"/>
          </a:xfrm>
          <a:prstGeom prst="rect">
            <a:avLst/>
          </a:prstGeom>
          <a:solidFill>
            <a:srgbClr val="00CCFF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N</a:t>
            </a:r>
            <a:r>
              <a:rPr lang="en-US" baseline="-25000" dirty="0" err="1" smtClean="0">
                <a:solidFill>
                  <a:schemeClr val="bg1"/>
                </a:solidFill>
              </a:rPr>
              <a:t>part</a:t>
            </a:r>
            <a:r>
              <a:rPr lang="en-US" dirty="0" smtClean="0">
                <a:solidFill>
                  <a:schemeClr val="bg1"/>
                </a:solidFill>
              </a:rPr>
              <a:t> vs. b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 rot="16200000">
            <a:off x="-773617" y="5068114"/>
            <a:ext cx="1997474" cy="369332"/>
          </a:xfrm>
          <a:prstGeom prst="rect">
            <a:avLst/>
          </a:prstGeom>
          <a:solidFill>
            <a:srgbClr val="00CCFF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multiplicity vs. </a:t>
            </a:r>
            <a:r>
              <a:rPr lang="en-US" dirty="0" err="1" smtClean="0">
                <a:solidFill>
                  <a:schemeClr val="bg1"/>
                </a:solidFill>
              </a:rPr>
              <a:t>N</a:t>
            </a:r>
            <a:r>
              <a:rPr lang="en-US" baseline="-25000" dirty="0" err="1" smtClean="0">
                <a:solidFill>
                  <a:schemeClr val="bg1"/>
                </a:solidFill>
              </a:rPr>
              <a:t>part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11896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4524"/>
    </mc:Choice>
    <mc:Fallback>
      <p:transition xmlns:p14="http://schemas.microsoft.com/office/powerpoint/2010/main" advTm="54524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5" y="639737"/>
            <a:ext cx="4046891" cy="3322775"/>
            <a:chOff x="3" y="639735"/>
            <a:chExt cx="4046891" cy="3322775"/>
          </a:xfrm>
        </p:grpSpPr>
        <p:pic>
          <p:nvPicPr>
            <p:cNvPr id="9" name="Picture 8" descr="2013-Jul-19-meanMult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702"/>
            <a:stretch/>
          </p:blipFill>
          <p:spPr>
            <a:xfrm>
              <a:off x="3" y="639735"/>
              <a:ext cx="4046891" cy="3322775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2005805" y="878436"/>
              <a:ext cx="1184911" cy="338538"/>
            </a:xfrm>
            <a:prstGeom prst="rect">
              <a:avLst/>
            </a:prstGeom>
            <a:noFill/>
          </p:spPr>
          <p:txBody>
            <a:bodyPr wrap="none" lIns="91426" tIns="45712" rIns="91426" bIns="45712" rtlCol="0">
              <a:spAutoFit/>
            </a:bodyPr>
            <a:lstStyle/>
            <a:p>
              <a:r>
                <a:rPr lang="en-US" sz="1600" dirty="0" err="1">
                  <a:solidFill>
                    <a:schemeClr val="accent1">
                      <a:lumMod val="75000"/>
                    </a:schemeClr>
                  </a:solidFill>
                </a:rPr>
                <a:t>Glauber</a:t>
              </a:r>
              <a:r>
                <a:rPr lang="en-US" sz="1600" dirty="0">
                  <a:solidFill>
                    <a:schemeClr val="accent1">
                      <a:lumMod val="75000"/>
                    </a:schemeClr>
                  </a:solidFill>
                </a:rPr>
                <a:t> MC</a:t>
              </a:r>
            </a:p>
          </p:txBody>
        </p:sp>
      </p:grpSp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78616"/>
            <a:ext cx="4144102" cy="2859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6660000"/>
            <a:ext cx="2133600" cy="216000"/>
          </a:xfrm>
          <a:solidFill>
            <a:schemeClr val="accent1">
              <a:lumMod val="75000"/>
            </a:schemeClr>
          </a:solidFill>
        </p:spPr>
        <p:txBody>
          <a:bodyPr/>
          <a:lstStyle>
            <a:lvl1pPr>
              <a:defRPr>
                <a:solidFill>
                  <a:srgbClr val="F2F2F2"/>
                </a:solidFill>
              </a:defRPr>
            </a:lvl1pPr>
          </a:lstStyle>
          <a:p>
            <a:r>
              <a:rPr lang="en-US" smtClean="0"/>
              <a:t>C. Oppedisano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123603" y="6660942"/>
            <a:ext cx="4899241" cy="217516"/>
          </a:xfrm>
          <a:solidFill>
            <a:schemeClr val="bg2">
              <a:lumMod val="75000"/>
            </a:schemeClr>
          </a:solidFill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schemeClr val="accent1"/>
                </a:solidFill>
              </a:rPr>
              <a:t>Hard Probes 2013, Cape Town, South Africa, November 4-8 2013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22842" y="6659999"/>
            <a:ext cx="2133600" cy="216000"/>
          </a:xfrm>
          <a:solidFill>
            <a:schemeClr val="bg2">
              <a:lumMod val="60000"/>
              <a:lumOff val="40000"/>
            </a:schemeClr>
          </a:solidFill>
        </p:spPr>
        <p:txBody>
          <a:bodyPr/>
          <a:lstStyle>
            <a:lvl1pPr>
              <a:defRPr>
                <a:solidFill>
                  <a:srgbClr val="10253F"/>
                </a:solidFill>
              </a:defRPr>
            </a:lvl1pPr>
          </a:lstStyle>
          <a:p>
            <a:fld id="{5405244A-08D4-DA48-A0EA-01B05D987E23}" type="slidenum">
              <a:rPr lang="en-US" smtClean="0"/>
              <a:pPr/>
              <a:t>9</a:t>
            </a:fld>
            <a:r>
              <a:rPr lang="en-US" dirty="0" smtClean="0"/>
              <a:t>/16</a:t>
            </a:r>
            <a:endParaRPr lang="en-US" dirty="0"/>
          </a:p>
        </p:txBody>
      </p:sp>
      <p:pic>
        <p:nvPicPr>
          <p:cNvPr id="5" name="Picture 4" descr="2011-Nov-24-ALICE_logo_Red_WithoutStrapline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98" y="20009"/>
            <a:ext cx="503820" cy="805687"/>
          </a:xfrm>
          <a:prstGeom prst="rect">
            <a:avLst/>
          </a:prstGeom>
        </p:spPr>
      </p:pic>
      <p:pic>
        <p:nvPicPr>
          <p:cNvPr id="6" name="Picture 5" descr="Logo_INFN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5809" y="48301"/>
            <a:ext cx="761989" cy="747491"/>
          </a:xfrm>
          <a:prstGeom prst="rect">
            <a:avLst/>
          </a:prstGeom>
        </p:spPr>
      </p:pic>
      <p:sp>
        <p:nvSpPr>
          <p:cNvPr id="7" name="Title 10"/>
          <p:cNvSpPr txBox="1">
            <a:spLocks/>
          </p:cNvSpPr>
          <p:nvPr/>
        </p:nvSpPr>
        <p:spPr>
          <a:xfrm>
            <a:off x="799556" y="108001"/>
            <a:ext cx="7450964" cy="579475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none"/>
        </p:style>
        <p:txBody>
          <a:bodyPr vert="horz" lIns="91426" tIns="45712" rIns="91426" bIns="45712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Chalkduster"/>
                <a:ea typeface="+mj-ea"/>
                <a:cs typeface="Chalkduster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r>
              <a:rPr lang="en-US" sz="3200" dirty="0"/>
              <a:t>Bias through </a:t>
            </a:r>
            <a:r>
              <a:rPr lang="en-US" sz="3200" dirty="0" err="1"/>
              <a:t>Glauber</a:t>
            </a:r>
            <a:r>
              <a:rPr lang="en-US" sz="3200" dirty="0"/>
              <a:t> MC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005807" y="4121140"/>
            <a:ext cx="1184911" cy="338538"/>
          </a:xfrm>
          <a:prstGeom prst="rect">
            <a:avLst/>
          </a:prstGeom>
          <a:noFill/>
        </p:spPr>
        <p:txBody>
          <a:bodyPr wrap="none" lIns="91426" tIns="45712" rIns="91426" bIns="45712" rtlCol="0">
            <a:spAutoFit/>
          </a:bodyPr>
          <a:lstStyle/>
          <a:p>
            <a:r>
              <a:rPr lang="en-US" sz="1600" dirty="0" err="1">
                <a:solidFill>
                  <a:srgbClr val="05295B"/>
                </a:solidFill>
              </a:rPr>
              <a:t>Glauber</a:t>
            </a:r>
            <a:r>
              <a:rPr lang="en-US" sz="1600" dirty="0">
                <a:solidFill>
                  <a:srgbClr val="05295B"/>
                </a:solidFill>
              </a:rPr>
              <a:t> MC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220495" y="1059852"/>
            <a:ext cx="4791425" cy="2492974"/>
          </a:xfrm>
          <a:prstGeom prst="rect">
            <a:avLst/>
          </a:prstGeom>
          <a:noFill/>
        </p:spPr>
        <p:txBody>
          <a:bodyPr wrap="square" lIns="91426" tIns="45712" rIns="91426" bIns="45712" rtlCol="0">
            <a:spAutoFit/>
          </a:bodyPr>
          <a:lstStyle/>
          <a:p>
            <a:r>
              <a:rPr lang="en-US" dirty="0" smtClean="0">
                <a:solidFill>
                  <a:srgbClr val="FF0066"/>
                </a:solidFill>
              </a:rPr>
              <a:t>Multiplicity fluctuations</a:t>
            </a:r>
          </a:p>
          <a:p>
            <a:endParaRPr lang="en-US" sz="1200" dirty="0" smtClean="0">
              <a:solidFill>
                <a:srgbClr val="FF0066"/>
              </a:solidFill>
            </a:endParaRPr>
          </a:p>
          <a:p>
            <a:r>
              <a:rPr lang="en-US" dirty="0" smtClean="0"/>
              <a:t>Ratio between multiplicity per ancestor and average multiplicity from NBD &lt;m&gt; vs. centrality </a:t>
            </a:r>
          </a:p>
          <a:p>
            <a:pPr marL="285750" indent="-285750">
              <a:buFont typeface="Wingdings 3" charset="0"/>
              <a:buChar char="Æ"/>
            </a:pPr>
            <a:r>
              <a:rPr lang="en-US" dirty="0" smtClean="0">
                <a:solidFill>
                  <a:schemeClr val="tx2"/>
                </a:solidFill>
              </a:rPr>
              <a:t>large deviations from unity for peripheral and central collisions</a:t>
            </a:r>
          </a:p>
          <a:p>
            <a:pPr marL="285750" indent="-285750">
              <a:buFont typeface="Wingdings 3" charset="0"/>
              <a:buChar char="Æ"/>
            </a:pPr>
            <a:r>
              <a:rPr lang="en-US" dirty="0" smtClean="0">
                <a:solidFill>
                  <a:srgbClr val="05295B"/>
                </a:solidFill>
              </a:rPr>
              <a:t>most </a:t>
            </a:r>
            <a:r>
              <a:rPr lang="en-US" dirty="0">
                <a:solidFill>
                  <a:srgbClr val="05295B"/>
                </a:solidFill>
              </a:rPr>
              <a:t>central 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(peripheral) </a:t>
            </a:r>
            <a:r>
              <a:rPr lang="en-US" dirty="0">
                <a:solidFill>
                  <a:srgbClr val="05295B"/>
                </a:solidFill>
              </a:rPr>
              <a:t>collisions have on average much higher </a:t>
            </a:r>
            <a:r>
              <a:rPr lang="en-US" dirty="0">
                <a:solidFill>
                  <a:srgbClr val="60B9EC"/>
                </a:solidFill>
              </a:rPr>
              <a:t>(lower) </a:t>
            </a:r>
            <a:r>
              <a:rPr lang="en-US" dirty="0" smtClean="0">
                <a:solidFill>
                  <a:srgbClr val="05295B"/>
                </a:solidFill>
              </a:rPr>
              <a:t>multiplicity</a:t>
            </a:r>
            <a:endParaRPr lang="en-US" dirty="0" smtClean="0">
              <a:solidFill>
                <a:schemeClr val="tx2"/>
              </a:solidFill>
            </a:endParaRPr>
          </a:p>
          <a:p>
            <a:pPr marL="285750" indent="-285750">
              <a:buFont typeface="Wingdings 3" charset="0"/>
              <a:buChar char="Æ"/>
            </a:pPr>
            <a:r>
              <a:rPr lang="en-US" dirty="0" smtClean="0">
                <a:solidFill>
                  <a:srgbClr val="FF0066"/>
                </a:solidFill>
              </a:rPr>
              <a:t>bias on multiplicity</a:t>
            </a:r>
            <a:endParaRPr lang="en-US" dirty="0">
              <a:solidFill>
                <a:srgbClr val="FF0066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220493" y="4044187"/>
            <a:ext cx="4907302" cy="830981"/>
          </a:xfrm>
          <a:prstGeom prst="rect">
            <a:avLst/>
          </a:prstGeom>
          <a:noFill/>
        </p:spPr>
        <p:txBody>
          <a:bodyPr wrap="square" lIns="91426" tIns="45712" rIns="91426" bIns="45712" rtlCol="0">
            <a:spAutoFit/>
          </a:bodyPr>
          <a:lstStyle/>
          <a:p>
            <a:r>
              <a:rPr lang="en-US" dirty="0" smtClean="0">
                <a:solidFill>
                  <a:srgbClr val="FF0066"/>
                </a:solidFill>
              </a:rPr>
              <a:t>Average </a:t>
            </a:r>
            <a:r>
              <a:rPr lang="en-US" dirty="0">
                <a:solidFill>
                  <a:srgbClr val="FF0066"/>
                </a:solidFill>
              </a:rPr>
              <a:t>N</a:t>
            </a:r>
            <a:r>
              <a:rPr lang="en-US" dirty="0" smtClean="0">
                <a:solidFill>
                  <a:srgbClr val="FF0066"/>
                </a:solidFill>
              </a:rPr>
              <a:t>-</a:t>
            </a:r>
            <a:r>
              <a:rPr lang="en-US" dirty="0">
                <a:solidFill>
                  <a:srgbClr val="FF0066"/>
                </a:solidFill>
              </a:rPr>
              <a:t>N impact parameter &lt;</a:t>
            </a:r>
            <a:r>
              <a:rPr lang="en-US" dirty="0" err="1">
                <a:solidFill>
                  <a:srgbClr val="FF0066"/>
                </a:solidFill>
              </a:rPr>
              <a:t>b</a:t>
            </a:r>
            <a:r>
              <a:rPr lang="en-US" baseline="-25000" dirty="0" err="1">
                <a:solidFill>
                  <a:srgbClr val="FF0066"/>
                </a:solidFill>
              </a:rPr>
              <a:t>NN</a:t>
            </a:r>
            <a:r>
              <a:rPr lang="en-US" dirty="0" smtClean="0">
                <a:solidFill>
                  <a:srgbClr val="FF0066"/>
                </a:solidFill>
              </a:rPr>
              <a:t>&gt;</a:t>
            </a:r>
          </a:p>
          <a:p>
            <a:endParaRPr lang="en-US" sz="1200" dirty="0" smtClean="0">
              <a:solidFill>
                <a:srgbClr val="FF0066"/>
              </a:solidFill>
            </a:endParaRPr>
          </a:p>
          <a:p>
            <a:pPr marL="285750" indent="-285750">
              <a:buFont typeface="Wingdings 3" charset="0"/>
              <a:buChar char="Æ"/>
            </a:pP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&lt;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</a:rPr>
              <a:t>b</a:t>
            </a:r>
            <a:r>
              <a:rPr lang="en-US" baseline="-25000" dirty="0" err="1" smtClean="0">
                <a:solidFill>
                  <a:schemeClr val="tx2">
                    <a:lumMod val="75000"/>
                  </a:schemeClr>
                </a:solidFill>
              </a:rPr>
              <a:t>NN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&gt; larger for peripheral collisions</a:t>
            </a:r>
          </a:p>
        </p:txBody>
      </p:sp>
      <p:pic>
        <p:nvPicPr>
          <p:cNvPr id="15" name="Picture 14"/>
          <p:cNvPicPr/>
          <p:nvPr/>
        </p:nvPicPr>
        <p:blipFill>
          <a:blip r:embed="rId6"/>
          <a:stretch>
            <a:fillRect/>
          </a:stretch>
        </p:blipFill>
        <p:spPr>
          <a:xfrm>
            <a:off x="5337962" y="5029200"/>
            <a:ext cx="1881288" cy="1361440"/>
          </a:xfrm>
          <a:prstGeom prst="rect">
            <a:avLst/>
          </a:prstGeom>
          <a:ln w="19050" cmpd="sng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3311896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4524"/>
    </mc:Choice>
    <mc:Fallback>
      <p:transition xmlns:p14="http://schemas.microsoft.com/office/powerpoint/2010/main" advTm="54524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2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1"/>
</p:tagLst>
</file>

<file path=ppt/theme/theme1.xml><?xml version="1.0" encoding="utf-8"?>
<a:theme xmlns:a="http://schemas.openxmlformats.org/drawingml/2006/main" name="Office Theme">
  <a:themeElements>
    <a:clrScheme name="Sky">
      <a:dk1>
        <a:sysClr val="windowText" lastClr="000000"/>
      </a:dk1>
      <a:lt1>
        <a:sysClr val="window" lastClr="FFFFFF"/>
      </a:lt1>
      <a:dk2>
        <a:srgbClr val="1782BF"/>
      </a:dk2>
      <a:lt2>
        <a:srgbClr val="62BCE9"/>
      </a:lt2>
      <a:accent1>
        <a:srgbClr val="073779"/>
      </a:accent1>
      <a:accent2>
        <a:srgbClr val="8FD9FB"/>
      </a:accent2>
      <a:accent3>
        <a:srgbClr val="FFCC00"/>
      </a:accent3>
      <a:accent4>
        <a:srgbClr val="EB6615"/>
      </a:accent4>
      <a:accent5>
        <a:srgbClr val="C76402"/>
      </a:accent5>
      <a:accent6>
        <a:srgbClr val="B523B4"/>
      </a:accent6>
      <a:hlink>
        <a:srgbClr val="FFDE26"/>
      </a:hlink>
      <a:folHlink>
        <a:srgbClr val="DEBE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5603</TotalTime>
  <Words>2511</Words>
  <Application>Microsoft Macintosh PowerPoint</Application>
  <PresentationFormat>On-screen Show (4:3)</PresentationFormat>
  <Paragraphs>455</Paragraphs>
  <Slides>25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7" baseType="lpstr"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Istituto di Fisica Nucleare (INFN)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Chiara Oppedisano</dc:creator>
  <cp:lastModifiedBy>iThemba Labs</cp:lastModifiedBy>
  <cp:revision>346</cp:revision>
  <cp:lastPrinted>2013-10-30T14:52:33Z</cp:lastPrinted>
  <dcterms:created xsi:type="dcterms:W3CDTF">2013-10-14T15:21:31Z</dcterms:created>
  <dcterms:modified xsi:type="dcterms:W3CDTF">2013-11-07T11:35:07Z</dcterms:modified>
</cp:coreProperties>
</file>