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8" r:id="rId9"/>
    <p:sldId id="269" r:id="rId10"/>
    <p:sldId id="270" r:id="rId11"/>
    <p:sldId id="271" r:id="rId12"/>
    <p:sldId id="273" r:id="rId13"/>
    <p:sldId id="279" r:id="rId14"/>
    <p:sldId id="280" r:id="rId15"/>
    <p:sldId id="281" r:id="rId16"/>
    <p:sldId id="282" r:id="rId17"/>
    <p:sldId id="277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8" autoAdjust="0"/>
    <p:restoredTop sz="94629" autoAdjust="0"/>
  </p:normalViewPr>
  <p:slideViewPr>
    <p:cSldViewPr>
      <p:cViewPr varScale="1">
        <p:scale>
          <a:sx n="70" d="100"/>
          <a:sy n="70" d="100"/>
        </p:scale>
        <p:origin x="-6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80CB818-7379-467D-8E76-EF9D9074A26C}" type="datetime2">
              <a:rPr lang="en-US" smtClean="0"/>
              <a:t>Monday, November 04, 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Monday, November 04,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Monday, November 04,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Monday, November 04,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80CB818-7379-467D-8E76-EF9D9074A26C}" type="datetime2">
              <a:rPr lang="en-US" smtClean="0"/>
              <a:t>Monday, November 04,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Monday, November 04,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Monday, November 04, 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Monday, November 04,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Monday, November 04, 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Monday, November 04,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Monday, November 04,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November 04, 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41.png"/><Relationship Id="rId17" Type="http://schemas.openxmlformats.org/officeDocument/2006/relationships/image" Target="../media/image51.png"/><Relationship Id="rId2" Type="http://schemas.openxmlformats.org/officeDocument/2006/relationships/tags" Target="../tags/tag36.xml"/><Relationship Id="rId16" Type="http://schemas.openxmlformats.org/officeDocument/2006/relationships/image" Target="../media/image50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46.png"/><Relationship Id="rId5" Type="http://schemas.openxmlformats.org/officeDocument/2006/relationships/tags" Target="../tags/tag39.xml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19" Type="http://schemas.openxmlformats.org/officeDocument/2006/relationships/image" Target="../media/image53.png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54.png"/><Relationship Id="rId18" Type="http://schemas.openxmlformats.org/officeDocument/2006/relationships/image" Target="../media/image58.png"/><Relationship Id="rId3" Type="http://schemas.openxmlformats.org/officeDocument/2006/relationships/tags" Target="../tags/tag45.xml"/><Relationship Id="rId21" Type="http://schemas.openxmlformats.org/officeDocument/2006/relationships/image" Target="../media/image61.png"/><Relationship Id="rId7" Type="http://schemas.openxmlformats.org/officeDocument/2006/relationships/tags" Target="../tags/tag4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7.png"/><Relationship Id="rId2" Type="http://schemas.openxmlformats.org/officeDocument/2006/relationships/tags" Target="../tags/tag44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4.png"/><Relationship Id="rId10" Type="http://schemas.openxmlformats.org/officeDocument/2006/relationships/tags" Target="../tags/tag52.xml"/><Relationship Id="rId19" Type="http://schemas.openxmlformats.org/officeDocument/2006/relationships/image" Target="../media/image59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tags" Target="../tags/tag56.xml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6.png"/><Relationship Id="rId5" Type="http://schemas.openxmlformats.org/officeDocument/2006/relationships/tags" Target="../tags/tag58.xml"/><Relationship Id="rId10" Type="http://schemas.openxmlformats.org/officeDocument/2006/relationships/image" Target="../media/image65.png"/><Relationship Id="rId4" Type="http://schemas.openxmlformats.org/officeDocument/2006/relationships/tags" Target="../tags/tag57.xml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5.png"/><Relationship Id="rId3" Type="http://schemas.openxmlformats.org/officeDocument/2006/relationships/tags" Target="../tags/tag61.xml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tags" Target="../tags/tag60.xml"/><Relationship Id="rId16" Type="http://schemas.openxmlformats.org/officeDocument/2006/relationships/image" Target="../media/image76.png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3.png"/><Relationship Id="rId5" Type="http://schemas.openxmlformats.org/officeDocument/2006/relationships/tags" Target="../tags/tag63.xml"/><Relationship Id="rId15" Type="http://schemas.openxmlformats.org/officeDocument/2006/relationships/image" Target="../media/image75.png"/><Relationship Id="rId10" Type="http://schemas.openxmlformats.org/officeDocument/2006/relationships/image" Target="../media/image72.png"/><Relationship Id="rId4" Type="http://schemas.openxmlformats.org/officeDocument/2006/relationships/tags" Target="../tags/tag62.xml"/><Relationship Id="rId9" Type="http://schemas.openxmlformats.org/officeDocument/2006/relationships/image" Target="../media/image71.png"/><Relationship Id="rId1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6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68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tags" Target="../tags/tag67.xml"/><Relationship Id="rId16" Type="http://schemas.openxmlformats.org/officeDocument/2006/relationships/image" Target="../media/image87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82.png"/><Relationship Id="rId5" Type="http://schemas.openxmlformats.org/officeDocument/2006/relationships/tags" Target="../tags/tag70.xml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tags" Target="../tags/tag69.xml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8.xml"/><Relationship Id="rId16" Type="http://schemas.openxmlformats.org/officeDocument/2006/relationships/image" Target="../media/image16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1.png"/><Relationship Id="rId5" Type="http://schemas.openxmlformats.org/officeDocument/2006/relationships/tags" Target="../tags/tag11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tags" Target="../tags/tag17.xml"/><Relationship Id="rId21" Type="http://schemas.openxmlformats.org/officeDocument/2006/relationships/image" Target="../media/image26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tags" Target="../tags/tag16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15.png"/><Relationship Id="rId24" Type="http://schemas.openxmlformats.org/officeDocument/2006/relationships/image" Target="../media/image29.png"/><Relationship Id="rId5" Type="http://schemas.openxmlformats.org/officeDocument/2006/relationships/tags" Target="../tags/tag19.xml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3.png"/><Relationship Id="rId19" Type="http://schemas.openxmlformats.org/officeDocument/2006/relationships/image" Target="../media/image24.png"/><Relationship Id="rId4" Type="http://schemas.openxmlformats.org/officeDocument/2006/relationships/tags" Target="../tags/tag18.xml"/><Relationship Id="rId9" Type="http://schemas.openxmlformats.org/officeDocument/2006/relationships/image" Target="../media/image12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32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31.png"/><Relationship Id="rId2" Type="http://schemas.openxmlformats.org/officeDocument/2006/relationships/tags" Target="../tags/tag22.xml"/><Relationship Id="rId16" Type="http://schemas.openxmlformats.org/officeDocument/2006/relationships/image" Target="../media/image35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6.png"/><Relationship Id="rId5" Type="http://schemas.openxmlformats.org/officeDocument/2006/relationships/tags" Target="../tags/tag25.xml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0.png"/><Relationship Id="rId2" Type="http://schemas.openxmlformats.org/officeDocument/2006/relationships/tags" Target="../tags/tag30.xml"/><Relationship Id="rId16" Type="http://schemas.openxmlformats.org/officeDocument/2006/relationships/image" Target="../media/image44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39.png"/><Relationship Id="rId5" Type="http://schemas.openxmlformats.org/officeDocument/2006/relationships/tags" Target="../tags/tag33.xml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tags" Target="../tags/tag32.xml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970" y="3687168"/>
            <a:ext cx="70104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Jet quenching at RHIC and LHC from </a:t>
            </a:r>
            <a:br>
              <a:rPr lang="en-US" sz="3600" dirty="0" smtClean="0"/>
            </a:br>
            <a:r>
              <a:rPr lang="en-US" sz="3600" dirty="0" smtClean="0"/>
              <a:t>finite endpoint momentum strings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810250"/>
            <a:ext cx="6858000" cy="819150"/>
          </a:xfrm>
        </p:spPr>
        <p:txBody>
          <a:bodyPr/>
          <a:lstStyle/>
          <a:p>
            <a:r>
              <a:rPr lang="en-US" dirty="0" smtClean="0"/>
              <a:t>Andrej </a:t>
            </a:r>
            <a:r>
              <a:rPr lang="en-US" dirty="0" err="1" smtClean="0"/>
              <a:t>Ficnar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Columbia University</a:t>
            </a:r>
            <a:endParaRPr lang="en-US" dirty="0"/>
          </a:p>
        </p:txBody>
      </p:sp>
      <p:pic>
        <p:nvPicPr>
          <p:cNvPr id="1026" name="Picture 2" descr="http://www.columbia.edu/home/images/cu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1134"/>
            <a:ext cx="2819400" cy="46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066800" y="5886450"/>
            <a:ext cx="6858000" cy="8191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Hard Probes 2013</a:t>
            </a:r>
            <a:br>
              <a:rPr lang="en-US" dirty="0" smtClean="0"/>
            </a:br>
            <a:r>
              <a:rPr lang="en-US" sz="1800" dirty="0" smtClean="0"/>
              <a:t>November 5, 2013</a:t>
            </a:r>
            <a:endParaRPr lang="en-US" sz="18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5159706"/>
            <a:ext cx="6858000" cy="8191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Andrej </a:t>
            </a:r>
            <a:r>
              <a:rPr lang="en-US" sz="2400" dirty="0" err="1" smtClean="0"/>
              <a:t>Ficnar</a:t>
            </a:r>
            <a:r>
              <a:rPr lang="en-US" sz="2400" dirty="0" smtClean="0"/>
              <a:t>, Steven S. </a:t>
            </a:r>
            <a:r>
              <a:rPr lang="en-US" sz="2400" dirty="0" err="1" smtClean="0"/>
              <a:t>Gubser</a:t>
            </a:r>
            <a:r>
              <a:rPr lang="en-US" sz="2400" dirty="0" smtClean="0"/>
              <a:t> and </a:t>
            </a:r>
            <a:r>
              <a:rPr lang="en-US" sz="2400" dirty="0" err="1" smtClean="0"/>
              <a:t>Miklos</a:t>
            </a:r>
            <a:r>
              <a:rPr lang="en-US" sz="2400" dirty="0" smtClean="0"/>
              <a:t> </a:t>
            </a:r>
            <a:r>
              <a:rPr lang="en-US" sz="2400" dirty="0" err="1" smtClean="0"/>
              <a:t>Gyulassy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84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2272352" y="3282656"/>
            <a:ext cx="0" cy="1993392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915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Finite endpoint momentum - kinematics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Endpoint trajectories are null geodesics in </a:t>
            </a:r>
          </a:p>
          <a:p>
            <a:r>
              <a:rPr lang="en-US" sz="2400" dirty="0" smtClean="0"/>
              <a:t>Maximum distance they travel is greater: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1027" name="Picture 3" descr="G:\Research\Talks &amp; Abstracts\Hard Probes 2013\talk\FEM0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3291840"/>
            <a:ext cx="666750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Research\Talks &amp; Abstracts\Hard Probes 2013\talk\FEM0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3291840"/>
            <a:ext cx="666750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93" y="5195071"/>
            <a:ext cx="354711" cy="2640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170296" y="6283656"/>
            <a:ext cx="686714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70296" y="3291840"/>
            <a:ext cx="686714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17744" y="3333695"/>
            <a:ext cx="0" cy="628705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80" y="6236657"/>
            <a:ext cx="746760" cy="1504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80" y="3191148"/>
            <a:ext cx="575310" cy="175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30" y="4092751"/>
            <a:ext cx="240030" cy="1851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52" y="3533883"/>
            <a:ext cx="235458" cy="173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65" y="1330452"/>
            <a:ext cx="669798" cy="269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15" y="2133600"/>
            <a:ext cx="4591431" cy="73723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705600" y="3810000"/>
            <a:ext cx="1981200" cy="4147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56286" y="3837297"/>
            <a:ext cx="1930514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“shooting strings”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at RHIC and LHC  |  Andrej </a:t>
            </a:r>
            <a:r>
              <a:rPr lang="en-US" sz="1200" dirty="0" err="1" smtClean="0"/>
              <a:t>Ficnar</a:t>
            </a:r>
            <a:r>
              <a:rPr lang="en-US" sz="1200" dirty="0" smtClean="0"/>
              <a:t>  |  Hard Probes 2013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7/13</a:t>
            </a:r>
            <a:endParaRPr lang="en-US" sz="1400" dirty="0"/>
          </a:p>
        </p:txBody>
      </p:sp>
      <p:sp>
        <p:nvSpPr>
          <p:cNvPr id="24" name="Left Brace 23"/>
          <p:cNvSpPr/>
          <p:nvPr/>
        </p:nvSpPr>
        <p:spPr>
          <a:xfrm rot="16200000">
            <a:off x="3512205" y="1991538"/>
            <a:ext cx="176012" cy="1952726"/>
          </a:xfrm>
          <a:prstGeom prst="leftBrace">
            <a:avLst>
              <a:gd name="adj1" fmla="val 76535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08" y="3083885"/>
            <a:ext cx="558165" cy="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9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Finite endpoint momentum </a:t>
            </a:r>
            <a:r>
              <a:rPr lang="en-US" sz="4000" dirty="0"/>
              <a:t>-</a:t>
            </a:r>
            <a:r>
              <a:rPr lang="en-US" sz="4000" dirty="0" smtClean="0"/>
              <a:t> energy loss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10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universal form of the energy loss:</a:t>
            </a:r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r>
              <a:rPr lang="en-US" sz="2100" dirty="0" smtClean="0"/>
              <a:t>Local quantity, independent of initial conditions &amp; bulk shape of string</a:t>
            </a:r>
          </a:p>
          <a:p>
            <a:pPr lvl="1"/>
            <a:r>
              <a:rPr lang="en-US" sz="2100" dirty="0" smtClean="0"/>
              <a:t>Independent of energy stored in the endpoint (          increases with      )</a:t>
            </a:r>
          </a:p>
          <a:p>
            <a:r>
              <a:rPr lang="en-US" sz="2400" dirty="0" smtClean="0"/>
              <a:t>Solve for (critical) null geodesics: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2622042" cy="694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60" y="1752600"/>
            <a:ext cx="1577340" cy="634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54" y="3769056"/>
            <a:ext cx="4025646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689144"/>
            <a:ext cx="630936" cy="269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308214"/>
            <a:ext cx="806958" cy="2720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908344"/>
            <a:ext cx="948690" cy="2743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14800" y="4705358"/>
            <a:ext cx="1584960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s</a:t>
            </a:r>
            <a:r>
              <a:rPr lang="en-US" dirty="0" smtClean="0"/>
              <a:t>mall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39" y="4841544"/>
            <a:ext cx="140398" cy="1257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67200" y="5324060"/>
            <a:ext cx="2036064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intermediate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223" y="5467442"/>
            <a:ext cx="140398" cy="1257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72288" y="5918789"/>
            <a:ext cx="1584960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large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31" y="6062171"/>
            <a:ext cx="140398" cy="125730"/>
          </a:xfrm>
          <a:prstGeom prst="rect">
            <a:avLst/>
          </a:prstGeom>
        </p:spPr>
      </p:pic>
      <p:sp>
        <p:nvSpPr>
          <p:cNvPr id="18" name="Left Brace 17"/>
          <p:cNvSpPr/>
          <p:nvPr/>
        </p:nvSpPr>
        <p:spPr>
          <a:xfrm>
            <a:off x="2757433" y="4769426"/>
            <a:ext cx="460248" cy="1420987"/>
          </a:xfrm>
          <a:prstGeom prst="leftBrace">
            <a:avLst>
              <a:gd name="adj1" fmla="val 76535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nt Arrow 27"/>
          <p:cNvSpPr/>
          <p:nvPr/>
        </p:nvSpPr>
        <p:spPr>
          <a:xfrm rot="10800000" flipH="1">
            <a:off x="1793545" y="4703271"/>
            <a:ext cx="762000" cy="9764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86400" y="4689144"/>
            <a:ext cx="2743200" cy="4147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537085" y="4716441"/>
            <a:ext cx="3018609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ike </a:t>
            </a:r>
            <a:r>
              <a:rPr lang="en-US" dirty="0" err="1" smtClean="0"/>
              <a:t>pQCD</a:t>
            </a:r>
            <a:r>
              <a:rPr lang="en-US" dirty="0" smtClean="0"/>
              <a:t> collisional e-loss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373504" y="5169467"/>
            <a:ext cx="2356512" cy="6736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51486" y="5196764"/>
            <a:ext cx="2463914" cy="646331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ike </a:t>
            </a:r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radiative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e-loss (only path dep.)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5658136" y="5908344"/>
            <a:ext cx="1809464" cy="4147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36118" y="5935641"/>
            <a:ext cx="1842938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ld “</a:t>
            </a:r>
            <a:r>
              <a:rPr lang="en-US" dirty="0" err="1" smtClean="0"/>
              <a:t>AdS</a:t>
            </a:r>
            <a:r>
              <a:rPr lang="en-US" dirty="0" smtClean="0"/>
              <a:t>” e-loss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15000" y="1295400"/>
            <a:ext cx="321241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Ficnar</a:t>
            </a:r>
            <a:r>
              <a:rPr lang="en-US" sz="1600" dirty="0">
                <a:solidFill>
                  <a:srgbClr val="00B050"/>
                </a:solidFill>
              </a:rPr>
              <a:t>,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Gubser</a:t>
            </a:r>
            <a:r>
              <a:rPr lang="en-US" sz="1600" dirty="0" smtClean="0">
                <a:solidFill>
                  <a:srgbClr val="00B050"/>
                </a:solidFill>
              </a:rPr>
              <a:t> &amp; </a:t>
            </a:r>
            <a:r>
              <a:rPr lang="en-US" sz="1600" dirty="0" err="1" smtClean="0">
                <a:solidFill>
                  <a:srgbClr val="00B050"/>
                </a:solidFill>
              </a:rPr>
              <a:t>Gyulassy</a:t>
            </a:r>
            <a:r>
              <a:rPr lang="en-US" sz="1600" dirty="0" smtClean="0">
                <a:solidFill>
                  <a:srgbClr val="00B050"/>
                </a:solidFill>
              </a:rPr>
              <a:t>, to appear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99841" y="5892225"/>
            <a:ext cx="114415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Marquet</a:t>
            </a:r>
            <a:r>
              <a:rPr lang="en-US" sz="1600" dirty="0" smtClean="0">
                <a:solidFill>
                  <a:srgbClr val="00B050"/>
                </a:solidFill>
              </a:rPr>
              <a:t> &amp; </a:t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err="1" smtClean="0">
                <a:solidFill>
                  <a:srgbClr val="00B050"/>
                </a:solidFill>
              </a:rPr>
              <a:t>Renk</a:t>
            </a:r>
            <a:r>
              <a:rPr lang="en-US" sz="1600" dirty="0" smtClean="0">
                <a:solidFill>
                  <a:srgbClr val="00B050"/>
                </a:solidFill>
              </a:rPr>
              <a:t>, 2010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83384" y="5920012"/>
            <a:ext cx="670016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8200" y="3706504"/>
            <a:ext cx="4256934" cy="91440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at RHIC and LHC  |  Andrej </a:t>
            </a:r>
            <a:r>
              <a:rPr lang="en-US" sz="1200" dirty="0" err="1" smtClean="0"/>
              <a:t>Ficnar</a:t>
            </a:r>
            <a:r>
              <a:rPr lang="en-US" sz="1200" dirty="0" smtClean="0"/>
              <a:t>  |  Hard Probes 2013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8/13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16" y="3046408"/>
            <a:ext cx="480060" cy="213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30" y="3087379"/>
            <a:ext cx="27813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1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6" grpId="0"/>
      <p:bldP spid="18" grpId="0" animBg="1"/>
      <p:bldP spid="28" grpId="0" animBg="1"/>
      <p:bldP spid="30" grpId="0" animBg="1"/>
      <p:bldP spid="29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69920"/>
            <a:ext cx="7086600" cy="1066800"/>
          </a:xfrm>
        </p:spPr>
        <p:txBody>
          <a:bodyPr/>
          <a:lstStyle/>
          <a:p>
            <a:r>
              <a:rPr lang="en-US" dirty="0" smtClean="0"/>
              <a:t>❸ Pion R</a:t>
            </a:r>
            <a:r>
              <a:rPr lang="en-US" baseline="-25000" dirty="0" smtClean="0"/>
              <a:t>AA  </a:t>
            </a:r>
            <a:r>
              <a:rPr lang="en-US" dirty="0" smtClean="0"/>
              <a:t>at RHIC and LHC</a:t>
            </a:r>
            <a:endParaRPr lang="en-US" baseline="-25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915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Conformal R</a:t>
            </a:r>
            <a:r>
              <a:rPr lang="en-US" sz="4000" baseline="-25000" dirty="0" smtClean="0"/>
              <a:t>AA</a:t>
            </a:r>
            <a:r>
              <a:rPr lang="en-US" sz="4000" dirty="0"/>
              <a:t> </a:t>
            </a:r>
            <a:r>
              <a:rPr lang="en-US" sz="4000" dirty="0" smtClean="0"/>
              <a:t>- RHIC central</a:t>
            </a:r>
            <a:endParaRPr lang="en-US" sz="40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/>
              <a:t>Dynamical, expanding plasma with </a:t>
            </a:r>
            <a:r>
              <a:rPr lang="en-US" sz="2400" dirty="0" smtClean="0"/>
              <a:t>optical </a:t>
            </a:r>
            <a:r>
              <a:rPr lang="en-US" sz="2400" dirty="0" err="1" smtClean="0"/>
              <a:t>Glauber</a:t>
            </a:r>
            <a:r>
              <a:rPr lang="en-US" sz="2400" dirty="0" smtClean="0"/>
              <a:t> and blast wave for transverse expansion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1028" name="Picture 4" descr="G:\Research\Talks &amp; Abstracts\Hard Probes 2013\talk\Fig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076450"/>
            <a:ext cx="5715001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Research\Talks &amp; Abstracts\Hard Probes 2013\talk\Fig0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2075688"/>
            <a:ext cx="57150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77552" y="1691550"/>
            <a:ext cx="321241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Ficnar</a:t>
            </a:r>
            <a:r>
              <a:rPr lang="en-US" sz="1600" dirty="0">
                <a:solidFill>
                  <a:srgbClr val="00B050"/>
                </a:solidFill>
              </a:rPr>
              <a:t>,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Gubser</a:t>
            </a:r>
            <a:r>
              <a:rPr lang="en-US" sz="1600" dirty="0" smtClean="0">
                <a:solidFill>
                  <a:srgbClr val="00B050"/>
                </a:solidFill>
              </a:rPr>
              <a:t> &amp; </a:t>
            </a:r>
            <a:r>
              <a:rPr lang="en-US" sz="1600" dirty="0" err="1" smtClean="0">
                <a:solidFill>
                  <a:srgbClr val="00B050"/>
                </a:solidFill>
              </a:rPr>
              <a:t>Gyulassy</a:t>
            </a:r>
            <a:r>
              <a:rPr lang="en-US" sz="1600" dirty="0" smtClean="0">
                <a:solidFill>
                  <a:srgbClr val="00B050"/>
                </a:solidFill>
              </a:rPr>
              <a:t>, to appear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176046"/>
            <a:ext cx="132440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PHENIX, 2012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232850"/>
            <a:ext cx="621411" cy="129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96" y="2452048"/>
            <a:ext cx="1361504" cy="1506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259" y="2707944"/>
            <a:ext cx="740093" cy="153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648" y="2971800"/>
            <a:ext cx="465392" cy="1493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55" y="4876800"/>
            <a:ext cx="588645" cy="1828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at RHIC and LHC  |  Andrej </a:t>
            </a:r>
            <a:r>
              <a:rPr lang="en-US" sz="1200" dirty="0" err="1" smtClean="0"/>
              <a:t>Ficnar</a:t>
            </a:r>
            <a:r>
              <a:rPr lang="en-US" sz="1200" dirty="0" smtClean="0"/>
              <a:t>  |  Hard Probes 2013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9/13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43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915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Conformal R</a:t>
            </a:r>
            <a:r>
              <a:rPr lang="en-US" sz="4000" baseline="-25000" dirty="0" smtClean="0"/>
              <a:t>AA</a:t>
            </a:r>
            <a:r>
              <a:rPr lang="en-US" sz="4000" dirty="0"/>
              <a:t> </a:t>
            </a:r>
            <a:r>
              <a:rPr lang="en-US" sz="4000" dirty="0" smtClean="0"/>
              <a:t>– RHIC &amp; LHC central</a:t>
            </a:r>
            <a:endParaRPr lang="en-US" sz="40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2057" name="Picture 9" descr="G:\Research\Talks &amp; Abstracts\Hard Probes 2013\talk\Fig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743075"/>
            <a:ext cx="57150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:\Research\Talks &amp; Abstracts\Hard Probes 2013\talk\Fig0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743075"/>
            <a:ext cx="57150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G:\Research\Talks &amp; Abstracts\Hard Probes 2013\talk\Fig0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743075"/>
            <a:ext cx="5715001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:\Research\Talks &amp; Abstracts\Hard Probes 2013\talk\Fig0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743075"/>
            <a:ext cx="5715001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G:\Research\Talks &amp; Abstracts\Hard Probes 2013\talk\Fig0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743075"/>
            <a:ext cx="57150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:\Research\Talks &amp; Abstracts\Hard Probes 2013\talk\Fig0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743075"/>
            <a:ext cx="57150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G:\Research\Talks &amp; Abstracts\Hard Probes 2013\talk\Fig09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743075"/>
            <a:ext cx="57150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1997" y="2040523"/>
            <a:ext cx="132440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PHENIX, 2012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997" y="1600200"/>
            <a:ext cx="107753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CMS, 2012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155" y="4344172"/>
            <a:ext cx="588645" cy="182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86" y="3805237"/>
            <a:ext cx="579120" cy="179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87" y="2743200"/>
            <a:ext cx="906780" cy="1828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73" y="2788920"/>
            <a:ext cx="906780" cy="182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03" y="4062312"/>
            <a:ext cx="588645" cy="18288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429000" y="4343400"/>
            <a:ext cx="381000" cy="457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816453" y="4876800"/>
            <a:ext cx="3394113" cy="4147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80788" y="4890448"/>
            <a:ext cx="3219460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“surprising transparency” of LHC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75095" y="4783306"/>
            <a:ext cx="140564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Horowitz &amp; </a:t>
            </a:r>
          </a:p>
          <a:p>
            <a:r>
              <a:rPr lang="en-US" sz="1600" dirty="0" err="1" smtClean="0">
                <a:solidFill>
                  <a:srgbClr val="00B050"/>
                </a:solidFill>
              </a:rPr>
              <a:t>Gyulassy</a:t>
            </a:r>
            <a:r>
              <a:rPr lang="en-US" sz="1600" dirty="0" smtClean="0">
                <a:solidFill>
                  <a:srgbClr val="00B050"/>
                </a:solidFill>
              </a:rPr>
              <a:t>, 2011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at RHIC and LHC  |  Andrej </a:t>
            </a:r>
            <a:r>
              <a:rPr lang="en-US" sz="1200" dirty="0" err="1" smtClean="0"/>
              <a:t>Ficnar</a:t>
            </a:r>
            <a:r>
              <a:rPr lang="en-US" sz="1200" dirty="0" smtClean="0"/>
              <a:t>  |  Hard Probes 2013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10/13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28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915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Conformal R</a:t>
            </a:r>
            <a:r>
              <a:rPr lang="en-US" sz="4000" baseline="-25000" dirty="0" smtClean="0"/>
              <a:t>AA</a:t>
            </a:r>
            <a:r>
              <a:rPr lang="en-US" sz="4000" dirty="0"/>
              <a:t> </a:t>
            </a:r>
            <a:r>
              <a:rPr lang="en-US" sz="4000" dirty="0" smtClean="0"/>
              <a:t>– RHIC &amp; LHC non-central</a:t>
            </a:r>
            <a:endParaRPr lang="en-US" sz="40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4098" name="Picture 2" descr="G:\Research\Talks &amp; Abstracts\Hard Probes 2013\talk\Fig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286250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Research\Talks &amp; Abstracts\Hard Probes 2013\talk\Fig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048000"/>
            <a:ext cx="42862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953000" y="1524000"/>
            <a:ext cx="2279546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90038" y="1578593"/>
            <a:ext cx="2228860" cy="646331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Need better transverse expansion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14850" y="2286000"/>
            <a:ext cx="400050" cy="457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47" y="1578593"/>
            <a:ext cx="588645" cy="182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88" y="3200400"/>
            <a:ext cx="906780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at RHIC and LHC  |  Andrej </a:t>
            </a:r>
            <a:r>
              <a:rPr lang="en-US" sz="1200" dirty="0" err="1" smtClean="0"/>
              <a:t>Ficnar</a:t>
            </a:r>
            <a:r>
              <a:rPr lang="en-US" sz="1200" dirty="0" smtClean="0"/>
              <a:t>  |  Hard Probes 2013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11/13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79206" y="24500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58903" y="278414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59412" y="3383280"/>
            <a:ext cx="83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915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GB-corrected &amp; non-conformal R</a:t>
            </a:r>
            <a:r>
              <a:rPr lang="en-US" sz="4000" baseline="-25000" dirty="0" smtClean="0"/>
              <a:t>AA</a:t>
            </a:r>
            <a:endParaRPr lang="en-US" sz="40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5122" name="Picture 2" descr="G:\Research\Talks &amp; Abstracts\Hard Probes 2013\talk\Fig1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6356"/>
            <a:ext cx="4286250" cy="30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Research\Talks &amp; Abstracts\Hard Probes 2013\talk\Fig1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326356"/>
            <a:ext cx="4286250" cy="30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Research\Talks &amp; Abstracts\Hard Probes 2013\talk\Fig1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971800"/>
            <a:ext cx="4286250" cy="30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Research\Talks &amp; Abstracts\Hard Probes 2013\talk\Fig1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0" y="2971800"/>
            <a:ext cx="4286250" cy="30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5618" y="4569663"/>
            <a:ext cx="3817782" cy="17584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4625622"/>
            <a:ext cx="3723062" cy="646331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       higher derivative (Gauss-Bonnet) corrections (</a:t>
            </a:r>
            <a:r>
              <a:rPr lang="en-US" dirty="0" smtClean="0">
                <a:sym typeface="Mathematica1"/>
              </a:rPr>
              <a:t> </a:t>
            </a:r>
            <a:r>
              <a:rPr lang="en-US" dirty="0">
                <a:sym typeface="Mathematica1"/>
              </a:rPr>
              <a:t> </a:t>
            </a:r>
            <a:r>
              <a:rPr lang="en-US" dirty="0" smtClean="0">
                <a:sym typeface="Mathematica1"/>
              </a:rPr>
              <a:t>         </a:t>
            </a:r>
            <a:r>
              <a:rPr lang="en-US" dirty="0" smtClean="0"/>
              <a:t> corrections)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65432"/>
            <a:ext cx="2458593" cy="197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56499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Mathematica1"/>
              </a:rPr>
              <a:t>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32" y="5742826"/>
            <a:ext cx="1988820" cy="464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2" y="4671277"/>
            <a:ext cx="274320" cy="230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61" y="4966648"/>
            <a:ext cx="508635" cy="25527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1130676" y="4114800"/>
            <a:ext cx="12324" cy="40033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097618" y="1219200"/>
            <a:ext cx="3817782" cy="15255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192338" y="1259293"/>
            <a:ext cx="3723062" cy="1477328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Non-conformal (bottom-up) deformations that fit the lattice data for thermodynamics 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  <a:r>
              <a:rPr lang="en-US" dirty="0" err="1" smtClean="0"/>
              <a:t>Polyakov</a:t>
            </a:r>
            <a:r>
              <a:rPr lang="en-US" dirty="0" smtClean="0"/>
              <a:t> loops </a:t>
            </a:r>
            <a:r>
              <a:rPr lang="en-US" dirty="0" smtClean="0">
                <a:sym typeface="Wingdings"/>
              </a:rPr>
              <a:t> </a:t>
            </a:r>
            <a:r>
              <a:rPr lang="en-US" dirty="0">
                <a:sym typeface="Wingdings"/>
              </a:rPr>
              <a:t>increase energy loss at low </a:t>
            </a:r>
            <a:r>
              <a:rPr lang="en-US" dirty="0" smtClean="0">
                <a:sym typeface="Wingdings"/>
              </a:rPr>
              <a:t>temperatures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22" y="3278505"/>
            <a:ext cx="1687830" cy="2266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59305"/>
            <a:ext cx="2076450" cy="2266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90050" y="3429000"/>
            <a:ext cx="11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conformal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039136" y="3747089"/>
            <a:ext cx="346450" cy="17436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918986" y="3733800"/>
            <a:ext cx="472414" cy="41547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518650" y="4888468"/>
            <a:ext cx="1574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on-conformal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7620000" y="4149279"/>
            <a:ext cx="152400" cy="75250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6026626" y="4271132"/>
            <a:ext cx="678974" cy="6955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998193" y="2786294"/>
            <a:ext cx="40944" cy="31061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at RHIC and LHC  |  Andrej </a:t>
            </a:r>
            <a:r>
              <a:rPr lang="en-US" sz="1200" dirty="0" err="1" smtClean="0"/>
              <a:t>Ficnar</a:t>
            </a:r>
            <a:r>
              <a:rPr lang="en-US" sz="1200" dirty="0" smtClean="0"/>
              <a:t>  |  Hard Probes 2013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12/13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81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" grpId="0"/>
      <p:bldP spid="24" grpId="0" animBg="1"/>
      <p:bldP spid="32" grpId="0"/>
      <p:bldP spid="22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69920"/>
            <a:ext cx="7086600" cy="1066800"/>
          </a:xfrm>
        </p:spPr>
        <p:txBody>
          <a:bodyPr/>
          <a:lstStyle/>
          <a:p>
            <a:r>
              <a:rPr lang="en-US" dirty="0" smtClean="0"/>
              <a:t>Conclusions &amp; prospects</a:t>
            </a:r>
            <a:endParaRPr lang="en-US" baseline="-25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Conclusions &amp; prospects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3028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Light quark energy loss via falling strings not adequate</a:t>
            </a:r>
          </a:p>
          <a:p>
            <a:pPr lvl="1"/>
            <a:r>
              <a:rPr lang="en-US" sz="2100" dirty="0" smtClean="0"/>
              <a:t>Issues with initial conditions and “jet” definitions</a:t>
            </a:r>
          </a:p>
          <a:p>
            <a:pPr lvl="1"/>
            <a:r>
              <a:rPr lang="en-US" sz="2100" dirty="0" smtClean="0"/>
              <a:t>R</a:t>
            </a:r>
            <a:r>
              <a:rPr lang="en-US" sz="2100" baseline="-25000" dirty="0" smtClean="0"/>
              <a:t>AA</a:t>
            </a:r>
            <a:r>
              <a:rPr lang="en-US" sz="2100" dirty="0" smtClean="0"/>
              <a:t> severely </a:t>
            </a:r>
            <a:r>
              <a:rPr lang="en-US" sz="2100" dirty="0" err="1" smtClean="0"/>
              <a:t>underpredicted</a:t>
            </a:r>
            <a:endParaRPr lang="en-US" sz="2100" dirty="0" smtClean="0"/>
          </a:p>
          <a:p>
            <a:r>
              <a:rPr lang="en-US" sz="2400" dirty="0" smtClean="0"/>
              <a:t>Finite endpoint momentum (shooting) strings offer better picture:</a:t>
            </a:r>
          </a:p>
          <a:p>
            <a:pPr lvl="1"/>
            <a:r>
              <a:rPr lang="en-US" sz="2100" dirty="0" smtClean="0"/>
              <a:t>More realistic description of an energetic quark</a:t>
            </a:r>
          </a:p>
          <a:p>
            <a:pPr lvl="1"/>
            <a:r>
              <a:rPr lang="en-US" sz="2100" dirty="0" smtClean="0"/>
              <a:t>Clear definition of energy loss </a:t>
            </a:r>
          </a:p>
          <a:p>
            <a:pPr lvl="2"/>
            <a:r>
              <a:rPr lang="en-US" sz="1800" dirty="0" smtClean="0"/>
              <a:t>Local quantity, independent of string initial conditions</a:t>
            </a:r>
          </a:p>
          <a:p>
            <a:pPr lvl="2"/>
            <a:r>
              <a:rPr lang="en-US" sz="1800" dirty="0" smtClean="0"/>
              <a:t>Encodes interesting physics (path dependence)</a:t>
            </a:r>
          </a:p>
          <a:p>
            <a:r>
              <a:rPr lang="en-US" sz="2400" dirty="0" smtClean="0"/>
              <a:t>Better match with the RHIC and LHC light hadron suppression data</a:t>
            </a:r>
          </a:p>
          <a:p>
            <a:r>
              <a:rPr lang="en-US" sz="2400" dirty="0" smtClean="0"/>
              <a:t>Prospects:</a:t>
            </a:r>
          </a:p>
          <a:p>
            <a:pPr lvl="1"/>
            <a:r>
              <a:rPr lang="en-US" sz="2100" dirty="0" smtClean="0"/>
              <a:t>Fluctuations, better transverse expansion, non-conformal aspects</a:t>
            </a:r>
          </a:p>
          <a:p>
            <a:pPr lvl="1"/>
            <a:r>
              <a:rPr lang="en-US" sz="2100" dirty="0" smtClean="0"/>
              <a:t>Heavy quarks</a:t>
            </a:r>
          </a:p>
          <a:p>
            <a:pPr lvl="1"/>
            <a:r>
              <a:rPr lang="en-US" sz="2100" dirty="0"/>
              <a:t>Finite  </a:t>
            </a:r>
            <a:r>
              <a:rPr lang="en-US" sz="2100" dirty="0" smtClean="0"/>
              <a:t>     corrections</a:t>
            </a:r>
          </a:p>
          <a:p>
            <a:endParaRPr lang="en-US" sz="2400" dirty="0" smtClean="0"/>
          </a:p>
          <a:p>
            <a:endParaRPr lang="en-US" sz="21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53" y="6111162"/>
            <a:ext cx="222123" cy="180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at RHIC and LHC  |  Andrej </a:t>
            </a:r>
            <a:r>
              <a:rPr lang="en-US" sz="1200" dirty="0" err="1" smtClean="0"/>
              <a:t>Ficnar</a:t>
            </a:r>
            <a:r>
              <a:rPr lang="en-US" sz="1200" dirty="0" smtClean="0"/>
              <a:t>  |  Hard Probes 2013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13/13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58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15" name="Rounded Rectangle 14"/>
          <p:cNvSpPr/>
          <p:nvPr/>
        </p:nvSpPr>
        <p:spPr>
          <a:xfrm>
            <a:off x="536448" y="1450818"/>
            <a:ext cx="4648200" cy="31089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9691" y="1588008"/>
            <a:ext cx="762000" cy="584775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❶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at RHIC and LHC  |  Andrej </a:t>
            </a:r>
            <a:r>
              <a:rPr lang="en-US" sz="1200" dirty="0" err="1" smtClean="0"/>
              <a:t>Ficnar</a:t>
            </a:r>
            <a:r>
              <a:rPr lang="en-US" sz="1200" dirty="0" smtClean="0"/>
              <a:t>  |  Hard Probes 2013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325491" y="1568960"/>
            <a:ext cx="3581400" cy="769441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Light quark energy loss from falling strings not adequate </a:t>
            </a:r>
            <a:endParaRPr lang="en-US" sz="2200" dirty="0"/>
          </a:p>
        </p:txBody>
      </p:sp>
      <p:pic>
        <p:nvPicPr>
          <p:cNvPr id="18" name="Picture 5" descr="G:\Research\Talks &amp; Abstracts\Hot Quarks 2012\raaG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31" y="2423160"/>
            <a:ext cx="2568760" cy="188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533400" y="1447800"/>
            <a:ext cx="4645152" cy="3108960"/>
          </a:xfrm>
          <a:prstGeom prst="roundRect">
            <a:avLst/>
          </a:prstGeom>
          <a:solidFill>
            <a:schemeClr val="accent2">
              <a:alpha val="89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415216" y="3031615"/>
            <a:ext cx="4648200" cy="22098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18459" y="3168806"/>
            <a:ext cx="762000" cy="584775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❷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2204259" y="3149758"/>
            <a:ext cx="3581400" cy="1107996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Finite endpoint momentum (shooting) strings offer better physical picture:</a:t>
            </a:r>
            <a:endParaRPr lang="en-US" sz="2200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04" y="4250816"/>
            <a:ext cx="4025646" cy="80010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1411216" y="3028568"/>
            <a:ext cx="4645152" cy="2212848"/>
          </a:xfrm>
          <a:prstGeom prst="roundRect">
            <a:avLst/>
          </a:prstGeom>
          <a:solidFill>
            <a:schemeClr val="accent2">
              <a:alpha val="89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788211" y="2485020"/>
            <a:ext cx="4648200" cy="349077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891454" y="2622211"/>
            <a:ext cx="762000" cy="584775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❸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4577254" y="2603163"/>
            <a:ext cx="3581400" cy="769441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Better match with the RHIC and LHC suppression data</a:t>
            </a:r>
            <a:endParaRPr lang="en-US" sz="2200" dirty="0"/>
          </a:p>
        </p:txBody>
      </p:sp>
      <p:pic>
        <p:nvPicPr>
          <p:cNvPr id="30" name="Picture 15" descr="G:\Research\Talks &amp; Abstracts\Hard Probes 2013\talk\Fig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58" y="3461193"/>
            <a:ext cx="3202169" cy="231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2/13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81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  <p:bldP spid="21" grpId="0"/>
      <p:bldP spid="35" grpId="0" animBg="1"/>
      <p:bldP spid="26" grpId="0" animBg="1"/>
      <p:bldP spid="27" grpId="0"/>
      <p:bldP spid="28" grpId="0"/>
      <p:bldP spid="36" grpId="0" animBg="1"/>
      <p:bldP spid="31" grpId="0" animBg="1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69920"/>
            <a:ext cx="7086600" cy="1066800"/>
          </a:xfrm>
        </p:spPr>
        <p:txBody>
          <a:bodyPr/>
          <a:lstStyle/>
          <a:p>
            <a:r>
              <a:rPr lang="en-US" dirty="0" smtClean="0"/>
              <a:t>❶ </a:t>
            </a:r>
            <a:r>
              <a:rPr lang="en-US" dirty="0" err="1" smtClean="0"/>
              <a:t>AdS</a:t>
            </a:r>
            <a:r>
              <a:rPr lang="en-US" dirty="0" smtClean="0"/>
              <a:t>/CFT, light quarks and energy loss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AdS</a:t>
            </a:r>
            <a:r>
              <a:rPr lang="en-US" sz="4000" dirty="0" smtClean="0"/>
              <a:t>/CFT in a nutshell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AdS</a:t>
            </a:r>
            <a:r>
              <a:rPr lang="en-US" sz="2400" dirty="0" smtClean="0"/>
              <a:t>/CFT conjecture: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Take </a:t>
            </a:r>
            <a:r>
              <a:rPr lang="en-US" sz="2400" dirty="0"/>
              <a:t>the ‘t </a:t>
            </a:r>
            <a:r>
              <a:rPr lang="en-US" sz="2400" dirty="0" err="1"/>
              <a:t>Hooft</a:t>
            </a:r>
            <a:r>
              <a:rPr lang="en-US" sz="2400" dirty="0"/>
              <a:t> limit:                            </a:t>
            </a:r>
            <a:endParaRPr lang="en-US" sz="2400" dirty="0" smtClean="0"/>
          </a:p>
          <a:p>
            <a:pPr lvl="1"/>
            <a:r>
              <a:rPr lang="hr-HR" sz="2000" dirty="0">
                <a:solidFill>
                  <a:schemeClr val="tx1"/>
                </a:solidFill>
              </a:rPr>
              <a:t>one can study strongly </a:t>
            </a:r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hr-HR" sz="2000" dirty="0">
                <a:solidFill>
                  <a:schemeClr val="tx1"/>
                </a:solidFill>
              </a:rPr>
              <a:t>oupled gauge theories by </a:t>
            </a:r>
            <a:r>
              <a:rPr lang="en-US" sz="2000" dirty="0">
                <a:solidFill>
                  <a:schemeClr val="tx1"/>
                </a:solidFill>
              </a:rPr>
              <a:t>doing </a:t>
            </a:r>
            <a:r>
              <a:rPr lang="hr-HR" sz="2000" dirty="0" smtClean="0">
                <a:solidFill>
                  <a:schemeClr val="tx1"/>
                </a:solidFill>
              </a:rPr>
              <a:t>classical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  <a:r>
              <a:rPr lang="hr-HR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hr-HR" sz="2000" dirty="0" smtClean="0">
                <a:solidFill>
                  <a:schemeClr val="tx1"/>
                </a:solidFill>
              </a:rPr>
              <a:t>two-derivative </a:t>
            </a:r>
            <a:r>
              <a:rPr lang="hr-HR" sz="2000" dirty="0">
                <a:solidFill>
                  <a:schemeClr val="tx1"/>
                </a:solidFill>
              </a:rPr>
              <a:t>(super)gravity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calculations</a:t>
            </a:r>
            <a:endParaRPr lang="en-US" sz="2100" dirty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Here: use                </a:t>
            </a:r>
            <a:r>
              <a:rPr lang="en-US" sz="2400" dirty="0">
                <a:solidFill>
                  <a:schemeClr val="tx1"/>
                </a:solidFill>
              </a:rPr>
              <a:t>SYM </a:t>
            </a:r>
            <a:r>
              <a:rPr lang="en-US" sz="2400" dirty="0" smtClean="0">
                <a:solidFill>
                  <a:schemeClr val="tx1"/>
                </a:solidFill>
              </a:rPr>
              <a:t>to gain insight on processes in </a:t>
            </a:r>
            <a:r>
              <a:rPr lang="en-US" sz="2400" dirty="0" err="1">
                <a:solidFill>
                  <a:schemeClr val="tx1"/>
                </a:solidFill>
              </a:rPr>
              <a:t>sQGP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sz="2100" dirty="0" smtClean="0">
                <a:solidFill>
                  <a:schemeClr val="tx1"/>
                </a:solidFill>
              </a:rPr>
              <a:t>medium </a:t>
            </a:r>
            <a:r>
              <a:rPr lang="en-US" sz="2100" dirty="0">
                <a:solidFill>
                  <a:schemeClr val="tx1"/>
                </a:solidFill>
              </a:rPr>
              <a:t>properties encoded in the </a:t>
            </a:r>
            <a:r>
              <a:rPr lang="en-US" sz="2100" dirty="0" smtClean="0">
                <a:solidFill>
                  <a:schemeClr val="tx1"/>
                </a:solidFill>
              </a:rPr>
              <a:t>metric</a:t>
            </a:r>
            <a:endParaRPr lang="en-US" sz="2100" dirty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960120" y="1957660"/>
            <a:ext cx="3246120" cy="574243"/>
            <a:chOff x="1036320" y="2621280"/>
            <a:chExt cx="3246120" cy="574243"/>
          </a:xfrm>
        </p:grpSpPr>
        <p:sp>
          <p:nvSpPr>
            <p:cNvPr id="4" name="Rounded Rectangle 3"/>
            <p:cNvSpPr/>
            <p:nvPr/>
          </p:nvSpPr>
          <p:spPr>
            <a:xfrm>
              <a:off x="1036320" y="2621280"/>
              <a:ext cx="3200400" cy="57424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040" y="2688138"/>
              <a:ext cx="3200400" cy="461665"/>
            </a:xfrm>
            <a:prstGeom prst="rect">
              <a:avLst/>
            </a:prstGeom>
            <a:noFill/>
            <a:ln w="15875" cap="flat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(3+1)-dim.                SYM </a:t>
              </a:r>
              <a:endParaRPr lang="en-US" sz="2400" dirty="0"/>
            </a:p>
          </p:txBody>
        </p:sp>
        <p:pic>
          <p:nvPicPr>
            <p:cNvPr id="8" name="Picture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362" y="2788920"/>
              <a:ext cx="852678" cy="25146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779645" y="1767499"/>
            <a:ext cx="3200400" cy="975701"/>
            <a:chOff x="3855720" y="3982310"/>
            <a:chExt cx="3200400" cy="975701"/>
          </a:xfrm>
        </p:grpSpPr>
        <p:grpSp>
          <p:nvGrpSpPr>
            <p:cNvPr id="10" name="Group 9"/>
            <p:cNvGrpSpPr/>
            <p:nvPr/>
          </p:nvGrpSpPr>
          <p:grpSpPr>
            <a:xfrm>
              <a:off x="3855720" y="3982310"/>
              <a:ext cx="3200400" cy="975701"/>
              <a:chOff x="1097280" y="4822537"/>
              <a:chExt cx="3200400" cy="574243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097280" y="4822537"/>
                <a:ext cx="3200400" cy="57424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97280" y="4860888"/>
                <a:ext cx="3200400" cy="461665"/>
              </a:xfrm>
              <a:prstGeom prst="rect">
                <a:avLst/>
              </a:prstGeom>
              <a:noFill/>
              <a:ln w="15875" cap="flat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Type IIB string theory on </a:t>
                </a:r>
                <a:endParaRPr lang="en-US" sz="2400" dirty="0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813" y="4519405"/>
              <a:ext cx="1383030" cy="32004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61432"/>
            <a:ext cx="288227" cy="1878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84" y="3088944"/>
            <a:ext cx="1607058" cy="26060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315199" y="1294213"/>
            <a:ext cx="161775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Maldacena</a:t>
            </a:r>
            <a:r>
              <a:rPr lang="en-US" sz="1600" dirty="0" smtClean="0">
                <a:solidFill>
                  <a:srgbClr val="00B050"/>
                </a:solidFill>
              </a:rPr>
              <a:t>, 1998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44" y="4198960"/>
            <a:ext cx="852678" cy="2514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at RHIC and LHC  |  Andrej </a:t>
            </a:r>
            <a:r>
              <a:rPr lang="en-US" sz="1200" dirty="0" err="1" smtClean="0"/>
              <a:t>Ficnar</a:t>
            </a:r>
            <a:r>
              <a:rPr lang="en-US" sz="1200" dirty="0" smtClean="0"/>
              <a:t>  |  Hard Probes 2013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3/13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207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65746" y="1312492"/>
            <a:ext cx="617828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57200" y="3276600"/>
            <a:ext cx="6181344" cy="24602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1295400"/>
            <a:ext cx="6181344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Light quarks as falling strings</a:t>
            </a:r>
            <a:endParaRPr lang="en-US" sz="4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1295400"/>
            <a:ext cx="618134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71" y="3758914"/>
            <a:ext cx="837248" cy="337185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465746" y="1389406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>
            <a:off x="1248754" y="606399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667000"/>
            <a:ext cx="130302" cy="1371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3" y="1498960"/>
            <a:ext cx="178308" cy="21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46" y="1171260"/>
            <a:ext cx="690372" cy="21031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629400" y="1383268"/>
            <a:ext cx="1584960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(boundary)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57200" y="5715000"/>
            <a:ext cx="6181344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457200" y="5715000"/>
            <a:ext cx="618134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80" y="5563314"/>
            <a:ext cx="2240280" cy="30632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59438"/>
            <a:ext cx="1977390" cy="33718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710815" y="5797034"/>
            <a:ext cx="1584960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black hole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41399" y="2238121"/>
            <a:ext cx="1123791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D7-brane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25" y="3464254"/>
            <a:ext cx="1885950" cy="30632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239000" y="3852446"/>
            <a:ext cx="174708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Karch</a:t>
            </a:r>
            <a:r>
              <a:rPr lang="en-US" sz="1600" dirty="0" smtClean="0">
                <a:solidFill>
                  <a:srgbClr val="00B050"/>
                </a:solidFill>
              </a:rPr>
              <a:t> &amp; Katz, 2002</a:t>
            </a:r>
            <a:endParaRPr lang="en-US" sz="1600" dirty="0">
              <a:solidFill>
                <a:srgbClr val="00B05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6697054" y="3026198"/>
            <a:ext cx="2370746" cy="369332"/>
            <a:chOff x="6697054" y="3026198"/>
            <a:chExt cx="2370746" cy="369332"/>
          </a:xfrm>
        </p:grpSpPr>
        <p:sp>
          <p:nvSpPr>
            <p:cNvPr id="66" name="Rounded Rectangle 65"/>
            <p:cNvSpPr/>
            <p:nvPr/>
          </p:nvSpPr>
          <p:spPr>
            <a:xfrm>
              <a:off x="6702525" y="3048000"/>
              <a:ext cx="2365275" cy="31599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97054" y="3026198"/>
              <a:ext cx="2257955" cy="369332"/>
            </a:xfrm>
            <a:prstGeom prst="rect">
              <a:avLst/>
            </a:prstGeom>
            <a:noFill/>
            <a:ln w="15875" cap="flat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Introduce ‘quarks’: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705600" y="5117068"/>
            <a:ext cx="2370746" cy="369332"/>
            <a:chOff x="6697054" y="3026198"/>
            <a:chExt cx="2370746" cy="369332"/>
          </a:xfrm>
        </p:grpSpPr>
        <p:sp>
          <p:nvSpPr>
            <p:cNvPr id="71" name="Rounded Rectangle 70"/>
            <p:cNvSpPr/>
            <p:nvPr/>
          </p:nvSpPr>
          <p:spPr>
            <a:xfrm>
              <a:off x="6702525" y="3048000"/>
              <a:ext cx="2365275" cy="31599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7054" y="3026198"/>
              <a:ext cx="2249409" cy="369332"/>
            </a:xfrm>
            <a:prstGeom prst="rect">
              <a:avLst/>
            </a:prstGeom>
            <a:noFill/>
            <a:ln w="15875" cap="flat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Finite temperatures: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71" y="5541264"/>
            <a:ext cx="2155698" cy="306324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6705600" y="5105400"/>
            <a:ext cx="2370746" cy="369332"/>
            <a:chOff x="6697054" y="3026198"/>
            <a:chExt cx="2370746" cy="369332"/>
          </a:xfrm>
        </p:grpSpPr>
        <p:sp>
          <p:nvSpPr>
            <p:cNvPr id="76" name="Rounded Rectangle 75"/>
            <p:cNvSpPr/>
            <p:nvPr/>
          </p:nvSpPr>
          <p:spPr>
            <a:xfrm>
              <a:off x="6702525" y="3048000"/>
              <a:ext cx="2365275" cy="31599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697054" y="3026198"/>
              <a:ext cx="2257955" cy="369332"/>
            </a:xfrm>
            <a:prstGeom prst="rect">
              <a:avLst/>
            </a:prstGeom>
            <a:noFill/>
            <a:ln w="15875" cap="flat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‘quarks’: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at RHIC and LHC  |  Andrej </a:t>
            </a:r>
            <a:r>
              <a:rPr lang="en-US" sz="1200" dirty="0" err="1" smtClean="0"/>
              <a:t>Ficnar</a:t>
            </a:r>
            <a:r>
              <a:rPr lang="en-US" sz="1200" dirty="0" smtClean="0"/>
              <a:t>  |  Hard Probes 2013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4</a:t>
            </a:r>
            <a:r>
              <a:rPr lang="en-US" sz="1400" dirty="0" smtClean="0"/>
              <a:t>/13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56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58" grpId="0" animBg="1"/>
      <p:bldP spid="49" grpId="0" animBg="1"/>
      <p:bldP spid="57" grpId="0"/>
      <p:bldP spid="60" grpId="0"/>
      <p:bldP spid="63" grpId="0" animBg="1"/>
      <p:bldP spid="6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65746" y="1312492"/>
            <a:ext cx="617828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57200" y="3276600"/>
            <a:ext cx="6181344" cy="24602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1295400"/>
            <a:ext cx="6181344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Light quarks as falling strings</a:t>
            </a:r>
            <a:endParaRPr lang="en-US" sz="4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1295400"/>
            <a:ext cx="618134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5746" y="1389406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>
            <a:off x="1248754" y="606399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667000"/>
            <a:ext cx="130302" cy="1371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3" y="1498960"/>
            <a:ext cx="178308" cy="21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46" y="1171260"/>
            <a:ext cx="690372" cy="21031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629400" y="1383268"/>
            <a:ext cx="1584960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(boundary)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57200" y="5715000"/>
            <a:ext cx="6181344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457200" y="5715000"/>
            <a:ext cx="618134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58184"/>
            <a:ext cx="1977390" cy="33718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710815" y="5797034"/>
            <a:ext cx="1584960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black hole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41399" y="2238121"/>
            <a:ext cx="1123791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D7-brane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6705600" y="5117068"/>
            <a:ext cx="2370746" cy="369332"/>
            <a:chOff x="6697054" y="3026198"/>
            <a:chExt cx="2370746" cy="369332"/>
          </a:xfrm>
        </p:grpSpPr>
        <p:sp>
          <p:nvSpPr>
            <p:cNvPr id="71" name="Rounded Rectangle 70"/>
            <p:cNvSpPr/>
            <p:nvPr/>
          </p:nvSpPr>
          <p:spPr>
            <a:xfrm>
              <a:off x="6702525" y="3048000"/>
              <a:ext cx="2365275" cy="31599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7054" y="3026198"/>
              <a:ext cx="2249409" cy="369332"/>
            </a:xfrm>
            <a:prstGeom prst="rect">
              <a:avLst/>
            </a:prstGeom>
            <a:noFill/>
            <a:ln w="15875" cap="flat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Finite temperatures:</a:t>
              </a:r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71" y="5541264"/>
            <a:ext cx="2155698" cy="306324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6705600" y="5105400"/>
            <a:ext cx="2370746" cy="369332"/>
            <a:chOff x="6697054" y="3026198"/>
            <a:chExt cx="2370746" cy="369332"/>
          </a:xfrm>
        </p:grpSpPr>
        <p:sp>
          <p:nvSpPr>
            <p:cNvPr id="76" name="Rounded Rectangle 75"/>
            <p:cNvSpPr/>
            <p:nvPr/>
          </p:nvSpPr>
          <p:spPr>
            <a:xfrm>
              <a:off x="6702525" y="3048000"/>
              <a:ext cx="2365275" cy="31599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697054" y="3026198"/>
              <a:ext cx="2257955" cy="369332"/>
            </a:xfrm>
            <a:prstGeom prst="rect">
              <a:avLst/>
            </a:prstGeom>
            <a:noFill/>
            <a:ln w="15875" cap="flat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‘quarks’:</a:t>
              </a:r>
              <a:endParaRPr lang="en-US" dirty="0"/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6702525" y="2173069"/>
            <a:ext cx="2365275" cy="923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751645" y="2173069"/>
            <a:ext cx="2257955" cy="923330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Open strings on a D7 </a:t>
            </a:r>
            <a:r>
              <a:rPr lang="en-US" dirty="0" err="1" smtClean="0"/>
              <a:t>brane</a:t>
            </a:r>
            <a:r>
              <a:rPr lang="en-US" dirty="0" smtClean="0"/>
              <a:t> =  dressed        pairs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49" y="2541270"/>
            <a:ext cx="241935" cy="20193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7737" y="3166646"/>
            <a:ext cx="177856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Chesler</a:t>
            </a:r>
            <a:r>
              <a:rPr lang="en-US" sz="1600" dirty="0" smtClean="0">
                <a:solidFill>
                  <a:srgbClr val="00B050"/>
                </a:solidFill>
              </a:rPr>
              <a:t> et al., 2009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693809" y="4183671"/>
            <a:ext cx="2365275" cy="3883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769832" y="4197319"/>
            <a:ext cx="2257955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Falling strings</a:t>
            </a:r>
            <a:endParaRPr lang="en-US" b="1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547872" y="5873088"/>
            <a:ext cx="2624328" cy="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962071" y="5818496"/>
            <a:ext cx="3708273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stopping distance </a:t>
            </a:r>
            <a:r>
              <a:rPr lang="el-GR" i="1" dirty="0" smtClean="0">
                <a:solidFill>
                  <a:schemeClr val="bg1"/>
                </a:solidFill>
              </a:rPr>
              <a:t>Δ</a:t>
            </a:r>
            <a:r>
              <a:rPr lang="en-US" i="1" dirty="0" smtClean="0">
                <a:solidFill>
                  <a:schemeClr val="bg1"/>
                </a:solidFill>
              </a:rPr>
              <a:t>x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54" name="Picture 20" descr="G:\Research\Talks &amp; Abstracts\Hot Quarks 2012\shape02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1" descr="G:\Research\Talks &amp; Abstracts\Hot Quarks 2012\shape03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2" descr="G:\Research\Talks &amp; Abstracts\Hot Quarks 2012\shape04.pn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3" descr="G:\Research\Talks &amp; Abstracts\Hot Quarks 2012\shape05.pn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4" descr="G:\Research\Talks &amp; Abstracts\Hot Quarks 2012\shape06.pn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5" descr="G:\Research\Talks &amp; Abstracts\Hot Quarks 2012\shape07.pn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6" descr="G:\Research\Talks &amp; Abstracts\Hot Quarks 2012\shape08.pn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7" descr="G:\Research\Talks &amp; Abstracts\Hot Quarks 2012\shape09.pn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8" descr="G:\Research\Talks &amp; Abstracts\Hot Quarks 2012\shape10.png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9" descr="G:\Research\Talks &amp; Abstracts\Hot Quarks 2012\shape11.pn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0" descr="G:\Research\Talks &amp; Abstracts\Hot Quarks 2012\shape12.pn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3429000" y="2061865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at RHIC and LHC  |  Andrej </a:t>
            </a:r>
            <a:r>
              <a:rPr lang="en-US" sz="1200" dirty="0" err="1" smtClean="0"/>
              <a:t>Ficnar</a:t>
            </a:r>
            <a:r>
              <a:rPr lang="en-US" sz="1200" dirty="0" smtClean="0"/>
              <a:t>  |  Hard Probes 2013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4/13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80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7" grpId="0"/>
      <p:bldP spid="60" grpId="0"/>
      <p:bldP spid="40" grpId="0" animBg="1"/>
      <p:bldP spid="41" grpId="0"/>
      <p:bldP spid="43" grpId="0" animBg="1"/>
      <p:bldP spid="45" grpId="0" animBg="1"/>
      <p:bldP spid="46" grpId="0"/>
      <p:bldP spid="51" grpId="0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Energy loss of light quarks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582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Maximum stopping distance in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r>
              <a:rPr lang="en-US" dirty="0" smtClean="0"/>
              <a:t>Here:                     (numerically: </a:t>
            </a:r>
          </a:p>
          <a:p>
            <a:pPr lvl="1"/>
            <a:endParaRPr lang="en-US" dirty="0" smtClean="0"/>
          </a:p>
          <a:p>
            <a:r>
              <a:rPr lang="en-US" sz="2400" dirty="0" smtClean="0">
                <a:sym typeface="Wingdings" pitchFamily="2" charset="2"/>
              </a:rPr>
              <a:t>For           and       we need instantaneous </a:t>
            </a:r>
            <a:r>
              <a:rPr lang="en-US" sz="2400" dirty="0">
                <a:sym typeface="Wingdings" pitchFamily="2" charset="2"/>
              </a:rPr>
              <a:t>energy </a:t>
            </a:r>
            <a:r>
              <a:rPr lang="en-US" sz="2400" dirty="0" smtClean="0">
                <a:sym typeface="Wingdings" pitchFamily="2" charset="2"/>
              </a:rPr>
              <a:t>loss</a:t>
            </a:r>
          </a:p>
          <a:p>
            <a:pPr lvl="1"/>
            <a:r>
              <a:rPr lang="en-US" sz="2100" dirty="0" smtClean="0">
                <a:sym typeface="Wingdings" pitchFamily="2" charset="2"/>
              </a:rPr>
              <a:t>Need energy loss formalism for non-stationary strings</a:t>
            </a:r>
          </a:p>
          <a:p>
            <a:pPr lvl="1"/>
            <a:r>
              <a:rPr lang="en-US" sz="2100" dirty="0" smtClean="0">
                <a:sym typeface="Wingdings" pitchFamily="2" charset="2"/>
              </a:rPr>
              <a:t>Susceptible to initial conditions and depends on the “jet” definition</a:t>
            </a:r>
          </a:p>
          <a:p>
            <a:pPr lvl="1"/>
            <a:r>
              <a:rPr lang="en-US" sz="2100" dirty="0" smtClean="0">
                <a:sym typeface="Wingdings" pitchFamily="2" charset="2"/>
              </a:rPr>
              <a:t>Modified Bragg peak and numerically </a:t>
            </a:r>
          </a:p>
          <a:p>
            <a:r>
              <a:rPr lang="en-US" sz="2400" dirty="0" smtClean="0">
                <a:sym typeface="Wingdings" pitchFamily="2" charset="2"/>
              </a:rPr>
              <a:t>Using these two we can compute</a:t>
            </a:r>
          </a:p>
          <a:p>
            <a:pPr lvl="1"/>
            <a:r>
              <a:rPr lang="en-US" sz="2100" dirty="0" smtClean="0">
                <a:sym typeface="Wingdings" pitchFamily="2" charset="2"/>
              </a:rPr>
              <a:t>Correct shape, but a very low magnitude </a:t>
            </a:r>
            <a:r>
              <a:rPr lang="en-US" sz="2100" dirty="0" smtClean="0">
                <a:sym typeface="Wingdings"/>
              </a:rPr>
              <a:t> </a:t>
            </a:r>
            <a:r>
              <a:rPr lang="en-US" sz="2100" dirty="0" smtClean="0">
                <a:sym typeface="Wingdings" pitchFamily="2" charset="2"/>
              </a:rPr>
              <a:t>jet quenching too strong</a:t>
            </a:r>
          </a:p>
          <a:p>
            <a:pPr lvl="1"/>
            <a:r>
              <a:rPr lang="en-US" sz="2100" dirty="0" smtClean="0">
                <a:sym typeface="Wingdings" pitchFamily="2" charset="2"/>
              </a:rPr>
              <a:t>Higher derivative corrections increase it, but not enough</a:t>
            </a:r>
            <a:endParaRPr lang="en-US" sz="2100" dirty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49" y="1676400"/>
            <a:ext cx="2921127" cy="748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84" y="1311778"/>
            <a:ext cx="852678" cy="2514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2473" y="1676400"/>
            <a:ext cx="177856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Chesler</a:t>
            </a:r>
            <a:r>
              <a:rPr lang="en-US" sz="1600" dirty="0" smtClean="0">
                <a:solidFill>
                  <a:srgbClr val="00B050"/>
                </a:solidFill>
              </a:rPr>
              <a:t> et al., 2009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057400"/>
            <a:ext cx="175669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Gubser</a:t>
            </a:r>
            <a:r>
              <a:rPr lang="en-US" sz="1600" dirty="0" smtClean="0">
                <a:solidFill>
                  <a:srgbClr val="00B050"/>
                </a:solidFill>
              </a:rPr>
              <a:t> et al., 2008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53352"/>
            <a:ext cx="1137856" cy="1948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00600" y="3034352"/>
            <a:ext cx="201747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Ficnar</a:t>
            </a:r>
            <a:r>
              <a:rPr lang="en-US" sz="1600" dirty="0" smtClean="0">
                <a:solidFill>
                  <a:srgbClr val="00B050"/>
                </a:solidFill>
              </a:rPr>
              <a:t> &amp; </a:t>
            </a:r>
            <a:r>
              <a:rPr lang="en-US" sz="1600" dirty="0" err="1" smtClean="0">
                <a:solidFill>
                  <a:srgbClr val="00B050"/>
                </a:solidFill>
              </a:rPr>
              <a:t>Gubser</a:t>
            </a:r>
            <a:r>
              <a:rPr lang="en-US" sz="1600" dirty="0" smtClean="0">
                <a:solidFill>
                  <a:srgbClr val="00B050"/>
                </a:solidFill>
              </a:rPr>
              <a:t>, 2013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2581515"/>
            <a:ext cx="177856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Chesler</a:t>
            </a:r>
            <a:r>
              <a:rPr lang="en-US" sz="1600" dirty="0" smtClean="0">
                <a:solidFill>
                  <a:srgbClr val="00B050"/>
                </a:solidFill>
              </a:rPr>
              <a:t> et al., 2009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6457" y="3838798"/>
            <a:ext cx="1186543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Ficnar</a:t>
            </a:r>
            <a:r>
              <a:rPr lang="en-US" sz="1600" dirty="0" smtClean="0">
                <a:solidFill>
                  <a:srgbClr val="00B050"/>
                </a:solidFill>
              </a:rPr>
              <a:t>, 2012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8310" y="5031118"/>
            <a:ext cx="295561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Ficnar</a:t>
            </a:r>
            <a:r>
              <a:rPr lang="en-US" sz="1600" dirty="0" smtClean="0">
                <a:solidFill>
                  <a:srgbClr val="00B050"/>
                </a:solidFill>
              </a:rPr>
              <a:t>, Noronha &amp; </a:t>
            </a:r>
            <a:r>
              <a:rPr lang="en-US" sz="1600" dirty="0" err="1" smtClean="0">
                <a:solidFill>
                  <a:srgbClr val="00B050"/>
                </a:solidFill>
              </a:rPr>
              <a:t>Gyulassy</a:t>
            </a:r>
            <a:r>
              <a:rPr lang="en-US" sz="1600" dirty="0" smtClean="0">
                <a:solidFill>
                  <a:srgbClr val="00B050"/>
                </a:solidFill>
              </a:rPr>
              <a:t>, 2012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27" y="4644907"/>
            <a:ext cx="1318069" cy="2807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574" y="3491552"/>
            <a:ext cx="785812" cy="2807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96" y="3518848"/>
            <a:ext cx="528066" cy="2346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44" y="3581400"/>
            <a:ext cx="226314" cy="1655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34" y="5096695"/>
            <a:ext cx="528066" cy="23469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23705" y="2971800"/>
            <a:ext cx="160069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chemeClr val="tx2"/>
                </a:solidFill>
              </a:rPr>
              <a:t>a</a:t>
            </a:r>
            <a:r>
              <a:rPr lang="en-US" sz="2300" dirty="0" smtClean="0">
                <a:solidFill>
                  <a:schemeClr val="tx2"/>
                </a:solidFill>
              </a:rPr>
              <a:t>nalytically:</a:t>
            </a:r>
            <a:endParaRPr lang="en-US" sz="23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at RHIC and LHC  |  Andrej </a:t>
            </a:r>
            <a:r>
              <a:rPr lang="en-US" sz="1200" dirty="0" err="1" smtClean="0"/>
              <a:t>Ficnar</a:t>
            </a:r>
            <a:r>
              <a:rPr lang="en-US" sz="1200" dirty="0" smtClean="0"/>
              <a:t>  |  Hard Probes 2013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5/13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195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69920"/>
            <a:ext cx="7086600" cy="1066800"/>
          </a:xfrm>
        </p:spPr>
        <p:txBody>
          <a:bodyPr/>
          <a:lstStyle/>
          <a:p>
            <a:r>
              <a:rPr lang="en-US" dirty="0" smtClean="0"/>
              <a:t>❷ Finite momentum at string endpoints</a:t>
            </a:r>
            <a:endParaRPr lang="en-US" baseline="-25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Finite momentum at string endpoints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Introduce finite endpoint momentum: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 more realistic description of an energetic quark: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</a:rPr>
              <a:t>Endpoint </a:t>
            </a:r>
            <a:r>
              <a:rPr lang="en-US" sz="2100" dirty="0" smtClean="0">
                <a:solidFill>
                  <a:schemeClr val="tx1"/>
                </a:solidFill>
                <a:sym typeface="Mathematica1"/>
              </a:rPr>
              <a:t></a:t>
            </a:r>
            <a:r>
              <a:rPr lang="en-US" sz="2100" dirty="0" smtClean="0">
                <a:solidFill>
                  <a:schemeClr val="tx1"/>
                </a:solidFill>
              </a:rPr>
              <a:t> quark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</a:rPr>
              <a:t>String </a:t>
            </a:r>
            <a:r>
              <a:rPr lang="en-US" sz="2100" dirty="0">
                <a:solidFill>
                  <a:srgbClr val="FF0000"/>
                </a:solidFill>
                <a:sym typeface="Mathematica1"/>
              </a:rPr>
              <a:t></a:t>
            </a:r>
            <a:r>
              <a:rPr lang="en-US" sz="2100" dirty="0" smtClean="0">
                <a:solidFill>
                  <a:srgbClr val="FF0000"/>
                </a:solidFill>
              </a:rPr>
              <a:t> color field </a:t>
            </a:r>
          </a:p>
          <a:p>
            <a:r>
              <a:rPr lang="en-US" sz="2400" dirty="0" smtClean="0"/>
              <a:t>Clear definition of the energy loss: energy drained</a:t>
            </a:r>
            <a:br>
              <a:rPr lang="en-US" sz="2400" dirty="0" smtClean="0"/>
            </a:br>
            <a:r>
              <a:rPr lang="en-US" sz="2400" dirty="0" smtClean="0"/>
              <a:t>from the endpoint </a:t>
            </a:r>
            <a:r>
              <a:rPr lang="en-US" sz="2400" dirty="0" smtClean="0"/>
              <a:t>into </a:t>
            </a:r>
            <a:r>
              <a:rPr lang="en-US" sz="2400" dirty="0" smtClean="0"/>
              <a:t>the bulk of the string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25" name="Picture 5" descr="G:\Research\Talks &amp; Abstracts\Hard Probes 2013\talk\FEM0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88" y="1828800"/>
            <a:ext cx="1428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Research\Talks &amp; Abstracts\Hard Probes 2013\talk\FEM0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88" y="1828800"/>
            <a:ext cx="1428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" name="Group 1024"/>
          <p:cNvGrpSpPr/>
          <p:nvPr/>
        </p:nvGrpSpPr>
        <p:grpSpPr>
          <a:xfrm>
            <a:off x="838200" y="1828800"/>
            <a:ext cx="4887604" cy="577215"/>
            <a:chOff x="911216" y="2011481"/>
            <a:chExt cx="4887604" cy="577215"/>
          </a:xfrm>
        </p:grpSpPr>
        <p:pic>
          <p:nvPicPr>
            <p:cNvPr id="30" name="Picture 2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011481"/>
              <a:ext cx="4351020" cy="57721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216" y="2186009"/>
              <a:ext cx="411480" cy="184785"/>
            </a:xfrm>
            <a:prstGeom prst="rect">
              <a:avLst/>
            </a:prstGeom>
          </p:spPr>
        </p:pic>
      </p:grpSp>
      <p:pic>
        <p:nvPicPr>
          <p:cNvPr id="1024" name="Picture 1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90" y="2667000"/>
            <a:ext cx="2518410" cy="5810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564767"/>
            <a:ext cx="354711" cy="264033"/>
          </a:xfrm>
          <a:prstGeom prst="rect">
            <a:avLst/>
          </a:prstGeom>
        </p:spPr>
      </p:pic>
      <p:pic>
        <p:nvPicPr>
          <p:cNvPr id="1031" name="Picture 7" descr="G:\Research\Talks &amp; Abstracts\Hard Probes 2013\talk\FEM06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88" y="1828800"/>
            <a:ext cx="1428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638800" y="1310550"/>
            <a:ext cx="201747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Ficnar</a:t>
            </a:r>
            <a:r>
              <a:rPr lang="en-US" sz="1600" dirty="0" smtClean="0">
                <a:solidFill>
                  <a:srgbClr val="00B050"/>
                </a:solidFill>
              </a:rPr>
              <a:t> &amp; </a:t>
            </a:r>
            <a:r>
              <a:rPr lang="en-US" sz="1600" dirty="0" err="1" smtClean="0">
                <a:solidFill>
                  <a:srgbClr val="00B050"/>
                </a:solidFill>
              </a:rPr>
              <a:t>Gubser</a:t>
            </a:r>
            <a:r>
              <a:rPr lang="en-US" sz="1600" dirty="0" smtClean="0">
                <a:solidFill>
                  <a:srgbClr val="00B050"/>
                </a:solidFill>
              </a:rPr>
              <a:t>, 2013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1033" name="Picture 10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47" y="5545074"/>
            <a:ext cx="3563874" cy="550926"/>
          </a:xfrm>
          <a:prstGeom prst="rect">
            <a:avLst/>
          </a:prstGeom>
        </p:spPr>
      </p:pic>
      <p:pic>
        <p:nvPicPr>
          <p:cNvPr id="1034" name="Picture 10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394805"/>
            <a:ext cx="554736" cy="7334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at RHIC and LHC  |  Andrej </a:t>
            </a:r>
            <a:r>
              <a:rPr lang="en-US" sz="1200" dirty="0" err="1" smtClean="0"/>
              <a:t>Ficnar</a:t>
            </a:r>
            <a:r>
              <a:rPr lang="en-US" sz="1200" dirty="0" smtClean="0"/>
              <a:t>  |  Hard Probes 2013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6/13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67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frac{dE}{dx}=-\frac{\pi}{2}\sqrt{\lambda}T^2\left(\frac{1}{\tilde z_0}+\pi T x\right)^2&#10;\end{equation}&#10;&#10;&#10;&#10;\end{document}"/>
  <p:tag name="IGUANATEXSIZE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0&#10;\end{equation}&#10;&#10;&#10;&#10;\end{document}"/>
  <p:tag name="IGUANATEXSIZE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z_H= 1/(\pi T)&#10;\end{equation}&#10;&#10;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AdS_5-BH&#10;\end{equation}&#10;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z_m\propto 1/m&#10;\end{equation}&#10;&#10;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_m\propto 1/m\to z_H&#10;\end{equation}&#10;&#10;&#10;&#10;\end{document}"/>
  <p:tag name="IGUANATEXSIZE" val="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&#10;\end{equation}&#10;&#10;&#10;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vec{x}&#10;\end{equation}&#10;&#10;&#10;&#10;\end{document}"/>
  <p:tag name="IGUANATEXSIZE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0&#10;\end{equation}&#10;&#10;&#10;&#10;\end{document}"/>
  <p:tag name="IGUANATEXSIZE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AdS_5-BH&#10;\end{equation}&#10;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_m\propto 1/m\to z_H&#10;\end{equation}&#10;&#10;&#10;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equiv&#10;\end{equation}&#10;&#10;&#10;&#10;\end{document}"/>
  <p:tag name="IGUANATEXSIZE" val="3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q\bar{q}&#10;\end{equation}&#10;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Delta x_{max}=\frac{\kappa}{T}\left(\frac{E}{T\sqrt{\lambda}}\right)^{1/3}&#10;\end{equation}&#10;\end{document}"/>
  <p:tag name="IGUANATEXSIZE" val="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mathcal{N}=4&#10;\end{equation}&#10;&#10;&#10;&#10;\end{document}"/>
  <p:tag name="IGUANATEXSIZE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kappa\approx 0.526&#10;\end{equation}&#10;\end{document}"/>
  <p:tag name="IGUANATEXSIZE" val="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dE/dx \sim x&#10;\end{equation}&#10;\end{document}"/>
  <p:tag name="IGUANATEXSIZE" val="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dE/dx&#10;\end{equation}&#10;\end{document}"/>
  <p:tag name="IGUANATEXSIZE" val="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R_{AA}&#10;\end{equation}&#10;\end{document}"/>
  <p:tag name="IGUANATEXSIZE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v_2&#10;\end{equation}&#10;\end{document}"/>
  <p:tag name="IGUANATEXSIZE" val="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R_{AA}&#10;\end{equation}&#10;\end{document}"/>
  <p:tag name="IGUANATEXSIZE" val="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xcolor}&#10;\usepackage{amsmath}&#10;\begin{document}&#10;&#10;\begin{equation}\nonumber&#10;+    \int_{\partial M} d\xi \, {1 \over 2\eta} \dot{X}^\mu \dot{X}^\nu G_{\mu\nu} &#10;\end{equation}&#10;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N_c\gg\lambda\gg 1&#10;\end{equation}&#10;&#10;&#10;&#10;\end{document}"/>
  <p:tag name="IGUANATEXSIZE" val="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p_\mu&#10;\end{equation}&#10;&#10;&#10;&#10;\end{document}"/>
  <p:tag name="IGUANATEXSIZE" val="2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xcolor}&#10;\usepackage{amsmath}&#10;\begin{document}&#10;&#10;\begin{equation}\nonumber&#10;\dot{p}_\mu - \Gamma^\kappa_{\mu\lambda} \dot{X}^\lambda p_\kappa =&#10;    \mp {\eta \over 2\pi\alpha'} p_\mu &#10;\end{equation}&#10;&#10;&#10;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frac{dp_\mu}{d\tau}&#10;\end{equation}&#10;&#10;&#10;&#10;\end{document}"/>
  <p:tag name="IGUANATEXSIZE" val="2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xcolor}&#10;\usepackage{amsmath}&#10;\begin{document}&#10;&#10;\begin{equation}\nonumber&#10;\color{red}&#10;  -{1 \over 4\pi\alpha'} \int_M d\tau d\sigma \, \sqrt{-h} h^{ab}&#10;    \partial_a X^\mu \partial_b X^\nu G_{\mu\nu} &#10;\end{equation}&#10;&#10;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xcolor}&#10;\usepackage{amsmath}&#10;\begin{document}&#10;&#10;\begin{equation}\nonumber&#10;S=&#10;\end{equation}&#10;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p_\mu&#10;\end{equation}&#10;&#10;&#10;&#10;\end{document}"/>
  <p:tag name="IGUANATEXSIZE" val="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z_H&#10;\end{equation}&#10;&#10;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0&#10;\end{equation}&#10;&#10;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_0&#10;\end{equation}&#10;&#10;&#10;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_*&#10;\end{equation}&#10;&#10;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mathcal{N}=4&#10;\end{equation}&#10;&#10;&#10;&#10;\end{document}"/>
  <p:tag name="IGUANATEXSIZE" val="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AdS_5&#10;\end{equation}&#10;&#10;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Delta x_{\rm stop}=\left[\frac{2}{\pi^{2/3}}\frac{\Gamma\left(\frac{5}{4}\right)\Gamma\left(\frac{1}{4}\right)^{1/3}}{\Gamma\left(\frac{3}{4}\right)^{4/3}} \right]\frac{1}{T}\left(\frac{E}{\sqrt{\lambda}T}\right)^{1/3}&#10;\end{equation}&#10;&#10;&#10;&#10;\end{document}"/>
  <p:tag name="IGUANATEXSIZE" val="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0.624&#10;\end{equation}&#10;&#10;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frac{dE}{dx}=-\frac{\sqrt{\lambda}}{2\pi}\frac{\sqrt{f(z_*)}}{z^2}&#10;\end{equation}&#10;&#10;&#10;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f(z)=1-\frac{z^4}{z_H^4}&#10;\end{equation}&#10;&#10;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frac{dE}{dx}=-\frac{\pi}{2}\sqrt{\lambda}T^2\left(\frac{1}{\tilde z_0}+\pi T x\right)^2&#10;\end{equation}&#10;&#10;&#10;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sim T^2&#10;\end{equation}&#10;&#10;&#10;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sim xT^3&#10;\end{equation}&#10;&#10;&#10;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sim x^2T^4&#10;\end{equation}&#10;&#10;&#10;&#10;\end{document}"/>
  <p:tag name="IGUANATEXSIZE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x&#10;\end{equation}&#10;&#10;&#10;&#10;\end{document}"/>
  <p:tag name="IGUANATEXSIZE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AdS_5\times S^5&#10;\end{equation}&#10;&#10;&#10;&#10;\end{document}"/>
  <p:tag name="IGUANATEXSIZE" val="2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x&#10;\end{equation}&#10;&#10;&#10;&#10;\end{document}"/>
  <p:tag name="IGUANATEXSIZE" val="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x&#10;\end{equation}&#10;&#10;&#10;&#10;\end{document}"/>
  <p:tag name="IGUANATEXSIZE" val="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R_{AA}&#10;\end{equation}&#10;&#10;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p_T&#10;\end{equation}&#10;&#10;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b=3\, {\rm fm}&#10;\end{equation}&#10;&#10;&#10;&#10;\end{document}"/>
  <p:tag name="IGUANATEXSIZE" val="1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T_{\rm freeze}=170\, {\rm MeV}&#10;\end{equation}&#10;&#10;&#10;&#10;\end{document}"/>
  <p:tag name="IGUANATEXSIZE" val="1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t_{\rm in}=1 \, {\rm fm}&#10;\end{equation}&#10;&#10;&#10;&#10;\end{document}"/>
  <p:tag name="IGUANATEXSIZE" val="1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tilde z_0 =1&#10;\end{equation}&#10;&#10;&#10;&#10;\end{document}"/>
  <p:tag name="IGUANATEXSIZE" val="1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lambda =3&#10;\end{equation}&#10;&#10;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lambda =3&#10;\end{equation}&#10;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mathcal{N}=4&#10;\end{equation}&#10;&#10;&#10;&#10;\end{document}"/>
  <p:tag name="IGUANATEXSIZE" val="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lambda =1&#10;\end{equation}&#10;&#10;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lambda =0.25&#10;\end{equation}&#10;&#10;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lambda =0.25&#10;\end{equation}&#10;&#10;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lambda =3&#10;\end{equation}&#10;&#10;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lambda =3&#10;\end{equation}&#10;&#10;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lambda = 0.25&#10;\end{equation}&#10;&#10;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lambda_{GB}=0\,\Rightarrow\,\lambda_{GB}=-0.2&#10;\end{equation}&#10;&#10;&#10;&#10;\end{document}"/>
  <p:tag name="IGUANATEXSIZE" val="1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frac{\eta}{s}=\frac{1}{4\pi}\,\Rightarrow\,\frac{\eta}{s}=\frac{1.8}{4\pi}&#10;\end{equation}&#10;&#10;&#10;&#10;\end{document}"/>
  <p:tag name="IGUANATEXSIZE" val="1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R^2&#10;\end{equation}&#10;&#10;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1/N_c&#10;\end{equation}&#10;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AdS_5&#10;\end{equation}&#10;&#10;&#10;&#10;\end{document}"/>
  <p:tag name="IGUANATEXSIZE" val="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lambda = 1,\,\lambda_{GB}=0&#10;\end{equation}&#10;&#10;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lambda = 1,\,\lambda_{GB}=-0.2&#10;\end{equation}&#10;&#10;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g_s&#10;\end{equation}&#10;&#10;&#10;&#10;\end{document}"/>
  <p:tag name="IGUANATEXSIZE" val="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&#10;\end{equation}&#10;&#10;&#10;&#10;\end{document}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vec{x}&#10;\end{equation}&#10;&#10;&#10;&#10;\end{document}"/>
  <p:tag name="IGUANATEXSIZE" val="2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2264</TotalTime>
  <Words>829</Words>
  <Application>Microsoft Office PowerPoint</Application>
  <PresentationFormat>On-screen Show (4:3)</PresentationFormat>
  <Paragraphs>179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Origin</vt:lpstr>
      <vt:lpstr>Jet quenching at RHIC and LHC from  finite endpoint momentum strings</vt:lpstr>
      <vt:lpstr>Summary</vt:lpstr>
      <vt:lpstr>❶ AdS/CFT, light quarks and energy loss</vt:lpstr>
      <vt:lpstr>AdS/CFT in a nutshell</vt:lpstr>
      <vt:lpstr>Light quarks as falling strings</vt:lpstr>
      <vt:lpstr>Light quarks as falling strings</vt:lpstr>
      <vt:lpstr>Energy loss of light quarks</vt:lpstr>
      <vt:lpstr>❷ Finite momentum at string endpoints</vt:lpstr>
      <vt:lpstr>Finite momentum at string endpoints</vt:lpstr>
      <vt:lpstr>Finite endpoint momentum - kinematics</vt:lpstr>
      <vt:lpstr>Finite endpoint momentum - energy loss</vt:lpstr>
      <vt:lpstr>❸ Pion RAA  at RHIC and LHC</vt:lpstr>
      <vt:lpstr>Conformal RAA - RHIC central</vt:lpstr>
      <vt:lpstr>Conformal RAA – RHIC &amp; LHC central</vt:lpstr>
      <vt:lpstr>Conformal RAA – RHIC &amp; LHC non-central</vt:lpstr>
      <vt:lpstr>GB-corrected &amp; non-conformal RAA</vt:lpstr>
      <vt:lpstr>Conclusions &amp; prospects</vt:lpstr>
      <vt:lpstr>Conclusions &amp; prospects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quarks energy loss in AdS/CFT</dc:title>
  <dc:creator>Andrej</dc:creator>
  <cp:lastModifiedBy>Andrej</cp:lastModifiedBy>
  <cp:revision>161</cp:revision>
  <dcterms:created xsi:type="dcterms:W3CDTF">2012-10-10T17:02:35Z</dcterms:created>
  <dcterms:modified xsi:type="dcterms:W3CDTF">2013-11-04T14:49:44Z</dcterms:modified>
</cp:coreProperties>
</file>