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322" r:id="rId2"/>
    <p:sldId id="325" r:id="rId3"/>
    <p:sldId id="326" r:id="rId4"/>
    <p:sldId id="327" r:id="rId5"/>
    <p:sldId id="324" r:id="rId6"/>
    <p:sldId id="328" r:id="rId7"/>
    <p:sldId id="331" r:id="rId8"/>
    <p:sldId id="291" r:id="rId9"/>
    <p:sldId id="259" r:id="rId10"/>
    <p:sldId id="261" r:id="rId11"/>
    <p:sldId id="300" r:id="rId12"/>
    <p:sldId id="301" r:id="rId13"/>
    <p:sldId id="302" r:id="rId14"/>
    <p:sldId id="332" r:id="rId15"/>
    <p:sldId id="260" r:id="rId16"/>
    <p:sldId id="262" r:id="rId17"/>
    <p:sldId id="334" r:id="rId18"/>
    <p:sldId id="265" r:id="rId19"/>
    <p:sldId id="267" r:id="rId20"/>
    <p:sldId id="268" r:id="rId21"/>
    <p:sldId id="271" r:id="rId22"/>
    <p:sldId id="264" r:id="rId23"/>
    <p:sldId id="335" r:id="rId24"/>
    <p:sldId id="336" r:id="rId25"/>
    <p:sldId id="282" r:id="rId26"/>
    <p:sldId id="285" r:id="rId27"/>
    <p:sldId id="286" r:id="rId28"/>
    <p:sldId id="287" r:id="rId29"/>
    <p:sldId id="303" r:id="rId30"/>
    <p:sldId id="288" r:id="rId31"/>
    <p:sldId id="289" r:id="rId32"/>
    <p:sldId id="290" r:id="rId33"/>
    <p:sldId id="333" r:id="rId34"/>
    <p:sldId id="297" r:id="rId35"/>
    <p:sldId id="298" r:id="rId36"/>
    <p:sldId id="306" r:id="rId37"/>
    <p:sldId id="307" r:id="rId38"/>
    <p:sldId id="304" r:id="rId39"/>
    <p:sldId id="293" r:id="rId40"/>
    <p:sldId id="294" r:id="rId41"/>
    <p:sldId id="305" r:id="rId42"/>
    <p:sldId id="316" r:id="rId43"/>
    <p:sldId id="317" r:id="rId44"/>
    <p:sldId id="318" r:id="rId45"/>
    <p:sldId id="323" r:id="rId46"/>
    <p:sldId id="319" r:id="rId47"/>
    <p:sldId id="337" r:id="rId48"/>
    <p:sldId id="338" r:id="rId49"/>
    <p:sldId id="310" r:id="rId50"/>
    <p:sldId id="311" r:id="rId51"/>
    <p:sldId id="312" r:id="rId52"/>
    <p:sldId id="313" r:id="rId53"/>
    <p:sldId id="314" r:id="rId54"/>
    <p:sldId id="315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3B808C-125C-244B-A626-99BA4C95479F}">
          <p14:sldIdLst>
            <p14:sldId id="322"/>
            <p14:sldId id="325"/>
            <p14:sldId id="326"/>
            <p14:sldId id="327"/>
            <p14:sldId id="324"/>
            <p14:sldId id="328"/>
            <p14:sldId id="331"/>
          </p14:sldIdLst>
        </p14:section>
        <p14:section name="Accelerators and Experiments" id="{303C28B6-4406-3843-9EC1-1199159BDB99}">
          <p14:sldIdLst>
            <p14:sldId id="291"/>
            <p14:sldId id="259"/>
            <p14:sldId id="261"/>
            <p14:sldId id="300"/>
            <p14:sldId id="301"/>
            <p14:sldId id="302"/>
            <p14:sldId id="332"/>
            <p14:sldId id="260"/>
            <p14:sldId id="262"/>
            <p14:sldId id="334"/>
            <p14:sldId id="265"/>
            <p14:sldId id="267"/>
            <p14:sldId id="268"/>
            <p14:sldId id="271"/>
            <p14:sldId id="264"/>
          </p14:sldIdLst>
        </p14:section>
        <p14:section name="Geometry" id="{FA63C8CB-55E6-3346-BAB8-82FCEEF5C3C1}">
          <p14:sldIdLst>
            <p14:sldId id="335"/>
            <p14:sldId id="336"/>
            <p14:sldId id="282"/>
            <p14:sldId id="285"/>
            <p14:sldId id="286"/>
            <p14:sldId id="287"/>
            <p14:sldId id="303"/>
            <p14:sldId id="288"/>
            <p14:sldId id="289"/>
            <p14:sldId id="290"/>
            <p14:sldId id="333"/>
            <p14:sldId id="297"/>
          </p14:sldIdLst>
        </p14:section>
        <p14:section name="Temporal Evolution" id="{F1F63FED-5A35-B04F-828D-8A0E503FAB23}">
          <p14:sldIdLst>
            <p14:sldId id="298"/>
            <p14:sldId id="306"/>
            <p14:sldId id="307"/>
            <p14:sldId id="304"/>
            <p14:sldId id="293"/>
            <p14:sldId id="294"/>
            <p14:sldId id="305"/>
            <p14:sldId id="316"/>
            <p14:sldId id="317"/>
            <p14:sldId id="318"/>
            <p14:sldId id="323"/>
            <p14:sldId id="319"/>
            <p14:sldId id="337"/>
            <p14:sldId id="338"/>
          </p14:sldIdLst>
        </p14:section>
        <p14:section name="Thermal Model" id="{B76BFE4B-9535-404F-AAA5-2E06F508FC45}">
          <p14:sldIdLst>
            <p14:sldId id="310"/>
            <p14:sldId id="311"/>
            <p14:sldId id="312"/>
            <p14:sldId id="313"/>
            <p14:sldId id="314"/>
            <p14:sldId id="31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4" d="100"/>
          <a:sy n="164" d="100"/>
        </p:scale>
        <p:origin x="-3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7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image" Target="../media/image69.wmf"/><Relationship Id="rId1" Type="http://schemas.openxmlformats.org/officeDocument/2006/relationships/image" Target="../media/image66.wmf"/><Relationship Id="rId2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2ED39-DB3A-8542-8E80-C79748DE46A0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B4DED-7406-A243-B5AF-FADBC881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364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B7356-D811-4447-8F71-CBB5DAC30CE9}" type="datetimeFigureOut">
              <a:rPr lang="en-US" smtClean="0"/>
              <a:t>28.10.13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1E3D4-CC90-084D-B54C-AB7746A1C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11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13.75 Milliarden</a:t>
            </a:r>
            <a:r>
              <a:rPr lang="de-DE" baseline="0" dirty="0" smtClean="0"/>
              <a:t> Jahre</a:t>
            </a:r>
          </a:p>
          <a:p>
            <a:r>
              <a:rPr lang="de-DE" baseline="0" dirty="0" smtClean="0"/>
              <a:t>Expansion</a:t>
            </a:r>
          </a:p>
          <a:p>
            <a:r>
              <a:rPr lang="de-DE" baseline="0" dirty="0" smtClean="0"/>
              <a:t>Dichte - Energiedichte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FCDE5-84CC-B249-BDCF-1588283015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40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284855-2F0B-2F44-8BF5-AAEF2FA7461B}" type="slidenum">
              <a:rPr lang="de-DE"/>
              <a:pPr/>
              <a:t>27</a:t>
            </a:fld>
            <a:endParaRPr lang="de-DE"/>
          </a:p>
        </p:txBody>
      </p:sp>
      <p:sp>
        <p:nvSpPr>
          <p:cNvPr id="38297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29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284855-2F0B-2F44-8BF5-AAEF2FA7461B}" type="slidenum">
              <a:rPr lang="de-DE"/>
              <a:pPr/>
              <a:t>28</a:t>
            </a:fld>
            <a:endParaRPr lang="de-DE"/>
          </a:p>
        </p:txBody>
      </p:sp>
      <p:sp>
        <p:nvSpPr>
          <p:cNvPr id="38297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29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FD3581-10A5-1E44-98CE-849F5C96A175}" type="slidenum">
              <a:rPr lang="de-DE"/>
              <a:pPr/>
              <a:t>30</a:t>
            </a:fld>
            <a:endParaRPr lang="de-DE"/>
          </a:p>
        </p:txBody>
      </p:sp>
      <p:sp>
        <p:nvSpPr>
          <p:cNvPr id="40345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1E3D4-CC90-084D-B54C-AB7746A1C76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40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22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876322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876322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876322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876322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8763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8763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8763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8763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2C1C27-530F-3847-A1B5-22DC26CEDB49}" type="slidenum">
              <a:rPr lang="en-US" sz="1100"/>
              <a:pPr eaLnBrk="1" hangingPunct="1"/>
              <a:t>50</a:t>
            </a:fld>
            <a:endParaRPr lang="en-US" sz="11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0BF02-B436-EF44-90A5-0A593F16CD66}" type="slidenum">
              <a:rPr lang="de-DE"/>
              <a:pPr/>
              <a:t>9</a:t>
            </a:fld>
            <a:endParaRPr lang="de-DE"/>
          </a:p>
        </p:txBody>
      </p:sp>
      <p:sp>
        <p:nvSpPr>
          <p:cNvPr id="243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spin program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0BF02-B436-EF44-90A5-0A593F16CD66}" type="slidenum">
              <a:rPr lang="de-DE"/>
              <a:pPr/>
              <a:t>10</a:t>
            </a:fld>
            <a:endParaRPr lang="de-DE"/>
          </a:p>
        </p:txBody>
      </p:sp>
      <p:sp>
        <p:nvSpPr>
          <p:cNvPr id="243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spin program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0941C-4E5D-B543-BEB6-677620F75AEE}" type="slidenum">
              <a:rPr lang="de-DE"/>
              <a:pPr/>
              <a:t>11</a:t>
            </a:fld>
            <a:endParaRPr lang="de-DE"/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7435CD-881F-5A4C-8646-CEC9780A6B9D}" type="slidenum">
              <a:rPr lang="en-US"/>
              <a:pPr/>
              <a:t>12</a:t>
            </a:fld>
            <a:endParaRPr lang="en-US"/>
          </a:p>
        </p:txBody>
      </p:sp>
      <p:sp>
        <p:nvSpPr>
          <p:cNvPr id="71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5800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494" y="4341521"/>
            <a:ext cx="5487013" cy="41131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8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374DE-F2F8-F14B-884D-263DB04E2BBC}" type="slidenum">
              <a:rPr lang="de-DE"/>
              <a:pPr/>
              <a:t>13</a:t>
            </a:fld>
            <a:endParaRPr lang="de-DE"/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374DE-F2F8-F14B-884D-263DB04E2BBC}" type="slidenum">
              <a:rPr lang="de-DE"/>
              <a:pPr/>
              <a:t>14</a:t>
            </a:fld>
            <a:endParaRPr lang="de-DE"/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6D7DE-F01D-5840-B872-9B92003C0E02}" type="slidenum">
              <a:rPr lang="de-DE"/>
              <a:pPr/>
              <a:t>15</a:t>
            </a:fld>
            <a:endParaRPr lang="de-DE"/>
          </a:p>
        </p:txBody>
      </p:sp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4C43E1-82D0-9C4B-8573-F18B06302FF4}" type="slidenum">
              <a:rPr lang="de-DE"/>
              <a:pPr/>
              <a:t>22</a:t>
            </a:fld>
            <a:endParaRPr lang="de-DE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energy of a r=2mm water drop dripping from .5 m height - audible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3151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147379"/>
            <a:ext cx="8229600" cy="1681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1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985" y="51135"/>
            <a:ext cx="7255120" cy="75047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03384" y="1371600"/>
            <a:ext cx="3815862" cy="49810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923" y="1371600"/>
            <a:ext cx="3815862" cy="24183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923" y="3934327"/>
            <a:ext cx="3815862" cy="24183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16573" y="6567739"/>
            <a:ext cx="7737231" cy="2090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Tom Dietel</a:t>
            </a:r>
            <a:endParaRPr lang="en-US" sz="1300" i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17284"/>
      </p:ext>
    </p:extLst>
  </p:cSld>
  <p:clrMapOvr>
    <a:masterClrMapping/>
  </p:clrMapOvr>
  <p:transition xmlns:p14="http://schemas.microsoft.com/office/powerpoint/2010/main"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Dietel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73F3B-3A5E-794D-A5B3-708700E3F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64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Dietel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73F3B-3A5E-794D-A5B3-708700E3F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6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Tom Dietel</a:t>
            </a:r>
            <a:endParaRPr lang="de-DE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E56A2-CEA1-B04C-84AC-F476C29F02B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53880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0"/>
            <a:ext cx="6864350" cy="98107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144588"/>
            <a:ext cx="4037013" cy="45243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1144588"/>
            <a:ext cx="4038600" cy="452437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0" y="6551613"/>
            <a:ext cx="1600200" cy="2365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2436813" y="6545263"/>
            <a:ext cx="3886200" cy="2365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Tom Dietel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7008813" y="6494463"/>
            <a:ext cx="2133600" cy="361950"/>
          </a:xfrm>
        </p:spPr>
        <p:txBody>
          <a:bodyPr/>
          <a:lstStyle>
            <a:lvl1pPr>
              <a:defRPr/>
            </a:lvl1pPr>
          </a:lstStyle>
          <a:p>
            <a:fld id="{13F54B95-7971-EB4D-9135-C7A5CCD2C7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6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3999" cy="94574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8229598" cy="50530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94574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8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4125345" cy="50530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9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94574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8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64783" y="1278798"/>
            <a:ext cx="4122015" cy="50530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9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3999" cy="94574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006"/>
            <a:ext cx="4038600" cy="49198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006"/>
            <a:ext cx="4038600" cy="49198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0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3999" cy="94574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779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236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0"/>
            <a:ext cx="6864350" cy="981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4588"/>
            <a:ext cx="40370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144588"/>
            <a:ext cx="4038600" cy="4524375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0" y="6551613"/>
            <a:ext cx="1600200" cy="2365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2436813" y="6545263"/>
            <a:ext cx="3886200" cy="2365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Tom Dietel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7008813" y="6494463"/>
            <a:ext cx="2133600" cy="361950"/>
          </a:xfrm>
        </p:spPr>
        <p:txBody>
          <a:bodyPr/>
          <a:lstStyle>
            <a:lvl1pPr>
              <a:defRPr/>
            </a:lvl1pPr>
          </a:lstStyle>
          <a:p>
            <a:fld id="{E8F875E6-9ADF-524B-BB19-1CD0932D7B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0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0"/>
            <a:ext cx="6864350" cy="981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4588"/>
            <a:ext cx="40370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1144588"/>
            <a:ext cx="4038600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0" y="6551613"/>
            <a:ext cx="1600200" cy="2365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2436813" y="6545263"/>
            <a:ext cx="3886200" cy="2365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Tom Dietel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7008813" y="6494463"/>
            <a:ext cx="2133600" cy="361950"/>
          </a:xfrm>
        </p:spPr>
        <p:txBody>
          <a:bodyPr/>
          <a:lstStyle>
            <a:lvl1pPr>
              <a:defRPr/>
            </a:lvl1pPr>
          </a:lstStyle>
          <a:p>
            <a:fld id="{1BF01951-BADF-E342-BBD7-BE20822DD3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7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1" cy="945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8649"/>
            <a:ext cx="8229600" cy="4964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60729" y="6598244"/>
            <a:ext cx="5822542" cy="248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98244"/>
            <a:ext cx="1554158" cy="259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Tom Dietel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5194" y="6598244"/>
            <a:ext cx="1328805" cy="248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DDC49-B39A-8E4F-B7B8-F222F40138DA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947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8" r:id="rId5"/>
    <p:sldLayoutId id="2147483672" r:id="rId6"/>
    <p:sldLayoutId id="2147483673" r:id="rId7"/>
    <p:sldLayoutId id="2147483678" r:id="rId8"/>
    <p:sldLayoutId id="2147483679" r:id="rId9"/>
    <p:sldLayoutId id="2147483680" r:id="rId10"/>
    <p:sldLayoutId id="2147483682" r:id="rId11"/>
    <p:sldLayoutId id="2147483683" r:id="rId12"/>
    <p:sldLayoutId id="2147483684" r:id="rId13"/>
    <p:sldLayoutId id="2147483685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5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10.png"/><Relationship Id="rId5" Type="http://schemas.openxmlformats.org/officeDocument/2006/relationships/image" Target="../media/image58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6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67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68.w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6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7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78794" y="3004549"/>
            <a:ext cx="6400800" cy="1355145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Hard Probes Summer School 2013</a:t>
            </a:r>
          </a:p>
          <a:p>
            <a:pPr algn="l"/>
            <a:r>
              <a:rPr lang="en-US" sz="2400" dirty="0" smtClean="0"/>
              <a:t>Cape Town, South Africa</a:t>
            </a:r>
          </a:p>
          <a:p>
            <a:pPr algn="l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 Collisions</a:t>
            </a:r>
            <a:br>
              <a:rPr lang="en-US" dirty="0" smtClean="0"/>
            </a:br>
            <a:r>
              <a:rPr lang="en-US" dirty="0" smtClean="0"/>
              <a:t>An Introduction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597650"/>
            <a:ext cx="5822950" cy="249238"/>
          </a:xfrm>
        </p:spPr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597650"/>
            <a:ext cx="1554163" cy="260350"/>
          </a:xfrm>
        </p:spPr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815263" y="6597650"/>
            <a:ext cx="1328737" cy="249238"/>
          </a:xfrm>
        </p:spPr>
        <p:txBody>
          <a:bodyPr/>
          <a:lstStyle/>
          <a:p>
            <a:fld id="{564DDC49-B39A-8E4F-B7B8-F222F40138DA}" type="slidenum">
              <a:rPr lang="de-DE" smtClean="0"/>
              <a:t>1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2277793" y="4692671"/>
            <a:ext cx="47566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Tom Dietel</a:t>
            </a: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Cape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Town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92671"/>
            <a:ext cx="1547127" cy="156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31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1979"/>
          <a:stretch/>
        </p:blipFill>
        <p:spPr>
          <a:xfrm>
            <a:off x="102968" y="1032741"/>
            <a:ext cx="9041032" cy="5477711"/>
          </a:xfrm>
          <a:prstGeom prst="rect">
            <a:avLst/>
          </a:prstGeom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94574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Relativistic Heavy Ion </a:t>
            </a:r>
            <a:r>
              <a:rPr lang="en-US" dirty="0" smtClean="0"/>
              <a:t>Collider - RHIC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01766" y="5476825"/>
            <a:ext cx="4521200" cy="695375"/>
          </a:xfrm>
          <a:solidFill>
            <a:srgbClr val="FFFFFF"/>
          </a:solidFill>
          <a:ln/>
          <a:extLst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2 independent rings; </a:t>
            </a:r>
            <a:r>
              <a:rPr lang="en-US" sz="2400" dirty="0" smtClean="0">
                <a:sym typeface="Symbol" charset="0"/>
              </a:rPr>
              <a:t>√</a:t>
            </a:r>
            <a:r>
              <a:rPr lang="en-US" sz="2400" dirty="0" err="1" smtClean="0">
                <a:sym typeface="Symbol" charset="0"/>
              </a:rPr>
              <a:t>s</a:t>
            </a:r>
            <a:r>
              <a:rPr lang="en-US" sz="2400" baseline="-25000" dirty="0" err="1" smtClean="0">
                <a:sym typeface="Symbol" charset="0"/>
              </a:rPr>
              <a:t>nn</a:t>
            </a:r>
            <a:r>
              <a:rPr lang="en-US" sz="2400" dirty="0" smtClean="0">
                <a:sym typeface="Symbol" charset="0"/>
              </a:rPr>
              <a:t> </a:t>
            </a:r>
            <a:r>
              <a:rPr lang="en-US" sz="2400" dirty="0">
                <a:sym typeface="Symbol" charset="0"/>
              </a:rPr>
              <a:t>200 </a:t>
            </a:r>
            <a:r>
              <a:rPr lang="en-US" sz="2400" dirty="0" smtClean="0">
                <a:sym typeface="Symbol" charset="0"/>
              </a:rPr>
              <a:t>GeV </a:t>
            </a:r>
            <a:r>
              <a:rPr lang="en-US" sz="2400" dirty="0"/>
              <a:t>circumference 3.8 km</a:t>
            </a:r>
          </a:p>
        </p:txBody>
      </p:sp>
      <p:grpSp>
        <p:nvGrpSpPr>
          <p:cNvPr id="242695" name="Group 7"/>
          <p:cNvGrpSpPr>
            <a:grpSpLocks noChangeAspect="1"/>
          </p:cNvGrpSpPr>
          <p:nvPr/>
        </p:nvGrpSpPr>
        <p:grpSpPr bwMode="auto">
          <a:xfrm>
            <a:off x="3972101" y="3459324"/>
            <a:ext cx="760413" cy="625475"/>
            <a:chOff x="2890" y="1889"/>
            <a:chExt cx="729" cy="566"/>
          </a:xfrm>
        </p:grpSpPr>
        <p:sp>
          <p:nvSpPr>
            <p:cNvPr id="242696" name="AutoShape 8"/>
            <p:cNvSpPr>
              <a:spLocks noChangeAspect="1" noChangeArrowheads="1"/>
            </p:cNvSpPr>
            <p:nvPr/>
          </p:nvSpPr>
          <p:spPr bwMode="auto">
            <a:xfrm>
              <a:off x="2902" y="1901"/>
              <a:ext cx="696" cy="543"/>
            </a:xfrm>
            <a:prstGeom prst="roundRect">
              <a:avLst>
                <a:gd name="adj" fmla="val 181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2697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" y="1889"/>
              <a:ext cx="730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grpSp>
        <p:nvGrpSpPr>
          <p:cNvPr id="242698" name="Group 10"/>
          <p:cNvGrpSpPr>
            <a:grpSpLocks noChangeAspect="1"/>
          </p:cNvGrpSpPr>
          <p:nvPr/>
        </p:nvGrpSpPr>
        <p:grpSpPr bwMode="auto">
          <a:xfrm>
            <a:off x="6213970" y="1319666"/>
            <a:ext cx="885825" cy="504825"/>
            <a:chOff x="5736" y="406"/>
            <a:chExt cx="843" cy="453"/>
          </a:xfrm>
        </p:grpSpPr>
        <p:sp>
          <p:nvSpPr>
            <p:cNvPr id="242699" name="AutoShape 11"/>
            <p:cNvSpPr>
              <a:spLocks noChangeAspect="1" noChangeArrowheads="1"/>
            </p:cNvSpPr>
            <p:nvPr/>
          </p:nvSpPr>
          <p:spPr bwMode="auto">
            <a:xfrm>
              <a:off x="5736" y="406"/>
              <a:ext cx="844" cy="454"/>
            </a:xfrm>
            <a:prstGeom prst="roundRect">
              <a:avLst>
                <a:gd name="adj" fmla="val 218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270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2" y="422"/>
              <a:ext cx="812" cy="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grpSp>
        <p:nvGrpSpPr>
          <p:cNvPr id="242701" name="Group 13"/>
          <p:cNvGrpSpPr>
            <a:grpSpLocks noChangeAspect="1"/>
          </p:cNvGrpSpPr>
          <p:nvPr/>
        </p:nvGrpSpPr>
        <p:grpSpPr bwMode="auto">
          <a:xfrm>
            <a:off x="2492586" y="1349025"/>
            <a:ext cx="1236663" cy="503238"/>
            <a:chOff x="286" y="382"/>
            <a:chExt cx="1178" cy="453"/>
          </a:xfrm>
        </p:grpSpPr>
        <p:sp>
          <p:nvSpPr>
            <p:cNvPr id="242702" name="AutoShape 14"/>
            <p:cNvSpPr>
              <a:spLocks noChangeAspect="1" noChangeArrowheads="1"/>
            </p:cNvSpPr>
            <p:nvPr/>
          </p:nvSpPr>
          <p:spPr bwMode="auto">
            <a:xfrm>
              <a:off x="286" y="382"/>
              <a:ext cx="1179" cy="454"/>
            </a:xfrm>
            <a:prstGeom prst="roundRect">
              <a:avLst>
                <a:gd name="adj" fmla="val 218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2703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" y="437"/>
              <a:ext cx="1055" cy="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grpSp>
        <p:nvGrpSpPr>
          <p:cNvPr id="242704" name="Group 16"/>
          <p:cNvGrpSpPr>
            <a:grpSpLocks noChangeAspect="1"/>
          </p:cNvGrpSpPr>
          <p:nvPr/>
        </p:nvGrpSpPr>
        <p:grpSpPr bwMode="auto">
          <a:xfrm>
            <a:off x="744685" y="2996078"/>
            <a:ext cx="1206500" cy="503238"/>
            <a:chOff x="736" y="1588"/>
            <a:chExt cx="1151" cy="453"/>
          </a:xfrm>
        </p:grpSpPr>
        <p:sp>
          <p:nvSpPr>
            <p:cNvPr id="242705" name="AutoShape 17"/>
            <p:cNvSpPr>
              <a:spLocks noChangeAspect="1" noChangeArrowheads="1"/>
            </p:cNvSpPr>
            <p:nvPr/>
          </p:nvSpPr>
          <p:spPr bwMode="auto">
            <a:xfrm>
              <a:off x="736" y="1588"/>
              <a:ext cx="1152" cy="446"/>
            </a:xfrm>
            <a:prstGeom prst="roundRect">
              <a:avLst>
                <a:gd name="adj" fmla="val 222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2706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" y="1624"/>
              <a:ext cx="1064" cy="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10</a:t>
            </a:fld>
            <a:endParaRPr lang="de-DE" dirty="0"/>
          </a:p>
        </p:txBody>
      </p:sp>
      <p:sp>
        <p:nvSpPr>
          <p:cNvPr id="242707" name="Rectangle 19"/>
          <p:cNvSpPr>
            <a:spLocks noChangeArrowheads="1"/>
          </p:cNvSpPr>
          <p:nvPr/>
        </p:nvSpPr>
        <p:spPr bwMode="auto">
          <a:xfrm>
            <a:off x="6362699" y="4394200"/>
            <a:ext cx="2324101" cy="175432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cs typeface="ＭＳ Ｐゴシック" charset="0"/>
              </a:rPr>
              <a:t>since 2000</a:t>
            </a:r>
          </a:p>
          <a:p>
            <a:pPr eaLnBrk="0" hangingPunct="0"/>
            <a:endParaRPr lang="en-US" dirty="0">
              <a:cs typeface="ＭＳ Ｐゴシック" charset="0"/>
            </a:endParaRPr>
          </a:p>
          <a:p>
            <a:pPr eaLnBrk="0" hangingPunct="0"/>
            <a:r>
              <a:rPr lang="en-US" dirty="0">
                <a:cs typeface="ＭＳ Ｐゴシック" charset="0"/>
              </a:rPr>
              <a:t>STAR</a:t>
            </a:r>
          </a:p>
          <a:p>
            <a:pPr eaLnBrk="0" hangingPunct="0"/>
            <a:r>
              <a:rPr lang="en-US" dirty="0">
                <a:cs typeface="ＭＳ Ｐゴシック" charset="0"/>
              </a:rPr>
              <a:t>PHENIX</a:t>
            </a:r>
          </a:p>
          <a:p>
            <a:pPr eaLnBrk="0" hangingPunct="0"/>
            <a:r>
              <a:rPr lang="en-US" dirty="0" smtClean="0">
                <a:cs typeface="ＭＳ Ｐゴシック" charset="0"/>
              </a:rPr>
              <a:t>PHOBOS (until 2005)</a:t>
            </a:r>
            <a:endParaRPr lang="en-US" dirty="0">
              <a:cs typeface="ＭＳ Ｐゴシック" charset="0"/>
            </a:endParaRPr>
          </a:p>
          <a:p>
            <a:pPr eaLnBrk="0" hangingPunct="0"/>
            <a:r>
              <a:rPr lang="en-US" dirty="0" smtClean="0">
                <a:cs typeface="ＭＳ Ｐゴシック" charset="0"/>
              </a:rPr>
              <a:t>BRAHMS (until 2006)</a:t>
            </a:r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 @ RHIC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56A2-CEA1-B04C-84AC-F476C29F02BF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375813" name="Picture 5" descr="detectorLa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06513"/>
            <a:ext cx="7791450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9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1963" r="11701"/>
          <a:stretch/>
        </p:blipFill>
        <p:spPr bwMode="auto">
          <a:xfrm>
            <a:off x="0" y="2657830"/>
            <a:ext cx="4306028" cy="422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200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60912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dirty="0"/>
              <a:t>STAR TPC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Dietel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4B95-7971-EB4D-9135-C7A5CCD2C75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28" y="1079500"/>
            <a:ext cx="4837972" cy="373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200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98438" y="1260475"/>
            <a:ext cx="35671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2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09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400"/>
              <a:t>Au+Au collision at RHIC</a:t>
            </a:r>
          </a:p>
          <a:p>
            <a:r>
              <a:rPr lang="en-US" sz="2400"/>
              <a:t>200GeV per nucleon pair</a:t>
            </a:r>
          </a:p>
          <a:p>
            <a:r>
              <a:rPr lang="en-US" sz="2400"/>
              <a:t>up to 1500 tracks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580063" y="5040313"/>
            <a:ext cx="1957387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2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09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400"/>
              <a:t>STAR TPC</a:t>
            </a:r>
          </a:p>
          <a:p>
            <a:r>
              <a:rPr lang="en-US" sz="2400"/>
              <a:t>length: 4m</a:t>
            </a:r>
          </a:p>
          <a:p>
            <a:r>
              <a:rPr lang="en-US" sz="2400"/>
              <a:t>diameter: 4m</a:t>
            </a:r>
          </a:p>
          <a:p>
            <a:r>
              <a:rPr lang="en-US" sz="2400"/>
              <a:t>B = 0.5T</a:t>
            </a:r>
          </a:p>
        </p:txBody>
      </p:sp>
    </p:spTree>
    <p:extLst>
      <p:ext uri="{BB962C8B-B14F-4D97-AF65-F5344CB8AC3E}">
        <p14:creationId xmlns:p14="http://schemas.microsoft.com/office/powerpoint/2010/main" val="27312123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PHENIX @ RHIC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56A2-CEA1-B04C-84AC-F476C29F02BF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94" y="1072842"/>
            <a:ext cx="7071333" cy="57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6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PHENIX @ RHIC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56A2-CEA1-B04C-84AC-F476C29F02BF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4125345" cy="1728994"/>
          </a:xfrm>
        </p:spPr>
        <p:txBody>
          <a:bodyPr>
            <a:normAutofit fontScale="70000" lnSpcReduction="20000"/>
          </a:bodyPr>
          <a:lstStyle/>
          <a:p>
            <a:pPr marL="0" indent="0">
              <a:buSzPct val="100000"/>
              <a:buNone/>
            </a:pPr>
            <a:r>
              <a:rPr lang="en-US" dirty="0"/>
              <a:t>focus on photons, (di-)electrons, </a:t>
            </a:r>
            <a:r>
              <a:rPr lang="en-US" dirty="0" err="1"/>
              <a:t>muons</a:t>
            </a:r>
            <a:endParaRPr lang="en-US" dirty="0"/>
          </a:p>
          <a:p>
            <a:pPr>
              <a:buSzPct val="100000"/>
            </a:pPr>
            <a:r>
              <a:rPr lang="en-US" dirty="0"/>
              <a:t>good resolution</a:t>
            </a:r>
          </a:p>
          <a:p>
            <a:pPr>
              <a:buSzPct val="100000"/>
            </a:pPr>
            <a:r>
              <a:rPr lang="en-US" dirty="0"/>
              <a:t>high rate</a:t>
            </a:r>
          </a:p>
          <a:p>
            <a:pPr>
              <a:buSzPct val="100000"/>
            </a:pPr>
            <a:r>
              <a:rPr lang="en-US" dirty="0"/>
              <a:t>small </a:t>
            </a:r>
            <a:r>
              <a:rPr lang="en-US" dirty="0" smtClean="0"/>
              <a:t>acceptance</a:t>
            </a:r>
            <a:endParaRPr lang="en-US" dirty="0"/>
          </a:p>
          <a:p>
            <a:endParaRPr lang="en-US" dirty="0"/>
          </a:p>
        </p:txBody>
      </p:sp>
      <p:pic>
        <p:nvPicPr>
          <p:cNvPr id="2949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"/>
          <a:stretch/>
        </p:blipFill>
        <p:spPr bwMode="auto">
          <a:xfrm>
            <a:off x="4617254" y="1080186"/>
            <a:ext cx="4439208" cy="538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43" y="3007792"/>
            <a:ext cx="3590452" cy="359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9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CERN SPS</a:t>
            </a: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04925"/>
            <a:ext cx="71628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0644" name="Oval 4"/>
          <p:cNvSpPr>
            <a:spLocks noChangeArrowheads="1"/>
          </p:cNvSpPr>
          <p:nvPr/>
        </p:nvSpPr>
        <p:spPr bwMode="auto">
          <a:xfrm>
            <a:off x="3497263" y="4041775"/>
            <a:ext cx="1763712" cy="971550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40645" name="Line 5"/>
          <p:cNvSpPr>
            <a:spLocks noChangeShapeType="1"/>
          </p:cNvSpPr>
          <p:nvPr/>
        </p:nvSpPr>
        <p:spPr bwMode="auto">
          <a:xfrm flipH="1">
            <a:off x="3676650" y="5013325"/>
            <a:ext cx="900113" cy="215900"/>
          </a:xfrm>
          <a:prstGeom prst="line">
            <a:avLst/>
          </a:prstGeom>
          <a:noFill/>
          <a:ln w="317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0646" name="Line 6"/>
          <p:cNvSpPr>
            <a:spLocks noChangeShapeType="1"/>
          </p:cNvSpPr>
          <p:nvPr/>
        </p:nvSpPr>
        <p:spPr bwMode="auto">
          <a:xfrm flipV="1">
            <a:off x="3532188" y="3968750"/>
            <a:ext cx="215900" cy="396875"/>
          </a:xfrm>
          <a:prstGeom prst="line">
            <a:avLst/>
          </a:prstGeom>
          <a:noFill/>
          <a:ln w="317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0647" name="Text Box 7"/>
          <p:cNvSpPr txBox="1">
            <a:spLocks noChangeArrowheads="1"/>
          </p:cNvSpPr>
          <p:nvPr/>
        </p:nvSpPr>
        <p:spPr bwMode="auto">
          <a:xfrm>
            <a:off x="4037013" y="4292600"/>
            <a:ext cx="827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rgbClr val="FFFF00"/>
                </a:solidFill>
              </a:rPr>
              <a:t>SPS</a:t>
            </a:r>
          </a:p>
        </p:txBody>
      </p:sp>
      <p:sp>
        <p:nvSpPr>
          <p:cNvPr id="240648" name="Text Box 8"/>
          <p:cNvSpPr txBox="1">
            <a:spLocks noChangeArrowheads="1"/>
          </p:cNvSpPr>
          <p:nvPr/>
        </p:nvSpPr>
        <p:spPr bwMode="auto">
          <a:xfrm>
            <a:off x="2560638" y="5516563"/>
            <a:ext cx="1800225" cy="336550"/>
          </a:xfrm>
          <a:prstGeom prst="rect">
            <a:avLst/>
          </a:prstGeom>
          <a:solidFill>
            <a:srgbClr val="C0C0C0">
              <a:alpha val="9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solidFill>
                  <a:srgbClr val="336699"/>
                </a:solidFill>
              </a:rPr>
              <a:t>West area (WA)</a:t>
            </a:r>
          </a:p>
        </p:txBody>
      </p:sp>
      <p:sp>
        <p:nvSpPr>
          <p:cNvPr id="240649" name="Line 9"/>
          <p:cNvSpPr>
            <a:spLocks noChangeShapeType="1"/>
          </p:cNvSpPr>
          <p:nvPr/>
        </p:nvSpPr>
        <p:spPr bwMode="auto">
          <a:xfrm flipV="1">
            <a:off x="3352800" y="5300663"/>
            <a:ext cx="144463" cy="18097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0650" name="Text Box 10"/>
          <p:cNvSpPr txBox="1">
            <a:spLocks noChangeArrowheads="1"/>
          </p:cNvSpPr>
          <p:nvPr/>
        </p:nvSpPr>
        <p:spPr bwMode="auto">
          <a:xfrm>
            <a:off x="3208338" y="3068638"/>
            <a:ext cx="1800225" cy="336550"/>
          </a:xfrm>
          <a:prstGeom prst="rect">
            <a:avLst/>
          </a:prstGeom>
          <a:solidFill>
            <a:srgbClr val="C0C0C0">
              <a:alpha val="9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solidFill>
                  <a:srgbClr val="336699"/>
                </a:solidFill>
              </a:rPr>
              <a:t>North area (NA)</a:t>
            </a:r>
          </a:p>
        </p:txBody>
      </p:sp>
      <p:sp>
        <p:nvSpPr>
          <p:cNvPr id="240651" name="Line 11"/>
          <p:cNvSpPr>
            <a:spLocks noChangeShapeType="1"/>
          </p:cNvSpPr>
          <p:nvPr/>
        </p:nvSpPr>
        <p:spPr bwMode="auto">
          <a:xfrm>
            <a:off x="3713163" y="3392488"/>
            <a:ext cx="71437" cy="5048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0652" name="Rectangle 12"/>
          <p:cNvSpPr>
            <a:spLocks noChangeArrowheads="1"/>
          </p:cNvSpPr>
          <p:nvPr/>
        </p:nvSpPr>
        <p:spPr bwMode="auto">
          <a:xfrm>
            <a:off x="2133600" y="914400"/>
            <a:ext cx="53340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smtClean="0"/>
              <a:t>1986-2004: </a:t>
            </a:r>
            <a:r>
              <a:rPr lang="en-US" dirty="0"/>
              <a:t>√s = 17 GeV; circumference 6.9 km</a:t>
            </a:r>
          </a:p>
        </p:txBody>
      </p:sp>
      <p:sp>
        <p:nvSpPr>
          <p:cNvPr id="240653" name="Rectangle 13"/>
          <p:cNvSpPr>
            <a:spLocks noChangeArrowheads="1"/>
          </p:cNvSpPr>
          <p:nvPr/>
        </p:nvSpPr>
        <p:spPr bwMode="auto">
          <a:xfrm>
            <a:off x="7315200" y="2382838"/>
            <a:ext cx="1752600" cy="1503362"/>
          </a:xfrm>
          <a:prstGeom prst="rect">
            <a:avLst/>
          </a:prstGeom>
          <a:ln>
            <a:solidFill>
              <a:srgbClr val="800000"/>
            </a:solidFill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NA35/</a:t>
            </a:r>
            <a:r>
              <a:rPr lang="en-US" dirty="0" smtClean="0"/>
              <a:t>49/61</a:t>
            </a:r>
            <a:endParaRPr lang="en-US" dirty="0"/>
          </a:p>
          <a:p>
            <a:r>
              <a:rPr lang="en-US" dirty="0"/>
              <a:t>NA38/50/60</a:t>
            </a:r>
          </a:p>
          <a:p>
            <a:r>
              <a:rPr lang="en-US" dirty="0"/>
              <a:t>NA44</a:t>
            </a:r>
            <a:br>
              <a:rPr lang="en-US" dirty="0"/>
            </a:br>
            <a:r>
              <a:rPr lang="en-US" dirty="0"/>
              <a:t>NA45/CERES</a:t>
            </a:r>
          </a:p>
          <a:p>
            <a:r>
              <a:rPr lang="en-US" dirty="0"/>
              <a:t>NA57</a:t>
            </a:r>
          </a:p>
        </p:txBody>
      </p:sp>
      <p:sp>
        <p:nvSpPr>
          <p:cNvPr id="240654" name="Rectangle 14"/>
          <p:cNvSpPr>
            <a:spLocks noChangeArrowheads="1"/>
          </p:cNvSpPr>
          <p:nvPr/>
        </p:nvSpPr>
        <p:spPr bwMode="auto">
          <a:xfrm>
            <a:off x="1752600" y="6224588"/>
            <a:ext cx="2971800" cy="369332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/>
              <a:t>WA80/98   WA97 </a:t>
            </a:r>
            <a:r>
              <a:rPr lang="en-US" dirty="0" smtClean="0">
                <a:sym typeface="Symbol" charset="0"/>
              </a:rPr>
              <a:t>→ </a:t>
            </a:r>
            <a:r>
              <a:rPr lang="en-US" dirty="0"/>
              <a:t>NA57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003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562"/>
            <a:ext cx="9212716" cy="921271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5" name="TextBox 4"/>
          <p:cNvSpPr txBox="1"/>
          <p:nvPr/>
        </p:nvSpPr>
        <p:spPr bwMode="auto">
          <a:xfrm>
            <a:off x="2846917" y="5858417"/>
            <a:ext cx="8582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+mn-lt"/>
              </a:rPr>
              <a:t>CMS</a:t>
            </a:r>
            <a:endParaRPr lang="en-US" sz="2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010150" y="2846400"/>
            <a:ext cx="9457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1"/>
                </a:solidFill>
              </a:rPr>
              <a:t>LHCb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510864" y="3337471"/>
            <a:ext cx="11208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</a:rPr>
              <a:t>ATLAS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7442196" y="4357696"/>
            <a:ext cx="10150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+mn-lt"/>
              </a:rPr>
              <a:t>ALICE</a:t>
            </a:r>
            <a:endParaRPr lang="en-US" sz="2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60717" y="33644"/>
            <a:ext cx="298779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dirty="0" smtClean="0">
                <a:solidFill>
                  <a:srgbClr val="800000"/>
                </a:solidFill>
                <a:latin typeface="+mn-lt"/>
              </a:rPr>
              <a:t>CERN LHC</a:t>
            </a:r>
            <a:endParaRPr lang="en-US" sz="54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73F3B-3A5E-794D-A5B3-708700E3FE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9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Hadron Collider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Dietel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73F3B-3A5E-794D-A5B3-708700E3FEBC}" type="slidenum">
              <a:rPr lang="en-US" smtClean="0"/>
              <a:t>17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94088" y="1278798"/>
            <a:ext cx="3798321" cy="505303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p-p</a:t>
            </a:r>
          </a:p>
          <a:p>
            <a:r>
              <a:rPr lang="en-US" dirty="0" smtClean="0"/>
              <a:t>√s=8 (14) TeV</a:t>
            </a:r>
          </a:p>
          <a:p>
            <a:pPr marL="0" indent="0">
              <a:buNone/>
            </a:pPr>
            <a:r>
              <a:rPr lang="en-US" dirty="0" smtClean="0"/>
              <a:t>Pb-Pb</a:t>
            </a:r>
          </a:p>
          <a:p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=2.76 (5.5) TeV</a:t>
            </a:r>
          </a:p>
          <a:p>
            <a:pPr marL="0" indent="0">
              <a:buNone/>
            </a:pPr>
            <a:r>
              <a:rPr lang="en-US" dirty="0" smtClean="0"/>
              <a:t>p-</a:t>
            </a:r>
            <a:r>
              <a:rPr lang="en-US" dirty="0" err="1" smtClean="0"/>
              <a:t>Pb</a:t>
            </a:r>
            <a:endParaRPr lang="en-US" dirty="0" smtClean="0"/>
          </a:p>
          <a:p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=5.02 TeV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8" y="1384472"/>
            <a:ext cx="4751270" cy="495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4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and CMS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18</a:t>
            </a:fld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264421" y="4296780"/>
            <a:ext cx="4038600" cy="20197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High-energy Experiments</a:t>
            </a:r>
          </a:p>
          <a:p>
            <a:r>
              <a:rPr lang="en-US" dirty="0" smtClean="0"/>
              <a:t>rare, high energy probes</a:t>
            </a:r>
          </a:p>
          <a:p>
            <a:r>
              <a:rPr lang="en-US" dirty="0" smtClean="0"/>
              <a:t>very high event rates </a:t>
            </a:r>
          </a:p>
          <a:p>
            <a:pPr lvl="1"/>
            <a:r>
              <a:rPr lang="en-US" dirty="0" smtClean="0"/>
              <a:t>several 100M events / s</a:t>
            </a:r>
          </a:p>
          <a:p>
            <a:r>
              <a:rPr lang="en-US" dirty="0" smtClean="0"/>
              <a:t>focus on high energy</a:t>
            </a:r>
          </a:p>
          <a:p>
            <a:pPr lvl="1"/>
            <a:r>
              <a:rPr lang="en-US" dirty="0" smtClean="0"/>
              <a:t>10s or 100s of GeV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4877921" y="4297363"/>
            <a:ext cx="4266079" cy="238926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Heavy-Ion Programs</a:t>
            </a:r>
          </a:p>
          <a:p>
            <a:r>
              <a:rPr lang="en-US" dirty="0" smtClean="0"/>
              <a:t>relatively small groups: ~ 100 physicists in each experiment</a:t>
            </a:r>
          </a:p>
          <a:p>
            <a:r>
              <a:rPr lang="en-US" dirty="0" smtClean="0"/>
              <a:t>focus on hard probes: jets, photons, W/Z in HI collisions</a:t>
            </a:r>
          </a:p>
          <a:p>
            <a:r>
              <a:rPr lang="en-US" dirty="0" smtClean="0"/>
              <a:t>limited </a:t>
            </a:r>
            <a:r>
              <a:rPr lang="en-US" dirty="0" smtClean="0"/>
              <a:t>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, PID </a:t>
            </a:r>
            <a:r>
              <a:rPr lang="en-US" dirty="0" smtClean="0"/>
              <a:t>capabilities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21" y="945745"/>
            <a:ext cx="4840979" cy="3426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1067307"/>
            <a:ext cx="4432938" cy="310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2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155"/>
            <a:ext cx="9144000" cy="637884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62621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9086" y="142442"/>
            <a:ext cx="80577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US" sz="4400" dirty="0" smtClean="0">
                <a:solidFill>
                  <a:srgbClr val="800000"/>
                </a:solidFill>
              </a:rPr>
              <a:t>The ALICE Experiment</a:t>
            </a:r>
          </a:p>
          <a:p>
            <a:pPr>
              <a:buSzPct val="100000"/>
            </a:pPr>
            <a:r>
              <a:rPr lang="en-US" sz="3200" dirty="0" smtClean="0"/>
              <a:t> </a:t>
            </a:r>
            <a:r>
              <a:rPr lang="en-US" sz="3200" dirty="0" smtClean="0"/>
              <a:t>1200 </a:t>
            </a:r>
            <a:r>
              <a:rPr lang="en-US" sz="3200" dirty="0" smtClean="0"/>
              <a:t>members, </a:t>
            </a:r>
            <a:r>
              <a:rPr lang="en-US" sz="3200" dirty="0" smtClean="0"/>
              <a:t>131 </a:t>
            </a:r>
            <a:r>
              <a:rPr lang="en-US" sz="3200" dirty="0" smtClean="0"/>
              <a:t>institutes, </a:t>
            </a:r>
            <a:r>
              <a:rPr lang="en-US" sz="3200" dirty="0" smtClean="0"/>
              <a:t>36 </a:t>
            </a:r>
            <a:r>
              <a:rPr lang="en-US" sz="3200" dirty="0" smtClean="0"/>
              <a:t>countries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35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1" y="4277032"/>
            <a:ext cx="5072412" cy="222045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quarks confined in hadrons</a:t>
            </a:r>
          </a:p>
          <a:p>
            <a:pPr lvl="1"/>
            <a:r>
              <a:rPr lang="en-US" dirty="0" smtClean="0"/>
              <a:t>baryons: 3 (anti-) quarks</a:t>
            </a:r>
          </a:p>
          <a:p>
            <a:pPr lvl="1"/>
            <a:r>
              <a:rPr lang="en-US" dirty="0" smtClean="0"/>
              <a:t>mesons: quark + anti-quark</a:t>
            </a:r>
          </a:p>
          <a:p>
            <a:r>
              <a:rPr lang="en-US" dirty="0" smtClean="0"/>
              <a:t>separation of quarks impossible</a:t>
            </a:r>
          </a:p>
          <a:p>
            <a:pPr lvl="1"/>
            <a:r>
              <a:rPr lang="en-US" dirty="0" smtClean="0"/>
              <a:t>large distance → high energy </a:t>
            </a:r>
            <a:br>
              <a:rPr lang="en-US" dirty="0" smtClean="0"/>
            </a:br>
            <a:r>
              <a:rPr lang="en-US" dirty="0" smtClean="0"/>
              <a:t>→ additional particle production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- Confinement</a:t>
            </a:r>
            <a:endParaRPr lang="en-US" dirty="0"/>
          </a:p>
        </p:txBody>
      </p:sp>
      <p:pic>
        <p:nvPicPr>
          <p:cNvPr id="13" name="Picture 12" descr="fragmen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13" y="3448984"/>
            <a:ext cx="3276481" cy="297475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34387" y="1172756"/>
            <a:ext cx="3953729" cy="1995863"/>
            <a:chOff x="1347787" y="2153066"/>
            <a:chExt cx="6299200" cy="31369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7387" y="2153066"/>
              <a:ext cx="3149600" cy="31369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7787" y="2165766"/>
              <a:ext cx="3149600" cy="312420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2</a:t>
            </a:fld>
            <a:endParaRPr lang="de-DE" dirty="0"/>
          </a:p>
        </p:txBody>
      </p:sp>
      <p:pic>
        <p:nvPicPr>
          <p:cNvPr id="14" name="Picture 4" descr="fermio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 r="29420" b="8735"/>
          <a:stretch/>
        </p:blipFill>
        <p:spPr bwMode="auto">
          <a:xfrm>
            <a:off x="777054" y="1056968"/>
            <a:ext cx="2446895" cy="285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1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alice_technical_paper_ALICE-couleur-OK06_cut_named.png"/>
          <p:cNvPicPr>
            <a:picLocks noChangeAspect="1"/>
          </p:cNvPicPr>
          <p:nvPr/>
        </p:nvPicPr>
        <p:blipFill rotWithShape="1">
          <a:blip r:embed="rId2" cstate="screen"/>
          <a:srcRect l="943" t="-1466" r="4754" b="2400"/>
          <a:stretch/>
        </p:blipFill>
        <p:spPr bwMode="auto">
          <a:xfrm>
            <a:off x="0" y="-102690"/>
            <a:ext cx="9144000" cy="696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73F3B-3A5E-794D-A5B3-708700E3FE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86" t="8482" r="2515"/>
          <a:stretch/>
        </p:blipFill>
        <p:spPr>
          <a:xfrm>
            <a:off x="-178042" y="-73585"/>
            <a:ext cx="9543112" cy="702951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73F3B-3A5E-794D-A5B3-708700E3FE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6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457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Accelerators for (Ultra)relativistic Nuclei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graphicFrame>
        <p:nvGraphicFramePr>
          <p:cNvPr id="236718" name="Group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54921"/>
              </p:ext>
            </p:extLst>
          </p:nvPr>
        </p:nvGraphicFramePr>
        <p:xfrm>
          <a:off x="195194" y="1058263"/>
          <a:ext cx="8727581" cy="596386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84290"/>
                <a:gridCol w="1408557"/>
                <a:gridCol w="1704991"/>
                <a:gridCol w="1891500"/>
                <a:gridCol w="1738243"/>
              </a:tblGrid>
              <a:tr h="483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AGS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SPS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RHIC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LHC</a:t>
                      </a:r>
                    </a:p>
                  </a:txBody>
                  <a:tcPr horzOverflow="overflow"/>
                </a:tc>
              </a:tr>
              <a:tr h="445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BNL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CERN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BNL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CERN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</a:tr>
              <a:tr h="426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fixed target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collider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02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max. beam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momentum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29 ZGeV/c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450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ZGeV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/c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2x 250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ZGeV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2x 4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ZTeV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(2x 7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ZTeV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</a:tr>
              <a:tr h="559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projectiles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p…Au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p…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p…Au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p…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</a:tr>
              <a:tr h="559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HI operation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1986-2000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1986-2004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since 2000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since 2010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</a:tr>
              <a:tr h="559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√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</a:t>
                      </a:r>
                      <a:r>
                        <a:rPr kumimoji="0" lang="en-US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for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Pb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, Au</a:t>
                      </a:r>
                      <a:endParaRPr kumimoji="0" lang="en-US" sz="2000" b="0" i="0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&lt; 4.8GeV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6-17 GeV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8-200 GeV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2.76 TeV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</a:tr>
              <a:tr h="917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total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US" sz="20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cms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Au+Au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600 GeV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Pb+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Pb,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Pb+Au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3200 GeV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Au+Au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40 TeV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Pb+Pb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1150 TeV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</a:tr>
              <a:tr h="1075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 of produced hadrons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2400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7500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5000"/>
                        </a:spcAft>
                        <a:buClr>
                          <a:srgbClr val="FF0000"/>
                        </a:buClr>
                        <a:buSzTx/>
                        <a:buFont typeface="Wingdings 2" charset="0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60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11125" y="1261340"/>
            <a:ext cx="5552293" cy="2339827"/>
            <a:chOff x="1711125" y="1419914"/>
            <a:chExt cx="5552293" cy="23398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59191" t="24252" b="8744"/>
            <a:stretch/>
          </p:blipFill>
          <p:spPr>
            <a:xfrm>
              <a:off x="1711125" y="1419914"/>
              <a:ext cx="1940588" cy="18648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9191" t="24252" b="8744"/>
            <a:stretch/>
          </p:blipFill>
          <p:spPr>
            <a:xfrm>
              <a:off x="5322830" y="1894866"/>
              <a:ext cx="1940588" cy="1864875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3557820" y="2146984"/>
              <a:ext cx="1259851" cy="262073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0800000">
              <a:off x="4187745" y="2632016"/>
              <a:ext cx="1259851" cy="262073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Nucleus-Nucleus Collisions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23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3844485"/>
            <a:ext cx="8119866" cy="24873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happens when we collide two heavy nuclei?</a:t>
            </a:r>
          </a:p>
          <a:p>
            <a:r>
              <a:rPr lang="en-US" dirty="0" smtClean="0"/>
              <a:t>Initial state: independent nucleons, something else?</a:t>
            </a:r>
          </a:p>
          <a:p>
            <a:r>
              <a:rPr lang="en-US" dirty="0" smtClean="0"/>
              <a:t>Geometry: which parts of the nuclei interact?</a:t>
            </a:r>
          </a:p>
          <a:p>
            <a:r>
              <a:rPr lang="en-US" dirty="0" smtClean="0"/>
              <a:t>Where doe the energy go?</a:t>
            </a:r>
          </a:p>
        </p:txBody>
      </p:sp>
    </p:spTree>
    <p:extLst>
      <p:ext uri="{BB962C8B-B14F-4D97-AF65-F5344CB8AC3E}">
        <p14:creationId xmlns:p14="http://schemas.microsoft.com/office/powerpoint/2010/main" val="4033009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of Heavy-Ion Collisions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24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1310366"/>
            <a:ext cx="8229599" cy="520114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b="1" dirty="0" smtClean="0">
                <a:solidFill>
                  <a:srgbClr val="800000"/>
                </a:solidFill>
              </a:rPr>
              <a:t>projectile nuclei</a:t>
            </a:r>
          </a:p>
          <a:p>
            <a:r>
              <a:rPr lang="en-US" dirty="0" smtClean="0"/>
              <a:t>as heavy as possible → create large systems</a:t>
            </a:r>
          </a:p>
          <a:p>
            <a:r>
              <a:rPr lang="en-US" dirty="0" smtClean="0"/>
              <a:t>(usually) spherical → simple geometry</a:t>
            </a:r>
          </a:p>
          <a:p>
            <a:r>
              <a:rPr lang="en-US" baseline="30000" dirty="0" smtClean="0"/>
              <a:t>208</a:t>
            </a:r>
            <a:r>
              <a:rPr lang="en-US" dirty="0" smtClean="0"/>
              <a:t>Pb (CERN), </a:t>
            </a:r>
            <a:r>
              <a:rPr lang="en-US" baseline="30000" dirty="0" smtClean="0"/>
              <a:t>197</a:t>
            </a:r>
            <a:r>
              <a:rPr lang="en-US" dirty="0" smtClean="0"/>
              <a:t>Au (BNL), several lighter nuclei, </a:t>
            </a:r>
            <a:r>
              <a:rPr lang="en-US" baseline="30000" dirty="0" smtClean="0"/>
              <a:t>238</a:t>
            </a:r>
            <a:r>
              <a:rPr lang="en-US" dirty="0" smtClean="0"/>
              <a:t>U (heavy, but deformed)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400" b="1" dirty="0" smtClean="0">
                <a:solidFill>
                  <a:srgbClr val="800000"/>
                </a:solidFill>
              </a:rPr>
              <a:t>collision energy </a:t>
            </a:r>
          </a:p>
          <a:p>
            <a:r>
              <a:rPr lang="en-US" dirty="0" smtClean="0"/>
              <a:t>CMS energy per nucleon-nucleon pair: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endParaRPr lang="en-US" baseline="-25000" dirty="0" smtClean="0"/>
          </a:p>
          <a:p>
            <a:r>
              <a:rPr lang="en-US" dirty="0" smtClean="0"/>
              <a:t>beam energy</a:t>
            </a:r>
          </a:p>
          <a:p>
            <a:pPr lvl="1"/>
            <a:r>
              <a:rPr lang="en-US" dirty="0" smtClean="0"/>
              <a:t>often in units of </a:t>
            </a:r>
            <a:r>
              <a:rPr lang="en-US" i="1" dirty="0" err="1" smtClean="0"/>
              <a:t>A</a:t>
            </a:r>
            <a:r>
              <a:rPr lang="en-US" dirty="0" err="1" smtClean="0"/>
              <a:t>GeV</a:t>
            </a:r>
            <a:r>
              <a:rPr lang="en-US" dirty="0" smtClean="0"/>
              <a:t> (GeV × mass number </a:t>
            </a:r>
            <a:r>
              <a:rPr lang="en-US" i="1" dirty="0" smtClean="0"/>
              <a:t>A</a:t>
            </a:r>
            <a:r>
              <a:rPr lang="en-US" dirty="0" smtClean="0"/>
              <a:t>) or </a:t>
            </a:r>
            <a:r>
              <a:rPr lang="en-US" i="1" dirty="0" err="1" smtClean="0"/>
              <a:t>Z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/>
              <a:t>(GeV × </a:t>
            </a:r>
            <a:r>
              <a:rPr lang="en-US" dirty="0" smtClean="0"/>
              <a:t>atomic number </a:t>
            </a:r>
            <a:r>
              <a:rPr lang="en-US" i="1" dirty="0" smtClean="0"/>
              <a:t>Z</a:t>
            </a:r>
            <a:r>
              <a:rPr lang="en-US" dirty="0" smtClean="0"/>
              <a:t>) </a:t>
            </a:r>
          </a:p>
          <a:p>
            <a:r>
              <a:rPr lang="en-US" dirty="0" smtClean="0"/>
              <a:t>example – RHIC: </a:t>
            </a:r>
            <a:r>
              <a:rPr lang="en-US" dirty="0"/>
              <a:t> </a:t>
            </a:r>
            <a:r>
              <a:rPr lang="en-US" baseline="30000" dirty="0" smtClean="0"/>
              <a:t>197</a:t>
            </a:r>
            <a:r>
              <a:rPr lang="en-US" dirty="0" smtClean="0"/>
              <a:t>Au: Z=79 A=197</a:t>
            </a:r>
            <a:br>
              <a:rPr lang="en-US" dirty="0" smtClean="0"/>
            </a:br>
            <a:r>
              <a:rPr lang="en-US" dirty="0" err="1" smtClean="0"/>
              <a:t>E</a:t>
            </a:r>
            <a:r>
              <a:rPr lang="en-US" baseline="-25000" dirty="0" err="1" smtClean="0"/>
              <a:t>beam</a:t>
            </a:r>
            <a:r>
              <a:rPr lang="en-US" dirty="0" smtClean="0"/>
              <a:t> = 100 </a:t>
            </a:r>
            <a:r>
              <a:rPr lang="en-US" i="1" dirty="0" err="1" smtClean="0"/>
              <a:t>A</a:t>
            </a:r>
            <a:r>
              <a:rPr lang="en-US" dirty="0" err="1" smtClean="0"/>
              <a:t>GeV</a:t>
            </a:r>
            <a:r>
              <a:rPr lang="en-US" dirty="0" smtClean="0"/>
              <a:t> = 19700 GeV = 250 </a:t>
            </a:r>
            <a:r>
              <a:rPr lang="en-US" i="1" dirty="0" err="1" smtClean="0"/>
              <a:t>Z</a:t>
            </a:r>
            <a:r>
              <a:rPr lang="en-US" dirty="0" err="1" smtClean="0"/>
              <a:t>GeV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baseline="-25000" dirty="0" smtClean="0"/>
              <a:t> </a:t>
            </a:r>
            <a:r>
              <a:rPr lang="en-US" dirty="0" smtClean="0"/>
              <a:t>= 200 GeV</a:t>
            </a:r>
            <a:br>
              <a:rPr lang="en-US" dirty="0" smtClean="0"/>
            </a:br>
            <a:r>
              <a:rPr lang="en-US" dirty="0" smtClean="0"/>
              <a:t>√s = 39400 GeV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4400" b="1" dirty="0" smtClean="0">
                <a:solidFill>
                  <a:srgbClr val="800000"/>
                </a:solidFill>
              </a:rPr>
              <a:t>impact parameter – centrality</a:t>
            </a:r>
          </a:p>
          <a:p>
            <a:r>
              <a:rPr lang="en-US" dirty="0" smtClean="0"/>
              <a:t>0 &lt; b &lt; 2R ≈ 15 </a:t>
            </a:r>
            <a:r>
              <a:rPr lang="en-US" dirty="0" err="1" smtClean="0"/>
              <a:t>fm</a:t>
            </a:r>
            <a:endParaRPr lang="en-US" dirty="0" smtClean="0"/>
          </a:p>
          <a:p>
            <a:r>
              <a:rPr lang="en-US" dirty="0" smtClean="0"/>
              <a:t>how do you measure the impact parameter?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98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12" y="1245420"/>
            <a:ext cx="2805206" cy="3355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Proton-Proton Collision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25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890252"/>
            <a:ext cx="8066140" cy="256299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single parton-parton interaction</a:t>
            </a:r>
          </a:p>
          <a:p>
            <a:pPr lvl="1"/>
            <a:r>
              <a:rPr lang="en-US" dirty="0" smtClean="0"/>
              <a:t>mostly small momentum transfer</a:t>
            </a:r>
          </a:p>
          <a:p>
            <a:pPr lvl="1"/>
            <a:r>
              <a:rPr lang="en-US" dirty="0" smtClean="0"/>
              <a:t>very small probability for multi-parton interactions</a:t>
            </a:r>
          </a:p>
          <a:p>
            <a:r>
              <a:rPr lang="en-US" dirty="0" smtClean="0"/>
              <a:t>remnant continues to move in in beam direction</a:t>
            </a:r>
          </a:p>
          <a:p>
            <a:pPr lvl="1"/>
            <a:r>
              <a:rPr lang="en-US" dirty="0" smtClean="0"/>
              <a:t>can interact again, if there is another hadron</a:t>
            </a:r>
          </a:p>
          <a:p>
            <a:pPr lvl="1"/>
            <a:r>
              <a:rPr lang="en-US" dirty="0" smtClean="0"/>
              <a:t>still looks more or less like a proton…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45420"/>
            <a:ext cx="4826605" cy="23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38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Parameter and Centrality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26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064001" y="1278798"/>
            <a:ext cx="4622798" cy="505303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The impact parameter </a:t>
            </a:r>
            <a:r>
              <a:rPr lang="en-US" i="1" dirty="0" smtClean="0"/>
              <a:t>b</a:t>
            </a:r>
            <a:r>
              <a:rPr lang="en-US" dirty="0" smtClean="0"/>
              <a:t> is an important quantity in heavy-ion collisions.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Central collisions:</a:t>
            </a:r>
          </a:p>
          <a:p>
            <a:r>
              <a:rPr lang="en-US" dirty="0" smtClean="0"/>
              <a:t>small impact parameter</a:t>
            </a:r>
          </a:p>
          <a:p>
            <a:r>
              <a:rPr lang="en-US" dirty="0" smtClean="0"/>
              <a:t>large overlap of nuclei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Peripheral collisions:</a:t>
            </a:r>
          </a:p>
          <a:p>
            <a:r>
              <a:rPr lang="en-US" dirty="0" smtClean="0"/>
              <a:t>large impact parameter </a:t>
            </a:r>
            <a:br>
              <a:rPr lang="en-US" dirty="0" smtClean="0"/>
            </a:br>
            <a:r>
              <a:rPr lang="en-US" dirty="0" smtClean="0"/>
              <a:t>(b ≈ 2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Pb</a:t>
            </a:r>
            <a:r>
              <a:rPr lang="en-US" dirty="0" smtClean="0"/>
              <a:t>)</a:t>
            </a:r>
          </a:p>
          <a:p>
            <a:r>
              <a:rPr lang="en-US" dirty="0" smtClean="0"/>
              <a:t>small overlap of nuclei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14908" y="1717983"/>
            <a:ext cx="1777471" cy="1420194"/>
            <a:chOff x="7627257" y="1455818"/>
            <a:chExt cx="878499" cy="701918"/>
          </a:xfrm>
        </p:grpSpPr>
        <p:sp>
          <p:nvSpPr>
            <p:cNvPr id="8" name="Oval 7"/>
            <p:cNvSpPr/>
            <p:nvPr/>
          </p:nvSpPr>
          <p:spPr>
            <a:xfrm>
              <a:off x="7627257" y="1467174"/>
              <a:ext cx="690562" cy="690562"/>
            </a:xfrm>
            <a:prstGeom prst="ellipse">
              <a:avLst/>
            </a:prstGeom>
            <a:ln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815194" y="1455818"/>
              <a:ext cx="690562" cy="690562"/>
            </a:xfrm>
            <a:prstGeom prst="ellips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69996" y="4216639"/>
            <a:ext cx="2359397" cy="1416748"/>
            <a:chOff x="7520690" y="2554634"/>
            <a:chExt cx="1166111" cy="700215"/>
          </a:xfrm>
        </p:grpSpPr>
        <p:sp>
          <p:nvSpPr>
            <p:cNvPr id="11" name="Oval 10"/>
            <p:cNvSpPr/>
            <p:nvPr/>
          </p:nvSpPr>
          <p:spPr>
            <a:xfrm>
              <a:off x="7520690" y="2554634"/>
              <a:ext cx="690562" cy="690562"/>
            </a:xfrm>
            <a:prstGeom prst="ellipse">
              <a:avLst/>
            </a:prstGeom>
            <a:ln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996239" y="2564287"/>
              <a:ext cx="690562" cy="690562"/>
            </a:xfrm>
            <a:prstGeom prst="ellips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 bwMode="auto">
          <a:xfrm>
            <a:off x="1193323" y="3218711"/>
            <a:ext cx="16990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+mn-lt"/>
              </a:rPr>
              <a:t>central</a:t>
            </a:r>
            <a:endParaRPr lang="en-US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882176" y="5846141"/>
            <a:ext cx="23382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peripheral</a:t>
            </a:r>
            <a:endParaRPr lang="en-US" dirty="0"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09886" y="2429595"/>
            <a:ext cx="435037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>
            <a:off x="1874508" y="1967117"/>
            <a:ext cx="3598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latin typeface="+mn-lt"/>
              </a:rPr>
              <a:t>b</a:t>
            </a:r>
            <a:endParaRPr lang="en-US" i="1" dirty="0"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54158" y="4875161"/>
            <a:ext cx="957967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1895674" y="4434710"/>
            <a:ext cx="417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 smtClean="0">
                <a:latin typeface="+mn-lt"/>
              </a:rPr>
              <a:t>b</a:t>
            </a:r>
            <a:endParaRPr 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103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449A-C66B-8B49-8FE7-2F92A4D938AC}" type="slidenum">
              <a:rPr lang="en-US" smtClean="0"/>
              <a:t>27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7201" y="4120659"/>
            <a:ext cx="8229598" cy="24775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Spectators</a:t>
            </a:r>
            <a:r>
              <a:rPr lang="en-US" dirty="0" smtClean="0"/>
              <a:t>: nucleons that do not interact </a:t>
            </a:r>
            <a:r>
              <a:rPr lang="en-US" dirty="0" err="1" smtClean="0"/>
              <a:t>inelastically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Participants</a:t>
            </a:r>
            <a:r>
              <a:rPr lang="en-US" dirty="0" smtClean="0"/>
              <a:t>: nucleons with at least one inelastic interaction →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part</a:t>
            </a:r>
            <a:endParaRPr lang="en-US" i="1" baseline="-25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(Binary) Collisions</a:t>
            </a:r>
            <a:r>
              <a:rPr lang="en-US" dirty="0" smtClean="0"/>
              <a:t>: inelastic nucleon-nucleon interactions →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coll</a:t>
            </a:r>
            <a:endParaRPr lang="en-US" i="1" baseline="-25000" dirty="0" smtClean="0"/>
          </a:p>
          <a:p>
            <a:r>
              <a:rPr lang="en-US" dirty="0" smtClean="0"/>
              <a:t>more than one collision allowed per nucleon</a:t>
            </a:r>
            <a:endParaRPr lang="en-US" dirty="0"/>
          </a:p>
        </p:txBody>
      </p:sp>
      <p:sp>
        <p:nvSpPr>
          <p:cNvPr id="3819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 and Spectators</a:t>
            </a:r>
            <a:endParaRPr lang="en-US" dirty="0"/>
          </a:p>
        </p:txBody>
      </p:sp>
      <p:pic>
        <p:nvPicPr>
          <p:cNvPr id="381958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364" y="1501316"/>
            <a:ext cx="4276033" cy="252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81959" name="AutoShape 1031"/>
          <p:cNvSpPr>
            <a:spLocks noChangeArrowheads="1"/>
          </p:cNvSpPr>
          <p:nvPr/>
        </p:nvSpPr>
        <p:spPr bwMode="auto">
          <a:xfrm>
            <a:off x="6785384" y="1999686"/>
            <a:ext cx="1059509" cy="298145"/>
          </a:xfrm>
          <a:prstGeom prst="rightArrow">
            <a:avLst>
              <a:gd name="adj1" fmla="val 50000"/>
              <a:gd name="adj2" fmla="val 88848"/>
            </a:avLst>
          </a:prstGeom>
          <a:solidFill>
            <a:srgbClr val="FF9900"/>
          </a:solidFill>
          <a:ln w="19050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1960" name="AutoShape 1032"/>
          <p:cNvSpPr>
            <a:spLocks noChangeArrowheads="1"/>
          </p:cNvSpPr>
          <p:nvPr/>
        </p:nvSpPr>
        <p:spPr bwMode="auto">
          <a:xfrm rot="10800000">
            <a:off x="1185330" y="3358877"/>
            <a:ext cx="1059509" cy="298145"/>
          </a:xfrm>
          <a:prstGeom prst="rightArrow">
            <a:avLst>
              <a:gd name="adj1" fmla="val 50000"/>
              <a:gd name="adj2" fmla="val 88848"/>
            </a:avLst>
          </a:prstGeom>
          <a:solidFill>
            <a:srgbClr val="FF9900"/>
          </a:solidFill>
          <a:ln w="19050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1968" name="Freeform 1040"/>
          <p:cNvSpPr>
            <a:spLocks noChangeArrowheads="1"/>
          </p:cNvSpPr>
          <p:nvPr/>
        </p:nvSpPr>
        <p:spPr bwMode="auto">
          <a:xfrm>
            <a:off x="4917543" y="1696529"/>
            <a:ext cx="1611312" cy="638175"/>
          </a:xfrm>
          <a:custGeom>
            <a:avLst/>
            <a:gdLst>
              <a:gd name="T0" fmla="*/ 4476 w 4477"/>
              <a:gd name="T1" fmla="*/ 1773 h 1774"/>
              <a:gd name="T2" fmla="*/ 4447 w 4477"/>
              <a:gd name="T3" fmla="*/ 1661 h 1774"/>
              <a:gd name="T4" fmla="*/ 4412 w 4477"/>
              <a:gd name="T5" fmla="*/ 1550 h 1774"/>
              <a:gd name="T6" fmla="*/ 4371 w 4477"/>
              <a:gd name="T7" fmla="*/ 1442 h 1774"/>
              <a:gd name="T8" fmla="*/ 4325 w 4477"/>
              <a:gd name="T9" fmla="*/ 1335 h 1774"/>
              <a:gd name="T10" fmla="*/ 4274 w 4477"/>
              <a:gd name="T11" fmla="*/ 1231 h 1774"/>
              <a:gd name="T12" fmla="*/ 4217 w 4477"/>
              <a:gd name="T13" fmla="*/ 1129 h 1774"/>
              <a:gd name="T14" fmla="*/ 4156 w 4477"/>
              <a:gd name="T15" fmla="*/ 1031 h 1774"/>
              <a:gd name="T16" fmla="*/ 4089 w 4477"/>
              <a:gd name="T17" fmla="*/ 936 h 1774"/>
              <a:gd name="T18" fmla="*/ 4018 w 4477"/>
              <a:gd name="T19" fmla="*/ 844 h 1774"/>
              <a:gd name="T20" fmla="*/ 3943 w 4477"/>
              <a:gd name="T21" fmla="*/ 756 h 1774"/>
              <a:gd name="T22" fmla="*/ 3863 w 4477"/>
              <a:gd name="T23" fmla="*/ 672 h 1774"/>
              <a:gd name="T24" fmla="*/ 3778 w 4477"/>
              <a:gd name="T25" fmla="*/ 592 h 1774"/>
              <a:gd name="T26" fmla="*/ 3690 w 4477"/>
              <a:gd name="T27" fmla="*/ 516 h 1774"/>
              <a:gd name="T28" fmla="*/ 3598 w 4477"/>
              <a:gd name="T29" fmla="*/ 445 h 1774"/>
              <a:gd name="T30" fmla="*/ 3503 w 4477"/>
              <a:gd name="T31" fmla="*/ 379 h 1774"/>
              <a:gd name="T32" fmla="*/ 3405 w 4477"/>
              <a:gd name="T33" fmla="*/ 317 h 1774"/>
              <a:gd name="T34" fmla="*/ 3303 w 4477"/>
              <a:gd name="T35" fmla="*/ 261 h 1774"/>
              <a:gd name="T36" fmla="*/ 3199 w 4477"/>
              <a:gd name="T37" fmla="*/ 210 h 1774"/>
              <a:gd name="T38" fmla="*/ 3092 w 4477"/>
              <a:gd name="T39" fmla="*/ 164 h 1774"/>
              <a:gd name="T40" fmla="*/ 2983 w 4477"/>
              <a:gd name="T41" fmla="*/ 123 h 1774"/>
              <a:gd name="T42" fmla="*/ 2873 w 4477"/>
              <a:gd name="T43" fmla="*/ 89 h 1774"/>
              <a:gd name="T44" fmla="*/ 2760 w 4477"/>
              <a:gd name="T45" fmla="*/ 59 h 1774"/>
              <a:gd name="T46" fmla="*/ 2647 w 4477"/>
              <a:gd name="T47" fmla="*/ 36 h 1774"/>
              <a:gd name="T48" fmla="*/ 2532 w 4477"/>
              <a:gd name="T49" fmla="*/ 18 h 1774"/>
              <a:gd name="T50" fmla="*/ 2416 w 4477"/>
              <a:gd name="T51" fmla="*/ 6 h 1774"/>
              <a:gd name="T52" fmla="*/ 2300 w 4477"/>
              <a:gd name="T53" fmla="*/ 0 h 1774"/>
              <a:gd name="T54" fmla="*/ 2184 w 4477"/>
              <a:gd name="T55" fmla="*/ 0 h 1774"/>
              <a:gd name="T56" fmla="*/ 2068 w 4477"/>
              <a:gd name="T57" fmla="*/ 5 h 1774"/>
              <a:gd name="T58" fmla="*/ 1953 w 4477"/>
              <a:gd name="T59" fmla="*/ 17 h 1774"/>
              <a:gd name="T60" fmla="*/ 1838 w 4477"/>
              <a:gd name="T61" fmla="*/ 34 h 1774"/>
              <a:gd name="T62" fmla="*/ 1724 w 4477"/>
              <a:gd name="T63" fmla="*/ 57 h 1774"/>
              <a:gd name="T64" fmla="*/ 1612 w 4477"/>
              <a:gd name="T65" fmla="*/ 86 h 1774"/>
              <a:gd name="T66" fmla="*/ 1501 w 4477"/>
              <a:gd name="T67" fmla="*/ 120 h 1774"/>
              <a:gd name="T68" fmla="*/ 1392 w 4477"/>
              <a:gd name="T69" fmla="*/ 160 h 1774"/>
              <a:gd name="T70" fmla="*/ 1285 w 4477"/>
              <a:gd name="T71" fmla="*/ 205 h 1774"/>
              <a:gd name="T72" fmla="*/ 1180 w 4477"/>
              <a:gd name="T73" fmla="*/ 256 h 1774"/>
              <a:gd name="T74" fmla="*/ 1079 w 4477"/>
              <a:gd name="T75" fmla="*/ 312 h 1774"/>
              <a:gd name="T76" fmla="*/ 980 w 4477"/>
              <a:gd name="T77" fmla="*/ 373 h 1774"/>
              <a:gd name="T78" fmla="*/ 884 w 4477"/>
              <a:gd name="T79" fmla="*/ 439 h 1774"/>
              <a:gd name="T80" fmla="*/ 792 w 4477"/>
              <a:gd name="T81" fmla="*/ 510 h 1774"/>
              <a:gd name="T82" fmla="*/ 704 w 4477"/>
              <a:gd name="T83" fmla="*/ 585 h 1774"/>
              <a:gd name="T84" fmla="*/ 619 w 4477"/>
              <a:gd name="T85" fmla="*/ 664 h 1774"/>
              <a:gd name="T86" fmla="*/ 539 w 4477"/>
              <a:gd name="T87" fmla="*/ 748 h 1774"/>
              <a:gd name="T88" fmla="*/ 462 w 4477"/>
              <a:gd name="T89" fmla="*/ 836 h 1774"/>
              <a:gd name="T90" fmla="*/ 391 w 4477"/>
              <a:gd name="T91" fmla="*/ 927 h 1774"/>
              <a:gd name="T92" fmla="*/ 324 w 4477"/>
              <a:gd name="T93" fmla="*/ 1022 h 1774"/>
              <a:gd name="T94" fmla="*/ 262 w 4477"/>
              <a:gd name="T95" fmla="*/ 1120 h 1774"/>
              <a:gd name="T96" fmla="*/ 205 w 4477"/>
              <a:gd name="T97" fmla="*/ 1221 h 1774"/>
              <a:gd name="T98" fmla="*/ 153 w 4477"/>
              <a:gd name="T99" fmla="*/ 1325 h 1774"/>
              <a:gd name="T100" fmla="*/ 107 w 4477"/>
              <a:gd name="T101" fmla="*/ 1432 h 1774"/>
              <a:gd name="T102" fmla="*/ 66 w 4477"/>
              <a:gd name="T103" fmla="*/ 1540 h 1774"/>
              <a:gd name="T104" fmla="*/ 30 w 4477"/>
              <a:gd name="T105" fmla="*/ 1651 h 1774"/>
              <a:gd name="T106" fmla="*/ 0 w 4477"/>
              <a:gd name="T107" fmla="*/ 1763 h 1774"/>
              <a:gd name="T108" fmla="*/ 4476 w 4477"/>
              <a:gd name="T109" fmla="*/ 1773 h 1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477" h="1774">
                <a:moveTo>
                  <a:pt x="4476" y="1773"/>
                </a:moveTo>
                <a:lnTo>
                  <a:pt x="4447" y="1661"/>
                </a:lnTo>
                <a:lnTo>
                  <a:pt x="4412" y="1550"/>
                </a:lnTo>
                <a:lnTo>
                  <a:pt x="4371" y="1442"/>
                </a:lnTo>
                <a:lnTo>
                  <a:pt x="4325" y="1335"/>
                </a:lnTo>
                <a:lnTo>
                  <a:pt x="4274" y="1231"/>
                </a:lnTo>
                <a:lnTo>
                  <a:pt x="4217" y="1129"/>
                </a:lnTo>
                <a:lnTo>
                  <a:pt x="4156" y="1031"/>
                </a:lnTo>
                <a:lnTo>
                  <a:pt x="4089" y="936"/>
                </a:lnTo>
                <a:lnTo>
                  <a:pt x="4018" y="844"/>
                </a:lnTo>
                <a:lnTo>
                  <a:pt x="3943" y="756"/>
                </a:lnTo>
                <a:lnTo>
                  <a:pt x="3863" y="672"/>
                </a:lnTo>
                <a:lnTo>
                  <a:pt x="3778" y="592"/>
                </a:lnTo>
                <a:lnTo>
                  <a:pt x="3690" y="516"/>
                </a:lnTo>
                <a:lnTo>
                  <a:pt x="3598" y="445"/>
                </a:lnTo>
                <a:lnTo>
                  <a:pt x="3503" y="379"/>
                </a:lnTo>
                <a:lnTo>
                  <a:pt x="3405" y="317"/>
                </a:lnTo>
                <a:lnTo>
                  <a:pt x="3303" y="261"/>
                </a:lnTo>
                <a:lnTo>
                  <a:pt x="3199" y="210"/>
                </a:lnTo>
                <a:lnTo>
                  <a:pt x="3092" y="164"/>
                </a:lnTo>
                <a:lnTo>
                  <a:pt x="2983" y="123"/>
                </a:lnTo>
                <a:lnTo>
                  <a:pt x="2873" y="89"/>
                </a:lnTo>
                <a:lnTo>
                  <a:pt x="2760" y="59"/>
                </a:lnTo>
                <a:lnTo>
                  <a:pt x="2647" y="36"/>
                </a:lnTo>
                <a:lnTo>
                  <a:pt x="2532" y="18"/>
                </a:lnTo>
                <a:lnTo>
                  <a:pt x="2416" y="6"/>
                </a:lnTo>
                <a:lnTo>
                  <a:pt x="2300" y="0"/>
                </a:lnTo>
                <a:lnTo>
                  <a:pt x="2184" y="0"/>
                </a:lnTo>
                <a:lnTo>
                  <a:pt x="2068" y="5"/>
                </a:lnTo>
                <a:lnTo>
                  <a:pt x="1953" y="17"/>
                </a:lnTo>
                <a:lnTo>
                  <a:pt x="1838" y="34"/>
                </a:lnTo>
                <a:lnTo>
                  <a:pt x="1724" y="57"/>
                </a:lnTo>
                <a:lnTo>
                  <a:pt x="1612" y="86"/>
                </a:lnTo>
                <a:lnTo>
                  <a:pt x="1501" y="120"/>
                </a:lnTo>
                <a:lnTo>
                  <a:pt x="1392" y="160"/>
                </a:lnTo>
                <a:lnTo>
                  <a:pt x="1285" y="205"/>
                </a:lnTo>
                <a:lnTo>
                  <a:pt x="1180" y="256"/>
                </a:lnTo>
                <a:lnTo>
                  <a:pt x="1079" y="312"/>
                </a:lnTo>
                <a:lnTo>
                  <a:pt x="980" y="373"/>
                </a:lnTo>
                <a:lnTo>
                  <a:pt x="884" y="439"/>
                </a:lnTo>
                <a:lnTo>
                  <a:pt x="792" y="510"/>
                </a:lnTo>
                <a:lnTo>
                  <a:pt x="704" y="585"/>
                </a:lnTo>
                <a:lnTo>
                  <a:pt x="619" y="664"/>
                </a:lnTo>
                <a:lnTo>
                  <a:pt x="539" y="748"/>
                </a:lnTo>
                <a:lnTo>
                  <a:pt x="462" y="836"/>
                </a:lnTo>
                <a:lnTo>
                  <a:pt x="391" y="927"/>
                </a:lnTo>
                <a:lnTo>
                  <a:pt x="324" y="1022"/>
                </a:lnTo>
                <a:lnTo>
                  <a:pt x="262" y="1120"/>
                </a:lnTo>
                <a:lnTo>
                  <a:pt x="205" y="1221"/>
                </a:lnTo>
                <a:lnTo>
                  <a:pt x="153" y="1325"/>
                </a:lnTo>
                <a:lnTo>
                  <a:pt x="107" y="1432"/>
                </a:lnTo>
                <a:lnTo>
                  <a:pt x="66" y="1540"/>
                </a:lnTo>
                <a:lnTo>
                  <a:pt x="30" y="1651"/>
                </a:lnTo>
                <a:lnTo>
                  <a:pt x="0" y="1763"/>
                </a:lnTo>
                <a:lnTo>
                  <a:pt x="4476" y="1773"/>
                </a:lnTo>
              </a:path>
            </a:pathLst>
          </a:cu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1969" name="AutoShape 1041"/>
          <p:cNvCxnSpPr>
            <a:cxnSpLocks noChangeShapeType="1"/>
          </p:cNvCxnSpPr>
          <p:nvPr/>
        </p:nvCxnSpPr>
        <p:spPr bwMode="auto">
          <a:xfrm flipV="1">
            <a:off x="5830355" y="1372679"/>
            <a:ext cx="684213" cy="325438"/>
          </a:xfrm>
          <a:prstGeom prst="curvedConnector3">
            <a:avLst>
              <a:gd name="adj1" fmla="val 49884"/>
            </a:avLst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1970" name="Freeform 1042"/>
          <p:cNvSpPr>
            <a:spLocks noChangeArrowheads="1"/>
          </p:cNvSpPr>
          <p:nvPr/>
        </p:nvSpPr>
        <p:spPr bwMode="auto">
          <a:xfrm>
            <a:off x="4903255" y="2388679"/>
            <a:ext cx="1633538" cy="981075"/>
          </a:xfrm>
          <a:custGeom>
            <a:avLst/>
            <a:gdLst>
              <a:gd name="T0" fmla="*/ 20 w 4537"/>
              <a:gd name="T1" fmla="*/ 161 h 2727"/>
              <a:gd name="T2" fmla="*/ 1 w 4537"/>
              <a:gd name="T3" fmla="*/ 389 h 2727"/>
              <a:gd name="T4" fmla="*/ 6 w 4537"/>
              <a:gd name="T5" fmla="*/ 617 h 2727"/>
              <a:gd name="T6" fmla="*/ 33 w 4537"/>
              <a:gd name="T7" fmla="*/ 844 h 2727"/>
              <a:gd name="T8" fmla="*/ 83 w 4537"/>
              <a:gd name="T9" fmla="*/ 1067 h 2727"/>
              <a:gd name="T10" fmla="*/ 156 w 4537"/>
              <a:gd name="T11" fmla="*/ 1283 h 2727"/>
              <a:gd name="T12" fmla="*/ 249 w 4537"/>
              <a:gd name="T13" fmla="*/ 1492 h 2727"/>
              <a:gd name="T14" fmla="*/ 364 w 4537"/>
              <a:gd name="T15" fmla="*/ 1690 h 2727"/>
              <a:gd name="T16" fmla="*/ 497 w 4537"/>
              <a:gd name="T17" fmla="*/ 1875 h 2727"/>
              <a:gd name="T18" fmla="*/ 649 w 4537"/>
              <a:gd name="T19" fmla="*/ 2046 h 2727"/>
              <a:gd name="T20" fmla="*/ 817 w 4537"/>
              <a:gd name="T21" fmla="*/ 2201 h 2727"/>
              <a:gd name="T22" fmla="*/ 999 w 4537"/>
              <a:gd name="T23" fmla="*/ 2338 h 2727"/>
              <a:gd name="T24" fmla="*/ 1195 w 4537"/>
              <a:gd name="T25" fmla="*/ 2456 h 2727"/>
              <a:gd name="T26" fmla="*/ 1401 w 4537"/>
              <a:gd name="T27" fmla="*/ 2554 h 2727"/>
              <a:gd name="T28" fmla="*/ 1616 w 4537"/>
              <a:gd name="T29" fmla="*/ 2630 h 2727"/>
              <a:gd name="T30" fmla="*/ 1838 w 4537"/>
              <a:gd name="T31" fmla="*/ 2685 h 2727"/>
              <a:gd name="T32" fmla="*/ 2064 w 4537"/>
              <a:gd name="T33" fmla="*/ 2717 h 2727"/>
              <a:gd name="T34" fmla="*/ 2293 w 4537"/>
              <a:gd name="T35" fmla="*/ 2726 h 2727"/>
              <a:gd name="T36" fmla="*/ 2521 w 4537"/>
              <a:gd name="T37" fmla="*/ 2712 h 2727"/>
              <a:gd name="T38" fmla="*/ 2746 w 4537"/>
              <a:gd name="T39" fmla="*/ 2675 h 2727"/>
              <a:gd name="T40" fmla="*/ 2967 w 4537"/>
              <a:gd name="T41" fmla="*/ 2616 h 2727"/>
              <a:gd name="T42" fmla="*/ 3180 w 4537"/>
              <a:gd name="T43" fmla="*/ 2535 h 2727"/>
              <a:gd name="T44" fmla="*/ 3384 w 4537"/>
              <a:gd name="T45" fmla="*/ 2432 h 2727"/>
              <a:gd name="T46" fmla="*/ 3577 w 4537"/>
              <a:gd name="T47" fmla="*/ 2310 h 2727"/>
              <a:gd name="T48" fmla="*/ 3757 w 4537"/>
              <a:gd name="T49" fmla="*/ 2169 h 2727"/>
              <a:gd name="T50" fmla="*/ 3921 w 4537"/>
              <a:gd name="T51" fmla="*/ 2010 h 2727"/>
              <a:gd name="T52" fmla="*/ 4069 w 4537"/>
              <a:gd name="T53" fmla="*/ 1836 h 2727"/>
              <a:gd name="T54" fmla="*/ 4199 w 4537"/>
              <a:gd name="T55" fmla="*/ 1648 h 2727"/>
              <a:gd name="T56" fmla="*/ 4309 w 4537"/>
              <a:gd name="T57" fmla="*/ 1448 h 2727"/>
              <a:gd name="T58" fmla="*/ 4398 w 4537"/>
              <a:gd name="T59" fmla="*/ 1237 h 2727"/>
              <a:gd name="T60" fmla="*/ 4465 w 4537"/>
              <a:gd name="T61" fmla="*/ 1019 h 2727"/>
              <a:gd name="T62" fmla="*/ 4511 w 4537"/>
              <a:gd name="T63" fmla="*/ 795 h 2727"/>
              <a:gd name="T64" fmla="*/ 4533 w 4537"/>
              <a:gd name="T65" fmla="*/ 568 h 2727"/>
              <a:gd name="T66" fmla="*/ 4533 w 4537"/>
              <a:gd name="T67" fmla="*/ 340 h 2727"/>
              <a:gd name="T68" fmla="*/ 4510 w 4537"/>
              <a:gd name="T69" fmla="*/ 112 h 2727"/>
              <a:gd name="T70" fmla="*/ 37 w 4537"/>
              <a:gd name="T71" fmla="*/ 48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537" h="2727">
                <a:moveTo>
                  <a:pt x="37" y="48"/>
                </a:moveTo>
                <a:lnTo>
                  <a:pt x="20" y="161"/>
                </a:lnTo>
                <a:lnTo>
                  <a:pt x="7" y="275"/>
                </a:lnTo>
                <a:lnTo>
                  <a:pt x="1" y="389"/>
                </a:lnTo>
                <a:lnTo>
                  <a:pt x="0" y="503"/>
                </a:lnTo>
                <a:lnTo>
                  <a:pt x="6" y="617"/>
                </a:lnTo>
                <a:lnTo>
                  <a:pt x="16" y="731"/>
                </a:lnTo>
                <a:lnTo>
                  <a:pt x="33" y="844"/>
                </a:lnTo>
                <a:lnTo>
                  <a:pt x="55" y="956"/>
                </a:lnTo>
                <a:lnTo>
                  <a:pt x="83" y="1067"/>
                </a:lnTo>
                <a:lnTo>
                  <a:pt x="117" y="1176"/>
                </a:lnTo>
                <a:lnTo>
                  <a:pt x="156" y="1283"/>
                </a:lnTo>
                <a:lnTo>
                  <a:pt x="200" y="1389"/>
                </a:lnTo>
                <a:lnTo>
                  <a:pt x="249" y="1492"/>
                </a:lnTo>
                <a:lnTo>
                  <a:pt x="304" y="1592"/>
                </a:lnTo>
                <a:lnTo>
                  <a:pt x="364" y="1690"/>
                </a:lnTo>
                <a:lnTo>
                  <a:pt x="428" y="1784"/>
                </a:lnTo>
                <a:lnTo>
                  <a:pt x="497" y="1875"/>
                </a:lnTo>
                <a:lnTo>
                  <a:pt x="571" y="1962"/>
                </a:lnTo>
                <a:lnTo>
                  <a:pt x="649" y="2046"/>
                </a:lnTo>
                <a:lnTo>
                  <a:pt x="731" y="2125"/>
                </a:lnTo>
                <a:lnTo>
                  <a:pt x="817" y="2201"/>
                </a:lnTo>
                <a:lnTo>
                  <a:pt x="906" y="2272"/>
                </a:lnTo>
                <a:lnTo>
                  <a:pt x="999" y="2338"/>
                </a:lnTo>
                <a:lnTo>
                  <a:pt x="1095" y="2399"/>
                </a:lnTo>
                <a:lnTo>
                  <a:pt x="1195" y="2456"/>
                </a:lnTo>
                <a:lnTo>
                  <a:pt x="1297" y="2507"/>
                </a:lnTo>
                <a:lnTo>
                  <a:pt x="1401" y="2554"/>
                </a:lnTo>
                <a:lnTo>
                  <a:pt x="1508" y="2595"/>
                </a:lnTo>
                <a:lnTo>
                  <a:pt x="1616" y="2630"/>
                </a:lnTo>
                <a:lnTo>
                  <a:pt x="1727" y="2660"/>
                </a:lnTo>
                <a:lnTo>
                  <a:pt x="1838" y="2685"/>
                </a:lnTo>
                <a:lnTo>
                  <a:pt x="1951" y="2704"/>
                </a:lnTo>
                <a:lnTo>
                  <a:pt x="2064" y="2717"/>
                </a:lnTo>
                <a:lnTo>
                  <a:pt x="2178" y="2724"/>
                </a:lnTo>
                <a:lnTo>
                  <a:pt x="2293" y="2726"/>
                </a:lnTo>
                <a:lnTo>
                  <a:pt x="2407" y="2722"/>
                </a:lnTo>
                <a:lnTo>
                  <a:pt x="2521" y="2712"/>
                </a:lnTo>
                <a:lnTo>
                  <a:pt x="2634" y="2696"/>
                </a:lnTo>
                <a:lnTo>
                  <a:pt x="2746" y="2675"/>
                </a:lnTo>
                <a:lnTo>
                  <a:pt x="2857" y="2648"/>
                </a:lnTo>
                <a:lnTo>
                  <a:pt x="2967" y="2616"/>
                </a:lnTo>
                <a:lnTo>
                  <a:pt x="3074" y="2578"/>
                </a:lnTo>
                <a:lnTo>
                  <a:pt x="3180" y="2535"/>
                </a:lnTo>
                <a:lnTo>
                  <a:pt x="3284" y="2486"/>
                </a:lnTo>
                <a:lnTo>
                  <a:pt x="3384" y="2432"/>
                </a:lnTo>
                <a:lnTo>
                  <a:pt x="3482" y="2374"/>
                </a:lnTo>
                <a:lnTo>
                  <a:pt x="3577" y="2310"/>
                </a:lnTo>
                <a:lnTo>
                  <a:pt x="3669" y="2242"/>
                </a:lnTo>
                <a:lnTo>
                  <a:pt x="3757" y="2169"/>
                </a:lnTo>
                <a:lnTo>
                  <a:pt x="3841" y="2092"/>
                </a:lnTo>
                <a:lnTo>
                  <a:pt x="3921" y="2010"/>
                </a:lnTo>
                <a:lnTo>
                  <a:pt x="3998" y="1925"/>
                </a:lnTo>
                <a:lnTo>
                  <a:pt x="4069" y="1836"/>
                </a:lnTo>
                <a:lnTo>
                  <a:pt x="4136" y="1744"/>
                </a:lnTo>
                <a:lnTo>
                  <a:pt x="4199" y="1648"/>
                </a:lnTo>
                <a:lnTo>
                  <a:pt x="4256" y="1549"/>
                </a:lnTo>
                <a:lnTo>
                  <a:pt x="4309" y="1448"/>
                </a:lnTo>
                <a:lnTo>
                  <a:pt x="4356" y="1344"/>
                </a:lnTo>
                <a:lnTo>
                  <a:pt x="4398" y="1237"/>
                </a:lnTo>
                <a:lnTo>
                  <a:pt x="4434" y="1129"/>
                </a:lnTo>
                <a:lnTo>
                  <a:pt x="4465" y="1019"/>
                </a:lnTo>
                <a:lnTo>
                  <a:pt x="4491" y="908"/>
                </a:lnTo>
                <a:lnTo>
                  <a:pt x="4511" y="795"/>
                </a:lnTo>
                <a:lnTo>
                  <a:pt x="4525" y="682"/>
                </a:lnTo>
                <a:lnTo>
                  <a:pt x="4533" y="568"/>
                </a:lnTo>
                <a:lnTo>
                  <a:pt x="4536" y="454"/>
                </a:lnTo>
                <a:lnTo>
                  <a:pt x="4533" y="340"/>
                </a:lnTo>
                <a:lnTo>
                  <a:pt x="4524" y="226"/>
                </a:lnTo>
                <a:lnTo>
                  <a:pt x="4510" y="112"/>
                </a:lnTo>
                <a:lnTo>
                  <a:pt x="4489" y="0"/>
                </a:lnTo>
                <a:lnTo>
                  <a:pt x="37" y="48"/>
                </a:lnTo>
              </a:path>
            </a:pathLst>
          </a:cu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1971" name="AutoShape 1043"/>
          <p:cNvCxnSpPr>
            <a:cxnSpLocks noChangeShapeType="1"/>
          </p:cNvCxnSpPr>
          <p:nvPr/>
        </p:nvCxnSpPr>
        <p:spPr bwMode="auto">
          <a:xfrm flipH="1" flipV="1">
            <a:off x="5684305" y="3371342"/>
            <a:ext cx="304800" cy="279400"/>
          </a:xfrm>
          <a:prstGeom prst="curvedConnector3">
            <a:avLst>
              <a:gd name="adj1" fmla="val 50000"/>
            </a:avLst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1972" name="Text Box 1044"/>
          <p:cNvSpPr txBox="1">
            <a:spLocks noChangeArrowheads="1"/>
          </p:cNvSpPr>
          <p:nvPr/>
        </p:nvSpPr>
        <p:spPr bwMode="auto">
          <a:xfrm>
            <a:off x="6441543" y="1156779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Spectators</a:t>
            </a:r>
          </a:p>
        </p:txBody>
      </p:sp>
      <p:sp>
        <p:nvSpPr>
          <p:cNvPr id="381973" name="Text Box 1045"/>
          <p:cNvSpPr txBox="1">
            <a:spLocks noChangeArrowheads="1"/>
          </p:cNvSpPr>
          <p:nvPr/>
        </p:nvSpPr>
        <p:spPr bwMode="auto">
          <a:xfrm>
            <a:off x="6009743" y="3496754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Participants</a:t>
            </a:r>
          </a:p>
        </p:txBody>
      </p:sp>
    </p:spTree>
    <p:extLst>
      <p:ext uri="{BB962C8B-B14F-4D97-AF65-F5344CB8AC3E}">
        <p14:creationId xmlns:p14="http://schemas.microsoft.com/office/powerpoint/2010/main" val="267189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449A-C66B-8B49-8FE7-2F92A4D938AC}" type="slidenum">
              <a:rPr lang="en-US" smtClean="0"/>
              <a:t>28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7201" y="4816480"/>
            <a:ext cx="8229598" cy="17134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Impact parameter,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part</a:t>
            </a:r>
            <a:r>
              <a:rPr lang="en-US" dirty="0" smtClean="0"/>
              <a:t>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coll</a:t>
            </a:r>
            <a:r>
              <a:rPr lang="en-US" dirty="0" smtClean="0"/>
              <a:t> cannot be measured</a:t>
            </a:r>
          </a:p>
          <a:p>
            <a:pPr marL="0" indent="0">
              <a:buNone/>
            </a:pPr>
            <a:r>
              <a:rPr lang="en-US" dirty="0" smtClean="0"/>
              <a:t>Possible measurements:</a:t>
            </a:r>
          </a:p>
          <a:p>
            <a:r>
              <a:rPr lang="en-US" dirty="0" smtClean="0"/>
              <a:t>particle multiplicity</a:t>
            </a:r>
          </a:p>
          <a:p>
            <a:r>
              <a:rPr lang="en-US" dirty="0" smtClean="0"/>
              <a:t>transverse energy</a:t>
            </a:r>
          </a:p>
          <a:p>
            <a:r>
              <a:rPr lang="en-US" dirty="0" smtClean="0"/>
              <a:t>spectator nucleons / neutrons / protons</a:t>
            </a:r>
            <a:endParaRPr lang="en-US" dirty="0"/>
          </a:p>
        </p:txBody>
      </p:sp>
      <p:sp>
        <p:nvSpPr>
          <p:cNvPr id="3819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Observables Related to Centrality</a:t>
            </a:r>
          </a:p>
        </p:txBody>
      </p:sp>
      <p:sp>
        <p:nvSpPr>
          <p:cNvPr id="381956" name="Text Box 1028"/>
          <p:cNvSpPr txBox="1">
            <a:spLocks noChangeArrowheads="1"/>
          </p:cNvSpPr>
          <p:nvPr/>
        </p:nvSpPr>
        <p:spPr bwMode="auto">
          <a:xfrm>
            <a:off x="6588125" y="2727861"/>
            <a:ext cx="2146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66"/>
                </a:solidFill>
              </a:rPr>
              <a:t>Energy in beam </a:t>
            </a:r>
            <a:br>
              <a:rPr lang="en-US" sz="2000" b="1">
                <a:solidFill>
                  <a:srgbClr val="000066"/>
                </a:solidFill>
              </a:rPr>
            </a:br>
            <a:r>
              <a:rPr lang="en-US" sz="2000" b="1">
                <a:solidFill>
                  <a:srgbClr val="000066"/>
                </a:solidFill>
              </a:rPr>
              <a:t>direction (</a:t>
            </a:r>
            <a:r>
              <a:rPr lang="en-US" sz="2000" b="1" i="1">
                <a:solidFill>
                  <a:srgbClr val="000066"/>
                </a:solidFill>
              </a:rPr>
              <a:t>E</a:t>
            </a:r>
            <a:r>
              <a:rPr lang="en-US" sz="2000" b="1" baseline="-25000">
                <a:solidFill>
                  <a:srgbClr val="000066"/>
                </a:solidFill>
              </a:rPr>
              <a:t>ZDC</a:t>
            </a:r>
            <a:r>
              <a:rPr lang="en-US" sz="2000" b="1">
                <a:solidFill>
                  <a:srgbClr val="000066"/>
                </a:solidFill>
              </a:rPr>
              <a:t>)</a:t>
            </a:r>
          </a:p>
        </p:txBody>
      </p:sp>
      <p:grpSp>
        <p:nvGrpSpPr>
          <p:cNvPr id="381957" name="Group 1029"/>
          <p:cNvGrpSpPr>
            <a:grpSpLocks/>
          </p:cNvGrpSpPr>
          <p:nvPr/>
        </p:nvGrpSpPr>
        <p:grpSpPr bwMode="auto">
          <a:xfrm>
            <a:off x="1079500" y="1791236"/>
            <a:ext cx="6659563" cy="2982912"/>
            <a:chOff x="477" y="1026"/>
            <a:chExt cx="4557" cy="2041"/>
          </a:xfrm>
        </p:grpSpPr>
        <p:pic>
          <p:nvPicPr>
            <p:cNvPr id="381958" name="Picture 1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1139"/>
              <a:ext cx="2926" cy="1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81959" name="AutoShape 1031"/>
            <p:cNvSpPr>
              <a:spLocks noChangeArrowheads="1"/>
            </p:cNvSpPr>
            <p:nvPr/>
          </p:nvSpPr>
          <p:spPr bwMode="auto">
            <a:xfrm>
              <a:off x="4309" y="1480"/>
              <a:ext cx="725" cy="204"/>
            </a:xfrm>
            <a:prstGeom prst="rightArrow">
              <a:avLst>
                <a:gd name="adj1" fmla="val 50000"/>
                <a:gd name="adj2" fmla="val 88848"/>
              </a:avLst>
            </a:prstGeom>
            <a:solidFill>
              <a:srgbClr val="FF9900"/>
            </a:solidFill>
            <a:ln w="1905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1960" name="AutoShape 1032"/>
            <p:cNvSpPr>
              <a:spLocks noChangeArrowheads="1"/>
            </p:cNvSpPr>
            <p:nvPr/>
          </p:nvSpPr>
          <p:spPr bwMode="auto">
            <a:xfrm rot="10800000">
              <a:off x="477" y="2410"/>
              <a:ext cx="725" cy="204"/>
            </a:xfrm>
            <a:prstGeom prst="rightArrow">
              <a:avLst>
                <a:gd name="adj1" fmla="val 50000"/>
                <a:gd name="adj2" fmla="val 88848"/>
              </a:avLst>
            </a:prstGeom>
            <a:solidFill>
              <a:srgbClr val="FF9900"/>
            </a:solidFill>
            <a:ln w="1905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1961" name="AutoShape 1033"/>
            <p:cNvSpPr>
              <a:spLocks noChangeArrowheads="1"/>
            </p:cNvSpPr>
            <p:nvPr/>
          </p:nvSpPr>
          <p:spPr bwMode="auto">
            <a:xfrm>
              <a:off x="2631" y="1026"/>
              <a:ext cx="90" cy="476"/>
            </a:xfrm>
            <a:prstGeom prst="upArrow">
              <a:avLst>
                <a:gd name="adj1" fmla="val 50000"/>
                <a:gd name="adj2" fmla="val 132222"/>
              </a:avLst>
            </a:prstGeom>
            <a:solidFill>
              <a:srgbClr val="0033CC"/>
            </a:solidFill>
            <a:ln w="1905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1962" name="AutoShape 1034"/>
            <p:cNvSpPr>
              <a:spLocks noChangeArrowheads="1"/>
            </p:cNvSpPr>
            <p:nvPr/>
          </p:nvSpPr>
          <p:spPr bwMode="auto">
            <a:xfrm rot="-1738547">
              <a:off x="2358" y="1072"/>
              <a:ext cx="90" cy="476"/>
            </a:xfrm>
            <a:prstGeom prst="upArrow">
              <a:avLst>
                <a:gd name="adj1" fmla="val 50000"/>
                <a:gd name="adj2" fmla="val 132222"/>
              </a:avLst>
            </a:prstGeom>
            <a:solidFill>
              <a:srgbClr val="0033CC"/>
            </a:solidFill>
            <a:ln w="1905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1963" name="AutoShape 1035"/>
            <p:cNvSpPr>
              <a:spLocks noChangeArrowheads="1"/>
            </p:cNvSpPr>
            <p:nvPr/>
          </p:nvSpPr>
          <p:spPr bwMode="auto">
            <a:xfrm rot="1769040">
              <a:off x="2903" y="1094"/>
              <a:ext cx="90" cy="476"/>
            </a:xfrm>
            <a:prstGeom prst="upArrow">
              <a:avLst>
                <a:gd name="adj1" fmla="val 50000"/>
                <a:gd name="adj2" fmla="val 132222"/>
              </a:avLst>
            </a:prstGeom>
            <a:solidFill>
              <a:srgbClr val="0033CC"/>
            </a:solidFill>
            <a:ln w="1905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1964" name="AutoShape 1036"/>
            <p:cNvSpPr>
              <a:spLocks noChangeArrowheads="1"/>
            </p:cNvSpPr>
            <p:nvPr/>
          </p:nvSpPr>
          <p:spPr bwMode="auto">
            <a:xfrm flipV="1">
              <a:off x="2699" y="2591"/>
              <a:ext cx="90" cy="476"/>
            </a:xfrm>
            <a:prstGeom prst="upArrow">
              <a:avLst>
                <a:gd name="adj1" fmla="val 50000"/>
                <a:gd name="adj2" fmla="val 132222"/>
              </a:avLst>
            </a:prstGeom>
            <a:solidFill>
              <a:srgbClr val="0033CC"/>
            </a:solidFill>
            <a:ln w="1905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1965" name="AutoShape 1037"/>
            <p:cNvSpPr>
              <a:spLocks noChangeArrowheads="1"/>
            </p:cNvSpPr>
            <p:nvPr/>
          </p:nvSpPr>
          <p:spPr bwMode="auto">
            <a:xfrm rot="1738547" flipV="1">
              <a:off x="2426" y="2501"/>
              <a:ext cx="90" cy="476"/>
            </a:xfrm>
            <a:prstGeom prst="upArrow">
              <a:avLst>
                <a:gd name="adj1" fmla="val 50000"/>
                <a:gd name="adj2" fmla="val 132222"/>
              </a:avLst>
            </a:prstGeom>
            <a:solidFill>
              <a:srgbClr val="0033CC"/>
            </a:solidFill>
            <a:ln w="1905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1966" name="AutoShape 1038"/>
            <p:cNvSpPr>
              <a:spLocks noChangeArrowheads="1"/>
            </p:cNvSpPr>
            <p:nvPr/>
          </p:nvSpPr>
          <p:spPr bwMode="auto">
            <a:xfrm rot="19830960" flipV="1">
              <a:off x="2971" y="2523"/>
              <a:ext cx="90" cy="476"/>
            </a:xfrm>
            <a:prstGeom prst="upArrow">
              <a:avLst>
                <a:gd name="adj1" fmla="val 50000"/>
                <a:gd name="adj2" fmla="val 132222"/>
              </a:avLst>
            </a:prstGeom>
            <a:solidFill>
              <a:srgbClr val="0033CC"/>
            </a:solidFill>
            <a:ln w="1905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81967" name="Text Box 1039"/>
          <p:cNvSpPr txBox="1">
            <a:spLocks noChangeArrowheads="1"/>
          </p:cNvSpPr>
          <p:nvPr/>
        </p:nvSpPr>
        <p:spPr bwMode="auto">
          <a:xfrm>
            <a:off x="395288" y="1011773"/>
            <a:ext cx="5705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66"/>
                </a:solidFill>
              </a:rPr>
              <a:t>Charged particle multiplicity (</a:t>
            </a:r>
            <a:r>
              <a:rPr lang="en-US" sz="2000" b="1" i="1">
                <a:solidFill>
                  <a:srgbClr val="000066"/>
                </a:solidFill>
              </a:rPr>
              <a:t>N</a:t>
            </a:r>
            <a:r>
              <a:rPr lang="en-US" sz="2000" b="1" baseline="-25000">
                <a:solidFill>
                  <a:srgbClr val="000066"/>
                </a:solidFill>
              </a:rPr>
              <a:t>ch</a:t>
            </a:r>
            <a:r>
              <a:rPr lang="en-US" sz="2000" b="1">
                <a:solidFill>
                  <a:srgbClr val="000066"/>
                </a:solidFill>
              </a:rPr>
              <a:t>) or </a:t>
            </a:r>
            <a:br>
              <a:rPr lang="en-US" sz="2000" b="1">
                <a:solidFill>
                  <a:srgbClr val="000066"/>
                </a:solidFill>
              </a:rPr>
            </a:br>
            <a:r>
              <a:rPr lang="en-US" sz="2000" b="1">
                <a:solidFill>
                  <a:srgbClr val="000066"/>
                </a:solidFill>
              </a:rPr>
              <a:t>transverse energy (</a:t>
            </a:r>
            <a:r>
              <a:rPr lang="en-US" sz="2000" b="1" i="1">
                <a:solidFill>
                  <a:srgbClr val="000066"/>
                </a:solidFill>
              </a:rPr>
              <a:t>E</a:t>
            </a:r>
            <a:r>
              <a:rPr lang="en-US" sz="2000" b="1" baseline="-25000">
                <a:solidFill>
                  <a:srgbClr val="000066"/>
                </a:solidFill>
              </a:rPr>
              <a:t>T</a:t>
            </a:r>
            <a:r>
              <a:rPr lang="en-US" sz="2000" b="1">
                <a:solidFill>
                  <a:srgbClr val="000066"/>
                </a:solidFill>
              </a:rPr>
              <a:t>) at or near mid-rapidity</a:t>
            </a:r>
            <a:r>
              <a:rPr lang="de-DE" sz="2000" b="1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381968" name="Freeform 1040"/>
          <p:cNvSpPr>
            <a:spLocks noChangeArrowheads="1"/>
          </p:cNvSpPr>
          <p:nvPr/>
        </p:nvSpPr>
        <p:spPr bwMode="auto">
          <a:xfrm>
            <a:off x="4811713" y="2151598"/>
            <a:ext cx="1611312" cy="638175"/>
          </a:xfrm>
          <a:custGeom>
            <a:avLst/>
            <a:gdLst>
              <a:gd name="T0" fmla="*/ 4476 w 4477"/>
              <a:gd name="T1" fmla="*/ 1773 h 1774"/>
              <a:gd name="T2" fmla="*/ 4447 w 4477"/>
              <a:gd name="T3" fmla="*/ 1661 h 1774"/>
              <a:gd name="T4" fmla="*/ 4412 w 4477"/>
              <a:gd name="T5" fmla="*/ 1550 h 1774"/>
              <a:gd name="T6" fmla="*/ 4371 w 4477"/>
              <a:gd name="T7" fmla="*/ 1442 h 1774"/>
              <a:gd name="T8" fmla="*/ 4325 w 4477"/>
              <a:gd name="T9" fmla="*/ 1335 h 1774"/>
              <a:gd name="T10" fmla="*/ 4274 w 4477"/>
              <a:gd name="T11" fmla="*/ 1231 h 1774"/>
              <a:gd name="T12" fmla="*/ 4217 w 4477"/>
              <a:gd name="T13" fmla="*/ 1129 h 1774"/>
              <a:gd name="T14" fmla="*/ 4156 w 4477"/>
              <a:gd name="T15" fmla="*/ 1031 h 1774"/>
              <a:gd name="T16" fmla="*/ 4089 w 4477"/>
              <a:gd name="T17" fmla="*/ 936 h 1774"/>
              <a:gd name="T18" fmla="*/ 4018 w 4477"/>
              <a:gd name="T19" fmla="*/ 844 h 1774"/>
              <a:gd name="T20" fmla="*/ 3943 w 4477"/>
              <a:gd name="T21" fmla="*/ 756 h 1774"/>
              <a:gd name="T22" fmla="*/ 3863 w 4477"/>
              <a:gd name="T23" fmla="*/ 672 h 1774"/>
              <a:gd name="T24" fmla="*/ 3778 w 4477"/>
              <a:gd name="T25" fmla="*/ 592 h 1774"/>
              <a:gd name="T26" fmla="*/ 3690 w 4477"/>
              <a:gd name="T27" fmla="*/ 516 h 1774"/>
              <a:gd name="T28" fmla="*/ 3598 w 4477"/>
              <a:gd name="T29" fmla="*/ 445 h 1774"/>
              <a:gd name="T30" fmla="*/ 3503 w 4477"/>
              <a:gd name="T31" fmla="*/ 379 h 1774"/>
              <a:gd name="T32" fmla="*/ 3405 w 4477"/>
              <a:gd name="T33" fmla="*/ 317 h 1774"/>
              <a:gd name="T34" fmla="*/ 3303 w 4477"/>
              <a:gd name="T35" fmla="*/ 261 h 1774"/>
              <a:gd name="T36" fmla="*/ 3199 w 4477"/>
              <a:gd name="T37" fmla="*/ 210 h 1774"/>
              <a:gd name="T38" fmla="*/ 3092 w 4477"/>
              <a:gd name="T39" fmla="*/ 164 h 1774"/>
              <a:gd name="T40" fmla="*/ 2983 w 4477"/>
              <a:gd name="T41" fmla="*/ 123 h 1774"/>
              <a:gd name="T42" fmla="*/ 2873 w 4477"/>
              <a:gd name="T43" fmla="*/ 89 h 1774"/>
              <a:gd name="T44" fmla="*/ 2760 w 4477"/>
              <a:gd name="T45" fmla="*/ 59 h 1774"/>
              <a:gd name="T46" fmla="*/ 2647 w 4477"/>
              <a:gd name="T47" fmla="*/ 36 h 1774"/>
              <a:gd name="T48" fmla="*/ 2532 w 4477"/>
              <a:gd name="T49" fmla="*/ 18 h 1774"/>
              <a:gd name="T50" fmla="*/ 2416 w 4477"/>
              <a:gd name="T51" fmla="*/ 6 h 1774"/>
              <a:gd name="T52" fmla="*/ 2300 w 4477"/>
              <a:gd name="T53" fmla="*/ 0 h 1774"/>
              <a:gd name="T54" fmla="*/ 2184 w 4477"/>
              <a:gd name="T55" fmla="*/ 0 h 1774"/>
              <a:gd name="T56" fmla="*/ 2068 w 4477"/>
              <a:gd name="T57" fmla="*/ 5 h 1774"/>
              <a:gd name="T58" fmla="*/ 1953 w 4477"/>
              <a:gd name="T59" fmla="*/ 17 h 1774"/>
              <a:gd name="T60" fmla="*/ 1838 w 4477"/>
              <a:gd name="T61" fmla="*/ 34 h 1774"/>
              <a:gd name="T62" fmla="*/ 1724 w 4477"/>
              <a:gd name="T63" fmla="*/ 57 h 1774"/>
              <a:gd name="T64" fmla="*/ 1612 w 4477"/>
              <a:gd name="T65" fmla="*/ 86 h 1774"/>
              <a:gd name="T66" fmla="*/ 1501 w 4477"/>
              <a:gd name="T67" fmla="*/ 120 h 1774"/>
              <a:gd name="T68" fmla="*/ 1392 w 4477"/>
              <a:gd name="T69" fmla="*/ 160 h 1774"/>
              <a:gd name="T70" fmla="*/ 1285 w 4477"/>
              <a:gd name="T71" fmla="*/ 205 h 1774"/>
              <a:gd name="T72" fmla="*/ 1180 w 4477"/>
              <a:gd name="T73" fmla="*/ 256 h 1774"/>
              <a:gd name="T74" fmla="*/ 1079 w 4477"/>
              <a:gd name="T75" fmla="*/ 312 h 1774"/>
              <a:gd name="T76" fmla="*/ 980 w 4477"/>
              <a:gd name="T77" fmla="*/ 373 h 1774"/>
              <a:gd name="T78" fmla="*/ 884 w 4477"/>
              <a:gd name="T79" fmla="*/ 439 h 1774"/>
              <a:gd name="T80" fmla="*/ 792 w 4477"/>
              <a:gd name="T81" fmla="*/ 510 h 1774"/>
              <a:gd name="T82" fmla="*/ 704 w 4477"/>
              <a:gd name="T83" fmla="*/ 585 h 1774"/>
              <a:gd name="T84" fmla="*/ 619 w 4477"/>
              <a:gd name="T85" fmla="*/ 664 h 1774"/>
              <a:gd name="T86" fmla="*/ 539 w 4477"/>
              <a:gd name="T87" fmla="*/ 748 h 1774"/>
              <a:gd name="T88" fmla="*/ 462 w 4477"/>
              <a:gd name="T89" fmla="*/ 836 h 1774"/>
              <a:gd name="T90" fmla="*/ 391 w 4477"/>
              <a:gd name="T91" fmla="*/ 927 h 1774"/>
              <a:gd name="T92" fmla="*/ 324 w 4477"/>
              <a:gd name="T93" fmla="*/ 1022 h 1774"/>
              <a:gd name="T94" fmla="*/ 262 w 4477"/>
              <a:gd name="T95" fmla="*/ 1120 h 1774"/>
              <a:gd name="T96" fmla="*/ 205 w 4477"/>
              <a:gd name="T97" fmla="*/ 1221 h 1774"/>
              <a:gd name="T98" fmla="*/ 153 w 4477"/>
              <a:gd name="T99" fmla="*/ 1325 h 1774"/>
              <a:gd name="T100" fmla="*/ 107 w 4477"/>
              <a:gd name="T101" fmla="*/ 1432 h 1774"/>
              <a:gd name="T102" fmla="*/ 66 w 4477"/>
              <a:gd name="T103" fmla="*/ 1540 h 1774"/>
              <a:gd name="T104" fmla="*/ 30 w 4477"/>
              <a:gd name="T105" fmla="*/ 1651 h 1774"/>
              <a:gd name="T106" fmla="*/ 0 w 4477"/>
              <a:gd name="T107" fmla="*/ 1763 h 1774"/>
              <a:gd name="T108" fmla="*/ 4476 w 4477"/>
              <a:gd name="T109" fmla="*/ 1773 h 1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477" h="1774">
                <a:moveTo>
                  <a:pt x="4476" y="1773"/>
                </a:moveTo>
                <a:lnTo>
                  <a:pt x="4447" y="1661"/>
                </a:lnTo>
                <a:lnTo>
                  <a:pt x="4412" y="1550"/>
                </a:lnTo>
                <a:lnTo>
                  <a:pt x="4371" y="1442"/>
                </a:lnTo>
                <a:lnTo>
                  <a:pt x="4325" y="1335"/>
                </a:lnTo>
                <a:lnTo>
                  <a:pt x="4274" y="1231"/>
                </a:lnTo>
                <a:lnTo>
                  <a:pt x="4217" y="1129"/>
                </a:lnTo>
                <a:lnTo>
                  <a:pt x="4156" y="1031"/>
                </a:lnTo>
                <a:lnTo>
                  <a:pt x="4089" y="936"/>
                </a:lnTo>
                <a:lnTo>
                  <a:pt x="4018" y="844"/>
                </a:lnTo>
                <a:lnTo>
                  <a:pt x="3943" y="756"/>
                </a:lnTo>
                <a:lnTo>
                  <a:pt x="3863" y="672"/>
                </a:lnTo>
                <a:lnTo>
                  <a:pt x="3778" y="592"/>
                </a:lnTo>
                <a:lnTo>
                  <a:pt x="3690" y="516"/>
                </a:lnTo>
                <a:lnTo>
                  <a:pt x="3598" y="445"/>
                </a:lnTo>
                <a:lnTo>
                  <a:pt x="3503" y="379"/>
                </a:lnTo>
                <a:lnTo>
                  <a:pt x="3405" y="317"/>
                </a:lnTo>
                <a:lnTo>
                  <a:pt x="3303" y="261"/>
                </a:lnTo>
                <a:lnTo>
                  <a:pt x="3199" y="210"/>
                </a:lnTo>
                <a:lnTo>
                  <a:pt x="3092" y="164"/>
                </a:lnTo>
                <a:lnTo>
                  <a:pt x="2983" y="123"/>
                </a:lnTo>
                <a:lnTo>
                  <a:pt x="2873" y="89"/>
                </a:lnTo>
                <a:lnTo>
                  <a:pt x="2760" y="59"/>
                </a:lnTo>
                <a:lnTo>
                  <a:pt x="2647" y="36"/>
                </a:lnTo>
                <a:lnTo>
                  <a:pt x="2532" y="18"/>
                </a:lnTo>
                <a:lnTo>
                  <a:pt x="2416" y="6"/>
                </a:lnTo>
                <a:lnTo>
                  <a:pt x="2300" y="0"/>
                </a:lnTo>
                <a:lnTo>
                  <a:pt x="2184" y="0"/>
                </a:lnTo>
                <a:lnTo>
                  <a:pt x="2068" y="5"/>
                </a:lnTo>
                <a:lnTo>
                  <a:pt x="1953" y="17"/>
                </a:lnTo>
                <a:lnTo>
                  <a:pt x="1838" y="34"/>
                </a:lnTo>
                <a:lnTo>
                  <a:pt x="1724" y="57"/>
                </a:lnTo>
                <a:lnTo>
                  <a:pt x="1612" y="86"/>
                </a:lnTo>
                <a:lnTo>
                  <a:pt x="1501" y="120"/>
                </a:lnTo>
                <a:lnTo>
                  <a:pt x="1392" y="160"/>
                </a:lnTo>
                <a:lnTo>
                  <a:pt x="1285" y="205"/>
                </a:lnTo>
                <a:lnTo>
                  <a:pt x="1180" y="256"/>
                </a:lnTo>
                <a:lnTo>
                  <a:pt x="1079" y="312"/>
                </a:lnTo>
                <a:lnTo>
                  <a:pt x="980" y="373"/>
                </a:lnTo>
                <a:lnTo>
                  <a:pt x="884" y="439"/>
                </a:lnTo>
                <a:lnTo>
                  <a:pt x="792" y="510"/>
                </a:lnTo>
                <a:lnTo>
                  <a:pt x="704" y="585"/>
                </a:lnTo>
                <a:lnTo>
                  <a:pt x="619" y="664"/>
                </a:lnTo>
                <a:lnTo>
                  <a:pt x="539" y="748"/>
                </a:lnTo>
                <a:lnTo>
                  <a:pt x="462" y="836"/>
                </a:lnTo>
                <a:lnTo>
                  <a:pt x="391" y="927"/>
                </a:lnTo>
                <a:lnTo>
                  <a:pt x="324" y="1022"/>
                </a:lnTo>
                <a:lnTo>
                  <a:pt x="262" y="1120"/>
                </a:lnTo>
                <a:lnTo>
                  <a:pt x="205" y="1221"/>
                </a:lnTo>
                <a:lnTo>
                  <a:pt x="153" y="1325"/>
                </a:lnTo>
                <a:lnTo>
                  <a:pt x="107" y="1432"/>
                </a:lnTo>
                <a:lnTo>
                  <a:pt x="66" y="1540"/>
                </a:lnTo>
                <a:lnTo>
                  <a:pt x="30" y="1651"/>
                </a:lnTo>
                <a:lnTo>
                  <a:pt x="0" y="1763"/>
                </a:lnTo>
                <a:lnTo>
                  <a:pt x="4476" y="1773"/>
                </a:lnTo>
              </a:path>
            </a:pathLst>
          </a:cu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1969" name="AutoShape 1041"/>
          <p:cNvCxnSpPr>
            <a:cxnSpLocks noChangeShapeType="1"/>
          </p:cNvCxnSpPr>
          <p:nvPr/>
        </p:nvCxnSpPr>
        <p:spPr bwMode="auto">
          <a:xfrm flipV="1">
            <a:off x="5724525" y="1827748"/>
            <a:ext cx="684213" cy="325438"/>
          </a:xfrm>
          <a:prstGeom prst="curvedConnector3">
            <a:avLst>
              <a:gd name="adj1" fmla="val 49884"/>
            </a:avLst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1970" name="Freeform 1042"/>
          <p:cNvSpPr>
            <a:spLocks noChangeArrowheads="1"/>
          </p:cNvSpPr>
          <p:nvPr/>
        </p:nvSpPr>
        <p:spPr bwMode="auto">
          <a:xfrm>
            <a:off x="4797425" y="2843748"/>
            <a:ext cx="1633538" cy="981075"/>
          </a:xfrm>
          <a:custGeom>
            <a:avLst/>
            <a:gdLst>
              <a:gd name="T0" fmla="*/ 20 w 4537"/>
              <a:gd name="T1" fmla="*/ 161 h 2727"/>
              <a:gd name="T2" fmla="*/ 1 w 4537"/>
              <a:gd name="T3" fmla="*/ 389 h 2727"/>
              <a:gd name="T4" fmla="*/ 6 w 4537"/>
              <a:gd name="T5" fmla="*/ 617 h 2727"/>
              <a:gd name="T6" fmla="*/ 33 w 4537"/>
              <a:gd name="T7" fmla="*/ 844 h 2727"/>
              <a:gd name="T8" fmla="*/ 83 w 4537"/>
              <a:gd name="T9" fmla="*/ 1067 h 2727"/>
              <a:gd name="T10" fmla="*/ 156 w 4537"/>
              <a:gd name="T11" fmla="*/ 1283 h 2727"/>
              <a:gd name="T12" fmla="*/ 249 w 4537"/>
              <a:gd name="T13" fmla="*/ 1492 h 2727"/>
              <a:gd name="T14" fmla="*/ 364 w 4537"/>
              <a:gd name="T15" fmla="*/ 1690 h 2727"/>
              <a:gd name="T16" fmla="*/ 497 w 4537"/>
              <a:gd name="T17" fmla="*/ 1875 h 2727"/>
              <a:gd name="T18" fmla="*/ 649 w 4537"/>
              <a:gd name="T19" fmla="*/ 2046 h 2727"/>
              <a:gd name="T20" fmla="*/ 817 w 4537"/>
              <a:gd name="T21" fmla="*/ 2201 h 2727"/>
              <a:gd name="T22" fmla="*/ 999 w 4537"/>
              <a:gd name="T23" fmla="*/ 2338 h 2727"/>
              <a:gd name="T24" fmla="*/ 1195 w 4537"/>
              <a:gd name="T25" fmla="*/ 2456 h 2727"/>
              <a:gd name="T26" fmla="*/ 1401 w 4537"/>
              <a:gd name="T27" fmla="*/ 2554 h 2727"/>
              <a:gd name="T28" fmla="*/ 1616 w 4537"/>
              <a:gd name="T29" fmla="*/ 2630 h 2727"/>
              <a:gd name="T30" fmla="*/ 1838 w 4537"/>
              <a:gd name="T31" fmla="*/ 2685 h 2727"/>
              <a:gd name="T32" fmla="*/ 2064 w 4537"/>
              <a:gd name="T33" fmla="*/ 2717 h 2727"/>
              <a:gd name="T34" fmla="*/ 2293 w 4537"/>
              <a:gd name="T35" fmla="*/ 2726 h 2727"/>
              <a:gd name="T36" fmla="*/ 2521 w 4537"/>
              <a:gd name="T37" fmla="*/ 2712 h 2727"/>
              <a:gd name="T38" fmla="*/ 2746 w 4537"/>
              <a:gd name="T39" fmla="*/ 2675 h 2727"/>
              <a:gd name="T40" fmla="*/ 2967 w 4537"/>
              <a:gd name="T41" fmla="*/ 2616 h 2727"/>
              <a:gd name="T42" fmla="*/ 3180 w 4537"/>
              <a:gd name="T43" fmla="*/ 2535 h 2727"/>
              <a:gd name="T44" fmla="*/ 3384 w 4537"/>
              <a:gd name="T45" fmla="*/ 2432 h 2727"/>
              <a:gd name="T46" fmla="*/ 3577 w 4537"/>
              <a:gd name="T47" fmla="*/ 2310 h 2727"/>
              <a:gd name="T48" fmla="*/ 3757 w 4537"/>
              <a:gd name="T49" fmla="*/ 2169 h 2727"/>
              <a:gd name="T50" fmla="*/ 3921 w 4537"/>
              <a:gd name="T51" fmla="*/ 2010 h 2727"/>
              <a:gd name="T52" fmla="*/ 4069 w 4537"/>
              <a:gd name="T53" fmla="*/ 1836 h 2727"/>
              <a:gd name="T54" fmla="*/ 4199 w 4537"/>
              <a:gd name="T55" fmla="*/ 1648 h 2727"/>
              <a:gd name="T56" fmla="*/ 4309 w 4537"/>
              <a:gd name="T57" fmla="*/ 1448 h 2727"/>
              <a:gd name="T58" fmla="*/ 4398 w 4537"/>
              <a:gd name="T59" fmla="*/ 1237 h 2727"/>
              <a:gd name="T60" fmla="*/ 4465 w 4537"/>
              <a:gd name="T61" fmla="*/ 1019 h 2727"/>
              <a:gd name="T62" fmla="*/ 4511 w 4537"/>
              <a:gd name="T63" fmla="*/ 795 h 2727"/>
              <a:gd name="T64" fmla="*/ 4533 w 4537"/>
              <a:gd name="T65" fmla="*/ 568 h 2727"/>
              <a:gd name="T66" fmla="*/ 4533 w 4537"/>
              <a:gd name="T67" fmla="*/ 340 h 2727"/>
              <a:gd name="T68" fmla="*/ 4510 w 4537"/>
              <a:gd name="T69" fmla="*/ 112 h 2727"/>
              <a:gd name="T70" fmla="*/ 37 w 4537"/>
              <a:gd name="T71" fmla="*/ 48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537" h="2727">
                <a:moveTo>
                  <a:pt x="37" y="48"/>
                </a:moveTo>
                <a:lnTo>
                  <a:pt x="20" y="161"/>
                </a:lnTo>
                <a:lnTo>
                  <a:pt x="7" y="275"/>
                </a:lnTo>
                <a:lnTo>
                  <a:pt x="1" y="389"/>
                </a:lnTo>
                <a:lnTo>
                  <a:pt x="0" y="503"/>
                </a:lnTo>
                <a:lnTo>
                  <a:pt x="6" y="617"/>
                </a:lnTo>
                <a:lnTo>
                  <a:pt x="16" y="731"/>
                </a:lnTo>
                <a:lnTo>
                  <a:pt x="33" y="844"/>
                </a:lnTo>
                <a:lnTo>
                  <a:pt x="55" y="956"/>
                </a:lnTo>
                <a:lnTo>
                  <a:pt x="83" y="1067"/>
                </a:lnTo>
                <a:lnTo>
                  <a:pt x="117" y="1176"/>
                </a:lnTo>
                <a:lnTo>
                  <a:pt x="156" y="1283"/>
                </a:lnTo>
                <a:lnTo>
                  <a:pt x="200" y="1389"/>
                </a:lnTo>
                <a:lnTo>
                  <a:pt x="249" y="1492"/>
                </a:lnTo>
                <a:lnTo>
                  <a:pt x="304" y="1592"/>
                </a:lnTo>
                <a:lnTo>
                  <a:pt x="364" y="1690"/>
                </a:lnTo>
                <a:lnTo>
                  <a:pt x="428" y="1784"/>
                </a:lnTo>
                <a:lnTo>
                  <a:pt x="497" y="1875"/>
                </a:lnTo>
                <a:lnTo>
                  <a:pt x="571" y="1962"/>
                </a:lnTo>
                <a:lnTo>
                  <a:pt x="649" y="2046"/>
                </a:lnTo>
                <a:lnTo>
                  <a:pt x="731" y="2125"/>
                </a:lnTo>
                <a:lnTo>
                  <a:pt x="817" y="2201"/>
                </a:lnTo>
                <a:lnTo>
                  <a:pt x="906" y="2272"/>
                </a:lnTo>
                <a:lnTo>
                  <a:pt x="999" y="2338"/>
                </a:lnTo>
                <a:lnTo>
                  <a:pt x="1095" y="2399"/>
                </a:lnTo>
                <a:lnTo>
                  <a:pt x="1195" y="2456"/>
                </a:lnTo>
                <a:lnTo>
                  <a:pt x="1297" y="2507"/>
                </a:lnTo>
                <a:lnTo>
                  <a:pt x="1401" y="2554"/>
                </a:lnTo>
                <a:lnTo>
                  <a:pt x="1508" y="2595"/>
                </a:lnTo>
                <a:lnTo>
                  <a:pt x="1616" y="2630"/>
                </a:lnTo>
                <a:lnTo>
                  <a:pt x="1727" y="2660"/>
                </a:lnTo>
                <a:lnTo>
                  <a:pt x="1838" y="2685"/>
                </a:lnTo>
                <a:lnTo>
                  <a:pt x="1951" y="2704"/>
                </a:lnTo>
                <a:lnTo>
                  <a:pt x="2064" y="2717"/>
                </a:lnTo>
                <a:lnTo>
                  <a:pt x="2178" y="2724"/>
                </a:lnTo>
                <a:lnTo>
                  <a:pt x="2293" y="2726"/>
                </a:lnTo>
                <a:lnTo>
                  <a:pt x="2407" y="2722"/>
                </a:lnTo>
                <a:lnTo>
                  <a:pt x="2521" y="2712"/>
                </a:lnTo>
                <a:lnTo>
                  <a:pt x="2634" y="2696"/>
                </a:lnTo>
                <a:lnTo>
                  <a:pt x="2746" y="2675"/>
                </a:lnTo>
                <a:lnTo>
                  <a:pt x="2857" y="2648"/>
                </a:lnTo>
                <a:lnTo>
                  <a:pt x="2967" y="2616"/>
                </a:lnTo>
                <a:lnTo>
                  <a:pt x="3074" y="2578"/>
                </a:lnTo>
                <a:lnTo>
                  <a:pt x="3180" y="2535"/>
                </a:lnTo>
                <a:lnTo>
                  <a:pt x="3284" y="2486"/>
                </a:lnTo>
                <a:lnTo>
                  <a:pt x="3384" y="2432"/>
                </a:lnTo>
                <a:lnTo>
                  <a:pt x="3482" y="2374"/>
                </a:lnTo>
                <a:lnTo>
                  <a:pt x="3577" y="2310"/>
                </a:lnTo>
                <a:lnTo>
                  <a:pt x="3669" y="2242"/>
                </a:lnTo>
                <a:lnTo>
                  <a:pt x="3757" y="2169"/>
                </a:lnTo>
                <a:lnTo>
                  <a:pt x="3841" y="2092"/>
                </a:lnTo>
                <a:lnTo>
                  <a:pt x="3921" y="2010"/>
                </a:lnTo>
                <a:lnTo>
                  <a:pt x="3998" y="1925"/>
                </a:lnTo>
                <a:lnTo>
                  <a:pt x="4069" y="1836"/>
                </a:lnTo>
                <a:lnTo>
                  <a:pt x="4136" y="1744"/>
                </a:lnTo>
                <a:lnTo>
                  <a:pt x="4199" y="1648"/>
                </a:lnTo>
                <a:lnTo>
                  <a:pt x="4256" y="1549"/>
                </a:lnTo>
                <a:lnTo>
                  <a:pt x="4309" y="1448"/>
                </a:lnTo>
                <a:lnTo>
                  <a:pt x="4356" y="1344"/>
                </a:lnTo>
                <a:lnTo>
                  <a:pt x="4398" y="1237"/>
                </a:lnTo>
                <a:lnTo>
                  <a:pt x="4434" y="1129"/>
                </a:lnTo>
                <a:lnTo>
                  <a:pt x="4465" y="1019"/>
                </a:lnTo>
                <a:lnTo>
                  <a:pt x="4491" y="908"/>
                </a:lnTo>
                <a:lnTo>
                  <a:pt x="4511" y="795"/>
                </a:lnTo>
                <a:lnTo>
                  <a:pt x="4525" y="682"/>
                </a:lnTo>
                <a:lnTo>
                  <a:pt x="4533" y="568"/>
                </a:lnTo>
                <a:lnTo>
                  <a:pt x="4536" y="454"/>
                </a:lnTo>
                <a:lnTo>
                  <a:pt x="4533" y="340"/>
                </a:lnTo>
                <a:lnTo>
                  <a:pt x="4524" y="226"/>
                </a:lnTo>
                <a:lnTo>
                  <a:pt x="4510" y="112"/>
                </a:lnTo>
                <a:lnTo>
                  <a:pt x="4489" y="0"/>
                </a:lnTo>
                <a:lnTo>
                  <a:pt x="37" y="48"/>
                </a:lnTo>
              </a:path>
            </a:pathLst>
          </a:cu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1971" name="AutoShape 1043"/>
          <p:cNvCxnSpPr>
            <a:cxnSpLocks noChangeShapeType="1"/>
          </p:cNvCxnSpPr>
          <p:nvPr/>
        </p:nvCxnSpPr>
        <p:spPr bwMode="auto">
          <a:xfrm flipH="1" flipV="1">
            <a:off x="5578475" y="3826411"/>
            <a:ext cx="304800" cy="279400"/>
          </a:xfrm>
          <a:prstGeom prst="curvedConnector3">
            <a:avLst>
              <a:gd name="adj1" fmla="val 50000"/>
            </a:avLst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1972" name="Text Box 1044"/>
          <p:cNvSpPr txBox="1">
            <a:spLocks noChangeArrowheads="1"/>
          </p:cNvSpPr>
          <p:nvPr/>
        </p:nvSpPr>
        <p:spPr bwMode="auto">
          <a:xfrm>
            <a:off x="6335713" y="1611848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Spectators</a:t>
            </a:r>
          </a:p>
        </p:txBody>
      </p:sp>
      <p:sp>
        <p:nvSpPr>
          <p:cNvPr id="381973" name="Text Box 1045"/>
          <p:cNvSpPr txBox="1">
            <a:spLocks noChangeArrowheads="1"/>
          </p:cNvSpPr>
          <p:nvPr/>
        </p:nvSpPr>
        <p:spPr bwMode="auto">
          <a:xfrm>
            <a:off x="5903913" y="3951823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Participants</a:t>
            </a:r>
          </a:p>
        </p:txBody>
      </p:sp>
    </p:spTree>
    <p:extLst>
      <p:ext uri="{BB962C8B-B14F-4D97-AF65-F5344CB8AC3E}">
        <p14:creationId xmlns:p14="http://schemas.microsoft.com/office/powerpoint/2010/main" val="99293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Plane and Overlap Region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29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071982" y="1278798"/>
            <a:ext cx="3614816" cy="50530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Reaction plane (RP)</a:t>
            </a:r>
          </a:p>
          <a:p>
            <a:r>
              <a:rPr lang="en-US" dirty="0" smtClean="0"/>
              <a:t>defined by impact parameter </a:t>
            </a:r>
            <a:r>
              <a:rPr lang="en-US" i="1" dirty="0" smtClean="0"/>
              <a:t>b</a:t>
            </a:r>
            <a:r>
              <a:rPr lang="en-US" dirty="0" smtClean="0"/>
              <a:t> and beam direction </a:t>
            </a:r>
            <a:r>
              <a:rPr lang="en-US" i="1" dirty="0" smtClean="0"/>
              <a:t>z</a:t>
            </a:r>
          </a:p>
          <a:p>
            <a:r>
              <a:rPr lang="en-US" dirty="0" smtClean="0"/>
              <a:t>specified by angle to horizontal plane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Overlap region</a:t>
            </a:r>
          </a:p>
          <a:p>
            <a:r>
              <a:rPr lang="en-US" dirty="0" smtClean="0"/>
              <a:t>volume covered by participants</a:t>
            </a:r>
          </a:p>
          <a:p>
            <a:r>
              <a:rPr lang="en-US" dirty="0" smtClean="0"/>
              <a:t>lenticular or almond shaped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4934"/>
            <a:ext cx="4907960" cy="3533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1660729" y="5508665"/>
            <a:ext cx="26277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n-lt"/>
              </a:rPr>
              <a:t>Not detector coordinates!</a:t>
            </a:r>
            <a:endParaRPr lang="en-US" dirty="0">
              <a:latin typeface="+mn-lt"/>
            </a:endParaRPr>
          </a:p>
        </p:txBody>
      </p:sp>
      <p:sp>
        <p:nvSpPr>
          <p:cNvPr id="9" name="Right Arrow 8"/>
          <p:cNvSpPr/>
          <p:nvPr/>
        </p:nvSpPr>
        <p:spPr>
          <a:xfrm rot="18260141">
            <a:off x="3916975" y="1556103"/>
            <a:ext cx="1075317" cy="27460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551498">
            <a:off x="73635" y="5588759"/>
            <a:ext cx="1075317" cy="27460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36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Quark-Gluon Plasma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69019" y="4025999"/>
            <a:ext cx="3603541" cy="14144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smtClean="0"/>
              <a:t>Compression</a:t>
            </a:r>
          </a:p>
          <a:p>
            <a:r>
              <a:rPr lang="en-US" smtClean="0"/>
              <a:t>reduce distance between nucleons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4339256" y="4025999"/>
            <a:ext cx="4460240" cy="14144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Heating</a:t>
            </a:r>
          </a:p>
          <a:p>
            <a:r>
              <a:rPr lang="en-US" dirty="0" smtClean="0"/>
              <a:t>thermally create pions</a:t>
            </a:r>
          </a:p>
          <a:p>
            <a:r>
              <a:rPr lang="en-US" dirty="0" smtClean="0"/>
              <a:t>fill space between nucleons</a:t>
            </a:r>
          </a:p>
        </p:txBody>
      </p:sp>
      <p:pic>
        <p:nvPicPr>
          <p:cNvPr id="10" name="Picture 9" descr="QGPdiagram-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76" y="1355315"/>
            <a:ext cx="7176048" cy="2670158"/>
          </a:xfrm>
          <a:prstGeom prst="rect">
            <a:avLst/>
          </a:prstGeom>
        </p:spPr>
      </p:pic>
      <p:sp>
        <p:nvSpPr>
          <p:cNvPr id="12" name="Content Placeholder 8"/>
          <p:cNvSpPr txBox="1">
            <a:spLocks/>
          </p:cNvSpPr>
          <p:nvPr/>
        </p:nvSpPr>
        <p:spPr>
          <a:xfrm>
            <a:off x="1846363" y="5440462"/>
            <a:ext cx="6953133" cy="1288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hadrons overlap</a:t>
            </a:r>
          </a:p>
          <a:p>
            <a:r>
              <a:rPr lang="en-US" smtClean="0"/>
              <a:t>quarks roam freely over large volume (deconfinement)</a:t>
            </a:r>
          </a:p>
          <a:p>
            <a:r>
              <a:rPr lang="en-US" b="1" smtClean="0"/>
              <a:t>Quark-Gluon Plasma</a:t>
            </a:r>
          </a:p>
        </p:txBody>
      </p:sp>
      <p:sp>
        <p:nvSpPr>
          <p:cNvPr id="14" name="Notched Right Arrow 13"/>
          <p:cNvSpPr/>
          <p:nvPr/>
        </p:nvSpPr>
        <p:spPr>
          <a:xfrm>
            <a:off x="551801" y="5706330"/>
            <a:ext cx="864350" cy="684560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 w="190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63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7" name="Picture 102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58"/>
          <a:stretch/>
        </p:blipFill>
        <p:spPr bwMode="auto">
          <a:xfrm>
            <a:off x="4421188" y="1771650"/>
            <a:ext cx="4722812" cy="41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02434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Glauber</a:t>
            </a:r>
            <a:r>
              <a:rPr lang="en-US" dirty="0" smtClean="0"/>
              <a:t> </a:t>
            </a:r>
            <a:r>
              <a:rPr lang="en-US" dirty="0"/>
              <a:t>Monte-</a:t>
            </a:r>
            <a:r>
              <a:rPr lang="en-US" dirty="0" smtClean="0"/>
              <a:t>Carlo Simulation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30</a:t>
            </a:fld>
            <a:endParaRPr lang="de-DE" dirty="0"/>
          </a:p>
        </p:txBody>
      </p:sp>
      <p:sp>
        <p:nvSpPr>
          <p:cNvPr id="402435" name="Rectangle 1027"/>
          <p:cNvSpPr>
            <a:spLocks noGrp="1" noChangeArrowheads="1"/>
          </p:cNvSpPr>
          <p:nvPr>
            <p:ph sz="quarter" idx="13"/>
          </p:nvPr>
        </p:nvSpPr>
        <p:spPr>
          <a:xfrm>
            <a:off x="457201" y="1278798"/>
            <a:ext cx="4125345" cy="55682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distribute nucleons according to Woods-Saxon distribution (for projectile and target) - from e-scattering experiments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choose impact parameter </a:t>
            </a:r>
            <a:r>
              <a:rPr lang="en-US" sz="2000" i="1" dirty="0"/>
              <a:t>b</a:t>
            </a:r>
            <a:r>
              <a:rPr lang="en-US" sz="2000" dirty="0"/>
              <a:t> randomly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nucleon-nucleon collision happens if distance </a:t>
            </a: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simulate </a:t>
            </a:r>
            <a:r>
              <a:rPr lang="en-US" sz="2000" dirty="0">
                <a:solidFill>
                  <a:srgbClr val="000000"/>
                </a:solidFill>
              </a:rPr>
              <a:t>many collisions to obtain 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number of participating nucleons &lt;</a:t>
            </a:r>
            <a:r>
              <a:rPr lang="en-US" sz="2000" i="1" dirty="0" err="1">
                <a:solidFill>
                  <a:srgbClr val="000000"/>
                </a:solidFill>
              </a:rPr>
              <a:t>N</a:t>
            </a:r>
            <a:r>
              <a:rPr lang="en-US" sz="2000" baseline="-25000" dirty="0" err="1">
                <a:solidFill>
                  <a:srgbClr val="000000"/>
                </a:solidFill>
              </a:rPr>
              <a:t>part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&gt;</a:t>
            </a:r>
            <a:endParaRPr lang="en-US" sz="2000" dirty="0">
              <a:solidFill>
                <a:srgbClr val="000000"/>
              </a:solidFill>
              <a:sym typeface="Symbol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number of binary collisions between nucleons &lt;</a:t>
            </a:r>
            <a:r>
              <a:rPr lang="en-US" sz="2000" i="1" dirty="0" err="1">
                <a:solidFill>
                  <a:srgbClr val="000000"/>
                </a:solidFill>
              </a:rPr>
              <a:t>N</a:t>
            </a:r>
            <a:r>
              <a:rPr lang="en-US" sz="2000" baseline="-25000" dirty="0" err="1">
                <a:solidFill>
                  <a:srgbClr val="000000"/>
                </a:solidFill>
              </a:rPr>
              <a:t>coll</a:t>
            </a:r>
            <a:r>
              <a:rPr lang="en-US" sz="2000" dirty="0">
                <a:solidFill>
                  <a:srgbClr val="000000"/>
                </a:solidFill>
                <a:sym typeface="Symbol" charset="0"/>
              </a:rPr>
              <a:t>&gt;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graphicFrame>
        <p:nvGraphicFramePr>
          <p:cNvPr id="402436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330385"/>
              </p:ext>
            </p:extLst>
          </p:nvPr>
        </p:nvGraphicFramePr>
        <p:xfrm>
          <a:off x="1286129" y="3688865"/>
          <a:ext cx="20161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5" imgW="1067197" imgH="292497" progId="Equation.3">
                  <p:embed/>
                </p:oleObj>
              </mc:Choice>
              <mc:Fallback>
                <p:oleObj name="Equation" r:id="rId5" imgW="1067197" imgH="2924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6129" y="3688865"/>
                        <a:ext cx="20161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2438" name="Rectangle 1030"/>
          <p:cNvSpPr>
            <a:spLocks noChangeArrowheads="1"/>
          </p:cNvSpPr>
          <p:nvPr/>
        </p:nvSpPr>
        <p:spPr bwMode="auto">
          <a:xfrm>
            <a:off x="457200" y="5084763"/>
            <a:ext cx="4038600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25000"/>
              </a:spcAft>
              <a:buClr>
                <a:srgbClr val="FF0000"/>
              </a:buClr>
              <a:buFont typeface="Wingdings 2" charset="0"/>
              <a:buChar char="¡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2439" name="Text Box 1031"/>
          <p:cNvSpPr txBox="1">
            <a:spLocks noChangeArrowheads="1"/>
          </p:cNvSpPr>
          <p:nvPr/>
        </p:nvSpPr>
        <p:spPr bwMode="auto">
          <a:xfrm>
            <a:off x="5148263" y="1835148"/>
            <a:ext cx="302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33CC"/>
                </a:solidFill>
              </a:rPr>
              <a:t>Au nucleus in </a:t>
            </a:r>
            <a:r>
              <a:rPr lang="en-US" b="1" dirty="0" err="1">
                <a:solidFill>
                  <a:srgbClr val="0033CC"/>
                </a:solidFill>
              </a:rPr>
              <a:t>Glauber</a:t>
            </a:r>
            <a:r>
              <a:rPr lang="en-US" b="1" dirty="0">
                <a:solidFill>
                  <a:srgbClr val="0033CC"/>
                </a:solidFill>
              </a:rPr>
              <a:t> MC</a:t>
            </a:r>
          </a:p>
        </p:txBody>
      </p:sp>
    </p:spTree>
    <p:extLst>
      <p:ext uri="{BB962C8B-B14F-4D97-AF65-F5344CB8AC3E}">
        <p14:creationId xmlns:p14="http://schemas.microsoft.com/office/powerpoint/2010/main" val="267649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2-Jun-05-ta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158" y="1067445"/>
            <a:ext cx="4795841" cy="2841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Glauber</a:t>
            </a:r>
            <a:r>
              <a:rPr lang="en-US" dirty="0" smtClean="0"/>
              <a:t> Monte-Carlo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31</a:t>
            </a:fld>
            <a:endParaRPr lang="de-DE" dirty="0"/>
          </a:p>
        </p:txBody>
      </p:sp>
      <p:pic>
        <p:nvPicPr>
          <p:cNvPr id="7" name="Picture 6" descr="2012-Jun-05-impactpar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0"/>
          <a:stretch/>
        </p:blipFill>
        <p:spPr>
          <a:xfrm>
            <a:off x="83813" y="1067445"/>
            <a:ext cx="4647674" cy="2841980"/>
          </a:xfrm>
          <a:prstGeom prst="rect">
            <a:avLst/>
          </a:prstGeom>
        </p:spPr>
      </p:pic>
      <p:pic>
        <p:nvPicPr>
          <p:cNvPr id="8" name="Picture 7" descr="2012-Jun-05-nco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159" y="3756264"/>
            <a:ext cx="4795841" cy="2841980"/>
          </a:xfrm>
          <a:prstGeom prst="rect">
            <a:avLst/>
          </a:prstGeom>
        </p:spPr>
      </p:pic>
      <p:pic>
        <p:nvPicPr>
          <p:cNvPr id="9" name="Picture 8" descr="2012-Jun-05-npart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9" r="4005"/>
          <a:stretch/>
        </p:blipFill>
        <p:spPr>
          <a:xfrm>
            <a:off x="83813" y="3756264"/>
            <a:ext cx="4455584" cy="284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9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Glauber</a:t>
            </a:r>
            <a:r>
              <a:rPr lang="en-US" dirty="0" smtClean="0"/>
              <a:t> Fit to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32</a:t>
            </a:fld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278798"/>
            <a:ext cx="3924299" cy="507120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Glauber</a:t>
            </a:r>
            <a:r>
              <a:rPr lang="en-US" dirty="0" smtClean="0"/>
              <a:t> MC must be connected to measurable observable:</a:t>
            </a:r>
          </a:p>
          <a:p>
            <a:pPr marL="0" indent="0">
              <a:buNone/>
            </a:pPr>
            <a:r>
              <a:rPr lang="en-US" dirty="0" smtClean="0"/>
              <a:t>e.g. # of TPC tracks, signal in V0 detector</a:t>
            </a:r>
          </a:p>
          <a:p>
            <a:r>
              <a:rPr lang="en-US" dirty="0" err="1" smtClean="0"/>
              <a:t>N</a:t>
            </a:r>
            <a:r>
              <a:rPr lang="en-US" baseline="-25000" dirty="0" err="1" smtClean="0"/>
              <a:t>part</a:t>
            </a:r>
            <a:r>
              <a:rPr lang="en-US" dirty="0" smtClean="0"/>
              <a:t>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coll</a:t>
            </a:r>
            <a:r>
              <a:rPr lang="en-US" dirty="0" smtClean="0"/>
              <a:t> from </a:t>
            </a:r>
            <a:r>
              <a:rPr lang="en-US" dirty="0" err="1" smtClean="0"/>
              <a:t>Glauber</a:t>
            </a:r>
            <a:r>
              <a:rPr lang="en-US" dirty="0" smtClean="0"/>
              <a:t> MC</a:t>
            </a:r>
          </a:p>
          <a:p>
            <a:r>
              <a:rPr lang="en-US" dirty="0" smtClean="0"/>
              <a:t>fold with distribution </a:t>
            </a:r>
            <a:r>
              <a:rPr lang="en-US" dirty="0"/>
              <a:t>of #particles per </a:t>
            </a:r>
            <a:r>
              <a:rPr lang="en-US" dirty="0" smtClean="0"/>
              <a:t>participant:</a:t>
            </a:r>
            <a:r>
              <a:rPr lang="en-US" dirty="0"/>
              <a:t> </a:t>
            </a:r>
            <a:r>
              <a:rPr lang="en-US" dirty="0" err="1" smtClean="0"/>
              <a:t>gaussian</a:t>
            </a:r>
            <a:r>
              <a:rPr lang="en-US" dirty="0" smtClean="0"/>
              <a:t>, </a:t>
            </a:r>
            <a:r>
              <a:rPr lang="en-US" dirty="0" err="1" smtClean="0"/>
              <a:t>poissonian</a:t>
            </a:r>
            <a:r>
              <a:rPr lang="en-US" dirty="0" smtClean="0"/>
              <a:t>, negative binomial</a:t>
            </a:r>
          </a:p>
          <a:p>
            <a:r>
              <a:rPr lang="en-US" dirty="0" smtClean="0"/>
              <a:t>fit data distributions with </a:t>
            </a:r>
            <a:r>
              <a:rPr lang="en-US" dirty="0" err="1" smtClean="0"/>
              <a:t>Glauber</a:t>
            </a:r>
            <a:r>
              <a:rPr lang="en-US" dirty="0" smtClean="0"/>
              <a:t> MC </a:t>
            </a:r>
            <a:r>
              <a:rPr lang="en-US" dirty="0" err="1" smtClean="0"/>
              <a:t>parametrisations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Divide data sample in centrality bins using detector signal </a:t>
            </a:r>
          </a:p>
          <a:p>
            <a:r>
              <a:rPr lang="en-US" dirty="0" smtClean="0"/>
              <a:t>most central (0-5%) to peripheral (60-80%, 80-90%)</a:t>
            </a:r>
          </a:p>
          <a:p>
            <a:r>
              <a:rPr lang="en-US" dirty="0" smtClean="0"/>
              <a:t>determine </a:t>
            </a:r>
            <a:r>
              <a:rPr lang="en-US" dirty="0"/>
              <a:t>〈</a:t>
            </a:r>
            <a:r>
              <a:rPr lang="en-US" dirty="0" err="1"/>
              <a:t>N</a:t>
            </a:r>
            <a:r>
              <a:rPr lang="en-US" baseline="-25000" dirty="0" err="1"/>
              <a:t>coll</a:t>
            </a:r>
            <a:r>
              <a:rPr lang="en-US" dirty="0" smtClean="0"/>
              <a:t>〉, 〈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part</a:t>
            </a:r>
            <a:r>
              <a:rPr lang="en-US" dirty="0" smtClean="0"/>
              <a:t>〉 for each bin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2012-Jun-05-tpcgla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771" y="1209848"/>
            <a:ext cx="4508142" cy="2671491"/>
          </a:xfrm>
          <a:prstGeom prst="rect">
            <a:avLst/>
          </a:prstGeom>
        </p:spPr>
      </p:pic>
      <p:pic>
        <p:nvPicPr>
          <p:cNvPr id="9" name="Picture 8" descr="2012-Jun-05-v0gla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771" y="4030886"/>
            <a:ext cx="4508142" cy="267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Centrality &amp; Spectator Neutrons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33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40250" y="1184303"/>
            <a:ext cx="7722919" cy="13100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Zero-Degree Calorimeter (ZDC)</a:t>
            </a:r>
          </a:p>
          <a:p>
            <a:r>
              <a:rPr lang="en-US" dirty="0" smtClean="0"/>
              <a:t>hadron calorimeter in beam direction (0°)</a:t>
            </a:r>
          </a:p>
          <a:p>
            <a:r>
              <a:rPr lang="en-US" dirty="0" smtClean="0"/>
              <a:t>measure spectator neutrons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628836" y="2731104"/>
            <a:ext cx="3057963" cy="36007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Peripheral:</a:t>
            </a:r>
          </a:p>
          <a:p>
            <a:r>
              <a:rPr lang="en-US" dirty="0" smtClean="0"/>
              <a:t>nuclei remain almost intact</a:t>
            </a:r>
          </a:p>
          <a:p>
            <a:r>
              <a:rPr lang="en-US" dirty="0" smtClean="0"/>
              <a:t>few neutrons </a:t>
            </a:r>
            <a:r>
              <a:rPr lang="en-US" dirty="0" smtClean="0"/>
              <a:t>“kicked out”</a:t>
            </a:r>
          </a:p>
          <a:p>
            <a:pPr marL="0" indent="0">
              <a:buNone/>
            </a:pPr>
            <a:r>
              <a:rPr lang="en-US" dirty="0" smtClean="0"/>
              <a:t>Central</a:t>
            </a:r>
          </a:p>
          <a:p>
            <a:r>
              <a:rPr lang="en-US" dirty="0" smtClean="0"/>
              <a:t>most neutrons interact </a:t>
            </a:r>
            <a:r>
              <a:rPr lang="en-US" dirty="0" err="1" smtClean="0"/>
              <a:t>inelastically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Mid-central</a:t>
            </a:r>
          </a:p>
          <a:p>
            <a:r>
              <a:rPr lang="en-US" dirty="0" smtClean="0"/>
              <a:t>max. number of spectator neutrons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94338"/>
            <a:ext cx="5013779" cy="39703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640250" y="6147162"/>
            <a:ext cx="38266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+mn-lt"/>
              </a:rPr>
              <a:t>Number of particles near mid-rapidity</a:t>
            </a:r>
            <a:endParaRPr lang="en-US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 rot="16200000">
            <a:off x="-1120084" y="4837910"/>
            <a:ext cx="31513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+mn-lt"/>
              </a:rPr>
              <a:t>Number of  spectator neutrons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9866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Saturation – Color Glass Condensate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34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4782651" cy="505303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higher parton density in high-energy collisions</a:t>
            </a:r>
          </a:p>
          <a:p>
            <a:pPr lvl="1"/>
            <a:r>
              <a:rPr lang="en-US" dirty="0" smtClean="0"/>
              <a:t>parton density in increases at low-</a:t>
            </a:r>
            <a:r>
              <a:rPr lang="en-US" i="1" dirty="0" smtClean="0"/>
              <a:t>x</a:t>
            </a:r>
          </a:p>
          <a:p>
            <a:pPr lvl="1"/>
            <a:r>
              <a:rPr lang="en-US" i="1" dirty="0" err="1" smtClean="0"/>
              <a:t>p</a:t>
            </a:r>
            <a:r>
              <a:rPr lang="en-US" baseline="-25000" dirty="0" err="1" smtClean="0"/>
              <a:t>parton</a:t>
            </a:r>
            <a:r>
              <a:rPr lang="en-US" dirty="0" smtClean="0"/>
              <a:t> = </a:t>
            </a:r>
            <a:r>
              <a:rPr lang="en-US" i="1" dirty="0" smtClean="0"/>
              <a:t>x</a:t>
            </a:r>
            <a:r>
              <a:rPr lang="en-US" dirty="0" smtClean="0"/>
              <a:t> ×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nucleon</a:t>
            </a:r>
            <a:endParaRPr lang="en-US" dirty="0" smtClean="0"/>
          </a:p>
          <a:p>
            <a:r>
              <a:rPr lang="en-US" dirty="0" smtClean="0"/>
              <a:t>relativistic effects</a:t>
            </a:r>
          </a:p>
          <a:p>
            <a:pPr lvl="1"/>
            <a:r>
              <a:rPr lang="en-US" dirty="0" smtClean="0"/>
              <a:t>length contraction → thin layer of gluons</a:t>
            </a:r>
          </a:p>
          <a:p>
            <a:pPr lvl="1"/>
            <a:r>
              <a:rPr lang="en-US" dirty="0" smtClean="0"/>
              <a:t>time dilation → processes in nuclei are slow</a:t>
            </a:r>
          </a:p>
          <a:p>
            <a:r>
              <a:rPr lang="en-US" dirty="0" smtClean="0"/>
              <a:t>saturation due to recombination of gluons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→ lecture by </a:t>
            </a:r>
            <a:r>
              <a:rPr lang="en-US" dirty="0" err="1" smtClean="0">
                <a:solidFill>
                  <a:srgbClr val="0000FF"/>
                </a:solidFill>
              </a:rPr>
              <a:t>Tuomas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Lappi</a:t>
            </a: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→ lecture by Paul Sorensen</a:t>
            </a:r>
          </a:p>
          <a:p>
            <a:pPr marL="0" indent="0">
              <a:buNone/>
            </a:pPr>
            <a:r>
              <a:rPr lang="en-US" dirty="0" smtClean="0"/>
              <a:t>→ results from p-</a:t>
            </a:r>
            <a:r>
              <a:rPr lang="en-US" dirty="0" err="1" smtClean="0"/>
              <a:t>Pb</a:t>
            </a:r>
            <a:r>
              <a:rPr lang="en-US" dirty="0" smtClean="0"/>
              <a:t> @ LHC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126" y="1607880"/>
            <a:ext cx="3937135" cy="438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08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(Pre-Equilibrium) Phase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35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936280"/>
            <a:ext cx="8373519" cy="23955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N</a:t>
            </a:r>
            <a:r>
              <a:rPr lang="en-US" dirty="0" smtClean="0"/>
              <a:t>ucleons break up into many </a:t>
            </a:r>
            <a:r>
              <a:rPr lang="en-US" dirty="0" err="1" smtClean="0"/>
              <a:t>partons</a:t>
            </a:r>
            <a:endParaRPr lang="en-US" dirty="0" smtClean="0"/>
          </a:p>
          <a:p>
            <a:r>
              <a:rPr lang="en-US" dirty="0" smtClean="0"/>
              <a:t>“free” quarks and gluons for short time</a:t>
            </a:r>
          </a:p>
          <a:p>
            <a:r>
              <a:rPr lang="en-US" dirty="0" smtClean="0"/>
              <a:t>quarks did not have time to form color-neutral objects</a:t>
            </a:r>
          </a:p>
          <a:p>
            <a:r>
              <a:rPr lang="en-US" dirty="0" smtClean="0"/>
              <a:t>quark and gluon momenta, energies result from initial scatterings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Is this a Quark-Gluon Plasma?</a:t>
            </a:r>
          </a:p>
          <a:p>
            <a:r>
              <a:rPr lang="en-US" dirty="0" smtClean="0"/>
              <a:t>QGP is a </a:t>
            </a:r>
            <a:r>
              <a:rPr lang="en-US" b="1" dirty="0" smtClean="0">
                <a:solidFill>
                  <a:srgbClr val="800000"/>
                </a:solidFill>
              </a:rPr>
              <a:t>state of matter</a:t>
            </a:r>
            <a:r>
              <a:rPr lang="en-US" dirty="0" smtClean="0"/>
              <a:t>, i.e. a thermodynamic system in </a:t>
            </a:r>
            <a:r>
              <a:rPr lang="en-US" dirty="0" err="1" smtClean="0"/>
              <a:t>equlibrium</a:t>
            </a:r>
            <a:endParaRPr lang="en-US" dirty="0"/>
          </a:p>
        </p:txBody>
      </p:sp>
      <p:pic>
        <p:nvPicPr>
          <p:cNvPr id="7" name="Picture 10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84" b="5160"/>
          <a:stretch/>
        </p:blipFill>
        <p:spPr bwMode="auto">
          <a:xfrm>
            <a:off x="1660729" y="1077829"/>
            <a:ext cx="5143130" cy="261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742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36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7986649" cy="505303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Thermodynamic system</a:t>
            </a:r>
          </a:p>
          <a:p>
            <a:r>
              <a:rPr lang="en-US" dirty="0" smtClean="0"/>
              <a:t>macroscopic state variables </a:t>
            </a:r>
            <a:br>
              <a:rPr lang="en-US" dirty="0" smtClean="0"/>
            </a:br>
            <a:r>
              <a:rPr lang="en-US" dirty="0" smtClean="0"/>
              <a:t>e.g. T,P,µ)</a:t>
            </a:r>
          </a:p>
          <a:p>
            <a:r>
              <a:rPr lang="en-US" dirty="0" smtClean="0"/>
              <a:t>equation of state (EOS)</a:t>
            </a:r>
          </a:p>
          <a:p>
            <a:r>
              <a:rPr lang="en-US" dirty="0" smtClean="0"/>
              <a:t>e.g. ideal gas: </a:t>
            </a:r>
            <a:r>
              <a:rPr lang="en-US" i="1" dirty="0" smtClean="0"/>
              <a:t>PV=</a:t>
            </a:r>
            <a:r>
              <a:rPr lang="en-US" i="1" dirty="0" err="1" smtClean="0"/>
              <a:t>nRT</a:t>
            </a:r>
            <a:endParaRPr lang="en-US" i="1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Statistical Thermodynamics</a:t>
            </a:r>
          </a:p>
          <a:p>
            <a:r>
              <a:rPr lang="en-US" dirty="0" smtClean="0"/>
              <a:t>predict </a:t>
            </a:r>
            <a:r>
              <a:rPr lang="en-US" i="1" dirty="0" smtClean="0"/>
              <a:t>distribution</a:t>
            </a:r>
            <a:r>
              <a:rPr lang="en-US" dirty="0" smtClean="0"/>
              <a:t> of microscopic quantities, e.g. energy, momenta, number of particles</a:t>
            </a:r>
          </a:p>
          <a:p>
            <a:r>
              <a:rPr lang="en-US" dirty="0" smtClean="0"/>
              <a:t>exact configuration not known, not relevant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Local and Global Equilibrium</a:t>
            </a:r>
          </a:p>
          <a:p>
            <a:r>
              <a:rPr lang="en-US" dirty="0" smtClean="0"/>
              <a:t>equilibrium: system is described by EOS</a:t>
            </a:r>
          </a:p>
          <a:p>
            <a:r>
              <a:rPr lang="en-US" dirty="0" smtClean="0"/>
              <a:t>global equilibrium: homogeneous system, no change with time</a:t>
            </a:r>
          </a:p>
          <a:p>
            <a:r>
              <a:rPr lang="en-US" dirty="0" smtClean="0"/>
              <a:t>local equilibrium in inhomogeneous or time-dependent systems</a:t>
            </a:r>
          </a:p>
          <a:p>
            <a:pPr lvl="1"/>
            <a:r>
              <a:rPr lang="en-US" dirty="0" smtClean="0"/>
              <a:t>small volumes / small times follow EOS</a:t>
            </a:r>
          </a:p>
          <a:p>
            <a:pPr lvl="1"/>
            <a:r>
              <a:rPr lang="en-US" dirty="0" smtClean="0"/>
              <a:t>description of changes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Thermodynamics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972" y="1278798"/>
            <a:ext cx="3122289" cy="20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62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Thermalization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37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1455078"/>
            <a:ext cx="8229598" cy="48767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Is this a Quark-Gluon Plasma?</a:t>
            </a:r>
          </a:p>
          <a:p>
            <a:r>
              <a:rPr lang="en-US" dirty="0" smtClean="0"/>
              <a:t>QGP requires (local) </a:t>
            </a:r>
            <a:br>
              <a:rPr lang="en-US" dirty="0" smtClean="0"/>
            </a:br>
            <a:r>
              <a:rPr lang="en-US" dirty="0" smtClean="0"/>
              <a:t>equilibrium!</a:t>
            </a:r>
          </a:p>
          <a:p>
            <a:r>
              <a:rPr lang="en-US" dirty="0" smtClean="0"/>
              <a:t>parton properties (E, p)</a:t>
            </a:r>
          </a:p>
          <a:p>
            <a:pPr lvl="1"/>
            <a:r>
              <a:rPr lang="en-US" dirty="0" smtClean="0"/>
              <a:t>from initial scatterings</a:t>
            </a:r>
          </a:p>
          <a:p>
            <a:pPr lvl="1"/>
            <a:r>
              <a:rPr lang="en-US" dirty="0" smtClean="0"/>
              <a:t>not determined by EOS</a:t>
            </a:r>
          </a:p>
          <a:p>
            <a:pPr marL="457200" lvl="1" indent="0">
              <a:buNone/>
            </a:pPr>
            <a:r>
              <a:rPr lang="en-US" dirty="0" smtClean="0"/>
              <a:t>→ no equilibrium</a:t>
            </a:r>
          </a:p>
          <a:p>
            <a:r>
              <a:rPr lang="en-US" dirty="0" smtClean="0"/>
              <a:t>No! This is not (yet) a QGP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Interactions between quarks and gluons</a:t>
            </a:r>
          </a:p>
          <a:p>
            <a:r>
              <a:rPr lang="en-US" dirty="0" smtClean="0"/>
              <a:t>redistribute the energy</a:t>
            </a:r>
          </a:p>
          <a:p>
            <a:r>
              <a:rPr lang="en-US" dirty="0" smtClean="0"/>
              <a:t>seem to bring the system to (local) equilibrium</a:t>
            </a:r>
          </a:p>
          <a:p>
            <a:r>
              <a:rPr lang="en-US" dirty="0" smtClean="0"/>
              <a:t>equilibration seems to be achieved quickly (order of 1 </a:t>
            </a:r>
            <a:r>
              <a:rPr lang="en-US" dirty="0" err="1" smtClean="0"/>
              <a:t>fm</a:t>
            </a:r>
            <a:r>
              <a:rPr lang="en-US" dirty="0" smtClean="0"/>
              <a:t>/c)</a:t>
            </a:r>
            <a:endParaRPr lang="en-US" dirty="0"/>
          </a:p>
        </p:txBody>
      </p:sp>
      <p:pic>
        <p:nvPicPr>
          <p:cNvPr id="7" name="Picture 10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84" b="5160"/>
          <a:stretch/>
        </p:blipFill>
        <p:spPr bwMode="auto">
          <a:xfrm>
            <a:off x="4487829" y="1565661"/>
            <a:ext cx="4656170" cy="237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973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Anisotropy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38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07872" y="1278798"/>
            <a:ext cx="4482642" cy="523961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Symmetries</a:t>
            </a:r>
          </a:p>
          <a:p>
            <a:r>
              <a:rPr lang="en-US" dirty="0" smtClean="0"/>
              <a:t>two spherical nuclei, same radius</a:t>
            </a:r>
          </a:p>
          <a:p>
            <a:r>
              <a:rPr lang="en-US" dirty="0" smtClean="0"/>
              <a:t>rotation by 180° around y-axis</a:t>
            </a:r>
          </a:p>
          <a:p>
            <a:r>
              <a:rPr lang="en-US" dirty="0" smtClean="0"/>
              <a:t>mirroring on reaction plane (x-z) – up/down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Mid-rapidity: z=0</a:t>
            </a:r>
          </a:p>
          <a:p>
            <a:r>
              <a:rPr lang="en-US" dirty="0" smtClean="0"/>
              <a:t>mirror symmetry – left/right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Overlap Region at mid-rapidity</a:t>
            </a:r>
          </a:p>
          <a:p>
            <a:r>
              <a:rPr lang="en-US" dirty="0" smtClean="0"/>
              <a:t>up/down and left/right symmetry</a:t>
            </a:r>
          </a:p>
          <a:p>
            <a:r>
              <a:rPr lang="en-US" dirty="0" smtClean="0"/>
              <a:t>“lenticular” or “almond” shaped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Reality is not that simple</a:t>
            </a:r>
          </a:p>
          <a:p>
            <a:r>
              <a:rPr lang="en-US" dirty="0" smtClean="0"/>
              <a:t>initial state fluctuation, determination of RP,…</a:t>
            </a:r>
          </a:p>
          <a:p>
            <a:r>
              <a:rPr lang="en-US" dirty="0" smtClean="0"/>
              <a:t>Paul Sorensen – Fri 15h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1861"/>
            <a:ext cx="4356672" cy="31368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1004733" y="5508665"/>
            <a:ext cx="26277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n-lt"/>
              </a:rPr>
              <a:t>Not detector coordinates!</a:t>
            </a:r>
            <a:endParaRPr lang="en-US" dirty="0">
              <a:latin typeface="+mn-lt"/>
            </a:endParaRPr>
          </a:p>
        </p:txBody>
      </p:sp>
      <p:sp>
        <p:nvSpPr>
          <p:cNvPr id="9" name="Right Arrow 8"/>
          <p:cNvSpPr/>
          <p:nvPr/>
        </p:nvSpPr>
        <p:spPr>
          <a:xfrm rot="18260141">
            <a:off x="3260979" y="1875714"/>
            <a:ext cx="1075317" cy="27460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551498">
            <a:off x="-94565" y="5588759"/>
            <a:ext cx="1075317" cy="27460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36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Fireball Evolution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337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rgbClr val="4D4D4D"/>
                </a:solidFill>
              </a:rPr>
              <a:t>Tom Dietel</a:t>
            </a:r>
            <a:endParaRPr lang="de-DE" sz="1000">
              <a:solidFill>
                <a:srgbClr val="4D4D4D"/>
              </a:solidFill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78F22C-D5BE-104A-A3B5-A448AD1C8398}" type="slidenum">
              <a:rPr lang="en-GB" sz="1000">
                <a:solidFill>
                  <a:srgbClr val="898989"/>
                </a:solidFill>
              </a:rPr>
              <a:pPr eaLnBrk="1" hangingPunct="1"/>
              <a:t>39</a:t>
            </a:fld>
            <a:endParaRPr lang="en-GB" sz="1000">
              <a:solidFill>
                <a:srgbClr val="898989"/>
              </a:solidFill>
            </a:endParaRPr>
          </a:p>
        </p:txBody>
      </p:sp>
      <p:sp>
        <p:nvSpPr>
          <p:cNvPr id="33794" name="Content Placeholder 2"/>
          <p:cNvSpPr>
            <a:spLocks noGrp="1"/>
          </p:cNvSpPr>
          <p:nvPr>
            <p:ph sz="quarter" idx="13"/>
          </p:nvPr>
        </p:nvSpPr>
        <p:spPr>
          <a:xfrm>
            <a:off x="5012487" y="1219199"/>
            <a:ext cx="3674313" cy="529080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 smtClean="0">
                <a:ea typeface="ＭＳ Ｐゴシック" charset="0"/>
              </a:rPr>
              <a:t>Pressure gradients in fireball accelerate medium → </a:t>
            </a:r>
            <a:r>
              <a:rPr lang="en-GB" i="1" dirty="0" smtClean="0">
                <a:ea typeface="ＭＳ Ｐゴシック" charset="0"/>
              </a:rPr>
              <a:t>flow</a:t>
            </a:r>
          </a:p>
          <a:p>
            <a:pPr marL="0" indent="0">
              <a:buNone/>
            </a:pPr>
            <a:r>
              <a:rPr lang="en-GB" i="1" dirty="0" smtClean="0">
                <a:ea typeface="ＭＳ Ｐゴシック" charset="0"/>
              </a:rPr>
              <a:t>→ </a:t>
            </a:r>
            <a:r>
              <a:rPr lang="en-GB" b="1" dirty="0" smtClean="0">
                <a:ea typeface="ＭＳ Ｐゴシック" charset="0"/>
              </a:rPr>
              <a:t>Relativistic Hydrodynamics</a:t>
            </a:r>
          </a:p>
          <a:p>
            <a:pPr marL="0" indent="0">
              <a:buNone/>
            </a:pPr>
            <a:endParaRPr lang="en-GB" dirty="0" smtClean="0">
              <a:ea typeface="ＭＳ Ｐゴシック" charset="0"/>
            </a:endParaRPr>
          </a:p>
          <a:p>
            <a:pPr marL="0" indent="0">
              <a:buNone/>
            </a:pPr>
            <a:r>
              <a:rPr lang="en-GB" dirty="0" smtClean="0">
                <a:ea typeface="ＭＳ Ｐゴシック" charset="0"/>
              </a:rPr>
              <a:t>Radial and longitudinal expansion</a:t>
            </a:r>
          </a:p>
          <a:p>
            <a:r>
              <a:rPr lang="en-GB" dirty="0" smtClean="0">
                <a:ea typeface="ＭＳ Ｐゴシック" charset="0"/>
              </a:rPr>
              <a:t>increasing volume</a:t>
            </a:r>
          </a:p>
          <a:p>
            <a:r>
              <a:rPr lang="en-GB" dirty="0" smtClean="0">
                <a:ea typeface="ＭＳ Ｐゴシック" charset="0"/>
              </a:rPr>
              <a:t>cool-down</a:t>
            </a:r>
            <a:endParaRPr lang="en-GB" dirty="0">
              <a:ea typeface="ＭＳ Ｐゴシック" charset="0"/>
            </a:endParaRPr>
          </a:p>
          <a:p>
            <a:pPr marL="0" indent="0">
              <a:buNone/>
            </a:pPr>
            <a:endParaRPr lang="en-GB" dirty="0" smtClean="0">
              <a:ea typeface="ＭＳ Ｐゴシック" charset="0"/>
            </a:endParaRPr>
          </a:p>
          <a:p>
            <a:pPr marL="0" indent="0">
              <a:buNone/>
            </a:pPr>
            <a:r>
              <a:rPr lang="en-GB" dirty="0" smtClean="0">
                <a:ea typeface="ＭＳ Ｐゴシック" charset="0"/>
              </a:rPr>
              <a:t>In-plane</a:t>
            </a:r>
            <a:endParaRPr lang="en-GB" dirty="0" smtClean="0">
              <a:ea typeface="ＭＳ Ｐゴシック" charset="0"/>
            </a:endParaRPr>
          </a:p>
          <a:p>
            <a:r>
              <a:rPr lang="en-GB" dirty="0" smtClean="0">
                <a:ea typeface="ＭＳ Ｐゴシック" charset="0"/>
              </a:rPr>
              <a:t>shorter axis → larger pressure gradient → </a:t>
            </a:r>
            <a:r>
              <a:rPr lang="en-GB" dirty="0" smtClean="0">
                <a:ea typeface="ＭＳ Ｐゴシック" charset="0"/>
              </a:rPr>
              <a:t>stronger acceleration</a:t>
            </a:r>
            <a:endParaRPr lang="en-GB" dirty="0" smtClean="0">
              <a:ea typeface="ＭＳ Ｐゴシック" charset="0"/>
            </a:endParaRPr>
          </a:p>
          <a:p>
            <a:pPr marL="0" indent="0">
              <a:buNone/>
            </a:pPr>
            <a:r>
              <a:rPr lang="en-GB" dirty="0" smtClean="0">
                <a:ea typeface="ＭＳ Ｐゴシック" charset="0"/>
              </a:rPr>
              <a:t>Out-of</a:t>
            </a:r>
            <a:r>
              <a:rPr lang="en-GB" dirty="0">
                <a:ea typeface="ＭＳ Ｐゴシック" charset="0"/>
              </a:rPr>
              <a:t>-</a:t>
            </a:r>
            <a:r>
              <a:rPr lang="en-GB" dirty="0" smtClean="0">
                <a:ea typeface="ＭＳ Ｐゴシック" charset="0"/>
              </a:rPr>
              <a:t>plane</a:t>
            </a:r>
          </a:p>
          <a:p>
            <a:r>
              <a:rPr lang="en-GB" dirty="0" smtClean="0">
                <a:ea typeface="ＭＳ Ｐゴシック" charset="0"/>
              </a:rPr>
              <a:t>longer axis → smaller </a:t>
            </a:r>
            <a:r>
              <a:rPr lang="en-GB" dirty="0">
                <a:ea typeface="ＭＳ Ｐゴシック" charset="0"/>
              </a:rPr>
              <a:t>pressure </a:t>
            </a:r>
            <a:r>
              <a:rPr lang="en-GB" dirty="0" smtClean="0">
                <a:ea typeface="ＭＳ Ｐゴシック" charset="0"/>
              </a:rPr>
              <a:t>gradient → weaker acceleration</a:t>
            </a:r>
            <a:endParaRPr lang="en-GB" dirty="0">
              <a:ea typeface="ＭＳ Ｐゴシック" charset="0"/>
            </a:endParaRPr>
          </a:p>
          <a:p>
            <a:pPr marL="0" indent="0">
              <a:buNone/>
            </a:pPr>
            <a:r>
              <a:rPr lang="en-GB" dirty="0" smtClean="0">
                <a:ea typeface="ＭＳ Ｐゴシック" charset="0"/>
              </a:rPr>
              <a:t>Faster expansion in plane </a:t>
            </a:r>
            <a:br>
              <a:rPr lang="en-GB" dirty="0" smtClean="0">
                <a:ea typeface="ＭＳ Ｐゴシック" charset="0"/>
              </a:rPr>
            </a:br>
            <a:r>
              <a:rPr lang="en-GB" dirty="0" smtClean="0">
                <a:ea typeface="ＭＳ Ｐゴシック" charset="0"/>
              </a:rPr>
              <a:t>→ elongation changes from out-of-plane to in-plane</a:t>
            </a:r>
            <a:endParaRPr lang="en-GB" dirty="0">
              <a:ea typeface="ＭＳ Ｐゴシック" charset="0"/>
            </a:endParaRPr>
          </a:p>
          <a:p>
            <a:pPr marL="0" indent="0">
              <a:buNone/>
            </a:pPr>
            <a:endParaRPr lang="en-GB" dirty="0">
              <a:ea typeface="ＭＳ Ｐゴシック" charset="0"/>
            </a:endParaRPr>
          </a:p>
        </p:txBody>
      </p:sp>
      <p:pic>
        <p:nvPicPr>
          <p:cNvPr id="3379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43465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64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Diagram of Nuclear Matter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711"/>
          <a:stretch/>
        </p:blipFill>
        <p:spPr>
          <a:xfrm>
            <a:off x="465839" y="1090149"/>
            <a:ext cx="8229602" cy="534522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295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Analogy: Strongly Coupled Atoms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rgbClr val="4D4D4D"/>
                </a:solidFill>
              </a:rPr>
              <a:t>Tom Dietel</a:t>
            </a:r>
            <a:endParaRPr lang="de-DE" sz="1000">
              <a:solidFill>
                <a:srgbClr val="4D4D4D"/>
              </a:solidFill>
            </a:endParaRP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1B9523-0AB2-C847-B018-F64A6438D2C0}" type="slidenum">
              <a:rPr lang="en-GB" sz="1000">
                <a:solidFill>
                  <a:srgbClr val="898989"/>
                </a:solidFill>
              </a:rPr>
              <a:pPr eaLnBrk="1" hangingPunct="1"/>
              <a:t>40</a:t>
            </a:fld>
            <a:endParaRPr lang="en-GB" sz="1000">
              <a:solidFill>
                <a:srgbClr val="898989"/>
              </a:solidFill>
            </a:endParaRPr>
          </a:p>
        </p:txBody>
      </p:sp>
      <p:sp>
        <p:nvSpPr>
          <p:cNvPr id="35842" name="Content Placeholder 2"/>
          <p:cNvSpPr>
            <a:spLocks noGrp="1"/>
          </p:cNvSpPr>
          <p:nvPr>
            <p:ph idx="4294967295"/>
          </p:nvPr>
        </p:nvSpPr>
        <p:spPr>
          <a:xfrm>
            <a:off x="712173" y="4088962"/>
            <a:ext cx="4276725" cy="2114550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Tuneable coupling (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Feshbach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resonance)</a:t>
            </a:r>
          </a:p>
          <a:p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Weak coupling: 			</a:t>
            </a: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No 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momentum anisotropy</a:t>
            </a:r>
          </a:p>
          <a:p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Strong coupling:         Collective elliptic flow </a:t>
            </a:r>
          </a:p>
        </p:txBody>
      </p:sp>
      <p:pic>
        <p:nvPicPr>
          <p:cNvPr id="35845" name="Picture 5" descr="se4821111001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16335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1143000" y="1524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Cold atomic gas (</a:t>
            </a:r>
            <a:r>
              <a:rPr lang="en-GB" sz="1800" baseline="30000"/>
              <a:t>6</a:t>
            </a:r>
            <a:r>
              <a:rPr lang="en-GB" sz="1800"/>
              <a:t>Li, </a:t>
            </a:r>
            <a:r>
              <a:rPr lang="en-GB" sz="1800" i="1"/>
              <a:t>T</a:t>
            </a:r>
            <a:r>
              <a:rPr lang="en-GB" sz="1800"/>
              <a:t> = 10</a:t>
            </a:r>
            <a:r>
              <a:rPr lang="en-GB" sz="1800" baseline="30000"/>
              <a:t>-6</a:t>
            </a:r>
            <a:r>
              <a:rPr lang="en-GB" sz="1800"/>
              <a:t> K)</a:t>
            </a:r>
          </a:p>
        </p:txBody>
      </p:sp>
      <p:pic>
        <p:nvPicPr>
          <p:cNvPr id="35847" name="Picture 7" descr="part.jpe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3238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6934200" y="6172200"/>
            <a:ext cx="289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O’ Hara et. al</a:t>
            </a:r>
          </a:p>
          <a:p>
            <a:pPr eaLnBrk="1" hangingPunct="1"/>
            <a:r>
              <a:rPr lang="en-GB" sz="1200"/>
              <a:t>Science 298 (2002) 5601</a:t>
            </a:r>
          </a:p>
        </p:txBody>
      </p:sp>
      <p:sp>
        <p:nvSpPr>
          <p:cNvPr id="35849" name="TextBox 9"/>
          <p:cNvSpPr txBox="1">
            <a:spLocks noChangeArrowheads="1"/>
          </p:cNvSpPr>
          <p:nvPr/>
        </p:nvSpPr>
        <p:spPr bwMode="auto">
          <a:xfrm>
            <a:off x="7467600" y="1066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/>
              <a:t>Time after releasing</a:t>
            </a:r>
          </a:p>
          <a:p>
            <a:pPr eaLnBrk="1" hangingPunct="1"/>
            <a:r>
              <a:rPr lang="en-GB" sz="1400"/>
              <a:t>atoms from trap</a:t>
            </a:r>
          </a:p>
        </p:txBody>
      </p:sp>
    </p:spTree>
    <p:extLst>
      <p:ext uri="{BB962C8B-B14F-4D97-AF65-F5344CB8AC3E}">
        <p14:creationId xmlns:p14="http://schemas.microsoft.com/office/powerpoint/2010/main" val="3439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Hadronization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41</a:t>
            </a:fld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Fragmentation (</a:t>
            </a:r>
            <a:r>
              <a:rPr lang="en-US" b="1" dirty="0" err="1" smtClean="0"/>
              <a:t>pp</a:t>
            </a:r>
            <a:r>
              <a:rPr lang="en-US" b="1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separation of  color charges impossible</a:t>
            </a:r>
          </a:p>
          <a:p>
            <a:r>
              <a:rPr lang="en-US" dirty="0" smtClean="0"/>
              <a:t>creation of quark-antiquark pairs</a:t>
            </a:r>
          </a:p>
          <a:p>
            <a:r>
              <a:rPr lang="en-US" dirty="0" smtClean="0"/>
              <a:t>formation of color-neutral hadrons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Coalescence (QGP)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quarks already exist</a:t>
            </a:r>
          </a:p>
          <a:p>
            <a:r>
              <a:rPr lang="en-US" dirty="0" smtClean="0"/>
              <a:t>expansion </a:t>
            </a:r>
            <a:r>
              <a:rPr lang="en-US" dirty="0"/>
              <a:t>→ decreasing </a:t>
            </a:r>
            <a:r>
              <a:rPr lang="en-US" dirty="0" smtClean="0"/>
              <a:t>density → cool-down</a:t>
            </a:r>
          </a:p>
          <a:p>
            <a:r>
              <a:rPr lang="en-US" dirty="0" smtClean="0"/>
              <a:t>hadrons formed by </a:t>
            </a:r>
            <a:r>
              <a:rPr lang="en-US" i="1" dirty="0" smtClean="0"/>
              <a:t>re-combination</a:t>
            </a:r>
            <a:r>
              <a:rPr lang="en-US" dirty="0" smtClean="0"/>
              <a:t> or </a:t>
            </a:r>
            <a:r>
              <a:rPr lang="en-US" i="1" dirty="0" smtClean="0"/>
              <a:t>coalescence</a:t>
            </a:r>
            <a:r>
              <a:rPr lang="en-US" dirty="0" smtClean="0"/>
              <a:t> of quarks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25" y="1868531"/>
            <a:ext cx="1591460" cy="1854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61109" t="20042" r="21361" b="24861"/>
          <a:stretch/>
        </p:blipFill>
        <p:spPr>
          <a:xfrm>
            <a:off x="5239560" y="1825626"/>
            <a:ext cx="2094142" cy="17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42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Gas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42</a:t>
            </a:fld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H</a:t>
            </a:r>
            <a:r>
              <a:rPr lang="en-US" dirty="0" err="1" smtClean="0"/>
              <a:t>adronization</a:t>
            </a:r>
            <a:r>
              <a:rPr lang="en-US" dirty="0" smtClean="0"/>
              <a:t> → hadron gas</a:t>
            </a:r>
          </a:p>
          <a:p>
            <a:r>
              <a:rPr lang="en-US" dirty="0" smtClean="0"/>
              <a:t>high density</a:t>
            </a:r>
          </a:p>
          <a:p>
            <a:r>
              <a:rPr lang="en-US" dirty="0" smtClean="0"/>
              <a:t>high temperature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Interactions in hadron gas</a:t>
            </a:r>
          </a:p>
          <a:p>
            <a:r>
              <a:rPr lang="en-US" dirty="0" smtClean="0"/>
              <a:t>typical energy scale: &lt;200 MeV</a:t>
            </a:r>
          </a:p>
          <a:p>
            <a:r>
              <a:rPr lang="en-US" dirty="0" smtClean="0"/>
              <a:t>inelastic: change hadron species, e.g.:</a:t>
            </a:r>
            <a:br>
              <a:rPr lang="en-US" dirty="0" smtClean="0"/>
            </a:br>
            <a:r>
              <a:rPr lang="en-US" dirty="0" smtClean="0"/>
              <a:t>		π</a:t>
            </a:r>
            <a:r>
              <a:rPr lang="en-US" baseline="30000" dirty="0" smtClean="0"/>
              <a:t>0</a:t>
            </a:r>
            <a:r>
              <a:rPr lang="en-US" dirty="0" smtClean="0"/>
              <a:t>+p → π</a:t>
            </a:r>
            <a:r>
              <a:rPr lang="en-US" baseline="30000" dirty="0" smtClean="0"/>
              <a:t>+</a:t>
            </a:r>
            <a:r>
              <a:rPr lang="en-US" dirty="0" smtClean="0"/>
              <a:t>+n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 err="1" smtClean="0"/>
              <a:t>Λ</a:t>
            </a:r>
            <a:r>
              <a:rPr lang="en-US" dirty="0" smtClean="0"/>
              <a:t>(</a:t>
            </a:r>
            <a:r>
              <a:rPr lang="en-US" dirty="0" err="1" smtClean="0"/>
              <a:t>uds</a:t>
            </a:r>
            <a:r>
              <a:rPr lang="en-US" dirty="0" smtClean="0"/>
              <a:t>)+π→</a:t>
            </a:r>
            <a:r>
              <a:rPr lang="en-US" dirty="0" err="1" smtClean="0"/>
              <a:t>p+K</a:t>
            </a:r>
            <a:endParaRPr lang="en-US" dirty="0" smtClean="0"/>
          </a:p>
          <a:p>
            <a:r>
              <a:rPr lang="en-US" dirty="0" smtClean="0"/>
              <a:t>elastic: change hadron motion </a:t>
            </a:r>
            <a:br>
              <a:rPr lang="en-US" dirty="0" smtClean="0"/>
            </a:b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3425514"/>
            <a:ext cx="4038600" cy="292445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Chemical Freeze-Out</a:t>
            </a:r>
          </a:p>
          <a:p>
            <a:r>
              <a:rPr lang="en-US" dirty="0"/>
              <a:t>last inelastic interaction</a:t>
            </a:r>
          </a:p>
          <a:p>
            <a:r>
              <a:rPr lang="en-US" dirty="0"/>
              <a:t>fixes abundance of particle species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Thermal Freeze-Out</a:t>
            </a:r>
          </a:p>
          <a:p>
            <a:r>
              <a:rPr lang="en-US" dirty="0"/>
              <a:t>last elastic interaction</a:t>
            </a:r>
          </a:p>
          <a:p>
            <a:r>
              <a:rPr lang="en-US" dirty="0"/>
              <a:t>fixes momentum spectra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377" y="1141186"/>
            <a:ext cx="2906883" cy="218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13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QGP: Temporal Evolution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smtClean="0">
                <a:solidFill>
                  <a:srgbClr val="4D4D4D"/>
                </a:solidFill>
              </a:rPr>
              <a:t>Tom Dietel</a:t>
            </a:r>
            <a:endParaRPr lang="de-DE" sz="1000">
              <a:solidFill>
                <a:srgbClr val="4D4D4D"/>
              </a:solidFill>
            </a:endParaRP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A1C6B4-8F55-0640-AB6F-5602DB7AC826}" type="slidenum">
              <a:rPr lang="en-GB" sz="1000">
                <a:solidFill>
                  <a:srgbClr val="898989"/>
                </a:solidFill>
              </a:rPr>
              <a:pPr eaLnBrk="1" hangingPunct="1"/>
              <a:t>43</a:t>
            </a:fld>
            <a:endParaRPr lang="en-GB" sz="1000">
              <a:solidFill>
                <a:srgbClr val="898989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124741" y="1278798"/>
            <a:ext cx="2673177" cy="505303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initial scatterings</a:t>
            </a:r>
          </a:p>
          <a:p>
            <a:r>
              <a:rPr lang="en-US" dirty="0" smtClean="0"/>
              <a:t>interaction of incoming </a:t>
            </a:r>
            <a:r>
              <a:rPr lang="en-US" dirty="0" err="1" smtClean="0"/>
              <a:t>partons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pre-equilibrium phase </a:t>
            </a:r>
          </a:p>
          <a:p>
            <a:r>
              <a:rPr lang="en-US" dirty="0" smtClean="0"/>
              <a:t>redistribution of energy</a:t>
            </a:r>
          </a:p>
          <a:p>
            <a:r>
              <a:rPr lang="en-US" dirty="0" smtClean="0"/>
              <a:t>(local) thermal equilibrium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quark-gluon plasma</a:t>
            </a:r>
          </a:p>
          <a:p>
            <a:r>
              <a:rPr lang="en-US" dirty="0" smtClean="0"/>
              <a:t>quasi-free quarks and gluons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800000"/>
                </a:solidFill>
              </a:rPr>
              <a:t>hadronisation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/>
              <a:t>recombination of quarks and gluons to hadrons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hadron gas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210" y="1094567"/>
            <a:ext cx="5872303" cy="5244257"/>
            <a:chOff x="63974" y="957263"/>
            <a:chExt cx="6060767" cy="5412565"/>
          </a:xfrm>
        </p:grpSpPr>
        <p:pic>
          <p:nvPicPr>
            <p:cNvPr id="2663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88" y="1037153"/>
              <a:ext cx="5733153" cy="533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 bwMode="auto">
            <a:xfrm flipV="1">
              <a:off x="404051" y="1491774"/>
              <a:ext cx="0" cy="3771509"/>
            </a:xfrm>
            <a:prstGeom prst="straightConnector1">
              <a:avLst/>
            </a:prstGeom>
            <a:noFill/>
            <a:ln w="31750" cap="flat" cmpd="sng" algn="ctr">
              <a:gradFill flip="none" rotWithShape="1">
                <a:gsLst>
                  <a:gs pos="77000">
                    <a:srgbClr val="3366FF"/>
                  </a:gs>
                  <a:gs pos="17000">
                    <a:srgbClr val="FF0000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634" name="TextBox 19"/>
            <p:cNvSpPr txBox="1">
              <a:spLocks noChangeArrowheads="1"/>
            </p:cNvSpPr>
            <p:nvPr/>
          </p:nvSpPr>
          <p:spPr bwMode="auto">
            <a:xfrm rot="-5400000">
              <a:off x="-850426" y="1871663"/>
              <a:ext cx="27432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 dirty="0"/>
                <a:t>expansion, cool down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900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815263" y="6597650"/>
            <a:ext cx="1328737" cy="249238"/>
          </a:xfrm>
        </p:spPr>
        <p:txBody>
          <a:bodyPr/>
          <a:lstStyle/>
          <a:p>
            <a:fld id="{564DDC49-B39A-8E4F-B7B8-F222F40138DA}" type="slidenum">
              <a:rPr lang="de-DE" smtClean="0"/>
              <a:t>44</a:t>
            </a:fld>
            <a:endParaRPr lang="de-DE" dirty="0"/>
          </a:p>
        </p:txBody>
      </p:sp>
      <p:pic>
        <p:nvPicPr>
          <p:cNvPr id="6" name="movie3_cinepa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5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Heavy Ion Collision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52766" y="1707616"/>
            <a:ext cx="8489914" cy="4649460"/>
            <a:chOff x="-910333" y="1705110"/>
            <a:chExt cx="12192000" cy="6676890"/>
          </a:xfrm>
        </p:grpSpPr>
        <p:pic>
          <p:nvPicPr>
            <p:cNvPr id="5" name="Picture 4" descr="pic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10333" y="1705110"/>
              <a:ext cx="3048000" cy="3048000"/>
            </a:xfrm>
            <a:prstGeom prst="rect">
              <a:avLst/>
            </a:prstGeom>
          </p:spPr>
        </p:pic>
        <p:pic>
          <p:nvPicPr>
            <p:cNvPr id="6" name="Picture 5" descr="pic0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7667" y="1705110"/>
              <a:ext cx="3048000" cy="3048000"/>
            </a:xfrm>
            <a:prstGeom prst="rect">
              <a:avLst/>
            </a:prstGeom>
          </p:spPr>
        </p:pic>
        <p:pic>
          <p:nvPicPr>
            <p:cNvPr id="7" name="Picture 6" descr="pic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5667" y="1705110"/>
              <a:ext cx="3048000" cy="3048000"/>
            </a:xfrm>
            <a:prstGeom prst="rect">
              <a:avLst/>
            </a:prstGeom>
          </p:spPr>
        </p:pic>
        <p:pic>
          <p:nvPicPr>
            <p:cNvPr id="8" name="Picture 7" descr="pic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3667" y="1705110"/>
              <a:ext cx="3048000" cy="3048000"/>
            </a:xfrm>
            <a:prstGeom prst="rect">
              <a:avLst/>
            </a:prstGeom>
          </p:spPr>
        </p:pic>
        <p:pic>
          <p:nvPicPr>
            <p:cNvPr id="9" name="Picture 8" descr="pic0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10333" y="5334000"/>
              <a:ext cx="3048000" cy="3048000"/>
            </a:xfrm>
            <a:prstGeom prst="rect">
              <a:avLst/>
            </a:prstGeom>
          </p:spPr>
        </p:pic>
        <p:pic>
          <p:nvPicPr>
            <p:cNvPr id="10" name="Picture 9" descr="pic0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7667" y="5334000"/>
              <a:ext cx="3048000" cy="3048000"/>
            </a:xfrm>
            <a:prstGeom prst="rect">
              <a:avLst/>
            </a:prstGeom>
          </p:spPr>
        </p:pic>
        <p:pic>
          <p:nvPicPr>
            <p:cNvPr id="11" name="Picture 10" descr="pic0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5667" y="5334000"/>
              <a:ext cx="3048000" cy="3048000"/>
            </a:xfrm>
            <a:prstGeom prst="rect">
              <a:avLst/>
            </a:prstGeom>
          </p:spPr>
        </p:pic>
        <p:pic>
          <p:nvPicPr>
            <p:cNvPr id="12" name="Picture 11" descr="pic07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3667" y="5334000"/>
              <a:ext cx="3048000" cy="3048000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11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Probing the QGP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scattering experiments</a:t>
            </a:r>
          </a:p>
          <a:p>
            <a:r>
              <a:rPr lang="en-US" dirty="0" smtClean="0"/>
              <a:t>external illumination</a:t>
            </a:r>
          </a:p>
          <a:p>
            <a:r>
              <a:rPr lang="en-US" dirty="0" smtClean="0"/>
              <a:t>not possible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soft observables</a:t>
            </a:r>
            <a:endParaRPr lang="en-US" b="1" dirty="0"/>
          </a:p>
          <a:p>
            <a:r>
              <a:rPr lang="en-US" dirty="0" smtClean="0"/>
              <a:t>produced in </a:t>
            </a:r>
            <a:r>
              <a:rPr lang="en-US" dirty="0" smtClean="0"/>
              <a:t>the medium</a:t>
            </a:r>
          </a:p>
          <a:p>
            <a:r>
              <a:rPr lang="en-US" dirty="0" smtClean="0"/>
              <a:t>bulk particle production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hard probes</a:t>
            </a:r>
          </a:p>
          <a:p>
            <a:r>
              <a:rPr lang="en-US" dirty="0" smtClean="0"/>
              <a:t>production in </a:t>
            </a:r>
            <a:r>
              <a:rPr lang="en-US" dirty="0" smtClean="0"/>
              <a:t>hard initial scatterings</a:t>
            </a:r>
            <a:endParaRPr lang="en-US" dirty="0" smtClean="0"/>
          </a:p>
          <a:p>
            <a:r>
              <a:rPr lang="en-US" dirty="0" smtClean="0"/>
              <a:t>interaction with medium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134743" y="1351280"/>
            <a:ext cx="2799054" cy="5088363"/>
            <a:chOff x="6376489" y="1790749"/>
            <a:chExt cx="2557307" cy="4648894"/>
          </a:xfrm>
        </p:grpSpPr>
        <p:pic>
          <p:nvPicPr>
            <p:cNvPr id="5" name="Picture 4" descr="scatter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6489" y="1790749"/>
              <a:ext cx="2310312" cy="1174735"/>
            </a:xfrm>
            <a:prstGeom prst="rect">
              <a:avLst/>
            </a:prstGeom>
          </p:spPr>
        </p:pic>
        <p:pic>
          <p:nvPicPr>
            <p:cNvPr id="6" name="Picture 5" descr="bulk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146" y="3061628"/>
              <a:ext cx="2085154" cy="2055786"/>
            </a:xfrm>
            <a:prstGeom prst="rect">
              <a:avLst/>
            </a:prstGeom>
          </p:spPr>
        </p:pic>
        <p:pic>
          <p:nvPicPr>
            <p:cNvPr id="7" name="Picture 6" descr="har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273" y="5304066"/>
              <a:ext cx="1928523" cy="1135577"/>
            </a:xfrm>
            <a:prstGeom prst="rect">
              <a:avLst/>
            </a:prstGeom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46</a:t>
            </a:fld>
            <a:endParaRPr lang="de-DE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795354" y="1278798"/>
            <a:ext cx="1375834" cy="14635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795354" y="1278798"/>
            <a:ext cx="1375834" cy="146350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3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Observables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47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4985421" cy="505303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Properties of particles created in the hot medium</a:t>
            </a:r>
          </a:p>
          <a:p>
            <a:r>
              <a:rPr lang="en-US" dirty="0" smtClean="0"/>
              <a:t>momentum spectra (velocities)</a:t>
            </a:r>
          </a:p>
          <a:p>
            <a:r>
              <a:rPr lang="en-US" dirty="0" smtClean="0"/>
              <a:t>abundance of hadron species</a:t>
            </a:r>
          </a:p>
          <a:p>
            <a:r>
              <a:rPr lang="en-US" dirty="0" smtClean="0"/>
              <a:t>anisotropy (flow)</a:t>
            </a:r>
            <a:br>
              <a:rPr lang="en-US" dirty="0" smtClean="0"/>
            </a:br>
            <a:r>
              <a:rPr lang="en-US" dirty="0" smtClean="0"/>
              <a:t>→ relevant for jet quenching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Paul Sorensen </a:t>
            </a:r>
            <a:r>
              <a:rPr lang="en-US" dirty="0" smtClean="0">
                <a:solidFill>
                  <a:srgbClr val="0000FF"/>
                </a:solidFill>
              </a:rPr>
              <a:t>(Fri afternoon)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Soft observables depend on:</a:t>
            </a:r>
          </a:p>
          <a:p>
            <a:r>
              <a:rPr lang="en-US" dirty="0" smtClean="0"/>
              <a:t>system size, energy (density)</a:t>
            </a:r>
          </a:p>
          <a:p>
            <a:r>
              <a:rPr lang="en-US" dirty="0" smtClean="0"/>
              <a:t>initial anisotropy</a:t>
            </a:r>
          </a:p>
          <a:p>
            <a:r>
              <a:rPr lang="en-US" dirty="0" smtClean="0"/>
              <a:t>number of participants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Not part of this conference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3138" b="3433"/>
          <a:stretch/>
        </p:blipFill>
        <p:spPr>
          <a:xfrm>
            <a:off x="5607076" y="2691778"/>
            <a:ext cx="3536924" cy="2233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881" t="9618"/>
          <a:stretch/>
        </p:blipFill>
        <p:spPr>
          <a:xfrm>
            <a:off x="5850465" y="4677309"/>
            <a:ext cx="3293536" cy="2160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881" t="8742" b="14042"/>
          <a:stretch/>
        </p:blipFill>
        <p:spPr>
          <a:xfrm>
            <a:off x="5850465" y="1003609"/>
            <a:ext cx="3293535" cy="18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21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Probes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48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412006"/>
            <a:ext cx="4038600" cy="37840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Objects from hard scatterings (</a:t>
            </a:r>
            <a:r>
              <a:rPr lang="en-US" dirty="0" err="1" smtClean="0"/>
              <a:t>Q,m</a:t>
            </a:r>
            <a:r>
              <a:rPr lang="en-US" dirty="0" smtClean="0"/>
              <a:t> &gt;&gt; T</a:t>
            </a:r>
            <a:r>
              <a:rPr lang="en-US" baseline="-25000" dirty="0" smtClean="0"/>
              <a:t>QGP</a:t>
            </a:r>
            <a:r>
              <a:rPr lang="en-US" dirty="0" smtClean="0"/>
              <a:t>) and their interaction with the QGP</a:t>
            </a:r>
          </a:p>
          <a:p>
            <a:r>
              <a:rPr lang="en-US" dirty="0" smtClean="0"/>
              <a:t>energy available only in hard initial scatterings → early production</a:t>
            </a:r>
          </a:p>
          <a:p>
            <a:r>
              <a:rPr lang="en-US" dirty="0" smtClean="0"/>
              <a:t>experience full evolution of HI collision</a:t>
            </a:r>
          </a:p>
          <a:p>
            <a:r>
              <a:rPr lang="en-US" dirty="0" smtClean="0"/>
              <a:t>interact with QGP&amp;HHG</a:t>
            </a:r>
            <a:br>
              <a:rPr lang="en-US" dirty="0" smtClean="0"/>
            </a:br>
            <a:r>
              <a:rPr lang="en-US" dirty="0" smtClean="0"/>
              <a:t>→ </a:t>
            </a:r>
            <a:r>
              <a:rPr lang="en-US" b="1" dirty="0" smtClean="0"/>
              <a:t>modification</a:t>
            </a:r>
          </a:p>
          <a:p>
            <a:r>
              <a:rPr lang="en-US" dirty="0" smtClean="0"/>
              <a:t>often prominent signatures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Topic of this conference!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jets (high momentum </a:t>
            </a:r>
            <a:r>
              <a:rPr lang="en-US" dirty="0" err="1"/>
              <a:t>partons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energy loss – jet quenching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Paul Sorensen (Fri)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Tom Dietel (Sat morning)</a:t>
            </a:r>
          </a:p>
          <a:p>
            <a:r>
              <a:rPr lang="en-US" dirty="0"/>
              <a:t>heavy quarks</a:t>
            </a:r>
          </a:p>
          <a:p>
            <a:pPr lvl="1"/>
            <a:r>
              <a:rPr lang="en-US" dirty="0"/>
              <a:t>m</a:t>
            </a:r>
            <a:r>
              <a:rPr lang="en-US" baseline="-25000" dirty="0"/>
              <a:t>c</a:t>
            </a:r>
            <a:r>
              <a:rPr lang="en-US" dirty="0"/>
              <a:t>≈1.5GeV, m</a:t>
            </a:r>
            <a:r>
              <a:rPr lang="en-US" baseline="-25000" dirty="0"/>
              <a:t>b</a:t>
            </a:r>
            <a:r>
              <a:rPr lang="en-US" dirty="0"/>
              <a:t>≈4.5GeV</a:t>
            </a:r>
          </a:p>
          <a:p>
            <a:pPr lvl="1"/>
            <a:r>
              <a:rPr lang="en-US" dirty="0"/>
              <a:t>mass dependence of E-loss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Paul Sorensen (Sun morning)</a:t>
            </a:r>
            <a:endParaRPr lang="en-US" dirty="0"/>
          </a:p>
          <a:p>
            <a:r>
              <a:rPr lang="en-US" dirty="0"/>
              <a:t>prompt </a:t>
            </a:r>
            <a:r>
              <a:rPr lang="en-US" dirty="0" smtClean="0"/>
              <a:t>photons, W&amp;Z bosons </a:t>
            </a:r>
            <a:endParaRPr lang="en-US" dirty="0"/>
          </a:p>
          <a:p>
            <a:pPr lvl="1"/>
            <a:r>
              <a:rPr lang="en-US" dirty="0" smtClean="0"/>
              <a:t>prompt photons = </a:t>
            </a:r>
            <a:r>
              <a:rPr lang="en-US" dirty="0"/>
              <a:t>LO processes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Tom Dietel (Sat afternoon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low energy photons</a:t>
            </a:r>
          </a:p>
          <a:p>
            <a:pPr lvl="1"/>
            <a:r>
              <a:rPr lang="en-US" dirty="0" smtClean="0"/>
              <a:t>not really hard</a:t>
            </a:r>
          </a:p>
          <a:p>
            <a:pPr lvl="1"/>
            <a:r>
              <a:rPr lang="en-US" dirty="0" smtClean="0"/>
              <a:t>but often considered here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Tom Dietel (Sat afternoon)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9834" y="5412835"/>
            <a:ext cx="4518366" cy="1185409"/>
            <a:chOff x="708441" y="3305356"/>
            <a:chExt cx="8489915" cy="2122478"/>
          </a:xfrm>
        </p:grpSpPr>
        <p:pic>
          <p:nvPicPr>
            <p:cNvPr id="10" name="Picture 9" descr="pic0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441" y="3305356"/>
              <a:ext cx="2122479" cy="2122478"/>
            </a:xfrm>
            <a:prstGeom prst="rect">
              <a:avLst/>
            </a:prstGeom>
          </p:spPr>
        </p:pic>
        <p:pic>
          <p:nvPicPr>
            <p:cNvPr id="11" name="Picture 10" descr="pic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919" y="3305356"/>
              <a:ext cx="2122479" cy="2122478"/>
            </a:xfrm>
            <a:prstGeom prst="rect">
              <a:avLst/>
            </a:prstGeom>
          </p:spPr>
        </p:pic>
        <p:pic>
          <p:nvPicPr>
            <p:cNvPr id="13" name="Picture 12" descr="pic0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398" y="3305356"/>
              <a:ext cx="2122479" cy="2122478"/>
            </a:xfrm>
            <a:prstGeom prst="rect">
              <a:avLst/>
            </a:prstGeom>
          </p:spPr>
        </p:pic>
        <p:pic>
          <p:nvPicPr>
            <p:cNvPr id="15" name="Picture 14" descr="pic0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877" y="3305356"/>
              <a:ext cx="2122479" cy="2122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1863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47379"/>
            <a:ext cx="8229600" cy="297171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4900" dirty="0" smtClean="0"/>
              <a:t>Statistical </a:t>
            </a:r>
            <a:r>
              <a:rPr lang="en-US" sz="4900" dirty="0" smtClean="0"/>
              <a:t>Model</a:t>
            </a:r>
            <a:br>
              <a:rPr lang="en-US" sz="4900" dirty="0" smtClean="0"/>
            </a:b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9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istory_of_the_universe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56A2-CEA1-B04C-84AC-F476C29F02B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Hard Probes Summer School - 30 Oct - 03 Nov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Dietel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215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9" y="0"/>
            <a:ext cx="8607168" cy="945745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charset="0"/>
                <a:ea typeface="ＭＳ Ｐゴシック" charset="0"/>
                <a:cs typeface="ＭＳ Ｐゴシック" charset="0"/>
              </a:rPr>
              <a:t>Statistical 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Model</a:t>
            </a:r>
            <a:endParaRPr lang="en-US" dirty="0"/>
          </a:p>
        </p:txBody>
      </p:sp>
      <p:graphicFrame>
        <p:nvGraphicFramePr>
          <p:cNvPr id="522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283394"/>
              </p:ext>
            </p:extLst>
          </p:nvPr>
        </p:nvGraphicFramePr>
        <p:xfrm>
          <a:off x="1973262" y="2235200"/>
          <a:ext cx="424021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Formel" r:id="rId4" imgW="2120900" imgH="495300" progId="Equation.DSMT4">
                  <p:embed/>
                </p:oleObj>
              </mc:Choice>
              <mc:Fallback>
                <p:oleObj name="Formel" r:id="rId4" imgW="21209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3262" y="2235200"/>
                        <a:ext cx="4240213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468949"/>
              </p:ext>
            </p:extLst>
          </p:nvPr>
        </p:nvGraphicFramePr>
        <p:xfrm>
          <a:off x="2094442" y="3598863"/>
          <a:ext cx="330041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Formel" r:id="rId6" imgW="1651000" imgH="254000" progId="Equation.DSMT4">
                  <p:embed/>
                </p:oleObj>
              </mc:Choice>
              <mc:Fallback>
                <p:oleObj name="Formel" r:id="rId6" imgW="16510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442" y="3598863"/>
                        <a:ext cx="3300413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274638" y="4192587"/>
            <a:ext cx="78009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/>
              <a:t>For any conserved quantum number exists a chemical </a:t>
            </a:r>
          </a:p>
          <a:p>
            <a:pPr eaLnBrk="1" hangingPunct="1"/>
            <a:r>
              <a:rPr lang="en-GB" dirty="0" smtClean="0"/>
              <a:t>potential μ, </a:t>
            </a:r>
            <a:r>
              <a:rPr lang="en-GB" dirty="0"/>
              <a:t>conservation laws give boundary conditions:</a:t>
            </a:r>
          </a:p>
        </p:txBody>
      </p:sp>
      <p:graphicFrame>
        <p:nvGraphicFramePr>
          <p:cNvPr id="522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236431"/>
              </p:ext>
            </p:extLst>
          </p:nvPr>
        </p:nvGraphicFramePr>
        <p:xfrm>
          <a:off x="3016251" y="5026025"/>
          <a:ext cx="2631474" cy="1535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Formel" r:id="rId8" imgW="1981200" imgH="1155700" progId="Equation.DSMT4">
                  <p:embed/>
                </p:oleObj>
              </mc:Choice>
              <mc:Fallback>
                <p:oleObj name="Formel" r:id="rId8" imgW="1981200" imgH="1155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1" y="5026025"/>
                        <a:ext cx="2631474" cy="15356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2" name="Text Box 10"/>
          <p:cNvSpPr txBox="1">
            <a:spLocks noChangeArrowheads="1"/>
          </p:cNvSpPr>
          <p:nvPr/>
        </p:nvSpPr>
        <p:spPr bwMode="auto">
          <a:xfrm>
            <a:off x="1311275" y="5060950"/>
            <a:ext cx="1641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Baryon number:</a:t>
            </a:r>
          </a:p>
        </p:txBody>
      </p:sp>
      <p:sp>
        <p:nvSpPr>
          <p:cNvPr id="52233" name="Text Box 11"/>
          <p:cNvSpPr txBox="1">
            <a:spLocks noChangeArrowheads="1"/>
          </p:cNvSpPr>
          <p:nvPr/>
        </p:nvSpPr>
        <p:spPr bwMode="auto">
          <a:xfrm>
            <a:off x="1311275" y="5483754"/>
            <a:ext cx="13906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Strangeness:</a:t>
            </a:r>
          </a:p>
        </p:txBody>
      </p:sp>
      <p:sp>
        <p:nvSpPr>
          <p:cNvPr id="52234" name="Text Box 12"/>
          <p:cNvSpPr txBox="1">
            <a:spLocks noChangeArrowheads="1"/>
          </p:cNvSpPr>
          <p:nvPr/>
        </p:nvSpPr>
        <p:spPr bwMode="auto">
          <a:xfrm>
            <a:off x="1311275" y="6100233"/>
            <a:ext cx="9112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Charge:</a:t>
            </a:r>
          </a:p>
        </p:txBody>
      </p:sp>
      <p:sp>
        <p:nvSpPr>
          <p:cNvPr id="52235" name="AutoShape 13"/>
          <p:cNvSpPr>
            <a:spLocks/>
          </p:cNvSpPr>
          <p:nvPr/>
        </p:nvSpPr>
        <p:spPr bwMode="auto">
          <a:xfrm>
            <a:off x="5719763" y="5036608"/>
            <a:ext cx="464080" cy="1370013"/>
          </a:xfrm>
          <a:prstGeom prst="rightBrace">
            <a:avLst>
              <a:gd name="adj1" fmla="val 67576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52236" name="Text Box 14"/>
          <p:cNvSpPr txBox="1">
            <a:spLocks noChangeArrowheads="1"/>
          </p:cNvSpPr>
          <p:nvPr/>
        </p:nvSpPr>
        <p:spPr bwMode="auto">
          <a:xfrm>
            <a:off x="6388101" y="5238750"/>
            <a:ext cx="16875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Leaving two free</a:t>
            </a:r>
          </a:p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parameters:</a:t>
            </a:r>
          </a:p>
        </p:txBody>
      </p:sp>
      <p:graphicFrame>
        <p:nvGraphicFramePr>
          <p:cNvPr id="522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01682"/>
              </p:ext>
            </p:extLst>
          </p:nvPr>
        </p:nvGraphicFramePr>
        <p:xfrm>
          <a:off x="6713008" y="5868458"/>
          <a:ext cx="889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10" imgW="444307" imgH="228501" progId="Equation.3">
                  <p:embed/>
                </p:oleObj>
              </mc:Choice>
              <mc:Fallback>
                <p:oleObj name="Equation" r:id="rId10" imgW="44430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008" y="5868458"/>
                        <a:ext cx="889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8" name="Text Box 16"/>
          <p:cNvSpPr txBox="1">
            <a:spLocks noChangeArrowheads="1"/>
          </p:cNvSpPr>
          <p:nvPr/>
        </p:nvSpPr>
        <p:spPr bwMode="auto">
          <a:xfrm>
            <a:off x="6551349" y="3225800"/>
            <a:ext cx="12636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79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</a:rPr>
              <a:t>+	: fermions</a:t>
            </a:r>
            <a:br>
              <a:rPr lang="en-GB" sz="1600" dirty="0">
                <a:solidFill>
                  <a:srgbClr val="FF0000"/>
                </a:solidFill>
              </a:rPr>
            </a:br>
            <a:r>
              <a:rPr lang="en-GB" sz="1600" dirty="0">
                <a:solidFill>
                  <a:srgbClr val="FF0000"/>
                </a:solidFill>
              </a:rPr>
              <a:t>-	: bosons</a:t>
            </a:r>
          </a:p>
        </p:txBody>
      </p:sp>
      <p:sp>
        <p:nvSpPr>
          <p:cNvPr id="52239" name="Line 17"/>
          <p:cNvSpPr>
            <a:spLocks noChangeShapeType="1"/>
          </p:cNvSpPr>
          <p:nvPr/>
        </p:nvSpPr>
        <p:spPr bwMode="auto">
          <a:xfrm flipH="1" flipV="1">
            <a:off x="5816337" y="3094784"/>
            <a:ext cx="735012" cy="336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52240" name="Text Box 18"/>
          <p:cNvSpPr txBox="1">
            <a:spLocks noChangeArrowheads="1"/>
          </p:cNvSpPr>
          <p:nvPr/>
        </p:nvSpPr>
        <p:spPr bwMode="auto">
          <a:xfrm>
            <a:off x="274638" y="1038225"/>
            <a:ext cx="8607169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 smtClean="0"/>
              <a:t>Assumption: thermal production of all hadrons in macro-canonical ensemble </a:t>
            </a:r>
          </a:p>
          <a:p>
            <a:pPr eaLnBrk="1" hangingPunct="1"/>
            <a:r>
              <a:rPr lang="en-GB" dirty="0" smtClean="0"/>
              <a:t>→ hadron abundances are fixed by partition function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9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Model at RHIC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51</a:t>
            </a:fld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6702" y="1278798"/>
            <a:ext cx="3500966" cy="368478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simultaneous fit of hadron multiplicities</a:t>
            </a:r>
            <a:endParaRPr lang="en-US" dirty="0"/>
          </a:p>
          <a:p>
            <a:pPr lvl="1"/>
            <a:r>
              <a:rPr lang="en-US" dirty="0" smtClean="0"/>
              <a:t>correct for decays, feed-down, widths…</a:t>
            </a:r>
          </a:p>
          <a:p>
            <a:pPr lvl="1"/>
            <a:r>
              <a:rPr lang="en-US" dirty="0" smtClean="0"/>
              <a:t>reasonable fit quality (χ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→ T = 162 MeV</a:t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B</a:t>
            </a:r>
            <a:r>
              <a:rPr lang="en-US" dirty="0" smtClean="0"/>
              <a:t> = 24 MeV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262" y="1347091"/>
            <a:ext cx="5509737" cy="478066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557232"/>
              </p:ext>
            </p:extLst>
          </p:nvPr>
        </p:nvGraphicFramePr>
        <p:xfrm>
          <a:off x="550864" y="4529138"/>
          <a:ext cx="2698220" cy="2036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4" imgW="1549400" imgH="1168400" progId="Equation.3">
                  <p:embed/>
                </p:oleObj>
              </mc:Choice>
              <mc:Fallback>
                <p:oleObj name="Equation" r:id="rId4" imgW="1549400" imgH="1168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864" y="4529138"/>
                        <a:ext cx="2698220" cy="203653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905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 bwMode="auto">
          <a:xfrm>
            <a:off x="550864" y="5906842"/>
            <a:ext cx="2698220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n-lt"/>
              </a:rPr>
              <a:t>100 000x hotter than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 smtClean="0"/>
              <a:t>center of the sun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912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Model in ALICE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52</a:t>
            </a:fld>
            <a:endParaRPr lang="de-D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3369313" cy="50530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Fit with all particles</a:t>
            </a:r>
          </a:p>
          <a:p>
            <a:r>
              <a:rPr lang="en-US" dirty="0" smtClean="0"/>
              <a:t>rather poor fit</a:t>
            </a:r>
          </a:p>
          <a:p>
            <a:r>
              <a:rPr lang="en-US" dirty="0" smtClean="0"/>
              <a:t>T=152 MeV</a:t>
            </a:r>
          </a:p>
          <a:p>
            <a:r>
              <a:rPr lang="en-US" dirty="0" smtClean="0"/>
              <a:t>lower than RHIC?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Fit w/o protons</a:t>
            </a:r>
          </a:p>
          <a:p>
            <a:r>
              <a:rPr lang="en-US" dirty="0" smtClean="0"/>
              <a:t>better fit</a:t>
            </a:r>
          </a:p>
          <a:p>
            <a:r>
              <a:rPr lang="en-US" dirty="0" smtClean="0"/>
              <a:t>T=164 MeV</a:t>
            </a:r>
          </a:p>
          <a:p>
            <a:r>
              <a:rPr lang="en-US" dirty="0" smtClean="0"/>
              <a:t>consistent with RHIC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307" y="1099071"/>
            <a:ext cx="5375425" cy="4780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307" y="1035287"/>
            <a:ext cx="5275401" cy="47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3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Chemical Freeze-Out Temperature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53</a:t>
            </a:fld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95" r="49909" b="1698"/>
          <a:stretch/>
        </p:blipFill>
        <p:spPr>
          <a:xfrm>
            <a:off x="4537400" y="1597111"/>
            <a:ext cx="3770517" cy="49162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60193" y="1079250"/>
            <a:ext cx="32461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aseline="30000" dirty="0" smtClean="0"/>
              <a:t>A. </a:t>
            </a:r>
            <a:r>
              <a:rPr lang="pl-PL" baseline="30000" dirty="0" err="1" smtClean="0"/>
              <a:t>Andronic</a:t>
            </a:r>
            <a:r>
              <a:rPr lang="pl-PL" baseline="30000" dirty="0"/>
              <a:t>, </a:t>
            </a:r>
            <a:r>
              <a:rPr lang="pl-PL" baseline="30000" dirty="0" smtClean="0"/>
              <a:t>P. Braun-</a:t>
            </a:r>
            <a:r>
              <a:rPr lang="pl-PL" baseline="30000" dirty="0" err="1" smtClean="0"/>
              <a:t>Munzinger</a:t>
            </a:r>
            <a:r>
              <a:rPr lang="pl-PL" dirty="0" smtClean="0"/>
              <a:t> </a:t>
            </a:r>
            <a:r>
              <a:rPr lang="pl-PL" baseline="30000" dirty="0" smtClean="0"/>
              <a:t>, </a:t>
            </a:r>
            <a:r>
              <a:rPr lang="pl-PL" baseline="30000" dirty="0"/>
              <a:t>J. </a:t>
            </a:r>
            <a:r>
              <a:rPr lang="pl-PL" baseline="30000" dirty="0" err="1" smtClean="0"/>
              <a:t>Stachel</a:t>
            </a:r>
            <a:endParaRPr lang="pl-PL" baseline="30000" dirty="0"/>
          </a:p>
          <a:p>
            <a:r>
              <a:rPr lang="pl-PL" baseline="30000" dirty="0" smtClean="0"/>
              <a:t>A. </a:t>
            </a:r>
            <a:r>
              <a:rPr lang="pl-PL" baseline="30000" dirty="0" err="1" smtClean="0"/>
              <a:t>Nucl</a:t>
            </a:r>
            <a:r>
              <a:rPr lang="pl-PL" baseline="30000" dirty="0"/>
              <a:t>. </a:t>
            </a:r>
            <a:r>
              <a:rPr lang="pl-PL" baseline="30000" dirty="0" err="1"/>
              <a:t>Phys</a:t>
            </a:r>
            <a:r>
              <a:rPr lang="pl-PL" baseline="30000" dirty="0"/>
              <a:t>. A772 (2006) </a:t>
            </a:r>
            <a:r>
              <a:rPr lang="pl-PL" baseline="30000" dirty="0" smtClean="0"/>
              <a:t>167 [</a:t>
            </a:r>
            <a:r>
              <a:rPr lang="en-US" baseline="30000" dirty="0" err="1" smtClean="0"/>
              <a:t>nucl­th</a:t>
            </a:r>
            <a:r>
              <a:rPr lang="en-US" baseline="30000" dirty="0"/>
              <a:t>/</a:t>
            </a:r>
            <a:r>
              <a:rPr lang="en-US" baseline="30000" dirty="0" smtClean="0"/>
              <a:t>0511071]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454644"/>
            <a:ext cx="3787113" cy="49609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strong </a:t>
            </a:r>
            <a:r>
              <a:rPr lang="en-US" dirty="0"/>
              <a:t>rise in T up to 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/>
              <a:t> ≈ 20 GeV (top SPS energy)</a:t>
            </a:r>
          </a:p>
          <a:p>
            <a:r>
              <a:rPr lang="en-US" dirty="0"/>
              <a:t>T ≈ 160 MeV constant at RHIC and LHC (not shown)</a:t>
            </a:r>
          </a:p>
          <a:p>
            <a:pPr lvl="1"/>
            <a:r>
              <a:rPr lang="en-US" dirty="0" smtClean="0"/>
              <a:t>temperature at chemical </a:t>
            </a:r>
            <a:r>
              <a:rPr lang="en-US" dirty="0" err="1" smtClean="0"/>
              <a:t>freezeout</a:t>
            </a:r>
            <a:r>
              <a:rPr lang="en-US" dirty="0" smtClean="0"/>
              <a:t> (last inelastic collision) </a:t>
            </a:r>
            <a:r>
              <a:rPr lang="en-US" dirty="0"/>
              <a:t>in </a:t>
            </a:r>
            <a:r>
              <a:rPr lang="en-US" dirty="0" err="1"/>
              <a:t>hadronic</a:t>
            </a:r>
            <a:r>
              <a:rPr lang="en-US" dirty="0"/>
              <a:t> </a:t>
            </a:r>
            <a:r>
              <a:rPr lang="en-US" dirty="0" smtClean="0"/>
              <a:t>phase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Indication of </a:t>
            </a:r>
            <a:r>
              <a:rPr lang="en-US" dirty="0" err="1" smtClean="0"/>
              <a:t>deconfined</a:t>
            </a:r>
            <a:r>
              <a:rPr lang="en-US" dirty="0" smtClean="0"/>
              <a:t> phase at T &gt; 160 MeV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7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Diagram of Nuclear Matter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54</a:t>
            </a:fld>
            <a:endParaRPr lang="de-D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672668" y="1266429"/>
            <a:ext cx="3357030" cy="505303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increasing T for small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endParaRPr lang="en-US" baseline="-25000" dirty="0" smtClean="0"/>
          </a:p>
          <a:p>
            <a:r>
              <a:rPr lang="en-US" dirty="0" err="1" smtClean="0"/>
              <a:t>const</a:t>
            </a:r>
            <a:r>
              <a:rPr lang="en-US" dirty="0" smtClean="0"/>
              <a:t> T≈160 MeV</a:t>
            </a:r>
            <a:br>
              <a:rPr lang="en-US" dirty="0" smtClean="0"/>
            </a:br>
            <a:r>
              <a:rPr lang="en-US" dirty="0" smtClean="0"/>
              <a:t>for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&gt;10GeV</a:t>
            </a:r>
          </a:p>
          <a:p>
            <a:r>
              <a:rPr lang="en-US" dirty="0" smtClean="0"/>
              <a:t>consistent with lattice QCD</a:t>
            </a:r>
          </a:p>
          <a:p>
            <a:pPr lvl="1"/>
            <a:r>
              <a:rPr lang="en-US" dirty="0" smtClean="0"/>
              <a:t>crossover phase transition at SPS,RHIC energies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 phase transition, </a:t>
            </a:r>
            <a:r>
              <a:rPr lang="en-US" dirty="0" err="1" smtClean="0"/>
              <a:t>critial</a:t>
            </a:r>
            <a:r>
              <a:rPr lang="en-US" dirty="0" smtClean="0"/>
              <a:t> point predicted</a:t>
            </a:r>
            <a:br>
              <a:rPr lang="en-US" dirty="0" smtClean="0"/>
            </a:br>
            <a:r>
              <a:rPr lang="en-US" dirty="0" smtClean="0"/>
              <a:t>search ongoing</a:t>
            </a:r>
          </a:p>
          <a:p>
            <a:r>
              <a:rPr lang="en-US" dirty="0" smtClean="0"/>
              <a:t>baryon free region at mid-rapidity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28699"/>
            <a:ext cx="5685366" cy="56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1" y="1278798"/>
            <a:ext cx="6835057" cy="5053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deposit large amount of energy and matter in small, but finite volume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→ high-energy collisions of heavy nuclei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example: </a:t>
            </a:r>
            <a:r>
              <a:rPr lang="en-US" baseline="30000" dirty="0" smtClean="0"/>
              <a:t>208</a:t>
            </a:r>
            <a:r>
              <a:rPr lang="en-US" dirty="0" smtClean="0"/>
              <a:t>Pb + </a:t>
            </a:r>
            <a:r>
              <a:rPr lang="en-US" baseline="30000" dirty="0" smtClean="0"/>
              <a:t>208</a:t>
            </a:r>
            <a:r>
              <a:rPr lang="en-US" dirty="0" smtClean="0"/>
              <a:t>Pb @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=2.76 TeV</a:t>
            </a:r>
          </a:p>
          <a:p>
            <a:pPr lvl="1"/>
            <a:r>
              <a:rPr lang="en-US" dirty="0" err="1" smtClean="0"/>
              <a:t>E</a:t>
            </a:r>
            <a:r>
              <a:rPr lang="en-US" baseline="-25000" dirty="0" err="1" smtClean="0"/>
              <a:t>total</a:t>
            </a:r>
            <a:r>
              <a:rPr lang="en-US" dirty="0" smtClean="0"/>
              <a:t> = 1.15 </a:t>
            </a:r>
            <a:r>
              <a:rPr lang="en-US" dirty="0" err="1" smtClean="0"/>
              <a:t>PeV</a:t>
            </a:r>
            <a:r>
              <a:rPr lang="en-US" dirty="0" smtClean="0"/>
              <a:t> ≈ 0.2 </a:t>
            </a:r>
            <a:r>
              <a:rPr lang="en-US" dirty="0" err="1" smtClean="0"/>
              <a:t>mJ</a:t>
            </a:r>
            <a:endParaRPr lang="en-US" dirty="0" smtClean="0"/>
          </a:p>
          <a:p>
            <a:pPr lvl="1"/>
            <a:r>
              <a:rPr lang="en-US" dirty="0" smtClean="0"/>
              <a:t>typ. volume: (10-20 </a:t>
            </a:r>
            <a:r>
              <a:rPr lang="en-US" dirty="0" err="1" smtClean="0"/>
              <a:t>fm</a:t>
            </a:r>
            <a:r>
              <a:rPr lang="en-US" dirty="0" smtClean="0"/>
              <a:t>)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energy density: few 100 GeV/fm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typical timescale: 10 </a:t>
            </a:r>
            <a:r>
              <a:rPr lang="en-US" dirty="0" err="1" smtClean="0"/>
              <a:t>fm</a:t>
            </a:r>
            <a:r>
              <a:rPr lang="en-US" dirty="0" smtClean="0"/>
              <a:t>/c ≈ 10</a:t>
            </a:r>
            <a:r>
              <a:rPr lang="en-US" baseline="30000" dirty="0" smtClean="0"/>
              <a:t>-22</a:t>
            </a:r>
            <a:r>
              <a:rPr lang="en-US" dirty="0" smtClean="0"/>
              <a:t>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QGP in the Laboratory</a:t>
            </a:r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428346" y="0"/>
            <a:ext cx="1715654" cy="6862613"/>
            <a:chOff x="6564321" y="-1631912"/>
            <a:chExt cx="2122479" cy="8489912"/>
          </a:xfrm>
        </p:grpSpPr>
        <p:pic>
          <p:nvPicPr>
            <p:cNvPr id="5" name="Picture 4" descr="pic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321" y="-1631912"/>
              <a:ext cx="2122479" cy="2122478"/>
            </a:xfrm>
            <a:prstGeom prst="rect">
              <a:avLst/>
            </a:prstGeom>
          </p:spPr>
        </p:pic>
        <p:pic>
          <p:nvPicPr>
            <p:cNvPr id="7" name="Picture 6" descr="pic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321" y="490566"/>
              <a:ext cx="2122479" cy="2122478"/>
            </a:xfrm>
            <a:prstGeom prst="rect">
              <a:avLst/>
            </a:prstGeom>
          </p:spPr>
        </p:pic>
        <p:pic>
          <p:nvPicPr>
            <p:cNvPr id="9" name="Picture 8" descr="pic0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321" y="2613044"/>
              <a:ext cx="2122479" cy="2122478"/>
            </a:xfrm>
            <a:prstGeom prst="rect">
              <a:avLst/>
            </a:prstGeom>
          </p:spPr>
        </p:pic>
        <p:pic>
          <p:nvPicPr>
            <p:cNvPr id="11" name="Picture 10" descr="pic0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321" y="4735522"/>
              <a:ext cx="2122479" cy="2122478"/>
            </a:xfrm>
            <a:prstGeom prst="rect">
              <a:avLst/>
            </a:prstGeom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92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7</a:t>
            </a:fld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Does the hot nuclear matter thermalize?</a:t>
            </a:r>
          </a:p>
          <a:p>
            <a:pPr lvl="1"/>
            <a:r>
              <a:rPr lang="en-US" dirty="0" smtClean="0"/>
              <a:t>prerequisite for thermodynamics</a:t>
            </a:r>
          </a:p>
          <a:p>
            <a:r>
              <a:rPr lang="en-US" dirty="0" smtClean="0"/>
              <a:t>Is the matter </a:t>
            </a:r>
            <a:r>
              <a:rPr lang="en-US" dirty="0" err="1" smtClean="0"/>
              <a:t>deconfined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are hadrons or </a:t>
            </a:r>
            <a:r>
              <a:rPr lang="en-US" dirty="0" err="1" smtClean="0"/>
              <a:t>partons</a:t>
            </a:r>
            <a:r>
              <a:rPr lang="en-US" dirty="0" smtClean="0"/>
              <a:t> the relevant degrees of freedom?</a:t>
            </a:r>
          </a:p>
          <a:p>
            <a:pPr lvl="1"/>
            <a:r>
              <a:rPr lang="en-US" dirty="0" smtClean="0"/>
              <a:t>do we create a Quark-Gluon Plasma?</a:t>
            </a:r>
          </a:p>
          <a:p>
            <a:r>
              <a:rPr lang="en-US" dirty="0" smtClean="0"/>
              <a:t>What are the properties of the QGP?</a:t>
            </a:r>
          </a:p>
          <a:p>
            <a:pPr lvl="1"/>
            <a:r>
              <a:rPr lang="en-US" dirty="0" smtClean="0"/>
              <a:t>temperature, energy density, viscosity</a:t>
            </a:r>
          </a:p>
          <a:p>
            <a:r>
              <a:rPr lang="en-US" dirty="0" smtClean="0"/>
              <a:t>How do known objects interact with the QGP?</a:t>
            </a:r>
          </a:p>
          <a:p>
            <a:pPr lvl="1"/>
            <a:r>
              <a:rPr lang="en-US" dirty="0" smtClean="0"/>
              <a:t>quarks (light &amp; heavy), </a:t>
            </a:r>
            <a:r>
              <a:rPr lang="en-US" dirty="0" err="1" smtClean="0"/>
              <a:t>quarkonia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be answered…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9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Brookhaven National Lab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8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6462" b="18280"/>
          <a:stretch/>
        </p:blipFill>
        <p:spPr>
          <a:xfrm>
            <a:off x="0" y="986064"/>
            <a:ext cx="9160534" cy="6135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867550" y="5502897"/>
            <a:ext cx="1495384" cy="369332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800000"/>
                </a:solidFill>
                <a:latin typeface="+mn-lt"/>
              </a:rPr>
              <a:t>New York City</a:t>
            </a:r>
            <a:endParaRPr lang="en-US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698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1979"/>
          <a:stretch/>
        </p:blipFill>
        <p:spPr>
          <a:xfrm>
            <a:off x="107591" y="1120533"/>
            <a:ext cx="9041032" cy="5477711"/>
          </a:xfrm>
          <a:prstGeom prst="rect">
            <a:avLst/>
          </a:prstGeom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9457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Alternating Gradient Synchrotron (AGS)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Tom Dietel</a:t>
            </a:r>
            <a:endParaRPr lang="de-DE"/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78148" y="1678910"/>
            <a:ext cx="4989335" cy="695375"/>
          </a:xfrm>
          <a:solidFill>
            <a:srgbClr val="FFFFFF"/>
          </a:solidFill>
          <a:ln/>
          <a:extLst/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Heavy-Ion Program 1986-2000</a:t>
            </a:r>
          </a:p>
          <a:p>
            <a:pPr marL="0" indent="0">
              <a:buNone/>
            </a:pPr>
            <a:r>
              <a:rPr lang="en-US" sz="2400" dirty="0" smtClean="0"/>
              <a:t>single </a:t>
            </a:r>
            <a:r>
              <a:rPr lang="en-US" sz="2400" dirty="0" smtClean="0"/>
              <a:t>beam on fixed target √</a:t>
            </a:r>
            <a:r>
              <a:rPr lang="en-US" sz="2400" dirty="0" err="1" smtClean="0"/>
              <a:t>s</a:t>
            </a:r>
            <a:r>
              <a:rPr lang="en-US" sz="2400" baseline="-25000" dirty="0" err="1" smtClean="0"/>
              <a:t>NN</a:t>
            </a:r>
            <a:r>
              <a:rPr lang="en-US" sz="2400" dirty="0" smtClean="0"/>
              <a:t> ≈ 5.5GeV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Hard Probes Summer School - 30 Oct - 03 Nov 2013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DC49-B39A-8E4F-B7B8-F222F40138DA}" type="slidenum">
              <a:rPr lang="de-DE" smtClean="0"/>
              <a:t>9</a:t>
            </a:fld>
            <a:endParaRPr lang="de-DE" dirty="0"/>
          </a:p>
        </p:txBody>
      </p:sp>
      <p:sp>
        <p:nvSpPr>
          <p:cNvPr id="242707" name="Rectangle 19"/>
          <p:cNvSpPr>
            <a:spLocks noChangeArrowheads="1"/>
          </p:cNvSpPr>
          <p:nvPr/>
        </p:nvSpPr>
        <p:spPr bwMode="auto">
          <a:xfrm>
            <a:off x="6435521" y="3665189"/>
            <a:ext cx="2095500" cy="20313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US" dirty="0"/>
              <a:t>5 large HI experiments</a:t>
            </a:r>
          </a:p>
          <a:p>
            <a:r>
              <a:rPr lang="en-US" dirty="0"/>
              <a:t>E802/E866/E917</a:t>
            </a:r>
          </a:p>
          <a:p>
            <a:r>
              <a:rPr lang="en-US" dirty="0"/>
              <a:t>E810</a:t>
            </a:r>
          </a:p>
          <a:p>
            <a:r>
              <a:rPr lang="en-US" dirty="0"/>
              <a:t>E814/E877</a:t>
            </a:r>
          </a:p>
          <a:p>
            <a:r>
              <a:rPr lang="en-US" dirty="0"/>
              <a:t>E864</a:t>
            </a:r>
            <a:br>
              <a:rPr lang="en-US" dirty="0"/>
            </a:br>
            <a:r>
              <a:rPr lang="en-US" dirty="0" smtClean="0"/>
              <a:t>E895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00083" y="4021667"/>
            <a:ext cx="1111250" cy="1547847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ntaly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>
        <a:spAutoFit/>
      </a:bodyPr>
      <a:lstStyle>
        <a:defPPr marL="284400" indent="-285750">
          <a:spcBef>
            <a:spcPct val="50000"/>
          </a:spcBef>
          <a:buFont typeface="Arial"/>
          <a:buChar char="•"/>
          <a:defRPr dirty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antalya.potx</Template>
  <TotalTime>48141</TotalTime>
  <Words>2794</Words>
  <Application>Microsoft Macintosh PowerPoint</Application>
  <PresentationFormat>On-screen Show (4:3)</PresentationFormat>
  <Paragraphs>668</Paragraphs>
  <Slides>54</Slides>
  <Notes>14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antalya</vt:lpstr>
      <vt:lpstr>Microsoft Equation</vt:lpstr>
      <vt:lpstr>Formel</vt:lpstr>
      <vt:lpstr>Heavy Ion Collisions An Introduction</vt:lpstr>
      <vt:lpstr>QCD - Confinement</vt:lpstr>
      <vt:lpstr>Quark-Gluon Plasma</vt:lpstr>
      <vt:lpstr>Phase Diagram of Nuclear Matter</vt:lpstr>
      <vt:lpstr>PowerPoint Presentation</vt:lpstr>
      <vt:lpstr>QGP in the Laboratory</vt:lpstr>
      <vt:lpstr>Questions to be answered…</vt:lpstr>
      <vt:lpstr>Brookhaven National Lab</vt:lpstr>
      <vt:lpstr>Alternating Gradient Synchrotron (AGS)</vt:lpstr>
      <vt:lpstr>Relativistic Heavy Ion Collider - RHIC</vt:lpstr>
      <vt:lpstr>STAR @ RHIC</vt:lpstr>
      <vt:lpstr>STAR TPC</vt:lpstr>
      <vt:lpstr>PHENIX @ RHIC</vt:lpstr>
      <vt:lpstr>PHENIX @ RHIC</vt:lpstr>
      <vt:lpstr>CERN SPS</vt:lpstr>
      <vt:lpstr>PowerPoint Presentation</vt:lpstr>
      <vt:lpstr>Large Hadron Collider</vt:lpstr>
      <vt:lpstr>ATLAS and CMS</vt:lpstr>
      <vt:lpstr>PowerPoint Presentation</vt:lpstr>
      <vt:lpstr>PowerPoint Presentation</vt:lpstr>
      <vt:lpstr>PowerPoint Presentation</vt:lpstr>
      <vt:lpstr>Accelerators for (Ultra)relativistic Nuclei</vt:lpstr>
      <vt:lpstr>Nucleus-Nucleus Collisions</vt:lpstr>
      <vt:lpstr>Parameters of Heavy-Ion Collisions</vt:lpstr>
      <vt:lpstr>Proton-Proton Collision</vt:lpstr>
      <vt:lpstr>Impact Parameter and Centrality</vt:lpstr>
      <vt:lpstr>Participants and Spectators</vt:lpstr>
      <vt:lpstr>Observables Related to Centrality</vt:lpstr>
      <vt:lpstr>Reaction Plane and Overlap Region</vt:lpstr>
      <vt:lpstr>Glauber Monte-Carlo Simulation</vt:lpstr>
      <vt:lpstr>Glauber Monte-Carlo</vt:lpstr>
      <vt:lpstr>Glauber Fit to Data</vt:lpstr>
      <vt:lpstr>Centrality &amp; Spectator Neutrons</vt:lpstr>
      <vt:lpstr>Saturation – Color Glass Condensate</vt:lpstr>
      <vt:lpstr>Early (Pre-Equilibrium) Phase</vt:lpstr>
      <vt:lpstr>Thermodynamics</vt:lpstr>
      <vt:lpstr>Thermalization</vt:lpstr>
      <vt:lpstr>Initial Anisotropy</vt:lpstr>
      <vt:lpstr>Fireball Evolution</vt:lpstr>
      <vt:lpstr>Analogy: Strongly Coupled Atoms</vt:lpstr>
      <vt:lpstr>Hadronization</vt:lpstr>
      <vt:lpstr>Hadron Gas</vt:lpstr>
      <vt:lpstr>QGP: Temporal Evolution</vt:lpstr>
      <vt:lpstr>PowerPoint Presentation</vt:lpstr>
      <vt:lpstr>Heavy Ion Collision</vt:lpstr>
      <vt:lpstr>Probing the QGP</vt:lpstr>
      <vt:lpstr>Soft Observables</vt:lpstr>
      <vt:lpstr>Hard Probes</vt:lpstr>
      <vt:lpstr>Statistical Model </vt:lpstr>
      <vt:lpstr>Statistical Model</vt:lpstr>
      <vt:lpstr>Statistical Model at RHIC</vt:lpstr>
      <vt:lpstr>Statistical Model in ALICE</vt:lpstr>
      <vt:lpstr>Chemical Freeze-Out Temperature </vt:lpstr>
      <vt:lpstr>Phase Diagram of Nuclear Matter</vt:lpstr>
    </vt:vector>
  </TitlesOfParts>
  <Manager/>
  <Company>IKP Muenster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Berhard-Heß-Lecture Experimental Heavy-Ion Physics</dc:title>
  <dc:subject/>
  <dc:creator>Tom Dietel</dc:creator>
  <cp:keywords/>
  <dc:description/>
  <cp:lastModifiedBy>Tom Dietel</cp:lastModifiedBy>
  <cp:revision>318</cp:revision>
  <cp:lastPrinted>2012-05-02T10:03:41Z</cp:lastPrinted>
  <dcterms:created xsi:type="dcterms:W3CDTF">2012-04-16T10:08:00Z</dcterms:created>
  <dcterms:modified xsi:type="dcterms:W3CDTF">2013-10-31T12:32:03Z</dcterms:modified>
  <cp:category/>
</cp:coreProperties>
</file>