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08" r:id="rId3"/>
    <p:sldId id="309" r:id="rId4"/>
    <p:sldId id="310" r:id="rId5"/>
    <p:sldId id="317" r:id="rId6"/>
    <p:sldId id="318" r:id="rId7"/>
    <p:sldId id="323" r:id="rId8"/>
    <p:sldId id="316" r:id="rId9"/>
    <p:sldId id="319" r:id="rId10"/>
    <p:sldId id="330" r:id="rId11"/>
    <p:sldId id="320" r:id="rId12"/>
    <p:sldId id="321" r:id="rId13"/>
    <p:sldId id="324" r:id="rId14"/>
    <p:sldId id="325" r:id="rId15"/>
    <p:sldId id="331" r:id="rId16"/>
    <p:sldId id="326" r:id="rId17"/>
    <p:sldId id="327" r:id="rId18"/>
    <p:sldId id="306" r:id="rId19"/>
    <p:sldId id="311" r:id="rId20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8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6CE10-AFB5-44DA-AC12-7C9C31407223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8C518-3E27-4D5A-B8E5-F6F44621F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64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B7E17-5C73-4AE5-A1AD-96C457381180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E9A26-341E-4AA4-BD07-0AA90246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E9A26-341E-4AA4-BD07-0AA9024670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6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E9A26-341E-4AA4-BD07-0AA9024670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592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08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566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0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44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8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48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3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9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581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2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66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0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423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065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371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358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411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39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866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9ADF-790B-43D5-A300-6CDCBBCEAB2B}" type="datetimeFigureOut">
              <a:rPr lang="en-ZA" smtClean="0"/>
              <a:t>2014-01-26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F794-404F-4ECB-8427-DA39D0F5E9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413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B31CA6-CCCF-9E4D-97AB-2F8DF9D03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76153FC-76DD-3E4C-9A5E-9164AFEE3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2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086" y="189328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 </a:t>
            </a: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496489" y="26064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ZA" sz="3200" b="1" dirty="0">
                <a:solidFill>
                  <a:srgbClr val="FF0000"/>
                </a:solidFill>
                <a:latin typeface="News Gothic MT"/>
              </a:rPr>
              <a:t>High-performance Signal </a:t>
            </a:r>
            <a:r>
              <a:rPr lang="en-ZA" sz="3200" b="1" dirty="0" smtClean="0">
                <a:solidFill>
                  <a:srgbClr val="FF0000"/>
                </a:solidFill>
                <a:latin typeface="News Gothic MT"/>
              </a:rPr>
              <a:t>and</a:t>
            </a:r>
          </a:p>
          <a:p>
            <a:pPr lvl="0" algn="ctr"/>
            <a:r>
              <a:rPr lang="en-ZA" sz="3200" b="1" dirty="0" smtClean="0">
                <a:solidFill>
                  <a:srgbClr val="FF0000"/>
                </a:solidFill>
                <a:latin typeface="News Gothic MT"/>
              </a:rPr>
              <a:t>Data </a:t>
            </a:r>
            <a:r>
              <a:rPr lang="en-ZA" sz="3200" b="1" dirty="0">
                <a:solidFill>
                  <a:srgbClr val="FF0000"/>
                </a:solidFill>
                <a:latin typeface="News Gothic MT"/>
              </a:rPr>
              <a:t>Processing:</a:t>
            </a:r>
          </a:p>
          <a:p>
            <a:pPr lvl="0" algn="ctr"/>
            <a:r>
              <a:rPr lang="en-ZA" sz="3200" b="1" dirty="0">
                <a:solidFill>
                  <a:srgbClr val="FF0000"/>
                </a:solidFill>
                <a:latin typeface="News Gothic MT"/>
              </a:rPr>
              <a:t> Challenges in </a:t>
            </a:r>
            <a:r>
              <a:rPr lang="en-ZA" sz="3200" b="1" dirty="0" err="1">
                <a:solidFill>
                  <a:srgbClr val="FF0000"/>
                </a:solidFill>
                <a:latin typeface="News Gothic MT"/>
              </a:rPr>
              <a:t>Astro</a:t>
            </a:r>
            <a:r>
              <a:rPr lang="en-ZA" sz="3200" b="1" dirty="0">
                <a:solidFill>
                  <a:srgbClr val="FF0000"/>
                </a:solidFill>
                <a:latin typeface="News Gothic MT"/>
              </a:rPr>
              <a:t>- and Particle Physics and </a:t>
            </a:r>
            <a:r>
              <a:rPr lang="en-ZA" sz="3200" b="1" dirty="0" smtClean="0">
                <a:solidFill>
                  <a:srgbClr val="FF0000"/>
                </a:solidFill>
                <a:latin typeface="News Gothic MT"/>
              </a:rPr>
              <a:t>Radio Astronomy</a:t>
            </a:r>
          </a:p>
          <a:p>
            <a:pPr lvl="0" algn="ctr"/>
            <a:r>
              <a:rPr lang="en-ZA" sz="3200" b="1" dirty="0" smtClean="0">
                <a:solidFill>
                  <a:srgbClr val="FF0000"/>
                </a:solidFill>
                <a:latin typeface="News Gothic MT"/>
              </a:rPr>
              <a:t>Instrumentation</a:t>
            </a:r>
            <a:endParaRPr lang="en-ZA" sz="3200" dirty="0">
              <a:solidFill>
                <a:srgbClr val="FF0000"/>
              </a:solidFill>
              <a:latin typeface="News Gothic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8" y="5068389"/>
            <a:ext cx="9144000" cy="1789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963" y="2996952"/>
            <a:ext cx="837645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300" b="1" u="sng" dirty="0" smtClean="0">
                <a:solidFill>
                  <a:schemeClr val="tx2"/>
                </a:solidFill>
              </a:rPr>
              <a:t>Chairs</a:t>
            </a:r>
          </a:p>
          <a:p>
            <a:pPr algn="ctr"/>
            <a:r>
              <a:rPr lang="en-ZA" sz="2300" b="1" dirty="0" smtClean="0">
                <a:solidFill>
                  <a:schemeClr val="tx2"/>
                </a:solidFill>
              </a:rPr>
              <a:t>Professor Michael</a:t>
            </a:r>
            <a:r>
              <a:rPr lang="en-ZA" sz="2300" b="1" dirty="0">
                <a:solidFill>
                  <a:schemeClr val="tx2"/>
                </a:solidFill>
              </a:rPr>
              <a:t> </a:t>
            </a:r>
            <a:r>
              <a:rPr lang="en-ZA" sz="2300" b="1" dirty="0" err="1">
                <a:solidFill>
                  <a:schemeClr val="tx2"/>
                </a:solidFill>
              </a:rPr>
              <a:t>Inggs</a:t>
            </a:r>
            <a:r>
              <a:rPr lang="en-ZA" sz="2300" b="1" dirty="0">
                <a:solidFill>
                  <a:schemeClr val="tx2"/>
                </a:solidFill>
              </a:rPr>
              <a:t> (University of </a:t>
            </a:r>
            <a:r>
              <a:rPr lang="en-ZA" sz="2300" b="1" dirty="0" smtClean="0">
                <a:solidFill>
                  <a:schemeClr val="tx2"/>
                </a:solidFill>
              </a:rPr>
              <a:t>Cape </a:t>
            </a:r>
            <a:r>
              <a:rPr lang="en-ZA" sz="2300" b="1" dirty="0">
                <a:solidFill>
                  <a:schemeClr val="tx2"/>
                </a:solidFill>
              </a:rPr>
              <a:t>Town</a:t>
            </a:r>
            <a:r>
              <a:rPr lang="en-ZA" sz="2300" b="1" dirty="0" smtClean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en-ZA" sz="2300" b="1" dirty="0" smtClean="0">
                <a:solidFill>
                  <a:schemeClr val="tx2"/>
                </a:solidFill>
              </a:rPr>
              <a:t>Professor Bruce</a:t>
            </a:r>
            <a:r>
              <a:rPr lang="en-ZA" sz="2300" b="1" dirty="0">
                <a:solidFill>
                  <a:schemeClr val="tx2"/>
                </a:solidFill>
              </a:rPr>
              <a:t> Mellado (University of the Witwatersrand</a:t>
            </a:r>
            <a:r>
              <a:rPr lang="en-ZA" sz="2300" b="1" dirty="0" smtClean="0">
                <a:solidFill>
                  <a:schemeClr val="tx2"/>
                </a:solidFill>
              </a:rPr>
              <a:t>)</a:t>
            </a:r>
          </a:p>
          <a:p>
            <a:pPr algn="ctr"/>
            <a:endParaRPr lang="en-ZA" sz="1000" dirty="0" smtClean="0"/>
          </a:p>
          <a:p>
            <a:pPr algn="ctr"/>
            <a:r>
              <a:rPr lang="en-ZA" sz="2000" b="1" dirty="0" smtClean="0">
                <a:solidFill>
                  <a:srgbClr val="7030A0"/>
                </a:solidFill>
              </a:rPr>
              <a:t>Monday 27 to </a:t>
            </a:r>
            <a:r>
              <a:rPr lang="en-ZA" sz="2000" b="1" dirty="0">
                <a:solidFill>
                  <a:srgbClr val="7030A0"/>
                </a:solidFill>
              </a:rPr>
              <a:t>Friday 31 January </a:t>
            </a:r>
            <a:r>
              <a:rPr lang="en-ZA" sz="2000" b="1" dirty="0" smtClean="0">
                <a:solidFill>
                  <a:srgbClr val="7030A0"/>
                </a:solidFill>
              </a:rPr>
              <a:t>2014</a:t>
            </a:r>
          </a:p>
          <a:p>
            <a:pPr algn="ctr"/>
            <a:r>
              <a:rPr lang="en-ZA" sz="2000" b="1" dirty="0" smtClean="0">
                <a:solidFill>
                  <a:srgbClr val="7030A0"/>
                </a:solidFill>
              </a:rPr>
              <a:t> Wits University, Professional Development Hub and School of Physics</a:t>
            </a:r>
            <a:endParaRPr lang="en-Z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706" y="129557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8077"/>
            <a:ext cx="6769798" cy="52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706" y="129557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60" y="1295574"/>
            <a:ext cx="6373114" cy="5315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0273" y="473510"/>
            <a:ext cx="4826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600" dirty="0" smtClean="0"/>
              <a:t>Modern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2186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706" y="129557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52499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706" y="129557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824536" cy="59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706" y="129557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91" y="1475326"/>
            <a:ext cx="6048672" cy="4668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4708" y="458133"/>
            <a:ext cx="6252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600" dirty="0" smtClean="0"/>
              <a:t>Don’t suffer from data overload!</a:t>
            </a:r>
          </a:p>
        </p:txBody>
      </p:sp>
    </p:spTree>
    <p:extLst>
      <p:ext uri="{BB962C8B-B14F-4D97-AF65-F5344CB8AC3E}">
        <p14:creationId xmlns:p14="http://schemas.microsoft.com/office/powerpoint/2010/main" val="4573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706" y="129557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0" y="457200"/>
            <a:ext cx="44069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8" y="1700808"/>
            <a:ext cx="7924773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283" y="458133"/>
            <a:ext cx="714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600" dirty="0" smtClean="0"/>
              <a:t>There is a message out there for you!</a:t>
            </a:r>
          </a:p>
        </p:txBody>
      </p:sp>
    </p:spTree>
    <p:extLst>
      <p:ext uri="{BB962C8B-B14F-4D97-AF65-F5344CB8AC3E}">
        <p14:creationId xmlns:p14="http://schemas.microsoft.com/office/powerpoint/2010/main" val="17858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88640"/>
            <a:ext cx="7617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>
                <a:solidFill>
                  <a:srgbClr val="FF0000"/>
                </a:solidFill>
              </a:rPr>
              <a:t>Special thanks to the Organising Committee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94" y="1075752"/>
            <a:ext cx="6287377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706" y="129557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8464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15816" y="2924944"/>
            <a:ext cx="3528392" cy="9361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Research Areas</a:t>
            </a:r>
          </a:p>
          <a:p>
            <a:pPr algn="ctr"/>
            <a:r>
              <a:rPr lang="en-ZA" sz="2400" dirty="0" smtClean="0"/>
              <a:t>School of Physics</a:t>
            </a:r>
            <a:endParaRPr lang="en-ZA" sz="2400" dirty="0"/>
          </a:p>
        </p:txBody>
      </p:sp>
      <p:sp>
        <p:nvSpPr>
          <p:cNvPr id="9" name="Oval 8"/>
          <p:cNvSpPr/>
          <p:nvPr/>
        </p:nvSpPr>
        <p:spPr>
          <a:xfrm>
            <a:off x="232015" y="1916832"/>
            <a:ext cx="28083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dirty="0">
                <a:solidFill>
                  <a:prstClr val="white"/>
                </a:solidFill>
              </a:rPr>
              <a:t>Materials Physics Research Institute</a:t>
            </a:r>
          </a:p>
          <a:p>
            <a:pPr lvl="0" algn="ctr"/>
            <a:r>
              <a:rPr lang="en-ZA" dirty="0">
                <a:solidFill>
                  <a:prstClr val="white"/>
                </a:solidFill>
              </a:rPr>
              <a:t>(MPRI)</a:t>
            </a:r>
          </a:p>
        </p:txBody>
      </p:sp>
      <p:sp>
        <p:nvSpPr>
          <p:cNvPr id="10" name="Oval 9"/>
          <p:cNvSpPr/>
          <p:nvPr/>
        </p:nvSpPr>
        <p:spPr>
          <a:xfrm>
            <a:off x="3657667" y="1827075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Theoretical</a:t>
            </a:r>
          </a:p>
          <a:p>
            <a:pPr algn="ctr"/>
            <a:r>
              <a:rPr lang="en-ZA" dirty="0" smtClean="0"/>
              <a:t> Solid State Physics</a:t>
            </a:r>
            <a:endParaRPr lang="en-ZA" dirty="0"/>
          </a:p>
        </p:txBody>
      </p:sp>
      <p:sp>
        <p:nvSpPr>
          <p:cNvPr id="11" name="Oval 10"/>
          <p:cNvSpPr/>
          <p:nvPr/>
        </p:nvSpPr>
        <p:spPr>
          <a:xfrm>
            <a:off x="3635896" y="294415"/>
            <a:ext cx="252028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Theoretical</a:t>
            </a:r>
          </a:p>
          <a:p>
            <a:pPr algn="ctr"/>
            <a:r>
              <a:rPr lang="en-ZA" dirty="0" smtClean="0"/>
              <a:t>High-energy Physics</a:t>
            </a:r>
            <a:endParaRPr lang="en-ZA" dirty="0"/>
          </a:p>
        </p:txBody>
      </p:sp>
      <p:sp>
        <p:nvSpPr>
          <p:cNvPr id="12" name="Oval 11"/>
          <p:cNvSpPr/>
          <p:nvPr/>
        </p:nvSpPr>
        <p:spPr>
          <a:xfrm>
            <a:off x="6341662" y="2060848"/>
            <a:ext cx="2592288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CoE</a:t>
            </a:r>
            <a:endParaRPr lang="en-ZA" dirty="0" smtClean="0"/>
          </a:p>
          <a:p>
            <a:pPr algn="ctr"/>
            <a:r>
              <a:rPr lang="en-ZA" dirty="0" smtClean="0"/>
              <a:t>Strong Materials</a:t>
            </a:r>
            <a:endParaRPr lang="en-ZA" dirty="0"/>
          </a:p>
        </p:txBody>
      </p:sp>
      <p:sp>
        <p:nvSpPr>
          <p:cNvPr id="13" name="Oval 12"/>
          <p:cNvSpPr/>
          <p:nvPr/>
        </p:nvSpPr>
        <p:spPr>
          <a:xfrm>
            <a:off x="6953730" y="4030874"/>
            <a:ext cx="1368152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CERN</a:t>
            </a:r>
          </a:p>
          <a:p>
            <a:pPr algn="ctr"/>
            <a:r>
              <a:rPr lang="en-ZA" dirty="0" smtClean="0"/>
              <a:t>ATLAS</a:t>
            </a:r>
            <a:endParaRPr lang="en-ZA" dirty="0"/>
          </a:p>
        </p:txBody>
      </p:sp>
      <p:sp>
        <p:nvSpPr>
          <p:cNvPr id="14" name="Oval 13"/>
          <p:cNvSpPr/>
          <p:nvPr/>
        </p:nvSpPr>
        <p:spPr>
          <a:xfrm>
            <a:off x="241820" y="4189749"/>
            <a:ext cx="2016224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Ion Implantation</a:t>
            </a:r>
            <a:endParaRPr lang="en-ZA" dirty="0"/>
          </a:p>
        </p:txBody>
      </p:sp>
      <p:sp>
        <p:nvSpPr>
          <p:cNvPr id="15" name="Oval 14"/>
          <p:cNvSpPr/>
          <p:nvPr/>
        </p:nvSpPr>
        <p:spPr>
          <a:xfrm>
            <a:off x="3563888" y="5440212"/>
            <a:ext cx="2592288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Nuclear Structure</a:t>
            </a:r>
          </a:p>
          <a:p>
            <a:pPr algn="ctr"/>
            <a:r>
              <a:rPr lang="en-ZA" dirty="0" smtClean="0"/>
              <a:t>Physics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3851920" y="4188786"/>
            <a:ext cx="1944216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Astronomy</a:t>
            </a:r>
          </a:p>
          <a:p>
            <a:pPr algn="ctr"/>
            <a:r>
              <a:rPr lang="en-ZA" dirty="0" smtClean="0"/>
              <a:t>Astrophysics</a:t>
            </a:r>
            <a:endParaRPr lang="en-ZA" dirty="0"/>
          </a:p>
        </p:txBody>
      </p:sp>
      <p:sp>
        <p:nvSpPr>
          <p:cNvPr id="17" name="Oval 16"/>
          <p:cNvSpPr/>
          <p:nvPr/>
        </p:nvSpPr>
        <p:spPr>
          <a:xfrm>
            <a:off x="6936918" y="5344362"/>
            <a:ext cx="1512168" cy="6840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CERN</a:t>
            </a:r>
          </a:p>
          <a:p>
            <a:pPr algn="ctr"/>
            <a:r>
              <a:rPr lang="en-ZA" dirty="0" smtClean="0"/>
              <a:t>ISOLDE</a:t>
            </a:r>
            <a:endParaRPr lang="en-ZA" dirty="0"/>
          </a:p>
        </p:txBody>
      </p:sp>
      <p:sp>
        <p:nvSpPr>
          <p:cNvPr id="18" name="Oval 17"/>
          <p:cNvSpPr/>
          <p:nvPr/>
        </p:nvSpPr>
        <p:spPr>
          <a:xfrm>
            <a:off x="6349844" y="647322"/>
            <a:ext cx="2592288" cy="10081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National Institute</a:t>
            </a:r>
          </a:p>
          <a:p>
            <a:pPr algn="ctr"/>
            <a:r>
              <a:rPr lang="en-ZA" dirty="0" smtClean="0"/>
              <a:t>For Theoretical Physics </a:t>
            </a:r>
            <a:r>
              <a:rPr lang="en-ZA" dirty="0" err="1" smtClean="0"/>
              <a:t>NITheP</a:t>
            </a:r>
            <a:endParaRPr lang="en-ZA" dirty="0"/>
          </a:p>
        </p:txBody>
      </p:sp>
      <p:cxnSp>
        <p:nvCxnSpPr>
          <p:cNvPr id="20" name="Straight Connector 19"/>
          <p:cNvCxnSpPr>
            <a:endCxn id="4" idx="2"/>
          </p:cNvCxnSpPr>
          <p:nvPr/>
        </p:nvCxnSpPr>
        <p:spPr>
          <a:xfrm>
            <a:off x="0" y="3392996"/>
            <a:ext cx="2915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6"/>
          </p:cNvCxnSpPr>
          <p:nvPr/>
        </p:nvCxnSpPr>
        <p:spPr>
          <a:xfrm>
            <a:off x="6444208" y="3392996"/>
            <a:ext cx="2699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301446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Internal resources</a:t>
            </a:r>
            <a:endParaRPr lang="en-ZA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4079" y="33929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External resources</a:t>
            </a:r>
            <a:endParaRPr lang="en-ZA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36171" y="6525344"/>
            <a:ext cx="605683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491553" y="6340678"/>
            <a:ext cx="9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distance</a:t>
            </a:r>
            <a:endParaRPr lang="en-ZA" dirty="0"/>
          </a:p>
        </p:txBody>
      </p:sp>
      <p:sp>
        <p:nvSpPr>
          <p:cNvPr id="2054" name="Oval 2053"/>
          <p:cNvSpPr/>
          <p:nvPr/>
        </p:nvSpPr>
        <p:spPr>
          <a:xfrm>
            <a:off x="1141920" y="5114038"/>
            <a:ext cx="223224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Radiation and</a:t>
            </a:r>
          </a:p>
          <a:p>
            <a:pPr algn="ctr"/>
            <a:r>
              <a:rPr lang="en-ZA" dirty="0" smtClean="0"/>
              <a:t>Health Physics</a:t>
            </a: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7092280" y="301446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Hosted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2</a:t>
            </a:fld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480013" y="244111"/>
            <a:ext cx="2016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LASER  and</a:t>
            </a:r>
          </a:p>
          <a:p>
            <a:pPr algn="ctr"/>
            <a:r>
              <a:rPr lang="en-ZA" dirty="0" smtClean="0"/>
              <a:t>Raman</a:t>
            </a:r>
          </a:p>
          <a:p>
            <a:pPr algn="ctr"/>
            <a:r>
              <a:rPr lang="en-ZA" dirty="0" smtClean="0"/>
              <a:t>Spectroscopy</a:t>
            </a:r>
          </a:p>
        </p:txBody>
      </p:sp>
      <p:sp>
        <p:nvSpPr>
          <p:cNvPr id="23" name="Oval 22"/>
          <p:cNvSpPr/>
          <p:nvPr/>
        </p:nvSpPr>
        <p:spPr>
          <a:xfrm>
            <a:off x="2258044" y="1419910"/>
            <a:ext cx="1737997" cy="496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</a:t>
            </a:r>
            <a:r>
              <a:rPr lang="en-ZA" dirty="0" smtClean="0">
                <a:solidFill>
                  <a:schemeClr val="bg1"/>
                </a:solidFill>
              </a:rPr>
              <a:t>ö</a:t>
            </a:r>
            <a:r>
              <a:rPr lang="en-ZA" dirty="0" smtClean="0"/>
              <a:t>ssbauer</a:t>
            </a:r>
          </a:p>
        </p:txBody>
      </p:sp>
      <p:sp>
        <p:nvSpPr>
          <p:cNvPr id="24" name="Oval 23"/>
          <p:cNvSpPr/>
          <p:nvPr/>
        </p:nvSpPr>
        <p:spPr>
          <a:xfrm>
            <a:off x="2563464" y="862877"/>
            <a:ext cx="1127155" cy="432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NMR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868144" y="4488074"/>
            <a:ext cx="1008112" cy="15791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7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ZA" u="sng" dirty="0" smtClean="0"/>
              <a:t>Southern Africa</a:t>
            </a:r>
            <a:r>
              <a:rPr lang="en-ZA" u="sng" dirty="0" smtClean="0"/>
              <a:t> </a:t>
            </a:r>
            <a:r>
              <a:rPr lang="en-ZA" u="sng" dirty="0" smtClean="0"/>
              <a:t>Research Areas</a:t>
            </a:r>
            <a:endParaRPr lang="en-ZA" u="sng" dirty="0"/>
          </a:p>
        </p:txBody>
      </p:sp>
      <p:sp>
        <p:nvSpPr>
          <p:cNvPr id="3" name="Oval 2"/>
          <p:cNvSpPr/>
          <p:nvPr/>
        </p:nvSpPr>
        <p:spPr>
          <a:xfrm>
            <a:off x="3059832" y="3174950"/>
            <a:ext cx="3240360" cy="11901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Astronomy</a:t>
            </a:r>
          </a:p>
          <a:p>
            <a:pPr algn="ctr"/>
            <a:r>
              <a:rPr lang="en-ZA" sz="2400" dirty="0" smtClean="0"/>
              <a:t>Astrophysics</a:t>
            </a:r>
            <a:endParaRPr lang="en-ZA" sz="2400" dirty="0"/>
          </a:p>
        </p:txBody>
      </p:sp>
      <p:sp>
        <p:nvSpPr>
          <p:cNvPr id="4" name="Oval 3"/>
          <p:cNvSpPr/>
          <p:nvPr/>
        </p:nvSpPr>
        <p:spPr>
          <a:xfrm>
            <a:off x="260102" y="1410468"/>
            <a:ext cx="3447802" cy="129614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Hartebeesthoek</a:t>
            </a:r>
            <a:r>
              <a:rPr lang="en-ZA" dirty="0" smtClean="0"/>
              <a:t> Radio Astronomy Observatory</a:t>
            </a:r>
          </a:p>
          <a:p>
            <a:pPr algn="ctr"/>
            <a:r>
              <a:rPr lang="en-ZA" dirty="0" err="1" smtClean="0"/>
              <a:t>HartRAO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Oval 4"/>
          <p:cNvSpPr/>
          <p:nvPr/>
        </p:nvSpPr>
        <p:spPr>
          <a:xfrm>
            <a:off x="5436096" y="1403725"/>
            <a:ext cx="3168352" cy="12581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Square </a:t>
            </a:r>
          </a:p>
          <a:p>
            <a:pPr algn="ctr"/>
            <a:r>
              <a:rPr lang="en-ZA" dirty="0" smtClean="0"/>
              <a:t>Kilometre Array</a:t>
            </a:r>
          </a:p>
          <a:p>
            <a:pPr algn="ctr"/>
            <a:r>
              <a:rPr lang="en-ZA" dirty="0" smtClean="0"/>
              <a:t>SKA</a:t>
            </a:r>
            <a:endParaRPr lang="en-ZA" dirty="0"/>
          </a:p>
        </p:txBody>
      </p:sp>
      <p:sp>
        <p:nvSpPr>
          <p:cNvPr id="6" name="Oval 5"/>
          <p:cNvSpPr/>
          <p:nvPr/>
        </p:nvSpPr>
        <p:spPr>
          <a:xfrm>
            <a:off x="467544" y="4725144"/>
            <a:ext cx="2301507" cy="129614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High Energy Stereoscopic System</a:t>
            </a:r>
          </a:p>
          <a:p>
            <a:pPr algn="ctr"/>
            <a:r>
              <a:rPr lang="en-ZA" dirty="0" smtClean="0"/>
              <a:t>H.E.S.S.</a:t>
            </a:r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3779912" y="5326360"/>
            <a:ext cx="1584176" cy="914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H.E.S.S. II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6300192" y="5013176"/>
            <a:ext cx="2664296" cy="914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Cherenkov Telescope Array</a:t>
            </a:r>
          </a:p>
          <a:p>
            <a:pPr algn="ctr"/>
            <a:r>
              <a:rPr lang="en-ZA" dirty="0" smtClean="0"/>
              <a:t>CTA</a:t>
            </a:r>
            <a:endParaRPr lang="en-ZA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43808" y="2706612"/>
            <a:ext cx="576064" cy="6426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40152" y="2725855"/>
            <a:ext cx="360040" cy="623389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62188" y="2019212"/>
            <a:ext cx="1429892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55776" y="4149080"/>
            <a:ext cx="720080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43808" y="5622902"/>
            <a:ext cx="864096" cy="16065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436096" y="5622902"/>
            <a:ext cx="864096" cy="1239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50737" y="4547844"/>
            <a:ext cx="10631" cy="68135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012160" y="4255746"/>
            <a:ext cx="864096" cy="74929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794-404F-4ECB-8427-DA39D0F5E947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11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15749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7585" y="476672"/>
            <a:ext cx="413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600" dirty="0" smtClean="0"/>
              <a:t>ATLAS detector CERN</a:t>
            </a:r>
          </a:p>
        </p:txBody>
      </p:sp>
    </p:spTree>
    <p:extLst>
      <p:ext uri="{BB962C8B-B14F-4D97-AF65-F5344CB8AC3E}">
        <p14:creationId xmlns:p14="http://schemas.microsoft.com/office/powerpoint/2010/main" val="2186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706" y="129557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22"/>
            <a:ext cx="9144000" cy="55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SKA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at the </a:t>
            </a:r>
            <a:r>
              <a:rPr lang="en-US" dirty="0" err="1" smtClean="0">
                <a:solidFill>
                  <a:srgbClr val="FFFFFF"/>
                </a:solidFill>
              </a:rPr>
              <a:t>centre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of the African platform for multi-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 astronomy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dishes_overview_300d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414"/>
            <a:ext cx="9144000" cy="5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4" y="2188657"/>
            <a:ext cx="7776864" cy="3416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8549" y="476672"/>
            <a:ext cx="7177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600" dirty="0" smtClean="0"/>
              <a:t>VLA (Very Large Array</a:t>
            </a:r>
            <a:r>
              <a:rPr lang="en-ZA" sz="3600" dirty="0"/>
              <a:t>) in New </a:t>
            </a:r>
            <a:r>
              <a:rPr lang="en-ZA" sz="3600" dirty="0" smtClean="0"/>
              <a:t>Mexico</a:t>
            </a:r>
          </a:p>
          <a:p>
            <a:pPr algn="ctr"/>
            <a:r>
              <a:rPr lang="en-ZA" sz="3600" dirty="0" smtClean="0"/>
              <a:t> </a:t>
            </a:r>
            <a:r>
              <a:rPr lang="en-ZA" sz="3600" dirty="0"/>
              <a:t>27 </a:t>
            </a:r>
            <a:r>
              <a:rPr lang="en-ZA" sz="3600" dirty="0" smtClean="0"/>
              <a:t>radio telescopes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0602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706" y="129557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69292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3107" y="473510"/>
            <a:ext cx="5201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600" dirty="0" smtClean="0"/>
              <a:t>Traditional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2186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706" y="129557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20499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163</Words>
  <Application>Microsoft Office PowerPoint</Application>
  <PresentationFormat>On-screen Show (4:3)</PresentationFormat>
  <Paragraphs>79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Southern Africa Research Areas</vt:lpstr>
      <vt:lpstr>PowerPoint Presentation</vt:lpstr>
      <vt:lpstr>PowerPoint Presentation</vt:lpstr>
      <vt:lpstr>The SKA at the centre of the African platform for multi-n astronomy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the Witwatersrand School of Physics</dc:title>
  <dc:creator>John</dc:creator>
  <cp:lastModifiedBy>John Carter</cp:lastModifiedBy>
  <cp:revision>146</cp:revision>
  <cp:lastPrinted>2012-12-02T17:17:05Z</cp:lastPrinted>
  <dcterms:created xsi:type="dcterms:W3CDTF">2012-05-27T11:32:47Z</dcterms:created>
  <dcterms:modified xsi:type="dcterms:W3CDTF">2014-01-26T13:11:48Z</dcterms:modified>
</cp:coreProperties>
</file>