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73" r:id="rId2"/>
    <p:sldId id="431" r:id="rId3"/>
    <p:sldId id="444" r:id="rId4"/>
    <p:sldId id="445" r:id="rId5"/>
    <p:sldId id="447" r:id="rId6"/>
    <p:sldId id="446" r:id="rId7"/>
    <p:sldId id="448" r:id="rId8"/>
    <p:sldId id="449" r:id="rId9"/>
    <p:sldId id="450" r:id="rId10"/>
    <p:sldId id="374" r:id="rId11"/>
    <p:sldId id="376" r:id="rId12"/>
    <p:sldId id="378" r:id="rId13"/>
    <p:sldId id="441" r:id="rId14"/>
    <p:sldId id="377" r:id="rId15"/>
    <p:sldId id="386" r:id="rId16"/>
    <p:sldId id="434" r:id="rId17"/>
    <p:sldId id="397" r:id="rId18"/>
    <p:sldId id="390" r:id="rId19"/>
    <p:sldId id="435" r:id="rId20"/>
    <p:sldId id="382" r:id="rId21"/>
    <p:sldId id="436" r:id="rId22"/>
    <p:sldId id="453" r:id="rId23"/>
    <p:sldId id="479" r:id="rId24"/>
    <p:sldId id="480" r:id="rId25"/>
    <p:sldId id="478" r:id="rId26"/>
    <p:sldId id="481" r:id="rId27"/>
    <p:sldId id="482" r:id="rId28"/>
    <p:sldId id="483" r:id="rId29"/>
    <p:sldId id="485" r:id="rId30"/>
    <p:sldId id="472" r:id="rId31"/>
    <p:sldId id="486" r:id="rId32"/>
    <p:sldId id="488" r:id="rId33"/>
    <p:sldId id="487" r:id="rId34"/>
    <p:sldId id="489" r:id="rId35"/>
    <p:sldId id="492" r:id="rId36"/>
    <p:sldId id="490" r:id="rId37"/>
    <p:sldId id="394" r:id="rId38"/>
  </p:sldIdLst>
  <p:sldSz cx="9144000" cy="6858000" type="screen4x3"/>
  <p:notesSz cx="6797675" cy="9926638"/>
  <p:custDataLst>
    <p:tags r:id="rId41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8EAED9"/>
    <a:srgbClr val="0E66B1"/>
    <a:srgbClr val="F3640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467" autoAdjust="0"/>
    <p:restoredTop sz="99462" autoAdjust="0"/>
  </p:normalViewPr>
  <p:slideViewPr>
    <p:cSldViewPr snapToObjects="1">
      <p:cViewPr>
        <p:scale>
          <a:sx n="60" d="100"/>
          <a:sy n="60" d="100"/>
        </p:scale>
        <p:origin x="-1818" y="-276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9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7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A\Documents\DannyA\DST_admin\EXCO\Cyber%20infrastructure\chpc%20investme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18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9.7916666666666707E-2"/>
          <c:y val="4.8611111111111119E-2"/>
          <c:w val="0.56458333333333333"/>
          <c:h val="0.79513888888888884"/>
        </c:manualLayout>
      </c:layout>
      <c:barChart>
        <c:barDir val="col"/>
        <c:grouping val="stacked"/>
        <c:ser>
          <c:idx val="2"/>
          <c:order val="0"/>
          <c:tx>
            <c:strRef>
              <c:f>Plots!$E$24</c:f>
              <c:strCache>
                <c:ptCount val="1"/>
                <c:pt idx="0">
                  <c:v>Investment (Millions)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7.407407407407401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Val val="1"/>
            </c:dLbl>
            <c:dLbl>
              <c:idx val="1"/>
              <c:layout>
                <c:manualLayout>
                  <c:x val="0"/>
                  <c:y val="-0.29166666666666741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Val val="1"/>
            </c:dLbl>
            <c:dLbl>
              <c:idx val="2"/>
              <c:layout>
                <c:manualLayout>
                  <c:x val="0"/>
                  <c:y val="-0.1712962962962969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Val val="1"/>
            </c:dLbl>
            <c:dLbl>
              <c:idx val="3"/>
              <c:layout>
                <c:manualLayout>
                  <c:x val="-2.1872265966754301E-7"/>
                  <c:y val="-0.18518518518518551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Val val="1"/>
            </c:dLbl>
            <c:dLbl>
              <c:idx val="4"/>
              <c:layout>
                <c:manualLayout>
                  <c:x val="0"/>
                  <c:y val="-2.314814814814814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Val val="1"/>
            </c:dLbl>
            <c:dLbl>
              <c:idx val="5"/>
              <c:layout>
                <c:manualLayout>
                  <c:x val="0"/>
                  <c:y val="-0.1990740740740741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Val val="1"/>
            </c:dLbl>
            <c:dLbl>
              <c:idx val="6"/>
              <c:layout>
                <c:manualLayout>
                  <c:x val="-4.8398759592437526E-3"/>
                  <c:y val="-0.18941504178273055"/>
                </c:manualLayout>
              </c:layout>
              <c:showVal val="1"/>
            </c:dLbl>
            <c:dLbl>
              <c:idx val="7"/>
              <c:layout>
                <c:manualLayout>
                  <c:x val="0"/>
                  <c:y val="-0.20055710306406693"/>
                </c:manualLayout>
              </c:layout>
              <c:showVal val="1"/>
            </c:dLbl>
            <c:showVal val="1"/>
          </c:dLbls>
          <c:cat>
            <c:numRef>
              <c:f>Plots!$D$25:$D$32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Plots!$E$25:$E$32</c:f>
              <c:numCache>
                <c:formatCode>General</c:formatCode>
                <c:ptCount val="8"/>
                <c:pt idx="0">
                  <c:v>22</c:v>
                </c:pt>
                <c:pt idx="1">
                  <c:v>162</c:v>
                </c:pt>
                <c:pt idx="2">
                  <c:v>89</c:v>
                </c:pt>
                <c:pt idx="3">
                  <c:v>94</c:v>
                </c:pt>
                <c:pt idx="4">
                  <c:v>98</c:v>
                </c:pt>
                <c:pt idx="5">
                  <c:v>104</c:v>
                </c:pt>
                <c:pt idx="6">
                  <c:v>99.9</c:v>
                </c:pt>
                <c:pt idx="7">
                  <c:v>106.94000000000014</c:v>
                </c:pt>
              </c:numCache>
            </c:numRef>
          </c:val>
        </c:ser>
        <c:ser>
          <c:idx val="0"/>
          <c:order val="1"/>
          <c:tx>
            <c:strRef>
              <c:f>Plots!$F$24</c:f>
              <c:strCache>
                <c:ptCount val="1"/>
                <c:pt idx="0">
                  <c:v>Additional Funding</c:v>
                </c:pt>
              </c:strCache>
            </c:strRef>
          </c:tx>
          <c:dLbls>
            <c:dLbl>
              <c:idx val="4"/>
              <c:layout>
                <c:manualLayout>
                  <c:x val="0"/>
                  <c:y val="-1.388925342665500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Val val="1"/>
            </c:dLbl>
            <c:showVal val="1"/>
          </c:dLbls>
          <c:cat>
            <c:numRef>
              <c:f>Plots!$D$25:$D$32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Plots!$F$25:$F$30</c:f>
              <c:numCache>
                <c:formatCode>General</c:formatCode>
                <c:ptCount val="6"/>
                <c:pt idx="4">
                  <c:v>55</c:v>
                </c:pt>
              </c:numCache>
            </c:numRef>
          </c:val>
        </c:ser>
        <c:ser>
          <c:idx val="3"/>
          <c:order val="2"/>
          <c:tx>
            <c:strRef>
              <c:f>Plots!$G$24</c:f>
              <c:strCache>
                <c:ptCount val="1"/>
                <c:pt idx="0">
                  <c:v>SKA + SALT Funding</c:v>
                </c:pt>
              </c:strCache>
            </c:strRef>
          </c:tx>
          <c:dLbls>
            <c:dLbl>
              <c:idx val="4"/>
              <c:layout>
                <c:manualLayout>
                  <c:x val="0"/>
                  <c:y val="-9.2592592592593004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Val val="1"/>
            </c:dLbl>
            <c:showVal val="1"/>
          </c:dLbls>
          <c:cat>
            <c:numRef>
              <c:f>Plots!$D$25:$D$32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Plots!$G$25:$G$30</c:f>
              <c:numCache>
                <c:formatCode>General</c:formatCode>
                <c:ptCount val="6"/>
                <c:pt idx="4">
                  <c:v>64</c:v>
                </c:pt>
              </c:numCache>
            </c:numRef>
          </c:val>
        </c:ser>
        <c:overlap val="100"/>
        <c:axId val="94547968"/>
        <c:axId val="94549504"/>
      </c:barChart>
      <c:catAx>
        <c:axId val="94547968"/>
        <c:scaling>
          <c:orientation val="minMax"/>
        </c:scaling>
        <c:axPos val="b"/>
        <c:numFmt formatCode="General" sourceLinked="1"/>
        <c:tickLblPos val="nextTo"/>
        <c:crossAx val="94549504"/>
        <c:crosses val="autoZero"/>
        <c:auto val="1"/>
        <c:lblAlgn val="ctr"/>
        <c:lblOffset val="100"/>
      </c:catAx>
      <c:valAx>
        <c:axId val="94549504"/>
        <c:scaling>
          <c:orientation val="minMax"/>
        </c:scaling>
        <c:axPos val="l"/>
        <c:majorGridlines/>
        <c:numFmt formatCode="General" sourceLinked="1"/>
        <c:tickLblPos val="nextTo"/>
        <c:crossAx val="94547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534771146272855"/>
          <c:y val="0.39925953545500431"/>
          <c:w val="0.24398092355417267"/>
          <c:h val="0.20148092908999191"/>
        </c:manualLayout>
      </c:layout>
    </c:legend>
    <c:plotVisOnly val="1"/>
    <c:dispBlanksAs val="gap"/>
  </c:chart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44"/>
  <c:chart>
    <c:title>
      <c:tx>
        <c:rich>
          <a:bodyPr/>
          <a:lstStyle/>
          <a:p>
            <a:pPr>
              <a:defRPr/>
            </a:pPr>
            <a:r>
              <a:rPr lang="en-US"/>
              <a:t>CHPC Investment</a:t>
            </a: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0.15608082643515714"/>
          <c:y val="0.10769466316710485"/>
          <c:w val="0.82041490006056939"/>
          <c:h val="0.74532079323418721"/>
        </c:manualLayout>
      </c:layout>
      <c:bar3D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Investment (R)</c:v>
                </c:pt>
              </c:strCache>
            </c:strRef>
          </c:tx>
          <c:dLbls>
            <c:dLbl>
              <c:idx val="0"/>
              <c:layout>
                <c:manualLayout>
                  <c:x val="1.0683725048741204E-2"/>
                  <c:y val="-0.12592592592592586"/>
                </c:manualLayout>
              </c:layout>
              <c:showVal val="1"/>
            </c:dLbl>
            <c:dLbl>
              <c:idx val="1"/>
              <c:layout>
                <c:manualLayout>
                  <c:x val="-1.7094017094017151E-2"/>
                  <c:y val="-0.26296296296296789"/>
                </c:manualLayout>
              </c:layout>
              <c:showVal val="1"/>
            </c:dLbl>
            <c:dLbl>
              <c:idx val="2"/>
              <c:layout>
                <c:manualLayout>
                  <c:x val="4.2735042735042809E-3"/>
                  <c:y val="-0.32222222222222502"/>
                </c:manualLayout>
              </c:layout>
              <c:showVal val="1"/>
            </c:dLbl>
            <c:dLbl>
              <c:idx val="3"/>
              <c:layout>
                <c:manualLayout>
                  <c:x val="6.410256410256456E-3"/>
                  <c:y val="-0.28518518518518532"/>
                </c:manualLayout>
              </c:layout>
              <c:showVal val="1"/>
            </c:dLbl>
            <c:dLbl>
              <c:idx val="4"/>
              <c:layout>
                <c:manualLayout>
                  <c:x val="4.2735042735042809E-3"/>
                  <c:y val="-0.31481481481482126"/>
                </c:manualLayout>
              </c:layout>
              <c:showVal val="1"/>
            </c:dLbl>
            <c:dLbl>
              <c:idx val="5"/>
              <c:layout>
                <c:manualLayout>
                  <c:x val="-8.5471767952083142E-3"/>
                  <c:y val="-0.35185185185185497"/>
                </c:manualLayout>
              </c:layout>
              <c:showVal val="1"/>
            </c:dLbl>
            <c:dLbl>
              <c:idx val="6"/>
              <c:layout>
                <c:manualLayout>
                  <c:x val="3.4188034188034191E-2"/>
                  <c:y val="-0.37037037037037518"/>
                </c:manualLayout>
              </c:layout>
              <c:showVal val="1"/>
            </c:dLbl>
            <c:showVal val="1"/>
          </c:dLbls>
          <c:cat>
            <c:strRef>
              <c:f>Sheet1!$A$2:$A$8</c:f>
              <c:strCache>
                <c:ptCount val="7"/>
                <c:pt idx="0">
                  <c:v>FY 2006/07</c:v>
                </c:pt>
                <c:pt idx="1">
                  <c:v>FY 2007/08</c:v>
                </c:pt>
                <c:pt idx="2">
                  <c:v>FY 2008/09</c:v>
                </c:pt>
                <c:pt idx="3">
                  <c:v>FY 2009/10</c:v>
                </c:pt>
                <c:pt idx="4">
                  <c:v>FY 2010/11</c:v>
                </c:pt>
                <c:pt idx="5">
                  <c:v>FY 2011/12</c:v>
                </c:pt>
                <c:pt idx="6">
                  <c:v>FY 2012/13</c:v>
                </c:pt>
              </c:strCache>
            </c:strRef>
          </c:cat>
          <c:val>
            <c:numRef>
              <c:f>Sheet1!$B$2:$B$8</c:f>
              <c:numCache>
                <c:formatCode>"R"\ #,##0</c:formatCode>
                <c:ptCount val="7"/>
                <c:pt idx="0">
                  <c:v>20000000</c:v>
                </c:pt>
                <c:pt idx="1">
                  <c:v>55000000</c:v>
                </c:pt>
                <c:pt idx="2">
                  <c:v>75000000</c:v>
                </c:pt>
                <c:pt idx="3">
                  <c:v>62763000</c:v>
                </c:pt>
                <c:pt idx="4">
                  <c:v>72020000</c:v>
                </c:pt>
                <c:pt idx="5">
                  <c:v>81970000</c:v>
                </c:pt>
                <c:pt idx="6">
                  <c:v>86068000</c:v>
                </c:pt>
              </c:numCache>
            </c:numRef>
          </c:val>
        </c:ser>
        <c:shape val="box"/>
        <c:axId val="57489664"/>
        <c:axId val="58368768"/>
        <c:axId val="0"/>
      </c:bar3DChart>
      <c:catAx>
        <c:axId val="57489664"/>
        <c:scaling>
          <c:orientation val="minMax"/>
        </c:scaling>
        <c:axPos val="b"/>
        <c:tickLblPos val="nextTo"/>
        <c:crossAx val="58368768"/>
        <c:crosses val="autoZero"/>
        <c:auto val="1"/>
        <c:lblAlgn val="ctr"/>
        <c:lblOffset val="100"/>
      </c:catAx>
      <c:valAx>
        <c:axId val="58368768"/>
        <c:scaling>
          <c:orientation val="minMax"/>
        </c:scaling>
        <c:axPos val="l"/>
        <c:majorGridlines/>
        <c:numFmt formatCode="&quot;R&quot;\ #,##0" sourceLinked="1"/>
        <c:tickLblPos val="nextTo"/>
        <c:crossAx val="57489664"/>
        <c:crosses val="autoZero"/>
        <c:crossBetween val="between"/>
      </c:valAx>
    </c:plotArea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0.49375</cdr:x>
      <cdr:y>0.09375</cdr:y>
    </cdr:from>
    <cdr:to>
      <cdr:x>0.54375</cdr:x>
      <cdr:y>0.15278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57425" y="257175"/>
          <a:ext cx="228600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/>
        </a:p>
      </cdr:txBody>
    </cdr:sp>
  </cdr:relSizeAnchor>
  <cdr:relSizeAnchor xmlns:cdr="http://schemas.openxmlformats.org/drawingml/2006/chartDrawing">
    <cdr:from>
      <cdr:x>0.38089</cdr:x>
      <cdr:y>0.08753</cdr:y>
    </cdr:from>
    <cdr:to>
      <cdr:x>0.47048</cdr:x>
      <cdr:y>0.1917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99022" y="299314"/>
          <a:ext cx="470193" cy="356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000"/>
            <a:t>217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CC6E02-F677-4504-8BFA-4BC5C0CD2539}" type="datetimeFigureOut">
              <a:rPr lang="en-US"/>
              <a:pPr>
                <a:defRPr/>
              </a:pPr>
              <a:t>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B75CD4-66D6-4367-93E4-3D3AB1DDB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88022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57AB63-66F8-4103-A4E2-A03B61EA8AED}" type="datetimeFigureOut">
              <a:rPr lang="en-US"/>
              <a:pPr>
                <a:defRPr/>
              </a:pPr>
              <a:t>1/26/2014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1346A0-7893-42AE-8120-5E4D09D0D2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207787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152C7F-335A-4063-B732-61D2EF58A04F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F2EB3E-76DB-4ADE-BE1D-762C491D2687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3851401" y="9429969"/>
            <a:ext cx="2940118" cy="4898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9" tIns="46805" rIns="90009" bIns="46805" anchor="b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</a:pPr>
            <a:fld id="{7BF5F20A-B177-453D-9395-EC0A0031ADF5}" type="slidenum">
              <a:rPr lang="en-US" sz="1200" b="0">
                <a:solidFill>
                  <a:srgbClr val="000000"/>
                </a:solidFill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6725" algn="l"/>
                  <a:tab pos="8535988" algn="l"/>
                  <a:tab pos="8985250" algn="l"/>
                </a:tabLst>
              </a:pPr>
              <a:t>17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3851402" y="9429968"/>
            <a:ext cx="2941657" cy="4915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9" tIns="46805" rIns="90009" bIns="46805" anchor="b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6725" algn="l"/>
                <a:tab pos="8535988" algn="l"/>
                <a:tab pos="8985250" algn="l"/>
              </a:tabLst>
            </a:pPr>
            <a:fld id="{465F35E7-DE74-4AB0-B0DB-563A2983F575}" type="slidenum">
              <a:rPr lang="en-US" sz="1200" b="0">
                <a:solidFill>
                  <a:srgbClr val="000000"/>
                </a:solidFill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6725" algn="l"/>
                  <a:tab pos="8535988" algn="l"/>
                  <a:tab pos="8985250" algn="l"/>
                </a:tabLst>
              </a:pPr>
              <a:t>17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35845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3584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8844" y="4714137"/>
            <a:ext cx="5441526" cy="4470038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95" y="4716257"/>
            <a:ext cx="5436401" cy="44680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96EF57-2705-A441-B9EF-35FC4C4F96F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F278F-CE50-44AC-AB42-BD805DD24A88}" type="datetime1">
              <a:rPr lang="en-ZA"/>
              <a:pPr>
                <a:defRPr/>
              </a:pPr>
              <a:t>2014/01/26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E0153-E8F8-49BB-8100-E84CEB0C4B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A2EC6-55D0-4F6F-B732-A4778C0B16C1}" type="datetime1">
              <a:rPr lang="en-ZA"/>
              <a:pPr>
                <a:defRPr/>
              </a:pPr>
              <a:t>2014/01/26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801D5-BF33-44BA-99CB-C6F78B8A8B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FD448-097D-4EFB-AC1E-DE18ECC31043}" type="datetime1">
              <a:rPr lang="en-ZA"/>
              <a:pPr>
                <a:defRPr/>
              </a:pPr>
              <a:t>2014/01/26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CF83B-2280-4DDD-941B-0056BDAFB9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875" y="692150"/>
            <a:ext cx="6130925" cy="7254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4884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ver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>
            <a:lvl1pPr algn="l"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2B1DC-3883-4F7F-9784-1620268C6F72}" type="datetime1">
              <a:rPr lang="en-ZA"/>
              <a:pPr>
                <a:defRPr/>
              </a:pPr>
              <a:t>2014/01/26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E88B-7674-47E5-BCAD-4F2ECC4D52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AAA32-1269-4A6A-8C35-D3EFD157208E}" type="datetime1">
              <a:rPr lang="en-ZA"/>
              <a:pPr>
                <a:defRPr/>
              </a:pPr>
              <a:t>2014/01/26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47417-2D2C-43FA-A6E8-46592D7D33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E9A3E-5196-482E-9A4C-67F3C7C22A21}" type="datetime1">
              <a:rPr lang="en-ZA"/>
              <a:pPr>
                <a:defRPr/>
              </a:pPr>
              <a:t>2014/01/26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B28AE-C560-4F5C-BF4B-0D6808EB23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4B1FB-496D-46A2-AAA8-072A37CBF232}" type="datetime1">
              <a:rPr lang="en-ZA"/>
              <a:pPr>
                <a:defRPr/>
              </a:pPr>
              <a:t>2014/01/26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9A47E-AD77-4778-9D30-E73E0429EC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CE9EC-C7A6-4B4E-B962-9A0E54EDA257}" type="datetime1">
              <a:rPr lang="en-ZA"/>
              <a:pPr>
                <a:defRPr/>
              </a:pPr>
              <a:t>2014/01/26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6634C-F781-494C-93A3-CB452FD1DF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9FC0A-419F-402C-85A7-D4AB7BCA05E0}" type="datetime1">
              <a:rPr lang="en-ZA"/>
              <a:pPr>
                <a:defRPr/>
              </a:pPr>
              <a:t>2014/01/26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CCECE-1B93-442F-915F-233123BAF6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41750-E194-4E1D-87B8-67FEF5B3E0E0}" type="datetime1">
              <a:rPr lang="en-ZA"/>
              <a:pPr>
                <a:defRPr/>
              </a:pPr>
              <a:t>2014/01/26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3ACE7-5268-4F2D-9363-696BFC5139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E117F-E4DF-4E6D-91CC-8608650FC8AE}" type="datetime1">
              <a:rPr lang="en-ZA"/>
              <a:pPr>
                <a:defRPr/>
              </a:pPr>
              <a:t>2014/01/26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F9FB8-D8B0-4094-9F75-17E40455B1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06500"/>
            <a:ext cx="822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98663"/>
            <a:ext cx="82296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0CCA80CC-9C2B-4C54-96C6-136D73A4CAB9}" type="datetime1">
              <a:rPr lang="en-ZA"/>
              <a:pPr>
                <a:defRPr/>
              </a:pPr>
              <a:t>2014/01/26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18238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pPr>
              <a:defRPr/>
            </a:pPr>
            <a:fld id="{71EA2B92-8874-4FC8-9862-C4E02CD624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36403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6403"/>
          </a:solidFill>
          <a:latin typeface="Arial" pitchFamily="34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6403"/>
          </a:solidFill>
          <a:latin typeface="Arial" pitchFamily="34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6403"/>
          </a:solidFill>
          <a:latin typeface="Arial" pitchFamily="34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6403"/>
          </a:solidFill>
          <a:latin typeface="Arial" pitchFamily="34" charset="0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b="1">
          <a:solidFill>
            <a:srgbClr val="F36403"/>
          </a:solidFill>
          <a:latin typeface="Arial" pitchFamily="34" charset="0"/>
          <a:cs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b="1">
          <a:solidFill>
            <a:srgbClr val="F36403"/>
          </a:solidFill>
          <a:latin typeface="Arial" pitchFamily="34" charset="0"/>
          <a:cs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b="1">
          <a:solidFill>
            <a:srgbClr val="F36403"/>
          </a:solidFill>
          <a:latin typeface="Arial" pitchFamily="34" charset="0"/>
          <a:cs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b="1">
          <a:solidFill>
            <a:srgbClr val="F36403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36403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E66B1"/>
        </a:buClr>
        <a:buFont typeface="Arial" pitchFamily="34" charset="0"/>
        <a:buChar char="–"/>
        <a:defRPr sz="2800" kern="1200">
          <a:solidFill>
            <a:srgbClr val="404040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E66B1"/>
        </a:buClr>
        <a:buFont typeface="Arial" pitchFamily="34" charset="0"/>
        <a:buChar char="•"/>
        <a:defRPr sz="2400" kern="1200">
          <a:solidFill>
            <a:srgbClr val="404040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404040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40404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http://mw2.google.com/mw-panoramio/photos/small/2794430.jpg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http://www.univen.ac.za/news/pic/univen_small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access.chpc.ac.za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hyperlink" Target="http://saaoads.chpc.ac.za" TargetMode="External"/><Relationship Id="rId4" Type="http://schemas.openxmlformats.org/officeDocument/2006/relationships/hyperlink" Target="http://saeon.chpc.ac.za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C:\Users\AzwilitsheiM\Desktop\DST BRAND MANUAL\PRESENTATION_PICS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50" b="1" spc="600" dirty="0" smtClean="0">
                <a:solidFill>
                  <a:srgbClr val="F36403"/>
                </a:solidFill>
                <a:latin typeface="Gill Sans MT"/>
                <a:cs typeface="Gill Sans MT"/>
              </a:rPr>
              <a:t>CYBER-INFRASTRUCTURE IN SOUTH AFRICA</a:t>
            </a:r>
            <a:endParaRPr lang="en-US" sz="3800" b="1" spc="600" dirty="0">
              <a:solidFill>
                <a:srgbClr val="F36403"/>
              </a:solidFill>
              <a:latin typeface="Gill Sans MT"/>
              <a:cs typeface="Gill Sans MT"/>
            </a:endParaRPr>
          </a:p>
        </p:txBody>
      </p: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0" y="3880009"/>
            <a:ext cx="96774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ZA" sz="2000" b="1" dirty="0" smtClean="0">
                <a:solidFill>
                  <a:schemeClr val="bg1"/>
                </a:solidFill>
                <a:latin typeface="Gill Sans MT" pitchFamily="34" charset="0"/>
              </a:rPr>
              <a:t>Daniel Adams</a:t>
            </a:r>
          </a:p>
          <a:p>
            <a:endParaRPr lang="en-ZA" sz="900" b="1" dirty="0" smtClean="0">
              <a:solidFill>
                <a:srgbClr val="FFFF00"/>
              </a:solidFill>
              <a:latin typeface="Gill Sans MT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High-performance Signal and Data Processing: Challenges in </a:t>
            </a:r>
            <a:r>
              <a:rPr lang="en-US" sz="2000" b="1" dirty="0" err="1" smtClean="0">
                <a:solidFill>
                  <a:schemeClr val="bg1"/>
                </a:solidFill>
              </a:rPr>
              <a:t>Astro</a:t>
            </a:r>
            <a:r>
              <a:rPr lang="en-US" sz="2000" b="1" dirty="0" smtClean="0">
                <a:solidFill>
                  <a:schemeClr val="bg1"/>
                </a:solidFill>
              </a:rPr>
              <a:t>- and Particle Physics and Radio Astronomy Instrumentation</a:t>
            </a:r>
          </a:p>
          <a:p>
            <a:endParaRPr lang="en-ZA" sz="2000" b="1" dirty="0" smtClean="0">
              <a:solidFill>
                <a:schemeClr val="bg2"/>
              </a:solidFill>
              <a:latin typeface="Gill Sans MT" pitchFamily="34" charset="0"/>
            </a:endParaRPr>
          </a:p>
          <a:p>
            <a:endParaRPr lang="en-ZA" sz="900" b="1" dirty="0" smtClean="0">
              <a:solidFill>
                <a:schemeClr val="bg2"/>
              </a:solidFill>
              <a:latin typeface="Gill Sans MT" pitchFamily="34" charset="0"/>
            </a:endParaRPr>
          </a:p>
          <a:p>
            <a:r>
              <a:rPr lang="en-ZA" sz="2000" b="1" dirty="0" smtClean="0">
                <a:solidFill>
                  <a:schemeClr val="bg2"/>
                </a:solidFill>
                <a:latin typeface="Gill Sans MT" pitchFamily="34" charset="0"/>
              </a:rPr>
              <a:t>27-31 January 2014,  WITS</a:t>
            </a:r>
            <a:endParaRPr lang="en-ZA" sz="2000" b="1" dirty="0">
              <a:solidFill>
                <a:schemeClr val="bg2"/>
              </a:solidFill>
              <a:latin typeface="Gill Sans MT" pitchFamily="34" charset="0"/>
            </a:endParaRPr>
          </a:p>
          <a:p>
            <a:pPr algn="r"/>
            <a:endParaRPr lang="en-GB" sz="2000" b="1" dirty="0">
              <a:solidFill>
                <a:schemeClr val="bg2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196975"/>
            <a:ext cx="8424862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0" dirty="0">
                <a:latin typeface="Arial" pitchFamily="34" charset="0"/>
                <a:cs typeface="+mn-cs"/>
              </a:rPr>
              <a:t>Original SANReN objectives: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b="0" dirty="0">
                <a:latin typeface="Arial" pitchFamily="34" charset="0"/>
                <a:cs typeface="+mn-cs"/>
              </a:rPr>
              <a:t>Establish a high bandwidth research network for the South African research community with international links to global research networks</a:t>
            </a:r>
            <a:r>
              <a:rPr lang="en-GB" b="0" dirty="0" smtClean="0">
                <a:latin typeface="Arial" pitchFamily="34" charset="0"/>
                <a:cs typeface="+mn-cs"/>
              </a:rPr>
              <a:t>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cs typeface="+mn-cs"/>
              </a:rPr>
              <a:t>Play the role of a </a:t>
            </a:r>
            <a:r>
              <a:rPr lang="en-US" dirty="0" err="1" smtClean="0">
                <a:cs typeface="+mn-cs"/>
              </a:rPr>
              <a:t>NReN</a:t>
            </a:r>
            <a:r>
              <a:rPr lang="en-US" dirty="0" smtClean="0">
                <a:cs typeface="+mn-cs"/>
              </a:rPr>
              <a:t>;</a:t>
            </a:r>
            <a:endParaRPr lang="en-GB" b="0" dirty="0">
              <a:latin typeface="Arial" pitchFamily="34" charset="0"/>
              <a:cs typeface="+mn-cs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b="0" dirty="0">
                <a:latin typeface="Arial" pitchFamily="34" charset="0"/>
                <a:cs typeface="+mn-cs"/>
              </a:rPr>
              <a:t>Provide a platform for research in high speed networking; and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b="0" dirty="0">
                <a:latin typeface="Arial" pitchFamily="34" charset="0"/>
                <a:cs typeface="+mn-cs"/>
              </a:rPr>
              <a:t>Enable accelerated Human Capital Development through the network’s use.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ZA" b="0" dirty="0">
              <a:latin typeface="Arial" pitchFamily="34" charset="0"/>
              <a:cs typeface="+mn-cs"/>
            </a:endParaRPr>
          </a:p>
          <a:p>
            <a:pPr>
              <a:defRPr/>
            </a:pPr>
            <a:endParaRPr lang="en-GB" b="0" dirty="0">
              <a:latin typeface="Arial" pitchFamily="34" charset="0"/>
              <a:cs typeface="+mn-cs"/>
            </a:endParaRPr>
          </a:p>
          <a:p>
            <a:pPr>
              <a:defRPr/>
            </a:pPr>
            <a:endParaRPr lang="en-GB" b="0" dirty="0">
              <a:latin typeface="Arial" pitchFamily="34" charset="0"/>
              <a:cs typeface="+mn-cs"/>
            </a:endParaRP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847975"/>
            <a:ext cx="4505325" cy="3857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2971801"/>
            <a:ext cx="43386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0" dirty="0">
                <a:latin typeface="Arial" pitchFamily="34" charset="0"/>
                <a:cs typeface="+mn-cs"/>
              </a:rPr>
              <a:t>Benefits to be delivered by SANReN: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b="0" dirty="0">
                <a:latin typeface="Arial" pitchFamily="34" charset="0"/>
                <a:cs typeface="+mn-cs"/>
              </a:rPr>
              <a:t>Maximum accessibility and bandwidth </a:t>
            </a:r>
          </a:p>
          <a:p>
            <a:pPr marL="285750" indent="-285750">
              <a:defRPr/>
            </a:pPr>
            <a:r>
              <a:rPr lang="en-GB" b="0" dirty="0">
                <a:latin typeface="Arial" pitchFamily="34" charset="0"/>
                <a:cs typeface="+mn-cs"/>
              </a:rPr>
              <a:t>	to research and higher educational institutions;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ZA" b="0" dirty="0">
                <a:latin typeface="Arial" pitchFamily="34" charset="0"/>
                <a:cs typeface="+mn-cs"/>
              </a:rPr>
              <a:t>Support national science projects;</a:t>
            </a:r>
            <a:endParaRPr lang="en-GB" b="0" dirty="0">
              <a:latin typeface="Arial" pitchFamily="34" charset="0"/>
              <a:cs typeface="+mn-cs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b="0" dirty="0">
                <a:latin typeface="Arial" pitchFamily="34" charset="0"/>
                <a:cs typeface="+mn-cs"/>
              </a:rPr>
              <a:t>Global/International connectivity;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b="0" dirty="0">
                <a:latin typeface="Arial" pitchFamily="34" charset="0"/>
                <a:cs typeface="+mn-cs"/>
              </a:rPr>
              <a:t>Create platforms to enable SA researchers to participate in international collaborations;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b="0" dirty="0">
                <a:latin typeface="Arial" pitchFamily="34" charset="0"/>
                <a:cs typeface="+mn-cs"/>
              </a:rPr>
              <a:t>Enable value added services</a:t>
            </a:r>
            <a:r>
              <a:rPr lang="en-GB" b="0" dirty="0" smtClean="0">
                <a:latin typeface="Arial" pitchFamily="34" charset="0"/>
                <a:cs typeface="+mn-cs"/>
              </a:rPr>
              <a:t>.</a:t>
            </a:r>
          </a:p>
          <a:p>
            <a:pPr marL="285750" indent="-285750">
              <a:defRPr/>
            </a:pPr>
            <a:endParaRPr lang="en-ZA" sz="1100" b="0" dirty="0" smtClean="0">
              <a:latin typeface="Arial" pitchFamily="34" charset="0"/>
              <a:cs typeface="+mn-cs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ZA" b="1" dirty="0" smtClean="0">
                <a:solidFill>
                  <a:srgbClr val="FF0000"/>
                </a:solidFill>
              </a:rPr>
              <a:t>CSIR MI implements the network, TENET manages the network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b="0" dirty="0">
              <a:latin typeface="Arial" pitchFamily="34" charset="0"/>
              <a:cs typeface="+mn-cs"/>
            </a:endParaRPr>
          </a:p>
        </p:txBody>
      </p:sp>
      <p:sp>
        <p:nvSpPr>
          <p:cNvPr id="6149" name="Title 1"/>
          <p:cNvSpPr txBox="1">
            <a:spLocks/>
          </p:cNvSpPr>
          <p:nvPr/>
        </p:nvSpPr>
        <p:spPr bwMode="auto">
          <a:xfrm>
            <a:off x="2200276" y="0"/>
            <a:ext cx="6715124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ZA" sz="3200" b="1" dirty="0" smtClean="0">
                <a:solidFill>
                  <a:schemeClr val="bg1"/>
                </a:solidFill>
                <a:latin typeface="Gill Sans MT" pitchFamily="34" charset="0"/>
              </a:rPr>
              <a:t>South African National Research Network (</a:t>
            </a:r>
            <a:r>
              <a:rPr lang="en-ZA" sz="3200" b="1" dirty="0" err="1" smtClean="0">
                <a:solidFill>
                  <a:schemeClr val="bg1"/>
                </a:solidFill>
                <a:latin typeface="Gill Sans MT" pitchFamily="34" charset="0"/>
              </a:rPr>
              <a:t>SANReN</a:t>
            </a:r>
            <a:r>
              <a:rPr lang="en-ZA" sz="3200" b="1" dirty="0" smtClean="0">
                <a:solidFill>
                  <a:schemeClr val="bg1"/>
                </a:solidFill>
                <a:latin typeface="Gill Sans MT" pitchFamily="34" charset="0"/>
              </a:rPr>
              <a:t>)</a:t>
            </a:r>
            <a:endParaRPr lang="en-GB" sz="32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505200" y="112713"/>
            <a:ext cx="3460701" cy="72548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Gill Sans MT" pitchFamily="34" charset="0"/>
              </a:rPr>
              <a:t>Investments</a:t>
            </a:r>
            <a:endParaRPr lang="en-GB" b="1" dirty="0" smtClean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7172" name="TextBox 9"/>
          <p:cNvSpPr txBox="1">
            <a:spLocks noChangeArrowheads="1"/>
          </p:cNvSpPr>
          <p:nvPr/>
        </p:nvSpPr>
        <p:spPr bwMode="auto">
          <a:xfrm>
            <a:off x="714375" y="3378993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Rand (Millions)</a:t>
            </a:r>
            <a:endParaRPr lang="en-GB" sz="1200" dirty="0"/>
          </a:p>
        </p:txBody>
      </p:sp>
      <p:sp>
        <p:nvSpPr>
          <p:cNvPr id="7173" name="TextBox 10"/>
          <p:cNvSpPr txBox="1">
            <a:spLocks noChangeArrowheads="1"/>
          </p:cNvSpPr>
          <p:nvPr/>
        </p:nvSpPr>
        <p:spPr bwMode="auto">
          <a:xfrm>
            <a:off x="3643313" y="6000750"/>
            <a:ext cx="1143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Year</a:t>
            </a:r>
            <a:endParaRPr lang="en-GB" sz="120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14863821"/>
              </p:ext>
            </p:extLst>
          </p:nvPr>
        </p:nvGraphicFramePr>
        <p:xfrm>
          <a:off x="1285875" y="1284672"/>
          <a:ext cx="748883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4093" cy="6858000"/>
          </a:xfrm>
        </p:spPr>
      </p:pic>
    </p:spTree>
    <p:extLst>
      <p:ext uri="{BB962C8B-B14F-4D97-AF65-F5344CB8AC3E}">
        <p14:creationId xmlns:p14="http://schemas.microsoft.com/office/powerpoint/2010/main" xmlns="" val="104716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anielA\AppData\Local\Microsoft\Windows\Temporary Internet Files\Content.Outlook\KETCCR4G\0_Layered_layout_2013_05_28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799" y="1142984"/>
            <a:ext cx="8437919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000232" y="-104643"/>
            <a:ext cx="7143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Gill Sans MT" pitchFamily="34" charset="0"/>
              </a:rPr>
              <a:t>National network and metro networks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xmlns="" val="149104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9" descr="BBext.DST.CK.2011-03-03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2" name="Picture 11" descr="switch_orange_resi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13" y="428625"/>
            <a:ext cx="2857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witch_orange_resi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13" y="142875"/>
            <a:ext cx="2857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switch_orange_resi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13" y="714375"/>
            <a:ext cx="2857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000500" y="71438"/>
            <a:ext cx="2071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0"/>
              <a:t>UNISA - Makhado Campus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57625" y="357188"/>
            <a:ext cx="2071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0"/>
              <a:t>UNISA - Giyani Campus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857625" y="642938"/>
            <a:ext cx="2071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0"/>
              <a:t>UNIVEN - Main Campus</a:t>
            </a:r>
          </a:p>
        </p:txBody>
      </p:sp>
      <p:cxnSp>
        <p:nvCxnSpPr>
          <p:cNvPr id="21" name="Straight Arrow Connector 20"/>
          <p:cNvCxnSpPr>
            <a:cxnSpLocks noChangeShapeType="1"/>
            <a:endCxn id="15" idx="3"/>
          </p:cNvCxnSpPr>
          <p:nvPr/>
        </p:nvCxnSpPr>
        <p:spPr bwMode="auto">
          <a:xfrm rot="10800000">
            <a:off x="6072188" y="209550"/>
            <a:ext cx="1000125" cy="5762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rot="10800000">
            <a:off x="5786438" y="500063"/>
            <a:ext cx="128587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rot="10800000">
            <a:off x="5786438" y="785813"/>
            <a:ext cx="128587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7072313" y="857250"/>
            <a:ext cx="142875" cy="142875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0"/>
          </a:p>
        </p:txBody>
      </p:sp>
      <p:pic>
        <p:nvPicPr>
          <p:cNvPr id="30" name="Picture 29" descr="switch_orange_resi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214438"/>
            <a:ext cx="2857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switch_orange_resi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75" y="928688"/>
            <a:ext cx="2857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switch_orange_resi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500188"/>
            <a:ext cx="2857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143250" y="857250"/>
            <a:ext cx="2071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0"/>
              <a:t>UL- Edupark Campus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214688" y="1143000"/>
            <a:ext cx="20716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0"/>
              <a:t>TUT – Polokwane Campus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214688" y="1428750"/>
            <a:ext cx="2214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0"/>
              <a:t>UNISA – Polokwane Campus</a:t>
            </a:r>
          </a:p>
        </p:txBody>
      </p: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 rot="10800000">
            <a:off x="5000625" y="1000125"/>
            <a:ext cx="1714500" cy="215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" name="Straight Arrow Connector 37"/>
          <p:cNvCxnSpPr>
            <a:cxnSpLocks noChangeShapeType="1"/>
            <a:endCxn id="34" idx="3"/>
          </p:cNvCxnSpPr>
          <p:nvPr/>
        </p:nvCxnSpPr>
        <p:spPr bwMode="auto">
          <a:xfrm rot="10800000" flipV="1">
            <a:off x="5286375" y="1216025"/>
            <a:ext cx="1428750" cy="650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" name="Straight Arrow Connector 39"/>
          <p:cNvCxnSpPr>
            <a:cxnSpLocks noChangeShapeType="1"/>
            <a:endCxn id="35" idx="3"/>
          </p:cNvCxnSpPr>
          <p:nvPr/>
        </p:nvCxnSpPr>
        <p:spPr bwMode="auto">
          <a:xfrm rot="10800000" flipV="1">
            <a:off x="5429250" y="1216025"/>
            <a:ext cx="1285875" cy="3508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6643688" y="1285875"/>
            <a:ext cx="142875" cy="142875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0"/>
          </a:p>
        </p:txBody>
      </p:sp>
      <p:sp>
        <p:nvSpPr>
          <p:cNvPr id="10263" name="TextBox 45"/>
          <p:cNvSpPr txBox="1">
            <a:spLocks noChangeArrowheads="1"/>
          </p:cNvSpPr>
          <p:nvPr/>
        </p:nvSpPr>
        <p:spPr bwMode="auto">
          <a:xfrm>
            <a:off x="7929563" y="1500188"/>
            <a:ext cx="12144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0"/>
              <a:t>29 Sites</a:t>
            </a:r>
            <a:endParaRPr lang="en-GB" sz="1600" b="0"/>
          </a:p>
        </p:txBody>
      </p:sp>
      <p:cxnSp>
        <p:nvCxnSpPr>
          <p:cNvPr id="10264" name="Straight Arrow Connector 47"/>
          <p:cNvCxnSpPr>
            <a:cxnSpLocks noChangeShapeType="1"/>
          </p:cNvCxnSpPr>
          <p:nvPr/>
        </p:nvCxnSpPr>
        <p:spPr bwMode="auto">
          <a:xfrm flipV="1">
            <a:off x="6429375" y="1643063"/>
            <a:ext cx="1714500" cy="2143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265" name="TextBox 50"/>
          <p:cNvSpPr txBox="1">
            <a:spLocks noChangeArrowheads="1"/>
          </p:cNvSpPr>
          <p:nvPr/>
        </p:nvSpPr>
        <p:spPr bwMode="auto">
          <a:xfrm>
            <a:off x="5643563" y="3071813"/>
            <a:ext cx="12144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0"/>
              <a:t>15 Sites</a:t>
            </a:r>
            <a:endParaRPr lang="en-GB" sz="1600" b="0"/>
          </a:p>
        </p:txBody>
      </p:sp>
      <p:cxnSp>
        <p:nvCxnSpPr>
          <p:cNvPr id="10266" name="Straight Arrow Connector 51"/>
          <p:cNvCxnSpPr>
            <a:cxnSpLocks noChangeShapeType="1"/>
          </p:cNvCxnSpPr>
          <p:nvPr/>
        </p:nvCxnSpPr>
        <p:spPr bwMode="auto">
          <a:xfrm rot="16200000" flipH="1">
            <a:off x="5929313" y="2714625"/>
            <a:ext cx="785812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8001000" y="642938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0"/>
              <a:t>UL – Turfloop Campus</a:t>
            </a:r>
          </a:p>
        </p:txBody>
      </p:sp>
      <p:pic>
        <p:nvPicPr>
          <p:cNvPr id="58" name="Picture 57" descr="switch_orange_resi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688" y="714375"/>
            <a:ext cx="2857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" name="Straight Arrow Connector 58"/>
          <p:cNvCxnSpPr>
            <a:cxnSpLocks noChangeShapeType="1"/>
          </p:cNvCxnSpPr>
          <p:nvPr/>
        </p:nvCxnSpPr>
        <p:spPr bwMode="auto">
          <a:xfrm flipV="1">
            <a:off x="7072313" y="857250"/>
            <a:ext cx="71437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270" name="TextBox 63"/>
          <p:cNvSpPr txBox="1">
            <a:spLocks noChangeArrowheads="1"/>
          </p:cNvSpPr>
          <p:nvPr/>
        </p:nvSpPr>
        <p:spPr bwMode="auto">
          <a:xfrm>
            <a:off x="5786438" y="4214813"/>
            <a:ext cx="12144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0"/>
              <a:t>10 Sites</a:t>
            </a:r>
            <a:endParaRPr lang="en-GB" sz="1600" b="0"/>
          </a:p>
        </p:txBody>
      </p:sp>
      <p:cxnSp>
        <p:nvCxnSpPr>
          <p:cNvPr id="10271" name="Straight Arrow Connector 64"/>
          <p:cNvCxnSpPr>
            <a:cxnSpLocks noChangeShapeType="1"/>
          </p:cNvCxnSpPr>
          <p:nvPr/>
        </p:nvCxnSpPr>
        <p:spPr bwMode="auto">
          <a:xfrm rot="10800000" flipV="1">
            <a:off x="6786563" y="4143375"/>
            <a:ext cx="571500" cy="2143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272" name="TextBox 66"/>
          <p:cNvSpPr txBox="1">
            <a:spLocks noChangeArrowheads="1"/>
          </p:cNvSpPr>
          <p:nvPr/>
        </p:nvSpPr>
        <p:spPr bwMode="auto">
          <a:xfrm>
            <a:off x="142875" y="4929188"/>
            <a:ext cx="12144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0"/>
              <a:t>36 Sites</a:t>
            </a:r>
            <a:endParaRPr lang="en-GB" sz="1600" b="0"/>
          </a:p>
        </p:txBody>
      </p:sp>
      <p:cxnSp>
        <p:nvCxnSpPr>
          <p:cNvPr id="10273" name="Straight Arrow Connector 67"/>
          <p:cNvCxnSpPr>
            <a:cxnSpLocks noChangeShapeType="1"/>
          </p:cNvCxnSpPr>
          <p:nvPr/>
        </p:nvCxnSpPr>
        <p:spPr bwMode="auto">
          <a:xfrm rot="16200000" flipV="1">
            <a:off x="857251" y="5286375"/>
            <a:ext cx="785812" cy="6429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274" name="Straight Arrow Connector 72"/>
          <p:cNvCxnSpPr>
            <a:cxnSpLocks noChangeShapeType="1"/>
          </p:cNvCxnSpPr>
          <p:nvPr/>
        </p:nvCxnSpPr>
        <p:spPr bwMode="auto">
          <a:xfrm rot="10800000" flipV="1">
            <a:off x="4143375" y="6286500"/>
            <a:ext cx="71437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275" name="TextBox 74"/>
          <p:cNvSpPr txBox="1">
            <a:spLocks noChangeArrowheads="1"/>
          </p:cNvSpPr>
          <p:nvPr/>
        </p:nvSpPr>
        <p:spPr bwMode="auto">
          <a:xfrm>
            <a:off x="3357563" y="6519863"/>
            <a:ext cx="12144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0"/>
              <a:t>8 Sites</a:t>
            </a:r>
            <a:endParaRPr lang="en-GB" sz="1600" b="0"/>
          </a:p>
        </p:txBody>
      </p:sp>
      <p:sp>
        <p:nvSpPr>
          <p:cNvPr id="10276" name="TextBox 75"/>
          <p:cNvSpPr txBox="1">
            <a:spLocks noChangeArrowheads="1"/>
          </p:cNvSpPr>
          <p:nvPr/>
        </p:nvSpPr>
        <p:spPr bwMode="auto">
          <a:xfrm>
            <a:off x="4929188" y="4071938"/>
            <a:ext cx="12144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0"/>
              <a:t>5 Sites</a:t>
            </a:r>
            <a:endParaRPr lang="en-GB" sz="1600" b="0"/>
          </a:p>
        </p:txBody>
      </p:sp>
      <p:cxnSp>
        <p:nvCxnSpPr>
          <p:cNvPr id="10277" name="Straight Arrow Connector 76"/>
          <p:cNvCxnSpPr>
            <a:cxnSpLocks noChangeShapeType="1"/>
          </p:cNvCxnSpPr>
          <p:nvPr/>
        </p:nvCxnSpPr>
        <p:spPr bwMode="auto">
          <a:xfrm rot="16200000" flipH="1">
            <a:off x="5250657" y="3964781"/>
            <a:ext cx="285750" cy="714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278" name="Straight Arrow Connector 78"/>
          <p:cNvCxnSpPr>
            <a:cxnSpLocks noChangeShapeType="1"/>
          </p:cNvCxnSpPr>
          <p:nvPr/>
        </p:nvCxnSpPr>
        <p:spPr bwMode="auto">
          <a:xfrm rot="16200000" flipV="1">
            <a:off x="5607844" y="5179219"/>
            <a:ext cx="785813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279" name="TextBox 80"/>
          <p:cNvSpPr txBox="1">
            <a:spLocks noChangeArrowheads="1"/>
          </p:cNvSpPr>
          <p:nvPr/>
        </p:nvSpPr>
        <p:spPr bwMode="auto">
          <a:xfrm>
            <a:off x="5214938" y="4572000"/>
            <a:ext cx="1214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0"/>
              <a:t>4 Sites</a:t>
            </a:r>
            <a:endParaRPr lang="en-GB" sz="1600" b="0"/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7786688" y="3238500"/>
            <a:ext cx="13573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0"/>
              <a:t>TUT - eMalahleni</a:t>
            </a:r>
            <a:endParaRPr lang="en-GB" sz="1200" b="0"/>
          </a:p>
        </p:txBody>
      </p:sp>
      <p:pic>
        <p:nvPicPr>
          <p:cNvPr id="86" name="Picture 85" descr="switch_orange_resi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75" y="3286125"/>
            <a:ext cx="31908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86" descr="switch_orange_resi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952750"/>
            <a:ext cx="31908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7786688" y="2857500"/>
            <a:ext cx="1357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0"/>
              <a:t>UNISA - Middelburg</a:t>
            </a:r>
            <a:endParaRPr lang="en-GB" sz="1200" b="0"/>
          </a:p>
        </p:txBody>
      </p:sp>
      <p:cxnSp>
        <p:nvCxnSpPr>
          <p:cNvPr id="90" name="Straight Arrow Connector 89"/>
          <p:cNvCxnSpPr>
            <a:cxnSpLocks noChangeShapeType="1"/>
          </p:cNvCxnSpPr>
          <p:nvPr/>
        </p:nvCxnSpPr>
        <p:spPr bwMode="auto">
          <a:xfrm rot="16200000" flipH="1">
            <a:off x="6643688" y="2286000"/>
            <a:ext cx="1143000" cy="857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2" name="Straight Arrow Connector 91"/>
          <p:cNvCxnSpPr>
            <a:cxnSpLocks noChangeShapeType="1"/>
          </p:cNvCxnSpPr>
          <p:nvPr/>
        </p:nvCxnSpPr>
        <p:spPr bwMode="auto">
          <a:xfrm rot="16200000" flipH="1">
            <a:off x="6869907" y="2202656"/>
            <a:ext cx="976312" cy="7143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7786688" y="2500313"/>
            <a:ext cx="1428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0"/>
              <a:t>UNISA - Nelspruit</a:t>
            </a:r>
            <a:endParaRPr lang="en-GB" sz="1200" b="0"/>
          </a:p>
        </p:txBody>
      </p:sp>
      <p:pic>
        <p:nvPicPr>
          <p:cNvPr id="94" name="Picture 93" descr="switch_orange_resi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75" y="2571750"/>
            <a:ext cx="31908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94" descr="switch_orange_resi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3813" y="2286000"/>
            <a:ext cx="31908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7786688" y="2238375"/>
            <a:ext cx="13573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0"/>
              <a:t>TUT - Nelspruit</a:t>
            </a:r>
            <a:endParaRPr lang="en-GB" sz="1200" b="0"/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7858125" y="1952625"/>
            <a:ext cx="13573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0"/>
              <a:t>ARC - ITSC</a:t>
            </a:r>
            <a:endParaRPr lang="en-GB" sz="1200" b="0"/>
          </a:p>
        </p:txBody>
      </p:sp>
      <p:pic>
        <p:nvPicPr>
          <p:cNvPr id="98" name="Picture 97" descr="switch_orange_resi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688" y="2000250"/>
            <a:ext cx="31908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0" name="Straight Arrow Connector 99"/>
          <p:cNvCxnSpPr>
            <a:cxnSpLocks noChangeShapeType="1"/>
          </p:cNvCxnSpPr>
          <p:nvPr/>
        </p:nvCxnSpPr>
        <p:spPr bwMode="auto">
          <a:xfrm>
            <a:off x="7572375" y="2000250"/>
            <a:ext cx="214313" cy="95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2" name="Straight Arrow Connector 101"/>
          <p:cNvCxnSpPr>
            <a:cxnSpLocks noChangeShapeType="1"/>
          </p:cNvCxnSpPr>
          <p:nvPr/>
        </p:nvCxnSpPr>
        <p:spPr bwMode="auto">
          <a:xfrm rot="16200000" flipH="1">
            <a:off x="7545388" y="2027237"/>
            <a:ext cx="285750" cy="2317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4" name="Straight Arrow Connector 103"/>
          <p:cNvCxnSpPr>
            <a:cxnSpLocks noChangeShapeType="1"/>
          </p:cNvCxnSpPr>
          <p:nvPr/>
        </p:nvCxnSpPr>
        <p:spPr bwMode="auto">
          <a:xfrm rot="16200000" flipH="1">
            <a:off x="7322344" y="2250281"/>
            <a:ext cx="571500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7" name="Oval 106"/>
          <p:cNvSpPr>
            <a:spLocks noChangeArrowheads="1"/>
          </p:cNvSpPr>
          <p:nvPr/>
        </p:nvSpPr>
        <p:spPr bwMode="auto">
          <a:xfrm>
            <a:off x="7358063" y="1785938"/>
            <a:ext cx="142875" cy="142875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0"/>
          </a:p>
        </p:txBody>
      </p: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3000375" y="1928813"/>
            <a:ext cx="1857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0"/>
              <a:t>UNISA – Rustenburg</a:t>
            </a:r>
          </a:p>
        </p:txBody>
      </p:sp>
      <p:pic>
        <p:nvPicPr>
          <p:cNvPr id="109" name="Picture 108" descr="switch_orange_resi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000250"/>
            <a:ext cx="2857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3000375" y="2143125"/>
            <a:ext cx="1857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0"/>
              <a:t>UNISA – Mafikeng</a:t>
            </a:r>
          </a:p>
        </p:txBody>
      </p:sp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2928938" y="2357438"/>
            <a:ext cx="1857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0"/>
              <a:t>NWU – Mafikeng</a:t>
            </a:r>
          </a:p>
        </p:txBody>
      </p:sp>
      <p:pic>
        <p:nvPicPr>
          <p:cNvPr id="112" name="Picture 111" descr="switch_orange_resi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38" y="2214563"/>
            <a:ext cx="2857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112" descr="switch_orange_resi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428875"/>
            <a:ext cx="2857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TextBox 113"/>
          <p:cNvSpPr txBox="1">
            <a:spLocks noChangeArrowheads="1"/>
          </p:cNvSpPr>
          <p:nvPr/>
        </p:nvSpPr>
        <p:spPr bwMode="auto">
          <a:xfrm>
            <a:off x="2571750" y="2571750"/>
            <a:ext cx="1857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0"/>
              <a:t>NWU – Potchefstroom</a:t>
            </a:r>
          </a:p>
        </p:txBody>
      </p:sp>
      <p:sp>
        <p:nvSpPr>
          <p:cNvPr id="115" name="TextBox 114"/>
          <p:cNvSpPr txBox="1">
            <a:spLocks noChangeArrowheads="1"/>
          </p:cNvSpPr>
          <p:nvPr/>
        </p:nvSpPr>
        <p:spPr bwMode="auto">
          <a:xfrm>
            <a:off x="2571750" y="2786063"/>
            <a:ext cx="1857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0"/>
              <a:t>UNISA – Potchefstroom</a:t>
            </a:r>
          </a:p>
        </p:txBody>
      </p:sp>
      <p:pic>
        <p:nvPicPr>
          <p:cNvPr id="116" name="Picture 115" descr="switch_orange_resi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643188"/>
            <a:ext cx="2857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switch_orange_resi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857500"/>
            <a:ext cx="2857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9" name="Straight Arrow Connector 118"/>
          <p:cNvCxnSpPr>
            <a:cxnSpLocks noChangeShapeType="1"/>
          </p:cNvCxnSpPr>
          <p:nvPr/>
        </p:nvCxnSpPr>
        <p:spPr bwMode="auto">
          <a:xfrm rot="10800000" flipV="1">
            <a:off x="4643438" y="2000250"/>
            <a:ext cx="10001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4" name="Straight Arrow Connector 123"/>
          <p:cNvCxnSpPr>
            <a:cxnSpLocks noChangeShapeType="1"/>
          </p:cNvCxnSpPr>
          <p:nvPr/>
        </p:nvCxnSpPr>
        <p:spPr bwMode="auto">
          <a:xfrm rot="10800000" flipV="1">
            <a:off x="4572000" y="2143125"/>
            <a:ext cx="357188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6" name="Straight Arrow Connector 125"/>
          <p:cNvCxnSpPr>
            <a:cxnSpLocks noChangeShapeType="1"/>
          </p:cNvCxnSpPr>
          <p:nvPr/>
        </p:nvCxnSpPr>
        <p:spPr bwMode="auto">
          <a:xfrm rot="10800000" flipV="1">
            <a:off x="4429125" y="2143125"/>
            <a:ext cx="500063" cy="3571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8" name="Straight Arrow Connector 127"/>
          <p:cNvCxnSpPr>
            <a:cxnSpLocks noChangeShapeType="1"/>
          </p:cNvCxnSpPr>
          <p:nvPr/>
        </p:nvCxnSpPr>
        <p:spPr bwMode="auto">
          <a:xfrm rot="10800000" flipV="1">
            <a:off x="4286250" y="2500313"/>
            <a:ext cx="1285875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0" name="Straight Arrow Connector 129"/>
          <p:cNvCxnSpPr>
            <a:cxnSpLocks noChangeShapeType="1"/>
          </p:cNvCxnSpPr>
          <p:nvPr/>
        </p:nvCxnSpPr>
        <p:spPr bwMode="auto">
          <a:xfrm rot="10800000" flipV="1">
            <a:off x="4357688" y="2500313"/>
            <a:ext cx="1214437" cy="4286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1" name="TextBox 130"/>
          <p:cNvSpPr txBox="1">
            <a:spLocks noChangeArrowheads="1"/>
          </p:cNvSpPr>
          <p:nvPr/>
        </p:nvSpPr>
        <p:spPr bwMode="auto">
          <a:xfrm>
            <a:off x="2357438" y="3000375"/>
            <a:ext cx="1857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0"/>
              <a:t>NWU – Vanderbijlpark</a:t>
            </a:r>
          </a:p>
        </p:txBody>
      </p:sp>
      <p:sp>
        <p:nvSpPr>
          <p:cNvPr id="132" name="TextBox 131"/>
          <p:cNvSpPr txBox="1">
            <a:spLocks noChangeArrowheads="1"/>
          </p:cNvSpPr>
          <p:nvPr/>
        </p:nvSpPr>
        <p:spPr bwMode="auto">
          <a:xfrm>
            <a:off x="2214563" y="3214688"/>
            <a:ext cx="1857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0"/>
              <a:t>VUT – Main Campus</a:t>
            </a:r>
          </a:p>
        </p:txBody>
      </p:sp>
      <p:sp>
        <p:nvSpPr>
          <p:cNvPr id="133" name="TextBox 132"/>
          <p:cNvSpPr txBox="1">
            <a:spLocks noChangeArrowheads="1"/>
          </p:cNvSpPr>
          <p:nvPr/>
        </p:nvSpPr>
        <p:spPr bwMode="auto">
          <a:xfrm>
            <a:off x="2286000" y="3429000"/>
            <a:ext cx="1857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0"/>
              <a:t>UNISA – Vanderbijlpark</a:t>
            </a:r>
          </a:p>
        </p:txBody>
      </p:sp>
      <p:sp>
        <p:nvSpPr>
          <p:cNvPr id="134" name="TextBox 133"/>
          <p:cNvSpPr txBox="1">
            <a:spLocks noChangeArrowheads="1"/>
          </p:cNvSpPr>
          <p:nvPr/>
        </p:nvSpPr>
        <p:spPr bwMode="auto">
          <a:xfrm>
            <a:off x="2357438" y="3643313"/>
            <a:ext cx="1857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0"/>
              <a:t>NWU – Emfuleni</a:t>
            </a:r>
          </a:p>
        </p:txBody>
      </p:sp>
      <p:sp>
        <p:nvSpPr>
          <p:cNvPr id="135" name="TextBox 134"/>
          <p:cNvSpPr txBox="1">
            <a:spLocks noChangeArrowheads="1"/>
          </p:cNvSpPr>
          <p:nvPr/>
        </p:nvSpPr>
        <p:spPr bwMode="auto">
          <a:xfrm>
            <a:off x="2357438" y="3857625"/>
            <a:ext cx="1857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0"/>
              <a:t>NWU – Faranani</a:t>
            </a:r>
          </a:p>
        </p:txBody>
      </p:sp>
      <p:sp>
        <p:nvSpPr>
          <p:cNvPr id="136" name="TextBox 135"/>
          <p:cNvSpPr txBox="1">
            <a:spLocks noChangeArrowheads="1"/>
          </p:cNvSpPr>
          <p:nvPr/>
        </p:nvSpPr>
        <p:spPr bwMode="auto">
          <a:xfrm>
            <a:off x="2786063" y="4286250"/>
            <a:ext cx="1857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0"/>
              <a:t>CUT Welkom</a:t>
            </a:r>
          </a:p>
        </p:txBody>
      </p:sp>
      <p:sp>
        <p:nvSpPr>
          <p:cNvPr id="137" name="TextBox 136"/>
          <p:cNvSpPr txBox="1">
            <a:spLocks noChangeArrowheads="1"/>
          </p:cNvSpPr>
          <p:nvPr/>
        </p:nvSpPr>
        <p:spPr bwMode="auto">
          <a:xfrm>
            <a:off x="2571750" y="4071938"/>
            <a:ext cx="1857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0"/>
              <a:t>CUT - Kimberley</a:t>
            </a:r>
          </a:p>
        </p:txBody>
      </p:sp>
      <p:cxnSp>
        <p:nvCxnSpPr>
          <p:cNvPr id="139" name="Straight Arrow Connector 138"/>
          <p:cNvCxnSpPr>
            <a:cxnSpLocks noChangeShapeType="1"/>
          </p:cNvCxnSpPr>
          <p:nvPr/>
        </p:nvCxnSpPr>
        <p:spPr bwMode="auto">
          <a:xfrm rot="10800000" flipV="1">
            <a:off x="4000500" y="2643188"/>
            <a:ext cx="1928813" cy="5000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2" name="Straight Arrow Connector 141"/>
          <p:cNvCxnSpPr>
            <a:cxnSpLocks noChangeShapeType="1"/>
          </p:cNvCxnSpPr>
          <p:nvPr/>
        </p:nvCxnSpPr>
        <p:spPr bwMode="auto">
          <a:xfrm rot="10800000" flipV="1">
            <a:off x="3857625" y="2643188"/>
            <a:ext cx="2071688" cy="7143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4" name="Straight Arrow Connector 143"/>
          <p:cNvCxnSpPr>
            <a:cxnSpLocks noChangeShapeType="1"/>
          </p:cNvCxnSpPr>
          <p:nvPr/>
        </p:nvCxnSpPr>
        <p:spPr bwMode="auto">
          <a:xfrm rot="10800000" flipV="1">
            <a:off x="4000500" y="2643188"/>
            <a:ext cx="1928813" cy="9286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6" name="Straight Arrow Connector 145"/>
          <p:cNvCxnSpPr>
            <a:cxnSpLocks noChangeShapeType="1"/>
          </p:cNvCxnSpPr>
          <p:nvPr/>
        </p:nvCxnSpPr>
        <p:spPr bwMode="auto">
          <a:xfrm rot="10800000" flipV="1">
            <a:off x="3857625" y="2643188"/>
            <a:ext cx="2071688" cy="1143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8" name="Straight Arrow Connector 147"/>
          <p:cNvCxnSpPr>
            <a:cxnSpLocks noChangeShapeType="1"/>
          </p:cNvCxnSpPr>
          <p:nvPr/>
        </p:nvCxnSpPr>
        <p:spPr bwMode="auto">
          <a:xfrm rot="10800000" flipV="1">
            <a:off x="3857625" y="2643188"/>
            <a:ext cx="2071688" cy="13573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0" name="Straight Arrow Connector 149"/>
          <p:cNvCxnSpPr>
            <a:cxnSpLocks noChangeShapeType="1"/>
          </p:cNvCxnSpPr>
          <p:nvPr/>
        </p:nvCxnSpPr>
        <p:spPr bwMode="auto">
          <a:xfrm rot="5400000">
            <a:off x="4000501" y="3643312"/>
            <a:ext cx="500062" cy="5000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2" name="Straight Arrow Connector 151"/>
          <p:cNvCxnSpPr>
            <a:cxnSpLocks noChangeShapeType="1"/>
          </p:cNvCxnSpPr>
          <p:nvPr/>
        </p:nvCxnSpPr>
        <p:spPr bwMode="auto">
          <a:xfrm rot="10800000" flipV="1">
            <a:off x="4071938" y="3143250"/>
            <a:ext cx="1357312" cy="1214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54" name="Picture 153" descr="switch_orange_resi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044825"/>
            <a:ext cx="2857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154" descr="switch_orange_resi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25" y="3259138"/>
            <a:ext cx="2857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" name="Picture 155" descr="switch_orange_resi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25" y="3473450"/>
            <a:ext cx="2857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" name="Picture 156" descr="switch_orange_resi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714750"/>
            <a:ext cx="2857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157" descr="switch_orange_resi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929063"/>
            <a:ext cx="2857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158" descr="switch_orange_resi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88" y="4143375"/>
            <a:ext cx="2857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" name="Picture 159" descr="switch_orange_resi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38" y="4357688"/>
            <a:ext cx="2857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" name="Oval 161"/>
          <p:cNvSpPr>
            <a:spLocks noChangeArrowheads="1"/>
          </p:cNvSpPr>
          <p:nvPr/>
        </p:nvSpPr>
        <p:spPr bwMode="auto">
          <a:xfrm>
            <a:off x="5072063" y="2071688"/>
            <a:ext cx="142875" cy="142875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0"/>
          </a:p>
        </p:txBody>
      </p:sp>
      <p:sp>
        <p:nvSpPr>
          <p:cNvPr id="171" name="TextBox 170"/>
          <p:cNvSpPr txBox="1">
            <a:spLocks noChangeArrowheads="1"/>
          </p:cNvSpPr>
          <p:nvPr/>
        </p:nvSpPr>
        <p:spPr bwMode="auto">
          <a:xfrm>
            <a:off x="7643813" y="3643313"/>
            <a:ext cx="1500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0"/>
              <a:t>NLSA - Mzunduzi</a:t>
            </a:r>
            <a:endParaRPr lang="en-GB" sz="1200" b="0"/>
          </a:p>
        </p:txBody>
      </p:sp>
      <p:sp>
        <p:nvSpPr>
          <p:cNvPr id="172" name="TextBox 171"/>
          <p:cNvSpPr txBox="1">
            <a:spLocks noChangeArrowheads="1"/>
          </p:cNvSpPr>
          <p:nvPr/>
        </p:nvSpPr>
        <p:spPr bwMode="auto">
          <a:xfrm>
            <a:off x="7786688" y="3857625"/>
            <a:ext cx="1500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0"/>
              <a:t>DUT - Riverside</a:t>
            </a:r>
            <a:endParaRPr lang="en-GB" sz="1200" b="0"/>
          </a:p>
        </p:txBody>
      </p:sp>
      <p:sp>
        <p:nvSpPr>
          <p:cNvPr id="173" name="TextBox 172"/>
          <p:cNvSpPr txBox="1">
            <a:spLocks noChangeArrowheads="1"/>
          </p:cNvSpPr>
          <p:nvPr/>
        </p:nvSpPr>
        <p:spPr bwMode="auto">
          <a:xfrm>
            <a:off x="7858125" y="4071938"/>
            <a:ext cx="1500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0"/>
              <a:t>UNISA - PMB</a:t>
            </a:r>
            <a:endParaRPr lang="en-GB" sz="1200" b="0"/>
          </a:p>
        </p:txBody>
      </p:sp>
      <p:sp>
        <p:nvSpPr>
          <p:cNvPr id="176" name="TextBox 175"/>
          <p:cNvSpPr txBox="1">
            <a:spLocks noChangeArrowheads="1"/>
          </p:cNvSpPr>
          <p:nvPr/>
        </p:nvSpPr>
        <p:spPr bwMode="auto">
          <a:xfrm>
            <a:off x="7643813" y="4286250"/>
            <a:ext cx="1500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0"/>
              <a:t>CSIR - PMB</a:t>
            </a:r>
            <a:endParaRPr lang="en-GB" sz="1200" b="0"/>
          </a:p>
        </p:txBody>
      </p:sp>
      <p:sp>
        <p:nvSpPr>
          <p:cNvPr id="177" name="TextBox 176"/>
          <p:cNvSpPr txBox="1">
            <a:spLocks noChangeArrowheads="1"/>
          </p:cNvSpPr>
          <p:nvPr/>
        </p:nvSpPr>
        <p:spPr bwMode="auto">
          <a:xfrm>
            <a:off x="7286625" y="4572000"/>
            <a:ext cx="1857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0"/>
              <a:t>WSU – Zamakulungisa</a:t>
            </a:r>
          </a:p>
        </p:txBody>
      </p:sp>
      <p:sp>
        <p:nvSpPr>
          <p:cNvPr id="178" name="TextBox 177"/>
          <p:cNvSpPr txBox="1">
            <a:spLocks noChangeArrowheads="1"/>
          </p:cNvSpPr>
          <p:nvPr/>
        </p:nvSpPr>
        <p:spPr bwMode="auto">
          <a:xfrm>
            <a:off x="7358063" y="4786313"/>
            <a:ext cx="1857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0"/>
              <a:t>WSU – Nelson Mandela</a:t>
            </a:r>
          </a:p>
        </p:txBody>
      </p:sp>
      <p:sp>
        <p:nvSpPr>
          <p:cNvPr id="179" name="TextBox 178"/>
          <p:cNvSpPr txBox="1">
            <a:spLocks noChangeArrowheads="1"/>
          </p:cNvSpPr>
          <p:nvPr/>
        </p:nvSpPr>
        <p:spPr bwMode="auto">
          <a:xfrm>
            <a:off x="7000875" y="5000625"/>
            <a:ext cx="1857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0"/>
              <a:t>UNISA - Mthatha</a:t>
            </a:r>
          </a:p>
        </p:txBody>
      </p:sp>
      <p:sp>
        <p:nvSpPr>
          <p:cNvPr id="180" name="TextBox 179"/>
          <p:cNvSpPr txBox="1">
            <a:spLocks noChangeArrowheads="1"/>
          </p:cNvSpPr>
          <p:nvPr/>
        </p:nvSpPr>
        <p:spPr bwMode="auto">
          <a:xfrm>
            <a:off x="7072313" y="5224463"/>
            <a:ext cx="1500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0"/>
              <a:t>WSU – iBika</a:t>
            </a:r>
          </a:p>
        </p:txBody>
      </p:sp>
      <p:sp>
        <p:nvSpPr>
          <p:cNvPr id="181" name="TextBox 180"/>
          <p:cNvSpPr txBox="1">
            <a:spLocks noChangeArrowheads="1"/>
          </p:cNvSpPr>
          <p:nvPr/>
        </p:nvSpPr>
        <p:spPr bwMode="auto">
          <a:xfrm>
            <a:off x="7000875" y="5429250"/>
            <a:ext cx="1857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0"/>
              <a:t>WSU – Potsdam</a:t>
            </a:r>
          </a:p>
        </p:txBody>
      </p:sp>
      <p:sp>
        <p:nvSpPr>
          <p:cNvPr id="182" name="TextBox 181"/>
          <p:cNvSpPr txBox="1">
            <a:spLocks noChangeArrowheads="1"/>
          </p:cNvSpPr>
          <p:nvPr/>
        </p:nvSpPr>
        <p:spPr bwMode="auto">
          <a:xfrm>
            <a:off x="7072313" y="5643563"/>
            <a:ext cx="1857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0"/>
              <a:t>WSU – Chiselhurst</a:t>
            </a:r>
          </a:p>
        </p:txBody>
      </p:sp>
      <p:sp>
        <p:nvSpPr>
          <p:cNvPr id="183" name="TextBox 182"/>
          <p:cNvSpPr txBox="1">
            <a:spLocks noChangeArrowheads="1"/>
          </p:cNvSpPr>
          <p:nvPr/>
        </p:nvSpPr>
        <p:spPr bwMode="auto">
          <a:xfrm>
            <a:off x="7143750" y="5857875"/>
            <a:ext cx="1857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0"/>
              <a:t>WSU – College street</a:t>
            </a:r>
          </a:p>
        </p:txBody>
      </p:sp>
      <p:sp>
        <p:nvSpPr>
          <p:cNvPr id="184" name="TextBox 183"/>
          <p:cNvSpPr txBox="1">
            <a:spLocks noChangeArrowheads="1"/>
          </p:cNvSpPr>
          <p:nvPr/>
        </p:nvSpPr>
        <p:spPr bwMode="auto">
          <a:xfrm>
            <a:off x="7000875" y="6072188"/>
            <a:ext cx="1857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0"/>
              <a:t>UNISA – East London</a:t>
            </a:r>
          </a:p>
        </p:txBody>
      </p:sp>
      <p:sp>
        <p:nvSpPr>
          <p:cNvPr id="191" name="TextBox 190"/>
          <p:cNvSpPr txBox="1">
            <a:spLocks noChangeArrowheads="1"/>
          </p:cNvSpPr>
          <p:nvPr/>
        </p:nvSpPr>
        <p:spPr bwMode="auto">
          <a:xfrm>
            <a:off x="6500813" y="6286500"/>
            <a:ext cx="18573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0"/>
              <a:t>UFH - Bisho</a:t>
            </a:r>
          </a:p>
        </p:txBody>
      </p:sp>
      <p:sp>
        <p:nvSpPr>
          <p:cNvPr id="192" name="TextBox 191"/>
          <p:cNvSpPr txBox="1">
            <a:spLocks noChangeArrowheads="1"/>
          </p:cNvSpPr>
          <p:nvPr/>
        </p:nvSpPr>
        <p:spPr bwMode="auto">
          <a:xfrm>
            <a:off x="4357688" y="4929188"/>
            <a:ext cx="1285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0"/>
              <a:t>UFH - Alice</a:t>
            </a:r>
          </a:p>
        </p:txBody>
      </p:sp>
      <p:sp>
        <p:nvSpPr>
          <p:cNvPr id="193" name="TextBox 192"/>
          <p:cNvSpPr txBox="1">
            <a:spLocks noChangeArrowheads="1"/>
          </p:cNvSpPr>
          <p:nvPr/>
        </p:nvSpPr>
        <p:spPr bwMode="auto">
          <a:xfrm>
            <a:off x="6429375" y="6429375"/>
            <a:ext cx="18573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0"/>
              <a:t>RU - Grahamstown</a:t>
            </a:r>
          </a:p>
        </p:txBody>
      </p:sp>
      <p:sp>
        <p:nvSpPr>
          <p:cNvPr id="194" name="TextBox 193"/>
          <p:cNvSpPr txBox="1">
            <a:spLocks noChangeArrowheads="1"/>
          </p:cNvSpPr>
          <p:nvPr/>
        </p:nvSpPr>
        <p:spPr bwMode="auto">
          <a:xfrm>
            <a:off x="5072063" y="6581775"/>
            <a:ext cx="1857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0"/>
              <a:t>SAIAB- Grahamstown</a:t>
            </a:r>
          </a:p>
        </p:txBody>
      </p:sp>
      <p:cxnSp>
        <p:nvCxnSpPr>
          <p:cNvPr id="196" name="Straight Arrow Connector 195"/>
          <p:cNvCxnSpPr>
            <a:cxnSpLocks noChangeShapeType="1"/>
          </p:cNvCxnSpPr>
          <p:nvPr/>
        </p:nvCxnSpPr>
        <p:spPr bwMode="auto">
          <a:xfrm flipV="1">
            <a:off x="7286625" y="3800475"/>
            <a:ext cx="214313" cy="128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8" name="Straight Arrow Connector 197"/>
          <p:cNvCxnSpPr>
            <a:cxnSpLocks noChangeShapeType="1"/>
          </p:cNvCxnSpPr>
          <p:nvPr/>
        </p:nvCxnSpPr>
        <p:spPr bwMode="auto">
          <a:xfrm>
            <a:off x="7286625" y="3929063"/>
            <a:ext cx="428625" cy="714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0" name="Straight Arrow Connector 199"/>
          <p:cNvCxnSpPr>
            <a:cxnSpLocks noChangeShapeType="1"/>
            <a:endCxn id="173" idx="1"/>
          </p:cNvCxnSpPr>
          <p:nvPr/>
        </p:nvCxnSpPr>
        <p:spPr bwMode="auto">
          <a:xfrm>
            <a:off x="7286625" y="3929063"/>
            <a:ext cx="571500" cy="2809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2" name="Straight Arrow Connector 201"/>
          <p:cNvCxnSpPr>
            <a:cxnSpLocks noChangeShapeType="1"/>
            <a:endCxn id="176" idx="1"/>
          </p:cNvCxnSpPr>
          <p:nvPr/>
        </p:nvCxnSpPr>
        <p:spPr bwMode="auto">
          <a:xfrm rot="16200000" flipH="1">
            <a:off x="7217569" y="3998119"/>
            <a:ext cx="495300" cy="3571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4" name="Straight Arrow Connector 203"/>
          <p:cNvCxnSpPr>
            <a:cxnSpLocks noChangeShapeType="1"/>
          </p:cNvCxnSpPr>
          <p:nvPr/>
        </p:nvCxnSpPr>
        <p:spPr bwMode="auto">
          <a:xfrm flipV="1">
            <a:off x="6643688" y="4714875"/>
            <a:ext cx="500062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6" name="Straight Arrow Connector 205"/>
          <p:cNvCxnSpPr>
            <a:cxnSpLocks noChangeShapeType="1"/>
          </p:cNvCxnSpPr>
          <p:nvPr/>
        </p:nvCxnSpPr>
        <p:spPr bwMode="auto">
          <a:xfrm>
            <a:off x="6643688" y="4857750"/>
            <a:ext cx="500062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8" name="Straight Arrow Connector 207"/>
          <p:cNvCxnSpPr>
            <a:cxnSpLocks noChangeShapeType="1"/>
          </p:cNvCxnSpPr>
          <p:nvPr/>
        </p:nvCxnSpPr>
        <p:spPr bwMode="auto">
          <a:xfrm>
            <a:off x="6643688" y="4857750"/>
            <a:ext cx="428625" cy="3000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0" name="Straight Arrow Connector 209"/>
          <p:cNvCxnSpPr>
            <a:cxnSpLocks noChangeShapeType="1"/>
            <a:endCxn id="180" idx="1"/>
          </p:cNvCxnSpPr>
          <p:nvPr/>
        </p:nvCxnSpPr>
        <p:spPr bwMode="auto">
          <a:xfrm>
            <a:off x="6357938" y="5143500"/>
            <a:ext cx="714375" cy="2190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2" name="Straight Arrow Connector 211"/>
          <p:cNvCxnSpPr>
            <a:cxnSpLocks noChangeShapeType="1"/>
            <a:endCxn id="181" idx="1"/>
          </p:cNvCxnSpPr>
          <p:nvPr/>
        </p:nvCxnSpPr>
        <p:spPr bwMode="auto">
          <a:xfrm>
            <a:off x="6286500" y="5357813"/>
            <a:ext cx="714375" cy="2095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4" name="Straight Arrow Connector 213"/>
          <p:cNvCxnSpPr>
            <a:cxnSpLocks noChangeShapeType="1"/>
          </p:cNvCxnSpPr>
          <p:nvPr/>
        </p:nvCxnSpPr>
        <p:spPr bwMode="auto">
          <a:xfrm>
            <a:off x="6215063" y="5715000"/>
            <a:ext cx="785812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6" name="Straight Arrow Connector 215"/>
          <p:cNvCxnSpPr>
            <a:cxnSpLocks noChangeShapeType="1"/>
          </p:cNvCxnSpPr>
          <p:nvPr/>
        </p:nvCxnSpPr>
        <p:spPr bwMode="auto">
          <a:xfrm>
            <a:off x="6215063" y="5715000"/>
            <a:ext cx="785812" cy="2143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8" name="Straight Arrow Connector 217"/>
          <p:cNvCxnSpPr>
            <a:cxnSpLocks noChangeShapeType="1"/>
          </p:cNvCxnSpPr>
          <p:nvPr/>
        </p:nvCxnSpPr>
        <p:spPr bwMode="auto">
          <a:xfrm>
            <a:off x="6215063" y="5715000"/>
            <a:ext cx="642937" cy="4286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0" name="Straight Arrow Connector 219"/>
          <p:cNvCxnSpPr>
            <a:cxnSpLocks noChangeShapeType="1"/>
          </p:cNvCxnSpPr>
          <p:nvPr/>
        </p:nvCxnSpPr>
        <p:spPr bwMode="auto">
          <a:xfrm>
            <a:off x="5857875" y="5572125"/>
            <a:ext cx="857250" cy="7143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2" name="Straight Arrow Connector 221"/>
          <p:cNvCxnSpPr>
            <a:cxnSpLocks noChangeShapeType="1"/>
          </p:cNvCxnSpPr>
          <p:nvPr/>
        </p:nvCxnSpPr>
        <p:spPr bwMode="auto">
          <a:xfrm rot="16200000" flipV="1">
            <a:off x="5214937" y="5143501"/>
            <a:ext cx="214313" cy="2143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4" name="Straight Arrow Connector 223"/>
          <p:cNvCxnSpPr>
            <a:cxnSpLocks noChangeShapeType="1"/>
          </p:cNvCxnSpPr>
          <p:nvPr/>
        </p:nvCxnSpPr>
        <p:spPr bwMode="auto">
          <a:xfrm>
            <a:off x="5500688" y="5857875"/>
            <a:ext cx="1000125" cy="571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6" name="Straight Arrow Connector 225"/>
          <p:cNvCxnSpPr>
            <a:cxnSpLocks noChangeShapeType="1"/>
          </p:cNvCxnSpPr>
          <p:nvPr/>
        </p:nvCxnSpPr>
        <p:spPr bwMode="auto">
          <a:xfrm rot="16200000" flipH="1">
            <a:off x="5214937" y="6143626"/>
            <a:ext cx="785813" cy="2143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27" name="Picture 226" descr="switch_orange_resi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0938" y="3714750"/>
            <a:ext cx="2857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" name="Picture 228" descr="switch_orange_resi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25" y="4143375"/>
            <a:ext cx="2857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" name="Picture 233" descr="switch_orange_resi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929063"/>
            <a:ext cx="2857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" name="Picture 235" descr="switch_orange_resi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357688"/>
            <a:ext cx="2857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" name="Picture 248" descr="switch_orange_resi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643438"/>
            <a:ext cx="2857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" name="Picture 249" descr="switch_orange_resi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857750"/>
            <a:ext cx="2857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" name="Picture 250" descr="switch_orange_resi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072063"/>
            <a:ext cx="2857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" name="Picture 252" descr="switch_orange_resi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286375"/>
            <a:ext cx="2857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" name="Picture 253" descr="switch_orange_resi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500688"/>
            <a:ext cx="2857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5" name="Picture 254" descr="switch_orange_resi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75" y="5715000"/>
            <a:ext cx="2857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" name="Picture 255" descr="switch_orange_resi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75" y="5929313"/>
            <a:ext cx="2857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" name="Picture 256" descr="switch_orange_resi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143625"/>
            <a:ext cx="2857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" name="Picture 259" descr="switch_orange_resi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25" y="6330950"/>
            <a:ext cx="2857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" name="Picture 260" descr="switch_orange_resi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473825"/>
            <a:ext cx="2857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" name="Picture 261" descr="switch_orange_resi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6643688"/>
            <a:ext cx="2857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263" descr="switch_orange_resi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0" y="5000625"/>
            <a:ext cx="2857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" name="Oval 265"/>
          <p:cNvSpPr>
            <a:spLocks noChangeArrowheads="1"/>
          </p:cNvSpPr>
          <p:nvPr/>
        </p:nvSpPr>
        <p:spPr bwMode="auto">
          <a:xfrm>
            <a:off x="7000875" y="3857625"/>
            <a:ext cx="142875" cy="142875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0"/>
          </a:p>
        </p:txBody>
      </p:sp>
      <p:sp>
        <p:nvSpPr>
          <p:cNvPr id="273" name="Oval 272"/>
          <p:cNvSpPr>
            <a:spLocks noChangeArrowheads="1"/>
          </p:cNvSpPr>
          <p:nvPr/>
        </p:nvSpPr>
        <p:spPr bwMode="auto">
          <a:xfrm>
            <a:off x="5429250" y="5286375"/>
            <a:ext cx="142875" cy="142875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0"/>
          </a:p>
        </p:txBody>
      </p:sp>
      <p:sp>
        <p:nvSpPr>
          <p:cNvPr id="10383" name="TextBox 273"/>
          <p:cNvSpPr txBox="1">
            <a:spLocks noChangeArrowheads="1"/>
          </p:cNvSpPr>
          <p:nvPr/>
        </p:nvSpPr>
        <p:spPr bwMode="auto">
          <a:xfrm>
            <a:off x="142875" y="1357313"/>
            <a:ext cx="20716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0"/>
              <a:t>Click on the green circles next to: </a:t>
            </a:r>
          </a:p>
          <a:p>
            <a:pPr eaLnBrk="1" hangingPunct="1"/>
            <a:r>
              <a:rPr lang="en-US" sz="1400" b="0"/>
              <a:t>- Makhado</a:t>
            </a:r>
          </a:p>
          <a:p>
            <a:pPr eaLnBrk="1" hangingPunct="1"/>
            <a:r>
              <a:rPr lang="en-US" sz="1400" b="0"/>
              <a:t>- Polokwane</a:t>
            </a:r>
          </a:p>
          <a:p>
            <a:pPr eaLnBrk="1" hangingPunct="1"/>
            <a:r>
              <a:rPr lang="en-US" sz="1400" b="0"/>
              <a:t>- Nelspruit</a:t>
            </a:r>
          </a:p>
          <a:p>
            <a:pPr eaLnBrk="1" hangingPunct="1"/>
            <a:r>
              <a:rPr lang="en-US" sz="1400" b="0"/>
              <a:t>- Mafikeng</a:t>
            </a:r>
          </a:p>
          <a:p>
            <a:pPr eaLnBrk="1" hangingPunct="1"/>
            <a:r>
              <a:rPr lang="en-US" sz="1400" b="0"/>
              <a:t>- Alice</a:t>
            </a:r>
          </a:p>
          <a:p>
            <a:pPr eaLnBrk="1" hangingPunct="1"/>
            <a:r>
              <a:rPr lang="en-US" sz="1400" b="0"/>
              <a:t>- Pietermaritzburg</a:t>
            </a:r>
            <a:endParaRPr lang="en-GB" sz="1400" b="0"/>
          </a:p>
        </p:txBody>
      </p:sp>
      <p:sp>
        <p:nvSpPr>
          <p:cNvPr id="285" name="TextBox 284"/>
          <p:cNvSpPr txBox="1">
            <a:spLocks noChangeArrowheads="1"/>
          </p:cNvSpPr>
          <p:nvPr/>
        </p:nvSpPr>
        <p:spPr bwMode="auto">
          <a:xfrm>
            <a:off x="2500313" y="163513"/>
            <a:ext cx="39290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0"/>
              <a:t>National Backbone and Sites to Benefit</a:t>
            </a:r>
            <a:endParaRPr lang="en-GB" sz="2400" b="0"/>
          </a:p>
        </p:txBody>
      </p:sp>
    </p:spTree>
    <p:extLst>
      <p:ext uri="{BB962C8B-B14F-4D97-AF65-F5344CB8AC3E}">
        <p14:creationId xmlns:p14="http://schemas.microsoft.com/office/powerpoint/2010/main" xmlns="" val="34761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 nodeType="clickPar">
                      <p:stCondLst>
                        <p:cond delay="0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 nodeType="clickPar">
                      <p:stCondLst>
                        <p:cond delay="0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 nodeType="clickPar">
                      <p:stCondLst>
                        <p:cond delay="indefinite"/>
                      </p:stCondLst>
                      <p:childTnLst>
                        <p:par>
                          <p:cTn id="3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60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1" fill="hold" nodeType="clickPar">
                      <p:stCondLst>
                        <p:cond delay="0"/>
                      </p:stCondLst>
                      <p:childTnLst>
                        <p:par>
                          <p:cTn id="4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3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6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 nodeType="clickPar">
                      <p:stCondLst>
                        <p:cond delay="indefinite"/>
                      </p:stCondLst>
                      <p:childTnLst>
                        <p:par>
                          <p:cTn id="5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537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8" fill="hold" nodeType="clickPar">
                      <p:stCondLst>
                        <p:cond delay="0"/>
                      </p:stCondLst>
                      <p:childTnLst>
                        <p:par>
                          <p:cTn id="5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8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3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6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5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8" fill="hold" nodeType="clickPar">
                      <p:stCondLst>
                        <p:cond delay="indefinite"/>
                      </p:stCondLst>
                      <p:childTnLst>
                        <p:par>
                          <p:cTn id="6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6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8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0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8" grpId="0"/>
      <p:bldP spid="18" grpId="1"/>
      <p:bldP spid="33" grpId="0"/>
      <p:bldP spid="33" grpId="1"/>
      <p:bldP spid="34" grpId="0"/>
      <p:bldP spid="34" grpId="1"/>
      <p:bldP spid="35" grpId="0"/>
      <p:bldP spid="35" grpId="1"/>
      <p:bldP spid="57" grpId="0"/>
      <p:bldP spid="57" grpId="1"/>
      <p:bldP spid="85" grpId="0"/>
      <p:bldP spid="85" grpId="1"/>
      <p:bldP spid="88" grpId="0"/>
      <p:bldP spid="88" grpId="1"/>
      <p:bldP spid="93" grpId="0"/>
      <p:bldP spid="93" grpId="1"/>
      <p:bldP spid="96" grpId="0"/>
      <p:bldP spid="96" grpId="1"/>
      <p:bldP spid="97" grpId="0"/>
      <p:bldP spid="97" grpId="1"/>
      <p:bldP spid="108" grpId="0"/>
      <p:bldP spid="108" grpId="1"/>
      <p:bldP spid="110" grpId="0"/>
      <p:bldP spid="110" grpId="1"/>
      <p:bldP spid="111" grpId="0"/>
      <p:bldP spid="111" grpId="1"/>
      <p:bldP spid="114" grpId="0"/>
      <p:bldP spid="114" grpId="1"/>
      <p:bldP spid="115" grpId="0"/>
      <p:bldP spid="115" grpId="1"/>
      <p:bldP spid="131" grpId="0"/>
      <p:bldP spid="131" grpId="1"/>
      <p:bldP spid="132" grpId="0"/>
      <p:bldP spid="132" grpId="1"/>
      <p:bldP spid="133" grpId="0"/>
      <p:bldP spid="133" grpId="1"/>
      <p:bldP spid="134" grpId="0"/>
      <p:bldP spid="134" grpId="1"/>
      <p:bldP spid="135" grpId="0"/>
      <p:bldP spid="135" grpId="1"/>
      <p:bldP spid="136" grpId="0"/>
      <p:bldP spid="136" grpId="1"/>
      <p:bldP spid="137" grpId="0"/>
      <p:bldP spid="137" grpId="1"/>
      <p:bldP spid="171" grpId="0"/>
      <p:bldP spid="171" grpId="1"/>
      <p:bldP spid="172" grpId="0"/>
      <p:bldP spid="172" grpId="1"/>
      <p:bldP spid="173" grpId="0"/>
      <p:bldP spid="173" grpId="1"/>
      <p:bldP spid="176" grpId="0"/>
      <p:bldP spid="176" grpId="1"/>
      <p:bldP spid="177" grpId="0"/>
      <p:bldP spid="177" grpId="1"/>
      <p:bldP spid="178" grpId="0"/>
      <p:bldP spid="178" grpId="1"/>
      <p:bldP spid="179" grpId="0"/>
      <p:bldP spid="179" grpId="1"/>
      <p:bldP spid="180" grpId="0"/>
      <p:bldP spid="180" grpId="1"/>
      <p:bldP spid="181" grpId="0"/>
      <p:bldP spid="181" grpId="1"/>
      <p:bldP spid="182" grpId="0"/>
      <p:bldP spid="182" grpId="1"/>
      <p:bldP spid="183" grpId="0"/>
      <p:bldP spid="183" grpId="1"/>
      <p:bldP spid="184" grpId="0"/>
      <p:bldP spid="184" grpId="1"/>
      <p:bldP spid="191" grpId="0"/>
      <p:bldP spid="191" grpId="1"/>
      <p:bldP spid="192" grpId="0"/>
      <p:bldP spid="193" grpId="0"/>
      <p:bldP spid="193" grpId="1"/>
      <p:bldP spid="194" grpId="0"/>
      <p:bldP spid="194" grpId="1"/>
      <p:bldP spid="285" grpId="0"/>
      <p:bldP spid="28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200025" y="1247775"/>
            <a:ext cx="8715375" cy="529375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GB" sz="2400" b="0" dirty="0" err="1" smtClean="0">
                <a:cs typeface="+mn-cs"/>
              </a:rPr>
              <a:t>SANReN</a:t>
            </a:r>
            <a:r>
              <a:rPr lang="en-GB" sz="2400" b="0" dirty="0" smtClean="0">
                <a:cs typeface="+mn-cs"/>
              </a:rPr>
              <a:t>: to date, 147 research sites connected;</a:t>
            </a:r>
          </a:p>
          <a:p>
            <a:pPr eaLnBrk="1" hangingPunct="1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400" b="0" dirty="0" smtClean="0">
                <a:cs typeface="+mn-cs"/>
              </a:rPr>
              <a:t>Internet costs to </a:t>
            </a:r>
            <a:r>
              <a:rPr lang="en-ZA" sz="2400" dirty="0" smtClean="0">
                <a:cs typeface="+mn-cs"/>
              </a:rPr>
              <a:t>beneficiaries </a:t>
            </a:r>
            <a:r>
              <a:rPr lang="en-ZA" sz="2400" b="0" dirty="0" smtClean="0">
                <a:cs typeface="+mn-cs"/>
              </a:rPr>
              <a:t>reduced by a factor of more than 10;</a:t>
            </a:r>
            <a:endParaRPr lang="en-GB" sz="2400" b="0" dirty="0" smtClean="0">
              <a:cs typeface="+mn-cs"/>
            </a:endParaRPr>
          </a:p>
          <a:p>
            <a:pPr eaLnBrk="1" hangingPunct="1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GB" sz="2400" b="0" dirty="0" smtClean="0">
                <a:cs typeface="+mn-cs"/>
              </a:rPr>
              <a:t>When completed SANReN network will provide world-class connectivity to &gt; 750 000 users (students, academics and researchers) (400 000 UNISA!) (DHET estimate 1.2m HEI &amp;  &gt;1m FET students in future);</a:t>
            </a:r>
            <a:endParaRPr lang="en-ZA" sz="2400" b="0" dirty="0" smtClean="0">
              <a:cs typeface="+mn-cs"/>
            </a:endParaRPr>
          </a:p>
          <a:p>
            <a:pPr eaLnBrk="1" hangingPunct="1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400" b="0" dirty="0" smtClean="0">
                <a:cs typeface="+mn-cs"/>
              </a:rPr>
              <a:t>SKA site connectivity helped secure the bid;</a:t>
            </a:r>
          </a:p>
          <a:p>
            <a:pPr eaLnBrk="1" hangingPunct="1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400" b="0" dirty="0" smtClean="0">
                <a:cs typeface="+mn-cs"/>
              </a:rPr>
              <a:t>SA now able to participate more meaningfully in international science projects; and</a:t>
            </a:r>
          </a:p>
          <a:p>
            <a:pPr eaLnBrk="1" hangingPunct="1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ZA" sz="2400" dirty="0" smtClean="0">
                <a:cs typeface="+mn-cs"/>
              </a:rPr>
              <a:t>Potential impact on FET Colleges … and Schools?</a:t>
            </a:r>
            <a:endParaRPr lang="en-ZA" sz="2400" b="0" dirty="0" smtClean="0">
              <a:cs typeface="+mn-cs"/>
            </a:endParaRPr>
          </a:p>
          <a:p>
            <a:pPr marL="0" indent="0" eaLnBrk="1" hangingPunct="1">
              <a:defRPr/>
            </a:pPr>
            <a:endParaRPr lang="en-ZA" sz="2400" dirty="0" smtClean="0">
              <a:cs typeface="+mn-cs"/>
            </a:endParaRPr>
          </a:p>
        </p:txBody>
      </p:sp>
      <p:sp>
        <p:nvSpPr>
          <p:cNvPr id="11267" name="Title 1"/>
          <p:cNvSpPr txBox="1">
            <a:spLocks/>
          </p:cNvSpPr>
          <p:nvPr/>
        </p:nvSpPr>
        <p:spPr bwMode="auto">
          <a:xfrm>
            <a:off x="3505200" y="73025"/>
            <a:ext cx="3275012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ZA" sz="4400" b="1" dirty="0">
                <a:solidFill>
                  <a:schemeClr val="bg1"/>
                </a:solidFill>
                <a:latin typeface="Gill Sans MT" pitchFamily="34" charset="0"/>
              </a:rPr>
              <a:t>Impact</a:t>
            </a:r>
            <a:endParaRPr lang="en-GB" sz="44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University of Cape Tow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34925" y="4146550"/>
            <a:ext cx="3505200" cy="2667000"/>
          </a:xfrm>
        </p:spPr>
      </p:pic>
      <p:sp>
        <p:nvSpPr>
          <p:cNvPr id="12291" name="AutoShape 4"/>
          <p:cNvSpPr>
            <a:spLocks noChangeArrowheads="1"/>
          </p:cNvSpPr>
          <p:nvPr/>
        </p:nvSpPr>
        <p:spPr bwMode="auto">
          <a:xfrm rot="-2368011">
            <a:off x="3530600" y="3697288"/>
            <a:ext cx="1752600" cy="485775"/>
          </a:xfrm>
          <a:prstGeom prst="rightArrow">
            <a:avLst>
              <a:gd name="adj1" fmla="val 50000"/>
              <a:gd name="adj2" fmla="val 90196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SANReN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581400" y="57150"/>
            <a:ext cx="5545138" cy="4333875"/>
            <a:chOff x="2256" y="0"/>
            <a:chExt cx="3493" cy="273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256" y="203"/>
              <a:ext cx="3493" cy="2527"/>
              <a:chOff x="1837" y="1162"/>
              <a:chExt cx="3493" cy="2527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3243" y="1162"/>
                <a:ext cx="2087" cy="2527"/>
                <a:chOff x="3243" y="1162"/>
                <a:chExt cx="2087" cy="2527"/>
              </a:xfrm>
            </p:grpSpPr>
            <p:pic>
              <p:nvPicPr>
                <p:cNvPr id="12304" name="Picture 8" descr="SALT-Dsc02853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243" y="2523"/>
                  <a:ext cx="2087" cy="11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5" name="Group 9"/>
                <p:cNvGrpSpPr>
                  <a:grpSpLocks/>
                </p:cNvGrpSpPr>
                <p:nvPr/>
              </p:nvGrpSpPr>
              <p:grpSpPr bwMode="auto">
                <a:xfrm>
                  <a:off x="3243" y="1162"/>
                  <a:ext cx="1931" cy="1375"/>
                  <a:chOff x="4752" y="7454"/>
                  <a:chExt cx="4828" cy="3438"/>
                </a:xfrm>
              </p:grpSpPr>
              <p:pic>
                <p:nvPicPr>
                  <p:cNvPr id="12306" name="Picture 10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4752" y="7454"/>
                    <a:ext cx="4828" cy="34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2307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6"/>
                  <a:srcRect/>
                  <a:stretch>
                    <a:fillRect/>
                  </a:stretch>
                </p:blipFill>
                <p:spPr bwMode="auto">
                  <a:xfrm>
                    <a:off x="7092" y="7470"/>
                    <a:ext cx="2445" cy="14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pic>
            <p:nvPicPr>
              <p:cNvPr id="12303" name="Picture 12" descr="xdm_10_05_200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837" y="1162"/>
                <a:ext cx="1410" cy="18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301" name="Text Box 13"/>
            <p:cNvSpPr txBox="1">
              <a:spLocks noChangeArrowheads="1"/>
            </p:cNvSpPr>
            <p:nvPr/>
          </p:nvSpPr>
          <p:spPr bwMode="auto">
            <a:xfrm>
              <a:off x="2472" y="0"/>
              <a:ext cx="2676" cy="32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latin typeface="Arial Black" pitchFamily="34" charset="0"/>
                </a:rPr>
                <a:t>Big Science Projects</a:t>
              </a:r>
            </a:p>
          </p:txBody>
        </p:sp>
      </p:grpSp>
      <p:sp>
        <p:nvSpPr>
          <p:cNvPr id="12293" name="Text Box 14"/>
          <p:cNvSpPr txBox="1">
            <a:spLocks noChangeArrowheads="1"/>
          </p:cNvSpPr>
          <p:nvPr/>
        </p:nvSpPr>
        <p:spPr bwMode="auto">
          <a:xfrm>
            <a:off x="461963" y="4149725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UCT</a:t>
            </a:r>
          </a:p>
        </p:txBody>
      </p:sp>
      <p:sp>
        <p:nvSpPr>
          <p:cNvPr id="12294" name="Text Box 15"/>
          <p:cNvSpPr txBox="1">
            <a:spLocks noChangeArrowheads="1"/>
          </p:cNvSpPr>
          <p:nvPr/>
        </p:nvSpPr>
        <p:spPr bwMode="auto">
          <a:xfrm>
            <a:off x="-28575" y="1497013"/>
            <a:ext cx="3744913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66"/>
                </a:solidFill>
              </a:rPr>
              <a:t>Equal Opportunities </a:t>
            </a:r>
          </a:p>
          <a:p>
            <a:r>
              <a:rPr lang="en-US" sz="2800" dirty="0">
                <a:solidFill>
                  <a:srgbClr val="FF0066"/>
                </a:solidFill>
              </a:rPr>
              <a:t>and Access:</a:t>
            </a:r>
            <a:r>
              <a:rPr lang="en-US" sz="2800" dirty="0"/>
              <a:t> </a:t>
            </a:r>
          </a:p>
          <a:p>
            <a:pPr>
              <a:buFontTx/>
              <a:buChar char="•"/>
            </a:pPr>
            <a:r>
              <a:rPr lang="en-US" b="0" dirty="0"/>
              <a:t> </a:t>
            </a:r>
            <a:r>
              <a:rPr lang="en-US" sz="2000" b="0" dirty="0"/>
              <a:t>Quality teaching and learning </a:t>
            </a:r>
          </a:p>
          <a:p>
            <a:pPr>
              <a:buFontTx/>
              <a:buChar char="•"/>
            </a:pPr>
            <a:r>
              <a:rPr lang="en-US" sz="2000" b="0" dirty="0"/>
              <a:t> Competitive and collaborative </a:t>
            </a:r>
          </a:p>
          <a:p>
            <a:r>
              <a:rPr lang="en-US" sz="2000" b="0" dirty="0"/>
              <a:t>  Research</a:t>
            </a:r>
            <a:r>
              <a:rPr lang="en-US" b="0" dirty="0"/>
              <a:t> </a:t>
            </a:r>
          </a:p>
        </p:txBody>
      </p:sp>
      <p:pic>
        <p:nvPicPr>
          <p:cNvPr id="12295" name="Picture 16" descr="http://www.univen.ac.za/news/pic/univen_small.jpg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3132138" y="4581525"/>
            <a:ext cx="3673475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17"/>
          <p:cNvSpPr txBox="1">
            <a:spLocks noChangeArrowheads="1"/>
          </p:cNvSpPr>
          <p:nvPr/>
        </p:nvSpPr>
        <p:spPr bwMode="auto">
          <a:xfrm>
            <a:off x="3905250" y="2990850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SKA</a:t>
            </a:r>
          </a:p>
        </p:txBody>
      </p:sp>
      <p:sp>
        <p:nvSpPr>
          <p:cNvPr id="12297" name="Text Box 18"/>
          <p:cNvSpPr txBox="1">
            <a:spLocks noChangeArrowheads="1"/>
          </p:cNvSpPr>
          <p:nvPr/>
        </p:nvSpPr>
        <p:spPr bwMode="auto">
          <a:xfrm>
            <a:off x="6135688" y="2152650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CERN</a:t>
            </a:r>
          </a:p>
        </p:txBody>
      </p:sp>
      <p:sp>
        <p:nvSpPr>
          <p:cNvPr id="12298" name="Text Box 19"/>
          <p:cNvSpPr txBox="1">
            <a:spLocks noChangeArrowheads="1"/>
          </p:cNvSpPr>
          <p:nvPr/>
        </p:nvSpPr>
        <p:spPr bwMode="auto">
          <a:xfrm>
            <a:off x="8388350" y="2630488"/>
            <a:ext cx="78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SALT</a:t>
            </a:r>
          </a:p>
        </p:txBody>
      </p:sp>
      <p:sp>
        <p:nvSpPr>
          <p:cNvPr id="12299" name="Text Box 20"/>
          <p:cNvSpPr txBox="1">
            <a:spLocks noChangeArrowheads="1"/>
          </p:cNvSpPr>
          <p:nvPr/>
        </p:nvSpPr>
        <p:spPr bwMode="auto">
          <a:xfrm>
            <a:off x="6948488" y="5445125"/>
            <a:ext cx="2254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Rural and remotely</a:t>
            </a:r>
          </a:p>
          <a:p>
            <a:r>
              <a:rPr lang="en-US" dirty="0"/>
              <a:t> located HEIs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62579" y="285728"/>
            <a:ext cx="20521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400" b="1" dirty="0" smtClean="0">
                <a:solidFill>
                  <a:schemeClr val="bg1"/>
                </a:solidFill>
                <a:latin typeface="Gill Sans MT" pitchFamily="34" charset="0"/>
              </a:rPr>
              <a:t>Impact</a:t>
            </a:r>
            <a:endParaRPr lang="en-GB" sz="4400" b="1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09600" y="1752600"/>
            <a:ext cx="8305800" cy="484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33375" defTabSz="449263">
              <a:lnSpc>
                <a:spcPct val="90000"/>
              </a:lnSpc>
              <a:spcBef>
                <a:spcPts val="5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en-ZA" sz="2000" b="0">
              <a:solidFill>
                <a:srgbClr val="336699"/>
              </a:solidFill>
            </a:endParaRPr>
          </a:p>
          <a:p>
            <a:pPr marL="342900" indent="-333375" defTabSz="449263">
              <a:lnSpc>
                <a:spcPct val="90000"/>
              </a:lnSpc>
              <a:spcBef>
                <a:spcPts val="5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en-ZA" sz="2000" b="0">
              <a:solidFill>
                <a:srgbClr val="336699"/>
              </a:solidFill>
            </a:endParaRPr>
          </a:p>
          <a:p>
            <a:pPr marL="342900" indent="-333375" defTabSz="449263">
              <a:lnSpc>
                <a:spcPct val="90000"/>
              </a:lnSpc>
              <a:spcBef>
                <a:spcPts val="5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en-ZA" sz="2000" b="0">
              <a:solidFill>
                <a:srgbClr val="336699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14313" y="1373169"/>
            <a:ext cx="8605837" cy="43418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177800" indent="-177800" defTabSz="449263">
              <a:buClr>
                <a:srgbClr val="336699"/>
              </a:buClr>
              <a:buSzPct val="100000"/>
              <a:buFont typeface="Arial" charset="0"/>
              <a:buChar char="•"/>
              <a:tabLst>
                <a:tab pos="17145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>
                <a:solidFill>
                  <a:srgbClr val="FF0000"/>
                </a:solidFill>
              </a:rPr>
              <a:t>Value Added Services</a:t>
            </a:r>
            <a:r>
              <a:rPr lang="en-US" sz="2400" dirty="0">
                <a:solidFill>
                  <a:srgbClr val="0D1000"/>
                </a:solidFill>
              </a:rPr>
              <a:t>: </a:t>
            </a:r>
            <a:r>
              <a:rPr lang="en-US" sz="2400" dirty="0" err="1">
                <a:solidFill>
                  <a:srgbClr val="0D1000"/>
                </a:solidFill>
              </a:rPr>
              <a:t>Eduroam</a:t>
            </a:r>
            <a:r>
              <a:rPr lang="en-US" sz="2400" dirty="0">
                <a:solidFill>
                  <a:srgbClr val="0D1000"/>
                </a:solidFill>
              </a:rPr>
              <a:t> </a:t>
            </a:r>
            <a:r>
              <a:rPr lang="en-US" sz="2400" b="0" dirty="0">
                <a:solidFill>
                  <a:srgbClr val="0D1000"/>
                </a:solidFill>
              </a:rPr>
              <a:t>(a</a:t>
            </a:r>
            <a:r>
              <a:rPr lang="en-US" sz="2400" dirty="0">
                <a:solidFill>
                  <a:srgbClr val="0D1000"/>
                </a:solidFill>
              </a:rPr>
              <a:t> </a:t>
            </a:r>
            <a:r>
              <a:rPr lang="en-US" sz="2400" b="0" dirty="0">
                <a:solidFill>
                  <a:srgbClr val="0D1000"/>
                </a:solidFill>
              </a:rPr>
              <a:t>secure, world-wide roaming access service; allows researchers to use wireless networks to access Internet for </a:t>
            </a:r>
            <a:r>
              <a:rPr lang="en-US" sz="2400" b="0" dirty="0" smtClean="0">
                <a:solidFill>
                  <a:srgbClr val="0D1000"/>
                </a:solidFill>
              </a:rPr>
              <a:t>free;</a:t>
            </a:r>
            <a:endParaRPr lang="en-US" sz="2400" dirty="0">
              <a:solidFill>
                <a:srgbClr val="0D1000"/>
              </a:solidFill>
            </a:endParaRPr>
          </a:p>
          <a:p>
            <a:pPr marL="177800" indent="-177800" defTabSz="449263">
              <a:buClr>
                <a:srgbClr val="336699"/>
              </a:buClr>
              <a:buSzPct val="100000"/>
              <a:buFont typeface="Arial" charset="0"/>
              <a:buNone/>
              <a:tabLst>
                <a:tab pos="17145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 dirty="0">
              <a:solidFill>
                <a:srgbClr val="0D1000"/>
              </a:solidFill>
            </a:endParaRPr>
          </a:p>
          <a:p>
            <a:pPr marL="177800" indent="-177800" defTabSz="449263">
              <a:buClr>
                <a:srgbClr val="336699"/>
              </a:buClr>
              <a:buSzPct val="100000"/>
              <a:buFont typeface="Arial" charset="0"/>
              <a:buChar char="•"/>
              <a:tabLst>
                <a:tab pos="17145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>
                <a:solidFill>
                  <a:srgbClr val="0D1000"/>
                </a:solidFill>
              </a:rPr>
              <a:t>Enabling more </a:t>
            </a:r>
            <a:r>
              <a:rPr lang="en-US" sz="2400" dirty="0">
                <a:solidFill>
                  <a:srgbClr val="FF0000"/>
                </a:solidFill>
              </a:rPr>
              <a:t>efficient access </a:t>
            </a:r>
            <a:r>
              <a:rPr lang="en-US" sz="2400" dirty="0">
                <a:solidFill>
                  <a:srgbClr val="0D1000"/>
                </a:solidFill>
              </a:rPr>
              <a:t>and usage of expensive instrumentation </a:t>
            </a:r>
            <a:r>
              <a:rPr lang="en-US" sz="2400" b="0" dirty="0">
                <a:solidFill>
                  <a:srgbClr val="0D1000"/>
                </a:solidFill>
              </a:rPr>
              <a:t>(</a:t>
            </a:r>
            <a:r>
              <a:rPr lang="en-US" sz="2400" b="0" dirty="0" err="1">
                <a:solidFill>
                  <a:srgbClr val="0D1000"/>
                </a:solidFill>
              </a:rPr>
              <a:t>eg</a:t>
            </a:r>
            <a:r>
              <a:rPr lang="en-US" sz="2400" b="0" dirty="0">
                <a:solidFill>
                  <a:srgbClr val="0D1000"/>
                </a:solidFill>
              </a:rPr>
              <a:t> remote control of instruments, telescopes, etc</a:t>
            </a:r>
            <a:r>
              <a:rPr lang="en-US" sz="2400" b="0" dirty="0" smtClean="0">
                <a:solidFill>
                  <a:srgbClr val="0D1000"/>
                </a:solidFill>
              </a:rPr>
              <a:t>.);</a:t>
            </a:r>
            <a:endParaRPr lang="en-US" sz="2400" b="0" dirty="0">
              <a:solidFill>
                <a:srgbClr val="0D1000"/>
              </a:solidFill>
            </a:endParaRPr>
          </a:p>
          <a:p>
            <a:pPr marL="177800" indent="-177800" defTabSz="449263">
              <a:buClr>
                <a:srgbClr val="336699"/>
              </a:buClr>
              <a:buSzPct val="100000"/>
              <a:buFont typeface="Arial" charset="0"/>
              <a:buNone/>
              <a:tabLst>
                <a:tab pos="17145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 b="0" dirty="0">
              <a:solidFill>
                <a:srgbClr val="0D1000"/>
              </a:solidFill>
            </a:endParaRPr>
          </a:p>
          <a:p>
            <a:pPr marL="177800" indent="-177800" defTabSz="449263">
              <a:buClr>
                <a:srgbClr val="336699"/>
              </a:buClr>
              <a:buSzPct val="100000"/>
              <a:buFont typeface="Arial" charset="0"/>
              <a:buChar char="•"/>
              <a:tabLst>
                <a:tab pos="17145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>
                <a:solidFill>
                  <a:srgbClr val="0D1000"/>
                </a:solidFill>
              </a:rPr>
              <a:t>Enabling </a:t>
            </a:r>
            <a:r>
              <a:rPr lang="en-US" sz="2400" dirty="0">
                <a:solidFill>
                  <a:srgbClr val="FF0000"/>
                </a:solidFill>
              </a:rPr>
              <a:t>sharing of resources </a:t>
            </a:r>
            <a:r>
              <a:rPr lang="en-US" sz="2400" dirty="0">
                <a:solidFill>
                  <a:srgbClr val="0D1000"/>
                </a:solidFill>
              </a:rPr>
              <a:t>via Grid and Cloud </a:t>
            </a:r>
            <a:r>
              <a:rPr lang="en-US" sz="2400" b="0" dirty="0">
                <a:solidFill>
                  <a:srgbClr val="0D1000"/>
                </a:solidFill>
              </a:rPr>
              <a:t>(computing, data, etc</a:t>
            </a:r>
            <a:r>
              <a:rPr lang="en-US" sz="2400" b="0" dirty="0" smtClean="0">
                <a:solidFill>
                  <a:srgbClr val="0D1000"/>
                </a:solidFill>
              </a:rPr>
              <a:t>.); and</a:t>
            </a:r>
            <a:endParaRPr lang="en-US" sz="2400" b="0" dirty="0">
              <a:solidFill>
                <a:srgbClr val="0D1000"/>
              </a:solidFill>
            </a:endParaRPr>
          </a:p>
          <a:p>
            <a:pPr marL="177800" indent="-177800" defTabSz="449263">
              <a:buClr>
                <a:srgbClr val="336699"/>
              </a:buClr>
              <a:buSzPct val="100000"/>
              <a:buFont typeface="Arial" charset="0"/>
              <a:buNone/>
              <a:tabLst>
                <a:tab pos="17145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 b="0" dirty="0">
              <a:solidFill>
                <a:srgbClr val="0D1000"/>
              </a:solidFill>
            </a:endParaRPr>
          </a:p>
          <a:p>
            <a:pPr marL="177800" indent="-177800" defTabSz="449263">
              <a:buClr>
                <a:srgbClr val="336699"/>
              </a:buClr>
              <a:buSzPct val="100000"/>
              <a:buFont typeface="Arial" charset="0"/>
              <a:buChar char="•"/>
              <a:tabLst>
                <a:tab pos="17145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>
                <a:solidFill>
                  <a:srgbClr val="0D1000"/>
                </a:solidFill>
              </a:rPr>
              <a:t>Enabling </a:t>
            </a:r>
            <a:r>
              <a:rPr lang="en-US" sz="2400" dirty="0">
                <a:solidFill>
                  <a:srgbClr val="FF0000"/>
                </a:solidFill>
              </a:rPr>
              <a:t>Collaboration tools </a:t>
            </a:r>
            <a:r>
              <a:rPr lang="en-US" sz="2400" b="0" dirty="0">
                <a:solidFill>
                  <a:srgbClr val="0D1000"/>
                </a:solidFill>
              </a:rPr>
              <a:t>(Virtual Research </a:t>
            </a:r>
            <a:r>
              <a:rPr lang="en-US" sz="2400" b="0" dirty="0" err="1">
                <a:solidFill>
                  <a:srgbClr val="0D1000"/>
                </a:solidFill>
              </a:rPr>
              <a:t>Organisations</a:t>
            </a:r>
            <a:r>
              <a:rPr lang="en-US" sz="2400" b="0" dirty="0">
                <a:solidFill>
                  <a:srgbClr val="0D1000"/>
                </a:solidFill>
              </a:rPr>
              <a:t>, EVO conferencing, shared journals)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828800" y="285750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Gill Sans MT" pitchFamily="34" charset="0"/>
              </a:rPr>
              <a:t>SANReN</a:t>
            </a:r>
            <a:r>
              <a:rPr lang="en-US" sz="3200" b="1" dirty="0">
                <a:solidFill>
                  <a:schemeClr val="bg1"/>
                </a:solidFill>
                <a:latin typeface="Gill Sans MT" pitchFamily="34" charset="0"/>
              </a:rPr>
              <a:t>: </a:t>
            </a:r>
            <a:r>
              <a:rPr lang="en-US" sz="3200" b="1" dirty="0" smtClean="0">
                <a:solidFill>
                  <a:schemeClr val="bg1"/>
                </a:solidFill>
                <a:latin typeface="Gill Sans MT" pitchFamily="34" charset="0"/>
              </a:rPr>
              <a:t> An </a:t>
            </a:r>
            <a:r>
              <a:rPr lang="en-US" sz="3200" b="1" dirty="0">
                <a:solidFill>
                  <a:schemeClr val="bg1"/>
                </a:solidFill>
                <a:latin typeface="Gill Sans MT" pitchFamily="34" charset="0"/>
              </a:rPr>
              <a:t>Enabling Infrastructure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623592" y="137319"/>
            <a:ext cx="6444208" cy="725487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chemeClr val="bg1"/>
                </a:solidFill>
                <a:latin typeface="Gill Sans MT" pitchFamily="34" charset="0"/>
              </a:rPr>
              <a:t>Modern Research …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95536" y="1268761"/>
            <a:ext cx="8229600" cy="501775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ZA" sz="2400" dirty="0" smtClean="0"/>
              <a:t>Research has become global with </a:t>
            </a:r>
            <a:r>
              <a:rPr lang="en-ZA" sz="2400" dirty="0" smtClean="0"/>
              <a:t>international </a:t>
            </a:r>
            <a:r>
              <a:rPr lang="en-ZA" sz="2400" dirty="0" smtClean="0"/>
              <a:t>g</a:t>
            </a:r>
            <a:r>
              <a:rPr lang="en-ZA" sz="2400" dirty="0" smtClean="0"/>
              <a:t>roups </a:t>
            </a:r>
            <a:r>
              <a:rPr lang="en-ZA" sz="2400" dirty="0" smtClean="0"/>
              <a:t>working collaboratively on problems (Radio Astronomy, CERN, Southern Oceans, … </a:t>
            </a:r>
            <a:r>
              <a:rPr lang="en-ZA" sz="2400" dirty="0" smtClean="0"/>
              <a:t>);</a:t>
            </a:r>
            <a:endParaRPr lang="en-ZA" sz="2400" dirty="0" smtClean="0"/>
          </a:p>
          <a:p>
            <a:pPr>
              <a:buFont typeface="Arial" pitchFamily="34" charset="0"/>
              <a:buChar char="•"/>
            </a:pPr>
            <a:r>
              <a:rPr lang="en-ZA" sz="2400" dirty="0" smtClean="0"/>
              <a:t>Research has become increasingly data bound / driven, either because of:</a:t>
            </a:r>
          </a:p>
          <a:p>
            <a:pPr lvl="1">
              <a:buFont typeface="Arial" pitchFamily="34" charset="0"/>
              <a:buChar char="•"/>
            </a:pPr>
            <a:r>
              <a:rPr lang="en-ZA" sz="2000" dirty="0" smtClean="0"/>
              <a:t>Small number of massive data sets (CERN, SKA, e-VLBI, Climate </a:t>
            </a:r>
            <a:r>
              <a:rPr lang="en-ZA" sz="2000" dirty="0" err="1" smtClean="0"/>
              <a:t>etc</a:t>
            </a:r>
            <a:r>
              <a:rPr lang="en-ZA" sz="2000" dirty="0" smtClean="0"/>
              <a:t>), or</a:t>
            </a:r>
          </a:p>
          <a:p>
            <a:pPr lvl="1">
              <a:buFont typeface="Arial" pitchFamily="34" charset="0"/>
              <a:buChar char="•"/>
            </a:pPr>
            <a:r>
              <a:rPr lang="en-ZA" sz="2000" dirty="0" smtClean="0"/>
              <a:t>Tsunami of small (globally) distributed data sets (health, bio-informatics, agriculture, maritime </a:t>
            </a:r>
            <a:r>
              <a:rPr lang="en-ZA" sz="2000" dirty="0" err="1" smtClean="0"/>
              <a:t>etc</a:t>
            </a:r>
            <a:r>
              <a:rPr lang="en-ZA" sz="20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ZA" sz="2400" dirty="0" smtClean="0"/>
              <a:t>Big challenges of our day demand international </a:t>
            </a:r>
            <a:r>
              <a:rPr lang="en-ZA" sz="2400" dirty="0" smtClean="0"/>
              <a:t>collaboration; </a:t>
            </a:r>
            <a:endParaRPr lang="en-ZA" sz="2400" dirty="0" smtClean="0"/>
          </a:p>
          <a:p>
            <a:pPr marL="346075" indent="-346075">
              <a:buFont typeface="Arial" pitchFamily="34" charset="0"/>
              <a:buChar char="•"/>
            </a:pPr>
            <a:r>
              <a:rPr lang="en-ZA" sz="2400" dirty="0" smtClean="0"/>
              <a:t>… hence Global Virtual Research </a:t>
            </a:r>
            <a:r>
              <a:rPr lang="en-ZA" sz="2400" dirty="0" smtClean="0"/>
              <a:t>Organisations the vehicle for effective collaboration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xmlns="" val="357171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714480" y="137319"/>
            <a:ext cx="7572428" cy="725487"/>
          </a:xfrm>
        </p:spPr>
        <p:txBody>
          <a:bodyPr/>
          <a:lstStyle/>
          <a:p>
            <a:pPr eaLnBrk="1" hangingPunct="1"/>
            <a:r>
              <a:rPr lang="en-GB" sz="4200" b="1" dirty="0" smtClean="0">
                <a:solidFill>
                  <a:schemeClr val="bg1"/>
                </a:solidFill>
                <a:latin typeface="Gill Sans MT" pitchFamily="34" charset="0"/>
              </a:rPr>
              <a:t>International connectivity (1)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95536" y="1174165"/>
            <a:ext cx="8229600" cy="4998035"/>
          </a:xfrm>
        </p:spPr>
        <p:txBody>
          <a:bodyPr/>
          <a:lstStyle/>
          <a:p>
            <a:pPr marL="0" indent="0">
              <a:buNone/>
            </a:pPr>
            <a:r>
              <a:rPr lang="en-ZA" sz="2400" dirty="0" smtClean="0"/>
              <a:t>Why do we need International Connectivity?</a:t>
            </a:r>
            <a:endParaRPr lang="en-ZA" sz="2800" dirty="0" smtClean="0"/>
          </a:p>
          <a:p>
            <a:pPr>
              <a:buFont typeface="Arial" pitchFamily="34" charset="0"/>
              <a:buChar char="•"/>
            </a:pPr>
            <a:r>
              <a:rPr lang="en-ZA" sz="2400" dirty="0" smtClean="0"/>
              <a:t>National Science (Data) projects:</a:t>
            </a:r>
          </a:p>
          <a:p>
            <a:pPr lvl="1">
              <a:buFont typeface="Courier New" pitchFamily="49" charset="0"/>
              <a:buChar char="o"/>
            </a:pPr>
            <a:r>
              <a:rPr lang="en-ZA" sz="2000" dirty="0" smtClean="0"/>
              <a:t>SANAE/SANAP </a:t>
            </a:r>
            <a:r>
              <a:rPr lang="en-ZA" sz="2000" dirty="0"/>
              <a:t>(Dedicated Satellite Connectivity</a:t>
            </a:r>
            <a:r>
              <a:rPr lang="en-ZA" sz="2000" dirty="0" smtClean="0"/>
              <a:t>)</a:t>
            </a:r>
          </a:p>
          <a:p>
            <a:pPr lvl="1">
              <a:buFont typeface="Courier New" pitchFamily="49" charset="0"/>
              <a:buChar char="o"/>
            </a:pPr>
            <a:r>
              <a:rPr lang="en-ZA" sz="2000" dirty="0" smtClean="0"/>
              <a:t>MeerKAT </a:t>
            </a:r>
            <a:r>
              <a:rPr lang="en-ZA" sz="2000" dirty="0"/>
              <a:t>&amp; </a:t>
            </a:r>
            <a:r>
              <a:rPr lang="en-ZA" sz="2000" dirty="0" smtClean="0"/>
              <a:t>SALT</a:t>
            </a:r>
          </a:p>
          <a:p>
            <a:pPr lvl="1">
              <a:buFont typeface="Courier New" pitchFamily="49" charset="0"/>
              <a:buChar char="o"/>
            </a:pPr>
            <a:r>
              <a:rPr lang="en-ZA" sz="2000" dirty="0" smtClean="0"/>
              <a:t>CHPC, Universities &amp; SA-Grid </a:t>
            </a:r>
          </a:p>
          <a:p>
            <a:pPr>
              <a:buFont typeface="Arial" pitchFamily="34" charset="0"/>
              <a:buChar char="•"/>
            </a:pPr>
            <a:r>
              <a:rPr lang="en-ZA" sz="2400" dirty="0" smtClean="0"/>
              <a:t>International Science Collaboration initiatives such as:</a:t>
            </a:r>
            <a:endParaRPr lang="en-ZA" dirty="0" smtClean="0"/>
          </a:p>
          <a:p>
            <a:pPr lvl="1">
              <a:buFont typeface="Courier New" pitchFamily="49" charset="0"/>
              <a:buChar char="o"/>
            </a:pPr>
            <a:r>
              <a:rPr lang="en-ZA" sz="2000" dirty="0" smtClean="0"/>
              <a:t>CERN (CHPC, UJ, Wits, iThemba, …) –SA Tier 2 data centre</a:t>
            </a:r>
          </a:p>
          <a:p>
            <a:pPr lvl="1">
              <a:buFont typeface="Courier New" pitchFamily="49" charset="0"/>
              <a:buChar char="o"/>
            </a:pPr>
            <a:r>
              <a:rPr lang="en-ZA" sz="2000" dirty="0" smtClean="0"/>
              <a:t>HartRAO e-VLBI (2 Gbps light Path to JIVE)</a:t>
            </a:r>
          </a:p>
          <a:p>
            <a:pPr lvl="1">
              <a:buFont typeface="Courier New" pitchFamily="49" charset="0"/>
              <a:buChar char="o"/>
            </a:pPr>
            <a:r>
              <a:rPr lang="en-ZA" sz="2000" dirty="0" smtClean="0"/>
              <a:t>Africa-VLBI (coming)</a:t>
            </a:r>
          </a:p>
          <a:p>
            <a:pPr lvl="1">
              <a:buFont typeface="Courier New" pitchFamily="49" charset="0"/>
              <a:buChar char="o"/>
            </a:pPr>
            <a:r>
              <a:rPr lang="en-ZA" sz="2000" dirty="0" smtClean="0"/>
              <a:t>SKA</a:t>
            </a:r>
          </a:p>
          <a:p>
            <a:pPr lvl="1">
              <a:buFont typeface="Courier New" pitchFamily="49" charset="0"/>
              <a:buChar char="o"/>
            </a:pPr>
            <a:r>
              <a:rPr lang="en-GB" sz="2000" dirty="0" smtClean="0"/>
              <a:t>Establish GOLE (Global Optical </a:t>
            </a:r>
            <a:r>
              <a:rPr lang="en-GB" sz="2000" dirty="0" err="1" smtClean="0"/>
              <a:t>Lightpath</a:t>
            </a:r>
            <a:r>
              <a:rPr lang="en-GB" sz="2000" dirty="0" smtClean="0"/>
              <a:t> Exchange) to facilitate Light </a:t>
            </a:r>
            <a:r>
              <a:rPr lang="en-GB" sz="2000" dirty="0"/>
              <a:t>Paths ( dedicated end-to-end circuits) for </a:t>
            </a:r>
            <a:r>
              <a:rPr lang="en-GB" sz="2000" dirty="0" smtClean="0"/>
              <a:t>Science</a:t>
            </a:r>
          </a:p>
          <a:p>
            <a:pPr>
              <a:buFont typeface="Arial" pitchFamily="34" charset="0"/>
              <a:buChar char="•"/>
            </a:pPr>
            <a:r>
              <a:rPr lang="en-ZA" sz="2400" dirty="0" smtClean="0"/>
              <a:t>Collaboration with West Coast NRENs</a:t>
            </a:r>
            <a:endParaRPr lang="en-GB" sz="2400" dirty="0" smtClean="0"/>
          </a:p>
          <a:p>
            <a:pPr>
              <a:buFont typeface="Courier New" pitchFamily="49" charset="0"/>
              <a:buChar char="o"/>
            </a:pPr>
            <a:endParaRPr lang="en-GB" sz="4000" dirty="0" smtClean="0"/>
          </a:p>
        </p:txBody>
      </p:sp>
    </p:spTree>
    <p:extLst>
      <p:ext uri="{BB962C8B-B14F-4D97-AF65-F5344CB8AC3E}">
        <p14:creationId xmlns:p14="http://schemas.microsoft.com/office/powerpoint/2010/main" xmlns="" val="115016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684213" y="4173537"/>
            <a:ext cx="77724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ctr">
              <a:lnSpc>
                <a:spcPct val="80000"/>
              </a:lnSpc>
              <a:spcBef>
                <a:spcPts val="675"/>
              </a:spcBef>
            </a:pPr>
            <a:endParaRPr lang="en-US" sz="2800">
              <a:latin typeface="Gill Sans MT" pitchFamily="34" charset="0"/>
            </a:endParaRPr>
          </a:p>
        </p:txBody>
      </p:sp>
      <p:sp>
        <p:nvSpPr>
          <p:cNvPr id="4099" name="AutoShape 8"/>
          <p:cNvSpPr>
            <a:spLocks/>
          </p:cNvSpPr>
          <p:nvPr/>
        </p:nvSpPr>
        <p:spPr bwMode="auto">
          <a:xfrm>
            <a:off x="3733800" y="328613"/>
            <a:ext cx="2343150" cy="4016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01600" algn="ctr">
              <a:lnSpc>
                <a:spcPct val="80000"/>
              </a:lnSpc>
              <a:spcBef>
                <a:spcPts val="850"/>
              </a:spcBef>
            </a:pPr>
            <a:r>
              <a:rPr lang="en-US" sz="4400" b="1" dirty="0" smtClean="0">
                <a:solidFill>
                  <a:srgbClr val="FFFFFF"/>
                </a:solidFill>
                <a:latin typeface="Gill Sans MT" pitchFamily="34" charset="0"/>
                <a:sym typeface="Helvetica Neue"/>
              </a:rPr>
              <a:t>Outline</a:t>
            </a:r>
            <a:endParaRPr lang="en-US" sz="4400" dirty="0">
              <a:latin typeface="Gill Sans MT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071546"/>
            <a:ext cx="8229600" cy="497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Clr>
                <a:srgbClr val="F36403"/>
              </a:buClr>
              <a:buFont typeface="Arial"/>
              <a:buChar char="•"/>
              <a:defRPr/>
            </a:pPr>
            <a:r>
              <a:rPr lang="en-US" sz="4000" dirty="0" smtClean="0">
                <a:latin typeface="Gill Sans MT" pitchFamily="34" charset="0"/>
                <a:cs typeface="Arial"/>
              </a:rPr>
              <a:t>Impact of cyber-infrastructure;</a:t>
            </a:r>
            <a:endParaRPr lang="en-US" sz="4000" dirty="0">
              <a:latin typeface="Gill Sans MT" pitchFamily="34" charset="0"/>
              <a:cs typeface="Arial"/>
            </a:endParaRP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Clr>
                <a:srgbClr val="F36403"/>
              </a:buClr>
              <a:buFont typeface="Arial"/>
              <a:buChar char="•"/>
              <a:defRPr/>
            </a:pPr>
            <a:r>
              <a:rPr lang="en-US" sz="4000" dirty="0" smtClean="0">
                <a:latin typeface="Gill Sans MT" pitchFamily="34" charset="0"/>
                <a:cs typeface="Arial"/>
              </a:rPr>
              <a:t>Implementation of </a:t>
            </a:r>
            <a:r>
              <a:rPr lang="en-US" sz="4000" dirty="0" err="1" smtClean="0">
                <a:latin typeface="Gill Sans MT" pitchFamily="34" charset="0"/>
                <a:cs typeface="Arial"/>
              </a:rPr>
              <a:t>SANReN</a:t>
            </a:r>
            <a:r>
              <a:rPr lang="en-US" sz="4000" dirty="0" smtClean="0">
                <a:latin typeface="Gill Sans MT" pitchFamily="34" charset="0"/>
                <a:cs typeface="Arial"/>
              </a:rPr>
              <a:t> </a:t>
            </a:r>
            <a:endParaRPr lang="en-US" sz="4000" dirty="0">
              <a:latin typeface="Gill Sans MT" pitchFamily="34" charset="0"/>
              <a:cs typeface="Arial"/>
            </a:endParaRP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Clr>
                <a:srgbClr val="F36403"/>
              </a:buClr>
              <a:buFont typeface="Arial"/>
              <a:buChar char="•"/>
              <a:defRPr/>
            </a:pPr>
            <a:r>
              <a:rPr lang="en-US" sz="4000" dirty="0" smtClean="0">
                <a:latin typeface="Gill Sans MT" pitchFamily="34" charset="0"/>
                <a:cs typeface="Arial"/>
              </a:rPr>
              <a:t>Implementation of CHPC</a:t>
            </a:r>
            <a:endParaRPr lang="en-US" sz="4000" dirty="0">
              <a:latin typeface="Gill Sans MT" pitchFamily="34" charset="0"/>
              <a:cs typeface="Arial"/>
            </a:endParaRP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Clr>
                <a:srgbClr val="F36403"/>
              </a:buClr>
              <a:buFont typeface="Arial"/>
              <a:buChar char="•"/>
              <a:defRPr/>
            </a:pPr>
            <a:r>
              <a:rPr lang="en-US" sz="4000" dirty="0" smtClean="0">
                <a:latin typeface="Gill Sans MT" pitchFamily="34" charset="0"/>
                <a:cs typeface="Arial"/>
              </a:rPr>
              <a:t>Implementation of DIRISA</a:t>
            </a:r>
            <a:endParaRPr lang="en-US" sz="4000" dirty="0" smtClean="0">
              <a:latin typeface="Gill Sans MT" pitchFamily="34" charset="0"/>
              <a:cs typeface="Arial"/>
            </a:endParaRP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Clr>
                <a:srgbClr val="F36403"/>
              </a:buClr>
              <a:buFont typeface="Arial"/>
              <a:buChar char="•"/>
              <a:defRPr/>
            </a:pPr>
            <a:r>
              <a:rPr lang="en-US" sz="4000" dirty="0" smtClean="0">
                <a:latin typeface="Gill Sans MT" pitchFamily="34" charset="0"/>
                <a:cs typeface="Arial"/>
              </a:rPr>
              <a:t>Towards an national integrated </a:t>
            </a:r>
            <a:r>
              <a:rPr lang="en-US" sz="4000" dirty="0" smtClean="0">
                <a:latin typeface="Gill Sans MT" pitchFamily="34" charset="0"/>
                <a:cs typeface="Arial"/>
              </a:rPr>
              <a:t>cyber-infrastructure system</a:t>
            </a:r>
            <a:endParaRPr lang="en-US" sz="4000" dirty="0" smtClean="0">
              <a:latin typeface="Gill Sans MT" pitchFamily="34" charset="0"/>
              <a:cs typeface="Arial"/>
            </a:endParaRP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Clr>
                <a:srgbClr val="F36403"/>
              </a:buClr>
              <a:buFont typeface="Arial"/>
              <a:buChar char="•"/>
              <a:defRPr/>
            </a:pPr>
            <a:r>
              <a:rPr lang="en-US" sz="4000" dirty="0" smtClean="0">
                <a:latin typeface="Gill Sans MT" pitchFamily="34" charset="0"/>
                <a:cs typeface="Arial"/>
              </a:rPr>
              <a:t>What’s next?</a:t>
            </a:r>
            <a:endParaRPr lang="en-US" sz="4000" dirty="0">
              <a:latin typeface="Gill Sans MT" pitchFamily="34" charset="0"/>
              <a:cs typeface="Arial"/>
            </a:endParaRP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Clr>
                <a:srgbClr val="F36403"/>
              </a:buClr>
              <a:buFont typeface="Arial"/>
              <a:buChar char="•"/>
              <a:defRPr/>
            </a:pPr>
            <a:endParaRPr lang="en-US" sz="2800" dirty="0">
              <a:latin typeface="Gill Sans MT" pitchFamily="34" charset="0"/>
              <a:cs typeface="Arial"/>
            </a:endParaRPr>
          </a:p>
          <a:p>
            <a:pPr marL="457200" indent="-457200" algn="ctr" fontAlgn="auto">
              <a:spcBef>
                <a:spcPct val="20000"/>
              </a:spcBef>
              <a:spcAft>
                <a:spcPts val="0"/>
              </a:spcAft>
              <a:buClr>
                <a:srgbClr val="F36403"/>
              </a:buClr>
              <a:buFont typeface="Arial"/>
              <a:buChar char="•"/>
              <a:defRPr/>
            </a:pPr>
            <a:endParaRPr lang="en-US" sz="2800" dirty="0">
              <a:solidFill>
                <a:schemeClr val="tx1">
                  <a:tint val="75000"/>
                </a:schemeClr>
              </a:solidFill>
              <a:latin typeface="Gill Sans MT" pitchFamily="34" charset="0"/>
              <a:cs typeface="Arial"/>
            </a:endParaRPr>
          </a:p>
          <a:p>
            <a:pPr marL="457200" indent="-457200" algn="ctr" fontAlgn="auto">
              <a:spcBef>
                <a:spcPct val="20000"/>
              </a:spcBef>
              <a:spcAft>
                <a:spcPts val="0"/>
              </a:spcAft>
              <a:buClr>
                <a:srgbClr val="F36403"/>
              </a:buClr>
              <a:defRPr/>
            </a:pPr>
            <a:endParaRPr lang="en-US" sz="2800" dirty="0">
              <a:solidFill>
                <a:schemeClr val="tx1">
                  <a:tint val="75000"/>
                </a:schemeClr>
              </a:solidFill>
              <a:latin typeface="Gill Sans MT" pitchFamily="34" charset="0"/>
              <a:cs typeface="Arial"/>
            </a:endParaRPr>
          </a:p>
          <a:p>
            <a:pPr marL="457200" indent="-457200" algn="ctr" fontAlgn="auto">
              <a:spcBef>
                <a:spcPct val="20000"/>
              </a:spcBef>
              <a:spcAft>
                <a:spcPts val="0"/>
              </a:spcAft>
              <a:buClr>
                <a:srgbClr val="F36403"/>
              </a:buClr>
              <a:defRPr/>
            </a:pPr>
            <a:endParaRPr lang="en-US" sz="2800" dirty="0">
              <a:solidFill>
                <a:schemeClr val="tx1">
                  <a:tint val="75000"/>
                </a:schemeClr>
              </a:solidFill>
              <a:latin typeface="Gill Sans MT" pitchFamily="34" charset="0"/>
              <a:cs typeface="Arial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F36403"/>
              </a:buClr>
              <a:buFont typeface="Wingdings" charset="2"/>
              <a:buChar char="q"/>
              <a:defRPr/>
            </a:pPr>
            <a:endParaRPr lang="en-GB" sz="2800" dirty="0">
              <a:solidFill>
                <a:schemeClr val="tx1">
                  <a:tint val="75000"/>
                </a:schemeClr>
              </a:solidFill>
              <a:latin typeface="Gill Sans MT" pitchFamily="34" charset="0"/>
              <a:cs typeface="Gill Sans MT"/>
            </a:endParaRPr>
          </a:p>
        </p:txBody>
      </p:sp>
      <p:sp>
        <p:nvSpPr>
          <p:cNvPr id="4102" name="AutoShape 8"/>
          <p:cNvSpPr>
            <a:spLocks/>
          </p:cNvSpPr>
          <p:nvPr/>
        </p:nvSpPr>
        <p:spPr bwMode="auto">
          <a:xfrm>
            <a:off x="0" y="5908675"/>
            <a:ext cx="3429000" cy="6445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01600">
              <a:lnSpc>
                <a:spcPct val="80000"/>
              </a:lnSpc>
              <a:spcBef>
                <a:spcPts val="850"/>
              </a:spcBef>
            </a:pPr>
            <a:r>
              <a:rPr lang="en-US" sz="3500">
                <a:solidFill>
                  <a:srgbClr val="FFFFFF"/>
                </a:solidFill>
                <a:latin typeface="Gill Sans MT" pitchFamily="34" charset="0"/>
                <a:sym typeface="Helvetica Neue"/>
              </a:rPr>
              <a:t>Presentation </a:t>
            </a:r>
            <a:r>
              <a:rPr lang="en-US" sz="2500">
                <a:latin typeface="Gill Sans MT" pitchFamily="34" charset="0"/>
                <a:sym typeface="Helvetica Neue"/>
              </a:rPr>
              <a:t>www.dst.gov.za</a:t>
            </a:r>
            <a:endParaRPr lang="en-US" sz="250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714480" y="112713"/>
            <a:ext cx="7715304" cy="725487"/>
          </a:xfrm>
        </p:spPr>
        <p:txBody>
          <a:bodyPr/>
          <a:lstStyle/>
          <a:p>
            <a:pPr eaLnBrk="1" hangingPunct="1"/>
            <a:r>
              <a:rPr lang="en-GB" sz="4200" b="1" dirty="0" smtClean="0">
                <a:solidFill>
                  <a:schemeClr val="bg1"/>
                </a:solidFill>
                <a:latin typeface="Gill Sans MT" pitchFamily="34" charset="0"/>
              </a:rPr>
              <a:t>International connectivity (2)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4240088" cy="4680520"/>
          </a:xfrm>
        </p:spPr>
        <p:txBody>
          <a:bodyPr/>
          <a:lstStyle/>
          <a:p>
            <a:r>
              <a:rPr lang="en-ZA" sz="2400" dirty="0" smtClean="0"/>
              <a:t>What is currently available (TENET)?</a:t>
            </a:r>
          </a:p>
          <a:p>
            <a:pPr lvl="1"/>
            <a:r>
              <a:rPr lang="en-ZA" sz="2400" dirty="0" smtClean="0"/>
              <a:t>10 Gbps via SEACOM</a:t>
            </a:r>
          </a:p>
          <a:p>
            <a:pPr lvl="1"/>
            <a:r>
              <a:rPr lang="en-ZA" sz="2400" dirty="0" smtClean="0"/>
              <a:t>5 Gbps emergency redundancy via WACS</a:t>
            </a:r>
          </a:p>
          <a:p>
            <a:pPr marL="346075" lvl="1" indent="-346075">
              <a:buFont typeface="Arial" pitchFamily="34" charset="0"/>
              <a:buChar char="•"/>
            </a:pPr>
            <a:endParaRPr lang="en-ZA" sz="2400" dirty="0" smtClean="0"/>
          </a:p>
          <a:p>
            <a:pPr marL="346075" lvl="1" indent="-346075">
              <a:buFont typeface="Arial" pitchFamily="34" charset="0"/>
              <a:buChar char="•"/>
            </a:pPr>
            <a:r>
              <a:rPr lang="en-ZA" sz="2400" dirty="0" smtClean="0"/>
              <a:t>What will be available in the near future (TENET and </a:t>
            </a:r>
            <a:r>
              <a:rPr lang="en-ZA" sz="2400" dirty="0" err="1" smtClean="0"/>
              <a:t>SANReN</a:t>
            </a:r>
            <a:r>
              <a:rPr lang="en-ZA" sz="2400" dirty="0" smtClean="0"/>
              <a:t>)?</a:t>
            </a:r>
          </a:p>
          <a:p>
            <a:pPr marL="346075" lvl="1" indent="-346075">
              <a:buNone/>
            </a:pPr>
            <a:r>
              <a:rPr lang="en-ZA" sz="2400" dirty="0" smtClean="0"/>
              <a:t>	- 10 </a:t>
            </a:r>
            <a:r>
              <a:rPr lang="en-ZA" sz="2400" dirty="0" err="1" smtClean="0"/>
              <a:t>Gbps</a:t>
            </a:r>
            <a:r>
              <a:rPr lang="en-ZA" sz="2400" dirty="0" smtClean="0"/>
              <a:t> via SEACOM;</a:t>
            </a:r>
          </a:p>
          <a:p>
            <a:pPr marL="346075" lvl="1" indent="-346075">
              <a:buNone/>
            </a:pPr>
            <a:r>
              <a:rPr lang="en-ZA" sz="2400" dirty="0" smtClean="0"/>
              <a:t>	- &gt;20 </a:t>
            </a:r>
            <a:r>
              <a:rPr lang="en-ZA" sz="2400" dirty="0" err="1" smtClean="0"/>
              <a:t>Gbps</a:t>
            </a:r>
            <a:r>
              <a:rPr lang="en-ZA" sz="2400" dirty="0" smtClean="0"/>
              <a:t> via WACS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1412775"/>
            <a:ext cx="4572000" cy="505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934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214282" y="1726842"/>
            <a:ext cx="4895850" cy="440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84163" indent="-284163"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l">
              <a:buFont typeface="Wingdings" charset="2"/>
              <a:buChar char=""/>
            </a:pPr>
            <a:r>
              <a:rPr lang="en-ZA" sz="2800" dirty="0" smtClean="0"/>
              <a:t>Extreme data national </a:t>
            </a:r>
            <a:r>
              <a:rPr lang="en-ZA" sz="2800" dirty="0"/>
              <a:t>Science Projects will not succeed without WACS</a:t>
            </a:r>
          </a:p>
          <a:p>
            <a:pPr algn="l">
              <a:buFont typeface="Wingdings" charset="2"/>
              <a:buChar char=""/>
            </a:pPr>
            <a:r>
              <a:rPr lang="en-ZA" sz="2800" dirty="0"/>
              <a:t>Light paths (dedicated end-to-end circuits) are required for science</a:t>
            </a:r>
          </a:p>
          <a:p>
            <a:pPr algn="l">
              <a:buFont typeface="Wingdings" charset="2"/>
              <a:buChar char=""/>
            </a:pPr>
            <a:r>
              <a:rPr lang="en-ZA" sz="2800" dirty="0"/>
              <a:t>Sufficient capacity needed (TENET’s </a:t>
            </a:r>
            <a:r>
              <a:rPr lang="en-ZA" sz="2800" dirty="0" smtClean="0"/>
              <a:t> SEACOM </a:t>
            </a:r>
            <a:r>
              <a:rPr lang="en-ZA" sz="2800" dirty="0"/>
              <a:t>capacity will run out)</a:t>
            </a:r>
          </a:p>
          <a:p>
            <a:pPr algn="l">
              <a:buFont typeface="Wingdings" charset="2"/>
              <a:buChar char=""/>
            </a:pPr>
            <a:r>
              <a:rPr lang="en-ZA" sz="2800" dirty="0"/>
              <a:t>Present </a:t>
            </a:r>
            <a:r>
              <a:rPr lang="en-ZA" sz="2800" dirty="0" smtClean="0"/>
              <a:t>redundancy </a:t>
            </a:r>
            <a:r>
              <a:rPr lang="en-ZA" sz="2800" dirty="0"/>
              <a:t>costly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0206" y="1968518"/>
            <a:ext cx="3790950" cy="403225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000232" y="285728"/>
            <a:ext cx="714376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>
              <a:buClrTx/>
              <a:buFontTx/>
              <a:buNone/>
            </a:pPr>
            <a:r>
              <a:rPr lang="en-ZA" sz="4400" b="1" dirty="0" smtClean="0">
                <a:solidFill>
                  <a:schemeClr val="bg1"/>
                </a:solidFill>
              </a:rPr>
              <a:t>West Africa Cable System</a:t>
            </a:r>
          </a:p>
          <a:p>
            <a:pPr>
              <a:buClrTx/>
              <a:buFontTx/>
              <a:buNone/>
            </a:pPr>
            <a:endParaRPr lang="en-ZA" sz="1000" b="1" dirty="0" smtClean="0">
              <a:solidFill>
                <a:schemeClr val="bg1"/>
              </a:solidFill>
            </a:endParaRPr>
          </a:p>
          <a:p>
            <a:pPr>
              <a:buClrTx/>
              <a:buFontTx/>
              <a:buNone/>
            </a:pPr>
            <a:r>
              <a:rPr lang="en-ZA" sz="3200" b="1" dirty="0" smtClean="0"/>
              <a:t>WACS </a:t>
            </a:r>
            <a:r>
              <a:rPr lang="en-ZA" sz="3200" b="1" dirty="0"/>
              <a:t>… Why </a:t>
            </a:r>
            <a:r>
              <a:rPr lang="en-ZA" sz="3200" b="1" dirty="0" smtClean="0"/>
              <a:t>do ‘we’ </a:t>
            </a:r>
            <a:r>
              <a:rPr lang="en-ZA" sz="3200" b="1" dirty="0"/>
              <a:t>need it?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DD6EC07-B001-4204-8B5B-61FEE2024F54}" type="datetime1">
              <a:rPr lang="en-US" smtClean="0"/>
              <a:pPr/>
              <a:t>1/26/2014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>
              <a:lnSpc>
                <a:spcPct val="90000"/>
              </a:lnSpc>
              <a:buFontTx/>
              <a:buNone/>
            </a:pPr>
            <a:endParaRPr lang="en-US" sz="2000" smtClean="0"/>
          </a:p>
        </p:txBody>
      </p:sp>
      <p:pic>
        <p:nvPicPr>
          <p:cNvPr id="17413" name="Picture 5" descr="hea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466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84" y="-63064"/>
            <a:ext cx="6786610" cy="10668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Centre for High Performance Computing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305800" cy="48450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>
              <a:lnSpc>
                <a:spcPct val="90000"/>
              </a:lnSpc>
              <a:buFontTx/>
              <a:buNone/>
            </a:pPr>
            <a:endParaRPr lang="en-US" sz="2000" smtClean="0"/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395288" y="1214423"/>
            <a:ext cx="8424862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b="0" dirty="0"/>
              <a:t> </a:t>
            </a:r>
            <a:r>
              <a:rPr lang="en-US" b="0" dirty="0" smtClean="0"/>
              <a:t>  </a:t>
            </a:r>
            <a:r>
              <a:rPr lang="en-US" dirty="0" smtClean="0"/>
              <a:t>DST </a:t>
            </a:r>
            <a:r>
              <a:rPr lang="en-US" dirty="0"/>
              <a:t>initiative managed by CSIR’s </a:t>
            </a:r>
            <a:r>
              <a:rPr lang="en-US" dirty="0" err="1"/>
              <a:t>Meraka</a:t>
            </a:r>
            <a:r>
              <a:rPr lang="en-US" dirty="0"/>
              <a:t> Institute - launched in May 2007,</a:t>
            </a:r>
          </a:p>
          <a:p>
            <a:pPr marL="236538" indent="-236538"/>
            <a:r>
              <a:rPr lang="en-US" dirty="0"/>
              <a:t>   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largest </a:t>
            </a:r>
            <a:r>
              <a:rPr lang="en-US" dirty="0">
                <a:solidFill>
                  <a:srgbClr val="FF0000"/>
                </a:solidFill>
              </a:rPr>
              <a:t>system on continent,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currently over 500 </a:t>
            </a:r>
            <a:r>
              <a:rPr lang="en-US" dirty="0" smtClean="0">
                <a:solidFill>
                  <a:srgbClr val="FF0000"/>
                </a:solidFill>
              </a:rPr>
              <a:t>users;</a:t>
            </a:r>
            <a:endParaRPr lang="en-US" dirty="0">
              <a:solidFill>
                <a:srgbClr val="FF0000"/>
              </a:solidFill>
            </a:endParaRPr>
          </a:p>
          <a:p>
            <a:endParaRPr lang="en-US" sz="800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en-US" b="0" dirty="0"/>
              <a:t> </a:t>
            </a:r>
            <a:r>
              <a:rPr lang="en-US" b="0" dirty="0" smtClean="0"/>
              <a:t>  </a:t>
            </a:r>
            <a:r>
              <a:rPr lang="en-US" dirty="0" smtClean="0"/>
              <a:t>Objective </a:t>
            </a:r>
            <a:r>
              <a:rPr lang="en-US" dirty="0"/>
              <a:t>is to build world-class research, innovation and human capacity </a:t>
            </a:r>
          </a:p>
          <a:p>
            <a:pPr marL="236538" indent="-236538"/>
            <a:r>
              <a:rPr lang="en-US" dirty="0"/>
              <a:t>  </a:t>
            </a:r>
            <a:r>
              <a:rPr lang="en-US" dirty="0" smtClean="0"/>
              <a:t>	within </a:t>
            </a:r>
            <a:r>
              <a:rPr lang="en-US" dirty="0"/>
              <a:t>the </a:t>
            </a:r>
            <a:r>
              <a:rPr lang="en-US" dirty="0" smtClean="0"/>
              <a:t>NSI;</a:t>
            </a:r>
            <a:endParaRPr lang="en-US" dirty="0"/>
          </a:p>
          <a:p>
            <a:endParaRPr lang="en-US" sz="800" dirty="0"/>
          </a:p>
          <a:p>
            <a:pPr>
              <a:buFontTx/>
              <a:buChar char="•"/>
            </a:pPr>
            <a:r>
              <a:rPr lang="en-US" b="0" dirty="0"/>
              <a:t> </a:t>
            </a:r>
            <a:r>
              <a:rPr lang="en-US" b="0" dirty="0" smtClean="0"/>
              <a:t>  </a:t>
            </a:r>
            <a:r>
              <a:rPr lang="en-US" dirty="0" smtClean="0"/>
              <a:t>A </a:t>
            </a:r>
            <a:r>
              <a:rPr lang="en-US" dirty="0"/>
              <a:t>platform for </a:t>
            </a:r>
            <a:r>
              <a:rPr lang="en-US" dirty="0" smtClean="0"/>
              <a:t>research, development and innovation</a:t>
            </a:r>
            <a:endParaRPr lang="en-US" dirty="0"/>
          </a:p>
          <a:p>
            <a:pPr marL="285750" lvl="1" indent="-171450"/>
            <a:r>
              <a:rPr lang="en-ZA" dirty="0" smtClean="0"/>
              <a:t>	- </a:t>
            </a:r>
            <a:r>
              <a:rPr lang="en-ZA" dirty="0"/>
              <a:t>Foster partnerships with South African research communities</a:t>
            </a:r>
          </a:p>
          <a:p>
            <a:pPr marL="285750" lvl="1" indent="-171450"/>
            <a:r>
              <a:rPr lang="en-US" dirty="0" smtClean="0"/>
              <a:t>	- </a:t>
            </a:r>
            <a:r>
              <a:rPr lang="en-US" dirty="0"/>
              <a:t>Flagship Projects: Climate Change, Energy security, HIV/AIDS</a:t>
            </a:r>
            <a:endParaRPr lang="en-US" dirty="0">
              <a:solidFill>
                <a:srgbClr val="FF3300"/>
              </a:solidFill>
            </a:endParaRPr>
          </a:p>
          <a:p>
            <a:pPr marL="285750" lvl="1" indent="-171450"/>
            <a:r>
              <a:rPr lang="en-ZA" dirty="0" smtClean="0"/>
              <a:t>	- </a:t>
            </a:r>
            <a:r>
              <a:rPr lang="en-ZA" dirty="0"/>
              <a:t>Establish Specialist Interest Groups (SIGs) in </a:t>
            </a:r>
            <a:r>
              <a:rPr lang="en-ZA" dirty="0" smtClean="0"/>
              <a:t>	visualisation</a:t>
            </a:r>
            <a:r>
              <a:rPr lang="en-ZA" dirty="0"/>
              <a:t>, finance, epidemiology and computational biology</a:t>
            </a:r>
            <a:endParaRPr lang="en-US" dirty="0"/>
          </a:p>
          <a:p>
            <a:pPr marL="285750" lvl="1" indent="-171450"/>
            <a:endParaRPr lang="en-US" sz="800" dirty="0"/>
          </a:p>
          <a:p>
            <a:pPr>
              <a:buFontTx/>
              <a:buChar char="•"/>
            </a:pPr>
            <a:r>
              <a:rPr lang="en-US" b="0" dirty="0"/>
              <a:t> </a:t>
            </a:r>
            <a:r>
              <a:rPr lang="en-US" b="0" dirty="0" smtClean="0"/>
              <a:t>  </a:t>
            </a:r>
            <a:r>
              <a:rPr lang="en-US" dirty="0" smtClean="0"/>
              <a:t>Advanced </a:t>
            </a:r>
            <a:r>
              <a:rPr lang="en-US" dirty="0"/>
              <a:t>Computer Engineering – to develop skills for local </a:t>
            </a:r>
          </a:p>
          <a:p>
            <a:pPr marL="236538" indent="-236538"/>
            <a:r>
              <a:rPr lang="en-US" dirty="0"/>
              <a:t>  </a:t>
            </a:r>
            <a:r>
              <a:rPr lang="en-US" dirty="0" smtClean="0"/>
              <a:t>	supercomputer  </a:t>
            </a:r>
            <a:r>
              <a:rPr lang="en-US" dirty="0"/>
              <a:t>architecture development (</a:t>
            </a:r>
            <a:r>
              <a:rPr lang="en-US" dirty="0" err="1"/>
              <a:t>MoA</a:t>
            </a:r>
            <a:r>
              <a:rPr lang="en-US" dirty="0"/>
              <a:t> with T-Platforms, Russia</a:t>
            </a:r>
            <a:r>
              <a:rPr lang="en-US" dirty="0" smtClean="0"/>
              <a:t>);</a:t>
            </a:r>
            <a:endParaRPr lang="en-US" dirty="0"/>
          </a:p>
          <a:p>
            <a:endParaRPr lang="en-US" sz="800" dirty="0"/>
          </a:p>
          <a:p>
            <a:pPr marL="236538" indent="-236538"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Stimulate the uptake of </a:t>
            </a:r>
            <a:r>
              <a:rPr lang="en-US" dirty="0" err="1" smtClean="0"/>
              <a:t>hpc</a:t>
            </a:r>
            <a:r>
              <a:rPr lang="en-US" dirty="0" smtClean="0"/>
              <a:t> in industry (30% of capacity and resources available for industry)</a:t>
            </a:r>
            <a:endParaRPr lang="en-US" dirty="0">
              <a:solidFill>
                <a:srgbClr val="FF0000"/>
              </a:solidFill>
            </a:endParaRPr>
          </a:p>
          <a:p>
            <a:endParaRPr lang="en-US" sz="800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en-US" b="0" dirty="0"/>
              <a:t> 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Will </a:t>
            </a:r>
            <a:r>
              <a:rPr lang="en-US" dirty="0"/>
              <a:t>support initiatives such as the Advanced Manufacturing Initiative, </a:t>
            </a:r>
          </a:p>
          <a:p>
            <a:pPr marL="236538" indent="-236538"/>
            <a:r>
              <a:rPr lang="en-US" dirty="0"/>
              <a:t>  </a:t>
            </a:r>
            <a:r>
              <a:rPr lang="en-US" dirty="0" smtClean="0"/>
              <a:t>	Biotechnology </a:t>
            </a:r>
            <a:r>
              <a:rPr lang="en-US" dirty="0"/>
              <a:t>and KAT/</a:t>
            </a:r>
            <a:r>
              <a:rPr lang="en-US" dirty="0" err="1"/>
              <a:t>MeerKAT</a:t>
            </a:r>
            <a:r>
              <a:rPr lang="en-US" dirty="0"/>
              <a:t>, Space Science as well as addressing </a:t>
            </a:r>
          </a:p>
          <a:p>
            <a:pPr marL="236538" indent="-236538"/>
            <a:r>
              <a:rPr lang="en-US" dirty="0"/>
              <a:t> </a:t>
            </a:r>
            <a:r>
              <a:rPr lang="en-US" dirty="0" smtClean="0"/>
              <a:t>	developmental </a:t>
            </a:r>
            <a:r>
              <a:rPr lang="en-US" dirty="0"/>
              <a:t>issues such as infectious diseases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133600" y="150019"/>
            <a:ext cx="6629400" cy="757237"/>
          </a:xfrm>
        </p:spPr>
        <p:txBody>
          <a:bodyPr/>
          <a:lstStyle/>
          <a:p>
            <a:r>
              <a:rPr lang="en-ZA" sz="4000" b="1" dirty="0" smtClean="0">
                <a:solidFill>
                  <a:schemeClr val="bg1"/>
                </a:solidFill>
                <a:latin typeface="Gill Sans MT" pitchFamily="34" charset="0"/>
              </a:rPr>
              <a:t>Investments: CHPC (3:10)</a:t>
            </a:r>
            <a:endParaRPr lang="en-GB" sz="4000" b="1" dirty="0" smtClean="0">
              <a:solidFill>
                <a:schemeClr val="bg1"/>
              </a:solidFill>
              <a:latin typeface="Gill Sans MT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42910" y="1143000"/>
          <a:ext cx="8128829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98811" y="6324600"/>
            <a:ext cx="660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Total investment: R452.8 m; world-class, national, Tier 1 facility</a:t>
            </a:r>
            <a:endParaRPr lang="en-Z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000266" y="-66692"/>
            <a:ext cx="7000859" cy="1066800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HPC INFRASTRUCTURE</a:t>
            </a:r>
            <a:endParaRPr lang="en-GB" dirty="0" smtClean="0">
              <a:solidFill>
                <a:schemeClr val="bg1"/>
              </a:solidFill>
            </a:endParaRPr>
          </a:p>
        </p:txBody>
      </p:sp>
      <p:pic>
        <p:nvPicPr>
          <p:cNvPr id="19459" name="Picture 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604258"/>
            <a:ext cx="214312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3"/>
          <p:cNvPicPr>
            <a:picLocks noChangeAspect="1" noChangeArrowheads="1"/>
          </p:cNvPicPr>
          <p:nvPr/>
        </p:nvPicPr>
        <p:blipFill>
          <a:blip r:embed="rId3">
            <a:lum bright="36000" contrast="30000"/>
          </a:blip>
          <a:srcRect l="12440" t="19667" r="7486" b="4991"/>
          <a:stretch>
            <a:fillRect/>
          </a:stretch>
        </p:blipFill>
        <p:spPr bwMode="auto">
          <a:xfrm>
            <a:off x="344488" y="1119826"/>
            <a:ext cx="247808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1285860"/>
            <a:ext cx="23574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408642" y="2135724"/>
            <a:ext cx="2068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US" sz="1600" dirty="0"/>
              <a:t>2007:  2.5TFLOPS</a:t>
            </a:r>
            <a:endParaRPr lang="en-GB" sz="1600" dirty="0"/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277377" y="4041392"/>
            <a:ext cx="21542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US" sz="1600" dirty="0"/>
              <a:t>2008 : 14.9 TFLOPS</a:t>
            </a:r>
            <a:endParaRPr lang="en-GB" sz="1600" dirty="0"/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3357571" y="3000372"/>
            <a:ext cx="2357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US" sz="1600" dirty="0"/>
              <a:t>Test-bed machines for next generation HPC</a:t>
            </a:r>
          </a:p>
        </p:txBody>
      </p:sp>
      <p:pic>
        <p:nvPicPr>
          <p:cNvPr id="19466" name="Content Placeholder 6" descr="Generato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27363" y="3714752"/>
            <a:ext cx="275907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TextBox 11"/>
          <p:cNvSpPr txBox="1">
            <a:spLocks noChangeArrowheads="1"/>
          </p:cNvSpPr>
          <p:nvPr/>
        </p:nvSpPr>
        <p:spPr bwMode="auto">
          <a:xfrm>
            <a:off x="2854325" y="5572140"/>
            <a:ext cx="30051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en-US" sz="1600" dirty="0"/>
              <a:t>20 000 liters of Diesel </a:t>
            </a:r>
            <a:r>
              <a:rPr lang="en-US" sz="1600" dirty="0">
                <a:sym typeface="Wingdings" pitchFamily="2" charset="2"/>
              </a:rPr>
              <a:t> 8hrs of operation – 1MWatt and back-up batteries for continuity in operation</a:t>
            </a:r>
            <a:endParaRPr lang="en-GB" sz="1600" dirty="0"/>
          </a:p>
        </p:txBody>
      </p:sp>
      <p:sp>
        <p:nvSpPr>
          <p:cNvPr id="19468" name="TextBox 12"/>
          <p:cNvSpPr txBox="1">
            <a:spLocks noChangeArrowheads="1"/>
          </p:cNvSpPr>
          <p:nvPr/>
        </p:nvSpPr>
        <p:spPr bwMode="auto">
          <a:xfrm>
            <a:off x="6086475" y="1082696"/>
            <a:ext cx="2914650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marL="258763" indent="-258763">
              <a:buFont typeface="Arial" charset="0"/>
              <a:buChar char="•"/>
            </a:pPr>
            <a:r>
              <a:rPr lang="en-US" b="0" dirty="0"/>
              <a:t>A stable operational environment with fully back-up facilities to ensure continuous service delivery.</a:t>
            </a:r>
          </a:p>
          <a:p>
            <a:pPr marL="258763" indent="-258763">
              <a:buFont typeface="Arial" charset="0"/>
              <a:buChar char="•"/>
            </a:pPr>
            <a:r>
              <a:rPr lang="en-US" b="0" dirty="0"/>
              <a:t>State-of-the art HPC systems ranked amongst the best in the world.</a:t>
            </a:r>
          </a:p>
          <a:p>
            <a:pPr marL="258763" indent="-258763">
              <a:buFont typeface="Arial" charset="0"/>
              <a:buChar char="•"/>
            </a:pPr>
            <a:r>
              <a:rPr lang="en-US" b="0" dirty="0"/>
              <a:t>Increasing integration capacity locally to reduce the cost of maintenance and deployment of HPC systems.</a:t>
            </a:r>
          </a:p>
          <a:p>
            <a:pPr marL="258763" indent="-258763">
              <a:buFont typeface="Arial" charset="0"/>
              <a:buChar char="•"/>
            </a:pPr>
            <a:r>
              <a:rPr lang="en-US" b="0" dirty="0"/>
              <a:t>Second Node already started in Pretoria for disaster recovery and data related services.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311134" y="5857892"/>
            <a:ext cx="192881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US" sz="1400" dirty="0"/>
              <a:t>2009 : 27.44 TFLOPS upgraded to 61 TFLOPS in 2011</a:t>
            </a:r>
            <a:endParaRPr lang="en-GB" sz="1400" dirty="0"/>
          </a:p>
        </p:txBody>
      </p:sp>
      <p:pic>
        <p:nvPicPr>
          <p:cNvPr id="15" name="Picture 13" descr="SUN UPG 0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72" y="4485786"/>
            <a:ext cx="19288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BlueGene for Africa Initiative</a:t>
            </a:r>
            <a:endParaRPr lang="en-US" sz="3200" smtClean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07950" y="2087563"/>
            <a:ext cx="7488238" cy="4725987"/>
            <a:chOff x="68" y="1071"/>
            <a:chExt cx="4717" cy="2977"/>
          </a:xfrm>
        </p:grpSpPr>
        <p:pic>
          <p:nvPicPr>
            <p:cNvPr id="32773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37" y="1298"/>
              <a:ext cx="1837" cy="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4" name="Oval 4"/>
            <p:cNvSpPr>
              <a:spLocks noChangeArrowheads="1"/>
            </p:cNvSpPr>
            <p:nvPr/>
          </p:nvSpPr>
          <p:spPr bwMode="auto">
            <a:xfrm>
              <a:off x="1156" y="1117"/>
              <a:ext cx="1972" cy="1633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775" name="Oval 5"/>
            <p:cNvSpPr>
              <a:spLocks noChangeArrowheads="1"/>
            </p:cNvSpPr>
            <p:nvPr/>
          </p:nvSpPr>
          <p:spPr bwMode="auto">
            <a:xfrm>
              <a:off x="2905" y="1071"/>
              <a:ext cx="1880" cy="172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776" name="Oval 6"/>
            <p:cNvSpPr>
              <a:spLocks noChangeArrowheads="1"/>
            </p:cNvSpPr>
            <p:nvPr/>
          </p:nvSpPr>
          <p:spPr bwMode="auto">
            <a:xfrm>
              <a:off x="2245" y="2282"/>
              <a:ext cx="1950" cy="173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777" name="Text Box 7"/>
            <p:cNvSpPr txBox="1">
              <a:spLocks noChangeArrowheads="1"/>
            </p:cNvSpPr>
            <p:nvPr/>
          </p:nvSpPr>
          <p:spPr bwMode="auto">
            <a:xfrm>
              <a:off x="3255" y="1782"/>
              <a:ext cx="14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solidFill>
                    <a:srgbClr val="FF0000"/>
                  </a:solidFill>
                </a:rPr>
                <a:t>Infrastructure</a:t>
              </a:r>
            </a:p>
          </p:txBody>
        </p:sp>
        <p:sp>
          <p:nvSpPr>
            <p:cNvPr id="32778" name="Text Box 8"/>
            <p:cNvSpPr txBox="1">
              <a:spLocks noChangeArrowheads="1"/>
            </p:cNvSpPr>
            <p:nvPr/>
          </p:nvSpPr>
          <p:spPr bwMode="auto">
            <a:xfrm>
              <a:off x="1338" y="1525"/>
              <a:ext cx="1451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solidFill>
                    <a:srgbClr val="FF0000"/>
                  </a:solidFill>
                </a:rPr>
                <a:t>Science &amp;</a:t>
              </a:r>
            </a:p>
            <a:p>
              <a:pPr>
                <a:spcBef>
                  <a:spcPct val="50000"/>
                </a:spcBef>
              </a:pPr>
              <a:r>
                <a:rPr lang="en-GB" sz="2400">
                  <a:solidFill>
                    <a:srgbClr val="FF0000"/>
                  </a:solidFill>
                </a:rPr>
                <a:t>Collaboration</a:t>
              </a:r>
            </a:p>
          </p:txBody>
        </p:sp>
        <p:sp>
          <p:nvSpPr>
            <p:cNvPr id="32779" name="Text Box 9"/>
            <p:cNvSpPr txBox="1">
              <a:spLocks noChangeArrowheads="1"/>
            </p:cNvSpPr>
            <p:nvPr/>
          </p:nvSpPr>
          <p:spPr bwMode="auto">
            <a:xfrm>
              <a:off x="2362" y="2752"/>
              <a:ext cx="178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solidFill>
                    <a:srgbClr val="FF0000"/>
                  </a:solidFill>
                </a:rPr>
                <a:t>Human &amp; Regional Capacity Development</a:t>
              </a:r>
            </a:p>
          </p:txBody>
        </p:sp>
        <p:sp>
          <p:nvSpPr>
            <p:cNvPr id="32780" name="Text Box 10"/>
            <p:cNvSpPr txBox="1">
              <a:spLocks noChangeArrowheads="1"/>
            </p:cNvSpPr>
            <p:nvPr/>
          </p:nvSpPr>
          <p:spPr bwMode="auto">
            <a:xfrm>
              <a:off x="68" y="1071"/>
              <a:ext cx="108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/>
                <a:t>Flagship Projects</a:t>
              </a:r>
            </a:p>
          </p:txBody>
        </p:sp>
        <p:sp>
          <p:nvSpPr>
            <p:cNvPr id="32781" name="Text Box 11"/>
            <p:cNvSpPr txBox="1">
              <a:spLocks noChangeArrowheads="1"/>
            </p:cNvSpPr>
            <p:nvPr/>
          </p:nvSpPr>
          <p:spPr bwMode="auto">
            <a:xfrm>
              <a:off x="113" y="3253"/>
              <a:ext cx="108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/>
                <a:t>Fellowship and Mobility</a:t>
              </a:r>
            </a:p>
          </p:txBody>
        </p:sp>
        <p:sp>
          <p:nvSpPr>
            <p:cNvPr id="32782" name="Line 12"/>
            <p:cNvSpPr>
              <a:spLocks noChangeShapeType="1"/>
            </p:cNvSpPr>
            <p:nvPr/>
          </p:nvSpPr>
          <p:spPr bwMode="auto">
            <a:xfrm flipH="1" flipV="1">
              <a:off x="884" y="1207"/>
              <a:ext cx="1043" cy="31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83" name="Line 13"/>
            <p:cNvSpPr>
              <a:spLocks noChangeShapeType="1"/>
            </p:cNvSpPr>
            <p:nvPr/>
          </p:nvSpPr>
          <p:spPr bwMode="auto">
            <a:xfrm flipH="1">
              <a:off x="1111" y="3111"/>
              <a:ext cx="1225" cy="36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2772" name="Text Box 16"/>
          <p:cNvSpPr txBox="1">
            <a:spLocks noChangeArrowheads="1"/>
          </p:cNvSpPr>
          <p:nvPr/>
        </p:nvSpPr>
        <p:spPr bwMode="auto">
          <a:xfrm>
            <a:off x="1063625" y="1560513"/>
            <a:ext cx="70373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Partnership with IBM: Development of HPC on continent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131908"/>
            <a:ext cx="8229600" cy="5226050"/>
          </a:xfrm>
        </p:spPr>
        <p:txBody>
          <a:bodyPr/>
          <a:lstStyle/>
          <a:p>
            <a:pPr marL="512648" indent="-414726">
              <a:buFont typeface="Arial"/>
              <a:buChar char="•"/>
              <a:defRPr/>
            </a:pPr>
            <a:r>
              <a:rPr lang="en-US" sz="2200" dirty="0" smtClean="0"/>
              <a:t>An annual HPC winter school hosted in collaboration with universities focusing on fundamentals of HPC and geared towards new researchers, with at least 50 participants;</a:t>
            </a:r>
          </a:p>
          <a:p>
            <a:pPr marL="512648" indent="-414726">
              <a:buFont typeface="Arial"/>
              <a:buChar char="•"/>
              <a:defRPr/>
            </a:pPr>
            <a:r>
              <a:rPr lang="en-US" sz="2200" dirty="0" smtClean="0"/>
              <a:t>The HPC student cluster building challenge to improve the integration skills in the country started in 2012 in partnership with OEMs;</a:t>
            </a:r>
          </a:p>
          <a:p>
            <a:pPr marL="512648" indent="-414726">
              <a:buFont typeface="Arial"/>
              <a:buChar char="•"/>
              <a:defRPr/>
            </a:pPr>
            <a:r>
              <a:rPr lang="en-US" sz="2200" dirty="0" smtClean="0"/>
              <a:t>More than 80 domain-specific workshops and short-courses to improve the efficient </a:t>
            </a:r>
            <a:r>
              <a:rPr lang="en-US" sz="2200" dirty="0" err="1" smtClean="0"/>
              <a:t>utilisation</a:t>
            </a:r>
            <a:r>
              <a:rPr lang="en-US" sz="2200" dirty="0" smtClean="0"/>
              <a:t> of HPC facilities;</a:t>
            </a:r>
          </a:p>
          <a:p>
            <a:pPr marL="512648" indent="-414726">
              <a:buFont typeface="Arial"/>
              <a:buChar char="•"/>
              <a:defRPr/>
            </a:pPr>
            <a:r>
              <a:rPr lang="en-US" sz="2200" dirty="0" smtClean="0"/>
              <a:t>A national software licenses to reduce license costs for scientists and promote collaboration;</a:t>
            </a:r>
          </a:p>
          <a:p>
            <a:pPr marL="512648" indent="-414726">
              <a:buFont typeface="Arial"/>
              <a:buChar char="•"/>
              <a:defRPr/>
            </a:pPr>
            <a:r>
              <a:rPr lang="en-US" sz="2200" dirty="0" smtClean="0"/>
              <a:t>New entrants in HPC coming from non-traditional domains such as medicine and creative arts sectors;</a:t>
            </a:r>
          </a:p>
          <a:p>
            <a:pPr marL="512648" indent="-414726">
              <a:buFont typeface="Arial"/>
              <a:buChar char="•"/>
              <a:defRPr/>
            </a:pPr>
            <a:r>
              <a:rPr lang="en-US" sz="2200" dirty="0" smtClean="0"/>
              <a:t>Enable South African scientists participation in global science projects.</a:t>
            </a:r>
          </a:p>
          <a:p>
            <a:pPr marL="512648" indent="-414726">
              <a:buFont typeface="Arial"/>
              <a:buChar char="•"/>
              <a:defRPr/>
            </a:pPr>
            <a:endParaRPr lang="en-US" sz="2200" dirty="0" smtClean="0"/>
          </a:p>
          <a:p>
            <a:pPr marL="512648" indent="-414726">
              <a:buFont typeface="Arial"/>
              <a:buChar char="•"/>
              <a:defRPr/>
            </a:pPr>
            <a:endParaRPr lang="en-US" dirty="0" smtClean="0"/>
          </a:p>
          <a:p>
            <a:pPr marL="512648" indent="-414726">
              <a:buFont typeface="Arial"/>
              <a:buChar char="•"/>
              <a:defRPr/>
            </a:pPr>
            <a:endParaRPr lang="en-US" dirty="0" smtClean="0"/>
          </a:p>
          <a:p>
            <a:pPr marL="97921" indent="0">
              <a:defRPr/>
            </a:pPr>
            <a:endParaRPr lang="en-US" dirty="0"/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2071671" y="4746"/>
            <a:ext cx="7072330" cy="10668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Capacity Building Activities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8926" y="357166"/>
            <a:ext cx="4572032" cy="4873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Impact of CHPC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384815"/>
          </a:xfrm>
        </p:spPr>
        <p:txBody>
          <a:bodyPr/>
          <a:lstStyle/>
          <a:p>
            <a:r>
              <a:rPr lang="en-US" dirty="0" smtClean="0"/>
              <a:t>Twice elected to the TOP500 list;</a:t>
            </a:r>
          </a:p>
          <a:p>
            <a:r>
              <a:rPr lang="en-US" dirty="0" smtClean="0"/>
              <a:t>Hosting a CERN Tier 2 data node;</a:t>
            </a:r>
          </a:p>
          <a:p>
            <a:r>
              <a:rPr lang="en-US" dirty="0" smtClean="0"/>
              <a:t>Key local partner in the development and design of the KAT7/</a:t>
            </a:r>
            <a:r>
              <a:rPr lang="en-US" dirty="0" err="1" smtClean="0"/>
              <a:t>MeerKAT</a:t>
            </a:r>
            <a:r>
              <a:rPr lang="en-US" dirty="0" smtClean="0"/>
              <a:t> design;</a:t>
            </a:r>
          </a:p>
          <a:p>
            <a:r>
              <a:rPr lang="en-GB" dirty="0" smtClean="0"/>
              <a:t>Selected as member of the </a:t>
            </a:r>
            <a:r>
              <a:rPr lang="en-GB" dirty="0" smtClean="0"/>
              <a:t>Science Data Processor (SDP) </a:t>
            </a:r>
            <a:r>
              <a:rPr lang="en-GB" dirty="0" smtClean="0"/>
              <a:t>consortium: SKA international;</a:t>
            </a:r>
          </a:p>
          <a:p>
            <a:r>
              <a:rPr lang="en-US" dirty="0" smtClean="0"/>
              <a:t>Team SA won </a:t>
            </a:r>
            <a:r>
              <a:rPr lang="en-US" dirty="0" smtClean="0"/>
              <a:t>the international Student Cluster Challenge in Leipzig, Germany (</a:t>
            </a:r>
            <a:r>
              <a:rPr lang="en-US" dirty="0" smtClean="0"/>
              <a:t>June 2013)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5E88B-7674-47E5-BCAD-4F2ECC4D522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0.google.com/images?q=tbn:ANd9GcQQwU7xbrb5ePAMJL7H3gXtEbmqYC32x8reGlieDGlHVDPTwS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7200" y="3657978"/>
            <a:ext cx="1748480" cy="2059516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28670"/>
            <a:ext cx="3352800" cy="1508116"/>
          </a:xfrm>
          <a:noFill/>
          <a:ln w="12700"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600" dirty="0" smtClean="0"/>
              <a:t>Digital Data has hit the “Tipping Point” as a Global Priority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6" name="Picture 2" descr="http://computerworld.com.ph/wp-content/uploads/2011/10/big.jpg"/>
          <p:cNvPicPr>
            <a:picLocks noChangeAspect="1" noChangeArrowheads="1"/>
          </p:cNvPicPr>
          <p:nvPr/>
        </p:nvPicPr>
        <p:blipFill>
          <a:blip r:embed="rId3" cstate="print"/>
          <a:srcRect l="4848" t="1818"/>
          <a:stretch>
            <a:fillRect/>
          </a:stretch>
        </p:blipFill>
        <p:spPr bwMode="auto">
          <a:xfrm>
            <a:off x="1714480" y="4602574"/>
            <a:ext cx="1676400" cy="2112574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4" descr="http://i.cmpnet.com/informationweek/galleries/automated/480/Intro-Slide_ful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/>
            </a:extLst>
          </a:blip>
          <a:srcRect l="24076" r="23909"/>
          <a:stretch/>
        </p:blipFill>
        <p:spPr bwMode="auto">
          <a:xfrm>
            <a:off x="7165923" y="1082756"/>
            <a:ext cx="1478043" cy="1989054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6562" name="Picture 2" descr="http://t2.gstatic.com/images?q=tbn:ANd9GcSi15qgH1r1kfSLHON87c76tTrjIwsZX8EOq-3zRIHzbhfyRpg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571868" y="3861048"/>
            <a:ext cx="1619250" cy="2159002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  <p:grpSp>
        <p:nvGrpSpPr>
          <p:cNvPr id="5" name="Group 4"/>
          <p:cNvGrpSpPr/>
          <p:nvPr/>
        </p:nvGrpSpPr>
        <p:grpSpPr>
          <a:xfrm>
            <a:off x="3885264" y="1142984"/>
            <a:ext cx="2615562" cy="1628427"/>
            <a:chOff x="5141207" y="2666999"/>
            <a:chExt cx="3621793" cy="2209801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/>
              </a:extLst>
            </a:blip>
            <a:srcRect l="27999" t="58436" r="21875" b="11383"/>
            <a:stretch/>
          </p:blipFill>
          <p:spPr bwMode="auto">
            <a:xfrm>
              <a:off x="5141207" y="3477443"/>
              <a:ext cx="3621793" cy="1399357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/>
              </a:extLst>
            </a:blip>
            <a:srcRect l="9687" t="22553" r="40188" b="60953"/>
            <a:stretch/>
          </p:blipFill>
          <p:spPr bwMode="auto">
            <a:xfrm>
              <a:off x="5141207" y="2666999"/>
              <a:ext cx="3621793" cy="76475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/>
            </a:extLst>
          </a:blip>
          <a:srcRect l="10000" t="21277" r="11932" b="37086"/>
          <a:stretch/>
        </p:blipFill>
        <p:spPr bwMode="auto">
          <a:xfrm>
            <a:off x="685800" y="2520392"/>
            <a:ext cx="4141478" cy="126579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/>
          </a:extLst>
        </p:spPr>
      </p:pic>
      <p:pic>
        <p:nvPicPr>
          <p:cNvPr id="1029" name="Picture 5" descr="http://maxboam.files.wordpress.com/2011/02/science2011-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268569" y="2953958"/>
            <a:ext cx="1660885" cy="2118116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  <p:pic>
        <p:nvPicPr>
          <p:cNvPr id="4" name="Picture 4" descr="http://i2mag.com/wp-content/uploads/2012/03/Obama-Administration-Big-Data-Initiativ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19842" y="4988470"/>
            <a:ext cx="2667000" cy="1655240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  <p:pic>
        <p:nvPicPr>
          <p:cNvPr id="14" name="Picture 2" descr="https://marinemetadata.org/files/mmi/ACM_frontmatte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141275" y="2361462"/>
            <a:ext cx="1645567" cy="2210546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  <p:pic>
        <p:nvPicPr>
          <p:cNvPr id="1031" name="Picture 7" descr="http://www.isgtw.org/sites/default/files/PopularScience_DataIsPower_0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/>
            </a:extLst>
          </a:blip>
          <a:srcRect l="36" t="1608" b="4481"/>
          <a:stretch/>
        </p:blipFill>
        <p:spPr bwMode="auto">
          <a:xfrm>
            <a:off x="7429520" y="3387451"/>
            <a:ext cx="1551316" cy="1970375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  <p:sp>
        <p:nvSpPr>
          <p:cNvPr id="15" name="TextBox 14"/>
          <p:cNvSpPr txBox="1"/>
          <p:nvPr/>
        </p:nvSpPr>
        <p:spPr>
          <a:xfrm>
            <a:off x="2320590" y="-95602"/>
            <a:ext cx="7037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DATA  INTENSIVE RESEARCH INITIATIVE OF SA (DIRISA) </a:t>
            </a:r>
            <a:r>
              <a:rPr lang="en-US" sz="3600" b="1" dirty="0" smtClean="0"/>
              <a:t> </a:t>
            </a:r>
            <a:endParaRPr lang="en-GB" sz="36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5E88B-7674-47E5-BCAD-4F2ECC4D522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5288" y="1123969"/>
            <a:ext cx="8424862" cy="501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292100" indent="-292100" algn="just" defTabSz="449263">
              <a:spcBef>
                <a:spcPts val="600"/>
              </a:spcBef>
              <a:buClr>
                <a:srgbClr val="336699"/>
              </a:buClr>
              <a:buSzPct val="100000"/>
              <a:buFont typeface="Arial" charset="0"/>
              <a:buChar char="•"/>
              <a:tabLst>
                <a:tab pos="17145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300" b="0" dirty="0"/>
              <a:t>Cyber-infrastructures are needed to address the complex, multi-disciplinary, cross-cutting and cross-border needs of modern science;</a:t>
            </a:r>
          </a:p>
          <a:p>
            <a:pPr marL="292100" indent="-292100" algn="just" defTabSz="449263">
              <a:spcBef>
                <a:spcPts val="600"/>
              </a:spcBef>
              <a:buClr>
                <a:srgbClr val="336699"/>
              </a:buClr>
              <a:buSzPct val="100000"/>
              <a:buFont typeface="Arial" charset="0"/>
              <a:buChar char="•"/>
              <a:tabLst>
                <a:tab pos="17145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300" b="0" dirty="0"/>
              <a:t>They exploit advances in ICT; integrate hardware for computing, networks for data, observatories and experimental facilities, as well as an interoperable suite of software and middleware services and tools;</a:t>
            </a:r>
          </a:p>
          <a:p>
            <a:pPr marL="292100" indent="-292100" algn="just" defTabSz="449263">
              <a:spcBef>
                <a:spcPts val="600"/>
              </a:spcBef>
              <a:buClr>
                <a:srgbClr val="336699"/>
              </a:buClr>
              <a:buSzPct val="100000"/>
              <a:buFont typeface="Arial" charset="0"/>
              <a:buChar char="•"/>
              <a:tabLst>
                <a:tab pos="17145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300" b="0" dirty="0"/>
              <a:t>Currently, the main components of the SA national cyber-infrastructure </a:t>
            </a:r>
            <a:r>
              <a:rPr lang="en-US" sz="2300" b="0" dirty="0" smtClean="0"/>
              <a:t>system are</a:t>
            </a:r>
            <a:r>
              <a:rPr lang="en-US" sz="2300" b="0" dirty="0"/>
              <a:t>: </a:t>
            </a:r>
          </a:p>
          <a:p>
            <a:pPr marL="749300" lvl="1" indent="-292100" algn="just" defTabSz="449263">
              <a:spcBef>
                <a:spcPts val="600"/>
              </a:spcBef>
              <a:buClr>
                <a:srgbClr val="336699"/>
              </a:buClr>
              <a:buSzPct val="100000"/>
              <a:buFont typeface="Wingdings" pitchFamily="2" charset="2"/>
              <a:buChar char="Ø"/>
              <a:tabLst>
                <a:tab pos="17145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0" dirty="0"/>
              <a:t>Centre for High Performance Computing (CHPC</a:t>
            </a:r>
            <a:r>
              <a:rPr lang="en-US" sz="2000" b="0" dirty="0" smtClean="0"/>
              <a:t>);</a:t>
            </a:r>
            <a:endParaRPr lang="en-US" sz="2000" b="0" dirty="0"/>
          </a:p>
          <a:p>
            <a:pPr marL="749300" lvl="1" indent="-292100" algn="just" defTabSz="449263">
              <a:spcBef>
                <a:spcPts val="600"/>
              </a:spcBef>
              <a:buClr>
                <a:srgbClr val="336699"/>
              </a:buClr>
              <a:buSzPct val="100000"/>
              <a:buFont typeface="Wingdings" pitchFamily="2" charset="2"/>
              <a:buChar char="Ø"/>
              <a:tabLst>
                <a:tab pos="17145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0" dirty="0"/>
              <a:t>South African National Research Network (</a:t>
            </a:r>
            <a:r>
              <a:rPr lang="en-US" sz="2000" b="0" dirty="0" err="1"/>
              <a:t>SANReN</a:t>
            </a:r>
            <a:r>
              <a:rPr lang="en-US" sz="2000" b="0" dirty="0" smtClean="0"/>
              <a:t>);</a:t>
            </a:r>
            <a:endParaRPr lang="en-US" sz="2000" b="0" dirty="0"/>
          </a:p>
          <a:p>
            <a:pPr marL="749300" lvl="1" indent="-292100" algn="just" defTabSz="449263">
              <a:spcBef>
                <a:spcPts val="600"/>
              </a:spcBef>
              <a:buClr>
                <a:srgbClr val="336699"/>
              </a:buClr>
              <a:buSzPct val="100000"/>
              <a:buFont typeface="Wingdings" pitchFamily="2" charset="2"/>
              <a:buChar char="Ø"/>
              <a:tabLst>
                <a:tab pos="17145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/>
              <a:t>Data Intensive Research Initiative of SA</a:t>
            </a:r>
            <a:r>
              <a:rPr lang="en-US" sz="2000" b="0" dirty="0" smtClean="0"/>
              <a:t> </a:t>
            </a:r>
            <a:r>
              <a:rPr lang="en-US" sz="2000" dirty="0" smtClean="0"/>
              <a:t>(</a:t>
            </a:r>
            <a:r>
              <a:rPr lang="en-US" sz="2000" b="0" dirty="0" smtClean="0"/>
              <a:t>DIRISA);</a:t>
            </a:r>
            <a:endParaRPr lang="en-US" sz="2000" b="0" dirty="0"/>
          </a:p>
          <a:p>
            <a:pPr marL="749300" lvl="1" indent="-292100" algn="just" defTabSz="449263">
              <a:spcBef>
                <a:spcPts val="600"/>
              </a:spcBef>
              <a:buClr>
                <a:srgbClr val="336699"/>
              </a:buClr>
              <a:buSzPct val="100000"/>
              <a:buFont typeface="Wingdings" pitchFamily="2" charset="2"/>
              <a:buChar char="Ø"/>
              <a:tabLst>
                <a:tab pos="17145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0" dirty="0" err="1"/>
              <a:t>SAGrid</a:t>
            </a:r>
            <a:r>
              <a:rPr lang="en-US" sz="2000" b="0" dirty="0"/>
              <a:t> Initiative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4442" y="272457"/>
            <a:ext cx="79295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Black" pitchFamily="34" charset="0"/>
              </a:rPr>
              <a:t>The Focus of Cyber-Infrastructure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708150" y="5673746"/>
            <a:ext cx="5167313" cy="755650"/>
          </a:xfrm>
          <a:prstGeom prst="rect">
            <a:avLst/>
          </a:prstGeom>
          <a:solidFill>
            <a:srgbClr val="699E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469" y="-167039"/>
            <a:ext cx="6604001" cy="128588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800" dirty="0" smtClean="0">
                <a:solidFill>
                  <a:schemeClr val="bg1"/>
                </a:solidFill>
              </a:rPr>
              <a:t>Components for effective </a:t>
            </a:r>
            <a:r>
              <a:rPr lang="en-US" sz="3800" dirty="0" smtClean="0">
                <a:solidFill>
                  <a:schemeClr val="bg1"/>
                </a:solidFill>
              </a:rPr>
              <a:t/>
            </a:r>
            <a:br>
              <a:rPr lang="en-US" sz="3800" dirty="0" smtClean="0">
                <a:solidFill>
                  <a:schemeClr val="bg1"/>
                </a:solidFill>
              </a:rPr>
            </a:br>
            <a:r>
              <a:rPr lang="en-US" sz="3800" dirty="0" smtClean="0">
                <a:solidFill>
                  <a:schemeClr val="bg1"/>
                </a:solidFill>
              </a:rPr>
              <a:t>data exchange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 rot="10800000">
            <a:off x="1122360" y="1144585"/>
            <a:ext cx="6307159" cy="1727197"/>
          </a:xfrm>
          <a:prstGeom prst="triangle">
            <a:avLst/>
          </a:prstGeom>
          <a:solidFill>
            <a:srgbClr val="B4C0F4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534" name="TextBox 14"/>
          <p:cNvSpPr txBox="1">
            <a:spLocks noChangeArrowheads="1"/>
          </p:cNvSpPr>
          <p:nvPr/>
        </p:nvSpPr>
        <p:spPr bwMode="auto">
          <a:xfrm>
            <a:off x="2461222" y="5857892"/>
            <a:ext cx="37538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Discovery, Insight, Re-use</a:t>
            </a:r>
          </a:p>
        </p:txBody>
      </p:sp>
      <p:sp>
        <p:nvSpPr>
          <p:cNvPr id="22535" name="TextBox 19"/>
          <p:cNvSpPr txBox="1">
            <a:spLocks noChangeArrowheads="1"/>
          </p:cNvSpPr>
          <p:nvPr/>
        </p:nvSpPr>
        <p:spPr bwMode="auto">
          <a:xfrm>
            <a:off x="1931988" y="1122363"/>
            <a:ext cx="510909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/>
              <a:t>Sensor networks</a:t>
            </a:r>
            <a:r>
              <a:rPr lang="en-US" sz="1400" dirty="0" smtClean="0"/>
              <a:t>, major </a:t>
            </a:r>
            <a:r>
              <a:rPr lang="en-US" sz="1400" dirty="0"/>
              <a:t>scientific instruments</a:t>
            </a:r>
            <a:r>
              <a:rPr lang="en-US" sz="1400" dirty="0" smtClean="0"/>
              <a:t>, streaming data,</a:t>
            </a:r>
            <a:endParaRPr lang="en-US" sz="1400" dirty="0"/>
          </a:p>
          <a:p>
            <a:pPr eaLnBrk="1" hangingPunct="1"/>
            <a:r>
              <a:rPr lang="en-US" sz="1400" dirty="0"/>
              <a:t>     </a:t>
            </a:r>
            <a:r>
              <a:rPr lang="en-US" sz="1400" dirty="0" smtClean="0"/>
              <a:t> </a:t>
            </a:r>
            <a:r>
              <a:rPr lang="en-US" sz="1400" dirty="0"/>
              <a:t>modeling, computation, simulation, </a:t>
            </a:r>
            <a:r>
              <a:rPr lang="en-US" sz="1400" dirty="0" smtClean="0"/>
              <a:t>data  collections</a:t>
            </a:r>
            <a:r>
              <a:rPr lang="en-US" sz="1400" dirty="0"/>
              <a:t>, </a:t>
            </a:r>
            <a:endParaRPr lang="en-US" sz="1400" dirty="0" smtClean="0"/>
          </a:p>
          <a:p>
            <a:pPr eaLnBrk="1" hangingPunct="1"/>
            <a:r>
              <a:rPr lang="en-US" sz="1400" dirty="0"/>
              <a:t> </a:t>
            </a:r>
            <a:r>
              <a:rPr lang="en-US" sz="1400" dirty="0" smtClean="0"/>
              <a:t>                file </a:t>
            </a:r>
            <a:r>
              <a:rPr lang="en-US" sz="1400" dirty="0"/>
              <a:t>systems, databases</a:t>
            </a:r>
            <a:r>
              <a:rPr lang="en-US" sz="1400" dirty="0" smtClean="0"/>
              <a:t>, government </a:t>
            </a:r>
          </a:p>
          <a:p>
            <a:pPr eaLnBrk="1" hangingPunct="1"/>
            <a:r>
              <a:rPr lang="en-US" sz="1400" dirty="0"/>
              <a:t> </a:t>
            </a:r>
            <a:r>
              <a:rPr lang="en-US" sz="1400" dirty="0" smtClean="0"/>
              <a:t>                              data</a:t>
            </a:r>
            <a:r>
              <a:rPr lang="en-US" sz="1400" dirty="0"/>
              <a:t>, </a:t>
            </a:r>
            <a:r>
              <a:rPr lang="en-US" sz="1400" dirty="0" smtClean="0"/>
              <a:t>long tail</a:t>
            </a:r>
            <a:r>
              <a:rPr lang="en-US" sz="1400" dirty="0"/>
              <a:t>, etc.</a:t>
            </a:r>
          </a:p>
          <a:p>
            <a:pPr eaLnBrk="1" hangingPunct="1"/>
            <a:endParaRPr lang="en-US" sz="1200" dirty="0"/>
          </a:p>
          <a:p>
            <a:pPr eaLnBrk="1" hangingPunct="1"/>
            <a:r>
              <a:rPr lang="en-US" sz="1200" dirty="0"/>
              <a:t> </a:t>
            </a:r>
          </a:p>
        </p:txBody>
      </p:sp>
      <p:sp>
        <p:nvSpPr>
          <p:cNvPr id="22" name="Curved Up Arrow 21"/>
          <p:cNvSpPr/>
          <p:nvPr/>
        </p:nvSpPr>
        <p:spPr>
          <a:xfrm rot="16200000">
            <a:off x="5266420" y="2980412"/>
            <a:ext cx="5326317" cy="1571650"/>
          </a:xfrm>
          <a:prstGeom prst="curvedUpArrow">
            <a:avLst>
              <a:gd name="adj1" fmla="val 25000"/>
              <a:gd name="adj2" fmla="val 50000"/>
              <a:gd name="adj3" fmla="val 27006"/>
            </a:avLst>
          </a:prstGeom>
          <a:solidFill>
            <a:srgbClr val="6EC26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679590" y="2857496"/>
            <a:ext cx="5035550" cy="2713038"/>
            <a:chOff x="1466850" y="2333625"/>
            <a:chExt cx="5035550" cy="2713038"/>
          </a:xfrm>
        </p:grpSpPr>
        <p:sp>
          <p:nvSpPr>
            <p:cNvPr id="19" name="Down Arrow 18"/>
            <p:cNvSpPr/>
            <p:nvPr/>
          </p:nvSpPr>
          <p:spPr>
            <a:xfrm>
              <a:off x="4451350" y="2333625"/>
              <a:ext cx="2051050" cy="2551113"/>
            </a:xfrm>
            <a:prstGeom prst="downArrow">
              <a:avLst/>
            </a:prstGeom>
            <a:solidFill>
              <a:srgbClr val="F5C2B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1466850" y="2347913"/>
              <a:ext cx="2259013" cy="2698750"/>
            </a:xfrm>
            <a:prstGeom prst="downArrow">
              <a:avLst/>
            </a:prstGeom>
            <a:solidFill>
              <a:srgbClr val="F5C2B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752600" y="2398720"/>
              <a:ext cx="4575175" cy="2101850"/>
              <a:chOff x="1752600" y="2366963"/>
              <a:chExt cx="4575175" cy="2101850"/>
            </a:xfrm>
          </p:grpSpPr>
          <p:sp>
            <p:nvSpPr>
              <p:cNvPr id="3" name="Left-Right Arrow 2"/>
              <p:cNvSpPr/>
              <p:nvPr/>
            </p:nvSpPr>
            <p:spPr>
              <a:xfrm>
                <a:off x="3246438" y="4048125"/>
                <a:ext cx="1771650" cy="276225"/>
              </a:xfrm>
              <a:prstGeom prst="leftRightArrow">
                <a:avLst>
                  <a:gd name="adj1" fmla="val 50000"/>
                  <a:gd name="adj2" fmla="val 58009"/>
                </a:avLst>
              </a:prstGeom>
              <a:solidFill>
                <a:srgbClr val="BBD69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Left-Right Arrow 23"/>
              <p:cNvSpPr/>
              <p:nvPr/>
            </p:nvSpPr>
            <p:spPr>
              <a:xfrm>
                <a:off x="3214678" y="2565400"/>
                <a:ext cx="1638300" cy="831850"/>
              </a:xfrm>
              <a:prstGeom prst="leftRightArrow">
                <a:avLst>
                  <a:gd name="adj1" fmla="val 50000"/>
                  <a:gd name="adj2" fmla="val 58009"/>
                </a:avLst>
              </a:prstGeom>
              <a:solidFill>
                <a:srgbClr val="BBD69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539" name="TextBox 22"/>
              <p:cNvSpPr txBox="1">
                <a:spLocks noChangeArrowheads="1"/>
              </p:cNvSpPr>
              <p:nvPr/>
            </p:nvSpPr>
            <p:spPr bwMode="auto">
              <a:xfrm>
                <a:off x="1752600" y="2505075"/>
                <a:ext cx="1681163" cy="1947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lnSpc>
                    <a:spcPts val="1200"/>
                  </a:lnSpc>
                </a:pPr>
                <a:r>
                  <a:rPr lang="en-US" sz="1400" dirty="0"/>
                  <a:t>Acquisition</a:t>
                </a:r>
              </a:p>
              <a:p>
                <a:pPr algn="ctr" eaLnBrk="1" hangingPunct="1">
                  <a:lnSpc>
                    <a:spcPts val="1200"/>
                  </a:lnSpc>
                </a:pPr>
                <a:r>
                  <a:rPr lang="en-US" sz="1400" dirty="0"/>
                  <a:t>	</a:t>
                </a:r>
              </a:p>
              <a:p>
                <a:pPr algn="ctr" eaLnBrk="1" hangingPunct="1">
                  <a:lnSpc>
                    <a:spcPts val="1200"/>
                  </a:lnSpc>
                </a:pPr>
                <a:r>
                  <a:rPr lang="en-US" sz="1400" dirty="0"/>
                  <a:t>Storage</a:t>
                </a:r>
              </a:p>
              <a:p>
                <a:pPr algn="ctr" eaLnBrk="1" hangingPunct="1">
                  <a:lnSpc>
                    <a:spcPts val="1200"/>
                  </a:lnSpc>
                </a:pPr>
                <a:endParaRPr lang="en-US" sz="1400" dirty="0"/>
              </a:p>
              <a:p>
                <a:pPr algn="ctr" eaLnBrk="1" hangingPunct="1">
                  <a:lnSpc>
                    <a:spcPts val="1200"/>
                  </a:lnSpc>
                </a:pPr>
                <a:r>
                  <a:rPr lang="en-US" sz="1400" dirty="0"/>
                  <a:t>Preservation</a:t>
                </a:r>
              </a:p>
              <a:p>
                <a:pPr algn="ctr" eaLnBrk="1" hangingPunct="1">
                  <a:lnSpc>
                    <a:spcPts val="1200"/>
                  </a:lnSpc>
                </a:pPr>
                <a:endParaRPr lang="en-US" sz="1400" dirty="0"/>
              </a:p>
              <a:p>
                <a:pPr algn="ctr" eaLnBrk="1" hangingPunct="1">
                  <a:lnSpc>
                    <a:spcPts val="1200"/>
                  </a:lnSpc>
                </a:pPr>
                <a:r>
                  <a:rPr lang="en-US" sz="1400" dirty="0"/>
                  <a:t>Interoperability</a:t>
                </a:r>
              </a:p>
              <a:p>
                <a:pPr algn="ctr" eaLnBrk="1" hangingPunct="1">
                  <a:lnSpc>
                    <a:spcPts val="1200"/>
                  </a:lnSpc>
                </a:pPr>
                <a:endParaRPr lang="en-US" sz="1400" dirty="0"/>
              </a:p>
              <a:p>
                <a:pPr algn="ctr" eaLnBrk="1" hangingPunct="1">
                  <a:lnSpc>
                    <a:spcPts val="1200"/>
                  </a:lnSpc>
                </a:pPr>
                <a:r>
                  <a:rPr lang="en-US" sz="1400" dirty="0"/>
                  <a:t>Access</a:t>
                </a:r>
              </a:p>
              <a:p>
                <a:pPr algn="ctr" eaLnBrk="1" hangingPunct="1">
                  <a:lnSpc>
                    <a:spcPts val="1200"/>
                  </a:lnSpc>
                </a:pPr>
                <a:endParaRPr lang="en-US" sz="1400" dirty="0"/>
              </a:p>
              <a:p>
                <a:pPr algn="ctr" eaLnBrk="1" hangingPunct="1">
                  <a:lnSpc>
                    <a:spcPts val="1200"/>
                  </a:lnSpc>
                </a:pPr>
                <a:r>
                  <a:rPr lang="en-US" sz="1400" dirty="0"/>
                  <a:t>Services</a:t>
                </a:r>
              </a:p>
              <a:p>
                <a:pPr algn="ctr" eaLnBrk="1" hangingPunct="1">
                  <a:lnSpc>
                    <a:spcPts val="1200"/>
                  </a:lnSpc>
                </a:pPr>
                <a:endParaRPr lang="en-US" sz="1400" dirty="0"/>
              </a:p>
            </p:txBody>
          </p:sp>
          <p:sp>
            <p:nvSpPr>
              <p:cNvPr id="22540" name="TextBox 24"/>
              <p:cNvSpPr txBox="1">
                <a:spLocks noChangeArrowheads="1"/>
              </p:cNvSpPr>
              <p:nvPr/>
            </p:nvSpPr>
            <p:spPr bwMode="auto">
              <a:xfrm>
                <a:off x="4648200" y="2366963"/>
                <a:ext cx="1679575" cy="2101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lnSpc>
                    <a:spcPts val="1200"/>
                  </a:lnSpc>
                </a:pPr>
                <a:r>
                  <a:rPr lang="en-US" sz="1400"/>
                  <a:t>Metadata</a:t>
                </a:r>
              </a:p>
              <a:p>
                <a:pPr algn="ctr" eaLnBrk="1" hangingPunct="1">
                  <a:lnSpc>
                    <a:spcPts val="1200"/>
                  </a:lnSpc>
                </a:pPr>
                <a:endParaRPr lang="en-US" sz="1400"/>
              </a:p>
              <a:p>
                <a:pPr algn="ctr" eaLnBrk="1" hangingPunct="1">
                  <a:lnSpc>
                    <a:spcPts val="1200"/>
                  </a:lnSpc>
                </a:pPr>
                <a:r>
                  <a:rPr lang="en-US" sz="1400"/>
                  <a:t>Identifiers</a:t>
                </a:r>
              </a:p>
              <a:p>
                <a:pPr algn="ctr" eaLnBrk="1" hangingPunct="1">
                  <a:lnSpc>
                    <a:spcPts val="1200"/>
                  </a:lnSpc>
                </a:pPr>
                <a:endParaRPr lang="en-US" sz="1400"/>
              </a:p>
              <a:p>
                <a:pPr algn="ctr" eaLnBrk="1" hangingPunct="1">
                  <a:lnSpc>
                    <a:spcPts val="1200"/>
                  </a:lnSpc>
                </a:pPr>
                <a:r>
                  <a:rPr lang="en-US" sz="1400"/>
                  <a:t>Curation</a:t>
                </a:r>
              </a:p>
              <a:p>
                <a:pPr algn="ctr" eaLnBrk="1" hangingPunct="1">
                  <a:lnSpc>
                    <a:spcPts val="1200"/>
                  </a:lnSpc>
                </a:pPr>
                <a:endParaRPr lang="en-US" sz="1400"/>
              </a:p>
              <a:p>
                <a:pPr algn="ctr" eaLnBrk="1" hangingPunct="1">
                  <a:lnSpc>
                    <a:spcPts val="1200"/>
                  </a:lnSpc>
                </a:pPr>
                <a:r>
                  <a:rPr lang="en-US" sz="1400"/>
                  <a:t>Policy</a:t>
                </a:r>
              </a:p>
              <a:p>
                <a:pPr algn="ctr" eaLnBrk="1" hangingPunct="1">
                  <a:lnSpc>
                    <a:spcPts val="1200"/>
                  </a:lnSpc>
                </a:pPr>
                <a:endParaRPr lang="en-US" sz="1400"/>
              </a:p>
              <a:p>
                <a:pPr algn="ctr" eaLnBrk="1" hangingPunct="1">
                  <a:lnSpc>
                    <a:spcPts val="1200"/>
                  </a:lnSpc>
                </a:pPr>
                <a:r>
                  <a:rPr lang="en-US" sz="1400"/>
                  <a:t>Discovery</a:t>
                </a:r>
              </a:p>
              <a:p>
                <a:pPr algn="ctr" eaLnBrk="1" hangingPunct="1">
                  <a:lnSpc>
                    <a:spcPts val="1200"/>
                  </a:lnSpc>
                </a:pPr>
                <a:endParaRPr lang="en-US" sz="1400"/>
              </a:p>
              <a:p>
                <a:pPr algn="ctr" eaLnBrk="1" hangingPunct="1">
                  <a:lnSpc>
                    <a:spcPts val="1200"/>
                  </a:lnSpc>
                </a:pPr>
                <a:r>
                  <a:rPr lang="en-US" sz="1400"/>
                  <a:t>Analysis</a:t>
                </a:r>
              </a:p>
              <a:p>
                <a:pPr algn="ctr" eaLnBrk="1" hangingPunct="1">
                  <a:lnSpc>
                    <a:spcPts val="1200"/>
                  </a:lnSpc>
                </a:pPr>
                <a:endParaRPr lang="en-US" sz="1400"/>
              </a:p>
              <a:p>
                <a:pPr algn="ctr" eaLnBrk="1" hangingPunct="1">
                  <a:lnSpc>
                    <a:spcPts val="1200"/>
                  </a:lnSpc>
                </a:pPr>
                <a:r>
                  <a:rPr lang="en-US" sz="1400"/>
                  <a:t>Tools</a:t>
                </a:r>
              </a:p>
            </p:txBody>
          </p:sp>
        </p:grpSp>
      </p:grpSp>
      <p:sp>
        <p:nvSpPr>
          <p:cNvPr id="22541" name="TextBox 4"/>
          <p:cNvSpPr txBox="1">
            <a:spLocks noChangeArrowheads="1"/>
          </p:cNvSpPr>
          <p:nvPr/>
        </p:nvSpPr>
        <p:spPr bwMode="auto">
          <a:xfrm rot="-5400000">
            <a:off x="-1732363" y="3661134"/>
            <a:ext cx="50385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b="1" dirty="0"/>
              <a:t>Infrastructure, Facilities, Operations</a:t>
            </a:r>
          </a:p>
        </p:txBody>
      </p:sp>
      <p:sp>
        <p:nvSpPr>
          <p:cNvPr id="22542" name="TextBox 15"/>
          <p:cNvSpPr txBox="1">
            <a:spLocks noChangeArrowheads="1"/>
          </p:cNvSpPr>
          <p:nvPr/>
        </p:nvSpPr>
        <p:spPr bwMode="auto">
          <a:xfrm rot="-5400000">
            <a:off x="4982913" y="3633708"/>
            <a:ext cx="412645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b="1" dirty="0"/>
              <a:t>Software, Policies, Education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90569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071813" y="285728"/>
            <a:ext cx="6072187" cy="411162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</a:rPr>
              <a:t>DIRISA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smtClean="0">
                <a:solidFill>
                  <a:schemeClr val="bg1"/>
                </a:solidFill>
              </a:rPr>
              <a:t>Status</a:t>
            </a:r>
          </a:p>
        </p:txBody>
      </p:sp>
      <p:pic>
        <p:nvPicPr>
          <p:cNvPr id="23555" name="Picture 2" descr="VLDB 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25" y="1214422"/>
            <a:ext cx="2786063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200025" y="3462339"/>
            <a:ext cx="3462338" cy="229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marL="258763" indent="-258763">
              <a:buFont typeface="Arial" charset="0"/>
              <a:buChar char="•"/>
            </a:pPr>
            <a:r>
              <a:rPr lang="en-US" b="0" dirty="0"/>
              <a:t>Phase I infrastructure built in replication format between Pretoria and Cape </a:t>
            </a:r>
            <a:r>
              <a:rPr lang="en-US" b="0" dirty="0" smtClean="0"/>
              <a:t>Town;</a:t>
            </a:r>
            <a:endParaRPr lang="en-US" b="0" dirty="0"/>
          </a:p>
          <a:p>
            <a:pPr marL="258763" indent="-258763">
              <a:buFont typeface="Arial" charset="0"/>
              <a:buChar char="•"/>
            </a:pPr>
            <a:r>
              <a:rPr lang="en-US" b="0" dirty="0"/>
              <a:t>A total of 2 </a:t>
            </a:r>
            <a:r>
              <a:rPr lang="en-US" b="0" dirty="0" err="1"/>
              <a:t>Petabytes</a:t>
            </a:r>
            <a:r>
              <a:rPr lang="en-US" b="0" dirty="0"/>
              <a:t> of storage linked through </a:t>
            </a:r>
            <a:r>
              <a:rPr lang="en-US" b="0" dirty="0" err="1"/>
              <a:t>SANReN</a:t>
            </a:r>
            <a:r>
              <a:rPr lang="en-US" b="0" dirty="0"/>
              <a:t> and access HPC </a:t>
            </a:r>
            <a:r>
              <a:rPr lang="en-US" b="0" dirty="0" smtClean="0"/>
              <a:t>systems;</a:t>
            </a:r>
            <a:endParaRPr lang="en-US" b="0" dirty="0"/>
          </a:p>
          <a:p>
            <a:pPr marL="258763" indent="-258763"/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3571868" y="1131884"/>
            <a:ext cx="5551487" cy="1868488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 algn="ctr">
              <a:defRPr/>
            </a:pPr>
            <a:r>
              <a:rPr lang="en-US" b="0" dirty="0">
                <a:solidFill>
                  <a:schemeClr val="accent2"/>
                </a:solidFill>
                <a:cs typeface="+mn-cs"/>
              </a:rPr>
              <a:t>User portals developed</a:t>
            </a:r>
          </a:p>
          <a:p>
            <a:pPr algn="ctr">
              <a:defRPr/>
            </a:pPr>
            <a:endParaRPr lang="en-US" sz="800" b="0" dirty="0">
              <a:cs typeface="+mn-cs"/>
            </a:endParaRPr>
          </a:p>
          <a:p>
            <a:pPr marL="259204" indent="-259204">
              <a:buFont typeface="Arial"/>
              <a:buChar char="•"/>
              <a:defRPr/>
            </a:pPr>
            <a:r>
              <a:rPr lang="en-US" b="0" dirty="0">
                <a:cs typeface="+mn-cs"/>
                <a:hlinkClick r:id="rId3"/>
              </a:rPr>
              <a:t>http://access.chpc.ac.za</a:t>
            </a:r>
            <a:r>
              <a:rPr lang="en-US" b="0" dirty="0">
                <a:cs typeface="+mn-cs"/>
              </a:rPr>
              <a:t> </a:t>
            </a:r>
            <a:r>
              <a:rPr lang="en-US" b="0" dirty="0">
                <a:cs typeface="+mn-cs"/>
                <a:sym typeface="Wingdings"/>
              </a:rPr>
              <a:t> provides services to climate modeling </a:t>
            </a:r>
            <a:r>
              <a:rPr lang="en-US" b="0" dirty="0" smtClean="0">
                <a:cs typeface="+mn-cs"/>
                <a:sym typeface="Wingdings"/>
              </a:rPr>
              <a:t>groups;</a:t>
            </a:r>
            <a:endParaRPr lang="en-US" b="0" dirty="0">
              <a:cs typeface="+mn-cs"/>
              <a:sym typeface="Wingdings"/>
            </a:endParaRPr>
          </a:p>
          <a:p>
            <a:pPr marL="259204" indent="-259204">
              <a:buFont typeface="Arial"/>
              <a:buChar char="•"/>
              <a:defRPr/>
            </a:pPr>
            <a:r>
              <a:rPr lang="en-US" b="0" dirty="0">
                <a:cs typeface="+mn-cs"/>
                <a:sym typeface="Wingdings"/>
                <a:hlinkClick r:id="rId4"/>
              </a:rPr>
              <a:t>http://saeon.chpc.ac.za</a:t>
            </a:r>
            <a:r>
              <a:rPr lang="en-US" b="0" dirty="0">
                <a:cs typeface="+mn-cs"/>
                <a:sym typeface="Wingdings"/>
              </a:rPr>
              <a:t>  Earth </a:t>
            </a:r>
            <a:r>
              <a:rPr lang="en-US" b="0" dirty="0" smtClean="0">
                <a:cs typeface="+mn-cs"/>
                <a:sym typeface="Wingdings"/>
              </a:rPr>
              <a:t>observation; </a:t>
            </a:r>
            <a:endParaRPr lang="en-US" b="0" dirty="0">
              <a:cs typeface="+mn-cs"/>
              <a:sym typeface="Wingdings"/>
            </a:endParaRPr>
          </a:p>
          <a:p>
            <a:pPr marL="259204" indent="-259204">
              <a:buFont typeface="Arial"/>
              <a:buChar char="•"/>
              <a:defRPr/>
            </a:pPr>
            <a:r>
              <a:rPr lang="en-US" b="0" dirty="0">
                <a:cs typeface="+mn-cs"/>
                <a:sym typeface="Wingdings"/>
                <a:hlinkClick r:id="rId5"/>
              </a:rPr>
              <a:t>http://saaoads.chpc.ac.za</a:t>
            </a:r>
            <a:r>
              <a:rPr lang="en-US" b="0" dirty="0">
                <a:cs typeface="+mn-cs"/>
                <a:sym typeface="Wingdings"/>
              </a:rPr>
              <a:t>  a mirror facility for NASA data available locally for astronomy groups.</a:t>
            </a:r>
          </a:p>
        </p:txBody>
      </p:sp>
      <p:pic>
        <p:nvPicPr>
          <p:cNvPr id="23558" name="Picture 6" descr="rh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3100398"/>
            <a:ext cx="457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3857620" y="5214950"/>
            <a:ext cx="45720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en-US" b="0" dirty="0"/>
              <a:t>Rheumatic heart-disease portal developed for medical applications and to form the basis of telemedicine applications in the center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285750" y="2928938"/>
            <a:ext cx="85725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ZA" sz="3600" b="1" dirty="0"/>
              <a:t>TOWARDS A </a:t>
            </a:r>
          </a:p>
          <a:p>
            <a:pPr algn="ctr"/>
            <a:r>
              <a:rPr lang="en-ZA" sz="3600" b="1" dirty="0"/>
              <a:t>NATIONAL INTEGRATED </a:t>
            </a:r>
          </a:p>
          <a:p>
            <a:pPr algn="ctr"/>
            <a:r>
              <a:rPr lang="en-ZA" sz="3600" b="1" dirty="0"/>
              <a:t>CYBER-INFRASTRUCTURE SYSTEM</a:t>
            </a:r>
            <a:endParaRPr lang="en-GB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5962" y="0"/>
            <a:ext cx="6251575" cy="1066800"/>
          </a:xfrm>
        </p:spPr>
        <p:txBody>
          <a:bodyPr/>
          <a:lstStyle/>
          <a:p>
            <a:pPr eaLnBrk="1" hangingPunct="1"/>
            <a:r>
              <a:rPr lang="en-ZA" sz="2800" b="1" dirty="0" smtClean="0">
                <a:solidFill>
                  <a:schemeClr val="bg1"/>
                </a:solidFill>
              </a:rPr>
              <a:t>Towards A National Integrated Cyber-infrastructure System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261938" y="1773238"/>
            <a:ext cx="8882062" cy="4535487"/>
            <a:chOff x="97" y="1117"/>
            <a:chExt cx="5595" cy="2857"/>
          </a:xfrm>
        </p:grpSpPr>
        <p:grpSp>
          <p:nvGrpSpPr>
            <p:cNvPr id="3" name="Group 40"/>
            <p:cNvGrpSpPr>
              <a:grpSpLocks/>
            </p:cNvGrpSpPr>
            <p:nvPr/>
          </p:nvGrpSpPr>
          <p:grpSpPr bwMode="auto">
            <a:xfrm>
              <a:off x="2151" y="2076"/>
              <a:ext cx="1557" cy="804"/>
              <a:chOff x="2151" y="2076"/>
              <a:chExt cx="1557" cy="804"/>
            </a:xfrm>
          </p:grpSpPr>
          <p:sp>
            <p:nvSpPr>
              <p:cNvPr id="25625" name="Text Box 13"/>
              <p:cNvSpPr txBox="1">
                <a:spLocks noChangeArrowheads="1"/>
              </p:cNvSpPr>
              <p:nvPr/>
            </p:nvSpPr>
            <p:spPr bwMode="auto">
              <a:xfrm>
                <a:off x="3152" y="2316"/>
                <a:ext cx="556" cy="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2241" tIns="41121" rIns="82241" bIns="41121">
                <a:spAutoFit/>
              </a:bodyPr>
              <a:lstStyle/>
              <a:p>
                <a:pPr defTabSz="822325">
                  <a:spcBef>
                    <a:spcPct val="50000"/>
                  </a:spcBef>
                </a:pPr>
                <a:r>
                  <a:rPr lang="en-ZA" sz="2000" dirty="0" smtClean="0">
                    <a:latin typeface="Calibri" pitchFamily="34" charset="0"/>
                  </a:rPr>
                  <a:t>DIRISA</a:t>
                </a:r>
                <a:endParaRPr lang="en-ZA" sz="2000" dirty="0">
                  <a:latin typeface="Calibri" pitchFamily="34" charset="0"/>
                </a:endParaRPr>
              </a:p>
              <a:p>
                <a:pPr algn="ctr" defTabSz="822325">
                  <a:spcBef>
                    <a:spcPct val="50000"/>
                  </a:spcBef>
                </a:pPr>
                <a:r>
                  <a:rPr lang="en-ZA" sz="1100" i="1" dirty="0">
                    <a:latin typeface="Calibri" pitchFamily="34" charset="0"/>
                  </a:rPr>
                  <a:t>Large Data Initiative</a:t>
                </a:r>
              </a:p>
            </p:txBody>
          </p:sp>
          <p:sp>
            <p:nvSpPr>
              <p:cNvPr id="25626" name="Text Box 14"/>
              <p:cNvSpPr txBox="1">
                <a:spLocks noChangeArrowheads="1"/>
              </p:cNvSpPr>
              <p:nvPr/>
            </p:nvSpPr>
            <p:spPr bwMode="auto">
              <a:xfrm>
                <a:off x="2151" y="2076"/>
                <a:ext cx="886" cy="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2241" tIns="41121" rIns="82241" bIns="41121">
                <a:spAutoFit/>
              </a:bodyPr>
              <a:lstStyle/>
              <a:p>
                <a:pPr defTabSz="822325">
                  <a:spcBef>
                    <a:spcPct val="50000"/>
                  </a:spcBef>
                </a:pPr>
                <a:r>
                  <a:rPr lang="en-ZA" sz="2000" dirty="0" err="1" smtClean="0">
                    <a:latin typeface="Calibri" pitchFamily="34" charset="0"/>
                  </a:rPr>
                  <a:t>SANReN</a:t>
                </a:r>
                <a:endParaRPr lang="en-ZA" sz="2000" dirty="0" smtClean="0">
                  <a:latin typeface="Calibri" pitchFamily="34" charset="0"/>
                </a:endParaRPr>
              </a:p>
              <a:p>
                <a:pPr defTabSz="822325">
                  <a:spcBef>
                    <a:spcPct val="50000"/>
                  </a:spcBef>
                </a:pPr>
                <a:r>
                  <a:rPr lang="en-ZA" sz="2000" dirty="0" smtClean="0">
                    <a:latin typeface="Calibri" pitchFamily="34" charset="0"/>
                  </a:rPr>
                  <a:t>(NREN)</a:t>
                </a:r>
                <a:endParaRPr lang="en-ZA" sz="2000" dirty="0">
                  <a:latin typeface="Calibri" pitchFamily="34" charset="0"/>
                </a:endParaRPr>
              </a:p>
              <a:p>
                <a:pPr defTabSz="822325">
                  <a:spcBef>
                    <a:spcPct val="50000"/>
                  </a:spcBef>
                </a:pPr>
                <a:r>
                  <a:rPr lang="en-ZA" sz="1100" i="1" dirty="0" smtClean="0">
                    <a:latin typeface="Calibri" pitchFamily="34" charset="0"/>
                  </a:rPr>
                  <a:t>  High-bandwidth </a:t>
                </a:r>
                <a:r>
                  <a:rPr lang="en-ZA" sz="1100" i="1" dirty="0">
                    <a:latin typeface="Calibri" pitchFamily="34" charset="0"/>
                  </a:rPr>
                  <a:t>Network</a:t>
                </a:r>
              </a:p>
            </p:txBody>
          </p:sp>
        </p:grpSp>
        <p:grpSp>
          <p:nvGrpSpPr>
            <p:cNvPr id="4" name="Group 39"/>
            <p:cNvGrpSpPr>
              <a:grpSpLocks/>
            </p:cNvGrpSpPr>
            <p:nvPr/>
          </p:nvGrpSpPr>
          <p:grpSpPr bwMode="auto">
            <a:xfrm>
              <a:off x="97" y="1117"/>
              <a:ext cx="5595" cy="2857"/>
              <a:chOff x="86" y="1117"/>
              <a:chExt cx="5595" cy="2857"/>
            </a:xfrm>
          </p:grpSpPr>
          <p:grpSp>
            <p:nvGrpSpPr>
              <p:cNvPr id="5" name="Group 38"/>
              <p:cNvGrpSpPr>
                <a:grpSpLocks/>
              </p:cNvGrpSpPr>
              <p:nvPr/>
            </p:nvGrpSpPr>
            <p:grpSpPr bwMode="auto">
              <a:xfrm>
                <a:off x="2036" y="1351"/>
                <a:ext cx="1888" cy="1630"/>
                <a:chOff x="2036" y="1351"/>
                <a:chExt cx="1888" cy="1630"/>
              </a:xfrm>
            </p:grpSpPr>
            <p:sp>
              <p:nvSpPr>
                <p:cNvPr id="25619" name="Oval 11"/>
                <p:cNvSpPr>
                  <a:spLocks noChangeArrowheads="1"/>
                </p:cNvSpPr>
                <p:nvPr/>
              </p:nvSpPr>
              <p:spPr bwMode="auto">
                <a:xfrm>
                  <a:off x="2426" y="1351"/>
                  <a:ext cx="990" cy="990"/>
                </a:xfrm>
                <a:prstGeom prst="ellips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6" name="Group 37"/>
                <p:cNvGrpSpPr>
                  <a:grpSpLocks/>
                </p:cNvGrpSpPr>
                <p:nvPr/>
              </p:nvGrpSpPr>
              <p:grpSpPr bwMode="auto">
                <a:xfrm>
                  <a:off x="2036" y="1409"/>
                  <a:ext cx="1888" cy="1572"/>
                  <a:chOff x="2036" y="1409"/>
                  <a:chExt cx="1888" cy="1572"/>
                </a:xfrm>
              </p:grpSpPr>
              <p:sp>
                <p:nvSpPr>
                  <p:cNvPr id="25621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80" y="1409"/>
                    <a:ext cx="907" cy="6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82241" tIns="41121" rIns="82241" bIns="41121">
                    <a:spAutoFit/>
                  </a:bodyPr>
                  <a:lstStyle/>
                  <a:p>
                    <a:pPr algn="ctr" defTabSz="822325">
                      <a:spcBef>
                        <a:spcPct val="50000"/>
                      </a:spcBef>
                    </a:pPr>
                    <a:r>
                      <a:rPr lang="en-ZA" sz="2000">
                        <a:latin typeface="Calibri" pitchFamily="34" charset="0"/>
                      </a:rPr>
                      <a:t>CHPC</a:t>
                    </a:r>
                  </a:p>
                  <a:p>
                    <a:pPr algn="ctr" defTabSz="822325">
                      <a:spcBef>
                        <a:spcPct val="50000"/>
                      </a:spcBef>
                    </a:pPr>
                    <a:r>
                      <a:rPr lang="en-ZA" sz="1100" i="1">
                        <a:latin typeface="Calibri" pitchFamily="34" charset="0"/>
                      </a:rPr>
                      <a:t>High-end / high performance Computing</a:t>
                    </a:r>
                  </a:p>
                </p:txBody>
              </p:sp>
              <p:sp>
                <p:nvSpPr>
                  <p:cNvPr id="25622" name="Oval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36" y="1991"/>
                    <a:ext cx="990" cy="990"/>
                  </a:xfrm>
                  <a:prstGeom prst="ellipse">
                    <a:avLst/>
                  </a:pr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5623" name="Oval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4" y="1986"/>
                    <a:ext cx="990" cy="990"/>
                  </a:xfrm>
                  <a:prstGeom prst="ellipse">
                    <a:avLst/>
                  </a:pr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5624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2251"/>
                    <a:ext cx="192" cy="16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rgbClr val="FF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" name="Group 36"/>
              <p:cNvGrpSpPr>
                <a:grpSpLocks/>
              </p:cNvGrpSpPr>
              <p:nvPr/>
            </p:nvGrpSpPr>
            <p:grpSpPr bwMode="auto">
              <a:xfrm>
                <a:off x="86" y="1117"/>
                <a:ext cx="5595" cy="2857"/>
                <a:chOff x="86" y="1117"/>
                <a:chExt cx="5595" cy="2857"/>
              </a:xfrm>
            </p:grpSpPr>
            <p:sp>
              <p:nvSpPr>
                <p:cNvPr id="25608" name="AutoShape 4"/>
                <p:cNvSpPr>
                  <a:spLocks noChangeArrowheads="1"/>
                </p:cNvSpPr>
                <p:nvPr/>
              </p:nvSpPr>
              <p:spPr bwMode="auto">
                <a:xfrm>
                  <a:off x="975" y="1117"/>
                  <a:ext cx="3855" cy="2857"/>
                </a:xfrm>
                <a:prstGeom prst="roundRect">
                  <a:avLst>
                    <a:gd name="adj" fmla="val 16667"/>
                  </a:avLst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5609" name="AutoShape 5"/>
                <p:cNvSpPr>
                  <a:spLocks noChangeArrowheads="1"/>
                </p:cNvSpPr>
                <p:nvPr/>
              </p:nvSpPr>
              <p:spPr bwMode="auto">
                <a:xfrm>
                  <a:off x="86" y="2335"/>
                  <a:ext cx="1848" cy="18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lIns="82241" tIns="41121" rIns="82241" bIns="41121"/>
                <a:lstStyle/>
                <a:p>
                  <a:pPr algn="ctr" defTabSz="822325">
                    <a:lnSpc>
                      <a:spcPct val="99000"/>
                    </a:lnSpc>
                  </a:pPr>
                  <a:r>
                    <a:rPr lang="en-US" sz="1100">
                      <a:latin typeface="Calibri" pitchFamily="34" charset="0"/>
                    </a:rPr>
                    <a:t>Strengthen Collaboration</a:t>
                  </a:r>
                </a:p>
              </p:txBody>
            </p:sp>
            <p:sp>
              <p:nvSpPr>
                <p:cNvPr id="25610" name="AutoShape 6"/>
                <p:cNvSpPr>
                  <a:spLocks noChangeArrowheads="1"/>
                </p:cNvSpPr>
                <p:nvPr/>
              </p:nvSpPr>
              <p:spPr bwMode="auto">
                <a:xfrm>
                  <a:off x="93" y="3105"/>
                  <a:ext cx="1850" cy="18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9CCFF"/>
                </a:solidFill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lIns="82241" tIns="41121" rIns="82241" bIns="41121"/>
                <a:lstStyle/>
                <a:p>
                  <a:pPr algn="ctr" defTabSz="822325">
                    <a:lnSpc>
                      <a:spcPct val="99000"/>
                    </a:lnSpc>
                  </a:pPr>
                  <a:r>
                    <a:rPr lang="en-US" sz="1100">
                      <a:latin typeface="Calibri" pitchFamily="34" charset="0"/>
                    </a:rPr>
                    <a:t>Accelerate Human Capital Development</a:t>
                  </a:r>
                </a:p>
              </p:txBody>
            </p:sp>
            <p:sp>
              <p:nvSpPr>
                <p:cNvPr id="25611" name="AutoShape 7"/>
                <p:cNvSpPr>
                  <a:spLocks noChangeArrowheads="1"/>
                </p:cNvSpPr>
                <p:nvPr/>
              </p:nvSpPr>
              <p:spPr bwMode="auto">
                <a:xfrm>
                  <a:off x="95" y="2697"/>
                  <a:ext cx="1848" cy="18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C99FF"/>
                </a:solidFill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lIns="82241" tIns="41121" rIns="82241" bIns="41121"/>
                <a:lstStyle/>
                <a:p>
                  <a:pPr algn="ctr" defTabSz="822325">
                    <a:lnSpc>
                      <a:spcPct val="99000"/>
                    </a:lnSpc>
                  </a:pPr>
                  <a:r>
                    <a:rPr lang="en-US" sz="1100">
                      <a:latin typeface="Calibri" pitchFamily="34" charset="0"/>
                    </a:rPr>
                    <a:t>Promote Private Public Partnership</a:t>
                  </a:r>
                </a:p>
              </p:txBody>
            </p:sp>
            <p:sp>
              <p:nvSpPr>
                <p:cNvPr id="25612" name="AutoShape 8"/>
                <p:cNvSpPr>
                  <a:spLocks noChangeArrowheads="1"/>
                </p:cNvSpPr>
                <p:nvPr/>
              </p:nvSpPr>
              <p:spPr bwMode="auto">
                <a:xfrm>
                  <a:off x="94" y="1973"/>
                  <a:ext cx="1849" cy="18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99CC"/>
                </a:solidFill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lIns="82241" tIns="41121" rIns="82241" bIns="41121"/>
                <a:lstStyle/>
                <a:p>
                  <a:pPr algn="ctr" defTabSz="822325">
                    <a:lnSpc>
                      <a:spcPct val="99000"/>
                    </a:lnSpc>
                  </a:pPr>
                  <a:r>
                    <a:rPr lang="en-US" sz="1100">
                      <a:latin typeface="Calibri" pitchFamily="34" charset="0"/>
                    </a:rPr>
                    <a:t>Foster Innovation</a:t>
                  </a:r>
                </a:p>
              </p:txBody>
            </p:sp>
            <p:sp>
              <p:nvSpPr>
                <p:cNvPr id="25613" name="AutoShape 9"/>
                <p:cNvSpPr>
                  <a:spLocks noChangeArrowheads="1"/>
                </p:cNvSpPr>
                <p:nvPr/>
              </p:nvSpPr>
              <p:spPr bwMode="auto">
                <a:xfrm>
                  <a:off x="101" y="1607"/>
                  <a:ext cx="1848" cy="19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CFFFF"/>
                </a:solidFill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lIns="82241" tIns="41121" rIns="82241" bIns="41121"/>
                <a:lstStyle/>
                <a:p>
                  <a:pPr algn="ctr" defTabSz="822325">
                    <a:lnSpc>
                      <a:spcPct val="99000"/>
                    </a:lnSpc>
                  </a:pPr>
                  <a:r>
                    <a:rPr lang="en-US" sz="1100">
                      <a:latin typeface="Calibri" pitchFamily="34" charset="0"/>
                    </a:rPr>
                    <a:t>Facilitate Research</a:t>
                  </a:r>
                </a:p>
              </p:txBody>
            </p:sp>
            <p:sp>
              <p:nvSpPr>
                <p:cNvPr id="25614" name="AutoShape 17"/>
                <p:cNvSpPr>
                  <a:spLocks noChangeArrowheads="1"/>
                </p:cNvSpPr>
                <p:nvPr/>
              </p:nvSpPr>
              <p:spPr bwMode="auto">
                <a:xfrm>
                  <a:off x="3833" y="1561"/>
                  <a:ext cx="1848" cy="73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CFFCC"/>
                </a:solidFill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lIns="82241" tIns="41121" rIns="82241" bIns="41121"/>
                <a:lstStyle/>
                <a:p>
                  <a:pPr algn="ctr" defTabSz="822325">
                    <a:lnSpc>
                      <a:spcPct val="99000"/>
                    </a:lnSpc>
                  </a:pPr>
                  <a:r>
                    <a:rPr lang="en-US" sz="1200">
                      <a:solidFill>
                        <a:srgbClr val="FF0000"/>
                      </a:solidFill>
                      <a:latin typeface="Calibri" pitchFamily="34" charset="0"/>
                    </a:rPr>
                    <a:t>Specialist Interest Groups:</a:t>
                  </a:r>
                </a:p>
                <a:p>
                  <a:pPr algn="ctr" defTabSz="822325">
                    <a:lnSpc>
                      <a:spcPct val="99000"/>
                    </a:lnSpc>
                  </a:pPr>
                  <a:endParaRPr lang="en-US" sz="800">
                    <a:solidFill>
                      <a:srgbClr val="FF0000"/>
                    </a:solidFill>
                    <a:latin typeface="Calibri" pitchFamily="34" charset="0"/>
                  </a:endParaRPr>
                </a:p>
                <a:p>
                  <a:pPr algn="ctr" defTabSz="822325">
                    <a:lnSpc>
                      <a:spcPct val="99000"/>
                    </a:lnSpc>
                  </a:pPr>
                  <a:r>
                    <a:rPr lang="en-US" sz="1100">
                      <a:latin typeface="Calibri" pitchFamily="34" charset="0"/>
                    </a:rPr>
                    <a:t>Bioinformatics/Epidemiology</a:t>
                  </a:r>
                </a:p>
                <a:p>
                  <a:pPr algn="ctr" defTabSz="822325">
                    <a:lnSpc>
                      <a:spcPct val="99000"/>
                    </a:lnSpc>
                  </a:pPr>
                  <a:r>
                    <a:rPr lang="en-US" sz="1100">
                      <a:latin typeface="Calibri" pitchFamily="34" charset="0"/>
                    </a:rPr>
                    <a:t>Humanities</a:t>
                  </a:r>
                </a:p>
                <a:p>
                  <a:pPr algn="ctr" defTabSz="822325">
                    <a:lnSpc>
                      <a:spcPct val="99000"/>
                    </a:lnSpc>
                  </a:pPr>
                  <a:r>
                    <a:rPr lang="en-US" sz="1100">
                      <a:latin typeface="Calibri" pitchFamily="34" charset="0"/>
                    </a:rPr>
                    <a:t>Engineering</a:t>
                  </a:r>
                </a:p>
              </p:txBody>
            </p:sp>
            <p:sp>
              <p:nvSpPr>
                <p:cNvPr id="25615" name="AutoShape 18"/>
                <p:cNvSpPr>
                  <a:spLocks noChangeArrowheads="1"/>
                </p:cNvSpPr>
                <p:nvPr/>
              </p:nvSpPr>
              <p:spPr bwMode="auto">
                <a:xfrm>
                  <a:off x="3878" y="2568"/>
                  <a:ext cx="1803" cy="68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C00"/>
                </a:solidFill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lIns="82241" tIns="41121" rIns="82241" bIns="41121"/>
                <a:lstStyle/>
                <a:p>
                  <a:pPr algn="ctr" defTabSz="822325">
                    <a:lnSpc>
                      <a:spcPct val="99000"/>
                    </a:lnSpc>
                  </a:pPr>
                  <a:r>
                    <a:rPr lang="en-US" sz="1200">
                      <a:solidFill>
                        <a:srgbClr val="FF0000"/>
                      </a:solidFill>
                      <a:latin typeface="Calibri" pitchFamily="34" charset="0"/>
                    </a:rPr>
                    <a:t>Partners:</a:t>
                  </a:r>
                </a:p>
                <a:p>
                  <a:pPr algn="ctr" defTabSz="822325">
                    <a:lnSpc>
                      <a:spcPct val="99000"/>
                    </a:lnSpc>
                  </a:pPr>
                  <a:endParaRPr lang="en-US" sz="800">
                    <a:solidFill>
                      <a:srgbClr val="FF0000"/>
                    </a:solidFill>
                    <a:latin typeface="Calibri" pitchFamily="34" charset="0"/>
                  </a:endParaRPr>
                </a:p>
                <a:p>
                  <a:pPr algn="ctr" defTabSz="822325">
                    <a:lnSpc>
                      <a:spcPct val="99000"/>
                    </a:lnSpc>
                  </a:pPr>
                  <a:r>
                    <a:rPr lang="en-US" sz="1100">
                      <a:latin typeface="Calibri" pitchFamily="34" charset="0"/>
                    </a:rPr>
                    <a:t>Tertiary Education</a:t>
                  </a:r>
                </a:p>
                <a:p>
                  <a:pPr algn="ctr" defTabSz="822325">
                    <a:lnSpc>
                      <a:spcPct val="99000"/>
                    </a:lnSpc>
                  </a:pPr>
                  <a:r>
                    <a:rPr lang="en-US" sz="1100">
                      <a:latin typeface="Calibri" pitchFamily="34" charset="0"/>
                    </a:rPr>
                    <a:t>Government Departments</a:t>
                  </a:r>
                </a:p>
                <a:p>
                  <a:pPr algn="ctr" defTabSz="822325">
                    <a:lnSpc>
                      <a:spcPct val="99000"/>
                    </a:lnSpc>
                  </a:pPr>
                  <a:r>
                    <a:rPr lang="en-US" sz="1100">
                      <a:latin typeface="Calibri" pitchFamily="34" charset="0"/>
                    </a:rPr>
                    <a:t>Industry</a:t>
                  </a:r>
                </a:p>
              </p:txBody>
            </p:sp>
            <p:grpSp>
              <p:nvGrpSpPr>
                <p:cNvPr id="8" name="Group 31"/>
                <p:cNvGrpSpPr>
                  <a:grpSpLocks/>
                </p:cNvGrpSpPr>
                <p:nvPr/>
              </p:nvGrpSpPr>
              <p:grpSpPr bwMode="auto">
                <a:xfrm>
                  <a:off x="1263" y="3556"/>
                  <a:ext cx="3386" cy="237"/>
                  <a:chOff x="1263" y="3096"/>
                  <a:chExt cx="3386" cy="237"/>
                </a:xfrm>
              </p:grpSpPr>
              <p:sp>
                <p:nvSpPr>
                  <p:cNvPr id="25617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81" y="3102"/>
                    <a:ext cx="3268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Grid and Cloud: “Enabling Dynamic Services”</a:t>
                    </a:r>
                  </a:p>
                </p:txBody>
              </p:sp>
              <p:sp>
                <p:nvSpPr>
                  <p:cNvPr id="25618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1263" y="3096"/>
                    <a:ext cx="158" cy="15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rgbClr val="FF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2143108" y="357166"/>
            <a:ext cx="6015054" cy="487363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bg1"/>
                </a:solidFill>
              </a:rPr>
              <a:t>What’s next</a:t>
            </a:r>
            <a:r>
              <a:rPr lang="en-US" sz="4800" dirty="0" smtClean="0">
                <a:solidFill>
                  <a:schemeClr val="bg1"/>
                </a:solidFill>
              </a:rPr>
              <a:t>? (1)</a:t>
            </a:r>
            <a:endParaRPr lang="en-GB" sz="4800" dirty="0" smtClean="0">
              <a:solidFill>
                <a:schemeClr val="bg1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609600" y="1151358"/>
            <a:ext cx="8305800" cy="489108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International bandwidth procurement</a:t>
            </a:r>
          </a:p>
          <a:p>
            <a:pPr lvl="1" eaLnBrk="1" hangingPunct="1"/>
            <a:r>
              <a:rPr lang="en-US" sz="2400" dirty="0" smtClean="0"/>
              <a:t>Need to ensure more and redundant capacity for science needs</a:t>
            </a:r>
          </a:p>
          <a:p>
            <a:pPr lvl="1" eaLnBrk="1" hangingPunct="1"/>
            <a:r>
              <a:rPr lang="en-US" sz="2400" dirty="0" smtClean="0"/>
              <a:t>SKA, </a:t>
            </a:r>
            <a:r>
              <a:rPr lang="en-US" sz="2400" dirty="0" err="1" smtClean="0"/>
              <a:t>MeerKAT</a:t>
            </a:r>
            <a:r>
              <a:rPr lang="en-US" sz="2400" dirty="0" smtClean="0"/>
              <a:t>, SA-Grid, Bioinformatics, satellite imagery (remote sensing), etc.</a:t>
            </a:r>
          </a:p>
          <a:p>
            <a:pPr eaLnBrk="1" hangingPunct="1"/>
            <a:r>
              <a:rPr lang="en-US" sz="2800" dirty="0" smtClean="0"/>
              <a:t>Upgrading of the national backbone network</a:t>
            </a:r>
          </a:p>
          <a:p>
            <a:pPr lvl="1" eaLnBrk="1" hangingPunct="1"/>
            <a:r>
              <a:rPr lang="en-US" sz="2400" dirty="0" smtClean="0"/>
              <a:t>Ring closures</a:t>
            </a:r>
          </a:p>
          <a:p>
            <a:pPr lvl="1" eaLnBrk="1" hangingPunct="1"/>
            <a:r>
              <a:rPr lang="en-US" sz="2400" dirty="0" smtClean="0"/>
              <a:t>Increase capacity</a:t>
            </a:r>
          </a:p>
          <a:p>
            <a:pPr lvl="1" eaLnBrk="1" hangingPunct="1"/>
            <a:r>
              <a:rPr lang="en-US" sz="2400" dirty="0" smtClean="0"/>
              <a:t>Dark </a:t>
            </a:r>
            <a:r>
              <a:rPr lang="en-US" sz="2400" dirty="0" err="1" smtClean="0"/>
              <a:t>fibre</a:t>
            </a:r>
            <a:r>
              <a:rPr lang="en-US" sz="2400" dirty="0" smtClean="0"/>
              <a:t> - independence from market variables</a:t>
            </a:r>
          </a:p>
          <a:p>
            <a:pPr eaLnBrk="1" hangingPunct="1"/>
            <a:r>
              <a:rPr lang="en-US" sz="2800" dirty="0" err="1" smtClean="0"/>
              <a:t>AfricaConnect</a:t>
            </a:r>
            <a:r>
              <a:rPr lang="en-US" sz="2800" dirty="0" smtClean="0"/>
              <a:t> involvement</a:t>
            </a:r>
          </a:p>
          <a:p>
            <a:pPr eaLnBrk="1" hangingPunct="1"/>
            <a:r>
              <a:rPr lang="en-US" sz="2800" dirty="0" smtClean="0"/>
              <a:t>Services…</a:t>
            </a: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699" name="Picture 3" descr="SANR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333375"/>
            <a:ext cx="9036050" cy="631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484438" y="384175"/>
            <a:ext cx="2940050" cy="9239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National Backbone</a:t>
            </a:r>
          </a:p>
          <a:p>
            <a:pPr>
              <a:buFontTx/>
              <a:buChar char="•"/>
            </a:pPr>
            <a:r>
              <a:rPr lang="en-US"/>
              <a:t> Metros</a:t>
            </a:r>
          </a:p>
          <a:p>
            <a:pPr>
              <a:buFontTx/>
              <a:buChar char="•"/>
            </a:pPr>
            <a:r>
              <a:rPr lang="en-US"/>
              <a:t> To-border connectivity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14422"/>
            <a:ext cx="8534430" cy="4429156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2800" dirty="0" smtClean="0"/>
              <a:t>Challenges </a:t>
            </a:r>
            <a:r>
              <a:rPr lang="en-US" sz="2800" dirty="0" smtClean="0"/>
              <a:t>in cyber-infrastructure deployment: </a:t>
            </a:r>
          </a:p>
          <a:p>
            <a:pPr marL="568325" lvl="1" indent="-331788" algn="just" eaLnBrk="1" hangingPunct="1">
              <a:lnSpc>
                <a:spcPct val="8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err="1" smtClean="0"/>
              <a:t>Peta</a:t>
            </a:r>
            <a:r>
              <a:rPr lang="en-US" dirty="0" smtClean="0"/>
              <a:t>/</a:t>
            </a:r>
            <a:r>
              <a:rPr lang="en-US" dirty="0" err="1" smtClean="0"/>
              <a:t>Exascale</a:t>
            </a:r>
            <a:r>
              <a:rPr lang="en-US" dirty="0" smtClean="0"/>
              <a:t> computing is driving a new </a:t>
            </a:r>
            <a:r>
              <a:rPr lang="en-US" dirty="0" smtClean="0"/>
              <a:t>trend;</a:t>
            </a:r>
            <a:endParaRPr lang="en-US" dirty="0" smtClean="0"/>
          </a:p>
          <a:p>
            <a:pPr marL="568325" lvl="1" indent="-331788" algn="just" eaLnBrk="1" hangingPunct="1">
              <a:lnSpc>
                <a:spcPct val="8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Development and maintenance of scientific </a:t>
            </a:r>
            <a:r>
              <a:rPr lang="en-US" dirty="0" smtClean="0"/>
              <a:t>software;</a:t>
            </a:r>
            <a:endParaRPr lang="en-US" dirty="0" smtClean="0"/>
          </a:p>
          <a:p>
            <a:pPr marL="568325" lvl="1" indent="-331788" algn="just" eaLnBrk="1" hangingPunct="1">
              <a:lnSpc>
                <a:spcPct val="8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Education and training urgently needed to be able to utilize </a:t>
            </a:r>
            <a:r>
              <a:rPr lang="en-US" dirty="0" smtClean="0"/>
              <a:t>the</a:t>
            </a:r>
            <a:r>
              <a:rPr lang="en-US" dirty="0" smtClean="0"/>
              <a:t> </a:t>
            </a:r>
            <a:r>
              <a:rPr lang="en-US" dirty="0" smtClean="0"/>
              <a:t>benefits </a:t>
            </a:r>
            <a:r>
              <a:rPr lang="en-US" dirty="0" smtClean="0"/>
              <a:t>from the investments in </a:t>
            </a:r>
            <a:r>
              <a:rPr lang="en-US" dirty="0" smtClean="0"/>
              <a:t>Cyber-infrastructure;</a:t>
            </a:r>
            <a:endParaRPr lang="en-US" dirty="0" smtClean="0"/>
          </a:p>
          <a:p>
            <a:pPr marL="568325" lvl="1" indent="-331788" algn="just" eaLnBrk="1" hangingPunct="1">
              <a:lnSpc>
                <a:spcPct val="8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Access to data and </a:t>
            </a:r>
            <a:r>
              <a:rPr lang="en-US" dirty="0" smtClean="0"/>
              <a:t>information;</a:t>
            </a:r>
            <a:endParaRPr lang="en-US" dirty="0" smtClean="0"/>
          </a:p>
          <a:p>
            <a:pPr marL="568325" lvl="1" indent="-331788" algn="just" eaLnBrk="1" hangingPunct="1">
              <a:lnSpc>
                <a:spcPct val="8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Cyber-infrastructure to be driven by </a:t>
            </a:r>
            <a:r>
              <a:rPr lang="en-US" dirty="0" smtClean="0"/>
              <a:t>research, development and innovation </a:t>
            </a:r>
            <a:r>
              <a:rPr lang="en-US" dirty="0" smtClean="0"/>
              <a:t>agenda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143108" y="357166"/>
            <a:ext cx="6015054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What’s next? (2)</a:t>
            </a:r>
            <a:endParaRPr kumimoji="0" lang="en-GB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8"/>
          <p:cNvSpPr>
            <a:spLocks/>
          </p:cNvSpPr>
          <p:nvPr/>
        </p:nvSpPr>
        <p:spPr bwMode="auto">
          <a:xfrm>
            <a:off x="0" y="5908675"/>
            <a:ext cx="3429000" cy="6445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01600">
              <a:lnSpc>
                <a:spcPct val="80000"/>
              </a:lnSpc>
              <a:spcBef>
                <a:spcPts val="850"/>
              </a:spcBef>
            </a:pPr>
            <a:r>
              <a:rPr lang="en-US" sz="3500">
                <a:solidFill>
                  <a:srgbClr val="FFFFFF"/>
                </a:solidFill>
                <a:latin typeface="Gill Sans MT" pitchFamily="34" charset="0"/>
                <a:sym typeface="Helvetica Neue"/>
              </a:rPr>
              <a:t>Presentation </a:t>
            </a:r>
            <a:r>
              <a:rPr lang="en-US" sz="2500">
                <a:latin typeface="Gill Sans MT" pitchFamily="34" charset="0"/>
                <a:sym typeface="Helvetica Neue"/>
              </a:rPr>
              <a:t>www.dst.gov.za</a:t>
            </a:r>
            <a:endParaRPr lang="en-US" sz="2500">
              <a:latin typeface="Gill Sans MT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04883"/>
            <a:ext cx="6321448" cy="470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214314"/>
            <a:ext cx="8143900" cy="1285860"/>
          </a:xfrm>
        </p:spPr>
        <p:txBody>
          <a:bodyPr/>
          <a:lstStyle/>
          <a:p>
            <a:r>
              <a:rPr lang="en-ZA" sz="3200" dirty="0" smtClean="0">
                <a:solidFill>
                  <a:schemeClr val="bg1"/>
                </a:solidFill>
              </a:rPr>
              <a:t>The Research Infrastructure Ecosystem</a:t>
            </a:r>
            <a:r>
              <a:rPr lang="en-ZA" dirty="0" smtClean="0">
                <a:solidFill>
                  <a:srgbClr val="C00000"/>
                </a:solidFill>
              </a:rPr>
              <a:t/>
            </a:r>
            <a:br>
              <a:rPr lang="en-ZA" dirty="0" smtClean="0">
                <a:solidFill>
                  <a:srgbClr val="C00000"/>
                </a:solidFill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5E88B-7674-47E5-BCAD-4F2ECC4D522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643050"/>
            <a:ext cx="3758320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6"/>
          <p:cNvSpPr txBox="1">
            <a:spLocks/>
          </p:cNvSpPr>
          <p:nvPr/>
        </p:nvSpPr>
        <p:spPr bwMode="auto">
          <a:xfrm>
            <a:off x="4000528" y="1643050"/>
            <a:ext cx="514350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36403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Research 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36403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Infrastructures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rgbClr val="F36403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are central and an integral part of an ecosystem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36403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: 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36403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36403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a driver for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Knowledge generation and exploitation;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and Innovation both nationally and internationally         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223820"/>
            <a:ext cx="7416800" cy="633412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chemeClr val="bg1"/>
                </a:solidFill>
              </a:rPr>
              <a:t>The Impact </a:t>
            </a:r>
            <a:r>
              <a:rPr lang="en-US" sz="4000" b="1" dirty="0" smtClean="0">
                <a:solidFill>
                  <a:schemeClr val="bg1"/>
                </a:solidFill>
              </a:rPr>
              <a:t>of </a:t>
            </a:r>
            <a:r>
              <a:rPr lang="en-US" sz="4000" b="1" dirty="0">
                <a:solidFill>
                  <a:schemeClr val="bg1"/>
                </a:solidFill>
              </a:rPr>
              <a:t>Infrastructures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9388" y="1268413"/>
            <a:ext cx="8748712" cy="4897437"/>
            <a:chOff x="0" y="436"/>
            <a:chExt cx="5511" cy="3085"/>
          </a:xfrm>
        </p:grpSpPr>
        <p:sp>
          <p:nvSpPr>
            <p:cNvPr id="59396" name="Rectangle 4"/>
            <p:cNvSpPr>
              <a:spLocks noChangeArrowheads="1"/>
            </p:cNvSpPr>
            <p:nvPr/>
          </p:nvSpPr>
          <p:spPr bwMode="auto">
            <a:xfrm flipV="1">
              <a:off x="748" y="3294"/>
              <a:ext cx="4581" cy="2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r>
                <a:rPr lang="en-US" b="1"/>
                <a:t>Research Infrastructure and state-of-the-art equipment </a:t>
              </a:r>
            </a:p>
          </p:txBody>
        </p:sp>
        <p:sp>
          <p:nvSpPr>
            <p:cNvPr id="59397" name="Rectangle 5"/>
            <p:cNvSpPr>
              <a:spLocks noChangeArrowheads="1"/>
            </p:cNvSpPr>
            <p:nvPr/>
          </p:nvSpPr>
          <p:spPr bwMode="auto">
            <a:xfrm>
              <a:off x="748" y="3022"/>
              <a:ext cx="4581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Human capital for knowledge generation</a:t>
              </a:r>
            </a:p>
          </p:txBody>
        </p:sp>
        <p:sp>
          <p:nvSpPr>
            <p:cNvPr id="59398" name="Rectangle 6"/>
            <p:cNvSpPr>
              <a:spLocks noChangeArrowheads="1"/>
            </p:cNvSpPr>
            <p:nvPr/>
          </p:nvSpPr>
          <p:spPr bwMode="auto">
            <a:xfrm>
              <a:off x="1020" y="1207"/>
              <a:ext cx="272" cy="181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r>
                <a:rPr lang="en-US" b="1"/>
                <a:t>New products</a:t>
              </a:r>
            </a:p>
          </p:txBody>
        </p:sp>
        <p:sp>
          <p:nvSpPr>
            <p:cNvPr id="59399" name="Rectangle 7"/>
            <p:cNvSpPr>
              <a:spLocks noChangeArrowheads="1"/>
            </p:cNvSpPr>
            <p:nvPr/>
          </p:nvSpPr>
          <p:spPr bwMode="auto">
            <a:xfrm>
              <a:off x="2699" y="1207"/>
              <a:ext cx="317" cy="181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r>
                <a:rPr lang="en-US" b="1"/>
                <a:t>Technology</a:t>
              </a:r>
            </a:p>
          </p:txBody>
        </p:sp>
        <p:sp>
          <p:nvSpPr>
            <p:cNvPr id="59400" name="Rectangle 8"/>
            <p:cNvSpPr>
              <a:spLocks noChangeArrowheads="1"/>
            </p:cNvSpPr>
            <p:nvPr/>
          </p:nvSpPr>
          <p:spPr bwMode="auto">
            <a:xfrm>
              <a:off x="4513" y="1253"/>
              <a:ext cx="317" cy="17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r>
                <a:rPr lang="en-US" b="1"/>
                <a:t>Services</a:t>
              </a:r>
            </a:p>
          </p:txBody>
        </p:sp>
        <p:sp>
          <p:nvSpPr>
            <p:cNvPr id="59401" name="Oval 9"/>
            <p:cNvSpPr>
              <a:spLocks noChangeArrowheads="1"/>
            </p:cNvSpPr>
            <p:nvPr/>
          </p:nvSpPr>
          <p:spPr bwMode="auto">
            <a:xfrm>
              <a:off x="1202" y="1298"/>
              <a:ext cx="3357" cy="363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Competitive World</a:t>
              </a:r>
            </a:p>
          </p:txBody>
        </p:sp>
        <p:sp>
          <p:nvSpPr>
            <p:cNvPr id="59402" name="Rectangle 10"/>
            <p:cNvSpPr>
              <a:spLocks noChangeArrowheads="1"/>
            </p:cNvSpPr>
            <p:nvPr/>
          </p:nvSpPr>
          <p:spPr bwMode="auto">
            <a:xfrm>
              <a:off x="567" y="799"/>
              <a:ext cx="1134" cy="4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Wealth creation</a:t>
              </a:r>
            </a:p>
          </p:txBody>
        </p:sp>
        <p:sp>
          <p:nvSpPr>
            <p:cNvPr id="59403" name="Rectangle 11"/>
            <p:cNvSpPr>
              <a:spLocks noChangeArrowheads="1"/>
            </p:cNvSpPr>
            <p:nvPr/>
          </p:nvSpPr>
          <p:spPr bwMode="auto">
            <a:xfrm>
              <a:off x="2290" y="799"/>
              <a:ext cx="1089" cy="4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Jobs</a:t>
              </a:r>
            </a:p>
          </p:txBody>
        </p:sp>
        <p:sp>
          <p:nvSpPr>
            <p:cNvPr id="59404" name="Rectangle 12"/>
            <p:cNvSpPr>
              <a:spLocks noChangeArrowheads="1"/>
            </p:cNvSpPr>
            <p:nvPr/>
          </p:nvSpPr>
          <p:spPr bwMode="auto">
            <a:xfrm>
              <a:off x="4105" y="799"/>
              <a:ext cx="1406" cy="4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Poverty eradication</a:t>
              </a:r>
            </a:p>
          </p:txBody>
        </p:sp>
        <p:sp>
          <p:nvSpPr>
            <p:cNvPr id="59405" name="AutoShape 13"/>
            <p:cNvSpPr>
              <a:spLocks noChangeArrowheads="1"/>
            </p:cNvSpPr>
            <p:nvPr/>
          </p:nvSpPr>
          <p:spPr bwMode="auto">
            <a:xfrm>
              <a:off x="1701" y="890"/>
              <a:ext cx="570" cy="306"/>
            </a:xfrm>
            <a:prstGeom prst="rightArrow">
              <a:avLst>
                <a:gd name="adj1" fmla="val 50000"/>
                <a:gd name="adj2" fmla="val 4656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9406" name="AutoShape 14"/>
            <p:cNvSpPr>
              <a:spLocks noChangeArrowheads="1"/>
            </p:cNvSpPr>
            <p:nvPr/>
          </p:nvSpPr>
          <p:spPr bwMode="auto">
            <a:xfrm>
              <a:off x="3424" y="890"/>
              <a:ext cx="681" cy="306"/>
            </a:xfrm>
            <a:prstGeom prst="rightArrow">
              <a:avLst>
                <a:gd name="adj1" fmla="val 50000"/>
                <a:gd name="adj2" fmla="val 5563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9407" name="Oval 15"/>
            <p:cNvSpPr>
              <a:spLocks noChangeArrowheads="1"/>
            </p:cNvSpPr>
            <p:nvPr/>
          </p:nvSpPr>
          <p:spPr bwMode="auto">
            <a:xfrm rot="10800000">
              <a:off x="0" y="436"/>
              <a:ext cx="521" cy="127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r>
                <a:rPr lang="en-US" b="1"/>
                <a:t>IMPACT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z="4400" b="1" dirty="0"/>
          </a:p>
          <a:p>
            <a:pPr algn="ctr">
              <a:buFontTx/>
              <a:buNone/>
            </a:pPr>
            <a:endParaRPr lang="en-US" sz="4400" b="1" dirty="0"/>
          </a:p>
          <a:p>
            <a:pPr algn="ctr">
              <a:buFontTx/>
              <a:buNone/>
            </a:pPr>
            <a:endParaRPr lang="en-US" sz="7200" b="1" dirty="0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17160" y="1571612"/>
            <a:ext cx="8439478" cy="4240552"/>
            <a:chOff x="193348" y="2209787"/>
            <a:chExt cx="8439477" cy="424055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4997" name="Text Box 7"/>
            <p:cNvSpPr txBox="1">
              <a:spLocks noChangeArrowheads="1"/>
            </p:cNvSpPr>
            <p:nvPr/>
          </p:nvSpPr>
          <p:spPr bwMode="auto">
            <a:xfrm>
              <a:off x="1385882" y="2281225"/>
              <a:ext cx="2305050" cy="919401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GB" b="1" dirty="0">
                  <a:solidFill>
                    <a:srgbClr val="5D5354"/>
                  </a:solidFill>
                  <a:latin typeface="Lucida Grande" pitchFamily="48" charset="0"/>
                  <a:ea typeface="ヒラギノ角ゴ Pro W3" pitchFamily="48" charset="-128"/>
                </a:rPr>
                <a:t>Delivering highly skilled people to the labour market</a:t>
              </a:r>
            </a:p>
          </p:txBody>
        </p:sp>
        <p:sp>
          <p:nvSpPr>
            <p:cNvPr id="84999" name="Text Box 9"/>
            <p:cNvSpPr txBox="1">
              <a:spLocks noChangeArrowheads="1"/>
            </p:cNvSpPr>
            <p:nvPr/>
          </p:nvSpPr>
          <p:spPr bwMode="auto">
            <a:xfrm>
              <a:off x="6029351" y="2209787"/>
              <a:ext cx="2305050" cy="1140738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GB" b="1" dirty="0">
                  <a:solidFill>
                    <a:srgbClr val="5D5354"/>
                  </a:solidFill>
                  <a:latin typeface="Lucida Grande" pitchFamily="48" charset="0"/>
                  <a:ea typeface="ヒラギノ角ゴ Pro W3" pitchFamily="48" charset="-128"/>
                </a:rPr>
                <a:t>Improving the performance of existing businesses</a:t>
              </a:r>
            </a:p>
            <a:p>
              <a:pPr algn="ctr" eaLnBrk="0" hangingPunct="0"/>
              <a:endParaRPr lang="en-GB" sz="1300" b="1" dirty="0">
                <a:solidFill>
                  <a:srgbClr val="5D5354"/>
                </a:solidFill>
                <a:latin typeface="Lucida Grande" pitchFamily="48" charset="0"/>
                <a:ea typeface="ヒラギノ角ゴ Pro W3" pitchFamily="48" charset="-128"/>
              </a:endParaRPr>
            </a:p>
          </p:txBody>
        </p:sp>
        <p:sp>
          <p:nvSpPr>
            <p:cNvPr id="85001" name="Text Box 11"/>
            <p:cNvSpPr txBox="1">
              <a:spLocks noChangeArrowheads="1"/>
            </p:cNvSpPr>
            <p:nvPr/>
          </p:nvSpPr>
          <p:spPr bwMode="auto">
            <a:xfrm>
              <a:off x="6092825" y="4140883"/>
              <a:ext cx="2540000" cy="1140738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/>
              <a:r>
                <a:rPr lang="en-GB" b="1" dirty="0" smtClean="0">
                  <a:solidFill>
                    <a:srgbClr val="5D5354"/>
                  </a:solidFill>
                  <a:latin typeface="Lucida Grande" pitchFamily="48" charset="0"/>
                  <a:ea typeface="ヒラギノ角ゴ Pro W3" pitchFamily="48" charset="-128"/>
                </a:rPr>
                <a:t>Improving public policy and public services</a:t>
              </a:r>
              <a:r>
                <a:rPr lang="en-GB" sz="1300" b="1" dirty="0">
                  <a:solidFill>
                    <a:srgbClr val="5D5354"/>
                  </a:solidFill>
                  <a:latin typeface="Lucida Grande" pitchFamily="48" charset="0"/>
                  <a:ea typeface="ヒラギノ角ゴ Pro W3" pitchFamily="48" charset="-128"/>
                </a:rPr>
                <a:t/>
              </a:r>
              <a:br>
                <a:rPr lang="en-GB" sz="1300" b="1" dirty="0">
                  <a:solidFill>
                    <a:srgbClr val="5D5354"/>
                  </a:solidFill>
                  <a:latin typeface="Lucida Grande" pitchFamily="48" charset="0"/>
                  <a:ea typeface="ヒラギノ角ゴ Pro W3" pitchFamily="48" charset="-128"/>
                </a:rPr>
              </a:br>
              <a:endParaRPr lang="en-GB" sz="1300" b="1" dirty="0">
                <a:solidFill>
                  <a:srgbClr val="5D5354"/>
                </a:solidFill>
                <a:latin typeface="Lucida Grande" pitchFamily="48" charset="0"/>
                <a:ea typeface="ヒラギノ角ゴ Pro W3" pitchFamily="48" charset="-128"/>
              </a:endParaRPr>
            </a:p>
          </p:txBody>
        </p:sp>
        <p:sp>
          <p:nvSpPr>
            <p:cNvPr id="85003" name="Text Box 13"/>
            <p:cNvSpPr txBox="1">
              <a:spLocks noChangeArrowheads="1"/>
            </p:cNvSpPr>
            <p:nvPr/>
          </p:nvSpPr>
          <p:spPr bwMode="auto">
            <a:xfrm>
              <a:off x="3405180" y="5353059"/>
              <a:ext cx="2377440" cy="109728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GB" b="1" dirty="0">
                  <a:solidFill>
                    <a:srgbClr val="5D5354"/>
                  </a:solidFill>
                  <a:latin typeface="Lucida Grande" pitchFamily="48" charset="0"/>
                  <a:ea typeface="ヒラギノ角ゴ Pro W3" pitchFamily="48" charset="-128"/>
                </a:rPr>
                <a:t>Attracting R&amp;D investment from global business</a:t>
              </a:r>
            </a:p>
          </p:txBody>
        </p:sp>
        <p:sp>
          <p:nvSpPr>
            <p:cNvPr id="85005" name="Text Box 15"/>
            <p:cNvSpPr txBox="1">
              <a:spLocks noChangeArrowheads="1"/>
            </p:cNvSpPr>
            <p:nvPr/>
          </p:nvSpPr>
          <p:spPr bwMode="auto">
            <a:xfrm>
              <a:off x="193348" y="4067175"/>
              <a:ext cx="2926080" cy="822960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0" hangingPunct="0"/>
              <a:endParaRPr lang="en-GB" b="1" dirty="0" smtClean="0">
                <a:solidFill>
                  <a:srgbClr val="5D5354"/>
                </a:solidFill>
                <a:latin typeface="Lucida Grande" pitchFamily="48" charset="0"/>
                <a:ea typeface="ヒラギノ角ゴ Pro W3" pitchFamily="48" charset="-128"/>
              </a:endParaRPr>
            </a:p>
            <a:p>
              <a:pPr algn="ctr" eaLnBrk="0" hangingPunct="0"/>
              <a:r>
                <a:rPr lang="en-GB" b="1" dirty="0" smtClean="0">
                  <a:solidFill>
                    <a:srgbClr val="5D5354"/>
                  </a:solidFill>
                  <a:latin typeface="Lucida Grande" pitchFamily="48" charset="0"/>
                  <a:ea typeface="ヒラギノ角ゴ Pro W3" pitchFamily="48" charset="-128"/>
                </a:rPr>
                <a:t>Creating </a:t>
              </a:r>
              <a:r>
                <a:rPr lang="en-GB" b="1" dirty="0">
                  <a:solidFill>
                    <a:srgbClr val="5D5354"/>
                  </a:solidFill>
                  <a:latin typeface="Lucida Grande" pitchFamily="48" charset="0"/>
                  <a:ea typeface="ヒラギノ角ゴ Pro W3" pitchFamily="48" charset="-128"/>
                </a:rPr>
                <a:t>new </a:t>
              </a:r>
              <a:r>
                <a:rPr lang="en-GB" b="1" dirty="0" smtClean="0">
                  <a:solidFill>
                    <a:srgbClr val="5D5354"/>
                  </a:solidFill>
                  <a:latin typeface="Lucida Grande" pitchFamily="48" charset="0"/>
                  <a:ea typeface="ヒラギノ角ゴ Pro W3" pitchFamily="48" charset="-128"/>
                </a:rPr>
                <a:t>businesses</a:t>
              </a:r>
              <a:endParaRPr lang="en-GB" b="1" dirty="0">
                <a:solidFill>
                  <a:srgbClr val="5D5354"/>
                </a:solidFill>
                <a:latin typeface="Lucida Grande" pitchFamily="48" charset="0"/>
                <a:ea typeface="ヒラギノ角ゴ Pro W3" pitchFamily="48" charset="-128"/>
              </a:endParaRPr>
            </a:p>
          </p:txBody>
        </p:sp>
        <p:sp>
          <p:nvSpPr>
            <p:cNvPr id="85006" name="Line 18"/>
            <p:cNvSpPr>
              <a:spLocks noChangeShapeType="1"/>
            </p:cNvSpPr>
            <p:nvPr/>
          </p:nvSpPr>
          <p:spPr bwMode="auto">
            <a:xfrm flipV="1">
              <a:off x="3241675" y="4264025"/>
              <a:ext cx="320675" cy="212725"/>
            </a:xfrm>
            <a:prstGeom prst="line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5007" name="Line 19"/>
            <p:cNvSpPr>
              <a:spLocks noChangeShapeType="1"/>
            </p:cNvSpPr>
            <p:nvPr/>
          </p:nvSpPr>
          <p:spPr bwMode="auto">
            <a:xfrm flipV="1">
              <a:off x="4597400" y="4943475"/>
              <a:ext cx="12700" cy="366713"/>
            </a:xfrm>
            <a:prstGeom prst="line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5008" name="Line 20"/>
            <p:cNvSpPr>
              <a:spLocks noChangeShapeType="1"/>
            </p:cNvSpPr>
            <p:nvPr/>
          </p:nvSpPr>
          <p:spPr bwMode="auto">
            <a:xfrm flipH="1" flipV="1">
              <a:off x="5668963" y="4267200"/>
              <a:ext cx="306387" cy="211138"/>
            </a:xfrm>
            <a:prstGeom prst="line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5009" name="Line 21"/>
            <p:cNvSpPr>
              <a:spLocks noChangeShapeType="1"/>
            </p:cNvSpPr>
            <p:nvPr/>
          </p:nvSpPr>
          <p:spPr bwMode="auto">
            <a:xfrm>
              <a:off x="3835400" y="2873374"/>
              <a:ext cx="324695" cy="327251"/>
            </a:xfrm>
            <a:prstGeom prst="line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5010" name="Line 22"/>
            <p:cNvSpPr>
              <a:spLocks noChangeShapeType="1"/>
            </p:cNvSpPr>
            <p:nvPr/>
          </p:nvSpPr>
          <p:spPr bwMode="auto">
            <a:xfrm flipH="1">
              <a:off x="5487988" y="3054350"/>
              <a:ext cx="392112" cy="276225"/>
            </a:xfrm>
            <a:prstGeom prst="line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029145" name="AutoShape 25"/>
            <p:cNvSpPr>
              <a:spLocks noChangeArrowheads="1"/>
            </p:cNvSpPr>
            <p:nvPr/>
          </p:nvSpPr>
          <p:spPr bwMode="auto">
            <a:xfrm>
              <a:off x="3787776" y="3086100"/>
              <a:ext cx="1781175" cy="1709738"/>
            </a:xfrm>
            <a:prstGeom prst="pentagon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en-GB" sz="2400" b="1" dirty="0">
                  <a:latin typeface="Arial" pitchFamily="34" charset="0"/>
                  <a:ea typeface="ヒラギノ角ゴ Pro W3" pitchFamily="48" charset="-128"/>
                </a:rPr>
                <a:t>Economic </a:t>
              </a:r>
            </a:p>
            <a:p>
              <a:pPr algn="ctr" eaLnBrk="0" hangingPunct="0">
                <a:defRPr/>
              </a:pPr>
              <a:r>
                <a:rPr lang="en-GB" sz="2400" b="1" dirty="0">
                  <a:latin typeface="Arial" pitchFamily="34" charset="0"/>
                  <a:ea typeface="ヒラギノ角ゴ Pro W3" pitchFamily="48" charset="-128"/>
                </a:rPr>
                <a:t>Impact</a:t>
              </a:r>
            </a:p>
          </p:txBody>
        </p:sp>
      </p:grpSp>
      <p:sp>
        <p:nvSpPr>
          <p:cNvPr id="85012" name="Rectangle 26"/>
          <p:cNvSpPr>
            <a:spLocks noGrp="1" noChangeArrowheads="1"/>
          </p:cNvSpPr>
          <p:nvPr>
            <p:ph type="title"/>
          </p:nvPr>
        </p:nvSpPr>
        <p:spPr>
          <a:xfrm>
            <a:off x="2724150" y="-142892"/>
            <a:ext cx="5659438" cy="1143000"/>
          </a:xfrm>
          <a:ln/>
        </p:spPr>
        <p:txBody>
          <a:bodyPr/>
          <a:lstStyle/>
          <a:p>
            <a:r>
              <a:rPr lang="en-GB" sz="3600" b="1" dirty="0">
                <a:solidFill>
                  <a:schemeClr val="bg1"/>
                </a:solidFill>
              </a:rPr>
              <a:t>Research </a:t>
            </a:r>
            <a:r>
              <a:rPr lang="en-GB" sz="3600" b="1" dirty="0" smtClean="0">
                <a:solidFill>
                  <a:schemeClr val="bg1"/>
                </a:solidFill>
              </a:rPr>
              <a:t>Infrastructures</a:t>
            </a:r>
            <a:endParaRPr lang="en-GB" sz="3600" b="1" dirty="0"/>
          </a:p>
        </p:txBody>
      </p:sp>
      <p:sp>
        <p:nvSpPr>
          <p:cNvPr id="85013" name="TextBox 1"/>
          <p:cNvSpPr txBox="1">
            <a:spLocks noChangeArrowheads="1"/>
          </p:cNvSpPr>
          <p:nvPr/>
        </p:nvSpPr>
        <p:spPr bwMode="auto">
          <a:xfrm>
            <a:off x="71438" y="638175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000" b="1">
                <a:solidFill>
                  <a:srgbClr val="C00000"/>
                </a:solidFill>
                <a:latin typeface="Lucida Grande" pitchFamily="48" charset="0"/>
                <a:ea typeface="ヒラギノ角ゴ Pro W3" pitchFamily="48" charset="-128"/>
              </a:rPr>
              <a:t>DIUS ‘Economic Impact Framework’ – May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1880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42D850-85C8-4125-AEF1-2F0432EFC294}" type="slidenum">
              <a:rPr lang="en-US" sz="2500" b="0" smtClean="0">
                <a:latin typeface="Gill Sans MT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2500" b="0" smtClean="0"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11269" name="AutoShape 8"/>
          <p:cNvSpPr>
            <a:spLocks/>
          </p:cNvSpPr>
          <p:nvPr/>
        </p:nvSpPr>
        <p:spPr bwMode="auto">
          <a:xfrm>
            <a:off x="0" y="5908675"/>
            <a:ext cx="3429000" cy="6445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01600">
              <a:lnSpc>
                <a:spcPct val="80000"/>
              </a:lnSpc>
              <a:spcBef>
                <a:spcPts val="850"/>
              </a:spcBef>
            </a:pPr>
            <a:r>
              <a:rPr lang="en-US" sz="3500">
                <a:solidFill>
                  <a:srgbClr val="FFFFFF"/>
                </a:solidFill>
                <a:latin typeface="Gill Sans MT" pitchFamily="34" charset="0"/>
                <a:sym typeface="Helvetica Neue"/>
              </a:rPr>
              <a:t>Presentation </a:t>
            </a:r>
            <a:r>
              <a:rPr lang="en-US" sz="2500">
                <a:latin typeface="Gill Sans MT" pitchFamily="34" charset="0"/>
                <a:sym typeface="Helvetica Neue"/>
              </a:rPr>
              <a:t>www.dst.gov.za</a:t>
            </a:r>
            <a:endParaRPr lang="en-US" sz="2500">
              <a:latin typeface="Gill Sans MT" pitchFamily="34" charset="0"/>
            </a:endParaRPr>
          </a:p>
        </p:txBody>
      </p:sp>
      <p:sp>
        <p:nvSpPr>
          <p:cNvPr id="6" name="AutoShape 8"/>
          <p:cNvSpPr>
            <a:spLocks/>
          </p:cNvSpPr>
          <p:nvPr/>
        </p:nvSpPr>
        <p:spPr bwMode="auto">
          <a:xfrm>
            <a:off x="2028825" y="0"/>
            <a:ext cx="7115175" cy="10683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01600">
              <a:lnSpc>
                <a:spcPct val="80000"/>
              </a:lnSpc>
              <a:spcBef>
                <a:spcPts val="850"/>
              </a:spcBef>
            </a:pPr>
            <a:r>
              <a:rPr lang="en-US" sz="3500" b="1" dirty="0" smtClean="0">
                <a:solidFill>
                  <a:srgbClr val="FFFFFF"/>
                </a:solidFill>
                <a:latin typeface="Gill Sans MT" pitchFamily="34" charset="0"/>
                <a:sym typeface="Helvetica Neue"/>
              </a:rPr>
              <a:t>Why the Government should support R&amp;D (1)?</a:t>
            </a:r>
            <a:endParaRPr lang="en-US" sz="3500" dirty="0">
              <a:latin typeface="Gill Sans MT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" y="1143000"/>
            <a:ext cx="8610600" cy="49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F3640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Deputy</a:t>
            </a:r>
            <a:r>
              <a:rPr kumimoji="0" lang="en-GB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President </a:t>
            </a:r>
            <a:r>
              <a:rPr kumimoji="0" lang="en-GB" sz="21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Motlanthe</a:t>
            </a:r>
            <a:r>
              <a:rPr kumimoji="0" lang="en-GB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(STI Summit, 20-21 July 2013): </a:t>
            </a:r>
            <a:endParaRPr kumimoji="0" lang="en-GB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31813" marR="0" lvl="0" indent="-176213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F36403"/>
              </a:buClr>
              <a:buSzTx/>
              <a:tabLst/>
              <a:defRPr/>
            </a:pPr>
            <a:r>
              <a:rPr kumimoji="0" lang="en-GB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“The </a:t>
            </a:r>
            <a:r>
              <a:rPr lang="en-GB" sz="2100" b="1" i="1" dirty="0" smtClean="0">
                <a:latin typeface="Arial"/>
                <a:cs typeface="Arial"/>
              </a:rPr>
              <a:t>benefits of science, technology and innovation </a:t>
            </a:r>
            <a:r>
              <a:rPr lang="en-GB" sz="2100" dirty="0" smtClean="0">
                <a:latin typeface="Arial"/>
                <a:cs typeface="Arial"/>
              </a:rPr>
              <a:t>are not only potentially immense for us, but more crucially – constitute the </a:t>
            </a:r>
            <a:r>
              <a:rPr lang="en-GB" sz="2100" b="1" i="1" dirty="0" smtClean="0">
                <a:latin typeface="Arial"/>
                <a:cs typeface="Arial"/>
              </a:rPr>
              <a:t>preconditions for South Africa’s development</a:t>
            </a:r>
            <a:r>
              <a:rPr lang="en-GB" sz="2100" dirty="0" smtClean="0">
                <a:latin typeface="Arial"/>
                <a:cs typeface="Arial"/>
              </a:rPr>
              <a:t>;”</a:t>
            </a:r>
          </a:p>
          <a:p>
            <a:pPr marL="342900" lvl="0" indent="-342900" eaLnBrk="0" hangingPunct="0">
              <a:spcBef>
                <a:spcPts val="800"/>
              </a:spcBef>
              <a:buClr>
                <a:srgbClr val="F36403"/>
              </a:buClr>
              <a:defRPr/>
            </a:pPr>
            <a:r>
              <a:rPr kumimoji="0" lang="en-GB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- “Government knows only too</a:t>
            </a:r>
            <a:r>
              <a:rPr kumimoji="0" lang="en-GB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well </a:t>
            </a:r>
            <a:r>
              <a:rPr kumimoji="0" lang="en-GB" sz="21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indispensability of 		science, technology and innovation</a:t>
            </a:r>
            <a:r>
              <a:rPr kumimoji="0" lang="en-GB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if it is to deliver on the 	historical challenge </a:t>
            </a:r>
            <a:r>
              <a:rPr lang="en-GB" sz="2100" dirty="0" smtClean="0">
                <a:latin typeface="Arial"/>
                <a:cs typeface="Arial"/>
              </a:rPr>
              <a:t>of </a:t>
            </a:r>
            <a:r>
              <a:rPr lang="en-GB" sz="2100" b="1" i="1" dirty="0" smtClean="0">
                <a:latin typeface="Arial"/>
                <a:cs typeface="Arial"/>
              </a:rPr>
              <a:t>addressing social inequality, poverty 	and unemployment;”</a:t>
            </a:r>
            <a:endParaRPr kumimoji="0" lang="en-GB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F3640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create an environment conducive for SA to become an investment destination</a:t>
            </a:r>
            <a:r>
              <a:rPr lang="en-GB" sz="2100" baseline="0" dirty="0" smtClean="0">
                <a:latin typeface="Arial"/>
                <a:cs typeface="Arial"/>
              </a:rPr>
              <a:t>; and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F36403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GB" sz="2100" dirty="0" smtClean="0">
                <a:latin typeface="Arial"/>
                <a:cs typeface="Arial"/>
              </a:rPr>
              <a:t>To achieve a truly knowledge economy – prioritising skills development as well as research capacity and human capital development. </a:t>
            </a:r>
            <a:endParaRPr kumimoji="0" lang="en-GB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F36403"/>
              </a:buClr>
              <a:buSzTx/>
              <a:tabLst/>
              <a:defRPr/>
            </a:pPr>
            <a:endParaRPr kumimoji="0" lang="en-GB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F36403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1880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42D850-85C8-4125-AEF1-2F0432EFC294}" type="slidenum">
              <a:rPr lang="en-US" sz="2500" b="0" smtClean="0">
                <a:latin typeface="Gill Sans MT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2500" b="0" smtClean="0"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11269" name="AutoShape 8"/>
          <p:cNvSpPr>
            <a:spLocks/>
          </p:cNvSpPr>
          <p:nvPr/>
        </p:nvSpPr>
        <p:spPr bwMode="auto">
          <a:xfrm>
            <a:off x="0" y="5908675"/>
            <a:ext cx="3429000" cy="6445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01600">
              <a:lnSpc>
                <a:spcPct val="80000"/>
              </a:lnSpc>
              <a:spcBef>
                <a:spcPts val="850"/>
              </a:spcBef>
            </a:pPr>
            <a:r>
              <a:rPr lang="en-US" sz="3500">
                <a:solidFill>
                  <a:srgbClr val="FFFFFF"/>
                </a:solidFill>
                <a:latin typeface="Gill Sans MT" pitchFamily="34" charset="0"/>
                <a:sym typeface="Helvetica Neue"/>
              </a:rPr>
              <a:t>Presentation </a:t>
            </a:r>
            <a:r>
              <a:rPr lang="en-US" sz="2500">
                <a:latin typeface="Gill Sans MT" pitchFamily="34" charset="0"/>
                <a:sym typeface="Helvetica Neue"/>
              </a:rPr>
              <a:t>www.dst.gov.za</a:t>
            </a:r>
            <a:endParaRPr lang="en-US" sz="2500">
              <a:latin typeface="Gill Sans MT" pitchFamily="34" charset="0"/>
            </a:endParaRPr>
          </a:p>
        </p:txBody>
      </p:sp>
      <p:sp>
        <p:nvSpPr>
          <p:cNvPr id="6" name="AutoShape 8"/>
          <p:cNvSpPr>
            <a:spLocks/>
          </p:cNvSpPr>
          <p:nvPr/>
        </p:nvSpPr>
        <p:spPr bwMode="auto">
          <a:xfrm>
            <a:off x="2028825" y="0"/>
            <a:ext cx="7115175" cy="10683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01600">
              <a:lnSpc>
                <a:spcPct val="80000"/>
              </a:lnSpc>
              <a:spcBef>
                <a:spcPts val="850"/>
              </a:spcBef>
            </a:pPr>
            <a:r>
              <a:rPr lang="en-US" sz="3500" b="1" dirty="0" smtClean="0">
                <a:solidFill>
                  <a:srgbClr val="FFFFFF"/>
                </a:solidFill>
                <a:latin typeface="Gill Sans MT" pitchFamily="34" charset="0"/>
                <a:sym typeface="Helvetica Neue"/>
              </a:rPr>
              <a:t>Why the Government should support R&amp;D(2)?</a:t>
            </a:r>
            <a:endParaRPr lang="en-US" sz="3500" dirty="0">
              <a:latin typeface="Gill Sans MT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" y="1143000"/>
            <a:ext cx="8610600" cy="49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F3640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develop</a:t>
            </a:r>
            <a:r>
              <a:rPr kumimoji="0" lang="en-GB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</a:t>
            </a:r>
            <a:r>
              <a:rPr lang="en-GB" sz="2100" dirty="0" smtClean="0">
                <a:latin typeface="Arial"/>
                <a:cs typeface="Arial"/>
              </a:rPr>
              <a:t> </a:t>
            </a:r>
            <a:r>
              <a:rPr kumimoji="0" lang="en-GB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representative, </a:t>
            </a:r>
            <a:r>
              <a:rPr kumimoji="0" lang="en-GB" sz="2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high-level human capital </a:t>
            </a:r>
            <a:r>
              <a:rPr kumimoji="0" lang="en-GB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able to pursue locally relevant, globally competitive research and innovation activities;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F3640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ensure availability of and access to internationally comparable </a:t>
            </a:r>
            <a:r>
              <a:rPr kumimoji="0" lang="en-GB" sz="2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research and innovation infrastructure </a:t>
            </a:r>
            <a:r>
              <a:rPr kumimoji="0" lang="en-GB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order to generate new knowledge and train new researchers;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F3640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strategically develop </a:t>
            </a:r>
            <a:r>
              <a:rPr kumimoji="0" lang="en-GB" sz="2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priority science areas </a:t>
            </a:r>
            <a:r>
              <a:rPr kumimoji="0" lang="en-GB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which South Africa enjoys a competitive advantage, by promoting internationally competitive research and training activities and outputs</a:t>
            </a:r>
            <a:r>
              <a:rPr kumimoji="0" lang="en-GB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– </a:t>
            </a:r>
            <a:r>
              <a:rPr kumimoji="0" lang="en-GB" sz="21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knowledge generation;</a:t>
            </a:r>
            <a:r>
              <a:rPr lang="en-GB" sz="2100" b="1" i="1" dirty="0" smtClean="0">
                <a:latin typeface="Arial"/>
                <a:cs typeface="Arial"/>
              </a:rPr>
              <a:t> </a:t>
            </a:r>
            <a:r>
              <a:rPr kumimoji="0" lang="en-GB" sz="21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F36403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GB" sz="2100" baseline="0" dirty="0" smtClean="0">
                <a:latin typeface="Arial"/>
                <a:cs typeface="Arial"/>
              </a:rPr>
              <a:t>To facilitate </a:t>
            </a:r>
            <a:r>
              <a:rPr lang="en-GB" sz="2100" b="1" i="1" baseline="0" dirty="0" smtClean="0">
                <a:latin typeface="Arial"/>
                <a:cs typeface="Arial"/>
              </a:rPr>
              <a:t>knowledge exploitation</a:t>
            </a:r>
            <a:r>
              <a:rPr lang="en-GB" sz="2100" baseline="0" dirty="0" smtClean="0">
                <a:latin typeface="Arial"/>
                <a:cs typeface="Arial"/>
              </a:rPr>
              <a:t>: patenting,</a:t>
            </a:r>
            <a:r>
              <a:rPr lang="en-GB" sz="2100" dirty="0" smtClean="0">
                <a:latin typeface="Arial"/>
                <a:cs typeface="Arial"/>
              </a:rPr>
              <a:t> </a:t>
            </a:r>
            <a:r>
              <a:rPr lang="en-GB" sz="2100" baseline="0" dirty="0" smtClean="0">
                <a:latin typeface="Arial"/>
                <a:cs typeface="Arial"/>
              </a:rPr>
              <a:t>knowledge into products and </a:t>
            </a:r>
            <a:r>
              <a:rPr lang="en-GB" sz="2100" dirty="0" smtClean="0">
                <a:latin typeface="Arial"/>
                <a:cs typeface="Arial"/>
              </a:rPr>
              <a:t>services (</a:t>
            </a:r>
            <a:r>
              <a:rPr lang="en-GB" sz="2100" baseline="0" dirty="0" smtClean="0">
                <a:latin typeface="Arial"/>
                <a:cs typeface="Arial"/>
              </a:rPr>
              <a:t>innovation)</a:t>
            </a:r>
            <a:endParaRPr lang="en-US" sz="2100" dirty="0" smtClean="0"/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F36403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F36403"/>
              </a:buClr>
              <a:buSzTx/>
              <a:tabLst/>
              <a:defRPr/>
            </a:pPr>
            <a:endParaRPr kumimoji="0" lang="en-GB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F36403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lum contrast="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409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420946"/>
            <a:ext cx="8572560" cy="2794004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SOUTH AFRICAN NATIONAL RESEARCH NETWORK (</a:t>
            </a:r>
            <a:r>
              <a:rPr lang="en-US" dirty="0" err="1" smtClean="0">
                <a:solidFill>
                  <a:srgbClr val="C00000"/>
                </a:solidFill>
                <a:latin typeface="Arial Black" pitchFamily="34" charset="0"/>
              </a:rPr>
              <a:t>SANReN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)</a:t>
            </a:r>
            <a:endParaRPr lang="en-GB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6634C-F781-494C-93A3-CB452FD1DF1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73&quot;/&gt;&lt;/object&gt;&lt;object type=&quot;3&quot; unique_id=&quot;10170&quot;&gt;&lt;property id=&quot;20148&quot; value=&quot;5&quot;/&gt;&lt;property id=&quot;20300&quot; value=&quot;Slide 5&quot;/&gt;&lt;property id=&quot;20307&quot; value=&quot;374&quot;/&gt;&lt;/object&gt;&lt;object type=&quot;3&quot; unique_id=&quot;10265&quot;&gt;&lt;property id=&quot;20148&quot; value=&quot;5&quot;/&gt;&lt;property id=&quot;20300&quot; value=&quot;Slide 6 - &amp;quot;Investments&amp;quot;&quot;/&gt;&lt;property id=&quot;20307&quot; value=&quot;376&quot;/&gt;&lt;/object&gt;&lt;object type=&quot;3&quot; unique_id=&quot;10283&quot;&gt;&lt;property id=&quot;20148&quot; value=&quot;5&quot;/&gt;&lt;property id=&quot;20300&quot; value=&quot;Slide 9&quot;/&gt;&lt;property id=&quot;20307&quot; value=&quot;377&quot;/&gt;&lt;/object&gt;&lt;object type=&quot;3&quot; unique_id=&quot;10388&quot;&gt;&lt;property id=&quot;20148&quot; value=&quot;5&quot;/&gt;&lt;property id=&quot;20300&quot; value=&quot;Slide 7&quot;/&gt;&lt;property id=&quot;20307&quot; value=&quot;378&quot;/&gt;&lt;/object&gt;&lt;object type=&quot;3&quot; unique_id=&quot;10650&quot;&gt;&lt;property id=&quot;20148&quot; value=&quot;5&quot;/&gt;&lt;property id=&quot;20300&quot; value=&quot;Slide 10&quot;/&gt;&lt;property id=&quot;20307&quot; value=&quot;386&quot;/&gt;&lt;/object&gt;&lt;object type=&quot;3&quot; unique_id=&quot;10652&quot;&gt;&lt;property id=&quot;20148&quot; value=&quot;5&quot;/&gt;&lt;property id=&quot;20300&quot; value=&quot;Slide 15 - &amp;quot;International connectivity (2)&amp;quot;&quot;/&gt;&lt;property id=&quot;20307&quot; value=&quot;382&quot;/&gt;&lt;/object&gt;&lt;object type=&quot;3&quot; unique_id=&quot;10654&quot;&gt;&lt;property id=&quot;20148&quot; value=&quot;5&quot;/&gt;&lt;property id=&quot;20300&quot; value=&quot;Slide 17 - &amp;quot;Towards a National Integrated Cyberinfrastructure System and National Infrastructure Roadmap&amp;quot;&quot;/&gt;&lt;property id=&quot;20307&quot; value=&quot;384&quot;/&gt;&lt;/object&gt;&lt;object type=&quot;3&quot; unique_id=&quot;11053&quot;&gt;&lt;property id=&quot;20148&quot; value=&quot;5&quot;/&gt;&lt;property id=&quot;20300&quot; value=&quot;Slide 13 - &amp;quot;Modern Research …&amp;quot;&quot;/&gt;&lt;property id=&quot;20307&quot; value=&quot;390&quot;/&gt;&lt;/object&gt;&lt;object type=&quot;3&quot; unique_id=&quot;11703&quot;&gt;&lt;property id=&quot;20148&quot; value=&quot;5&quot;/&gt;&lt;property id=&quot;20300&quot; value=&quot;Slide 23&quot;/&gt;&lt;property id=&quot;20307&quot; value=&quot;394&quot;/&gt;&lt;/object&gt;&lt;object type=&quot;3&quot; unique_id=&quot;11790&quot;&gt;&lt;property id=&quot;20148&quot; value=&quot;5&quot;/&gt;&lt;property id=&quot;20300&quot; value=&quot;Slide 20 - &amp;quot;African VLBI Network (AVN)&amp;quot;&quot;/&gt;&lt;property id=&quot;20307&quot; value=&quot;395&quot;/&gt;&lt;/object&gt;&lt;object type=&quot;3&quot; unique_id=&quot;12427&quot;&gt;&lt;property id=&quot;20148&quot; value=&quot;5&quot;/&gt;&lt;property id=&quot;20300&quot; value=&quot;Slide 12&quot;/&gt;&lt;property id=&quot;20307&quot; value=&quot;397&quot;/&gt;&lt;/object&gt;&lt;object type=&quot;3&quot; unique_id=&quot;12451&quot;&gt;&lt;property id=&quot;20148&quot; value=&quot;5&quot;/&gt;&lt;property id=&quot;20300&quot; value=&quot;Slide 21&quot;/&gt;&lt;property id=&quot;20307&quot; value=&quot;401&quot;/&gt;&lt;/object&gt;&lt;object type=&quot;3&quot; unique_id=&quot;12693&quot;&gt;&lt;property id=&quot;20148&quot; value=&quot;5&quot;/&gt;&lt;property id=&quot;20300&quot; value=&quot;Slide 2&quot;/&gt;&lt;property id=&quot;20307&quot; value=&quot;431&quot;/&gt;&lt;/object&gt;&lt;object type=&quot;3&quot; unique_id=&quot;12694&quot;&gt;&lt;property id=&quot;20148&quot; value=&quot;5&quot;/&gt;&lt;property id=&quot;20300&quot; value=&quot;Slide 4&quot;/&gt;&lt;property id=&quot;20307&quot; value=&quot;433&quot;/&gt;&lt;/object&gt;&lt;object type=&quot;3&quot; unique_id=&quot;12695&quot;&gt;&lt;property id=&quot;20148&quot; value=&quot;5&quot;/&gt;&lt;property id=&quot;20300&quot; value=&quot;Slide 11&quot;/&gt;&lt;property id=&quot;20307&quot; value=&quot;434&quot;/&gt;&lt;/object&gt;&lt;object type=&quot;3&quot; unique_id=&quot;12969&quot;&gt;&lt;property id=&quot;20148&quot; value=&quot;5&quot;/&gt;&lt;property id=&quot;20300&quot; value=&quot;Slide 14 - &amp;quot;International connectivity (1)&amp;quot;&quot;/&gt;&lt;property id=&quot;20307&quot; value=&quot;435&quot;/&gt;&lt;/object&gt;&lt;object type=&quot;3&quot; unique_id=&quot;12970&quot;&gt;&lt;property id=&quot;20148&quot; value=&quot;5&quot;/&gt;&lt;property id=&quot;20300&quot; value=&quot;Slide 16&quot;/&gt;&lt;property id=&quot;20307&quot; value=&quot;436&quot;/&gt;&lt;/object&gt;&lt;object type=&quot;3&quot; unique_id=&quot;13195&quot;&gt;&lt;property id=&quot;20148&quot; value=&quot;5&quot;/&gt;&lt;property id=&quot;20300&quot; value=&quot;Slide 18 - &amp;quot;Areas of Collaboration (1)&amp;quot;&quot;/&gt;&lt;property id=&quot;20307&quot; value=&quot;438&quot;/&gt;&lt;/object&gt;&lt;object type=&quot;3&quot; unique_id=&quot;13417&quot;&gt;&lt;property id=&quot;20148&quot; value=&quot;5&quot;/&gt;&lt;property id=&quot;20300&quot; value=&quot;Slide 19 - &amp;quot;SKA: The Big One!  Data transport challenge …&amp;quot;&quot;/&gt;&lt;property id=&quot;20307&quot; value=&quot;439&quot;/&gt;&lt;/object&gt;&lt;object type=&quot;3&quot; unique_id=&quot;13955&quot;&gt;&lt;property id=&quot;20148&quot; value=&quot;5&quot;/&gt;&lt;property id=&quot;20300&quot; value=&quot;Slide 8&quot;/&gt;&lt;property id=&quot;20307&quot; value=&quot;441&quot;/&gt;&lt;/object&gt;&lt;object type=&quot;3&quot; unique_id=&quot;14310&quot;&gt;&lt;property id=&quot;20148&quot; value=&quot;5&quot;/&gt;&lt;property id=&quot;20300&quot; value=&quot;Slide 22 - &amp;quot;Conclusions&amp;quot;&quot;/&gt;&lt;property id=&quot;20307&quot; value=&quot;442&quot;/&gt;&lt;/object&gt;&lt;object type=&quot;3&quot; unique_id=&quot;14609&quot;&gt;&lt;property id=&quot;20148&quot; value=&quot;5&quot;/&gt;&lt;property id=&quot;20300&quot; value=&quot;Slide 3&quot;/&gt;&lt;property id=&quot;20307&quot; value=&quot;44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3473</TotalTime>
  <Words>1857</Words>
  <Application>Microsoft Office PowerPoint</Application>
  <PresentationFormat>On-screen Show (4:3)</PresentationFormat>
  <Paragraphs>386</Paragraphs>
  <Slides>37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The Focus of Cyber-Infrastructure</vt:lpstr>
      <vt:lpstr>The Research Infrastructure Ecosystem </vt:lpstr>
      <vt:lpstr>The Impact of Infrastructures</vt:lpstr>
      <vt:lpstr>Research Infrastructures</vt:lpstr>
      <vt:lpstr>Slide 7</vt:lpstr>
      <vt:lpstr>Slide 8</vt:lpstr>
      <vt:lpstr>SOUTH AFRICAN NATIONAL RESEARCH NETWORK (SANReN)</vt:lpstr>
      <vt:lpstr>Slide 10</vt:lpstr>
      <vt:lpstr>Investments</vt:lpstr>
      <vt:lpstr>Slide 12</vt:lpstr>
      <vt:lpstr>Slide 13</vt:lpstr>
      <vt:lpstr>Slide 14</vt:lpstr>
      <vt:lpstr>Slide 15</vt:lpstr>
      <vt:lpstr>Slide 16</vt:lpstr>
      <vt:lpstr>Slide 17</vt:lpstr>
      <vt:lpstr>Modern Research …</vt:lpstr>
      <vt:lpstr>International connectivity (1)</vt:lpstr>
      <vt:lpstr>International connectivity (2)</vt:lpstr>
      <vt:lpstr>Slide 21</vt:lpstr>
      <vt:lpstr>Slide 22</vt:lpstr>
      <vt:lpstr>Centre for High Performance Computing </vt:lpstr>
      <vt:lpstr>Investments: CHPC (3:10)</vt:lpstr>
      <vt:lpstr>HPC INFRASTRUCTURE</vt:lpstr>
      <vt:lpstr>BlueGene for Africa Initiative</vt:lpstr>
      <vt:lpstr>Capacity Building Activities</vt:lpstr>
      <vt:lpstr>Impact of CHPC</vt:lpstr>
      <vt:lpstr>Digital Data has hit the “Tipping Point” as a Global Priority</vt:lpstr>
      <vt:lpstr>Components for effective  data exchange</vt:lpstr>
      <vt:lpstr>DIRISA Status</vt:lpstr>
      <vt:lpstr>Slide 32</vt:lpstr>
      <vt:lpstr>Towards A National Integrated Cyber-infrastructure System</vt:lpstr>
      <vt:lpstr>What’s next? (1)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Studio1</dc:creator>
  <cp:lastModifiedBy>DanielA</cp:lastModifiedBy>
  <cp:revision>535</cp:revision>
  <cp:lastPrinted>2013-05-29T07:58:46Z</cp:lastPrinted>
  <dcterms:created xsi:type="dcterms:W3CDTF">2013-02-22T07:37:51Z</dcterms:created>
  <dcterms:modified xsi:type="dcterms:W3CDTF">2014-01-26T22:02:26Z</dcterms:modified>
</cp:coreProperties>
</file>