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5" r:id="rId2"/>
    <p:sldMasterId id="2147483748" r:id="rId3"/>
    <p:sldMasterId id="2147483774" r:id="rId4"/>
  </p:sldMasterIdLst>
  <p:notesMasterIdLst>
    <p:notesMasterId r:id="rId31"/>
  </p:notesMasterIdLst>
  <p:sldIdLst>
    <p:sldId id="256" r:id="rId5"/>
    <p:sldId id="260" r:id="rId6"/>
    <p:sldId id="285" r:id="rId7"/>
    <p:sldId id="281" r:id="rId8"/>
    <p:sldId id="286" r:id="rId9"/>
    <p:sldId id="265" r:id="rId10"/>
    <p:sldId id="279" r:id="rId11"/>
    <p:sldId id="261" r:id="rId12"/>
    <p:sldId id="263" r:id="rId13"/>
    <p:sldId id="264" r:id="rId14"/>
    <p:sldId id="267" r:id="rId15"/>
    <p:sldId id="266" r:id="rId16"/>
    <p:sldId id="268" r:id="rId17"/>
    <p:sldId id="288" r:id="rId18"/>
    <p:sldId id="277" r:id="rId19"/>
    <p:sldId id="278" r:id="rId20"/>
    <p:sldId id="270" r:id="rId21"/>
    <p:sldId id="291" r:id="rId22"/>
    <p:sldId id="283" r:id="rId23"/>
    <p:sldId id="289" r:id="rId24"/>
    <p:sldId id="284" r:id="rId25"/>
    <p:sldId id="290" r:id="rId26"/>
    <p:sldId id="282" r:id="rId27"/>
    <p:sldId id="287" r:id="rId28"/>
    <p:sldId id="274"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73191" autoAdjust="0"/>
  </p:normalViewPr>
  <p:slideViewPr>
    <p:cSldViewPr>
      <p:cViewPr varScale="1">
        <p:scale>
          <a:sx n="67" d="100"/>
          <a:sy n="67" d="100"/>
        </p:scale>
        <p:origin x="-150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berfly\Dropbox\MAC-Project\Results\FFTW\Calcu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dirty="0" smtClean="0"/>
              <a:t>Single Precision </a:t>
            </a:r>
            <a:r>
              <a:rPr lang="en-ZA" dirty="0"/>
              <a:t>Complex 1D </a:t>
            </a:r>
            <a:r>
              <a:rPr lang="en-ZA" dirty="0" smtClean="0"/>
              <a:t>FFT: </a:t>
            </a:r>
            <a:r>
              <a:rPr lang="en-ZA" dirty="0"/>
              <a:t>MFLOPS </a:t>
            </a:r>
          </a:p>
        </c:rich>
      </c:tx>
      <c:layout/>
      <c:overlay val="0"/>
    </c:title>
    <c:autoTitleDeleted val="0"/>
    <c:plotArea>
      <c:layout/>
      <c:lineChart>
        <c:grouping val="standard"/>
        <c:varyColors val="0"/>
        <c:ser>
          <c:idx val="0"/>
          <c:order val="0"/>
          <c:tx>
            <c:v>Cortex-A7 (≤ 2 cores)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A7CPUFFTPerformance!$C$3:$C$23</c:f>
              <c:numCache>
                <c:formatCode>0</c:formatCode>
                <c:ptCount val="21"/>
                <c:pt idx="0">
                  <c:v>98.751000000000005</c:v>
                </c:pt>
                <c:pt idx="1">
                  <c:v>251.75</c:v>
                </c:pt>
                <c:pt idx="2">
                  <c:v>437.81</c:v>
                </c:pt>
                <c:pt idx="3">
                  <c:v>571.34</c:v>
                </c:pt>
                <c:pt idx="4">
                  <c:v>741.74</c:v>
                </c:pt>
                <c:pt idx="5">
                  <c:v>826.52</c:v>
                </c:pt>
                <c:pt idx="6">
                  <c:v>891.3</c:v>
                </c:pt>
                <c:pt idx="7">
                  <c:v>912.36</c:v>
                </c:pt>
                <c:pt idx="8">
                  <c:v>922.39</c:v>
                </c:pt>
                <c:pt idx="9">
                  <c:v>869.35</c:v>
                </c:pt>
                <c:pt idx="10">
                  <c:v>916.47</c:v>
                </c:pt>
                <c:pt idx="11">
                  <c:v>1022.1</c:v>
                </c:pt>
                <c:pt idx="12">
                  <c:v>1040.5999999999999</c:v>
                </c:pt>
                <c:pt idx="13">
                  <c:v>821.62</c:v>
                </c:pt>
                <c:pt idx="14">
                  <c:v>785.18</c:v>
                </c:pt>
                <c:pt idx="15">
                  <c:v>709.74</c:v>
                </c:pt>
                <c:pt idx="16">
                  <c:v>693.37</c:v>
                </c:pt>
                <c:pt idx="17">
                  <c:v>637.05999999999995</c:v>
                </c:pt>
                <c:pt idx="18">
                  <c:v>546.72</c:v>
                </c:pt>
                <c:pt idx="19">
                  <c:v>539.58000000000004</c:v>
                </c:pt>
                <c:pt idx="20">
                  <c:v>504.8</c:v>
                </c:pt>
              </c:numCache>
            </c:numRef>
          </c:val>
          <c:smooth val="0"/>
        </c:ser>
        <c:ser>
          <c:idx val="1"/>
          <c:order val="1"/>
          <c:tx>
            <c:v>Cortex-A9 (≤ 4 cores)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A9CPUFFTPerformance!$C$3:$C$23</c:f>
              <c:numCache>
                <c:formatCode>#,##0</c:formatCode>
                <c:ptCount val="21"/>
                <c:pt idx="0">
                  <c:v>130.88999999999999</c:v>
                </c:pt>
                <c:pt idx="1">
                  <c:v>370.44</c:v>
                </c:pt>
                <c:pt idx="2">
                  <c:v>663.71</c:v>
                </c:pt>
                <c:pt idx="3">
                  <c:v>818.94</c:v>
                </c:pt>
                <c:pt idx="4">
                  <c:v>941.88</c:v>
                </c:pt>
                <c:pt idx="5">
                  <c:v>1141.4000000000001</c:v>
                </c:pt>
                <c:pt idx="6">
                  <c:v>1167.4000000000001</c:v>
                </c:pt>
                <c:pt idx="7">
                  <c:v>1117.8</c:v>
                </c:pt>
                <c:pt idx="8">
                  <c:v>1095.5</c:v>
                </c:pt>
                <c:pt idx="9">
                  <c:v>1062.5</c:v>
                </c:pt>
                <c:pt idx="10">
                  <c:v>1275.4000000000001</c:v>
                </c:pt>
                <c:pt idx="11">
                  <c:v>1767.7</c:v>
                </c:pt>
                <c:pt idx="12">
                  <c:v>2511.3000000000002</c:v>
                </c:pt>
                <c:pt idx="13">
                  <c:v>2755.5</c:v>
                </c:pt>
                <c:pt idx="14">
                  <c:v>2613.8000000000002</c:v>
                </c:pt>
                <c:pt idx="15">
                  <c:v>1888.6</c:v>
                </c:pt>
                <c:pt idx="16">
                  <c:v>1196</c:v>
                </c:pt>
                <c:pt idx="17">
                  <c:v>1077.7</c:v>
                </c:pt>
                <c:pt idx="18">
                  <c:v>1051.7</c:v>
                </c:pt>
                <c:pt idx="19">
                  <c:v>1011.5</c:v>
                </c:pt>
                <c:pt idx="20">
                  <c:v>1029.3</c:v>
                </c:pt>
              </c:numCache>
            </c:numRef>
          </c:val>
          <c:smooth val="0"/>
        </c:ser>
        <c:ser>
          <c:idx val="2"/>
          <c:order val="2"/>
          <c:tx>
            <c:v>Cortex-A9 (≤ 2 cores)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A9CPUFFTPerformance!$C$26:$C$46</c:f>
              <c:numCache>
                <c:formatCode>General</c:formatCode>
                <c:ptCount val="21"/>
                <c:pt idx="0">
                  <c:v>130.58000000000001</c:v>
                </c:pt>
                <c:pt idx="1">
                  <c:v>370.29</c:v>
                </c:pt>
                <c:pt idx="2">
                  <c:v>663.71</c:v>
                </c:pt>
                <c:pt idx="3">
                  <c:v>818.56</c:v>
                </c:pt>
                <c:pt idx="4">
                  <c:v>941.88</c:v>
                </c:pt>
                <c:pt idx="5">
                  <c:v>1141.4000000000001</c:v>
                </c:pt>
                <c:pt idx="6">
                  <c:v>1167.4000000000001</c:v>
                </c:pt>
                <c:pt idx="7">
                  <c:v>1117.8</c:v>
                </c:pt>
                <c:pt idx="8">
                  <c:v>1095.5</c:v>
                </c:pt>
                <c:pt idx="9">
                  <c:v>1062.5</c:v>
                </c:pt>
                <c:pt idx="10">
                  <c:v>1275.4000000000001</c:v>
                </c:pt>
                <c:pt idx="11">
                  <c:v>1329.3</c:v>
                </c:pt>
                <c:pt idx="12">
                  <c:v>1492.7</c:v>
                </c:pt>
                <c:pt idx="13">
                  <c:v>1478.1</c:v>
                </c:pt>
                <c:pt idx="14">
                  <c:v>1377.5</c:v>
                </c:pt>
                <c:pt idx="15">
                  <c:v>1085.0999999999999</c:v>
                </c:pt>
                <c:pt idx="16">
                  <c:v>759.92</c:v>
                </c:pt>
                <c:pt idx="17">
                  <c:v>650.25</c:v>
                </c:pt>
                <c:pt idx="18">
                  <c:v>619.79</c:v>
                </c:pt>
                <c:pt idx="19">
                  <c:v>628.74</c:v>
                </c:pt>
                <c:pt idx="20">
                  <c:v>631.29999999999995</c:v>
                </c:pt>
              </c:numCache>
            </c:numRef>
          </c:val>
          <c:smooth val="0"/>
        </c:ser>
        <c:dLbls>
          <c:showLegendKey val="0"/>
          <c:showVal val="0"/>
          <c:showCatName val="0"/>
          <c:showSerName val="0"/>
          <c:showPercent val="0"/>
          <c:showBubbleSize val="0"/>
        </c:dLbls>
        <c:marker val="1"/>
        <c:smooth val="0"/>
        <c:axId val="107311104"/>
        <c:axId val="113512960"/>
      </c:lineChart>
      <c:catAx>
        <c:axId val="107311104"/>
        <c:scaling>
          <c:orientation val="minMax"/>
        </c:scaling>
        <c:delete val="1"/>
        <c:axPos val="b"/>
        <c:numFmt formatCode="General" sourceLinked="1"/>
        <c:majorTickMark val="none"/>
        <c:minorTickMark val="none"/>
        <c:tickLblPos val="nextTo"/>
        <c:crossAx val="113512960"/>
        <c:crosses val="autoZero"/>
        <c:auto val="1"/>
        <c:lblAlgn val="ctr"/>
        <c:lblOffset val="100"/>
        <c:noMultiLvlLbl val="0"/>
      </c:catAx>
      <c:valAx>
        <c:axId val="113512960"/>
        <c:scaling>
          <c:orientation val="minMax"/>
        </c:scaling>
        <c:delete val="0"/>
        <c:axPos val="l"/>
        <c:majorGridlines/>
        <c:title>
          <c:tx>
            <c:rich>
              <a:bodyPr rot="-5400000" vert="horz"/>
              <a:lstStyle/>
              <a:p>
                <a:pPr>
                  <a:defRPr sz="1600"/>
                </a:pPr>
                <a:r>
                  <a:rPr lang="en-ZA" sz="1600"/>
                  <a:t>'MFLOPS'</a:t>
                </a:r>
              </a:p>
            </c:rich>
          </c:tx>
          <c:layout/>
          <c:overlay val="0"/>
        </c:title>
        <c:numFmt formatCode="0" sourceLinked="1"/>
        <c:majorTickMark val="none"/>
        <c:minorTickMark val="none"/>
        <c:tickLblPos val="nextTo"/>
        <c:spPr>
          <a:ln w="9525">
            <a:noFill/>
          </a:ln>
        </c:spPr>
        <c:txPr>
          <a:bodyPr/>
          <a:lstStyle/>
          <a:p>
            <a:pPr>
              <a:defRPr sz="1600"/>
            </a:pPr>
            <a:endParaRPr lang="en-US"/>
          </a:p>
        </c:txPr>
        <c:crossAx val="107311104"/>
        <c:crosses val="autoZero"/>
        <c:crossBetween val="between"/>
      </c:valAx>
    </c:plotArea>
    <c:legend>
      <c:legendPos val="r"/>
      <c:layout>
        <c:manualLayout>
          <c:xMode val="edge"/>
          <c:yMode val="edge"/>
          <c:x val="0.12771194225721785"/>
          <c:y val="0.19768529794594991"/>
          <c:w val="0.31203319486895942"/>
          <c:h val="0.33000496292862547"/>
        </c:manualLayout>
      </c:layout>
      <c:overlay val="1"/>
      <c:spPr>
        <a:solidFill>
          <a:schemeClr val="bg1"/>
        </a:solidFill>
        <a:effectLst>
          <a:outerShdw blurRad="63500" sx="102000" sy="102000" algn="ctr" rotWithShape="0">
            <a:prstClr val="black">
              <a:alpha val="40000"/>
            </a:prstClr>
          </a:outerShdw>
        </a:effectLst>
      </c:spPr>
      <c:txPr>
        <a:bodyPr/>
        <a:lstStyle/>
        <a:p>
          <a:pPr>
            <a:defRPr sz="18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sz="1600"/>
              <a:t>FFT Precision</a:t>
            </a:r>
          </a:p>
        </c:rich>
      </c:tx>
      <c:layout/>
      <c:overlay val="0"/>
    </c:title>
    <c:autoTitleDeleted val="0"/>
    <c:plotArea>
      <c:layout>
        <c:manualLayout>
          <c:layoutTarget val="inner"/>
          <c:xMode val="edge"/>
          <c:yMode val="edge"/>
          <c:x val="0.18067579710905701"/>
          <c:y val="0.14760714966495109"/>
          <c:w val="0.78215812374219251"/>
          <c:h val="0.61227496004340243"/>
        </c:manualLayout>
      </c:layout>
      <c:lineChart>
        <c:grouping val="standard"/>
        <c:varyColors val="0"/>
        <c:ser>
          <c:idx val="0"/>
          <c:order val="0"/>
          <c:tx>
            <c:v>Cortex-A7 (2 threads)</c:v>
          </c:tx>
          <c:cat>
            <c:numRef>
              <c:f>Accuracy!$A$2:$A$19</c:f>
              <c:numCache>
                <c:formatCode>General</c:formatCode>
                <c:ptCount val="18"/>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numCache>
            </c:numRef>
          </c:cat>
          <c:val>
            <c:numRef>
              <c:f>Accuracy!$B$2:$B$19</c:f>
              <c:numCache>
                <c:formatCode>0.00E+00</c:formatCode>
                <c:ptCount val="18"/>
                <c:pt idx="0">
                  <c:v>8.4293699999999997E-8</c:v>
                </c:pt>
                <c:pt idx="1">
                  <c:v>1.1920900000000001E-7</c:v>
                </c:pt>
                <c:pt idx="2">
                  <c:v>1.68587E-7</c:v>
                </c:pt>
                <c:pt idx="3">
                  <c:v>2.3841900000000001E-7</c:v>
                </c:pt>
                <c:pt idx="4">
                  <c:v>2.52881E-7</c:v>
                </c:pt>
                <c:pt idx="5">
                  <c:v>2.3841900000000001E-7</c:v>
                </c:pt>
                <c:pt idx="6">
                  <c:v>2.52881E-7</c:v>
                </c:pt>
                <c:pt idx="7">
                  <c:v>3.57628E-7</c:v>
                </c:pt>
                <c:pt idx="8">
                  <c:v>4.2146800000000003E-7</c:v>
                </c:pt>
                <c:pt idx="9">
                  <c:v>4.76837E-7</c:v>
                </c:pt>
                <c:pt idx="10">
                  <c:v>5.9005600000000003E-7</c:v>
                </c:pt>
                <c:pt idx="11">
                  <c:v>4.76837E-7</c:v>
                </c:pt>
                <c:pt idx="12">
                  <c:v>9.27231E-7</c:v>
                </c:pt>
                <c:pt idx="13">
                  <c:v>5.9604599999999999E-7</c:v>
                </c:pt>
                <c:pt idx="14">
                  <c:v>1.0958200000000001E-6</c:v>
                </c:pt>
                <c:pt idx="15">
                  <c:v>7.1525600000000001E-7</c:v>
                </c:pt>
                <c:pt idx="16">
                  <c:v>1.0958200000000001E-6</c:v>
                </c:pt>
                <c:pt idx="17">
                  <c:v>7.1525600000000001E-7</c:v>
                </c:pt>
              </c:numCache>
            </c:numRef>
          </c:val>
          <c:smooth val="0"/>
        </c:ser>
        <c:ser>
          <c:idx val="1"/>
          <c:order val="1"/>
          <c:tx>
            <c:v>Cortex-A9 (4 threads)</c:v>
          </c:tx>
          <c:cat>
            <c:numRef>
              <c:f>Accuracy!$A$2:$A$19</c:f>
              <c:numCache>
                <c:formatCode>General</c:formatCode>
                <c:ptCount val="18"/>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numCache>
            </c:numRef>
          </c:cat>
          <c:val>
            <c:numRef>
              <c:f>Accuracy!$B$25:$B$42</c:f>
              <c:numCache>
                <c:formatCode>0.00E+00</c:formatCode>
                <c:ptCount val="18"/>
                <c:pt idx="0">
                  <c:v>8.4293699999999997E-8</c:v>
                </c:pt>
                <c:pt idx="1">
                  <c:v>1.1920900000000001E-7</c:v>
                </c:pt>
                <c:pt idx="2">
                  <c:v>1.68587E-7</c:v>
                </c:pt>
                <c:pt idx="3">
                  <c:v>2.3841900000000001E-7</c:v>
                </c:pt>
                <c:pt idx="4">
                  <c:v>2.52881E-7</c:v>
                </c:pt>
                <c:pt idx="5">
                  <c:v>2.3841900000000001E-7</c:v>
                </c:pt>
                <c:pt idx="6">
                  <c:v>2.52881E-7</c:v>
                </c:pt>
                <c:pt idx="7">
                  <c:v>3.57628E-7</c:v>
                </c:pt>
                <c:pt idx="8">
                  <c:v>3.3717499999999997E-7</c:v>
                </c:pt>
                <c:pt idx="9">
                  <c:v>4.76837E-7</c:v>
                </c:pt>
                <c:pt idx="10">
                  <c:v>5.9005600000000003E-7</c:v>
                </c:pt>
                <c:pt idx="11">
                  <c:v>4.76837E-7</c:v>
                </c:pt>
                <c:pt idx="12">
                  <c:v>9.27231E-7</c:v>
                </c:pt>
                <c:pt idx="13">
                  <c:v>5.9604599999999999E-7</c:v>
                </c:pt>
                <c:pt idx="14">
                  <c:v>1.0958200000000001E-6</c:v>
                </c:pt>
                <c:pt idx="15">
                  <c:v>5.9604599999999999E-7</c:v>
                </c:pt>
                <c:pt idx="16">
                  <c:v>1.0958200000000001E-6</c:v>
                </c:pt>
                <c:pt idx="17">
                  <c:v>7.1525600000000001E-7</c:v>
                </c:pt>
              </c:numCache>
            </c:numRef>
          </c:val>
          <c:smooth val="0"/>
        </c:ser>
        <c:dLbls>
          <c:showLegendKey val="0"/>
          <c:showVal val="0"/>
          <c:showCatName val="0"/>
          <c:showSerName val="0"/>
          <c:showPercent val="0"/>
          <c:showBubbleSize val="0"/>
        </c:dLbls>
        <c:marker val="1"/>
        <c:smooth val="0"/>
        <c:axId val="134013952"/>
        <c:axId val="106691328"/>
      </c:lineChart>
      <c:catAx>
        <c:axId val="134013952"/>
        <c:scaling>
          <c:orientation val="minMax"/>
        </c:scaling>
        <c:delete val="0"/>
        <c:axPos val="b"/>
        <c:title>
          <c:tx>
            <c:rich>
              <a:bodyPr/>
              <a:lstStyle/>
              <a:p>
                <a:pPr>
                  <a:defRPr/>
                </a:pPr>
                <a:r>
                  <a:rPr lang="en-ZA"/>
                  <a:t>FFT</a:t>
                </a:r>
                <a:r>
                  <a:rPr lang="en-ZA" baseline="0"/>
                  <a:t> Size</a:t>
                </a:r>
                <a:endParaRPr lang="en-ZA"/>
              </a:p>
            </c:rich>
          </c:tx>
          <c:layout/>
          <c:overlay val="0"/>
        </c:title>
        <c:numFmt formatCode="General" sourceLinked="1"/>
        <c:majorTickMark val="none"/>
        <c:minorTickMark val="none"/>
        <c:tickLblPos val="nextTo"/>
        <c:txPr>
          <a:bodyPr rot="-5400000" vert="horz"/>
          <a:lstStyle/>
          <a:p>
            <a:pPr>
              <a:defRPr/>
            </a:pPr>
            <a:endParaRPr lang="en-US"/>
          </a:p>
        </c:txPr>
        <c:crossAx val="106691328"/>
        <c:crossesAt val="1.0000000000000005E-8"/>
        <c:auto val="1"/>
        <c:lblAlgn val="ctr"/>
        <c:lblOffset val="100"/>
        <c:noMultiLvlLbl val="0"/>
      </c:catAx>
      <c:valAx>
        <c:axId val="106691328"/>
        <c:scaling>
          <c:logBase val="10"/>
          <c:orientation val="minMax"/>
          <c:max val="1.0000000000000004E-5"/>
          <c:min val="1.0000000000000005E-8"/>
        </c:scaling>
        <c:delete val="0"/>
        <c:axPos val="l"/>
        <c:majorGridlines/>
        <c:title>
          <c:tx>
            <c:rich>
              <a:bodyPr rot="-5400000" vert="horz"/>
              <a:lstStyle/>
              <a:p>
                <a:pPr>
                  <a:defRPr/>
                </a:pPr>
                <a:r>
                  <a:rPr lang="en-ZA"/>
                  <a:t>Relative</a:t>
                </a:r>
                <a:r>
                  <a:rPr lang="en-ZA" baseline="0"/>
                  <a:t> RMS Error</a:t>
                </a:r>
                <a:endParaRPr lang="en-ZA"/>
              </a:p>
            </c:rich>
          </c:tx>
          <c:layout/>
          <c:overlay val="0"/>
        </c:title>
        <c:numFmt formatCode="0.00E+00" sourceLinked="1"/>
        <c:majorTickMark val="none"/>
        <c:minorTickMark val="none"/>
        <c:tickLblPos val="nextTo"/>
        <c:spPr>
          <a:ln w="9525">
            <a:noFill/>
          </a:ln>
        </c:spPr>
        <c:crossAx val="134013952"/>
        <c:crosses val="autoZero"/>
        <c:crossBetween val="between"/>
      </c:valAx>
    </c:plotArea>
    <c:legend>
      <c:legendPos val="r"/>
      <c:layout>
        <c:manualLayout>
          <c:xMode val="edge"/>
          <c:yMode val="edge"/>
          <c:x val="0.17687468757721977"/>
          <c:y val="0.1774844205926773"/>
          <c:w val="0.35626174386420834"/>
          <c:h val="0.11638264490681681"/>
        </c:manualLayout>
      </c:layout>
      <c:overlay val="1"/>
      <c:spPr>
        <a:solidFill>
          <a:schemeClr val="bg1"/>
        </a:solidFill>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dirty="0" smtClean="0"/>
              <a:t>Single Precision </a:t>
            </a:r>
            <a:r>
              <a:rPr lang="en-ZA" sz="1800" dirty="0"/>
              <a:t>Complex 1D FFT: Threaded Throughput</a:t>
            </a:r>
          </a:p>
        </c:rich>
      </c:tx>
      <c:layout/>
      <c:overlay val="0"/>
    </c:title>
    <c:autoTitleDeleted val="0"/>
    <c:plotArea>
      <c:layout/>
      <c:lineChart>
        <c:grouping val="standard"/>
        <c:varyColors val="0"/>
        <c:ser>
          <c:idx val="0"/>
          <c:order val="0"/>
          <c:tx>
            <c:v>Cortex-A7 (≤ 2 threads)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A7CPUFFTPerformance!$G$3:$G$23</c:f>
              <c:numCache>
                <c:formatCode>General</c:formatCode>
                <c:ptCount val="21"/>
                <c:pt idx="0">
                  <c:v>150.68920662156822</c:v>
                </c:pt>
                <c:pt idx="1">
                  <c:v>192.06733038580151</c:v>
                </c:pt>
                <c:pt idx="2">
                  <c:v>222.68290068955454</c:v>
                </c:pt>
                <c:pt idx="3">
                  <c:v>217.9476735881733</c:v>
                </c:pt>
                <c:pt idx="4">
                  <c:v>226.05613425925924</c:v>
                </c:pt>
                <c:pt idx="5">
                  <c:v>210.46605603448279</c:v>
                </c:pt>
                <c:pt idx="6">
                  <c:v>194.14761431411532</c:v>
                </c:pt>
                <c:pt idx="7">
                  <c:v>174.07531194295902</c:v>
                </c:pt>
                <c:pt idx="8">
                  <c:v>156.37510008006407</c:v>
                </c:pt>
                <c:pt idx="9">
                  <c:v>132.66259127186279</c:v>
                </c:pt>
                <c:pt idx="10">
                  <c:v>127.12553901228542</c:v>
                </c:pt>
                <c:pt idx="11">
                  <c:v>129.96464961530464</c:v>
                </c:pt>
                <c:pt idx="12">
                  <c:v>122.13710622996952</c:v>
                </c:pt>
                <c:pt idx="13">
                  <c:v>89.285714285714292</c:v>
                </c:pt>
                <c:pt idx="14">
                  <c:v>79.87220447284345</c:v>
                </c:pt>
                <c:pt idx="15">
                  <c:v>67.658998646820024</c:v>
                </c:pt>
                <c:pt idx="16">
                  <c:v>62.227753578095829</c:v>
                </c:pt>
                <c:pt idx="17">
                  <c:v>54.010261949770452</c:v>
                </c:pt>
                <c:pt idx="18">
                  <c:v>43.90779363336992</c:v>
                </c:pt>
                <c:pt idx="19">
                  <c:v>41.167086914012245</c:v>
                </c:pt>
                <c:pt idx="20">
                  <c:v>36.679580935787811</c:v>
                </c:pt>
              </c:numCache>
            </c:numRef>
          </c:val>
          <c:smooth val="0"/>
        </c:ser>
        <c:ser>
          <c:idx val="1"/>
          <c:order val="1"/>
          <c:tx>
            <c:v>Cortex-A9 (≤ 4 threads)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A9CPUFFTPerformance!$G$3:$G$23</c:f>
              <c:numCache>
                <c:formatCode>General</c:formatCode>
                <c:ptCount val="21"/>
                <c:pt idx="0">
                  <c:v>199.72236992801044</c:v>
                </c:pt>
                <c:pt idx="1">
                  <c:v>282.62250532506016</c:v>
                </c:pt>
                <c:pt idx="2">
                  <c:v>337.58382881637164</c:v>
                </c:pt>
                <c:pt idx="3">
                  <c:v>312.40003198976325</c:v>
                </c:pt>
                <c:pt idx="4">
                  <c:v>287.43730647421029</c:v>
                </c:pt>
                <c:pt idx="5">
                  <c:v>290.6436011904762</c:v>
                </c:pt>
                <c:pt idx="6">
                  <c:v>254.31315104166669</c:v>
                </c:pt>
                <c:pt idx="7">
                  <c:v>213.22325327510916</c:v>
                </c:pt>
                <c:pt idx="8">
                  <c:v>185.74655254398479</c:v>
                </c:pt>
                <c:pt idx="9">
                  <c:v>162.11869682506745</c:v>
                </c:pt>
                <c:pt idx="10">
                  <c:v>176.91349637681159</c:v>
                </c:pt>
                <c:pt idx="11">
                  <c:v>224.77163202186577</c:v>
                </c:pt>
                <c:pt idx="12">
                  <c:v>294.76960807432914</c:v>
                </c:pt>
                <c:pt idx="13">
                  <c:v>300.32194512517418</c:v>
                </c:pt>
                <c:pt idx="14">
                  <c:v>265.8867322520606</c:v>
                </c:pt>
                <c:pt idx="15">
                  <c:v>179.85611510791367</c:v>
                </c:pt>
                <c:pt idx="16">
                  <c:v>107.29613733905579</c:v>
                </c:pt>
                <c:pt idx="17">
                  <c:v>91.365920511649151</c:v>
                </c:pt>
                <c:pt idx="18">
                  <c:v>84.459459459459467</c:v>
                </c:pt>
                <c:pt idx="19">
                  <c:v>77.167936722291884</c:v>
                </c:pt>
                <c:pt idx="20">
                  <c:v>74.787323548658506</c:v>
                </c:pt>
              </c:numCache>
            </c:numRef>
          </c:val>
          <c:smooth val="0"/>
        </c:ser>
        <c:ser>
          <c:idx val="2"/>
          <c:order val="2"/>
          <c:tx>
            <c:v>Cortex-A9 (≤ 2 threads)</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A9CPUFFTPerformance!$G$26:$G$46</c:f>
              <c:numCache>
                <c:formatCode>General</c:formatCode>
                <c:ptCount val="21"/>
                <c:pt idx="0">
                  <c:v>199.25292586184381</c:v>
                </c:pt>
                <c:pt idx="1">
                  <c:v>282.51784970375854</c:v>
                </c:pt>
                <c:pt idx="2">
                  <c:v>337.58382881637164</c:v>
                </c:pt>
                <c:pt idx="3">
                  <c:v>312.25619036656178</c:v>
                </c:pt>
                <c:pt idx="4">
                  <c:v>287.43730647421029</c:v>
                </c:pt>
                <c:pt idx="5">
                  <c:v>290.6436011904762</c:v>
                </c:pt>
                <c:pt idx="6">
                  <c:v>254.31315104166669</c:v>
                </c:pt>
                <c:pt idx="7">
                  <c:v>213.22325327510916</c:v>
                </c:pt>
                <c:pt idx="8">
                  <c:v>185.74655254398479</c:v>
                </c:pt>
                <c:pt idx="9">
                  <c:v>162.11869682506745</c:v>
                </c:pt>
                <c:pt idx="10">
                  <c:v>176.91349637681159</c:v>
                </c:pt>
                <c:pt idx="11">
                  <c:v>169.0377021690918</c:v>
                </c:pt>
                <c:pt idx="12">
                  <c:v>175.20744561560889</c:v>
                </c:pt>
                <c:pt idx="13">
                  <c:v>161.0949300203624</c:v>
                </c:pt>
                <c:pt idx="14">
                  <c:v>140.44943820224719</c:v>
                </c:pt>
                <c:pt idx="15">
                  <c:v>103.51966873706004</c:v>
                </c:pt>
                <c:pt idx="16">
                  <c:v>68.212824010914048</c:v>
                </c:pt>
                <c:pt idx="17">
                  <c:v>55.126791620727673</c:v>
                </c:pt>
                <c:pt idx="18">
                  <c:v>49.776007964161273</c:v>
                </c:pt>
                <c:pt idx="19">
                  <c:v>47.970258439767342</c:v>
                </c:pt>
                <c:pt idx="20">
                  <c:v>45.871559633027523</c:v>
                </c:pt>
              </c:numCache>
            </c:numRef>
          </c:val>
          <c:smooth val="0"/>
        </c:ser>
        <c:dLbls>
          <c:showLegendKey val="0"/>
          <c:showVal val="0"/>
          <c:showCatName val="0"/>
          <c:showSerName val="0"/>
          <c:showPercent val="0"/>
          <c:showBubbleSize val="0"/>
        </c:dLbls>
        <c:marker val="1"/>
        <c:smooth val="0"/>
        <c:axId val="106621952"/>
        <c:axId val="113514688"/>
      </c:lineChart>
      <c:catAx>
        <c:axId val="106621952"/>
        <c:scaling>
          <c:orientation val="minMax"/>
        </c:scaling>
        <c:delete val="0"/>
        <c:axPos val="b"/>
        <c:title>
          <c:tx>
            <c:rich>
              <a:bodyPr/>
              <a:lstStyle/>
              <a:p>
                <a:pPr>
                  <a:defRPr sz="1600"/>
                </a:pPr>
                <a:r>
                  <a:rPr lang="en-ZA" sz="1600"/>
                  <a:t>FFT</a:t>
                </a:r>
                <a:r>
                  <a:rPr lang="en-ZA" sz="1600" baseline="0"/>
                  <a:t> Size</a:t>
                </a:r>
                <a:endParaRPr lang="en-ZA" sz="1600"/>
              </a:p>
            </c:rich>
          </c:tx>
          <c:layout/>
          <c:overlay val="0"/>
        </c:title>
        <c:numFmt formatCode="General" sourceLinked="1"/>
        <c:majorTickMark val="none"/>
        <c:minorTickMark val="none"/>
        <c:tickLblPos val="nextTo"/>
        <c:txPr>
          <a:bodyPr rot="-5400000" vert="horz"/>
          <a:lstStyle/>
          <a:p>
            <a:pPr>
              <a:defRPr sz="1600"/>
            </a:pPr>
            <a:endParaRPr lang="en-US"/>
          </a:p>
        </c:txPr>
        <c:crossAx val="113514688"/>
        <c:crosses val="autoZero"/>
        <c:auto val="1"/>
        <c:lblAlgn val="ctr"/>
        <c:lblOffset val="100"/>
        <c:noMultiLvlLbl val="0"/>
      </c:catAx>
      <c:valAx>
        <c:axId val="113514688"/>
        <c:scaling>
          <c:orientation val="minMax"/>
        </c:scaling>
        <c:delete val="0"/>
        <c:axPos val="l"/>
        <c:majorGridlines/>
        <c:title>
          <c:tx>
            <c:rich>
              <a:bodyPr rot="-5400000" vert="horz"/>
              <a:lstStyle/>
              <a:p>
                <a:pPr>
                  <a:defRPr sz="1600"/>
                </a:pPr>
                <a:r>
                  <a:rPr lang="en-ZA" sz="1600"/>
                  <a:t>MB</a:t>
                </a:r>
                <a:r>
                  <a:rPr lang="en-ZA" sz="1600" baseline="0"/>
                  <a:t> per Second</a:t>
                </a:r>
                <a:endParaRPr lang="en-ZA" sz="1600"/>
              </a:p>
            </c:rich>
          </c:tx>
          <c:layout/>
          <c:overlay val="0"/>
        </c:title>
        <c:numFmt formatCode="General" sourceLinked="1"/>
        <c:majorTickMark val="none"/>
        <c:minorTickMark val="none"/>
        <c:tickLblPos val="nextTo"/>
        <c:spPr>
          <a:ln w="9525">
            <a:noFill/>
          </a:ln>
        </c:spPr>
        <c:txPr>
          <a:bodyPr/>
          <a:lstStyle/>
          <a:p>
            <a:pPr>
              <a:defRPr sz="1600"/>
            </a:pPr>
            <a:endParaRPr lang="en-US"/>
          </a:p>
        </c:txPr>
        <c:crossAx val="106621952"/>
        <c:crosses val="autoZero"/>
        <c:crossBetween val="between"/>
        <c:majorUnit val="1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dirty="0" smtClean="0"/>
              <a:t>Single Precision </a:t>
            </a:r>
            <a:r>
              <a:rPr lang="en-ZA" sz="1800" dirty="0"/>
              <a:t>Complex 1D FFT: CPU Max. Total Throughput</a:t>
            </a:r>
          </a:p>
        </c:rich>
      </c:tx>
      <c:layout/>
      <c:overlay val="0"/>
    </c:title>
    <c:autoTitleDeleted val="0"/>
    <c:plotArea>
      <c:layout/>
      <c:lineChart>
        <c:grouping val="standard"/>
        <c:varyColors val="0"/>
        <c:ser>
          <c:idx val="0"/>
          <c:order val="0"/>
          <c:tx>
            <c:v>Cortex-A7</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A7CPUFFTPerformance!$G$26:$G$46</c:f>
              <c:numCache>
                <c:formatCode>General</c:formatCode>
                <c:ptCount val="21"/>
                <c:pt idx="0">
                  <c:v>301.37841324313644</c:v>
                </c:pt>
                <c:pt idx="1">
                  <c:v>384.13466077160302</c:v>
                </c:pt>
                <c:pt idx="2">
                  <c:v>445.36580137910909</c:v>
                </c:pt>
                <c:pt idx="3">
                  <c:v>435.8953471763466</c:v>
                </c:pt>
                <c:pt idx="4">
                  <c:v>452.11226851851848</c:v>
                </c:pt>
                <c:pt idx="5">
                  <c:v>420.93211206896558</c:v>
                </c:pt>
                <c:pt idx="6">
                  <c:v>388.29522862823063</c:v>
                </c:pt>
                <c:pt idx="7">
                  <c:v>348.15062388591804</c:v>
                </c:pt>
                <c:pt idx="8">
                  <c:v>312.75020016012814</c:v>
                </c:pt>
                <c:pt idx="9">
                  <c:v>265.32518254372559</c:v>
                </c:pt>
                <c:pt idx="10">
                  <c:v>231.34438851051226</c:v>
                </c:pt>
                <c:pt idx="11">
                  <c:v>194.21397719151051</c:v>
                </c:pt>
                <c:pt idx="12">
                  <c:v>155.19467620182758</c:v>
                </c:pt>
                <c:pt idx="13">
                  <c:v>116.27906976744185</c:v>
                </c:pt>
                <c:pt idx="14">
                  <c:v>88.652482269503551</c:v>
                </c:pt>
                <c:pt idx="15">
                  <c:v>74.57121551081282</c:v>
                </c:pt>
                <c:pt idx="16">
                  <c:v>67.136623027861702</c:v>
                </c:pt>
                <c:pt idx="17">
                  <c:v>60.919890344197384</c:v>
                </c:pt>
                <c:pt idx="18">
                  <c:v>45.94796393084831</c:v>
                </c:pt>
                <c:pt idx="19">
                  <c:v>43.423980893448409</c:v>
                </c:pt>
                <c:pt idx="20">
                  <c:v>39.843613815773089</c:v>
                </c:pt>
              </c:numCache>
            </c:numRef>
          </c:val>
          <c:smooth val="0"/>
        </c:ser>
        <c:ser>
          <c:idx val="1"/>
          <c:order val="1"/>
          <c:tx>
            <c:v>Cortex-A9</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A9CPUFFTPerformance!$G$50:$G$70</c:f>
              <c:numCache>
                <c:formatCode>General</c:formatCode>
                <c:ptCount val="21"/>
                <c:pt idx="0">
                  <c:v>796.17996673623793</c:v>
                </c:pt>
                <c:pt idx="1">
                  <c:v>1130.4900213002406</c:v>
                </c:pt>
                <c:pt idx="2">
                  <c:v>1350.3353152654865</c:v>
                </c:pt>
                <c:pt idx="3">
                  <c:v>1249.0247614662471</c:v>
                </c:pt>
                <c:pt idx="4">
                  <c:v>1149.7492258968412</c:v>
                </c:pt>
                <c:pt idx="5">
                  <c:v>1162.5744047619048</c:v>
                </c:pt>
                <c:pt idx="6">
                  <c:v>1017.2526041666667</c:v>
                </c:pt>
                <c:pt idx="7">
                  <c:v>852.89301310043663</c:v>
                </c:pt>
                <c:pt idx="8">
                  <c:v>742.98621017593916</c:v>
                </c:pt>
                <c:pt idx="9">
                  <c:v>648.47478730026978</c:v>
                </c:pt>
                <c:pt idx="10">
                  <c:v>503.22061191626403</c:v>
                </c:pt>
                <c:pt idx="11">
                  <c:v>425.21345715549205</c:v>
                </c:pt>
                <c:pt idx="12">
                  <c:v>382.70187523918867</c:v>
                </c:pt>
                <c:pt idx="13">
                  <c:v>344.82758620689657</c:v>
                </c:pt>
                <c:pt idx="14">
                  <c:v>294.9852507374631</c:v>
                </c:pt>
                <c:pt idx="15">
                  <c:v>232.55813953488371</c:v>
                </c:pt>
                <c:pt idx="16">
                  <c:v>164.33853738701725</c:v>
                </c:pt>
                <c:pt idx="17">
                  <c:v>135.29511246406224</c:v>
                </c:pt>
                <c:pt idx="18">
                  <c:v>112.47803163444638</c:v>
                </c:pt>
                <c:pt idx="19">
                  <c:v>101.42309277043516</c:v>
                </c:pt>
                <c:pt idx="20">
                  <c:v>97.63390337294625</c:v>
                </c:pt>
              </c:numCache>
            </c:numRef>
          </c:val>
          <c:smooth val="0"/>
        </c:ser>
        <c:dLbls>
          <c:showLegendKey val="0"/>
          <c:showVal val="0"/>
          <c:showCatName val="0"/>
          <c:showSerName val="0"/>
          <c:showPercent val="0"/>
          <c:showBubbleSize val="0"/>
        </c:dLbls>
        <c:marker val="1"/>
        <c:smooth val="0"/>
        <c:axId val="128918528"/>
        <c:axId val="102794368"/>
      </c:lineChart>
      <c:catAx>
        <c:axId val="128918528"/>
        <c:scaling>
          <c:orientation val="minMax"/>
        </c:scaling>
        <c:delete val="0"/>
        <c:axPos val="b"/>
        <c:title>
          <c:tx>
            <c:rich>
              <a:bodyPr/>
              <a:lstStyle/>
              <a:p>
                <a:pPr>
                  <a:defRPr sz="1600"/>
                </a:pPr>
                <a:r>
                  <a:rPr lang="en-ZA" sz="1600"/>
                  <a:t>FFT</a:t>
                </a:r>
                <a:r>
                  <a:rPr lang="en-ZA" sz="1600" baseline="0"/>
                  <a:t> Size</a:t>
                </a:r>
                <a:endParaRPr lang="en-ZA" sz="1600"/>
              </a:p>
            </c:rich>
          </c:tx>
          <c:layout/>
          <c:overlay val="0"/>
        </c:title>
        <c:numFmt formatCode="General" sourceLinked="1"/>
        <c:majorTickMark val="none"/>
        <c:minorTickMark val="none"/>
        <c:tickLblPos val="nextTo"/>
        <c:txPr>
          <a:bodyPr rot="-5400000" vert="horz"/>
          <a:lstStyle/>
          <a:p>
            <a:pPr>
              <a:defRPr sz="1600"/>
            </a:pPr>
            <a:endParaRPr lang="en-US"/>
          </a:p>
        </c:txPr>
        <c:crossAx val="102794368"/>
        <c:crosses val="autoZero"/>
        <c:auto val="1"/>
        <c:lblAlgn val="ctr"/>
        <c:lblOffset val="100"/>
        <c:noMultiLvlLbl val="0"/>
      </c:catAx>
      <c:valAx>
        <c:axId val="102794368"/>
        <c:scaling>
          <c:orientation val="minMax"/>
          <c:max val="1400"/>
        </c:scaling>
        <c:delete val="0"/>
        <c:axPos val="l"/>
        <c:majorGridlines/>
        <c:title>
          <c:tx>
            <c:rich>
              <a:bodyPr rot="-5400000" vert="horz"/>
              <a:lstStyle/>
              <a:p>
                <a:pPr>
                  <a:defRPr sz="1600"/>
                </a:pPr>
                <a:r>
                  <a:rPr lang="en-ZA" sz="1600" dirty="0"/>
                  <a:t>MB</a:t>
                </a:r>
                <a:r>
                  <a:rPr lang="en-ZA" sz="1600" baseline="0" dirty="0"/>
                  <a:t> per </a:t>
                </a:r>
                <a:r>
                  <a:rPr lang="en-ZA" sz="1600" baseline="0" dirty="0" smtClean="0"/>
                  <a:t>Second per CPU</a:t>
                </a:r>
                <a:endParaRPr lang="en-ZA" sz="1600" dirty="0"/>
              </a:p>
            </c:rich>
          </c:tx>
          <c:layout/>
          <c:overlay val="0"/>
        </c:title>
        <c:numFmt formatCode="General" sourceLinked="1"/>
        <c:majorTickMark val="none"/>
        <c:minorTickMark val="none"/>
        <c:tickLblPos val="nextTo"/>
        <c:spPr>
          <a:ln w="9525">
            <a:noFill/>
          </a:ln>
        </c:spPr>
        <c:txPr>
          <a:bodyPr/>
          <a:lstStyle/>
          <a:p>
            <a:pPr>
              <a:defRPr sz="1600"/>
            </a:pPr>
            <a:endParaRPr lang="en-US"/>
          </a:p>
        </c:txPr>
        <c:crossAx val="128918528"/>
        <c:crosses val="autoZero"/>
        <c:crossBetween val="between"/>
      </c:valAx>
    </c:plotArea>
    <c:legend>
      <c:legendPos val="r"/>
      <c:layout>
        <c:manualLayout>
          <c:xMode val="edge"/>
          <c:yMode val="edge"/>
          <c:x val="0.67308541119860021"/>
          <c:y val="0.11403894136377365"/>
          <c:w val="0.29577303524138104"/>
          <c:h val="8.505552601439792E-2"/>
        </c:manualLayout>
      </c:layout>
      <c:overlay val="1"/>
      <c:spPr>
        <a:solidFill>
          <a:schemeClr val="bg1"/>
        </a:solidFill>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a:t>SP Complex 1D FFT: CPU Max. Total Throughput</a:t>
            </a:r>
          </a:p>
        </c:rich>
      </c:tx>
      <c:layout/>
      <c:overlay val="0"/>
    </c:title>
    <c:autoTitleDeleted val="0"/>
    <c:plotArea>
      <c:layout/>
      <c:lineChart>
        <c:grouping val="standard"/>
        <c:varyColors val="0"/>
        <c:ser>
          <c:idx val="0"/>
          <c:order val="0"/>
          <c:tx>
            <c:v>Cortex-A7</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A7CPUFFTPerformance!$G$26:$G$46</c:f>
              <c:numCache>
                <c:formatCode>General</c:formatCode>
                <c:ptCount val="21"/>
                <c:pt idx="0">
                  <c:v>301.37841324313644</c:v>
                </c:pt>
                <c:pt idx="1">
                  <c:v>384.13466077160302</c:v>
                </c:pt>
                <c:pt idx="2">
                  <c:v>445.36580137910909</c:v>
                </c:pt>
                <c:pt idx="3">
                  <c:v>435.8953471763466</c:v>
                </c:pt>
                <c:pt idx="4">
                  <c:v>452.11226851851848</c:v>
                </c:pt>
                <c:pt idx="5">
                  <c:v>420.93211206896558</c:v>
                </c:pt>
                <c:pt idx="6">
                  <c:v>388.29522862823063</c:v>
                </c:pt>
                <c:pt idx="7">
                  <c:v>348.15062388591804</c:v>
                </c:pt>
                <c:pt idx="8">
                  <c:v>312.75020016012814</c:v>
                </c:pt>
                <c:pt idx="9">
                  <c:v>265.32518254372559</c:v>
                </c:pt>
                <c:pt idx="10">
                  <c:v>231.34438851051226</c:v>
                </c:pt>
                <c:pt idx="11">
                  <c:v>194.21397719151051</c:v>
                </c:pt>
                <c:pt idx="12">
                  <c:v>155.19467620182758</c:v>
                </c:pt>
                <c:pt idx="13">
                  <c:v>116.27906976744185</c:v>
                </c:pt>
                <c:pt idx="14">
                  <c:v>88.652482269503551</c:v>
                </c:pt>
                <c:pt idx="15">
                  <c:v>74.57121551081282</c:v>
                </c:pt>
                <c:pt idx="16">
                  <c:v>67.136623027861702</c:v>
                </c:pt>
                <c:pt idx="17">
                  <c:v>60.919890344197384</c:v>
                </c:pt>
                <c:pt idx="18">
                  <c:v>45.94796393084831</c:v>
                </c:pt>
                <c:pt idx="19">
                  <c:v>43.423980893448409</c:v>
                </c:pt>
                <c:pt idx="20">
                  <c:v>39.843613815773089</c:v>
                </c:pt>
              </c:numCache>
            </c:numRef>
          </c:val>
          <c:smooth val="0"/>
        </c:ser>
        <c:ser>
          <c:idx val="1"/>
          <c:order val="1"/>
          <c:tx>
            <c:v>Cortex-A9</c:v>
          </c:tx>
          <c:cat>
            <c:numRef>
              <c:f>A9CPUFFTPerformance!$A$26:$A$46</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A9CPUFFTPerformance!$G$50:$G$70</c:f>
              <c:numCache>
                <c:formatCode>General</c:formatCode>
                <c:ptCount val="21"/>
                <c:pt idx="0">
                  <c:v>796.17996673623793</c:v>
                </c:pt>
                <c:pt idx="1">
                  <c:v>1130.4900213002406</c:v>
                </c:pt>
                <c:pt idx="2">
                  <c:v>1350.3353152654865</c:v>
                </c:pt>
                <c:pt idx="3">
                  <c:v>1249.0247614662471</c:v>
                </c:pt>
                <c:pt idx="4">
                  <c:v>1149.7492258968412</c:v>
                </c:pt>
                <c:pt idx="5">
                  <c:v>1162.5744047619048</c:v>
                </c:pt>
                <c:pt idx="6">
                  <c:v>1017.2526041666667</c:v>
                </c:pt>
                <c:pt idx="7">
                  <c:v>852.89301310043663</c:v>
                </c:pt>
                <c:pt idx="8">
                  <c:v>742.98621017593916</c:v>
                </c:pt>
                <c:pt idx="9">
                  <c:v>648.47478730026978</c:v>
                </c:pt>
                <c:pt idx="10">
                  <c:v>503.22061191626403</c:v>
                </c:pt>
                <c:pt idx="11">
                  <c:v>425.21345715549205</c:v>
                </c:pt>
                <c:pt idx="12">
                  <c:v>382.70187523918867</c:v>
                </c:pt>
                <c:pt idx="13">
                  <c:v>344.82758620689657</c:v>
                </c:pt>
                <c:pt idx="14">
                  <c:v>294.9852507374631</c:v>
                </c:pt>
                <c:pt idx="15">
                  <c:v>232.55813953488371</c:v>
                </c:pt>
                <c:pt idx="16">
                  <c:v>164.33853738701725</c:v>
                </c:pt>
                <c:pt idx="17">
                  <c:v>135.29511246406224</c:v>
                </c:pt>
                <c:pt idx="18">
                  <c:v>112.47803163444638</c:v>
                </c:pt>
                <c:pt idx="19">
                  <c:v>101.42309277043516</c:v>
                </c:pt>
                <c:pt idx="20">
                  <c:v>97.63390337294625</c:v>
                </c:pt>
              </c:numCache>
            </c:numRef>
          </c:val>
          <c:smooth val="0"/>
        </c:ser>
        <c:ser>
          <c:idx val="2"/>
          <c:order val="2"/>
          <c:tx>
            <c:v>Intel i7 2 GHz</c:v>
          </c:tx>
          <c:val>
            <c:numRef>
              <c:f>i7FFTPerformance!$H$206:$H$226</c:f>
              <c:numCache>
                <c:formatCode>0</c:formatCode>
                <c:ptCount val="21"/>
                <c:pt idx="0">
                  <c:v>4798.3613404088046</c:v>
                </c:pt>
                <c:pt idx="1">
                  <c:v>6374.4288511749346</c:v>
                </c:pt>
                <c:pt idx="2">
                  <c:v>6484.4787516600263</c:v>
                </c:pt>
                <c:pt idx="3">
                  <c:v>5870.8819285800164</c:v>
                </c:pt>
                <c:pt idx="4">
                  <c:v>10240.79802852349</c:v>
                </c:pt>
                <c:pt idx="5">
                  <c:v>10892.448831632368</c:v>
                </c:pt>
                <c:pt idx="6">
                  <c:v>8739.0098212487956</c:v>
                </c:pt>
                <c:pt idx="7">
                  <c:v>9629.8441968247698</c:v>
                </c:pt>
                <c:pt idx="8">
                  <c:v>8928.5714285714294</c:v>
                </c:pt>
                <c:pt idx="9">
                  <c:v>7851.7587939698496</c:v>
                </c:pt>
                <c:pt idx="10">
                  <c:v>5749.7700091996321</c:v>
                </c:pt>
                <c:pt idx="11">
                  <c:v>3524.1048773611506</c:v>
                </c:pt>
                <c:pt idx="12">
                  <c:v>2661.8398637137993</c:v>
                </c:pt>
                <c:pt idx="13">
                  <c:v>2411.8469924268006</c:v>
                </c:pt>
                <c:pt idx="14">
                  <c:v>2677.3761713520753</c:v>
                </c:pt>
                <c:pt idx="15">
                  <c:v>2394.4926668662079</c:v>
                </c:pt>
                <c:pt idx="16">
                  <c:v>2272.7272727272725</c:v>
                </c:pt>
                <c:pt idx="17">
                  <c:v>1918.4652278177457</c:v>
                </c:pt>
                <c:pt idx="18">
                  <c:v>984.61538461538453</c:v>
                </c:pt>
                <c:pt idx="19">
                  <c:v>965.60048280024137</c:v>
                </c:pt>
                <c:pt idx="20">
                  <c:v>893.10633547306725</c:v>
                </c:pt>
              </c:numCache>
            </c:numRef>
          </c:val>
          <c:smooth val="0"/>
        </c:ser>
        <c:dLbls>
          <c:showLegendKey val="0"/>
          <c:showVal val="0"/>
          <c:showCatName val="0"/>
          <c:showSerName val="0"/>
          <c:showPercent val="0"/>
          <c:showBubbleSize val="0"/>
        </c:dLbls>
        <c:marker val="1"/>
        <c:smooth val="0"/>
        <c:axId val="128180224"/>
        <c:axId val="102797248"/>
      </c:lineChart>
      <c:catAx>
        <c:axId val="128180224"/>
        <c:scaling>
          <c:orientation val="minMax"/>
        </c:scaling>
        <c:delete val="0"/>
        <c:axPos val="b"/>
        <c:title>
          <c:tx>
            <c:rich>
              <a:bodyPr/>
              <a:lstStyle/>
              <a:p>
                <a:pPr>
                  <a:defRPr sz="1600"/>
                </a:pPr>
                <a:r>
                  <a:rPr lang="en-ZA" sz="1600"/>
                  <a:t>FFT</a:t>
                </a:r>
                <a:r>
                  <a:rPr lang="en-ZA" sz="1600" baseline="0"/>
                  <a:t> Size</a:t>
                </a:r>
                <a:endParaRPr lang="en-ZA" sz="1600"/>
              </a:p>
            </c:rich>
          </c:tx>
          <c:layout/>
          <c:overlay val="0"/>
        </c:title>
        <c:numFmt formatCode="General" sourceLinked="1"/>
        <c:majorTickMark val="none"/>
        <c:minorTickMark val="none"/>
        <c:tickLblPos val="nextTo"/>
        <c:spPr>
          <a:ln>
            <a:solidFill>
              <a:schemeClr val="bg1">
                <a:lumMod val="75000"/>
              </a:schemeClr>
            </a:solidFill>
          </a:ln>
        </c:spPr>
        <c:txPr>
          <a:bodyPr rot="-5400000" vert="horz"/>
          <a:lstStyle/>
          <a:p>
            <a:pPr>
              <a:defRPr sz="1600"/>
            </a:pPr>
            <a:endParaRPr lang="en-US"/>
          </a:p>
        </c:txPr>
        <c:crossAx val="102797248"/>
        <c:crosses val="autoZero"/>
        <c:auto val="1"/>
        <c:lblAlgn val="ctr"/>
        <c:lblOffset val="100"/>
        <c:noMultiLvlLbl val="0"/>
      </c:catAx>
      <c:valAx>
        <c:axId val="102797248"/>
        <c:scaling>
          <c:orientation val="minMax"/>
        </c:scaling>
        <c:delete val="0"/>
        <c:axPos val="l"/>
        <c:majorGridlines/>
        <c:title>
          <c:tx>
            <c:rich>
              <a:bodyPr rot="-5400000" vert="horz"/>
              <a:lstStyle/>
              <a:p>
                <a:pPr>
                  <a:defRPr sz="1600"/>
                </a:pPr>
                <a:r>
                  <a:rPr lang="en-ZA" sz="1600"/>
                  <a:t>MB</a:t>
                </a:r>
                <a:r>
                  <a:rPr lang="en-ZA" sz="1600" baseline="0"/>
                  <a:t> per Second</a:t>
                </a:r>
                <a:endParaRPr lang="en-ZA" sz="1600"/>
              </a:p>
            </c:rich>
          </c:tx>
          <c:layout/>
          <c:overlay val="0"/>
        </c:title>
        <c:numFmt formatCode="General" sourceLinked="1"/>
        <c:majorTickMark val="none"/>
        <c:minorTickMark val="none"/>
        <c:tickLblPos val="nextTo"/>
        <c:spPr>
          <a:ln w="9525">
            <a:noFill/>
          </a:ln>
        </c:spPr>
        <c:txPr>
          <a:bodyPr/>
          <a:lstStyle/>
          <a:p>
            <a:pPr>
              <a:defRPr sz="1600"/>
            </a:pPr>
            <a:endParaRPr lang="en-US"/>
          </a:p>
        </c:txPr>
        <c:crossAx val="128180224"/>
        <c:crosses val="autoZero"/>
        <c:crossBetween val="between"/>
      </c:valAx>
    </c:plotArea>
    <c:legend>
      <c:legendPos val="r"/>
      <c:layout>
        <c:manualLayout>
          <c:xMode val="edge"/>
          <c:yMode val="edge"/>
          <c:x val="0.77553179905131364"/>
          <c:y val="0.11403894136377365"/>
          <c:w val="0.19535456933348527"/>
          <c:h val="0.21203362552859445"/>
        </c:manualLayout>
      </c:layout>
      <c:overlay val="1"/>
      <c:spPr>
        <a:solidFill>
          <a:schemeClr val="bg1"/>
        </a:solidFill>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a:t>Number of processors for 5 GB/s Throughput</a:t>
            </a:r>
          </a:p>
        </c:rich>
      </c:tx>
      <c:layout/>
      <c:overlay val="0"/>
    </c:title>
    <c:autoTitleDeleted val="0"/>
    <c:plotArea>
      <c:layout/>
      <c:lineChart>
        <c:grouping val="standard"/>
        <c:varyColors val="0"/>
        <c:ser>
          <c:idx val="0"/>
          <c:order val="0"/>
          <c:tx>
            <c:v>Cortex-A7</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Comparison!$K$25:$K$45</c:f>
              <c:numCache>
                <c:formatCode>General</c:formatCode>
                <c:ptCount val="21"/>
                <c:pt idx="0">
                  <c:v>17</c:v>
                </c:pt>
                <c:pt idx="1">
                  <c:v>14</c:v>
                </c:pt>
                <c:pt idx="2">
                  <c:v>12</c:v>
                </c:pt>
                <c:pt idx="3">
                  <c:v>12</c:v>
                </c:pt>
                <c:pt idx="4">
                  <c:v>12</c:v>
                </c:pt>
                <c:pt idx="5">
                  <c:v>12</c:v>
                </c:pt>
                <c:pt idx="6">
                  <c:v>13</c:v>
                </c:pt>
                <c:pt idx="7">
                  <c:v>15</c:v>
                </c:pt>
                <c:pt idx="8">
                  <c:v>16</c:v>
                </c:pt>
                <c:pt idx="9">
                  <c:v>19</c:v>
                </c:pt>
                <c:pt idx="10">
                  <c:v>22</c:v>
                </c:pt>
                <c:pt idx="11">
                  <c:v>26</c:v>
                </c:pt>
                <c:pt idx="12">
                  <c:v>33</c:v>
                </c:pt>
                <c:pt idx="13">
                  <c:v>43</c:v>
                </c:pt>
                <c:pt idx="14">
                  <c:v>57</c:v>
                </c:pt>
                <c:pt idx="15">
                  <c:v>68</c:v>
                </c:pt>
                <c:pt idx="16">
                  <c:v>75</c:v>
                </c:pt>
                <c:pt idx="17">
                  <c:v>83</c:v>
                </c:pt>
                <c:pt idx="18">
                  <c:v>109</c:v>
                </c:pt>
                <c:pt idx="19">
                  <c:v>116</c:v>
                </c:pt>
                <c:pt idx="20">
                  <c:v>126</c:v>
                </c:pt>
              </c:numCache>
            </c:numRef>
          </c:val>
          <c:smooth val="0"/>
        </c:ser>
        <c:ser>
          <c:idx val="1"/>
          <c:order val="1"/>
          <c:tx>
            <c:v>Cortex-A9</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Comparison!$J$25:$J$45</c:f>
              <c:numCache>
                <c:formatCode>General</c:formatCode>
                <c:ptCount val="21"/>
                <c:pt idx="0">
                  <c:v>7</c:v>
                </c:pt>
                <c:pt idx="1">
                  <c:v>5</c:v>
                </c:pt>
                <c:pt idx="2">
                  <c:v>4</c:v>
                </c:pt>
                <c:pt idx="3">
                  <c:v>5</c:v>
                </c:pt>
                <c:pt idx="4">
                  <c:v>5</c:v>
                </c:pt>
                <c:pt idx="5">
                  <c:v>5</c:v>
                </c:pt>
                <c:pt idx="6">
                  <c:v>5</c:v>
                </c:pt>
                <c:pt idx="7">
                  <c:v>6</c:v>
                </c:pt>
                <c:pt idx="8">
                  <c:v>7</c:v>
                </c:pt>
                <c:pt idx="9">
                  <c:v>8</c:v>
                </c:pt>
                <c:pt idx="10">
                  <c:v>10</c:v>
                </c:pt>
                <c:pt idx="11">
                  <c:v>12</c:v>
                </c:pt>
                <c:pt idx="12">
                  <c:v>14</c:v>
                </c:pt>
                <c:pt idx="13">
                  <c:v>15</c:v>
                </c:pt>
                <c:pt idx="14">
                  <c:v>17</c:v>
                </c:pt>
                <c:pt idx="15">
                  <c:v>22</c:v>
                </c:pt>
                <c:pt idx="16">
                  <c:v>31</c:v>
                </c:pt>
                <c:pt idx="17">
                  <c:v>37</c:v>
                </c:pt>
                <c:pt idx="18">
                  <c:v>45</c:v>
                </c:pt>
                <c:pt idx="19">
                  <c:v>50</c:v>
                </c:pt>
                <c:pt idx="20">
                  <c:v>52</c:v>
                </c:pt>
              </c:numCache>
            </c:numRef>
          </c:val>
          <c:smooth val="0"/>
        </c:ser>
        <c:ser>
          <c:idx val="2"/>
          <c:order val="2"/>
          <c:tx>
            <c:v>Intel i7</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Comparison!$I$25:$I$45</c:f>
              <c:numCache>
                <c:formatCode>General</c:formatCode>
                <c:ptCount val="21"/>
                <c:pt idx="0">
                  <c:v>2</c:v>
                </c:pt>
                <c:pt idx="1">
                  <c:v>1</c:v>
                </c:pt>
                <c:pt idx="2">
                  <c:v>1</c:v>
                </c:pt>
                <c:pt idx="3">
                  <c:v>1</c:v>
                </c:pt>
                <c:pt idx="4">
                  <c:v>1</c:v>
                </c:pt>
                <c:pt idx="5">
                  <c:v>1</c:v>
                </c:pt>
                <c:pt idx="6">
                  <c:v>1</c:v>
                </c:pt>
                <c:pt idx="7">
                  <c:v>1</c:v>
                </c:pt>
                <c:pt idx="8">
                  <c:v>1</c:v>
                </c:pt>
                <c:pt idx="9">
                  <c:v>1</c:v>
                </c:pt>
                <c:pt idx="10">
                  <c:v>1</c:v>
                </c:pt>
                <c:pt idx="11">
                  <c:v>2</c:v>
                </c:pt>
                <c:pt idx="12">
                  <c:v>2</c:v>
                </c:pt>
                <c:pt idx="13">
                  <c:v>3</c:v>
                </c:pt>
                <c:pt idx="14">
                  <c:v>2</c:v>
                </c:pt>
                <c:pt idx="15">
                  <c:v>3</c:v>
                </c:pt>
                <c:pt idx="16">
                  <c:v>3</c:v>
                </c:pt>
                <c:pt idx="17">
                  <c:v>3</c:v>
                </c:pt>
                <c:pt idx="18">
                  <c:v>6</c:v>
                </c:pt>
                <c:pt idx="19">
                  <c:v>6</c:v>
                </c:pt>
                <c:pt idx="20">
                  <c:v>6</c:v>
                </c:pt>
              </c:numCache>
            </c:numRef>
          </c:val>
          <c:smooth val="0"/>
        </c:ser>
        <c:ser>
          <c:idx val="3"/>
          <c:order val="3"/>
          <c:tx>
            <c:v>GPU</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Comparison!$H$25:$H$45</c:f>
              <c:numCache>
                <c:formatCode>General</c:formatCode>
                <c:ptCount val="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numCache>
            </c:numRef>
          </c:val>
          <c:smooth val="0"/>
        </c:ser>
        <c:dLbls>
          <c:showLegendKey val="0"/>
          <c:showVal val="0"/>
          <c:showCatName val="0"/>
          <c:showSerName val="0"/>
          <c:showPercent val="0"/>
          <c:showBubbleSize val="0"/>
        </c:dLbls>
        <c:marker val="1"/>
        <c:smooth val="0"/>
        <c:axId val="128183296"/>
        <c:axId val="102800128"/>
      </c:lineChart>
      <c:catAx>
        <c:axId val="128183296"/>
        <c:scaling>
          <c:orientation val="minMax"/>
        </c:scaling>
        <c:delete val="1"/>
        <c:axPos val="b"/>
        <c:numFmt formatCode="General" sourceLinked="1"/>
        <c:majorTickMark val="none"/>
        <c:minorTickMark val="none"/>
        <c:tickLblPos val="nextTo"/>
        <c:crossAx val="102800128"/>
        <c:crosses val="autoZero"/>
        <c:auto val="1"/>
        <c:lblAlgn val="ctr"/>
        <c:lblOffset val="100"/>
        <c:noMultiLvlLbl val="0"/>
      </c:catAx>
      <c:valAx>
        <c:axId val="102800128"/>
        <c:scaling>
          <c:orientation val="minMax"/>
        </c:scaling>
        <c:delete val="0"/>
        <c:axPos val="l"/>
        <c:majorGridlines/>
        <c:title>
          <c:tx>
            <c:rich>
              <a:bodyPr rot="-5400000" vert="horz"/>
              <a:lstStyle/>
              <a:p>
                <a:pPr>
                  <a:defRPr sz="1600"/>
                </a:pPr>
                <a:r>
                  <a:rPr lang="en-ZA" sz="1600"/>
                  <a:t>Processors</a:t>
                </a:r>
              </a:p>
            </c:rich>
          </c:tx>
          <c:layout/>
          <c:overlay val="0"/>
        </c:title>
        <c:numFmt formatCode="General" sourceLinked="1"/>
        <c:majorTickMark val="none"/>
        <c:minorTickMark val="none"/>
        <c:tickLblPos val="nextTo"/>
        <c:spPr>
          <a:ln w="9525">
            <a:noFill/>
          </a:ln>
        </c:spPr>
        <c:txPr>
          <a:bodyPr/>
          <a:lstStyle/>
          <a:p>
            <a:pPr>
              <a:defRPr sz="1600"/>
            </a:pPr>
            <a:endParaRPr lang="en-US"/>
          </a:p>
        </c:txPr>
        <c:crossAx val="128183296"/>
        <c:crosses val="autoZero"/>
        <c:crossBetween val="between"/>
      </c:valAx>
    </c:plotArea>
    <c:legend>
      <c:legendPos val="r"/>
      <c:layout>
        <c:manualLayout>
          <c:xMode val="edge"/>
          <c:yMode val="edge"/>
          <c:x val="0.12121150481189852"/>
          <c:y val="0.19411256532618362"/>
          <c:w val="0.27885986037889932"/>
          <c:h val="0.21427989649288187"/>
        </c:manualLayout>
      </c:layout>
      <c:overlay val="1"/>
      <c:spPr>
        <a:solidFill>
          <a:schemeClr val="bg1"/>
        </a:solidFill>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ZA" sz="1800"/>
              <a:t>Total Power for 5 GB/s Throughput</a:t>
            </a:r>
          </a:p>
        </c:rich>
      </c:tx>
      <c:layout/>
      <c:overlay val="0"/>
    </c:title>
    <c:autoTitleDeleted val="0"/>
    <c:plotArea>
      <c:layout/>
      <c:lineChart>
        <c:grouping val="standard"/>
        <c:varyColors val="0"/>
        <c:ser>
          <c:idx val="0"/>
          <c:order val="0"/>
          <c:tx>
            <c:v>Cortex-A7</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Comparison!$P$25:$P$45</c:f>
              <c:numCache>
                <c:formatCode>General</c:formatCode>
                <c:ptCount val="21"/>
                <c:pt idx="0">
                  <c:v>40.799999999999997</c:v>
                </c:pt>
                <c:pt idx="1">
                  <c:v>33.6</c:v>
                </c:pt>
                <c:pt idx="2">
                  <c:v>28.799999999999997</c:v>
                </c:pt>
                <c:pt idx="3">
                  <c:v>28.799999999999997</c:v>
                </c:pt>
                <c:pt idx="4">
                  <c:v>28.799999999999997</c:v>
                </c:pt>
                <c:pt idx="5">
                  <c:v>28.799999999999997</c:v>
                </c:pt>
                <c:pt idx="6">
                  <c:v>31.2</c:v>
                </c:pt>
                <c:pt idx="7">
                  <c:v>36</c:v>
                </c:pt>
                <c:pt idx="8">
                  <c:v>38.4</c:v>
                </c:pt>
                <c:pt idx="9">
                  <c:v>45.6</c:v>
                </c:pt>
                <c:pt idx="10">
                  <c:v>52.8</c:v>
                </c:pt>
                <c:pt idx="11">
                  <c:v>62.4</c:v>
                </c:pt>
                <c:pt idx="12">
                  <c:v>79.2</c:v>
                </c:pt>
                <c:pt idx="13">
                  <c:v>103.2</c:v>
                </c:pt>
                <c:pt idx="14">
                  <c:v>136.79999999999998</c:v>
                </c:pt>
                <c:pt idx="15">
                  <c:v>163.19999999999999</c:v>
                </c:pt>
                <c:pt idx="16">
                  <c:v>180</c:v>
                </c:pt>
                <c:pt idx="17">
                  <c:v>199.2</c:v>
                </c:pt>
                <c:pt idx="18">
                  <c:v>261.59999999999997</c:v>
                </c:pt>
                <c:pt idx="19">
                  <c:v>278.39999999999998</c:v>
                </c:pt>
                <c:pt idx="20">
                  <c:v>302.39999999999998</c:v>
                </c:pt>
              </c:numCache>
            </c:numRef>
          </c:val>
          <c:smooth val="0"/>
        </c:ser>
        <c:ser>
          <c:idx val="1"/>
          <c:order val="1"/>
          <c:tx>
            <c:v>Cortex-A9</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Comparison!$O$25:$O$45</c:f>
              <c:numCache>
                <c:formatCode>General</c:formatCode>
                <c:ptCount val="21"/>
                <c:pt idx="0">
                  <c:v>35</c:v>
                </c:pt>
                <c:pt idx="1">
                  <c:v>25</c:v>
                </c:pt>
                <c:pt idx="2">
                  <c:v>20</c:v>
                </c:pt>
                <c:pt idx="3">
                  <c:v>25</c:v>
                </c:pt>
                <c:pt idx="4">
                  <c:v>25</c:v>
                </c:pt>
                <c:pt idx="5">
                  <c:v>25</c:v>
                </c:pt>
                <c:pt idx="6">
                  <c:v>25</c:v>
                </c:pt>
                <c:pt idx="7">
                  <c:v>30</c:v>
                </c:pt>
                <c:pt idx="8">
                  <c:v>35</c:v>
                </c:pt>
                <c:pt idx="9">
                  <c:v>40</c:v>
                </c:pt>
                <c:pt idx="10">
                  <c:v>50</c:v>
                </c:pt>
                <c:pt idx="11">
                  <c:v>60</c:v>
                </c:pt>
                <c:pt idx="12">
                  <c:v>70</c:v>
                </c:pt>
                <c:pt idx="13">
                  <c:v>75</c:v>
                </c:pt>
                <c:pt idx="14">
                  <c:v>85</c:v>
                </c:pt>
                <c:pt idx="15">
                  <c:v>110</c:v>
                </c:pt>
                <c:pt idx="16">
                  <c:v>155</c:v>
                </c:pt>
                <c:pt idx="17">
                  <c:v>185</c:v>
                </c:pt>
                <c:pt idx="18">
                  <c:v>225</c:v>
                </c:pt>
                <c:pt idx="19">
                  <c:v>250</c:v>
                </c:pt>
                <c:pt idx="20">
                  <c:v>260</c:v>
                </c:pt>
              </c:numCache>
            </c:numRef>
          </c:val>
          <c:smooth val="0"/>
        </c:ser>
        <c:ser>
          <c:idx val="2"/>
          <c:order val="2"/>
          <c:tx>
            <c:v>Intel i7</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Comparison!$N$25:$N$45</c:f>
              <c:numCache>
                <c:formatCode>General</c:formatCode>
                <c:ptCount val="21"/>
                <c:pt idx="0">
                  <c:v>400</c:v>
                </c:pt>
                <c:pt idx="1">
                  <c:v>200</c:v>
                </c:pt>
                <c:pt idx="2">
                  <c:v>200</c:v>
                </c:pt>
                <c:pt idx="3">
                  <c:v>200</c:v>
                </c:pt>
                <c:pt idx="4">
                  <c:v>200</c:v>
                </c:pt>
                <c:pt idx="5">
                  <c:v>200</c:v>
                </c:pt>
                <c:pt idx="6">
                  <c:v>200</c:v>
                </c:pt>
                <c:pt idx="7">
                  <c:v>200</c:v>
                </c:pt>
                <c:pt idx="8">
                  <c:v>200</c:v>
                </c:pt>
                <c:pt idx="9">
                  <c:v>200</c:v>
                </c:pt>
                <c:pt idx="10">
                  <c:v>200</c:v>
                </c:pt>
                <c:pt idx="11">
                  <c:v>400</c:v>
                </c:pt>
                <c:pt idx="12">
                  <c:v>400</c:v>
                </c:pt>
                <c:pt idx="13">
                  <c:v>600</c:v>
                </c:pt>
                <c:pt idx="14">
                  <c:v>400</c:v>
                </c:pt>
                <c:pt idx="15">
                  <c:v>600</c:v>
                </c:pt>
                <c:pt idx="16">
                  <c:v>600</c:v>
                </c:pt>
                <c:pt idx="17">
                  <c:v>600</c:v>
                </c:pt>
                <c:pt idx="18">
                  <c:v>1200</c:v>
                </c:pt>
                <c:pt idx="19">
                  <c:v>1200</c:v>
                </c:pt>
                <c:pt idx="20">
                  <c:v>1200</c:v>
                </c:pt>
              </c:numCache>
            </c:numRef>
          </c:val>
          <c:smooth val="0"/>
        </c:ser>
        <c:ser>
          <c:idx val="3"/>
          <c:order val="3"/>
          <c:tx>
            <c:v>GPU</c:v>
          </c:tx>
          <c:cat>
            <c:numRef>
              <c:f>Comparison!$A$25:$A$45</c:f>
              <c:numCache>
                <c:formatCode>General</c:formatCode>
                <c:ptCount val="21"/>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pt idx="20">
                  <c:v>2097152</c:v>
                </c:pt>
              </c:numCache>
            </c:numRef>
          </c:cat>
          <c:val>
            <c:numRef>
              <c:f>Comparison!$M$25:$M$45</c:f>
              <c:numCache>
                <c:formatCode>General</c:formatCode>
                <c:ptCount val="21"/>
                <c:pt idx="0">
                  <c:v>295</c:v>
                </c:pt>
                <c:pt idx="1">
                  <c:v>295</c:v>
                </c:pt>
                <c:pt idx="2">
                  <c:v>295</c:v>
                </c:pt>
                <c:pt idx="3">
                  <c:v>295</c:v>
                </c:pt>
                <c:pt idx="4">
                  <c:v>295</c:v>
                </c:pt>
                <c:pt idx="5">
                  <c:v>295</c:v>
                </c:pt>
                <c:pt idx="6">
                  <c:v>295</c:v>
                </c:pt>
                <c:pt idx="7">
                  <c:v>295</c:v>
                </c:pt>
                <c:pt idx="8">
                  <c:v>295</c:v>
                </c:pt>
                <c:pt idx="9">
                  <c:v>295</c:v>
                </c:pt>
                <c:pt idx="10">
                  <c:v>295</c:v>
                </c:pt>
                <c:pt idx="11">
                  <c:v>295</c:v>
                </c:pt>
                <c:pt idx="12">
                  <c:v>295</c:v>
                </c:pt>
                <c:pt idx="13">
                  <c:v>295</c:v>
                </c:pt>
                <c:pt idx="14">
                  <c:v>295</c:v>
                </c:pt>
                <c:pt idx="15">
                  <c:v>295</c:v>
                </c:pt>
                <c:pt idx="16">
                  <c:v>295</c:v>
                </c:pt>
                <c:pt idx="17">
                  <c:v>295</c:v>
                </c:pt>
                <c:pt idx="18">
                  <c:v>295</c:v>
                </c:pt>
                <c:pt idx="19">
                  <c:v>295</c:v>
                </c:pt>
                <c:pt idx="20">
                  <c:v>295</c:v>
                </c:pt>
              </c:numCache>
            </c:numRef>
          </c:val>
          <c:smooth val="0"/>
        </c:ser>
        <c:dLbls>
          <c:showLegendKey val="0"/>
          <c:showVal val="0"/>
          <c:showCatName val="0"/>
          <c:showSerName val="0"/>
          <c:showPercent val="0"/>
          <c:showBubbleSize val="0"/>
        </c:dLbls>
        <c:marker val="1"/>
        <c:smooth val="0"/>
        <c:axId val="128918016"/>
        <c:axId val="106684416"/>
      </c:lineChart>
      <c:catAx>
        <c:axId val="128918016"/>
        <c:scaling>
          <c:orientation val="minMax"/>
        </c:scaling>
        <c:delete val="0"/>
        <c:axPos val="b"/>
        <c:title>
          <c:tx>
            <c:rich>
              <a:bodyPr/>
              <a:lstStyle/>
              <a:p>
                <a:pPr>
                  <a:defRPr sz="1600"/>
                </a:pPr>
                <a:r>
                  <a:rPr lang="en-ZA" sz="1600"/>
                  <a:t>FFT</a:t>
                </a:r>
                <a:r>
                  <a:rPr lang="en-ZA" sz="1600" baseline="0"/>
                  <a:t> Size</a:t>
                </a:r>
                <a:endParaRPr lang="en-ZA" sz="1600"/>
              </a:p>
            </c:rich>
          </c:tx>
          <c:layout/>
          <c:overlay val="0"/>
        </c:title>
        <c:numFmt formatCode="General" sourceLinked="1"/>
        <c:majorTickMark val="none"/>
        <c:minorTickMark val="none"/>
        <c:tickLblPos val="nextTo"/>
        <c:spPr>
          <a:ln>
            <a:solidFill>
              <a:schemeClr val="bg1">
                <a:lumMod val="75000"/>
              </a:schemeClr>
            </a:solidFill>
          </a:ln>
        </c:spPr>
        <c:txPr>
          <a:bodyPr rot="-5400000" vert="horz"/>
          <a:lstStyle/>
          <a:p>
            <a:pPr>
              <a:defRPr sz="1600"/>
            </a:pPr>
            <a:endParaRPr lang="en-US"/>
          </a:p>
        </c:txPr>
        <c:crossAx val="106684416"/>
        <c:crosses val="autoZero"/>
        <c:auto val="1"/>
        <c:lblAlgn val="ctr"/>
        <c:lblOffset val="100"/>
        <c:noMultiLvlLbl val="0"/>
      </c:catAx>
      <c:valAx>
        <c:axId val="106684416"/>
        <c:scaling>
          <c:orientation val="minMax"/>
          <c:max val="1200"/>
        </c:scaling>
        <c:delete val="0"/>
        <c:axPos val="l"/>
        <c:majorGridlines/>
        <c:title>
          <c:tx>
            <c:rich>
              <a:bodyPr rot="-5400000" vert="horz"/>
              <a:lstStyle/>
              <a:p>
                <a:pPr>
                  <a:defRPr sz="1600"/>
                </a:pPr>
                <a:r>
                  <a:rPr lang="en-ZA" sz="1600"/>
                  <a:t>Power</a:t>
                </a:r>
                <a:r>
                  <a:rPr lang="en-ZA" sz="1600" baseline="0"/>
                  <a:t> Consumption (W)</a:t>
                </a:r>
                <a:endParaRPr lang="en-ZA" sz="1600"/>
              </a:p>
            </c:rich>
          </c:tx>
          <c:layout/>
          <c:overlay val="0"/>
        </c:title>
        <c:numFmt formatCode="General" sourceLinked="1"/>
        <c:majorTickMark val="none"/>
        <c:minorTickMark val="none"/>
        <c:tickLblPos val="nextTo"/>
        <c:spPr>
          <a:ln w="9525">
            <a:noFill/>
          </a:ln>
        </c:spPr>
        <c:txPr>
          <a:bodyPr/>
          <a:lstStyle/>
          <a:p>
            <a:pPr>
              <a:defRPr sz="1600"/>
            </a:pPr>
            <a:endParaRPr lang="en-US"/>
          </a:p>
        </c:txPr>
        <c:crossAx val="12891801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Power</a:t>
            </a:r>
          </a:p>
        </c:rich>
      </c:tx>
      <c:layout/>
      <c:overlay val="0"/>
    </c:title>
    <c:autoTitleDeleted val="0"/>
    <c:plotArea>
      <c:layout>
        <c:manualLayout>
          <c:layoutTarget val="inner"/>
          <c:xMode val="edge"/>
          <c:yMode val="edge"/>
          <c:x val="0.32843215440571033"/>
          <c:y val="0.24493076843908285"/>
          <c:w val="0.54369385277369264"/>
          <c:h val="0.69088255077961314"/>
        </c:manualLayout>
      </c:layout>
      <c:barChart>
        <c:barDir val="bar"/>
        <c:grouping val="clustered"/>
        <c:varyColors val="0"/>
        <c:ser>
          <c:idx val="0"/>
          <c:order val="0"/>
          <c:tx>
            <c:strRef>
              <c:f>Comparison!$G$1</c:f>
              <c:strCache>
                <c:ptCount val="1"/>
                <c:pt idx="0">
                  <c:v>Total Power</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c:spPr>
          <c:invertIfNegative val="0"/>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c:spPr>
          </c:dPt>
          <c:dLbls>
            <c:txPr>
              <a:bodyPr/>
              <a:lstStyle/>
              <a:p>
                <a:pPr>
                  <a:defRPr sz="1800"/>
                </a:pPr>
                <a:endParaRPr lang="en-US"/>
              </a:p>
            </c:txPr>
            <c:dLblPos val="outEnd"/>
            <c:showLegendKey val="0"/>
            <c:showVal val="1"/>
            <c:showCatName val="0"/>
            <c:showSerName val="0"/>
            <c:showPercent val="0"/>
            <c:showBubbleSize val="0"/>
            <c:showLeaderLines val="0"/>
          </c:dLbls>
          <c:cat>
            <c:strRef>
              <c:f>Comparison!$A$2:$A$5</c:f>
              <c:strCache>
                <c:ptCount val="4"/>
                <c:pt idx="0">
                  <c:v>Cortex-A7 (x57)</c:v>
                </c:pt>
                <c:pt idx="1">
                  <c:v>Cortex-A9 (x17)</c:v>
                </c:pt>
                <c:pt idx="2">
                  <c:v>Intel i7 (x2)</c:v>
                </c:pt>
                <c:pt idx="3">
                  <c:v>Tesla GPU (x1)</c:v>
                </c:pt>
              </c:strCache>
            </c:strRef>
          </c:cat>
          <c:val>
            <c:numRef>
              <c:f>Comparison!$G$2:$G$5</c:f>
              <c:numCache>
                <c:formatCode>#,##0" "\W</c:formatCode>
                <c:ptCount val="4"/>
                <c:pt idx="0">
                  <c:v>136.79999999999998</c:v>
                </c:pt>
                <c:pt idx="1">
                  <c:v>85</c:v>
                </c:pt>
                <c:pt idx="2">
                  <c:v>400</c:v>
                </c:pt>
                <c:pt idx="3">
                  <c:v>295</c:v>
                </c:pt>
              </c:numCache>
            </c:numRef>
          </c:val>
        </c:ser>
        <c:dLbls>
          <c:dLblPos val="outEnd"/>
          <c:showLegendKey val="0"/>
          <c:showVal val="1"/>
          <c:showCatName val="0"/>
          <c:showSerName val="0"/>
          <c:showPercent val="0"/>
          <c:showBubbleSize val="0"/>
        </c:dLbls>
        <c:gapWidth val="0"/>
        <c:axId val="133559296"/>
        <c:axId val="106686720"/>
      </c:barChart>
      <c:catAx>
        <c:axId val="133559296"/>
        <c:scaling>
          <c:orientation val="minMax"/>
        </c:scaling>
        <c:delete val="0"/>
        <c:axPos val="l"/>
        <c:majorTickMark val="none"/>
        <c:minorTickMark val="none"/>
        <c:tickLblPos val="nextTo"/>
        <c:txPr>
          <a:bodyPr rot="0" vert="horz"/>
          <a:lstStyle/>
          <a:p>
            <a:pPr>
              <a:defRPr sz="1800"/>
            </a:pPr>
            <a:endParaRPr lang="en-US"/>
          </a:p>
        </c:txPr>
        <c:crossAx val="106686720"/>
        <c:crosses val="autoZero"/>
        <c:auto val="1"/>
        <c:lblAlgn val="ctr"/>
        <c:lblOffset val="100"/>
        <c:noMultiLvlLbl val="0"/>
      </c:catAx>
      <c:valAx>
        <c:axId val="106686720"/>
        <c:scaling>
          <c:orientation val="minMax"/>
        </c:scaling>
        <c:delete val="1"/>
        <c:axPos val="b"/>
        <c:numFmt formatCode="#,##0&quot; &quot;\W" sourceLinked="1"/>
        <c:majorTickMark val="out"/>
        <c:minorTickMark val="none"/>
        <c:tickLblPos val="nextTo"/>
        <c:crossAx val="13355929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Initial </a:t>
            </a:r>
            <a:r>
              <a:rPr lang="en-US" dirty="0"/>
              <a:t>Cost </a:t>
            </a:r>
          </a:p>
        </c:rich>
      </c:tx>
      <c:layout/>
      <c:overlay val="0"/>
    </c:title>
    <c:autoTitleDeleted val="0"/>
    <c:plotArea>
      <c:layout>
        <c:manualLayout>
          <c:layoutTarget val="inner"/>
          <c:xMode val="edge"/>
          <c:yMode val="edge"/>
          <c:x val="0.32445097899263214"/>
          <c:y val="0.24228016952426401"/>
          <c:w val="0.57934324872836673"/>
          <c:h val="0.6942277669836725"/>
        </c:manualLayout>
      </c:layout>
      <c:barChart>
        <c:barDir val="bar"/>
        <c:grouping val="clustered"/>
        <c:varyColors val="0"/>
        <c:ser>
          <c:idx val="0"/>
          <c:order val="0"/>
          <c:tx>
            <c:strRef>
              <c:f>Comparison!$H$1</c:f>
              <c:strCache>
                <c:ptCount val="1"/>
                <c:pt idx="0">
                  <c:v>Total Cost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c:spPr>
          <c:invertIfNegative val="0"/>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c:spPr>
          </c:dPt>
          <c:dLbls>
            <c:txPr>
              <a:bodyPr/>
              <a:lstStyle/>
              <a:p>
                <a:pPr>
                  <a:defRPr sz="1800"/>
                </a:pPr>
                <a:endParaRPr lang="en-US"/>
              </a:p>
            </c:txPr>
            <c:dLblPos val="outEnd"/>
            <c:showLegendKey val="0"/>
            <c:showVal val="1"/>
            <c:showCatName val="0"/>
            <c:showSerName val="0"/>
            <c:showPercent val="0"/>
            <c:showBubbleSize val="0"/>
            <c:showLeaderLines val="0"/>
          </c:dLbls>
          <c:cat>
            <c:strRef>
              <c:f>Comparison!$A$2:$A$5</c:f>
              <c:strCache>
                <c:ptCount val="4"/>
                <c:pt idx="0">
                  <c:v>Cortex-A7 (x57)</c:v>
                </c:pt>
                <c:pt idx="1">
                  <c:v>Cortex-A9 (x17)</c:v>
                </c:pt>
                <c:pt idx="2">
                  <c:v>Intel i7 (x2)</c:v>
                </c:pt>
                <c:pt idx="3">
                  <c:v>Tesla GPU (x1)</c:v>
                </c:pt>
              </c:strCache>
            </c:strRef>
          </c:cat>
          <c:val>
            <c:numRef>
              <c:f>Comparison!$H$2:$H$5</c:f>
              <c:numCache>
                <c:formatCode>"R"\ #,##0</c:formatCode>
                <c:ptCount val="4"/>
                <c:pt idx="0">
                  <c:v>34200</c:v>
                </c:pt>
                <c:pt idx="1">
                  <c:v>17000</c:v>
                </c:pt>
                <c:pt idx="2">
                  <c:v>20000</c:v>
                </c:pt>
                <c:pt idx="3">
                  <c:v>15000</c:v>
                </c:pt>
              </c:numCache>
            </c:numRef>
          </c:val>
        </c:ser>
        <c:dLbls>
          <c:dLblPos val="outEnd"/>
          <c:showLegendKey val="0"/>
          <c:showVal val="1"/>
          <c:showCatName val="0"/>
          <c:showSerName val="0"/>
          <c:showPercent val="0"/>
          <c:showBubbleSize val="0"/>
        </c:dLbls>
        <c:gapWidth val="0"/>
        <c:axId val="133560320"/>
        <c:axId val="106688448"/>
      </c:barChart>
      <c:catAx>
        <c:axId val="133560320"/>
        <c:scaling>
          <c:orientation val="minMax"/>
        </c:scaling>
        <c:delete val="0"/>
        <c:axPos val="l"/>
        <c:majorTickMark val="none"/>
        <c:minorTickMark val="none"/>
        <c:tickLblPos val="nextTo"/>
        <c:txPr>
          <a:bodyPr rot="0" vert="horz"/>
          <a:lstStyle/>
          <a:p>
            <a:pPr>
              <a:defRPr sz="1800"/>
            </a:pPr>
            <a:endParaRPr lang="en-US"/>
          </a:p>
        </c:txPr>
        <c:crossAx val="106688448"/>
        <c:crosses val="autoZero"/>
        <c:auto val="1"/>
        <c:lblAlgn val="ctr"/>
        <c:lblOffset val="100"/>
        <c:noMultiLvlLbl val="0"/>
      </c:catAx>
      <c:valAx>
        <c:axId val="106688448"/>
        <c:scaling>
          <c:orientation val="minMax"/>
        </c:scaling>
        <c:delete val="1"/>
        <c:axPos val="b"/>
        <c:numFmt formatCode="&quot;R&quot;\ #,##0" sourceLinked="1"/>
        <c:majorTickMark val="out"/>
        <c:minorTickMark val="none"/>
        <c:tickLblPos val="nextTo"/>
        <c:crossAx val="13356032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69008205437492"/>
          <c:y val="5.3760693256304858E-2"/>
          <c:w val="0.68249866176485441"/>
          <c:h val="0.74512453161769909"/>
        </c:manualLayout>
      </c:layout>
      <c:scatterChart>
        <c:scatterStyle val="lineMarker"/>
        <c:varyColors val="0"/>
        <c:ser>
          <c:idx val="0"/>
          <c:order val="0"/>
          <c:tx>
            <c:v>GPU</c:v>
          </c:tx>
          <c:spPr>
            <a:ln w="28575">
              <a:noFill/>
            </a:ln>
          </c:spPr>
          <c:marker>
            <c:symbol val="square"/>
            <c:size val="10"/>
            <c:spPr>
              <a:solidFill>
                <a:srgbClr val="FFC000"/>
              </a:solidFill>
              <a:ln>
                <a:noFill/>
              </a:ln>
            </c:spPr>
          </c:marker>
          <c:dLbls>
            <c:dLbl>
              <c:idx val="0"/>
              <c:layout/>
              <c:tx>
                <c:rich>
                  <a:bodyPr/>
                  <a:lstStyle/>
                  <a:p>
                    <a:r>
                      <a:rPr lang="en-ZA" smtClean="0"/>
                      <a:t>GPU (x1)</a:t>
                    </a:r>
                    <a:endParaRPr lang="en-ZA"/>
                  </a:p>
                </c:rich>
              </c:tx>
              <c:dLblPos val="t"/>
              <c:showLegendKey val="0"/>
              <c:showVal val="0"/>
              <c:showCatName val="0"/>
              <c:showSerName val="1"/>
              <c:showPercent val="0"/>
              <c:showBubbleSize val="0"/>
            </c:dLbl>
            <c:txPr>
              <a:bodyPr/>
              <a:lstStyle/>
              <a:p>
                <a:pPr>
                  <a:defRPr sz="1600" b="1"/>
                </a:pPr>
                <a:endParaRPr lang="en-US"/>
              </a:p>
            </c:txPr>
            <c:dLblPos val="t"/>
            <c:showLegendKey val="0"/>
            <c:showVal val="0"/>
            <c:showCatName val="0"/>
            <c:showSerName val="1"/>
            <c:showPercent val="0"/>
            <c:showBubbleSize val="0"/>
            <c:showLeaderLines val="0"/>
          </c:dLbls>
          <c:xVal>
            <c:numRef>
              <c:f>Comparison!$G$5</c:f>
              <c:numCache>
                <c:formatCode>#,##0" "\W</c:formatCode>
                <c:ptCount val="1"/>
                <c:pt idx="0">
                  <c:v>295</c:v>
                </c:pt>
              </c:numCache>
            </c:numRef>
          </c:xVal>
          <c:yVal>
            <c:numRef>
              <c:f>Comparison!$H$5</c:f>
              <c:numCache>
                <c:formatCode>"R"\ #,##0</c:formatCode>
                <c:ptCount val="1"/>
                <c:pt idx="0">
                  <c:v>15000</c:v>
                </c:pt>
              </c:numCache>
            </c:numRef>
          </c:yVal>
          <c:smooth val="0"/>
        </c:ser>
        <c:ser>
          <c:idx val="1"/>
          <c:order val="1"/>
          <c:tx>
            <c:v>i7 CPU</c:v>
          </c:tx>
          <c:spPr>
            <a:ln w="28575">
              <a:noFill/>
            </a:ln>
          </c:spPr>
          <c:marker>
            <c:symbol val="square"/>
            <c:size val="10"/>
            <c:spPr>
              <a:solidFill>
                <a:srgbClr val="FFC000"/>
              </a:solidFill>
              <a:ln>
                <a:noFill/>
              </a:ln>
            </c:spPr>
          </c:marker>
          <c:dLbls>
            <c:dLbl>
              <c:idx val="0"/>
              <c:layout/>
              <c:tx>
                <c:rich>
                  <a:bodyPr/>
                  <a:lstStyle/>
                  <a:p>
                    <a:r>
                      <a:rPr lang="en-ZA"/>
                      <a:t>i7 </a:t>
                    </a:r>
                    <a:r>
                      <a:rPr lang="en-ZA" smtClean="0"/>
                      <a:t>CPU (x2)</a:t>
                    </a:r>
                    <a:endParaRPr lang="en-ZA"/>
                  </a:p>
                </c:rich>
              </c:tx>
              <c:dLblPos val="t"/>
              <c:showLegendKey val="0"/>
              <c:showVal val="0"/>
              <c:showCatName val="0"/>
              <c:showSerName val="1"/>
              <c:showPercent val="0"/>
              <c:showBubbleSize val="0"/>
            </c:dLbl>
            <c:txPr>
              <a:bodyPr/>
              <a:lstStyle/>
              <a:p>
                <a:pPr>
                  <a:defRPr sz="1600" b="1"/>
                </a:pPr>
                <a:endParaRPr lang="en-US"/>
              </a:p>
            </c:txPr>
            <c:dLblPos val="t"/>
            <c:showLegendKey val="0"/>
            <c:showVal val="0"/>
            <c:showCatName val="0"/>
            <c:showSerName val="1"/>
            <c:showPercent val="0"/>
            <c:showBubbleSize val="0"/>
            <c:showLeaderLines val="0"/>
          </c:dLbls>
          <c:xVal>
            <c:numRef>
              <c:f>Comparison!$G$4</c:f>
              <c:numCache>
                <c:formatCode>#,##0" "\W</c:formatCode>
                <c:ptCount val="1"/>
                <c:pt idx="0">
                  <c:v>400</c:v>
                </c:pt>
              </c:numCache>
            </c:numRef>
          </c:xVal>
          <c:yVal>
            <c:numRef>
              <c:f>Comparison!$H$4</c:f>
              <c:numCache>
                <c:formatCode>"R"\ #,##0</c:formatCode>
                <c:ptCount val="1"/>
                <c:pt idx="0">
                  <c:v>20000</c:v>
                </c:pt>
              </c:numCache>
            </c:numRef>
          </c:yVal>
          <c:smooth val="0"/>
        </c:ser>
        <c:ser>
          <c:idx val="2"/>
          <c:order val="2"/>
          <c:tx>
            <c:v>Cortex-A7</c:v>
          </c:tx>
          <c:spPr>
            <a:ln w="28575">
              <a:noFill/>
            </a:ln>
          </c:spPr>
          <c:marker>
            <c:symbol val="square"/>
            <c:size val="10"/>
            <c:spPr>
              <a:ln>
                <a:noFill/>
              </a:ln>
            </c:spPr>
          </c:marker>
          <c:dLbls>
            <c:dLbl>
              <c:idx val="0"/>
              <c:layout/>
              <c:tx>
                <c:rich>
                  <a:bodyPr/>
                  <a:lstStyle/>
                  <a:p>
                    <a:r>
                      <a:rPr lang="en-ZA" dirty="0" smtClean="0"/>
                      <a:t>Cortex-A7 (x57)</a:t>
                    </a:r>
                    <a:endParaRPr lang="en-ZA" dirty="0"/>
                  </a:p>
                </c:rich>
              </c:tx>
              <c:dLblPos val="b"/>
              <c:showLegendKey val="0"/>
              <c:showVal val="0"/>
              <c:showCatName val="0"/>
              <c:showSerName val="1"/>
              <c:showPercent val="0"/>
              <c:showBubbleSize val="0"/>
            </c:dLbl>
            <c:txPr>
              <a:bodyPr/>
              <a:lstStyle/>
              <a:p>
                <a:pPr>
                  <a:defRPr sz="1600" b="1"/>
                </a:pPr>
                <a:endParaRPr lang="en-US"/>
              </a:p>
            </c:txPr>
            <c:dLblPos val="b"/>
            <c:showLegendKey val="0"/>
            <c:showVal val="0"/>
            <c:showCatName val="0"/>
            <c:showSerName val="1"/>
            <c:showPercent val="0"/>
            <c:showBubbleSize val="0"/>
            <c:showLeaderLines val="0"/>
          </c:dLbls>
          <c:xVal>
            <c:numRef>
              <c:f>Comparison!$G$2</c:f>
              <c:numCache>
                <c:formatCode>#,##0" "\W</c:formatCode>
                <c:ptCount val="1"/>
                <c:pt idx="0">
                  <c:v>136.79999999999998</c:v>
                </c:pt>
              </c:numCache>
            </c:numRef>
          </c:xVal>
          <c:yVal>
            <c:numRef>
              <c:f>Comparison!$H$2</c:f>
              <c:numCache>
                <c:formatCode>"R"\ #,##0</c:formatCode>
                <c:ptCount val="1"/>
                <c:pt idx="0">
                  <c:v>34200</c:v>
                </c:pt>
              </c:numCache>
            </c:numRef>
          </c:yVal>
          <c:smooth val="0"/>
        </c:ser>
        <c:ser>
          <c:idx val="3"/>
          <c:order val="3"/>
          <c:tx>
            <c:v>Cortex-A9</c:v>
          </c:tx>
          <c:spPr>
            <a:ln w="28575">
              <a:noFill/>
            </a:ln>
          </c:spPr>
          <c:marker>
            <c:symbol val="square"/>
            <c:size val="12"/>
            <c:spPr>
              <a:solidFill>
                <a:srgbClr val="00B050"/>
              </a:solidFill>
              <a:ln>
                <a:noFill/>
              </a:ln>
            </c:spPr>
          </c:marker>
          <c:dLbls>
            <c:dLbl>
              <c:idx val="0"/>
              <c:layout/>
              <c:tx>
                <c:rich>
                  <a:bodyPr/>
                  <a:lstStyle/>
                  <a:p>
                    <a:r>
                      <a:rPr lang="en-ZA" smtClean="0"/>
                      <a:t>Cortex-A9 (x17)</a:t>
                    </a:r>
                    <a:endParaRPr lang="en-ZA"/>
                  </a:p>
                </c:rich>
              </c:tx>
              <c:dLblPos val="t"/>
              <c:showLegendKey val="0"/>
              <c:showVal val="0"/>
              <c:showCatName val="0"/>
              <c:showSerName val="1"/>
              <c:showPercent val="0"/>
              <c:showBubbleSize val="0"/>
            </c:dLbl>
            <c:txPr>
              <a:bodyPr/>
              <a:lstStyle/>
              <a:p>
                <a:pPr>
                  <a:defRPr sz="1600" b="1"/>
                </a:pPr>
                <a:endParaRPr lang="en-US"/>
              </a:p>
            </c:txPr>
            <c:dLblPos val="t"/>
            <c:showLegendKey val="0"/>
            <c:showVal val="0"/>
            <c:showCatName val="0"/>
            <c:showSerName val="1"/>
            <c:showPercent val="0"/>
            <c:showBubbleSize val="0"/>
            <c:showLeaderLines val="0"/>
          </c:dLbls>
          <c:xVal>
            <c:numRef>
              <c:f>Comparison!$G$3</c:f>
              <c:numCache>
                <c:formatCode>#,##0" "\W</c:formatCode>
                <c:ptCount val="1"/>
                <c:pt idx="0">
                  <c:v>85</c:v>
                </c:pt>
              </c:numCache>
            </c:numRef>
          </c:xVal>
          <c:yVal>
            <c:numRef>
              <c:f>Comparison!$H$3</c:f>
              <c:numCache>
                <c:formatCode>"R"\ #,##0</c:formatCode>
                <c:ptCount val="1"/>
                <c:pt idx="0">
                  <c:v>17000</c:v>
                </c:pt>
              </c:numCache>
            </c:numRef>
          </c:yVal>
          <c:smooth val="0"/>
        </c:ser>
        <c:dLbls>
          <c:showLegendKey val="0"/>
          <c:showVal val="1"/>
          <c:showCatName val="0"/>
          <c:showSerName val="0"/>
          <c:showPercent val="0"/>
          <c:showBubbleSize val="0"/>
        </c:dLbls>
        <c:axId val="114616000"/>
        <c:axId val="114617728"/>
      </c:scatterChart>
      <c:valAx>
        <c:axId val="114616000"/>
        <c:scaling>
          <c:orientation val="minMax"/>
        </c:scaling>
        <c:delete val="0"/>
        <c:axPos val="b"/>
        <c:majorGridlines/>
        <c:title>
          <c:tx>
            <c:rich>
              <a:bodyPr/>
              <a:lstStyle/>
              <a:p>
                <a:pPr>
                  <a:defRPr sz="1600"/>
                </a:pPr>
                <a:r>
                  <a:rPr lang="en-ZA" sz="1600"/>
                  <a:t>Power Consumption</a:t>
                </a:r>
              </a:p>
            </c:rich>
          </c:tx>
          <c:layout/>
          <c:overlay val="0"/>
        </c:title>
        <c:numFmt formatCode="#,##0&quot; &quot;\W" sourceLinked="1"/>
        <c:majorTickMark val="out"/>
        <c:minorTickMark val="none"/>
        <c:tickLblPos val="nextTo"/>
        <c:txPr>
          <a:bodyPr/>
          <a:lstStyle/>
          <a:p>
            <a:pPr>
              <a:defRPr sz="1600"/>
            </a:pPr>
            <a:endParaRPr lang="en-US"/>
          </a:p>
        </c:txPr>
        <c:crossAx val="114617728"/>
        <c:crosses val="autoZero"/>
        <c:crossBetween val="midCat"/>
      </c:valAx>
      <c:valAx>
        <c:axId val="114617728"/>
        <c:scaling>
          <c:orientation val="minMax"/>
          <c:max val="40000"/>
        </c:scaling>
        <c:delete val="0"/>
        <c:axPos val="l"/>
        <c:majorGridlines/>
        <c:title>
          <c:tx>
            <c:rich>
              <a:bodyPr rot="-5400000" vert="horz"/>
              <a:lstStyle/>
              <a:p>
                <a:pPr>
                  <a:defRPr sz="1600"/>
                </a:pPr>
                <a:r>
                  <a:rPr lang="en-ZA" sz="1600"/>
                  <a:t>Capital</a:t>
                </a:r>
                <a:r>
                  <a:rPr lang="en-ZA" sz="1600" baseline="0"/>
                  <a:t> Cost</a:t>
                </a:r>
                <a:endParaRPr lang="en-ZA" sz="1600"/>
              </a:p>
            </c:rich>
          </c:tx>
          <c:layout/>
          <c:overlay val="0"/>
        </c:title>
        <c:numFmt formatCode="&quot;R&quot;\ #,##0" sourceLinked="1"/>
        <c:majorTickMark val="out"/>
        <c:minorTickMark val="none"/>
        <c:tickLblPos val="nextTo"/>
        <c:txPr>
          <a:bodyPr/>
          <a:lstStyle/>
          <a:p>
            <a:pPr>
              <a:defRPr sz="1600"/>
            </a:pPr>
            <a:endParaRPr lang="en-US"/>
          </a:p>
        </c:txPr>
        <c:crossAx val="114616000"/>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58E5C-60F1-480B-B672-D59C1639A206}" type="datetimeFigureOut">
              <a:rPr lang="en-ZA" smtClean="0"/>
              <a:t>2014/01/23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36072-E51E-4FBB-B7F3-2D4180DBC6E6}" type="slidenum">
              <a:rPr lang="en-ZA" smtClean="0"/>
              <a:t>‹#›</a:t>
            </a:fld>
            <a:endParaRPr lang="en-ZA"/>
          </a:p>
        </p:txBody>
      </p:sp>
    </p:spTree>
    <p:extLst>
      <p:ext uri="{BB962C8B-B14F-4D97-AF65-F5344CB8AC3E}">
        <p14:creationId xmlns:p14="http://schemas.microsoft.com/office/powerpoint/2010/main" val="285025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Radio astronomy </a:t>
            </a:r>
            <a:r>
              <a:rPr lang="en-ZA" dirty="0" smtClean="0"/>
              <a:t>is changing. With thousands of antennas and terabytes of data throughput per second, new</a:t>
            </a:r>
            <a:r>
              <a:rPr lang="en-ZA" baseline="0" dirty="0" smtClean="0"/>
              <a:t> projects such as the Square Kilometre Array radio telescope are pushing the current limits of technology today, just as radio telescopes such as Arecibo did many years ago. </a:t>
            </a:r>
          </a:p>
          <a:p>
            <a:endParaRPr lang="en-ZA" baseline="0" dirty="0" smtClean="0"/>
          </a:p>
        </p:txBody>
      </p:sp>
      <p:sp>
        <p:nvSpPr>
          <p:cNvPr id="4" name="Slide Number Placeholder 3"/>
          <p:cNvSpPr>
            <a:spLocks noGrp="1"/>
          </p:cNvSpPr>
          <p:nvPr>
            <p:ph type="sldNum" sz="quarter" idx="10"/>
          </p:nvPr>
        </p:nvSpPr>
        <p:spPr/>
        <p:txBody>
          <a:bodyPr/>
          <a:lstStyle/>
          <a:p>
            <a:fld id="{28C36072-E51E-4FBB-B7F3-2D4180DBC6E6}" type="slidenum">
              <a:rPr lang="en-ZA" smtClean="0"/>
              <a:t>2</a:t>
            </a:fld>
            <a:endParaRPr lang="en-ZA"/>
          </a:p>
        </p:txBody>
      </p:sp>
    </p:spTree>
    <p:extLst>
      <p:ext uri="{BB962C8B-B14F-4D97-AF65-F5344CB8AC3E}">
        <p14:creationId xmlns:p14="http://schemas.microsoft.com/office/powerpoint/2010/main" val="115227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ARM architecture commonly in use today is ARMv7, with several different cores available:</a:t>
            </a:r>
          </a:p>
          <a:p>
            <a:endParaRPr lang="en-ZA" baseline="0" dirty="0" smtClean="0"/>
          </a:p>
          <a:p>
            <a:r>
              <a:rPr lang="en-ZA" baseline="0" dirty="0" smtClean="0"/>
              <a:t>The Cortex-A9 is one of the higher performance ARM processors and is found in most smart-phones, for example. The Cortex-A7 is more modern than the A9 and has slightly more advanced floating point math features, but due to it’s intended very low power design, it’s overall performance is slightly lower than the A9.  </a:t>
            </a:r>
          </a:p>
          <a:p>
            <a:endParaRPr lang="en-ZA" baseline="0" dirty="0" smtClean="0"/>
          </a:p>
          <a:p>
            <a:r>
              <a:rPr lang="en-ZA" baseline="0" dirty="0" smtClean="0"/>
              <a:t>I </a:t>
            </a:r>
            <a:r>
              <a:rPr lang="en-ZA" baseline="0" dirty="0" smtClean="0"/>
              <a:t>tested a dual </a:t>
            </a:r>
            <a:r>
              <a:rPr lang="en-ZA" baseline="0" dirty="0" smtClean="0"/>
              <a:t>core 1 GHz Cortex-A7 and </a:t>
            </a:r>
            <a:r>
              <a:rPr lang="en-ZA" baseline="0" dirty="0" smtClean="0"/>
              <a:t>a quad </a:t>
            </a:r>
            <a:r>
              <a:rPr lang="en-ZA" baseline="0" dirty="0" smtClean="0"/>
              <a:t>core 1 GHz Cortex-A9. I also recorded the power consumption while testing and noted a maximum of 2.4 W for the Cortex-A7 and 5 W for the Cortex-A9.</a:t>
            </a:r>
          </a:p>
        </p:txBody>
      </p:sp>
      <p:sp>
        <p:nvSpPr>
          <p:cNvPr id="4" name="Slide Number Placeholder 3"/>
          <p:cNvSpPr>
            <a:spLocks noGrp="1"/>
          </p:cNvSpPr>
          <p:nvPr>
            <p:ph type="sldNum" sz="quarter" idx="10"/>
          </p:nvPr>
        </p:nvSpPr>
        <p:spPr/>
        <p:txBody>
          <a:bodyPr/>
          <a:lstStyle/>
          <a:p>
            <a:fld id="{28C36072-E51E-4FBB-B7F3-2D4180DBC6E6}" type="slidenum">
              <a:rPr lang="en-ZA" smtClean="0"/>
              <a:t>11</a:t>
            </a:fld>
            <a:endParaRPr lang="en-ZA"/>
          </a:p>
        </p:txBody>
      </p:sp>
    </p:spTree>
    <p:extLst>
      <p:ext uri="{BB962C8B-B14F-4D97-AF65-F5344CB8AC3E}">
        <p14:creationId xmlns:p14="http://schemas.microsoft.com/office/powerpoint/2010/main" val="231082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Fastest</a:t>
            </a:r>
            <a:r>
              <a:rPr lang="en-ZA" baseline="0" dirty="0" smtClean="0"/>
              <a:t> Fourier Transform in the West library was used to perform the benchmarks to gauge theoretical FFT performance. </a:t>
            </a:r>
          </a:p>
          <a:p>
            <a:endParaRPr lang="en-ZA" baseline="0" dirty="0" smtClean="0"/>
          </a:p>
          <a:p>
            <a:r>
              <a:rPr lang="en-ZA" baseline="0" dirty="0" smtClean="0"/>
              <a:t>FFTW is an open source FFT library who’s performance beats most commercial libraries but most importantly it has support for ARM processors. The ARM NEON instruction set is used which greatly improves performance because of NEONs Single Instruction Multiple Data capabilities.</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12</a:t>
            </a:fld>
            <a:endParaRPr lang="en-ZA"/>
          </a:p>
        </p:txBody>
      </p:sp>
    </p:spTree>
    <p:extLst>
      <p:ext uri="{BB962C8B-B14F-4D97-AF65-F5344CB8AC3E}">
        <p14:creationId xmlns:p14="http://schemas.microsoft.com/office/powerpoint/2010/main" val="221118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All tests were performed on single precision complex one dimensional FFTs. </a:t>
            </a:r>
            <a:r>
              <a:rPr lang="en-ZA" baseline="0" dirty="0" smtClean="0"/>
              <a:t>Typically double precision is used for science applications, but single precision is adequate in the context of radio astronomy channelization.</a:t>
            </a:r>
          </a:p>
          <a:p>
            <a:endParaRPr lang="en-ZA" dirty="0" smtClean="0"/>
          </a:p>
          <a:p>
            <a:r>
              <a:rPr lang="en-ZA" dirty="0" smtClean="0"/>
              <a:t>I tested a wide range of FFT sizes,</a:t>
            </a:r>
            <a:r>
              <a:rPr lang="en-ZA" baseline="0" dirty="0" smtClean="0"/>
              <a:t> from 2 to 2 million. Typically, in practise it is unlikely that FFT’s larger than several hundred thousand points would be used.</a:t>
            </a:r>
          </a:p>
          <a:p>
            <a:endParaRPr lang="en-ZA" baseline="0" dirty="0" smtClean="0"/>
          </a:p>
          <a:p>
            <a:r>
              <a:rPr lang="en-ZA" baseline="0" dirty="0" smtClean="0"/>
              <a:t>The FFTW benchmark returns an average MFLOPS estimate which is based on an approximate number of floating point operations in the algorithm. The time (usually in microseconds) it takes to perform one run of an FFT is a more accurate measurement for a specific FFT size as it can be used to extrapolate theoretical FFT throughput.</a:t>
            </a:r>
          </a:p>
          <a:p>
            <a:endParaRPr lang="en-ZA" baseline="0" dirty="0" smtClean="0"/>
          </a:p>
          <a:p>
            <a:r>
              <a:rPr lang="en-ZA" baseline="0" dirty="0" smtClean="0"/>
              <a:t>I should note that I used the most </a:t>
            </a:r>
            <a:r>
              <a:rPr lang="en-ZA" baseline="0" dirty="0" smtClean="0"/>
              <a:t>recent working version </a:t>
            </a:r>
            <a:r>
              <a:rPr lang="en-ZA" baseline="0" dirty="0" smtClean="0"/>
              <a:t>of the GCC compiler to build the FFTW library. The GCC version does impact performance, especially on the Cortex-A7 for which the compiler is not very mature.</a:t>
            </a:r>
          </a:p>
          <a:p>
            <a:endParaRPr lang="en-ZA" baseline="0" dirty="0" smtClean="0"/>
          </a:p>
          <a:p>
            <a:r>
              <a:rPr lang="en-ZA" baseline="0" dirty="0" smtClean="0"/>
              <a:t>On to the results!</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13</a:t>
            </a:fld>
            <a:endParaRPr lang="en-ZA"/>
          </a:p>
        </p:txBody>
      </p:sp>
    </p:spTree>
    <p:extLst>
      <p:ext uri="{BB962C8B-B14F-4D97-AF65-F5344CB8AC3E}">
        <p14:creationId xmlns:p14="http://schemas.microsoft.com/office/powerpoint/2010/main" val="324143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Both of these graphs are showing fairly</a:t>
            </a:r>
            <a:r>
              <a:rPr lang="en-ZA" baseline="0" dirty="0" smtClean="0"/>
              <a:t> raw FFTW results. The top graph is the MFLOPS value that is reported by FFTW. This can be compared to other FFT benchmarks out there. Notice how the quad core (green line) makes a large difference with FFT sizes between 4 and 65 thousand.</a:t>
            </a:r>
          </a:p>
          <a:p>
            <a:endParaRPr lang="en-ZA" baseline="0" dirty="0" smtClean="0"/>
          </a:p>
          <a:p>
            <a:r>
              <a:rPr lang="en-ZA" baseline="0" dirty="0" smtClean="0"/>
              <a:t>The bottom graph shows the FFT size in bytes divided by the FFT time, to result in how many MB per second could be processed. Both of these graphs are for 2 threads Cortex-A7 and A9, as well as the Cortex-A9 with all 4 threads. This is not the best result attainable, but throughputs of over 100MB/s are typical!</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14</a:t>
            </a:fld>
            <a:endParaRPr lang="en-ZA"/>
          </a:p>
        </p:txBody>
      </p:sp>
    </p:spTree>
    <p:extLst>
      <p:ext uri="{BB962C8B-B14F-4D97-AF65-F5344CB8AC3E}">
        <p14:creationId xmlns:p14="http://schemas.microsoft.com/office/powerpoint/2010/main" val="27991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a:t>
            </a:r>
            <a:r>
              <a:rPr lang="en-ZA" baseline="0" dirty="0" smtClean="0"/>
              <a:t> results can be improved even further by taking a best case for any number of threads per FFT size. For example, an 8 point FFT runs fastest with one thread, so the total theoretical performance is 4 times (in the case of a quad core) the single thread performance. Similar logic applies to 2 cores for both processors.</a:t>
            </a:r>
          </a:p>
          <a:p>
            <a:endParaRPr lang="en-ZA" baseline="0" dirty="0" smtClean="0"/>
          </a:p>
          <a:p>
            <a:r>
              <a:rPr lang="en-ZA" baseline="0" dirty="0" smtClean="0"/>
              <a:t>The Cortex-A9 is clearly superior in performance to the Cortex-A7, especially for smaller FFT sizes. This is mainly due to the fact that the Cortex-A9 on test has 4 cores and the Cortex-A7 only has 2. </a:t>
            </a:r>
          </a:p>
          <a:p>
            <a:endParaRPr lang="en-ZA" baseline="0" dirty="0" smtClean="0"/>
          </a:p>
          <a:p>
            <a:r>
              <a:rPr lang="en-ZA" baseline="0" dirty="0" smtClean="0"/>
              <a:t>The peak performance on the Cortex-A9 is 1300 MB/s for an 8 point FFT. From 8192 to 65536 the performance is between 200 and 400 MB/s. The Cortex-A7 performance is typically a third of the Cortex-A9.</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15</a:t>
            </a:fld>
            <a:endParaRPr lang="en-ZA"/>
          </a:p>
        </p:txBody>
      </p:sp>
    </p:spTree>
    <p:extLst>
      <p:ext uri="{BB962C8B-B14F-4D97-AF65-F5344CB8AC3E}">
        <p14:creationId xmlns:p14="http://schemas.microsoft.com/office/powerpoint/2010/main" val="4279666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large FFT throughput</a:t>
            </a:r>
            <a:r>
              <a:rPr lang="en-ZA" baseline="0" dirty="0" smtClean="0"/>
              <a:t> of several hundred MB/s is useless unless it’s possible to transfer data onto and off of the processor at that speed. This table shows theoretical and measured throughputs of Ethernet and PCI-Express, two common and affordable communication busses on ARM.</a:t>
            </a:r>
          </a:p>
          <a:p>
            <a:endParaRPr lang="en-ZA" baseline="0" dirty="0" smtClean="0"/>
          </a:p>
          <a:p>
            <a:r>
              <a:rPr lang="en-ZA" baseline="0" dirty="0" smtClean="0"/>
              <a:t>The Cortex-A9  processor that was tested supports a PCI-Express Gen2 x1 link which theoretically allows up to 500MB/s of data throughput. A relatively un-optimised benchmark performed by the manufacturer shows up to 344 MB/s which is adequate for most of the larger FFT’s.</a:t>
            </a:r>
          </a:p>
          <a:p>
            <a:endParaRPr lang="en-ZA" baseline="0" dirty="0" smtClean="0"/>
          </a:p>
          <a:p>
            <a:r>
              <a:rPr lang="en-ZA" baseline="0" dirty="0" smtClean="0"/>
              <a:t>The Cortex-A7 that was tested only supports a 100 Mb </a:t>
            </a:r>
            <a:r>
              <a:rPr lang="en-ZA" baseline="0" dirty="0" err="1" smtClean="0"/>
              <a:t>ethernet</a:t>
            </a:r>
            <a:r>
              <a:rPr lang="en-ZA" baseline="0" dirty="0" smtClean="0"/>
              <a:t> link which is about </a:t>
            </a:r>
            <a:r>
              <a:rPr lang="en-ZA" baseline="0" dirty="0" smtClean="0"/>
              <a:t>10 </a:t>
            </a:r>
            <a:r>
              <a:rPr lang="en-ZA" baseline="0" dirty="0" smtClean="0"/>
              <a:t>MB/s. This is clearly unsatisfactory. Even gigabit </a:t>
            </a:r>
            <a:r>
              <a:rPr lang="en-ZA" baseline="0" dirty="0" err="1" smtClean="0"/>
              <a:t>ethernet</a:t>
            </a:r>
            <a:r>
              <a:rPr lang="en-ZA" baseline="0" dirty="0" smtClean="0"/>
              <a:t> is limiting, at around 125 MB/s ideal throughput. </a:t>
            </a:r>
          </a:p>
          <a:p>
            <a:endParaRPr lang="en-ZA" baseline="0" dirty="0" smtClean="0"/>
          </a:p>
          <a:p>
            <a:r>
              <a:rPr lang="en-ZA" baseline="0" dirty="0" smtClean="0"/>
              <a:t>I should mention that it is possible to encode the data in a way to minimise IO throughput, </a:t>
            </a:r>
            <a:r>
              <a:rPr lang="en-ZA" baseline="0" dirty="0" smtClean="0"/>
              <a:t>but </a:t>
            </a:r>
            <a:r>
              <a:rPr lang="en-ZA" baseline="0" dirty="0" smtClean="0"/>
              <a:t>a discussion on this is not a part of the scope of this presentation.</a:t>
            </a:r>
          </a:p>
        </p:txBody>
      </p:sp>
      <p:sp>
        <p:nvSpPr>
          <p:cNvPr id="4" name="Slide Number Placeholder 3"/>
          <p:cNvSpPr>
            <a:spLocks noGrp="1"/>
          </p:cNvSpPr>
          <p:nvPr>
            <p:ph type="sldNum" sz="quarter" idx="10"/>
          </p:nvPr>
        </p:nvSpPr>
        <p:spPr/>
        <p:txBody>
          <a:bodyPr/>
          <a:lstStyle/>
          <a:p>
            <a:fld id="{28C36072-E51E-4FBB-B7F3-2D4180DBC6E6}" type="slidenum">
              <a:rPr lang="en-ZA" smtClean="0"/>
              <a:t>16</a:t>
            </a:fld>
            <a:endParaRPr lang="en-ZA"/>
          </a:p>
        </p:txBody>
      </p:sp>
    </p:spTree>
    <p:extLst>
      <p:ext uri="{BB962C8B-B14F-4D97-AF65-F5344CB8AC3E}">
        <p14:creationId xmlns:p14="http://schemas.microsoft.com/office/powerpoint/2010/main" val="2914219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smtClean="0"/>
              <a:t>nVidia</a:t>
            </a:r>
            <a:r>
              <a:rPr lang="en-ZA" dirty="0" smtClean="0"/>
              <a:t> Tesla GPUs are commonly used for high performance</a:t>
            </a:r>
            <a:r>
              <a:rPr lang="en-ZA" baseline="0" dirty="0" smtClean="0"/>
              <a:t> computing. The graph above, which is from </a:t>
            </a:r>
            <a:r>
              <a:rPr lang="en-ZA" baseline="0" dirty="0" err="1" smtClean="0"/>
              <a:t>nVidia</a:t>
            </a:r>
            <a:r>
              <a:rPr lang="en-ZA" baseline="0" dirty="0" smtClean="0"/>
              <a:t>, shows single precision FFT performance for several different GPUs of similar generation to the Cortex-A9 processor that has been tested. </a:t>
            </a:r>
          </a:p>
          <a:p>
            <a:endParaRPr lang="en-ZA" baseline="0" dirty="0" smtClean="0"/>
          </a:p>
          <a:p>
            <a:r>
              <a:rPr lang="en-ZA" baseline="0" dirty="0" smtClean="0"/>
              <a:t>The yellow line is of primary interest. The GPU is able to attain a minimum of 150 GFLOPS</a:t>
            </a:r>
            <a:r>
              <a:rPr lang="en-ZA" baseline="0" dirty="0" smtClean="0"/>
              <a:t>.</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17</a:t>
            </a:fld>
            <a:endParaRPr lang="en-ZA"/>
          </a:p>
        </p:txBody>
      </p:sp>
    </p:spTree>
    <p:extLst>
      <p:ext uri="{BB962C8B-B14F-4D97-AF65-F5344CB8AC3E}">
        <p14:creationId xmlns:p14="http://schemas.microsoft.com/office/powerpoint/2010/main" val="3644628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As</a:t>
            </a:r>
            <a:r>
              <a:rPr lang="en-ZA" baseline="0" dirty="0" smtClean="0"/>
              <a:t> a worst case calculation, so in other words the largest FFT with the minimum GFLOPS, we can see that the processing power of the GPU can maintain about 14 GB/s. The PCI-Express throughput is the bottleneck here, at about 5 GB/s. This implies that there will be unused processing power on the GPU.</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18</a:t>
            </a:fld>
            <a:endParaRPr lang="en-ZA"/>
          </a:p>
        </p:txBody>
      </p:sp>
    </p:spTree>
    <p:extLst>
      <p:ext uri="{BB962C8B-B14F-4D97-AF65-F5344CB8AC3E}">
        <p14:creationId xmlns:p14="http://schemas.microsoft.com/office/powerpoint/2010/main" val="95610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Since the official FFTW results database did not include</a:t>
            </a:r>
            <a:r>
              <a:rPr lang="en-ZA" baseline="0" dirty="0" smtClean="0"/>
              <a:t> recent CPU’s such as the Intel i7, I performed my own benchmarks.</a:t>
            </a:r>
          </a:p>
          <a:p>
            <a:endParaRPr lang="en-ZA" baseline="0" dirty="0" smtClean="0"/>
          </a:p>
          <a:p>
            <a:r>
              <a:rPr lang="en-ZA" dirty="0" smtClean="0"/>
              <a:t>The orange line on the graph is the theoretical</a:t>
            </a:r>
            <a:r>
              <a:rPr lang="en-ZA" baseline="0" dirty="0" smtClean="0"/>
              <a:t> best case MB/s throughput for a 2 GHz Intel i7 processor. This is several times greater than the throughputs attained by the ARM processors, but the CPU has more than 10 times the power consumption of the ARM processors but less than 10 times the performance boost. </a:t>
            </a:r>
          </a:p>
          <a:p>
            <a:endParaRPr lang="en-ZA" baseline="0" dirty="0" smtClean="0"/>
          </a:p>
          <a:p>
            <a:r>
              <a:rPr lang="en-ZA" baseline="0" dirty="0" smtClean="0"/>
              <a:t>So, how does ARM compare in power consumption?</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19</a:t>
            </a:fld>
            <a:endParaRPr lang="en-ZA"/>
          </a:p>
        </p:txBody>
      </p:sp>
    </p:spTree>
    <p:extLst>
      <p:ext uri="{BB962C8B-B14F-4D97-AF65-F5344CB8AC3E}">
        <p14:creationId xmlns:p14="http://schemas.microsoft.com/office/powerpoint/2010/main" val="2057759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It is theoretically possible to connect multiple processors in parallel to increase the total throughput and so </a:t>
            </a:r>
            <a:r>
              <a:rPr lang="en-ZA" baseline="0" dirty="0" smtClean="0"/>
              <a:t>these </a:t>
            </a:r>
            <a:r>
              <a:rPr lang="en-ZA" baseline="0" dirty="0" smtClean="0"/>
              <a:t>results have been normalised to the GPU, which attains 5 GB/s FFT throughput and can be seen as the purple line.</a:t>
            </a:r>
          </a:p>
          <a:p>
            <a:pPr marL="0" marR="0" indent="0" algn="l" defTabSz="914400" rtl="0" eaLnBrk="1" fontAlgn="auto" latinLnBrk="0" hangingPunct="1">
              <a:lnSpc>
                <a:spcPct val="100000"/>
              </a:lnSpc>
              <a:spcBef>
                <a:spcPts val="0"/>
              </a:spcBef>
              <a:spcAft>
                <a:spcPts val="0"/>
              </a:spcAft>
              <a:buClrTx/>
              <a:buSzTx/>
              <a:buFontTx/>
              <a:buNone/>
              <a:tabLst/>
              <a:defRPr/>
            </a:pPr>
            <a:endParaRPr lang="en-ZA" baseline="0" dirty="0" smtClean="0"/>
          </a:p>
          <a:p>
            <a:r>
              <a:rPr lang="en-ZA" baseline="0" dirty="0" smtClean="0"/>
              <a:t>The top graph shows the theoretical number of processors of each platform to attain 5 GB/s throughput at the various FFT sizes seen at the bottom. For larger FFTs, several tens of ARM processors are required, but due to their low individual cost this is feasible.</a:t>
            </a:r>
          </a:p>
          <a:p>
            <a:endParaRPr lang="en-ZA" baseline="0" dirty="0" smtClean="0"/>
          </a:p>
          <a:p>
            <a:r>
              <a:rPr lang="en-ZA" baseline="0" dirty="0" smtClean="0"/>
              <a:t>The bottom graph shows the theoretical total power consumption of the number of processors in the top graph. Notice how both ARM based solutions have very good power consumption, only being surpassed by the GPU after 2 million points!</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20</a:t>
            </a:fld>
            <a:endParaRPr lang="en-ZA"/>
          </a:p>
        </p:txBody>
      </p:sp>
    </p:spTree>
    <p:extLst>
      <p:ext uri="{BB962C8B-B14F-4D97-AF65-F5344CB8AC3E}">
        <p14:creationId xmlns:p14="http://schemas.microsoft.com/office/powerpoint/2010/main" val="128698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Besides the obvious differences, modern telescopes will use something called software defined radio which allows hundreds of radio channels to be monitored from different areas of the sky simultaneously, compared to the relatively limited </a:t>
            </a:r>
            <a:r>
              <a:rPr lang="en-ZA" baseline="0" dirty="0" err="1" smtClean="0"/>
              <a:t>analog</a:t>
            </a:r>
            <a:r>
              <a:rPr lang="en-ZA" baseline="0" dirty="0" smtClean="0"/>
              <a:t> radio receivers used in the past.</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3</a:t>
            </a:fld>
            <a:endParaRPr lang="en-ZA"/>
          </a:p>
        </p:txBody>
      </p:sp>
    </p:spTree>
    <p:extLst>
      <p:ext uri="{BB962C8B-B14F-4D97-AF65-F5344CB8AC3E}">
        <p14:creationId xmlns:p14="http://schemas.microsoft.com/office/powerpoint/2010/main" val="2756568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a:t>
            </a:r>
            <a:r>
              <a:rPr lang="en-ZA" baseline="0" dirty="0" smtClean="0"/>
              <a:t> shows</a:t>
            </a:r>
            <a:r>
              <a:rPr lang="en-ZA" dirty="0" smtClean="0"/>
              <a:t> a quick hypothetical example</a:t>
            </a:r>
            <a:r>
              <a:rPr lang="en-ZA" baseline="0" dirty="0" smtClean="0"/>
              <a:t> of</a:t>
            </a:r>
            <a:r>
              <a:rPr lang="en-ZA" dirty="0" smtClean="0"/>
              <a:t> </a:t>
            </a:r>
            <a:r>
              <a:rPr lang="en-ZA" baseline="0" dirty="0" smtClean="0"/>
              <a:t>a system that requires 5GB/s of throughput on a 32 768 point single precision, 1 dimensional complex FFT.</a:t>
            </a:r>
          </a:p>
          <a:p>
            <a:endParaRPr lang="en-ZA" baseline="0" dirty="0" smtClean="0"/>
          </a:p>
          <a:p>
            <a:r>
              <a:rPr lang="en-ZA" baseline="0" dirty="0" smtClean="0"/>
              <a:t>As I mentioned in the slide before, several </a:t>
            </a:r>
            <a:r>
              <a:rPr lang="en-ZA" baseline="0" dirty="0" smtClean="0"/>
              <a:t>ARM processors would be required in parallel to meet these requirements, but as a simple estimate, the cost of a Cortex-A9 based solution is similar to the cost of the GPU based solution.</a:t>
            </a:r>
          </a:p>
          <a:p>
            <a:endParaRPr lang="en-ZA" baseline="0" dirty="0" smtClean="0"/>
          </a:p>
          <a:p>
            <a:r>
              <a:rPr lang="en-ZA" baseline="0" dirty="0" smtClean="0"/>
              <a:t>The power consumption of the Cortex-A9 based system is less than a </a:t>
            </a:r>
            <a:r>
              <a:rPr lang="en-ZA" baseline="0" dirty="0" smtClean="0"/>
              <a:t>third of the GPUs! </a:t>
            </a:r>
            <a:r>
              <a:rPr lang="en-ZA" baseline="0" dirty="0" smtClean="0"/>
              <a:t>The power consumption of the Cortex-A7 based solution is half that of the GPU based solution, but the initial cost is higher because many more processors are required.</a:t>
            </a:r>
          </a:p>
          <a:p>
            <a:endParaRPr lang="en-ZA" baseline="0" dirty="0" smtClean="0"/>
          </a:p>
          <a:p>
            <a:r>
              <a:rPr lang="en-ZA" baseline="0" dirty="0" smtClean="0"/>
              <a:t>When one takes the host infrastructure into account, the power consumption of the ARM solution should actually be even better, as a GPU based solution generally still requires a separate CPU to function, which is not taken into account here.</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21</a:t>
            </a:fld>
            <a:endParaRPr lang="en-ZA"/>
          </a:p>
        </p:txBody>
      </p:sp>
    </p:spTree>
    <p:extLst>
      <p:ext uri="{BB962C8B-B14F-4D97-AF65-F5344CB8AC3E}">
        <p14:creationId xmlns:p14="http://schemas.microsoft.com/office/powerpoint/2010/main" val="3536870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If you think back to the beginning of this presentation I mentioned that </a:t>
            </a:r>
            <a:r>
              <a:rPr lang="en-ZA" dirty="0" smtClean="0"/>
              <a:t>a </a:t>
            </a:r>
            <a:r>
              <a:rPr lang="en-ZA" dirty="0" smtClean="0"/>
              <a:t>high throughput </a:t>
            </a:r>
            <a:r>
              <a:rPr lang="en-ZA" dirty="0" smtClean="0"/>
              <a:t>supercomputer</a:t>
            </a:r>
            <a:r>
              <a:rPr lang="en-ZA" baseline="0" dirty="0" smtClean="0"/>
              <a:t> for FFTs</a:t>
            </a:r>
            <a:r>
              <a:rPr lang="en-ZA" dirty="0" smtClean="0"/>
              <a:t> </a:t>
            </a:r>
            <a:r>
              <a:rPr lang="en-ZA" baseline="0" dirty="0" smtClean="0"/>
              <a:t>needs </a:t>
            </a:r>
            <a:r>
              <a:rPr lang="en-ZA" baseline="0" dirty="0" smtClean="0"/>
              <a:t>to meet several requirements which I have listed for you on this slide.</a:t>
            </a:r>
          </a:p>
          <a:p>
            <a:endParaRPr lang="en-ZA" baseline="0" dirty="0" smtClean="0"/>
          </a:p>
          <a:p>
            <a:r>
              <a:rPr lang="en-ZA" baseline="0" dirty="0" smtClean="0"/>
              <a:t>The Cortex-A9 solution is indeed affordable as in theory it would cost similar to a GPU based solution.</a:t>
            </a:r>
          </a:p>
          <a:p>
            <a:r>
              <a:rPr lang="en-ZA" baseline="0" dirty="0" smtClean="0"/>
              <a:t>**CLICK**</a:t>
            </a:r>
          </a:p>
          <a:p>
            <a:endParaRPr lang="en-ZA" baseline="0" dirty="0" smtClean="0"/>
          </a:p>
          <a:p>
            <a:r>
              <a:rPr lang="en-ZA" baseline="0" dirty="0" smtClean="0"/>
              <a:t>Both the Cortex-A9 and A7 are more than twice as energy efficient as the next best processor, the GPU.</a:t>
            </a:r>
          </a:p>
          <a:p>
            <a:r>
              <a:rPr lang="en-ZA" baseline="0" dirty="0" smtClean="0"/>
              <a:t>**CLICK**</a:t>
            </a:r>
          </a:p>
          <a:p>
            <a:endParaRPr lang="en-ZA" baseline="0" dirty="0" smtClean="0"/>
          </a:p>
          <a:p>
            <a:r>
              <a:rPr lang="en-ZA" baseline="0" dirty="0" smtClean="0"/>
              <a:t>If used in parallel, and therefore restricting their use to high throughput applications such as the F-Engine FFT, and ARM based solution can handle the high throughputs required assuming a high throughput IO link such as PCI-Express is available.</a:t>
            </a:r>
          </a:p>
          <a:p>
            <a:r>
              <a:rPr lang="en-ZA" baseline="0" dirty="0" smtClean="0"/>
              <a:t>**CLICK**</a:t>
            </a:r>
          </a:p>
          <a:p>
            <a:endParaRPr lang="en-ZA" baseline="0" dirty="0" smtClean="0"/>
          </a:p>
          <a:p>
            <a:r>
              <a:rPr lang="en-ZA" baseline="0" dirty="0" smtClean="0"/>
              <a:t>Although I did not go into detail on the topic of math precision, the ARM solution is perfect when single precision is required. ARM does not yet have as high performance double precision, but in the near future, newer ARM architectures may include these instruction sets. I performed precision measurements on the accuracy of FFTW and the FFT precision was comparable to other processors.</a:t>
            </a:r>
          </a:p>
          <a:p>
            <a:r>
              <a:rPr lang="en-ZA" baseline="0" dirty="0" smtClean="0"/>
              <a:t>**CLICK**</a:t>
            </a:r>
          </a:p>
        </p:txBody>
      </p:sp>
      <p:sp>
        <p:nvSpPr>
          <p:cNvPr id="4" name="Slide Number Placeholder 3"/>
          <p:cNvSpPr>
            <a:spLocks noGrp="1"/>
          </p:cNvSpPr>
          <p:nvPr>
            <p:ph type="sldNum" sz="quarter" idx="10"/>
          </p:nvPr>
        </p:nvSpPr>
        <p:spPr/>
        <p:txBody>
          <a:bodyPr/>
          <a:lstStyle/>
          <a:p>
            <a:fld id="{28C36072-E51E-4FBB-B7F3-2D4180DBC6E6}" type="slidenum">
              <a:rPr lang="en-ZA" smtClean="0"/>
              <a:t>22</a:t>
            </a:fld>
            <a:endParaRPr lang="en-ZA"/>
          </a:p>
        </p:txBody>
      </p:sp>
    </p:spTree>
    <p:extLst>
      <p:ext uri="{BB962C8B-B14F-4D97-AF65-F5344CB8AC3E}">
        <p14:creationId xmlns:p14="http://schemas.microsoft.com/office/powerpoint/2010/main" val="598211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Thank you and I hope you found this presentation interesting!</a:t>
            </a:r>
            <a:r>
              <a:rPr lang="en-ZA" baseline="0" dirty="0" smtClean="0"/>
              <a:t> </a:t>
            </a:r>
          </a:p>
          <a:p>
            <a:endParaRPr lang="en-ZA" baseline="0" dirty="0" smtClean="0"/>
          </a:p>
          <a:p>
            <a:r>
              <a:rPr lang="en-ZA" baseline="0" dirty="0" smtClean="0"/>
              <a:t>I will be writing detailed proceedings and if you would like a copy please let me know. </a:t>
            </a:r>
          </a:p>
        </p:txBody>
      </p:sp>
      <p:sp>
        <p:nvSpPr>
          <p:cNvPr id="4" name="Slide Number Placeholder 3"/>
          <p:cNvSpPr>
            <a:spLocks noGrp="1"/>
          </p:cNvSpPr>
          <p:nvPr>
            <p:ph type="sldNum" sz="quarter" idx="10"/>
          </p:nvPr>
        </p:nvSpPr>
        <p:spPr/>
        <p:txBody>
          <a:bodyPr/>
          <a:lstStyle/>
          <a:p>
            <a:fld id="{28C36072-E51E-4FBB-B7F3-2D4180DBC6E6}" type="slidenum">
              <a:rPr lang="en-ZA" smtClean="0"/>
              <a:t>23</a:t>
            </a:fld>
            <a:endParaRPr lang="en-ZA"/>
          </a:p>
        </p:txBody>
      </p:sp>
    </p:spTree>
    <p:extLst>
      <p:ext uri="{BB962C8B-B14F-4D97-AF65-F5344CB8AC3E}">
        <p14:creationId xmlns:p14="http://schemas.microsoft.com/office/powerpoint/2010/main" val="68311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As a more</a:t>
            </a:r>
            <a:r>
              <a:rPr lang="en-ZA" baseline="0" dirty="0" smtClean="0"/>
              <a:t> detailed</a:t>
            </a:r>
            <a:r>
              <a:rPr lang="en-ZA" dirty="0" smtClean="0"/>
              <a:t> summary, if the throughputs are extrapolated and the costs per system are calculated,</a:t>
            </a:r>
            <a:r>
              <a:rPr lang="en-ZA" baseline="0" dirty="0" smtClean="0"/>
              <a:t> it can be seen that the Cortex-A9 platform is similar in initial capital cost to a GPU based system.</a:t>
            </a:r>
          </a:p>
          <a:p>
            <a:endParaRPr lang="en-ZA" baseline="0" dirty="0" smtClean="0"/>
          </a:p>
          <a:p>
            <a:r>
              <a:rPr lang="en-ZA" baseline="0" dirty="0" smtClean="0"/>
              <a:t>A system based on x86 processors can achieve high performance but the cost and power consumption is high. </a:t>
            </a:r>
          </a:p>
          <a:p>
            <a:endParaRPr lang="en-ZA" baseline="0" dirty="0" smtClean="0"/>
          </a:p>
          <a:p>
            <a:r>
              <a:rPr lang="en-ZA" baseline="0" dirty="0" smtClean="0"/>
              <a:t>The Cortex-A7 is not economical, but if a quad core Cortex-A7 processor became available, with a high-throughput link such as PCI-Express, it may become a viable option.</a:t>
            </a:r>
          </a:p>
          <a:p>
            <a:endParaRPr lang="en-ZA" baseline="0" dirty="0" smtClean="0"/>
          </a:p>
          <a:p>
            <a:r>
              <a:rPr lang="en-ZA" baseline="0" dirty="0" smtClean="0"/>
              <a:t>The power consumption of a Cortex-A9 based system is a third of the GPU based system, meaning running costs will be low.</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25</a:t>
            </a:fld>
            <a:endParaRPr lang="en-ZA"/>
          </a:p>
        </p:txBody>
      </p:sp>
    </p:spTree>
    <p:extLst>
      <p:ext uri="{BB962C8B-B14F-4D97-AF65-F5344CB8AC3E}">
        <p14:creationId xmlns:p14="http://schemas.microsoft.com/office/powerpoint/2010/main" val="269076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Finally, one outstanding measurement is the accuracy of the calculations done by the ARM CPU, compared to the accuracy</a:t>
            </a:r>
            <a:r>
              <a:rPr lang="en-ZA" baseline="0" dirty="0" smtClean="0"/>
              <a:t> of other platforms. The accuracy of the ARM platform is very similar to other general purpose CPU’s, shown on the right.</a:t>
            </a:r>
          </a:p>
          <a:p>
            <a:endParaRPr lang="en-ZA" baseline="0" dirty="0" smtClean="0"/>
          </a:p>
          <a:p>
            <a:r>
              <a:rPr lang="en-ZA" baseline="0" dirty="0" smtClean="0"/>
              <a:t>The reason for the decreasing accuracy at larger FFT sizes compared to other CPU’s is because of the NEON floating point unit in the ARM processors. The NEON unit is not fully IEEE 754 compliant, which means that </a:t>
            </a:r>
            <a:r>
              <a:rPr lang="en-ZA" baseline="0" dirty="0" err="1" smtClean="0"/>
              <a:t>denormal</a:t>
            </a:r>
            <a:r>
              <a:rPr lang="en-ZA" baseline="0" dirty="0" smtClean="0"/>
              <a:t> (or certain small values close to zero), are treated as zero, which will obviously lead to inaccuracies. </a:t>
            </a:r>
          </a:p>
          <a:p>
            <a:endParaRPr lang="en-ZA" baseline="0" dirty="0" smtClean="0"/>
          </a:p>
          <a:p>
            <a:r>
              <a:rPr lang="en-ZA" baseline="0" dirty="0" smtClean="0"/>
              <a:t>Overall, the precision of FFT on ARM is of the same order of magnitude as other processors and need not be considered further for the purpose of this study.</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26</a:t>
            </a:fld>
            <a:endParaRPr lang="en-ZA"/>
          </a:p>
        </p:txBody>
      </p:sp>
    </p:spTree>
    <p:extLst>
      <p:ext uri="{BB962C8B-B14F-4D97-AF65-F5344CB8AC3E}">
        <p14:creationId xmlns:p14="http://schemas.microsoft.com/office/powerpoint/2010/main" val="175901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one of my favourite nebulas,</a:t>
            </a:r>
            <a:r>
              <a:rPr lang="en-ZA" baseline="0" dirty="0" smtClean="0"/>
              <a:t> and most of you will recognise the top photo as the eagle nebula or pillars of creation. The lower image illustrates to me what modern technology is enabling – look at how much of the surrounding area was missed the first time around!</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4</a:t>
            </a:fld>
            <a:endParaRPr lang="en-ZA"/>
          </a:p>
        </p:txBody>
      </p:sp>
    </p:spTree>
    <p:extLst>
      <p:ext uri="{BB962C8B-B14F-4D97-AF65-F5344CB8AC3E}">
        <p14:creationId xmlns:p14="http://schemas.microsoft.com/office/powerpoint/2010/main" val="218180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presentation will be focussed on </a:t>
            </a:r>
            <a:r>
              <a:rPr lang="en-ZA" dirty="0" smtClean="0"/>
              <a:t>a single </a:t>
            </a:r>
            <a:r>
              <a:rPr lang="en-ZA" dirty="0" smtClean="0"/>
              <a:t>component</a:t>
            </a:r>
            <a:r>
              <a:rPr lang="en-ZA" baseline="0" dirty="0" smtClean="0"/>
              <a:t> of the high throughput supercomputing required for modern radio </a:t>
            </a:r>
            <a:r>
              <a:rPr lang="en-ZA" baseline="0" dirty="0" smtClean="0"/>
              <a:t>astronomy, </a:t>
            </a:r>
            <a:r>
              <a:rPr lang="en-ZA" baseline="0" dirty="0" smtClean="0"/>
              <a:t>but i</a:t>
            </a:r>
            <a:r>
              <a:rPr lang="en-ZA" dirty="0" smtClean="0"/>
              <a:t>t is important to mention the major challenges and considerations for this</a:t>
            </a:r>
            <a:r>
              <a:rPr lang="en-ZA" baseline="0" dirty="0" smtClean="0"/>
              <a:t> supercomputer</a:t>
            </a:r>
            <a:r>
              <a:rPr lang="en-ZA" dirty="0" smtClean="0"/>
              <a:t>:</a:t>
            </a:r>
          </a:p>
          <a:p>
            <a:endParaRPr lang="en-ZA" dirty="0" smtClean="0"/>
          </a:p>
          <a:p>
            <a:r>
              <a:rPr lang="en-ZA" dirty="0" smtClean="0"/>
              <a:t>**CLICK**</a:t>
            </a:r>
          </a:p>
          <a:p>
            <a:r>
              <a:rPr lang="en-ZA" dirty="0" smtClean="0"/>
              <a:t>How much does it cost</a:t>
            </a:r>
            <a:r>
              <a:rPr lang="en-ZA" baseline="0" dirty="0" smtClean="0"/>
              <a:t>? H</a:t>
            </a:r>
            <a:r>
              <a:rPr lang="en-ZA" dirty="0" smtClean="0"/>
              <a:t>ow</a:t>
            </a:r>
            <a:r>
              <a:rPr lang="en-ZA" baseline="0" dirty="0" smtClean="0"/>
              <a:t> expensive is it to run?</a:t>
            </a:r>
          </a:p>
          <a:p>
            <a:r>
              <a:rPr lang="en-ZA" baseline="0" dirty="0" smtClean="0"/>
              <a:t>**CLICK**</a:t>
            </a:r>
          </a:p>
          <a:p>
            <a:r>
              <a:rPr lang="en-ZA" baseline="0" dirty="0" smtClean="0"/>
              <a:t>And critically, can it handle the massive data throughput at the </a:t>
            </a:r>
            <a:r>
              <a:rPr lang="en-ZA" baseline="0" dirty="0" smtClean="0"/>
              <a:t>required data </a:t>
            </a:r>
            <a:r>
              <a:rPr lang="en-ZA" baseline="0" dirty="0" smtClean="0"/>
              <a:t>precision?</a:t>
            </a:r>
            <a:endParaRPr lang="en-ZA" dirty="0" smtClean="0"/>
          </a:p>
        </p:txBody>
      </p:sp>
      <p:sp>
        <p:nvSpPr>
          <p:cNvPr id="4" name="Slide Number Placeholder 3"/>
          <p:cNvSpPr>
            <a:spLocks noGrp="1"/>
          </p:cNvSpPr>
          <p:nvPr>
            <p:ph type="sldNum" sz="quarter" idx="10"/>
          </p:nvPr>
        </p:nvSpPr>
        <p:spPr/>
        <p:txBody>
          <a:bodyPr/>
          <a:lstStyle/>
          <a:p>
            <a:fld id="{28C36072-E51E-4FBB-B7F3-2D4180DBC6E6}" type="slidenum">
              <a:rPr lang="en-ZA" smtClean="0"/>
              <a:t>5</a:t>
            </a:fld>
            <a:endParaRPr lang="en-ZA"/>
          </a:p>
        </p:txBody>
      </p:sp>
    </p:spTree>
    <p:extLst>
      <p:ext uri="{BB962C8B-B14F-4D97-AF65-F5344CB8AC3E}">
        <p14:creationId xmlns:p14="http://schemas.microsoft.com/office/powerpoint/2010/main" val="296337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ARM processors have been in</a:t>
            </a:r>
            <a:r>
              <a:rPr lang="en-ZA" baseline="0" dirty="0" smtClean="0"/>
              <a:t> use for many years. Their use in smart phones, tablets and other mobile devices has driven rapid increases in performance while maintaining the necessity for low energy consumption and low price. </a:t>
            </a:r>
          </a:p>
          <a:p>
            <a:endParaRPr lang="en-ZA" baseline="0" dirty="0" smtClean="0"/>
          </a:p>
          <a:p>
            <a:r>
              <a:rPr lang="en-ZA" baseline="0" dirty="0" smtClean="0"/>
              <a:t>Is ARM a perfect fit for the computing challenges I just mentioned? This leads me to the question I asked for this research…</a:t>
            </a:r>
          </a:p>
        </p:txBody>
      </p:sp>
      <p:sp>
        <p:nvSpPr>
          <p:cNvPr id="4" name="Slide Number Placeholder 3"/>
          <p:cNvSpPr>
            <a:spLocks noGrp="1"/>
          </p:cNvSpPr>
          <p:nvPr>
            <p:ph type="sldNum" sz="quarter" idx="10"/>
          </p:nvPr>
        </p:nvSpPr>
        <p:spPr/>
        <p:txBody>
          <a:bodyPr/>
          <a:lstStyle/>
          <a:p>
            <a:fld id="{28C36072-E51E-4FBB-B7F3-2D4180DBC6E6}" type="slidenum">
              <a:rPr lang="en-ZA" smtClean="0"/>
              <a:t>6</a:t>
            </a:fld>
            <a:endParaRPr lang="en-ZA"/>
          </a:p>
        </p:txBody>
      </p:sp>
    </p:spTree>
    <p:extLst>
      <p:ext uri="{BB962C8B-B14F-4D97-AF65-F5344CB8AC3E}">
        <p14:creationId xmlns:p14="http://schemas.microsoft.com/office/powerpoint/2010/main" val="415401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Can ARM processors be used as a low cost alternative to GPUs</a:t>
            </a:r>
            <a:r>
              <a:rPr lang="en-ZA" baseline="0" dirty="0" smtClean="0"/>
              <a:t> and common x86 CPUs for massively parallel Fast Fourier Transform computations?</a:t>
            </a:r>
            <a:endParaRPr lang="en-ZA" dirty="0"/>
          </a:p>
        </p:txBody>
      </p:sp>
      <p:sp>
        <p:nvSpPr>
          <p:cNvPr id="4" name="Slide Number Placeholder 3"/>
          <p:cNvSpPr>
            <a:spLocks noGrp="1"/>
          </p:cNvSpPr>
          <p:nvPr>
            <p:ph type="sldNum" sz="quarter" idx="10"/>
          </p:nvPr>
        </p:nvSpPr>
        <p:spPr/>
        <p:txBody>
          <a:bodyPr/>
          <a:lstStyle/>
          <a:p>
            <a:fld id="{28C36072-E51E-4FBB-B7F3-2D4180DBC6E6}" type="slidenum">
              <a:rPr lang="en-ZA" smtClean="0"/>
              <a:t>7</a:t>
            </a:fld>
            <a:endParaRPr lang="en-ZA"/>
          </a:p>
        </p:txBody>
      </p:sp>
    </p:spTree>
    <p:extLst>
      <p:ext uri="{BB962C8B-B14F-4D97-AF65-F5344CB8AC3E}">
        <p14:creationId xmlns:p14="http://schemas.microsoft.com/office/powerpoint/2010/main" val="331001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a simplified flow diagram for software defined radio</a:t>
            </a:r>
            <a:r>
              <a:rPr lang="en-ZA" baseline="0" dirty="0" smtClean="0"/>
              <a:t> that can be used in radio astronomy, to illustrate where the FFT operation fits in. </a:t>
            </a:r>
          </a:p>
          <a:p>
            <a:endParaRPr lang="en-ZA" baseline="0" dirty="0" smtClean="0"/>
          </a:p>
          <a:p>
            <a:r>
              <a:rPr lang="en-ZA" baseline="0" dirty="0" smtClean="0"/>
              <a:t>An </a:t>
            </a:r>
            <a:r>
              <a:rPr lang="en-ZA" baseline="0" dirty="0" err="1" smtClean="0"/>
              <a:t>analog</a:t>
            </a:r>
            <a:r>
              <a:rPr lang="en-ZA" baseline="0" dirty="0" smtClean="0"/>
              <a:t> to digital converter digitises the </a:t>
            </a:r>
            <a:r>
              <a:rPr lang="en-ZA" baseline="0" dirty="0" err="1" smtClean="0"/>
              <a:t>analog</a:t>
            </a:r>
            <a:r>
              <a:rPr lang="en-ZA" baseline="0" dirty="0" smtClean="0"/>
              <a:t> signal from the antenna which is potentially at a high frequency such as several hundred MHz or even GHz. This signal is down-converted </a:t>
            </a:r>
            <a:r>
              <a:rPr lang="en-ZA" baseline="0" dirty="0" smtClean="0"/>
              <a:t>to a lower frequency and then </a:t>
            </a:r>
            <a:r>
              <a:rPr lang="en-ZA" baseline="0" dirty="0" smtClean="0"/>
              <a:t>coarsely </a:t>
            </a:r>
            <a:r>
              <a:rPr lang="en-ZA" baseline="0" dirty="0" err="1" smtClean="0"/>
              <a:t>channelised</a:t>
            </a:r>
            <a:r>
              <a:rPr lang="en-ZA" baseline="0" dirty="0" smtClean="0"/>
              <a:t>, or split into many manageable segments before being formed into packets to be sent via a fast </a:t>
            </a:r>
            <a:r>
              <a:rPr lang="en-ZA" baseline="0" dirty="0" err="1" smtClean="0"/>
              <a:t>ethernet</a:t>
            </a:r>
            <a:r>
              <a:rPr lang="en-ZA" baseline="0" dirty="0" smtClean="0"/>
              <a:t> connection.</a:t>
            </a:r>
          </a:p>
          <a:p>
            <a:endParaRPr lang="en-ZA" baseline="0" dirty="0" smtClean="0"/>
          </a:p>
          <a:p>
            <a:r>
              <a:rPr lang="en-ZA" baseline="0" dirty="0" smtClean="0"/>
              <a:t>These steps are performed simultaneously and individually for each and every antenna in the array. All of the data streams converge to a central supercomputer where they are further </a:t>
            </a:r>
            <a:r>
              <a:rPr lang="en-ZA" baseline="0" dirty="0" err="1" smtClean="0"/>
              <a:t>channelised</a:t>
            </a:r>
            <a:r>
              <a:rPr lang="en-ZA" baseline="0" dirty="0" smtClean="0"/>
              <a:t> into even smaller segments. </a:t>
            </a:r>
          </a:p>
          <a:p>
            <a:r>
              <a:rPr lang="en-ZA" baseline="0" dirty="0" smtClean="0"/>
              <a:t>**CLICK**</a:t>
            </a:r>
          </a:p>
          <a:p>
            <a:r>
              <a:rPr lang="en-ZA" baseline="0" dirty="0" smtClean="0"/>
              <a:t>This fine channelization step is where I propose ARM processors can be used. The multitude of channels produced by this step are cross correlated with each other in the X engine step after which the data is in a format ready for scientific processing. ARM processors are a potential candidate for the X engine step as well, but I will not discuss this in this presentation.</a:t>
            </a:r>
          </a:p>
        </p:txBody>
      </p:sp>
      <p:sp>
        <p:nvSpPr>
          <p:cNvPr id="4" name="Slide Number Placeholder 3"/>
          <p:cNvSpPr>
            <a:spLocks noGrp="1"/>
          </p:cNvSpPr>
          <p:nvPr>
            <p:ph type="sldNum" sz="quarter" idx="10"/>
          </p:nvPr>
        </p:nvSpPr>
        <p:spPr/>
        <p:txBody>
          <a:bodyPr/>
          <a:lstStyle/>
          <a:p>
            <a:fld id="{28C36072-E51E-4FBB-B7F3-2D4180DBC6E6}" type="slidenum">
              <a:rPr lang="en-ZA" smtClean="0"/>
              <a:t>8</a:t>
            </a:fld>
            <a:endParaRPr lang="en-ZA"/>
          </a:p>
        </p:txBody>
      </p:sp>
    </p:spTree>
    <p:extLst>
      <p:ext uri="{BB962C8B-B14F-4D97-AF65-F5344CB8AC3E}">
        <p14:creationId xmlns:p14="http://schemas.microsoft.com/office/powerpoint/2010/main" val="6787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Before I proceed, you may be wondering what the Fast Fourier Transform actually is… The </a:t>
            </a:r>
            <a:r>
              <a:rPr lang="en-ZA" baseline="0" dirty="0" err="1" smtClean="0"/>
              <a:t>fourier</a:t>
            </a:r>
            <a:r>
              <a:rPr lang="en-ZA" baseline="0" dirty="0" smtClean="0"/>
              <a:t> transform converts a signal from the time domain, seen here as a high frequency signal mixed with a low frequency decaying signal, into the frequency domain, resulting in two spikes at the respective frequencies. </a:t>
            </a:r>
          </a:p>
          <a:p>
            <a:endParaRPr lang="en-Z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These two spikes could be separated and reconstructed </a:t>
            </a:r>
            <a:r>
              <a:rPr lang="en-ZA" baseline="0" dirty="0" err="1" smtClean="0"/>
              <a:t>conveniantly</a:t>
            </a:r>
            <a:r>
              <a:rPr lang="en-ZA" baseline="0" dirty="0" smtClean="0"/>
              <a:t> into the two separate signals, for a simple example of </a:t>
            </a:r>
            <a:r>
              <a:rPr lang="en-ZA" baseline="0" dirty="0" err="1" smtClean="0"/>
              <a:t>channelisation</a:t>
            </a:r>
            <a:r>
              <a:rPr lang="en-ZA" baseline="0" dirty="0" smtClean="0"/>
              <a:t>!</a:t>
            </a:r>
          </a:p>
          <a:p>
            <a:endParaRPr lang="en-ZA" dirty="0" smtClean="0"/>
          </a:p>
          <a:p>
            <a:r>
              <a:rPr lang="en-ZA" dirty="0" smtClean="0"/>
              <a:t>The fast </a:t>
            </a:r>
            <a:r>
              <a:rPr lang="en-ZA" dirty="0" err="1" smtClean="0"/>
              <a:t>fourier</a:t>
            </a:r>
            <a:r>
              <a:rPr lang="en-ZA" dirty="0" smtClean="0"/>
              <a:t> transform is an algorithm to compute the discrete</a:t>
            </a:r>
            <a:r>
              <a:rPr lang="en-ZA" baseline="0" dirty="0" smtClean="0"/>
              <a:t> </a:t>
            </a:r>
            <a:r>
              <a:rPr lang="en-ZA" baseline="0" dirty="0" err="1" smtClean="0"/>
              <a:t>fourier</a:t>
            </a:r>
            <a:r>
              <a:rPr lang="en-ZA" baseline="0" dirty="0" smtClean="0"/>
              <a:t> transform on a computer. It is ‘fast’ because it dramatically decreases the number of operations required to achieve the same result. The more points in the FFT, the higher the frequency resolution, but the more computationally complex it is. </a:t>
            </a:r>
          </a:p>
          <a:p>
            <a:endParaRPr lang="en-ZA" baseline="0" dirty="0" smtClean="0"/>
          </a:p>
          <a:p>
            <a:r>
              <a:rPr lang="en-ZA" baseline="0" dirty="0" smtClean="0"/>
              <a:t>For example, a 32 768 point DFT would take about 1 million operations, but the FFT only takes 147 000 – a speedup of about 85% in this case</a:t>
            </a:r>
            <a:r>
              <a:rPr lang="en-ZA" baseline="0" dirty="0" smtClean="0"/>
              <a:t>!</a:t>
            </a:r>
            <a:endParaRPr lang="en-ZA" baseline="0" dirty="0" smtClean="0"/>
          </a:p>
        </p:txBody>
      </p:sp>
      <p:sp>
        <p:nvSpPr>
          <p:cNvPr id="4" name="Slide Number Placeholder 3"/>
          <p:cNvSpPr>
            <a:spLocks noGrp="1"/>
          </p:cNvSpPr>
          <p:nvPr>
            <p:ph type="sldNum" sz="quarter" idx="10"/>
          </p:nvPr>
        </p:nvSpPr>
        <p:spPr/>
        <p:txBody>
          <a:bodyPr/>
          <a:lstStyle/>
          <a:p>
            <a:fld id="{28C36072-E51E-4FBB-B7F3-2D4180DBC6E6}" type="slidenum">
              <a:rPr lang="en-ZA" smtClean="0"/>
              <a:t>9</a:t>
            </a:fld>
            <a:endParaRPr lang="en-ZA"/>
          </a:p>
        </p:txBody>
      </p:sp>
    </p:spTree>
    <p:extLst>
      <p:ext uri="{BB962C8B-B14F-4D97-AF65-F5344CB8AC3E}">
        <p14:creationId xmlns:p14="http://schemas.microsoft.com/office/powerpoint/2010/main" val="97446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FFT computations can be performed on many different platforms. </a:t>
            </a:r>
          </a:p>
          <a:p>
            <a:endParaRPr lang="en-ZA" baseline="0" dirty="0" smtClean="0"/>
          </a:p>
          <a:p>
            <a:r>
              <a:rPr lang="en-ZA" baseline="0" dirty="0" smtClean="0"/>
              <a:t>Obviously a standard x86 CPU in a server could be used, or a high performance GPU. Finally, Field Programmable Gate Arrays or Application Specific Integrated Circuits could </a:t>
            </a:r>
            <a:r>
              <a:rPr lang="en-ZA" baseline="0" dirty="0" smtClean="0"/>
              <a:t>be </a:t>
            </a:r>
            <a:r>
              <a:rPr lang="en-ZA" baseline="0" dirty="0" smtClean="0"/>
              <a:t>used for maximum performance.</a:t>
            </a:r>
          </a:p>
          <a:p>
            <a:endParaRPr lang="en-ZA" baseline="0" dirty="0" smtClean="0"/>
          </a:p>
          <a:p>
            <a:r>
              <a:rPr lang="en-ZA" baseline="0" dirty="0" smtClean="0"/>
              <a:t>Each of these methods has their disadvantages, be it low energy efficiency **CLICK**, high cost **CLICK** or a throughput bottleneck **CLICK**.</a:t>
            </a:r>
          </a:p>
          <a:p>
            <a:endParaRPr lang="en-ZA" baseline="0" dirty="0" smtClean="0"/>
          </a:p>
          <a:p>
            <a:r>
              <a:rPr lang="en-ZA" baseline="0" dirty="0" smtClean="0"/>
              <a:t>**CLICK** This brings us to the ARM platform.</a:t>
            </a:r>
          </a:p>
        </p:txBody>
      </p:sp>
      <p:sp>
        <p:nvSpPr>
          <p:cNvPr id="4" name="Slide Number Placeholder 3"/>
          <p:cNvSpPr>
            <a:spLocks noGrp="1"/>
          </p:cNvSpPr>
          <p:nvPr>
            <p:ph type="sldNum" sz="quarter" idx="10"/>
          </p:nvPr>
        </p:nvSpPr>
        <p:spPr/>
        <p:txBody>
          <a:bodyPr/>
          <a:lstStyle/>
          <a:p>
            <a:fld id="{28C36072-E51E-4FBB-B7F3-2D4180DBC6E6}" type="slidenum">
              <a:rPr lang="en-ZA" smtClean="0"/>
              <a:t>10</a:t>
            </a:fld>
            <a:endParaRPr lang="en-ZA"/>
          </a:p>
        </p:txBody>
      </p:sp>
    </p:spTree>
    <p:extLst>
      <p:ext uri="{BB962C8B-B14F-4D97-AF65-F5344CB8AC3E}">
        <p14:creationId xmlns:p14="http://schemas.microsoft.com/office/powerpoint/2010/main" val="202506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9F208-2FAE-4DED-A3C3-14EDDA6F9381}" type="slidenum">
              <a:rPr lang="en-US" smtClean="0"/>
              <a:pPr/>
              <a:t>‹#›</a:t>
            </a:fld>
            <a:endParaRPr lang="en-US"/>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E4668-3CCC-4BA8-A56A-58E2980D89E1}" type="slidenum">
              <a:rPr lang="en-US" smtClean="0"/>
              <a:pPr/>
              <a:t>‹#›</a:t>
            </a:fld>
            <a:endParaRPr lang="en-US"/>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5D73E-98E8-4BB2-8E13-261A0ABD3DFD}" type="slidenum">
              <a:rPr lang="en-US" smtClean="0"/>
              <a:pPr/>
              <a:t>‹#›</a:t>
            </a:fld>
            <a:endParaRPr lang="en-US"/>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CD76F-D7CE-488F-84FB-BBBA164E00FF}" type="slidenum">
              <a:rPr lang="en-US" smtClean="0"/>
              <a:pPr/>
              <a:t>‹#›</a:t>
            </a:fld>
            <a:endParaRPr lang="en-US"/>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4C593-B1BE-488C-9002-6F2184CA21DC}" type="slidenum">
              <a:rPr lang="en-US" smtClean="0"/>
              <a:pPr/>
              <a:t>‹#›</a:t>
            </a:fld>
            <a:endParaRPr lang="en-US"/>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7B6EC-5B96-4D5E-9898-1DE2014F93BC}" type="slidenum">
              <a:rPr lang="en-US" smtClean="0"/>
              <a:pPr/>
              <a:t>‹#›</a:t>
            </a:fld>
            <a:endParaRPr lang="en-US"/>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D6BC4-6A56-44DF-AFA4-68D6593E7E4B}" type="slidenum">
              <a:rPr lang="en-US" smtClean="0"/>
              <a:pPr/>
              <a:t>‹#›</a:t>
            </a:fld>
            <a:endParaRPr lang="en-US"/>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29284-EABA-48E6-A44B-CC9ED62AB27A}" type="slidenum">
              <a:rPr lang="en-US" smtClean="0"/>
              <a:pPr/>
              <a:t>‹#›</a:t>
            </a:fld>
            <a:endParaRPr lang="en-US"/>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774A5-33E0-45DE-B6CA-328EB3E4D2E6}" type="slidenum">
              <a:rPr lang="en-US" smtClean="0"/>
              <a:pPr/>
              <a:t>‹#›</a:t>
            </a:fld>
            <a:endParaRPr lang="en-US"/>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66105-7E4D-4241-A807-E8084B538739}" type="slidenum">
              <a:rPr lang="en-US" smtClean="0"/>
              <a:pPr/>
              <a:t>‹#›</a:t>
            </a:fld>
            <a:endParaRPr lang="en-US"/>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5.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1/24/2014</a:t>
            </a:fld>
            <a:endParaRPr/>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microsoft.com/office/2007/relationships/hdphoto" Target="../media/hdphoto5.wdp"/><Relationship Id="rId11" Type="http://schemas.openxmlformats.org/officeDocument/2006/relationships/image" Target="../media/image28.jpeg"/><Relationship Id="rId5" Type="http://schemas.openxmlformats.org/officeDocument/2006/relationships/image" Target="../media/image24.png"/><Relationship Id="rId10" Type="http://schemas.openxmlformats.org/officeDocument/2006/relationships/image" Target="../media/image27.jpeg"/><Relationship Id="rId4" Type="http://schemas.microsoft.com/office/2007/relationships/hdphoto" Target="../media/hdphoto4.wdp"/><Relationship Id="rId9"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8.wdp"/><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31.png"/><Relationship Id="rId5" Type="http://schemas.microsoft.com/office/2007/relationships/hdphoto" Target="../media/hdphoto7.wdp"/><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32.gi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32.gif"/><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32.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microsoft.com/office/2007/relationships/hdphoto" Target="../media/hdphoto9.wdp"/><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microsoft.com/office/2007/relationships/hdphoto" Target="../media/hdphoto9.wdp"/><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chart" Target="../charts/chart9.xml"/><Relationship Id="rId5" Type="http://schemas.openxmlformats.org/officeDocument/2006/relationships/image" Target="../media/image37.jpeg"/><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microsoft.com/office/2007/relationships/hdphoto" Target="../media/hdphoto11.wdp"/><Relationship Id="rId5" Type="http://schemas.openxmlformats.org/officeDocument/2006/relationships/image" Target="../media/image39.png"/><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30.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microsoft.com/office/2007/relationships/hdphoto" Target="../media/hdphoto8.wdp"/><Relationship Id="rId5" Type="http://schemas.openxmlformats.org/officeDocument/2006/relationships/image" Target="../media/image31.png"/><Relationship Id="rId10" Type="http://schemas.microsoft.com/office/2007/relationships/hdphoto" Target="../media/hdphoto13.wdp"/><Relationship Id="rId4" Type="http://schemas.microsoft.com/office/2007/relationships/hdphoto" Target="../media/hdphoto7.wdp"/><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7661314" cy="2895600"/>
          </a:xfrm>
        </p:spPr>
        <p:txBody>
          <a:bodyPr>
            <a:normAutofit/>
          </a:bodyPr>
          <a:lstStyle/>
          <a:p>
            <a:r>
              <a:rPr lang="en-ZA" sz="4800" dirty="0" smtClean="0"/>
              <a:t>ARM processors as a low-cost alternative tool for </a:t>
            </a:r>
            <a:r>
              <a:rPr lang="en-ZA" sz="4800" dirty="0" smtClean="0"/>
              <a:t>Big Science: FFTs for Radio Astronomy</a:t>
            </a:r>
            <a:endParaRPr lang="en-ZA" sz="4800" dirty="0"/>
          </a:p>
        </p:txBody>
      </p:sp>
      <p:sp>
        <p:nvSpPr>
          <p:cNvPr id="3" name="Subtitle 2"/>
          <p:cNvSpPr>
            <a:spLocks noGrp="1"/>
          </p:cNvSpPr>
          <p:nvPr>
            <p:ph type="subTitle" idx="1"/>
          </p:nvPr>
        </p:nvSpPr>
        <p:spPr/>
        <p:txBody>
          <a:bodyPr>
            <a:normAutofit/>
          </a:bodyPr>
          <a:lstStyle/>
          <a:p>
            <a:r>
              <a:rPr lang="en-ZA" b="1" dirty="0" smtClean="0"/>
              <a:t>Mitchell Cox</a:t>
            </a:r>
          </a:p>
          <a:p>
            <a:endParaRPr lang="en-ZA" dirty="0" smtClean="0"/>
          </a:p>
          <a:p>
            <a:r>
              <a:rPr lang="en-ZA" dirty="0" smtClean="0"/>
              <a:t>University of the Witwatersrand, Johannesburg</a:t>
            </a:r>
            <a:endParaRPr lang="en-ZA" dirty="0"/>
          </a:p>
        </p:txBody>
      </p:sp>
    </p:spTree>
    <p:extLst>
      <p:ext uri="{BB962C8B-B14F-4D97-AF65-F5344CB8AC3E}">
        <p14:creationId xmlns:p14="http://schemas.microsoft.com/office/powerpoint/2010/main" val="4131039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pcgameshardware.com/screenshots/original/2009/11/Tesla_S20-Series_Fermi_Grafikkarte_04.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76" b="93321" l="2109" r="97344">
                        <a14:foregroundMark x1="67734" y1="52587" x2="49844" y2="68768"/>
                        <a14:foregroundMark x1="52891" y1="72154" x2="57031" y2="68485"/>
                        <a14:foregroundMark x1="58125" y1="60865" x2="62187" y2="64534"/>
                        <a14:foregroundMark x1="54219" y1="66510" x2="57031" y2="67827"/>
                      </a14:backgroundRemoval>
                    </a14:imgEffect>
                  </a14:imgLayer>
                </a14:imgProps>
              </a:ext>
              <a:ext uri="{28A0092B-C50C-407E-A947-70E740481C1C}">
                <a14:useLocalDpi xmlns:a14="http://schemas.microsoft.com/office/drawing/2010/main" val="0"/>
              </a:ext>
            </a:extLst>
          </a:blip>
          <a:srcRect/>
          <a:stretch>
            <a:fillRect/>
          </a:stretch>
        </p:blipFill>
        <p:spPr bwMode="auto">
          <a:xfrm>
            <a:off x="1895782" y="3789040"/>
            <a:ext cx="3468306" cy="28803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6" name="Picture 12" descr="http://www.rtcmagazine.com/files/images/823/101551-675_rtc1003iw_geintell2_v2_large.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2750" y1="6583" x2="32750" y2="2838"/>
                        <a14:foregroundMark x1="53125" y1="9875" x2="97875" y2="6583"/>
                        <a14:foregroundMark x1="3125" y1="1816" x2="97375" y2="7491"/>
                        <a14:foregroundMark x1="96750" y1="8967" x2="97375" y2="93076"/>
                        <a14:foregroundMark x1="95250" y1="92622" x2="2625" y2="97730"/>
                        <a14:foregroundMark x1="5250" y1="97276" x2="2125" y2="2838"/>
                        <a14:foregroundMark x1="35875" y1="95460" x2="88000" y2="90238"/>
                        <a14:foregroundMark x1="95750" y1="12259" x2="99875" y2="15096"/>
                        <a14:backgroundMark x1="80125" y1="2384" x2="82750" y2="2838"/>
                      </a14:backgroundRemoval>
                    </a14:imgEffect>
                  </a14:imgLayer>
                </a14:imgProps>
              </a:ext>
              <a:ext uri="{28A0092B-C50C-407E-A947-70E740481C1C}">
                <a14:useLocalDpi xmlns:a14="http://schemas.microsoft.com/office/drawing/2010/main" val="0"/>
              </a:ext>
            </a:extLst>
          </a:blip>
          <a:srcRect/>
          <a:stretch>
            <a:fillRect/>
          </a:stretch>
        </p:blipFill>
        <p:spPr bwMode="auto">
          <a:xfrm>
            <a:off x="704246" y="2067333"/>
            <a:ext cx="1830851"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ZA" dirty="0" smtClean="0"/>
              <a:t>Currently</a:t>
            </a:r>
            <a:endParaRPr lang="en-ZA" sz="2800" dirty="0"/>
          </a:p>
        </p:txBody>
      </p:sp>
      <p:pic>
        <p:nvPicPr>
          <p:cNvPr id="6154" name="Picture 10" descr="http://m.eet.com/media/1119959/xi-bc-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2229356"/>
            <a:ext cx="3352428" cy="16921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8" name="Picture 14" descr="http://plungedindebt.com/wp-content/uploads/2013/01/dollarsign.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72000" y="1439208"/>
            <a:ext cx="1667131" cy="16659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60" name="Picture 16" descr="http://www.clevescene.com/binary/2d0a/1314890744-traffic_ja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5539" y="4122921"/>
            <a:ext cx="1644693" cy="24698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Picture 8" descr="http://www.capewatersolutions.co.za/wp-content/uploads/2010/09/Coal-power-plan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119" y="3700704"/>
            <a:ext cx="2084197" cy="12505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690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8"/>
                                        </p:tgtEl>
                                        <p:attrNameLst>
                                          <p:attrName>style.visibility</p:attrName>
                                        </p:attrNameLst>
                                      </p:cBhvr>
                                      <p:to>
                                        <p:strVal val="visible"/>
                                      </p:to>
                                    </p:set>
                                    <p:animEffect transition="in" filter="fade">
                                      <p:cBhvr>
                                        <p:cTn id="12" dur="250"/>
                                        <p:tgtEl>
                                          <p:spTgt spid="6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60"/>
                                        </p:tgtEl>
                                        <p:attrNameLst>
                                          <p:attrName>style.visibility</p:attrName>
                                        </p:attrNameLst>
                                      </p:cBhvr>
                                      <p:to>
                                        <p:strVal val="visible"/>
                                      </p:to>
                                    </p:set>
                                    <p:animEffect transition="in" filter="fade">
                                      <p:cBhvr>
                                        <p:cTn id="17" dur="25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ARM Research Methodology</a:t>
            </a:r>
            <a:endParaRPr lang="en-ZA" sz="2800" dirty="0"/>
          </a:p>
        </p:txBody>
      </p:sp>
      <p:sp>
        <p:nvSpPr>
          <p:cNvPr id="3" name="Content Placeholder 2"/>
          <p:cNvSpPr>
            <a:spLocks noGrp="1"/>
          </p:cNvSpPr>
          <p:nvPr>
            <p:ph idx="1"/>
          </p:nvPr>
        </p:nvSpPr>
        <p:spPr>
          <a:xfrm>
            <a:off x="1142107" y="1904999"/>
            <a:ext cx="6852578" cy="4476329"/>
          </a:xfrm>
        </p:spPr>
        <p:txBody>
          <a:bodyPr>
            <a:normAutofit lnSpcReduction="10000"/>
          </a:bodyPr>
          <a:lstStyle/>
          <a:p>
            <a:endParaRPr lang="en-ZA" dirty="0" smtClean="0"/>
          </a:p>
          <a:p>
            <a:r>
              <a:rPr lang="en-ZA" dirty="0" smtClean="0"/>
              <a:t>Cortex-A7</a:t>
            </a:r>
          </a:p>
          <a:p>
            <a:pPr lvl="1"/>
            <a:r>
              <a:rPr lang="en-ZA" dirty="0" smtClean="0"/>
              <a:t>Cubieboard2</a:t>
            </a:r>
          </a:p>
          <a:p>
            <a:pPr lvl="1"/>
            <a:r>
              <a:rPr lang="en-ZA" dirty="0" smtClean="0"/>
              <a:t>1 GHz, 2 cores</a:t>
            </a:r>
          </a:p>
          <a:p>
            <a:pPr lvl="1"/>
            <a:r>
              <a:rPr lang="en-ZA" dirty="0" smtClean="0"/>
              <a:t>2.4 W Maximum</a:t>
            </a:r>
          </a:p>
          <a:p>
            <a:endParaRPr lang="en-ZA" dirty="0" smtClean="0"/>
          </a:p>
          <a:p>
            <a:r>
              <a:rPr lang="en-ZA" dirty="0" smtClean="0"/>
              <a:t>Cortex-A9</a:t>
            </a:r>
          </a:p>
          <a:p>
            <a:pPr lvl="1"/>
            <a:r>
              <a:rPr lang="en-ZA" dirty="0" err="1" smtClean="0"/>
              <a:t>Wandboard</a:t>
            </a:r>
            <a:r>
              <a:rPr lang="en-ZA" dirty="0" smtClean="0"/>
              <a:t> Quad</a:t>
            </a:r>
          </a:p>
          <a:p>
            <a:pPr lvl="1"/>
            <a:r>
              <a:rPr lang="en-ZA" dirty="0" smtClean="0"/>
              <a:t>1 GHz, 4 cores</a:t>
            </a:r>
          </a:p>
          <a:p>
            <a:pPr lvl="1"/>
            <a:r>
              <a:rPr lang="en-ZA" dirty="0" smtClean="0"/>
              <a:t>5 W Maximum</a:t>
            </a:r>
          </a:p>
        </p:txBody>
      </p:sp>
      <p:pic>
        <p:nvPicPr>
          <p:cNvPr id="4098" name="Picture 2" descr="http://cubieboard.org/wp-content/uploads/2013/06/cubieboard2_cut1-640x395-640x395.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241" l="0" r="100000"/>
                    </a14:imgEffect>
                  </a14:imgLayer>
                </a14:imgProps>
              </a:ext>
              <a:ext uri="{28A0092B-C50C-407E-A947-70E740481C1C}">
                <a14:useLocalDpi xmlns:a14="http://schemas.microsoft.com/office/drawing/2010/main" val="0"/>
              </a:ext>
            </a:extLst>
          </a:blip>
          <a:srcRect/>
          <a:stretch>
            <a:fillRect/>
          </a:stretch>
        </p:blipFill>
        <p:spPr bwMode="auto">
          <a:xfrm>
            <a:off x="4067944" y="2276872"/>
            <a:ext cx="2592288" cy="15999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www.mouser.com/images/microsites/Wandboard_Quad_heatsink.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5297" y1="39963" x2="321" y2="42751"/>
                        <a14:foregroundMark x1="47673" y1="5390" x2="50241" y2="929"/>
                        <a14:foregroundMark x1="92295" y1="41822" x2="99839" y2="43680"/>
                        <a14:backgroundMark x1="46067" y1="97770" x2="48154" y2="99628"/>
                      </a14:backgroundRemoval>
                    </a14:imgEffect>
                  </a14:imgLayer>
                </a14:imgProps>
              </a:ext>
              <a:ext uri="{28A0092B-C50C-407E-A947-70E740481C1C}">
                <a14:useLocalDpi xmlns:a14="http://schemas.microsoft.com/office/drawing/2010/main" val="0"/>
              </a:ext>
            </a:extLst>
          </a:blip>
          <a:srcRect/>
          <a:stretch>
            <a:fillRect/>
          </a:stretch>
        </p:blipFill>
        <p:spPr bwMode="auto">
          <a:xfrm>
            <a:off x="5652120" y="4005064"/>
            <a:ext cx="2592288" cy="22379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79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The FFTW Library</a:t>
            </a:r>
            <a:endParaRPr lang="en-ZA" dirty="0"/>
          </a:p>
        </p:txBody>
      </p:sp>
      <p:sp>
        <p:nvSpPr>
          <p:cNvPr id="3" name="Content Placeholder 2"/>
          <p:cNvSpPr>
            <a:spLocks noGrp="1"/>
          </p:cNvSpPr>
          <p:nvPr>
            <p:ph idx="1"/>
          </p:nvPr>
        </p:nvSpPr>
        <p:spPr/>
        <p:txBody>
          <a:bodyPr/>
          <a:lstStyle/>
          <a:p>
            <a:endParaRPr lang="en-ZA" dirty="0" smtClean="0"/>
          </a:p>
          <a:p>
            <a:endParaRPr lang="en-ZA" dirty="0"/>
          </a:p>
          <a:p>
            <a:endParaRPr lang="en-ZA" dirty="0" smtClean="0"/>
          </a:p>
          <a:p>
            <a:r>
              <a:rPr lang="en-ZA" dirty="0" smtClean="0"/>
              <a:t>www.fftw.org</a:t>
            </a:r>
          </a:p>
          <a:p>
            <a:r>
              <a:rPr lang="en-ZA" dirty="0" smtClean="0"/>
              <a:t>Latest version: 3.3.3</a:t>
            </a:r>
          </a:p>
          <a:p>
            <a:r>
              <a:rPr lang="en-ZA" dirty="0" smtClean="0"/>
              <a:t>Fully supports ARM instruction sets</a:t>
            </a:r>
          </a:p>
        </p:txBody>
      </p:sp>
      <p:pic>
        <p:nvPicPr>
          <p:cNvPr id="12290" name="Picture 2" descr="http://www.fftw.org/fftw-logo-m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811" y="2132856"/>
            <a:ext cx="3143250" cy="1019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226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FFTW Parameters</a:t>
            </a:r>
            <a:endParaRPr lang="en-ZA"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endParaRPr lang="en-ZA" dirty="0" smtClean="0"/>
              </a:p>
              <a:p>
                <a:endParaRPr lang="en-ZA" dirty="0"/>
              </a:p>
              <a:p>
                <a:endParaRPr lang="en-ZA" dirty="0" smtClean="0"/>
              </a:p>
              <a:p>
                <a:r>
                  <a:rPr lang="en-ZA" dirty="0" smtClean="0"/>
                  <a:t>Single Precision Complex 1D FFT</a:t>
                </a:r>
              </a:p>
              <a:p>
                <a:r>
                  <a:rPr lang="en-ZA" dirty="0" smtClean="0"/>
                  <a:t>2, 4, 8, …, 2 097 152  =  2</a:t>
                </a:r>
                <a:r>
                  <a:rPr lang="en-ZA" baseline="30000" dirty="0" smtClean="0"/>
                  <a:t>2</a:t>
                </a:r>
                <a:r>
                  <a:rPr lang="en-ZA" dirty="0" smtClean="0"/>
                  <a:t>, …, 2</a:t>
                </a:r>
                <a:r>
                  <a:rPr lang="en-ZA" baseline="30000" dirty="0" smtClean="0"/>
                  <a:t>21</a:t>
                </a:r>
                <a:endParaRPr lang="en-ZA" dirty="0" smtClean="0"/>
              </a:p>
              <a:p>
                <a:r>
                  <a:rPr lang="en-ZA" dirty="0" smtClean="0"/>
                  <a:t>Benchmark returns:</a:t>
                </a:r>
              </a:p>
              <a:p>
                <a:pPr lvl="1"/>
                <a14:m>
                  <m:oMath xmlns:m="http://schemas.openxmlformats.org/officeDocument/2006/math">
                    <m:r>
                      <a:rPr lang="en-ZA" i="1"/>
                      <m:t>𝑀𝐹𝐿𝑂𝑃𝑆</m:t>
                    </m:r>
                    <m:r>
                      <a:rPr lang="en-ZA" i="1"/>
                      <m:t>=</m:t>
                    </m:r>
                    <m:f>
                      <m:fPr>
                        <m:ctrlPr>
                          <a:rPr lang="en-ZA" i="1"/>
                        </m:ctrlPr>
                      </m:fPr>
                      <m:num>
                        <m:r>
                          <a:rPr lang="en-ZA" i="1"/>
                          <m:t>5 </m:t>
                        </m:r>
                        <m:r>
                          <a:rPr lang="en-ZA" i="1"/>
                          <m:t>𝑁</m:t>
                        </m:r>
                        <m:r>
                          <a:rPr lang="en-ZA" i="1"/>
                          <m:t> </m:t>
                        </m:r>
                        <m:func>
                          <m:funcPr>
                            <m:ctrlPr>
                              <a:rPr lang="en-ZA" i="1"/>
                            </m:ctrlPr>
                          </m:funcPr>
                          <m:fName>
                            <m:sSub>
                              <m:sSubPr>
                                <m:ctrlPr>
                                  <a:rPr lang="en-ZA" i="1"/>
                                </m:ctrlPr>
                              </m:sSubPr>
                              <m:e>
                                <m:r>
                                  <m:rPr>
                                    <m:sty m:val="p"/>
                                  </m:rPr>
                                  <a:rPr lang="en-ZA"/>
                                  <m:t>log</m:t>
                                </m:r>
                              </m:e>
                              <m:sub>
                                <m:r>
                                  <a:rPr lang="en-ZA" i="1"/>
                                  <m:t>2</m:t>
                                </m:r>
                              </m:sub>
                            </m:sSub>
                          </m:fName>
                          <m:e>
                            <m:r>
                              <a:rPr lang="en-ZA" i="1"/>
                              <m:t>𝑁</m:t>
                            </m:r>
                          </m:e>
                        </m:func>
                      </m:num>
                      <m:den>
                        <m:sSub>
                          <m:sSubPr>
                            <m:ctrlPr>
                              <a:rPr lang="en-ZA" i="1"/>
                            </m:ctrlPr>
                          </m:sSubPr>
                          <m:e>
                            <m:r>
                              <a:rPr lang="en-ZA" b="0" i="1" smtClean="0">
                                <a:latin typeface="Cambria Math"/>
                              </a:rPr>
                              <m:t>𝐹𝐹𝑇</m:t>
                            </m:r>
                            <m:r>
                              <a:rPr lang="en-ZA" i="1"/>
                              <m:t>𝑇𝑖𝑚𝑒</m:t>
                            </m:r>
                          </m:e>
                          <m:sub>
                            <m:r>
                              <a:rPr lang="en-ZA" i="1"/>
                              <m:t>𝜇</m:t>
                            </m:r>
                            <m:r>
                              <a:rPr lang="en-ZA" i="1"/>
                              <m:t>𝑠</m:t>
                            </m:r>
                          </m:sub>
                        </m:sSub>
                      </m:den>
                    </m:f>
                  </m:oMath>
                </a14:m>
                <a:endParaRPr lang="en-ZA" dirty="0" smtClean="0"/>
              </a:p>
              <a:p>
                <a:pPr lvl="1"/>
                <a14:m>
                  <m:oMath xmlns:m="http://schemas.openxmlformats.org/officeDocument/2006/math">
                    <m:sSub>
                      <m:sSubPr>
                        <m:ctrlPr>
                          <a:rPr lang="en-ZA" i="1">
                            <a:latin typeface="Cambria Math"/>
                          </a:rPr>
                        </m:ctrlPr>
                      </m:sSubPr>
                      <m:e>
                        <m:r>
                          <a:rPr lang="en-ZA" i="1">
                            <a:latin typeface="Cambria Math"/>
                          </a:rPr>
                          <m:t>𝑇h𝑟𝑜𝑢𝑔h𝑝𝑢𝑡</m:t>
                        </m:r>
                      </m:e>
                      <m:sub>
                        <m:r>
                          <a:rPr lang="en-ZA" i="1">
                            <a:latin typeface="Cambria Math"/>
                          </a:rPr>
                          <m:t>𝐵</m:t>
                        </m:r>
                        <m:r>
                          <a:rPr lang="en-ZA" i="1">
                            <a:latin typeface="Cambria Math"/>
                          </a:rPr>
                          <m:t>𝑦𝑡𝑒</m:t>
                        </m:r>
                        <m:r>
                          <a:rPr lang="en-ZA" i="1">
                            <a:latin typeface="Cambria Math"/>
                          </a:rPr>
                          <m:t>/</m:t>
                        </m:r>
                        <m:r>
                          <a:rPr lang="en-ZA" i="1">
                            <a:latin typeface="Cambria Math"/>
                          </a:rPr>
                          <m:t>𝑠</m:t>
                        </m:r>
                      </m:sub>
                    </m:sSub>
                    <m:r>
                      <a:rPr lang="en-ZA" i="1">
                        <a:latin typeface="Cambria Math"/>
                      </a:rPr>
                      <m:t>= </m:t>
                    </m:r>
                    <m:f>
                      <m:fPr>
                        <m:ctrlPr>
                          <a:rPr lang="en-ZA" i="1">
                            <a:latin typeface="Cambria Math"/>
                          </a:rPr>
                        </m:ctrlPr>
                      </m:fPr>
                      <m:num>
                        <m:sSub>
                          <m:sSubPr>
                            <m:ctrlPr>
                              <a:rPr lang="en-ZA" i="1">
                                <a:latin typeface="Cambria Math"/>
                              </a:rPr>
                            </m:ctrlPr>
                          </m:sSubPr>
                          <m:e>
                            <m:r>
                              <a:rPr lang="en-ZA" i="1">
                                <a:latin typeface="Cambria Math"/>
                              </a:rPr>
                              <m:t>𝑆𝑖𝑧𝑒</m:t>
                            </m:r>
                          </m:e>
                          <m:sub>
                            <m:r>
                              <a:rPr lang="en-ZA" i="1">
                                <a:latin typeface="Cambria Math"/>
                              </a:rPr>
                              <m:t>𝐵𝑦𝑡𝑒𝑠</m:t>
                            </m:r>
                          </m:sub>
                        </m:sSub>
                      </m:num>
                      <m:den>
                        <m:sSub>
                          <m:sSubPr>
                            <m:ctrlPr>
                              <a:rPr lang="en-ZA" i="1">
                                <a:latin typeface="Cambria Math"/>
                              </a:rPr>
                            </m:ctrlPr>
                          </m:sSubPr>
                          <m:e>
                            <m:r>
                              <a:rPr lang="en-ZA" i="1">
                                <a:latin typeface="Cambria Math"/>
                              </a:rPr>
                              <m:t>𝑇𝑖𝑚𝑒</m:t>
                            </m:r>
                          </m:e>
                          <m:sub>
                            <m:r>
                              <a:rPr lang="en-ZA" i="1">
                                <a:latin typeface="Cambria Math"/>
                              </a:rPr>
                              <m:t>𝑠</m:t>
                            </m:r>
                          </m:sub>
                        </m:sSub>
                      </m:den>
                    </m:f>
                  </m:oMath>
                </a14:m>
                <a:endParaRPr lang="en-Z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79" t="-2219"/>
                </a:stretch>
              </a:blipFill>
            </p:spPr>
            <p:txBody>
              <a:bodyPr/>
              <a:lstStyle/>
              <a:p>
                <a:r>
                  <a:rPr lang="en-ZA">
                    <a:noFill/>
                  </a:rPr>
                  <a:t> </a:t>
                </a:r>
              </a:p>
            </p:txBody>
          </p:sp>
        </mc:Fallback>
      </mc:AlternateContent>
      <p:pic>
        <p:nvPicPr>
          <p:cNvPr id="5" name="Picture 2" descr="http://www.fftw.org/fftw-logo-m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811" y="2132856"/>
            <a:ext cx="3143250" cy="1019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56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06369987"/>
              </p:ext>
            </p:extLst>
          </p:nvPr>
        </p:nvGraphicFramePr>
        <p:xfrm>
          <a:off x="0" y="14312"/>
          <a:ext cx="9144000" cy="30546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790995575"/>
              </p:ext>
            </p:extLst>
          </p:nvPr>
        </p:nvGraphicFramePr>
        <p:xfrm>
          <a:off x="-19993" y="3068960"/>
          <a:ext cx="9144000" cy="378904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2" descr="http://www.fftw.org/fftw-logo-me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10" y="6070485"/>
            <a:ext cx="1728192" cy="5603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344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Best Case Throughput</a:t>
            </a:r>
            <a:endParaRPr lang="en-ZA" sz="2800" dirty="0"/>
          </a:p>
        </p:txBody>
      </p:sp>
      <p:graphicFrame>
        <p:nvGraphicFramePr>
          <p:cNvPr id="5" name="Chart 4"/>
          <p:cNvGraphicFramePr>
            <a:graphicFrameLocks/>
          </p:cNvGraphicFramePr>
          <p:nvPr>
            <p:extLst>
              <p:ext uri="{D42A27DB-BD31-4B8C-83A1-F6EECF244321}">
                <p14:modId xmlns:p14="http://schemas.microsoft.com/office/powerpoint/2010/main" val="3252486841"/>
              </p:ext>
            </p:extLst>
          </p:nvPr>
        </p:nvGraphicFramePr>
        <p:xfrm>
          <a:off x="0" y="1772816"/>
          <a:ext cx="9144000" cy="508518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http://www.fftw.org/fftw-logo-m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10" y="6070485"/>
            <a:ext cx="1728192" cy="5603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7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IO Throughput</a:t>
            </a:r>
            <a:endParaRPr lang="en-ZA" sz="2800" dirty="0"/>
          </a:p>
        </p:txBody>
      </p:sp>
      <p:sp>
        <p:nvSpPr>
          <p:cNvPr id="3" name="Content Placeholder 2"/>
          <p:cNvSpPr>
            <a:spLocks noGrp="1"/>
          </p:cNvSpPr>
          <p:nvPr>
            <p:ph idx="1"/>
          </p:nvPr>
        </p:nvSpPr>
        <p:spPr>
          <a:xfrm>
            <a:off x="1142107" y="1904999"/>
            <a:ext cx="6852578" cy="4692353"/>
          </a:xfrm>
        </p:spPr>
        <p:txBody>
          <a:bodyPr>
            <a:normAutofit/>
          </a:bodyPr>
          <a:lstStyle/>
          <a:p>
            <a:endParaRPr lang="en-ZA" dirty="0" smtClean="0"/>
          </a:p>
          <a:p>
            <a:endParaRPr lang="en-ZA" dirty="0" smtClean="0"/>
          </a:p>
          <a:p>
            <a:endParaRPr lang="en-ZA" dirty="0"/>
          </a:p>
          <a:p>
            <a:endParaRPr lang="en-ZA" dirty="0" smtClean="0"/>
          </a:p>
          <a:p>
            <a:endParaRPr lang="en-ZA" dirty="0" smtClean="0"/>
          </a:p>
          <a:p>
            <a:endParaRPr lang="en-ZA" dirty="0" smtClean="0"/>
          </a:p>
          <a:p>
            <a:r>
              <a:rPr lang="en-ZA" dirty="0" smtClean="0"/>
              <a:t>iMX6 </a:t>
            </a:r>
            <a:r>
              <a:rPr lang="en-ZA" dirty="0" smtClean="0"/>
              <a:t>Cortex-A9 </a:t>
            </a:r>
            <a:r>
              <a:rPr lang="en-ZA" dirty="0" smtClean="0"/>
              <a:t>PCI-Express Throughput</a:t>
            </a:r>
            <a:endParaRPr lang="en-ZA" dirty="0" smtClean="0"/>
          </a:p>
          <a:p>
            <a:pPr lvl="1"/>
            <a:r>
              <a:rPr lang="en-ZA" dirty="0" smtClean="0"/>
              <a:t>Tested by </a:t>
            </a:r>
            <a:r>
              <a:rPr lang="en-ZA" dirty="0" err="1" smtClean="0"/>
              <a:t>Freescale</a:t>
            </a:r>
            <a:r>
              <a:rPr lang="en-ZA" dirty="0" smtClean="0"/>
              <a:t> Semiconductor (Manufacturer)</a:t>
            </a:r>
          </a:p>
          <a:p>
            <a:pPr lvl="1"/>
            <a:r>
              <a:rPr lang="en-ZA" dirty="0" smtClean="0"/>
              <a:t>Drivers and hardware were not optimal</a:t>
            </a:r>
          </a:p>
        </p:txBody>
      </p:sp>
      <p:graphicFrame>
        <p:nvGraphicFramePr>
          <p:cNvPr id="4" name="Table 3"/>
          <p:cNvGraphicFramePr>
            <a:graphicFrameLocks noGrp="1"/>
          </p:cNvGraphicFramePr>
          <p:nvPr>
            <p:extLst>
              <p:ext uri="{D42A27DB-BD31-4B8C-83A1-F6EECF244321}">
                <p14:modId xmlns:p14="http://schemas.microsoft.com/office/powerpoint/2010/main" val="2223392927"/>
              </p:ext>
            </p:extLst>
          </p:nvPr>
        </p:nvGraphicFramePr>
        <p:xfrm>
          <a:off x="1403648" y="1916832"/>
          <a:ext cx="6480720" cy="2744071"/>
        </p:xfrm>
        <a:graphic>
          <a:graphicData uri="http://schemas.openxmlformats.org/drawingml/2006/table">
            <a:tbl>
              <a:tblPr firstRow="1" firstCol="1" bandRow="1">
                <a:tableStyleId>{9D7B26C5-4107-4FEC-AEDC-1716B250A1EF}</a:tableStyleId>
              </a:tblPr>
              <a:tblGrid>
                <a:gridCol w="1728192"/>
                <a:gridCol w="1530836"/>
                <a:gridCol w="1637516"/>
                <a:gridCol w="1584176"/>
              </a:tblGrid>
              <a:tr h="792088">
                <a:tc>
                  <a:txBody>
                    <a:bodyPr/>
                    <a:lstStyle/>
                    <a:p>
                      <a:pPr algn="l" fontAlgn="b"/>
                      <a:endParaRPr lang="en-ZA" sz="1400" b="1" i="0" u="none" strike="noStrike" dirty="0">
                        <a:solidFill>
                          <a:srgbClr val="000000"/>
                        </a:solidFill>
                        <a:effectLst/>
                        <a:latin typeface="Calibri"/>
                      </a:endParaRPr>
                    </a:p>
                  </a:txBody>
                  <a:tcPr marL="9525" marR="9525" marT="9525" marB="0" anchor="b"/>
                </a:tc>
                <a:tc>
                  <a:txBody>
                    <a:bodyPr/>
                    <a:lstStyle/>
                    <a:p>
                      <a:pPr algn="ctr" fontAlgn="b"/>
                      <a:r>
                        <a:rPr lang="en-ZA" sz="1600" u="none" strike="noStrike" dirty="0">
                          <a:effectLst/>
                        </a:rPr>
                        <a:t>Theoretical Throughput (Mb/s)</a:t>
                      </a:r>
                      <a:endParaRPr lang="en-ZA" sz="1600" b="1" i="0" u="none" strike="noStrike" dirty="0">
                        <a:solidFill>
                          <a:schemeClr val="bg1"/>
                        </a:solidFill>
                        <a:effectLst/>
                        <a:latin typeface="Calibri"/>
                      </a:endParaRPr>
                    </a:p>
                  </a:txBody>
                  <a:tcPr marL="9525" marR="9525" marT="9525" marB="0" anchor="ctr"/>
                </a:tc>
                <a:tc>
                  <a:txBody>
                    <a:bodyPr/>
                    <a:lstStyle/>
                    <a:p>
                      <a:pPr algn="ctr" fontAlgn="b"/>
                      <a:r>
                        <a:rPr lang="en-ZA" sz="1600" u="none" strike="noStrike" dirty="0">
                          <a:effectLst/>
                        </a:rPr>
                        <a:t>Theoretical Throughput (MB/s)</a:t>
                      </a:r>
                      <a:endParaRPr lang="en-ZA" sz="1600" b="1" i="0" u="none" strike="noStrike" dirty="0">
                        <a:solidFill>
                          <a:schemeClr val="bg1"/>
                        </a:solidFill>
                        <a:effectLst/>
                        <a:latin typeface="Calibri"/>
                      </a:endParaRPr>
                    </a:p>
                  </a:txBody>
                  <a:tcPr marL="9525" marR="9525" marT="9525" marB="0" anchor="ctr"/>
                </a:tc>
                <a:tc>
                  <a:txBody>
                    <a:bodyPr/>
                    <a:lstStyle/>
                    <a:p>
                      <a:pPr algn="ctr" fontAlgn="b"/>
                      <a:r>
                        <a:rPr lang="en-ZA" sz="1600" u="none" strike="noStrike" dirty="0" smtClean="0">
                          <a:effectLst/>
                        </a:rPr>
                        <a:t>Measured </a:t>
                      </a:r>
                      <a:r>
                        <a:rPr lang="en-ZA" sz="1600" u="none" strike="noStrike" dirty="0">
                          <a:effectLst/>
                        </a:rPr>
                        <a:t>Throughput (MB/s)</a:t>
                      </a:r>
                      <a:endParaRPr lang="en-ZA" sz="1600" b="1" i="0" u="none" strike="noStrike" dirty="0">
                        <a:solidFill>
                          <a:schemeClr val="bg1"/>
                        </a:solidFill>
                        <a:effectLst/>
                        <a:latin typeface="Calibri"/>
                      </a:endParaRPr>
                    </a:p>
                  </a:txBody>
                  <a:tcPr marL="9525" marR="9525" marT="9525" marB="0" anchor="ctr"/>
                </a:tc>
              </a:tr>
              <a:tr h="650661">
                <a:tc>
                  <a:txBody>
                    <a:bodyPr/>
                    <a:lstStyle/>
                    <a:p>
                      <a:pPr algn="ctr" fontAlgn="b"/>
                      <a:r>
                        <a:rPr lang="en-ZA" sz="1600" u="none" strike="noStrike" dirty="0" smtClean="0">
                          <a:effectLst/>
                        </a:rPr>
                        <a:t>Fast Ethernet</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100</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12.5</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RX: 9.5</a:t>
                      </a:r>
                    </a:p>
                    <a:p>
                      <a:pPr algn="ctr" fontAlgn="b"/>
                      <a:r>
                        <a:rPr lang="en-ZA" sz="1800" u="none" strike="noStrike" dirty="0" smtClean="0">
                          <a:effectLst/>
                        </a:rPr>
                        <a:t>TX: 10.5</a:t>
                      </a:r>
                      <a:endParaRPr lang="en-ZA" sz="1800" b="1" i="0" u="none" strike="noStrike" dirty="0">
                        <a:solidFill>
                          <a:srgbClr val="000000"/>
                        </a:solidFill>
                        <a:effectLst/>
                        <a:latin typeface="Calibri"/>
                      </a:endParaRPr>
                    </a:p>
                  </a:txBody>
                  <a:tcPr marL="9525" marR="9525" marT="9525" marB="0" anchor="ctr"/>
                </a:tc>
              </a:tr>
              <a:tr h="650661">
                <a:tc>
                  <a:txBody>
                    <a:bodyPr/>
                    <a:lstStyle/>
                    <a:p>
                      <a:pPr algn="ctr" fontAlgn="b"/>
                      <a:r>
                        <a:rPr lang="en-ZA" sz="1600" u="none" strike="noStrike" dirty="0">
                          <a:effectLst/>
                        </a:rPr>
                        <a:t>Gigabit Ethernet</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a:effectLst/>
                        </a:rPr>
                        <a:t>1000</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a:effectLst/>
                        </a:rPr>
                        <a:t>125</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RX: 20</a:t>
                      </a:r>
                    </a:p>
                    <a:p>
                      <a:pPr algn="ctr" fontAlgn="b"/>
                      <a:r>
                        <a:rPr lang="en-ZA" sz="1800" u="none" strike="noStrike" dirty="0" smtClean="0">
                          <a:effectLst/>
                        </a:rPr>
                        <a:t>TX: 50</a:t>
                      </a:r>
                      <a:endParaRPr lang="en-ZA" sz="1800" b="1" i="0" u="none" strike="noStrike" dirty="0">
                        <a:solidFill>
                          <a:srgbClr val="000000"/>
                        </a:solidFill>
                        <a:effectLst/>
                        <a:latin typeface="Calibri"/>
                      </a:endParaRPr>
                    </a:p>
                  </a:txBody>
                  <a:tcPr marL="9525" marR="9525" marT="9525" marB="0" anchor="ctr"/>
                </a:tc>
              </a:tr>
              <a:tr h="650661">
                <a:tc>
                  <a:txBody>
                    <a:bodyPr/>
                    <a:lstStyle/>
                    <a:p>
                      <a:pPr algn="ctr" fontAlgn="b"/>
                      <a:r>
                        <a:rPr lang="en-ZA" sz="1600" u="none" strike="noStrike" dirty="0">
                          <a:effectLst/>
                        </a:rPr>
                        <a:t>PCI-Express </a:t>
                      </a:r>
                      <a:endParaRPr lang="en-ZA" sz="1600" u="none" strike="noStrike" dirty="0" smtClean="0">
                        <a:effectLst/>
                      </a:endParaRPr>
                    </a:p>
                    <a:p>
                      <a:pPr algn="ctr" fontAlgn="b"/>
                      <a:r>
                        <a:rPr lang="en-ZA" sz="1600" u="none" strike="noStrike" dirty="0" smtClean="0">
                          <a:effectLst/>
                        </a:rPr>
                        <a:t>Gen2 </a:t>
                      </a:r>
                      <a:r>
                        <a:rPr lang="en-ZA" sz="1600" u="none" strike="noStrike" dirty="0">
                          <a:effectLst/>
                        </a:rPr>
                        <a:t>x1</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a:effectLst/>
                        </a:rPr>
                        <a:t>5000</a:t>
                      </a:r>
                      <a:endParaRPr lang="en-ZA" sz="1800" b="0" i="0" u="none" strike="noStrike">
                        <a:solidFill>
                          <a:srgbClr val="000000"/>
                        </a:solidFill>
                        <a:effectLst/>
                        <a:latin typeface="Calibri"/>
                      </a:endParaRPr>
                    </a:p>
                  </a:txBody>
                  <a:tcPr marL="9525" marR="9525" marT="9525" marB="0" anchor="ctr"/>
                </a:tc>
                <a:tc>
                  <a:txBody>
                    <a:bodyPr/>
                    <a:lstStyle/>
                    <a:p>
                      <a:pPr algn="ctr" fontAlgn="b"/>
                      <a:r>
                        <a:rPr lang="en-ZA" sz="1800" u="none" strike="noStrike" dirty="0">
                          <a:effectLst/>
                        </a:rPr>
                        <a:t>500</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b="0" u="none" strike="noStrike" dirty="0" smtClean="0">
                          <a:effectLst/>
                        </a:rPr>
                        <a:t>RX: 211</a:t>
                      </a:r>
                    </a:p>
                    <a:p>
                      <a:pPr algn="ctr" fontAlgn="b"/>
                      <a:r>
                        <a:rPr lang="en-ZA" sz="1800" b="0" u="none" strike="noStrike" dirty="0" smtClean="0">
                          <a:effectLst/>
                        </a:rPr>
                        <a:t>TX: 344</a:t>
                      </a:r>
                      <a:endParaRPr lang="en-ZA" sz="1800" b="0" i="0" u="none" strike="noStrike" dirty="0">
                        <a:solidFill>
                          <a:srgbClr val="000000"/>
                        </a:solidFill>
                        <a:effectLst/>
                        <a:latin typeface="Calibri"/>
                      </a:endParaRPr>
                    </a:p>
                  </a:txBody>
                  <a:tcPr marL="9525" marR="9525" marT="9525" marB="0" anchor="ctr">
                    <a:solidFill>
                      <a:schemeClr val="accent3"/>
                    </a:solidFill>
                  </a:tcPr>
                </a:tc>
              </a:tr>
            </a:tbl>
          </a:graphicData>
        </a:graphic>
      </p:graphicFrame>
    </p:spTree>
    <p:extLst>
      <p:ext uri="{BB962C8B-B14F-4D97-AF65-F5344CB8AC3E}">
        <p14:creationId xmlns:p14="http://schemas.microsoft.com/office/powerpoint/2010/main" val="1967517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err="1" smtClean="0"/>
              <a:t>nVidia</a:t>
            </a:r>
            <a:r>
              <a:rPr lang="en-ZA" dirty="0" smtClean="0"/>
              <a:t> Tesla </a:t>
            </a:r>
            <a:r>
              <a:rPr lang="en-ZA" dirty="0" smtClean="0"/>
              <a:t>C2050 GPU</a:t>
            </a:r>
            <a:br>
              <a:rPr lang="en-ZA" dirty="0" smtClean="0"/>
            </a:br>
            <a:r>
              <a:rPr lang="en-ZA" dirty="0" smtClean="0"/>
              <a:t>Benchmarks</a:t>
            </a:r>
            <a:endParaRPr lang="en-ZA" sz="2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822021"/>
            <a:ext cx="4936842" cy="32055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23728" y="5025290"/>
            <a:ext cx="4936842" cy="369332"/>
          </a:xfrm>
          <a:prstGeom prst="rect">
            <a:avLst/>
          </a:prstGeom>
          <a:noFill/>
        </p:spPr>
        <p:txBody>
          <a:bodyPr wrap="square" rtlCol="0">
            <a:spAutoFit/>
          </a:bodyPr>
          <a:lstStyle/>
          <a:p>
            <a:pPr algn="ctr"/>
            <a:r>
              <a:rPr lang="en-ZA" dirty="0" smtClean="0"/>
              <a:t>Reference: Official </a:t>
            </a:r>
            <a:r>
              <a:rPr lang="en-ZA" dirty="0" err="1" smtClean="0"/>
              <a:t>nVidia</a:t>
            </a:r>
            <a:r>
              <a:rPr lang="en-ZA" dirty="0" smtClean="0"/>
              <a:t> C2050 Benchmarks</a:t>
            </a:r>
            <a:endParaRPr lang="en-ZA" dirty="0"/>
          </a:p>
        </p:txBody>
      </p:sp>
      <p:pic>
        <p:nvPicPr>
          <p:cNvPr id="12" name="Picture 6" descr="http://www.pcgameshardware.com/screenshots/original/2009/11/Tesla_S20-Series_Fermi_Grafikkarte_04.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976" b="93321" l="2109" r="97344">
                        <a14:foregroundMark x1="67734" y1="52587" x2="49844" y2="68768"/>
                        <a14:foregroundMark x1="52891" y1="72154" x2="57031" y2="68485"/>
                        <a14:foregroundMark x1="58125" y1="60865" x2="62187" y2="64534"/>
                        <a14:foregroundMark x1="54219" y1="66510" x2="57031" y2="67827"/>
                      </a14:backgroundRemoval>
                    </a14:imgEffect>
                  </a14:imgLayer>
                </a14:imgProps>
              </a:ext>
              <a:ext uri="{28A0092B-C50C-407E-A947-70E740481C1C}">
                <a14:useLocalDpi xmlns:a14="http://schemas.microsoft.com/office/drawing/2010/main" val="0"/>
              </a:ext>
            </a:extLst>
          </a:blip>
          <a:srcRect/>
          <a:stretch>
            <a:fillRect/>
          </a:stretch>
        </p:blipFill>
        <p:spPr bwMode="auto">
          <a:xfrm>
            <a:off x="6400807" y="4604822"/>
            <a:ext cx="2684884" cy="22297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972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a:t>nVidia</a:t>
            </a:r>
            <a:r>
              <a:rPr lang="en-ZA" dirty="0"/>
              <a:t> Tesla </a:t>
            </a:r>
            <a:r>
              <a:rPr lang="en-ZA" dirty="0" smtClean="0"/>
              <a:t>C2050 GPU </a:t>
            </a:r>
            <a:br>
              <a:rPr lang="en-ZA" dirty="0" smtClean="0"/>
            </a:br>
            <a:r>
              <a:rPr lang="en-ZA" dirty="0" smtClean="0"/>
              <a:t>Worst Case Throughput</a:t>
            </a:r>
            <a:endParaRPr lang="en-ZA"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endParaRPr lang="en-ZA" dirty="0" smtClean="0"/>
              </a:p>
              <a:p>
                <a:endParaRPr lang="en-ZA" dirty="0"/>
              </a:p>
              <a:p>
                <a:endParaRPr lang="en-ZA" dirty="0" smtClean="0"/>
              </a:p>
              <a:p>
                <a:endParaRPr lang="en-ZA" dirty="0"/>
              </a:p>
              <a:p>
                <a14:m>
                  <m:oMath xmlns:m="http://schemas.openxmlformats.org/officeDocument/2006/math">
                    <m:r>
                      <a:rPr lang="en-ZA" i="1">
                        <a:latin typeface="Cambria Math"/>
                      </a:rPr>
                      <m:t>𝑀𝐹𝐿𝑂𝑃𝑆</m:t>
                    </m:r>
                    <m:r>
                      <a:rPr lang="en-ZA" i="1">
                        <a:latin typeface="Cambria Math"/>
                      </a:rPr>
                      <m:t>=</m:t>
                    </m:r>
                    <m:f>
                      <m:fPr>
                        <m:ctrlPr>
                          <a:rPr lang="en-ZA" i="1">
                            <a:latin typeface="Cambria Math"/>
                          </a:rPr>
                        </m:ctrlPr>
                      </m:fPr>
                      <m:num>
                        <m:r>
                          <a:rPr lang="en-ZA" i="1">
                            <a:latin typeface="Cambria Math"/>
                          </a:rPr>
                          <m:t>5 </m:t>
                        </m:r>
                        <m:r>
                          <a:rPr lang="en-ZA" i="1">
                            <a:latin typeface="Cambria Math"/>
                          </a:rPr>
                          <m:t>𝑁</m:t>
                        </m:r>
                        <m:r>
                          <a:rPr lang="en-ZA" i="1">
                            <a:latin typeface="Cambria Math"/>
                          </a:rPr>
                          <m:t> </m:t>
                        </m:r>
                        <m:func>
                          <m:funcPr>
                            <m:ctrlPr>
                              <a:rPr lang="en-ZA" i="1">
                                <a:latin typeface="Cambria Math"/>
                              </a:rPr>
                            </m:ctrlPr>
                          </m:funcPr>
                          <m:fName>
                            <m:sSub>
                              <m:sSubPr>
                                <m:ctrlPr>
                                  <a:rPr lang="en-ZA" i="1">
                                    <a:latin typeface="Cambria Math"/>
                                  </a:rPr>
                                </m:ctrlPr>
                              </m:sSubPr>
                              <m:e>
                                <m:r>
                                  <m:rPr>
                                    <m:sty m:val="p"/>
                                  </m:rPr>
                                  <a:rPr lang="en-ZA">
                                    <a:latin typeface="Cambria Math"/>
                                  </a:rPr>
                                  <m:t>log</m:t>
                                </m:r>
                              </m:e>
                              <m:sub>
                                <m:r>
                                  <a:rPr lang="en-ZA" i="1">
                                    <a:latin typeface="Cambria Math"/>
                                  </a:rPr>
                                  <m:t>2</m:t>
                                </m:r>
                              </m:sub>
                            </m:sSub>
                          </m:fName>
                          <m:e>
                            <m:r>
                              <a:rPr lang="en-ZA" i="1">
                                <a:latin typeface="Cambria Math"/>
                              </a:rPr>
                              <m:t>𝑁</m:t>
                            </m:r>
                          </m:e>
                        </m:func>
                      </m:num>
                      <m:den>
                        <m:sSub>
                          <m:sSubPr>
                            <m:ctrlPr>
                              <a:rPr lang="en-ZA" i="1">
                                <a:latin typeface="Cambria Math"/>
                              </a:rPr>
                            </m:ctrlPr>
                          </m:sSubPr>
                          <m:e>
                            <m:r>
                              <a:rPr lang="en-ZA" i="1">
                                <a:latin typeface="Cambria Math"/>
                              </a:rPr>
                              <m:t>𝐹𝐹𝑇</m:t>
                            </m:r>
                            <m:r>
                              <a:rPr lang="en-ZA" i="1">
                                <a:latin typeface="Cambria Math"/>
                              </a:rPr>
                              <m:t>𝑇𝑖𝑚𝑒</m:t>
                            </m:r>
                          </m:e>
                          <m:sub>
                            <m:r>
                              <a:rPr lang="en-ZA" i="1">
                                <a:latin typeface="Cambria Math"/>
                              </a:rPr>
                              <m:t>𝜇</m:t>
                            </m:r>
                            <m:r>
                              <a:rPr lang="en-ZA" i="1">
                                <a:latin typeface="Cambria Math"/>
                              </a:rPr>
                              <m:t>𝑠</m:t>
                            </m:r>
                          </m:sub>
                        </m:sSub>
                      </m:den>
                    </m:f>
                  </m:oMath>
                </a14:m>
                <a:endParaRPr lang="en-ZA" dirty="0"/>
              </a:p>
              <a:p>
                <a14:m>
                  <m:oMath xmlns:m="http://schemas.openxmlformats.org/officeDocument/2006/math">
                    <m:sSub>
                      <m:sSubPr>
                        <m:ctrlPr>
                          <a:rPr lang="en-ZA" i="1"/>
                        </m:ctrlPr>
                      </m:sSubPr>
                      <m:e>
                        <m:r>
                          <a:rPr lang="en-ZA" i="1"/>
                          <m:t>𝑇h𝑟𝑜𝑢𝑔h𝑝𝑢𝑡</m:t>
                        </m:r>
                      </m:e>
                      <m:sub>
                        <m:r>
                          <a:rPr lang="en-ZA" i="1"/>
                          <m:t>𝐵</m:t>
                        </m:r>
                        <m:r>
                          <a:rPr lang="en-ZA" b="0" i="1" smtClean="0">
                            <a:latin typeface="Cambria Math"/>
                          </a:rPr>
                          <m:t>𝑦𝑡𝑒</m:t>
                        </m:r>
                        <m:r>
                          <a:rPr lang="en-ZA" i="1"/>
                          <m:t>/</m:t>
                        </m:r>
                        <m:r>
                          <a:rPr lang="en-ZA" i="1"/>
                          <m:t>𝑠</m:t>
                        </m:r>
                      </m:sub>
                    </m:sSub>
                    <m:r>
                      <a:rPr lang="en-ZA" i="1"/>
                      <m:t>= </m:t>
                    </m:r>
                    <m:f>
                      <m:fPr>
                        <m:ctrlPr>
                          <a:rPr lang="en-ZA" i="1"/>
                        </m:ctrlPr>
                      </m:fPr>
                      <m:num>
                        <m:sSub>
                          <m:sSubPr>
                            <m:ctrlPr>
                              <a:rPr lang="en-ZA" i="1"/>
                            </m:ctrlPr>
                          </m:sSubPr>
                          <m:e>
                            <m:r>
                              <a:rPr lang="en-ZA" i="1"/>
                              <m:t>𝑆𝑖𝑧𝑒</m:t>
                            </m:r>
                          </m:e>
                          <m:sub>
                            <m:r>
                              <a:rPr lang="en-ZA" i="1"/>
                              <m:t>𝐵𝑦𝑡𝑒𝑠</m:t>
                            </m:r>
                          </m:sub>
                        </m:sSub>
                      </m:num>
                      <m:den>
                        <m:sSub>
                          <m:sSubPr>
                            <m:ctrlPr>
                              <a:rPr lang="en-ZA" i="1"/>
                            </m:ctrlPr>
                          </m:sSubPr>
                          <m:e>
                            <m:r>
                              <a:rPr lang="en-ZA" i="1"/>
                              <m:t>𝑇𝑖𝑚𝑒</m:t>
                            </m:r>
                          </m:e>
                          <m:sub>
                            <m:r>
                              <a:rPr lang="en-ZA" i="1"/>
                              <m:t>𝑠</m:t>
                            </m:r>
                          </m:sub>
                        </m:sSub>
                      </m:den>
                    </m:f>
                  </m:oMath>
                </a14:m>
                <a:endParaRPr lang="en-ZA" dirty="0"/>
              </a:p>
              <a:p>
                <a:r>
                  <a:rPr lang="en-ZA" dirty="0" smtClean="0"/>
                  <a:t>PCI-Express is throughput bottleneck:</a:t>
                </a:r>
              </a:p>
              <a:p>
                <a:pPr lvl="1"/>
                <a:r>
                  <a:rPr lang="en-ZA" dirty="0" smtClean="0"/>
                  <a:t>~ 5 GB/s</a:t>
                </a:r>
                <a:endParaRPr lang="en-Z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79" t="-2811"/>
                </a:stretch>
              </a:blipFill>
            </p:spPr>
            <p:txBody>
              <a:bodyPr/>
              <a:lstStyle/>
              <a:p>
                <a:r>
                  <a:rPr lang="en-ZA">
                    <a:noFill/>
                  </a:rPr>
                  <a:t> </a:t>
                </a:r>
              </a:p>
            </p:txBody>
          </p:sp>
        </mc:Fallback>
      </mc:AlternateContent>
      <p:pic>
        <p:nvPicPr>
          <p:cNvPr id="4" name="Picture 6" descr="http://www.pcgameshardware.com/screenshots/original/2009/11/Tesla_S20-Series_Fermi_Grafikkarte_04.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976" b="93321" l="2109" r="97344">
                        <a14:foregroundMark x1="67734" y1="52587" x2="49844" y2="68768"/>
                        <a14:foregroundMark x1="52891" y1="72154" x2="57031" y2="68485"/>
                        <a14:foregroundMark x1="58125" y1="60865" x2="62187" y2="64534"/>
                        <a14:foregroundMark x1="54219" y1="66510" x2="57031" y2="67827"/>
                      </a14:backgroundRemoval>
                    </a14:imgEffect>
                  </a14:imgLayer>
                </a14:imgProps>
              </a:ext>
              <a:ext uri="{28A0092B-C50C-407E-A947-70E740481C1C}">
                <a14:useLocalDpi xmlns:a14="http://schemas.microsoft.com/office/drawing/2010/main" val="0"/>
              </a:ext>
            </a:extLst>
          </a:blip>
          <a:srcRect/>
          <a:stretch>
            <a:fillRect/>
          </a:stretch>
        </p:blipFill>
        <p:spPr bwMode="auto">
          <a:xfrm>
            <a:off x="6400807" y="4604822"/>
            <a:ext cx="2684884" cy="22297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733403776"/>
              </p:ext>
            </p:extLst>
          </p:nvPr>
        </p:nvGraphicFramePr>
        <p:xfrm>
          <a:off x="1403648" y="1988840"/>
          <a:ext cx="6480719" cy="1533133"/>
        </p:xfrm>
        <a:graphic>
          <a:graphicData uri="http://schemas.openxmlformats.org/drawingml/2006/table">
            <a:tbl>
              <a:tblPr firstRow="1" firstCol="1" bandRow="1">
                <a:tableStyleId>{9D7B26C5-4107-4FEC-AEDC-1716B250A1EF}</a:tableStyleId>
              </a:tblPr>
              <a:tblGrid>
                <a:gridCol w="1379601"/>
                <a:gridCol w="1222054"/>
                <a:gridCol w="1307215"/>
                <a:gridCol w="1307215"/>
                <a:gridCol w="1264634"/>
              </a:tblGrid>
              <a:tr h="792088">
                <a:tc>
                  <a:txBody>
                    <a:bodyPr/>
                    <a:lstStyle/>
                    <a:p>
                      <a:pPr algn="l" fontAlgn="b"/>
                      <a:endParaRPr lang="en-ZA" sz="1400" b="1" i="0" u="none" strike="noStrike" dirty="0">
                        <a:solidFill>
                          <a:srgbClr val="000000"/>
                        </a:solidFill>
                        <a:effectLst/>
                        <a:latin typeface="Calibri"/>
                      </a:endParaRPr>
                    </a:p>
                  </a:txBody>
                  <a:tcPr marL="9525" marR="9525" marT="9525" marB="0" anchor="b"/>
                </a:tc>
                <a:tc>
                  <a:txBody>
                    <a:bodyPr/>
                    <a:lstStyle/>
                    <a:p>
                      <a:pPr algn="ctr" fontAlgn="b"/>
                      <a:r>
                        <a:rPr lang="en-ZA" sz="1600" u="none" strike="noStrike" dirty="0" smtClean="0">
                          <a:effectLst/>
                        </a:rPr>
                        <a:t>FFT Size</a:t>
                      </a:r>
                    </a:p>
                  </a:txBody>
                  <a:tcPr marL="9525" marR="9525" marT="9525" marB="0" anchor="ctr"/>
                </a:tc>
                <a:tc>
                  <a:txBody>
                    <a:bodyPr/>
                    <a:lstStyle/>
                    <a:p>
                      <a:pPr algn="ctr" fontAlgn="b"/>
                      <a:r>
                        <a:rPr lang="en-ZA" sz="1600" b="1" i="0" u="none" strike="noStrike" baseline="0" dirty="0" smtClean="0">
                          <a:solidFill>
                            <a:schemeClr val="tx1"/>
                          </a:solidFill>
                          <a:effectLst/>
                          <a:latin typeface="+mn-lt"/>
                        </a:rPr>
                        <a:t>GFLOPS</a:t>
                      </a:r>
                      <a:endParaRPr lang="en-ZA" sz="1600" b="1" i="0" u="none" strike="noStrike" dirty="0">
                        <a:solidFill>
                          <a:schemeClr val="bg1"/>
                        </a:solidFill>
                        <a:effectLst/>
                        <a:latin typeface="Calibri"/>
                      </a:endParaRPr>
                    </a:p>
                  </a:txBody>
                  <a:tcPr marL="9525" marR="9525" marT="9525" marB="0" anchor="ctr"/>
                </a:tc>
                <a:tc>
                  <a:txBody>
                    <a:bodyPr/>
                    <a:lstStyle/>
                    <a:p>
                      <a:pPr algn="ctr" fontAlgn="b"/>
                      <a:r>
                        <a:rPr lang="en-ZA" sz="1600" u="none" strike="noStrike" dirty="0" smtClean="0">
                          <a:effectLst/>
                        </a:rPr>
                        <a:t>Effective FFT Time </a:t>
                      </a:r>
                      <a:br>
                        <a:rPr lang="en-ZA" sz="1600" u="none" strike="noStrike" dirty="0" smtClean="0">
                          <a:effectLst/>
                        </a:rPr>
                      </a:br>
                      <a:r>
                        <a:rPr lang="en-ZA" sz="1600" u="none" strike="noStrike" dirty="0" smtClean="0">
                          <a:effectLst/>
                        </a:rPr>
                        <a:t>(us)</a:t>
                      </a:r>
                      <a:endParaRPr lang="en-ZA" sz="1600" b="1" i="0" u="none" strike="noStrike" dirty="0">
                        <a:solidFill>
                          <a:schemeClr val="bg1"/>
                        </a:solidFill>
                        <a:effectLst/>
                        <a:latin typeface="Calibri"/>
                      </a:endParaRPr>
                    </a:p>
                  </a:txBody>
                  <a:tcPr marL="9525" marR="9525" marT="9525" marB="0" anchor="ctr"/>
                </a:tc>
                <a:tc>
                  <a:txBody>
                    <a:bodyPr/>
                    <a:lstStyle/>
                    <a:p>
                      <a:pPr algn="ctr" fontAlgn="b"/>
                      <a:r>
                        <a:rPr lang="en-ZA" sz="1600" b="1" i="0" u="none" strike="noStrike" dirty="0" smtClean="0">
                          <a:solidFill>
                            <a:schemeClr val="tx1"/>
                          </a:solidFill>
                          <a:effectLst/>
                          <a:latin typeface="+mn-lt"/>
                        </a:rPr>
                        <a:t>Maximum</a:t>
                      </a:r>
                      <a:r>
                        <a:rPr lang="en-ZA" sz="1600" b="1" i="0" u="none" strike="noStrike" baseline="0" dirty="0" smtClean="0">
                          <a:solidFill>
                            <a:schemeClr val="tx1"/>
                          </a:solidFill>
                          <a:effectLst/>
                          <a:latin typeface="+mn-lt"/>
                        </a:rPr>
                        <a:t> Throughput (GB/s)</a:t>
                      </a:r>
                      <a:endParaRPr lang="en-ZA" sz="1600" b="1" i="0" u="none" strike="noStrike" dirty="0">
                        <a:solidFill>
                          <a:schemeClr val="bg1"/>
                        </a:solidFill>
                        <a:effectLst/>
                        <a:latin typeface="Calibri"/>
                      </a:endParaRPr>
                    </a:p>
                  </a:txBody>
                  <a:tcPr marL="9525" marR="9525" marT="9525" marB="0" anchor="ctr"/>
                </a:tc>
              </a:tr>
              <a:tr h="650661">
                <a:tc>
                  <a:txBody>
                    <a:bodyPr/>
                    <a:lstStyle/>
                    <a:p>
                      <a:pPr algn="ctr" fontAlgn="b"/>
                      <a:r>
                        <a:rPr lang="en-ZA" sz="1600" b="1" i="0" u="none" strike="noStrike" dirty="0" smtClean="0">
                          <a:solidFill>
                            <a:schemeClr val="tx1"/>
                          </a:solidFill>
                          <a:effectLst/>
                          <a:latin typeface="+mn-lt"/>
                        </a:rPr>
                        <a:t>C2050</a:t>
                      </a:r>
                      <a:r>
                        <a:rPr lang="en-ZA" sz="1600" b="1" i="0" u="none" strike="noStrike" baseline="0" dirty="0" smtClean="0">
                          <a:solidFill>
                            <a:schemeClr val="tx1"/>
                          </a:solidFill>
                          <a:effectLst/>
                          <a:latin typeface="+mn-lt"/>
                        </a:rPr>
                        <a:t> GPU</a:t>
                      </a:r>
                      <a:br>
                        <a:rPr lang="en-ZA" sz="1600" b="1" i="0" u="none" strike="noStrike" baseline="0" dirty="0" smtClean="0">
                          <a:solidFill>
                            <a:schemeClr val="tx1"/>
                          </a:solidFill>
                          <a:effectLst/>
                          <a:latin typeface="+mn-lt"/>
                        </a:rPr>
                      </a:br>
                      <a:r>
                        <a:rPr lang="en-ZA" sz="1600" b="1" i="0" u="none" strike="noStrike" baseline="0" dirty="0" smtClean="0">
                          <a:solidFill>
                            <a:schemeClr val="tx1"/>
                          </a:solidFill>
                          <a:effectLst/>
                          <a:latin typeface="+mn-lt"/>
                        </a:rPr>
                        <a:t>Single Precision</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131</a:t>
                      </a:r>
                      <a:r>
                        <a:rPr lang="en-ZA" sz="1800" u="none" strike="noStrike" baseline="0" dirty="0" smtClean="0">
                          <a:effectLst/>
                        </a:rPr>
                        <a:t> 072</a:t>
                      </a:r>
                    </a:p>
                  </a:txBody>
                  <a:tcPr marL="9525" marR="9525" marT="9525" marB="0" anchor="ctr"/>
                </a:tc>
                <a:tc>
                  <a:txBody>
                    <a:bodyPr/>
                    <a:lstStyle/>
                    <a:p>
                      <a:pPr algn="ctr" fontAlgn="b"/>
                      <a:r>
                        <a:rPr lang="en-ZA" sz="1800" b="0" i="0" u="none" strike="noStrike" dirty="0" smtClean="0">
                          <a:solidFill>
                            <a:srgbClr val="000000"/>
                          </a:solidFill>
                          <a:effectLst/>
                          <a:latin typeface="Calibri"/>
                        </a:rPr>
                        <a:t>150</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b="0" i="0" u="none" strike="noStrike" dirty="0" smtClean="0">
                          <a:solidFill>
                            <a:schemeClr val="tx1"/>
                          </a:solidFill>
                          <a:effectLst/>
                          <a:latin typeface="+mn-lt"/>
                        </a:rPr>
                        <a:t>74.27</a:t>
                      </a:r>
                      <a:endParaRPr lang="en-ZA" sz="1800" b="0" i="0" u="none" strike="noStrike" dirty="0">
                        <a:solidFill>
                          <a:srgbClr val="000000"/>
                        </a:solidFill>
                        <a:effectLst/>
                        <a:latin typeface="Calibri"/>
                      </a:endParaRPr>
                    </a:p>
                  </a:txBody>
                  <a:tcPr marL="9525" marR="9525" marT="9525" marB="0" anchor="ctr"/>
                </a:tc>
                <a:tc>
                  <a:txBody>
                    <a:bodyPr/>
                    <a:lstStyle/>
                    <a:p>
                      <a:pPr algn="ctr" fontAlgn="b"/>
                      <a:r>
                        <a:rPr lang="en-ZA" sz="1800" u="none" strike="noStrike" dirty="0" smtClean="0">
                          <a:effectLst/>
                        </a:rPr>
                        <a:t>~ 14.1</a:t>
                      </a:r>
                      <a:endParaRPr lang="en-ZA" sz="18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54587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Intel i7 2 GHz Benchmarks</a:t>
            </a:r>
            <a:endParaRPr lang="en-ZA" sz="2800" dirty="0"/>
          </a:p>
        </p:txBody>
      </p:sp>
      <p:graphicFrame>
        <p:nvGraphicFramePr>
          <p:cNvPr id="6" name="Chart 5"/>
          <p:cNvGraphicFramePr>
            <a:graphicFrameLocks/>
          </p:cNvGraphicFramePr>
          <p:nvPr>
            <p:extLst>
              <p:ext uri="{D42A27DB-BD31-4B8C-83A1-F6EECF244321}">
                <p14:modId xmlns:p14="http://schemas.microsoft.com/office/powerpoint/2010/main" val="1339520640"/>
              </p:ext>
            </p:extLst>
          </p:nvPr>
        </p:nvGraphicFramePr>
        <p:xfrm>
          <a:off x="0" y="3068960"/>
          <a:ext cx="9036496" cy="378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p:cNvSpPr>
            <a:spLocks noGrp="1"/>
          </p:cNvSpPr>
          <p:nvPr>
            <p:ph idx="1"/>
          </p:nvPr>
        </p:nvSpPr>
        <p:spPr>
          <a:xfrm>
            <a:off x="1142107" y="1904999"/>
            <a:ext cx="6852578" cy="4114801"/>
          </a:xfrm>
        </p:spPr>
        <p:txBody>
          <a:bodyPr>
            <a:normAutofit/>
          </a:bodyPr>
          <a:lstStyle/>
          <a:p>
            <a:r>
              <a:rPr lang="en-ZA" dirty="0" smtClean="0"/>
              <a:t>i7 Power &gt; 10 x ARM Power</a:t>
            </a:r>
          </a:p>
          <a:p>
            <a:r>
              <a:rPr lang="en-ZA" dirty="0" smtClean="0"/>
              <a:t>i7 Performance &lt; 10x ARM Performance</a:t>
            </a:r>
            <a:endParaRPr lang="en-ZA" dirty="0" smtClean="0"/>
          </a:p>
          <a:p>
            <a:endParaRPr lang="en-ZA" dirty="0"/>
          </a:p>
        </p:txBody>
      </p:sp>
    </p:spTree>
    <p:extLst>
      <p:ext uri="{BB962C8B-B14F-4D97-AF65-F5344CB8AC3E}">
        <p14:creationId xmlns:p14="http://schemas.microsoft.com/office/powerpoint/2010/main" val="1924253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57" y="404664"/>
            <a:ext cx="4307957" cy="24245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6876256" y="5847655"/>
            <a:ext cx="2016224" cy="461665"/>
          </a:xfrm>
          <a:prstGeom prst="rect">
            <a:avLst/>
          </a:prstGeom>
          <a:noFill/>
        </p:spPr>
        <p:txBody>
          <a:bodyPr wrap="square" rtlCol="0">
            <a:spAutoFit/>
          </a:bodyPr>
          <a:lstStyle/>
          <a:p>
            <a:r>
              <a:rPr lang="en-ZA" sz="2400" dirty="0" smtClean="0"/>
              <a:t>1963</a:t>
            </a:r>
            <a:endParaRPr lang="en-ZA" sz="2400" dirty="0"/>
          </a:p>
        </p:txBody>
      </p:sp>
      <p:sp>
        <p:nvSpPr>
          <p:cNvPr id="20" name="TextBox 19"/>
          <p:cNvSpPr txBox="1"/>
          <p:nvPr/>
        </p:nvSpPr>
        <p:spPr>
          <a:xfrm>
            <a:off x="1259632" y="548680"/>
            <a:ext cx="2016224" cy="461665"/>
          </a:xfrm>
          <a:prstGeom prst="rect">
            <a:avLst/>
          </a:prstGeom>
          <a:noFill/>
        </p:spPr>
        <p:txBody>
          <a:bodyPr wrap="square" rtlCol="0">
            <a:spAutoFit/>
          </a:bodyPr>
          <a:lstStyle/>
          <a:p>
            <a:r>
              <a:rPr lang="en-ZA" sz="2400" dirty="0" smtClean="0"/>
              <a:t>&gt; 2016</a:t>
            </a:r>
            <a:endParaRPr lang="en-ZA" sz="2400" dirty="0"/>
          </a:p>
        </p:txBody>
      </p:sp>
      <p:pic>
        <p:nvPicPr>
          <p:cNvPr id="1035" name="Picture 11" descr="File:Arecibo Observatory Aerial 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57" y="3140968"/>
            <a:ext cx="4307957" cy="34144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08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90162579"/>
              </p:ext>
            </p:extLst>
          </p:nvPr>
        </p:nvGraphicFramePr>
        <p:xfrm>
          <a:off x="0" y="332656"/>
          <a:ext cx="9144000" cy="2995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113076310"/>
              </p:ext>
            </p:extLst>
          </p:nvPr>
        </p:nvGraphicFramePr>
        <p:xfrm>
          <a:off x="13034" y="3448050"/>
          <a:ext cx="9144000" cy="3409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0650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Hypothetical Example</a:t>
            </a:r>
            <a:r>
              <a:rPr lang="en-ZA" dirty="0"/>
              <a:t/>
            </a:r>
            <a:br>
              <a:rPr lang="en-ZA" dirty="0"/>
            </a:br>
            <a:r>
              <a:rPr lang="en-ZA" sz="2800" dirty="0"/>
              <a:t>32 768 Point </a:t>
            </a:r>
            <a:r>
              <a:rPr lang="en-ZA" sz="2800" dirty="0" smtClean="0"/>
              <a:t>FFT: </a:t>
            </a:r>
            <a:r>
              <a:rPr lang="en-ZA" sz="2800" dirty="0"/>
              <a:t>5 GB/s </a:t>
            </a:r>
            <a:r>
              <a:rPr lang="en-ZA" sz="2800" dirty="0" smtClean="0"/>
              <a:t>Throughput</a:t>
            </a:r>
            <a:endParaRPr lang="en-ZA" sz="2800" dirty="0"/>
          </a:p>
        </p:txBody>
      </p:sp>
      <p:graphicFrame>
        <p:nvGraphicFramePr>
          <p:cNvPr id="26" name="Chart 25"/>
          <p:cNvGraphicFramePr>
            <a:graphicFrameLocks/>
          </p:cNvGraphicFramePr>
          <p:nvPr>
            <p:extLst>
              <p:ext uri="{D42A27DB-BD31-4B8C-83A1-F6EECF244321}">
                <p14:modId xmlns:p14="http://schemas.microsoft.com/office/powerpoint/2010/main" val="913496587"/>
              </p:ext>
            </p:extLst>
          </p:nvPr>
        </p:nvGraphicFramePr>
        <p:xfrm>
          <a:off x="-6301208" y="4253736"/>
          <a:ext cx="5940000" cy="219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p:cNvGraphicFramePr>
          <p:nvPr>
            <p:extLst>
              <p:ext uri="{D42A27DB-BD31-4B8C-83A1-F6EECF244321}">
                <p14:modId xmlns:p14="http://schemas.microsoft.com/office/powerpoint/2010/main" val="3374495867"/>
              </p:ext>
            </p:extLst>
          </p:nvPr>
        </p:nvGraphicFramePr>
        <p:xfrm>
          <a:off x="-6229200" y="1772816"/>
          <a:ext cx="5940392" cy="2200275"/>
        </p:xfrm>
        <a:graphic>
          <a:graphicData uri="http://schemas.openxmlformats.org/drawingml/2006/chart">
            <c:chart xmlns:c="http://schemas.openxmlformats.org/drawingml/2006/chart" xmlns:r="http://schemas.openxmlformats.org/officeDocument/2006/relationships" r:id="rId4"/>
          </a:graphicData>
        </a:graphic>
      </p:graphicFrame>
      <p:pic>
        <p:nvPicPr>
          <p:cNvPr id="18436" name="Picture 4" descr="http://www.hdwallpapers.in/walls/green_leaf-wi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2173" y="3168732"/>
            <a:ext cx="2534681" cy="1584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6" name="Chart 5"/>
          <p:cNvGraphicFramePr>
            <a:graphicFrameLocks/>
          </p:cNvGraphicFramePr>
          <p:nvPr>
            <p:extLst>
              <p:ext uri="{D42A27DB-BD31-4B8C-83A1-F6EECF244321}">
                <p14:modId xmlns:p14="http://schemas.microsoft.com/office/powerpoint/2010/main" val="2915863431"/>
              </p:ext>
            </p:extLst>
          </p:nvPr>
        </p:nvGraphicFramePr>
        <p:xfrm>
          <a:off x="899592" y="1964086"/>
          <a:ext cx="5544616" cy="46332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44176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p:txBody>
          <a:bodyPr>
            <a:normAutofit lnSpcReduction="10000"/>
          </a:bodyPr>
          <a:lstStyle/>
          <a:p>
            <a:r>
              <a:rPr lang="en-ZA" dirty="0" smtClean="0"/>
              <a:t>Is an ARM solution affordable?</a:t>
            </a:r>
          </a:p>
          <a:p>
            <a:pPr lvl="1"/>
            <a:r>
              <a:rPr lang="en-ZA" dirty="0" smtClean="0"/>
              <a:t>Cost is similar to GPU based solution.</a:t>
            </a:r>
            <a:endParaRPr lang="en-ZA" dirty="0"/>
          </a:p>
          <a:p>
            <a:r>
              <a:rPr lang="en-ZA" dirty="0" smtClean="0"/>
              <a:t>Is ARM energy efficient?</a:t>
            </a:r>
          </a:p>
          <a:p>
            <a:pPr lvl="1"/>
            <a:r>
              <a:rPr lang="en-ZA" dirty="0" smtClean="0"/>
              <a:t>Cortex-A7 and A9 less than </a:t>
            </a:r>
            <a:r>
              <a:rPr lang="en-ZA" dirty="0" smtClean="0"/>
              <a:t>half </a:t>
            </a:r>
            <a:r>
              <a:rPr lang="en-ZA" dirty="0" smtClean="0"/>
              <a:t>GPU power.</a:t>
            </a:r>
            <a:endParaRPr lang="en-ZA" dirty="0"/>
          </a:p>
          <a:p>
            <a:r>
              <a:rPr lang="en-ZA" dirty="0" smtClean="0"/>
              <a:t>Can ARM handle high throughput?</a:t>
            </a:r>
          </a:p>
          <a:p>
            <a:pPr lvl="1"/>
            <a:r>
              <a:rPr lang="en-ZA" dirty="0" smtClean="0"/>
              <a:t>Parallel high throughput: PCI-Express.</a:t>
            </a:r>
            <a:endParaRPr lang="en-ZA" dirty="0"/>
          </a:p>
          <a:p>
            <a:r>
              <a:rPr lang="en-ZA" dirty="0" smtClean="0"/>
              <a:t>Does ARM have the necessary math precision</a:t>
            </a:r>
            <a:r>
              <a:rPr lang="en-ZA" dirty="0" smtClean="0"/>
              <a:t>?</a:t>
            </a:r>
          </a:p>
          <a:p>
            <a:pPr lvl="1"/>
            <a:r>
              <a:rPr lang="en-ZA" dirty="0" smtClean="0"/>
              <a:t>FFTW accuracy is good.</a:t>
            </a:r>
          </a:p>
          <a:p>
            <a:pPr lvl="1"/>
            <a:r>
              <a:rPr lang="en-ZA" dirty="0" smtClean="0"/>
              <a:t>ARM has no SIMD double precision.</a:t>
            </a:r>
            <a:endParaRPr lang="en-ZA" dirty="0"/>
          </a:p>
        </p:txBody>
      </p:sp>
      <p:pic>
        <p:nvPicPr>
          <p:cNvPr id="21506" name="Picture 2" descr="http://visionwellnesscenter.com/wp-content/uploads/2012/02/thumbs-up.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88" b="89941" l="10000" r="90000"/>
                    </a14:imgEffect>
                  </a14:imgLayer>
                </a14:imgProps>
              </a:ext>
              <a:ext uri="{28A0092B-C50C-407E-A947-70E740481C1C}">
                <a14:useLocalDpi xmlns:a14="http://schemas.microsoft.com/office/drawing/2010/main" val="0"/>
              </a:ext>
            </a:extLst>
          </a:blip>
          <a:srcRect/>
          <a:stretch>
            <a:fillRect/>
          </a:stretch>
        </p:blipFill>
        <p:spPr bwMode="auto">
          <a:xfrm>
            <a:off x="6444208" y="1556792"/>
            <a:ext cx="1314145" cy="10513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508" name="Picture 4" descr="http://thevillagesblog.com/wp-content/uploads/2013/10/thumbs-dow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7754296" y="5661248"/>
            <a:ext cx="1080120" cy="8640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2" descr="http://visionwellnesscenter.com/wp-content/uploads/2012/02/thumbs-up.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88" b="89941" l="10000" r="90000"/>
                    </a14:imgEffect>
                  </a14:imgLayer>
                </a14:imgProps>
              </a:ext>
              <a:ext uri="{28A0092B-C50C-407E-A947-70E740481C1C}">
                <a14:useLocalDpi xmlns:a14="http://schemas.microsoft.com/office/drawing/2010/main" val="0"/>
              </a:ext>
            </a:extLst>
          </a:blip>
          <a:srcRect/>
          <a:stretch>
            <a:fillRect/>
          </a:stretch>
        </p:blipFill>
        <p:spPr bwMode="auto">
          <a:xfrm>
            <a:off x="6444207" y="2564904"/>
            <a:ext cx="1314145" cy="10513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2" descr="http://visionwellnesscenter.com/wp-content/uploads/2012/02/thumbs-up.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88" b="89941" l="10000" r="90000"/>
                    </a14:imgEffect>
                  </a14:imgLayer>
                </a14:imgProps>
              </a:ext>
              <a:ext uri="{28A0092B-C50C-407E-A947-70E740481C1C}">
                <a14:useLocalDpi xmlns:a14="http://schemas.microsoft.com/office/drawing/2010/main" val="0"/>
              </a:ext>
            </a:extLst>
          </a:blip>
          <a:srcRect/>
          <a:stretch>
            <a:fillRect/>
          </a:stretch>
        </p:blipFill>
        <p:spPr bwMode="auto">
          <a:xfrm>
            <a:off x="6444208" y="3573016"/>
            <a:ext cx="1314145" cy="10513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2" descr="http://visionwellnesscenter.com/wp-content/uploads/2012/02/thumbs-up.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88" b="89941" l="10000" r="90000"/>
                    </a14:imgEffect>
                  </a14:imgLayer>
                </a14:imgProps>
              </a:ext>
              <a:ext uri="{28A0092B-C50C-407E-A947-70E740481C1C}">
                <a14:useLocalDpi xmlns:a14="http://schemas.microsoft.com/office/drawing/2010/main" val="0"/>
              </a:ext>
            </a:extLst>
          </a:blip>
          <a:srcRect/>
          <a:stretch>
            <a:fillRect/>
          </a:stretch>
        </p:blipFill>
        <p:spPr bwMode="auto">
          <a:xfrm>
            <a:off x="7253680" y="4688923"/>
            <a:ext cx="1314145" cy="10513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465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5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5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5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21508"/>
                                        </p:tgtEl>
                                        <p:attrNameLst>
                                          <p:attrName>style.visibility</p:attrName>
                                        </p:attrNameLst>
                                      </p:cBhvr>
                                      <p:to>
                                        <p:strVal val="visible"/>
                                      </p:to>
                                    </p:set>
                                    <p:animEffect transition="in" filter="fade">
                                      <p:cBhvr>
                                        <p:cTn id="34" dur="250"/>
                                        <p:tgtEl>
                                          <p:spTgt spid="21508"/>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5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nasa.gov/images/content/205943main_image_974_946-7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215064" cy="61115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2204864"/>
            <a:ext cx="8215064" cy="461665"/>
          </a:xfrm>
          <a:prstGeom prst="rect">
            <a:avLst/>
          </a:prstGeom>
          <a:noFill/>
        </p:spPr>
        <p:txBody>
          <a:bodyPr wrap="square" rtlCol="0">
            <a:spAutoFit/>
          </a:bodyPr>
          <a:lstStyle/>
          <a:p>
            <a:pPr algn="ctr"/>
            <a:r>
              <a:rPr lang="en-ZA" sz="2400" dirty="0" smtClean="0">
                <a:solidFill>
                  <a:schemeClr val="bg1">
                    <a:lumMod val="20000"/>
                    <a:lumOff val="80000"/>
                  </a:schemeClr>
                </a:solidFill>
              </a:rPr>
              <a:t>mitch@enox.co.za</a:t>
            </a:r>
            <a:endParaRPr lang="en-ZA" sz="2400" dirty="0">
              <a:solidFill>
                <a:schemeClr val="bg1">
                  <a:lumMod val="20000"/>
                  <a:lumOff val="80000"/>
                </a:schemeClr>
              </a:solidFill>
            </a:endParaRPr>
          </a:p>
        </p:txBody>
      </p:sp>
      <p:sp>
        <p:nvSpPr>
          <p:cNvPr id="4" name="Title 1"/>
          <p:cNvSpPr>
            <a:spLocks noGrp="1"/>
          </p:cNvSpPr>
          <p:nvPr>
            <p:ph type="title"/>
          </p:nvPr>
        </p:nvSpPr>
        <p:spPr>
          <a:xfrm>
            <a:off x="1142108" y="381000"/>
            <a:ext cx="6859787" cy="1371600"/>
          </a:xfrm>
        </p:spPr>
        <p:txBody>
          <a:bodyPr/>
          <a:lstStyle/>
          <a:p>
            <a:pPr algn="ctr"/>
            <a:r>
              <a:rPr lang="en-ZA" dirty="0" smtClean="0">
                <a:solidFill>
                  <a:schemeClr val="bg1">
                    <a:lumMod val="20000"/>
                    <a:lumOff val="80000"/>
                  </a:schemeClr>
                </a:solidFill>
              </a:rPr>
              <a:t>Questions and Comments?</a:t>
            </a:r>
            <a:endParaRPr lang="en-ZA" dirty="0">
              <a:solidFill>
                <a:schemeClr val="bg1">
                  <a:lumMod val="20000"/>
                  <a:lumOff val="80000"/>
                </a:schemeClr>
              </a:solidFill>
            </a:endParaRPr>
          </a:p>
        </p:txBody>
      </p:sp>
      <p:pic>
        <p:nvPicPr>
          <p:cNvPr id="6" name="Picture 10" descr="http://olimex.files.wordpress.com/2013/07/arm-process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4653136"/>
            <a:ext cx="1440160" cy="14653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830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Backup Slides</a:t>
            </a:r>
            <a:endParaRPr lang="en-ZA" dirty="0"/>
          </a:p>
        </p:txBody>
      </p:sp>
      <p:sp>
        <p:nvSpPr>
          <p:cNvPr id="3" name="Content Placeholder 2"/>
          <p:cNvSpPr>
            <a:spLocks noGrp="1"/>
          </p:cNvSpPr>
          <p:nvPr>
            <p:ph idx="1"/>
          </p:nvPr>
        </p:nvSpPr>
        <p:spPr/>
        <p:txBody>
          <a:bodyPr/>
          <a:lstStyle/>
          <a:p>
            <a:endParaRPr lang="en-ZA"/>
          </a:p>
        </p:txBody>
      </p:sp>
    </p:spTree>
    <p:extLst>
      <p:ext uri="{BB962C8B-B14F-4D97-AF65-F5344CB8AC3E}">
        <p14:creationId xmlns:p14="http://schemas.microsoft.com/office/powerpoint/2010/main" val="1522383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Results</a:t>
            </a:r>
            <a:br>
              <a:rPr lang="en-ZA" dirty="0" smtClean="0"/>
            </a:br>
            <a:r>
              <a:rPr lang="en-ZA" sz="2800" dirty="0" smtClean="0"/>
              <a:t>Analysis</a:t>
            </a:r>
            <a:endParaRPr lang="en-ZA" sz="2800" dirty="0"/>
          </a:p>
        </p:txBody>
      </p:sp>
      <p:graphicFrame>
        <p:nvGraphicFramePr>
          <p:cNvPr id="4" name="Table 3"/>
          <p:cNvGraphicFramePr>
            <a:graphicFrameLocks noGrp="1"/>
          </p:cNvGraphicFramePr>
          <p:nvPr>
            <p:extLst>
              <p:ext uri="{D42A27DB-BD31-4B8C-83A1-F6EECF244321}">
                <p14:modId xmlns:p14="http://schemas.microsoft.com/office/powerpoint/2010/main" val="489315584"/>
              </p:ext>
            </p:extLst>
          </p:nvPr>
        </p:nvGraphicFramePr>
        <p:xfrm>
          <a:off x="251520" y="2060848"/>
          <a:ext cx="8640961" cy="2376264"/>
        </p:xfrm>
        <a:graphic>
          <a:graphicData uri="http://schemas.openxmlformats.org/drawingml/2006/table">
            <a:tbl>
              <a:tblPr firstRow="1" firstCol="1" bandRow="1">
                <a:tableStyleId>{9D7B26C5-4107-4FEC-AEDC-1716B250A1EF}</a:tableStyleId>
              </a:tblPr>
              <a:tblGrid>
                <a:gridCol w="1637320"/>
                <a:gridCol w="1113378"/>
                <a:gridCol w="970113"/>
                <a:gridCol w="1080632"/>
                <a:gridCol w="970113"/>
                <a:gridCol w="949646"/>
                <a:gridCol w="970113"/>
                <a:gridCol w="949646"/>
              </a:tblGrid>
              <a:tr h="1010947">
                <a:tc>
                  <a:txBody>
                    <a:bodyPr/>
                    <a:lstStyle/>
                    <a:p>
                      <a:pPr algn="ctr" fontAlgn="b"/>
                      <a:r>
                        <a:rPr lang="en-ZA" sz="1400" u="none" strike="noStrike" dirty="0">
                          <a:effectLst/>
                        </a:rPr>
                        <a:t>System</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Power Consumption (W)</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32 768 FFT Throughput (MB/s)</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Capital Cost (Each)</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Normalised Throughput</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Equivalent Systems</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Equivalent Power (W)</a:t>
                      </a:r>
                      <a:endParaRPr lang="en-ZA" sz="1400" b="1" i="0" u="none" strike="noStrike" dirty="0">
                        <a:solidFill>
                          <a:srgbClr val="000000"/>
                        </a:solidFill>
                        <a:effectLst/>
                        <a:latin typeface="Calibri"/>
                      </a:endParaRPr>
                    </a:p>
                  </a:txBody>
                  <a:tcPr marL="9525" marR="9525" marT="9525" marB="0" anchor="ctr"/>
                </a:tc>
                <a:tc>
                  <a:txBody>
                    <a:bodyPr/>
                    <a:lstStyle/>
                    <a:p>
                      <a:pPr algn="ctr" fontAlgn="b"/>
                      <a:r>
                        <a:rPr lang="en-ZA" sz="1400" u="none" strike="noStrike" dirty="0">
                          <a:effectLst/>
                        </a:rPr>
                        <a:t>Equivalent Cost</a:t>
                      </a:r>
                      <a:endParaRPr lang="en-ZA" sz="1400" b="1" i="0" u="none" strike="noStrike" dirty="0">
                        <a:solidFill>
                          <a:srgbClr val="000000"/>
                        </a:solidFill>
                        <a:effectLst/>
                        <a:latin typeface="Calibri"/>
                      </a:endParaRPr>
                    </a:p>
                  </a:txBody>
                  <a:tcPr marL="9525" marR="9525" marT="9525" marB="0" anchor="ctr"/>
                </a:tc>
              </a:tr>
              <a:tr h="336982">
                <a:tc>
                  <a:txBody>
                    <a:bodyPr/>
                    <a:lstStyle/>
                    <a:p>
                      <a:pPr algn="ctr" fontAlgn="b"/>
                      <a:r>
                        <a:rPr lang="en-ZA" sz="1400" u="none" strike="noStrike" dirty="0">
                          <a:effectLst/>
                        </a:rPr>
                        <a:t>Cortex-A7, 1 GHz</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2.4</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89</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600</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1.8%</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57</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137</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34 200</a:t>
                      </a:r>
                      <a:endParaRPr lang="en-ZA" sz="1600" b="1" i="0" u="none" strike="noStrike" dirty="0">
                        <a:solidFill>
                          <a:srgbClr val="000000"/>
                        </a:solidFill>
                        <a:effectLst/>
                        <a:latin typeface="Calibri"/>
                      </a:endParaRPr>
                    </a:p>
                  </a:txBody>
                  <a:tcPr marL="9525" marR="9525" marT="9525" marB="0" anchor="ctr"/>
                </a:tc>
              </a:tr>
              <a:tr h="336982">
                <a:tc>
                  <a:txBody>
                    <a:bodyPr/>
                    <a:lstStyle/>
                    <a:p>
                      <a:pPr algn="ctr" fontAlgn="b"/>
                      <a:r>
                        <a:rPr lang="en-ZA" sz="1400" u="none" strike="noStrike" dirty="0">
                          <a:effectLst/>
                        </a:rPr>
                        <a:t>Cortex-A9, 1 GHz</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5</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295</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1 000</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5.9%</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17</a:t>
                      </a:r>
                      <a:endParaRPr lang="en-ZA" sz="16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85</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17 000</a:t>
                      </a:r>
                      <a:endParaRPr lang="en-ZA" sz="1600" b="1" i="0" u="none" strike="noStrike" dirty="0">
                        <a:solidFill>
                          <a:srgbClr val="000000"/>
                        </a:solidFill>
                        <a:effectLst/>
                        <a:latin typeface="Calibri"/>
                      </a:endParaRPr>
                    </a:p>
                  </a:txBody>
                  <a:tcPr marL="9525" marR="9525" marT="9525" marB="0" anchor="ctr"/>
                </a:tc>
              </a:tr>
              <a:tr h="336982">
                <a:tc>
                  <a:txBody>
                    <a:bodyPr/>
                    <a:lstStyle/>
                    <a:p>
                      <a:pPr algn="ctr" fontAlgn="b"/>
                      <a:r>
                        <a:rPr lang="en-ZA" sz="1400" u="none" strike="noStrike" dirty="0">
                          <a:effectLst/>
                        </a:rPr>
                        <a:t>Intel i7, 2 GHz</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200</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2677</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10 000</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53.5%</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2</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400</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20 000</a:t>
                      </a:r>
                      <a:endParaRPr lang="en-ZA" sz="1600" b="1" i="0" u="none" strike="noStrike" dirty="0">
                        <a:solidFill>
                          <a:srgbClr val="000000"/>
                        </a:solidFill>
                        <a:effectLst/>
                        <a:latin typeface="Calibri"/>
                      </a:endParaRPr>
                    </a:p>
                  </a:txBody>
                  <a:tcPr marL="9525" marR="9525" marT="9525" marB="0" anchor="ctr"/>
                </a:tc>
              </a:tr>
              <a:tr h="354371">
                <a:tc>
                  <a:txBody>
                    <a:bodyPr/>
                    <a:lstStyle/>
                    <a:p>
                      <a:pPr algn="ctr" fontAlgn="b"/>
                      <a:r>
                        <a:rPr lang="en-ZA" sz="1400" u="none" strike="noStrike" dirty="0">
                          <a:effectLst/>
                        </a:rPr>
                        <a:t>Tesla GPU</a:t>
                      </a:r>
                      <a:endParaRPr lang="en-ZA" sz="1400" b="0"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295</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5000</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15 000</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a:effectLst/>
                        </a:rPr>
                        <a:t>100.0%</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a:effectLst/>
                        </a:rPr>
                        <a:t>1</a:t>
                      </a:r>
                      <a:endParaRPr lang="en-ZA" sz="1600" b="0" i="0" u="none" strike="noStrike">
                        <a:solidFill>
                          <a:srgbClr val="000000"/>
                        </a:solidFill>
                        <a:effectLst/>
                        <a:latin typeface="Calibri"/>
                      </a:endParaRPr>
                    </a:p>
                  </a:txBody>
                  <a:tcPr marL="9525" marR="9525" marT="9525" marB="0" anchor="ctr"/>
                </a:tc>
                <a:tc>
                  <a:txBody>
                    <a:bodyPr/>
                    <a:lstStyle/>
                    <a:p>
                      <a:pPr algn="ctr" fontAlgn="b"/>
                      <a:r>
                        <a:rPr lang="en-ZA" sz="1600" u="none" strike="noStrike" dirty="0">
                          <a:effectLst/>
                        </a:rPr>
                        <a:t>295</a:t>
                      </a:r>
                      <a:endParaRPr lang="en-ZA" sz="1600" b="1" i="0" u="none" strike="noStrike" dirty="0">
                        <a:solidFill>
                          <a:srgbClr val="000000"/>
                        </a:solidFill>
                        <a:effectLst/>
                        <a:latin typeface="Calibri"/>
                      </a:endParaRPr>
                    </a:p>
                  </a:txBody>
                  <a:tcPr marL="9525" marR="9525" marT="9525" marB="0" anchor="ctr"/>
                </a:tc>
                <a:tc>
                  <a:txBody>
                    <a:bodyPr/>
                    <a:lstStyle/>
                    <a:p>
                      <a:pPr algn="ctr" fontAlgn="b"/>
                      <a:r>
                        <a:rPr lang="en-ZA" sz="1600" u="none" strike="noStrike" dirty="0">
                          <a:effectLst/>
                        </a:rPr>
                        <a:t>R 15 000</a:t>
                      </a:r>
                      <a:endParaRPr lang="en-ZA" sz="1600" b="1" i="0" u="none" strike="noStrike" dirty="0">
                        <a:solidFill>
                          <a:srgbClr val="000000"/>
                        </a:solidFill>
                        <a:effectLst/>
                        <a:latin typeface="Calibri"/>
                      </a:endParaRPr>
                    </a:p>
                  </a:txBody>
                  <a:tcPr marL="9525" marR="9525" marT="9525" marB="0" anchor="ctr"/>
                </a:tc>
              </a:tr>
            </a:tbl>
          </a:graphicData>
        </a:graphic>
      </p:graphicFrame>
      <p:pic>
        <p:nvPicPr>
          <p:cNvPr id="5" name="Picture 2" descr="http://cubieboard.org/wp-content/uploads/2013/06/cubieboard2_cut1-640x395-640x395.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241" l="0" r="100000"/>
                    </a14:imgEffect>
                  </a14:imgLayer>
                </a14:imgProps>
              </a:ext>
              <a:ext uri="{28A0092B-C50C-407E-A947-70E740481C1C}">
                <a14:useLocalDpi xmlns:a14="http://schemas.microsoft.com/office/drawing/2010/main" val="0"/>
              </a:ext>
            </a:extLst>
          </a:blip>
          <a:srcRect/>
          <a:stretch>
            <a:fillRect/>
          </a:stretch>
        </p:blipFill>
        <p:spPr bwMode="auto">
          <a:xfrm>
            <a:off x="251520" y="4878072"/>
            <a:ext cx="2592288" cy="15999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4" descr="http://www.mouser.com/images/microsites/Wandboard_Quad_heatsink.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297" y1="39963" x2="321" y2="42751"/>
                        <a14:foregroundMark x1="47673" y1="5390" x2="50241" y2="929"/>
                        <a14:foregroundMark x1="92295" y1="41822" x2="99839" y2="43680"/>
                        <a14:backgroundMark x1="46067" y1="97770" x2="48154" y2="99628"/>
                      </a14:backgroundRemoval>
                    </a14:imgEffect>
                  </a14:imgLayer>
                </a14:imgProps>
              </a:ext>
              <a:ext uri="{28A0092B-C50C-407E-A947-70E740481C1C}">
                <a14:useLocalDpi xmlns:a14="http://schemas.microsoft.com/office/drawing/2010/main" val="0"/>
              </a:ext>
            </a:extLst>
          </a:blip>
          <a:srcRect/>
          <a:stretch>
            <a:fillRect/>
          </a:stretch>
        </p:blipFill>
        <p:spPr bwMode="auto">
          <a:xfrm>
            <a:off x="2627784" y="4568293"/>
            <a:ext cx="2592288" cy="22379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12" descr="http://www.rtcmagazine.com/files/images/823/101551-675_rtc1003iw_geintell2_v2_large.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2750" y1="6583" x2="32750" y2="2838"/>
                        <a14:foregroundMark x1="53125" y1="9875" x2="97875" y2="6583"/>
                        <a14:foregroundMark x1="3125" y1="1816" x2="97375" y2="7491"/>
                        <a14:foregroundMark x1="96750" y1="8967" x2="97375" y2="93076"/>
                        <a14:foregroundMark x1="95250" y1="92622" x2="2625" y2="97730"/>
                        <a14:foregroundMark x1="5250" y1="97276" x2="2125" y2="2838"/>
                        <a14:foregroundMark x1="35875" y1="95460" x2="88000" y2="90238"/>
                        <a14:foregroundMark x1="95750" y1="12259" x2="99875" y2="15096"/>
                        <a14:backgroundMark x1="80125" y1="2384" x2="82750" y2="2838"/>
                      </a14:backgroundRemoval>
                    </a14:imgEffect>
                  </a14:imgLayer>
                </a14:imgProps>
              </a:ext>
              <a:ext uri="{28A0092B-C50C-407E-A947-70E740481C1C}">
                <a14:useLocalDpi xmlns:a14="http://schemas.microsoft.com/office/drawing/2010/main" val="0"/>
              </a:ext>
            </a:extLst>
          </a:blip>
          <a:srcRect/>
          <a:stretch>
            <a:fillRect/>
          </a:stretch>
        </p:blipFill>
        <p:spPr bwMode="auto">
          <a:xfrm>
            <a:off x="5004048" y="4892619"/>
            <a:ext cx="1491490" cy="16425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pcgameshardware.com/screenshots/original/2009/11/Tesla_S20-Series_Fermi_Grafikkarte_04.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976" b="93321" l="2109" r="97344">
                        <a14:foregroundMark x1="67734" y1="52587" x2="49844" y2="68768"/>
                        <a14:foregroundMark x1="52891" y1="72154" x2="57031" y2="68485"/>
                        <a14:foregroundMark x1="58125" y1="60865" x2="62187" y2="64534"/>
                        <a14:foregroundMark x1="54219" y1="66510" x2="57031" y2="67827"/>
                        <a14:foregroundMark x1="66035" y1="56654" x2="66035" y2="56654"/>
                        <a14:backgroundMark x1="5687" y1="56654" x2="5687" y2="56654"/>
                      </a14:backgroundRemoval>
                    </a14:imgEffect>
                  </a14:imgLayer>
                </a14:imgProps>
              </a:ext>
              <a:ext uri="{28A0092B-C50C-407E-A947-70E740481C1C}">
                <a14:useLocalDpi xmlns:a14="http://schemas.microsoft.com/office/drawing/2010/main" val="0"/>
              </a:ext>
            </a:extLst>
          </a:blip>
          <a:srcRect/>
          <a:stretch>
            <a:fillRect/>
          </a:stretch>
        </p:blipFill>
        <p:spPr bwMode="auto">
          <a:xfrm>
            <a:off x="6207506" y="4594872"/>
            <a:ext cx="2630853" cy="21848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478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Results</a:t>
            </a:r>
            <a:br>
              <a:rPr lang="en-ZA" dirty="0" smtClean="0"/>
            </a:br>
            <a:r>
              <a:rPr lang="en-ZA" sz="2800" dirty="0" smtClean="0"/>
              <a:t>Accuracy Comparison</a:t>
            </a:r>
            <a:endParaRPr lang="en-ZA" sz="2800" dirty="0"/>
          </a:p>
        </p:txBody>
      </p:sp>
      <p:sp>
        <p:nvSpPr>
          <p:cNvPr id="10" name="Content Placeholder 2"/>
          <p:cNvSpPr>
            <a:spLocks noGrp="1"/>
          </p:cNvSpPr>
          <p:nvPr>
            <p:ph idx="1"/>
          </p:nvPr>
        </p:nvSpPr>
        <p:spPr/>
        <p:txBody>
          <a:bodyPr/>
          <a:lstStyle/>
          <a:p>
            <a:r>
              <a:rPr lang="en-ZA" dirty="0" smtClean="0"/>
              <a:t>ARM NEON not IEEE 754 compliant:</a:t>
            </a:r>
          </a:p>
          <a:p>
            <a:pPr lvl="1"/>
            <a:r>
              <a:rPr lang="en-ZA" dirty="0" smtClean="0"/>
              <a:t>Certain small values treated as zero.</a:t>
            </a:r>
          </a:p>
        </p:txBody>
      </p:sp>
      <p:pic>
        <p:nvPicPr>
          <p:cNvPr id="5124" name="Picture 4" descr="http://www.fftw.org/accuracy/CoreDuo-3.0GHz-icc/supersgj0-32.1d.scxx.acc.p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22" t="14201" r="23725" b="4239"/>
          <a:stretch/>
        </p:blipFill>
        <p:spPr bwMode="auto">
          <a:xfrm>
            <a:off x="5148063" y="3429000"/>
            <a:ext cx="3821765" cy="32221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p:cNvGraphicFramePr>
            <a:graphicFrameLocks/>
          </p:cNvGraphicFramePr>
          <p:nvPr>
            <p:extLst>
              <p:ext uri="{D42A27DB-BD31-4B8C-83A1-F6EECF244321}">
                <p14:modId xmlns:p14="http://schemas.microsoft.com/office/powerpoint/2010/main" val="4176469660"/>
              </p:ext>
            </p:extLst>
          </p:nvPr>
        </p:nvGraphicFramePr>
        <p:xfrm>
          <a:off x="179511" y="3109562"/>
          <a:ext cx="4968552" cy="38610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8313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http://www.digicom.org/images/ROACH-iadc-bo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518" y="620688"/>
            <a:ext cx="4307932" cy="21326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http://media.skyandtelescope.com/images/Arecibo%2Bcontrol%2Bwiring.jpg"/>
          <p:cNvPicPr>
            <a:picLocks noChangeAspect="1" noChangeArrowheads="1"/>
          </p:cNvPicPr>
          <p:nvPr/>
        </p:nvPicPr>
        <p:blipFill rotWithShape="1">
          <a:blip r:embed="rId4">
            <a:extLst>
              <a:ext uri="{28A0092B-C50C-407E-A947-70E740481C1C}">
                <a14:useLocalDpi xmlns:a14="http://schemas.microsoft.com/office/drawing/2010/main" val="0"/>
              </a:ext>
            </a:extLst>
          </a:blip>
          <a:srcRect t="8200" b="8200"/>
          <a:stretch/>
        </p:blipFill>
        <p:spPr bwMode="auto">
          <a:xfrm>
            <a:off x="2357518" y="3573016"/>
            <a:ext cx="4307957" cy="27263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9406" y="836712"/>
            <a:ext cx="2016224" cy="461665"/>
          </a:xfrm>
          <a:prstGeom prst="rect">
            <a:avLst/>
          </a:prstGeom>
          <a:noFill/>
        </p:spPr>
        <p:txBody>
          <a:bodyPr wrap="square" rtlCol="0">
            <a:spAutoFit/>
          </a:bodyPr>
          <a:lstStyle/>
          <a:p>
            <a:r>
              <a:rPr lang="en-ZA" sz="2400" dirty="0" smtClean="0"/>
              <a:t>2013</a:t>
            </a:r>
            <a:endParaRPr lang="en-ZA" sz="2400" dirty="0"/>
          </a:p>
        </p:txBody>
      </p:sp>
      <p:sp>
        <p:nvSpPr>
          <p:cNvPr id="8" name="TextBox 7"/>
          <p:cNvSpPr txBox="1"/>
          <p:nvPr/>
        </p:nvSpPr>
        <p:spPr>
          <a:xfrm>
            <a:off x="6876256" y="5666201"/>
            <a:ext cx="2016224" cy="461665"/>
          </a:xfrm>
          <a:prstGeom prst="rect">
            <a:avLst/>
          </a:prstGeom>
          <a:noFill/>
        </p:spPr>
        <p:txBody>
          <a:bodyPr wrap="square" rtlCol="0">
            <a:spAutoFit/>
          </a:bodyPr>
          <a:lstStyle/>
          <a:p>
            <a:r>
              <a:rPr lang="en-ZA" sz="2400" dirty="0" smtClean="0"/>
              <a:t>1963</a:t>
            </a:r>
            <a:endParaRPr lang="en-ZA" sz="2400" dirty="0"/>
          </a:p>
        </p:txBody>
      </p:sp>
    </p:spTree>
    <p:extLst>
      <p:ext uri="{BB962C8B-B14F-4D97-AF65-F5344CB8AC3E}">
        <p14:creationId xmlns:p14="http://schemas.microsoft.com/office/powerpoint/2010/main" val="534274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his Herschel image of the Eagle nebula shows the self-emission of the intensely cold nebula’s gas and dust as never seen 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708920"/>
            <a:ext cx="7056784" cy="37538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6" descr="http://www.nasa.gov/images/content/137747main_hubble-eaglenebula-brow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04664"/>
            <a:ext cx="2997286" cy="29523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63888" y="507861"/>
            <a:ext cx="2016224" cy="461665"/>
          </a:xfrm>
          <a:prstGeom prst="rect">
            <a:avLst/>
          </a:prstGeom>
          <a:noFill/>
        </p:spPr>
        <p:txBody>
          <a:bodyPr wrap="square" rtlCol="0">
            <a:spAutoFit/>
          </a:bodyPr>
          <a:lstStyle/>
          <a:p>
            <a:r>
              <a:rPr lang="en-ZA" sz="2400" dirty="0" smtClean="0"/>
              <a:t>1995</a:t>
            </a:r>
            <a:endParaRPr lang="en-ZA" sz="2400" dirty="0"/>
          </a:p>
        </p:txBody>
      </p:sp>
      <p:sp>
        <p:nvSpPr>
          <p:cNvPr id="8" name="TextBox 7"/>
          <p:cNvSpPr txBox="1"/>
          <p:nvPr/>
        </p:nvSpPr>
        <p:spPr>
          <a:xfrm>
            <a:off x="686470" y="5595353"/>
            <a:ext cx="2016224" cy="461665"/>
          </a:xfrm>
          <a:prstGeom prst="rect">
            <a:avLst/>
          </a:prstGeom>
          <a:noFill/>
        </p:spPr>
        <p:txBody>
          <a:bodyPr wrap="square" rtlCol="0">
            <a:spAutoFit/>
          </a:bodyPr>
          <a:lstStyle/>
          <a:p>
            <a:r>
              <a:rPr lang="en-ZA" sz="2400" dirty="0" smtClean="0"/>
              <a:t>2011</a:t>
            </a:r>
            <a:endParaRPr lang="en-ZA" sz="2400" dirty="0"/>
          </a:p>
        </p:txBody>
      </p:sp>
    </p:spTree>
    <p:extLst>
      <p:ext uri="{BB962C8B-B14F-4D97-AF65-F5344CB8AC3E}">
        <p14:creationId xmlns:p14="http://schemas.microsoft.com/office/powerpoint/2010/main" val="3137405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Computing Challenges</a:t>
            </a:r>
            <a:endParaRPr lang="en-ZA" dirty="0"/>
          </a:p>
        </p:txBody>
      </p:sp>
      <p:pic>
        <p:nvPicPr>
          <p:cNvPr id="19458" name="Picture 2" descr="http://fasttrains.files.wordpress.com/2012/06/traffic-j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7097" y="3284984"/>
            <a:ext cx="3103692" cy="31683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9460" name="Picture 4" descr="http://www.nextventured.com/wp-content/uploads/2013/07/filepicker-gkTHRLQsyzS3MggKloYA_mone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66"/>
          <a:stretch/>
        </p:blipFill>
        <p:spPr bwMode="auto">
          <a:xfrm>
            <a:off x="539552" y="3284984"/>
            <a:ext cx="4139984" cy="31683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1142107" y="1904999"/>
            <a:ext cx="6852578" cy="1524001"/>
          </a:xfrm>
        </p:spPr>
        <p:txBody>
          <a:bodyPr>
            <a:normAutofit/>
          </a:bodyPr>
          <a:lstStyle/>
          <a:p>
            <a:r>
              <a:rPr lang="en-ZA" dirty="0" smtClean="0"/>
              <a:t>Capital and Running Cost.</a:t>
            </a:r>
            <a:endParaRPr lang="en-ZA" dirty="0" smtClean="0"/>
          </a:p>
          <a:p>
            <a:r>
              <a:rPr lang="en-ZA" dirty="0"/>
              <a:t>M</a:t>
            </a:r>
            <a:r>
              <a:rPr lang="en-ZA" dirty="0" smtClean="0"/>
              <a:t>assive parallel data throughput.</a:t>
            </a:r>
            <a:endParaRPr lang="en-ZA" dirty="0" smtClean="0"/>
          </a:p>
          <a:p>
            <a:endParaRPr lang="en-ZA" dirty="0"/>
          </a:p>
        </p:txBody>
      </p:sp>
    </p:spTree>
    <p:extLst>
      <p:ext uri="{BB962C8B-B14F-4D97-AF65-F5344CB8AC3E}">
        <p14:creationId xmlns:p14="http://schemas.microsoft.com/office/powerpoint/2010/main" val="2737918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50"/>
                                        <p:tgtEl>
                                          <p:spTgt spid="19460"/>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5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Effect transition="in" filter="fade">
                                      <p:cBhvr>
                                        <p:cTn id="15" dur="250"/>
                                        <p:tgtEl>
                                          <p:spTgt spid="1945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ARM Processors?</a:t>
            </a:r>
            <a:endParaRPr lang="en-ZA" dirty="0"/>
          </a:p>
        </p:txBody>
      </p:sp>
      <p:sp>
        <p:nvSpPr>
          <p:cNvPr id="3" name="Content Placeholder 2"/>
          <p:cNvSpPr>
            <a:spLocks noGrp="1"/>
          </p:cNvSpPr>
          <p:nvPr>
            <p:ph idx="1"/>
          </p:nvPr>
        </p:nvSpPr>
        <p:spPr>
          <a:xfrm>
            <a:off x="1142107" y="1904999"/>
            <a:ext cx="6852578" cy="1524001"/>
          </a:xfrm>
        </p:spPr>
        <p:txBody>
          <a:bodyPr>
            <a:normAutofit/>
          </a:bodyPr>
          <a:lstStyle/>
          <a:p>
            <a:r>
              <a:rPr lang="en-ZA" dirty="0" smtClean="0"/>
              <a:t>&lt; 5 W Power Consumption</a:t>
            </a:r>
          </a:p>
          <a:p>
            <a:r>
              <a:rPr lang="en-ZA" dirty="0" smtClean="0"/>
              <a:t>&gt; 0.5 GFLOPS per Watt</a:t>
            </a:r>
          </a:p>
          <a:p>
            <a:endParaRPr lang="en-ZA" dirty="0"/>
          </a:p>
        </p:txBody>
      </p:sp>
      <p:pic>
        <p:nvPicPr>
          <p:cNvPr id="3076" name="Picture 4" descr="http://upload.wikimedia.org/wikipedia/commons/3/31/Nokia_3310_blue.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407" l="78" r="100000"/>
                    </a14:imgEffect>
                  </a14:imgLayer>
                </a14:imgProps>
              </a:ext>
              <a:ext uri="{28A0092B-C50C-407E-A947-70E740481C1C}">
                <a14:useLocalDpi xmlns:a14="http://schemas.microsoft.com/office/drawing/2010/main" val="0"/>
              </a:ext>
            </a:extLst>
          </a:blip>
          <a:srcRect/>
          <a:stretch>
            <a:fillRect/>
          </a:stretch>
        </p:blipFill>
        <p:spPr bwMode="auto">
          <a:xfrm>
            <a:off x="713929" y="3068959"/>
            <a:ext cx="1476672" cy="34954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ight Arrow 5"/>
          <p:cNvSpPr/>
          <p:nvPr/>
        </p:nvSpPr>
        <p:spPr>
          <a:xfrm>
            <a:off x="2411760" y="4636661"/>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078" name="Picture 6" descr="http://cdn.androidbeat.com/wp-content/uploads/2013/05/samsung-galaxy-s-4.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75" b="96779" l="23281" r="49375"/>
                    </a14:imgEffect>
                  </a14:imgLayer>
                </a14:imgProps>
              </a:ext>
              <a:ext uri="{28A0092B-C50C-407E-A947-70E740481C1C}">
                <a14:useLocalDpi xmlns:a14="http://schemas.microsoft.com/office/drawing/2010/main" val="0"/>
              </a:ext>
            </a:extLst>
          </a:blip>
          <a:srcRect l="22196" r="50000"/>
          <a:stretch/>
        </p:blipFill>
        <p:spPr bwMode="auto">
          <a:xfrm>
            <a:off x="3203848" y="2971468"/>
            <a:ext cx="1872143" cy="35929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0" name="Picture 8" descr="http://www.pro-techs.net/wp-content/uploads/2013/09/new-ipad.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69792" y1="11033" x2="81583" y2="11033"/>
                      </a14:backgroundRemoval>
                    </a14:imgEffect>
                  </a14:imgLayer>
                </a14:imgProps>
              </a:ext>
              <a:ext uri="{28A0092B-C50C-407E-A947-70E740481C1C}">
                <a14:useLocalDpi xmlns:a14="http://schemas.microsoft.com/office/drawing/2010/main" val="0"/>
              </a:ext>
            </a:extLst>
          </a:blip>
          <a:srcRect/>
          <a:stretch>
            <a:fillRect/>
          </a:stretch>
        </p:blipFill>
        <p:spPr bwMode="auto">
          <a:xfrm>
            <a:off x="5543600" y="2517684"/>
            <a:ext cx="3600400" cy="4500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olimex.files.wordpress.com/2013/07/arm-process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1052321"/>
            <a:ext cx="1440160" cy="14653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54039" y="3230875"/>
            <a:ext cx="1078979" cy="461665"/>
          </a:xfrm>
          <a:prstGeom prst="rect">
            <a:avLst/>
          </a:prstGeom>
          <a:noFill/>
        </p:spPr>
        <p:txBody>
          <a:bodyPr wrap="square" rtlCol="0">
            <a:spAutoFit/>
          </a:bodyPr>
          <a:lstStyle/>
          <a:p>
            <a:r>
              <a:rPr lang="en-ZA" sz="2400" dirty="0" smtClean="0"/>
              <a:t>2000</a:t>
            </a:r>
            <a:endParaRPr lang="en-ZA" sz="2400" dirty="0"/>
          </a:p>
        </p:txBody>
      </p:sp>
      <p:sp>
        <p:nvSpPr>
          <p:cNvPr id="10" name="TextBox 9"/>
          <p:cNvSpPr txBox="1"/>
          <p:nvPr/>
        </p:nvSpPr>
        <p:spPr>
          <a:xfrm>
            <a:off x="4997707" y="3230874"/>
            <a:ext cx="1078979" cy="461665"/>
          </a:xfrm>
          <a:prstGeom prst="rect">
            <a:avLst/>
          </a:prstGeom>
          <a:noFill/>
        </p:spPr>
        <p:txBody>
          <a:bodyPr wrap="square" rtlCol="0">
            <a:spAutoFit/>
          </a:bodyPr>
          <a:lstStyle/>
          <a:p>
            <a:pPr algn="ctr"/>
            <a:r>
              <a:rPr lang="en-ZA" sz="2400" dirty="0" smtClean="0"/>
              <a:t>2014</a:t>
            </a:r>
            <a:endParaRPr lang="en-ZA" sz="2400" dirty="0"/>
          </a:p>
        </p:txBody>
      </p:sp>
    </p:spTree>
    <p:extLst>
      <p:ext uri="{BB962C8B-B14F-4D97-AF65-F5344CB8AC3E}">
        <p14:creationId xmlns:p14="http://schemas.microsoft.com/office/powerpoint/2010/main" val="115741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556792"/>
            <a:ext cx="6852578" cy="4114801"/>
          </a:xfrm>
        </p:spPr>
        <p:txBody>
          <a:bodyPr>
            <a:normAutofit/>
          </a:bodyPr>
          <a:lstStyle/>
          <a:p>
            <a:pPr marL="0" indent="0" algn="ctr">
              <a:buNone/>
            </a:pPr>
            <a:endParaRPr lang="en-ZA" sz="3200" dirty="0" smtClean="0"/>
          </a:p>
          <a:p>
            <a:pPr marL="0" indent="0" algn="ctr">
              <a:buNone/>
            </a:pPr>
            <a:r>
              <a:rPr lang="en-ZA" sz="3600" dirty="0" smtClean="0"/>
              <a:t>Can ARM processors be used </a:t>
            </a:r>
            <a:br>
              <a:rPr lang="en-ZA" sz="3600" dirty="0" smtClean="0"/>
            </a:br>
            <a:r>
              <a:rPr lang="en-ZA" sz="3600" dirty="0" smtClean="0"/>
              <a:t>as a low cost alternative </a:t>
            </a:r>
            <a:br>
              <a:rPr lang="en-ZA" sz="3600" dirty="0" smtClean="0"/>
            </a:br>
            <a:r>
              <a:rPr lang="en-ZA" sz="3600" dirty="0" smtClean="0"/>
              <a:t>to GPUs and x86 CPUs for </a:t>
            </a:r>
            <a:br>
              <a:rPr lang="en-ZA" sz="3600" dirty="0" smtClean="0"/>
            </a:br>
            <a:r>
              <a:rPr lang="en-ZA" sz="3600" dirty="0" smtClean="0"/>
              <a:t>massively parallel FFT computations?</a:t>
            </a:r>
            <a:endParaRPr lang="en-ZA" sz="3600" dirty="0"/>
          </a:p>
        </p:txBody>
      </p:sp>
    </p:spTree>
    <p:extLst>
      <p:ext uri="{BB962C8B-B14F-4D97-AF65-F5344CB8AC3E}">
        <p14:creationId xmlns:p14="http://schemas.microsoft.com/office/powerpoint/2010/main" val="4250472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Software Defined Radio</a:t>
            </a:r>
            <a:endParaRPr lang="en-ZA" dirty="0"/>
          </a:p>
        </p:txBody>
      </p:sp>
      <p:pic>
        <p:nvPicPr>
          <p:cNvPr id="4" name="Picture 2" descr="http://2.bp.blogspot.com/_o1-BsW1eRJ0/S9p72rm78cI/AAAAAAAAAME/vh4rpIH1G-0/s1600/20100430+satellite+di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81" t="12677" r="9786" b="12049"/>
          <a:stretch/>
        </p:blipFill>
        <p:spPr bwMode="auto">
          <a:xfrm>
            <a:off x="516285" y="2744924"/>
            <a:ext cx="1062814" cy="1236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Right Arrow 4"/>
          <p:cNvSpPr/>
          <p:nvPr/>
        </p:nvSpPr>
        <p:spPr>
          <a:xfrm>
            <a:off x="1668413" y="3176972"/>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Pentagon 5"/>
          <p:cNvSpPr/>
          <p:nvPr/>
        </p:nvSpPr>
        <p:spPr>
          <a:xfrm rot="10800000">
            <a:off x="2297712" y="3111208"/>
            <a:ext cx="576064" cy="504056"/>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p>
        </p:txBody>
      </p:sp>
      <p:sp>
        <p:nvSpPr>
          <p:cNvPr id="7" name="TextBox 6"/>
          <p:cNvSpPr txBox="1"/>
          <p:nvPr/>
        </p:nvSpPr>
        <p:spPr>
          <a:xfrm>
            <a:off x="2388493" y="3222447"/>
            <a:ext cx="485283" cy="277000"/>
          </a:xfrm>
          <a:prstGeom prst="rect">
            <a:avLst/>
          </a:prstGeom>
          <a:noFill/>
        </p:spPr>
        <p:txBody>
          <a:bodyPr wrap="square" rtlCol="0">
            <a:spAutoFit/>
          </a:bodyPr>
          <a:lstStyle/>
          <a:p>
            <a:r>
              <a:rPr lang="en-ZA" sz="1200" b="1" dirty="0" smtClean="0"/>
              <a:t>ADC</a:t>
            </a:r>
            <a:endParaRPr lang="en-ZA" sz="1200" b="1" dirty="0"/>
          </a:p>
        </p:txBody>
      </p:sp>
      <p:sp>
        <p:nvSpPr>
          <p:cNvPr id="8" name="Right Arrow 7"/>
          <p:cNvSpPr/>
          <p:nvPr/>
        </p:nvSpPr>
        <p:spPr>
          <a:xfrm>
            <a:off x="2964557" y="3183216"/>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3611328" y="3111207"/>
            <a:ext cx="1152128" cy="5040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Digital Down Conversion</a:t>
            </a:r>
            <a:endParaRPr lang="en-ZA" sz="1400" dirty="0"/>
          </a:p>
        </p:txBody>
      </p:sp>
      <p:sp>
        <p:nvSpPr>
          <p:cNvPr id="10" name="Right Arrow 9"/>
          <p:cNvSpPr/>
          <p:nvPr/>
        </p:nvSpPr>
        <p:spPr>
          <a:xfrm>
            <a:off x="4836765" y="3183646"/>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5483536" y="3111208"/>
            <a:ext cx="1152128"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Course </a:t>
            </a:r>
            <a:r>
              <a:rPr lang="en-ZA" sz="1400" dirty="0" err="1" smtClean="0"/>
              <a:t>Channeliser</a:t>
            </a:r>
            <a:endParaRPr lang="en-ZA" sz="1400" dirty="0"/>
          </a:p>
        </p:txBody>
      </p:sp>
      <p:sp>
        <p:nvSpPr>
          <p:cNvPr id="12" name="Right Arrow 11"/>
          <p:cNvSpPr/>
          <p:nvPr/>
        </p:nvSpPr>
        <p:spPr>
          <a:xfrm>
            <a:off x="4836765" y="5165842"/>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3611328" y="5007807"/>
            <a:ext cx="1152128" cy="6777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F Engine</a:t>
            </a:r>
          </a:p>
          <a:p>
            <a:pPr algn="ctr"/>
            <a:endParaRPr lang="en-ZA" sz="1400" dirty="0" smtClean="0"/>
          </a:p>
          <a:p>
            <a:pPr algn="ctr"/>
            <a:r>
              <a:rPr lang="en-ZA" sz="1400" dirty="0" smtClean="0"/>
              <a:t>(FFT, etc.)</a:t>
            </a:r>
            <a:endParaRPr lang="en-ZA" sz="1400" dirty="0"/>
          </a:p>
        </p:txBody>
      </p:sp>
      <p:sp>
        <p:nvSpPr>
          <p:cNvPr id="14" name="Rectangle 13"/>
          <p:cNvSpPr/>
          <p:nvPr/>
        </p:nvSpPr>
        <p:spPr>
          <a:xfrm>
            <a:off x="5483536" y="5007807"/>
            <a:ext cx="1152128" cy="6777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X Engine</a:t>
            </a:r>
          </a:p>
          <a:p>
            <a:pPr algn="ctr"/>
            <a:r>
              <a:rPr lang="en-ZA" sz="1400" dirty="0" smtClean="0"/>
              <a:t>(cross-correlation)</a:t>
            </a:r>
            <a:endParaRPr lang="en-ZA" sz="1400" dirty="0"/>
          </a:p>
        </p:txBody>
      </p:sp>
      <p:sp>
        <p:nvSpPr>
          <p:cNvPr id="15" name="Right Arrow 14"/>
          <p:cNvSpPr/>
          <p:nvPr/>
        </p:nvSpPr>
        <p:spPr>
          <a:xfrm>
            <a:off x="6708973" y="5180722"/>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p:nvSpPr>
        <p:spPr>
          <a:xfrm>
            <a:off x="7355744" y="5007807"/>
            <a:ext cx="1152128" cy="6777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smtClean="0"/>
              <a:t>Storage, Imaging, etc.</a:t>
            </a:r>
            <a:endParaRPr lang="en-ZA" sz="1400" dirty="0"/>
          </a:p>
        </p:txBody>
      </p:sp>
      <p:sp>
        <p:nvSpPr>
          <p:cNvPr id="22" name="TextBox 21"/>
          <p:cNvSpPr txBox="1"/>
          <p:nvPr/>
        </p:nvSpPr>
        <p:spPr>
          <a:xfrm>
            <a:off x="1411798" y="4734669"/>
            <a:ext cx="1156086" cy="369332"/>
          </a:xfrm>
          <a:prstGeom prst="rect">
            <a:avLst/>
          </a:prstGeom>
          <a:noFill/>
        </p:spPr>
        <p:txBody>
          <a:bodyPr wrap="none" rtlCol="0">
            <a:spAutoFit/>
          </a:bodyPr>
          <a:lstStyle/>
          <a:p>
            <a:r>
              <a:rPr lang="en-ZA" dirty="0" smtClean="0"/>
              <a:t>Antenna 1</a:t>
            </a:r>
            <a:endParaRPr lang="en-ZA" dirty="0"/>
          </a:p>
        </p:txBody>
      </p:sp>
      <p:sp>
        <p:nvSpPr>
          <p:cNvPr id="25" name="Right Brace 24"/>
          <p:cNvSpPr/>
          <p:nvPr/>
        </p:nvSpPr>
        <p:spPr>
          <a:xfrm rot="16200000">
            <a:off x="5270962" y="-228326"/>
            <a:ext cx="263661" cy="6210162"/>
          </a:xfrm>
          <a:prstGeom prst="rightBrace">
            <a:avLst>
              <a:gd name="adj1" fmla="val 131161"/>
              <a:gd name="adj2" fmla="val 497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6" name="TextBox 25"/>
          <p:cNvSpPr txBox="1"/>
          <p:nvPr/>
        </p:nvSpPr>
        <p:spPr>
          <a:xfrm>
            <a:off x="4475294" y="2375592"/>
            <a:ext cx="1854995" cy="369332"/>
          </a:xfrm>
          <a:prstGeom prst="rect">
            <a:avLst/>
          </a:prstGeom>
          <a:noFill/>
        </p:spPr>
        <p:txBody>
          <a:bodyPr wrap="none" rtlCol="0">
            <a:spAutoFit/>
          </a:bodyPr>
          <a:lstStyle/>
          <a:p>
            <a:r>
              <a:rPr lang="en-ZA" dirty="0" smtClean="0"/>
              <a:t>Front End (FPGA)</a:t>
            </a:r>
            <a:endParaRPr lang="en-ZA" dirty="0"/>
          </a:p>
        </p:txBody>
      </p:sp>
      <p:sp>
        <p:nvSpPr>
          <p:cNvPr id="27" name="Rectangle 26"/>
          <p:cNvSpPr/>
          <p:nvPr/>
        </p:nvSpPr>
        <p:spPr>
          <a:xfrm>
            <a:off x="7380312" y="3104964"/>
            <a:ext cx="1152128"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400" dirty="0" err="1" smtClean="0"/>
              <a:t>Packetise</a:t>
            </a:r>
            <a:endParaRPr lang="en-ZA" sz="1400" dirty="0"/>
          </a:p>
        </p:txBody>
      </p:sp>
      <p:sp>
        <p:nvSpPr>
          <p:cNvPr id="28" name="Right Arrow 27"/>
          <p:cNvSpPr/>
          <p:nvPr/>
        </p:nvSpPr>
        <p:spPr>
          <a:xfrm>
            <a:off x="6732240" y="3194258"/>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Left Brace 30"/>
          <p:cNvSpPr/>
          <p:nvPr/>
        </p:nvSpPr>
        <p:spPr>
          <a:xfrm rot="10800000">
            <a:off x="3282556" y="4731109"/>
            <a:ext cx="258064" cy="1229505"/>
          </a:xfrm>
          <a:prstGeom prst="leftBrace">
            <a:avLst>
              <a:gd name="adj1" fmla="val 67388"/>
              <a:gd name="adj2" fmla="val 492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3" name="Right Arrow 32"/>
          <p:cNvSpPr/>
          <p:nvPr/>
        </p:nvSpPr>
        <p:spPr>
          <a:xfrm>
            <a:off x="2662587" y="5157192"/>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ight Arrow 33"/>
          <p:cNvSpPr/>
          <p:nvPr/>
        </p:nvSpPr>
        <p:spPr>
          <a:xfrm>
            <a:off x="2662587" y="5579714"/>
            <a:ext cx="57606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TextBox 34"/>
          <p:cNvSpPr txBox="1"/>
          <p:nvPr/>
        </p:nvSpPr>
        <p:spPr>
          <a:xfrm>
            <a:off x="2188368" y="5161196"/>
            <a:ext cx="367408" cy="369332"/>
          </a:xfrm>
          <a:prstGeom prst="rect">
            <a:avLst/>
          </a:prstGeom>
          <a:noFill/>
        </p:spPr>
        <p:txBody>
          <a:bodyPr wrap="none" rtlCol="0">
            <a:spAutoFit/>
          </a:bodyPr>
          <a:lstStyle/>
          <a:p>
            <a:r>
              <a:rPr lang="en-ZA" dirty="0" smtClean="0"/>
              <a:t>…</a:t>
            </a:r>
            <a:endParaRPr lang="en-ZA" dirty="0"/>
          </a:p>
        </p:txBody>
      </p:sp>
      <p:sp>
        <p:nvSpPr>
          <p:cNvPr id="36" name="TextBox 35"/>
          <p:cNvSpPr txBox="1"/>
          <p:nvPr/>
        </p:nvSpPr>
        <p:spPr>
          <a:xfrm>
            <a:off x="1399991" y="5565491"/>
            <a:ext cx="1173719" cy="369332"/>
          </a:xfrm>
          <a:prstGeom prst="rect">
            <a:avLst/>
          </a:prstGeom>
          <a:noFill/>
        </p:spPr>
        <p:txBody>
          <a:bodyPr wrap="none" rtlCol="0">
            <a:spAutoFit/>
          </a:bodyPr>
          <a:lstStyle/>
          <a:p>
            <a:r>
              <a:rPr lang="en-ZA" dirty="0" smtClean="0"/>
              <a:t>Antenna n</a:t>
            </a:r>
            <a:endParaRPr lang="en-ZA" dirty="0"/>
          </a:p>
        </p:txBody>
      </p:sp>
      <p:sp>
        <p:nvSpPr>
          <p:cNvPr id="38" name="Bent-Up Arrow 37"/>
          <p:cNvSpPr/>
          <p:nvPr/>
        </p:nvSpPr>
        <p:spPr>
          <a:xfrm rot="5400000">
            <a:off x="2398720" y="4257300"/>
            <a:ext cx="973324" cy="720080"/>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p>
          <a:p>
            <a:pPr algn="ctr"/>
            <a:endParaRPr lang="en-ZA" dirty="0"/>
          </a:p>
          <a:p>
            <a:pPr algn="ctr"/>
            <a:endParaRPr lang="en-ZA" dirty="0" smtClean="0"/>
          </a:p>
          <a:p>
            <a:pPr algn="ctr"/>
            <a:endParaRPr lang="en-ZA" dirty="0"/>
          </a:p>
          <a:p>
            <a:pPr algn="ctr"/>
            <a:endParaRPr lang="en-ZA" dirty="0" smtClean="0"/>
          </a:p>
          <a:p>
            <a:pPr algn="ctr"/>
            <a:endParaRPr lang="en-ZA" dirty="0"/>
          </a:p>
        </p:txBody>
      </p:sp>
      <p:sp>
        <p:nvSpPr>
          <p:cNvPr id="39" name="Rectangle 38"/>
          <p:cNvSpPr/>
          <p:nvPr/>
        </p:nvSpPr>
        <p:spPr>
          <a:xfrm>
            <a:off x="2525342" y="4130678"/>
            <a:ext cx="5575050" cy="1624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ectangle 39"/>
          <p:cNvSpPr/>
          <p:nvPr/>
        </p:nvSpPr>
        <p:spPr>
          <a:xfrm>
            <a:off x="7931808" y="3717032"/>
            <a:ext cx="16858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ight Brace 42"/>
          <p:cNvSpPr/>
          <p:nvPr/>
        </p:nvSpPr>
        <p:spPr>
          <a:xfrm rot="5400000">
            <a:off x="4987744" y="4444525"/>
            <a:ext cx="263661" cy="3032179"/>
          </a:xfrm>
          <a:prstGeom prst="rightBrace">
            <a:avLst>
              <a:gd name="adj1" fmla="val 131161"/>
              <a:gd name="adj2" fmla="val 497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44" name="TextBox 43"/>
          <p:cNvSpPr txBox="1"/>
          <p:nvPr/>
        </p:nvSpPr>
        <p:spPr>
          <a:xfrm>
            <a:off x="4011351" y="6154141"/>
            <a:ext cx="2226892" cy="369332"/>
          </a:xfrm>
          <a:prstGeom prst="rect">
            <a:avLst/>
          </a:prstGeom>
          <a:noFill/>
        </p:spPr>
        <p:txBody>
          <a:bodyPr wrap="none" rtlCol="0">
            <a:spAutoFit/>
          </a:bodyPr>
          <a:lstStyle/>
          <a:p>
            <a:r>
              <a:rPr lang="en-ZA" dirty="0" smtClean="0"/>
              <a:t>Correlator (Back End)</a:t>
            </a:r>
            <a:endParaRPr lang="en-ZA" dirty="0"/>
          </a:p>
        </p:txBody>
      </p:sp>
      <p:sp>
        <p:nvSpPr>
          <p:cNvPr id="45" name="TextBox 44"/>
          <p:cNvSpPr txBox="1"/>
          <p:nvPr/>
        </p:nvSpPr>
        <p:spPr>
          <a:xfrm>
            <a:off x="4571439" y="3820398"/>
            <a:ext cx="1708395" cy="369332"/>
          </a:xfrm>
          <a:prstGeom prst="rect">
            <a:avLst/>
          </a:prstGeom>
          <a:noFill/>
        </p:spPr>
        <p:txBody>
          <a:bodyPr wrap="square" rtlCol="0">
            <a:spAutoFit/>
          </a:bodyPr>
          <a:lstStyle/>
          <a:p>
            <a:r>
              <a:rPr lang="en-ZA" dirty="0" smtClean="0"/>
              <a:t>Ethernet</a:t>
            </a:r>
            <a:endParaRPr lang="en-ZA" dirty="0"/>
          </a:p>
        </p:txBody>
      </p:sp>
      <p:sp>
        <p:nvSpPr>
          <p:cNvPr id="46" name="Oval 45"/>
          <p:cNvSpPr/>
          <p:nvPr/>
        </p:nvSpPr>
        <p:spPr>
          <a:xfrm>
            <a:off x="3386083" y="4549449"/>
            <a:ext cx="1602615" cy="1575526"/>
          </a:xfrm>
          <a:prstGeom prst="ellipse">
            <a:avLst/>
          </a:prstGeom>
          <a:noFill/>
          <a:ln w="57150">
            <a:solidFill>
              <a:schemeClr val="accent3"/>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143787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Background</a:t>
            </a:r>
            <a:br>
              <a:rPr lang="en-ZA" dirty="0" smtClean="0"/>
            </a:br>
            <a:r>
              <a:rPr lang="en-ZA" sz="2800" dirty="0" smtClean="0"/>
              <a:t>The Fast Fourier Transform (FFT)</a:t>
            </a:r>
            <a:endParaRPr lang="en-ZA" sz="2800" dirty="0"/>
          </a:p>
        </p:txBody>
      </p:sp>
      <p:sp>
        <p:nvSpPr>
          <p:cNvPr id="3" name="Content Placeholder 2"/>
          <p:cNvSpPr>
            <a:spLocks noGrp="1"/>
          </p:cNvSpPr>
          <p:nvPr>
            <p:ph idx="1"/>
          </p:nvPr>
        </p:nvSpPr>
        <p:spPr>
          <a:xfrm>
            <a:off x="1142107" y="1904999"/>
            <a:ext cx="6852578" cy="4836369"/>
          </a:xfrm>
        </p:spPr>
        <p:txBody>
          <a:bodyPr>
            <a:normAutofit/>
          </a:bodyPr>
          <a:lstStyle/>
          <a:p>
            <a:endParaRPr lang="en-ZA" i="1" dirty="0" smtClean="0"/>
          </a:p>
          <a:p>
            <a:endParaRPr lang="en-ZA" i="1" dirty="0" smtClean="0"/>
          </a:p>
          <a:p>
            <a:endParaRPr lang="en-ZA" i="1" dirty="0"/>
          </a:p>
          <a:p>
            <a:endParaRPr lang="en-ZA" dirty="0" smtClean="0"/>
          </a:p>
          <a:p>
            <a:endParaRPr lang="en-ZA" dirty="0"/>
          </a:p>
          <a:p>
            <a:endParaRPr lang="en-ZA" dirty="0" smtClean="0"/>
          </a:p>
          <a:p>
            <a:endParaRPr lang="en-ZA" dirty="0"/>
          </a:p>
          <a:p>
            <a:r>
              <a:rPr lang="en-ZA" dirty="0" smtClean="0"/>
              <a:t>Complexity is O(</a:t>
            </a:r>
            <a:r>
              <a:rPr lang="en-ZA" i="1" dirty="0" smtClean="0"/>
              <a:t>N </a:t>
            </a:r>
            <a:r>
              <a:rPr lang="en-ZA" dirty="0" smtClean="0"/>
              <a:t>log </a:t>
            </a:r>
            <a:r>
              <a:rPr lang="en-ZA" i="1" dirty="0" smtClean="0"/>
              <a:t>N</a:t>
            </a:r>
            <a:r>
              <a:rPr lang="en-ZA" dirty="0" smtClean="0"/>
              <a:t>) instead of O(</a:t>
            </a:r>
            <a:r>
              <a:rPr lang="en-ZA" i="1" dirty="0" smtClean="0"/>
              <a:t>N</a:t>
            </a:r>
            <a:r>
              <a:rPr lang="en-ZA" baseline="30000" dirty="0" smtClean="0"/>
              <a:t>2</a:t>
            </a:r>
            <a:r>
              <a:rPr lang="en-ZA" dirty="0" smtClean="0"/>
              <a:t>). Fast!</a:t>
            </a:r>
          </a:p>
        </p:txBody>
      </p:sp>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 b="51062"/>
          <a:stretch/>
        </p:blipFill>
        <p:spPr bwMode="auto">
          <a:xfrm>
            <a:off x="1193774" y="1888507"/>
            <a:ext cx="4874543" cy="14489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1193774" y="4077072"/>
            <a:ext cx="4870450" cy="14811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7" name="TextBox 6"/>
              <p:cNvSpPr txBox="1"/>
              <p:nvPr/>
            </p:nvSpPr>
            <p:spPr>
              <a:xfrm>
                <a:off x="6290166" y="2212869"/>
                <a:ext cx="2616423"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ZA" sz="2800" i="1" smtClean="0">
                          <a:latin typeface="Cambria Math"/>
                        </a:rPr>
                        <m:t>ℱ</m:t>
                      </m:r>
                      <m:d>
                        <m:dPr>
                          <m:begChr m:val="["/>
                          <m:endChr m:val="]"/>
                          <m:ctrlPr>
                            <a:rPr lang="en-ZA" sz="2800" b="0" i="1" smtClean="0">
                              <a:latin typeface="Cambria Math"/>
                            </a:rPr>
                          </m:ctrlPr>
                        </m:dPr>
                        <m:e>
                          <m:r>
                            <a:rPr lang="en-ZA" sz="2800" b="0" i="1" smtClean="0">
                              <a:latin typeface="Cambria Math"/>
                            </a:rPr>
                            <m:t>𝑓</m:t>
                          </m:r>
                          <m:d>
                            <m:dPr>
                              <m:ctrlPr>
                                <a:rPr lang="en-ZA" sz="2800" b="0" i="1" smtClean="0">
                                  <a:latin typeface="Cambria Math"/>
                                </a:rPr>
                              </m:ctrlPr>
                            </m:dPr>
                            <m:e>
                              <m:r>
                                <a:rPr lang="en-ZA" sz="2800" b="0" i="1" smtClean="0">
                                  <a:latin typeface="Cambria Math"/>
                                </a:rPr>
                                <m:t>𝑡</m:t>
                              </m:r>
                            </m:e>
                          </m:d>
                        </m:e>
                      </m:d>
                      <m:r>
                        <a:rPr lang="en-ZA" sz="2800" b="0" i="1" smtClean="0">
                          <a:latin typeface="Cambria Math"/>
                        </a:rPr>
                        <m:t> </m:t>
                      </m:r>
                      <m:box>
                        <m:boxPr>
                          <m:ctrlPr>
                            <a:rPr lang="en-ZA" sz="2800" i="1">
                              <a:latin typeface="Cambria Math"/>
                            </a:rPr>
                          </m:ctrlPr>
                        </m:boxPr>
                        <m:e>
                          <m:groupChr>
                            <m:groupChrPr>
                              <m:chr m:val="→"/>
                              <m:vertJc m:val="bot"/>
                              <m:ctrlPr>
                                <a:rPr lang="en-ZA" sz="2800" i="1" smtClean="0">
                                  <a:latin typeface="Cambria Math"/>
                                </a:rPr>
                              </m:ctrlPr>
                            </m:groupChrPr>
                            <m:e>
                              <m:r>
                                <m:rPr>
                                  <m:brk m:alnAt="2"/>
                                </m:rPr>
                                <a:rPr lang="en-ZA" sz="2800" b="0" i="1" smtClean="0">
                                  <a:latin typeface="Cambria Math"/>
                                </a:rPr>
                                <m:t> </m:t>
                              </m:r>
                            </m:e>
                          </m:groupChr>
                          <m:r>
                            <a:rPr lang="en-ZA" sz="2800" b="0" i="1" smtClean="0">
                              <a:latin typeface="Cambria Math"/>
                            </a:rPr>
                            <m:t> </m:t>
                          </m:r>
                        </m:e>
                      </m:box>
                      <m:r>
                        <a:rPr lang="en-ZA" sz="2800" i="1">
                          <a:latin typeface="Cambria Math"/>
                        </a:rPr>
                        <m:t>𝑓</m:t>
                      </m:r>
                      <m:d>
                        <m:dPr>
                          <m:ctrlPr>
                            <a:rPr lang="en-ZA" sz="2800" i="1">
                              <a:latin typeface="Cambria Math"/>
                            </a:rPr>
                          </m:ctrlPr>
                        </m:dPr>
                        <m:e>
                          <m:r>
                            <a:rPr lang="en-ZA" sz="2800" b="0" i="1" smtClean="0">
                              <a:latin typeface="Cambria Math"/>
                              <a:ea typeface="Cambria Math"/>
                            </a:rPr>
                            <m:t>𝜔</m:t>
                          </m:r>
                        </m:e>
                      </m:d>
                    </m:oMath>
                  </m:oMathPara>
                </a14:m>
                <a:endParaRPr lang="en-ZA" sz="2800" dirty="0" smtClean="0"/>
              </a:p>
              <a:p>
                <a:endParaRPr lang="en-ZA" dirty="0"/>
              </a:p>
            </p:txBody>
          </p:sp>
        </mc:Choice>
        <mc:Fallback>
          <p:sp>
            <p:nvSpPr>
              <p:cNvPr id="7" name="TextBox 6"/>
              <p:cNvSpPr txBox="1">
                <a:spLocks noRot="1" noChangeAspect="1" noMove="1" noResize="1" noEditPoints="1" noAdjustHandles="1" noChangeArrowheads="1" noChangeShapeType="1" noTextEdit="1"/>
              </p:cNvSpPr>
              <p:nvPr/>
            </p:nvSpPr>
            <p:spPr>
              <a:xfrm>
                <a:off x="6290166" y="2212869"/>
                <a:ext cx="2616423" cy="800219"/>
              </a:xfrm>
              <a:prstGeom prst="rect">
                <a:avLst/>
              </a:prstGeom>
              <a:blipFill rotWithShape="1">
                <a:blip r:embed="rId5"/>
                <a:stretch>
                  <a:fillRect l="-2098" t="-6870" r="-6527" b="-11450"/>
                </a:stretch>
              </a:blipFill>
            </p:spPr>
            <p:txBody>
              <a:bodyPr/>
              <a:lstStyle/>
              <a:p>
                <a:r>
                  <a:rPr lang="en-ZA">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6060535" y="4378642"/>
                <a:ext cx="3075683" cy="87799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ZA" i="1"/>
                          </m:ctrlPr>
                        </m:sSubPr>
                        <m:e>
                          <m:r>
                            <a:rPr lang="en-ZA" i="1"/>
                            <m:t>𝑋</m:t>
                          </m:r>
                        </m:e>
                        <m:sub>
                          <m:r>
                            <a:rPr lang="en-ZA" i="1"/>
                            <m:t>𝑘</m:t>
                          </m:r>
                        </m:sub>
                      </m:sSub>
                      <m:r>
                        <a:rPr lang="en-ZA" i="1"/>
                        <m:t>=</m:t>
                      </m:r>
                      <m:nary>
                        <m:naryPr>
                          <m:chr m:val="∑"/>
                          <m:limLoc m:val="undOvr"/>
                          <m:ctrlPr>
                            <a:rPr lang="en-ZA" i="1"/>
                          </m:ctrlPr>
                        </m:naryPr>
                        <m:sub>
                          <m:r>
                            <a:rPr lang="en-ZA" i="1"/>
                            <m:t>𝑛</m:t>
                          </m:r>
                          <m:r>
                            <a:rPr lang="en-ZA" i="1"/>
                            <m:t>=0</m:t>
                          </m:r>
                        </m:sub>
                        <m:sup>
                          <m:r>
                            <a:rPr lang="en-ZA" i="1"/>
                            <m:t>𝑁</m:t>
                          </m:r>
                          <m:r>
                            <a:rPr lang="en-ZA" i="1"/>
                            <m:t>−1</m:t>
                          </m:r>
                        </m:sup>
                        <m:e>
                          <m:sSub>
                            <m:sSubPr>
                              <m:ctrlPr>
                                <a:rPr lang="en-ZA" i="1"/>
                              </m:ctrlPr>
                            </m:sSubPr>
                            <m:e>
                              <m:r>
                                <a:rPr lang="en-ZA" i="1"/>
                                <m:t>𝑥</m:t>
                              </m:r>
                            </m:e>
                            <m:sub>
                              <m:r>
                                <a:rPr lang="en-ZA" i="1"/>
                                <m:t>𝑛</m:t>
                              </m:r>
                            </m:sub>
                          </m:sSub>
                        </m:e>
                      </m:nary>
                      <m:sSup>
                        <m:sSupPr>
                          <m:ctrlPr>
                            <a:rPr lang="en-ZA" i="1"/>
                          </m:ctrlPr>
                        </m:sSupPr>
                        <m:e>
                          <m:r>
                            <a:rPr lang="en-ZA" i="1"/>
                            <m:t>𝑒</m:t>
                          </m:r>
                        </m:e>
                        <m:sup>
                          <m:f>
                            <m:fPr>
                              <m:ctrlPr>
                                <a:rPr lang="en-ZA" i="1"/>
                              </m:ctrlPr>
                            </m:fPr>
                            <m:num>
                              <m:r>
                                <a:rPr lang="en-ZA" i="1"/>
                                <m:t>−</m:t>
                              </m:r>
                              <m:r>
                                <a:rPr lang="en-ZA" i="1"/>
                                <m:t>𝑖</m:t>
                              </m:r>
                              <m:r>
                                <a:rPr lang="en-ZA" i="1"/>
                                <m:t>2</m:t>
                              </m:r>
                              <m:r>
                                <a:rPr lang="en-ZA" i="1"/>
                                <m:t>𝜋</m:t>
                              </m:r>
                              <m:r>
                                <a:rPr lang="en-ZA" i="1"/>
                                <m:t>𝑘𝑛</m:t>
                              </m:r>
                            </m:num>
                            <m:den>
                              <m:r>
                                <a:rPr lang="en-ZA" i="1"/>
                                <m:t>𝑁</m:t>
                              </m:r>
                            </m:den>
                          </m:f>
                        </m:sup>
                      </m:sSup>
                    </m:oMath>
                  </m:oMathPara>
                </a14:m>
                <a:endParaRPr lang="en-ZA" dirty="0"/>
              </a:p>
            </p:txBody>
          </p:sp>
        </mc:Choice>
        <mc:Fallback>
          <p:sp>
            <p:nvSpPr>
              <p:cNvPr id="4" name="Rectangle 3"/>
              <p:cNvSpPr>
                <a:spLocks noRot="1" noChangeAspect="1" noMove="1" noResize="1" noEditPoints="1" noAdjustHandles="1" noChangeArrowheads="1" noChangeShapeType="1" noTextEdit="1"/>
              </p:cNvSpPr>
              <p:nvPr/>
            </p:nvSpPr>
            <p:spPr>
              <a:xfrm>
                <a:off x="6060535" y="4378642"/>
                <a:ext cx="3075683" cy="877997"/>
              </a:xfrm>
              <a:prstGeom prst="rect">
                <a:avLst/>
              </a:prstGeom>
              <a:blipFill rotWithShape="1">
                <a:blip r:embed="rId6"/>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655417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HighContrastBW">
      <a:dk1>
        <a:srgbClr val="B2B2B2"/>
      </a:dk1>
      <a:lt1>
        <a:srgbClr val="171717"/>
      </a:lt1>
      <a:dk2>
        <a:srgbClr val="E2E2E2"/>
      </a:dk2>
      <a:lt2>
        <a:srgbClr val="171717"/>
      </a:lt2>
      <a:accent1>
        <a:srgbClr val="002060"/>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Blue Segoe 4-3 template-template_April-17-2007">
  <a:themeElements>
    <a:clrScheme name="HighContrastBW">
      <a:dk1>
        <a:srgbClr val="B2B2B2"/>
      </a:dk1>
      <a:lt1>
        <a:srgbClr val="171717"/>
      </a:lt1>
      <a:dk2>
        <a:srgbClr val="E2E2E2"/>
      </a:dk2>
      <a:lt2>
        <a:srgbClr val="171717"/>
      </a:lt2>
      <a:accent1>
        <a:srgbClr val="002060"/>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HighContrastBW">
      <a:dk1>
        <a:srgbClr val="B2B2B2"/>
      </a:dk1>
      <a:lt1>
        <a:srgbClr val="171717"/>
      </a:lt1>
      <a:dk2>
        <a:srgbClr val="E2E2E2"/>
      </a:dk2>
      <a:lt2>
        <a:srgbClr val="171717"/>
      </a:lt2>
      <a:accent1>
        <a:srgbClr val="002060"/>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Digital Blue Tunnel 16x9">
  <a:themeElements>
    <a:clrScheme name="HighContrastBW">
      <a:dk1>
        <a:srgbClr val="B2B2B2"/>
      </a:dk1>
      <a:lt1>
        <a:srgbClr val="171717"/>
      </a:lt1>
      <a:dk2>
        <a:srgbClr val="E2E2E2"/>
      </a:dk2>
      <a:lt2>
        <a:srgbClr val="171717"/>
      </a:lt2>
      <a:accent1>
        <a:srgbClr val="002060"/>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Brashed</Template>
  <TotalTime>31623</TotalTime>
  <Words>3249</Words>
  <Application>Microsoft Office PowerPoint</Application>
  <PresentationFormat>On-screen Show (4:3)</PresentationFormat>
  <Paragraphs>357</Paragraphs>
  <Slides>26</Slides>
  <Notes>24</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Blue Segoe 4-3 template-template_April-17-2007</vt:lpstr>
      <vt:lpstr>1_Blue Segoe 4-3 template-template_April-17-2007</vt:lpstr>
      <vt:lpstr>White with Courier font for code slides</vt:lpstr>
      <vt:lpstr>Digital Blue Tunnel 16x9</vt:lpstr>
      <vt:lpstr>ARM processors as a low-cost alternative tool for Big Science: FFTs for Radio Astronomy</vt:lpstr>
      <vt:lpstr>PowerPoint Presentation</vt:lpstr>
      <vt:lpstr>PowerPoint Presentation</vt:lpstr>
      <vt:lpstr>PowerPoint Presentation</vt:lpstr>
      <vt:lpstr>Computing Challenges</vt:lpstr>
      <vt:lpstr>ARM Processors?</vt:lpstr>
      <vt:lpstr>PowerPoint Presentation</vt:lpstr>
      <vt:lpstr>Software Defined Radio</vt:lpstr>
      <vt:lpstr>Background The Fast Fourier Transform (FFT)</vt:lpstr>
      <vt:lpstr>Currently</vt:lpstr>
      <vt:lpstr>ARM Research Methodology</vt:lpstr>
      <vt:lpstr>The FFTW Library</vt:lpstr>
      <vt:lpstr>FFTW Parameters</vt:lpstr>
      <vt:lpstr>PowerPoint Presentation</vt:lpstr>
      <vt:lpstr>Best Case Throughput</vt:lpstr>
      <vt:lpstr>IO Throughput</vt:lpstr>
      <vt:lpstr>nVidia Tesla C2050 GPU Benchmarks</vt:lpstr>
      <vt:lpstr>nVidia Tesla C2050 GPU  Worst Case Throughput</vt:lpstr>
      <vt:lpstr>Intel i7 2 GHz Benchmarks</vt:lpstr>
      <vt:lpstr>PowerPoint Presentation</vt:lpstr>
      <vt:lpstr>Hypothetical Example 32 768 Point FFT: 5 GB/s Throughput</vt:lpstr>
      <vt:lpstr>Conclusion</vt:lpstr>
      <vt:lpstr>Questions and Comments?</vt:lpstr>
      <vt:lpstr>Backup Slides</vt:lpstr>
      <vt:lpstr>Results Analysis</vt:lpstr>
      <vt:lpstr>Results Accuracy Comparison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 processors as a low-cost alternative tool for computation of FFTs for radio astronomy</dc:title>
  <dc:creator>Mitch</dc:creator>
  <cp:lastModifiedBy>Mitch</cp:lastModifiedBy>
  <cp:revision>333</cp:revision>
  <dcterms:created xsi:type="dcterms:W3CDTF">2014-01-08T12:28:13Z</dcterms:created>
  <dcterms:modified xsi:type="dcterms:W3CDTF">2014-01-31T08:35:23Z</dcterms:modified>
</cp:coreProperties>
</file>