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83" r:id="rId2"/>
    <p:sldId id="331" r:id="rId3"/>
    <p:sldId id="285" r:id="rId4"/>
    <p:sldId id="262" r:id="rId5"/>
    <p:sldId id="334" r:id="rId6"/>
    <p:sldId id="264" r:id="rId7"/>
    <p:sldId id="296" r:id="rId8"/>
    <p:sldId id="266" r:id="rId9"/>
    <p:sldId id="337" r:id="rId10"/>
    <p:sldId id="339" r:id="rId11"/>
    <p:sldId id="341" r:id="rId12"/>
    <p:sldId id="268" r:id="rId13"/>
    <p:sldId id="269" r:id="rId14"/>
    <p:sldId id="280" r:id="rId15"/>
    <p:sldId id="276" r:id="rId16"/>
    <p:sldId id="277" r:id="rId17"/>
    <p:sldId id="34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8" autoAdjust="0"/>
  </p:normalViewPr>
  <p:slideViewPr>
    <p:cSldViewPr>
      <p:cViewPr>
        <p:scale>
          <a:sx n="50" d="100"/>
          <a:sy n="50" d="100"/>
        </p:scale>
        <p:origin x="-1002" y="18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FD17C-2AC9-44B1-832D-CC7FC50AF94F}" type="datetimeFigureOut">
              <a:rPr lang="en-US" smtClean="0"/>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4D5F0-C247-4C6B-8629-1349BCED2158}" type="slidenum">
              <a:rPr lang="en-US" smtClean="0"/>
              <a:t>‹#›</a:t>
            </a:fld>
            <a:endParaRPr lang="en-US"/>
          </a:p>
        </p:txBody>
      </p:sp>
    </p:spTree>
    <p:extLst>
      <p:ext uri="{BB962C8B-B14F-4D97-AF65-F5344CB8AC3E}">
        <p14:creationId xmlns:p14="http://schemas.microsoft.com/office/powerpoint/2010/main" val="175276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Ladies and gentlemen,</a:t>
            </a:r>
            <a:r>
              <a:rPr lang="en-US" baseline="0" dirty="0" smtClean="0"/>
              <a:t> good morning. I am </a:t>
            </a:r>
            <a:r>
              <a:rPr lang="en-US" baseline="0" dirty="0" err="1" smtClean="0"/>
              <a:t>Khobatha.I</a:t>
            </a:r>
            <a:r>
              <a:rPr lang="en-US" baseline="0" dirty="0" smtClean="0"/>
              <a:t> am working on an </a:t>
            </a:r>
            <a:r>
              <a:rPr lang="en-US" baseline="0" dirty="0" err="1" smtClean="0"/>
              <a:t>Msc</a:t>
            </a:r>
            <a:r>
              <a:rPr lang="en-US" baseline="0" dirty="0" smtClean="0"/>
              <a:t> project under the supervision of Prof Michael </a:t>
            </a:r>
            <a:r>
              <a:rPr lang="en-US" baseline="0" dirty="0" err="1" smtClean="0"/>
              <a:t>Inggs.The</a:t>
            </a:r>
            <a:r>
              <a:rPr lang="en-US" baseline="0" dirty="0" smtClean="0"/>
              <a:t> overarching aim of the project is to survey and evaluate potential high level design tool-flows for design and implementation of software defined radio waveforms.</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1</a:t>
            </a:fld>
            <a:endParaRPr lang="en-US"/>
          </a:p>
        </p:txBody>
      </p:sp>
    </p:spTree>
    <p:extLst>
      <p:ext uri="{BB962C8B-B14F-4D97-AF65-F5344CB8AC3E}">
        <p14:creationId xmlns:p14="http://schemas.microsoft.com/office/powerpoint/2010/main" val="20525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have planned the presentation as shown. I will start first with the central motivating problem for this research – the design productivity gap. Then give a bit of background on SDRs showing how it is affected by the design productivity gap. A generic specification of an ideal high level tool-flow for SDR waveforms will be described. This ideal tool-flow is used as a reference to evaluate a plethora of existing potential high level tools. Conclusions and future work will then follow.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4013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Gordon Moore predicted about two decades ago that computing hardware</a:t>
            </a:r>
            <a:r>
              <a:rPr lang="en-US" baseline="0" dirty="0" smtClean="0"/>
              <a:t> will exponentially increase in complexity. This prediction has been observed – we have seen and continue to see tremendous increases in complexity, and also computing power, of computing architectures – from general purpose processors (GPPs) such as the popular multicore architecture, application specific processors (ASPs) such as digital signal processors to reconfigurable fabrics such as field programmable gate arrays (FPGAs). The challenge however, is that, though hardware is becoming more and more complex and thereby more powerful, it is becoming increasingly hard and hard to develop software that harnesses the computing potential in this hardware. Software is lagging behind – and this is widening the productivity gap.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3</a:t>
            </a:fld>
            <a:endParaRPr lang="en-US"/>
          </a:p>
        </p:txBody>
      </p:sp>
    </p:spTree>
    <p:extLst>
      <p:ext uri="{BB962C8B-B14F-4D97-AF65-F5344CB8AC3E}">
        <p14:creationId xmlns:p14="http://schemas.microsoft.com/office/powerpoint/2010/main" val="18998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radio is hardware-</a:t>
            </a:r>
            <a:r>
              <a:rPr lang="en-US" dirty="0" err="1" smtClean="0"/>
              <a:t>defined.It</a:t>
            </a:r>
            <a:r>
              <a:rPr lang="en-US" dirty="0" smtClean="0"/>
              <a:t> has a fixed </a:t>
            </a:r>
            <a:r>
              <a:rPr lang="en-US" dirty="0" err="1" smtClean="0"/>
              <a:t>architecture.That</a:t>
            </a:r>
            <a:r>
              <a:rPr lang="en-US" dirty="0" smtClean="0"/>
              <a:t> is it is typically designed to support only one radio </a:t>
            </a:r>
            <a:r>
              <a:rPr lang="en-US" dirty="0" err="1" smtClean="0"/>
              <a:t>standard.To</a:t>
            </a:r>
            <a:r>
              <a:rPr lang="en-US" dirty="0" smtClean="0"/>
              <a:t> add</a:t>
            </a:r>
            <a:r>
              <a:rPr lang="en-US" baseline="0" dirty="0" smtClean="0"/>
              <a:t> support for a new standard, a completely new hardware is </a:t>
            </a:r>
            <a:r>
              <a:rPr lang="en-US" baseline="0" dirty="0" err="1" smtClean="0"/>
              <a:t>required.This</a:t>
            </a:r>
            <a:r>
              <a:rPr lang="en-US" baseline="0" dirty="0" smtClean="0"/>
              <a:t> architecture is not </a:t>
            </a:r>
            <a:r>
              <a:rPr lang="en-US" baseline="0" dirty="0" err="1" smtClean="0"/>
              <a:t>sustanaible</a:t>
            </a:r>
            <a:r>
              <a:rPr lang="en-US" baseline="0" dirty="0" smtClean="0"/>
              <a:t> as …</a:t>
            </a:r>
            <a:r>
              <a:rPr lang="en-US" dirty="0" smtClean="0"/>
              <a:t> </a:t>
            </a:r>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4</a:t>
            </a:fld>
            <a:endParaRPr lang="en-US"/>
          </a:p>
        </p:txBody>
      </p:sp>
    </p:spTree>
    <p:extLst>
      <p:ext uri="{BB962C8B-B14F-4D97-AF65-F5344CB8AC3E}">
        <p14:creationId xmlns:p14="http://schemas.microsoft.com/office/powerpoint/2010/main" val="132301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4D5F0-C247-4C6B-8629-1349BCED2158}" type="slidenum">
              <a:rPr lang="en-US" smtClean="0"/>
              <a:t>7</a:t>
            </a:fld>
            <a:endParaRPr lang="en-US"/>
          </a:p>
        </p:txBody>
      </p:sp>
    </p:spTree>
    <p:extLst>
      <p:ext uri="{BB962C8B-B14F-4D97-AF65-F5344CB8AC3E}">
        <p14:creationId xmlns:p14="http://schemas.microsoft.com/office/powerpoint/2010/main" val="385444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389DA-01DE-42FE-924E-1A0AF56753C3}"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F0CA5-AD5F-4436-B4BB-3C8446F4DA6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389DA-01DE-42FE-924E-1A0AF56753C3}"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F0CA5-AD5F-4436-B4BB-3C8446F4DA6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389DA-01DE-42FE-924E-1A0AF56753C3}"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389DA-01DE-42FE-924E-1A0AF56753C3}"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389DA-01DE-42FE-924E-1A0AF56753C3}"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F0CA5-AD5F-4436-B4BB-3C8446F4DA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DB389DA-01DE-42FE-924E-1A0AF56753C3}" type="datetimeFigureOut">
              <a:rPr lang="en-US" smtClean="0"/>
              <a:t>1/30/2014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BF0CA5-AD5F-4436-B4BB-3C8446F4DA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ptolemy.eecs.berkeley.edu/ptolemyII/" TargetMode="External"/><Relationship Id="rId13" Type="http://schemas.openxmlformats.org/officeDocument/2006/relationships/image" Target="../media/image29.jpeg"/><Relationship Id="rId3" Type="http://schemas.openxmlformats.org/officeDocument/2006/relationships/hyperlink" Target="https://github.com/stanford-ppl/delite" TargetMode="External"/><Relationship Id="rId7" Type="http://schemas.openxmlformats.org/officeDocument/2006/relationships/hyperlink" Target="https://bitbucket.org/jandecaluwe/myhdl" TargetMode="External"/><Relationship Id="rId12" Type="http://schemas.openxmlformats.org/officeDocument/2006/relationships/image" Target="../media/image28.jpeg"/><Relationship Id="rId2" Type="http://schemas.openxmlformats.org/officeDocument/2006/relationships/hyperlink" Target="http://stanford-ppl.github.io/Delite/" TargetMode="External"/><Relationship Id="rId1" Type="http://schemas.openxmlformats.org/officeDocument/2006/relationships/slideLayout" Target="../slideLayouts/slideLayout2.xml"/><Relationship Id="rId6" Type="http://schemas.openxmlformats.org/officeDocument/2006/relationships/hyperlink" Target="http://www.myhdl.org/doku.php" TargetMode="External"/><Relationship Id="rId11" Type="http://schemas.openxmlformats.org/officeDocument/2006/relationships/image" Target="../media/image27.jpeg"/><Relationship Id="rId5" Type="http://schemas.openxmlformats.org/officeDocument/2006/relationships/hyperlink" Target="https://github.com/m-labs/migen" TargetMode="External"/><Relationship Id="rId10" Type="http://schemas.openxmlformats.org/officeDocument/2006/relationships/hyperlink" Target="http://www.edaplayground.com/" TargetMode="External"/><Relationship Id="rId4" Type="http://schemas.openxmlformats.org/officeDocument/2006/relationships/hyperlink" Target="http://milkymist.org/3/migen.html" TargetMode="External"/><Relationship Id="rId9" Type="http://schemas.openxmlformats.org/officeDocument/2006/relationships/hyperlink" Target="http://gnuradio.org/redmine/projects/gnuradio/wik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pl.stanford.edu/ma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457201"/>
            <a:ext cx="8000999" cy="2743200"/>
          </a:xfrm>
        </p:spPr>
        <p:txBody>
          <a:bodyPr/>
          <a:lstStyle/>
          <a:p>
            <a:r>
              <a:rPr lang="en-US" sz="3000" b="1" dirty="0" smtClean="0"/>
              <a:t>SURVEY OF HIGH-LEVEL OPEN-SOURCE TOOL-FLOWS FOR RAPID PROTOTYPING OF SDR WAVEFORMS</a:t>
            </a:r>
            <a:endParaRPr lang="en-US" sz="3000" b="1" dirty="0"/>
          </a:p>
        </p:txBody>
      </p:sp>
      <p:sp>
        <p:nvSpPr>
          <p:cNvPr id="3" name="Subtitle 2"/>
          <p:cNvSpPr>
            <a:spLocks noGrp="1"/>
          </p:cNvSpPr>
          <p:nvPr>
            <p:ph type="subTitle" idx="1"/>
          </p:nvPr>
        </p:nvSpPr>
        <p:spPr/>
        <p:txBody>
          <a:bodyPr>
            <a:normAutofit/>
          </a:bodyPr>
          <a:lstStyle/>
          <a:p>
            <a:r>
              <a:rPr lang="en-US" sz="1600" dirty="0" smtClean="0"/>
              <a:t>Student (</a:t>
            </a:r>
            <a:r>
              <a:rPr lang="en-US" sz="1600" dirty="0" err="1" smtClean="0"/>
              <a:t>Msc</a:t>
            </a:r>
            <a:r>
              <a:rPr lang="en-US" sz="1600" dirty="0" smtClean="0"/>
              <a:t>): </a:t>
            </a:r>
            <a:r>
              <a:rPr lang="en-US" sz="1600" dirty="0" err="1" smtClean="0"/>
              <a:t>Khobatha</a:t>
            </a:r>
            <a:r>
              <a:rPr lang="en-US" sz="1600" dirty="0" smtClean="0"/>
              <a:t> Oriel </a:t>
            </a:r>
            <a:r>
              <a:rPr lang="en-US" sz="1600" dirty="0" err="1" smtClean="0"/>
              <a:t>Setetemela</a:t>
            </a:r>
            <a:endParaRPr lang="en-US" sz="1600" dirty="0" smtClean="0"/>
          </a:p>
          <a:p>
            <a:r>
              <a:rPr lang="en-US" sz="1600" dirty="0" smtClean="0"/>
              <a:t>Supervisor: Prof Michael </a:t>
            </a:r>
            <a:r>
              <a:rPr lang="en-US" sz="1600" dirty="0" err="1" smtClean="0"/>
              <a:t>Inggs</a:t>
            </a:r>
            <a:endParaRPr lang="en-US" sz="1600" dirty="0" smtClean="0"/>
          </a:p>
          <a:p>
            <a:r>
              <a:rPr lang="en-US" sz="1600" dirty="0" smtClean="0"/>
              <a:t>Co-supervisor: </a:t>
            </a:r>
            <a:r>
              <a:rPr lang="en-US" sz="1600" dirty="0" err="1" smtClean="0"/>
              <a:t>Dr</a:t>
            </a:r>
            <a:r>
              <a:rPr lang="en-US" sz="1600" dirty="0" smtClean="0"/>
              <a:t> Simon </a:t>
            </a:r>
            <a:r>
              <a:rPr lang="en-US" sz="1600" dirty="0" err="1" smtClean="0"/>
              <a:t>Winberg</a:t>
            </a:r>
            <a:endParaRPr lang="en-US" sz="1600" dirty="0" smtClean="0"/>
          </a:p>
        </p:txBody>
      </p:sp>
      <p:pic>
        <p:nvPicPr>
          <p:cNvPr id="1026" name="Picture 2" descr="E:\khobatha\pictures\logos\uct circular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5791200"/>
            <a:ext cx="990600" cy="989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khobatha\school\postgraduate\ska\2013 Conference\presentation\khobatha-PR-21102013\ska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318304"/>
            <a:ext cx="1219200" cy="1462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khobatha\school\postgraduate\ska\2013 Conference\presentation\khobatha-PR-21102013\rrsg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95" y="5791200"/>
            <a:ext cx="1116305" cy="98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74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2000" r="-2000" b="-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Ptolemy II</a:t>
            </a:r>
            <a:endParaRPr lang="en-ZA" sz="3000" b="1" dirty="0"/>
          </a:p>
        </p:txBody>
      </p:sp>
      <p:sp>
        <p:nvSpPr>
          <p:cNvPr id="3" name="Content Placeholder 2"/>
          <p:cNvSpPr>
            <a:spLocks noGrp="1"/>
          </p:cNvSpPr>
          <p:nvPr>
            <p:ph idx="1"/>
          </p:nvPr>
        </p:nvSpPr>
        <p:spPr>
          <a:xfrm>
            <a:off x="457200" y="1600200"/>
            <a:ext cx="5930952" cy="838200"/>
          </a:xfrm>
        </p:spPr>
        <p:txBody>
          <a:bodyPr>
            <a:normAutofit/>
          </a:bodyPr>
          <a:lstStyle/>
          <a:p>
            <a:pPr marL="182563" indent="-182563"/>
            <a:r>
              <a:rPr lang="en-ZA" sz="2000" dirty="0" smtClean="0"/>
              <a:t>A rich Java-based framework for experimenting with AOD design </a:t>
            </a:r>
            <a:r>
              <a:rPr lang="en-ZA" sz="2000" dirty="0" smtClean="0"/>
              <a:t>techniques</a:t>
            </a:r>
          </a:p>
        </p:txBody>
      </p:sp>
      <p:sp>
        <p:nvSpPr>
          <p:cNvPr id="5" name="TextBox 4"/>
          <p:cNvSpPr txBox="1"/>
          <p:nvPr/>
        </p:nvSpPr>
        <p:spPr>
          <a:xfrm>
            <a:off x="457200" y="2362200"/>
            <a:ext cx="3962400" cy="2776145"/>
          </a:xfrm>
          <a:prstGeom prst="rect">
            <a:avLst/>
          </a:prstGeom>
          <a:noFill/>
        </p:spPr>
        <p:txBody>
          <a:bodyPr wrap="square" rtlCol="0">
            <a:spAutoFit/>
          </a:bodyPr>
          <a:lstStyle/>
          <a:p>
            <a:pPr marL="168275" indent="-168275">
              <a:lnSpc>
                <a:spcPct val="150000"/>
              </a:lnSpc>
              <a:spcBef>
                <a:spcPct val="20000"/>
              </a:spcBef>
              <a:buClr>
                <a:schemeClr val="accent1"/>
              </a:buClr>
              <a:buSzPct val="85000"/>
              <a:buFont typeface="Arial" pitchFamily="34" charset="0"/>
              <a:buChar char="•"/>
            </a:pPr>
            <a:r>
              <a:rPr lang="en-ZA" sz="1600" dirty="0" smtClean="0"/>
              <a:t>Targeted primarily at modelling, design and simulation of concurrent, real-time, embedded systems</a:t>
            </a:r>
          </a:p>
          <a:p>
            <a:pPr marL="168275" indent="-168275">
              <a:lnSpc>
                <a:spcPct val="150000"/>
              </a:lnSpc>
              <a:spcBef>
                <a:spcPct val="20000"/>
              </a:spcBef>
              <a:buClr>
                <a:schemeClr val="accent1"/>
              </a:buClr>
              <a:buSzPct val="85000"/>
              <a:buFont typeface="Arial" pitchFamily="34" charset="0"/>
              <a:buChar char="•"/>
            </a:pPr>
            <a:r>
              <a:rPr lang="en-ZA" sz="1600" dirty="0" smtClean="0"/>
              <a:t>High-level </a:t>
            </a:r>
            <a:r>
              <a:rPr lang="en-ZA" sz="1600" dirty="0"/>
              <a:t>design capture using Java or graphically using Vergil GUI</a:t>
            </a:r>
          </a:p>
          <a:p>
            <a:pPr marL="182880" indent="-182880">
              <a:lnSpc>
                <a:spcPct val="150000"/>
              </a:lnSpc>
              <a:spcBef>
                <a:spcPct val="20000"/>
              </a:spcBef>
              <a:buClr>
                <a:schemeClr val="accent1"/>
              </a:buClr>
              <a:buSzPct val="85000"/>
              <a:buFont typeface="Arial" pitchFamily="34" charset="0"/>
              <a:buChar char="•"/>
            </a:pPr>
            <a:r>
              <a:rPr lang="en-ZA" sz="1600" dirty="0"/>
              <a:t>Code generation from the </a:t>
            </a:r>
            <a:r>
              <a:rPr lang="en-ZA" sz="1600" dirty="0" smtClean="0"/>
              <a:t>high-level AOD models (</a:t>
            </a:r>
            <a:r>
              <a:rPr lang="en-ZA" sz="1600" dirty="0"/>
              <a:t>Embedded Java, C)</a:t>
            </a:r>
            <a:endParaRPr lang="en-ZA" sz="1600" dirty="0"/>
          </a:p>
        </p:txBody>
      </p:sp>
      <p:grpSp>
        <p:nvGrpSpPr>
          <p:cNvPr id="7" name="Group 6"/>
          <p:cNvGrpSpPr/>
          <p:nvPr/>
        </p:nvGrpSpPr>
        <p:grpSpPr>
          <a:xfrm>
            <a:off x="5544256" y="1981200"/>
            <a:ext cx="2228144" cy="3809999"/>
            <a:chOff x="914400" y="1161520"/>
            <a:chExt cx="2057400" cy="4530985"/>
          </a:xfrm>
        </p:grpSpPr>
        <p:pic>
          <p:nvPicPr>
            <p:cNvPr id="8"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61520"/>
              <a:ext cx="539535" cy="6360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14400" y="2430197"/>
              <a:ext cx="2057400" cy="513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Functional Verification</a:t>
              </a:r>
              <a:endParaRPr lang="en-US" sz="1050" dirty="0" smtClean="0"/>
            </a:p>
            <a:p>
              <a:pPr algn="ctr"/>
              <a:r>
                <a:rPr lang="en-US" sz="1050" dirty="0" smtClean="0"/>
                <a:t>&lt;&gt;</a:t>
              </a:r>
              <a:endParaRPr lang="en-US" sz="1050" dirty="0"/>
            </a:p>
          </p:txBody>
        </p:sp>
        <p:sp>
          <p:nvSpPr>
            <p:cNvPr id="10" name="Rounded Rectangle 9"/>
            <p:cNvSpPr/>
            <p:nvPr/>
          </p:nvSpPr>
          <p:spPr>
            <a:xfrm>
              <a:off x="914400" y="3216084"/>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Code Generation</a:t>
              </a:r>
            </a:p>
            <a:p>
              <a:pPr algn="ctr"/>
              <a:r>
                <a:rPr lang="en-US" sz="1050" dirty="0" smtClean="0"/>
                <a:t>&lt;</a:t>
              </a:r>
              <a:r>
                <a:rPr lang="en-US" sz="1050" dirty="0" err="1" smtClean="0"/>
                <a:t>copernicus</a:t>
              </a:r>
              <a:r>
                <a:rPr lang="en-US" sz="1050" dirty="0" smtClean="0"/>
                <a:t>/</a:t>
              </a:r>
              <a:r>
                <a:rPr lang="en-US" sz="1050" dirty="0" err="1" smtClean="0"/>
                <a:t>cal</a:t>
              </a:r>
              <a:r>
                <a:rPr lang="en-US" sz="1050" dirty="0" smtClean="0"/>
                <a:t>/</a:t>
              </a:r>
              <a:r>
                <a:rPr lang="en-US" sz="1050" b="1" dirty="0" smtClean="0">
                  <a:solidFill>
                    <a:srgbClr val="FF0000"/>
                  </a:solidFill>
                </a:rPr>
                <a:t>cg</a:t>
              </a:r>
              <a:r>
                <a:rPr lang="en-US" sz="1050" dirty="0" smtClean="0"/>
                <a:t>&gt;</a:t>
              </a:r>
              <a:endParaRPr lang="en-US" sz="1050" dirty="0" smtClean="0"/>
            </a:p>
          </p:txBody>
        </p:sp>
        <p:sp>
          <p:nvSpPr>
            <p:cNvPr id="11" name="Rounded Rectangle 10"/>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a:p>
              <a:pPr algn="ctr"/>
              <a:r>
                <a:rPr lang="en-US" sz="1050" dirty="0" smtClean="0"/>
                <a:t>&lt;Traditional flows&gt;</a:t>
              </a:r>
              <a:endParaRPr lang="en-US" sz="1050" dirty="0" smtClean="0"/>
            </a:p>
          </p:txBody>
        </p:sp>
        <p:cxnSp>
          <p:nvCxnSpPr>
            <p:cNvPr id="12" name="Straight Connector 11"/>
            <p:cNvCxnSpPr>
              <a:endCxn id="9" idx="0"/>
            </p:cNvCxnSpPr>
            <p:nvPr/>
          </p:nvCxnSpPr>
          <p:spPr>
            <a:xfrm>
              <a:off x="1943100" y="2125396"/>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Straight Connector 12"/>
            <p:cNvCxnSpPr>
              <a:stCxn id="9" idx="2"/>
              <a:endCxn id="10" idx="0"/>
            </p:cNvCxnSpPr>
            <p:nvPr/>
          </p:nvCxnSpPr>
          <p:spPr>
            <a:xfrm>
              <a:off x="1943100" y="2943230"/>
              <a:ext cx="0" cy="272853"/>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4" name="Straight Connector 13"/>
            <p:cNvCxnSpPr>
              <a:stCxn id="10" idx="2"/>
            </p:cNvCxnSpPr>
            <p:nvPr/>
          </p:nvCxnSpPr>
          <p:spPr>
            <a:xfrm>
              <a:off x="1943100" y="3880111"/>
              <a:ext cx="3067" cy="238360"/>
            </a:xfrm>
            <a:prstGeom prst="line">
              <a:avLst/>
            </a:prstGeom>
            <a:ln>
              <a:tailEnd type="triangle"/>
            </a:ln>
          </p:spPr>
          <p:style>
            <a:lnRef idx="2">
              <a:schemeClr val="accent6"/>
            </a:lnRef>
            <a:fillRef idx="1">
              <a:schemeClr val="lt1"/>
            </a:fillRef>
            <a:effectRef idx="0">
              <a:schemeClr val="accent6"/>
            </a:effectRef>
            <a:fontRef idx="minor">
              <a:schemeClr val="dk1"/>
            </a:fontRef>
          </p:style>
        </p:cxnSp>
        <p:sp>
          <p:nvSpPr>
            <p:cNvPr id="16" name="TextBox 15"/>
            <p:cNvSpPr txBox="1"/>
            <p:nvPr/>
          </p:nvSpPr>
          <p:spPr>
            <a:xfrm>
              <a:off x="1066799" y="1705239"/>
              <a:ext cx="1752600" cy="402620"/>
            </a:xfrm>
            <a:prstGeom prst="rect">
              <a:avLst/>
            </a:prstGeom>
            <a:noFill/>
          </p:spPr>
          <p:txBody>
            <a:bodyPr wrap="square" rtlCol="0">
              <a:spAutoFit/>
            </a:bodyPr>
            <a:lstStyle/>
            <a:p>
              <a:pPr algn="ctr"/>
              <a:r>
                <a:rPr lang="en-US" sz="800" dirty="0" smtClean="0"/>
                <a:t>Ptolemy II AO Model</a:t>
              </a:r>
            </a:p>
            <a:p>
              <a:pPr algn="ctr"/>
              <a:r>
                <a:rPr lang="en-US" sz="800" dirty="0" smtClean="0"/>
                <a:t>(Graphical/Java)</a:t>
              </a:r>
              <a:endParaRPr lang="en-US" sz="800" dirty="0"/>
            </a:p>
          </p:txBody>
        </p:sp>
        <p:pic>
          <p:nvPicPr>
            <p:cNvPr id="17"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44" y="4061351"/>
              <a:ext cx="420208" cy="5454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66799" y="4530095"/>
              <a:ext cx="1752600" cy="256213"/>
            </a:xfrm>
            <a:prstGeom prst="rect">
              <a:avLst/>
            </a:prstGeom>
            <a:noFill/>
          </p:spPr>
          <p:txBody>
            <a:bodyPr wrap="square" rtlCol="0">
              <a:spAutoFit/>
            </a:bodyPr>
            <a:lstStyle/>
            <a:p>
              <a:pPr algn="ctr"/>
              <a:r>
                <a:rPr lang="en-US" sz="800" dirty="0" smtClean="0"/>
                <a:t>Embedded</a:t>
              </a:r>
              <a:r>
                <a:rPr lang="en-US" sz="800" dirty="0" smtClean="0"/>
                <a:t> C, Java code</a:t>
              </a:r>
              <a:endParaRPr lang="en-US" sz="800" dirty="0"/>
            </a:p>
          </p:txBody>
        </p:sp>
        <p:cxnSp>
          <p:nvCxnSpPr>
            <p:cNvPr id="19" name="Straight Connector 18"/>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0" name="Straight Connector 19"/>
            <p:cNvCxnSpPr/>
            <p:nvPr/>
          </p:nvCxnSpPr>
          <p:spPr>
            <a:xfrm>
              <a:off x="1949234" y="5540105"/>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3074" name="Picture 2" descr="C:\Users\User\Dropbox\Msc\Conferences\High_Performance_Signal_Data_Processing_2014\images\embedded-syst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5810250"/>
            <a:ext cx="8001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5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GNU Radio</a:t>
            </a:r>
            <a:endParaRPr lang="en-ZA" sz="3000" b="1" dirty="0"/>
          </a:p>
        </p:txBody>
      </p:sp>
      <p:sp>
        <p:nvSpPr>
          <p:cNvPr id="3" name="Content Placeholder 2"/>
          <p:cNvSpPr>
            <a:spLocks noGrp="1"/>
          </p:cNvSpPr>
          <p:nvPr>
            <p:ph idx="1"/>
          </p:nvPr>
        </p:nvSpPr>
        <p:spPr/>
        <p:txBody>
          <a:bodyPr>
            <a:normAutofit/>
          </a:bodyPr>
          <a:lstStyle/>
          <a:p>
            <a:pPr algn="just"/>
            <a:r>
              <a:rPr lang="en-ZA" sz="1800" dirty="0" smtClean="0"/>
              <a:t>A development toolkit that provides a dataflow-based signal processing scheduler (the heart of GNU Radio) and common processing blocks to implement SDRs</a:t>
            </a:r>
            <a:endParaRPr lang="en-ZA" sz="1800" dirty="0"/>
          </a:p>
        </p:txBody>
      </p:sp>
      <p:pic>
        <p:nvPicPr>
          <p:cNvPr id="1026" name="Picture 2" descr="C:\Users\User\Dropbox\Msc\Conferences\High_Performance_Signal_Data_Processing_2014\images\gnu-radio-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998028"/>
            <a:ext cx="2476500" cy="7075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2667000"/>
            <a:ext cx="3124200" cy="3194721"/>
          </a:xfrm>
          <a:prstGeom prst="rect">
            <a:avLst/>
          </a:prstGeom>
          <a:noFill/>
        </p:spPr>
        <p:txBody>
          <a:bodyPr wrap="square" rtlCol="0">
            <a:spAutoFit/>
          </a:bodyPr>
          <a:lstStyle/>
          <a:p>
            <a:pPr marL="285750" indent="-285750">
              <a:lnSpc>
                <a:spcPct val="150000"/>
              </a:lnSpc>
              <a:spcBef>
                <a:spcPct val="20000"/>
              </a:spcBef>
              <a:buClr>
                <a:schemeClr val="accent1"/>
              </a:buClr>
              <a:buSzPct val="85000"/>
              <a:buFont typeface="Arial" pitchFamily="34" charset="0"/>
              <a:buChar char="•"/>
            </a:pPr>
            <a:r>
              <a:rPr lang="en-ZA" sz="1600" dirty="0"/>
              <a:t>M</a:t>
            </a:r>
            <a:r>
              <a:rPr lang="en-ZA" sz="1600" dirty="0" smtClean="0"/>
              <a:t>ost </a:t>
            </a:r>
            <a:r>
              <a:rPr lang="en-ZA" sz="1600" dirty="0"/>
              <a:t>popular S</a:t>
            </a:r>
            <a:r>
              <a:rPr lang="en-ZA" sz="1600" dirty="0" smtClean="0"/>
              <a:t>DR SW platform</a:t>
            </a:r>
            <a:endParaRPr lang="en-ZA" sz="1600" dirty="0"/>
          </a:p>
          <a:p>
            <a:pPr marL="285750" indent="-285750">
              <a:lnSpc>
                <a:spcPct val="150000"/>
              </a:lnSpc>
              <a:spcBef>
                <a:spcPct val="20000"/>
              </a:spcBef>
              <a:buClr>
                <a:schemeClr val="accent1"/>
              </a:buClr>
              <a:buSzPct val="85000"/>
              <a:buFont typeface="Arial" pitchFamily="34" charset="0"/>
              <a:buChar char="•"/>
            </a:pPr>
            <a:r>
              <a:rPr lang="en-ZA" sz="1600" dirty="0"/>
              <a:t>High-level design entry using Python or graphically using GRC</a:t>
            </a:r>
          </a:p>
          <a:p>
            <a:pPr marL="285750" indent="-285750">
              <a:lnSpc>
                <a:spcPct val="150000"/>
              </a:lnSpc>
              <a:spcBef>
                <a:spcPct val="20000"/>
              </a:spcBef>
              <a:buClr>
                <a:schemeClr val="accent1"/>
              </a:buClr>
              <a:buSzPct val="85000"/>
              <a:buFont typeface="Arial" pitchFamily="34" charset="0"/>
              <a:buChar char="•"/>
            </a:pPr>
            <a:r>
              <a:rPr lang="en-ZA" sz="1600" dirty="0"/>
              <a:t>Built-in rich library of communications and </a:t>
            </a:r>
            <a:endParaRPr lang="en-ZA" sz="1600" dirty="0" smtClean="0"/>
          </a:p>
          <a:p>
            <a:pPr marL="285750" indent="-285750">
              <a:lnSpc>
                <a:spcPct val="150000"/>
              </a:lnSpc>
              <a:spcBef>
                <a:spcPct val="20000"/>
              </a:spcBef>
              <a:buClr>
                <a:schemeClr val="accent1"/>
              </a:buClr>
              <a:buSzPct val="85000"/>
              <a:buFont typeface="Arial" pitchFamily="34" charset="0"/>
              <a:buChar char="•"/>
            </a:pPr>
            <a:r>
              <a:rPr lang="en-ZA" sz="1600" dirty="0" smtClean="0"/>
              <a:t>signal </a:t>
            </a:r>
            <a:r>
              <a:rPr lang="en-ZA" sz="1600" dirty="0"/>
              <a:t>processing primitives</a:t>
            </a:r>
            <a:endParaRPr lang="en-ZA" sz="1600" dirty="0"/>
          </a:p>
        </p:txBody>
      </p:sp>
      <p:pic>
        <p:nvPicPr>
          <p:cNvPr id="5123" name="Picture 3" descr="C:\Users\User\Dropbox\Msc\Conferences\High_Performance_Signal_Data_Processing_2014\images\gnu-rad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5113086"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C:\Users\User\Dropbox\Msc\Conferences\High_Performance_Signal_Data_Processing_2014\images\gnu-radio-archite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4572000" cy="2387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6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err="1" smtClean="0"/>
              <a:t>MiGen</a:t>
            </a:r>
            <a:r>
              <a:rPr lang="en-US" sz="3000" b="1" dirty="0" smtClean="0"/>
              <a:t> Toolbox</a:t>
            </a:r>
            <a:endParaRPr lang="en-US" sz="3000" b="1" dirty="0"/>
          </a:p>
        </p:txBody>
      </p:sp>
      <p:sp>
        <p:nvSpPr>
          <p:cNvPr id="3" name="Content Placeholder 2"/>
          <p:cNvSpPr>
            <a:spLocks noGrp="1"/>
          </p:cNvSpPr>
          <p:nvPr>
            <p:ph idx="1"/>
          </p:nvPr>
        </p:nvSpPr>
        <p:spPr>
          <a:xfrm>
            <a:off x="457200" y="1600201"/>
            <a:ext cx="8382000" cy="838200"/>
          </a:xfrm>
        </p:spPr>
        <p:txBody>
          <a:bodyPr/>
          <a:lstStyle/>
          <a:p>
            <a:pPr algn="just"/>
            <a:r>
              <a:rPr lang="en-US" sz="2000" dirty="0" smtClean="0"/>
              <a:t>A much-improved </a:t>
            </a:r>
            <a:r>
              <a:rPr lang="en-US" sz="2000" dirty="0" err="1" smtClean="0"/>
              <a:t>metaprogramming</a:t>
            </a:r>
            <a:r>
              <a:rPr lang="en-US" sz="2000" dirty="0" smtClean="0"/>
              <a:t> toolbox for generating complex hardware from Python</a:t>
            </a:r>
          </a:p>
          <a:p>
            <a:pPr marL="0" indent="0" algn="just">
              <a:buNone/>
            </a:pPr>
            <a:endParaRPr lang="en-US" dirty="0" smtClean="0"/>
          </a:p>
        </p:txBody>
      </p:sp>
      <p:grpSp>
        <p:nvGrpSpPr>
          <p:cNvPr id="33" name="Group 32"/>
          <p:cNvGrpSpPr/>
          <p:nvPr/>
        </p:nvGrpSpPr>
        <p:grpSpPr>
          <a:xfrm>
            <a:off x="4800600" y="2133600"/>
            <a:ext cx="1999544" cy="4343400"/>
            <a:chOff x="914400" y="1524000"/>
            <a:chExt cx="2057400" cy="5165322"/>
          </a:xfrm>
        </p:grpSpPr>
        <p:pic>
          <p:nvPicPr>
            <p:cNvPr id="20"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2400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914400" y="2514600"/>
              <a:ext cx="2057400" cy="5130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Simulation</a:t>
              </a:r>
            </a:p>
            <a:p>
              <a:pPr algn="ctr"/>
              <a:r>
                <a:rPr lang="en-US" sz="1050" dirty="0" smtClean="0"/>
                <a:t>&lt;</a:t>
              </a:r>
              <a:r>
                <a:rPr lang="en-US" sz="1050" dirty="0" err="1" smtClean="0"/>
                <a:t>Icarius</a:t>
              </a:r>
              <a:r>
                <a:rPr lang="en-US" sz="1050" dirty="0" smtClean="0"/>
                <a:t> Verilog&gt;</a:t>
              </a:r>
              <a:endParaRPr lang="en-US" sz="1050" dirty="0"/>
            </a:p>
          </p:txBody>
        </p:sp>
        <p:sp>
          <p:nvSpPr>
            <p:cNvPr id="22" name="Rounded Rectangle 21"/>
            <p:cNvSpPr/>
            <p:nvPr/>
          </p:nvSpPr>
          <p:spPr>
            <a:xfrm>
              <a:off x="914400" y="3276601"/>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HDL </a:t>
              </a:r>
              <a:r>
                <a:rPr lang="en-US" sz="1050" dirty="0" smtClean="0"/>
                <a:t>Code </a:t>
              </a:r>
              <a:r>
                <a:rPr lang="en-US" sz="1050" dirty="0" smtClean="0"/>
                <a:t>Generation</a:t>
              </a:r>
            </a:p>
          </p:txBody>
        </p:sp>
        <p:sp>
          <p:nvSpPr>
            <p:cNvPr id="23" name="Rounded Rectangle 22"/>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p:txBody>
        </p:sp>
        <p:cxnSp>
          <p:nvCxnSpPr>
            <p:cNvPr id="24" name="Straight Connector 23"/>
            <p:cNvCxnSpPr>
              <a:endCxn id="21" idx="0"/>
            </p:cNvCxnSpPr>
            <p:nvPr/>
          </p:nvCxnSpPr>
          <p:spPr>
            <a:xfrm>
              <a:off x="1943100" y="2209799"/>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5" name="Straight Connector 24"/>
            <p:cNvCxnSpPr>
              <a:stCxn id="21" idx="2"/>
              <a:endCxn id="22" idx="0"/>
            </p:cNvCxnSpPr>
            <p:nvPr/>
          </p:nvCxnSpPr>
          <p:spPr>
            <a:xfrm>
              <a:off x="1943100" y="3027633"/>
              <a:ext cx="0" cy="248968"/>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6" name="Straight Connector 25"/>
            <p:cNvCxnSpPr>
              <a:stCxn id="22" idx="2"/>
            </p:cNvCxnSpPr>
            <p:nvPr/>
          </p:nvCxnSpPr>
          <p:spPr>
            <a:xfrm>
              <a:off x="1943100" y="3940629"/>
              <a:ext cx="3067" cy="238359"/>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829" y="5638800"/>
              <a:ext cx="1127566" cy="105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066799" y="1981200"/>
              <a:ext cx="1752600" cy="294574"/>
            </a:xfrm>
            <a:prstGeom prst="rect">
              <a:avLst/>
            </a:prstGeom>
            <a:noFill/>
          </p:spPr>
          <p:txBody>
            <a:bodyPr wrap="square" rtlCol="0">
              <a:spAutoFit/>
            </a:bodyPr>
            <a:lstStyle/>
            <a:p>
              <a:pPr algn="ctr"/>
              <a:r>
                <a:rPr lang="en-US" sz="800" dirty="0" smtClean="0"/>
                <a:t>Python (FHDL) Model</a:t>
              </a:r>
              <a:endParaRPr lang="en-US" sz="800" dirty="0"/>
            </a:p>
          </p:txBody>
        </p:sp>
        <p:pic>
          <p:nvPicPr>
            <p:cNvPr id="29"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11480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66799" y="4554379"/>
              <a:ext cx="1752600" cy="294574"/>
            </a:xfrm>
            <a:prstGeom prst="rect">
              <a:avLst/>
            </a:prstGeom>
            <a:noFill/>
          </p:spPr>
          <p:txBody>
            <a:bodyPr wrap="square" rtlCol="0">
              <a:spAutoFit/>
            </a:bodyPr>
            <a:lstStyle/>
            <a:p>
              <a:pPr algn="ctr"/>
              <a:r>
                <a:rPr lang="en-US" sz="800" dirty="0" err="1" smtClean="0"/>
                <a:t>Synthesisable</a:t>
              </a:r>
              <a:r>
                <a:rPr lang="en-US" sz="800" dirty="0" smtClean="0"/>
                <a:t> Verilog</a:t>
              </a:r>
              <a:endParaRPr lang="en-US" sz="800" dirty="0"/>
            </a:p>
          </p:txBody>
        </p:sp>
        <p:cxnSp>
          <p:nvCxnSpPr>
            <p:cNvPr id="31" name="Straight Connector 30"/>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32" name="Straight Connector 31"/>
            <p:cNvCxnSpPr/>
            <p:nvPr/>
          </p:nvCxnSpPr>
          <p:spPr>
            <a:xfrm>
              <a:off x="1949234" y="5486400"/>
              <a:ext cx="0" cy="152401"/>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1026" name="Picture 2" descr="C:\Users\User\Dropbox\Msc\Conferences\High_Performance_Signal_Data_Processing_2014\images\migen-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906233"/>
            <a:ext cx="1333500" cy="89708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57200" y="2362200"/>
            <a:ext cx="4325056" cy="3666132"/>
          </a:xfrm>
          <a:prstGeom prst="rect">
            <a:avLst/>
          </a:prstGeom>
          <a:noFill/>
        </p:spPr>
        <p:txBody>
          <a:bodyPr wrap="square" rtlCol="0">
            <a:spAutoFit/>
          </a:bodyPr>
          <a:lstStyle/>
          <a:p>
            <a:pPr marL="285750" indent="-285750">
              <a:lnSpc>
                <a:spcPct val="150000"/>
              </a:lnSpc>
              <a:spcBef>
                <a:spcPct val="20000"/>
              </a:spcBef>
              <a:buClr>
                <a:schemeClr val="accent1"/>
              </a:buClr>
              <a:buSzPct val="85000"/>
              <a:buFont typeface="Arial" pitchFamily="34" charset="0"/>
              <a:buChar char="•"/>
            </a:pPr>
            <a:r>
              <a:rPr lang="en-ZA" sz="1600" dirty="0"/>
              <a:t>Python as a </a:t>
            </a:r>
            <a:r>
              <a:rPr lang="en-ZA" sz="1600" dirty="0" err="1"/>
              <a:t>metalanguage</a:t>
            </a:r>
            <a:r>
              <a:rPr lang="en-ZA" sz="1600" dirty="0"/>
              <a:t> for HDL</a:t>
            </a:r>
          </a:p>
          <a:p>
            <a:pPr marL="285750" indent="-285750">
              <a:lnSpc>
                <a:spcPct val="150000"/>
              </a:lnSpc>
              <a:spcBef>
                <a:spcPct val="20000"/>
              </a:spcBef>
              <a:buClr>
                <a:schemeClr val="accent1"/>
              </a:buClr>
              <a:buSzPct val="85000"/>
              <a:buFont typeface="Arial" pitchFamily="34" charset="0"/>
              <a:buChar char="•"/>
            </a:pPr>
            <a:r>
              <a:rPr lang="en-ZA" sz="1600" dirty="0"/>
              <a:t>Synthesiser that builds Python subset (FHDL) into generic  HDL</a:t>
            </a:r>
          </a:p>
          <a:p>
            <a:pPr marL="285750" indent="-285750">
              <a:lnSpc>
                <a:spcPct val="150000"/>
              </a:lnSpc>
              <a:spcBef>
                <a:spcPct val="20000"/>
              </a:spcBef>
              <a:buClr>
                <a:schemeClr val="accent1"/>
              </a:buClr>
              <a:buSzPct val="85000"/>
              <a:buFont typeface="Arial" pitchFamily="34" charset="0"/>
              <a:buChar char="•"/>
            </a:pPr>
            <a:r>
              <a:rPr lang="en-ZA" sz="1600" dirty="0"/>
              <a:t>Dataflow programming system</a:t>
            </a:r>
          </a:p>
          <a:p>
            <a:pPr marL="285750" indent="-285750">
              <a:lnSpc>
                <a:spcPct val="150000"/>
              </a:lnSpc>
              <a:spcBef>
                <a:spcPct val="20000"/>
              </a:spcBef>
              <a:buClr>
                <a:schemeClr val="accent1"/>
              </a:buClr>
              <a:buSzPct val="85000"/>
              <a:buFont typeface="Arial" pitchFamily="34" charset="0"/>
              <a:buChar char="•"/>
            </a:pPr>
            <a:r>
              <a:rPr lang="en-ZA" sz="1600" dirty="0" err="1"/>
              <a:t>SoC</a:t>
            </a:r>
            <a:r>
              <a:rPr lang="en-ZA" sz="1600" dirty="0"/>
              <a:t> bus infrastructure (Wishbone, CSR)</a:t>
            </a:r>
          </a:p>
          <a:p>
            <a:pPr marL="285750" indent="-285750">
              <a:lnSpc>
                <a:spcPct val="150000"/>
              </a:lnSpc>
              <a:spcBef>
                <a:spcPct val="20000"/>
              </a:spcBef>
              <a:buClr>
                <a:schemeClr val="accent1"/>
              </a:buClr>
              <a:buSzPct val="85000"/>
              <a:buFont typeface="Arial" pitchFamily="34" charset="0"/>
              <a:buChar char="•"/>
            </a:pPr>
            <a:r>
              <a:rPr lang="en-ZA" sz="1600" dirty="0"/>
              <a:t>Simulator that supports Python test-benches</a:t>
            </a:r>
          </a:p>
          <a:p>
            <a:pPr marL="285750" indent="-285750">
              <a:lnSpc>
                <a:spcPct val="150000"/>
              </a:lnSpc>
              <a:spcBef>
                <a:spcPct val="20000"/>
              </a:spcBef>
              <a:buClr>
                <a:schemeClr val="accent1"/>
              </a:buClr>
              <a:buSzPct val="85000"/>
              <a:buFont typeface="Arial" pitchFamily="34" charset="0"/>
              <a:buChar char="•"/>
            </a:pPr>
            <a:r>
              <a:rPr lang="en-ZA" sz="1600" dirty="0"/>
              <a:t>Online training access (EDA playground)</a:t>
            </a:r>
          </a:p>
          <a:p>
            <a:pPr marL="285750" indent="-285750">
              <a:lnSpc>
                <a:spcPct val="150000"/>
              </a:lnSpc>
              <a:spcBef>
                <a:spcPct val="20000"/>
              </a:spcBef>
              <a:buClr>
                <a:schemeClr val="accent1"/>
              </a:buClr>
              <a:buSzPct val="85000"/>
              <a:buFont typeface="Arial" pitchFamily="34" charset="0"/>
              <a:buChar char="•"/>
            </a:pPr>
            <a:r>
              <a:rPr lang="en-ZA" sz="1600" dirty="0"/>
              <a:t>Direct interface with 3rd party EDA tools</a:t>
            </a:r>
            <a:endParaRPr lang="en-ZA" sz="1600" dirty="0"/>
          </a:p>
        </p:txBody>
      </p:sp>
      <p:pic>
        <p:nvPicPr>
          <p:cNvPr id="4" name="Picture 2" descr="C:\Users\User\Dropbox\Msc\Conferences\High_Performance_Signal_Data_Processing_2014\images\mlba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031528"/>
            <a:ext cx="1124656" cy="7502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User\Dropbox\Msc\Conferences\High_Performance_Signal_Data_Processing_2014\images\migen-simul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596742"/>
            <a:ext cx="1980494" cy="128945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flipV="1">
            <a:off x="6709884" y="2590800"/>
            <a:ext cx="324317" cy="3494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58000" y="3417189"/>
            <a:ext cx="176201" cy="3166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05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err="1" smtClean="0"/>
              <a:t>Delite</a:t>
            </a:r>
            <a:endParaRPr lang="en-US" sz="3000" b="1" dirty="0"/>
          </a:p>
        </p:txBody>
      </p:sp>
      <p:sp>
        <p:nvSpPr>
          <p:cNvPr id="3" name="Content Placeholder 2"/>
          <p:cNvSpPr>
            <a:spLocks noGrp="1"/>
          </p:cNvSpPr>
          <p:nvPr>
            <p:ph idx="1"/>
          </p:nvPr>
        </p:nvSpPr>
        <p:spPr>
          <a:xfrm>
            <a:off x="457200" y="1371600"/>
            <a:ext cx="8229600" cy="1447800"/>
          </a:xfrm>
        </p:spPr>
        <p:txBody>
          <a:bodyPr>
            <a:normAutofit fontScale="25000" lnSpcReduction="20000"/>
          </a:bodyPr>
          <a:lstStyle/>
          <a:p>
            <a:pPr>
              <a:lnSpc>
                <a:spcPct val="160000"/>
              </a:lnSpc>
              <a:tabLst>
                <a:tab pos="4210050" algn="l"/>
              </a:tabLst>
            </a:pPr>
            <a:r>
              <a:rPr lang="en-US" sz="6400" dirty="0" smtClean="0"/>
              <a:t>A highly-extensible compiler framework and heterogeneous runtime for parallel embedded domain-specific languages (DSLs</a:t>
            </a:r>
            <a:r>
              <a:rPr lang="en-US" sz="6400" dirty="0" smtClean="0"/>
              <a:t>)</a:t>
            </a:r>
          </a:p>
          <a:p>
            <a:pPr>
              <a:lnSpc>
                <a:spcPct val="160000"/>
              </a:lnSpc>
              <a:tabLst>
                <a:tab pos="4210050" algn="l"/>
              </a:tabLst>
            </a:pPr>
            <a:r>
              <a:rPr lang="en-ZA" sz="6400" dirty="0" smtClean="0"/>
              <a:t>Primary goal is to solve </a:t>
            </a:r>
            <a:r>
              <a:rPr lang="en-ZA" sz="6400" dirty="0"/>
              <a:t>the parallel programming challenge for modern heterogeneous </a:t>
            </a:r>
            <a:r>
              <a:rPr lang="en-ZA" sz="6400" dirty="0" smtClean="0"/>
              <a:t>architectures (Multicore GPPs, GPUs, Clusters, FPGAs </a:t>
            </a:r>
            <a:r>
              <a:rPr lang="en-ZA" sz="6400" dirty="0" err="1" smtClean="0"/>
              <a:t>etc</a:t>
            </a:r>
            <a:r>
              <a:rPr lang="en-ZA" sz="6400" dirty="0" smtClean="0"/>
              <a:t>)</a:t>
            </a:r>
            <a:endParaRPr lang="en-ZA" sz="6400" dirty="0"/>
          </a:p>
          <a:p>
            <a:endParaRPr lang="en-US" sz="1800" dirty="0"/>
          </a:p>
        </p:txBody>
      </p:sp>
      <p:pic>
        <p:nvPicPr>
          <p:cNvPr id="2050" name="Picture 2" descr="C:\Users\khobatha\Dropbox\RRSG\delite-vi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67280"/>
            <a:ext cx="5867400" cy="3181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352401"/>
            <a:ext cx="6781800" cy="276999"/>
          </a:xfrm>
          <a:prstGeom prst="rect">
            <a:avLst/>
          </a:prstGeom>
          <a:noFill/>
        </p:spPr>
        <p:txBody>
          <a:bodyPr wrap="square" rtlCol="0">
            <a:spAutoFit/>
          </a:bodyPr>
          <a:lstStyle/>
          <a:p>
            <a:r>
              <a:rPr lang="en-US" sz="1200" dirty="0" smtClean="0"/>
              <a:t>Image: </a:t>
            </a:r>
            <a:r>
              <a:rPr lang="en-US" sz="1200" dirty="0" err="1" smtClean="0"/>
              <a:t>Kunle</a:t>
            </a:r>
            <a:r>
              <a:rPr lang="en-US" sz="1200" dirty="0" smtClean="0"/>
              <a:t> et al </a:t>
            </a:r>
            <a:r>
              <a:rPr lang="en-US" sz="1200" dirty="0" smtClean="0"/>
              <a:t>(2007)</a:t>
            </a:r>
            <a:endParaRPr lang="en-US" sz="1200" dirty="0"/>
          </a:p>
        </p:txBody>
      </p:sp>
      <p:pic>
        <p:nvPicPr>
          <p:cNvPr id="8" name="Picture 7" descr="C:\Users\User\Dropbox\Msc\Conferences\High_Performance_Signal_Data_Processing_2014\images\delite-pp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6172200"/>
            <a:ext cx="21336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3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Delite Tool-flow</a:t>
            </a:r>
            <a:endParaRPr lang="en-US" sz="3000" b="1" dirty="0"/>
          </a:p>
        </p:txBody>
      </p:sp>
      <p:grpSp>
        <p:nvGrpSpPr>
          <p:cNvPr id="5" name="Group 4"/>
          <p:cNvGrpSpPr/>
          <p:nvPr/>
        </p:nvGrpSpPr>
        <p:grpSpPr>
          <a:xfrm>
            <a:off x="5410200" y="609600"/>
            <a:ext cx="2362200" cy="5253930"/>
            <a:chOff x="914400" y="1371600"/>
            <a:chExt cx="2362200" cy="5253930"/>
          </a:xfrm>
        </p:grpSpPr>
        <p:pic>
          <p:nvPicPr>
            <p:cNvPr id="16"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371600"/>
              <a:ext cx="533400" cy="533402"/>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914400" y="2286000"/>
              <a:ext cx="2362200" cy="4511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Functional Validation</a:t>
              </a:r>
            </a:p>
            <a:p>
              <a:pPr algn="ctr"/>
              <a:r>
                <a:rPr lang="en-US" sz="1200" dirty="0" smtClean="0"/>
                <a:t>&lt;</a:t>
              </a:r>
              <a:r>
                <a:rPr lang="en-US" sz="1200" dirty="0" err="1" smtClean="0"/>
                <a:t>scala</a:t>
              </a:r>
              <a:r>
                <a:rPr lang="en-US" sz="1200" dirty="0" smtClean="0"/>
                <a:t> test-bench&gt;</a:t>
              </a:r>
              <a:endParaRPr lang="en-US" sz="1200" dirty="0"/>
            </a:p>
          </p:txBody>
        </p:sp>
        <p:sp>
          <p:nvSpPr>
            <p:cNvPr id="18" name="Rounded Rectangle 17"/>
            <p:cNvSpPr/>
            <p:nvPr/>
          </p:nvSpPr>
          <p:spPr>
            <a:xfrm>
              <a:off x="914400" y="2848019"/>
              <a:ext cx="2362200" cy="256696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1200" dirty="0" smtClean="0"/>
                <a:t>Heterogeneous Compilation</a:t>
              </a:r>
            </a:p>
            <a:p>
              <a:pPr algn="ctr"/>
              <a:r>
                <a:rPr lang="en-US" sz="1200" dirty="0" smtClean="0"/>
                <a:t>&lt;</a:t>
              </a:r>
              <a:r>
                <a:rPr lang="en-US" sz="1200" dirty="0" err="1" smtClean="0"/>
                <a:t>delite</a:t>
              </a:r>
              <a:r>
                <a:rPr lang="en-US" sz="1200" dirty="0" smtClean="0"/>
                <a:t> compiler&gt;</a:t>
              </a:r>
            </a:p>
          </p:txBody>
        </p:sp>
        <p:cxnSp>
          <p:nvCxnSpPr>
            <p:cNvPr id="20" name="Straight Connector 19"/>
            <p:cNvCxnSpPr>
              <a:endCxn id="17" idx="0"/>
            </p:cNvCxnSpPr>
            <p:nvPr/>
          </p:nvCxnSpPr>
          <p:spPr>
            <a:xfrm>
              <a:off x="2095500" y="21336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21" name="Straight Connector 20"/>
            <p:cNvCxnSpPr>
              <a:stCxn id="17" idx="2"/>
              <a:endCxn id="18" idx="0"/>
            </p:cNvCxnSpPr>
            <p:nvPr/>
          </p:nvCxnSpPr>
          <p:spPr>
            <a:xfrm>
              <a:off x="2095500" y="2737194"/>
              <a:ext cx="0" cy="110825"/>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31"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29912"/>
              <a:ext cx="335356" cy="3726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30156"/>
              <a:ext cx="337185" cy="374651"/>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1706956" y="4797453"/>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914400" y="5562600"/>
              <a:ext cx="23622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Heterogeneous Implementation</a:t>
              </a:r>
            </a:p>
            <a:p>
              <a:pPr algn="ctr"/>
              <a:r>
                <a:rPr lang="en-US" sz="1200" dirty="0" smtClean="0"/>
                <a:t>&lt;</a:t>
              </a:r>
              <a:r>
                <a:rPr lang="en-US" sz="1200" dirty="0" err="1" smtClean="0"/>
                <a:t>delite</a:t>
              </a:r>
              <a:r>
                <a:rPr lang="en-US" sz="1200" dirty="0" smtClean="0"/>
                <a:t> </a:t>
              </a:r>
              <a:r>
                <a:rPr lang="en-US" sz="1200" dirty="0" err="1" smtClean="0"/>
                <a:t>runtie</a:t>
              </a:r>
              <a:r>
                <a:rPr lang="en-US" sz="1200" dirty="0"/>
                <a:t>&gt;</a:t>
              </a:r>
            </a:p>
          </p:txBody>
        </p:sp>
        <p:sp>
          <p:nvSpPr>
            <p:cNvPr id="42" name="TextBox 41"/>
            <p:cNvSpPr txBox="1"/>
            <p:nvPr/>
          </p:nvSpPr>
          <p:spPr>
            <a:xfrm>
              <a:off x="1219200" y="1905000"/>
              <a:ext cx="1752600" cy="246221"/>
            </a:xfrm>
            <a:prstGeom prst="rect">
              <a:avLst/>
            </a:prstGeom>
            <a:noFill/>
          </p:spPr>
          <p:txBody>
            <a:bodyPr wrap="square" rtlCol="0">
              <a:spAutoFit/>
            </a:bodyPr>
            <a:lstStyle/>
            <a:p>
              <a:pPr algn="ctr"/>
              <a:r>
                <a:rPr lang="en-US" sz="1000" dirty="0" smtClean="0"/>
                <a:t>Scala DSL Model</a:t>
              </a:r>
              <a:endParaRPr lang="en-US" sz="1000" dirty="0"/>
            </a:p>
          </p:txBody>
        </p:sp>
        <p:sp>
          <p:nvSpPr>
            <p:cNvPr id="23" name="Rounded Rectangle 22"/>
            <p:cNvSpPr/>
            <p:nvPr/>
          </p:nvSpPr>
          <p:spPr>
            <a:xfrm>
              <a:off x="1261072" y="3429000"/>
              <a:ext cx="1482128"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Code generation</a:t>
              </a:r>
              <a:endParaRPr lang="en-US" sz="1200" dirty="0">
                <a:solidFill>
                  <a:schemeClr val="tx1"/>
                </a:solidFill>
              </a:endParaRPr>
            </a:p>
          </p:txBody>
        </p:sp>
        <p:sp>
          <p:nvSpPr>
            <p:cNvPr id="46" name="Rounded Rectangle 45"/>
            <p:cNvSpPr/>
            <p:nvPr/>
          </p:nvSpPr>
          <p:spPr>
            <a:xfrm>
              <a:off x="1261072" y="4354286"/>
              <a:ext cx="1482128" cy="293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Binding</a:t>
              </a:r>
              <a:endParaRPr lang="en-US" sz="1200" dirty="0">
                <a:solidFill>
                  <a:schemeClr val="tx1"/>
                </a:solidFill>
              </a:endParaRPr>
            </a:p>
          </p:txBody>
        </p:sp>
        <p:cxnSp>
          <p:nvCxnSpPr>
            <p:cNvPr id="48" name="Straight Connector 47"/>
            <p:cNvCxnSpPr/>
            <p:nvPr/>
          </p:nvCxnSpPr>
          <p:spPr>
            <a:xfrm>
              <a:off x="2438400" y="37338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49" name="Straight Connector 48"/>
            <p:cNvCxnSpPr/>
            <p:nvPr/>
          </p:nvCxnSpPr>
          <p:spPr>
            <a:xfrm>
              <a:off x="1524000" y="37338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0" name="Straight Connector 49"/>
            <p:cNvCxnSpPr/>
            <p:nvPr/>
          </p:nvCxnSpPr>
          <p:spPr>
            <a:xfrm>
              <a:off x="1524000" y="4191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1" name="Straight Connector 50"/>
            <p:cNvCxnSpPr/>
            <p:nvPr/>
          </p:nvCxnSpPr>
          <p:spPr>
            <a:xfrm>
              <a:off x="2438400" y="4191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2" name="Straight Connector 51"/>
            <p:cNvCxnSpPr/>
            <p:nvPr/>
          </p:nvCxnSpPr>
          <p:spPr>
            <a:xfrm>
              <a:off x="1981200" y="46482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55" name="Straight Connector 54"/>
            <p:cNvCxnSpPr/>
            <p:nvPr/>
          </p:nvCxnSpPr>
          <p:spPr>
            <a:xfrm>
              <a:off x="1981200" y="54102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860720"/>
              <a:ext cx="381000" cy="30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1125836" y="5168762"/>
              <a:ext cx="1752600" cy="246221"/>
            </a:xfrm>
            <a:prstGeom prst="rect">
              <a:avLst/>
            </a:prstGeom>
            <a:noFill/>
          </p:spPr>
          <p:txBody>
            <a:bodyPr wrap="square" rtlCol="0">
              <a:spAutoFit/>
            </a:bodyPr>
            <a:lstStyle/>
            <a:p>
              <a:pPr algn="ctr"/>
              <a:r>
                <a:rPr lang="en-US" sz="1000" dirty="0" smtClean="0"/>
                <a:t>DEG</a:t>
              </a:r>
              <a:endParaRPr lang="en-US" sz="1000" dirty="0"/>
            </a:p>
          </p:txBody>
        </p:sp>
        <p:sp>
          <p:nvSpPr>
            <p:cNvPr id="61" name="Rectangle 60"/>
            <p:cNvSpPr/>
            <p:nvPr/>
          </p:nvSpPr>
          <p:spPr>
            <a:xfrm>
              <a:off x="1082078" y="6241383"/>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GPU</a:t>
              </a:r>
              <a:endParaRPr lang="en-US" sz="1200" dirty="0">
                <a:solidFill>
                  <a:schemeClr val="tx1"/>
                </a:solidFill>
              </a:endParaRPr>
            </a:p>
          </p:txBody>
        </p:sp>
        <p:sp>
          <p:nvSpPr>
            <p:cNvPr id="62" name="Rectangle 61"/>
            <p:cNvSpPr/>
            <p:nvPr/>
          </p:nvSpPr>
          <p:spPr>
            <a:xfrm>
              <a:off x="2545156" y="6233645"/>
              <a:ext cx="579044" cy="384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GPP</a:t>
              </a:r>
              <a:endParaRPr lang="en-US" sz="1200" dirty="0">
                <a:solidFill>
                  <a:schemeClr val="tx1"/>
                </a:solidFill>
              </a:endParaRPr>
            </a:p>
          </p:txBody>
        </p:sp>
        <p:cxnSp>
          <p:nvCxnSpPr>
            <p:cNvPr id="63" name="Straight Connector 62"/>
            <p:cNvCxnSpPr/>
            <p:nvPr/>
          </p:nvCxnSpPr>
          <p:spPr>
            <a:xfrm>
              <a:off x="1371600" y="6096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64" name="Straight Connector 63"/>
            <p:cNvCxnSpPr/>
            <p:nvPr/>
          </p:nvCxnSpPr>
          <p:spPr>
            <a:xfrm>
              <a:off x="2819400" y="6096000"/>
              <a:ext cx="0" cy="152400"/>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sp>
        <p:nvSpPr>
          <p:cNvPr id="6" name="TextBox 5"/>
          <p:cNvSpPr txBox="1"/>
          <p:nvPr/>
        </p:nvSpPr>
        <p:spPr>
          <a:xfrm>
            <a:off x="381000" y="1472148"/>
            <a:ext cx="4648200" cy="2997744"/>
          </a:xfrm>
          <a:prstGeom prst="rect">
            <a:avLst/>
          </a:prstGeom>
          <a:noFill/>
        </p:spPr>
        <p:txBody>
          <a:bodyPr wrap="square" rtlCol="0">
            <a:spAutoFit/>
          </a:bodyPr>
          <a:lstStyle/>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Design entry using high-performance, highly productive, implicitly parallel DSLs</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Optimisers for parallel code (generic and domain-specific)</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H</a:t>
            </a:r>
            <a:r>
              <a:rPr lang="en-ZA" sz="1600" dirty="0"/>
              <a:t>eterogeneous code generators (Multicore GPPs: Scala/C++ and GPUs: CUDA)</a:t>
            </a:r>
          </a:p>
          <a:p>
            <a:pPr marL="182880" indent="-182880">
              <a:lnSpc>
                <a:spcPct val="140000"/>
              </a:lnSpc>
              <a:spcBef>
                <a:spcPct val="20000"/>
              </a:spcBef>
              <a:buClr>
                <a:schemeClr val="accent1"/>
              </a:buClr>
              <a:buSzPct val="85000"/>
              <a:buFont typeface="Arial" pitchFamily="34" charset="0"/>
              <a:buChar char="•"/>
              <a:tabLst>
                <a:tab pos="4210050" algn="l"/>
              </a:tabLst>
            </a:pPr>
            <a:r>
              <a:rPr lang="en-ZA" sz="1600" dirty="0"/>
              <a:t>Heterogeneous runtime (GPP only, GPP + GPU)</a:t>
            </a:r>
          </a:p>
        </p:txBody>
      </p:sp>
      <p:pic>
        <p:nvPicPr>
          <p:cNvPr id="30" name="Picture 29" descr="C:\Users\User\Dropbox\Msc\Conferences\High_Performance_Signal_Data_Processing_2014\images\delite-pp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019800"/>
            <a:ext cx="2743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8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Conclusions</a:t>
            </a:r>
            <a:endParaRPr lang="en-US" sz="3000" b="1"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1800" dirty="0" smtClean="0"/>
              <a:t>Design productivity gap is one of the grandest challenges of modern computing</a:t>
            </a:r>
          </a:p>
          <a:p>
            <a:pPr lvl="1">
              <a:lnSpc>
                <a:spcPct val="150000"/>
              </a:lnSpc>
            </a:pPr>
            <a:r>
              <a:rPr lang="en-US" sz="1600" dirty="0" smtClean="0"/>
              <a:t>It cuts across all computing applications</a:t>
            </a:r>
          </a:p>
          <a:p>
            <a:pPr lvl="1">
              <a:lnSpc>
                <a:spcPct val="150000"/>
              </a:lnSpc>
            </a:pPr>
            <a:r>
              <a:rPr lang="en-US" sz="1600" dirty="0" smtClean="0"/>
              <a:t>It limits innovation and technology adoption </a:t>
            </a:r>
            <a:r>
              <a:rPr lang="en-US" sz="1600" dirty="0" err="1" smtClean="0"/>
              <a:t>E.g</a:t>
            </a:r>
            <a:r>
              <a:rPr lang="en-US" sz="1600" dirty="0" smtClean="0"/>
              <a:t> SDRs</a:t>
            </a:r>
          </a:p>
          <a:p>
            <a:pPr>
              <a:lnSpc>
                <a:spcPct val="150000"/>
              </a:lnSpc>
            </a:pPr>
            <a:r>
              <a:rPr lang="en-US" sz="1800" dirty="0" smtClean="0"/>
              <a:t>There is high and varied activity in both academia and industry to address this challenge</a:t>
            </a:r>
          </a:p>
          <a:p>
            <a:pPr lvl="1">
              <a:lnSpc>
                <a:spcPct val="150000"/>
              </a:lnSpc>
            </a:pPr>
            <a:r>
              <a:rPr lang="en-US" sz="1600" dirty="0" smtClean="0"/>
              <a:t>High-level design is the generally followed approach</a:t>
            </a:r>
          </a:p>
          <a:p>
            <a:pPr lvl="1">
              <a:lnSpc>
                <a:spcPct val="150000"/>
              </a:lnSpc>
            </a:pPr>
            <a:r>
              <a:rPr lang="en-US" sz="1600" dirty="0" smtClean="0"/>
              <a:t>Bring rich high-level SW design techniques to HW design</a:t>
            </a:r>
          </a:p>
          <a:p>
            <a:pPr>
              <a:lnSpc>
                <a:spcPct val="150000"/>
              </a:lnSpc>
            </a:pPr>
            <a:r>
              <a:rPr lang="en-US" sz="1800" dirty="0" smtClean="0"/>
              <a:t>High-level design techniques will play a paramount role in bridging the design productivity gap for SDR</a:t>
            </a:r>
          </a:p>
          <a:p>
            <a:pPr lvl="1">
              <a:lnSpc>
                <a:spcPct val="150000"/>
              </a:lnSpc>
            </a:pPr>
            <a:r>
              <a:rPr lang="en-US" sz="1400" dirty="0" smtClean="0"/>
              <a:t>But it will take time and tremendous effort to completely  escape from  traditioinal HDLs (</a:t>
            </a:r>
            <a:r>
              <a:rPr lang="en-US" sz="1400" b="1" dirty="0" smtClean="0">
                <a:solidFill>
                  <a:srgbClr val="FF0000"/>
                </a:solidFill>
              </a:rPr>
              <a:t>2030?</a:t>
            </a:r>
            <a:r>
              <a:rPr lang="en-US" sz="1400" dirty="0" smtClean="0"/>
              <a:t>)</a:t>
            </a:r>
          </a:p>
          <a:p>
            <a:pPr>
              <a:lnSpc>
                <a:spcPct val="150000"/>
              </a:lnSpc>
            </a:pPr>
            <a:r>
              <a:rPr lang="en-US" sz="1800" dirty="0" smtClean="0"/>
              <a:t>The following problems remain to be addressed to make the high-level (SDR) design methodology a mature reality</a:t>
            </a:r>
          </a:p>
          <a:p>
            <a:pPr lvl="1">
              <a:lnSpc>
                <a:spcPct val="150000"/>
              </a:lnSpc>
            </a:pPr>
            <a:r>
              <a:rPr lang="en-US" sz="1600" dirty="0" err="1" smtClean="0"/>
              <a:t>Standardisation</a:t>
            </a:r>
            <a:r>
              <a:rPr lang="en-US" sz="1600" dirty="0" smtClean="0"/>
              <a:t>, Heterogeneous processing, HW/SW co-design</a:t>
            </a:r>
          </a:p>
          <a:p>
            <a:endParaRPr lang="en-US" dirty="0" smtClean="0"/>
          </a:p>
          <a:p>
            <a:endParaRPr lang="en-US" dirty="0" smtClean="0"/>
          </a:p>
        </p:txBody>
      </p:sp>
    </p:spTree>
    <p:extLst>
      <p:ext uri="{BB962C8B-B14F-4D97-AF65-F5344CB8AC3E}">
        <p14:creationId xmlns:p14="http://schemas.microsoft.com/office/powerpoint/2010/main" val="2576846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marL="0" indent="0" algn="ctr">
              <a:spcBef>
                <a:spcPct val="0"/>
              </a:spcBef>
              <a:buNone/>
            </a:pPr>
            <a:r>
              <a:rPr lang="en-US" sz="4000" b="1" spc="-100" dirty="0" smtClean="0">
                <a:solidFill>
                  <a:schemeClr val="tx2"/>
                </a:solidFill>
                <a:latin typeface="+mj-lt"/>
                <a:ea typeface="+mj-ea"/>
                <a:cs typeface="+mj-cs"/>
              </a:rPr>
              <a:t>Thank You!</a:t>
            </a:r>
            <a:endParaRPr lang="en-US" sz="4000" b="1" spc="-100" dirty="0">
              <a:solidFill>
                <a:schemeClr val="tx2"/>
              </a:solidFill>
              <a:latin typeface="+mj-lt"/>
              <a:ea typeface="+mj-ea"/>
              <a:cs typeface="+mj-cs"/>
            </a:endParaRPr>
          </a:p>
        </p:txBody>
      </p:sp>
    </p:spTree>
    <p:extLst>
      <p:ext uri="{BB962C8B-B14F-4D97-AF65-F5344CB8AC3E}">
        <p14:creationId xmlns:p14="http://schemas.microsoft.com/office/powerpoint/2010/main" val="239736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Useful Links</a:t>
            </a:r>
            <a:endParaRPr lang="en-ZA" sz="3000" b="1" dirty="0"/>
          </a:p>
        </p:txBody>
      </p:sp>
      <p:sp>
        <p:nvSpPr>
          <p:cNvPr id="3" name="Content Placeholder 2"/>
          <p:cNvSpPr>
            <a:spLocks noGrp="1"/>
          </p:cNvSpPr>
          <p:nvPr>
            <p:ph idx="1"/>
          </p:nvPr>
        </p:nvSpPr>
        <p:spPr/>
        <p:txBody>
          <a:bodyPr>
            <a:noAutofit/>
          </a:bodyPr>
          <a:lstStyle/>
          <a:p>
            <a:pPr>
              <a:lnSpc>
                <a:spcPct val="150000"/>
              </a:lnSpc>
            </a:pPr>
            <a:r>
              <a:rPr lang="en-ZA" sz="1200" dirty="0" err="1" smtClean="0"/>
              <a:t>Delite</a:t>
            </a:r>
            <a:endParaRPr lang="en-ZA" sz="1200" dirty="0" smtClean="0"/>
          </a:p>
          <a:p>
            <a:pPr lvl="1">
              <a:lnSpc>
                <a:spcPct val="150000"/>
              </a:lnSpc>
            </a:pPr>
            <a:r>
              <a:rPr lang="en-ZA" sz="1200" dirty="0" smtClean="0"/>
              <a:t>Project page</a:t>
            </a:r>
            <a:r>
              <a:rPr lang="en-ZA" sz="1200" dirty="0" smtClean="0"/>
              <a:t>: </a:t>
            </a:r>
            <a:r>
              <a:rPr lang="en-ZA" sz="1200" dirty="0" smtClean="0">
                <a:hlinkClick r:id="rId2"/>
              </a:rPr>
              <a:t>http://stanford-ppl.github.io/Delite/</a:t>
            </a:r>
            <a:endParaRPr lang="en-ZA" sz="1200" dirty="0" smtClean="0"/>
          </a:p>
          <a:p>
            <a:pPr lvl="1">
              <a:lnSpc>
                <a:spcPct val="150000"/>
              </a:lnSpc>
            </a:pPr>
            <a:r>
              <a:rPr lang="en-ZA" sz="1200" dirty="0" smtClean="0"/>
              <a:t>Source code</a:t>
            </a:r>
            <a:r>
              <a:rPr lang="en-ZA" sz="1200" dirty="0" smtClean="0"/>
              <a:t>: </a:t>
            </a:r>
            <a:r>
              <a:rPr lang="en-ZA" sz="1200" dirty="0" smtClean="0">
                <a:hlinkClick r:id="rId3"/>
              </a:rPr>
              <a:t>https://github.com/stanford-ppl/delite</a:t>
            </a:r>
            <a:endParaRPr lang="en-ZA" sz="1200" dirty="0" smtClean="0"/>
          </a:p>
          <a:p>
            <a:pPr>
              <a:lnSpc>
                <a:spcPct val="150000"/>
              </a:lnSpc>
            </a:pPr>
            <a:r>
              <a:rPr lang="en-ZA" sz="1200" dirty="0" err="1" smtClean="0"/>
              <a:t>MiGen</a:t>
            </a:r>
            <a:endParaRPr lang="en-ZA" sz="1200" dirty="0" smtClean="0"/>
          </a:p>
          <a:p>
            <a:pPr lvl="1">
              <a:lnSpc>
                <a:spcPct val="150000"/>
              </a:lnSpc>
            </a:pPr>
            <a:r>
              <a:rPr lang="en-ZA" sz="1200" dirty="0" smtClean="0"/>
              <a:t>Project page</a:t>
            </a:r>
            <a:r>
              <a:rPr lang="en-ZA" sz="1200" dirty="0" smtClean="0"/>
              <a:t>: </a:t>
            </a:r>
            <a:r>
              <a:rPr lang="en-ZA" sz="1200" dirty="0" smtClean="0">
                <a:hlinkClick r:id="rId4"/>
              </a:rPr>
              <a:t>http://milkymist.org/3/migen.html</a:t>
            </a:r>
            <a:endParaRPr lang="en-ZA" sz="1200" dirty="0" smtClean="0"/>
          </a:p>
          <a:p>
            <a:pPr lvl="1">
              <a:lnSpc>
                <a:spcPct val="150000"/>
              </a:lnSpc>
            </a:pPr>
            <a:r>
              <a:rPr lang="en-ZA" sz="1200" dirty="0" smtClean="0"/>
              <a:t>Source code</a:t>
            </a:r>
            <a:r>
              <a:rPr lang="en-ZA" sz="1200" dirty="0" smtClean="0"/>
              <a:t>: </a:t>
            </a:r>
            <a:r>
              <a:rPr lang="en-ZA" sz="1200" dirty="0" smtClean="0">
                <a:hlinkClick r:id="rId5"/>
              </a:rPr>
              <a:t>https://github.com/m-labs/migen</a:t>
            </a:r>
            <a:endParaRPr lang="en-ZA" sz="1200" dirty="0" smtClean="0"/>
          </a:p>
          <a:p>
            <a:pPr>
              <a:lnSpc>
                <a:spcPct val="150000"/>
              </a:lnSpc>
            </a:pPr>
            <a:r>
              <a:rPr lang="en-ZA" sz="1200" dirty="0" err="1" smtClean="0"/>
              <a:t>MyHDL</a:t>
            </a:r>
            <a:endParaRPr lang="en-ZA" sz="1200" dirty="0" smtClean="0"/>
          </a:p>
          <a:p>
            <a:pPr lvl="1">
              <a:lnSpc>
                <a:spcPct val="150000"/>
              </a:lnSpc>
            </a:pPr>
            <a:r>
              <a:rPr lang="en-ZA" sz="1200" dirty="0" smtClean="0"/>
              <a:t>Project page</a:t>
            </a:r>
            <a:r>
              <a:rPr lang="en-ZA" sz="1200" dirty="0" smtClean="0"/>
              <a:t>: </a:t>
            </a:r>
            <a:r>
              <a:rPr lang="en-ZA" sz="1200" dirty="0" smtClean="0">
                <a:hlinkClick r:id="rId6"/>
              </a:rPr>
              <a:t>http://www.myhdl.org/doku.php</a:t>
            </a:r>
            <a:endParaRPr lang="en-ZA" sz="1200" dirty="0" smtClean="0"/>
          </a:p>
          <a:p>
            <a:pPr lvl="1">
              <a:lnSpc>
                <a:spcPct val="150000"/>
              </a:lnSpc>
            </a:pPr>
            <a:r>
              <a:rPr lang="en-ZA" sz="1200" dirty="0" smtClean="0"/>
              <a:t>Source code</a:t>
            </a:r>
            <a:r>
              <a:rPr lang="en-ZA" sz="1200" dirty="0" smtClean="0"/>
              <a:t>: </a:t>
            </a:r>
            <a:r>
              <a:rPr lang="en-ZA" sz="1200" dirty="0" smtClean="0">
                <a:hlinkClick r:id="rId7"/>
              </a:rPr>
              <a:t>https://bitbucket.org/jandecaluwe/myhdl</a:t>
            </a:r>
            <a:endParaRPr lang="en-ZA" sz="1200" dirty="0" smtClean="0"/>
          </a:p>
          <a:p>
            <a:pPr>
              <a:lnSpc>
                <a:spcPct val="150000"/>
              </a:lnSpc>
            </a:pPr>
            <a:r>
              <a:rPr lang="en-ZA" sz="1200" dirty="0" smtClean="0"/>
              <a:t>Ptolemy</a:t>
            </a:r>
          </a:p>
          <a:p>
            <a:pPr lvl="1">
              <a:lnSpc>
                <a:spcPct val="150000"/>
              </a:lnSpc>
            </a:pPr>
            <a:r>
              <a:rPr lang="en-ZA" sz="1200" dirty="0" smtClean="0"/>
              <a:t>Project page</a:t>
            </a:r>
            <a:r>
              <a:rPr lang="en-ZA" sz="1200" dirty="0" smtClean="0"/>
              <a:t>: </a:t>
            </a:r>
            <a:r>
              <a:rPr lang="en-ZA" sz="1200" dirty="0" smtClean="0">
                <a:hlinkClick r:id="rId8"/>
              </a:rPr>
              <a:t>http://ptolemy.eecs.berkeley.edu/ptolemyII/</a:t>
            </a:r>
            <a:endParaRPr lang="en-ZA" sz="1200" dirty="0" smtClean="0"/>
          </a:p>
          <a:p>
            <a:pPr>
              <a:lnSpc>
                <a:spcPct val="150000"/>
              </a:lnSpc>
            </a:pPr>
            <a:r>
              <a:rPr lang="en-ZA" sz="1200" dirty="0" smtClean="0"/>
              <a:t>GNU Radio</a:t>
            </a:r>
          </a:p>
          <a:p>
            <a:pPr lvl="1">
              <a:lnSpc>
                <a:spcPct val="150000"/>
              </a:lnSpc>
            </a:pPr>
            <a:r>
              <a:rPr lang="en-ZA" sz="1200" dirty="0" smtClean="0"/>
              <a:t>Project page</a:t>
            </a:r>
            <a:r>
              <a:rPr lang="en-ZA" sz="1200" dirty="0" smtClean="0"/>
              <a:t>: </a:t>
            </a:r>
            <a:r>
              <a:rPr lang="en-ZA" sz="1200" dirty="0" smtClean="0">
                <a:hlinkClick r:id="rId9"/>
              </a:rPr>
              <a:t>http://gnuradio.org/redmine/projects/gnuradio/wiki</a:t>
            </a:r>
            <a:r>
              <a:rPr lang="en-ZA" sz="1200" dirty="0" smtClean="0"/>
              <a:t> </a:t>
            </a:r>
          </a:p>
          <a:p>
            <a:pPr>
              <a:lnSpc>
                <a:spcPct val="150000"/>
              </a:lnSpc>
            </a:pPr>
            <a:r>
              <a:rPr lang="en-ZA" sz="1200" dirty="0" smtClean="0"/>
              <a:t>EDA Playground (</a:t>
            </a:r>
            <a:r>
              <a:rPr lang="en-ZA" sz="1200" dirty="0" err="1" smtClean="0"/>
              <a:t>MiGen</a:t>
            </a:r>
            <a:r>
              <a:rPr lang="en-ZA" sz="1200" dirty="0" smtClean="0"/>
              <a:t> and </a:t>
            </a:r>
            <a:r>
              <a:rPr lang="en-ZA" sz="1200" dirty="0" err="1" smtClean="0"/>
              <a:t>MyHDL</a:t>
            </a:r>
            <a:r>
              <a:rPr lang="en-ZA" sz="1200" dirty="0" smtClean="0"/>
              <a:t>)</a:t>
            </a:r>
          </a:p>
          <a:p>
            <a:pPr lvl="1">
              <a:lnSpc>
                <a:spcPct val="150000"/>
              </a:lnSpc>
            </a:pPr>
            <a:r>
              <a:rPr lang="en-ZA" sz="1200" dirty="0"/>
              <a:t>Project </a:t>
            </a:r>
            <a:r>
              <a:rPr lang="en-ZA" sz="1200" dirty="0" smtClean="0"/>
              <a:t>page: </a:t>
            </a:r>
            <a:r>
              <a:rPr lang="en-ZA" sz="1200" dirty="0" smtClean="0">
                <a:hlinkClick r:id="rId10"/>
              </a:rPr>
              <a:t>http://www.edaplayground.com/</a:t>
            </a:r>
            <a:endParaRPr lang="en-ZA" sz="1200" dirty="0"/>
          </a:p>
        </p:txBody>
      </p:sp>
      <p:pic>
        <p:nvPicPr>
          <p:cNvPr id="2050" name="Picture 2" descr="C:\Users\User\Dropbox\Msc\Conferences\High_Performance_Signal_Data_Processing_2014\images\github-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8800" y="1924677"/>
            <a:ext cx="1365898" cy="9105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ropbox\Msc\Conferences\High_Performance_Signal_Data_Processing_2014\images\bit-bucket-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24600" y="3482682"/>
            <a:ext cx="744830" cy="7448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ropbox\Msc\Conferences\High_Performance_Signal_Data_Processing_2014\images\eda-playgroun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5181600"/>
            <a:ext cx="954088" cy="8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33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Outline</a:t>
            </a:r>
            <a:endParaRPr lang="en-US" sz="3000" b="1" dirty="0"/>
          </a:p>
        </p:txBody>
      </p:sp>
      <p:sp>
        <p:nvSpPr>
          <p:cNvPr id="3" name="Content Placeholder 2"/>
          <p:cNvSpPr>
            <a:spLocks noGrp="1"/>
          </p:cNvSpPr>
          <p:nvPr>
            <p:ph idx="1"/>
          </p:nvPr>
        </p:nvSpPr>
        <p:spPr/>
        <p:txBody>
          <a:bodyPr>
            <a:normAutofit/>
          </a:bodyPr>
          <a:lstStyle/>
          <a:p>
            <a:r>
              <a:rPr lang="en-US" dirty="0" smtClean="0"/>
              <a:t>Motivation – Design </a:t>
            </a:r>
            <a:r>
              <a:rPr lang="en-US" dirty="0"/>
              <a:t>P</a:t>
            </a:r>
            <a:r>
              <a:rPr lang="en-US" dirty="0" smtClean="0"/>
              <a:t>roductivity Gap</a:t>
            </a:r>
          </a:p>
          <a:p>
            <a:r>
              <a:rPr lang="en-US" dirty="0"/>
              <a:t>Basics </a:t>
            </a:r>
            <a:r>
              <a:rPr lang="en-US" dirty="0" smtClean="0"/>
              <a:t>– SDR Overview</a:t>
            </a:r>
          </a:p>
          <a:p>
            <a:r>
              <a:rPr lang="en-US" dirty="0" smtClean="0"/>
              <a:t>Survey Methodology </a:t>
            </a:r>
          </a:p>
          <a:p>
            <a:r>
              <a:rPr lang="en-US" dirty="0" smtClean="0"/>
              <a:t>Ideal High Level SDR Tool-Flow Requirements</a:t>
            </a:r>
          </a:p>
          <a:p>
            <a:r>
              <a:rPr lang="en-US" dirty="0" smtClean="0"/>
              <a:t>Survey of Potential High-Level SDR Tools</a:t>
            </a:r>
          </a:p>
          <a:p>
            <a:r>
              <a:rPr lang="en-US" dirty="0" smtClean="0"/>
              <a:t>Conclusions</a:t>
            </a:r>
            <a:endParaRPr lang="en-US" dirty="0" smtClean="0"/>
          </a:p>
          <a:p>
            <a:endParaRPr lang="en-US" dirty="0" smtClean="0"/>
          </a:p>
          <a:p>
            <a:endParaRPr lang="en-US" dirty="0"/>
          </a:p>
        </p:txBody>
      </p:sp>
    </p:spTree>
    <p:extLst>
      <p:ext uri="{BB962C8B-B14F-4D97-AF65-F5344CB8AC3E}">
        <p14:creationId xmlns:p14="http://schemas.microsoft.com/office/powerpoint/2010/main" val="152254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3000" b="1" dirty="0" smtClean="0"/>
              <a:t>The Design </a:t>
            </a:r>
            <a:r>
              <a:rPr lang="en-US" sz="3000" b="1" dirty="0" err="1" smtClean="0"/>
              <a:t>Producity</a:t>
            </a:r>
            <a:r>
              <a:rPr lang="en-US" sz="3000" b="1" dirty="0" smtClean="0"/>
              <a:t> Gap</a:t>
            </a:r>
            <a:endParaRPr lang="en-US" sz="3000" b="1" dirty="0"/>
          </a:p>
        </p:txBody>
      </p:sp>
      <p:sp>
        <p:nvSpPr>
          <p:cNvPr id="3" name="Content Placeholder 2"/>
          <p:cNvSpPr>
            <a:spLocks noGrp="1"/>
          </p:cNvSpPr>
          <p:nvPr>
            <p:ph idx="1"/>
          </p:nvPr>
        </p:nvSpPr>
        <p:spPr>
          <a:xfrm>
            <a:off x="457200" y="1371600"/>
            <a:ext cx="8382000" cy="1524000"/>
          </a:xfrm>
        </p:spPr>
        <p:txBody>
          <a:bodyPr>
            <a:normAutofit/>
          </a:bodyPr>
          <a:lstStyle/>
          <a:p>
            <a:r>
              <a:rPr lang="en-US" sz="2000" dirty="0" smtClean="0"/>
              <a:t>Hardware complexity doubles about every 18 months</a:t>
            </a:r>
          </a:p>
          <a:p>
            <a:r>
              <a:rPr lang="en-US" sz="2000" dirty="0" smtClean="0"/>
              <a:t>Hardware increases in computing potential – </a:t>
            </a:r>
            <a:r>
              <a:rPr lang="en-US" sz="2000" dirty="0" err="1" smtClean="0"/>
              <a:t>eg</a:t>
            </a:r>
            <a:r>
              <a:rPr lang="en-US" sz="2000" dirty="0" smtClean="0"/>
              <a:t>. GPPs, DSPs, FPGAs</a:t>
            </a:r>
          </a:p>
          <a:p>
            <a:r>
              <a:rPr lang="en-ZA" sz="2000" dirty="0"/>
              <a:t>Hardware capabilities are increasing faster than designer’s abilities to design for them</a:t>
            </a:r>
          </a:p>
          <a:p>
            <a:endParaRPr lang="en-US" sz="2000" dirty="0"/>
          </a:p>
        </p:txBody>
      </p:sp>
      <p:sp>
        <p:nvSpPr>
          <p:cNvPr id="7" name="TextBox 6"/>
          <p:cNvSpPr txBox="1"/>
          <p:nvPr/>
        </p:nvSpPr>
        <p:spPr>
          <a:xfrm>
            <a:off x="838201" y="6553200"/>
            <a:ext cx="4571999" cy="338554"/>
          </a:xfrm>
          <a:prstGeom prst="rect">
            <a:avLst/>
          </a:prstGeom>
          <a:noFill/>
        </p:spPr>
        <p:txBody>
          <a:bodyPr wrap="square" rtlCol="0">
            <a:spAutoFit/>
          </a:bodyPr>
          <a:lstStyle/>
          <a:p>
            <a:r>
              <a:rPr lang="en-US" sz="1200" dirty="0">
                <a:solidFill>
                  <a:prstClr val="black"/>
                </a:solidFill>
              </a:rPr>
              <a:t>o</a:t>
            </a:r>
            <a:r>
              <a:rPr lang="en-US" sz="1200" dirty="0" smtClean="0">
                <a:solidFill>
                  <a:prstClr val="black"/>
                </a:solidFill>
              </a:rPr>
              <a:t>riginal image: </a:t>
            </a:r>
            <a:r>
              <a:rPr lang="en-US" sz="1200" dirty="0" smtClean="0">
                <a:solidFill>
                  <a:prstClr val="black"/>
                </a:solidFill>
                <a:hlinkClick r:id="rId3"/>
              </a:rPr>
              <a:t>http://ppl.stanford.edu/main</a:t>
            </a:r>
            <a:r>
              <a:rPr lang="en-US" sz="1600" dirty="0" smtClean="0">
                <a:solidFill>
                  <a:prstClr val="black"/>
                </a:solidFill>
                <a:hlinkClick r:id="rId3"/>
              </a:rPr>
              <a:t>/</a:t>
            </a:r>
            <a:endParaRPr lang="en-US" sz="1600" dirty="0">
              <a:solidFill>
                <a:prstClr val="black"/>
              </a:solidFill>
            </a:endParaRPr>
          </a:p>
        </p:txBody>
      </p:sp>
      <p:sp>
        <p:nvSpPr>
          <p:cNvPr id="12" name="Rounded Rectangle 11"/>
          <p:cNvSpPr/>
          <p:nvPr/>
        </p:nvSpPr>
        <p:spPr>
          <a:xfrm>
            <a:off x="295627" y="2895600"/>
            <a:ext cx="8543573"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khobatha\Desktop\programmability cha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427" y="3054529"/>
            <a:ext cx="6553200" cy="3184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khobatha\school\postgraduate\ska\2013 Conference\presentation\khobatha-PR-21102013\gn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931" y="3413183"/>
            <a:ext cx="1121696" cy="1111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khobatha\school\postgraduate\ska\2013 Conference\presentation\khobatha-PR-21102013\usr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520" y="4904769"/>
            <a:ext cx="899107" cy="103110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33777" y="4095750"/>
            <a:ext cx="1314450" cy="600686"/>
          </a:xfrm>
          <a:prstGeom prst="roundRect">
            <a:avLst/>
          </a:prstGeom>
          <a:solidFill>
            <a:srgbClr val="DE0000"/>
          </a:solidFill>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b="1" dirty="0" smtClean="0"/>
              <a:t>Software Defined Radios</a:t>
            </a:r>
            <a:endParaRPr lang="en-US" sz="1100" b="1" dirty="0"/>
          </a:p>
        </p:txBody>
      </p:sp>
    </p:spTree>
    <p:extLst>
      <p:ext uri="{BB962C8B-B14F-4D97-AF65-F5344CB8AC3E}">
        <p14:creationId xmlns:p14="http://schemas.microsoft.com/office/powerpoint/2010/main" val="21011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accent2"/>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t>From Hardware-defined to Software-defined Radio</a:t>
            </a:r>
            <a:endParaRPr lang="en-US" sz="3000" b="1" dirty="0"/>
          </a:p>
        </p:txBody>
      </p:sp>
      <p:sp>
        <p:nvSpPr>
          <p:cNvPr id="3" name="Content Placeholder 2"/>
          <p:cNvSpPr>
            <a:spLocks noGrp="1"/>
          </p:cNvSpPr>
          <p:nvPr>
            <p:ph idx="1"/>
          </p:nvPr>
        </p:nvSpPr>
        <p:spPr>
          <a:xfrm>
            <a:off x="457200" y="1447800"/>
            <a:ext cx="4419600" cy="2198132"/>
          </a:xfrm>
        </p:spPr>
        <p:txBody>
          <a:bodyPr>
            <a:normAutofit fontScale="32500" lnSpcReduction="20000"/>
          </a:bodyPr>
          <a:lstStyle/>
          <a:p>
            <a:pPr marL="0" indent="0">
              <a:lnSpc>
                <a:spcPct val="170000"/>
              </a:lnSpc>
              <a:buNone/>
            </a:pPr>
            <a:r>
              <a:rPr lang="en-US" sz="5500" b="1" dirty="0" smtClean="0"/>
              <a:t>Traditional Hardware-defined radio:</a:t>
            </a:r>
          </a:p>
          <a:p>
            <a:pPr>
              <a:lnSpc>
                <a:spcPct val="170000"/>
              </a:lnSpc>
            </a:pPr>
            <a:r>
              <a:rPr lang="en-US" sz="4900" dirty="0"/>
              <a:t>F</a:t>
            </a:r>
            <a:r>
              <a:rPr lang="en-US" sz="4900" dirty="0" smtClean="0"/>
              <a:t>ixed </a:t>
            </a:r>
            <a:r>
              <a:rPr lang="en-US" sz="4900" dirty="0" smtClean="0"/>
              <a:t>functionality</a:t>
            </a:r>
            <a:r>
              <a:rPr lang="en-US" sz="4900" dirty="0" smtClean="0"/>
              <a:t> </a:t>
            </a:r>
            <a:r>
              <a:rPr lang="en-US" sz="4900" dirty="0" err="1" smtClean="0"/>
              <a:t>E.g</a:t>
            </a:r>
            <a:r>
              <a:rPr lang="en-US" sz="4900" dirty="0"/>
              <a:t>: FM only</a:t>
            </a:r>
          </a:p>
          <a:p>
            <a:pPr>
              <a:lnSpc>
                <a:spcPct val="170000"/>
              </a:lnSpc>
            </a:pPr>
            <a:r>
              <a:rPr lang="en-US" sz="4900" dirty="0" smtClean="0"/>
              <a:t>Require new </a:t>
            </a:r>
            <a:r>
              <a:rPr lang="en-US" sz="4900" dirty="0" smtClean="0"/>
              <a:t>HW</a:t>
            </a:r>
            <a:r>
              <a:rPr lang="en-US" sz="4900" dirty="0" smtClean="0"/>
              <a:t> </a:t>
            </a:r>
            <a:r>
              <a:rPr lang="en-US" sz="4900" dirty="0" smtClean="0"/>
              <a:t>to </a:t>
            </a:r>
            <a:r>
              <a:rPr lang="en-US" sz="4900" dirty="0"/>
              <a:t>support new </a:t>
            </a:r>
            <a:endParaRPr lang="en-US" sz="4900" dirty="0" smtClean="0"/>
          </a:p>
          <a:p>
            <a:pPr marL="0" indent="0">
              <a:lnSpc>
                <a:spcPct val="170000"/>
              </a:lnSpc>
              <a:buNone/>
            </a:pPr>
            <a:r>
              <a:rPr lang="en-US" sz="4900" dirty="0"/>
              <a:t> </a:t>
            </a:r>
            <a:r>
              <a:rPr lang="en-US" sz="4900" dirty="0" smtClean="0"/>
              <a:t>   radio </a:t>
            </a:r>
            <a:r>
              <a:rPr lang="en-US" sz="4900" dirty="0" smtClean="0"/>
              <a:t>standard/protocols</a:t>
            </a:r>
          </a:p>
          <a:p>
            <a:pPr>
              <a:lnSpc>
                <a:spcPct val="170000"/>
              </a:lnSpc>
            </a:pPr>
            <a:r>
              <a:rPr lang="en-US" sz="4900" b="1" dirty="0" smtClean="0">
                <a:solidFill>
                  <a:srgbClr val="FF0000"/>
                </a:solidFill>
              </a:rPr>
              <a:t>Not sustainable!</a:t>
            </a:r>
          </a:p>
          <a:p>
            <a:pPr marL="0" indent="0">
              <a:lnSpc>
                <a:spcPct val="170000"/>
              </a:lnSpc>
              <a:buNone/>
            </a:pPr>
            <a:endParaRPr lang="en-US" sz="4900" dirty="0" smtClean="0"/>
          </a:p>
          <a:p>
            <a:pPr marL="0" indent="0">
              <a:lnSpc>
                <a:spcPct val="170000"/>
              </a:lnSpc>
              <a:buNone/>
            </a:pPr>
            <a:endParaRPr lang="en-US" sz="49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44196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800600"/>
            <a:ext cx="44196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770900"/>
            <a:ext cx="4191000" cy="2782300"/>
          </a:xfrm>
          <a:prstGeom prst="rect">
            <a:avLst/>
          </a:prstGeom>
          <a:noFill/>
        </p:spPr>
        <p:txBody>
          <a:bodyPr wrap="square" rtlCol="0">
            <a:spAutoFit/>
          </a:bodyPr>
          <a:lstStyle/>
          <a:p>
            <a:r>
              <a:rPr lang="en-ZA" b="1" dirty="0" smtClean="0"/>
              <a:t>Software-defined radio:</a:t>
            </a:r>
          </a:p>
          <a:p>
            <a:pPr marL="171450" indent="-171450">
              <a:lnSpc>
                <a:spcPct val="150000"/>
              </a:lnSpc>
              <a:spcBef>
                <a:spcPct val="20000"/>
              </a:spcBef>
              <a:buClr>
                <a:schemeClr val="accent1"/>
              </a:buClr>
              <a:buSzPct val="85000"/>
              <a:buFont typeface="Arial" pitchFamily="34" charset="0"/>
              <a:buChar char="•"/>
            </a:pPr>
            <a:r>
              <a:rPr lang="en-ZA" sz="1600" dirty="0"/>
              <a:t>“Some or all of the physical layer </a:t>
            </a:r>
          </a:p>
          <a:p>
            <a:pPr>
              <a:lnSpc>
                <a:spcPct val="150000"/>
              </a:lnSpc>
              <a:spcBef>
                <a:spcPct val="20000"/>
              </a:spcBef>
              <a:buClr>
                <a:schemeClr val="accent1"/>
              </a:buClr>
              <a:buSzPct val="85000"/>
              <a:buFont typeface="Arial" pitchFamily="34" charset="0"/>
            </a:pPr>
            <a:r>
              <a:rPr lang="en-ZA" sz="1600" dirty="0"/>
              <a:t>    </a:t>
            </a:r>
            <a:r>
              <a:rPr lang="en-ZA" sz="1600" dirty="0" smtClean="0"/>
              <a:t>functions </a:t>
            </a:r>
            <a:r>
              <a:rPr lang="en-ZA" sz="1600" dirty="0"/>
              <a:t>are </a:t>
            </a:r>
            <a:r>
              <a:rPr lang="en-ZA" sz="1600" b="1" dirty="0" smtClean="0">
                <a:solidFill>
                  <a:srgbClr val="FF0000"/>
                </a:solidFill>
              </a:rPr>
              <a:t>SW-defined</a:t>
            </a:r>
            <a:r>
              <a:rPr lang="en-ZA" sz="1600" dirty="0"/>
              <a:t>” </a:t>
            </a:r>
            <a:r>
              <a:rPr lang="en-ZA" sz="1600" dirty="0" smtClean="0"/>
              <a:t>(SDR Forum) </a:t>
            </a:r>
            <a:endParaRPr lang="en-US" sz="1600" dirty="0"/>
          </a:p>
          <a:p>
            <a:pPr marL="171450" indent="-171450">
              <a:lnSpc>
                <a:spcPct val="150000"/>
              </a:lnSpc>
              <a:spcBef>
                <a:spcPct val="20000"/>
              </a:spcBef>
              <a:buClr>
                <a:schemeClr val="accent1"/>
              </a:buClr>
              <a:buSzPct val="85000"/>
              <a:buFont typeface="Arial" pitchFamily="34" charset="0"/>
              <a:buChar char="•"/>
            </a:pPr>
            <a:r>
              <a:rPr lang="en-US" sz="1600" dirty="0"/>
              <a:t>High-performance programmable DSP devices (</a:t>
            </a:r>
            <a:r>
              <a:rPr lang="en-US" sz="1600" b="1" dirty="0"/>
              <a:t>GPPs</a:t>
            </a:r>
            <a:r>
              <a:rPr lang="en-US" sz="1600" dirty="0"/>
              <a:t>: </a:t>
            </a:r>
            <a:r>
              <a:rPr lang="en-US" sz="1600" dirty="0" smtClean="0"/>
              <a:t>parallel C</a:t>
            </a:r>
            <a:r>
              <a:rPr lang="en-US" sz="1600" dirty="0"/>
              <a:t>++, </a:t>
            </a:r>
            <a:r>
              <a:rPr lang="en-US" sz="1600" b="1" dirty="0"/>
              <a:t>DSPs:</a:t>
            </a:r>
            <a:r>
              <a:rPr lang="en-US" sz="1600" dirty="0"/>
              <a:t> C, </a:t>
            </a:r>
            <a:r>
              <a:rPr lang="en-US" sz="1600" b="1" dirty="0"/>
              <a:t>FPGAs:</a:t>
            </a:r>
            <a:r>
              <a:rPr lang="en-US" sz="1600" dirty="0"/>
              <a:t> HDL, </a:t>
            </a:r>
            <a:r>
              <a:rPr lang="en-US" sz="1600" b="1" dirty="0"/>
              <a:t>GPGPUs:</a:t>
            </a:r>
            <a:r>
              <a:rPr lang="en-US" sz="1600" dirty="0"/>
              <a:t> C/</a:t>
            </a:r>
            <a:r>
              <a:rPr lang="en-US" sz="1600" dirty="0" err="1"/>
              <a:t>OpenCL</a:t>
            </a:r>
            <a:r>
              <a:rPr lang="en-US" sz="1600" dirty="0"/>
              <a:t>)</a:t>
            </a:r>
          </a:p>
          <a:p>
            <a:pPr marL="171450" indent="-171450">
              <a:lnSpc>
                <a:spcPct val="150000"/>
              </a:lnSpc>
              <a:spcBef>
                <a:spcPct val="20000"/>
              </a:spcBef>
              <a:buClr>
                <a:schemeClr val="accent1"/>
              </a:buClr>
              <a:buSzPct val="85000"/>
              <a:buFont typeface="Arial" pitchFamily="34" charset="0"/>
              <a:buChar char="•"/>
            </a:pPr>
            <a:r>
              <a:rPr lang="en-US" sz="1600" dirty="0" err="1"/>
              <a:t>E.g</a:t>
            </a:r>
            <a:r>
              <a:rPr lang="en-US" sz="1600" dirty="0"/>
              <a:t> </a:t>
            </a:r>
            <a:r>
              <a:rPr lang="en-US" sz="1600" dirty="0" err="1"/>
              <a:t>MeerKAT</a:t>
            </a:r>
            <a:r>
              <a:rPr lang="en-US" sz="1600" dirty="0"/>
              <a:t> receiver</a:t>
            </a:r>
          </a:p>
        </p:txBody>
      </p:sp>
      <p:sp>
        <p:nvSpPr>
          <p:cNvPr id="5" name="TextBox 4"/>
          <p:cNvSpPr txBox="1"/>
          <p:nvPr/>
        </p:nvSpPr>
        <p:spPr>
          <a:xfrm>
            <a:off x="6781800" y="3276600"/>
            <a:ext cx="304800" cy="369332"/>
          </a:xfrm>
          <a:prstGeom prst="rect">
            <a:avLst/>
          </a:prstGeom>
          <a:noFill/>
        </p:spPr>
        <p:txBody>
          <a:bodyPr wrap="square" rtlCol="0">
            <a:spAutoFit/>
          </a:bodyPr>
          <a:lstStyle/>
          <a:p>
            <a:endParaRPr lang="en-ZA" dirty="0"/>
          </a:p>
        </p:txBody>
      </p:sp>
      <p:sp>
        <p:nvSpPr>
          <p:cNvPr id="9" name="TextBox 8"/>
          <p:cNvSpPr txBox="1"/>
          <p:nvPr/>
        </p:nvSpPr>
        <p:spPr>
          <a:xfrm>
            <a:off x="6553200" y="3886200"/>
            <a:ext cx="2133600" cy="253916"/>
          </a:xfrm>
          <a:prstGeom prst="rect">
            <a:avLst/>
          </a:prstGeom>
          <a:noFill/>
        </p:spPr>
        <p:txBody>
          <a:bodyPr wrap="square" rtlCol="0">
            <a:spAutoFit/>
          </a:bodyPr>
          <a:lstStyle/>
          <a:p>
            <a:r>
              <a:rPr lang="en-ZA" sz="1000" dirty="0" smtClean="0"/>
              <a:t>SDR Handbook (2010</a:t>
            </a:r>
            <a:r>
              <a:rPr lang="en-ZA" sz="1050" dirty="0" smtClean="0"/>
              <a:t>)</a:t>
            </a:r>
            <a:endParaRPr lang="en-ZA" sz="1050" dirty="0"/>
          </a:p>
        </p:txBody>
      </p:sp>
      <p:sp>
        <p:nvSpPr>
          <p:cNvPr id="10" name="TextBox 9"/>
          <p:cNvSpPr txBox="1"/>
          <p:nvPr/>
        </p:nvSpPr>
        <p:spPr>
          <a:xfrm>
            <a:off x="6705600" y="4800600"/>
            <a:ext cx="2133600" cy="253916"/>
          </a:xfrm>
          <a:prstGeom prst="rect">
            <a:avLst/>
          </a:prstGeom>
          <a:noFill/>
        </p:spPr>
        <p:txBody>
          <a:bodyPr wrap="square" rtlCol="0">
            <a:spAutoFit/>
          </a:bodyPr>
          <a:lstStyle/>
          <a:p>
            <a:r>
              <a:rPr lang="en-ZA" sz="1000" dirty="0" err="1" smtClean="0"/>
              <a:t>Mitola</a:t>
            </a:r>
            <a:r>
              <a:rPr lang="en-ZA" sz="1000" dirty="0" smtClean="0"/>
              <a:t> (1992</a:t>
            </a:r>
            <a:r>
              <a:rPr lang="en-ZA" sz="1050" dirty="0" smtClean="0"/>
              <a:t>)</a:t>
            </a:r>
            <a:endParaRPr lang="en-ZA" sz="1050" dirty="0"/>
          </a:p>
        </p:txBody>
      </p:sp>
    </p:spTree>
    <p:extLst>
      <p:ext uri="{BB962C8B-B14F-4D97-AF65-F5344CB8AC3E}">
        <p14:creationId xmlns:p14="http://schemas.microsoft.com/office/powerpoint/2010/main" val="18196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smtClean="0"/>
              <a:t>Survey Methodology</a:t>
            </a:r>
            <a:endParaRPr lang="en-ZA" sz="3000" b="1" dirty="0"/>
          </a:p>
        </p:txBody>
      </p:sp>
      <p:sp>
        <p:nvSpPr>
          <p:cNvPr id="3" name="Content Placeholder 2"/>
          <p:cNvSpPr>
            <a:spLocks noGrp="1"/>
          </p:cNvSpPr>
          <p:nvPr>
            <p:ph idx="1"/>
          </p:nvPr>
        </p:nvSpPr>
        <p:spPr/>
        <p:txBody>
          <a:bodyPr/>
          <a:lstStyle/>
          <a:p>
            <a:pPr marL="0" indent="0">
              <a:buNone/>
            </a:pPr>
            <a:endParaRPr lang="en-ZA" dirty="0"/>
          </a:p>
        </p:txBody>
      </p:sp>
      <p:sp>
        <p:nvSpPr>
          <p:cNvPr id="4" name="Rectangle 3"/>
          <p:cNvSpPr/>
          <p:nvPr/>
        </p:nvSpPr>
        <p:spPr>
          <a:xfrm>
            <a:off x="2362200" y="19050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System-engineer requirements for an Ideal High-Level SDR Tool-Flow</a:t>
            </a:r>
            <a:endParaRPr lang="en-ZA" dirty="0"/>
          </a:p>
        </p:txBody>
      </p:sp>
      <p:sp>
        <p:nvSpPr>
          <p:cNvPr id="5" name="Rectangle 4"/>
          <p:cNvSpPr/>
          <p:nvPr/>
        </p:nvSpPr>
        <p:spPr>
          <a:xfrm>
            <a:off x="2362200" y="33528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Evaluate a selected set of potential </a:t>
            </a:r>
            <a:r>
              <a:rPr lang="en-ZA" dirty="0" smtClean="0"/>
              <a:t>high-level open-source tools </a:t>
            </a:r>
            <a:r>
              <a:rPr lang="en-ZA" dirty="0" smtClean="0"/>
              <a:t>against the Ideal SDR Tool-Flow </a:t>
            </a:r>
            <a:r>
              <a:rPr lang="en-ZA" dirty="0" smtClean="0"/>
              <a:t>requirements</a:t>
            </a:r>
            <a:endParaRPr lang="en-ZA" dirty="0"/>
          </a:p>
        </p:txBody>
      </p:sp>
      <p:sp>
        <p:nvSpPr>
          <p:cNvPr id="7" name="Rectangle 6"/>
          <p:cNvSpPr/>
          <p:nvPr/>
        </p:nvSpPr>
        <p:spPr>
          <a:xfrm>
            <a:off x="2362200" y="4876800"/>
            <a:ext cx="4648200" cy="1066800"/>
          </a:xfrm>
          <a:prstGeom prst="rect">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ZA" dirty="0" smtClean="0"/>
              <a:t>Make recommendations based on the evaluations</a:t>
            </a:r>
            <a:endParaRPr lang="en-ZA" dirty="0"/>
          </a:p>
        </p:txBody>
      </p:sp>
      <p:cxnSp>
        <p:nvCxnSpPr>
          <p:cNvPr id="9" name="Straight Arrow Connector 8"/>
          <p:cNvCxnSpPr>
            <a:endCxn id="5" idx="0"/>
          </p:cNvCxnSpPr>
          <p:nvPr/>
        </p:nvCxnSpPr>
        <p:spPr>
          <a:xfrm>
            <a:off x="4686300" y="2971800"/>
            <a:ext cx="0" cy="381000"/>
          </a:xfrm>
          <a:prstGeom prst="straightConnector1">
            <a:avLst/>
          </a:prstGeom>
          <a:ln w="28575">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a:stCxn id="5" idx="2"/>
          </p:cNvCxnSpPr>
          <p:nvPr/>
        </p:nvCxnSpPr>
        <p:spPr>
          <a:xfrm>
            <a:off x="4686300" y="4419600"/>
            <a:ext cx="0" cy="457200"/>
          </a:xfrm>
          <a:prstGeom prst="straightConnector1">
            <a:avLst/>
          </a:prstGeom>
          <a:ln w="28575">
            <a:headEnd type="none" w="med" len="med"/>
            <a:tailEnd type="triangl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4028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Ideal High-Level SDR Tool-Flow Requirements</a:t>
            </a:r>
            <a:endParaRPr lang="en-US" sz="3000" b="1" dirty="0"/>
          </a:p>
        </p:txBody>
      </p:sp>
      <p:sp>
        <p:nvSpPr>
          <p:cNvPr id="3" name="Content Placeholder 2"/>
          <p:cNvSpPr>
            <a:spLocks noGrp="1"/>
          </p:cNvSpPr>
          <p:nvPr>
            <p:ph idx="1"/>
          </p:nvPr>
        </p:nvSpPr>
        <p:spPr>
          <a:xfrm>
            <a:off x="457200" y="1600200"/>
            <a:ext cx="8305800" cy="4876800"/>
          </a:xfrm>
        </p:spPr>
        <p:txBody>
          <a:bodyPr>
            <a:normAutofit fontScale="92500" lnSpcReduction="10000"/>
          </a:bodyPr>
          <a:lstStyle/>
          <a:p>
            <a:pPr marL="457200" indent="-457200">
              <a:buFont typeface="+mj-lt"/>
              <a:buAutoNum type="arabicPeriod"/>
            </a:pPr>
            <a:r>
              <a:rPr lang="en-US" dirty="0" smtClean="0"/>
              <a:t>Be easy-to-learn and easy-to-use</a:t>
            </a:r>
          </a:p>
          <a:p>
            <a:pPr marL="457200" indent="-457200">
              <a:buFont typeface="+mj-lt"/>
              <a:buAutoNum type="arabicPeriod"/>
            </a:pPr>
            <a:r>
              <a:rPr lang="en-US" dirty="0" smtClean="0"/>
              <a:t>Support both algorithm (module) and system-level design</a:t>
            </a:r>
          </a:p>
          <a:p>
            <a:pPr marL="457200" indent="-457200">
              <a:buFont typeface="+mj-lt"/>
              <a:buAutoNum type="arabicPeriod"/>
            </a:pPr>
            <a:r>
              <a:rPr lang="en-US" dirty="0" smtClean="0"/>
              <a:t>Provide a library of common communications and signal processing primitives</a:t>
            </a:r>
          </a:p>
          <a:p>
            <a:pPr marL="457200" indent="-457200">
              <a:buFont typeface="+mj-lt"/>
              <a:buAutoNum type="arabicPeriod"/>
            </a:pPr>
            <a:r>
              <a:rPr lang="en-US" dirty="0" smtClean="0"/>
              <a:t>Provide sufficient high-level HW abstraction </a:t>
            </a:r>
            <a:r>
              <a:rPr lang="en-US" dirty="0" smtClean="0"/>
              <a:t>mechanisms</a:t>
            </a:r>
          </a:p>
          <a:p>
            <a:pPr marL="457200" indent="-457200">
              <a:buFont typeface="+mj-lt"/>
              <a:buAutoNum type="arabicPeriod"/>
            </a:pPr>
            <a:r>
              <a:rPr lang="en-US" dirty="0"/>
              <a:t>Provide efficient, quick verification and debug </a:t>
            </a:r>
            <a:r>
              <a:rPr lang="en-US" dirty="0" smtClean="0"/>
              <a:t>facilities</a:t>
            </a:r>
            <a:endParaRPr lang="en-US" dirty="0" smtClean="0"/>
          </a:p>
          <a:p>
            <a:pPr marL="457200" indent="-457200">
              <a:buFont typeface="+mj-lt"/>
              <a:buAutoNum type="arabicPeriod"/>
            </a:pPr>
            <a:r>
              <a:rPr lang="en-US" dirty="0" smtClean="0"/>
              <a:t>Facilitate easy cross-platform design portability</a:t>
            </a:r>
          </a:p>
          <a:p>
            <a:pPr marL="457200" indent="-457200">
              <a:buFont typeface="+mj-lt"/>
              <a:buAutoNum type="arabicPeriod"/>
            </a:pPr>
            <a:r>
              <a:rPr lang="en-US" dirty="0" smtClean="0"/>
              <a:t>Support one-click code generation</a:t>
            </a:r>
          </a:p>
          <a:p>
            <a:pPr marL="457200" indent="-457200">
              <a:buFont typeface="+mj-lt"/>
              <a:buAutoNum type="arabicPeriod"/>
            </a:pPr>
            <a:r>
              <a:rPr lang="en-US" dirty="0" smtClean="0"/>
              <a:t>Support heterogeneous processing on SDR devices</a:t>
            </a:r>
          </a:p>
          <a:p>
            <a:pPr marL="457200" indent="-457200">
              <a:buFont typeface="+mj-lt"/>
              <a:buAutoNum type="arabicPeriod"/>
            </a:pPr>
            <a:r>
              <a:rPr lang="en-US" dirty="0" smtClean="0"/>
              <a:t>Produce good quality designs</a:t>
            </a:r>
          </a:p>
          <a:p>
            <a:pPr marL="457200" indent="-457200">
              <a:buFont typeface="+mj-lt"/>
              <a:buAutoNum type="arabicPeriod"/>
            </a:pPr>
            <a:r>
              <a:rPr lang="en-US" dirty="0" smtClean="0"/>
              <a:t>Easy </a:t>
            </a:r>
            <a:r>
              <a:rPr lang="en-US" dirty="0" smtClean="0"/>
              <a:t>integration with legacy design and verification tools </a:t>
            </a:r>
          </a:p>
          <a:p>
            <a:pPr marL="457200" indent="-457200">
              <a:buFont typeface="+mj-lt"/>
              <a:buAutoNum type="arabicPeriod"/>
            </a:pPr>
            <a:r>
              <a:rPr lang="en-US" dirty="0" smtClean="0"/>
              <a:t>Comply with SDR </a:t>
            </a:r>
            <a:r>
              <a:rPr lang="en-US" dirty="0"/>
              <a:t>s</a:t>
            </a:r>
            <a:r>
              <a:rPr lang="en-US" dirty="0" smtClean="0"/>
              <a:t>tandards </a:t>
            </a:r>
            <a:r>
              <a:rPr lang="en-US" dirty="0" err="1" smtClean="0"/>
              <a:t>eg</a:t>
            </a:r>
            <a:r>
              <a:rPr lang="en-US" dirty="0" smtClean="0"/>
              <a:t>. SCA (Adopted by the SDR Forum)</a:t>
            </a:r>
          </a:p>
          <a:p>
            <a:pPr marL="457200" indent="-457200">
              <a:buFont typeface="+mj-lt"/>
              <a:buAutoNum type="arabicPeriod"/>
            </a:pPr>
            <a:endParaRPr lang="en-US" sz="2000" dirty="0"/>
          </a:p>
          <a:p>
            <a:pPr marL="0" indent="0">
              <a:buNone/>
            </a:pPr>
            <a:endParaRPr lang="en-US" sz="2000" dirty="0"/>
          </a:p>
        </p:txBody>
      </p:sp>
    </p:spTree>
    <p:extLst>
      <p:ext uri="{BB962C8B-B14F-4D97-AF65-F5344CB8AC3E}">
        <p14:creationId xmlns:p14="http://schemas.microsoft.com/office/powerpoint/2010/main" val="412696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3000" b="1" dirty="0" smtClean="0"/>
              <a:t>Ideal High-Level SDR Tool-Flow</a:t>
            </a:r>
            <a:endParaRPr lang="en-US" sz="3000" b="1" dirty="0"/>
          </a:p>
        </p:txBody>
      </p:sp>
      <p:graphicFrame>
        <p:nvGraphicFramePr>
          <p:cNvPr id="7" name="Table 6"/>
          <p:cNvGraphicFramePr>
            <a:graphicFrameLocks noGrp="1"/>
          </p:cNvGraphicFramePr>
          <p:nvPr>
            <p:extLst>
              <p:ext uri="{D42A27DB-BD31-4B8C-83A1-F6EECF244321}">
                <p14:modId xmlns:p14="http://schemas.microsoft.com/office/powerpoint/2010/main" val="3868747761"/>
              </p:ext>
            </p:extLst>
          </p:nvPr>
        </p:nvGraphicFramePr>
        <p:xfrm>
          <a:off x="304800" y="1219639"/>
          <a:ext cx="8077200" cy="5290765"/>
        </p:xfrm>
        <a:graphic>
          <a:graphicData uri="http://schemas.openxmlformats.org/drawingml/2006/table">
            <a:tbl>
              <a:tblPr firstRow="1" bandRow="1">
                <a:tableStyleId>{5940675A-B579-460E-94D1-54222C63F5DA}</a:tableStyleId>
              </a:tblPr>
              <a:tblGrid>
                <a:gridCol w="1524000"/>
                <a:gridCol w="1970942"/>
                <a:gridCol w="4582258"/>
              </a:tblGrid>
              <a:tr h="913961">
                <a:tc rowSpan="7">
                  <a:txBody>
                    <a:bodyPr/>
                    <a:lstStyle/>
                    <a:p>
                      <a:endParaRPr lang="en-ZA" dirty="0" smtClean="0"/>
                    </a:p>
                    <a:p>
                      <a:endParaRPr lang="en-ZA" dirty="0" smtClean="0"/>
                    </a:p>
                    <a:p>
                      <a:endParaRPr lang="en-ZA" dirty="0" smtClean="0"/>
                    </a:p>
                  </a:txBody>
                  <a:tcPr/>
                </a:tc>
                <a:tc rowSpan="7">
                  <a:txBody>
                    <a:bodyPr/>
                    <a:lstStyle/>
                    <a:p>
                      <a:endParaRPr lang="en-ZA" dirty="0"/>
                    </a:p>
                  </a:txBody>
                  <a:tcPr/>
                </a:tc>
                <a:tc>
                  <a:txBody>
                    <a:bodyPr/>
                    <a:lstStyle/>
                    <a:p>
                      <a:pPr marL="0" indent="0">
                        <a:buFont typeface="Wingdings" panose="05000000000000000000" pitchFamily="2" charset="2"/>
                        <a:buNone/>
                      </a:pPr>
                      <a:endParaRPr lang="en-ZA" sz="1600" dirty="0"/>
                    </a:p>
                  </a:txBody>
                  <a:tcPr/>
                </a:tc>
              </a:tr>
              <a:tr h="858529">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Algorithm</a:t>
                      </a:r>
                      <a:r>
                        <a:rPr lang="en-ZA" sz="1600" baseline="0" dirty="0" smtClean="0"/>
                        <a:t> and system-level</a:t>
                      </a:r>
                    </a:p>
                    <a:p>
                      <a:pPr marL="285750" indent="-285750">
                        <a:buFont typeface="Wingdings" panose="05000000000000000000" pitchFamily="2" charset="2"/>
                        <a:buChar char="§"/>
                      </a:pPr>
                      <a:r>
                        <a:rPr lang="en-ZA" sz="1600" baseline="0" dirty="0" smtClean="0"/>
                        <a:t>Library of DSP primitives</a:t>
                      </a:r>
                      <a:endParaRPr lang="en-ZA" sz="1600" baseline="0" dirty="0"/>
                    </a:p>
                    <a:p>
                      <a:pPr marL="285750" indent="-285750">
                        <a:buFont typeface="Wingdings" panose="05000000000000000000" pitchFamily="2" charset="2"/>
                        <a:buChar char="§"/>
                      </a:pPr>
                      <a:r>
                        <a:rPr lang="en-ZA" sz="1600" baseline="0" dirty="0" smtClean="0"/>
                        <a:t>Hardware abstraction</a:t>
                      </a:r>
                    </a:p>
                  </a:txBody>
                  <a:tcPr/>
                </a:tc>
              </a:tr>
              <a:tr h="604150">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Efficient, quick verification and debug facilities</a:t>
                      </a:r>
                      <a:endParaRPr lang="en-ZA" sz="1600" dirty="0"/>
                    </a:p>
                  </a:txBody>
                  <a:tcPr/>
                </a:tc>
              </a:tr>
              <a:tr h="830008">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Once-click code generation</a:t>
                      </a:r>
                      <a:endParaRPr lang="en-ZA" sz="1600" dirty="0"/>
                    </a:p>
                  </a:txBody>
                  <a:tcPr/>
                </a:tc>
              </a:tr>
              <a:tr h="673583">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Efficient, quick verification and debug facilities</a:t>
                      </a:r>
                      <a:endParaRPr lang="en-ZA" sz="1600" dirty="0"/>
                    </a:p>
                  </a:txBody>
                  <a:tcPr/>
                </a:tc>
              </a:tr>
              <a:tr h="913009">
                <a:tc vMerge="1">
                  <a:txBody>
                    <a:bodyPr/>
                    <a:lstStyle/>
                    <a:p>
                      <a:endParaRPr lang="en-ZA"/>
                    </a:p>
                  </a:txBody>
                  <a:tcPr/>
                </a:tc>
                <a:tc vMerge="1">
                  <a:txBody>
                    <a:bodyPr/>
                    <a:lstStyle/>
                    <a:p>
                      <a:endParaRPr lang="en-ZA" dirty="0"/>
                    </a:p>
                  </a:txBody>
                  <a:tcPr/>
                </a:tc>
                <a:tc>
                  <a:txBody>
                    <a:bodyPr/>
                    <a:lstStyle/>
                    <a:p>
                      <a:pPr marL="285750" indent="-285750">
                        <a:buFont typeface="Wingdings" panose="05000000000000000000" pitchFamily="2" charset="2"/>
                        <a:buChar char="§"/>
                      </a:pPr>
                      <a:r>
                        <a:rPr lang="en-ZA" sz="1600" dirty="0" smtClean="0"/>
                        <a:t>Easy integration with legacy</a:t>
                      </a:r>
                      <a:r>
                        <a:rPr lang="en-ZA" sz="1600" baseline="0" dirty="0" smtClean="0"/>
                        <a:t> </a:t>
                      </a:r>
                      <a:r>
                        <a:rPr lang="en-ZA" sz="1600" dirty="0" smtClean="0"/>
                        <a:t>tools</a:t>
                      </a:r>
                    </a:p>
                    <a:p>
                      <a:pPr marL="285750" indent="-285750">
                        <a:buFont typeface="Wingdings" panose="05000000000000000000" pitchFamily="2" charset="2"/>
                        <a:buChar char="§"/>
                      </a:pPr>
                      <a:r>
                        <a:rPr lang="en-ZA" sz="1600" dirty="0" smtClean="0"/>
                        <a:t>Heterogeneous processing</a:t>
                      </a:r>
                      <a:endParaRPr lang="en-ZA" sz="1600" dirty="0"/>
                    </a:p>
                    <a:p>
                      <a:pPr marL="285750" indent="-285750">
                        <a:buFont typeface="Wingdings" panose="05000000000000000000" pitchFamily="2" charset="2"/>
                        <a:buChar char="§"/>
                      </a:pPr>
                      <a:r>
                        <a:rPr lang="en-ZA" sz="1600" dirty="0" smtClean="0"/>
                        <a:t>Good</a:t>
                      </a:r>
                      <a:r>
                        <a:rPr lang="en-ZA" sz="1600" baseline="0" dirty="0" smtClean="0"/>
                        <a:t> quality designs</a:t>
                      </a:r>
                      <a:endParaRPr lang="en-ZA" sz="1600" dirty="0" smtClean="0"/>
                    </a:p>
                  </a:txBody>
                  <a:tcPr/>
                </a:tc>
              </a:tr>
              <a:tr h="497525">
                <a:tc vMerge="1">
                  <a:txBody>
                    <a:bodyPr/>
                    <a:lstStyle/>
                    <a:p>
                      <a:endParaRPr lang="en-ZA"/>
                    </a:p>
                  </a:txBody>
                  <a:tcPr/>
                </a:tc>
                <a:tc vMerge="1">
                  <a:txBody>
                    <a:bodyPr/>
                    <a:lstStyle/>
                    <a:p>
                      <a:endParaRPr lang="en-ZA" dirty="0"/>
                    </a:p>
                  </a:txBody>
                  <a:tcPr/>
                </a:tc>
                <a:tc>
                  <a:txBody>
                    <a:bodyPr/>
                    <a:lstStyle/>
                    <a:p>
                      <a:endParaRPr lang="en-ZA" sz="1600" dirty="0"/>
                    </a:p>
                  </a:txBody>
                  <a:tcPr/>
                </a:tc>
              </a:tr>
            </a:tbl>
          </a:graphicData>
        </a:graphic>
      </p:graphicFrame>
      <p:grpSp>
        <p:nvGrpSpPr>
          <p:cNvPr id="22" name="Group 21"/>
          <p:cNvGrpSpPr/>
          <p:nvPr/>
        </p:nvGrpSpPr>
        <p:grpSpPr>
          <a:xfrm>
            <a:off x="1981200" y="1371600"/>
            <a:ext cx="1681051" cy="5105400"/>
            <a:chOff x="838200" y="1295400"/>
            <a:chExt cx="1681051" cy="5334000"/>
          </a:xfrm>
        </p:grpSpPr>
        <p:sp>
          <p:nvSpPr>
            <p:cNvPr id="23" name="Flowchart: Document 22"/>
            <p:cNvSpPr/>
            <p:nvPr/>
          </p:nvSpPr>
          <p:spPr>
            <a:xfrm>
              <a:off x="932086" y="1295400"/>
              <a:ext cx="1508818" cy="762000"/>
            </a:xfrm>
            <a:prstGeom prst="flowChartDocumen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SDR Specification</a:t>
              </a:r>
              <a:endParaRPr lang="en-US" sz="1050" dirty="0"/>
            </a:p>
          </p:txBody>
        </p:sp>
        <p:sp>
          <p:nvSpPr>
            <p:cNvPr id="24" name="Rounded Rectangle 23"/>
            <p:cNvSpPr/>
            <p:nvPr/>
          </p:nvSpPr>
          <p:spPr>
            <a:xfrm>
              <a:off x="838200" y="3037114"/>
              <a:ext cx="1681051"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High level verification</a:t>
              </a:r>
              <a:endParaRPr lang="en-US" sz="1050" dirty="0"/>
            </a:p>
          </p:txBody>
        </p:sp>
        <p:sp>
          <p:nvSpPr>
            <p:cNvPr id="26" name="Rounded Rectangle 25"/>
            <p:cNvSpPr/>
            <p:nvPr/>
          </p:nvSpPr>
          <p:spPr>
            <a:xfrm>
              <a:off x="840704" y="3799114"/>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a:t>C</a:t>
              </a:r>
              <a:r>
                <a:rPr lang="en-US" sz="1050" dirty="0" smtClean="0"/>
                <a:t>ode </a:t>
              </a:r>
            </a:p>
            <a:p>
              <a:pPr algn="ctr"/>
              <a:r>
                <a:rPr lang="en-US" sz="1050" dirty="0" smtClean="0"/>
                <a:t>generation</a:t>
              </a:r>
              <a:endParaRPr lang="en-US" sz="1050" dirty="0"/>
            </a:p>
          </p:txBody>
        </p:sp>
        <p:sp>
          <p:nvSpPr>
            <p:cNvPr id="28" name="Rounded Rectangle 27"/>
            <p:cNvSpPr/>
            <p:nvPr/>
          </p:nvSpPr>
          <p:spPr>
            <a:xfrm>
              <a:off x="838201" y="4572000"/>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Low level verification</a:t>
              </a:r>
              <a:endParaRPr lang="en-US" sz="1050" dirty="0"/>
            </a:p>
          </p:txBody>
        </p:sp>
        <p:sp>
          <p:nvSpPr>
            <p:cNvPr id="30" name="Rounded Rectangle 29"/>
            <p:cNvSpPr/>
            <p:nvPr/>
          </p:nvSpPr>
          <p:spPr>
            <a:xfrm>
              <a:off x="838200" y="5334000"/>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System Implementation</a:t>
              </a:r>
              <a:endParaRPr lang="en-US" sz="1050" dirty="0"/>
            </a:p>
          </p:txBody>
        </p:sp>
        <p:sp>
          <p:nvSpPr>
            <p:cNvPr id="32" name="Rounded Rectangle 31"/>
            <p:cNvSpPr/>
            <p:nvPr/>
          </p:nvSpPr>
          <p:spPr>
            <a:xfrm>
              <a:off x="838201" y="6085114"/>
              <a:ext cx="1666114"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In-situ test and validation</a:t>
              </a:r>
              <a:endParaRPr lang="en-US" sz="1050" dirty="0"/>
            </a:p>
          </p:txBody>
        </p:sp>
        <p:cxnSp>
          <p:nvCxnSpPr>
            <p:cNvPr id="33" name="Straight Arrow Connector 32"/>
            <p:cNvCxnSpPr>
              <a:stCxn id="30" idx="2"/>
              <a:endCxn id="32" idx="0"/>
            </p:cNvCxnSpPr>
            <p:nvPr/>
          </p:nvCxnSpPr>
          <p:spPr>
            <a:xfrm>
              <a:off x="1671257" y="5878286"/>
              <a:ext cx="1" cy="206828"/>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4" name="Straight Arrow Connector 33"/>
            <p:cNvCxnSpPr>
              <a:stCxn id="28" idx="2"/>
              <a:endCxn id="30" idx="0"/>
            </p:cNvCxnSpPr>
            <p:nvPr/>
          </p:nvCxnSpPr>
          <p:spPr>
            <a:xfrm flipH="1">
              <a:off x="1671257" y="5116286"/>
              <a:ext cx="1" cy="217714"/>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5" name="Straight Arrow Connector 34"/>
            <p:cNvCxnSpPr>
              <a:stCxn id="26" idx="2"/>
              <a:endCxn id="28" idx="0"/>
            </p:cNvCxnSpPr>
            <p:nvPr/>
          </p:nvCxnSpPr>
          <p:spPr>
            <a:xfrm flipH="1">
              <a:off x="1671258" y="4343400"/>
              <a:ext cx="2503"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6" name="Straight Arrow Connector 35"/>
            <p:cNvCxnSpPr>
              <a:stCxn id="24" idx="2"/>
              <a:endCxn id="26" idx="0"/>
            </p:cNvCxnSpPr>
            <p:nvPr/>
          </p:nvCxnSpPr>
          <p:spPr>
            <a:xfrm flipH="1">
              <a:off x="1673761" y="3581400"/>
              <a:ext cx="4965" cy="217714"/>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sp>
          <p:nvSpPr>
            <p:cNvPr id="37" name="Rounded Rectangle 36"/>
            <p:cNvSpPr/>
            <p:nvPr/>
          </p:nvSpPr>
          <p:spPr>
            <a:xfrm>
              <a:off x="838200" y="2275114"/>
              <a:ext cx="1681051" cy="544286"/>
            </a:xfrm>
            <a:prstGeom prst="roundRect">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50" dirty="0" smtClean="0"/>
                <a:t>High level modeling</a:t>
              </a:r>
              <a:endParaRPr lang="en-US" sz="1050" dirty="0"/>
            </a:p>
          </p:txBody>
        </p:sp>
        <p:cxnSp>
          <p:nvCxnSpPr>
            <p:cNvPr id="38" name="Straight Arrow Connector 37"/>
            <p:cNvCxnSpPr/>
            <p:nvPr/>
          </p:nvCxnSpPr>
          <p:spPr>
            <a:xfrm>
              <a:off x="1666326" y="2809919"/>
              <a:ext cx="178"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cxnSp>
          <p:nvCxnSpPr>
            <p:cNvPr id="39" name="Straight Arrow Connector 38"/>
            <p:cNvCxnSpPr/>
            <p:nvPr/>
          </p:nvCxnSpPr>
          <p:spPr>
            <a:xfrm>
              <a:off x="1676222" y="2039092"/>
              <a:ext cx="178" cy="228600"/>
            </a:xfrm>
            <a:prstGeom prst="straightConnector1">
              <a:avLst/>
            </a:prstGeom>
            <a:ln>
              <a:headEnd type="none" w="med" len="med"/>
              <a:tailEnd type="triangle" w="med" len="med"/>
            </a:ln>
            <a:effectLst/>
          </p:spPr>
          <p:style>
            <a:lnRef idx="2">
              <a:schemeClr val="accent4">
                <a:shade val="50000"/>
              </a:schemeClr>
            </a:lnRef>
            <a:fillRef idx="1">
              <a:schemeClr val="accent4"/>
            </a:fillRef>
            <a:effectRef idx="0">
              <a:schemeClr val="accent4"/>
            </a:effectRef>
            <a:fontRef idx="minor">
              <a:schemeClr val="lt1"/>
            </a:fontRef>
          </p:style>
        </p:cxnSp>
      </p:grpSp>
      <p:sp>
        <p:nvSpPr>
          <p:cNvPr id="3" name="TextBox 2"/>
          <p:cNvSpPr txBox="1"/>
          <p:nvPr/>
        </p:nvSpPr>
        <p:spPr>
          <a:xfrm>
            <a:off x="304800" y="3200399"/>
            <a:ext cx="1524000" cy="1077218"/>
          </a:xfrm>
          <a:prstGeom prst="rect">
            <a:avLst/>
          </a:prstGeom>
          <a:noFill/>
        </p:spPr>
        <p:txBody>
          <a:bodyPr wrap="square" rtlCol="0">
            <a:spAutoFit/>
          </a:bodyPr>
          <a:lstStyle/>
          <a:p>
            <a:pPr algn="ctr"/>
            <a:r>
              <a:rPr lang="en-ZA" sz="1600" dirty="0" smtClean="0"/>
              <a:t>SDR Design Flow Standard  Compliance</a:t>
            </a:r>
          </a:p>
          <a:p>
            <a:pPr algn="ctr"/>
            <a:r>
              <a:rPr lang="en-ZA" sz="1600" dirty="0" smtClean="0"/>
              <a:t>(</a:t>
            </a:r>
            <a:r>
              <a:rPr lang="en-ZA" sz="1600" dirty="0" err="1" smtClean="0"/>
              <a:t>E.g</a:t>
            </a:r>
            <a:r>
              <a:rPr lang="en-ZA" sz="1600" dirty="0" smtClean="0"/>
              <a:t> SCA)</a:t>
            </a:r>
          </a:p>
        </p:txBody>
      </p:sp>
    </p:spTree>
    <p:extLst>
      <p:ext uri="{BB962C8B-B14F-4D97-AF65-F5344CB8AC3E}">
        <p14:creationId xmlns:p14="http://schemas.microsoft.com/office/powerpoint/2010/main" val="3879064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t>Overview of Potential </a:t>
            </a:r>
            <a:r>
              <a:rPr lang="en-US" sz="3000" b="1" dirty="0" smtClean="0"/>
              <a:t>High-Level </a:t>
            </a:r>
            <a:r>
              <a:rPr lang="en-US" sz="3000" b="1" dirty="0" smtClean="0"/>
              <a:t>SDR Waveform Design Tools</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646034"/>
              </p:ext>
            </p:extLst>
          </p:nvPr>
        </p:nvGraphicFramePr>
        <p:xfrm>
          <a:off x="493295" y="1676400"/>
          <a:ext cx="8229600" cy="4023360"/>
        </p:xfrm>
        <a:graphic>
          <a:graphicData uri="http://schemas.openxmlformats.org/drawingml/2006/table">
            <a:tbl>
              <a:tblPr firstRow="1" bandRow="1">
                <a:tableStyleId>{5DA37D80-6434-44D0-A028-1B22A696006F}</a:tableStyleId>
              </a:tblPr>
              <a:tblGrid>
                <a:gridCol w="1752600"/>
                <a:gridCol w="2895600"/>
                <a:gridCol w="3581400"/>
              </a:tblGrid>
              <a:tr h="370840">
                <a:tc>
                  <a:txBody>
                    <a:bodyPr/>
                    <a:lstStyle/>
                    <a:p>
                      <a:endParaRPr lang="en-US" dirty="0"/>
                    </a:p>
                  </a:txBody>
                  <a:tcPr/>
                </a:tc>
                <a:tc>
                  <a:txBody>
                    <a:bodyPr/>
                    <a:lstStyle/>
                    <a:p>
                      <a:endParaRPr lang="en-US" dirty="0" smtClean="0"/>
                    </a:p>
                    <a:p>
                      <a:r>
                        <a:rPr lang="en-US" dirty="0" smtClean="0"/>
                        <a:t>Open-Source</a:t>
                      </a:r>
                    </a:p>
                    <a:p>
                      <a:endParaRPr lang="en-US" dirty="0"/>
                    </a:p>
                  </a:txBody>
                  <a:tcPr anchor="ctr"/>
                </a:tc>
                <a:tc>
                  <a:txBody>
                    <a:bodyPr/>
                    <a:lstStyle/>
                    <a:p>
                      <a:endParaRPr lang="en-US" dirty="0" smtClean="0"/>
                    </a:p>
                    <a:p>
                      <a:r>
                        <a:rPr lang="en-US" dirty="0" smtClean="0"/>
                        <a:t>Proprietary</a:t>
                      </a:r>
                      <a:endParaRPr lang="en-US" dirty="0"/>
                    </a:p>
                  </a:txBody>
                  <a:tcPr/>
                </a:tc>
              </a:tr>
              <a:tr h="370840">
                <a:tc>
                  <a:txBody>
                    <a:bodyPr/>
                    <a:lstStyle/>
                    <a:p>
                      <a:r>
                        <a:rPr lang="en-US" b="1" dirty="0" smtClean="0"/>
                        <a:t>Textua</a:t>
                      </a:r>
                      <a:r>
                        <a:rPr lang="en-US" dirty="0" smtClean="0"/>
                        <a:t>l</a:t>
                      </a:r>
                      <a:endParaRPr lang="en-US" b="1" dirty="0"/>
                    </a:p>
                  </a:txBody>
                  <a:tcPr anchor="ctr"/>
                </a:tc>
                <a:tc>
                  <a:txBody>
                    <a:bodyPr/>
                    <a:lstStyle/>
                    <a:p>
                      <a:pPr marL="285750" indent="-285750">
                        <a:buFont typeface="Wingdings" pitchFamily="2" charset="2"/>
                        <a:buChar char="§"/>
                      </a:pPr>
                      <a:r>
                        <a:rPr lang="en-US" sz="1600" dirty="0" err="1" smtClean="0"/>
                        <a:t>MiGen</a:t>
                      </a:r>
                      <a:r>
                        <a:rPr lang="en-US" sz="1600" dirty="0" smtClean="0"/>
                        <a:t> Python Toolbox</a:t>
                      </a:r>
                    </a:p>
                    <a:p>
                      <a:pPr marL="285750" indent="-285750">
                        <a:buFont typeface="Wingdings" pitchFamily="2" charset="2"/>
                        <a:buChar char="§"/>
                      </a:pPr>
                      <a:r>
                        <a:rPr lang="en-US" sz="1600" dirty="0" err="1" smtClean="0"/>
                        <a:t>MyHDL</a:t>
                      </a:r>
                      <a:r>
                        <a:rPr lang="en-US" sz="1600" dirty="0" smtClean="0"/>
                        <a:t> Python Package</a:t>
                      </a:r>
                    </a:p>
                    <a:p>
                      <a:pPr marL="285750" indent="-285750">
                        <a:buFont typeface="Wingdings" pitchFamily="2" charset="2"/>
                        <a:buChar char="§"/>
                      </a:pPr>
                      <a:r>
                        <a:rPr lang="en-US" sz="1600" dirty="0" smtClean="0"/>
                        <a:t>Delite DSL Framework</a:t>
                      </a:r>
                    </a:p>
                    <a:p>
                      <a:pPr marL="285750" indent="-285750">
                        <a:buFont typeface="Wingdings" pitchFamily="2" charset="2"/>
                        <a:buChar char="§"/>
                      </a:pPr>
                      <a:r>
                        <a:rPr lang="en-US" sz="1600" dirty="0" err="1" smtClean="0"/>
                        <a:t>Legup</a:t>
                      </a:r>
                      <a:r>
                        <a:rPr lang="en-US" sz="1600" dirty="0" smtClean="0"/>
                        <a:t> </a:t>
                      </a:r>
                      <a:r>
                        <a:rPr lang="en-US" sz="1600" dirty="0" smtClean="0"/>
                        <a:t>C HLS</a:t>
                      </a:r>
                      <a:endParaRPr lang="en-US" sz="1600" dirty="0" smtClean="0"/>
                    </a:p>
                    <a:p>
                      <a:pPr marL="285750" indent="-285750">
                        <a:buFont typeface="Wingdings" pitchFamily="2" charset="2"/>
                        <a:buChar char="§"/>
                      </a:pPr>
                      <a:r>
                        <a:rPr lang="en-US" sz="1600" dirty="0" err="1" smtClean="0"/>
                        <a:t>xPilot</a:t>
                      </a:r>
                      <a:r>
                        <a:rPr lang="en-US" sz="1600" dirty="0" smtClean="0"/>
                        <a:t> </a:t>
                      </a:r>
                      <a:r>
                        <a:rPr lang="en-US" sz="1600" dirty="0" smtClean="0"/>
                        <a:t>HLS</a:t>
                      </a:r>
                    </a:p>
                    <a:p>
                      <a:pPr marL="285750" indent="-285750">
                        <a:buFont typeface="Wingdings" pitchFamily="2" charset="2"/>
                        <a:buChar char="§"/>
                      </a:pPr>
                      <a:r>
                        <a:rPr lang="en-US" sz="1600" dirty="0" smtClean="0"/>
                        <a:t>Chisel Scala</a:t>
                      </a:r>
                      <a:r>
                        <a:rPr lang="en-US" sz="1600" baseline="0" dirty="0" smtClean="0"/>
                        <a:t> HCL</a:t>
                      </a:r>
                      <a:endParaRPr lang="en-US" sz="1600" dirty="0"/>
                    </a:p>
                  </a:txBody>
                  <a:tcPr/>
                </a:tc>
                <a:tc>
                  <a:txBody>
                    <a:bodyPr/>
                    <a:lstStyle/>
                    <a:p>
                      <a:pPr marL="285750" indent="-285750">
                        <a:buFont typeface="Wingdings" pitchFamily="2" charset="2"/>
                        <a:buChar char="§"/>
                      </a:pPr>
                      <a:r>
                        <a:rPr lang="en-US" sz="1600" dirty="0" err="1" smtClean="0"/>
                        <a:t>Cynthesizer</a:t>
                      </a:r>
                      <a:r>
                        <a:rPr lang="en-US" sz="1600" dirty="0" smtClean="0"/>
                        <a:t> HLS</a:t>
                      </a:r>
                    </a:p>
                    <a:p>
                      <a:pPr marL="285750" indent="-285750">
                        <a:buFont typeface="Wingdings" pitchFamily="2" charset="2"/>
                        <a:buChar char="§"/>
                      </a:pPr>
                      <a:r>
                        <a:rPr lang="en-US" sz="1600" dirty="0" smtClean="0"/>
                        <a:t>Catapult </a:t>
                      </a:r>
                      <a:r>
                        <a:rPr lang="en-US" sz="1600" dirty="0" smtClean="0"/>
                        <a:t>HLS</a:t>
                      </a:r>
                    </a:p>
                    <a:p>
                      <a:pPr marL="285750" indent="-285750">
                        <a:buFont typeface="Wingdings" pitchFamily="2" charset="2"/>
                        <a:buChar char="§"/>
                      </a:pPr>
                      <a:r>
                        <a:rPr lang="en-US" sz="1600" dirty="0" err="1" smtClean="0"/>
                        <a:t>Mitrion</a:t>
                      </a:r>
                      <a:r>
                        <a:rPr lang="en-US" sz="1600" dirty="0" smtClean="0"/>
                        <a:t> C</a:t>
                      </a:r>
                    </a:p>
                    <a:p>
                      <a:pPr marL="285750" indent="-285750">
                        <a:buFont typeface="Wingdings" pitchFamily="2" charset="2"/>
                        <a:buChar char="§"/>
                      </a:pPr>
                      <a:r>
                        <a:rPr lang="en-US" sz="1600" dirty="0" err="1" smtClean="0"/>
                        <a:t>HercuLes</a:t>
                      </a:r>
                      <a:r>
                        <a:rPr lang="en-US" sz="1600" dirty="0" smtClean="0"/>
                        <a:t> HLS</a:t>
                      </a:r>
                    </a:p>
                    <a:p>
                      <a:pPr marL="285750" indent="-285750">
                        <a:buFont typeface="Wingdings" pitchFamily="2" charset="2"/>
                        <a:buChar char="§"/>
                      </a:pPr>
                      <a:r>
                        <a:rPr lang="en-US" sz="1600" dirty="0" err="1" smtClean="0"/>
                        <a:t>Vivado</a:t>
                      </a:r>
                      <a:r>
                        <a:rPr lang="en-US" sz="1600" dirty="0" smtClean="0"/>
                        <a:t> </a:t>
                      </a:r>
                      <a:r>
                        <a:rPr lang="en-US" sz="1600" dirty="0" smtClean="0"/>
                        <a:t>HLS</a:t>
                      </a:r>
                    </a:p>
                    <a:p>
                      <a:pPr marL="285750" indent="-285750">
                        <a:buFont typeface="Wingdings" pitchFamily="2" charset="2"/>
                        <a:buChar char="§"/>
                      </a:pPr>
                      <a:r>
                        <a:rPr lang="en-US" sz="1600" dirty="0" err="1" smtClean="0"/>
                        <a:t>Bluespec</a:t>
                      </a:r>
                      <a:r>
                        <a:rPr lang="en-US" sz="1600" dirty="0" smtClean="0"/>
                        <a:t> HLS</a:t>
                      </a:r>
                      <a:endParaRPr lang="en-US" sz="1600" dirty="0"/>
                    </a:p>
                  </a:txBody>
                  <a:tcPr/>
                </a:tc>
              </a:tr>
              <a:tr h="370840">
                <a:tc>
                  <a:txBody>
                    <a:bodyPr/>
                    <a:lstStyle/>
                    <a:p>
                      <a:r>
                        <a:rPr lang="en-US" b="1" dirty="0" smtClean="0"/>
                        <a:t>Model-based</a:t>
                      </a:r>
                      <a:endParaRPr lang="en-US" b="1" dirty="0"/>
                    </a:p>
                  </a:txBody>
                  <a:tcPr anchor="ctr"/>
                </a:tc>
                <a:tc>
                  <a:txBody>
                    <a:bodyPr/>
                    <a:lstStyle/>
                    <a:p>
                      <a:pPr marL="285750" indent="-285750">
                        <a:buFont typeface="Wingdings" pitchFamily="2" charset="2"/>
                        <a:buChar char="§"/>
                      </a:pPr>
                      <a:r>
                        <a:rPr lang="en-US" sz="1600" dirty="0" smtClean="0"/>
                        <a:t>ALOE (SCA)</a:t>
                      </a:r>
                    </a:p>
                    <a:p>
                      <a:pPr marL="285750" indent="-285750">
                        <a:buFont typeface="Wingdings" pitchFamily="2" charset="2"/>
                        <a:buChar char="§"/>
                      </a:pPr>
                      <a:r>
                        <a:rPr lang="en-US" sz="1600" dirty="0" err="1" smtClean="0"/>
                        <a:t>SynDex</a:t>
                      </a:r>
                      <a:endParaRPr lang="en-US" sz="1600" dirty="0" smtClean="0"/>
                    </a:p>
                    <a:p>
                      <a:pPr marL="285750" indent="-285750">
                        <a:buFont typeface="Wingdings" pitchFamily="2" charset="2"/>
                        <a:buChar char="§"/>
                      </a:pPr>
                      <a:r>
                        <a:rPr lang="en-US" sz="1600" dirty="0" smtClean="0"/>
                        <a:t>Ptolemy II</a:t>
                      </a:r>
                    </a:p>
                    <a:p>
                      <a:pPr marL="285750" indent="-285750">
                        <a:buFont typeface="Wingdings" pitchFamily="2" charset="2"/>
                        <a:buChar char="§"/>
                      </a:pPr>
                      <a:r>
                        <a:rPr lang="en-US" sz="1600" dirty="0" smtClean="0"/>
                        <a:t>GNU Radio</a:t>
                      </a:r>
                    </a:p>
                    <a:p>
                      <a:pPr marL="285750" indent="-285750">
                        <a:buFont typeface="Wingdings" pitchFamily="2" charset="2"/>
                        <a:buChar char="§"/>
                      </a:pPr>
                      <a:r>
                        <a:rPr lang="en-US" sz="1600" dirty="0" smtClean="0"/>
                        <a:t>REDHAWK (SCA)</a:t>
                      </a:r>
                    </a:p>
                    <a:p>
                      <a:pPr marL="285750" indent="-285750">
                        <a:buFont typeface="Wingdings" pitchFamily="2" charset="2"/>
                        <a:buChar char="§"/>
                      </a:pPr>
                      <a:r>
                        <a:rPr lang="en-US" sz="1600" dirty="0" smtClean="0"/>
                        <a:t>OSSIE (SCA)</a:t>
                      </a:r>
                      <a:endParaRPr lang="en-US" sz="1600" dirty="0"/>
                    </a:p>
                  </a:txBody>
                  <a:tcPr/>
                </a:tc>
                <a:tc>
                  <a:txBody>
                    <a:bodyPr/>
                    <a:lstStyle/>
                    <a:p>
                      <a:pPr marL="285750" indent="-285750">
                        <a:buFont typeface="Wingdings" pitchFamily="2" charset="2"/>
                        <a:buChar char="§"/>
                      </a:pPr>
                      <a:r>
                        <a:rPr lang="en-US" sz="1600" dirty="0" smtClean="0"/>
                        <a:t>Hotrod</a:t>
                      </a:r>
                    </a:p>
                    <a:p>
                      <a:pPr marL="285750" indent="-285750">
                        <a:buFont typeface="Wingdings" pitchFamily="2" charset="2"/>
                        <a:buChar char="§"/>
                      </a:pPr>
                      <a:r>
                        <a:rPr lang="en-US" sz="1600" dirty="0" smtClean="0"/>
                        <a:t>Spectra</a:t>
                      </a:r>
                      <a:r>
                        <a:rPr lang="en-US" sz="1600" baseline="0" dirty="0" smtClean="0"/>
                        <a:t> SDR</a:t>
                      </a:r>
                    </a:p>
                    <a:p>
                      <a:pPr marL="285750" indent="-285750">
                        <a:buFont typeface="Wingdings" pitchFamily="2" charset="2"/>
                        <a:buChar char="§"/>
                      </a:pPr>
                      <a:r>
                        <a:rPr lang="en-US" sz="1600" baseline="0" dirty="0" smtClean="0"/>
                        <a:t>SCARI (SCA)</a:t>
                      </a:r>
                      <a:endParaRPr lang="en-US" sz="1600" dirty="0" smtClean="0"/>
                    </a:p>
                    <a:p>
                      <a:pPr marL="285750" indent="-285750">
                        <a:buFont typeface="Wingdings" pitchFamily="2" charset="2"/>
                        <a:buChar char="§"/>
                      </a:pPr>
                      <a:r>
                        <a:rPr lang="en-US" sz="1600" dirty="0" err="1" smtClean="0"/>
                        <a:t>SystemVue</a:t>
                      </a:r>
                      <a:r>
                        <a:rPr lang="en-US" sz="1600" dirty="0" smtClean="0"/>
                        <a:t> ESL</a:t>
                      </a:r>
                    </a:p>
                    <a:p>
                      <a:pPr marL="285750" indent="-285750">
                        <a:buFont typeface="Wingdings" pitchFamily="2" charset="2"/>
                        <a:buChar char="§"/>
                      </a:pPr>
                      <a:r>
                        <a:rPr lang="en-US" sz="1600" dirty="0" err="1" smtClean="0"/>
                        <a:t>Mathworks</a:t>
                      </a:r>
                      <a:r>
                        <a:rPr lang="en-US" sz="1600" baseline="0" dirty="0" smtClean="0"/>
                        <a:t> HDL Coder &amp; Verifier</a:t>
                      </a:r>
                      <a:endParaRPr lang="en-US" sz="1600" baseline="0" dirty="0" smtClean="0"/>
                    </a:p>
                    <a:p>
                      <a:pPr marL="285750" indent="-285750">
                        <a:buFont typeface="Wingdings" pitchFamily="2" charset="2"/>
                        <a:buChar char="§"/>
                      </a:pPr>
                      <a:r>
                        <a:rPr lang="en-US" sz="1600" baseline="0" dirty="0" smtClean="0"/>
                        <a:t>CASPER MSSGE</a:t>
                      </a:r>
                      <a:endParaRPr lang="en-US" sz="1600" dirty="0"/>
                    </a:p>
                  </a:txBody>
                  <a:tcPr/>
                </a:tc>
              </a:tr>
            </a:tbl>
          </a:graphicData>
        </a:graphic>
      </p:graphicFrame>
      <p:sp>
        <p:nvSpPr>
          <p:cNvPr id="5" name="Rectangle 4"/>
          <p:cNvSpPr/>
          <p:nvPr/>
        </p:nvSpPr>
        <p:spPr>
          <a:xfrm>
            <a:off x="457200" y="5791200"/>
            <a:ext cx="8229600" cy="838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The list is not exhaustive. But it gives </a:t>
            </a:r>
            <a:r>
              <a:rPr lang="en-US" dirty="0">
                <a:solidFill>
                  <a:srgbClr val="FF0000"/>
                </a:solidFill>
              </a:rPr>
              <a:t>a sufficient state-of-the-art </a:t>
            </a:r>
            <a:r>
              <a:rPr lang="en-US" dirty="0" smtClean="0">
                <a:solidFill>
                  <a:srgbClr val="FF0000"/>
                </a:solidFill>
              </a:rPr>
              <a:t>sampling of high level design methodology efforts for narrowing the design productivity gap.  </a:t>
            </a:r>
            <a:endParaRPr lang="en-US" dirty="0">
              <a:solidFill>
                <a:srgbClr val="FF0000"/>
              </a:solidFill>
            </a:endParaRPr>
          </a:p>
        </p:txBody>
      </p:sp>
    </p:spTree>
    <p:extLst>
      <p:ext uri="{BB962C8B-B14F-4D97-AF65-F5344CB8AC3E}">
        <p14:creationId xmlns:p14="http://schemas.microsoft.com/office/powerpoint/2010/main" val="31639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err="1" smtClean="0"/>
              <a:t>MyHDL</a:t>
            </a:r>
            <a:endParaRPr lang="en-ZA" sz="3000" b="1" dirty="0"/>
          </a:p>
        </p:txBody>
      </p:sp>
      <p:sp>
        <p:nvSpPr>
          <p:cNvPr id="3" name="Content Placeholder 2"/>
          <p:cNvSpPr>
            <a:spLocks noGrp="1"/>
          </p:cNvSpPr>
          <p:nvPr>
            <p:ph idx="1"/>
          </p:nvPr>
        </p:nvSpPr>
        <p:spPr>
          <a:xfrm>
            <a:off x="457200" y="1600200"/>
            <a:ext cx="8229600" cy="685800"/>
          </a:xfrm>
        </p:spPr>
        <p:txBody>
          <a:bodyPr>
            <a:normAutofit lnSpcReduction="10000"/>
          </a:bodyPr>
          <a:lstStyle/>
          <a:p>
            <a:r>
              <a:rPr lang="en-ZA" sz="2000" dirty="0" smtClean="0"/>
              <a:t>A Python package that makes it possible to use Python as a digital hardware description and verification language</a:t>
            </a:r>
            <a:endParaRPr lang="en-ZA" sz="2000" dirty="0"/>
          </a:p>
        </p:txBody>
      </p:sp>
      <p:sp>
        <p:nvSpPr>
          <p:cNvPr id="4" name="TextBox 3"/>
          <p:cNvSpPr txBox="1"/>
          <p:nvPr/>
        </p:nvSpPr>
        <p:spPr>
          <a:xfrm>
            <a:off x="533400" y="2362200"/>
            <a:ext cx="4415313" cy="4108817"/>
          </a:xfrm>
          <a:prstGeom prst="rect">
            <a:avLst/>
          </a:prstGeom>
          <a:noFill/>
        </p:spPr>
        <p:txBody>
          <a:bodyPr wrap="square" rtlCol="0">
            <a:spAutoFit/>
          </a:bodyPr>
          <a:lstStyle/>
          <a:p>
            <a:pPr marL="182880" indent="-182880">
              <a:lnSpc>
                <a:spcPct val="150000"/>
              </a:lnSpc>
              <a:spcBef>
                <a:spcPct val="20000"/>
              </a:spcBef>
              <a:buClr>
                <a:schemeClr val="accent1"/>
              </a:buClr>
              <a:buSzPct val="85000"/>
              <a:buFont typeface="Arial" pitchFamily="34" charset="0"/>
              <a:buChar char="•"/>
            </a:pPr>
            <a:r>
              <a:rPr lang="en-ZA" dirty="0"/>
              <a:t>Python as a HDL and a </a:t>
            </a:r>
            <a:r>
              <a:rPr lang="en-ZA" dirty="0" smtClean="0"/>
              <a:t>HVL</a:t>
            </a:r>
          </a:p>
          <a:p>
            <a:pPr marL="182880" indent="-182880">
              <a:lnSpc>
                <a:spcPct val="150000"/>
              </a:lnSpc>
              <a:spcBef>
                <a:spcPct val="20000"/>
              </a:spcBef>
              <a:buClr>
                <a:schemeClr val="accent1"/>
              </a:buClr>
              <a:buSzPct val="85000"/>
              <a:buFont typeface="Arial" pitchFamily="34" charset="0"/>
              <a:buChar char="•"/>
            </a:pPr>
            <a:r>
              <a:rPr lang="en-ZA" dirty="0" smtClean="0"/>
              <a:t>Rich Python’s fast-prototyping features and libraries</a:t>
            </a:r>
            <a:endParaRPr lang="en-ZA" dirty="0"/>
          </a:p>
          <a:p>
            <a:pPr marL="182880" indent="-182880">
              <a:lnSpc>
                <a:spcPct val="150000"/>
              </a:lnSpc>
              <a:spcBef>
                <a:spcPct val="20000"/>
              </a:spcBef>
              <a:buClr>
                <a:schemeClr val="accent1"/>
              </a:buClr>
              <a:buSzPct val="85000"/>
              <a:buFont typeface="Arial" pitchFamily="34" charset="0"/>
              <a:buChar char="•"/>
            </a:pPr>
            <a:r>
              <a:rPr lang="en-ZA" dirty="0" smtClean="0"/>
              <a:t>Built-in high-level </a:t>
            </a:r>
            <a:r>
              <a:rPr lang="en-ZA" dirty="0"/>
              <a:t>simulator that supports co-simulation with conventional HDL simulators</a:t>
            </a:r>
          </a:p>
          <a:p>
            <a:pPr marL="182880" indent="-182880">
              <a:lnSpc>
                <a:spcPct val="150000"/>
              </a:lnSpc>
              <a:spcBef>
                <a:spcPct val="20000"/>
              </a:spcBef>
              <a:buClr>
                <a:schemeClr val="accent1"/>
              </a:buClr>
              <a:buSzPct val="85000"/>
              <a:buFont typeface="Arial" pitchFamily="34" charset="0"/>
              <a:buChar char="•"/>
            </a:pPr>
            <a:r>
              <a:rPr lang="en-ZA" dirty="0"/>
              <a:t>Conversion of Python subset to </a:t>
            </a:r>
            <a:endParaRPr lang="en-ZA" dirty="0" smtClean="0"/>
          </a:p>
          <a:p>
            <a:pPr>
              <a:lnSpc>
                <a:spcPct val="150000"/>
              </a:lnSpc>
              <a:spcBef>
                <a:spcPct val="20000"/>
              </a:spcBef>
              <a:buClr>
                <a:schemeClr val="accent1"/>
              </a:buClr>
              <a:buSzPct val="85000"/>
            </a:pPr>
            <a:r>
              <a:rPr lang="en-ZA" dirty="0"/>
              <a:t> </a:t>
            </a:r>
            <a:r>
              <a:rPr lang="en-ZA" dirty="0" smtClean="0"/>
              <a:t>  generic </a:t>
            </a:r>
            <a:r>
              <a:rPr lang="en-ZA" dirty="0"/>
              <a:t>synthesizable </a:t>
            </a:r>
            <a:r>
              <a:rPr lang="en-ZA" dirty="0" smtClean="0"/>
              <a:t>HDL</a:t>
            </a:r>
          </a:p>
          <a:p>
            <a:pPr marL="171450" indent="-171450">
              <a:lnSpc>
                <a:spcPct val="150000"/>
              </a:lnSpc>
              <a:spcBef>
                <a:spcPct val="20000"/>
              </a:spcBef>
              <a:buClr>
                <a:schemeClr val="accent1"/>
              </a:buClr>
              <a:buSzPct val="85000"/>
              <a:buFont typeface="Arial" panose="020B0604020202020204" pitchFamily="34" charset="0"/>
              <a:buChar char="•"/>
            </a:pPr>
            <a:r>
              <a:rPr lang="en-ZA" dirty="0" smtClean="0"/>
              <a:t>FPGA/ASIC implementation only</a:t>
            </a:r>
            <a:endParaRPr lang="en-ZA" dirty="0"/>
          </a:p>
        </p:txBody>
      </p:sp>
      <p:pic>
        <p:nvPicPr>
          <p:cNvPr id="5" name="Picture 2" descr="C:\Users\User\Dropbox\Msc\Publications\High_Performance_Signal_Data_Processing_2014\images\myhd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9120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858456" y="2209800"/>
            <a:ext cx="1999544" cy="4419601"/>
            <a:chOff x="914400" y="1433380"/>
            <a:chExt cx="2057400" cy="5255943"/>
          </a:xfrm>
        </p:grpSpPr>
        <p:pic>
          <p:nvPicPr>
            <p:cNvPr id="7"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33380"/>
              <a:ext cx="539535" cy="54541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914400" y="2430197"/>
              <a:ext cx="2057400" cy="5130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Simulation</a:t>
              </a:r>
            </a:p>
            <a:p>
              <a:pPr algn="ctr"/>
              <a:r>
                <a:rPr lang="en-US" sz="1050" dirty="0" smtClean="0"/>
                <a:t>&lt;</a:t>
              </a:r>
              <a:r>
                <a:rPr lang="en-US" sz="1050" dirty="0" smtClean="0"/>
                <a:t>Co-simulation</a:t>
              </a:r>
              <a:r>
                <a:rPr lang="en-US" sz="1050" dirty="0" smtClean="0"/>
                <a:t>&gt;</a:t>
              </a:r>
              <a:endParaRPr lang="en-US" sz="1050" dirty="0"/>
            </a:p>
          </p:txBody>
        </p:sp>
        <p:sp>
          <p:nvSpPr>
            <p:cNvPr id="9" name="Rounded Rectangle 8"/>
            <p:cNvSpPr/>
            <p:nvPr/>
          </p:nvSpPr>
          <p:spPr>
            <a:xfrm>
              <a:off x="914400" y="3216084"/>
              <a:ext cx="2057400" cy="664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HDL </a:t>
              </a:r>
              <a:r>
                <a:rPr lang="en-US" sz="1050" dirty="0" smtClean="0"/>
                <a:t>Code </a:t>
              </a:r>
              <a:r>
                <a:rPr lang="en-US" sz="1050" dirty="0" smtClean="0"/>
                <a:t>Generation</a:t>
              </a:r>
            </a:p>
          </p:txBody>
        </p:sp>
        <p:sp>
          <p:nvSpPr>
            <p:cNvPr id="10" name="Rounded Rectangle 9"/>
            <p:cNvSpPr/>
            <p:nvPr/>
          </p:nvSpPr>
          <p:spPr>
            <a:xfrm>
              <a:off x="914400" y="4996543"/>
              <a:ext cx="2057400" cy="4898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smtClean="0"/>
                <a:t>Implementation</a:t>
              </a:r>
            </a:p>
            <a:p>
              <a:pPr algn="ctr"/>
              <a:r>
                <a:rPr lang="en-US" sz="1050" dirty="0" smtClean="0"/>
                <a:t>&lt;Traditional flow&gt;</a:t>
              </a:r>
              <a:endParaRPr lang="en-US" sz="1050" dirty="0" smtClean="0"/>
            </a:p>
          </p:txBody>
        </p:sp>
        <p:cxnSp>
          <p:nvCxnSpPr>
            <p:cNvPr id="11" name="Straight Connector 10"/>
            <p:cNvCxnSpPr>
              <a:endCxn id="8" idx="0"/>
            </p:cNvCxnSpPr>
            <p:nvPr/>
          </p:nvCxnSpPr>
          <p:spPr>
            <a:xfrm>
              <a:off x="1943100" y="2125396"/>
              <a:ext cx="0" cy="304801"/>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2" name="Straight Connector 11"/>
            <p:cNvCxnSpPr>
              <a:stCxn id="8" idx="2"/>
              <a:endCxn id="9" idx="0"/>
            </p:cNvCxnSpPr>
            <p:nvPr/>
          </p:nvCxnSpPr>
          <p:spPr>
            <a:xfrm>
              <a:off x="1943100" y="2943230"/>
              <a:ext cx="0" cy="272853"/>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3" name="Straight Connector 12"/>
            <p:cNvCxnSpPr>
              <a:stCxn id="9" idx="2"/>
            </p:cNvCxnSpPr>
            <p:nvPr/>
          </p:nvCxnSpPr>
          <p:spPr>
            <a:xfrm>
              <a:off x="1943100" y="3880111"/>
              <a:ext cx="3067" cy="238360"/>
            </a:xfrm>
            <a:prstGeom prst="line">
              <a:avLst/>
            </a:prstGeom>
            <a:ln>
              <a:tailEnd type="triangle"/>
            </a:ln>
          </p:spPr>
          <p:style>
            <a:lnRef idx="2">
              <a:schemeClr val="accent6"/>
            </a:lnRef>
            <a:fillRef idx="1">
              <a:schemeClr val="lt1"/>
            </a:fillRef>
            <a:effectRef idx="0">
              <a:schemeClr val="accent6"/>
            </a:effectRef>
            <a:fontRef idx="minor">
              <a:schemeClr val="dk1"/>
            </a:fontRef>
          </p:style>
        </p:cxn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638800"/>
              <a:ext cx="1295400" cy="105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66799" y="1886478"/>
              <a:ext cx="1752600" cy="256214"/>
            </a:xfrm>
            <a:prstGeom prst="rect">
              <a:avLst/>
            </a:prstGeom>
            <a:noFill/>
          </p:spPr>
          <p:txBody>
            <a:bodyPr wrap="square" rtlCol="0">
              <a:spAutoFit/>
            </a:bodyPr>
            <a:lstStyle/>
            <a:p>
              <a:pPr algn="ctr"/>
              <a:r>
                <a:rPr lang="en-US" sz="800" dirty="0" smtClean="0"/>
                <a:t>Python (HDL) Model</a:t>
              </a:r>
              <a:endParaRPr lang="en-US" sz="800" dirty="0"/>
            </a:p>
          </p:txBody>
        </p:sp>
        <p:pic>
          <p:nvPicPr>
            <p:cNvPr id="16" name="Picture 3" descr="C:\Users\lermhpxyz\Downloads\SKA Postgraduate Bursary Conference 2013\SKA Postgraduate Bursary Conference 2013\toolflows\language-based\open-source\delite\images\source f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544" y="4061351"/>
              <a:ext cx="420208" cy="5454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66799" y="4530095"/>
              <a:ext cx="1752600" cy="256213"/>
            </a:xfrm>
            <a:prstGeom prst="rect">
              <a:avLst/>
            </a:prstGeom>
            <a:noFill/>
          </p:spPr>
          <p:txBody>
            <a:bodyPr wrap="square" rtlCol="0">
              <a:spAutoFit/>
            </a:bodyPr>
            <a:lstStyle/>
            <a:p>
              <a:pPr algn="ctr"/>
              <a:r>
                <a:rPr lang="en-US" sz="800" dirty="0" err="1" smtClean="0"/>
                <a:t>Synthesisable</a:t>
              </a:r>
              <a:r>
                <a:rPr lang="en-US" sz="800" dirty="0" smtClean="0"/>
                <a:t> </a:t>
              </a:r>
              <a:r>
                <a:rPr lang="en-US" sz="800" dirty="0" smtClean="0"/>
                <a:t>Verilog/VHDL</a:t>
              </a:r>
              <a:endParaRPr lang="en-US" sz="800" dirty="0"/>
            </a:p>
          </p:txBody>
        </p:sp>
        <p:cxnSp>
          <p:nvCxnSpPr>
            <p:cNvPr id="18" name="Straight Connector 17"/>
            <p:cNvCxnSpPr/>
            <p:nvPr/>
          </p:nvCxnSpPr>
          <p:spPr>
            <a:xfrm>
              <a:off x="1946167" y="4800600"/>
              <a:ext cx="3067" cy="194817"/>
            </a:xfrm>
            <a:prstGeom prst="line">
              <a:avLst/>
            </a:prstGeom>
            <a:ln>
              <a:tailEnd type="triangle"/>
            </a:ln>
          </p:spPr>
          <p:style>
            <a:lnRef idx="2">
              <a:schemeClr val="accent6"/>
            </a:lnRef>
            <a:fillRef idx="1">
              <a:schemeClr val="lt1"/>
            </a:fillRef>
            <a:effectRef idx="0">
              <a:schemeClr val="accent6"/>
            </a:effectRef>
            <a:fontRef idx="minor">
              <a:schemeClr val="dk1"/>
            </a:fontRef>
          </p:style>
        </p:cxnSp>
        <p:cxnSp>
          <p:nvCxnSpPr>
            <p:cNvPr id="19" name="Straight Connector 18"/>
            <p:cNvCxnSpPr/>
            <p:nvPr/>
          </p:nvCxnSpPr>
          <p:spPr>
            <a:xfrm>
              <a:off x="1949234" y="5486400"/>
              <a:ext cx="0" cy="152401"/>
            </a:xfrm>
            <a:prstGeom prst="line">
              <a:avLst/>
            </a:prstGeom>
            <a:ln>
              <a:tailEnd type="triangle"/>
            </a:ln>
          </p:spPr>
          <p:style>
            <a:lnRef idx="2">
              <a:schemeClr val="accent6"/>
            </a:lnRef>
            <a:fillRef idx="1">
              <a:schemeClr val="lt1"/>
            </a:fillRef>
            <a:effectRef idx="0">
              <a:schemeClr val="accent6"/>
            </a:effectRef>
            <a:fontRef idx="minor">
              <a:schemeClr val="dk1"/>
            </a:fontRef>
          </p:style>
        </p:cxnSp>
      </p:grpSp>
      <p:pic>
        <p:nvPicPr>
          <p:cNvPr id="4098" name="Picture 2" descr="C:\Users\User\Dropbox\Msc\Conferences\High_Performance_Signal_Data_Processing_2014\images\myhdl-simul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01" y="2653670"/>
            <a:ext cx="1952602" cy="114233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V="1">
            <a:off x="6709884" y="2698522"/>
            <a:ext cx="324317" cy="3494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0" y="3479398"/>
            <a:ext cx="176201" cy="3166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62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3240</TotalTime>
  <Words>1359</Words>
  <Application>Microsoft Office PowerPoint</Application>
  <PresentationFormat>On-screen Show (4:3)</PresentationFormat>
  <Paragraphs>207</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Clarity</vt:lpstr>
      <vt:lpstr>SURVEY OF HIGH-LEVEL OPEN-SOURCE TOOL-FLOWS FOR RAPID PROTOTYPING OF SDR WAVEFORMS</vt:lpstr>
      <vt:lpstr>Outline</vt:lpstr>
      <vt:lpstr>The Design Producity Gap</vt:lpstr>
      <vt:lpstr>From Hardware-defined to Software-defined Radio</vt:lpstr>
      <vt:lpstr>Survey Methodology</vt:lpstr>
      <vt:lpstr>Ideal High-Level SDR Tool-Flow Requirements</vt:lpstr>
      <vt:lpstr>Ideal High-Level SDR Tool-Flow</vt:lpstr>
      <vt:lpstr>Overview of Potential High-Level SDR Waveform Design Tools</vt:lpstr>
      <vt:lpstr>MyHDL</vt:lpstr>
      <vt:lpstr>Ptolemy II</vt:lpstr>
      <vt:lpstr>GNU Radio</vt:lpstr>
      <vt:lpstr>MiGen Toolbox</vt:lpstr>
      <vt:lpstr>Delite</vt:lpstr>
      <vt:lpstr>Delite Tool-flow</vt:lpstr>
      <vt:lpstr>Conclusions</vt:lpstr>
      <vt:lpstr>PowerPoint Presentation</vt:lpstr>
      <vt:lpstr>Useful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SIMPLI</dc:title>
  <dc:creator>khobatha</dc:creator>
  <cp:lastModifiedBy>User</cp:lastModifiedBy>
  <cp:revision>1881</cp:revision>
  <dcterms:created xsi:type="dcterms:W3CDTF">2013-04-15T06:34:50Z</dcterms:created>
  <dcterms:modified xsi:type="dcterms:W3CDTF">2014-01-31T07:31:12Z</dcterms:modified>
</cp:coreProperties>
</file>