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Default Extension="gif" ContentType="image/gif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25.xml" Type="http://schemas.openxmlformats.org/officeDocument/2006/relationships/slide" Id="rId30"/><Relationship Target="slides/slide7.xml" Type="http://schemas.openxmlformats.org/officeDocument/2006/relationships/slide" Id="rId12"/><Relationship Target="slides/slide26.xml" Type="http://schemas.openxmlformats.org/officeDocument/2006/relationships/slide" Id="rId31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24.xml" Type="http://schemas.openxmlformats.org/officeDocument/2006/relationships/slide" Id="rId29"/><Relationship Target="slides/slide21.xml" Type="http://schemas.openxmlformats.org/officeDocument/2006/relationships/slide" Id="rId26"/><Relationship Target="slides/slide20.xml" Type="http://schemas.openxmlformats.org/officeDocument/2006/relationships/slide" Id="rId25"/><Relationship Target="slides/slide23.xml" Type="http://schemas.openxmlformats.org/officeDocument/2006/relationships/slide" Id="rId28"/><Relationship Target="slides/slide22.xml" Type="http://schemas.openxmlformats.org/officeDocument/2006/relationships/slide" Id="rId27"/><Relationship Target="presProps.xml" Type="http://schemas.openxmlformats.org/officeDocument/2006/relationships/presProps" Id="rId2"/><Relationship Target="slides/slide16.xml" Type="http://schemas.openxmlformats.org/officeDocument/2006/relationships/slide" Id="rId21"/><Relationship Target="theme/theme3.xml" Type="http://schemas.openxmlformats.org/officeDocument/2006/relationships/theme" Id="rId1"/><Relationship Target="slides/slide17.xml" Type="http://schemas.openxmlformats.org/officeDocument/2006/relationships/slide" Id="rId22"/><Relationship Target="slideMasters/slideMaster1.xml" Type="http://schemas.openxmlformats.org/officeDocument/2006/relationships/slideMaster" Id="rId4"/><Relationship Target="slides/slide18.xml" Type="http://schemas.openxmlformats.org/officeDocument/2006/relationships/slide" Id="rId23"/><Relationship Target="tableStyles.xml" Type="http://schemas.openxmlformats.org/officeDocument/2006/relationships/tableStyles" Id="rId3"/><Relationship Target="slides/slide19.xml" Type="http://schemas.openxmlformats.org/officeDocument/2006/relationships/slide" Id="rId24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" name="Shape 41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8" name="Shape 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8" name="Shape 1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4" name="Shape 1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1" name="Shape 1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6" name="Shape 1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3" name="Shape 1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0" name="Shape 1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6" name="Shape 1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2" name="Shape 1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8" name="Shape 1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6" name="Shape 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" name="Shape 47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4" name="Shape 1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0" name="Shape 1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6" name="Shape 1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7" name="Shape 177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2" name="Shape 1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8" name="Shape 1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9" name="Shape 189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4" name="Shape 1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5" name="Shape 195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1" name="Shape 2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2" name="Shape 202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3" name="Shape 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" name="Shape 54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8" name="Shape 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4" name="Shape 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0" name="Shape 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7" name="Shape 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4" name="Shape 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1" name="Shape 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media/image00.gif" Type="http://schemas.openxmlformats.org/officeDocument/2006/relationships/image" Id="rId2"/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media/image04.png" Type="http://schemas.openxmlformats.org/officeDocument/2006/relationships/image" Id="rId2"/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media/image04.png" Type="http://schemas.openxmlformats.org/officeDocument/2006/relationships/image" Id="rId2"/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media/image04.png" Type="http://schemas.openxmlformats.org/officeDocument/2006/relationships/image" Id="rId2"/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/>
          <p:nvPr/>
        </p:nvSpPr>
        <p:spPr>
          <a:xfrm>
            <a:off y="0" x="0"/>
            <a:ext cy="4691399" cx="914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cxnSp>
        <p:nvCxnSpPr>
          <p:cNvPr id="9" name="Shape 9"/>
          <p:cNvCxnSpPr/>
          <p:nvPr/>
        </p:nvCxnSpPr>
        <p:spPr>
          <a:xfrm>
            <a:off y="4662139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10" name="Shape 10"/>
          <p:cNvSpPr txBox="1"/>
          <p:nvPr>
            <p:ph type="ctrTitle"/>
          </p:nvPr>
        </p:nvSpPr>
        <p:spPr>
          <a:xfrm>
            <a:off y="2490375" x="685800"/>
            <a:ext cy="2198400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indent="457200">
              <a:buSzPct val="100000"/>
              <a:defRPr sz="7200"/>
            </a:lvl1pPr>
            <a:lvl2pPr indent="457200">
              <a:buSzPct val="100000"/>
              <a:defRPr sz="7200"/>
            </a:lvl2pPr>
            <a:lvl3pPr indent="457200">
              <a:buSzPct val="100000"/>
              <a:defRPr sz="7200"/>
            </a:lvl3pPr>
            <a:lvl4pPr indent="457200">
              <a:buSzPct val="100000"/>
              <a:defRPr sz="7200"/>
            </a:lvl4pPr>
            <a:lvl5pPr indent="457200">
              <a:buSzPct val="100000"/>
              <a:defRPr sz="7200"/>
            </a:lvl5pPr>
            <a:lvl6pPr indent="457200">
              <a:buSzPct val="100000"/>
              <a:defRPr sz="7200"/>
            </a:lvl6pPr>
            <a:lvl7pPr indent="457200">
              <a:buSzPct val="100000"/>
              <a:defRPr sz="7200"/>
            </a:lvl7pPr>
            <a:lvl8pPr indent="457200">
              <a:buSzPct val="100000"/>
              <a:defRPr sz="7200"/>
            </a:lvl8pPr>
            <a:lvl9pPr indent="457200">
              <a:buSzPct val="100000"/>
              <a:defRPr sz="7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y="4836025" x="685800"/>
            <a:ext cy="1032599" cx="64062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marL="0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pic>
        <p:nvPicPr>
          <p:cNvPr id="12" name="Shape 12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y="4762300" x="7092055"/>
            <a:ext cy="2021973" cx="1971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/>
          <p:nvPr/>
        </p:nvSpPr>
        <p:spPr>
          <a:xfrm>
            <a:off y="0" x="0"/>
            <a:ext cy="1532999" cx="91440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cxnSp>
        <p:nvCxnSpPr>
          <p:cNvPr id="15" name="Shape 15"/>
          <p:cNvCxnSpPr/>
          <p:nvPr/>
        </p:nvCxnSpPr>
        <p:spPr>
          <a:xfrm>
            <a:off y="1503833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16" name="Shape 16"/>
          <p:cNvSpPr txBox="1"/>
          <p:nvPr>
            <p:ph type="title"/>
          </p:nvPr>
        </p:nvSpPr>
        <p:spPr>
          <a:xfrm>
            <a:off y="274650" x="457200"/>
            <a:ext cy="1143000" cx="73479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pic>
        <p:nvPicPr>
          <p:cNvPr id="18" name="Shape 18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y="64150" x="7805025"/>
            <a:ext cy="1353498" cx="1277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/>
          <p:nvPr/>
        </p:nvSpPr>
        <p:spPr>
          <a:xfrm>
            <a:off y="0" x="0"/>
            <a:ext cy="1532999" cx="914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cxnSp>
        <p:nvCxnSpPr>
          <p:cNvPr id="21" name="Shape 21"/>
          <p:cNvCxnSpPr/>
          <p:nvPr/>
        </p:nvCxnSpPr>
        <p:spPr>
          <a:xfrm>
            <a:off y="1503833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22" name="Shape 22"/>
          <p:cNvSpPr txBox="1"/>
          <p:nvPr>
            <p:ph type="title"/>
          </p:nvPr>
        </p:nvSpPr>
        <p:spPr>
          <a:xfrm>
            <a:off y="274650" x="457200"/>
            <a:ext cy="1143000" cx="73479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y="1600200" x="457200"/>
            <a:ext cy="4967700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y="1600200" x="4692273"/>
            <a:ext cy="4967700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pic>
        <p:nvPicPr>
          <p:cNvPr id="25" name="Shape 25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y="64150" x="7805025"/>
            <a:ext cy="1353498" cx="1277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6" name="Shape 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" name="Shape 27"/>
          <p:cNvSpPr/>
          <p:nvPr/>
        </p:nvSpPr>
        <p:spPr>
          <a:xfrm>
            <a:off y="0" x="0"/>
            <a:ext cy="1532999" cx="91440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cxnSp>
        <p:nvCxnSpPr>
          <p:cNvPr id="28" name="Shape 28"/>
          <p:cNvCxnSpPr/>
          <p:nvPr/>
        </p:nvCxnSpPr>
        <p:spPr>
          <a:xfrm>
            <a:off y="1503833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29" name="Shape 29"/>
          <p:cNvSpPr txBox="1"/>
          <p:nvPr>
            <p:ph type="title"/>
          </p:nvPr>
        </p:nvSpPr>
        <p:spPr>
          <a:xfrm>
            <a:off y="274650" x="457200"/>
            <a:ext cy="1143000" cx="73479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pic>
        <p:nvPicPr>
          <p:cNvPr id="30" name="Shape 30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y="64150" x="7805025"/>
            <a:ext cy="1353498" cx="1277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31" name="Shape 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" name="Shape 32"/>
          <p:cNvSpPr txBox="1"/>
          <p:nvPr>
            <p:ph idx="1" type="body"/>
          </p:nvPr>
        </p:nvSpPr>
        <p:spPr>
          <a:xfrm>
            <a:off y="5875078" x="457200"/>
            <a:ext cy="69270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indent="-171450" marL="285750">
              <a:spcBef>
                <a:spcPts val="0"/>
              </a:spcBef>
              <a:buClr>
                <a:schemeClr val="dk2"/>
              </a:buClr>
              <a:buSzPct val="100000"/>
              <a:buNone/>
              <a:defRPr sz="1800">
                <a:solidFill>
                  <a:schemeClr val="dk2"/>
                </a:solidFill>
              </a:defRPr>
            </a:lvl1pPr>
          </a:lstStyle>
          <a:p/>
        </p:txBody>
      </p:sp>
      <p:sp>
        <p:nvSpPr>
          <p:cNvPr id="33" name="Shape 33"/>
          <p:cNvSpPr/>
          <p:nvPr/>
        </p:nvSpPr>
        <p:spPr>
          <a:xfrm>
            <a:off y="0" x="4274"/>
            <a:ext cy="5875200" cx="91440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cxnSp>
        <p:nvCxnSpPr>
          <p:cNvPr id="34" name="Shape 34"/>
          <p:cNvCxnSpPr/>
          <p:nvPr/>
        </p:nvCxnSpPr>
        <p:spPr>
          <a:xfrm>
            <a:off y="5845828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bg>
      <p:bgPr>
        <a:solidFill>
          <a:schemeClr val="dk2"/>
        </a:solidFill>
      </p:bgPr>
    </p:bg>
    <p:spTree>
      <p:nvGrpSpPr>
        <p:cNvPr id="35" name="Shape 35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1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marL="0"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1pPr>
            <a:lvl2pPr indent="228600" marL="0"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2pPr>
            <a:lvl3pPr indent="228600" marL="0"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3pPr>
            <a:lvl4pPr indent="228600" marL="0"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4pPr>
            <a:lvl5pPr indent="228600" marL="0"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5pPr>
            <a:lvl6pPr indent="228600" marL="0"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6pPr>
            <a:lvl7pPr indent="228600" marL="0"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7pPr>
            <a:lvl8pPr indent="228600" marL="0"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8pPr>
            <a:lvl9pPr indent="228600" marL="0"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indent="-152400" marL="34290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indent="-133350" marL="74295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indent="-76200" marL="114300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indent="-114300" marL="16002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indent="-114300" marL="20574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indent="-114300" marL="25146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indent="-114300" marL="29718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indent="-114300" marL="34290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indent="-114300" marL="38862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9.pn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0.pn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6.png" Type="http://schemas.openxmlformats.org/officeDocument/2006/relationships/image" Id="rId4"/><Relationship Target="../media/image13.png" Type="http://schemas.openxmlformats.org/officeDocument/2006/relationships/image" Id="rId3"/><Relationship Target="../media/image21.png" Type="http://schemas.openxmlformats.org/officeDocument/2006/relationships/image" Id="rId5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23.pn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pn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6.pn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1.pn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png" Type="http://schemas.openxmlformats.org/officeDocument/2006/relationships/image" Id="rId4"/><Relationship Target="../media/image12.pn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22.pn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19.pn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15.png" Type="http://schemas.openxmlformats.org/officeDocument/2006/relationships/image" Id="rId3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20.png" Type="http://schemas.openxmlformats.org/officeDocument/2006/relationships/image" Id="rId3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14.jpg" Type="http://schemas.openxmlformats.org/officeDocument/2006/relationships/image" Id="rId3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18.jpg" Type="http://schemas.openxmlformats.org/officeDocument/2006/relationships/image" Id="rId3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4.xml" Type="http://schemas.openxmlformats.org/officeDocument/2006/relationships/slideLayout" Id="rId1"/><Relationship Target="www.github.com/matthewbridges/dugong" Type="http://schemas.openxmlformats.org/officeDocument/2006/relationships/hyperlink" TargetMode="External" Id="rId4"/><Relationship Target="../media/image17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3.jp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pn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" name="Shape 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" name="Shape 37"/>
          <p:cNvSpPr txBox="1"/>
          <p:nvPr>
            <p:ph type="ctrTitle"/>
          </p:nvPr>
        </p:nvSpPr>
        <p:spPr>
          <a:xfrm>
            <a:off y="2490375" x="685800"/>
            <a:ext cy="2198400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sz="4800" lang="en"/>
              <a:t>A scalable heterogeneous computing architecture for software defined radio on RHINO</a:t>
            </a:r>
          </a:p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y="4688775" x="2279975"/>
            <a:ext cy="1179899" cx="47292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b="1" sz="3600" lang="en">
                <a:solidFill>
                  <a:srgbClr val="434343"/>
                </a:solidFill>
              </a:rPr>
              <a:t>Matthew Bridges</a:t>
            </a:r>
          </a:p>
          <a:p>
            <a:r>
              <a:t/>
            </a:r>
          </a:p>
          <a:p>
            <a:pPr algn="ctr" rtl="0" lvl="0">
              <a:buNone/>
            </a:pPr>
            <a:r>
              <a:rPr sz="2400" lang="en"/>
              <a:t>Supervised by </a:t>
            </a:r>
          </a:p>
          <a:p>
            <a:pPr algn="ctr" rtl="0" lvl="0">
              <a:buNone/>
            </a:pPr>
            <a:r>
              <a:rPr sz="2400" lang="en"/>
              <a:t>Dr. Simon Winberg</a:t>
            </a:r>
          </a:p>
          <a:p>
            <a:r>
              <a:t/>
            </a:r>
          </a:p>
          <a:p>
            <a:pPr algn="ctr">
              <a:buNone/>
            </a:pPr>
            <a:r>
              <a:rPr sz="1400" lang="en">
                <a:solidFill>
                  <a:srgbClr val="000000"/>
                </a:solidFill>
              </a:rPr>
              <a:t>Friday 31 January 2014</a:t>
            </a:r>
          </a:p>
        </p:txBody>
      </p:sp>
      <p:pic>
        <p:nvPicPr>
          <p:cNvPr id="39" name="Shape 3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4836023" x="92450"/>
            <a:ext cy="1787776" cx="2187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y="274650" x="457200"/>
            <a:ext cy="1143000" cx="73479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The Wishbone Bus</a:t>
            </a:r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pic>
        <p:nvPicPr>
          <p:cNvPr id="97" name="Shape 9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658987" x="2013911"/>
            <a:ext cy="4850124" cx="511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y="274650" x="457200"/>
            <a:ext cy="1143000" cx="73479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Wishbone Primitives</a:t>
            </a: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y="1600200" x="457200"/>
            <a:ext cy="18276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Allow users to create “VARIABLES”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Read-Write, Read-Only, Queue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Abstract away complicated Wishbone Bus</a:t>
            </a:r>
          </a:p>
          <a:p>
            <a:r>
              <a:t/>
            </a:r>
          </a:p>
        </p:txBody>
      </p:sp>
      <p:pic>
        <p:nvPicPr>
          <p:cNvPr id="104" name="Shape 10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427750" x="0"/>
            <a:ext cy="2538576" cx="312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3427750" x="3011837"/>
            <a:ext cy="2538575" cx="312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3427750" x="6023675"/>
            <a:ext cy="2538576" cx="3120323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/>
        </p:nvSpPr>
        <p:spPr>
          <a:xfrm>
            <a:off y="6151150" x="457300"/>
            <a:ext cy="4961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6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">
                <a:solidFill>
                  <a:schemeClr val="dk1"/>
                </a:solidFill>
              </a:rPr>
              <a:t>NB: Use of primitives motivated by Wesley New’s research.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y="274650" x="457200"/>
            <a:ext cy="1143000" cx="73479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Structure of an IP Core</a:t>
            </a:r>
          </a:p>
        </p:txBody>
      </p:sp>
      <p:pic>
        <p:nvPicPr>
          <p:cNvPr id="113" name="Shape 11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494350" x="1037825"/>
            <a:ext cy="5363651" cx="706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y="274650" x="457200"/>
            <a:ext cy="1143000" cx="73479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Self Generating User Memory</a:t>
            </a:r>
          </a:p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The code for the user’s memory is generated by the code itself, not by the developer!</a:t>
            </a:r>
          </a:p>
        </p:txBody>
      </p:sp>
      <p:pic>
        <p:nvPicPr>
          <p:cNvPr id="120" name="Shape 12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810050" x="1792000"/>
            <a:ext cy="3757849" cx="555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25" name="Shape 12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85087" x="68312"/>
            <a:ext cy="6087825" cx="9007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y="274650" x="457200"/>
            <a:ext cy="1143000" cx="73479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Programmable FIR</a:t>
            </a:r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Replacing coefficients with registers</a:t>
            </a:r>
          </a:p>
        </p:txBody>
      </p:sp>
      <p:pic>
        <p:nvPicPr>
          <p:cNvPr id="132" name="Shape 13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437101" x="457200"/>
            <a:ext cy="3785622" cx="822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y="274650" x="457200"/>
            <a:ext cy="1143000" cx="73479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Importance of Generic HDL</a:t>
            </a:r>
          </a:p>
        </p:txBody>
      </p:sp>
      <p:pic>
        <p:nvPicPr>
          <p:cNvPr id="138" name="Shape 13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429001" x="1129562"/>
            <a:ext cy="3138899" cx="539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600200" x="1245512"/>
            <a:ext cy="2075725" cx="6652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y="274650" x="457200"/>
            <a:ext cy="1143000" cx="73479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An Example Application Design</a:t>
            </a:r>
          </a:p>
        </p:txBody>
      </p:sp>
      <p:pic>
        <p:nvPicPr>
          <p:cNvPr id="145" name="Shape 14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595450" x="457200"/>
            <a:ext cy="5179499" cx="822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0" name="Shape 150"/>
          <p:cNvSpPr txBox="1"/>
          <p:nvPr>
            <p:ph type="ctrTitle"/>
          </p:nvPr>
        </p:nvSpPr>
        <p:spPr>
          <a:xfrm>
            <a:off y="2490375" x="685800"/>
            <a:ext cy="2198400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Results</a:t>
            </a:r>
          </a:p>
        </p:txBody>
      </p:sp>
      <p:sp>
        <p:nvSpPr>
          <p:cNvPr id="151" name="Shape 151"/>
          <p:cNvSpPr txBox="1"/>
          <p:nvPr>
            <p:ph idx="1" type="subTitle"/>
          </p:nvPr>
        </p:nvSpPr>
        <p:spPr>
          <a:xfrm>
            <a:off y="4836025" x="685800"/>
            <a:ext cy="1032599" cx="64062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Real World Data...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y="274650" x="457200"/>
            <a:ext cy="1143000" cx="73479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DAC and DDS</a:t>
            </a:r>
          </a:p>
        </p:txBody>
      </p:sp>
      <p:pic>
        <p:nvPicPr>
          <p:cNvPr id="157" name="Shape 15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816324" x="77237"/>
            <a:ext cy="4793550" cx="898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" name="Shape 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" name="Shape 44"/>
          <p:cNvSpPr txBox="1"/>
          <p:nvPr>
            <p:ph type="ctrTitle"/>
          </p:nvPr>
        </p:nvSpPr>
        <p:spPr>
          <a:xfrm>
            <a:off y="2490375" x="685800"/>
            <a:ext cy="2198400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Introduction</a:t>
            </a:r>
          </a:p>
        </p:txBody>
      </p:sp>
      <p:sp>
        <p:nvSpPr>
          <p:cNvPr id="45" name="Shape 45"/>
          <p:cNvSpPr txBox="1"/>
          <p:nvPr>
            <p:ph idx="1" type="subTitle"/>
          </p:nvPr>
        </p:nvSpPr>
        <p:spPr>
          <a:xfrm>
            <a:off y="4836025" x="685800"/>
            <a:ext cy="1032599" cx="64062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RHINO &amp; Building a Transceiver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y="274650" x="457200"/>
            <a:ext cy="1143000" cx="73479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ADC Time Domain </a:t>
            </a:r>
          </a:p>
        </p:txBody>
      </p:sp>
      <p:pic>
        <p:nvPicPr>
          <p:cNvPr id="163" name="Shape 16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750325" x="142874"/>
            <a:ext cy="4814849" cx="900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7" name="Shape 1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y="274650" x="457200"/>
            <a:ext cy="1143000" cx="73479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ADC Frequency Domain</a:t>
            </a:r>
          </a:p>
        </p:txBody>
      </p:sp>
      <p:pic>
        <p:nvPicPr>
          <p:cNvPr id="169" name="Shape 16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999975" x="120300"/>
            <a:ext cy="4744524" cx="890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y="274650" x="457200"/>
            <a:ext cy="1143000" cx="73479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Sig Gen Frequency Domain</a:t>
            </a:r>
          </a:p>
        </p:txBody>
      </p:sp>
      <p:pic>
        <p:nvPicPr>
          <p:cNvPr id="175" name="Shape 17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909949" x="0"/>
            <a:ext cy="4948051" cx="914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9" name="Shape 1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0" name="Shape 180"/>
          <p:cNvSpPr txBox="1"/>
          <p:nvPr>
            <p:ph type="ctrTitle"/>
          </p:nvPr>
        </p:nvSpPr>
        <p:spPr>
          <a:xfrm>
            <a:off y="2490375" x="685800"/>
            <a:ext cy="2198400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Conclusions</a:t>
            </a:r>
          </a:p>
        </p:txBody>
      </p:sp>
      <p:sp>
        <p:nvSpPr>
          <p:cNvPr id="181" name="Shape 181"/>
          <p:cNvSpPr txBox="1"/>
          <p:nvPr>
            <p:ph idx="1" type="subTitle"/>
          </p:nvPr>
        </p:nvSpPr>
        <p:spPr>
          <a:xfrm>
            <a:off y="4836025" x="685800"/>
            <a:ext cy="1032599" cx="64062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And Thankyou!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5" name="Shape 1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6" name="Shape 186"/>
          <p:cNvSpPr txBox="1"/>
          <p:nvPr>
            <p:ph type="title"/>
          </p:nvPr>
        </p:nvSpPr>
        <p:spPr>
          <a:xfrm>
            <a:off y="274650" x="457200"/>
            <a:ext cy="1143000" cx="73479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Concluding Remarks</a:t>
            </a:r>
          </a:p>
        </p:txBody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The architecture is working and stable.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This architecture should make FPGAs more accessible and improve algorithms.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A transceiver was developed but conclusive testing is still required.</a:t>
            </a:r>
          </a:p>
          <a:p>
            <a:r>
              <a:t/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The project needs algorithm developers.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There is nothing binding this architecture to the RHINO  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1" name="Shape 1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>
            <a:off y="274650" x="457200"/>
            <a:ext cy="1143000" cx="73479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Thank you to my funders!</a:t>
            </a:r>
          </a:p>
        </p:txBody>
      </p:sp>
      <p:pic>
        <p:nvPicPr>
          <p:cNvPr id="193" name="Shape 19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764825" x="2511562"/>
            <a:ext cy="4944075" cx="4120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7" name="Shape 1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y="274650" x="457200"/>
            <a:ext cy="1143000" cx="73479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Question?</a:t>
            </a:r>
          </a:p>
        </p:txBody>
      </p:sp>
      <p:pic>
        <p:nvPicPr>
          <p:cNvPr id="199" name="Shape 19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532350" x="1556525"/>
            <a:ext cy="4573324" cx="6030949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Shape 200"/>
          <p:cNvSpPr txBox="1"/>
          <p:nvPr/>
        </p:nvSpPr>
        <p:spPr>
          <a:xfrm>
            <a:off y="5715025" x="962550"/>
            <a:ext cy="721800" cx="72189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u="sng" sz="3000" lang="en">
                <a:solidFill>
                  <a:schemeClr val="hlink"/>
                </a:solidFill>
                <a:hlinkClick r:id="rId4"/>
              </a:rPr>
              <a:t>www.github.com/matthewbridges/dugong</a:t>
            </a:r>
          </a:p>
          <a:p>
            <a:r>
              <a:t/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" name="Shape 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y="274650" x="457200"/>
            <a:ext cy="1143000" cx="73479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What is the RHINO? In short!</a:t>
            </a:r>
          </a:p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00000"/>
              <a:buFont typeface="Arial"/>
              <a:buChar char="●"/>
            </a:pPr>
            <a:r>
              <a:rPr b="1" lang="en"/>
              <a:t>ROACH’s little brother</a:t>
            </a:r>
            <a:r>
              <a:rPr lang="en"/>
              <a:t>, developed at UCT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Xilinx’s Spartan 6 LX150T FPGA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TI’s AM3517 ARM processor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2x FPGA Mezzanine Card Connectors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20Gbps Networking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COTS ADC &amp; DAC Cards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Cost is &lt; $1800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Lots of </a:t>
            </a:r>
            <a:r>
              <a:rPr b="1" lang="en"/>
              <a:t>ADC choices</a:t>
            </a:r>
          </a:p>
        </p:txBody>
      </p:sp>
      <p:pic>
        <p:nvPicPr>
          <p:cNvPr id="52" name="Shape 5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573225" x="4858375"/>
            <a:ext cy="3284775" cx="4285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56" name="Shape 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57" name="Shape 5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752687"/>
            <a:ext cy="6858000" cx="76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y="274650" x="457200"/>
            <a:ext cy="1143000" cx="73479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Project Aim:</a:t>
            </a:r>
          </a:p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“To develop and build a </a:t>
            </a:r>
            <a:r>
              <a:rPr b="1" lang="en"/>
              <a:t>Transceiver</a:t>
            </a:r>
            <a:r>
              <a:rPr lang="en"/>
              <a:t> with Multiple Inputs and Outputs using the </a:t>
            </a:r>
            <a:r>
              <a:rPr b="1" lang="en"/>
              <a:t>RHINO</a:t>
            </a:r>
            <a:r>
              <a:rPr lang="en"/>
              <a:t>”</a:t>
            </a:r>
          </a:p>
          <a:p>
            <a:pPr rtl="0" lvl="0">
              <a:buNone/>
            </a:pPr>
            <a:r>
              <a:rPr b="1" lang="en"/>
              <a:t>Design Requirements: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i="1"/>
              <a:t>Scalable</a:t>
            </a:r>
            <a:r>
              <a:rPr lang="en"/>
              <a:t> and </a:t>
            </a:r>
            <a:r>
              <a:rPr lang="en" i="1"/>
              <a:t>Accessible</a:t>
            </a:r>
            <a:r>
              <a:rPr lang="en"/>
              <a:t> to future developers and Novices.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i="1"/>
              <a:t>Open-source</a:t>
            </a:r>
            <a:r>
              <a:rPr lang="en"/>
              <a:t> and free from any licensing.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Must abide by or create a </a:t>
            </a:r>
            <a:r>
              <a:rPr lang="en" i="1"/>
              <a:t>standard</a:t>
            </a:r>
            <a:r>
              <a:rPr lang="en"/>
              <a:t> way of adding new IP to the system.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/>
              <a:t>Signal Integrity must be maintained.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" name="Shape 68"/>
          <p:cNvSpPr txBox="1"/>
          <p:nvPr>
            <p:ph type="ctrTitle"/>
          </p:nvPr>
        </p:nvSpPr>
        <p:spPr>
          <a:xfrm>
            <a:off y="2490375" x="685800"/>
            <a:ext cy="2198400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The Design</a:t>
            </a:r>
          </a:p>
        </p:txBody>
      </p:sp>
      <p:sp>
        <p:nvSpPr>
          <p:cNvPr id="69" name="Shape 69"/>
          <p:cNvSpPr txBox="1"/>
          <p:nvPr>
            <p:ph idx="1" type="subTitle"/>
          </p:nvPr>
        </p:nvSpPr>
        <p:spPr>
          <a:xfrm>
            <a:off y="4836025" x="685800"/>
            <a:ext cy="1032599" cx="64062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Architectures, Busses, IP, Primitives and Programming Paradigms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y="274650" x="457200"/>
            <a:ext cy="1143000" cx="73479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Programming Paradigms I</a:t>
            </a: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CPU Paradigm</a:t>
            </a:r>
          </a:p>
          <a:p>
            <a:pPr algn="ctr" lvl="0">
              <a:buNone/>
            </a:pPr>
            <a:r>
              <a:rPr lang="en"/>
              <a:t>C = A * B;</a:t>
            </a:r>
          </a:p>
        </p:txBody>
      </p:sp>
      <p:pic>
        <p:nvPicPr>
          <p:cNvPr id="76" name="Shape 7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599375" x="1045237"/>
            <a:ext cy="3968524" cx="705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y="274650" x="457200"/>
            <a:ext cy="1143000" cx="73479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Programming Paradigms II</a:t>
            </a:r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FPGA Paradigm</a:t>
            </a:r>
          </a:p>
          <a:p>
            <a:pPr algn="ctr" rtl="0" lvl="0">
              <a:buNone/>
            </a:pPr>
            <a:r>
              <a:rPr lang="en"/>
              <a:t>C &lt;= A * B;</a:t>
            </a:r>
          </a:p>
        </p:txBody>
      </p:sp>
      <p:pic>
        <p:nvPicPr>
          <p:cNvPr id="83" name="Shape 8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010650" x="559475"/>
            <a:ext cy="3557249" cx="8025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y="274650" x="457200"/>
            <a:ext cy="1143000" cx="73479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Programming Paradigms III</a:t>
            </a:r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y="1600200" x="457200"/>
            <a:ext cy="4967700" cx="3650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Paradigm of this Heterogeneous Architecture.</a:t>
            </a:r>
          </a:p>
          <a:p>
            <a:r>
              <a:t/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A = i++;</a:t>
            </a:r>
          </a:p>
          <a:p>
            <a:r>
              <a:t/>
            </a:r>
          </a:p>
          <a:p>
            <a:pPr rtl="0" lvl="0">
              <a:buNone/>
            </a:pPr>
            <a:r>
              <a:rPr lang="en"/>
              <a:t>reg[0] &lt;= A;</a:t>
            </a:r>
          </a:p>
          <a:p>
            <a:pPr rtl="0" lvl="0">
              <a:buNone/>
            </a:pPr>
            <a:r>
              <a:rPr lang="en"/>
              <a:t>C &lt;= B * reg[0]; </a:t>
            </a:r>
          </a:p>
        </p:txBody>
      </p:sp>
      <p:pic>
        <p:nvPicPr>
          <p:cNvPr id="90" name="Shape 9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440037" x="2844075"/>
            <a:ext cy="5288026" cx="6465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biz">
  <a:themeElements>
    <a:clrScheme name="Custom 233">
      <a:dk1>
        <a:srgbClr val="000000"/>
      </a:dk1>
      <a:lt1>
        <a:srgbClr val="FFFFFF"/>
      </a:lt1>
      <a:dk2>
        <a:srgbClr val="2388DB"/>
      </a:dk2>
      <a:lt2>
        <a:srgbClr val="BBD7F8"/>
      </a:lt2>
      <a:accent1>
        <a:srgbClr val="80B606"/>
      </a:accent1>
      <a:accent2>
        <a:srgbClr val="E29F1D"/>
      </a:accent2>
      <a:accent3>
        <a:srgbClr val="1D6FB2"/>
      </a:accent3>
      <a:accent4>
        <a:srgbClr val="3FAC98"/>
      </a:accent4>
      <a:accent5>
        <a:srgbClr val="5B57BB"/>
      </a:accent5>
      <a:accent6>
        <a:srgbClr val="D1505E"/>
      </a:accent6>
      <a:hlink>
        <a:srgbClr val="185DA2"/>
      </a:hlink>
      <a:folHlink>
        <a:srgbClr val="00487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