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89" r:id="rId2"/>
    <p:sldId id="462" r:id="rId3"/>
    <p:sldId id="463" r:id="rId4"/>
    <p:sldId id="451" r:id="rId5"/>
    <p:sldId id="452" r:id="rId6"/>
    <p:sldId id="450" r:id="rId7"/>
    <p:sldId id="455" r:id="rId8"/>
    <p:sldId id="441" r:id="rId9"/>
    <p:sldId id="448" r:id="rId10"/>
    <p:sldId id="411" r:id="rId11"/>
    <p:sldId id="446" r:id="rId12"/>
    <p:sldId id="425" r:id="rId13"/>
    <p:sldId id="414" r:id="rId14"/>
    <p:sldId id="416" r:id="rId15"/>
    <p:sldId id="444" r:id="rId16"/>
    <p:sldId id="418" r:id="rId17"/>
    <p:sldId id="419" r:id="rId18"/>
    <p:sldId id="420" r:id="rId19"/>
    <p:sldId id="421" r:id="rId20"/>
    <p:sldId id="434" r:id="rId21"/>
    <p:sldId id="435" r:id="rId22"/>
    <p:sldId id="436" r:id="rId23"/>
    <p:sldId id="464" r:id="rId24"/>
    <p:sldId id="439" r:id="rId25"/>
    <p:sldId id="431" r:id="rId26"/>
    <p:sldId id="459" r:id="rId27"/>
    <p:sldId id="460" r:id="rId28"/>
    <p:sldId id="440" r:id="rId29"/>
    <p:sldId id="442" r:id="rId30"/>
    <p:sldId id="428" r:id="rId31"/>
    <p:sldId id="454" r:id="rId32"/>
    <p:sldId id="432" r:id="rId33"/>
    <p:sldId id="438" r:id="rId34"/>
    <p:sldId id="430" r:id="rId35"/>
    <p:sldId id="437" r:id="rId36"/>
    <p:sldId id="433" r:id="rId37"/>
    <p:sldId id="417" r:id="rId38"/>
    <p:sldId id="461" r:id="rId39"/>
    <p:sldId id="300" r:id="rId40"/>
    <p:sldId id="372" r:id="rId41"/>
    <p:sldId id="298" r:id="rId42"/>
    <p:sldId id="453" r:id="rId43"/>
    <p:sldId id="447" r:id="rId44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8FD35"/>
    <a:srgbClr val="DDBA87"/>
    <a:srgbClr val="0F591D"/>
    <a:srgbClr val="F41818"/>
    <a:srgbClr val="A55D27"/>
    <a:srgbClr val="879D05"/>
    <a:srgbClr val="925222"/>
    <a:srgbClr val="F3E7D5"/>
    <a:srgbClr val="EBC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86838" autoAdjust="0"/>
  </p:normalViewPr>
  <p:slideViewPr>
    <p:cSldViewPr>
      <p:cViewPr varScale="1">
        <p:scale>
          <a:sx n="77" d="100"/>
          <a:sy n="77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43C46-922B-478C-9F21-F778D6E5E4E1}" type="datetimeFigureOut">
              <a:rPr lang="en-GB" smtClean="0"/>
              <a:pPr/>
              <a:t>10/02/2014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FA122-2AE1-483F-836C-F08D713BF8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386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97AAF-16A6-4055-8673-EE9D1FEAC036}" type="datetimeFigureOut">
              <a:rPr lang="en-US" smtClean="0"/>
              <a:pPr/>
              <a:t>2/10/2014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2290E-B745-42B8-9403-F5F8791709F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0721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290E-B745-42B8-9403-F5F8791709F7}" type="slidenum">
              <a:rPr lang="en-ZA" smtClean="0"/>
              <a:pPr/>
              <a:t>1</a:t>
            </a:fld>
            <a:endParaRPr lang="en-Z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290E-B745-42B8-9403-F5F8791709F7}" type="slidenum">
              <a:rPr lang="en-ZA" smtClean="0"/>
              <a:pPr/>
              <a:t>18</a:t>
            </a:fld>
            <a:endParaRPr lang="en-Z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290E-B745-42B8-9403-F5F8791709F7}" type="slidenum">
              <a:rPr lang="en-ZA" smtClean="0"/>
              <a:pPr/>
              <a:t>19</a:t>
            </a:fld>
            <a:endParaRPr lang="en-Z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290E-B745-42B8-9403-F5F8791709F7}" type="slidenum">
              <a:rPr lang="en-ZA" smtClean="0"/>
              <a:pPr/>
              <a:t>20</a:t>
            </a:fld>
            <a:endParaRPr lang="en-Z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66910" y="4715153"/>
            <a:ext cx="533526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66910" y="4715153"/>
            <a:ext cx="5335269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777606" y="9428583"/>
            <a:ext cx="2889937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290E-B745-42B8-9403-F5F8791709F7}" type="slidenum">
              <a:rPr lang="en-ZA" smtClean="0"/>
              <a:pPr/>
              <a:t>37</a:t>
            </a:fld>
            <a:endParaRPr lang="en-Z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290E-B745-42B8-9403-F5F8791709F7}" type="slidenum">
              <a:rPr lang="en-ZA" smtClean="0"/>
              <a:pPr/>
              <a:t>39</a:t>
            </a:fld>
            <a:endParaRPr lang="en-Z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290E-B745-42B8-9403-F5F8791709F7}" type="slidenum">
              <a:rPr lang="en-ZA" smtClean="0"/>
              <a:pPr/>
              <a:t>40</a:t>
            </a:fld>
            <a:endParaRPr lang="en-Z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290E-B745-42B8-9403-F5F8791709F7}" type="slidenum">
              <a:rPr lang="en-ZA" smtClean="0"/>
              <a:pPr/>
              <a:t>41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290E-B745-42B8-9403-F5F8791709F7}" type="slidenum">
              <a:rPr lang="en-ZA" smtClean="0"/>
              <a:pPr/>
              <a:t>2</a:t>
            </a:fld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1D870-F5C8-4253-924B-E35FAB24241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290E-B745-42B8-9403-F5F8791709F7}" type="slidenum">
              <a:rPr lang="en-ZA" smtClean="0"/>
              <a:pPr/>
              <a:t>9</a:t>
            </a:fld>
            <a:endParaRPr lang="en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290E-B745-42B8-9403-F5F8791709F7}" type="slidenum">
              <a:rPr lang="en-ZA" smtClean="0"/>
              <a:pPr/>
              <a:t>10</a:t>
            </a:fld>
            <a:endParaRPr lang="en-Z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290E-B745-42B8-9403-F5F8791709F7}" type="slidenum">
              <a:rPr lang="en-ZA" smtClean="0"/>
              <a:pPr/>
              <a:t>13</a:t>
            </a:fld>
            <a:endParaRPr lang="en-Z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290E-B745-42B8-9403-F5F8791709F7}" type="slidenum">
              <a:rPr lang="en-ZA" smtClean="0"/>
              <a:pPr/>
              <a:t>14</a:t>
            </a:fld>
            <a:endParaRPr lang="en-Z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290E-B745-42B8-9403-F5F8791709F7}" type="slidenum">
              <a:rPr lang="en-ZA" smtClean="0"/>
              <a:pPr/>
              <a:t>16</a:t>
            </a:fld>
            <a:endParaRPr lang="en-Z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2290E-B745-42B8-9403-F5F8791709F7}" type="slidenum">
              <a:rPr lang="en-ZA" smtClean="0"/>
              <a:pPr/>
              <a:t>17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765" y="4953000"/>
            <a:ext cx="9147765" cy="1912088"/>
            <a:chOff x="-3765" y="4953000"/>
            <a:chExt cx="9147765" cy="1912088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953000"/>
              <a:ext cx="7456487" cy="48815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237744"/>
              <a:ext cx="9108557" cy="78866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5000978"/>
              <a:ext cx="9144000" cy="186411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997671"/>
              <a:ext cx="9147765" cy="790302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2B6229-E911-4A0E-8484-4CD2E57DB257}" type="datetimeFigureOut">
              <a:rPr lang="en-US" smtClean="0"/>
              <a:pPr/>
              <a:t>2/10/2014</a:t>
            </a:fld>
            <a:endParaRPr lang="en-Z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0018E2-A021-4F79-AF89-450D371A529D}" type="slidenum">
              <a:rPr lang="en-ZA" smtClean="0"/>
              <a:pPr/>
              <a:t>‹#›</a:t>
            </a:fld>
            <a:endParaRPr lang="en-ZA"/>
          </a:p>
        </p:txBody>
      </p:sp>
      <p:pic>
        <p:nvPicPr>
          <p:cNvPr id="14" name="Picture 13" descr="sdrrg-sq-sm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633058" y="6314926"/>
            <a:ext cx="478526" cy="4785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2B6229-E911-4A0E-8484-4CD2E57DB257}" type="datetimeFigureOut">
              <a:rPr lang="en-US" smtClean="0"/>
              <a:pPr/>
              <a:t>2/10/2014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0018E2-A021-4F79-AF89-450D371A529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2B6229-E911-4A0E-8484-4CD2E57DB257}" type="datetimeFigureOut">
              <a:rPr lang="en-US" smtClean="0"/>
              <a:pPr/>
              <a:t>2/10/2014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0018E2-A021-4F79-AF89-450D371A529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2B6229-E911-4A0E-8484-4CD2E57DB257}" type="datetimeFigureOut">
              <a:rPr lang="en-US" smtClean="0"/>
              <a:pPr/>
              <a:t>2/10/2014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0018E2-A021-4F79-AF89-450D371A529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2B6229-E911-4A0E-8484-4CD2E57DB257}" type="datetimeFigureOut">
              <a:rPr lang="en-US" smtClean="0"/>
              <a:pPr/>
              <a:t>2/10/2014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0018E2-A021-4F79-AF89-450D371A529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2B6229-E911-4A0E-8484-4CD2E57DB257}" type="datetimeFigureOut">
              <a:rPr lang="en-US" smtClean="0"/>
              <a:pPr/>
              <a:t>2/10/2014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0018E2-A021-4F79-AF89-450D371A529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2B6229-E911-4A0E-8484-4CD2E57DB257}" type="datetimeFigureOut">
              <a:rPr lang="en-US" smtClean="0"/>
              <a:pPr/>
              <a:t>2/10/2014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0018E2-A021-4F79-AF89-450D371A529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2B6229-E911-4A0E-8484-4CD2E57DB257}" type="datetimeFigureOut">
              <a:rPr lang="en-US" smtClean="0"/>
              <a:pPr/>
              <a:t>2/10/2014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0018E2-A021-4F79-AF89-450D371A529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 rtlCol="0"/>
          <a:lstStyle>
            <a:lvl1pPr>
              <a:defRPr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2B6229-E911-4A0E-8484-4CD2E57DB257}" type="datetimeFigureOut">
              <a:rPr lang="en-US" smtClean="0"/>
              <a:pPr/>
              <a:t>2/10/2014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0018E2-A021-4F79-AF89-450D371A529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02B6229-E911-4A0E-8484-4CD2E57DB257}" type="datetimeFigureOut">
              <a:rPr lang="en-US" smtClean="0"/>
              <a:pPr/>
              <a:t>2/10/2014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0018E2-A021-4F79-AF89-450D371A529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2B6229-E911-4A0E-8484-4CD2E57DB257}" type="datetimeFigureOut">
              <a:rPr lang="en-US" smtClean="0"/>
              <a:pPr/>
              <a:t>2/10/2014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0018E2-A021-4F79-AF89-450D371A529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416868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2B6229-E911-4A0E-8484-4CD2E57DB257}" type="datetimeFigureOut">
              <a:rPr lang="en-US" smtClean="0"/>
              <a:pPr/>
              <a:t>2/10/2014</a:t>
            </a:fld>
            <a:endParaRPr lang="en-Z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76174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70018E2-A021-4F79-AF89-450D371A529D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705" y="6426022"/>
            <a:ext cx="490884" cy="4013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4.gif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gif"/><Relationship Id="rId11" Type="http://schemas.openxmlformats.org/officeDocument/2006/relationships/image" Target="../media/image11.jpeg"/><Relationship Id="rId5" Type="http://schemas.openxmlformats.org/officeDocument/2006/relationships/image" Target="../media/image5.gif"/><Relationship Id="rId10" Type="http://schemas.openxmlformats.org/officeDocument/2006/relationships/image" Target="../media/image10.jpeg"/><Relationship Id="rId4" Type="http://schemas.openxmlformats.org/officeDocument/2006/relationships/image" Target="../media/image2.gif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3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29.jpeg"/><Relationship Id="rId10" Type="http://schemas.openxmlformats.org/officeDocument/2006/relationships/image" Target="../media/image36.gif"/><Relationship Id="rId4" Type="http://schemas.openxmlformats.org/officeDocument/2006/relationships/image" Target="../media/image31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8.jpeg"/><Relationship Id="rId7" Type="http://schemas.openxmlformats.org/officeDocument/2006/relationships/image" Target="../media/image51.gif"/><Relationship Id="rId12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microsoft.com/office/2007/relationships/hdphoto" Target="../media/hdphoto1.wdp"/><Relationship Id="rId10" Type="http://schemas.openxmlformats.org/officeDocument/2006/relationships/image" Target="../media/image54.jpeg"/><Relationship Id="rId4" Type="http://schemas.openxmlformats.org/officeDocument/2006/relationships/image" Target="../media/image49.jpeg"/><Relationship Id="rId9" Type="http://schemas.openxmlformats.org/officeDocument/2006/relationships/image" Target="../media/image53.jpeg"/><Relationship Id="rId1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61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gif"/><Relationship Id="rId9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gif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milkymist.org/3/" TargetMode="External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8.jpeg"/><Relationship Id="rId4" Type="http://schemas.openxmlformats.org/officeDocument/2006/relationships/image" Target="../media/image8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91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5.jpeg"/><Relationship Id="rId7" Type="http://schemas.openxmlformats.org/officeDocument/2006/relationships/image" Target="../media/image6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28.jpeg"/><Relationship Id="rId9" Type="http://schemas.openxmlformats.org/officeDocument/2006/relationships/image" Target="../media/image9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10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9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2844" y="4918720"/>
            <a:ext cx="4286280" cy="639762"/>
          </a:xfrm>
          <a:solidFill>
            <a:schemeClr val="accent2">
              <a:lumMod val="75000"/>
            </a:schemeClr>
          </a:solidFill>
        </p:spPr>
        <p:txBody>
          <a:bodyPr lIns="90000" tIns="108000" bIns="18000">
            <a:normAutofit/>
          </a:bodyPr>
          <a:lstStyle/>
          <a:p>
            <a:pPr>
              <a:spcBef>
                <a:spcPts val="0"/>
              </a:spcBef>
            </a:pPr>
            <a:r>
              <a:rPr lang="en-ZA" sz="3200" dirty="0" smtClean="0"/>
              <a:t>30-01-2014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9903" y="3793889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B0581"/>
                </a:solidFill>
                <a:latin typeface="Lucida Sans Unicode" pitchFamily="34" charset="0"/>
                <a:cs typeface="Lucida Sans Unicode" pitchFamily="34" charset="0"/>
              </a:rPr>
              <a:t>Dept. Electrical Engineering</a:t>
            </a:r>
          </a:p>
          <a:p>
            <a:pPr algn="ctr"/>
            <a:r>
              <a:rPr lang="en-US" sz="1600" dirty="0" smtClean="0">
                <a:solidFill>
                  <a:srgbClr val="0B0581"/>
                </a:solidFill>
                <a:latin typeface="Lucida Sans Unicode" pitchFamily="34" charset="0"/>
                <a:cs typeface="Lucida Sans Unicode" pitchFamily="34" charset="0"/>
              </a:rPr>
              <a:t>University of Cape Town</a:t>
            </a:r>
          </a:p>
        </p:txBody>
      </p:sp>
      <p:sp>
        <p:nvSpPr>
          <p:cNvPr id="9" name="Rectangle 8"/>
          <p:cNvSpPr/>
          <p:nvPr/>
        </p:nvSpPr>
        <p:spPr>
          <a:xfrm>
            <a:off x="714348" y="1727835"/>
            <a:ext cx="742955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Presented by:</a:t>
            </a:r>
          </a:p>
          <a:p>
            <a:pPr algn="ctr"/>
            <a:r>
              <a:rPr lang="en-ZA" sz="1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ctr"/>
            <a:r>
              <a:rPr lang="en-Z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Dr. Simon </a:t>
            </a:r>
            <a:r>
              <a:rPr lang="en-ZA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Winberg</a:t>
            </a:r>
            <a:endParaRPr lang="en-ZA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Text Placeholder 4"/>
          <p:cNvSpPr txBox="1">
            <a:spLocks/>
          </p:cNvSpPr>
          <p:nvPr/>
        </p:nvSpPr>
        <p:spPr>
          <a:xfrm>
            <a:off x="4714876" y="4918720"/>
            <a:ext cx="4286280" cy="63976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</a:ln>
        </p:spPr>
        <p:txBody>
          <a:bodyPr vert="horz" lIns="182880" anchor="ctr">
            <a:noAutofit/>
          </a:bodyPr>
          <a:lstStyle/>
          <a:p>
            <a:pPr lvl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ZA" dirty="0" smtClean="0">
                <a:solidFill>
                  <a:schemeClr val="accent2">
                    <a:lumMod val="50000"/>
                  </a:schemeClr>
                </a:solidFill>
                <a:latin typeface="DejaVu Serif" pitchFamily="18" charset="0"/>
                <a:ea typeface="DejaVu Serif" pitchFamily="18" charset="0"/>
              </a:rPr>
              <a:t>High Performance Signal and Data Processing Workshop 2014</a:t>
            </a:r>
            <a:endParaRPr kumimoji="0" lang="en-ZA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DejaVu Serif" pitchFamily="18" charset="0"/>
              <a:ea typeface="DejaVu Serif" pitchFamily="18" charset="0"/>
            </a:endParaRPr>
          </a:p>
        </p:txBody>
      </p:sp>
      <p:pic>
        <p:nvPicPr>
          <p:cNvPr id="33" name="Picture 32" descr="uctlogo_s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7875" y="2472922"/>
            <a:ext cx="1242517" cy="126787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04105" y="-152400"/>
            <a:ext cx="878687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ZA" sz="4000" b="1" dirty="0" smtClean="0">
                <a:ln w="1905">
                  <a:solidFill>
                    <a:srgbClr val="A55D27"/>
                  </a:solidFill>
                </a:ln>
                <a:gradFill>
                  <a:gsLst>
                    <a:gs pos="0">
                      <a:srgbClr val="7E3300"/>
                    </a:gs>
                    <a:gs pos="78000">
                      <a:srgbClr val="E86530"/>
                    </a:gs>
                    <a:gs pos="100000">
                      <a:srgbClr val="FFCCAF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itannic Bold" pitchFamily="34" charset="0"/>
              </a:rPr>
              <a:t>Integrated view of the Reconfigurable Hardware Interface for </a:t>
            </a:r>
            <a:r>
              <a:rPr lang="en-ZA" sz="4000" b="1" dirty="0" err="1" smtClean="0">
                <a:ln w="1905">
                  <a:solidFill>
                    <a:srgbClr val="A55D27"/>
                  </a:solidFill>
                </a:ln>
                <a:gradFill>
                  <a:gsLst>
                    <a:gs pos="0">
                      <a:srgbClr val="7E3300"/>
                    </a:gs>
                    <a:gs pos="78000">
                      <a:srgbClr val="E86530"/>
                    </a:gs>
                    <a:gs pos="100000">
                      <a:srgbClr val="FFCCAF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itannic Bold" pitchFamily="34" charset="0"/>
              </a:rPr>
              <a:t>computiNg</a:t>
            </a:r>
            <a:r>
              <a:rPr lang="en-ZA" sz="4000" b="1" dirty="0" smtClean="0">
                <a:ln w="1905">
                  <a:solidFill>
                    <a:srgbClr val="A55D27"/>
                  </a:solidFill>
                </a:ln>
                <a:gradFill>
                  <a:gsLst>
                    <a:gs pos="0">
                      <a:srgbClr val="7E3300"/>
                    </a:gs>
                    <a:gs pos="78000">
                      <a:srgbClr val="E86530"/>
                    </a:gs>
                    <a:gs pos="100000">
                      <a:srgbClr val="FFCCAF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itannic Bold" pitchFamily="34" charset="0"/>
              </a:rPr>
              <a:t> and </a:t>
            </a:r>
            <a:r>
              <a:rPr lang="en-ZA" sz="4000" b="1" dirty="0" err="1" smtClean="0">
                <a:ln w="1905">
                  <a:solidFill>
                    <a:srgbClr val="A55D27"/>
                  </a:solidFill>
                </a:ln>
                <a:gradFill>
                  <a:gsLst>
                    <a:gs pos="0">
                      <a:srgbClr val="7E3300"/>
                    </a:gs>
                    <a:gs pos="78000">
                      <a:srgbClr val="E86530"/>
                    </a:gs>
                    <a:gs pos="100000">
                      <a:srgbClr val="FFCCAF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itannic Bold" pitchFamily="34" charset="0"/>
              </a:rPr>
              <a:t>radiO</a:t>
            </a:r>
            <a:r>
              <a:rPr lang="en-ZA" sz="4000" b="1" dirty="0" smtClean="0">
                <a:ln w="1905">
                  <a:solidFill>
                    <a:srgbClr val="A55D27"/>
                  </a:solidFill>
                </a:ln>
                <a:gradFill>
                  <a:gsLst>
                    <a:gs pos="0">
                      <a:srgbClr val="7E3300"/>
                    </a:gs>
                    <a:gs pos="78000">
                      <a:srgbClr val="E86530"/>
                    </a:gs>
                    <a:gs pos="100000">
                      <a:srgbClr val="FFCCAF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itannic Bold" pitchFamily="34" charset="0"/>
              </a:rPr>
              <a:t> (RHINO) Project</a:t>
            </a:r>
            <a:endParaRPr lang="en-US" sz="4000" b="1" cap="none" spc="0" dirty="0">
              <a:ln w="1905">
                <a:solidFill>
                  <a:srgbClr val="A55D27"/>
                </a:solidFill>
              </a:ln>
              <a:gradFill>
                <a:gsLst>
                  <a:gs pos="0">
                    <a:srgbClr val="7E3300"/>
                  </a:gs>
                  <a:gs pos="78000">
                    <a:srgbClr val="E86530"/>
                  </a:gs>
                  <a:gs pos="100000">
                    <a:srgbClr val="FFCCAF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itannic Bol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58" y="2472921"/>
            <a:ext cx="1538027" cy="125761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3825557"/>
            <a:ext cx="291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Lucida Sans Unicode" pitchFamily="34" charset="0"/>
                <a:cs typeface="Lucida Sans Unicode" pitchFamily="34" charset="0"/>
              </a:rPr>
              <a:t>Radar Remote Sensing research Group (RRSG)</a:t>
            </a:r>
          </a:p>
        </p:txBody>
      </p:sp>
      <p:pic>
        <p:nvPicPr>
          <p:cNvPr id="17" name="Picture 2" descr="F:\ACTIVE\Rhino\Images\Rhino-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743200"/>
            <a:ext cx="1990725" cy="1586053"/>
          </a:xfrm>
          <a:prstGeom prst="rect">
            <a:avLst/>
          </a:prstGeom>
          <a:noFill/>
        </p:spPr>
      </p:pic>
      <p:pic>
        <p:nvPicPr>
          <p:cNvPr id="2050" name="Picture 2" descr="F:\ACTIVE\Rhino\Images\Rhino-Tex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8040" y="4053840"/>
            <a:ext cx="2289991" cy="740111"/>
          </a:xfrm>
          <a:prstGeom prst="rect">
            <a:avLst/>
          </a:prstGeom>
          <a:noFill/>
        </p:spPr>
      </p:pic>
      <p:pic>
        <p:nvPicPr>
          <p:cNvPr id="18" name="Picture 17" descr="sa_beaded_flag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598000"/>
            <a:ext cx="1461340" cy="1260000"/>
          </a:xfrm>
          <a:prstGeom prst="rect">
            <a:avLst/>
          </a:prstGeom>
        </p:spPr>
      </p:pic>
      <p:pic>
        <p:nvPicPr>
          <p:cNvPr id="24" name="Picture 23" descr="sa_art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40158" y="5598000"/>
            <a:ext cx="1652458" cy="1260000"/>
          </a:xfrm>
          <a:prstGeom prst="rect">
            <a:avLst/>
          </a:prstGeom>
        </p:spPr>
      </p:pic>
      <p:pic>
        <p:nvPicPr>
          <p:cNvPr id="26" name="Picture 25" descr="sa_art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97520" y="5597680"/>
            <a:ext cx="1205890" cy="1260000"/>
          </a:xfrm>
          <a:prstGeom prst="rect">
            <a:avLst/>
          </a:prstGeom>
        </p:spPr>
      </p:pic>
      <p:pic>
        <p:nvPicPr>
          <p:cNvPr id="27" name="Picture 26" descr="phpKoP3yn476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97678" y="5597680"/>
            <a:ext cx="1701969" cy="1260000"/>
          </a:xfrm>
          <a:prstGeom prst="rect">
            <a:avLst/>
          </a:prstGeom>
        </p:spPr>
      </p:pic>
      <p:pic>
        <p:nvPicPr>
          <p:cNvPr id="28" name="Picture 27" descr="zulu-art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00760" y="5598000"/>
            <a:ext cx="1687179" cy="1260000"/>
          </a:xfrm>
          <a:prstGeom prst="rect">
            <a:avLst/>
          </a:prstGeom>
        </p:spPr>
      </p:pic>
      <p:pic>
        <p:nvPicPr>
          <p:cNvPr id="29" name="Picture 28" descr="sa_beaded_flag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82660" y="5598000"/>
            <a:ext cx="1461340" cy="1260000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66" y="5597680"/>
            <a:ext cx="7524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microwave_tow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98966" y="5598000"/>
            <a:ext cx="856984" cy="1259999"/>
          </a:xfrm>
          <a:prstGeom prst="rect">
            <a:avLst/>
          </a:prstGeom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67" y="5600700"/>
            <a:ext cx="8096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6200" y="4122420"/>
            <a:ext cx="3352800" cy="2667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3360" y="1326197"/>
            <a:ext cx="8839200" cy="4525963"/>
          </a:xfrm>
        </p:spPr>
        <p:txBody>
          <a:bodyPr/>
          <a:lstStyle/>
          <a:p>
            <a:r>
              <a:rPr lang="en-US" dirty="0" smtClean="0"/>
              <a:t>Building skills in application development</a:t>
            </a:r>
            <a:br>
              <a:rPr lang="en-US" dirty="0" smtClean="0"/>
            </a:br>
            <a:r>
              <a:rPr lang="en-US" dirty="0" smtClean="0"/>
              <a:t>and R&amp;D using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FPGA-based reconfigurable computers</a:t>
            </a:r>
          </a:p>
          <a:p>
            <a:r>
              <a:rPr lang="en-US" dirty="0" smtClean="0"/>
              <a:t>With a focus on firmware / software for…</a:t>
            </a:r>
          </a:p>
          <a:p>
            <a:pPr lvl="1"/>
            <a:r>
              <a:rPr lang="en-US" dirty="0" smtClean="0">
                <a:solidFill>
                  <a:srgbClr val="0F591D"/>
                </a:solidFill>
              </a:rPr>
              <a:t>Radio astronomy digital backend processing &amp;</a:t>
            </a:r>
          </a:p>
          <a:p>
            <a:pPr lvl="1"/>
            <a:r>
              <a:rPr lang="en-US" dirty="0" smtClean="0">
                <a:solidFill>
                  <a:srgbClr val="0F591D"/>
                </a:solidFill>
              </a:rPr>
              <a:t>Software Defined Radio (SDR) digital signal processing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Overarching purpose</a:t>
            </a:r>
            <a:br>
              <a:rPr lang="en-US" dirty="0" smtClean="0"/>
            </a:br>
            <a:r>
              <a:rPr lang="en-US" dirty="0" smtClean="0"/>
              <a:t>of the RHINO Project</a:t>
            </a:r>
            <a:endParaRPr lang="en-GB" dirty="0"/>
          </a:p>
        </p:txBody>
      </p:sp>
      <p:pic>
        <p:nvPicPr>
          <p:cNvPr id="11" name="Picture 10" descr="microwave_tow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4038600"/>
            <a:ext cx="881062" cy="1295400"/>
          </a:xfrm>
          <a:prstGeom prst="rect">
            <a:avLst/>
          </a:prstGeom>
        </p:spPr>
      </p:pic>
      <p:pic>
        <p:nvPicPr>
          <p:cNvPr id="12" name="Picture 11" descr="kat7_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4495800"/>
            <a:ext cx="2235200" cy="167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00600" y="6187440"/>
            <a:ext cx="16498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Radio astronomy DBE</a:t>
            </a:r>
            <a:endParaRPr lang="en-US" sz="1100" dirty="0"/>
          </a:p>
        </p:txBody>
      </p:sp>
      <p:pic>
        <p:nvPicPr>
          <p:cNvPr id="1029" name="Picture 5" descr="C:\Users\swinberg\Documents\ACTIVE\Rhino\Logo\rhino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9520" y="76200"/>
            <a:ext cx="1295400" cy="120640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467600" y="5410200"/>
            <a:ext cx="1614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Wireless </a:t>
            </a:r>
            <a:r>
              <a:rPr lang="en-US" sz="1100" dirty="0" err="1" smtClean="0"/>
              <a:t>Telecomms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87680" y="4610100"/>
            <a:ext cx="2513148" cy="2400300"/>
            <a:chOff x="2788920" y="4267200"/>
            <a:chExt cx="2513148" cy="2400300"/>
          </a:xfrm>
        </p:grpSpPr>
        <p:pic>
          <p:nvPicPr>
            <p:cNvPr id="1031" name="Picture 7" descr="C:\Users\swinberg\Desktop\Workshop\Integrated_View_Rhino\Images\rhino_pcb_closeup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88920" y="4312920"/>
              <a:ext cx="2362019" cy="1143000"/>
            </a:xfrm>
            <a:prstGeom prst="rect">
              <a:avLst/>
            </a:prstGeom>
            <a:noFill/>
          </p:spPr>
        </p:pic>
        <p:pic>
          <p:nvPicPr>
            <p:cNvPr id="1030" name="Picture 6" descr="C:\Users\swinberg\Desktop\Workshop\Integrated_View_Rhino\Images\4dsp_fmc105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05200" y="4267200"/>
              <a:ext cx="1181100" cy="794829"/>
            </a:xfrm>
            <a:prstGeom prst="rect">
              <a:avLst/>
            </a:prstGeom>
            <a:noFill/>
          </p:spPr>
        </p:pic>
        <p:pic>
          <p:nvPicPr>
            <p:cNvPr id="3" name="Picture 2" descr="C:\Users\swinberg\Desktop\Workshop\Integrated_View_Rhino\Images\s6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00400" y="5105400"/>
              <a:ext cx="788201" cy="762000"/>
            </a:xfrm>
            <a:prstGeom prst="rect">
              <a:avLst/>
            </a:prstGeom>
            <a:noFill/>
          </p:spPr>
        </p:pic>
        <p:pic>
          <p:nvPicPr>
            <p:cNvPr id="1028" name="Picture 4" descr="C:\Users\swinberg\Desktop\Workshop\Integrated_View_Rhino\Images\vhdl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62400" y="4876800"/>
              <a:ext cx="1339668" cy="1163045"/>
            </a:xfrm>
            <a:prstGeom prst="rect">
              <a:avLst/>
            </a:prstGeom>
            <a:noFill/>
          </p:spPr>
        </p:pic>
        <p:pic>
          <p:nvPicPr>
            <p:cNvPr id="1027" name="Picture 3" descr="C:\Users\swinberg\Desktop\Workshop\Integrated_View_Rhino\Images\focus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657600" y="5257800"/>
              <a:ext cx="1438275" cy="1409700"/>
            </a:xfrm>
            <a:prstGeom prst="rect">
              <a:avLst/>
            </a:prstGeom>
            <a:noFill/>
          </p:spPr>
        </p:pic>
      </p:grpSp>
      <p:pic>
        <p:nvPicPr>
          <p:cNvPr id="1032" name="Picture 8" descr="E:\ACTIVE\NeXtRAD\Images\Grid_Antenna0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7560" y="5605790"/>
            <a:ext cx="1387988" cy="10668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574280" y="6642110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Radar</a:t>
            </a:r>
            <a:endParaRPr lang="en-US" sz="1100" dirty="0"/>
          </a:p>
        </p:txBody>
      </p:sp>
      <p:sp>
        <p:nvSpPr>
          <p:cNvPr id="21" name="Rectangle 20"/>
          <p:cNvSpPr/>
          <p:nvPr/>
        </p:nvSpPr>
        <p:spPr>
          <a:xfrm>
            <a:off x="-243840" y="4191000"/>
            <a:ext cx="401975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Reconfigurable computing</a:t>
            </a:r>
            <a:endParaRPr lang="en-US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33" name="Picture 9" descr="C:\Users\swinberg\Desktop\Workshop\Integrated_View_Rhino\Images\graduate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6600" y="4419600"/>
            <a:ext cx="1350495" cy="1305777"/>
          </a:xfrm>
          <a:prstGeom prst="rect">
            <a:avLst/>
          </a:prstGeom>
          <a:noFill/>
        </p:spPr>
      </p:pic>
      <p:sp>
        <p:nvSpPr>
          <p:cNvPr id="23" name="Right Arrow 22"/>
          <p:cNvSpPr/>
          <p:nvPr/>
        </p:nvSpPr>
        <p:spPr>
          <a:xfrm rot="21389478">
            <a:off x="3379794" y="5433714"/>
            <a:ext cx="1401760" cy="925059"/>
          </a:xfrm>
          <a:prstGeom prst="rightArrow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TextBox 24"/>
          <p:cNvSpPr txBox="1"/>
          <p:nvPr/>
        </p:nvSpPr>
        <p:spPr>
          <a:xfrm>
            <a:off x="3522834" y="5703923"/>
            <a:ext cx="8675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skilled</a:t>
            </a:r>
          </a:p>
          <a:p>
            <a:r>
              <a:rPr lang="en-US" sz="1100" b="1" dirty="0" smtClean="0"/>
              <a:t>graduates</a:t>
            </a:r>
          </a:p>
        </p:txBody>
      </p:sp>
      <p:pic>
        <p:nvPicPr>
          <p:cNvPr id="26" name="Picture 5" descr="C:\Users\swinberg\Documents\ACTIVE\Rhino\Logo\rhino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562600"/>
            <a:ext cx="435314" cy="405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rp-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40" y="4572000"/>
            <a:ext cx="1830630" cy="1219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Why Rhino?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609600" y="1584960"/>
            <a:ext cx="6477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4000">
              <a:buFont typeface="Arial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ROACH</a:t>
            </a:r>
          </a:p>
          <a:p>
            <a:pPr indent="144000">
              <a:buFont typeface="Arial" pitchFamily="34" charset="0"/>
              <a:buChar char="•"/>
            </a:pPr>
            <a:r>
              <a:rPr lang="en-ZA" dirty="0" err="1" smtClean="0">
                <a:solidFill>
                  <a:schemeClr val="bg1"/>
                </a:solidFill>
              </a:rPr>
              <a:t>GnuRadio</a:t>
            </a:r>
            <a:r>
              <a:rPr lang="en-ZA" dirty="0" smtClean="0">
                <a:solidFill>
                  <a:schemeClr val="bg1"/>
                </a:solidFill>
              </a:rPr>
              <a:t> (USRP I,II)</a:t>
            </a:r>
          </a:p>
          <a:p>
            <a:pPr indent="144000">
              <a:buFont typeface="Arial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BEE</a:t>
            </a:r>
          </a:p>
          <a:p>
            <a:pPr indent="144000">
              <a:buFont typeface="Arial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FLEX</a:t>
            </a:r>
          </a:p>
          <a:p>
            <a:pPr indent="144000">
              <a:buFont typeface="Arial" pitchFamily="34" charset="0"/>
              <a:buChar char="•"/>
            </a:pPr>
            <a:r>
              <a:rPr lang="en-ZA" dirty="0" err="1" smtClean="0">
                <a:solidFill>
                  <a:schemeClr val="bg1"/>
                </a:solidFill>
              </a:rPr>
              <a:t>BladeRF</a:t>
            </a:r>
            <a:endParaRPr lang="en-ZA" dirty="0" smtClean="0">
              <a:solidFill>
                <a:schemeClr val="bg1"/>
              </a:solidFill>
            </a:endParaRPr>
          </a:p>
          <a:p>
            <a:pPr indent="144000">
              <a:buFont typeface="Arial" pitchFamily="34" charset="0"/>
              <a:buChar char="•"/>
            </a:pPr>
            <a:r>
              <a:rPr lang="en-ZA" dirty="0" err="1" smtClean="0">
                <a:solidFill>
                  <a:schemeClr val="bg1"/>
                </a:solidFill>
              </a:rPr>
              <a:t>Bitshark</a:t>
            </a:r>
            <a:endParaRPr lang="en-ZA" dirty="0" smtClean="0">
              <a:solidFill>
                <a:schemeClr val="bg1"/>
              </a:solidFill>
            </a:endParaRPr>
          </a:p>
          <a:p>
            <a:pPr indent="144000">
              <a:buFont typeface="Arial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HPSDR (Radio </a:t>
            </a:r>
            <a:r>
              <a:rPr lang="en-ZA" dirty="0" err="1" smtClean="0">
                <a:solidFill>
                  <a:schemeClr val="bg1"/>
                </a:solidFill>
              </a:rPr>
              <a:t>Amaeurs</a:t>
            </a:r>
            <a:r>
              <a:rPr lang="en-ZA" dirty="0" smtClean="0">
                <a:solidFill>
                  <a:schemeClr val="bg1"/>
                </a:solidFill>
              </a:rPr>
              <a:t>)</a:t>
            </a:r>
          </a:p>
          <a:p>
            <a:pPr indent="144000">
              <a:buFont typeface="Arial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WARP (Rise University)</a:t>
            </a:r>
          </a:p>
          <a:p>
            <a:pPr indent="144000">
              <a:buFont typeface="Arial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Others</a:t>
            </a:r>
          </a:p>
          <a:p>
            <a:pPr indent="144000">
              <a:buFont typeface="Arial" pitchFamily="34" charset="0"/>
              <a:buChar char="•"/>
            </a:pPr>
            <a:endParaRPr lang="en-ZA" dirty="0" smtClean="0">
              <a:solidFill>
                <a:schemeClr val="bg1"/>
              </a:solidFill>
            </a:endParaRPr>
          </a:p>
          <a:p>
            <a:pPr indent="144000">
              <a:buFont typeface="Arial" pitchFamily="34" charset="0"/>
              <a:buChar char="•"/>
            </a:pP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1584960"/>
            <a:ext cx="4343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>
              <a:buFont typeface="Arial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A training platform</a:t>
            </a:r>
          </a:p>
          <a:p>
            <a:pPr indent="180000">
              <a:buFont typeface="Arial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Collaborative with </a:t>
            </a:r>
            <a:r>
              <a:rPr lang="en-ZA" dirty="0" err="1" smtClean="0">
                <a:solidFill>
                  <a:schemeClr val="bg1"/>
                </a:solidFill>
              </a:rPr>
              <a:t>MeerKAT</a:t>
            </a:r>
            <a:endParaRPr lang="en-ZA" dirty="0" smtClean="0">
              <a:solidFill>
                <a:schemeClr val="bg1"/>
              </a:solidFill>
            </a:endParaRPr>
          </a:p>
          <a:p>
            <a:pPr indent="180000">
              <a:buFont typeface="Arial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Rhino developed ‘in-house’</a:t>
            </a:r>
          </a:p>
          <a:p>
            <a:pPr indent="180000">
              <a:buFont typeface="Arial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Open hardware</a:t>
            </a:r>
          </a:p>
          <a:p>
            <a:pPr indent="180000">
              <a:buFont typeface="Arial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Open source</a:t>
            </a:r>
          </a:p>
          <a:p>
            <a:pPr indent="180000">
              <a:buFont typeface="Arial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BORPH</a:t>
            </a:r>
          </a:p>
          <a:p>
            <a:pPr indent="180000">
              <a:buFont typeface="Arial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Reusable &amp; scalable platform design </a:t>
            </a:r>
            <a:r>
              <a:rPr lang="en-ZA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ZA" dirty="0" smtClean="0">
                <a:solidFill>
                  <a:schemeClr val="bg1"/>
                </a:solidFill>
              </a:rPr>
              <a:t> Reusable source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+ Objectives: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    Aims for KATCP support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    Connectivity to </a:t>
            </a:r>
            <a:r>
              <a:rPr lang="en-ZA" dirty="0" err="1" smtClean="0">
                <a:solidFill>
                  <a:schemeClr val="bg1"/>
                </a:solidFill>
              </a:rPr>
              <a:t>GnuRadio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203960"/>
            <a:ext cx="251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b="1" u="sng" dirty="0" smtClean="0">
                <a:solidFill>
                  <a:schemeClr val="bg1"/>
                </a:solidFill>
              </a:rPr>
              <a:t>Existing systems</a:t>
            </a:r>
            <a:endParaRPr lang="en-ZA" sz="2000" b="1" u="sng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1203960"/>
            <a:ext cx="251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b="1" u="sng" dirty="0" smtClean="0">
                <a:solidFill>
                  <a:schemeClr val="bg1"/>
                </a:solidFill>
              </a:rPr>
              <a:t>Why Rhino:</a:t>
            </a:r>
            <a:endParaRPr lang="en-ZA" sz="2000" b="1" u="sng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8353" y="5730240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USRP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3" name="Picture 12" descr="ROACH_bo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6200" y="4572000"/>
            <a:ext cx="1727200" cy="1295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903240" y="5943600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ROACH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5" name="Picture 14" descr="rhino_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4876800"/>
            <a:ext cx="2026120" cy="123086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79840" y="6183868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RHINO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Rhino Architecture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308850" y="0"/>
            <a:ext cx="1835150" cy="1700213"/>
            <a:chOff x="4604" y="0"/>
            <a:chExt cx="1156" cy="1071"/>
          </a:xfrm>
        </p:grpSpPr>
        <p:sp>
          <p:nvSpPr>
            <p:cNvPr id="159749" name="Rectangle 5"/>
            <p:cNvSpPr>
              <a:spLocks noChangeArrowheads="1"/>
            </p:cNvSpPr>
            <p:nvPr/>
          </p:nvSpPr>
          <p:spPr bwMode="auto">
            <a:xfrm>
              <a:off x="4649" y="0"/>
              <a:ext cx="1111" cy="1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9750" name="Picture 6" descr="Rhino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0" t="4118" r="5843" b="17873"/>
            <a:stretch>
              <a:fillRect/>
            </a:stretch>
          </p:blipFill>
          <p:spPr bwMode="auto">
            <a:xfrm>
              <a:off x="4604" y="527"/>
              <a:ext cx="1066" cy="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9752" name="AutoShape 8"/>
            <p:cNvSpPr>
              <a:spLocks noChangeArrowheads="1"/>
            </p:cNvSpPr>
            <p:nvPr/>
          </p:nvSpPr>
          <p:spPr bwMode="auto">
            <a:xfrm>
              <a:off x="4830" y="164"/>
              <a:ext cx="567" cy="409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59753" name="Line 9"/>
          <p:cNvSpPr>
            <a:spLocks noChangeShapeType="1"/>
          </p:cNvSpPr>
          <p:nvPr/>
        </p:nvSpPr>
        <p:spPr bwMode="auto">
          <a:xfrm>
            <a:off x="611188" y="1557338"/>
            <a:ext cx="8281987" cy="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9755" name="Picture 11" descr="rhino_block_diagram_simplified_v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2108200"/>
            <a:ext cx="8713788" cy="424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757" name="Text Box 13"/>
          <p:cNvSpPr txBox="1">
            <a:spLocks noChangeArrowheads="1"/>
          </p:cNvSpPr>
          <p:nvPr/>
        </p:nvSpPr>
        <p:spPr bwMode="auto">
          <a:xfrm>
            <a:off x="34925" y="1676400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1200" b="1">
                <a:solidFill>
                  <a:schemeClr val="tx2"/>
                </a:solidFill>
              </a:rPr>
              <a:t>2x 256MB DDR3 SDRAM</a:t>
            </a:r>
          </a:p>
        </p:txBody>
      </p:sp>
      <p:sp>
        <p:nvSpPr>
          <p:cNvPr id="159758" name="Text Box 14"/>
          <p:cNvSpPr txBox="1">
            <a:spLocks noChangeArrowheads="1"/>
          </p:cNvSpPr>
          <p:nvPr/>
        </p:nvSpPr>
        <p:spPr bwMode="auto">
          <a:xfrm>
            <a:off x="4643438" y="2179638"/>
            <a:ext cx="1223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1200" b="1">
                <a:solidFill>
                  <a:schemeClr val="tx2"/>
                </a:solidFill>
              </a:rPr>
              <a:t>2x 128MB DDR2 SDRAM</a:t>
            </a:r>
          </a:p>
        </p:txBody>
      </p:sp>
      <p:sp>
        <p:nvSpPr>
          <p:cNvPr id="159759" name="Text Box 15"/>
          <p:cNvSpPr txBox="1">
            <a:spLocks noChangeArrowheads="1"/>
          </p:cNvSpPr>
          <p:nvPr/>
        </p:nvSpPr>
        <p:spPr bwMode="auto">
          <a:xfrm rot="19764114">
            <a:off x="60960" y="4876800"/>
            <a:ext cx="1223962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1200" b="1" dirty="0">
                <a:solidFill>
                  <a:schemeClr val="tx2"/>
                </a:solidFill>
              </a:rPr>
              <a:t>2x FMC Connectors</a:t>
            </a:r>
          </a:p>
        </p:txBody>
      </p:sp>
      <p:sp>
        <p:nvSpPr>
          <p:cNvPr id="159760" name="Text Box 16"/>
          <p:cNvSpPr txBox="1">
            <a:spLocks noChangeArrowheads="1"/>
          </p:cNvSpPr>
          <p:nvPr/>
        </p:nvSpPr>
        <p:spPr bwMode="auto">
          <a:xfrm>
            <a:off x="3342005" y="6234430"/>
            <a:ext cx="151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1200" b="1" dirty="0">
                <a:solidFill>
                  <a:schemeClr val="tx2"/>
                </a:solidFill>
              </a:rPr>
              <a:t>2x CX4 (10Gbps </a:t>
            </a:r>
            <a:r>
              <a:rPr lang="en-ZA" sz="1200" b="1" dirty="0" smtClean="0">
                <a:solidFill>
                  <a:schemeClr val="tx2"/>
                </a:solidFill>
              </a:rPr>
              <a:t>Ethernet)</a:t>
            </a:r>
            <a:endParaRPr lang="en-ZA" sz="1200" b="1" dirty="0">
              <a:solidFill>
                <a:schemeClr val="tx2"/>
              </a:solidFill>
            </a:endParaRPr>
          </a:p>
        </p:txBody>
      </p:sp>
      <p:sp>
        <p:nvSpPr>
          <p:cNvPr id="159761" name="Text Box 17"/>
          <p:cNvSpPr txBox="1">
            <a:spLocks noChangeArrowheads="1"/>
          </p:cNvSpPr>
          <p:nvPr/>
        </p:nvSpPr>
        <p:spPr bwMode="auto">
          <a:xfrm>
            <a:off x="4932363" y="5419725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1200" b="1">
                <a:solidFill>
                  <a:schemeClr val="tx2"/>
                </a:solidFill>
              </a:rPr>
              <a:t>256MB NAND Flash</a:t>
            </a:r>
          </a:p>
        </p:txBody>
      </p:sp>
      <p:sp>
        <p:nvSpPr>
          <p:cNvPr id="159762" name="Text Box 18"/>
          <p:cNvSpPr txBox="1">
            <a:spLocks noChangeArrowheads="1"/>
          </p:cNvSpPr>
          <p:nvPr/>
        </p:nvSpPr>
        <p:spPr bwMode="auto">
          <a:xfrm>
            <a:off x="7740650" y="1773238"/>
            <a:ext cx="1368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1200" b="1">
                <a:solidFill>
                  <a:schemeClr val="tx2"/>
                </a:solidFill>
              </a:rPr>
              <a:t>USB, SD Card, 100Mbps Ethernet, audio and video</a:t>
            </a:r>
          </a:p>
        </p:txBody>
      </p:sp>
      <p:pic>
        <p:nvPicPr>
          <p:cNvPr id="16" name="Picture 2" descr="C:\Users\Simon\Documents\Rhino\Logo\rhino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427" y="320365"/>
            <a:ext cx="597677" cy="55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059680" y="642681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/>
              <a:t>(RHINO 1.x has no ADC/DAC, this provided by FMC add-on boards)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3920646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4536" y="147859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ZA" dirty="0" smtClean="0"/>
              <a:t>Subsystem breakdown of a SDR system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Radio (SDR)</a:t>
            </a:r>
            <a:endParaRPr lang="en-GB" dirty="0"/>
          </a:p>
        </p:txBody>
      </p:sp>
      <p:pic>
        <p:nvPicPr>
          <p:cNvPr id="4" name="Picture 3" descr="SDR_Arc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" y="1986109"/>
            <a:ext cx="7874490" cy="3672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9724" y="6592118"/>
            <a:ext cx="41795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050" i="1" dirty="0" smtClean="0"/>
              <a:t>Image </a:t>
            </a:r>
            <a:r>
              <a:rPr lang="en-ZA" sz="1050" i="1" dirty="0"/>
              <a:t>based </a:t>
            </a:r>
            <a:r>
              <a:rPr lang="en-ZA" sz="1050" i="1" dirty="0" smtClean="0"/>
              <a:t>work by Blossom </a:t>
            </a:r>
            <a:r>
              <a:rPr lang="en-ZA" sz="1050" i="1" dirty="0"/>
              <a:t>(2004) and </a:t>
            </a:r>
            <a:r>
              <a:rPr lang="en-ZA" sz="1050" i="1" dirty="0" err="1"/>
              <a:t>Jondral</a:t>
            </a:r>
            <a:r>
              <a:rPr lang="en-ZA" sz="1050" i="1" dirty="0"/>
              <a:t> (2005)</a:t>
            </a:r>
            <a:endParaRPr lang="en-ZA" sz="1050" i="1" dirty="0" smtClean="0"/>
          </a:p>
        </p:txBody>
      </p:sp>
      <p:grpSp>
        <p:nvGrpSpPr>
          <p:cNvPr id="5" name="Group 8"/>
          <p:cNvGrpSpPr/>
          <p:nvPr/>
        </p:nvGrpSpPr>
        <p:grpSpPr>
          <a:xfrm>
            <a:off x="-76200" y="1524000"/>
            <a:ext cx="8573005" cy="4207863"/>
            <a:chOff x="395536" y="1526731"/>
            <a:chExt cx="8881595" cy="4207863"/>
          </a:xfrm>
        </p:grpSpPr>
        <p:sp>
          <p:nvSpPr>
            <p:cNvPr id="7" name="Freeform 6"/>
            <p:cNvSpPr/>
            <p:nvPr/>
          </p:nvSpPr>
          <p:spPr>
            <a:xfrm>
              <a:off x="2926079" y="1907177"/>
              <a:ext cx="6074229" cy="3827417"/>
            </a:xfrm>
            <a:custGeom>
              <a:avLst/>
              <a:gdLst>
                <a:gd name="connsiteX0" fmla="*/ 5786846 w 6113418"/>
                <a:gd name="connsiteY0" fmla="*/ 0 h 3827417"/>
                <a:gd name="connsiteX1" fmla="*/ 4663440 w 6113418"/>
                <a:gd name="connsiteY1" fmla="*/ 26126 h 3827417"/>
                <a:gd name="connsiteX2" fmla="*/ 2847703 w 6113418"/>
                <a:gd name="connsiteY2" fmla="*/ 26126 h 3827417"/>
                <a:gd name="connsiteX3" fmla="*/ 744583 w 6113418"/>
                <a:gd name="connsiteY3" fmla="*/ 91440 h 3827417"/>
                <a:gd name="connsiteX4" fmla="*/ 352698 w 6113418"/>
                <a:gd name="connsiteY4" fmla="*/ 130629 h 3827417"/>
                <a:gd name="connsiteX5" fmla="*/ 65315 w 6113418"/>
                <a:gd name="connsiteY5" fmla="*/ 509452 h 3827417"/>
                <a:gd name="connsiteX6" fmla="*/ 0 w 6113418"/>
                <a:gd name="connsiteY6" fmla="*/ 1436914 h 3827417"/>
                <a:gd name="connsiteX7" fmla="*/ 117566 w 6113418"/>
                <a:gd name="connsiteY7" fmla="*/ 1580606 h 3827417"/>
                <a:gd name="connsiteX8" fmla="*/ 182880 w 6113418"/>
                <a:gd name="connsiteY8" fmla="*/ 2325189 h 3827417"/>
                <a:gd name="connsiteX9" fmla="*/ 169818 w 6113418"/>
                <a:gd name="connsiteY9" fmla="*/ 3592286 h 3827417"/>
                <a:gd name="connsiteX10" fmla="*/ 679269 w 6113418"/>
                <a:gd name="connsiteY10" fmla="*/ 3788229 h 3827417"/>
                <a:gd name="connsiteX11" fmla="*/ 5199018 w 6113418"/>
                <a:gd name="connsiteY11" fmla="*/ 3827417 h 3827417"/>
                <a:gd name="connsiteX12" fmla="*/ 5956663 w 6113418"/>
                <a:gd name="connsiteY12" fmla="*/ 3762103 h 3827417"/>
                <a:gd name="connsiteX13" fmla="*/ 6113418 w 6113418"/>
                <a:gd name="connsiteY13" fmla="*/ 2534194 h 3827417"/>
                <a:gd name="connsiteX14" fmla="*/ 6087292 w 6113418"/>
                <a:gd name="connsiteY14" fmla="*/ 352697 h 3827417"/>
                <a:gd name="connsiteX15" fmla="*/ 5786846 w 6113418"/>
                <a:gd name="connsiteY15" fmla="*/ 0 h 382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13418" h="3827417">
                  <a:moveTo>
                    <a:pt x="5786846" y="0"/>
                  </a:moveTo>
                  <a:lnTo>
                    <a:pt x="4663440" y="26126"/>
                  </a:lnTo>
                  <a:lnTo>
                    <a:pt x="2847703" y="26126"/>
                  </a:lnTo>
                  <a:lnTo>
                    <a:pt x="744583" y="91440"/>
                  </a:lnTo>
                  <a:lnTo>
                    <a:pt x="352698" y="130629"/>
                  </a:lnTo>
                  <a:lnTo>
                    <a:pt x="65315" y="509452"/>
                  </a:lnTo>
                  <a:lnTo>
                    <a:pt x="0" y="1436914"/>
                  </a:lnTo>
                  <a:lnTo>
                    <a:pt x="117566" y="1580606"/>
                  </a:lnTo>
                  <a:lnTo>
                    <a:pt x="182880" y="2325189"/>
                  </a:lnTo>
                  <a:lnTo>
                    <a:pt x="169818" y="3592286"/>
                  </a:lnTo>
                  <a:lnTo>
                    <a:pt x="679269" y="3788229"/>
                  </a:lnTo>
                  <a:lnTo>
                    <a:pt x="5199018" y="3827417"/>
                  </a:lnTo>
                  <a:lnTo>
                    <a:pt x="5956663" y="3762103"/>
                  </a:lnTo>
                  <a:lnTo>
                    <a:pt x="6113418" y="2534194"/>
                  </a:lnTo>
                  <a:lnTo>
                    <a:pt x="6087292" y="352697"/>
                  </a:lnTo>
                  <a:lnTo>
                    <a:pt x="5786846" y="0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52994" y="1526731"/>
              <a:ext cx="1224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b="1" dirty="0" smtClean="0">
                  <a:solidFill>
                    <a:srgbClr val="FF0000"/>
                  </a:solidFill>
                </a:rPr>
                <a:t>Software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5536" y="5157192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b="1" dirty="0" smtClean="0">
                  <a:solidFill>
                    <a:schemeClr val="tx2"/>
                  </a:solidFill>
                </a:rPr>
                <a:t>Hardware</a:t>
              </a:r>
              <a:endParaRPr lang="en-GB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77441" y="58674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i="1" dirty="0" smtClean="0">
                <a:solidFill>
                  <a:srgbClr val="0F591D"/>
                </a:solidFill>
              </a:rPr>
              <a:t>Just showing the receiver, which is relevant to radio astronomy applications</a:t>
            </a:r>
            <a:endParaRPr lang="en-ZA" i="1" dirty="0">
              <a:solidFill>
                <a:srgbClr val="0F591D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792480"/>
            <a:ext cx="8747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/>
              <a:t>A radio system with many of its </a:t>
            </a:r>
            <a:r>
              <a:rPr lang="en-GB" i="1" dirty="0" smtClean="0">
                <a:solidFill>
                  <a:srgbClr val="FF0000"/>
                </a:solidFill>
              </a:rPr>
              <a:t>primary functionality</a:t>
            </a:r>
            <a:r>
              <a:rPr lang="en-GB" i="1" dirty="0" smtClean="0"/>
              <a:t>  (or ‘front-end’ components) implemented in software instead of hardware</a:t>
            </a:r>
          </a:p>
        </p:txBody>
      </p:sp>
      <p:pic>
        <p:nvPicPr>
          <p:cNvPr id="1026" name="Picture 2" descr="C:\Users\swinberg\Desktop\Workshop\Integrated_View_Rhino\Images\s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981200"/>
            <a:ext cx="788201" cy="762000"/>
          </a:xfrm>
          <a:prstGeom prst="rect">
            <a:avLst/>
          </a:prstGeom>
          <a:noFill/>
        </p:spPr>
      </p:pic>
      <p:pic>
        <p:nvPicPr>
          <p:cNvPr id="1028" name="Picture 4" descr="C:\Users\swinberg\Desktop\Workshop\Integrated_View_Rhino\Images\pc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3962400"/>
            <a:ext cx="1346200" cy="1346200"/>
          </a:xfrm>
          <a:prstGeom prst="rect">
            <a:avLst/>
          </a:prstGeom>
          <a:noFill/>
        </p:spPr>
      </p:pic>
      <p:pic>
        <p:nvPicPr>
          <p:cNvPr id="1029" name="Picture 5" descr="C:\Users\swinberg\Desktop\Workshop\Integrated_View_Rhino\Images\gpu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0960" y="3048000"/>
            <a:ext cx="1504950" cy="104231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117826" y="2560320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Further</a:t>
            </a:r>
          </a:p>
          <a:p>
            <a:r>
              <a:rPr lang="en-ZA" sz="1400" dirty="0" smtClean="0"/>
              <a:t>Processing</a:t>
            </a:r>
            <a:endParaRPr lang="en-ZA" sz="1400" dirty="0"/>
          </a:p>
        </p:txBody>
      </p:sp>
      <p:pic>
        <p:nvPicPr>
          <p:cNvPr id="2050" name="Picture 2" descr="C:\Users\swinberg\Desktop\Workshop\Integrated_View_Rhino\Images\arm_corte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35900" y="5669280"/>
            <a:ext cx="1155700" cy="738554"/>
          </a:xfrm>
          <a:prstGeom prst="rect">
            <a:avLst/>
          </a:prstGeom>
          <a:noFill/>
        </p:spPr>
      </p:pic>
      <p:sp>
        <p:nvSpPr>
          <p:cNvPr id="17" name="Up Arrow 16"/>
          <p:cNvSpPr/>
          <p:nvPr/>
        </p:nvSpPr>
        <p:spPr>
          <a:xfrm rot="19137242">
            <a:off x="7614090" y="5395056"/>
            <a:ext cx="529179" cy="420881"/>
          </a:xfrm>
          <a:prstGeom prst="upArrow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/>
        </p:nvSpPr>
        <p:spPr>
          <a:xfrm>
            <a:off x="8031480" y="5349240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control</a:t>
            </a:r>
            <a:endParaRPr lang="en-ZA" sz="1600" dirty="0"/>
          </a:p>
        </p:txBody>
      </p:sp>
      <p:sp>
        <p:nvSpPr>
          <p:cNvPr id="19" name="TextBox 18"/>
          <p:cNvSpPr txBox="1"/>
          <p:nvPr/>
        </p:nvSpPr>
        <p:spPr>
          <a:xfrm rot="19049285">
            <a:off x="1736391" y="2194077"/>
            <a:ext cx="76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FPGA</a:t>
            </a:r>
            <a:endParaRPr lang="en-ZA" sz="1600" dirty="0"/>
          </a:p>
        </p:txBody>
      </p:sp>
      <p:sp>
        <p:nvSpPr>
          <p:cNvPr id="20" name="TextBox 19"/>
          <p:cNvSpPr txBox="1"/>
          <p:nvPr/>
        </p:nvSpPr>
        <p:spPr>
          <a:xfrm rot="1569519">
            <a:off x="7701337" y="6201232"/>
            <a:ext cx="76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ARM</a:t>
            </a:r>
            <a:endParaRPr lang="en-ZA" sz="1600" dirty="0"/>
          </a:p>
        </p:txBody>
      </p:sp>
      <p:sp>
        <p:nvSpPr>
          <p:cNvPr id="21" name="Cloud Callout 20"/>
          <p:cNvSpPr/>
          <p:nvPr/>
        </p:nvSpPr>
        <p:spPr>
          <a:xfrm rot="11418784">
            <a:off x="7686329" y="1970169"/>
            <a:ext cx="1717526" cy="3485949"/>
          </a:xfrm>
          <a:prstGeom prst="cloudCallout">
            <a:avLst>
              <a:gd name="adj1" fmla="val -53365"/>
              <a:gd name="adj2" fmla="val 41466"/>
            </a:avLst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9747">
            <a:off x="3619372" y="4452011"/>
            <a:ext cx="1853813" cy="196436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Radio ‘primary functionality’ examples:</a:t>
            </a:r>
          </a:p>
          <a:p>
            <a:pPr lvl="1"/>
            <a:r>
              <a:rPr lang="en-GB" dirty="0" smtClean="0"/>
              <a:t>Band selection / tuning</a:t>
            </a:r>
          </a:p>
          <a:p>
            <a:pPr lvl="1"/>
            <a:r>
              <a:rPr lang="en-ZA" dirty="0" smtClean="0"/>
              <a:t>Frequency keying</a:t>
            </a:r>
            <a:endParaRPr lang="en-GB" dirty="0" smtClean="0"/>
          </a:p>
          <a:p>
            <a:pPr lvl="1"/>
            <a:r>
              <a:rPr lang="en-GB" dirty="0" smtClean="0"/>
              <a:t>Modulation or demodulation</a:t>
            </a:r>
          </a:p>
          <a:p>
            <a:pPr lvl="1"/>
            <a:r>
              <a:rPr lang="en-GB" dirty="0" smtClean="0"/>
              <a:t>Filtering</a:t>
            </a:r>
          </a:p>
          <a:p>
            <a:r>
              <a:rPr lang="en-GB" dirty="0" smtClean="0"/>
              <a:t>Software aspect of SDR system in the form: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Towards a ‘World’ of SDR potential applications and prototyping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 rot="20019706">
            <a:off x="107504" y="410843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FPGA </a:t>
            </a:r>
            <a:r>
              <a:rPr lang="en-US" dirty="0" smtClean="0"/>
              <a:t>firmware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402413">
            <a:off x="6411181" y="4328946"/>
            <a:ext cx="2360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Software </a:t>
            </a:r>
            <a:r>
              <a:rPr lang="en-US" dirty="0"/>
              <a:t>on a </a:t>
            </a:r>
            <a:r>
              <a:rPr lang="en-US" dirty="0" smtClean="0"/>
              <a:t>DSP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6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2748">
            <a:off x="871018" y="4485963"/>
            <a:ext cx="1195840" cy="12899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3265">
            <a:off x="6357024" y="4518750"/>
            <a:ext cx="1395108" cy="14230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50725" y="4753794"/>
            <a:ext cx="782669" cy="670115"/>
          </a:xfrm>
          <a:prstGeom prst="rect">
            <a:avLst/>
          </a:prstGeom>
        </p:spPr>
      </p:pic>
      <p:sp>
        <p:nvSpPr>
          <p:cNvPr id="11" name="Up Arrow 10"/>
          <p:cNvSpPr/>
          <p:nvPr/>
        </p:nvSpPr>
        <p:spPr>
          <a:xfrm rot="19549024">
            <a:off x="1953571" y="5597685"/>
            <a:ext cx="441909" cy="365011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 rot="19554243">
            <a:off x="2062128" y="5810685"/>
            <a:ext cx="8386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cap="none" spc="150" dirty="0" smtClean="0">
                <a:ln w="952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Our</a:t>
            </a:r>
            <a:br>
              <a:rPr lang="en-US" b="1" cap="none" spc="150" dirty="0" smtClean="0">
                <a:ln w="952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</a:br>
            <a:r>
              <a:rPr lang="en-US" b="1" cap="none" spc="150" dirty="0" smtClean="0">
                <a:ln w="952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</a:rPr>
              <a:t>Focus</a:t>
            </a:r>
            <a:endParaRPr lang="en-US" b="1" cap="none" spc="150" dirty="0">
              <a:ln w="9525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14" name="Group 21"/>
          <p:cNvGrpSpPr/>
          <p:nvPr/>
        </p:nvGrpSpPr>
        <p:grpSpPr>
          <a:xfrm>
            <a:off x="1763688" y="1772816"/>
            <a:ext cx="6703462" cy="4501061"/>
            <a:chOff x="1763688" y="1772816"/>
            <a:chExt cx="6703462" cy="4501061"/>
          </a:xfrm>
        </p:grpSpPr>
        <p:sp>
          <p:nvSpPr>
            <p:cNvPr id="7" name="Rectangle 6"/>
            <p:cNvSpPr/>
            <p:nvPr/>
          </p:nvSpPr>
          <p:spPr>
            <a:xfrm rot="21178612">
              <a:off x="3119736" y="3980024"/>
              <a:ext cx="268506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Programs running</a:t>
              </a:r>
            </a:p>
            <a:p>
              <a:r>
                <a:rPr lang="en-US" dirty="0" smtClean="0"/>
                <a:t>on PC with sound card</a:t>
              </a:r>
              <a:endParaRPr lang="en-US" dirty="0"/>
            </a:p>
          </p:txBody>
        </p:sp>
        <p:sp>
          <p:nvSpPr>
            <p:cNvPr id="4" name="Cloud 3"/>
            <p:cNvSpPr/>
            <p:nvPr/>
          </p:nvSpPr>
          <p:spPr>
            <a:xfrm>
              <a:off x="1763688" y="1772816"/>
              <a:ext cx="6703462" cy="4501061"/>
            </a:xfrm>
            <a:prstGeom prst="cloud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51" name="Picture 3" descr="C:\aoa\Publication\SAICSIT,2011\Images\xor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3257">
              <a:off x="6723277" y="2149727"/>
              <a:ext cx="812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aoa\Publication\SAICSIT,2011\Images\an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15674">
              <a:off x="3109547" y="5256371"/>
              <a:ext cx="736600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aoa\Publication\SAICSIT,2011\Images\nand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00549">
              <a:off x="7191576" y="3688209"/>
              <a:ext cx="800100" cy="48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aoa\Publication\SAICSIT,2011\Images\nor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04871">
              <a:off x="2696595" y="3010886"/>
              <a:ext cx="7874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aoa\Publication\SAICSIT,2011\Images\not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8425" y="5030209"/>
              <a:ext cx="622300" cy="39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C:\aoa\Publication\SAICSIT,2011\Images\nxor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46017">
              <a:off x="2615880" y="4567236"/>
              <a:ext cx="863600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7" descr="C:\aoa\Publication\SAICSIT,2011\Images\not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4744" y="3118836"/>
              <a:ext cx="622300" cy="39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5" descr="C:\aoa\Publication\SAICSIT,2011\Images\nand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00549">
              <a:off x="4715368" y="4394850"/>
              <a:ext cx="800100" cy="48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C:\aoa\Publication\SAICSIT,2011\Images\an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987" y="3096935"/>
              <a:ext cx="736600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C:\aoa\Publication\SAICSIT,2011\Images\nor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44528">
              <a:off x="6663322" y="4554537"/>
              <a:ext cx="7874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" descr="C:\aoa\Publication\SAICSIT,2011\Images\nxor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2459">
              <a:off x="5666789" y="4029166"/>
              <a:ext cx="863600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aoa\Publication\SAICSIT,2011\Images\or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37100">
              <a:off x="5905057" y="4738231"/>
              <a:ext cx="762000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5" descr="C:\aoa\Publication\SAICSIT,2011\Images\nand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589442">
              <a:off x="2165370" y="3689182"/>
              <a:ext cx="800100" cy="48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C:\aoa\Publication\SAICSIT,2011\Images\an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36662">
              <a:off x="3543506" y="4355537"/>
              <a:ext cx="736600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C:\aoa\Publication\SAICSIT,2011\Images\an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91677">
              <a:off x="3750781" y="3162249"/>
              <a:ext cx="736600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5" descr="C:\aoa\Publication\SAICSIT,2011\Images\nand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50177">
              <a:off x="5657918" y="3039859"/>
              <a:ext cx="800100" cy="48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190389" y="2492895"/>
              <a:ext cx="44759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Basic concept of a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Field Programmable Gate Array (FPGA)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91229" y="3570012"/>
              <a:ext cx="344838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solidFill>
                    <a:schemeClr val="accent3">
                      <a:lumMod val="50000"/>
                    </a:schemeClr>
                  </a:solidFill>
                </a:rPr>
                <a:t>Lots of gates (and other devices) that</a:t>
              </a:r>
              <a:br>
                <a:rPr lang="en-US" sz="1400" i="1" dirty="0" smtClean="0">
                  <a:solidFill>
                    <a:schemeClr val="accent3">
                      <a:lumMod val="50000"/>
                    </a:schemeClr>
                  </a:solidFill>
                </a:rPr>
              </a:br>
              <a:r>
                <a:rPr lang="en-US" sz="1400" i="1" dirty="0" smtClean="0">
                  <a:solidFill>
                    <a:schemeClr val="accent3">
                      <a:lumMod val="50000"/>
                    </a:schemeClr>
                  </a:solidFill>
                </a:rPr>
                <a:t>can be re-connected in many ways to</a:t>
              </a:r>
              <a:br>
                <a:rPr lang="en-US" sz="1400" i="1" dirty="0" smtClean="0">
                  <a:solidFill>
                    <a:schemeClr val="accent3">
                      <a:lumMod val="50000"/>
                    </a:schemeClr>
                  </a:solidFill>
                </a:rPr>
              </a:br>
              <a:r>
                <a:rPr lang="en-US" sz="1400" i="1" dirty="0" smtClean="0">
                  <a:solidFill>
                    <a:schemeClr val="accent3">
                      <a:lumMod val="50000"/>
                    </a:schemeClr>
                  </a:solidFill>
                </a:rPr>
                <a:t>create a digital circuit.</a:t>
              </a:r>
              <a:endParaRPr lang="en-US" sz="1400" i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pic>
          <p:nvPicPr>
            <p:cNvPr id="38" name="Picture 5" descr="C:\aoa\Publication\SAICSIT,2011\Images\nand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066926">
              <a:off x="5474006" y="2096372"/>
              <a:ext cx="800100" cy="48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7" descr="C:\aoa\Publication\SAICSIT,2011\Images\not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80391">
              <a:off x="4546278" y="5424512"/>
              <a:ext cx="622300" cy="39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1" name="Straight Connector 40"/>
          <p:cNvCxnSpPr/>
          <p:nvPr/>
        </p:nvCxnSpPr>
        <p:spPr>
          <a:xfrm flipH="1">
            <a:off x="1295400" y="3657600"/>
            <a:ext cx="5334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1600200" y="5410200"/>
            <a:ext cx="1143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73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600200"/>
            <a:ext cx="81809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Skills development challenges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657600"/>
            <a:ext cx="5295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dirty="0" smtClean="0"/>
              <a:t>Needing to draw on knowledge of a variety of</a:t>
            </a:r>
          </a:p>
          <a:p>
            <a:pPr algn="ctr"/>
            <a:r>
              <a:rPr lang="en-ZA" dirty="0" smtClean="0"/>
              <a:t>specialized fields</a:t>
            </a:r>
            <a:endParaRPr lang="en-ZA" dirty="0"/>
          </a:p>
        </p:txBody>
      </p:sp>
      <p:grpSp>
        <p:nvGrpSpPr>
          <p:cNvPr id="5" name="Group 4"/>
          <p:cNvGrpSpPr/>
          <p:nvPr/>
        </p:nvGrpSpPr>
        <p:grpSpPr>
          <a:xfrm>
            <a:off x="8382000" y="121920"/>
            <a:ext cx="609600" cy="381000"/>
            <a:chOff x="7924800" y="228600"/>
            <a:chExt cx="914400" cy="609600"/>
          </a:xfrm>
        </p:grpSpPr>
        <p:pic>
          <p:nvPicPr>
            <p:cNvPr id="6" name="Picture 2" descr="C:\Users\swinberg\Desktop\Workshop\Integrated_View_Rhino\Images\fuelpump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24800" y="228600"/>
              <a:ext cx="584200" cy="584200"/>
            </a:xfrm>
            <a:prstGeom prst="rect">
              <a:avLst/>
            </a:prstGeom>
            <a:noFill/>
          </p:spPr>
        </p:pic>
        <p:grpSp>
          <p:nvGrpSpPr>
            <p:cNvPr id="7" name="Group 19"/>
            <p:cNvGrpSpPr/>
            <p:nvPr/>
          </p:nvGrpSpPr>
          <p:grpSpPr>
            <a:xfrm>
              <a:off x="8534400" y="228600"/>
              <a:ext cx="304800" cy="609600"/>
              <a:chOff x="8534400" y="228600"/>
              <a:chExt cx="762000" cy="7010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534400" y="228600"/>
                <a:ext cx="762000" cy="685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534400" y="705307"/>
                <a:ext cx="762000" cy="224333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</p:grpSp>
      <p:pic>
        <p:nvPicPr>
          <p:cNvPr id="10" name="Picture 2" descr="C:\aoa\Publication\SAICSIT,2011\Images\riding_rhi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65320"/>
            <a:ext cx="2296367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532820" y="533400"/>
            <a:ext cx="4443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36%</a:t>
            </a:r>
            <a:endParaRPr lang="en-ZA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m_theo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24744"/>
            <a:ext cx="2110740" cy="13868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dirty="0" smtClean="0"/>
              <a:t>Skills required for SDR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428728" y="1181453"/>
            <a:ext cx="3571900" cy="3571900"/>
          </a:xfrm>
          <a:prstGeom prst="ellipse">
            <a:avLst/>
          </a:prstGeom>
          <a:solidFill>
            <a:srgbClr val="FFFF66"/>
          </a:solidFill>
          <a:ln>
            <a:solidFill>
              <a:srgbClr val="0B0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14810" y="1181453"/>
            <a:ext cx="3571900" cy="3571900"/>
          </a:xfrm>
          <a:prstGeom prst="ellipse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rgbClr val="0B0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00298" y="2857496"/>
            <a:ext cx="3571900" cy="35719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solidFill>
              <a:srgbClr val="0B0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85918" y="1824395"/>
            <a:ext cx="2357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Radio communications</a:t>
            </a:r>
          </a:p>
          <a:p>
            <a:pPr algn="ctr"/>
            <a:r>
              <a:rPr lang="en-US" sz="2000" dirty="0" smtClean="0"/>
              <a:t>theory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98461" y="2760569"/>
            <a:ext cx="1768754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marL="182880" indent="-182880">
              <a:buFont typeface="Arial" pitchFamily="34" charset="0"/>
              <a:buChar char="•"/>
            </a:pPr>
            <a:r>
              <a:rPr lang="en-US" b="1" dirty="0" smtClean="0"/>
              <a:t>EM</a:t>
            </a:r>
            <a:r>
              <a:rPr lang="en-US" dirty="0" smtClean="0"/>
              <a:t> radiation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8461" y="3049033"/>
            <a:ext cx="3317255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Properties of </a:t>
            </a:r>
            <a:r>
              <a:rPr lang="en-US" b="1" dirty="0" smtClean="0"/>
              <a:t>radio waves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8461" y="3357562"/>
            <a:ext cx="2668038" cy="646331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marL="182880" indent="-182880">
              <a:buFont typeface="Arial" pitchFamily="34" charset="0"/>
              <a:buChar char="•"/>
            </a:pPr>
            <a:r>
              <a:rPr lang="en-US" b="1" dirty="0" smtClean="0"/>
              <a:t>Propagation</a:t>
            </a:r>
            <a:r>
              <a:rPr lang="en-US" dirty="0" smtClean="0"/>
              <a:t> of radio</a:t>
            </a:r>
            <a:br>
              <a:rPr lang="en-US" dirty="0" smtClean="0"/>
            </a:br>
            <a:r>
              <a:rPr lang="en-US" dirty="0" smtClean="0"/>
              <a:t>waves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8461" y="4230498"/>
            <a:ext cx="2757806" cy="646331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Frequency bands and</a:t>
            </a:r>
            <a:br>
              <a:rPr lang="en-US" dirty="0" smtClean="0"/>
            </a:br>
            <a:r>
              <a:rPr lang="en-US" dirty="0" smtClean="0"/>
              <a:t>their characteristics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8461" y="4777121"/>
            <a:ext cx="2478884" cy="646331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Band licensing and</a:t>
            </a:r>
            <a:br>
              <a:rPr lang="en-US" dirty="0" smtClean="0"/>
            </a:br>
            <a:r>
              <a:rPr lang="en-US" dirty="0" smtClean="0"/>
              <a:t>management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8461" y="3939211"/>
            <a:ext cx="2118209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Antenna design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98461" y="5333067"/>
            <a:ext cx="590546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50901" y="5943600"/>
            <a:ext cx="2016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b="1" dirty="0" smtClean="0"/>
              <a:t>Bold items a focus</a:t>
            </a:r>
            <a:endParaRPr lang="en-ZA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m_theo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24744"/>
            <a:ext cx="2110740" cy="13868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dirty="0" smtClean="0"/>
              <a:t>Skills required for SDR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428728" y="1181453"/>
            <a:ext cx="3571900" cy="3571900"/>
          </a:xfrm>
          <a:prstGeom prst="ellipse">
            <a:avLst/>
          </a:prstGeom>
          <a:solidFill>
            <a:srgbClr val="FFFF66"/>
          </a:solidFill>
          <a:ln>
            <a:solidFill>
              <a:srgbClr val="0B0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14810" y="1181453"/>
            <a:ext cx="3571900" cy="3571900"/>
          </a:xfrm>
          <a:prstGeom prst="ellipse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rgbClr val="0B0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00298" y="2857496"/>
            <a:ext cx="3571900" cy="35719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solidFill>
              <a:srgbClr val="0B0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85918" y="1824395"/>
            <a:ext cx="2357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Radio communications</a:t>
            </a:r>
          </a:p>
          <a:p>
            <a:pPr algn="ctr"/>
            <a:r>
              <a:rPr lang="en-US" sz="2000" dirty="0" smtClean="0"/>
              <a:t>theory</a:t>
            </a:r>
            <a:endParaRPr lang="en-US" sz="2000" dirty="0"/>
          </a:p>
        </p:txBody>
      </p:sp>
      <p:pic>
        <p:nvPicPr>
          <p:cNvPr id="20" name="Picture 19" descr="schemat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989481"/>
            <a:ext cx="2468880" cy="11811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9512" y="4495264"/>
            <a:ext cx="286848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82880" indent="-182880">
              <a:buFont typeface="Arial" pitchFamily="34" charset="0"/>
              <a:buChar char="•"/>
            </a:pPr>
            <a:r>
              <a:rPr lang="en-US" b="1" dirty="0" smtClean="0"/>
              <a:t>H/W interfacing</a:t>
            </a:r>
            <a:r>
              <a:rPr lang="en-US" dirty="0" smtClean="0"/>
              <a:t> and</a:t>
            </a:r>
            <a:br>
              <a:rPr lang="en-US" dirty="0" smtClean="0"/>
            </a:br>
            <a:r>
              <a:rPr lang="en-US" dirty="0" smtClean="0"/>
              <a:t>standards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b="1" dirty="0" smtClean="0"/>
              <a:t>Power analysis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Interference, shielding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Signal conditioning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Helps to know Circuit design &amp; analysis esp. if doing analogue </a:t>
            </a:r>
            <a:r>
              <a:rPr lang="en-US" dirty="0" err="1" smtClean="0"/>
              <a:t>i</a:t>
            </a:r>
            <a:r>
              <a:rPr lang="en-US" dirty="0" smtClean="0"/>
              <a:t>/f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78375" y="4836341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Analogue Electronics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47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b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772816"/>
            <a:ext cx="1449958" cy="1035684"/>
          </a:xfrm>
          <a:prstGeom prst="rect">
            <a:avLst/>
          </a:prstGeom>
        </p:spPr>
      </p:pic>
      <p:pic>
        <p:nvPicPr>
          <p:cNvPr id="11" name="Picture 10" descr="schemat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0200" y="5032932"/>
            <a:ext cx="2468880" cy="1181100"/>
          </a:xfrm>
          <a:prstGeom prst="rect">
            <a:avLst/>
          </a:prstGeom>
        </p:spPr>
      </p:pic>
      <p:pic>
        <p:nvPicPr>
          <p:cNvPr id="13" name="Picture 12" descr="em_theo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124744"/>
            <a:ext cx="2110740" cy="13868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dirty="0" smtClean="0"/>
              <a:t>Skills required for SDR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428728" y="1181453"/>
            <a:ext cx="3571900" cy="3571900"/>
          </a:xfrm>
          <a:prstGeom prst="ellipse">
            <a:avLst/>
          </a:prstGeom>
          <a:solidFill>
            <a:srgbClr val="FFFF66"/>
          </a:solidFill>
          <a:ln>
            <a:solidFill>
              <a:srgbClr val="0B0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14810" y="1181453"/>
            <a:ext cx="3571900" cy="3571900"/>
          </a:xfrm>
          <a:prstGeom prst="ellipse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rgbClr val="0B0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00298" y="2857496"/>
            <a:ext cx="3571900" cy="35719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solidFill>
              <a:srgbClr val="0B0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85918" y="1824395"/>
            <a:ext cx="2357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Radio communications</a:t>
            </a:r>
          </a:p>
          <a:p>
            <a:pPr algn="ctr"/>
            <a:r>
              <a:rPr lang="en-US" sz="2000" dirty="0" smtClean="0"/>
              <a:t>theory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156960" y="3037192"/>
            <a:ext cx="290493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82880" indent="-182880">
              <a:buFont typeface="Arial" pitchFamily="34" charset="0"/>
              <a:buChar char="•"/>
            </a:pPr>
            <a:r>
              <a:rPr lang="en-US" b="1" dirty="0" smtClean="0"/>
              <a:t>HDL coding </a:t>
            </a:r>
            <a:r>
              <a:rPr lang="en-US" dirty="0" smtClean="0"/>
              <a:t>(e.g.</a:t>
            </a:r>
            <a:br>
              <a:rPr lang="en-US" dirty="0" smtClean="0"/>
            </a:br>
            <a:r>
              <a:rPr lang="en-US" dirty="0" smtClean="0"/>
              <a:t>VHDL or Verilog)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Implement font-end</a:t>
            </a:r>
            <a:br>
              <a:rPr lang="en-US" dirty="0" smtClean="0"/>
            </a:br>
            <a:r>
              <a:rPr lang="en-US" dirty="0" smtClean="0"/>
              <a:t>processing, ADCs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/>
              <a:t>High-speed </a:t>
            </a:r>
            <a:r>
              <a:rPr lang="en-US" dirty="0" smtClean="0"/>
              <a:t>DSP</a:t>
            </a:r>
            <a:endParaRPr lang="en-US" dirty="0"/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Changing analogue</a:t>
            </a:r>
            <a:br>
              <a:rPr lang="en-US" dirty="0" smtClean="0"/>
            </a:br>
            <a:r>
              <a:rPr lang="en-US" dirty="0" smtClean="0"/>
              <a:t>methods to digital</a:t>
            </a:r>
            <a:br>
              <a:rPr lang="en-US" dirty="0" smtClean="0"/>
            </a:br>
            <a:r>
              <a:rPr lang="en-US" dirty="0" smtClean="0"/>
              <a:t>equivalents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/>
              <a:t>Backend processing C / Python / Java etc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78375" y="4836341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Analogue Electronics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4355976" y="5301208"/>
            <a:ext cx="776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latin typeface="Times New Roman" pitchFamily="18" charset="0"/>
                <a:cs typeface="Times New Roman" pitchFamily="18" charset="0"/>
              </a:rPr>
              <a:t>I=V/R</a:t>
            </a:r>
          </a:p>
          <a:p>
            <a:r>
              <a:rPr lang="en-ZA" dirty="0" smtClean="0">
                <a:latin typeface="Times New Roman" pitchFamily="18" charset="0"/>
                <a:cs typeface="Times New Roman" pitchFamily="18" charset="0"/>
              </a:rPr>
              <a:t>P=I</a:t>
            </a:r>
            <a:r>
              <a:rPr lang="en-ZA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ZA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1765265"/>
            <a:ext cx="2357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Digital Systems</a:t>
            </a:r>
          </a:p>
          <a:p>
            <a:pPr algn="ctr"/>
            <a:r>
              <a:rPr lang="en-US" sz="2000" dirty="0" smtClean="0"/>
              <a:t>and</a:t>
            </a:r>
          </a:p>
          <a:p>
            <a:pPr algn="ctr"/>
            <a:r>
              <a:rPr lang="en-US" sz="2000" dirty="0" smtClean="0"/>
              <a:t>Electronics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970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lb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0064" y="1772816"/>
            <a:ext cx="1449958" cy="1035684"/>
          </a:xfrm>
          <a:prstGeom prst="rect">
            <a:avLst/>
          </a:prstGeom>
        </p:spPr>
      </p:pic>
      <p:pic>
        <p:nvPicPr>
          <p:cNvPr id="19" name="Picture 18" descr="digi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7976" y="2852936"/>
            <a:ext cx="1602482" cy="139346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069784" y="5301208"/>
            <a:ext cx="776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latin typeface="Times New Roman" pitchFamily="18" charset="0"/>
                <a:cs typeface="Times New Roman" pitchFamily="18" charset="0"/>
              </a:rPr>
              <a:t>I=V/R</a:t>
            </a:r>
          </a:p>
          <a:p>
            <a:r>
              <a:rPr lang="en-ZA" dirty="0" smtClean="0">
                <a:latin typeface="Times New Roman" pitchFamily="18" charset="0"/>
                <a:cs typeface="Times New Roman" pitchFamily="18" charset="0"/>
              </a:rPr>
              <a:t>P=I</a:t>
            </a:r>
            <a:r>
              <a:rPr lang="en-ZA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ZA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schemati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54008" y="5032932"/>
            <a:ext cx="2468880" cy="1181100"/>
          </a:xfrm>
          <a:prstGeom prst="rect">
            <a:avLst/>
          </a:prstGeom>
        </p:spPr>
      </p:pic>
      <p:pic>
        <p:nvPicPr>
          <p:cNvPr id="13" name="Picture 12" descr="em_theor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06680" y="1124744"/>
            <a:ext cx="2110740" cy="13868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dirty="0" smtClean="0"/>
              <a:t>Skills required for SDR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142536" y="1181453"/>
            <a:ext cx="3571900" cy="3571900"/>
          </a:xfrm>
          <a:prstGeom prst="ellipse">
            <a:avLst/>
          </a:prstGeom>
          <a:solidFill>
            <a:srgbClr val="FFFF66"/>
          </a:solidFill>
          <a:ln>
            <a:solidFill>
              <a:srgbClr val="0B0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28618" y="1181453"/>
            <a:ext cx="3571900" cy="3571900"/>
          </a:xfrm>
          <a:prstGeom prst="ellipse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rgbClr val="0B0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14106" y="2857496"/>
            <a:ext cx="3571900" cy="35719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solidFill>
              <a:srgbClr val="0B0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99726" y="1824395"/>
            <a:ext cx="2357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Radio communications</a:t>
            </a:r>
          </a:p>
          <a:p>
            <a:pPr algn="ctr"/>
            <a:r>
              <a:rPr lang="en-US" sz="2000" dirty="0" smtClean="0"/>
              <a:t>theory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357816" y="1765265"/>
            <a:ext cx="2357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Digital Systems</a:t>
            </a:r>
          </a:p>
          <a:p>
            <a:pPr algn="ctr"/>
            <a:r>
              <a:rPr lang="en-US" sz="2000" dirty="0" smtClean="0"/>
              <a:t>and</a:t>
            </a:r>
          </a:p>
          <a:p>
            <a:pPr algn="ctr"/>
            <a:r>
              <a:rPr lang="en-US" sz="2000" dirty="0" smtClean="0"/>
              <a:t>Electronics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692183" y="4836341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Analogue Electronics</a:t>
            </a:r>
            <a:endParaRPr lang="en-US" sz="2000" dirty="0"/>
          </a:p>
        </p:txBody>
      </p:sp>
      <p:pic>
        <p:nvPicPr>
          <p:cNvPr id="14" name="Picture 13" descr="intersectio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61958" y="2890837"/>
            <a:ext cx="731044" cy="1154906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4214370" y="3357562"/>
            <a:ext cx="2357454" cy="15001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57444" y="4929198"/>
            <a:ext cx="2928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Reconfigurable Computing Approach to Software Defined Radio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04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5720" y="1071546"/>
            <a:ext cx="3670139" cy="3388364"/>
            <a:chOff x="285720" y="1071546"/>
            <a:chExt cx="3670139" cy="3388364"/>
          </a:xfrm>
        </p:grpSpPr>
        <p:pic>
          <p:nvPicPr>
            <p:cNvPr id="9" name="Picture 8" descr="South-Africa-map-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720" y="1071546"/>
              <a:ext cx="3667899" cy="3357586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405434" y="4090578"/>
              <a:ext cx="1550425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cap="none" spc="0" dirty="0" smtClean="0">
                  <a:ln w="1270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South Africa</a:t>
              </a:r>
              <a:endParaRPr lang="en-US" b="1" cap="none" spc="0" dirty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Where our team is from…</a:t>
            </a:r>
            <a:endParaRPr lang="en-GB" dirty="0"/>
          </a:p>
        </p:txBody>
      </p:sp>
      <p:pic>
        <p:nvPicPr>
          <p:cNvPr id="10" name="Picture 9" descr="rsap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2928934"/>
            <a:ext cx="785818" cy="1083668"/>
          </a:xfrm>
          <a:prstGeom prst="rect">
            <a:avLst/>
          </a:prstGeom>
        </p:spPr>
      </p:pic>
      <p:pic>
        <p:nvPicPr>
          <p:cNvPr id="11" name="Picture 10" descr="UCT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1071546"/>
            <a:ext cx="4511146" cy="2928958"/>
          </a:xfrm>
          <a:prstGeom prst="rect">
            <a:avLst/>
          </a:prstGeom>
        </p:spPr>
      </p:pic>
      <p:pic>
        <p:nvPicPr>
          <p:cNvPr id="12" name="Picture 11" descr="uctlogo_s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3884" y="1082976"/>
            <a:ext cx="770102" cy="7858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86248" y="3966214"/>
            <a:ext cx="4227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University of Cape Town (upper campus)</a:t>
            </a:r>
            <a:endParaRPr lang="en-GB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13" descr="view-of-tbl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40198" y="4549148"/>
            <a:ext cx="1752600" cy="1066800"/>
          </a:xfrm>
          <a:prstGeom prst="rect">
            <a:avLst/>
          </a:prstGeom>
        </p:spPr>
      </p:pic>
      <p:pic>
        <p:nvPicPr>
          <p:cNvPr id="15" name="Picture 14" descr="uct1smal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44" y="4500570"/>
            <a:ext cx="1524000" cy="11430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rot="16200000" flipH="1">
            <a:off x="594332" y="4251966"/>
            <a:ext cx="642942" cy="21431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outh-African-fla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72396" y="119277"/>
            <a:ext cx="1217131" cy="809393"/>
          </a:xfrm>
          <a:prstGeom prst="rect">
            <a:avLst/>
          </a:prstGeom>
        </p:spPr>
      </p:pic>
      <p:pic>
        <p:nvPicPr>
          <p:cNvPr id="19" name="Picture 18" descr="cable wa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06158" y="4500570"/>
            <a:ext cx="2805565" cy="1928826"/>
          </a:xfrm>
          <a:prstGeom prst="rect">
            <a:avLst/>
          </a:prstGeom>
        </p:spPr>
      </p:pic>
      <p:pic>
        <p:nvPicPr>
          <p:cNvPr id="20" name="Picture 19" descr="Noordhoek-beach-from-Chapm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94530" y="5666438"/>
            <a:ext cx="1357322" cy="1094907"/>
          </a:xfrm>
          <a:prstGeom prst="rect">
            <a:avLst/>
          </a:prstGeom>
        </p:spPr>
      </p:pic>
      <p:pic>
        <p:nvPicPr>
          <p:cNvPr id="21" name="Picture 20" descr="Clifto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72264" y="4518172"/>
            <a:ext cx="2377972" cy="1934084"/>
          </a:xfrm>
          <a:prstGeom prst="rect">
            <a:avLst/>
          </a:prstGeom>
        </p:spPr>
      </p:pic>
      <p:pic>
        <p:nvPicPr>
          <p:cNvPr id="24" name="Picture 23" descr="CT-Penguins-sm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1456" y="5703586"/>
            <a:ext cx="1369198" cy="10715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609148" y="6473726"/>
            <a:ext cx="3052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Some views from Cape Town</a:t>
            </a:r>
            <a:endParaRPr lang="en-GB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hino_tex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8317" y="6212750"/>
            <a:ext cx="849787" cy="276788"/>
          </a:xfrm>
          <a:prstGeom prst="rect">
            <a:avLst/>
          </a:prstGeom>
        </p:spPr>
      </p:pic>
      <p:pic>
        <p:nvPicPr>
          <p:cNvPr id="11" name="Picture 10" descr="anten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4249" y="4344733"/>
            <a:ext cx="1487159" cy="108275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 decentralised community of practice (COP) from different universities and organisations</a:t>
            </a:r>
          </a:p>
          <a:p>
            <a:r>
              <a:rPr lang="en-GB" sz="2400" dirty="0" smtClean="0"/>
              <a:t>The RHINO platform as a ‘boundary object’* used within the COP</a:t>
            </a:r>
          </a:p>
          <a:p>
            <a:r>
              <a:rPr lang="en-GB" sz="2400" dirty="0" smtClean="0"/>
              <a:t>RHINO reconfigurable computer designed to be such a ‘boundary object’ for software defined radio applications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98120"/>
            <a:ext cx="8763000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accent6">
                    <a:lumMod val="50000"/>
                  </a:schemeClr>
                </a:solidFill>
              </a:rPr>
              <a:t>Towards... </a:t>
            </a:r>
            <a:r>
              <a:rPr lang="en-US" sz="2800" dirty="0" smtClean="0"/>
              <a:t>Building local knowledge &amp; stimulating &amp; prototyping radio-related systems</a:t>
            </a:r>
            <a:endParaRPr lang="en-GB" sz="2800" dirty="0"/>
          </a:p>
        </p:txBody>
      </p:sp>
      <p:pic>
        <p:nvPicPr>
          <p:cNvPr id="4" name="Picture 3" descr="rhino_s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59" y="5290047"/>
            <a:ext cx="1584177" cy="96238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310233" y="4246598"/>
            <a:ext cx="1749599" cy="1431419"/>
          </a:xfrm>
          <a:prstGeom prst="cloudCallout">
            <a:avLst>
              <a:gd name="adj1" fmla="val 79419"/>
              <a:gd name="adj2" fmla="val -100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conversatio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93746" y="3733800"/>
            <a:ext cx="3266486" cy="2523521"/>
          </a:xfrm>
          <a:prstGeom prst="rect">
            <a:avLst/>
          </a:prstGeom>
        </p:spPr>
      </p:pic>
      <p:pic>
        <p:nvPicPr>
          <p:cNvPr id="10" name="Picture 9" descr="microwavea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58353" y="3982644"/>
            <a:ext cx="1137239" cy="122301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942329" y="3799115"/>
            <a:ext cx="1662119" cy="1717859"/>
          </a:xfrm>
          <a:prstGeom prst="cloudCallout">
            <a:avLst>
              <a:gd name="adj1" fmla="val -78119"/>
              <a:gd name="adj2" fmla="val -61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649224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900" dirty="0" smtClean="0"/>
              <a:t>* </a:t>
            </a:r>
            <a:r>
              <a:rPr lang="en-ZA" sz="1000" dirty="0" smtClean="0"/>
              <a:t>Star, Susan; </a:t>
            </a:r>
            <a:r>
              <a:rPr lang="en-ZA" sz="1000" dirty="0" err="1" smtClean="0"/>
              <a:t>Griesemer</a:t>
            </a:r>
            <a:r>
              <a:rPr lang="en-ZA" sz="1000" dirty="0" smtClean="0"/>
              <a:t>, James (1989). </a:t>
            </a:r>
            <a:r>
              <a:rPr lang="en-ZA" sz="800" dirty="0" smtClean="0"/>
              <a:t>"Institutional Ecology, 'Translations' and Boundary Objects: Amateurs and Professionals in Berkeley's Museum of Vertebrate Zoology, 1907-39". </a:t>
            </a:r>
            <a:r>
              <a:rPr lang="en-ZA" sz="800" i="1" dirty="0" smtClean="0"/>
              <a:t>Social Studies of Science</a:t>
            </a:r>
            <a:r>
              <a:rPr lang="en-ZA" sz="800" dirty="0" smtClean="0"/>
              <a:t> </a:t>
            </a:r>
            <a:r>
              <a:rPr lang="en-ZA" sz="800" b="1" dirty="0" smtClean="0"/>
              <a:t>19</a:t>
            </a:r>
            <a:r>
              <a:rPr lang="en-ZA" sz="800" dirty="0" smtClean="0"/>
              <a:t> (3): 387–420.</a:t>
            </a:r>
            <a:endParaRPr lang="en-ZA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861560" y="3642360"/>
            <a:ext cx="1295400" cy="1371600"/>
          </a:xfrm>
          <a:prstGeom prst="rect">
            <a:avLst/>
          </a:prstGeom>
          <a:solidFill>
            <a:srgbClr val="DDBA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4404360" y="4114800"/>
            <a:ext cx="1295400" cy="1371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381000" y="457200"/>
            <a:ext cx="49760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That brings us to…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5792" y="1447800"/>
            <a:ext cx="65566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Integrated View of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Rhino Project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Picture 5" descr="C:\Users\swinberg\Documents\ACTIVE\Rhino\Logo\rhino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533400"/>
            <a:ext cx="1008063" cy="93880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438400" y="3642360"/>
            <a:ext cx="1295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2880360" y="4114800"/>
            <a:ext cx="1295400" cy="1371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3642360" y="4572000"/>
            <a:ext cx="1295400" cy="1371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1" name="Group 10"/>
          <p:cNvGrpSpPr/>
          <p:nvPr/>
        </p:nvGrpSpPr>
        <p:grpSpPr>
          <a:xfrm>
            <a:off x="8382000" y="121920"/>
            <a:ext cx="609600" cy="381000"/>
            <a:chOff x="7924800" y="228600"/>
            <a:chExt cx="914400" cy="609600"/>
          </a:xfrm>
        </p:grpSpPr>
        <p:pic>
          <p:nvPicPr>
            <p:cNvPr id="12" name="Picture 2" descr="C:\Users\swinberg\Desktop\Workshop\Integrated_View_Rhino\Images\fuelpump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24800" y="228600"/>
              <a:ext cx="584200" cy="584200"/>
            </a:xfrm>
            <a:prstGeom prst="rect">
              <a:avLst/>
            </a:prstGeom>
            <a:noFill/>
          </p:spPr>
        </p:pic>
        <p:grpSp>
          <p:nvGrpSpPr>
            <p:cNvPr id="14" name="Group 19"/>
            <p:cNvGrpSpPr/>
            <p:nvPr/>
          </p:nvGrpSpPr>
          <p:grpSpPr>
            <a:xfrm>
              <a:off x="8534400" y="228600"/>
              <a:ext cx="304800" cy="609600"/>
              <a:chOff x="8534400" y="228600"/>
              <a:chExt cx="762000" cy="70104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8534400" y="228600"/>
                <a:ext cx="762000" cy="685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534400" y="565099"/>
                <a:ext cx="762000" cy="364541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8532820" y="502920"/>
            <a:ext cx="4443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54%</a:t>
            </a:r>
            <a:endParaRPr lang="en-ZA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62000" y="4419600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...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Parts of the Rhino Project</a:t>
            </a:r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3581400" y="990600"/>
            <a:ext cx="1981200" cy="1066800"/>
          </a:xfrm>
          <a:prstGeom prst="rect">
            <a:avLst/>
          </a:prstGeom>
          <a:solidFill>
            <a:srgbClr val="0F59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Platform Design and System firmware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152400" y="2438400"/>
            <a:ext cx="1295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MiGen</a:t>
            </a:r>
            <a:r>
              <a:rPr lang="en-ZA" dirty="0" smtClean="0"/>
              <a:t> &amp; DSL for SDR</a:t>
            </a:r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3169920" y="2438400"/>
            <a:ext cx="1905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Toolchain</a:t>
            </a:r>
            <a:r>
              <a:rPr lang="en-ZA" dirty="0" smtClean="0"/>
              <a:t> investigation &amp; benchmarking</a:t>
            </a:r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5288280" y="2438400"/>
            <a:ext cx="1905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RF front-end, internal bus  &amp; ADC/DAC  Integration</a:t>
            </a:r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7391400" y="2438400"/>
            <a:ext cx="1676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Comms</a:t>
            </a:r>
            <a:r>
              <a:rPr lang="en-ZA" dirty="0" smtClean="0"/>
              <a:t> &amp; digital data transport</a:t>
            </a:r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>
            <a:off x="3703320" y="4191000"/>
            <a:ext cx="1752600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Training Resources</a:t>
            </a:r>
            <a:endParaRPr lang="en-ZA" dirty="0"/>
          </a:p>
        </p:txBody>
      </p:sp>
      <p:cxnSp>
        <p:nvCxnSpPr>
          <p:cNvPr id="11" name="Straight Arrow Connector 10"/>
          <p:cNvCxnSpPr>
            <a:stCxn id="3" idx="1"/>
            <a:endCxn id="4" idx="0"/>
          </p:cNvCxnSpPr>
          <p:nvPr/>
        </p:nvCxnSpPr>
        <p:spPr>
          <a:xfrm flipH="1">
            <a:off x="800100" y="1524000"/>
            <a:ext cx="2781300" cy="914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2"/>
            <a:endCxn id="5" idx="0"/>
          </p:cNvCxnSpPr>
          <p:nvPr/>
        </p:nvCxnSpPr>
        <p:spPr>
          <a:xfrm flipH="1">
            <a:off x="4122420" y="2057400"/>
            <a:ext cx="44958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3"/>
            <a:endCxn id="7" idx="0"/>
          </p:cNvCxnSpPr>
          <p:nvPr/>
        </p:nvCxnSpPr>
        <p:spPr>
          <a:xfrm>
            <a:off x="5562600" y="1524000"/>
            <a:ext cx="2667000" cy="914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2"/>
            <a:endCxn id="6" idx="0"/>
          </p:cNvCxnSpPr>
          <p:nvPr/>
        </p:nvCxnSpPr>
        <p:spPr>
          <a:xfrm>
            <a:off x="4572000" y="2057400"/>
            <a:ext cx="166878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2"/>
            <a:endCxn id="8" idx="0"/>
          </p:cNvCxnSpPr>
          <p:nvPr/>
        </p:nvCxnSpPr>
        <p:spPr>
          <a:xfrm>
            <a:off x="800100" y="3505200"/>
            <a:ext cx="377952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2"/>
            <a:endCxn id="8" idx="0"/>
          </p:cNvCxnSpPr>
          <p:nvPr/>
        </p:nvCxnSpPr>
        <p:spPr>
          <a:xfrm>
            <a:off x="4122420" y="3505200"/>
            <a:ext cx="45720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8" idx="0"/>
          </p:cNvCxnSpPr>
          <p:nvPr/>
        </p:nvCxnSpPr>
        <p:spPr>
          <a:xfrm flipH="1">
            <a:off x="4579620" y="3505200"/>
            <a:ext cx="166116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  <a:endCxn id="8" idx="0"/>
          </p:cNvCxnSpPr>
          <p:nvPr/>
        </p:nvCxnSpPr>
        <p:spPr>
          <a:xfrm flipH="1">
            <a:off x="4579620" y="3505200"/>
            <a:ext cx="364998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owchart: Alternate Process 37"/>
          <p:cNvSpPr/>
          <p:nvPr/>
        </p:nvSpPr>
        <p:spPr>
          <a:xfrm>
            <a:off x="3429000" y="5638800"/>
            <a:ext cx="2209800" cy="1066800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Application Development / Prototyping</a:t>
            </a:r>
          </a:p>
        </p:txBody>
      </p:sp>
      <p:sp>
        <p:nvSpPr>
          <p:cNvPr id="43" name="Striped Right Arrow 42"/>
          <p:cNvSpPr/>
          <p:nvPr/>
        </p:nvSpPr>
        <p:spPr>
          <a:xfrm rot="5400000">
            <a:off x="4114800" y="4648200"/>
            <a:ext cx="838200" cy="1295400"/>
          </a:xfrm>
          <a:prstGeom prst="stripedRight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9" name="Rectangle 48"/>
          <p:cNvSpPr/>
          <p:nvPr/>
        </p:nvSpPr>
        <p:spPr>
          <a:xfrm>
            <a:off x="1645920" y="2438400"/>
            <a:ext cx="1295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CASPER interface</a:t>
            </a:r>
            <a:endParaRPr lang="en-ZA" dirty="0"/>
          </a:p>
        </p:txBody>
      </p:sp>
      <p:cxnSp>
        <p:nvCxnSpPr>
          <p:cNvPr id="54" name="Straight Arrow Connector 53"/>
          <p:cNvCxnSpPr>
            <a:stCxn id="3" idx="2"/>
            <a:endCxn id="49" idx="0"/>
          </p:cNvCxnSpPr>
          <p:nvPr/>
        </p:nvCxnSpPr>
        <p:spPr>
          <a:xfrm flipH="1">
            <a:off x="2293620" y="2057400"/>
            <a:ext cx="227838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172201" y="45720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2">
                    <a:lumMod val="75000"/>
                  </a:schemeClr>
                </a:solidFill>
              </a:rPr>
              <a:t>Brief view on each one and a look at where the project has got to so far</a:t>
            </a:r>
            <a:endParaRPr lang="en-ZA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72899" y="3768312"/>
            <a:ext cx="3079459" cy="1923281"/>
            <a:chOff x="172899" y="3768312"/>
            <a:chExt cx="3079459" cy="1923281"/>
          </a:xfrm>
        </p:grpSpPr>
        <p:pic>
          <p:nvPicPr>
            <p:cNvPr id="1026" name="Picture 2" descr="C:\Users\swinberg\Desktop\Workshop\Integrated_View_Rhino\Images\magnif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712020">
              <a:off x="172899" y="3768312"/>
              <a:ext cx="952597" cy="1923281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1524000" y="4343399"/>
              <a:ext cx="17283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 smtClean="0">
                  <a:solidFill>
                    <a:schemeClr val="bg1"/>
                  </a:solidFill>
                </a:rPr>
                <a:t>Brief look</a:t>
              </a:r>
            </a:p>
            <a:p>
              <a:r>
                <a:rPr lang="en-ZA" dirty="0" smtClean="0">
                  <a:solidFill>
                    <a:schemeClr val="bg1"/>
                  </a:solidFill>
                </a:rPr>
                <a:t>at the parts...</a:t>
              </a:r>
              <a:endParaRPr lang="en-ZA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91400" y="2438400"/>
            <a:ext cx="1676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Comms</a:t>
            </a:r>
            <a:r>
              <a:rPr lang="en-ZA" dirty="0" smtClean="0"/>
              <a:t> &amp; digital data transport</a:t>
            </a:r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Parts of the Rhino Project</a:t>
            </a:r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3581400" y="990600"/>
            <a:ext cx="1981200" cy="1066800"/>
          </a:xfrm>
          <a:prstGeom prst="rect">
            <a:avLst/>
          </a:prstGeom>
          <a:solidFill>
            <a:srgbClr val="0F59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Platform Design and System firmware</a:t>
            </a:r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3169920" y="2438400"/>
            <a:ext cx="1905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Toolchain</a:t>
            </a:r>
            <a:r>
              <a:rPr lang="en-ZA" dirty="0" smtClean="0"/>
              <a:t> investigation &amp; benchmarking</a:t>
            </a:r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5288280" y="2438400"/>
            <a:ext cx="1905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RF front-end &amp; ADC/DAC  Integration</a:t>
            </a:r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>
            <a:off x="3703320" y="4191000"/>
            <a:ext cx="1752600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Training Resources</a:t>
            </a:r>
            <a:endParaRPr lang="en-ZA" dirty="0"/>
          </a:p>
        </p:txBody>
      </p:sp>
      <p:cxnSp>
        <p:nvCxnSpPr>
          <p:cNvPr id="11" name="Straight Arrow Connector 10"/>
          <p:cNvCxnSpPr>
            <a:stCxn id="3" idx="1"/>
            <a:endCxn id="4" idx="0"/>
          </p:cNvCxnSpPr>
          <p:nvPr/>
        </p:nvCxnSpPr>
        <p:spPr>
          <a:xfrm flipH="1">
            <a:off x="800100" y="1524000"/>
            <a:ext cx="2781300" cy="914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2"/>
            <a:endCxn id="5" idx="0"/>
          </p:cNvCxnSpPr>
          <p:nvPr/>
        </p:nvCxnSpPr>
        <p:spPr>
          <a:xfrm flipH="1">
            <a:off x="4122420" y="2057400"/>
            <a:ext cx="44958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3"/>
            <a:endCxn id="7" idx="0"/>
          </p:cNvCxnSpPr>
          <p:nvPr/>
        </p:nvCxnSpPr>
        <p:spPr>
          <a:xfrm>
            <a:off x="5562600" y="1524000"/>
            <a:ext cx="2667000" cy="914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2"/>
            <a:endCxn id="6" idx="0"/>
          </p:cNvCxnSpPr>
          <p:nvPr/>
        </p:nvCxnSpPr>
        <p:spPr>
          <a:xfrm>
            <a:off x="4572000" y="2057400"/>
            <a:ext cx="166878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2"/>
            <a:endCxn id="8" idx="0"/>
          </p:cNvCxnSpPr>
          <p:nvPr/>
        </p:nvCxnSpPr>
        <p:spPr>
          <a:xfrm>
            <a:off x="800100" y="3505200"/>
            <a:ext cx="377952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2"/>
            <a:endCxn id="8" idx="0"/>
          </p:cNvCxnSpPr>
          <p:nvPr/>
        </p:nvCxnSpPr>
        <p:spPr>
          <a:xfrm>
            <a:off x="4122420" y="3505200"/>
            <a:ext cx="45720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8" idx="0"/>
          </p:cNvCxnSpPr>
          <p:nvPr/>
        </p:nvCxnSpPr>
        <p:spPr>
          <a:xfrm flipH="1">
            <a:off x="4579620" y="3505200"/>
            <a:ext cx="166116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  <a:endCxn id="8" idx="0"/>
          </p:cNvCxnSpPr>
          <p:nvPr/>
        </p:nvCxnSpPr>
        <p:spPr>
          <a:xfrm flipH="1">
            <a:off x="4579620" y="3505200"/>
            <a:ext cx="364998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owchart: Alternate Process 37"/>
          <p:cNvSpPr/>
          <p:nvPr/>
        </p:nvSpPr>
        <p:spPr>
          <a:xfrm>
            <a:off x="3429000" y="5638800"/>
            <a:ext cx="2209800" cy="1066800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Application Development / Prototyping</a:t>
            </a:r>
          </a:p>
        </p:txBody>
      </p:sp>
      <p:sp>
        <p:nvSpPr>
          <p:cNvPr id="43" name="Striped Right Arrow 42"/>
          <p:cNvSpPr/>
          <p:nvPr/>
        </p:nvSpPr>
        <p:spPr>
          <a:xfrm rot="5400000">
            <a:off x="4114800" y="4648200"/>
            <a:ext cx="838200" cy="1295400"/>
          </a:xfrm>
          <a:prstGeom prst="stripedRight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9" name="Rectangle 48"/>
          <p:cNvSpPr/>
          <p:nvPr/>
        </p:nvSpPr>
        <p:spPr>
          <a:xfrm>
            <a:off x="1645920" y="2438400"/>
            <a:ext cx="1295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CASPER interface</a:t>
            </a:r>
            <a:endParaRPr lang="en-ZA" dirty="0"/>
          </a:p>
        </p:txBody>
      </p:sp>
      <p:cxnSp>
        <p:nvCxnSpPr>
          <p:cNvPr id="54" name="Straight Arrow Connector 53"/>
          <p:cNvCxnSpPr>
            <a:stCxn id="3" idx="2"/>
            <a:endCxn id="49" idx="0"/>
          </p:cNvCxnSpPr>
          <p:nvPr/>
        </p:nvCxnSpPr>
        <p:spPr>
          <a:xfrm flipH="1">
            <a:off x="2293620" y="2057400"/>
            <a:ext cx="227838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0" y="914400"/>
            <a:ext cx="9144000" cy="59436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9" name="TextBox 28"/>
          <p:cNvSpPr txBox="1"/>
          <p:nvPr/>
        </p:nvSpPr>
        <p:spPr>
          <a:xfrm>
            <a:off x="228600" y="3733800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>
                <a:solidFill>
                  <a:schemeClr val="bg1"/>
                </a:solidFill>
              </a:rPr>
              <a:t>MiGen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4114800"/>
            <a:ext cx="136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DSL using 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 </a:t>
            </a:r>
            <a:r>
              <a:rPr lang="en-ZA" dirty="0" err="1" smtClean="0">
                <a:solidFill>
                  <a:schemeClr val="bg1"/>
                </a:solidFill>
              </a:rPr>
              <a:t>Delite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4724400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ROME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438400"/>
            <a:ext cx="1295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MiGen</a:t>
            </a:r>
            <a:r>
              <a:rPr lang="en-ZA" dirty="0" smtClean="0"/>
              <a:t> &amp; DSL for SDR</a:t>
            </a:r>
            <a:endParaRPr lang="en-ZA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486400" y="2133600"/>
            <a:ext cx="1524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981200" y="4114800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...</a:t>
            </a:r>
            <a:endParaRPr lang="en-Z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91400" y="2438400"/>
            <a:ext cx="1676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Comms</a:t>
            </a:r>
            <a:r>
              <a:rPr lang="en-ZA" dirty="0" smtClean="0"/>
              <a:t> &amp; digital data transport</a:t>
            </a:r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Parts of the Rhino Project</a:t>
            </a:r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3581400" y="990600"/>
            <a:ext cx="1981200" cy="1066800"/>
          </a:xfrm>
          <a:prstGeom prst="rect">
            <a:avLst/>
          </a:prstGeom>
          <a:solidFill>
            <a:srgbClr val="0F59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Platform Design and System firmware</a:t>
            </a:r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3169920" y="2438400"/>
            <a:ext cx="1905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Toolchain</a:t>
            </a:r>
            <a:r>
              <a:rPr lang="en-ZA" dirty="0" smtClean="0"/>
              <a:t> investigation &amp; benchmarking</a:t>
            </a:r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5288280" y="2438400"/>
            <a:ext cx="1905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RF front-end &amp; ADC/DAC  Integration</a:t>
            </a:r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>
            <a:off x="3703320" y="4191000"/>
            <a:ext cx="1752600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Training Resources</a:t>
            </a:r>
            <a:endParaRPr lang="en-ZA" dirty="0"/>
          </a:p>
        </p:txBody>
      </p:sp>
      <p:cxnSp>
        <p:nvCxnSpPr>
          <p:cNvPr id="11" name="Straight Arrow Connector 10"/>
          <p:cNvCxnSpPr>
            <a:stCxn id="3" idx="1"/>
            <a:endCxn id="4" idx="0"/>
          </p:cNvCxnSpPr>
          <p:nvPr/>
        </p:nvCxnSpPr>
        <p:spPr>
          <a:xfrm flipH="1">
            <a:off x="800100" y="1524000"/>
            <a:ext cx="2781300" cy="914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2"/>
            <a:endCxn id="5" idx="0"/>
          </p:cNvCxnSpPr>
          <p:nvPr/>
        </p:nvCxnSpPr>
        <p:spPr>
          <a:xfrm flipH="1">
            <a:off x="4122420" y="2057400"/>
            <a:ext cx="44958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3"/>
            <a:endCxn id="7" idx="0"/>
          </p:cNvCxnSpPr>
          <p:nvPr/>
        </p:nvCxnSpPr>
        <p:spPr>
          <a:xfrm>
            <a:off x="5562600" y="1524000"/>
            <a:ext cx="2667000" cy="914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2"/>
            <a:endCxn id="6" idx="0"/>
          </p:cNvCxnSpPr>
          <p:nvPr/>
        </p:nvCxnSpPr>
        <p:spPr>
          <a:xfrm>
            <a:off x="4572000" y="2057400"/>
            <a:ext cx="166878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2"/>
            <a:endCxn id="8" idx="0"/>
          </p:cNvCxnSpPr>
          <p:nvPr/>
        </p:nvCxnSpPr>
        <p:spPr>
          <a:xfrm>
            <a:off x="800100" y="3505200"/>
            <a:ext cx="377952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2"/>
            <a:endCxn id="8" idx="0"/>
          </p:cNvCxnSpPr>
          <p:nvPr/>
        </p:nvCxnSpPr>
        <p:spPr>
          <a:xfrm>
            <a:off x="4122420" y="3505200"/>
            <a:ext cx="45720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8" idx="0"/>
          </p:cNvCxnSpPr>
          <p:nvPr/>
        </p:nvCxnSpPr>
        <p:spPr>
          <a:xfrm flipH="1">
            <a:off x="4579620" y="3505200"/>
            <a:ext cx="166116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  <a:endCxn id="8" idx="0"/>
          </p:cNvCxnSpPr>
          <p:nvPr/>
        </p:nvCxnSpPr>
        <p:spPr>
          <a:xfrm flipH="1">
            <a:off x="4579620" y="3505200"/>
            <a:ext cx="364998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owchart: Alternate Process 37"/>
          <p:cNvSpPr/>
          <p:nvPr/>
        </p:nvSpPr>
        <p:spPr>
          <a:xfrm>
            <a:off x="3429000" y="5638800"/>
            <a:ext cx="2209800" cy="1066800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Application Development / Prototyping</a:t>
            </a:r>
          </a:p>
        </p:txBody>
      </p:sp>
      <p:sp>
        <p:nvSpPr>
          <p:cNvPr id="43" name="Striped Right Arrow 42"/>
          <p:cNvSpPr/>
          <p:nvPr/>
        </p:nvSpPr>
        <p:spPr>
          <a:xfrm rot="5400000">
            <a:off x="4114800" y="4648200"/>
            <a:ext cx="838200" cy="1295400"/>
          </a:xfrm>
          <a:prstGeom prst="stripedRight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9" name="Rectangle 48"/>
          <p:cNvSpPr/>
          <p:nvPr/>
        </p:nvSpPr>
        <p:spPr>
          <a:xfrm>
            <a:off x="1645920" y="2438400"/>
            <a:ext cx="1295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CASPER interface</a:t>
            </a:r>
            <a:endParaRPr lang="en-ZA" dirty="0"/>
          </a:p>
        </p:txBody>
      </p:sp>
      <p:cxnSp>
        <p:nvCxnSpPr>
          <p:cNvPr id="54" name="Straight Arrow Connector 53"/>
          <p:cNvCxnSpPr>
            <a:stCxn id="3" idx="2"/>
            <a:endCxn id="49" idx="0"/>
          </p:cNvCxnSpPr>
          <p:nvPr/>
        </p:nvCxnSpPr>
        <p:spPr>
          <a:xfrm flipH="1">
            <a:off x="2293620" y="2057400"/>
            <a:ext cx="227838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0" y="914400"/>
            <a:ext cx="9144000" cy="59436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9" name="TextBox 28"/>
          <p:cNvSpPr txBox="1"/>
          <p:nvPr/>
        </p:nvSpPr>
        <p:spPr>
          <a:xfrm>
            <a:off x="228600" y="3733800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>
                <a:solidFill>
                  <a:schemeClr val="bg1"/>
                </a:solidFill>
              </a:rPr>
              <a:t>MiGen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4114800"/>
            <a:ext cx="136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DSL using 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 </a:t>
            </a:r>
            <a:r>
              <a:rPr lang="en-ZA" dirty="0" err="1" smtClean="0">
                <a:solidFill>
                  <a:schemeClr val="bg1"/>
                </a:solidFill>
              </a:rPr>
              <a:t>Delite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4724400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ROME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438400"/>
            <a:ext cx="1295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MiGen</a:t>
            </a:r>
            <a:r>
              <a:rPr lang="en-ZA" dirty="0" smtClean="0"/>
              <a:t> &amp; DSL for SDR</a:t>
            </a:r>
            <a:endParaRPr lang="en-ZA" dirty="0"/>
          </a:p>
        </p:txBody>
      </p:sp>
      <p:grpSp>
        <p:nvGrpSpPr>
          <p:cNvPr id="48" name="Group 47"/>
          <p:cNvGrpSpPr/>
          <p:nvPr/>
        </p:nvGrpSpPr>
        <p:grpSpPr>
          <a:xfrm>
            <a:off x="1600200" y="1447800"/>
            <a:ext cx="6705600" cy="4834057"/>
            <a:chOff x="1676400" y="1219200"/>
            <a:chExt cx="6705600" cy="4834057"/>
          </a:xfrm>
        </p:grpSpPr>
        <p:grpSp>
          <p:nvGrpSpPr>
            <p:cNvPr id="40" name="Group 39"/>
            <p:cNvGrpSpPr/>
            <p:nvPr/>
          </p:nvGrpSpPr>
          <p:grpSpPr>
            <a:xfrm>
              <a:off x="1676400" y="1219200"/>
              <a:ext cx="6705600" cy="4834057"/>
              <a:chOff x="1828800" y="1371600"/>
              <a:chExt cx="6705600" cy="483405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1828800" y="1371600"/>
                <a:ext cx="6705600" cy="480060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pic>
            <p:nvPicPr>
              <p:cNvPr id="1026" name="Picture 2" descr="C:\Users\swinberg\Desktop\Workshop\Integrated_View_Rhino\Images\MiGen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78042" y="1752600"/>
                <a:ext cx="3005438" cy="2527300"/>
              </a:xfrm>
              <a:prstGeom prst="rect">
                <a:avLst/>
              </a:prstGeom>
              <a:noFill/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1905000" y="1447800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ZA" dirty="0" err="1" smtClean="0">
                    <a:solidFill>
                      <a:schemeClr val="bg1"/>
                    </a:solidFill>
                  </a:rPr>
                  <a:t>MiGen</a:t>
                </a:r>
                <a:endParaRPr lang="en-ZA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027" name="Picture 3" descr="C:\Users\swinberg\Desktop\Workshop\Integrated_View_Rhino\Images\SDR-DSL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46320" y="3505200"/>
                <a:ext cx="3621088" cy="2146054"/>
              </a:xfrm>
              <a:prstGeom prst="rect">
                <a:avLst/>
              </a:prstGeom>
              <a:noFill/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6019800" y="3200400"/>
                <a:ext cx="2438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ZA" dirty="0" smtClean="0">
                    <a:solidFill>
                      <a:schemeClr val="bg1"/>
                    </a:solidFill>
                  </a:rPr>
                  <a:t>DSL using </a:t>
                </a:r>
                <a:r>
                  <a:rPr lang="en-ZA" dirty="0" err="1" smtClean="0">
                    <a:solidFill>
                      <a:schemeClr val="bg1"/>
                    </a:solidFill>
                  </a:rPr>
                  <a:t>Delite</a:t>
                </a:r>
                <a:endParaRPr lang="en-ZA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876800" y="5638800"/>
                <a:ext cx="3657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dirty="0" smtClean="0">
                    <a:solidFill>
                      <a:schemeClr val="bg1"/>
                    </a:solidFill>
                  </a:rPr>
                  <a:t>Block diagram of design chain</a:t>
                </a:r>
                <a:endParaRPr lang="en-ZA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181600" y="1752600"/>
                <a:ext cx="1981200" cy="13716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ZA" dirty="0" smtClean="0">
                    <a:solidFill>
                      <a:schemeClr val="bg1">
                        <a:lumMod val="50000"/>
                        <a:lumOff val="50000"/>
                      </a:schemeClr>
                    </a:solidFill>
                  </a:rPr>
                  <a:t>SBT code</a:t>
                </a:r>
                <a:endParaRPr lang="en-ZA" dirty="0">
                  <a:solidFill>
                    <a:schemeClr val="bg1">
                      <a:lumMod val="50000"/>
                      <a:lumOff val="50000"/>
                    </a:schemeClr>
                  </a:solidFill>
                </a:endParaRPr>
              </a:p>
            </p:txBody>
          </p:sp>
          <p:cxnSp>
            <p:nvCxnSpPr>
              <p:cNvPr id="39" name="Straight Connector 38"/>
              <p:cNvCxnSpPr>
                <a:stCxn id="36" idx="2"/>
              </p:cNvCxnSpPr>
              <p:nvPr/>
            </p:nvCxnSpPr>
            <p:spPr>
              <a:xfrm flipH="1">
                <a:off x="5410200" y="3124200"/>
                <a:ext cx="762000" cy="7620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5943600" y="5897880"/>
                <a:ext cx="2438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ZA" sz="1400" dirty="0" smtClean="0">
                    <a:solidFill>
                      <a:schemeClr val="bg1"/>
                    </a:solidFill>
                  </a:rPr>
                  <a:t>L. </a:t>
                </a:r>
                <a:r>
                  <a:rPr lang="en-ZA" sz="1400" dirty="0" err="1" smtClean="0">
                    <a:solidFill>
                      <a:schemeClr val="bg1"/>
                    </a:solidFill>
                  </a:rPr>
                  <a:t>Mohapi</a:t>
                </a:r>
                <a:endParaRPr lang="en-ZA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737360" y="4038600"/>
              <a:ext cx="2926080" cy="1679377"/>
              <a:chOff x="1737360" y="4038600"/>
              <a:chExt cx="2926080" cy="1679377"/>
            </a:xfrm>
          </p:grpSpPr>
          <p:pic>
            <p:nvPicPr>
              <p:cNvPr id="1028" name="Picture 4" descr="C:\Users\swinberg\Desktop\Workshop\Integrated_View_Rhino\Images\ROME-Blocks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75459" y="4629983"/>
                <a:ext cx="1272541" cy="808175"/>
              </a:xfrm>
              <a:prstGeom prst="rect">
                <a:avLst/>
              </a:prstGeom>
              <a:noFill/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1737360" y="5410200"/>
                <a:ext cx="2438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400" dirty="0" smtClean="0">
                    <a:solidFill>
                      <a:schemeClr val="bg1"/>
                    </a:solidFill>
                  </a:rPr>
                  <a:t>S. Katz</a:t>
                </a:r>
                <a:endParaRPr lang="en-ZA" sz="14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029" name="Picture 5" descr="C:\Users\swinberg\Desktop\Workshop\Integrated_View_Rhino\Images\ROME-Blocks-GenCode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64840" y="4186617"/>
                <a:ext cx="1498600" cy="1452183"/>
              </a:xfrm>
              <a:prstGeom prst="rect">
                <a:avLst/>
              </a:prstGeom>
              <a:noFill/>
            </p:spPr>
          </p:pic>
          <p:sp>
            <p:nvSpPr>
              <p:cNvPr id="46" name="Notched Right Arrow 45"/>
              <p:cNvSpPr/>
              <p:nvPr/>
            </p:nvSpPr>
            <p:spPr>
              <a:xfrm>
                <a:off x="3017520" y="4678680"/>
                <a:ext cx="381000" cy="685800"/>
              </a:xfrm>
              <a:prstGeom prst="notchedRightArrow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bg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752601" y="4038600"/>
                <a:ext cx="2514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100" dirty="0" smtClean="0">
                    <a:solidFill>
                      <a:schemeClr val="bg1"/>
                    </a:solidFill>
                  </a:rPr>
                  <a:t>Rhino Object Modelling Environment (ROME)</a:t>
                </a:r>
                <a:endParaRPr lang="en-ZA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050" name="Picture 2" descr="C:\Users\swinberg\Desktop\Workshop\Integrated_View_Rhino\Images\dsl-sd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3959" y="2386168"/>
            <a:ext cx="1889761" cy="646591"/>
          </a:xfrm>
          <a:prstGeom prst="rect">
            <a:avLst/>
          </a:prstGeom>
          <a:noFill/>
        </p:spPr>
      </p:pic>
      <p:cxnSp>
        <p:nvCxnSpPr>
          <p:cNvPr id="51" name="Straight Arrow Connector 50"/>
          <p:cNvCxnSpPr/>
          <p:nvPr/>
        </p:nvCxnSpPr>
        <p:spPr>
          <a:xfrm>
            <a:off x="5486400" y="2133600"/>
            <a:ext cx="1524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SDR-DSL</a:t>
            </a:r>
            <a:endParaRPr lang="en-ZA" dirty="0"/>
          </a:p>
        </p:txBody>
      </p:sp>
      <p:sp>
        <p:nvSpPr>
          <p:cNvPr id="4" name="Shape 99"/>
          <p:cNvSpPr/>
          <p:nvPr/>
        </p:nvSpPr>
        <p:spPr>
          <a:xfrm>
            <a:off x="533400" y="2209800"/>
            <a:ext cx="7962404" cy="2968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</p:sp>
      <p:sp>
        <p:nvSpPr>
          <p:cNvPr id="7" name="Rectangle 6"/>
          <p:cNvSpPr/>
          <p:nvPr/>
        </p:nvSpPr>
        <p:spPr>
          <a:xfrm>
            <a:off x="228600" y="990600"/>
            <a:ext cx="8382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ct val="80357"/>
            </a:pPr>
            <a:r>
              <a:rPr lang="en-US" sz="24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Development of a text-based Domain Specific Language (DSL) for Software Defined Radio (SDR) - Referred to as SDR-DSL </a:t>
            </a:r>
            <a:endParaRPr lang="en-US" sz="24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7754" y="6489958"/>
            <a:ext cx="262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 by: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Lerato</a:t>
            </a:r>
            <a:r>
              <a:rPr lang="en-US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Mohapi</a:t>
            </a:r>
            <a:endParaRPr lang="en-ZA" dirty="0"/>
          </a:p>
        </p:txBody>
      </p:sp>
      <p:sp>
        <p:nvSpPr>
          <p:cNvPr id="12" name="Oval 11"/>
          <p:cNvSpPr/>
          <p:nvPr/>
        </p:nvSpPr>
        <p:spPr>
          <a:xfrm>
            <a:off x="4511040" y="3505200"/>
            <a:ext cx="457200" cy="381000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124200" y="3657600"/>
            <a:ext cx="1600200" cy="1752600"/>
          </a:xfrm>
          <a:prstGeom prst="line">
            <a:avLst/>
          </a:prstGeom>
          <a:ln w="28575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24400" y="3657600"/>
            <a:ext cx="762000" cy="1752600"/>
          </a:xfrm>
          <a:prstGeom prst="line">
            <a:avLst/>
          </a:prstGeom>
          <a:ln w="28575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C:\Users\swinberg\Desktop\Workshop\Integrated_View_Rhino\Images\delite-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227320"/>
            <a:ext cx="2990491" cy="158496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5775960" y="5334000"/>
            <a:ext cx="3124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Building on support of a DSL development tool such as the </a:t>
            </a:r>
            <a:r>
              <a:rPr lang="en-US" sz="17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Delite</a:t>
            </a:r>
            <a:r>
              <a:rPr lang="en-US" sz="17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framework developed at the Pervasive Parallelism Lab.</a:t>
            </a:r>
            <a:endParaRPr lang="en-ZA" sz="1700" dirty="0"/>
          </a:p>
        </p:txBody>
      </p:sp>
      <p:sp>
        <p:nvSpPr>
          <p:cNvPr id="23" name="Oval 22"/>
          <p:cNvSpPr/>
          <p:nvPr/>
        </p:nvSpPr>
        <p:spPr>
          <a:xfrm>
            <a:off x="685800" y="2362200"/>
            <a:ext cx="3048000" cy="23622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extBox 1"/>
          <p:cNvSpPr txBox="1"/>
          <p:nvPr/>
        </p:nvSpPr>
        <p:spPr>
          <a:xfrm>
            <a:off x="1591682" y="2996514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OptiSDR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03960"/>
            <a:ext cx="8382000" cy="4525963"/>
          </a:xfrm>
        </p:spPr>
        <p:txBody>
          <a:bodyPr>
            <a:normAutofit/>
          </a:bodyPr>
          <a:lstStyle/>
          <a:p>
            <a:r>
              <a:rPr lang="en-ZA" dirty="0" err="1" smtClean="0"/>
              <a:t>Migen</a:t>
            </a:r>
            <a:r>
              <a:rPr lang="en-ZA" dirty="0" smtClean="0"/>
              <a:t> innovation and developers: </a:t>
            </a:r>
          </a:p>
          <a:p>
            <a:pPr lvl="1"/>
            <a:r>
              <a:rPr lang="en-ZA" dirty="0" err="1" smtClean="0"/>
              <a:t>Sebastien</a:t>
            </a:r>
            <a:r>
              <a:rPr lang="en-ZA" dirty="0" smtClean="0"/>
              <a:t> </a:t>
            </a:r>
            <a:r>
              <a:rPr lang="en-ZA" dirty="0" err="1" smtClean="0"/>
              <a:t>Bourdeauducq</a:t>
            </a:r>
            <a:r>
              <a:rPr lang="en-ZA" dirty="0" smtClean="0"/>
              <a:t> and Alan </a:t>
            </a:r>
            <a:r>
              <a:rPr lang="en-ZA" dirty="0" err="1" smtClean="0"/>
              <a:t>Langman</a:t>
            </a:r>
            <a:r>
              <a:rPr lang="en-ZA" dirty="0" smtClean="0"/>
              <a:t> </a:t>
            </a:r>
          </a:p>
          <a:p>
            <a:pPr lvl="1"/>
            <a:r>
              <a:rPr lang="en-ZA" dirty="0" smtClean="0"/>
              <a:t>Initially aimed for </a:t>
            </a:r>
            <a:r>
              <a:rPr lang="en-ZA" dirty="0" err="1" smtClean="0"/>
              <a:t>Milkymist</a:t>
            </a:r>
            <a:r>
              <a:rPr lang="en-ZA" dirty="0" smtClean="0"/>
              <a:t> platform by M-Labs, port to RHINO</a:t>
            </a:r>
          </a:p>
          <a:p>
            <a:r>
              <a:rPr lang="en-ZA" dirty="0" smtClean="0"/>
              <a:t>What is </a:t>
            </a:r>
            <a:r>
              <a:rPr lang="en-ZA" dirty="0" err="1" smtClean="0"/>
              <a:t>Migen</a:t>
            </a:r>
            <a:r>
              <a:rPr lang="en-ZA" dirty="0" smtClean="0"/>
              <a:t>?</a:t>
            </a:r>
          </a:p>
          <a:p>
            <a:pPr lvl="1"/>
            <a:r>
              <a:rPr lang="en-ZA" dirty="0" smtClean="0"/>
              <a:t>A Python-based tool aimed to automate the VLSI design process</a:t>
            </a:r>
          </a:p>
          <a:p>
            <a:pPr lvl="1"/>
            <a:r>
              <a:rPr lang="en-ZA" dirty="0" smtClean="0"/>
              <a:t>Approaching the challenges of HDL coding from a different perspective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ZA" dirty="0" err="1" smtClean="0"/>
              <a:t>MiGen</a:t>
            </a:r>
            <a:r>
              <a:rPr lang="en-ZA" dirty="0" smtClean="0"/>
              <a:t>: </a:t>
            </a:r>
            <a:r>
              <a:rPr lang="en-ZA" dirty="0" err="1" smtClean="0"/>
              <a:t>Milkymist</a:t>
            </a:r>
            <a:r>
              <a:rPr lang="en-ZA" dirty="0" smtClean="0"/>
              <a:t> Generator</a:t>
            </a:r>
            <a:br>
              <a:rPr lang="en-ZA" dirty="0" smtClean="0"/>
            </a:br>
            <a:r>
              <a:rPr lang="en-ZA" dirty="0" smtClean="0"/>
              <a:t>collaboration with M-Labs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4876800"/>
            <a:ext cx="3445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How does it differ to </a:t>
            </a:r>
            <a:r>
              <a:rPr lang="en-ZA" dirty="0" err="1" smtClean="0"/>
              <a:t>MyHDL</a:t>
            </a:r>
            <a:r>
              <a:rPr lang="en-ZA" dirty="0" smtClean="0"/>
              <a:t>?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5257800"/>
            <a:ext cx="707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/>
              <a:t>MyHDL</a:t>
            </a:r>
            <a:r>
              <a:rPr lang="en-ZA" dirty="0" smtClean="0"/>
              <a:t> = A hardware description language based on Python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5638800"/>
            <a:ext cx="591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/>
              <a:t>MiGen</a:t>
            </a:r>
            <a:r>
              <a:rPr lang="en-ZA" dirty="0" smtClean="0"/>
              <a:t> = A Python library to generate HDL (</a:t>
            </a:r>
            <a:r>
              <a:rPr lang="en-ZA" dirty="0" err="1" smtClean="0"/>
              <a:t>Verilog</a:t>
            </a:r>
            <a:r>
              <a:rPr lang="en-ZA" dirty="0" smtClean="0"/>
              <a:t>)</a:t>
            </a:r>
            <a:endParaRPr lang="en-ZA" dirty="0"/>
          </a:p>
        </p:txBody>
      </p:sp>
      <p:pic>
        <p:nvPicPr>
          <p:cNvPr id="6148" name="Picture 4" descr="C:\Users\swinberg\Desktop\Workshop\Integrated_View_Rhino\Images\migen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91440"/>
            <a:ext cx="2255520" cy="15185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257800" y="2423160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>
                <a:hlinkClick r:id="rId3"/>
              </a:rPr>
              <a:t>http://milkymist.org/3/</a:t>
            </a:r>
            <a:r>
              <a:rPr lang="en-ZA" dirty="0" smtClean="0"/>
              <a:t> 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525963"/>
          </a:xfrm>
        </p:spPr>
        <p:txBody>
          <a:bodyPr>
            <a:normAutofit/>
          </a:bodyPr>
          <a:lstStyle/>
          <a:p>
            <a:r>
              <a:rPr lang="en-ZA" dirty="0" smtClean="0"/>
              <a:t>Operation of </a:t>
            </a:r>
            <a:r>
              <a:rPr lang="en-ZA" dirty="0" err="1" smtClean="0"/>
              <a:t>Migen</a:t>
            </a:r>
            <a:endParaRPr lang="en-ZA" dirty="0" smtClean="0"/>
          </a:p>
          <a:p>
            <a:pPr lvl="1"/>
            <a:r>
              <a:rPr lang="en-ZA" dirty="0" smtClean="0"/>
              <a:t>Python acts as a ‘Meta-Language’ (i.e. A language to describe a language)</a:t>
            </a:r>
          </a:p>
          <a:p>
            <a:pPr lvl="1"/>
            <a:r>
              <a:rPr lang="en-ZA" dirty="0" smtClean="0"/>
              <a:t>Uses methods for generating logic (</a:t>
            </a:r>
            <a:r>
              <a:rPr lang="en-ZA" dirty="0" err="1" smtClean="0"/>
              <a:t>metaprogramming</a:t>
            </a:r>
            <a:r>
              <a:rPr lang="en-ZA" dirty="0" smtClean="0"/>
              <a:t>) through "generate" statements.</a:t>
            </a:r>
          </a:p>
          <a:p>
            <a:pPr lvl="1"/>
            <a:r>
              <a:rPr lang="en-ZA" dirty="0" smtClean="0"/>
              <a:t>Replaces the event-driven paradigm with the notions of </a:t>
            </a:r>
            <a:r>
              <a:rPr lang="en-ZA" b="1" u="sng" dirty="0" smtClean="0"/>
              <a:t>combinatorial</a:t>
            </a:r>
            <a:r>
              <a:rPr lang="en-ZA" dirty="0" smtClean="0"/>
              <a:t> and </a:t>
            </a:r>
            <a:r>
              <a:rPr lang="en-ZA" b="1" u="sng" dirty="0" smtClean="0"/>
              <a:t>synchronous</a:t>
            </a:r>
            <a:r>
              <a:rPr lang="en-ZA" dirty="0" smtClean="0"/>
              <a:t> statements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5334000" cy="1143000"/>
          </a:xfrm>
        </p:spPr>
        <p:txBody>
          <a:bodyPr>
            <a:normAutofit fontScale="90000"/>
          </a:bodyPr>
          <a:lstStyle/>
          <a:p>
            <a:r>
              <a:rPr lang="en-ZA" dirty="0" err="1" smtClean="0"/>
              <a:t>MiGen</a:t>
            </a:r>
            <a:r>
              <a:rPr lang="en-ZA" dirty="0" smtClean="0"/>
              <a:t> collaboration with M-Labs</a:t>
            </a:r>
            <a:endParaRPr lang="en-ZA" dirty="0"/>
          </a:p>
        </p:txBody>
      </p:sp>
      <p:pic>
        <p:nvPicPr>
          <p:cNvPr id="4" name="Picture 3" descr="C:\Users\swinberg\Desktop\Workshop\Integrated_View_Rhino\Images\Mi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3281" y="3810000"/>
            <a:ext cx="2899719" cy="2438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3886200"/>
            <a:ext cx="5638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ZA" dirty="0" smtClean="0"/>
              <a:t>Allows design's logic to be constructed from a Python program: This enables hardware designers to take advantage of the richness of the Python language: object oriented programming; function parameters; generators; operator overloading; libraries, etc.... All helping to build well organized, reusable and elegant designs.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6172200"/>
            <a:ext cx="2432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 smtClean="0"/>
              <a:t>Snippet of </a:t>
            </a:r>
            <a:r>
              <a:rPr lang="en-ZA" sz="1600" dirty="0" err="1" smtClean="0"/>
              <a:t>MiGen</a:t>
            </a:r>
            <a:r>
              <a:rPr lang="en-ZA" sz="1600" dirty="0" smtClean="0"/>
              <a:t> code</a:t>
            </a:r>
            <a:endParaRPr lang="en-ZA" sz="1600" dirty="0"/>
          </a:p>
        </p:txBody>
      </p:sp>
      <p:pic>
        <p:nvPicPr>
          <p:cNvPr id="7" name="Picture 4" descr="C:\Users\swinberg\Desktop\Workshop\Integrated_View_Rhino\Images\migen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91440"/>
            <a:ext cx="2255520" cy="1518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438400"/>
            <a:ext cx="1295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MiGen</a:t>
            </a:r>
            <a:r>
              <a:rPr lang="en-ZA" dirty="0" smtClean="0"/>
              <a:t> &amp; DSL for SDR</a:t>
            </a:r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7391400" y="2438400"/>
            <a:ext cx="1676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Comms</a:t>
            </a:r>
            <a:r>
              <a:rPr lang="en-ZA" dirty="0" smtClean="0"/>
              <a:t> &amp; digital data transport</a:t>
            </a:r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Parts of the Rhino Project</a:t>
            </a:r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3581400" y="990600"/>
            <a:ext cx="1981200" cy="1066800"/>
          </a:xfrm>
          <a:prstGeom prst="rect">
            <a:avLst/>
          </a:prstGeom>
          <a:solidFill>
            <a:srgbClr val="0F59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Platform Design and System firmware</a:t>
            </a:r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3169920" y="2438400"/>
            <a:ext cx="1905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Toolchain</a:t>
            </a:r>
            <a:r>
              <a:rPr lang="en-ZA" dirty="0" smtClean="0"/>
              <a:t> investigation &amp; benchmarking</a:t>
            </a:r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5288280" y="2438400"/>
            <a:ext cx="1905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RF front-end &amp; ADC/DAC  Integration</a:t>
            </a:r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>
            <a:off x="3703320" y="4191000"/>
            <a:ext cx="1752600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Training Resources</a:t>
            </a:r>
            <a:endParaRPr lang="en-ZA" dirty="0"/>
          </a:p>
        </p:txBody>
      </p:sp>
      <p:cxnSp>
        <p:nvCxnSpPr>
          <p:cNvPr id="11" name="Straight Arrow Connector 10"/>
          <p:cNvCxnSpPr>
            <a:stCxn id="3" idx="1"/>
            <a:endCxn id="4" idx="0"/>
          </p:cNvCxnSpPr>
          <p:nvPr/>
        </p:nvCxnSpPr>
        <p:spPr>
          <a:xfrm flipH="1">
            <a:off x="800100" y="1524000"/>
            <a:ext cx="2781300" cy="914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2"/>
            <a:endCxn id="5" idx="0"/>
          </p:cNvCxnSpPr>
          <p:nvPr/>
        </p:nvCxnSpPr>
        <p:spPr>
          <a:xfrm flipH="1">
            <a:off x="4122420" y="2057400"/>
            <a:ext cx="44958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3"/>
            <a:endCxn id="7" idx="0"/>
          </p:cNvCxnSpPr>
          <p:nvPr/>
        </p:nvCxnSpPr>
        <p:spPr>
          <a:xfrm>
            <a:off x="5562600" y="1524000"/>
            <a:ext cx="2667000" cy="914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2"/>
            <a:endCxn id="6" idx="0"/>
          </p:cNvCxnSpPr>
          <p:nvPr/>
        </p:nvCxnSpPr>
        <p:spPr>
          <a:xfrm>
            <a:off x="4572000" y="2057400"/>
            <a:ext cx="166878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2"/>
            <a:endCxn id="8" idx="0"/>
          </p:cNvCxnSpPr>
          <p:nvPr/>
        </p:nvCxnSpPr>
        <p:spPr>
          <a:xfrm>
            <a:off x="800100" y="3505200"/>
            <a:ext cx="377952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2"/>
            <a:endCxn id="8" idx="0"/>
          </p:cNvCxnSpPr>
          <p:nvPr/>
        </p:nvCxnSpPr>
        <p:spPr>
          <a:xfrm>
            <a:off x="4122420" y="3505200"/>
            <a:ext cx="45720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8" idx="0"/>
          </p:cNvCxnSpPr>
          <p:nvPr/>
        </p:nvCxnSpPr>
        <p:spPr>
          <a:xfrm flipH="1">
            <a:off x="4579620" y="3505200"/>
            <a:ext cx="166116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  <a:endCxn id="8" idx="0"/>
          </p:cNvCxnSpPr>
          <p:nvPr/>
        </p:nvCxnSpPr>
        <p:spPr>
          <a:xfrm flipH="1">
            <a:off x="4579620" y="3505200"/>
            <a:ext cx="364998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owchart: Alternate Process 37"/>
          <p:cNvSpPr/>
          <p:nvPr/>
        </p:nvSpPr>
        <p:spPr>
          <a:xfrm>
            <a:off x="3429000" y="5638800"/>
            <a:ext cx="2209800" cy="1066800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Application Development / Prototyping</a:t>
            </a:r>
          </a:p>
        </p:txBody>
      </p:sp>
      <p:sp>
        <p:nvSpPr>
          <p:cNvPr id="43" name="Striped Right Arrow 42"/>
          <p:cNvSpPr/>
          <p:nvPr/>
        </p:nvSpPr>
        <p:spPr>
          <a:xfrm rot="5400000">
            <a:off x="4114800" y="4648200"/>
            <a:ext cx="838200" cy="1295400"/>
          </a:xfrm>
          <a:prstGeom prst="stripedRight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4" name="Straight Arrow Connector 53"/>
          <p:cNvCxnSpPr>
            <a:stCxn id="3" idx="2"/>
            <a:endCxn id="49" idx="0"/>
          </p:cNvCxnSpPr>
          <p:nvPr/>
        </p:nvCxnSpPr>
        <p:spPr>
          <a:xfrm flipH="1">
            <a:off x="2293620" y="2057400"/>
            <a:ext cx="227838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0" y="914400"/>
            <a:ext cx="9144000" cy="59436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9" name="TextBox 28"/>
          <p:cNvSpPr txBox="1"/>
          <p:nvPr/>
        </p:nvSpPr>
        <p:spPr>
          <a:xfrm>
            <a:off x="1639099" y="3733800"/>
            <a:ext cx="1164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GPMC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Interface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block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645920" y="2438400"/>
            <a:ext cx="1295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CASPER interface</a:t>
            </a:r>
            <a:endParaRPr lang="en-ZA" dirty="0"/>
          </a:p>
        </p:txBody>
      </p:sp>
      <p:sp>
        <p:nvSpPr>
          <p:cNvPr id="23" name="Rectangle 22"/>
          <p:cNvSpPr/>
          <p:nvPr/>
        </p:nvSpPr>
        <p:spPr>
          <a:xfrm>
            <a:off x="2971800" y="1524000"/>
            <a:ext cx="5867400" cy="4876800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2" name="TextBox 31"/>
          <p:cNvSpPr txBox="1"/>
          <p:nvPr/>
        </p:nvSpPr>
        <p:spPr>
          <a:xfrm>
            <a:off x="5715000" y="597408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400" dirty="0" smtClean="0">
                <a:solidFill>
                  <a:schemeClr val="bg1"/>
                </a:solidFill>
              </a:rPr>
              <a:t>A. van </a:t>
            </a:r>
            <a:r>
              <a:rPr lang="en-ZA" sz="1400" dirty="0" err="1" smtClean="0">
                <a:solidFill>
                  <a:schemeClr val="bg1"/>
                </a:solidFill>
              </a:rPr>
              <a:t>der</a:t>
            </a:r>
            <a:r>
              <a:rPr lang="en-ZA" sz="1400" dirty="0" smtClean="0">
                <a:solidFill>
                  <a:schemeClr val="bg1"/>
                </a:solidFill>
              </a:rPr>
              <a:t> </a:t>
            </a:r>
            <a:r>
              <a:rPr lang="en-ZA" sz="1400" dirty="0" err="1" smtClean="0">
                <a:solidFill>
                  <a:schemeClr val="bg1"/>
                </a:solidFill>
              </a:rPr>
              <a:t>Byl</a:t>
            </a:r>
            <a:r>
              <a:rPr lang="en-ZA" sz="1400" dirty="0" smtClean="0">
                <a:solidFill>
                  <a:schemeClr val="bg1"/>
                </a:solidFill>
              </a:rPr>
              <a:t> &amp; W. New</a:t>
            </a:r>
            <a:endParaRPr lang="en-ZA" sz="1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swinberg\Desktop\Workshop\Integrated_View_Rhino\Images\cas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752600"/>
            <a:ext cx="3721100" cy="2682257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3124200" y="43738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400" dirty="0" smtClean="0">
                <a:solidFill>
                  <a:schemeClr val="bg1"/>
                </a:solidFill>
              </a:rPr>
              <a:t>CASPER </a:t>
            </a:r>
            <a:r>
              <a:rPr lang="en-ZA" sz="1400" dirty="0" err="1" smtClean="0">
                <a:solidFill>
                  <a:schemeClr val="bg1"/>
                </a:solidFill>
              </a:rPr>
              <a:t>toolchain</a:t>
            </a:r>
            <a:r>
              <a:rPr lang="en-ZA" sz="1400" dirty="0" smtClean="0">
                <a:solidFill>
                  <a:schemeClr val="bg1"/>
                </a:solidFill>
              </a:rPr>
              <a:t> and </a:t>
            </a:r>
            <a:r>
              <a:rPr lang="en-ZA" sz="1400" dirty="0" err="1" smtClean="0">
                <a:solidFill>
                  <a:schemeClr val="bg1"/>
                </a:solidFill>
              </a:rPr>
              <a:t>Simulink</a:t>
            </a:r>
            <a:r>
              <a:rPr lang="en-ZA" sz="1400" dirty="0" smtClean="0">
                <a:solidFill>
                  <a:schemeClr val="bg1"/>
                </a:solidFill>
              </a:rPr>
              <a:t> modelling system</a:t>
            </a:r>
            <a:endParaRPr lang="en-ZA" sz="14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77000" y="2667000"/>
            <a:ext cx="1600200" cy="228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5" name="Left Arrow 34"/>
          <p:cNvSpPr/>
          <p:nvPr/>
        </p:nvSpPr>
        <p:spPr>
          <a:xfrm rot="10282891">
            <a:off x="5990241" y="3173190"/>
            <a:ext cx="724941" cy="9437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1" name="TextBox 30"/>
          <p:cNvSpPr txBox="1"/>
          <p:nvPr/>
        </p:nvSpPr>
        <p:spPr>
          <a:xfrm>
            <a:off x="6629401" y="2667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Generated HDL ...</a:t>
            </a:r>
          </a:p>
        </p:txBody>
      </p:sp>
      <p:sp>
        <p:nvSpPr>
          <p:cNvPr id="36" name="Oval 35"/>
          <p:cNvSpPr/>
          <p:nvPr/>
        </p:nvSpPr>
        <p:spPr>
          <a:xfrm>
            <a:off x="7010400" y="3733800"/>
            <a:ext cx="533400" cy="457200"/>
          </a:xfrm>
          <a:prstGeom prst="ellipse">
            <a:avLst/>
          </a:prstGeom>
          <a:solidFill>
            <a:srgbClr val="F8FD35"/>
          </a:solidFill>
          <a:ln w="127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5-Point Star 36"/>
          <p:cNvSpPr/>
          <p:nvPr/>
        </p:nvSpPr>
        <p:spPr>
          <a:xfrm>
            <a:off x="7086600" y="3810000"/>
            <a:ext cx="381000" cy="304800"/>
          </a:xfrm>
          <a:prstGeom prst="star5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1" name="Picture 5" descr="C:\Users\swinberg\Documents\ACTIVE\Rhino\Logo\rhino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953000"/>
            <a:ext cx="1008063" cy="938807"/>
          </a:xfrm>
          <a:prstGeom prst="rect">
            <a:avLst/>
          </a:prstGeom>
          <a:noFill/>
        </p:spPr>
      </p:pic>
      <p:sp>
        <p:nvSpPr>
          <p:cNvPr id="40" name="Notched Right Arrow 39"/>
          <p:cNvSpPr/>
          <p:nvPr/>
        </p:nvSpPr>
        <p:spPr>
          <a:xfrm rot="6954950">
            <a:off x="6549477" y="4354080"/>
            <a:ext cx="873880" cy="8168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2" name="TextBox 41"/>
          <p:cNvSpPr txBox="1"/>
          <p:nvPr/>
        </p:nvSpPr>
        <p:spPr>
          <a:xfrm>
            <a:off x="6736080" y="3307080"/>
            <a:ext cx="135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>
                <a:solidFill>
                  <a:schemeClr val="bg1"/>
                </a:solidFill>
              </a:rPr>
              <a:t>Interface</a:t>
            </a:r>
          </a:p>
          <a:p>
            <a:r>
              <a:rPr lang="en-ZA" sz="1400" dirty="0" smtClean="0">
                <a:solidFill>
                  <a:schemeClr val="bg1"/>
                </a:solidFill>
              </a:rPr>
              <a:t>configuration</a:t>
            </a:r>
            <a:endParaRPr lang="en-ZA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>
            <a:stCxn id="3" idx="2"/>
            <a:endCxn id="5" idx="0"/>
          </p:cNvCxnSpPr>
          <p:nvPr/>
        </p:nvCxnSpPr>
        <p:spPr>
          <a:xfrm flipH="1">
            <a:off x="4122420" y="2057400"/>
            <a:ext cx="44958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645920" y="2438400"/>
            <a:ext cx="1295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CASPER interface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152400" y="2438400"/>
            <a:ext cx="1295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MiGen</a:t>
            </a:r>
            <a:r>
              <a:rPr lang="en-ZA" dirty="0" smtClean="0"/>
              <a:t> &amp; DSL for SDR</a:t>
            </a:r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7391400" y="2438400"/>
            <a:ext cx="1676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Comms</a:t>
            </a:r>
            <a:r>
              <a:rPr lang="en-ZA" dirty="0" smtClean="0"/>
              <a:t> &amp; digital data transport</a:t>
            </a:r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Parts of the Rhino Project</a:t>
            </a:r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3581400" y="990600"/>
            <a:ext cx="1981200" cy="1066800"/>
          </a:xfrm>
          <a:prstGeom prst="rect">
            <a:avLst/>
          </a:prstGeom>
          <a:solidFill>
            <a:srgbClr val="0F59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Platform Design and System firmware</a:t>
            </a:r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5288280" y="2438400"/>
            <a:ext cx="1905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RF front-end &amp; ADC/DAC  Integration</a:t>
            </a:r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>
            <a:off x="3703320" y="4191000"/>
            <a:ext cx="1752600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Training Resources</a:t>
            </a:r>
            <a:endParaRPr lang="en-ZA" dirty="0"/>
          </a:p>
        </p:txBody>
      </p:sp>
      <p:cxnSp>
        <p:nvCxnSpPr>
          <p:cNvPr id="11" name="Straight Arrow Connector 10"/>
          <p:cNvCxnSpPr>
            <a:stCxn id="3" idx="1"/>
            <a:endCxn id="4" idx="0"/>
          </p:cNvCxnSpPr>
          <p:nvPr/>
        </p:nvCxnSpPr>
        <p:spPr>
          <a:xfrm flipH="1">
            <a:off x="800100" y="1524000"/>
            <a:ext cx="2781300" cy="914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3"/>
            <a:endCxn id="7" idx="0"/>
          </p:cNvCxnSpPr>
          <p:nvPr/>
        </p:nvCxnSpPr>
        <p:spPr>
          <a:xfrm>
            <a:off x="5562600" y="1524000"/>
            <a:ext cx="2667000" cy="914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2"/>
            <a:endCxn id="6" idx="0"/>
          </p:cNvCxnSpPr>
          <p:nvPr/>
        </p:nvCxnSpPr>
        <p:spPr>
          <a:xfrm>
            <a:off x="4572000" y="2057400"/>
            <a:ext cx="166878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2"/>
            <a:endCxn id="8" idx="0"/>
          </p:cNvCxnSpPr>
          <p:nvPr/>
        </p:nvCxnSpPr>
        <p:spPr>
          <a:xfrm>
            <a:off x="800100" y="3505200"/>
            <a:ext cx="377952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2"/>
            <a:endCxn id="8" idx="0"/>
          </p:cNvCxnSpPr>
          <p:nvPr/>
        </p:nvCxnSpPr>
        <p:spPr>
          <a:xfrm>
            <a:off x="4122420" y="3505200"/>
            <a:ext cx="45720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8" idx="0"/>
          </p:cNvCxnSpPr>
          <p:nvPr/>
        </p:nvCxnSpPr>
        <p:spPr>
          <a:xfrm flipH="1">
            <a:off x="4579620" y="3505200"/>
            <a:ext cx="166116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  <a:endCxn id="8" idx="0"/>
          </p:cNvCxnSpPr>
          <p:nvPr/>
        </p:nvCxnSpPr>
        <p:spPr>
          <a:xfrm flipH="1">
            <a:off x="4579620" y="3505200"/>
            <a:ext cx="364998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owchart: Alternate Process 37"/>
          <p:cNvSpPr/>
          <p:nvPr/>
        </p:nvSpPr>
        <p:spPr>
          <a:xfrm>
            <a:off x="3429000" y="5638800"/>
            <a:ext cx="2209800" cy="1066800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Application Development / Prototyping</a:t>
            </a:r>
          </a:p>
        </p:txBody>
      </p:sp>
      <p:sp>
        <p:nvSpPr>
          <p:cNvPr id="43" name="Striped Right Arrow 42"/>
          <p:cNvSpPr/>
          <p:nvPr/>
        </p:nvSpPr>
        <p:spPr>
          <a:xfrm rot="5400000">
            <a:off x="4114800" y="4648200"/>
            <a:ext cx="838200" cy="1295400"/>
          </a:xfrm>
          <a:prstGeom prst="stripedRight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4" name="Straight Arrow Connector 53"/>
          <p:cNvCxnSpPr>
            <a:stCxn id="3" idx="2"/>
            <a:endCxn id="49" idx="0"/>
          </p:cNvCxnSpPr>
          <p:nvPr/>
        </p:nvCxnSpPr>
        <p:spPr>
          <a:xfrm flipH="1">
            <a:off x="2293620" y="2057400"/>
            <a:ext cx="227838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0" y="914400"/>
            <a:ext cx="9144000" cy="59436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3169920" y="2438400"/>
            <a:ext cx="1905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Toolchain</a:t>
            </a:r>
            <a:r>
              <a:rPr lang="en-ZA" dirty="0" smtClean="0"/>
              <a:t> investigation &amp; benchmarking</a:t>
            </a:r>
            <a:endParaRPr lang="en-ZA" dirty="0"/>
          </a:p>
        </p:txBody>
      </p:sp>
      <p:sp>
        <p:nvSpPr>
          <p:cNvPr id="29" name="TextBox 28"/>
          <p:cNvSpPr txBox="1"/>
          <p:nvPr/>
        </p:nvSpPr>
        <p:spPr>
          <a:xfrm>
            <a:off x="990600" y="3581400"/>
            <a:ext cx="41809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Evaluating current </a:t>
            </a:r>
            <a:r>
              <a:rPr lang="en-ZA" dirty="0" err="1" smtClean="0">
                <a:solidFill>
                  <a:schemeClr val="bg1"/>
                </a:solidFill>
              </a:rPr>
              <a:t>elec</a:t>
            </a:r>
            <a:r>
              <a:rPr lang="en-ZA" dirty="0" smtClean="0">
                <a:solidFill>
                  <a:schemeClr val="bg1"/>
                </a:solidFill>
              </a:rPr>
              <a:t> design tools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Supporting scripts and applications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Comparison of developer effort</a:t>
            </a:r>
          </a:p>
          <a:p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81600" y="1447800"/>
            <a:ext cx="3733800" cy="4648200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098" name="Picture 2" descr="C:\Users\swinberg\Desktop\Workshop\Integrated_View_Rhino\Images\toolf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52396"/>
            <a:ext cx="3352800" cy="2520587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7905931" y="3914596"/>
            <a:ext cx="9332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800" dirty="0" smtClean="0">
                <a:solidFill>
                  <a:schemeClr val="bg1"/>
                </a:solidFill>
              </a:rPr>
              <a:t>* Image source</a:t>
            </a:r>
            <a:endParaRPr lang="en-ZA" sz="8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35240" y="4343400"/>
            <a:ext cx="1295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50" dirty="0" smtClean="0">
                <a:solidFill>
                  <a:schemeClr val="bg1"/>
                </a:solidFill>
              </a:rPr>
              <a:t>“Taming the RHINO: towards a simplified design tool-chain for the RHINO platform”</a:t>
            </a:r>
            <a:endParaRPr lang="en-ZA" sz="1050" dirty="0">
              <a:solidFill>
                <a:schemeClr val="bg1"/>
              </a:solidFill>
            </a:endParaRPr>
          </a:p>
        </p:txBody>
      </p:sp>
      <p:pic>
        <p:nvPicPr>
          <p:cNvPr id="4099" name="Picture 3" descr="C:\Users\swinberg\Desktop\Workshop\Integrated_View_Rhino\Images\ks_toolflow_sti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191000"/>
            <a:ext cx="2245083" cy="18288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7620000" y="5410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err="1" smtClean="0">
                <a:solidFill>
                  <a:schemeClr val="bg1"/>
                </a:solidFill>
              </a:rPr>
              <a:t>Khobatha</a:t>
            </a:r>
            <a:r>
              <a:rPr lang="en-ZA" sz="1200" dirty="0" smtClean="0">
                <a:solidFill>
                  <a:schemeClr val="bg1"/>
                </a:solidFill>
              </a:rPr>
              <a:t> </a:t>
            </a:r>
            <a:r>
              <a:rPr lang="en-ZA" sz="1200" dirty="0" err="1" smtClean="0">
                <a:solidFill>
                  <a:schemeClr val="bg1"/>
                </a:solidFill>
              </a:rPr>
              <a:t>Setetemela</a:t>
            </a:r>
            <a:endParaRPr lang="en-ZA" sz="1200" dirty="0">
              <a:solidFill>
                <a:schemeClr val="bg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382000" y="121920"/>
            <a:ext cx="609600" cy="381000"/>
            <a:chOff x="7924800" y="228600"/>
            <a:chExt cx="914400" cy="609600"/>
          </a:xfrm>
        </p:grpSpPr>
        <p:pic>
          <p:nvPicPr>
            <p:cNvPr id="34" name="Picture 2" descr="C:\Users\swinberg\Desktop\Workshop\Integrated_View_Rhino\Images\fuelpump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24800" y="228600"/>
              <a:ext cx="584200" cy="584200"/>
            </a:xfrm>
            <a:prstGeom prst="rect">
              <a:avLst/>
            </a:prstGeom>
            <a:noFill/>
          </p:spPr>
        </p:pic>
        <p:grpSp>
          <p:nvGrpSpPr>
            <p:cNvPr id="35" name="Group 19"/>
            <p:cNvGrpSpPr/>
            <p:nvPr/>
          </p:nvGrpSpPr>
          <p:grpSpPr>
            <a:xfrm>
              <a:off x="8534400" y="228600"/>
              <a:ext cx="304800" cy="609600"/>
              <a:chOff x="8534400" y="228600"/>
              <a:chExt cx="762000" cy="70104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8534400" y="228600"/>
                <a:ext cx="762000" cy="685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8534400" y="424891"/>
                <a:ext cx="762000" cy="504749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8532820" y="502920"/>
            <a:ext cx="4443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74%</a:t>
            </a:r>
            <a:endParaRPr lang="en-ZA" sz="105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2362200"/>
            <a:ext cx="3930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/>
              <a:t>Consider this short scenario...</a:t>
            </a:r>
            <a:endParaRPr lang="en-Z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>
            <a:normAutofit fontScale="775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Specifications: done </a:t>
            </a:r>
            <a:r>
              <a:rPr lang="en-US" dirty="0"/>
              <a:t>visually using signal processing </a:t>
            </a:r>
            <a:r>
              <a:rPr lang="en-US" dirty="0" smtClean="0"/>
              <a:t>graphs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Functional </a:t>
            </a:r>
            <a:r>
              <a:rPr lang="en-US" dirty="0"/>
              <a:t>verification </a:t>
            </a:r>
            <a:r>
              <a:rPr lang="en-US" dirty="0" smtClean="0"/>
              <a:t>using </a:t>
            </a:r>
            <a:r>
              <a:rPr lang="en-US" dirty="0" err="1"/>
              <a:t>MyHDL</a:t>
            </a:r>
            <a:r>
              <a:rPr lang="en-US" dirty="0"/>
              <a:t> </a:t>
            </a:r>
            <a:r>
              <a:rPr lang="en-US" dirty="0" smtClean="0"/>
              <a:t>and simulator (Xilinx </a:t>
            </a:r>
            <a:r>
              <a:rPr lang="en-US" dirty="0" err="1" smtClean="0"/>
              <a:t>ISim</a:t>
            </a:r>
            <a:r>
              <a:rPr lang="en-US" dirty="0" smtClean="0"/>
              <a:t>) to </a:t>
            </a:r>
            <a:r>
              <a:rPr lang="en-US" dirty="0"/>
              <a:t>test </a:t>
            </a:r>
            <a:r>
              <a:rPr lang="en-US" dirty="0" smtClean="0"/>
              <a:t>specifications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Software/Hardware  partitioning</a:t>
            </a:r>
          </a:p>
          <a:p>
            <a:pPr marL="880110" lvl="1" indent="-514350"/>
            <a:r>
              <a:rPr lang="en-US" dirty="0" smtClean="0"/>
              <a:t>Implementation of </a:t>
            </a:r>
            <a:r>
              <a:rPr lang="en-US" dirty="0"/>
              <a:t>HDL </a:t>
            </a:r>
            <a:r>
              <a:rPr lang="en-US" dirty="0" smtClean="0"/>
              <a:t>and</a:t>
            </a:r>
          </a:p>
          <a:p>
            <a:pPr marL="880110" lvl="1" indent="-514350"/>
            <a:r>
              <a:rPr lang="en-US" dirty="0" smtClean="0"/>
              <a:t>CPU-based </a:t>
            </a:r>
            <a:r>
              <a:rPr lang="en-US" dirty="0"/>
              <a:t>signal processing </a:t>
            </a:r>
            <a:r>
              <a:rPr lang="en-US" dirty="0" smtClean="0"/>
              <a:t>functions</a:t>
            </a:r>
            <a:endParaRPr lang="en-US" dirty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Compiling HDL </a:t>
            </a:r>
            <a:r>
              <a:rPr lang="en-US" dirty="0"/>
              <a:t>to generate </a:t>
            </a:r>
            <a:r>
              <a:rPr lang="en-US" dirty="0" err="1" smtClean="0"/>
              <a:t>bitfile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 smtClean="0"/>
              <a:t>FPGA, and compile code </a:t>
            </a:r>
            <a:r>
              <a:rPr lang="en-US" dirty="0"/>
              <a:t>for the CPU(s</a:t>
            </a:r>
            <a:r>
              <a:rPr lang="en-US" dirty="0" smtClean="0"/>
              <a:t>). (This done by BORPH support tools)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Generate BORPH  </a:t>
            </a:r>
            <a:r>
              <a:rPr lang="en-US" dirty="0"/>
              <a:t>files  (i.e.  </a:t>
            </a:r>
            <a:r>
              <a:rPr lang="en-US" dirty="0" err="1" smtClean="0"/>
              <a:t>config</a:t>
            </a:r>
            <a:r>
              <a:rPr lang="en-US" dirty="0" smtClean="0"/>
              <a:t> data to be   </a:t>
            </a:r>
            <a:r>
              <a:rPr lang="en-US" dirty="0"/>
              <a:t>loaded   into   </a:t>
            </a:r>
            <a:r>
              <a:rPr lang="en-US" dirty="0" smtClean="0"/>
              <a:t>BORPH running   </a:t>
            </a:r>
            <a:r>
              <a:rPr lang="en-US" dirty="0"/>
              <a:t>on   the   </a:t>
            </a:r>
            <a:r>
              <a:rPr lang="en-US" dirty="0" smtClean="0"/>
              <a:t>ARM processor</a:t>
            </a:r>
            <a:r>
              <a:rPr lang="en-US" dirty="0"/>
              <a:t>), </a:t>
            </a:r>
            <a:r>
              <a:rPr lang="en-US" dirty="0" smtClean="0"/>
              <a:t>and generation </a:t>
            </a:r>
            <a:r>
              <a:rPr lang="en-US" dirty="0"/>
              <a:t>of a GNU Radio interface </a:t>
            </a:r>
            <a:r>
              <a:rPr lang="en-US" dirty="0" smtClean="0"/>
              <a:t>block.</a:t>
            </a:r>
            <a:endParaRPr lang="en-US" dirty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Deployment </a:t>
            </a:r>
            <a:r>
              <a:rPr lang="en-US" dirty="0"/>
              <a:t>and </a:t>
            </a:r>
            <a:r>
              <a:rPr lang="en-US" dirty="0" smtClean="0"/>
              <a:t>running </a:t>
            </a:r>
            <a:r>
              <a:rPr lang="en-US" dirty="0"/>
              <a:t>on hardware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Taming the Rhino: </a:t>
            </a:r>
            <a:r>
              <a:rPr lang="en-ZA" sz="3100" dirty="0" smtClean="0"/>
              <a:t>Towards  a  simplified tool-chain  for  the RHINO platform</a:t>
            </a:r>
            <a:endParaRPr lang="en-US" dirty="0"/>
          </a:p>
        </p:txBody>
      </p:sp>
      <p:pic>
        <p:nvPicPr>
          <p:cNvPr id="3074" name="Picture 2" descr="C:\aoa\Publication\SAICSIT,2011\Presentation\Images\mi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91" y="1391004"/>
            <a:ext cx="706885" cy="60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aoa\Publication\SAICSIT,2011\Presentation\Images\mi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91" y="2708920"/>
            <a:ext cx="706885" cy="60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aoa\Publication\SAICSIT,2011\Presentation\Images\mi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91" y="4869160"/>
            <a:ext cx="706885" cy="60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aoa\Publication\SAICSIT,2011\Presentation\Images\mi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51497"/>
            <a:ext cx="706885" cy="60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5614685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manual operations</a:t>
            </a:r>
            <a:endParaRPr lang="en-US" dirty="0"/>
          </a:p>
        </p:txBody>
      </p:sp>
      <p:pic>
        <p:nvPicPr>
          <p:cNvPr id="3075" name="Picture 3" descr="C:\aoa\Publication\SAICSIT,2011\Presentation\Images\gea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3" y="2055647"/>
            <a:ext cx="509257" cy="50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aoa\Publication\SAICSIT,2011\Presentation\Images\gea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3" y="3335057"/>
            <a:ext cx="509257" cy="50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aoa\Publication\SAICSIT,2011\Presentation\Images\gea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3" y="3922170"/>
            <a:ext cx="509257" cy="50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aoa\Publication\SAICSIT,2011\Presentation\Images\gea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78262"/>
            <a:ext cx="509257" cy="50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75239" y="5614685"/>
            <a:ext cx="2792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automated operation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81400" y="6153388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Project by: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Khobatha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Setetemela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Msc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student)</a:t>
            </a:r>
          </a:p>
          <a:p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Details presented tomorrow</a:t>
            </a:r>
          </a:p>
        </p:txBody>
      </p:sp>
    </p:spTree>
    <p:extLst>
      <p:ext uri="{BB962C8B-B14F-4D97-AF65-F5344CB8AC3E}">
        <p14:creationId xmlns:p14="http://schemas.microsoft.com/office/powerpoint/2010/main" val="53717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Parts of the Rhino Project</a:t>
            </a:r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3581400" y="990600"/>
            <a:ext cx="1981200" cy="1066800"/>
          </a:xfrm>
          <a:prstGeom prst="rect">
            <a:avLst/>
          </a:prstGeom>
          <a:solidFill>
            <a:srgbClr val="0F59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Platform Design and System firmware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152400" y="2438400"/>
            <a:ext cx="1295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MiGen</a:t>
            </a:r>
            <a:r>
              <a:rPr lang="en-ZA" dirty="0" smtClean="0"/>
              <a:t> &amp; DSL for SDR</a:t>
            </a:r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3169920" y="2438400"/>
            <a:ext cx="1905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Toolchain</a:t>
            </a:r>
            <a:r>
              <a:rPr lang="en-ZA" dirty="0" smtClean="0"/>
              <a:t> investigation &amp; benchmarking</a:t>
            </a:r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5288280" y="2438400"/>
            <a:ext cx="1905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RF front-end &amp; ADC/DAC  Integration</a:t>
            </a:r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7391400" y="2438400"/>
            <a:ext cx="1676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Comms</a:t>
            </a:r>
            <a:r>
              <a:rPr lang="en-ZA" dirty="0" smtClean="0"/>
              <a:t> &amp; digital data transport</a:t>
            </a:r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>
            <a:off x="3703320" y="4191000"/>
            <a:ext cx="1752600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Training Resources</a:t>
            </a:r>
            <a:endParaRPr lang="en-ZA" dirty="0"/>
          </a:p>
        </p:txBody>
      </p:sp>
      <p:cxnSp>
        <p:nvCxnSpPr>
          <p:cNvPr id="11" name="Straight Arrow Connector 10"/>
          <p:cNvCxnSpPr>
            <a:stCxn id="3" idx="1"/>
            <a:endCxn id="4" idx="0"/>
          </p:cNvCxnSpPr>
          <p:nvPr/>
        </p:nvCxnSpPr>
        <p:spPr>
          <a:xfrm flipH="1">
            <a:off x="800100" y="1524000"/>
            <a:ext cx="2781300" cy="914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2"/>
            <a:endCxn id="5" idx="0"/>
          </p:cNvCxnSpPr>
          <p:nvPr/>
        </p:nvCxnSpPr>
        <p:spPr>
          <a:xfrm flipH="1">
            <a:off x="4122420" y="2057400"/>
            <a:ext cx="44958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3"/>
            <a:endCxn id="7" idx="0"/>
          </p:cNvCxnSpPr>
          <p:nvPr/>
        </p:nvCxnSpPr>
        <p:spPr>
          <a:xfrm>
            <a:off x="5562600" y="1524000"/>
            <a:ext cx="2667000" cy="914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2"/>
            <a:endCxn id="6" idx="0"/>
          </p:cNvCxnSpPr>
          <p:nvPr/>
        </p:nvCxnSpPr>
        <p:spPr>
          <a:xfrm>
            <a:off x="4572000" y="2057400"/>
            <a:ext cx="166878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2"/>
            <a:endCxn id="8" idx="0"/>
          </p:cNvCxnSpPr>
          <p:nvPr/>
        </p:nvCxnSpPr>
        <p:spPr>
          <a:xfrm>
            <a:off x="800100" y="3505200"/>
            <a:ext cx="377952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2"/>
            <a:endCxn id="8" idx="0"/>
          </p:cNvCxnSpPr>
          <p:nvPr/>
        </p:nvCxnSpPr>
        <p:spPr>
          <a:xfrm>
            <a:off x="4122420" y="3505200"/>
            <a:ext cx="45720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8" idx="0"/>
          </p:cNvCxnSpPr>
          <p:nvPr/>
        </p:nvCxnSpPr>
        <p:spPr>
          <a:xfrm flipH="1">
            <a:off x="4579620" y="3505200"/>
            <a:ext cx="166116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  <a:endCxn id="8" idx="0"/>
          </p:cNvCxnSpPr>
          <p:nvPr/>
        </p:nvCxnSpPr>
        <p:spPr>
          <a:xfrm flipH="1">
            <a:off x="4579620" y="3505200"/>
            <a:ext cx="364998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owchart: Alternate Process 37"/>
          <p:cNvSpPr/>
          <p:nvPr/>
        </p:nvSpPr>
        <p:spPr>
          <a:xfrm>
            <a:off x="3429000" y="5638800"/>
            <a:ext cx="2209800" cy="1066800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Application Development / Prototyping</a:t>
            </a:r>
          </a:p>
        </p:txBody>
      </p:sp>
      <p:sp>
        <p:nvSpPr>
          <p:cNvPr id="43" name="Striped Right Arrow 42"/>
          <p:cNvSpPr/>
          <p:nvPr/>
        </p:nvSpPr>
        <p:spPr>
          <a:xfrm rot="5400000">
            <a:off x="4114800" y="4648200"/>
            <a:ext cx="838200" cy="1295400"/>
          </a:xfrm>
          <a:prstGeom prst="stripedRight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9" name="Rectangle 48"/>
          <p:cNvSpPr/>
          <p:nvPr/>
        </p:nvSpPr>
        <p:spPr>
          <a:xfrm>
            <a:off x="1645920" y="2438400"/>
            <a:ext cx="1295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CASPER interface</a:t>
            </a:r>
            <a:endParaRPr lang="en-ZA" dirty="0"/>
          </a:p>
        </p:txBody>
      </p:sp>
      <p:cxnSp>
        <p:nvCxnSpPr>
          <p:cNvPr id="54" name="Straight Arrow Connector 53"/>
          <p:cNvCxnSpPr>
            <a:stCxn id="3" idx="2"/>
            <a:endCxn id="49" idx="0"/>
          </p:cNvCxnSpPr>
          <p:nvPr/>
        </p:nvCxnSpPr>
        <p:spPr>
          <a:xfrm flipH="1">
            <a:off x="2293620" y="2057400"/>
            <a:ext cx="227838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0" y="914400"/>
            <a:ext cx="9144000" cy="59436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3" name="Rectangle 22"/>
          <p:cNvSpPr/>
          <p:nvPr/>
        </p:nvSpPr>
        <p:spPr>
          <a:xfrm>
            <a:off x="5273040" y="2438400"/>
            <a:ext cx="1905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RF front-end, internal bus  &amp; ADC/DAC  Integration</a:t>
            </a:r>
            <a:endParaRPr lang="en-ZA" dirty="0"/>
          </a:p>
        </p:txBody>
      </p:sp>
      <p:sp>
        <p:nvSpPr>
          <p:cNvPr id="29" name="TextBox 28"/>
          <p:cNvSpPr txBox="1"/>
          <p:nvPr/>
        </p:nvSpPr>
        <p:spPr>
          <a:xfrm>
            <a:off x="5638800" y="3733800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4DSP FMC105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38800" y="4114800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>
                <a:solidFill>
                  <a:schemeClr val="bg1"/>
                </a:solidFill>
              </a:rPr>
              <a:t>Digilent</a:t>
            </a:r>
            <a:r>
              <a:rPr lang="en-ZA" dirty="0" smtClean="0">
                <a:solidFill>
                  <a:schemeClr val="bg1"/>
                </a:solidFill>
              </a:rPr>
              <a:t> </a:t>
            </a:r>
            <a:r>
              <a:rPr lang="en-ZA" dirty="0" err="1" smtClean="0">
                <a:solidFill>
                  <a:schemeClr val="bg1"/>
                </a:solidFill>
              </a:rPr>
              <a:t>Pmods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38800" y="4572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24-channel MIMO</a:t>
            </a:r>
          </a:p>
          <a:p>
            <a:r>
              <a:rPr lang="en-ZA" dirty="0" smtClean="0">
                <a:solidFill>
                  <a:schemeClr val="bg1"/>
                </a:solidFill>
              </a:rPr>
              <a:t>  </a:t>
            </a:r>
            <a:r>
              <a:rPr lang="en-ZA" dirty="0" err="1" smtClean="0">
                <a:solidFill>
                  <a:schemeClr val="bg1"/>
                </a:solidFill>
              </a:rPr>
              <a:t>channelizer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60120" y="1295400"/>
            <a:ext cx="4191000" cy="4648200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TextBox 32"/>
          <p:cNvSpPr txBox="1"/>
          <p:nvPr/>
        </p:nvSpPr>
        <p:spPr>
          <a:xfrm>
            <a:off x="3657600" y="531250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chemeClr val="bg1"/>
                </a:solidFill>
              </a:rPr>
              <a:t>M. Bridges;</a:t>
            </a:r>
          </a:p>
          <a:p>
            <a:r>
              <a:rPr lang="en-ZA" sz="1100" dirty="0" smtClean="0">
                <a:solidFill>
                  <a:schemeClr val="bg1"/>
                </a:solidFill>
              </a:rPr>
              <a:t>focus for new MSc students in 2014</a:t>
            </a:r>
            <a:endParaRPr lang="en-ZA" sz="1100" dirty="0">
              <a:solidFill>
                <a:schemeClr val="bg1"/>
              </a:solidFill>
            </a:endParaRPr>
          </a:p>
        </p:txBody>
      </p:sp>
      <p:sp>
        <p:nvSpPr>
          <p:cNvPr id="34" name="Shape 41"/>
          <p:cNvSpPr/>
          <p:nvPr/>
        </p:nvSpPr>
        <p:spPr>
          <a:xfrm>
            <a:off x="1600200" y="3124200"/>
            <a:ext cx="3733800" cy="2562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</p:sp>
      <p:sp>
        <p:nvSpPr>
          <p:cNvPr id="35" name="Shape 53"/>
          <p:cNvSpPr/>
          <p:nvPr/>
        </p:nvSpPr>
        <p:spPr>
          <a:xfrm>
            <a:off x="990600" y="1371600"/>
            <a:ext cx="3798241" cy="2133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</p:sp>
      <p:pic>
        <p:nvPicPr>
          <p:cNvPr id="5122" name="Picture 2" descr="C:\Users\swinberg\Desktop\Workshop\Integrated_View_Rhino\Images\4dsp_fmc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876800"/>
            <a:ext cx="1254125" cy="843971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1219200" y="3733800"/>
            <a:ext cx="1143000" cy="914400"/>
          </a:xfrm>
          <a:prstGeom prst="rect">
            <a:avLst/>
          </a:prstGeom>
          <a:solidFill>
            <a:srgbClr val="008000"/>
          </a:solidFill>
          <a:ln w="19050"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 smtClean="0"/>
              <a:t>ADC/ ADC HDL interface block</a:t>
            </a:r>
            <a:endParaRPr lang="en-ZA" sz="1400" dirty="0"/>
          </a:p>
        </p:txBody>
      </p:sp>
      <p:sp>
        <p:nvSpPr>
          <p:cNvPr id="37" name="Left-Right Arrow 36"/>
          <p:cNvSpPr/>
          <p:nvPr/>
        </p:nvSpPr>
        <p:spPr>
          <a:xfrm rot="16200000">
            <a:off x="1485900" y="4686300"/>
            <a:ext cx="457200" cy="228600"/>
          </a:xfrm>
          <a:prstGeom prst="leftRightArrow">
            <a:avLst/>
          </a:prstGeom>
          <a:solidFill>
            <a:schemeClr val="tx1">
              <a:lumMod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171341" y="2912943"/>
            <a:ext cx="6208300" cy="3945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31986" y="274637"/>
            <a:ext cx="8254800" cy="62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 dirty="0"/>
              <a:t>Putting The Rrrr in RHINO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17512" y="1523401"/>
            <a:ext cx="8105099" cy="1600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208333"/>
              <a:buFont typeface="Arial"/>
              <a:buChar char="•"/>
            </a:pPr>
            <a:r>
              <a:rPr lang="en" sz="2400" dirty="0"/>
              <a:t>Developing an open source Architecture for FPGA based Digital Radio.</a:t>
            </a:r>
          </a:p>
          <a:p>
            <a:pPr marL="457200" lvl="0" indent="-419100" rtl="0">
              <a:buClr>
                <a:schemeClr val="dk1"/>
              </a:buClr>
              <a:buSzPct val="208333"/>
              <a:buFont typeface="Arial"/>
              <a:buChar char="•"/>
            </a:pPr>
            <a:r>
              <a:rPr lang="en" sz="2400" dirty="0"/>
              <a:t>A set of Gate-ware cores and controller. </a:t>
            </a:r>
          </a:p>
          <a:p>
            <a:pPr marL="457200" lvl="0" indent="-419100" rtl="0">
              <a:buClr>
                <a:schemeClr val="dk1"/>
              </a:buClr>
              <a:buSzPct val="208333"/>
              <a:buFont typeface="Arial"/>
              <a:buChar char="•"/>
            </a:pPr>
            <a:r>
              <a:rPr lang="en" sz="2400" dirty="0"/>
              <a:t>Designed to allow software based configuration.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147264" y="762000"/>
            <a:ext cx="8691936" cy="3824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1800" dirty="0">
                <a:solidFill>
                  <a:srgbClr val="FFFFFF"/>
                </a:solidFill>
              </a:rPr>
              <a:t>Matthew Bridges | Dept. Electrical Engineering | University of Cape Town</a:t>
            </a:r>
          </a:p>
        </p:txBody>
      </p:sp>
      <p:sp>
        <p:nvSpPr>
          <p:cNvPr id="57" name="Shape 57"/>
          <p:cNvSpPr/>
          <p:nvPr/>
        </p:nvSpPr>
        <p:spPr>
          <a:xfrm>
            <a:off x="7379642" y="5116776"/>
            <a:ext cx="1627936" cy="16521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</p:sp>
      <p:sp>
        <p:nvSpPr>
          <p:cNvPr id="58" name="Shape 58"/>
          <p:cNvSpPr/>
          <p:nvPr/>
        </p:nvSpPr>
        <p:spPr>
          <a:xfrm>
            <a:off x="7397193" y="3709189"/>
            <a:ext cx="1592832" cy="12650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Parts of the Rhino Project</a:t>
            </a:r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3581400" y="990600"/>
            <a:ext cx="1981200" cy="1066800"/>
          </a:xfrm>
          <a:prstGeom prst="rect">
            <a:avLst/>
          </a:prstGeom>
          <a:solidFill>
            <a:srgbClr val="0F59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Platform Design and System firmware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152400" y="2438400"/>
            <a:ext cx="1295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MiGen</a:t>
            </a:r>
            <a:r>
              <a:rPr lang="en-ZA" dirty="0" smtClean="0"/>
              <a:t> &amp; DSL for SDR</a:t>
            </a:r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3169920" y="2438400"/>
            <a:ext cx="1905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Toolchain</a:t>
            </a:r>
            <a:r>
              <a:rPr lang="en-ZA" dirty="0" smtClean="0"/>
              <a:t> investigation &amp; benchmarking</a:t>
            </a:r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5288280" y="2438400"/>
            <a:ext cx="1905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RF front-end &amp; ADC/DAC  Integration</a:t>
            </a:r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>
            <a:off x="3703320" y="4191000"/>
            <a:ext cx="1752600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Training Resources</a:t>
            </a:r>
            <a:endParaRPr lang="en-ZA" dirty="0"/>
          </a:p>
        </p:txBody>
      </p:sp>
      <p:cxnSp>
        <p:nvCxnSpPr>
          <p:cNvPr id="11" name="Straight Arrow Connector 10"/>
          <p:cNvCxnSpPr>
            <a:stCxn id="3" idx="1"/>
            <a:endCxn id="4" idx="0"/>
          </p:cNvCxnSpPr>
          <p:nvPr/>
        </p:nvCxnSpPr>
        <p:spPr>
          <a:xfrm flipH="1">
            <a:off x="800100" y="1524000"/>
            <a:ext cx="2781300" cy="914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2"/>
            <a:endCxn id="5" idx="0"/>
          </p:cNvCxnSpPr>
          <p:nvPr/>
        </p:nvCxnSpPr>
        <p:spPr>
          <a:xfrm flipH="1">
            <a:off x="4122420" y="2057400"/>
            <a:ext cx="44958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3"/>
            <a:endCxn id="7" idx="0"/>
          </p:cNvCxnSpPr>
          <p:nvPr/>
        </p:nvCxnSpPr>
        <p:spPr>
          <a:xfrm>
            <a:off x="5562600" y="1524000"/>
            <a:ext cx="2667000" cy="914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2"/>
            <a:endCxn id="6" idx="0"/>
          </p:cNvCxnSpPr>
          <p:nvPr/>
        </p:nvCxnSpPr>
        <p:spPr>
          <a:xfrm>
            <a:off x="4572000" y="2057400"/>
            <a:ext cx="166878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2"/>
            <a:endCxn id="8" idx="0"/>
          </p:cNvCxnSpPr>
          <p:nvPr/>
        </p:nvCxnSpPr>
        <p:spPr>
          <a:xfrm>
            <a:off x="800100" y="3505200"/>
            <a:ext cx="377952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2"/>
            <a:endCxn id="8" idx="0"/>
          </p:cNvCxnSpPr>
          <p:nvPr/>
        </p:nvCxnSpPr>
        <p:spPr>
          <a:xfrm>
            <a:off x="4122420" y="3505200"/>
            <a:ext cx="45720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8" idx="0"/>
          </p:cNvCxnSpPr>
          <p:nvPr/>
        </p:nvCxnSpPr>
        <p:spPr>
          <a:xfrm flipH="1">
            <a:off x="4579620" y="3505200"/>
            <a:ext cx="166116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  <a:endCxn id="8" idx="0"/>
          </p:cNvCxnSpPr>
          <p:nvPr/>
        </p:nvCxnSpPr>
        <p:spPr>
          <a:xfrm flipH="1">
            <a:off x="4579620" y="3505200"/>
            <a:ext cx="364998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owchart: Alternate Process 37"/>
          <p:cNvSpPr/>
          <p:nvPr/>
        </p:nvSpPr>
        <p:spPr>
          <a:xfrm>
            <a:off x="3429000" y="5638800"/>
            <a:ext cx="2209800" cy="1066800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Application Development / Prototyping</a:t>
            </a:r>
          </a:p>
        </p:txBody>
      </p:sp>
      <p:sp>
        <p:nvSpPr>
          <p:cNvPr id="43" name="Striped Right Arrow 42"/>
          <p:cNvSpPr/>
          <p:nvPr/>
        </p:nvSpPr>
        <p:spPr>
          <a:xfrm rot="5400000">
            <a:off x="4114800" y="4648200"/>
            <a:ext cx="838200" cy="1295400"/>
          </a:xfrm>
          <a:prstGeom prst="stripedRight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9" name="Rectangle 48"/>
          <p:cNvSpPr/>
          <p:nvPr/>
        </p:nvSpPr>
        <p:spPr>
          <a:xfrm>
            <a:off x="1645920" y="2438400"/>
            <a:ext cx="1295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CASPER interface</a:t>
            </a:r>
            <a:endParaRPr lang="en-ZA" dirty="0"/>
          </a:p>
        </p:txBody>
      </p:sp>
      <p:cxnSp>
        <p:nvCxnSpPr>
          <p:cNvPr id="54" name="Straight Arrow Connector 53"/>
          <p:cNvCxnSpPr>
            <a:stCxn id="3" idx="2"/>
            <a:endCxn id="49" idx="0"/>
          </p:cNvCxnSpPr>
          <p:nvPr/>
        </p:nvCxnSpPr>
        <p:spPr>
          <a:xfrm flipH="1">
            <a:off x="2293620" y="2057400"/>
            <a:ext cx="227838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0" y="914400"/>
            <a:ext cx="9144000" cy="59436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9" name="TextBox 28"/>
          <p:cNvSpPr txBox="1"/>
          <p:nvPr/>
        </p:nvSpPr>
        <p:spPr>
          <a:xfrm>
            <a:off x="7454173" y="373380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ARM apps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54173" y="41148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BORPH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54173" y="45720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RACCMS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1400" y="2438400"/>
            <a:ext cx="1676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Comms</a:t>
            </a:r>
            <a:r>
              <a:rPr lang="en-ZA" dirty="0" smtClean="0"/>
              <a:t> &amp; digital data transport</a:t>
            </a:r>
            <a:endParaRPr lang="en-ZA" dirty="0"/>
          </a:p>
        </p:txBody>
      </p:sp>
      <p:sp>
        <p:nvSpPr>
          <p:cNvPr id="32" name="Rectangle 31"/>
          <p:cNvSpPr/>
          <p:nvPr/>
        </p:nvSpPr>
        <p:spPr>
          <a:xfrm>
            <a:off x="2209800" y="1600200"/>
            <a:ext cx="5029200" cy="4800600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5" name="Shape 109"/>
          <p:cNvSpPr/>
          <p:nvPr/>
        </p:nvSpPr>
        <p:spPr>
          <a:xfrm>
            <a:off x="2362200" y="3581400"/>
            <a:ext cx="2819399" cy="266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</p:sp>
      <p:sp>
        <p:nvSpPr>
          <p:cNvPr id="36" name="Rectangle 35"/>
          <p:cNvSpPr/>
          <p:nvPr/>
        </p:nvSpPr>
        <p:spPr>
          <a:xfrm>
            <a:off x="5181600" y="3810000"/>
            <a:ext cx="190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RHINO ARM Cluster Control Management System (RACCMS)</a:t>
            </a:r>
            <a:endParaRPr lang="en-ZA" sz="16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12080" y="5059680"/>
            <a:ext cx="1518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>
                <a:solidFill>
                  <a:schemeClr val="bg1"/>
                </a:solidFill>
              </a:rPr>
              <a:t>V. Valerie </a:t>
            </a:r>
            <a:r>
              <a:rPr lang="en-ZA" sz="1200" dirty="0" err="1" smtClean="0">
                <a:solidFill>
                  <a:schemeClr val="bg1"/>
                </a:solidFill>
              </a:rPr>
              <a:t>Chiriser</a:t>
            </a:r>
            <a:endParaRPr lang="en-ZA" sz="1200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14600" y="2057400"/>
            <a:ext cx="2819400" cy="1371600"/>
          </a:xfrm>
          <a:prstGeom prst="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Rectangle 33"/>
          <p:cNvSpPr/>
          <p:nvPr/>
        </p:nvSpPr>
        <p:spPr>
          <a:xfrm>
            <a:off x="5410200" y="2133600"/>
            <a:ext cx="190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dirty="0" smtClean="0">
                <a:solidFill>
                  <a:schemeClr val="bg1"/>
                </a:solidFill>
              </a:rPr>
              <a:t>10GB Eth interfacing and performance testing</a:t>
            </a:r>
            <a:endParaRPr lang="en-ZA" sz="16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1516" y="2057400"/>
            <a:ext cx="764114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swinberg\Desktop\Workshop\Integrated_View_Rhino\Images\cx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828622">
            <a:off x="2657145" y="2035862"/>
            <a:ext cx="1658863" cy="1658862"/>
          </a:xfrm>
          <a:prstGeom prst="rect">
            <a:avLst/>
          </a:prstGeom>
          <a:noFill/>
        </p:spPr>
      </p:pic>
      <p:grpSp>
        <p:nvGrpSpPr>
          <p:cNvPr id="45" name="Group 44"/>
          <p:cNvGrpSpPr/>
          <p:nvPr/>
        </p:nvGrpSpPr>
        <p:grpSpPr>
          <a:xfrm>
            <a:off x="8382000" y="121920"/>
            <a:ext cx="609600" cy="381000"/>
            <a:chOff x="7924800" y="228600"/>
            <a:chExt cx="914400" cy="609600"/>
          </a:xfrm>
        </p:grpSpPr>
        <p:pic>
          <p:nvPicPr>
            <p:cNvPr id="46" name="Picture 2" descr="C:\Users\swinberg\Desktop\Workshop\Integrated_View_Rhino\Images\fuelpump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24800" y="228600"/>
              <a:ext cx="584200" cy="584200"/>
            </a:xfrm>
            <a:prstGeom prst="rect">
              <a:avLst/>
            </a:prstGeom>
            <a:noFill/>
          </p:spPr>
        </p:pic>
        <p:grpSp>
          <p:nvGrpSpPr>
            <p:cNvPr id="47" name="Group 19"/>
            <p:cNvGrpSpPr/>
            <p:nvPr/>
          </p:nvGrpSpPr>
          <p:grpSpPr>
            <a:xfrm>
              <a:off x="8534400" y="228600"/>
              <a:ext cx="304800" cy="609600"/>
              <a:chOff x="8534400" y="228600"/>
              <a:chExt cx="762000" cy="70104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8534400" y="228600"/>
                <a:ext cx="762000" cy="685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534400" y="424891"/>
                <a:ext cx="762000" cy="504749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</p:grpSp>
      <p:sp>
        <p:nvSpPr>
          <p:cNvPr id="51" name="TextBox 50"/>
          <p:cNvSpPr txBox="1"/>
          <p:nvPr/>
        </p:nvSpPr>
        <p:spPr>
          <a:xfrm>
            <a:off x="8532820" y="502920"/>
            <a:ext cx="4443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>
                <a:solidFill>
                  <a:schemeClr val="bg1"/>
                </a:solidFill>
              </a:rPr>
              <a:t>84%</a:t>
            </a:r>
            <a:endParaRPr lang="en-ZA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98320" y="2225040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...</a:t>
            </a:r>
            <a:endParaRPr lang="en-ZA" dirty="0"/>
          </a:p>
        </p:txBody>
      </p:sp>
      <p:sp>
        <p:nvSpPr>
          <p:cNvPr id="24" name="Rectangle 23"/>
          <p:cNvSpPr/>
          <p:nvPr/>
        </p:nvSpPr>
        <p:spPr>
          <a:xfrm>
            <a:off x="0" y="5715000"/>
            <a:ext cx="190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-6096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sz="4400" b="0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RACCMS</a:t>
            </a:r>
            <a:r>
              <a:rPr lang="en-US" sz="4400" b="0" i="0" u="none" strike="noStrike" cap="none" baseline="300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4400" b="0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Functional Diagram</a:t>
            </a:r>
          </a:p>
        </p:txBody>
      </p:sp>
      <p:sp>
        <p:nvSpPr>
          <p:cNvPr id="131" name="Shape 131"/>
          <p:cNvSpPr/>
          <p:nvPr/>
        </p:nvSpPr>
        <p:spPr>
          <a:xfrm>
            <a:off x="2022764" y="1447800"/>
            <a:ext cx="4724400" cy="5333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sp>
      <p:grpSp>
        <p:nvGrpSpPr>
          <p:cNvPr id="2" name="Shape 132"/>
          <p:cNvGrpSpPr/>
          <p:nvPr/>
        </p:nvGrpSpPr>
        <p:grpSpPr>
          <a:xfrm>
            <a:off x="-76200" y="1828800"/>
            <a:ext cx="9357359" cy="4913531"/>
            <a:chOff x="-76200" y="1905000"/>
            <a:chExt cx="9357359" cy="4913531"/>
          </a:xfrm>
        </p:grpSpPr>
        <p:cxnSp>
          <p:nvCxnSpPr>
            <p:cNvPr id="133" name="Shape 133"/>
            <p:cNvCxnSpPr/>
            <p:nvPr/>
          </p:nvCxnSpPr>
          <p:spPr>
            <a:xfrm>
              <a:off x="1905000" y="2507673"/>
              <a:ext cx="914400" cy="0"/>
            </a:xfrm>
            <a:prstGeom prst="straightConnector1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134" name="Shape 134"/>
            <p:cNvCxnSpPr/>
            <p:nvPr/>
          </p:nvCxnSpPr>
          <p:spPr>
            <a:xfrm rot="10800000">
              <a:off x="5974773" y="6553200"/>
              <a:ext cx="772390" cy="0"/>
            </a:xfrm>
            <a:prstGeom prst="straightConnector1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grpSp>
          <p:nvGrpSpPr>
            <p:cNvPr id="3" name="Shape 135"/>
            <p:cNvGrpSpPr/>
            <p:nvPr/>
          </p:nvGrpSpPr>
          <p:grpSpPr>
            <a:xfrm>
              <a:off x="5735781" y="4191000"/>
              <a:ext cx="1427018" cy="1905000"/>
              <a:chOff x="5735781" y="4191000"/>
              <a:chExt cx="1427018" cy="1905000"/>
            </a:xfrm>
          </p:grpSpPr>
          <p:cxnSp>
            <p:nvCxnSpPr>
              <p:cNvPr id="136" name="Shape 136"/>
              <p:cNvCxnSpPr/>
              <p:nvPr/>
            </p:nvCxnSpPr>
            <p:spPr>
              <a:xfrm rot="10800000">
                <a:off x="5735781" y="4191000"/>
                <a:ext cx="1122218" cy="0"/>
              </a:xfrm>
              <a:prstGeom prst="straightConnector1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cxnSp>
            <p:nvCxnSpPr>
              <p:cNvPr id="137" name="Shape 137"/>
              <p:cNvCxnSpPr/>
              <p:nvPr/>
            </p:nvCxnSpPr>
            <p:spPr>
              <a:xfrm rot="10800000">
                <a:off x="5791200" y="6096000"/>
                <a:ext cx="1066799" cy="0"/>
              </a:xfrm>
              <a:prstGeom prst="straightConnector1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cxnSp>
            <p:nvCxnSpPr>
              <p:cNvPr id="138" name="Shape 138"/>
              <p:cNvCxnSpPr/>
              <p:nvPr/>
            </p:nvCxnSpPr>
            <p:spPr>
              <a:xfrm>
                <a:off x="6858000" y="4191000"/>
                <a:ext cx="0" cy="1904999"/>
              </a:xfrm>
              <a:prstGeom prst="straightConnector1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Shape 139"/>
              <p:cNvCxnSpPr/>
              <p:nvPr/>
            </p:nvCxnSpPr>
            <p:spPr>
              <a:xfrm>
                <a:off x="6858000" y="5143500"/>
                <a:ext cx="304799" cy="0"/>
              </a:xfrm>
              <a:prstGeom prst="straightConnector1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40" name="Shape 140"/>
            <p:cNvSpPr txBox="1"/>
            <p:nvPr/>
          </p:nvSpPr>
          <p:spPr>
            <a:xfrm>
              <a:off x="7010400" y="4504730"/>
              <a:ext cx="2209799" cy="147732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buSzPct val="25000"/>
                <a:buNone/>
              </a:pPr>
              <a:r>
                <a:rPr lang="en-US" sz="1800" b="1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ARM-PC Cluster Server-Client App</a:t>
              </a:r>
            </a:p>
            <a:p>
              <a:pPr marR="0" lvl="0" algn="l" rtl="0">
                <a:buClr>
                  <a:schemeClr val="dk1"/>
                </a:buClr>
                <a:buSzPct val="101851"/>
              </a:pPr>
              <a:r>
                <a:rPr lang="en-US" sz="1800" b="0" i="0" u="none" strike="noStrike" cap="none" baseline="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Communication</a:t>
              </a:r>
              <a:r>
                <a:rPr lang="en-US" sz="1800" b="0" i="0" u="none" strike="noStrike" cap="none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b="0" i="0" u="none" strike="noStrike" cap="none" baseline="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Protocol</a:t>
              </a:r>
              <a:r>
                <a:rPr lang="en-US" sz="1800" b="0" i="0" u="none" strike="noStrike" cap="none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b="0" i="0" u="none" strike="noStrike" cap="none" baseline="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between the two</a:t>
              </a:r>
              <a:endPara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Shape 141"/>
            <p:cNvSpPr txBox="1"/>
            <p:nvPr/>
          </p:nvSpPr>
          <p:spPr>
            <a:xfrm>
              <a:off x="6644640" y="6172200"/>
              <a:ext cx="2286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buSzPct val="25000"/>
                <a:buNone/>
              </a:pPr>
              <a:r>
                <a:rPr lang="en-US" sz="1800" b="0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GUI RACCMS uses to </a:t>
              </a:r>
              <a:r>
                <a:rPr lang="en-US" sz="1800" b="0" i="0" u="none" strike="noStrike" cap="none" baseline="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display </a:t>
              </a:r>
              <a:r>
                <a:rPr lang="en-US" sz="1800" b="0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outputs</a:t>
              </a:r>
            </a:p>
          </p:txBody>
        </p:sp>
        <p:sp>
          <p:nvSpPr>
            <p:cNvPr id="142" name="Shape 142"/>
            <p:cNvSpPr txBox="1"/>
            <p:nvPr/>
          </p:nvSpPr>
          <p:spPr>
            <a:xfrm>
              <a:off x="76200" y="1905000"/>
              <a:ext cx="2209799" cy="147732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buSzPct val="25000"/>
                <a:buNone/>
              </a:pPr>
              <a:r>
                <a:rPr lang="en-US" sz="1800" b="0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Creates standard for developing registers accessible from ARM to FPGA through GPMC interface</a:t>
              </a:r>
            </a:p>
          </p:txBody>
        </p:sp>
        <p:cxnSp>
          <p:nvCxnSpPr>
            <p:cNvPr id="143" name="Shape 143"/>
            <p:cNvCxnSpPr/>
            <p:nvPr/>
          </p:nvCxnSpPr>
          <p:spPr>
            <a:xfrm rot="10800000">
              <a:off x="5791200" y="2505164"/>
              <a:ext cx="1066799" cy="0"/>
            </a:xfrm>
            <a:prstGeom prst="straightConnector1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144" name="Shape 144"/>
            <p:cNvSpPr txBox="1"/>
            <p:nvPr/>
          </p:nvSpPr>
          <p:spPr>
            <a:xfrm>
              <a:off x="7010400" y="2286000"/>
              <a:ext cx="1676399" cy="6463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buSzPct val="25000"/>
                <a:buNone/>
              </a:pPr>
              <a:r>
                <a:rPr lang="en-US" sz="18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BORPH Linux Driver</a:t>
              </a:r>
            </a:p>
          </p:txBody>
        </p:sp>
        <p:cxnSp>
          <p:nvCxnSpPr>
            <p:cNvPr id="145" name="Shape 145"/>
            <p:cNvCxnSpPr/>
            <p:nvPr/>
          </p:nvCxnSpPr>
          <p:spPr>
            <a:xfrm rot="10800000">
              <a:off x="5881255" y="3315393"/>
              <a:ext cx="976744" cy="0"/>
            </a:xfrm>
            <a:prstGeom prst="straightConnector1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146" name="Shape 146"/>
            <p:cNvSpPr txBox="1"/>
            <p:nvPr/>
          </p:nvSpPr>
          <p:spPr>
            <a:xfrm>
              <a:off x="6614160" y="2987040"/>
              <a:ext cx="2666999" cy="9233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buSzPct val="25000"/>
                <a:buNone/>
              </a:pPr>
              <a:r>
                <a:rPr lang="en-US" sz="1800" b="0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Translates network packets into relevant function calls using a lookup table</a:t>
              </a:r>
            </a:p>
          </p:txBody>
        </p:sp>
        <p:cxnSp>
          <p:nvCxnSpPr>
            <p:cNvPr id="147" name="Shape 147"/>
            <p:cNvCxnSpPr/>
            <p:nvPr/>
          </p:nvCxnSpPr>
          <p:spPr>
            <a:xfrm rot="10800000" flipH="1">
              <a:off x="2133600" y="3105331"/>
              <a:ext cx="838199" cy="476068"/>
            </a:xfrm>
            <a:prstGeom prst="straightConnector1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148" name="Shape 148"/>
            <p:cNvSpPr txBox="1"/>
            <p:nvPr/>
          </p:nvSpPr>
          <p:spPr>
            <a:xfrm>
              <a:off x="0" y="3581400"/>
              <a:ext cx="2286000" cy="9233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buSzPct val="25000"/>
                <a:buNone/>
              </a:pPr>
              <a:r>
                <a:rPr lang="en-US" sz="1800" b="0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Created using .sym file when .</a:t>
              </a:r>
              <a:r>
                <a:rPr lang="en-US" sz="1800" b="0" i="0" u="none" strike="noStrike" cap="none" baseline="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bof</a:t>
              </a:r>
              <a:r>
                <a:rPr lang="en-US" sz="1800" b="0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file is generated</a:t>
              </a:r>
            </a:p>
          </p:txBody>
        </p:sp>
        <p:cxnSp>
          <p:nvCxnSpPr>
            <p:cNvPr id="149" name="Shape 149"/>
            <p:cNvCxnSpPr/>
            <p:nvPr/>
          </p:nvCxnSpPr>
          <p:spPr>
            <a:xfrm>
              <a:off x="1905000" y="5791200"/>
              <a:ext cx="1904999" cy="0"/>
            </a:xfrm>
            <a:prstGeom prst="straightConnector1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150" name="Shape 150"/>
            <p:cNvSpPr txBox="1"/>
            <p:nvPr/>
          </p:nvSpPr>
          <p:spPr>
            <a:xfrm>
              <a:off x="-76200" y="5449669"/>
              <a:ext cx="2971799" cy="6463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buSzPct val="25000"/>
                <a:buNone/>
              </a:pPr>
              <a:r>
                <a:rPr lang="en-US" sz="1800" b="0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Enables C-based code to control RHINO cluster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362200" y="807720"/>
            <a:ext cx="655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aseline="30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RHINO ARM Cluster Control Management System</a:t>
            </a:r>
            <a:endParaRPr lang="en-ZA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05200" y="102108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by: Valerie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Chiriseri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Msc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student)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273040" y="2438400"/>
            <a:ext cx="1905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RF front-end, internal bus  &amp; ADC/DAC  Integration</a:t>
            </a:r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ZA" dirty="0" smtClean="0"/>
              <a:t>Building on from RHINO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152400" y="2438400"/>
            <a:ext cx="1295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MiGen</a:t>
            </a:r>
            <a:r>
              <a:rPr lang="en-ZA" dirty="0" smtClean="0"/>
              <a:t> &amp; DSL for SDR</a:t>
            </a:r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3169920" y="2438400"/>
            <a:ext cx="1905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Toolchain</a:t>
            </a:r>
            <a:r>
              <a:rPr lang="en-ZA" dirty="0" smtClean="0"/>
              <a:t> investigation &amp; benchmarking</a:t>
            </a:r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5288280" y="2438400"/>
            <a:ext cx="1905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RF front-end &amp; ADC/DAC  Integration</a:t>
            </a:r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7391400" y="2438400"/>
            <a:ext cx="1676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 smtClean="0"/>
              <a:t>Comms</a:t>
            </a:r>
            <a:r>
              <a:rPr lang="en-ZA" dirty="0" smtClean="0"/>
              <a:t> &amp; digital data transport</a:t>
            </a:r>
            <a:endParaRPr lang="en-ZA" dirty="0"/>
          </a:p>
        </p:txBody>
      </p:sp>
      <p:sp>
        <p:nvSpPr>
          <p:cNvPr id="8" name="Rectangle 7"/>
          <p:cNvSpPr/>
          <p:nvPr/>
        </p:nvSpPr>
        <p:spPr>
          <a:xfrm>
            <a:off x="3703320" y="4191000"/>
            <a:ext cx="1752600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Training Resources</a:t>
            </a:r>
            <a:endParaRPr lang="en-ZA" dirty="0"/>
          </a:p>
        </p:txBody>
      </p:sp>
      <p:cxnSp>
        <p:nvCxnSpPr>
          <p:cNvPr id="11" name="Straight Arrow Connector 10"/>
          <p:cNvCxnSpPr>
            <a:stCxn id="3" idx="1"/>
            <a:endCxn id="4" idx="0"/>
          </p:cNvCxnSpPr>
          <p:nvPr/>
        </p:nvCxnSpPr>
        <p:spPr>
          <a:xfrm flipH="1">
            <a:off x="800100" y="1524000"/>
            <a:ext cx="2781300" cy="914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2"/>
            <a:endCxn id="5" idx="0"/>
          </p:cNvCxnSpPr>
          <p:nvPr/>
        </p:nvCxnSpPr>
        <p:spPr>
          <a:xfrm flipH="1">
            <a:off x="4122420" y="2057400"/>
            <a:ext cx="44958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3"/>
            <a:endCxn id="7" idx="0"/>
          </p:cNvCxnSpPr>
          <p:nvPr/>
        </p:nvCxnSpPr>
        <p:spPr>
          <a:xfrm>
            <a:off x="5562600" y="1524000"/>
            <a:ext cx="2667000" cy="914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" idx="2"/>
            <a:endCxn id="6" idx="0"/>
          </p:cNvCxnSpPr>
          <p:nvPr/>
        </p:nvCxnSpPr>
        <p:spPr>
          <a:xfrm>
            <a:off x="4572000" y="2057400"/>
            <a:ext cx="166878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2"/>
            <a:endCxn id="8" idx="0"/>
          </p:cNvCxnSpPr>
          <p:nvPr/>
        </p:nvCxnSpPr>
        <p:spPr>
          <a:xfrm>
            <a:off x="800100" y="3505200"/>
            <a:ext cx="377952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2"/>
            <a:endCxn id="8" idx="0"/>
          </p:cNvCxnSpPr>
          <p:nvPr/>
        </p:nvCxnSpPr>
        <p:spPr>
          <a:xfrm>
            <a:off x="4122420" y="3505200"/>
            <a:ext cx="45720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8" idx="0"/>
          </p:cNvCxnSpPr>
          <p:nvPr/>
        </p:nvCxnSpPr>
        <p:spPr>
          <a:xfrm flipH="1">
            <a:off x="4579620" y="3505200"/>
            <a:ext cx="166116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  <a:endCxn id="8" idx="0"/>
          </p:cNvCxnSpPr>
          <p:nvPr/>
        </p:nvCxnSpPr>
        <p:spPr>
          <a:xfrm flipH="1">
            <a:off x="4579620" y="3505200"/>
            <a:ext cx="364998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owchart: Alternate Process 37"/>
          <p:cNvSpPr/>
          <p:nvPr/>
        </p:nvSpPr>
        <p:spPr>
          <a:xfrm>
            <a:off x="3429000" y="5638800"/>
            <a:ext cx="2209800" cy="1066800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Application Development / Prototyping</a:t>
            </a:r>
          </a:p>
        </p:txBody>
      </p:sp>
      <p:sp>
        <p:nvSpPr>
          <p:cNvPr id="43" name="Striped Right Arrow 42"/>
          <p:cNvSpPr/>
          <p:nvPr/>
        </p:nvSpPr>
        <p:spPr>
          <a:xfrm rot="5400000">
            <a:off x="4114800" y="4648200"/>
            <a:ext cx="838200" cy="1295400"/>
          </a:xfrm>
          <a:prstGeom prst="stripedRight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9" name="Rectangle 48"/>
          <p:cNvSpPr/>
          <p:nvPr/>
        </p:nvSpPr>
        <p:spPr>
          <a:xfrm>
            <a:off x="1645920" y="2438400"/>
            <a:ext cx="1295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CASPER interface</a:t>
            </a:r>
            <a:endParaRPr lang="en-ZA" dirty="0"/>
          </a:p>
        </p:txBody>
      </p:sp>
      <p:cxnSp>
        <p:nvCxnSpPr>
          <p:cNvPr id="54" name="Straight Arrow Connector 53"/>
          <p:cNvCxnSpPr>
            <a:stCxn id="3" idx="2"/>
            <a:endCxn id="49" idx="0"/>
          </p:cNvCxnSpPr>
          <p:nvPr/>
        </p:nvCxnSpPr>
        <p:spPr>
          <a:xfrm flipH="1">
            <a:off x="2293620" y="2057400"/>
            <a:ext cx="227838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172201" y="45720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2">
                    <a:lumMod val="75000"/>
                  </a:schemeClr>
                </a:solidFill>
              </a:rPr>
              <a:t>Brief view on each one and a look at where the project has got to so far</a:t>
            </a:r>
            <a:endParaRPr lang="en-ZA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914400"/>
            <a:ext cx="9144000" cy="5943600"/>
          </a:xfrm>
          <a:prstGeom prst="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9" name="TextBox 28"/>
          <p:cNvSpPr txBox="1"/>
          <p:nvPr/>
        </p:nvSpPr>
        <p:spPr>
          <a:xfrm>
            <a:off x="1581161" y="990600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White RHINO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81161" y="1371600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RHINO radar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990600"/>
            <a:ext cx="1981200" cy="1066800"/>
          </a:xfrm>
          <a:prstGeom prst="rect">
            <a:avLst/>
          </a:prstGeom>
          <a:solidFill>
            <a:srgbClr val="0F59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Platform Design and System firmware</a:t>
            </a:r>
            <a:endParaRPr lang="en-ZA" dirty="0"/>
          </a:p>
        </p:txBody>
      </p:sp>
      <p:sp>
        <p:nvSpPr>
          <p:cNvPr id="42" name="Freeform 41"/>
          <p:cNvSpPr/>
          <p:nvPr/>
        </p:nvSpPr>
        <p:spPr>
          <a:xfrm>
            <a:off x="228600" y="1981200"/>
            <a:ext cx="8750645" cy="4724400"/>
          </a:xfrm>
          <a:custGeom>
            <a:avLst/>
            <a:gdLst>
              <a:gd name="connsiteX0" fmla="*/ 3153525 w 7896050"/>
              <a:gd name="connsiteY0" fmla="*/ 152400 h 4526280"/>
              <a:gd name="connsiteX1" fmla="*/ 3153525 w 7896050"/>
              <a:gd name="connsiteY1" fmla="*/ 152400 h 4526280"/>
              <a:gd name="connsiteX2" fmla="*/ 2361045 w 7896050"/>
              <a:gd name="connsiteY2" fmla="*/ 213360 h 4526280"/>
              <a:gd name="connsiteX3" fmla="*/ 2132445 w 7896050"/>
              <a:gd name="connsiteY3" fmla="*/ 259080 h 4526280"/>
              <a:gd name="connsiteX4" fmla="*/ 2056245 w 7896050"/>
              <a:gd name="connsiteY4" fmla="*/ 274320 h 4526280"/>
              <a:gd name="connsiteX5" fmla="*/ 1964805 w 7896050"/>
              <a:gd name="connsiteY5" fmla="*/ 335280 h 4526280"/>
              <a:gd name="connsiteX6" fmla="*/ 1888605 w 7896050"/>
              <a:gd name="connsiteY6" fmla="*/ 457200 h 4526280"/>
              <a:gd name="connsiteX7" fmla="*/ 1858125 w 7896050"/>
              <a:gd name="connsiteY7" fmla="*/ 518160 h 4526280"/>
              <a:gd name="connsiteX8" fmla="*/ 1812405 w 7896050"/>
              <a:gd name="connsiteY8" fmla="*/ 563880 h 4526280"/>
              <a:gd name="connsiteX9" fmla="*/ 1736205 w 7896050"/>
              <a:gd name="connsiteY9" fmla="*/ 640080 h 4526280"/>
              <a:gd name="connsiteX10" fmla="*/ 1583805 w 7896050"/>
              <a:gd name="connsiteY10" fmla="*/ 670560 h 4526280"/>
              <a:gd name="connsiteX11" fmla="*/ 1416165 w 7896050"/>
              <a:gd name="connsiteY11" fmla="*/ 685800 h 4526280"/>
              <a:gd name="connsiteX12" fmla="*/ 1294245 w 7896050"/>
              <a:gd name="connsiteY12" fmla="*/ 701040 h 4526280"/>
              <a:gd name="connsiteX13" fmla="*/ 1126605 w 7896050"/>
              <a:gd name="connsiteY13" fmla="*/ 762000 h 4526280"/>
              <a:gd name="connsiteX14" fmla="*/ 821805 w 7896050"/>
              <a:gd name="connsiteY14" fmla="*/ 807720 h 4526280"/>
              <a:gd name="connsiteX15" fmla="*/ 745605 w 7896050"/>
              <a:gd name="connsiteY15" fmla="*/ 838200 h 4526280"/>
              <a:gd name="connsiteX16" fmla="*/ 654165 w 7896050"/>
              <a:gd name="connsiteY16" fmla="*/ 868680 h 4526280"/>
              <a:gd name="connsiteX17" fmla="*/ 638925 w 7896050"/>
              <a:gd name="connsiteY17" fmla="*/ 914400 h 4526280"/>
              <a:gd name="connsiteX18" fmla="*/ 608445 w 7896050"/>
              <a:gd name="connsiteY18" fmla="*/ 960120 h 4526280"/>
              <a:gd name="connsiteX19" fmla="*/ 562725 w 7896050"/>
              <a:gd name="connsiteY19" fmla="*/ 1082040 h 4526280"/>
              <a:gd name="connsiteX20" fmla="*/ 532245 w 7896050"/>
              <a:gd name="connsiteY20" fmla="*/ 1310640 h 4526280"/>
              <a:gd name="connsiteX21" fmla="*/ 456045 w 7896050"/>
              <a:gd name="connsiteY21" fmla="*/ 1432560 h 4526280"/>
              <a:gd name="connsiteX22" fmla="*/ 334125 w 7896050"/>
              <a:gd name="connsiteY22" fmla="*/ 1630680 h 4526280"/>
              <a:gd name="connsiteX23" fmla="*/ 257925 w 7896050"/>
              <a:gd name="connsiteY23" fmla="*/ 1783080 h 4526280"/>
              <a:gd name="connsiteX24" fmla="*/ 196965 w 7896050"/>
              <a:gd name="connsiteY24" fmla="*/ 1965960 h 4526280"/>
              <a:gd name="connsiteX25" fmla="*/ 166485 w 7896050"/>
              <a:gd name="connsiteY25" fmla="*/ 2148840 h 4526280"/>
              <a:gd name="connsiteX26" fmla="*/ 105525 w 7896050"/>
              <a:gd name="connsiteY26" fmla="*/ 2438400 h 4526280"/>
              <a:gd name="connsiteX27" fmla="*/ 59805 w 7896050"/>
              <a:gd name="connsiteY27" fmla="*/ 2575560 h 4526280"/>
              <a:gd name="connsiteX28" fmla="*/ 44565 w 7896050"/>
              <a:gd name="connsiteY28" fmla="*/ 2697480 h 4526280"/>
              <a:gd name="connsiteX29" fmla="*/ 14085 w 7896050"/>
              <a:gd name="connsiteY29" fmla="*/ 2788920 h 4526280"/>
              <a:gd name="connsiteX30" fmla="*/ 29325 w 7896050"/>
              <a:gd name="connsiteY30" fmla="*/ 3352800 h 4526280"/>
              <a:gd name="connsiteX31" fmla="*/ 105525 w 7896050"/>
              <a:gd name="connsiteY31" fmla="*/ 3368040 h 4526280"/>
              <a:gd name="connsiteX32" fmla="*/ 273165 w 7896050"/>
              <a:gd name="connsiteY32" fmla="*/ 3383280 h 4526280"/>
              <a:gd name="connsiteX33" fmla="*/ 593205 w 7896050"/>
              <a:gd name="connsiteY33" fmla="*/ 3398520 h 4526280"/>
              <a:gd name="connsiteX34" fmla="*/ 699885 w 7896050"/>
              <a:gd name="connsiteY34" fmla="*/ 3444240 h 4526280"/>
              <a:gd name="connsiteX35" fmla="*/ 928485 w 7896050"/>
              <a:gd name="connsiteY35" fmla="*/ 3581400 h 4526280"/>
              <a:gd name="connsiteX36" fmla="*/ 1233285 w 7896050"/>
              <a:gd name="connsiteY36" fmla="*/ 3688080 h 4526280"/>
              <a:gd name="connsiteX37" fmla="*/ 1507605 w 7896050"/>
              <a:gd name="connsiteY37" fmla="*/ 3764280 h 4526280"/>
              <a:gd name="connsiteX38" fmla="*/ 1751445 w 7896050"/>
              <a:gd name="connsiteY38" fmla="*/ 3794760 h 4526280"/>
              <a:gd name="connsiteX39" fmla="*/ 2086725 w 7896050"/>
              <a:gd name="connsiteY39" fmla="*/ 3855720 h 4526280"/>
              <a:gd name="connsiteX40" fmla="*/ 2269605 w 7896050"/>
              <a:gd name="connsiteY40" fmla="*/ 3931920 h 4526280"/>
              <a:gd name="connsiteX41" fmla="*/ 2422005 w 7896050"/>
              <a:gd name="connsiteY41" fmla="*/ 3977640 h 4526280"/>
              <a:gd name="connsiteX42" fmla="*/ 2498205 w 7896050"/>
              <a:gd name="connsiteY42" fmla="*/ 4023360 h 4526280"/>
              <a:gd name="connsiteX43" fmla="*/ 2543925 w 7896050"/>
              <a:gd name="connsiteY43" fmla="*/ 4038600 h 4526280"/>
              <a:gd name="connsiteX44" fmla="*/ 2574405 w 7896050"/>
              <a:gd name="connsiteY44" fmla="*/ 4145280 h 4526280"/>
              <a:gd name="connsiteX45" fmla="*/ 2620125 w 7896050"/>
              <a:gd name="connsiteY45" fmla="*/ 4312920 h 4526280"/>
              <a:gd name="connsiteX46" fmla="*/ 2726805 w 7896050"/>
              <a:gd name="connsiteY46" fmla="*/ 4343400 h 4526280"/>
              <a:gd name="connsiteX47" fmla="*/ 2772525 w 7896050"/>
              <a:gd name="connsiteY47" fmla="*/ 4358640 h 4526280"/>
              <a:gd name="connsiteX48" fmla="*/ 3366885 w 7896050"/>
              <a:gd name="connsiteY48" fmla="*/ 4389120 h 4526280"/>
              <a:gd name="connsiteX49" fmla="*/ 3412605 w 7896050"/>
              <a:gd name="connsiteY49" fmla="*/ 4404360 h 4526280"/>
              <a:gd name="connsiteX50" fmla="*/ 3473565 w 7896050"/>
              <a:gd name="connsiteY50" fmla="*/ 4419600 h 4526280"/>
              <a:gd name="connsiteX51" fmla="*/ 3534525 w 7896050"/>
              <a:gd name="connsiteY51" fmla="*/ 4450080 h 4526280"/>
              <a:gd name="connsiteX52" fmla="*/ 3625965 w 7896050"/>
              <a:gd name="connsiteY52" fmla="*/ 4480560 h 4526280"/>
              <a:gd name="connsiteX53" fmla="*/ 3747885 w 7896050"/>
              <a:gd name="connsiteY53" fmla="*/ 4526280 h 4526280"/>
              <a:gd name="connsiteX54" fmla="*/ 4921365 w 7896050"/>
              <a:gd name="connsiteY54" fmla="*/ 4511040 h 4526280"/>
              <a:gd name="connsiteX55" fmla="*/ 5028045 w 7896050"/>
              <a:gd name="connsiteY55" fmla="*/ 4480560 h 4526280"/>
              <a:gd name="connsiteX56" fmla="*/ 5363325 w 7896050"/>
              <a:gd name="connsiteY56" fmla="*/ 4465320 h 4526280"/>
              <a:gd name="connsiteX57" fmla="*/ 5500485 w 7896050"/>
              <a:gd name="connsiteY57" fmla="*/ 4389120 h 4526280"/>
              <a:gd name="connsiteX58" fmla="*/ 5561445 w 7896050"/>
              <a:gd name="connsiteY58" fmla="*/ 4343400 h 4526280"/>
              <a:gd name="connsiteX59" fmla="*/ 5607165 w 7896050"/>
              <a:gd name="connsiteY59" fmla="*/ 4328160 h 4526280"/>
              <a:gd name="connsiteX60" fmla="*/ 5668125 w 7896050"/>
              <a:gd name="connsiteY60" fmla="*/ 4297680 h 4526280"/>
              <a:gd name="connsiteX61" fmla="*/ 5774805 w 7896050"/>
              <a:gd name="connsiteY61" fmla="*/ 4267200 h 4526280"/>
              <a:gd name="connsiteX62" fmla="*/ 5972925 w 7896050"/>
              <a:gd name="connsiteY62" fmla="*/ 4251960 h 4526280"/>
              <a:gd name="connsiteX63" fmla="*/ 6094845 w 7896050"/>
              <a:gd name="connsiteY63" fmla="*/ 4191000 h 4526280"/>
              <a:gd name="connsiteX64" fmla="*/ 6140565 w 7896050"/>
              <a:gd name="connsiteY64" fmla="*/ 4160520 h 4526280"/>
              <a:gd name="connsiteX65" fmla="*/ 6232005 w 7896050"/>
              <a:gd name="connsiteY65" fmla="*/ 4130040 h 4526280"/>
              <a:gd name="connsiteX66" fmla="*/ 6308205 w 7896050"/>
              <a:gd name="connsiteY66" fmla="*/ 4145280 h 4526280"/>
              <a:gd name="connsiteX67" fmla="*/ 6369165 w 7896050"/>
              <a:gd name="connsiteY67" fmla="*/ 4160520 h 4526280"/>
              <a:gd name="connsiteX68" fmla="*/ 6491085 w 7896050"/>
              <a:gd name="connsiteY68" fmla="*/ 4175760 h 4526280"/>
              <a:gd name="connsiteX69" fmla="*/ 6567285 w 7896050"/>
              <a:gd name="connsiteY69" fmla="*/ 4206240 h 4526280"/>
              <a:gd name="connsiteX70" fmla="*/ 6826365 w 7896050"/>
              <a:gd name="connsiteY70" fmla="*/ 4206240 h 4526280"/>
              <a:gd name="connsiteX71" fmla="*/ 6872085 w 7896050"/>
              <a:gd name="connsiteY71" fmla="*/ 4191000 h 4526280"/>
              <a:gd name="connsiteX72" fmla="*/ 6933045 w 7896050"/>
              <a:gd name="connsiteY72" fmla="*/ 4175760 h 4526280"/>
              <a:gd name="connsiteX73" fmla="*/ 7024485 w 7896050"/>
              <a:gd name="connsiteY73" fmla="*/ 4114800 h 4526280"/>
              <a:gd name="connsiteX74" fmla="*/ 7085445 w 7896050"/>
              <a:gd name="connsiteY74" fmla="*/ 4084320 h 4526280"/>
              <a:gd name="connsiteX75" fmla="*/ 7207365 w 7896050"/>
              <a:gd name="connsiteY75" fmla="*/ 4008120 h 4526280"/>
              <a:gd name="connsiteX76" fmla="*/ 7329285 w 7896050"/>
              <a:gd name="connsiteY76" fmla="*/ 3992880 h 4526280"/>
              <a:gd name="connsiteX77" fmla="*/ 7466445 w 7896050"/>
              <a:gd name="connsiteY77" fmla="*/ 3947160 h 4526280"/>
              <a:gd name="connsiteX78" fmla="*/ 7512165 w 7896050"/>
              <a:gd name="connsiteY78" fmla="*/ 3931920 h 4526280"/>
              <a:gd name="connsiteX79" fmla="*/ 7634085 w 7896050"/>
              <a:gd name="connsiteY79" fmla="*/ 3901440 h 4526280"/>
              <a:gd name="connsiteX80" fmla="*/ 7740765 w 7896050"/>
              <a:gd name="connsiteY80" fmla="*/ 3840480 h 4526280"/>
              <a:gd name="connsiteX81" fmla="*/ 7786485 w 7896050"/>
              <a:gd name="connsiteY81" fmla="*/ 3825240 h 4526280"/>
              <a:gd name="connsiteX82" fmla="*/ 7832205 w 7896050"/>
              <a:gd name="connsiteY82" fmla="*/ 3779520 h 4526280"/>
              <a:gd name="connsiteX83" fmla="*/ 7877925 w 7896050"/>
              <a:gd name="connsiteY83" fmla="*/ 3749040 h 4526280"/>
              <a:gd name="connsiteX84" fmla="*/ 7847445 w 7896050"/>
              <a:gd name="connsiteY84" fmla="*/ 3444240 h 4526280"/>
              <a:gd name="connsiteX85" fmla="*/ 7816965 w 7896050"/>
              <a:gd name="connsiteY85" fmla="*/ 2880360 h 4526280"/>
              <a:gd name="connsiteX86" fmla="*/ 7771245 w 7896050"/>
              <a:gd name="connsiteY86" fmla="*/ 2590800 h 4526280"/>
              <a:gd name="connsiteX87" fmla="*/ 7756005 w 7896050"/>
              <a:gd name="connsiteY87" fmla="*/ 2484120 h 4526280"/>
              <a:gd name="connsiteX88" fmla="*/ 7725525 w 7896050"/>
              <a:gd name="connsiteY88" fmla="*/ 2392680 h 4526280"/>
              <a:gd name="connsiteX89" fmla="*/ 7664565 w 7896050"/>
              <a:gd name="connsiteY89" fmla="*/ 2255520 h 4526280"/>
              <a:gd name="connsiteX90" fmla="*/ 7634085 w 7896050"/>
              <a:gd name="connsiteY90" fmla="*/ 2209800 h 4526280"/>
              <a:gd name="connsiteX91" fmla="*/ 7679805 w 7896050"/>
              <a:gd name="connsiteY91" fmla="*/ 2011680 h 4526280"/>
              <a:gd name="connsiteX92" fmla="*/ 7725525 w 7896050"/>
              <a:gd name="connsiteY92" fmla="*/ 1859280 h 4526280"/>
              <a:gd name="connsiteX93" fmla="*/ 7816965 w 7896050"/>
              <a:gd name="connsiteY93" fmla="*/ 1524000 h 4526280"/>
              <a:gd name="connsiteX94" fmla="*/ 7832205 w 7896050"/>
              <a:gd name="connsiteY94" fmla="*/ 1432560 h 4526280"/>
              <a:gd name="connsiteX95" fmla="*/ 7771245 w 7896050"/>
              <a:gd name="connsiteY95" fmla="*/ 1158240 h 4526280"/>
              <a:gd name="connsiteX96" fmla="*/ 7634085 w 7896050"/>
              <a:gd name="connsiteY96" fmla="*/ 990600 h 4526280"/>
              <a:gd name="connsiteX97" fmla="*/ 7573125 w 7896050"/>
              <a:gd name="connsiteY97" fmla="*/ 944880 h 4526280"/>
              <a:gd name="connsiteX98" fmla="*/ 7527405 w 7896050"/>
              <a:gd name="connsiteY98" fmla="*/ 929640 h 4526280"/>
              <a:gd name="connsiteX99" fmla="*/ 7481685 w 7896050"/>
              <a:gd name="connsiteY99" fmla="*/ 899160 h 4526280"/>
              <a:gd name="connsiteX100" fmla="*/ 7359765 w 7896050"/>
              <a:gd name="connsiteY100" fmla="*/ 868680 h 4526280"/>
              <a:gd name="connsiteX101" fmla="*/ 7314045 w 7896050"/>
              <a:gd name="connsiteY101" fmla="*/ 838200 h 4526280"/>
              <a:gd name="connsiteX102" fmla="*/ 7253085 w 7896050"/>
              <a:gd name="connsiteY102" fmla="*/ 822960 h 4526280"/>
              <a:gd name="connsiteX103" fmla="*/ 7161645 w 7896050"/>
              <a:gd name="connsiteY103" fmla="*/ 792480 h 4526280"/>
              <a:gd name="connsiteX104" fmla="*/ 7100685 w 7896050"/>
              <a:gd name="connsiteY104" fmla="*/ 746760 h 4526280"/>
              <a:gd name="connsiteX105" fmla="*/ 7039725 w 7896050"/>
              <a:gd name="connsiteY105" fmla="*/ 731520 h 4526280"/>
              <a:gd name="connsiteX106" fmla="*/ 6978765 w 7896050"/>
              <a:gd name="connsiteY106" fmla="*/ 701040 h 4526280"/>
              <a:gd name="connsiteX107" fmla="*/ 6811125 w 7896050"/>
              <a:gd name="connsiteY107" fmla="*/ 731520 h 4526280"/>
              <a:gd name="connsiteX108" fmla="*/ 6765405 w 7896050"/>
              <a:gd name="connsiteY108" fmla="*/ 746760 h 4526280"/>
              <a:gd name="connsiteX109" fmla="*/ 6719685 w 7896050"/>
              <a:gd name="connsiteY109" fmla="*/ 777240 h 4526280"/>
              <a:gd name="connsiteX110" fmla="*/ 6460605 w 7896050"/>
              <a:gd name="connsiteY110" fmla="*/ 746760 h 4526280"/>
              <a:gd name="connsiteX111" fmla="*/ 6338685 w 7896050"/>
              <a:gd name="connsiteY111" fmla="*/ 670560 h 4526280"/>
              <a:gd name="connsiteX112" fmla="*/ 6201525 w 7896050"/>
              <a:gd name="connsiteY112" fmla="*/ 609600 h 4526280"/>
              <a:gd name="connsiteX113" fmla="*/ 6094845 w 7896050"/>
              <a:gd name="connsiteY113" fmla="*/ 533400 h 4526280"/>
              <a:gd name="connsiteX114" fmla="*/ 5896725 w 7896050"/>
              <a:gd name="connsiteY114" fmla="*/ 487680 h 4526280"/>
              <a:gd name="connsiteX115" fmla="*/ 5698605 w 7896050"/>
              <a:gd name="connsiteY115" fmla="*/ 441960 h 4526280"/>
              <a:gd name="connsiteX116" fmla="*/ 5317605 w 7896050"/>
              <a:gd name="connsiteY116" fmla="*/ 457200 h 4526280"/>
              <a:gd name="connsiteX117" fmla="*/ 5073765 w 7896050"/>
              <a:gd name="connsiteY117" fmla="*/ 457200 h 4526280"/>
              <a:gd name="connsiteX118" fmla="*/ 4967085 w 7896050"/>
              <a:gd name="connsiteY118" fmla="*/ 411480 h 4526280"/>
              <a:gd name="connsiteX119" fmla="*/ 4875645 w 7896050"/>
              <a:gd name="connsiteY119" fmla="*/ 381000 h 4526280"/>
              <a:gd name="connsiteX120" fmla="*/ 4814685 w 7896050"/>
              <a:gd name="connsiteY120" fmla="*/ 350520 h 4526280"/>
              <a:gd name="connsiteX121" fmla="*/ 4723245 w 7896050"/>
              <a:gd name="connsiteY121" fmla="*/ 320040 h 4526280"/>
              <a:gd name="connsiteX122" fmla="*/ 4494645 w 7896050"/>
              <a:gd name="connsiteY122" fmla="*/ 335280 h 4526280"/>
              <a:gd name="connsiteX123" fmla="*/ 4342245 w 7896050"/>
              <a:gd name="connsiteY123" fmla="*/ 335280 h 4526280"/>
              <a:gd name="connsiteX124" fmla="*/ 4296525 w 7896050"/>
              <a:gd name="connsiteY124" fmla="*/ 274320 h 4526280"/>
              <a:gd name="connsiteX125" fmla="*/ 4266045 w 7896050"/>
              <a:gd name="connsiteY125" fmla="*/ 213360 h 4526280"/>
              <a:gd name="connsiteX126" fmla="*/ 4220325 w 7896050"/>
              <a:gd name="connsiteY126" fmla="*/ 167640 h 4526280"/>
              <a:gd name="connsiteX127" fmla="*/ 4067925 w 7896050"/>
              <a:gd name="connsiteY127" fmla="*/ 15240 h 4526280"/>
              <a:gd name="connsiteX128" fmla="*/ 3961245 w 7896050"/>
              <a:gd name="connsiteY128" fmla="*/ 0 h 4526280"/>
              <a:gd name="connsiteX129" fmla="*/ 3793605 w 7896050"/>
              <a:gd name="connsiteY129" fmla="*/ 15240 h 4526280"/>
              <a:gd name="connsiteX130" fmla="*/ 3732645 w 7896050"/>
              <a:gd name="connsiteY130" fmla="*/ 45720 h 4526280"/>
              <a:gd name="connsiteX131" fmla="*/ 3534525 w 7896050"/>
              <a:gd name="connsiteY131" fmla="*/ 76200 h 4526280"/>
              <a:gd name="connsiteX132" fmla="*/ 3366885 w 7896050"/>
              <a:gd name="connsiteY132" fmla="*/ 106680 h 4526280"/>
              <a:gd name="connsiteX133" fmla="*/ 3199245 w 7896050"/>
              <a:gd name="connsiteY133" fmla="*/ 182880 h 4526280"/>
              <a:gd name="connsiteX134" fmla="*/ 3153525 w 7896050"/>
              <a:gd name="connsiteY134" fmla="*/ 198120 h 4526280"/>
              <a:gd name="connsiteX135" fmla="*/ 3153525 w 7896050"/>
              <a:gd name="connsiteY135" fmla="*/ 152400 h 452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7896050" h="4526280">
                <a:moveTo>
                  <a:pt x="3153525" y="152400"/>
                </a:moveTo>
                <a:lnTo>
                  <a:pt x="3153525" y="152400"/>
                </a:lnTo>
                <a:cubicBezTo>
                  <a:pt x="2740730" y="247660"/>
                  <a:pt x="3086217" y="181831"/>
                  <a:pt x="2361045" y="213360"/>
                </a:cubicBezTo>
                <a:cubicBezTo>
                  <a:pt x="2277702" y="216984"/>
                  <a:pt x="2213636" y="240344"/>
                  <a:pt x="2132445" y="259080"/>
                </a:cubicBezTo>
                <a:cubicBezTo>
                  <a:pt x="2107205" y="264905"/>
                  <a:pt x="2081645" y="269240"/>
                  <a:pt x="2056245" y="274320"/>
                </a:cubicBezTo>
                <a:cubicBezTo>
                  <a:pt x="2025765" y="294640"/>
                  <a:pt x="1981188" y="302515"/>
                  <a:pt x="1964805" y="335280"/>
                </a:cubicBezTo>
                <a:cubicBezTo>
                  <a:pt x="1887576" y="489739"/>
                  <a:pt x="1987523" y="298930"/>
                  <a:pt x="1888605" y="457200"/>
                </a:cubicBezTo>
                <a:cubicBezTo>
                  <a:pt x="1876564" y="476465"/>
                  <a:pt x="1871330" y="499673"/>
                  <a:pt x="1858125" y="518160"/>
                </a:cubicBezTo>
                <a:cubicBezTo>
                  <a:pt x="1845598" y="535698"/>
                  <a:pt x="1826203" y="547323"/>
                  <a:pt x="1812405" y="563880"/>
                </a:cubicBezTo>
                <a:cubicBezTo>
                  <a:pt x="1768862" y="616131"/>
                  <a:pt x="1800068" y="608149"/>
                  <a:pt x="1736205" y="640080"/>
                </a:cubicBezTo>
                <a:cubicBezTo>
                  <a:pt x="1695081" y="660642"/>
                  <a:pt x="1619910" y="666548"/>
                  <a:pt x="1583805" y="670560"/>
                </a:cubicBezTo>
                <a:cubicBezTo>
                  <a:pt x="1528038" y="676756"/>
                  <a:pt x="1471967" y="679926"/>
                  <a:pt x="1416165" y="685800"/>
                </a:cubicBezTo>
                <a:cubicBezTo>
                  <a:pt x="1375434" y="690087"/>
                  <a:pt x="1334885" y="695960"/>
                  <a:pt x="1294245" y="701040"/>
                </a:cubicBezTo>
                <a:cubicBezTo>
                  <a:pt x="1238365" y="721360"/>
                  <a:pt x="1184586" y="748822"/>
                  <a:pt x="1126605" y="762000"/>
                </a:cubicBezTo>
                <a:cubicBezTo>
                  <a:pt x="662145" y="867559"/>
                  <a:pt x="1222562" y="693218"/>
                  <a:pt x="821805" y="807720"/>
                </a:cubicBezTo>
                <a:cubicBezTo>
                  <a:pt x="795501" y="815235"/>
                  <a:pt x="771315" y="828851"/>
                  <a:pt x="745605" y="838200"/>
                </a:cubicBezTo>
                <a:cubicBezTo>
                  <a:pt x="715411" y="849180"/>
                  <a:pt x="654165" y="868680"/>
                  <a:pt x="654165" y="868680"/>
                </a:cubicBezTo>
                <a:cubicBezTo>
                  <a:pt x="649085" y="883920"/>
                  <a:pt x="646109" y="900032"/>
                  <a:pt x="638925" y="914400"/>
                </a:cubicBezTo>
                <a:cubicBezTo>
                  <a:pt x="630734" y="930783"/>
                  <a:pt x="614876" y="942970"/>
                  <a:pt x="608445" y="960120"/>
                </a:cubicBezTo>
                <a:cubicBezTo>
                  <a:pt x="551949" y="1110777"/>
                  <a:pt x="634206" y="974818"/>
                  <a:pt x="562725" y="1082040"/>
                </a:cubicBezTo>
                <a:cubicBezTo>
                  <a:pt x="557954" y="1134522"/>
                  <a:pt x="556478" y="1246019"/>
                  <a:pt x="532245" y="1310640"/>
                </a:cubicBezTo>
                <a:cubicBezTo>
                  <a:pt x="508851" y="1373024"/>
                  <a:pt x="494774" y="1377233"/>
                  <a:pt x="456045" y="1432560"/>
                </a:cubicBezTo>
                <a:cubicBezTo>
                  <a:pt x="406707" y="1503042"/>
                  <a:pt x="374866" y="1553725"/>
                  <a:pt x="334125" y="1630680"/>
                </a:cubicBezTo>
                <a:cubicBezTo>
                  <a:pt x="307551" y="1680876"/>
                  <a:pt x="275886" y="1729198"/>
                  <a:pt x="257925" y="1783080"/>
                </a:cubicBezTo>
                <a:lnTo>
                  <a:pt x="196965" y="1965960"/>
                </a:lnTo>
                <a:cubicBezTo>
                  <a:pt x="167761" y="2170390"/>
                  <a:pt x="196198" y="1985419"/>
                  <a:pt x="166485" y="2148840"/>
                </a:cubicBezTo>
                <a:cubicBezTo>
                  <a:pt x="141639" y="2285490"/>
                  <a:pt x="154823" y="2257642"/>
                  <a:pt x="105525" y="2438400"/>
                </a:cubicBezTo>
                <a:cubicBezTo>
                  <a:pt x="92845" y="2484895"/>
                  <a:pt x="75045" y="2529840"/>
                  <a:pt x="59805" y="2575560"/>
                </a:cubicBezTo>
                <a:cubicBezTo>
                  <a:pt x="54725" y="2616200"/>
                  <a:pt x="53147" y="2657433"/>
                  <a:pt x="44565" y="2697480"/>
                </a:cubicBezTo>
                <a:cubicBezTo>
                  <a:pt x="37833" y="2728896"/>
                  <a:pt x="14832" y="2756800"/>
                  <a:pt x="14085" y="2788920"/>
                </a:cubicBezTo>
                <a:cubicBezTo>
                  <a:pt x="9713" y="2976898"/>
                  <a:pt x="0" y="3167072"/>
                  <a:pt x="29325" y="3352800"/>
                </a:cubicBezTo>
                <a:cubicBezTo>
                  <a:pt x="33365" y="3378386"/>
                  <a:pt x="79822" y="3364827"/>
                  <a:pt x="105525" y="3368040"/>
                </a:cubicBezTo>
                <a:cubicBezTo>
                  <a:pt x="161202" y="3375000"/>
                  <a:pt x="217164" y="3379780"/>
                  <a:pt x="273165" y="3383280"/>
                </a:cubicBezTo>
                <a:cubicBezTo>
                  <a:pt x="379758" y="3389942"/>
                  <a:pt x="486525" y="3393440"/>
                  <a:pt x="593205" y="3398520"/>
                </a:cubicBezTo>
                <a:cubicBezTo>
                  <a:pt x="628765" y="3413760"/>
                  <a:pt x="665821" y="3425898"/>
                  <a:pt x="699885" y="3444240"/>
                </a:cubicBezTo>
                <a:cubicBezTo>
                  <a:pt x="952181" y="3580091"/>
                  <a:pt x="591774" y="3421905"/>
                  <a:pt x="928485" y="3581400"/>
                </a:cubicBezTo>
                <a:cubicBezTo>
                  <a:pt x="1074445" y="3650539"/>
                  <a:pt x="1082457" y="3637804"/>
                  <a:pt x="1233285" y="3688080"/>
                </a:cubicBezTo>
                <a:cubicBezTo>
                  <a:pt x="1404988" y="3745314"/>
                  <a:pt x="1311122" y="3733256"/>
                  <a:pt x="1507605" y="3764280"/>
                </a:cubicBezTo>
                <a:cubicBezTo>
                  <a:pt x="1840631" y="3816863"/>
                  <a:pt x="1474158" y="3746952"/>
                  <a:pt x="1751445" y="3794760"/>
                </a:cubicBezTo>
                <a:lnTo>
                  <a:pt x="2086725" y="3855720"/>
                </a:lnTo>
                <a:cubicBezTo>
                  <a:pt x="2147685" y="3881120"/>
                  <a:pt x="2207541" y="3909351"/>
                  <a:pt x="2269605" y="3931920"/>
                </a:cubicBezTo>
                <a:cubicBezTo>
                  <a:pt x="2319449" y="3950045"/>
                  <a:pt x="2372762" y="3957943"/>
                  <a:pt x="2422005" y="3977640"/>
                </a:cubicBezTo>
                <a:cubicBezTo>
                  <a:pt x="2449508" y="3988641"/>
                  <a:pt x="2471711" y="4010113"/>
                  <a:pt x="2498205" y="4023360"/>
                </a:cubicBezTo>
                <a:cubicBezTo>
                  <a:pt x="2512573" y="4030544"/>
                  <a:pt x="2528685" y="4033520"/>
                  <a:pt x="2543925" y="4038600"/>
                </a:cubicBezTo>
                <a:cubicBezTo>
                  <a:pt x="2554085" y="4074160"/>
                  <a:pt x="2566656" y="4109118"/>
                  <a:pt x="2574405" y="4145280"/>
                </a:cubicBezTo>
                <a:cubicBezTo>
                  <a:pt x="2584530" y="4192529"/>
                  <a:pt x="2578848" y="4271643"/>
                  <a:pt x="2620125" y="4312920"/>
                </a:cubicBezTo>
                <a:cubicBezTo>
                  <a:pt x="2627433" y="4320228"/>
                  <a:pt x="2726251" y="4343242"/>
                  <a:pt x="2726805" y="4343400"/>
                </a:cubicBezTo>
                <a:cubicBezTo>
                  <a:pt x="2742251" y="4347813"/>
                  <a:pt x="2756647" y="4356197"/>
                  <a:pt x="2772525" y="4358640"/>
                </a:cubicBezTo>
                <a:cubicBezTo>
                  <a:pt x="2936684" y="4383895"/>
                  <a:pt x="3263449" y="4385553"/>
                  <a:pt x="3366885" y="4389120"/>
                </a:cubicBezTo>
                <a:cubicBezTo>
                  <a:pt x="3382125" y="4394200"/>
                  <a:pt x="3397159" y="4399947"/>
                  <a:pt x="3412605" y="4404360"/>
                </a:cubicBezTo>
                <a:cubicBezTo>
                  <a:pt x="3432744" y="4410114"/>
                  <a:pt x="3453953" y="4412246"/>
                  <a:pt x="3473565" y="4419600"/>
                </a:cubicBezTo>
                <a:cubicBezTo>
                  <a:pt x="3494837" y="4427577"/>
                  <a:pt x="3513431" y="4441643"/>
                  <a:pt x="3534525" y="4450080"/>
                </a:cubicBezTo>
                <a:cubicBezTo>
                  <a:pt x="3564356" y="4462012"/>
                  <a:pt x="3597228" y="4466192"/>
                  <a:pt x="3625965" y="4480560"/>
                </a:cubicBezTo>
                <a:cubicBezTo>
                  <a:pt x="3705659" y="4520407"/>
                  <a:pt x="3664885" y="4505530"/>
                  <a:pt x="3747885" y="4526280"/>
                </a:cubicBezTo>
                <a:lnTo>
                  <a:pt x="4921365" y="4511040"/>
                </a:lnTo>
                <a:cubicBezTo>
                  <a:pt x="5077803" y="4507177"/>
                  <a:pt x="4901179" y="4490709"/>
                  <a:pt x="5028045" y="4480560"/>
                </a:cubicBezTo>
                <a:cubicBezTo>
                  <a:pt x="5139564" y="4471638"/>
                  <a:pt x="5251565" y="4470400"/>
                  <a:pt x="5363325" y="4465320"/>
                </a:cubicBezTo>
                <a:cubicBezTo>
                  <a:pt x="5421425" y="4436270"/>
                  <a:pt x="5443076" y="4427392"/>
                  <a:pt x="5500485" y="4389120"/>
                </a:cubicBezTo>
                <a:cubicBezTo>
                  <a:pt x="5521619" y="4375031"/>
                  <a:pt x="5539392" y="4356002"/>
                  <a:pt x="5561445" y="4343400"/>
                </a:cubicBezTo>
                <a:cubicBezTo>
                  <a:pt x="5575393" y="4335430"/>
                  <a:pt x="5592400" y="4334488"/>
                  <a:pt x="5607165" y="4328160"/>
                </a:cubicBezTo>
                <a:cubicBezTo>
                  <a:pt x="5628047" y="4319211"/>
                  <a:pt x="5647243" y="4306629"/>
                  <a:pt x="5668125" y="4297680"/>
                </a:cubicBezTo>
                <a:cubicBezTo>
                  <a:pt x="5688635" y="4288890"/>
                  <a:pt x="5757039" y="4269290"/>
                  <a:pt x="5774805" y="4267200"/>
                </a:cubicBezTo>
                <a:cubicBezTo>
                  <a:pt x="5840586" y="4259461"/>
                  <a:pt x="5906885" y="4257040"/>
                  <a:pt x="5972925" y="4251960"/>
                </a:cubicBezTo>
                <a:cubicBezTo>
                  <a:pt x="6042564" y="4228747"/>
                  <a:pt x="6012582" y="4242414"/>
                  <a:pt x="6094845" y="4191000"/>
                </a:cubicBezTo>
                <a:cubicBezTo>
                  <a:pt x="6110377" y="4181292"/>
                  <a:pt x="6123827" y="4167959"/>
                  <a:pt x="6140565" y="4160520"/>
                </a:cubicBezTo>
                <a:cubicBezTo>
                  <a:pt x="6169925" y="4147471"/>
                  <a:pt x="6232005" y="4130040"/>
                  <a:pt x="6232005" y="4130040"/>
                </a:cubicBezTo>
                <a:cubicBezTo>
                  <a:pt x="6257405" y="4135120"/>
                  <a:pt x="6282919" y="4139661"/>
                  <a:pt x="6308205" y="4145280"/>
                </a:cubicBezTo>
                <a:cubicBezTo>
                  <a:pt x="6328652" y="4149824"/>
                  <a:pt x="6348505" y="4157077"/>
                  <a:pt x="6369165" y="4160520"/>
                </a:cubicBezTo>
                <a:cubicBezTo>
                  <a:pt x="6409564" y="4167253"/>
                  <a:pt x="6450445" y="4170680"/>
                  <a:pt x="6491085" y="4175760"/>
                </a:cubicBezTo>
                <a:cubicBezTo>
                  <a:pt x="6516485" y="4185920"/>
                  <a:pt x="6540629" y="4200089"/>
                  <a:pt x="6567285" y="4206240"/>
                </a:cubicBezTo>
                <a:cubicBezTo>
                  <a:pt x="6683010" y="4232946"/>
                  <a:pt x="6706726" y="4219533"/>
                  <a:pt x="6826365" y="4206240"/>
                </a:cubicBezTo>
                <a:cubicBezTo>
                  <a:pt x="6841605" y="4201160"/>
                  <a:pt x="6856639" y="4195413"/>
                  <a:pt x="6872085" y="4191000"/>
                </a:cubicBezTo>
                <a:cubicBezTo>
                  <a:pt x="6892224" y="4185246"/>
                  <a:pt x="6914311" y="4185127"/>
                  <a:pt x="6933045" y="4175760"/>
                </a:cubicBezTo>
                <a:cubicBezTo>
                  <a:pt x="6965810" y="4159377"/>
                  <a:pt x="6991720" y="4131183"/>
                  <a:pt x="7024485" y="4114800"/>
                </a:cubicBezTo>
                <a:cubicBezTo>
                  <a:pt x="7044805" y="4104640"/>
                  <a:pt x="7065821" y="4095767"/>
                  <a:pt x="7085445" y="4084320"/>
                </a:cubicBezTo>
                <a:cubicBezTo>
                  <a:pt x="7126841" y="4060172"/>
                  <a:pt x="7159810" y="4014064"/>
                  <a:pt x="7207365" y="4008120"/>
                </a:cubicBezTo>
                <a:lnTo>
                  <a:pt x="7329285" y="3992880"/>
                </a:lnTo>
                <a:lnTo>
                  <a:pt x="7466445" y="3947160"/>
                </a:lnTo>
                <a:cubicBezTo>
                  <a:pt x="7481685" y="3942080"/>
                  <a:pt x="7496580" y="3935816"/>
                  <a:pt x="7512165" y="3931920"/>
                </a:cubicBezTo>
                <a:lnTo>
                  <a:pt x="7634085" y="3901440"/>
                </a:lnTo>
                <a:cubicBezTo>
                  <a:pt x="7680001" y="3870829"/>
                  <a:pt x="7686625" y="3863683"/>
                  <a:pt x="7740765" y="3840480"/>
                </a:cubicBezTo>
                <a:cubicBezTo>
                  <a:pt x="7755530" y="3834152"/>
                  <a:pt x="7771245" y="3830320"/>
                  <a:pt x="7786485" y="3825240"/>
                </a:cubicBezTo>
                <a:cubicBezTo>
                  <a:pt x="7801725" y="3810000"/>
                  <a:pt x="7815648" y="3793318"/>
                  <a:pt x="7832205" y="3779520"/>
                </a:cubicBezTo>
                <a:cubicBezTo>
                  <a:pt x="7846276" y="3767794"/>
                  <a:pt x="7876008" y="3767256"/>
                  <a:pt x="7877925" y="3749040"/>
                </a:cubicBezTo>
                <a:cubicBezTo>
                  <a:pt x="7896050" y="3576849"/>
                  <a:pt x="7883671" y="3552917"/>
                  <a:pt x="7847445" y="3444240"/>
                </a:cubicBezTo>
                <a:cubicBezTo>
                  <a:pt x="7810099" y="3145476"/>
                  <a:pt x="7847372" y="3473296"/>
                  <a:pt x="7816965" y="2880360"/>
                </a:cubicBezTo>
                <a:cubicBezTo>
                  <a:pt x="7807745" y="2700571"/>
                  <a:pt x="7803002" y="2760171"/>
                  <a:pt x="7771245" y="2590800"/>
                </a:cubicBezTo>
                <a:cubicBezTo>
                  <a:pt x="7764625" y="2555494"/>
                  <a:pt x="7764082" y="2519121"/>
                  <a:pt x="7756005" y="2484120"/>
                </a:cubicBezTo>
                <a:cubicBezTo>
                  <a:pt x="7748781" y="2452814"/>
                  <a:pt x="7736505" y="2422874"/>
                  <a:pt x="7725525" y="2392680"/>
                </a:cubicBezTo>
                <a:cubicBezTo>
                  <a:pt x="7709196" y="2347774"/>
                  <a:pt x="7688521" y="2297443"/>
                  <a:pt x="7664565" y="2255520"/>
                </a:cubicBezTo>
                <a:cubicBezTo>
                  <a:pt x="7655478" y="2239617"/>
                  <a:pt x="7644245" y="2225040"/>
                  <a:pt x="7634085" y="2209800"/>
                </a:cubicBezTo>
                <a:cubicBezTo>
                  <a:pt x="7664933" y="1963014"/>
                  <a:pt x="7625955" y="2191179"/>
                  <a:pt x="7679805" y="2011680"/>
                </a:cubicBezTo>
                <a:cubicBezTo>
                  <a:pt x="7741620" y="1805629"/>
                  <a:pt x="7641902" y="2068337"/>
                  <a:pt x="7725525" y="1859280"/>
                </a:cubicBezTo>
                <a:cubicBezTo>
                  <a:pt x="7762431" y="1600940"/>
                  <a:pt x="7723876" y="1710177"/>
                  <a:pt x="7816965" y="1524000"/>
                </a:cubicBezTo>
                <a:cubicBezTo>
                  <a:pt x="7822045" y="1493520"/>
                  <a:pt x="7833919" y="1463413"/>
                  <a:pt x="7832205" y="1432560"/>
                </a:cubicBezTo>
                <a:cubicBezTo>
                  <a:pt x="7828476" y="1365438"/>
                  <a:pt x="7804615" y="1231654"/>
                  <a:pt x="7771245" y="1158240"/>
                </a:cubicBezTo>
                <a:cubicBezTo>
                  <a:pt x="7741637" y="1093102"/>
                  <a:pt x="7690751" y="1033100"/>
                  <a:pt x="7634085" y="990600"/>
                </a:cubicBezTo>
                <a:cubicBezTo>
                  <a:pt x="7613765" y="975360"/>
                  <a:pt x="7595178" y="957482"/>
                  <a:pt x="7573125" y="944880"/>
                </a:cubicBezTo>
                <a:cubicBezTo>
                  <a:pt x="7559177" y="936910"/>
                  <a:pt x="7541773" y="936824"/>
                  <a:pt x="7527405" y="929640"/>
                </a:cubicBezTo>
                <a:cubicBezTo>
                  <a:pt x="7511022" y="921449"/>
                  <a:pt x="7498835" y="905591"/>
                  <a:pt x="7481685" y="899160"/>
                </a:cubicBezTo>
                <a:cubicBezTo>
                  <a:pt x="7412126" y="873075"/>
                  <a:pt x="7416171" y="896883"/>
                  <a:pt x="7359765" y="868680"/>
                </a:cubicBezTo>
                <a:cubicBezTo>
                  <a:pt x="7343382" y="860489"/>
                  <a:pt x="7330880" y="845415"/>
                  <a:pt x="7314045" y="838200"/>
                </a:cubicBezTo>
                <a:cubicBezTo>
                  <a:pt x="7294793" y="829949"/>
                  <a:pt x="7273147" y="828979"/>
                  <a:pt x="7253085" y="822960"/>
                </a:cubicBezTo>
                <a:cubicBezTo>
                  <a:pt x="7222311" y="813728"/>
                  <a:pt x="7161645" y="792480"/>
                  <a:pt x="7161645" y="792480"/>
                </a:cubicBezTo>
                <a:cubicBezTo>
                  <a:pt x="7141325" y="777240"/>
                  <a:pt x="7123403" y="758119"/>
                  <a:pt x="7100685" y="746760"/>
                </a:cubicBezTo>
                <a:cubicBezTo>
                  <a:pt x="7081951" y="737393"/>
                  <a:pt x="7059337" y="738874"/>
                  <a:pt x="7039725" y="731520"/>
                </a:cubicBezTo>
                <a:cubicBezTo>
                  <a:pt x="7018453" y="723543"/>
                  <a:pt x="6999085" y="711200"/>
                  <a:pt x="6978765" y="701040"/>
                </a:cubicBezTo>
                <a:cubicBezTo>
                  <a:pt x="6922885" y="711200"/>
                  <a:pt x="6866660" y="719620"/>
                  <a:pt x="6811125" y="731520"/>
                </a:cubicBezTo>
                <a:cubicBezTo>
                  <a:pt x="6795417" y="734886"/>
                  <a:pt x="6779773" y="739576"/>
                  <a:pt x="6765405" y="746760"/>
                </a:cubicBezTo>
                <a:cubicBezTo>
                  <a:pt x="6749022" y="754951"/>
                  <a:pt x="6734925" y="767080"/>
                  <a:pt x="6719685" y="777240"/>
                </a:cubicBezTo>
                <a:cubicBezTo>
                  <a:pt x="6633325" y="767080"/>
                  <a:pt x="6544340" y="770206"/>
                  <a:pt x="6460605" y="746760"/>
                </a:cubicBezTo>
                <a:cubicBezTo>
                  <a:pt x="6414455" y="733838"/>
                  <a:pt x="6383182" y="688359"/>
                  <a:pt x="6338685" y="670560"/>
                </a:cubicBezTo>
                <a:cubicBezTo>
                  <a:pt x="6298541" y="654502"/>
                  <a:pt x="6239493" y="633330"/>
                  <a:pt x="6201525" y="609600"/>
                </a:cubicBezTo>
                <a:cubicBezTo>
                  <a:pt x="6197239" y="606921"/>
                  <a:pt x="6110264" y="539007"/>
                  <a:pt x="6094845" y="533400"/>
                </a:cubicBezTo>
                <a:cubicBezTo>
                  <a:pt x="6029640" y="509689"/>
                  <a:pt x="5963394" y="503065"/>
                  <a:pt x="5896725" y="487680"/>
                </a:cubicBezTo>
                <a:cubicBezTo>
                  <a:pt x="5657769" y="432536"/>
                  <a:pt x="5872712" y="476781"/>
                  <a:pt x="5698605" y="441960"/>
                </a:cubicBezTo>
                <a:cubicBezTo>
                  <a:pt x="5571605" y="447040"/>
                  <a:pt x="5444459" y="449272"/>
                  <a:pt x="5317605" y="457200"/>
                </a:cubicBezTo>
                <a:cubicBezTo>
                  <a:pt x="5094930" y="471117"/>
                  <a:pt x="5336854" y="486432"/>
                  <a:pt x="5073765" y="457200"/>
                </a:cubicBezTo>
                <a:cubicBezTo>
                  <a:pt x="5038205" y="441960"/>
                  <a:pt x="5003194" y="425368"/>
                  <a:pt x="4967085" y="411480"/>
                </a:cubicBezTo>
                <a:cubicBezTo>
                  <a:pt x="4937098" y="399946"/>
                  <a:pt x="4905476" y="392932"/>
                  <a:pt x="4875645" y="381000"/>
                </a:cubicBezTo>
                <a:cubicBezTo>
                  <a:pt x="4854551" y="372563"/>
                  <a:pt x="4835779" y="358957"/>
                  <a:pt x="4814685" y="350520"/>
                </a:cubicBezTo>
                <a:cubicBezTo>
                  <a:pt x="4784854" y="338588"/>
                  <a:pt x="4723245" y="320040"/>
                  <a:pt x="4723245" y="320040"/>
                </a:cubicBezTo>
                <a:cubicBezTo>
                  <a:pt x="4647045" y="325120"/>
                  <a:pt x="4570635" y="327681"/>
                  <a:pt x="4494645" y="335280"/>
                </a:cubicBezTo>
                <a:cubicBezTo>
                  <a:pt x="4359178" y="348827"/>
                  <a:pt x="4477712" y="362373"/>
                  <a:pt x="4342245" y="335280"/>
                </a:cubicBezTo>
                <a:cubicBezTo>
                  <a:pt x="4327005" y="314960"/>
                  <a:pt x="4309987" y="295859"/>
                  <a:pt x="4296525" y="274320"/>
                </a:cubicBezTo>
                <a:cubicBezTo>
                  <a:pt x="4284484" y="255055"/>
                  <a:pt x="4279250" y="231847"/>
                  <a:pt x="4266045" y="213360"/>
                </a:cubicBezTo>
                <a:cubicBezTo>
                  <a:pt x="4253518" y="195822"/>
                  <a:pt x="4233557" y="184653"/>
                  <a:pt x="4220325" y="167640"/>
                </a:cubicBezTo>
                <a:cubicBezTo>
                  <a:pt x="4179685" y="115389"/>
                  <a:pt x="4149205" y="26851"/>
                  <a:pt x="4067925" y="15240"/>
                </a:cubicBezTo>
                <a:lnTo>
                  <a:pt x="3961245" y="0"/>
                </a:lnTo>
                <a:cubicBezTo>
                  <a:pt x="3905365" y="5080"/>
                  <a:pt x="3848626" y="4236"/>
                  <a:pt x="3793605" y="15240"/>
                </a:cubicBezTo>
                <a:cubicBezTo>
                  <a:pt x="3771328" y="19695"/>
                  <a:pt x="3754405" y="39192"/>
                  <a:pt x="3732645" y="45720"/>
                </a:cubicBezTo>
                <a:cubicBezTo>
                  <a:pt x="3713422" y="51487"/>
                  <a:pt x="3546655" y="74467"/>
                  <a:pt x="3534525" y="76200"/>
                </a:cubicBezTo>
                <a:cubicBezTo>
                  <a:pt x="3429673" y="111151"/>
                  <a:pt x="3556443" y="72215"/>
                  <a:pt x="3366885" y="106680"/>
                </a:cubicBezTo>
                <a:cubicBezTo>
                  <a:pt x="3313881" y="116317"/>
                  <a:pt x="3234215" y="171223"/>
                  <a:pt x="3199245" y="182880"/>
                </a:cubicBezTo>
                <a:lnTo>
                  <a:pt x="3153525" y="198120"/>
                </a:lnTo>
                <a:lnTo>
                  <a:pt x="3153525" y="152400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9" name="Right Arrow 38"/>
          <p:cNvSpPr/>
          <p:nvPr/>
        </p:nvSpPr>
        <p:spPr>
          <a:xfrm rot="5400000">
            <a:off x="4241972" y="1808308"/>
            <a:ext cx="745604" cy="103042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895600"/>
            <a:ext cx="238639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8" descr="E:\ACTIVE\NeXtRAD\Images\Grid_Antenna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200400"/>
            <a:ext cx="1387988" cy="1066800"/>
          </a:xfrm>
          <a:prstGeom prst="rect">
            <a:avLst/>
          </a:prstGeom>
          <a:noFill/>
        </p:spPr>
      </p:pic>
      <p:pic>
        <p:nvPicPr>
          <p:cNvPr id="46" name="Picture 8" descr="E:\ACTIVE\NeXtRAD\Images\Grid_Antenna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10200" y="4267200"/>
            <a:ext cx="1371600" cy="10668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838200" y="2971800"/>
            <a:ext cx="2057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u="sng" dirty="0" smtClean="0">
                <a:solidFill>
                  <a:schemeClr val="bg1"/>
                </a:solidFill>
              </a:rPr>
              <a:t>White RHINO</a:t>
            </a:r>
            <a:r>
              <a:rPr lang="en-ZA" dirty="0" smtClean="0">
                <a:solidFill>
                  <a:schemeClr val="bg1"/>
                </a:solidFill>
              </a:rPr>
              <a:t> platform for whitespaces radio application development, spectrum  monitoring, </a:t>
            </a:r>
            <a:r>
              <a:rPr lang="en-ZA" dirty="0" err="1" smtClean="0">
                <a:solidFill>
                  <a:schemeClr val="bg1"/>
                </a:solidFill>
              </a:rPr>
              <a:t>commications</a:t>
            </a:r>
            <a:r>
              <a:rPr lang="en-ZA" dirty="0" smtClean="0">
                <a:solidFill>
                  <a:schemeClr val="bg1"/>
                </a:solidFill>
              </a:rPr>
              <a:t>, radar, etc.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1800" y="335280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u="sng" dirty="0" smtClean="0">
                <a:solidFill>
                  <a:schemeClr val="bg1"/>
                </a:solidFill>
              </a:rPr>
              <a:t>RHINO Radar</a:t>
            </a:r>
            <a:r>
              <a:rPr lang="en-ZA" dirty="0" smtClean="0">
                <a:solidFill>
                  <a:schemeClr val="bg1"/>
                </a:solidFill>
              </a:rPr>
              <a:t> using RHINO platform to develop radar systems</a:t>
            </a:r>
            <a:endParaRPr lang="en-Z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chemeClr val="bg1">
                  <a:lumMod val="95000"/>
                </a:schemeClr>
              </a:gs>
              <a:gs pos="32001">
                <a:schemeClr val="bg1">
                  <a:lumMod val="85000"/>
                </a:schemeClr>
              </a:gs>
              <a:gs pos="47000">
                <a:schemeClr val="bg1">
                  <a:lumMod val="95000"/>
                </a:schemeClr>
              </a:gs>
              <a:gs pos="85001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White-RHINO</a:t>
            </a:r>
            <a:endParaRPr lang="en-IN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6951" y="685800"/>
            <a:ext cx="504077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705600" y="60960"/>
            <a:ext cx="2425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rgbClr val="C00000"/>
                </a:solidFill>
              </a:rPr>
              <a:t>By: </a:t>
            </a:r>
            <a:r>
              <a:rPr lang="en-ZA" dirty="0" err="1" smtClean="0">
                <a:solidFill>
                  <a:srgbClr val="C00000"/>
                </a:solidFill>
              </a:rPr>
              <a:t>Ojonav</a:t>
            </a:r>
            <a:r>
              <a:rPr lang="en-ZA" dirty="0" smtClean="0">
                <a:solidFill>
                  <a:srgbClr val="C00000"/>
                </a:solidFill>
              </a:rPr>
              <a:t> </a:t>
            </a:r>
            <a:r>
              <a:rPr lang="en-ZA" dirty="0" err="1" smtClean="0">
                <a:solidFill>
                  <a:srgbClr val="C00000"/>
                </a:solidFill>
              </a:rPr>
              <a:t>Hazarika</a:t>
            </a:r>
            <a:endParaRPr lang="en-ZA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1764" y="335280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rgbClr val="C00000"/>
                </a:solidFill>
              </a:rPr>
              <a:t>(Main supervisor: A </a:t>
            </a:r>
            <a:r>
              <a:rPr lang="en-ZA" dirty="0" err="1" smtClean="0">
                <a:solidFill>
                  <a:srgbClr val="C00000"/>
                </a:solidFill>
              </a:rPr>
              <a:t>Mishra</a:t>
            </a:r>
            <a:r>
              <a:rPr lang="en-ZA" dirty="0" smtClean="0">
                <a:solidFill>
                  <a:srgbClr val="C00000"/>
                </a:solidFill>
              </a:rPr>
              <a:t>)</a:t>
            </a:r>
            <a:endParaRPr lang="en-ZA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" y="929640"/>
            <a:ext cx="85496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Much Un-Used spectrum!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Called ‘Whitespaces’ …</a:t>
            </a: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e.g. Transition from 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Analog to Digital TV freed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many channels, these are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‘TV whitespaces’</a:t>
            </a: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  2008, FCC was first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organization to make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TV Band spectrum 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avail to unlicensed users.</a:t>
            </a: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Sharing of Spectrum done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by either spectrum sensing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or a database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management system.</a:t>
            </a: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AIM: develop a hardware platform which can operate as Whitespace Communication node with radar detection as its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commensal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operation. </a:t>
            </a:r>
            <a:endParaRPr lang="en-IN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" y="6488668"/>
            <a:ext cx="80105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Applications ideas: communications, ATC, border monitoring, cognitive radio prototyping</a:t>
            </a:r>
            <a:endParaRPr lang="en-ZA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7587" y="3624274"/>
            <a:ext cx="1143008" cy="114300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" y="1481328"/>
            <a:ext cx="8915400" cy="4525963"/>
          </a:xfrm>
        </p:spPr>
        <p:txBody>
          <a:bodyPr/>
          <a:lstStyle/>
          <a:p>
            <a:r>
              <a:rPr lang="en-US" dirty="0" smtClean="0"/>
              <a:t>Plans for sample radio applications, e.g. undergrad projects:</a:t>
            </a:r>
          </a:p>
          <a:p>
            <a:pPr lvl="1"/>
            <a:r>
              <a:rPr lang="en-US" dirty="0" smtClean="0"/>
              <a:t>Wireless router</a:t>
            </a:r>
          </a:p>
          <a:p>
            <a:pPr lvl="1"/>
            <a:r>
              <a:rPr lang="en-US" dirty="0" err="1" smtClean="0"/>
              <a:t>WiMAX</a:t>
            </a:r>
            <a:r>
              <a:rPr lang="en-US" dirty="0" smtClean="0"/>
              <a:t> receiver</a:t>
            </a:r>
          </a:p>
          <a:p>
            <a:pPr lvl="1"/>
            <a:r>
              <a:rPr lang="en-US" dirty="0" smtClean="0"/>
              <a:t>FM radio</a:t>
            </a:r>
          </a:p>
          <a:p>
            <a:pPr lvl="1"/>
            <a:r>
              <a:rPr lang="en-US" dirty="0" smtClean="0"/>
              <a:t>Television</a:t>
            </a:r>
          </a:p>
          <a:p>
            <a:pPr lvl="1"/>
            <a:r>
              <a:rPr lang="en-US" dirty="0" smtClean="0"/>
              <a:t>Radio direction finder</a:t>
            </a:r>
          </a:p>
          <a:p>
            <a:pPr lvl="1"/>
            <a:r>
              <a:rPr lang="en-US" dirty="0" smtClean="0"/>
              <a:t>Spectrum analyzer</a:t>
            </a:r>
          </a:p>
          <a:p>
            <a:pPr lvl="1"/>
            <a:r>
              <a:rPr lang="en-US" dirty="0" smtClean="0"/>
              <a:t>Two-way radio with</a:t>
            </a:r>
            <a:br>
              <a:rPr lang="en-US" dirty="0" smtClean="0"/>
            </a:br>
            <a:r>
              <a:rPr lang="en-US" dirty="0" smtClean="0"/>
              <a:t>voice disguiser</a:t>
            </a:r>
          </a:p>
          <a:p>
            <a:pPr lvl="1"/>
            <a:r>
              <a:rPr lang="en-US" dirty="0" smtClean="0"/>
              <a:t>Radar (e.g. speed sensor)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Prototyping SDR Applications on a Reconfigurable Computer (RC*)</a:t>
            </a:r>
            <a:endParaRPr lang="en-US" dirty="0"/>
          </a:p>
        </p:txBody>
      </p:sp>
      <p:pic>
        <p:nvPicPr>
          <p:cNvPr id="5" name="Picture 4" descr="rhino_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35015" y="2995620"/>
            <a:ext cx="1763900" cy="1071570"/>
          </a:xfrm>
          <a:prstGeom prst="rect">
            <a:avLst/>
          </a:prstGeom>
        </p:spPr>
      </p:pic>
      <p:pic>
        <p:nvPicPr>
          <p:cNvPr id="4" name="Picture 3" descr="wireless_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0274" y="1935480"/>
            <a:ext cx="1077936" cy="857256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 rot="1726081">
            <a:off x="5820307" y="2670373"/>
            <a:ext cx="492047" cy="428628"/>
          </a:xfrm>
          <a:prstGeom prst="leftRightArrow">
            <a:avLst>
              <a:gd name="adj1" fmla="val 34000"/>
              <a:gd name="adj2" fmla="val 42000"/>
            </a:avLst>
          </a:prstGeom>
          <a:solidFill>
            <a:schemeClr val="accent5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radi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63709" y="1995488"/>
            <a:ext cx="996887" cy="838199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 rot="5848204">
            <a:off x="7119357" y="2767352"/>
            <a:ext cx="492047" cy="428628"/>
          </a:xfrm>
          <a:prstGeom prst="leftRightArrow">
            <a:avLst>
              <a:gd name="adj1" fmla="val 34000"/>
              <a:gd name="adj2" fmla="val 42000"/>
            </a:avLst>
          </a:prstGeom>
          <a:solidFill>
            <a:schemeClr val="accent5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rhino_tex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73731" y="4104338"/>
            <a:ext cx="877309" cy="285752"/>
          </a:xfrm>
          <a:prstGeom prst="rect">
            <a:avLst/>
          </a:prstGeom>
        </p:spPr>
      </p:pic>
      <p:sp>
        <p:nvSpPr>
          <p:cNvPr id="11" name="Left-Right Arrow 10"/>
          <p:cNvSpPr/>
          <p:nvPr/>
        </p:nvSpPr>
        <p:spPr>
          <a:xfrm rot="21035889">
            <a:off x="7581231" y="3390121"/>
            <a:ext cx="492047" cy="428628"/>
          </a:xfrm>
          <a:prstGeom prst="leftRightArrow">
            <a:avLst>
              <a:gd name="adj1" fmla="val 34000"/>
              <a:gd name="adj2" fmla="val 42000"/>
            </a:avLst>
          </a:prstGeom>
          <a:solidFill>
            <a:schemeClr val="accent5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walkietalki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2971800"/>
            <a:ext cx="857249" cy="857249"/>
          </a:xfrm>
          <a:prstGeom prst="rect">
            <a:avLst/>
          </a:prstGeom>
        </p:spPr>
      </p:pic>
      <p:sp>
        <p:nvSpPr>
          <p:cNvPr id="13" name="Left-Right Arrow 12"/>
          <p:cNvSpPr/>
          <p:nvPr/>
        </p:nvSpPr>
        <p:spPr>
          <a:xfrm rot="197126">
            <a:off x="5386480" y="3373323"/>
            <a:ext cx="492047" cy="428628"/>
          </a:xfrm>
          <a:prstGeom prst="leftRightArrow">
            <a:avLst>
              <a:gd name="adj1" fmla="val 34000"/>
              <a:gd name="adj2" fmla="val 42000"/>
            </a:avLst>
          </a:prstGeom>
          <a:solidFill>
            <a:schemeClr val="accent5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eft-Right Arrow 14"/>
          <p:cNvSpPr/>
          <p:nvPr/>
        </p:nvSpPr>
        <p:spPr>
          <a:xfrm rot="19902547">
            <a:off x="5819425" y="4044493"/>
            <a:ext cx="492047" cy="428628"/>
          </a:xfrm>
          <a:prstGeom prst="leftRightArrow">
            <a:avLst>
              <a:gd name="adj1" fmla="val 34000"/>
              <a:gd name="adj2" fmla="val 42000"/>
            </a:avLst>
          </a:prstGeom>
          <a:solidFill>
            <a:schemeClr val="accent5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067573" y="4432952"/>
            <a:ext cx="2286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Some electronic products that can be emulated using a RHINO platform</a:t>
            </a:r>
            <a:endParaRPr lang="en-GB" sz="1200" dirty="0"/>
          </a:p>
        </p:txBody>
      </p:sp>
      <p:pic>
        <p:nvPicPr>
          <p:cNvPr id="18" name="Picture 17" descr="camer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8100392" y="3135038"/>
            <a:ext cx="1152128" cy="121968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800600" y="5380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i="1" dirty="0" smtClean="0"/>
              <a:t>Some benefits of </a:t>
            </a:r>
            <a:r>
              <a:rPr lang="en-ZA" i="1" dirty="0" err="1" smtClean="0"/>
              <a:t>reconf</a:t>
            </a:r>
            <a:r>
              <a:rPr lang="en-ZA" i="1" dirty="0" smtClean="0"/>
              <a:t>. computing: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 Quicker prototypes</a:t>
            </a:r>
          </a:p>
          <a:p>
            <a:pPr>
              <a:buFont typeface="Arial" pitchFamily="34" charset="0"/>
              <a:buChar char="•"/>
            </a:pPr>
            <a:r>
              <a:rPr lang="en-ZA" dirty="0"/>
              <a:t> </a:t>
            </a:r>
            <a:r>
              <a:rPr lang="en-ZA" dirty="0" smtClean="0"/>
              <a:t>Hardware reuse</a:t>
            </a:r>
          </a:p>
          <a:p>
            <a:pPr>
              <a:buFont typeface="Arial" pitchFamily="34" charset="0"/>
              <a:buChar char="•"/>
            </a:pPr>
            <a:r>
              <a:rPr lang="en-ZA" dirty="0" smtClean="0"/>
              <a:t> Faster infrastructure upgrades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The various parts of the Rhino project are taking shape</a:t>
            </a:r>
          </a:p>
          <a:p>
            <a:r>
              <a:rPr lang="en-ZA" dirty="0" smtClean="0"/>
              <a:t>Combination of Xilinx ISE and BORPH works, but more tool support, esp. For prototyping, e.g. Effective use of </a:t>
            </a:r>
            <a:r>
              <a:rPr lang="en-ZA" dirty="0" err="1" smtClean="0"/>
              <a:t>MiGen</a:t>
            </a:r>
            <a:r>
              <a:rPr lang="en-ZA" dirty="0" smtClean="0"/>
              <a:t> and a specialized DSL, could make things quicker and easier.</a:t>
            </a:r>
          </a:p>
          <a:p>
            <a:r>
              <a:rPr lang="en-ZA" dirty="0" smtClean="0"/>
              <a:t>Main focus for now needs to be on more firmware libraries, signal sampling, and integration with existing HDL processing modules</a:t>
            </a: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Conclusions</a:t>
            </a:r>
            <a:endParaRPr lang="en-ZA" dirty="0"/>
          </a:p>
        </p:txBody>
      </p:sp>
      <p:pic>
        <p:nvPicPr>
          <p:cNvPr id="5" name="Picture 2" descr="C:\Users\swinberg\Desktop\Workshop\Integrated_View_Rhino\Images\fuelpu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21920"/>
            <a:ext cx="389467" cy="3651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8823960" y="112440"/>
            <a:ext cx="203200" cy="3600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/>
          <p:cNvSpPr txBox="1"/>
          <p:nvPr/>
        </p:nvSpPr>
        <p:spPr>
          <a:xfrm>
            <a:off x="8487100" y="502920"/>
            <a:ext cx="5293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100%</a:t>
            </a:r>
            <a:endParaRPr lang="en-ZA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SKA </a:t>
            </a:r>
            <a:r>
              <a:rPr lang="en-US" dirty="0" err="1" smtClean="0"/>
              <a:t>MeerKAT</a:t>
            </a:r>
            <a:r>
              <a:rPr lang="en-US" dirty="0" smtClean="0"/>
              <a:t> (Karoo Array Telescope) for </a:t>
            </a:r>
            <a:r>
              <a:rPr lang="en-US" dirty="0"/>
              <a:t>funding HPC </a:t>
            </a:r>
            <a:r>
              <a:rPr lang="en-US" dirty="0" smtClean="0"/>
              <a:t>training and the Rhino platform</a:t>
            </a:r>
          </a:p>
          <a:p>
            <a:r>
              <a:rPr lang="en-US" dirty="0" smtClean="0"/>
              <a:t>Xilinx donation of electronic components and software tools</a:t>
            </a:r>
          </a:p>
          <a:p>
            <a:r>
              <a:rPr lang="en-US" dirty="0" smtClean="0"/>
              <a:t>Texas Instruments for donation of development resources and hardware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3077" name="Picture 5" descr="C:\Users\swinberg\Documents\ACTIVE\Publication\ICSTIE,2012\Slides\nexys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4908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winberg\Documents\ACTIVE\Publication\ICSTIE,2012\Slides\spartan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437" y="4916594"/>
            <a:ext cx="1609802" cy="109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winberg\Documents\ACTIVE\Publication\ICSTIE,2012\Slides\t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412" y="5899044"/>
            <a:ext cx="1467027" cy="8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winberg\Documents\ACTIVE\Publication\ICSTIE,2012\Slides\kat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531063"/>
            <a:ext cx="1459501" cy="98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winberg\Documents\ACTIVE\Publication\ICSTIE,2012\Slides\sk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301208"/>
            <a:ext cx="518077" cy="76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04800" y="457200"/>
            <a:ext cx="8305800" cy="4724400"/>
          </a:xfrm>
          <a:prstGeom prst="wedgeEllipseCallout">
            <a:avLst>
              <a:gd name="adj1" fmla="val -38898"/>
              <a:gd name="adj2" fmla="val 6290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 smtClean="0">
                <a:solidFill>
                  <a:schemeClr val="tx1"/>
                </a:solidFill>
              </a:rPr>
              <a:t>“FPGA have sure made possibly many innovations!</a:t>
            </a:r>
          </a:p>
          <a:p>
            <a:pPr algn="ctr"/>
            <a:r>
              <a:rPr lang="en-ZA" sz="3200" dirty="0" smtClean="0">
                <a:solidFill>
                  <a:schemeClr val="tx1"/>
                </a:solidFill>
              </a:rPr>
              <a:t>If I use one in a new project, are there any particular drawbacks I should be aware of?...”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6019800"/>
            <a:ext cx="6356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Developer in industry using Microprocessors / CPUs...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1340768"/>
            <a:ext cx="7772400" cy="1470025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ZA" sz="4800" dirty="0" smtClean="0">
                <a:latin typeface="Arial Rounded MT Bold" pitchFamily="34" charset="0"/>
              </a:rPr>
              <a:t>Thank you!</a:t>
            </a:r>
            <a:endParaRPr lang="en-ZA" sz="4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70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winberg\Documents\ACTIVE\Publication\ICSTIE,2012\Slides\meerkat_ques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486" y="4038600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questi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2852936"/>
            <a:ext cx="4283968" cy="3212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ZA" sz="4800" dirty="0" smtClean="0">
                <a:latin typeface="Arial Rounded MT Bold" pitchFamily="34" charset="0"/>
              </a:rPr>
              <a:t>Any Questions?</a:t>
            </a:r>
            <a:endParaRPr lang="en-ZA" sz="4800" dirty="0">
              <a:latin typeface="Arial Rounded MT Bold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82000" y="66720"/>
            <a:ext cx="645160" cy="690116"/>
            <a:chOff x="8382000" y="66720"/>
            <a:chExt cx="645160" cy="690116"/>
          </a:xfrm>
        </p:grpSpPr>
        <p:pic>
          <p:nvPicPr>
            <p:cNvPr id="5" name="Picture 2" descr="C:\Users\swinberg\Desktop\Workshop\Integrated_View_Rhino\Images\fuelpump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82000" y="121920"/>
              <a:ext cx="389467" cy="365125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8823960" y="66720"/>
              <a:ext cx="203200" cy="396000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487100" y="502920"/>
              <a:ext cx="52931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050" dirty="0" smtClean="0"/>
                <a:t>110%</a:t>
              </a:r>
              <a:endParaRPr lang="en-ZA" sz="10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019" y="2967335"/>
            <a:ext cx="4079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Extra Slides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rph_block_diagram_v1.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44000" cy="652046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857232"/>
            <a:ext cx="1237932" cy="86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" y="-15240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Rhino v1.0 schematic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003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1066800" y="533400"/>
            <a:ext cx="7010400" cy="4572000"/>
          </a:xfrm>
          <a:prstGeom prst="wedgeEllipseCallout">
            <a:avLst>
              <a:gd name="adj1" fmla="val 41102"/>
              <a:gd name="adj2" fmla="val 66241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ZA" sz="3200" dirty="0" smtClean="0">
                <a:solidFill>
                  <a:schemeClr val="tx1"/>
                </a:solidFill>
              </a:rPr>
              <a:t>Drawbacks…</a:t>
            </a:r>
          </a:p>
          <a:p>
            <a:pPr algn="ctr"/>
            <a:r>
              <a:rPr lang="en-ZA" sz="3200" dirty="0" smtClean="0">
                <a:solidFill>
                  <a:schemeClr val="tx1"/>
                </a:solidFill>
              </a:rPr>
              <a:t>I suppose so: Can takes a while to learn the tools for one thing…  </a:t>
            </a:r>
          </a:p>
          <a:p>
            <a:pPr algn="ctr"/>
            <a:r>
              <a:rPr lang="en-ZA" sz="3200" dirty="0" smtClean="0">
                <a:solidFill>
                  <a:schemeClr val="tx1"/>
                </a:solidFill>
              </a:rPr>
              <a:t>Actually there are </a:t>
            </a:r>
            <a:r>
              <a:rPr lang="en-ZA" sz="3200" i="1" dirty="0" smtClean="0">
                <a:solidFill>
                  <a:schemeClr val="tx1"/>
                </a:solidFill>
              </a:rPr>
              <a:t>quite a few</a:t>
            </a:r>
            <a:r>
              <a:rPr lang="en-ZA" sz="3200" dirty="0" smtClean="0">
                <a:solidFill>
                  <a:schemeClr val="tx1"/>
                </a:solidFill>
              </a:rPr>
              <a:t> other things too…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6019800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My response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5175" cy="677826"/>
          </a:xfrm>
        </p:spPr>
        <p:txBody>
          <a:bodyPr>
            <a:normAutofit fontScale="90000"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Any Drawbacks?!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mudd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8750" y="3104334"/>
            <a:ext cx="3177105" cy="2379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37049" y="5517570"/>
            <a:ext cx="4410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>
                <a:solidFill>
                  <a:schemeClr val="bg1"/>
                </a:solidFill>
              </a:rPr>
              <a:t>Things can get rather… muddy!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" y="4922520"/>
            <a:ext cx="3185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 Only does the digital part – still need analogue components, user interface, and circuitry that interacts with the outside world.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0481" y="1032863"/>
            <a:ext cx="5179422" cy="92333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 Has a limited number of IO</a:t>
            </a:r>
            <a:br>
              <a:rPr lang="en-ZA" dirty="0" smtClean="0">
                <a:solidFill>
                  <a:schemeClr val="bg1"/>
                </a:solidFill>
              </a:rPr>
            </a:br>
            <a:r>
              <a:rPr lang="en-ZA" dirty="0" smtClean="0">
                <a:solidFill>
                  <a:schemeClr val="bg1"/>
                </a:solidFill>
              </a:rPr>
              <a:t> pins that can connect up with external  signals.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25240" y="1913890"/>
            <a:ext cx="5150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Susceptible to EM disturbances, PCB and other components needs to be suitably placed to avoid interfering with functioning of FPGA.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24028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 Typically a slower clock than most fast CPUs nowadays (e.g. 100MHz clock speed).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4290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 Typically has lots of pins that need to be soldered on, needing small track width and multilayer PCBs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909549"/>
            <a:ext cx="238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 Often can’t achieve full utilization of </a:t>
            </a:r>
            <a:r>
              <a:rPr lang="en-ZA" dirty="0" err="1" smtClean="0">
                <a:solidFill>
                  <a:schemeClr val="bg1"/>
                </a:solidFill>
              </a:rPr>
              <a:t>PLBs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4624030"/>
            <a:ext cx="238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 Place &amp; route can take a long time to complete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3760258"/>
            <a:ext cx="238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 Limitations of internal interconnects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9792676">
            <a:off x="7154665" y="289385"/>
            <a:ext cx="16289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2400" i="1" dirty="0" smtClean="0">
                <a:solidFill>
                  <a:schemeClr val="bg1"/>
                </a:solidFill>
              </a:rPr>
              <a:t>Here’s</a:t>
            </a:r>
            <a:br>
              <a:rPr lang="en-ZA" sz="2400" i="1" dirty="0" smtClean="0">
                <a:solidFill>
                  <a:schemeClr val="bg1"/>
                </a:solidFill>
              </a:rPr>
            </a:br>
            <a:r>
              <a:rPr lang="en-ZA" sz="2400" i="1" dirty="0" smtClean="0">
                <a:solidFill>
                  <a:schemeClr val="bg1"/>
                </a:solidFill>
              </a:rPr>
              <a:t>just a few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" y="103632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ZA" dirty="0" smtClean="0">
                <a:solidFill>
                  <a:schemeClr val="bg1"/>
                </a:solidFill>
              </a:rPr>
              <a:t> FPGA Firmware a specialized form of development that combines challenges of both s/w and h/w… and then some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5268948" y="2996952"/>
            <a:ext cx="988161" cy="486166"/>
          </a:xfrm>
          <a:prstGeom prst="wedgeEllipseCallout">
            <a:avLst>
              <a:gd name="adj1" fmla="val -62468"/>
              <a:gd name="adj2" fmla="val 1309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ZA" dirty="0" err="1" smtClean="0">
                <a:solidFill>
                  <a:schemeClr val="bg1"/>
                </a:solidFill>
              </a:rPr>
              <a:t>Eeek</a:t>
            </a:r>
            <a:r>
              <a:rPr lang="en-ZA" dirty="0" smtClean="0">
                <a:solidFill>
                  <a:schemeClr val="bg1"/>
                </a:solidFill>
              </a:rPr>
              <a:t>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winberg\Desktop\Workshop\Integrated_View_Rhino\Images\rhinosp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876800"/>
            <a:ext cx="762000" cy="762000"/>
          </a:xfrm>
          <a:prstGeom prst="rect">
            <a:avLst/>
          </a:prstGeom>
          <a:noFill/>
        </p:spPr>
      </p:pic>
      <p:pic>
        <p:nvPicPr>
          <p:cNvPr id="5" name="Picture 2" descr="C:\Users\swinberg\Desktop\Workshop\Integrated_View_Rhino\Images\rhinosp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5181600"/>
            <a:ext cx="762000" cy="762000"/>
          </a:xfrm>
          <a:prstGeom prst="rect">
            <a:avLst/>
          </a:prstGeom>
          <a:noFill/>
        </p:spPr>
      </p:pic>
      <p:pic>
        <p:nvPicPr>
          <p:cNvPr id="6" name="Picture 2" descr="C:\Users\swinberg\Desktop\Workshop\Integrated_View_Rhino\Images\rhinosp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733800"/>
            <a:ext cx="685800" cy="685800"/>
          </a:xfrm>
          <a:prstGeom prst="rect">
            <a:avLst/>
          </a:prstGeom>
          <a:noFill/>
        </p:spPr>
      </p:pic>
      <p:pic>
        <p:nvPicPr>
          <p:cNvPr id="7" name="Picture 2" descr="C:\Users\swinberg\Desktop\Workshop\Integrated_View_Rhino\Images\rhinosp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657600"/>
            <a:ext cx="685800" cy="685800"/>
          </a:xfrm>
          <a:prstGeom prst="rect">
            <a:avLst/>
          </a:prstGeom>
          <a:noFill/>
        </p:spPr>
      </p:pic>
      <p:pic>
        <p:nvPicPr>
          <p:cNvPr id="8" name="Picture 2" descr="C:\Users\swinberg\Desktop\Workshop\Integrated_View_Rhino\Images\rhinosp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438400"/>
            <a:ext cx="533400" cy="533400"/>
          </a:xfrm>
          <a:prstGeom prst="rect">
            <a:avLst/>
          </a:prstGeom>
          <a:noFill/>
        </p:spPr>
      </p:pic>
      <p:pic>
        <p:nvPicPr>
          <p:cNvPr id="9" name="Picture 2" descr="C:\Users\swinberg\Desktop\Workshop\Integrated_View_Rhino\Images\rhinosp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362200"/>
            <a:ext cx="533400" cy="533400"/>
          </a:xfrm>
          <a:prstGeom prst="rect">
            <a:avLst/>
          </a:prstGeom>
          <a:noFill/>
        </p:spPr>
      </p:pic>
      <p:pic>
        <p:nvPicPr>
          <p:cNvPr id="10" name="Picture 2" descr="C:\Users\swinberg\Desktop\Workshop\Integrated_View_Rhino\Images\rhinosp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447800"/>
            <a:ext cx="457200" cy="457200"/>
          </a:xfrm>
          <a:prstGeom prst="rect">
            <a:avLst/>
          </a:prstGeom>
          <a:noFill/>
        </p:spPr>
      </p:pic>
      <p:pic>
        <p:nvPicPr>
          <p:cNvPr id="11" name="Picture 2" descr="C:\Users\swinberg\Desktop\Workshop\Integrated_View_Rhino\Images\rhinosp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371600"/>
            <a:ext cx="457200" cy="457200"/>
          </a:xfrm>
          <a:prstGeom prst="rect">
            <a:avLst/>
          </a:prstGeom>
          <a:noFill/>
        </p:spPr>
      </p:pic>
      <p:pic>
        <p:nvPicPr>
          <p:cNvPr id="12" name="Picture 2" descr="C:\Users\swinberg\Desktop\Workshop\Integrated_View_Rhino\Images\rhinosp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"/>
            <a:ext cx="381000" cy="381000"/>
          </a:xfrm>
          <a:prstGeom prst="rect">
            <a:avLst/>
          </a:prstGeom>
          <a:noFill/>
        </p:spPr>
      </p:pic>
      <p:pic>
        <p:nvPicPr>
          <p:cNvPr id="13" name="Picture 2" descr="C:\Users\swinberg\Desktop\Workshop\Integrated_View_Rhino\Images\rhinosp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0" y="228600"/>
            <a:ext cx="381000" cy="381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16158" y="914400"/>
            <a:ext cx="653244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Skills development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Design reuse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Knowledge exchange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381000"/>
            <a:ext cx="6146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Some of the significant difficulties include effective...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304800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Outline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726" y="1219200"/>
            <a:ext cx="41969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Intro to RHINO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486" y="2026920"/>
            <a:ext cx="70022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SDR Objectives for Rhino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9414" y="2827199"/>
            <a:ext cx="84032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Skills development challenges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867" y="3650159"/>
            <a:ext cx="77283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Integrated view of the parts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9867" y="4572000"/>
            <a:ext cx="45640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Further projects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106680" y="1402080"/>
            <a:ext cx="228600" cy="228600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sx="110000" sy="11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Flowchart: Process 13"/>
          <p:cNvSpPr/>
          <p:nvPr/>
        </p:nvSpPr>
        <p:spPr>
          <a:xfrm>
            <a:off x="106680" y="2209800"/>
            <a:ext cx="228600" cy="228600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sx="110000" sy="11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Flowchart: Process 14"/>
          <p:cNvSpPr/>
          <p:nvPr/>
        </p:nvSpPr>
        <p:spPr>
          <a:xfrm>
            <a:off x="106680" y="3002280"/>
            <a:ext cx="228600" cy="228600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sx="110000" sy="11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Flowchart: Process 15"/>
          <p:cNvSpPr/>
          <p:nvPr/>
        </p:nvSpPr>
        <p:spPr>
          <a:xfrm>
            <a:off x="106680" y="3810000"/>
            <a:ext cx="228600" cy="228600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sx="110000" sy="11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Flowchart: Process 16"/>
          <p:cNvSpPr/>
          <p:nvPr/>
        </p:nvSpPr>
        <p:spPr>
          <a:xfrm>
            <a:off x="106680" y="4800600"/>
            <a:ext cx="228600" cy="228600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sx="110000" sy="11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21" name="Group 20"/>
          <p:cNvGrpSpPr/>
          <p:nvPr/>
        </p:nvGrpSpPr>
        <p:grpSpPr>
          <a:xfrm>
            <a:off x="8382000" y="121920"/>
            <a:ext cx="609600" cy="381000"/>
            <a:chOff x="7924800" y="228600"/>
            <a:chExt cx="914400" cy="609600"/>
          </a:xfrm>
        </p:grpSpPr>
        <p:pic>
          <p:nvPicPr>
            <p:cNvPr id="3074" name="Picture 2" descr="C:\Users\swinberg\Desktop\Workshop\Integrated_View_Rhino\Images\fuelpump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24800" y="228600"/>
              <a:ext cx="584200" cy="584200"/>
            </a:xfrm>
            <a:prstGeom prst="rect">
              <a:avLst/>
            </a:prstGeom>
            <a:noFill/>
          </p:spPr>
        </p:pic>
        <p:grpSp>
          <p:nvGrpSpPr>
            <p:cNvPr id="20" name="Group 19"/>
            <p:cNvGrpSpPr/>
            <p:nvPr/>
          </p:nvGrpSpPr>
          <p:grpSpPr>
            <a:xfrm>
              <a:off x="8534400" y="228600"/>
              <a:ext cx="304800" cy="609600"/>
              <a:chOff x="8534400" y="228600"/>
              <a:chExt cx="762000" cy="70104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8534400" y="228600"/>
                <a:ext cx="762000" cy="685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534400" y="822960"/>
                <a:ext cx="762000" cy="106680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8532820" y="502920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50" dirty="0" smtClean="0"/>
              <a:t>15%</a:t>
            </a:r>
            <a:endParaRPr lang="en-ZA" sz="1050" dirty="0"/>
          </a:p>
        </p:txBody>
      </p:sp>
      <p:sp>
        <p:nvSpPr>
          <p:cNvPr id="23" name="Rectangle 22"/>
          <p:cNvSpPr/>
          <p:nvPr/>
        </p:nvSpPr>
        <p:spPr>
          <a:xfrm>
            <a:off x="381000" y="5410200"/>
            <a:ext cx="32255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Conclusion</a:t>
            </a:r>
          </a:p>
        </p:txBody>
      </p:sp>
      <p:sp>
        <p:nvSpPr>
          <p:cNvPr id="24" name="Flowchart: Process 23"/>
          <p:cNvSpPr/>
          <p:nvPr/>
        </p:nvSpPr>
        <p:spPr>
          <a:xfrm>
            <a:off x="106680" y="5562600"/>
            <a:ext cx="228600" cy="228600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sx="110000" sy="11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23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The RHINO platform</a:t>
            </a:r>
            <a:endParaRPr lang="en-ZA" dirty="0"/>
          </a:p>
        </p:txBody>
      </p:sp>
      <p:pic>
        <p:nvPicPr>
          <p:cNvPr id="2050" name="Picture 2" descr="C:\aoa\Projects\Publication\Completed\Knowledge2011\Images\rhino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2543" y="1905000"/>
            <a:ext cx="5080000" cy="3086100"/>
          </a:xfrm>
          <a:prstGeom prst="rect">
            <a:avLst/>
          </a:prstGeom>
          <a:noFill/>
        </p:spPr>
      </p:pic>
      <p:grpSp>
        <p:nvGrpSpPr>
          <p:cNvPr id="2" name="Group 7"/>
          <p:cNvGrpSpPr/>
          <p:nvPr/>
        </p:nvGrpSpPr>
        <p:grpSpPr>
          <a:xfrm>
            <a:off x="204191" y="2254796"/>
            <a:ext cx="3312318" cy="2559150"/>
            <a:chOff x="179562" y="2421582"/>
            <a:chExt cx="5194300" cy="4013200"/>
          </a:xfrm>
        </p:grpSpPr>
        <p:sp>
          <p:nvSpPr>
            <p:cNvPr id="5" name="Rectangle 3"/>
            <p:cNvSpPr txBox="1">
              <a:spLocks noChangeArrowheads="1"/>
            </p:cNvSpPr>
            <p:nvPr/>
          </p:nvSpPr>
          <p:spPr>
            <a:xfrm>
              <a:off x="179562" y="5445770"/>
              <a:ext cx="5194300" cy="989012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lvl="0" indent="-256032" algn="ctr">
                <a:spcBef>
                  <a:spcPts val="400"/>
                </a:spcBef>
                <a:buClr>
                  <a:schemeClr val="accent1"/>
                </a:buClr>
                <a:buSzPct val="68000"/>
              </a:pPr>
              <a:r>
                <a:rPr lang="en-ZA" dirty="0" smtClean="0">
                  <a:solidFill>
                    <a:schemeClr val="bg1"/>
                  </a:solidFill>
                </a:rPr>
                <a:t>www.rhinoplatform.org</a:t>
              </a:r>
              <a:endParaRPr kumimoji="0" lang="en-ZA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7" name="AutoShape 14"/>
            <p:cNvSpPr>
              <a:spLocks noChangeArrowheads="1"/>
            </p:cNvSpPr>
            <p:nvPr/>
          </p:nvSpPr>
          <p:spPr bwMode="auto">
            <a:xfrm>
              <a:off x="898699" y="2421582"/>
              <a:ext cx="3455988" cy="2736850"/>
            </a:xfrm>
            <a:prstGeom prst="roundRect">
              <a:avLst>
                <a:gd name="adj" fmla="val 16667"/>
              </a:avLst>
            </a:prstGeom>
            <a:noFill/>
            <a:ln w="1016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442427" y="2831812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...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5179" y="5249515"/>
            <a:ext cx="4812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Lower cost than ROACH or BEE platform; but various tradeoffs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were made, i.e. smaller FPGA, less memory, etc. than ROACH.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6" name="Picture 2" descr="C:\Users\Simon\Documents\Rhino\Logo\rhino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27" y="2353326"/>
            <a:ext cx="1696508" cy="157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hino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" t="4118" r="5843" b="17873"/>
          <a:stretch>
            <a:fillRect/>
          </a:stretch>
        </p:blipFill>
        <p:spPr bwMode="auto">
          <a:xfrm>
            <a:off x="6859332" y="73496"/>
            <a:ext cx="2108312" cy="7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152045" y="4044770"/>
            <a:ext cx="14125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Currently $1750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27845" y="4325450"/>
            <a:ext cx="19399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Schematics are all open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and freely available, 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can rework and </a:t>
            </a:r>
            <a:r>
              <a:rPr lang="en-US" sz="1200" dirty="0" err="1" smtClean="0">
                <a:solidFill>
                  <a:schemeClr val="bg1"/>
                </a:solidFill>
              </a:rPr>
              <a:t>refab</a:t>
            </a:r>
            <a:r>
              <a:rPr lang="en-US" sz="1200" dirty="0" smtClean="0">
                <a:solidFill>
                  <a:schemeClr val="bg1"/>
                </a:solidFill>
              </a:rPr>
              <a:t/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your own version.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191" y="1143000"/>
            <a:ext cx="8644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u="sng" dirty="0" smtClean="0">
                <a:solidFill>
                  <a:schemeClr val="bg2">
                    <a:lumMod val="75000"/>
                  </a:schemeClr>
                </a:solidFill>
              </a:rPr>
              <a:t>R</a:t>
            </a:r>
            <a:r>
              <a:rPr lang="en-ZA" dirty="0" smtClean="0">
                <a:solidFill>
                  <a:schemeClr val="bg2">
                    <a:lumMod val="75000"/>
                  </a:schemeClr>
                </a:solidFill>
              </a:rPr>
              <a:t>econfigurable </a:t>
            </a:r>
            <a:r>
              <a:rPr lang="en-ZA" u="sng" dirty="0">
                <a:solidFill>
                  <a:schemeClr val="bg2">
                    <a:lumMod val="75000"/>
                  </a:schemeClr>
                </a:solidFill>
              </a:rPr>
              <a:t>H</a:t>
            </a:r>
            <a:r>
              <a:rPr lang="en-ZA" dirty="0">
                <a:solidFill>
                  <a:schemeClr val="bg2">
                    <a:lumMod val="75000"/>
                  </a:schemeClr>
                </a:solidFill>
              </a:rPr>
              <a:t>ardware </a:t>
            </a:r>
            <a:r>
              <a:rPr lang="en-ZA" u="sng" dirty="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en-ZA" dirty="0">
                <a:solidFill>
                  <a:schemeClr val="bg2">
                    <a:lumMod val="75000"/>
                  </a:schemeClr>
                </a:solidFill>
              </a:rPr>
              <a:t>nterface for </a:t>
            </a:r>
            <a:r>
              <a:rPr lang="en-ZA" dirty="0" err="1">
                <a:solidFill>
                  <a:schemeClr val="bg2">
                    <a:lumMod val="75000"/>
                  </a:schemeClr>
                </a:solidFill>
              </a:rPr>
              <a:t>computi</a:t>
            </a:r>
            <a:r>
              <a:rPr lang="en-ZA" u="sng" dirty="0" err="1">
                <a:solidFill>
                  <a:schemeClr val="bg2">
                    <a:lumMod val="75000"/>
                  </a:schemeClr>
                </a:solidFill>
              </a:rPr>
              <a:t>N</a:t>
            </a:r>
            <a:r>
              <a:rPr lang="en-ZA" dirty="0" err="1">
                <a:solidFill>
                  <a:schemeClr val="bg2">
                    <a:lumMod val="75000"/>
                  </a:schemeClr>
                </a:solidFill>
              </a:rPr>
              <a:t>g</a:t>
            </a:r>
            <a:r>
              <a:rPr lang="en-ZA" dirty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en-ZA" dirty="0" err="1">
                <a:solidFill>
                  <a:schemeClr val="bg2">
                    <a:lumMod val="75000"/>
                  </a:schemeClr>
                </a:solidFill>
              </a:rPr>
              <a:t>radi</a:t>
            </a:r>
            <a:r>
              <a:rPr lang="en-ZA" u="sng" dirty="0" err="1">
                <a:solidFill>
                  <a:schemeClr val="bg2">
                    <a:lumMod val="75000"/>
                  </a:schemeClr>
                </a:solidFill>
              </a:rPr>
              <a:t>O</a:t>
            </a:r>
            <a:r>
              <a:rPr lang="en-ZA" dirty="0">
                <a:solidFill>
                  <a:schemeClr val="bg2">
                    <a:lumMod val="75000"/>
                  </a:schemeClr>
                </a:solidFill>
              </a:rPr>
              <a:t> (RHINO</a:t>
            </a:r>
            <a:r>
              <a:rPr lang="en-ZA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en-ZA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533400" y="914400"/>
            <a:ext cx="1828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22320" y="4953000"/>
            <a:ext cx="2717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PCB Design S. Scott &amp; A. </a:t>
            </a:r>
            <a:r>
              <a:rPr lang="en-US" sz="1200" dirty="0" err="1" smtClean="0">
                <a:solidFill>
                  <a:schemeClr val="bg1"/>
                </a:solidFill>
              </a:rPr>
              <a:t>Langman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4495800"/>
            <a:ext cx="12666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Tutorials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Documents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Resources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Updates/News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Links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1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5067</TotalTime>
  <Words>2085</Words>
  <Application>Microsoft Office PowerPoint</Application>
  <PresentationFormat>On-screen Show (4:3)</PresentationFormat>
  <Paragraphs>428</Paragraphs>
  <Slides>43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Concourse</vt:lpstr>
      <vt:lpstr>PowerPoint Presentation</vt:lpstr>
      <vt:lpstr>Where our team is from…</vt:lpstr>
      <vt:lpstr>PowerPoint Presentation</vt:lpstr>
      <vt:lpstr>PowerPoint Presentation</vt:lpstr>
      <vt:lpstr>PowerPoint Presentation</vt:lpstr>
      <vt:lpstr>Any Drawbacks?!</vt:lpstr>
      <vt:lpstr>PowerPoint Presentation</vt:lpstr>
      <vt:lpstr>PowerPoint Presentation</vt:lpstr>
      <vt:lpstr>The RHINO platform</vt:lpstr>
      <vt:lpstr>Overarching purpose of the RHINO Project</vt:lpstr>
      <vt:lpstr>Why Rhino?</vt:lpstr>
      <vt:lpstr>Rhino Architecture</vt:lpstr>
      <vt:lpstr>Software Defined Radio (SDR)</vt:lpstr>
      <vt:lpstr>Towards a ‘World’ of SDR potential applications and prototyping</vt:lpstr>
      <vt:lpstr>PowerPoint Presentation</vt:lpstr>
      <vt:lpstr>Skills required for SDR</vt:lpstr>
      <vt:lpstr>Skills required for SDR</vt:lpstr>
      <vt:lpstr>Skills required for SDR</vt:lpstr>
      <vt:lpstr>Skills required for SDR</vt:lpstr>
      <vt:lpstr>Towards... Building local knowledge &amp; stimulating &amp; prototyping radio-related systems</vt:lpstr>
      <vt:lpstr>PowerPoint Presentation</vt:lpstr>
      <vt:lpstr>Parts of the Rhino Project</vt:lpstr>
      <vt:lpstr>Parts of the Rhino Project</vt:lpstr>
      <vt:lpstr>Parts of the Rhino Project</vt:lpstr>
      <vt:lpstr>SDR-DSL</vt:lpstr>
      <vt:lpstr>MiGen: Milkymist Generator collaboration with M-Labs</vt:lpstr>
      <vt:lpstr>MiGen collaboration with M-Labs</vt:lpstr>
      <vt:lpstr>Parts of the Rhino Project</vt:lpstr>
      <vt:lpstr>Parts of the Rhino Project</vt:lpstr>
      <vt:lpstr>Taming the Rhino: Towards  a  simplified tool-chain  for  the RHINO platform</vt:lpstr>
      <vt:lpstr>Parts of the Rhino Project</vt:lpstr>
      <vt:lpstr>Putting The Rrrr in RHINO</vt:lpstr>
      <vt:lpstr>Parts of the Rhino Project</vt:lpstr>
      <vt:lpstr>RACCMS1 Functional Diagram</vt:lpstr>
      <vt:lpstr>Building on from RHINO</vt:lpstr>
      <vt:lpstr>White-RHINO</vt:lpstr>
      <vt:lpstr>Prototyping SDR Applications on a Reconfigurable Computer (RC*)</vt:lpstr>
      <vt:lpstr>Conclusions</vt:lpstr>
      <vt:lpstr>Acknowledgements</vt:lpstr>
      <vt:lpstr>PowerPoint Presentation</vt:lpstr>
      <vt:lpstr>Any Questions?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RHINO Platform and SDR work</dc:title>
  <dc:creator>Simon Winberg</dc:creator>
  <cp:lastModifiedBy>Simon Winberg</cp:lastModifiedBy>
  <cp:revision>429</cp:revision>
  <dcterms:created xsi:type="dcterms:W3CDTF">2011-03-06T19:04:21Z</dcterms:created>
  <dcterms:modified xsi:type="dcterms:W3CDTF">2014-02-10T20:33:06Z</dcterms:modified>
</cp:coreProperties>
</file>