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3.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4.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5.xml" ContentType="application/vnd.openxmlformats-officedocument.presentationml.comments+xml"/>
  <Override PartName="/ppt/notesSlides/notesSlide20.xml" ContentType="application/vnd.openxmlformats-officedocument.presentationml.notesSlide+xml"/>
  <Override PartName="/ppt/comments/comment6.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7.xml" ContentType="application/vnd.openxmlformats-officedocument.presentationml.comments+xml"/>
  <Override PartName="/ppt/notesSlides/notesSlide25.xml" ContentType="application/vnd.openxmlformats-officedocument.presentationml.notesSlide+xml"/>
  <Override PartName="/ppt/comments/comment8.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comment9.xml" ContentType="application/vnd.openxmlformats-officedocument.presentationml.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omments/comment10.xml" ContentType="application/vnd.openxmlformats-officedocument.presentationml.comments+xml"/>
  <Override PartName="/ppt/notesSlides/notesSlide34.xml" ContentType="application/vnd.openxmlformats-officedocument.presentationml.notesSlide+xml"/>
  <Override PartName="/ppt/comments/comment11.xml" ContentType="application/vnd.openxmlformats-officedocument.presentationml.comments+xml"/>
  <Override PartName="/ppt/comments/comment12.xml" ContentType="application/vnd.openxmlformats-officedocument.presentationml.comment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comment13.xml" ContentType="application/vnd.openxmlformats-officedocument.presentationml.comment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omments/comment14.xml" ContentType="application/vnd.openxmlformats-officedocument.presentationml.comments+xml"/>
  <Override PartName="/ppt/notesSlides/notesSlide40.xml" ContentType="application/vnd.openxmlformats-officedocument.presentationml.notesSlide+xml"/>
  <Override PartName="/ppt/comments/comment15.xml" ContentType="application/vnd.openxmlformats-officedocument.presentationml.comments+xml"/>
  <Override PartName="/ppt/notesSlides/notesSlide41.xml" ContentType="application/vnd.openxmlformats-officedocument.presentationml.notesSlide+xml"/>
  <Override PartName="/ppt/comments/comment16.xml" ContentType="application/vnd.openxmlformats-officedocument.presentationml.comment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omments/comment17.xml" ContentType="application/vnd.openxmlformats-officedocument.presentationml.comments+xml"/>
  <Override PartName="/ppt/comments/comment18.xml" ContentType="application/vnd.openxmlformats-officedocument.presentationml.comment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omments/comment19.xml" ContentType="application/vnd.openxmlformats-officedocument.presentationml.comment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720" r:id="rId2"/>
  </p:sldMasterIdLst>
  <p:notesMasterIdLst>
    <p:notesMasterId r:id="rId86"/>
  </p:notesMasterIdLst>
  <p:handoutMasterIdLst>
    <p:handoutMasterId r:id="rId87"/>
  </p:handoutMasterIdLst>
  <p:sldIdLst>
    <p:sldId id="256" r:id="rId3"/>
    <p:sldId id="350" r:id="rId4"/>
    <p:sldId id="453" r:id="rId5"/>
    <p:sldId id="454" r:id="rId6"/>
    <p:sldId id="455" r:id="rId7"/>
    <p:sldId id="456" r:id="rId8"/>
    <p:sldId id="457" r:id="rId9"/>
    <p:sldId id="458" r:id="rId10"/>
    <p:sldId id="459" r:id="rId11"/>
    <p:sldId id="365" r:id="rId12"/>
    <p:sldId id="443" r:id="rId13"/>
    <p:sldId id="376" r:id="rId14"/>
    <p:sldId id="377" r:id="rId15"/>
    <p:sldId id="325" r:id="rId16"/>
    <p:sldId id="347" r:id="rId17"/>
    <p:sldId id="267" r:id="rId18"/>
    <p:sldId id="378" r:id="rId19"/>
    <p:sldId id="379" r:id="rId20"/>
    <p:sldId id="380" r:id="rId21"/>
    <p:sldId id="348" r:id="rId22"/>
    <p:sldId id="349" r:id="rId23"/>
    <p:sldId id="268" r:id="rId24"/>
    <p:sldId id="269" r:id="rId25"/>
    <p:sldId id="326" r:id="rId26"/>
    <p:sldId id="327" r:id="rId27"/>
    <p:sldId id="444" r:id="rId28"/>
    <p:sldId id="416" r:id="rId29"/>
    <p:sldId id="412" r:id="rId30"/>
    <p:sldId id="428" r:id="rId31"/>
    <p:sldId id="413" r:id="rId32"/>
    <p:sldId id="429" r:id="rId33"/>
    <p:sldId id="381" r:id="rId34"/>
    <p:sldId id="445" r:id="rId35"/>
    <p:sldId id="417" r:id="rId36"/>
    <p:sldId id="426" r:id="rId37"/>
    <p:sldId id="430" r:id="rId38"/>
    <p:sldId id="431" r:id="rId39"/>
    <p:sldId id="432" r:id="rId40"/>
    <p:sldId id="433" r:id="rId41"/>
    <p:sldId id="434" r:id="rId42"/>
    <p:sldId id="328" r:id="rId43"/>
    <p:sldId id="446" r:id="rId44"/>
    <p:sldId id="384" r:id="rId45"/>
    <p:sldId id="439" r:id="rId46"/>
    <p:sldId id="440" r:id="rId47"/>
    <p:sldId id="418" r:id="rId48"/>
    <p:sldId id="419" r:id="rId49"/>
    <p:sldId id="447" r:id="rId50"/>
    <p:sldId id="435" r:id="rId51"/>
    <p:sldId id="436" r:id="rId52"/>
    <p:sldId id="448" r:id="rId53"/>
    <p:sldId id="286" r:id="rId54"/>
    <p:sldId id="361" r:id="rId55"/>
    <p:sldId id="437" r:id="rId56"/>
    <p:sldId id="438" r:id="rId57"/>
    <p:sldId id="423" r:id="rId58"/>
    <p:sldId id="388" r:id="rId59"/>
    <p:sldId id="449" r:id="rId60"/>
    <p:sldId id="424" r:id="rId61"/>
    <p:sldId id="441" r:id="rId62"/>
    <p:sldId id="442" r:id="rId63"/>
    <p:sldId id="450" r:id="rId64"/>
    <p:sldId id="392" r:id="rId65"/>
    <p:sldId id="393" r:id="rId66"/>
    <p:sldId id="394" r:id="rId67"/>
    <p:sldId id="395" r:id="rId68"/>
    <p:sldId id="400" r:id="rId69"/>
    <p:sldId id="401" r:id="rId70"/>
    <p:sldId id="396" r:id="rId71"/>
    <p:sldId id="398" r:id="rId72"/>
    <p:sldId id="406" r:id="rId73"/>
    <p:sldId id="451" r:id="rId74"/>
    <p:sldId id="452" r:id="rId75"/>
    <p:sldId id="369" r:id="rId76"/>
    <p:sldId id="370" r:id="rId77"/>
    <p:sldId id="371" r:id="rId78"/>
    <p:sldId id="460" r:id="rId79"/>
    <p:sldId id="461" r:id="rId80"/>
    <p:sldId id="374" r:id="rId81"/>
    <p:sldId id="375" r:id="rId82"/>
    <p:sldId id="344" r:id="rId83"/>
    <p:sldId id="343" r:id="rId84"/>
    <p:sldId id="345" r:id="rId85"/>
  </p:sldIdLst>
  <p:sldSz cx="9144000" cy="6858000" type="screen4x3"/>
  <p:notesSz cx="7315200" cy="9601200"/>
  <p:defaultTextStyle>
    <a:defPPr>
      <a:defRPr lang="en-ZA"/>
    </a:defPPr>
    <a:lvl1pPr algn="l" rtl="0" eaLnBrk="0" fontAlgn="base" hangingPunct="0">
      <a:spcBef>
        <a:spcPct val="0"/>
      </a:spcBef>
      <a:spcAft>
        <a:spcPct val="0"/>
      </a:spcAft>
      <a:defRPr sz="2400" kern="1200" baseline="-250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baseline="-250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baseline="-250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baseline="-250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baseline="-25000">
        <a:solidFill>
          <a:schemeClr val="tx1"/>
        </a:solidFill>
        <a:latin typeface="Times" pitchFamily="18" charset="0"/>
        <a:ea typeface="+mn-ea"/>
        <a:cs typeface="+mn-cs"/>
      </a:defRPr>
    </a:lvl5pPr>
    <a:lvl6pPr marL="2286000" algn="l" defTabSz="914400" rtl="0" eaLnBrk="1" latinLnBrk="0" hangingPunct="1">
      <a:defRPr sz="2400" kern="1200" baseline="-25000">
        <a:solidFill>
          <a:schemeClr val="tx1"/>
        </a:solidFill>
        <a:latin typeface="Times" pitchFamily="18" charset="0"/>
        <a:ea typeface="+mn-ea"/>
        <a:cs typeface="+mn-cs"/>
      </a:defRPr>
    </a:lvl6pPr>
    <a:lvl7pPr marL="2743200" algn="l" defTabSz="914400" rtl="0" eaLnBrk="1" latinLnBrk="0" hangingPunct="1">
      <a:defRPr sz="2400" kern="1200" baseline="-25000">
        <a:solidFill>
          <a:schemeClr val="tx1"/>
        </a:solidFill>
        <a:latin typeface="Times" pitchFamily="18" charset="0"/>
        <a:ea typeface="+mn-ea"/>
        <a:cs typeface="+mn-cs"/>
      </a:defRPr>
    </a:lvl7pPr>
    <a:lvl8pPr marL="3200400" algn="l" defTabSz="914400" rtl="0" eaLnBrk="1" latinLnBrk="0" hangingPunct="1">
      <a:defRPr sz="2400" kern="1200" baseline="-25000">
        <a:solidFill>
          <a:schemeClr val="tx1"/>
        </a:solidFill>
        <a:latin typeface="Times" pitchFamily="18" charset="0"/>
        <a:ea typeface="+mn-ea"/>
        <a:cs typeface="+mn-cs"/>
      </a:defRPr>
    </a:lvl8pPr>
    <a:lvl9pPr marL="3657600" algn="l" defTabSz="914400" rtl="0" eaLnBrk="1" latinLnBrk="0" hangingPunct="1">
      <a:defRPr sz="2400" kern="1200" baseline="-25000">
        <a:solidFill>
          <a:schemeClr val="tx1"/>
        </a:solidFill>
        <a:latin typeface="Times"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e Wilson" initials="NW"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29CFA"/>
    <a:srgbClr val="40ED17"/>
    <a:srgbClr val="3B0076"/>
    <a:srgbClr val="330066"/>
    <a:srgbClr val="215083"/>
    <a:srgbClr val="A50021"/>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5" autoAdjust="0"/>
    <p:restoredTop sz="73609" autoAdjust="0"/>
  </p:normalViewPr>
  <p:slideViewPr>
    <p:cSldViewPr>
      <p:cViewPr>
        <p:scale>
          <a:sx n="80" d="100"/>
          <a:sy n="80" d="100"/>
        </p:scale>
        <p:origin x="-1378" y="115"/>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viewProps" Target="viewProp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handoutMaster" Target="handoutMasters/handout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1-10T11:18:36.594" idx="1">
    <p:pos x="10" y="10"/>
    <p:text>Title?</p:text>
  </p:cm>
</p:cmLst>
</file>

<file path=ppt/comments/comment10.xml><?xml version="1.0" encoding="utf-8"?>
<p:cmLst xmlns:a="http://schemas.openxmlformats.org/drawingml/2006/main" xmlns:r="http://schemas.openxmlformats.org/officeDocument/2006/relationships" xmlns:p="http://schemas.openxmlformats.org/presentationml/2006/main">
  <p:cm authorId="0" dt="2014-01-10T11:39:04.178" idx="8">
    <p:pos x="10" y="10"/>
    <p:text>Combine the two - how to show this?</p:text>
  </p:cm>
</p:cmLst>
</file>

<file path=ppt/comments/comment11.xml><?xml version="1.0" encoding="utf-8"?>
<p:cmLst xmlns:a="http://schemas.openxmlformats.org/drawingml/2006/main" xmlns:r="http://schemas.openxmlformats.org/officeDocument/2006/relationships" xmlns:p="http://schemas.openxmlformats.org/presentationml/2006/main">
  <p:cm authorId="0" dt="2014-01-10T11:39:04.178" idx="9">
    <p:pos x="10" y="10"/>
    <p:text>Combine the two - how to show this?</p:text>
  </p:cm>
</p:cmLst>
</file>

<file path=ppt/comments/comment12.xml><?xml version="1.0" encoding="utf-8"?>
<p:cmLst xmlns:a="http://schemas.openxmlformats.org/drawingml/2006/main" xmlns:r="http://schemas.openxmlformats.org/officeDocument/2006/relationships" xmlns:p="http://schemas.openxmlformats.org/presentationml/2006/main">
  <p:cm authorId="0" dt="2014-01-10T11:18:47.794" idx="17">
    <p:pos x="10" y="10"/>
    <p:text>Adjust this at the end</p:text>
  </p:cm>
</p:cmLst>
</file>

<file path=ppt/comments/comment13.xml><?xml version="1.0" encoding="utf-8"?>
<p:cmLst xmlns:a="http://schemas.openxmlformats.org/drawingml/2006/main" xmlns:r="http://schemas.openxmlformats.org/officeDocument/2006/relationships" xmlns:p="http://schemas.openxmlformats.org/presentationml/2006/main">
  <p:cm authorId="0" dt="2014-01-10T11:18:47.794" idx="18">
    <p:pos x="10" y="10"/>
    <p:text>Adjust this at the end</p:text>
  </p:cm>
</p:cmLst>
</file>

<file path=ppt/comments/comment14.xml><?xml version="1.0" encoding="utf-8"?>
<p:cmLst xmlns:a="http://schemas.openxmlformats.org/drawingml/2006/main" xmlns:r="http://schemas.openxmlformats.org/officeDocument/2006/relationships" xmlns:p="http://schemas.openxmlformats.org/presentationml/2006/main">
  <p:cm authorId="0" dt="2014-01-10T11:39:04.178" idx="10">
    <p:pos x="10" y="10"/>
    <p:text>Combine the two - how to show this?</p:text>
  </p:cm>
</p:cmLst>
</file>

<file path=ppt/comments/comment15.xml><?xml version="1.0" encoding="utf-8"?>
<p:cmLst xmlns:a="http://schemas.openxmlformats.org/drawingml/2006/main" xmlns:r="http://schemas.openxmlformats.org/officeDocument/2006/relationships" xmlns:p="http://schemas.openxmlformats.org/presentationml/2006/main">
  <p:cm authorId="0" dt="2014-01-10T11:18:47.794" idx="20">
    <p:pos x="10" y="10"/>
    <p:text>Adjust this at the end</p:text>
  </p:cm>
</p:cmLst>
</file>

<file path=ppt/comments/comment16.xml><?xml version="1.0" encoding="utf-8"?>
<p:cmLst xmlns:a="http://schemas.openxmlformats.org/drawingml/2006/main" xmlns:r="http://schemas.openxmlformats.org/officeDocument/2006/relationships" xmlns:p="http://schemas.openxmlformats.org/presentationml/2006/main">
  <p:cm authorId="0" dt="2014-01-10T11:39:04.178" idx="11">
    <p:pos x="10" y="10"/>
    <p:text>Combine the two - how to show this?</p:text>
  </p:cm>
</p:cmLst>
</file>

<file path=ppt/comments/comment17.xml><?xml version="1.0" encoding="utf-8"?>
<p:cmLst xmlns:a="http://schemas.openxmlformats.org/drawingml/2006/main" xmlns:r="http://schemas.openxmlformats.org/officeDocument/2006/relationships" xmlns:p="http://schemas.openxmlformats.org/presentationml/2006/main">
  <p:cm authorId="0" dt="2014-01-14T11:23:43.084" idx="12">
    <p:pos x="10" y="10"/>
    <p:text>FIX this demo!!!!!!</p:text>
  </p:cm>
</p:cmLst>
</file>

<file path=ppt/comments/comment18.xml><?xml version="1.0" encoding="utf-8"?>
<p:cmLst xmlns:a="http://schemas.openxmlformats.org/drawingml/2006/main" xmlns:r="http://schemas.openxmlformats.org/officeDocument/2006/relationships" xmlns:p="http://schemas.openxmlformats.org/presentationml/2006/main">
  <p:cm authorId="0" dt="2014-01-10T11:18:47.794" idx="21">
    <p:pos x="10" y="10"/>
    <p:text>Adjust this at the end</p:text>
  </p:cm>
</p:cmLst>
</file>

<file path=ppt/comments/comment19.xml><?xml version="1.0" encoding="utf-8"?>
<p:cmLst xmlns:a="http://schemas.openxmlformats.org/drawingml/2006/main" xmlns:r="http://schemas.openxmlformats.org/officeDocument/2006/relationships" xmlns:p="http://schemas.openxmlformats.org/presentationml/2006/main">
  <p:cm authorId="0" dt="2014-01-10T11:18:47.794" idx="22">
    <p:pos x="10" y="10"/>
    <p:text>Adjust this at the end</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01-10T11:18:47.794" idx="2">
    <p:pos x="10" y="10"/>
    <p:text>Adjust this at the end</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4-01-10T11:18:47.794" idx="13">
    <p:pos x="10" y="10"/>
    <p:text>Adjust this at the end</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4-01-10T11:39:04.178" idx="5">
    <p:pos x="10" y="10"/>
    <p:text>Combine the two - how to show this?</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4-01-10T11:18:47.794" idx="14">
    <p:pos x="10" y="10"/>
    <p:text>Adjust this at the end</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4-01-10T11:39:04.178" idx="6">
    <p:pos x="10" y="10"/>
    <p:text>Combine the two - how to show this?</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4-01-10T11:18:47.794" idx="15">
    <p:pos x="10" y="10"/>
    <p:text>Adjust this at the end</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14-01-10T11:39:04.178" idx="7">
    <p:pos x="10" y="10"/>
    <p:text>Combine the two - how to show this?</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14-01-10T11:18:47.794" idx="16">
    <p:pos x="10" y="10"/>
    <p:text>Adjust this at the end</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429000" cy="47942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atin typeface="+mn-lt"/>
              </a:defRPr>
            </a:lvl1pPr>
          </a:lstStyle>
          <a:p>
            <a:pPr>
              <a:defRPr/>
            </a:pPr>
            <a:r>
              <a:rPr lang="en-ZA"/>
              <a:t>Header</a:t>
            </a:r>
          </a:p>
        </p:txBody>
      </p:sp>
      <p:sp>
        <p:nvSpPr>
          <p:cNvPr id="33795" name="Rectangle 3"/>
          <p:cNvSpPr>
            <a:spLocks noGrp="1" noChangeArrowheads="1"/>
          </p:cNvSpPr>
          <p:nvPr>
            <p:ph type="dt" sz="quarter" idx="1"/>
          </p:nvPr>
        </p:nvSpPr>
        <p:spPr bwMode="auto">
          <a:xfrm>
            <a:off x="3886200" y="0"/>
            <a:ext cx="3429000" cy="47942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atin typeface="+mn-lt"/>
              </a:defRPr>
            </a:lvl1pPr>
          </a:lstStyle>
          <a:p>
            <a:pPr>
              <a:defRPr/>
            </a:pPr>
            <a:r>
              <a:rPr lang="en-ZA"/>
              <a:t>Date</a:t>
            </a:r>
          </a:p>
        </p:txBody>
      </p:sp>
      <p:sp>
        <p:nvSpPr>
          <p:cNvPr id="33796" name="Rectangle 4"/>
          <p:cNvSpPr>
            <a:spLocks noGrp="1" noChangeArrowheads="1"/>
          </p:cNvSpPr>
          <p:nvPr>
            <p:ph type="ftr" sz="quarter" idx="2"/>
          </p:nvPr>
        </p:nvSpPr>
        <p:spPr bwMode="auto">
          <a:xfrm>
            <a:off x="0" y="9121775"/>
            <a:ext cx="3429000" cy="47942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atin typeface="+mn-lt"/>
              </a:defRPr>
            </a:lvl1pPr>
          </a:lstStyle>
          <a:p>
            <a:pPr>
              <a:defRPr/>
            </a:pPr>
            <a:r>
              <a:rPr lang="en-ZA"/>
              <a:t>Footer</a:t>
            </a:r>
          </a:p>
        </p:txBody>
      </p:sp>
      <p:sp>
        <p:nvSpPr>
          <p:cNvPr id="33797" name="Rectangle 5"/>
          <p:cNvSpPr>
            <a:spLocks noGrp="1" noChangeArrowheads="1"/>
          </p:cNvSpPr>
          <p:nvPr>
            <p:ph type="sldNum" sz="quarter" idx="3"/>
          </p:nvPr>
        </p:nvSpPr>
        <p:spPr bwMode="auto">
          <a:xfrm>
            <a:off x="3886200" y="9121775"/>
            <a:ext cx="3429000" cy="47942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atin typeface="+mn-lt"/>
              </a:defRPr>
            </a:lvl1pPr>
          </a:lstStyle>
          <a:p>
            <a:pPr>
              <a:defRPr/>
            </a:pPr>
            <a:fld id="{3B23D164-F3B7-46BF-BD84-5A42377C66D7}" type="slidenum">
              <a:rPr lang="en-ZA"/>
              <a:pPr>
                <a:defRPr/>
              </a:pPr>
              <a:t>‹#›</a:t>
            </a:fld>
            <a:endParaRPr lang="en-ZA" dirty="0"/>
          </a:p>
        </p:txBody>
      </p:sp>
    </p:spTree>
    <p:extLst>
      <p:ext uri="{BB962C8B-B14F-4D97-AF65-F5344CB8AC3E}">
        <p14:creationId xmlns:p14="http://schemas.microsoft.com/office/powerpoint/2010/main" val="1588362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atin typeface="+mn-lt"/>
              </a:defRPr>
            </a:lvl1pPr>
          </a:lstStyle>
          <a:p>
            <a:pPr>
              <a:defRPr/>
            </a:pPr>
            <a:r>
              <a:rPr lang="en-ZA"/>
              <a:t>Header</a:t>
            </a:r>
          </a:p>
        </p:txBody>
      </p:sp>
      <p:sp>
        <p:nvSpPr>
          <p:cNvPr id="7171"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atin typeface="+mn-lt"/>
              </a:defRPr>
            </a:lvl1pPr>
          </a:lstStyle>
          <a:p>
            <a:pPr>
              <a:defRPr/>
            </a:pPr>
            <a:r>
              <a:rPr lang="en-ZA"/>
              <a:t>Date</a:t>
            </a:r>
          </a:p>
        </p:txBody>
      </p:sp>
      <p:sp>
        <p:nvSpPr>
          <p:cNvPr id="7172" name="Rectangle 4"/>
          <p:cNvSpPr>
            <a:spLocks noGrp="1" noRot="1" noChangeAspect="1" noChangeArrowheads="1" noTextEdit="1"/>
          </p:cNvSpPr>
          <p:nvPr>
            <p:ph type="sldImg" idx="2"/>
          </p:nvPr>
        </p:nvSpPr>
        <p:spPr bwMode="auto">
          <a:xfrm>
            <a:off x="1257300" y="720725"/>
            <a:ext cx="4800600" cy="3598863"/>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74725" y="4559300"/>
            <a:ext cx="5365750" cy="432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7174"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atin typeface="+mn-lt"/>
              </a:defRPr>
            </a:lvl1pPr>
          </a:lstStyle>
          <a:p>
            <a:pPr>
              <a:defRPr/>
            </a:pPr>
            <a:r>
              <a:rPr lang="en-ZA"/>
              <a:t>Footer</a:t>
            </a:r>
          </a:p>
        </p:txBody>
      </p:sp>
      <p:sp>
        <p:nvSpPr>
          <p:cNvPr id="7175"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atin typeface="+mn-lt"/>
              </a:defRPr>
            </a:lvl1pPr>
          </a:lstStyle>
          <a:p>
            <a:pPr>
              <a:defRPr/>
            </a:pPr>
            <a:fld id="{00653E9C-9A8E-44DE-B5E9-5ED23BCCBB0F}" type="slidenum">
              <a:rPr lang="en-ZA"/>
              <a:pPr>
                <a:defRPr/>
              </a:pPr>
              <a:t>‹#›</a:t>
            </a:fld>
            <a:endParaRPr lang="en-ZA"/>
          </a:p>
        </p:txBody>
      </p:sp>
    </p:spTree>
    <p:extLst>
      <p:ext uri="{BB962C8B-B14F-4D97-AF65-F5344CB8AC3E}">
        <p14:creationId xmlns:p14="http://schemas.microsoft.com/office/powerpoint/2010/main" val="4262563398"/>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www.mathworks.com/help/distcomp/examples/benchmarking-a-b.html?prodcode=DM&amp;language=en"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ZA"/>
              <a:t>Header</a:t>
            </a:r>
          </a:p>
        </p:txBody>
      </p:sp>
      <p:sp>
        <p:nvSpPr>
          <p:cNvPr id="5" name="Rectangle 3"/>
          <p:cNvSpPr>
            <a:spLocks noGrp="1" noChangeArrowheads="1"/>
          </p:cNvSpPr>
          <p:nvPr>
            <p:ph type="dt" sz="quarter" idx="1"/>
          </p:nvPr>
        </p:nvSpPr>
        <p:spPr/>
        <p:txBody>
          <a:bodyPr/>
          <a:lstStyle/>
          <a:p>
            <a:pPr>
              <a:defRPr/>
            </a:pPr>
            <a:r>
              <a:rPr lang="en-ZA"/>
              <a:t>Date</a:t>
            </a:r>
          </a:p>
        </p:txBody>
      </p:sp>
      <p:sp>
        <p:nvSpPr>
          <p:cNvPr id="6" name="Rectangle 6"/>
          <p:cNvSpPr>
            <a:spLocks noGrp="1" noChangeArrowheads="1"/>
          </p:cNvSpPr>
          <p:nvPr>
            <p:ph type="ftr" sz="quarter" idx="4"/>
          </p:nvPr>
        </p:nvSpPr>
        <p:spPr/>
        <p:txBody>
          <a:bodyPr/>
          <a:lstStyle/>
          <a:p>
            <a:pPr>
              <a:defRPr/>
            </a:pPr>
            <a:r>
              <a:rPr lang="en-ZA"/>
              <a:t>Footer</a:t>
            </a:r>
          </a:p>
        </p:txBody>
      </p:sp>
      <p:sp>
        <p:nvSpPr>
          <p:cNvPr id="7" name="Rectangle 7"/>
          <p:cNvSpPr>
            <a:spLocks noGrp="1" noChangeArrowheads="1"/>
          </p:cNvSpPr>
          <p:nvPr>
            <p:ph type="sldNum" sz="quarter" idx="5"/>
          </p:nvPr>
        </p:nvSpPr>
        <p:spPr/>
        <p:txBody>
          <a:bodyPr/>
          <a:lstStyle/>
          <a:p>
            <a:pPr>
              <a:defRPr/>
            </a:pPr>
            <a:fld id="{EE70A665-21A8-4621-A366-866B15323D0F}" type="slidenum">
              <a:rPr lang="en-ZA"/>
              <a:pPr>
                <a:defRPr/>
              </a:pPr>
              <a:t>1</a:t>
            </a:fld>
            <a:endParaRPr lang="en-ZA"/>
          </a:p>
        </p:txBody>
      </p:sp>
      <p:sp>
        <p:nvSpPr>
          <p:cNvPr id="8198" name="Rectangle 2"/>
          <p:cNvSpPr>
            <a:spLocks noGrp="1" noRot="1" noChangeAspect="1" noChangeArrowheads="1" noTextEdit="1"/>
          </p:cNvSpPr>
          <p:nvPr>
            <p:ph type="sldImg"/>
          </p:nvPr>
        </p:nvSpPr>
        <p:spPr>
          <a:xfrm>
            <a:off x="1258888" y="720725"/>
            <a:ext cx="4797425" cy="3598863"/>
          </a:xfrm>
          <a:ln/>
        </p:spPr>
      </p:sp>
      <p:sp>
        <p:nvSpPr>
          <p:cNvPr id="8199"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6"/>
          <p:cNvSpPr>
            <a:spLocks noGrp="1" noChangeArrowheads="1"/>
          </p:cNvSpPr>
          <p:nvPr>
            <p:ph type="ftr" sz="quarter" idx="4"/>
          </p:nvPr>
        </p:nvSpPr>
        <p:spPr>
          <a:noFill/>
        </p:spPr>
        <p:txBody>
          <a:bodyPr/>
          <a:lstStyle/>
          <a:p>
            <a:r>
              <a:rPr lang="en-GB" dirty="0" smtClean="0"/>
              <a:t>The MathWorks</a:t>
            </a:r>
          </a:p>
        </p:txBody>
      </p:sp>
      <p:sp>
        <p:nvSpPr>
          <p:cNvPr id="87043" name="Rectangle 7"/>
          <p:cNvSpPr>
            <a:spLocks noGrp="1" noChangeArrowheads="1"/>
          </p:cNvSpPr>
          <p:nvPr>
            <p:ph type="sldNum" sz="quarter" idx="5"/>
          </p:nvPr>
        </p:nvSpPr>
        <p:spPr>
          <a:noFill/>
        </p:spPr>
        <p:txBody>
          <a:bodyPr/>
          <a:lstStyle/>
          <a:p>
            <a:fld id="{936047DF-BE3B-4EF7-BEEB-B6A9EC774804}" type="slidenum">
              <a:rPr lang="en-GB" smtClean="0"/>
              <a:pPr/>
              <a:t>13</a:t>
            </a:fld>
            <a:endParaRPr lang="en-GB" smtClean="0"/>
          </a:p>
        </p:txBody>
      </p:sp>
      <p:sp>
        <p:nvSpPr>
          <p:cNvPr id="87044" name="Rectangle 2"/>
          <p:cNvSpPr>
            <a:spLocks noGrp="1" noRot="1" noChangeAspect="1" noChangeArrowheads="1" noTextEdit="1"/>
          </p:cNvSpPr>
          <p:nvPr>
            <p:ph type="sldImg"/>
          </p:nvPr>
        </p:nvSpPr>
        <p:spPr>
          <a:xfrm>
            <a:off x="1258888" y="720725"/>
            <a:ext cx="4797425" cy="3598863"/>
          </a:xfrm>
          <a:ln/>
        </p:spPr>
      </p:sp>
      <p:sp>
        <p:nvSpPr>
          <p:cNvPr id="87045"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6"/>
          <p:cNvSpPr>
            <a:spLocks noGrp="1" noChangeArrowheads="1"/>
          </p:cNvSpPr>
          <p:nvPr>
            <p:ph type="ftr" sz="quarter" idx="4"/>
          </p:nvPr>
        </p:nvSpPr>
        <p:spPr>
          <a:noFill/>
        </p:spPr>
        <p:txBody>
          <a:bodyPr/>
          <a:lstStyle/>
          <a:p>
            <a:r>
              <a:rPr lang="en-GB" smtClean="0"/>
              <a:t>The MathWorks</a:t>
            </a:r>
          </a:p>
        </p:txBody>
      </p:sp>
      <p:sp>
        <p:nvSpPr>
          <p:cNvPr id="88067" name="Rectangle 7"/>
          <p:cNvSpPr>
            <a:spLocks noGrp="1" noChangeArrowheads="1"/>
          </p:cNvSpPr>
          <p:nvPr>
            <p:ph type="sldNum" sz="quarter" idx="5"/>
          </p:nvPr>
        </p:nvSpPr>
        <p:spPr>
          <a:noFill/>
        </p:spPr>
        <p:txBody>
          <a:bodyPr/>
          <a:lstStyle/>
          <a:p>
            <a:fld id="{2DEA333F-B374-4982-83C0-A41D70D478E3}" type="slidenum">
              <a:rPr lang="en-GB" smtClean="0"/>
              <a:pPr/>
              <a:t>14</a:t>
            </a:fld>
            <a:endParaRPr lang="en-GB" smtClean="0"/>
          </a:p>
        </p:txBody>
      </p:sp>
      <p:sp>
        <p:nvSpPr>
          <p:cNvPr id="88068" name="Rectangle 2"/>
          <p:cNvSpPr>
            <a:spLocks noGrp="1" noRot="1" noChangeAspect="1" noChangeArrowheads="1" noTextEdit="1"/>
          </p:cNvSpPr>
          <p:nvPr>
            <p:ph type="sldImg"/>
          </p:nvPr>
        </p:nvSpPr>
        <p:spPr>
          <a:xfrm>
            <a:off x="1257300" y="720725"/>
            <a:ext cx="4800600" cy="3600450"/>
          </a:xfrm>
          <a:ln/>
        </p:spPr>
      </p:sp>
      <p:sp>
        <p:nvSpPr>
          <p:cNvPr id="88069" name="Rectangle 3"/>
          <p:cNvSpPr>
            <a:spLocks noGrp="1" noChangeArrowheads="1"/>
          </p:cNvSpPr>
          <p:nvPr>
            <p:ph type="body" idx="1"/>
          </p:nvPr>
        </p:nvSpPr>
        <p:spPr>
          <a:xfrm>
            <a:off x="732206" y="4560148"/>
            <a:ext cx="5850791" cy="4320463"/>
          </a:xfrm>
          <a:noFill/>
          <a:ln/>
        </p:spPr>
        <p:txBody>
          <a:bodyPr/>
          <a:lstStyle/>
          <a:p>
            <a:pPr eaLnBrk="1" hangingPunct="1">
              <a:lnSpc>
                <a:spcPct val="80000"/>
              </a:lnSpc>
            </a:pPr>
            <a:r>
              <a:rPr lang="en-US" dirty="0" smtClean="0"/>
              <a:t>As engineers and scientists we are in the business of solving large technical problems. </a:t>
            </a:r>
          </a:p>
          <a:p>
            <a:pPr eaLnBrk="1" hangingPunct="1">
              <a:lnSpc>
                <a:spcPct val="80000"/>
              </a:lnSpc>
            </a:pPr>
            <a:r>
              <a:rPr lang="en-US" dirty="0" smtClean="0"/>
              <a:t>Our simulations and code have increased in complexity as we make more and more enhancements to more accurately describe our processes. The result is increasingly large parameter and design spaces, that simply take a huge amount of time to cover. And increasingly bigger data sets, which are a bit of chore to handle in our regular workstations. </a:t>
            </a:r>
          </a:p>
          <a:p>
            <a:pPr eaLnBrk="1" hangingPunct="1">
              <a:lnSpc>
                <a:spcPct val="80000"/>
              </a:lnSpc>
            </a:pPr>
            <a:r>
              <a:rPr lang="en-US" sz="600" dirty="0" smtClean="0">
                <a:solidFill>
                  <a:srgbClr val="000000"/>
                </a:solidFill>
              </a:rPr>
              <a:t>Obviously simply using </a:t>
            </a:r>
            <a:r>
              <a:rPr lang="en-US" sz="600" dirty="0" err="1" smtClean="0">
                <a:solidFill>
                  <a:srgbClr val="000000"/>
                </a:solidFill>
              </a:rPr>
              <a:t>souped</a:t>
            </a:r>
            <a:r>
              <a:rPr lang="en-US" sz="600" dirty="0" smtClean="0">
                <a:solidFill>
                  <a:srgbClr val="000000"/>
                </a:solidFill>
              </a:rPr>
              <a:t> up systems is not a viable long term option. Problem sizes will catch up in no time. So we are left stranded with either waiting for computations to finish or reducing problem sizes. </a:t>
            </a:r>
          </a:p>
          <a:p>
            <a:pPr eaLnBrk="1" hangingPunct="1">
              <a:lnSpc>
                <a:spcPct val="80000"/>
              </a:lnSpc>
            </a:pPr>
            <a:endParaRPr lang="en-US" sz="600" dirty="0" smtClean="0">
              <a:solidFill>
                <a:srgbClr val="000000"/>
              </a:solidFill>
            </a:endParaRPr>
          </a:p>
          <a:p>
            <a:pPr eaLnBrk="1" hangingPunct="1">
              <a:lnSpc>
                <a:spcPct val="80000"/>
              </a:lnSpc>
            </a:pPr>
            <a:r>
              <a:rPr lang="en-US" sz="600" dirty="0" smtClean="0">
                <a:solidFill>
                  <a:srgbClr val="000000"/>
                </a:solidFill>
              </a:rPr>
              <a:t>One approach is to </a:t>
            </a:r>
            <a:r>
              <a:rPr lang="en-US" sz="600" i="1" dirty="0" smtClean="0">
                <a:solidFill>
                  <a:srgbClr val="000000"/>
                </a:solidFill>
              </a:rPr>
              <a:t>distribute</a:t>
            </a:r>
            <a:r>
              <a:rPr lang="en-US" sz="600" dirty="0" smtClean="0">
                <a:solidFill>
                  <a:srgbClr val="000000"/>
                </a:solidFill>
              </a:rPr>
              <a:t> the work among multiple processing units.  In this approach different processors execute code simultaneously with the goal of reducing the overall execution time.  </a:t>
            </a:r>
          </a:p>
          <a:p>
            <a:pPr eaLnBrk="1" hangingPunct="1">
              <a:lnSpc>
                <a:spcPct val="80000"/>
              </a:lnSpc>
            </a:pPr>
            <a:endParaRPr lang="en-US" sz="600" dirty="0" smtClean="0">
              <a:solidFill>
                <a:srgbClr val="000000"/>
              </a:solidFill>
            </a:endParaRPr>
          </a:p>
          <a:p>
            <a:pPr eaLnBrk="1" hangingPunct="1">
              <a:lnSpc>
                <a:spcPct val="80000"/>
              </a:lnSpc>
            </a:pPr>
            <a:r>
              <a:rPr lang="en-US" sz="600" dirty="0" smtClean="0">
                <a:solidFill>
                  <a:srgbClr val="000000"/>
                </a:solidFill>
              </a:rPr>
              <a:t>This problem benefits from a distributed approach as well.  Rather than working with a single large data set (and the size constraints imposed on a single system), programmers can distribute the data among multiple processors or systems.</a:t>
            </a:r>
          </a:p>
          <a:p>
            <a:pPr eaLnBrk="1" hangingPunct="1">
              <a:lnSpc>
                <a:spcPct val="80000"/>
              </a:lnSpc>
            </a:pPr>
            <a:endParaRPr lang="en-US" sz="600" dirty="0" smtClean="0">
              <a:latin typeface="Verdana" pitchFamily="34" charset="0"/>
            </a:endParaRPr>
          </a:p>
          <a:p>
            <a:pPr eaLnBrk="1" hangingPunct="1">
              <a:lnSpc>
                <a:spcPct val="80000"/>
              </a:lnSpc>
            </a:pPr>
            <a:r>
              <a:rPr lang="en-US" sz="600" i="1" dirty="0" smtClean="0">
                <a:latin typeface="Verdana" pitchFamily="34" charset="0"/>
              </a:rPr>
              <a:t>Other ways to present this slide: </a:t>
            </a:r>
          </a:p>
          <a:p>
            <a:pPr eaLnBrk="1" hangingPunct="1">
              <a:lnSpc>
                <a:spcPct val="80000"/>
              </a:lnSpc>
            </a:pPr>
            <a:r>
              <a:rPr lang="en-US" sz="800" dirty="0" smtClean="0">
                <a:latin typeface="Verdana" pitchFamily="34" charset="0"/>
              </a:rPr>
              <a:t>Let’s get started by talking about what brings users to the DC tools in the first place – trying to solve big technical problems.</a:t>
            </a:r>
          </a:p>
          <a:p>
            <a:pPr eaLnBrk="1" hangingPunct="1">
              <a:lnSpc>
                <a:spcPct val="80000"/>
              </a:lnSpc>
            </a:pPr>
            <a:r>
              <a:rPr lang="en-US" sz="800" dirty="0" smtClean="0">
                <a:latin typeface="Verdana" pitchFamily="34" charset="0"/>
              </a:rPr>
              <a:t>Here are some examples of users who have big problems:</a:t>
            </a:r>
          </a:p>
          <a:p>
            <a:pPr eaLnBrk="1" hangingPunct="1">
              <a:lnSpc>
                <a:spcPct val="80000"/>
              </a:lnSpc>
            </a:pPr>
            <a:r>
              <a:rPr lang="en-US" sz="800" dirty="0" smtClean="0">
                <a:latin typeface="Verdana" pitchFamily="34" charset="0"/>
              </a:rPr>
              <a:t> - </a:t>
            </a:r>
            <a:r>
              <a:rPr lang="en-US" sz="800" dirty="0" err="1" smtClean="0">
                <a:latin typeface="Verdana" pitchFamily="34" charset="0"/>
              </a:rPr>
              <a:t>BioInformaticist</a:t>
            </a:r>
            <a:r>
              <a:rPr lang="en-US" sz="800" dirty="0" smtClean="0">
                <a:latin typeface="Verdana" pitchFamily="34" charset="0"/>
              </a:rPr>
              <a:t> working with the sequencing of the entire human genome.</a:t>
            </a:r>
          </a:p>
          <a:p>
            <a:pPr eaLnBrk="1" hangingPunct="1">
              <a:lnSpc>
                <a:spcPct val="80000"/>
              </a:lnSpc>
            </a:pPr>
            <a:r>
              <a:rPr lang="en-US" sz="800" dirty="0" smtClean="0">
                <a:latin typeface="Verdana" pitchFamily="34" charset="0"/>
              </a:rPr>
              <a:t> - Flight Test Engineer for JSF program, which generates 7TB of data per test.</a:t>
            </a:r>
          </a:p>
          <a:p>
            <a:pPr eaLnBrk="1" hangingPunct="1">
              <a:lnSpc>
                <a:spcPct val="80000"/>
              </a:lnSpc>
            </a:pPr>
            <a:r>
              <a:rPr lang="en-US" sz="800" dirty="0" smtClean="0">
                <a:latin typeface="Verdana" pitchFamily="34" charset="0"/>
              </a:rPr>
              <a:t> - Anybody, who doesn’t want (or can’t afford to) wait to get her answer.</a:t>
            </a:r>
          </a:p>
          <a:p>
            <a:pPr eaLnBrk="1" hangingPunct="1">
              <a:lnSpc>
                <a:spcPct val="80000"/>
              </a:lnSpc>
            </a:pPr>
            <a:r>
              <a:rPr lang="en-US" sz="800" dirty="0" smtClean="0">
                <a:latin typeface="Verdana" pitchFamily="34" charset="0"/>
              </a:rPr>
              <a:t>&lt;build&gt;</a:t>
            </a:r>
          </a:p>
          <a:p>
            <a:pPr eaLnBrk="1" hangingPunct="1">
              <a:lnSpc>
                <a:spcPct val="80000"/>
              </a:lnSpc>
            </a:pPr>
            <a:r>
              <a:rPr lang="en-US" sz="800" dirty="0" smtClean="0">
                <a:latin typeface="Verdana" pitchFamily="34" charset="0"/>
              </a:rPr>
              <a:t>Solving big problems is like trying to squeeze all of this stuff through a funnel into your computer, with often unacceptable results.  This leads users to try one of two workarounds.</a:t>
            </a:r>
          </a:p>
          <a:p>
            <a:pPr eaLnBrk="1" hangingPunct="1">
              <a:lnSpc>
                <a:spcPct val="80000"/>
              </a:lnSpc>
            </a:pPr>
            <a:r>
              <a:rPr lang="en-US" sz="800" dirty="0" smtClean="0">
                <a:latin typeface="Verdana" pitchFamily="34" charset="0"/>
              </a:rPr>
              <a:t>&lt;build&gt;</a:t>
            </a:r>
          </a:p>
          <a:p>
            <a:pPr eaLnBrk="1" hangingPunct="1">
              <a:lnSpc>
                <a:spcPct val="80000"/>
              </a:lnSpc>
            </a:pPr>
            <a:r>
              <a:rPr lang="en-US" sz="800" dirty="0" smtClean="0">
                <a:latin typeface="Verdana" pitchFamily="34" charset="0"/>
              </a:rPr>
              <a:t>If they are fortunate enough that their problem runs on their computer, they wait – an hour, a day, a week … - and hope that they set up the problem right so that they (eventually) get meaningful results.</a:t>
            </a:r>
          </a:p>
          <a:p>
            <a:pPr eaLnBrk="1" hangingPunct="1">
              <a:lnSpc>
                <a:spcPct val="80000"/>
              </a:lnSpc>
            </a:pPr>
            <a:r>
              <a:rPr lang="en-US" sz="800" dirty="0" smtClean="0">
                <a:latin typeface="Verdana" pitchFamily="34" charset="0"/>
              </a:rPr>
              <a:t>&lt;build&gt;</a:t>
            </a:r>
          </a:p>
          <a:p>
            <a:pPr eaLnBrk="1" hangingPunct="1">
              <a:lnSpc>
                <a:spcPct val="80000"/>
              </a:lnSpc>
            </a:pPr>
            <a:r>
              <a:rPr lang="en-US" sz="800" dirty="0" smtClean="0">
                <a:latin typeface="Verdana" pitchFamily="34" charset="0"/>
              </a:rPr>
              <a:t>Certain users aren’t as fortunate – they can’t even fit their entire problem into their computer, typically because there isn’t enough memory.  They have no choice but to reduce the size of their problem.  For instance, they’ll use less data than they’d like for their analysis, or run a simulation fewer times than they’d prefer.</a:t>
            </a:r>
          </a:p>
          <a:p>
            <a:pPr eaLnBrk="1" hangingPunct="1">
              <a:lnSpc>
                <a:spcPct val="80000"/>
              </a:lnSpc>
            </a:pPr>
            <a:r>
              <a:rPr lang="en-US" sz="800" dirty="0" smtClean="0">
                <a:latin typeface="Verdana" pitchFamily="34" charset="0"/>
              </a:rPr>
              <a:t>&lt;build&gt;</a:t>
            </a:r>
          </a:p>
          <a:p>
            <a:pPr eaLnBrk="1" hangingPunct="1">
              <a:lnSpc>
                <a:spcPct val="80000"/>
              </a:lnSpc>
            </a:pPr>
            <a:r>
              <a:rPr lang="en-US" sz="800" dirty="0" smtClean="0">
                <a:latin typeface="Verdana" pitchFamily="34" charset="0"/>
              </a:rPr>
              <a:t>Distributed Computing tools help users address these limitations.  </a:t>
            </a:r>
          </a:p>
          <a:p>
            <a:pPr eaLnBrk="1" hangingPunct="1">
              <a:lnSpc>
                <a:spcPct val="80000"/>
              </a:lnSpc>
            </a:pPr>
            <a:r>
              <a:rPr lang="en-US" sz="800" dirty="0" smtClean="0">
                <a:latin typeface="Verdana" pitchFamily="34" charset="0"/>
              </a:rPr>
              <a:t>&lt;build&gt;</a:t>
            </a:r>
          </a:p>
          <a:p>
            <a:pPr eaLnBrk="1" hangingPunct="1">
              <a:lnSpc>
                <a:spcPct val="80000"/>
              </a:lnSpc>
            </a:pPr>
            <a:r>
              <a:rPr lang="en-US" sz="800" dirty="0" smtClean="0">
                <a:latin typeface="Verdana" pitchFamily="34" charset="0"/>
              </a:rPr>
              <a:t>If time was the primary issue, they can use Parallel Computing Toolbox to distribute similar problems to independent processors.  For instance, each computer processes it’s own little piece of the data, or runs a simulation over a single condition.  This is what almost all of our users have done with </a:t>
            </a:r>
            <a:r>
              <a:rPr lang="en-US" sz="800" dirty="0" smtClean="0"/>
              <a:t>Parallel Computing Toolbox</a:t>
            </a:r>
            <a:r>
              <a:rPr lang="en-US" sz="800" dirty="0" smtClean="0">
                <a:latin typeface="Verdana" pitchFamily="34" charset="0"/>
              </a:rPr>
              <a:t>.  These are all problems that could be solved with one computer, but would take too long.,</a:t>
            </a:r>
          </a:p>
          <a:p>
            <a:pPr eaLnBrk="1" hangingPunct="1">
              <a:lnSpc>
                <a:spcPct val="80000"/>
              </a:lnSpc>
            </a:pPr>
            <a:r>
              <a:rPr lang="en-US" sz="800" dirty="0" smtClean="0">
                <a:latin typeface="Verdana" pitchFamily="34" charset="0"/>
              </a:rPr>
              <a:t>&lt;build&gt;</a:t>
            </a:r>
          </a:p>
          <a:p>
            <a:pPr eaLnBrk="1" hangingPunct="1">
              <a:lnSpc>
                <a:spcPct val="80000"/>
              </a:lnSpc>
            </a:pPr>
            <a:r>
              <a:rPr lang="en-US" sz="800" dirty="0" smtClean="0">
                <a:latin typeface="Verdana" pitchFamily="34" charset="0"/>
              </a:rPr>
              <a:t>Certain problems are just too big to be solved by a computer working on it’s own, and can only be solved by spreading out the work across multiple machines.  Users can have multiple processors work in parallel on one big problem.  While this could be done by the hearty few with Parallel Computing Toolbox2, v3 brings this capability to the general MATLAB user base.</a:t>
            </a:r>
          </a:p>
          <a:p>
            <a:pPr eaLnBrk="1" hangingPunct="1">
              <a:lnSpc>
                <a:spcPct val="80000"/>
              </a:lnSpc>
            </a:pPr>
            <a:endParaRPr lang="en-US" sz="800" dirty="0" smtClean="0">
              <a:latin typeface="Verdana" pitchFamily="34" charset="0"/>
            </a:endParaRPr>
          </a:p>
          <a:p>
            <a:pPr eaLnBrk="1" hangingPunct="1">
              <a:lnSpc>
                <a:spcPct val="80000"/>
              </a:lnSpc>
            </a:pPr>
            <a:r>
              <a:rPr lang="en-US" sz="800" dirty="0" smtClean="0">
                <a:latin typeface="Verdana" pitchFamily="34" charset="0"/>
              </a:rPr>
              <a:t>#############################################</a:t>
            </a:r>
          </a:p>
          <a:p>
            <a:pPr eaLnBrk="1" hangingPunct="1">
              <a:lnSpc>
                <a:spcPct val="80000"/>
              </a:lnSpc>
            </a:pPr>
            <a:endParaRPr lang="en-US" sz="800" dirty="0" smtClean="0">
              <a:latin typeface="Verdana" pitchFamily="34" charset="0"/>
            </a:endParaRPr>
          </a:p>
          <a:p>
            <a:pPr eaLnBrk="1" hangingPunct="1">
              <a:lnSpc>
                <a:spcPct val="80000"/>
              </a:lnSpc>
            </a:pPr>
            <a:r>
              <a:rPr lang="en-US" sz="800" dirty="0" smtClean="0">
                <a:latin typeface="Verdana" pitchFamily="34" charset="0"/>
              </a:rPr>
              <a:t>So what are the challenges that are pushing people toward needing greater computation power?</a:t>
            </a:r>
          </a:p>
          <a:p>
            <a:pPr eaLnBrk="1" hangingPunct="1">
              <a:lnSpc>
                <a:spcPct val="80000"/>
              </a:lnSpc>
            </a:pPr>
            <a:endParaRPr lang="en-US" sz="800" dirty="0" smtClean="0">
              <a:latin typeface="Verdana" pitchFamily="34" charset="0"/>
            </a:endParaRPr>
          </a:p>
          <a:p>
            <a:pPr eaLnBrk="1" hangingPunct="1">
              <a:lnSpc>
                <a:spcPct val="80000"/>
              </a:lnSpc>
            </a:pPr>
            <a:r>
              <a:rPr lang="en-US" sz="800" dirty="0" smtClean="0">
                <a:latin typeface="Verdana" pitchFamily="34" charset="0"/>
              </a:rPr>
              <a:t>To start with, the number and size of the data sets that people are working with is growing rapidly</a:t>
            </a:r>
          </a:p>
          <a:p>
            <a:pPr eaLnBrk="1" hangingPunct="1">
              <a:lnSpc>
                <a:spcPct val="80000"/>
              </a:lnSpc>
            </a:pPr>
            <a:r>
              <a:rPr lang="en-US" sz="800" b="1" dirty="0" smtClean="0">
                <a:latin typeface="Verdana" pitchFamily="34" charset="0"/>
              </a:rPr>
              <a:t>(CLICK)</a:t>
            </a:r>
          </a:p>
          <a:p>
            <a:pPr eaLnBrk="1" hangingPunct="1">
              <a:lnSpc>
                <a:spcPct val="80000"/>
              </a:lnSpc>
            </a:pPr>
            <a:r>
              <a:rPr lang="en-US" sz="800" dirty="0" smtClean="0">
                <a:latin typeface="Verdana" pitchFamily="34" charset="0"/>
              </a:rPr>
              <a:t>It’s not uncommon to have data sets that are so large that they don’t fit on a single computer</a:t>
            </a:r>
          </a:p>
          <a:p>
            <a:pPr eaLnBrk="1" hangingPunct="1">
              <a:lnSpc>
                <a:spcPct val="80000"/>
              </a:lnSpc>
            </a:pPr>
            <a:r>
              <a:rPr lang="en-US" sz="800" b="1" dirty="0" smtClean="0">
                <a:latin typeface="Verdana" pitchFamily="34" charset="0"/>
              </a:rPr>
              <a:t>(CLICK)</a:t>
            </a:r>
            <a:endParaRPr lang="en-US" sz="800" dirty="0" smtClean="0">
              <a:latin typeface="Verdana" pitchFamily="34" charset="0"/>
            </a:endParaRPr>
          </a:p>
          <a:p>
            <a:pPr eaLnBrk="1" hangingPunct="1">
              <a:lnSpc>
                <a:spcPct val="80000"/>
              </a:lnSpc>
            </a:pPr>
            <a:r>
              <a:rPr lang="en-US" sz="800" dirty="0" smtClean="0">
                <a:latin typeface="Verdana" pitchFamily="34" charset="0"/>
              </a:rPr>
              <a:t>The other challenge is purely a performance one – the amount of time it takes to process all of your data is just too great</a:t>
            </a:r>
          </a:p>
          <a:p>
            <a:pPr eaLnBrk="1" hangingPunct="1">
              <a:lnSpc>
                <a:spcPct val="80000"/>
              </a:lnSpc>
            </a:pPr>
            <a:r>
              <a:rPr lang="en-US" sz="800" dirty="0" smtClean="0">
                <a:latin typeface="Verdana" pitchFamily="34" charset="0"/>
              </a:rPr>
              <a:t>These challenges might be forcing you to make some tough decisions.</a:t>
            </a:r>
          </a:p>
          <a:p>
            <a:pPr marL="483306" lvl="1" eaLnBrk="1" hangingPunct="1">
              <a:lnSpc>
                <a:spcPct val="80000"/>
              </a:lnSpc>
              <a:buFontTx/>
              <a:buChar char="•"/>
            </a:pPr>
            <a:r>
              <a:rPr lang="en-US" sz="800" dirty="0" smtClean="0">
                <a:latin typeface="Verdana" pitchFamily="34" charset="0"/>
              </a:rPr>
              <a:t>Do you decimate your data in order to process it?</a:t>
            </a:r>
          </a:p>
          <a:p>
            <a:pPr marL="483306" lvl="1" eaLnBrk="1" hangingPunct="1">
              <a:lnSpc>
                <a:spcPct val="80000"/>
              </a:lnSpc>
              <a:buFontTx/>
              <a:buChar char="•"/>
            </a:pPr>
            <a:r>
              <a:rPr lang="en-US" sz="800" dirty="0" smtClean="0">
                <a:latin typeface="Verdana" pitchFamily="34" charset="0"/>
              </a:rPr>
              <a:t>Do you ignore some of your data?</a:t>
            </a:r>
          </a:p>
          <a:p>
            <a:pPr marL="483306" lvl="1" eaLnBrk="1" hangingPunct="1">
              <a:lnSpc>
                <a:spcPct val="80000"/>
              </a:lnSpc>
              <a:buFontTx/>
              <a:buChar char="•"/>
            </a:pPr>
            <a:r>
              <a:rPr lang="en-US" sz="800" dirty="0" smtClean="0">
                <a:latin typeface="Verdana" pitchFamily="34" charset="0"/>
              </a:rPr>
              <a:t>Do you have to go to great lengths to be able to process your data because it’s so large?</a:t>
            </a:r>
          </a:p>
          <a:p>
            <a:pPr eaLnBrk="1" hangingPunct="1">
              <a:lnSpc>
                <a:spcPct val="80000"/>
              </a:lnSpc>
            </a:pPr>
            <a:r>
              <a:rPr lang="en-US" sz="800" dirty="0" smtClean="0">
                <a:latin typeface="Verdana" pitchFamily="34" charset="0"/>
              </a:rPr>
              <a:t>In the next few examples, we’ll show you how you can use MATLAB to take advantage of your hardware investment to get your answers more easily, and more quickly…</a:t>
            </a:r>
          </a:p>
          <a:p>
            <a:pPr eaLnBrk="1" hangingPunct="1">
              <a:lnSpc>
                <a:spcPct val="80000"/>
              </a:lnSpc>
            </a:pPr>
            <a:endParaRPr lang="en-US" sz="1500" dirty="0" smtClean="0"/>
          </a:p>
          <a:p>
            <a:pPr eaLnBrk="1" hangingPunct="1">
              <a:lnSpc>
                <a:spcPct val="80000"/>
              </a:lnSpc>
            </a:pPr>
            <a:r>
              <a:rPr lang="en-US" sz="1500" dirty="0" smtClean="0"/>
              <a:t>One of the obvious solutions is to reduce the data to fit the computer or to do distribute the data and do your processing</a:t>
            </a:r>
          </a:p>
          <a:p>
            <a:pPr eaLnBrk="1" hangingPunct="1">
              <a:lnSpc>
                <a:spcPct val="80000"/>
              </a:lnSpc>
            </a:pPr>
            <a:endParaRPr lang="en-US" sz="1500" b="1" dirty="0" smtClean="0"/>
          </a:p>
          <a:p>
            <a:pPr eaLnBrk="1" hangingPunct="1">
              <a:lnSpc>
                <a:spcPct val="80000"/>
              </a:lnSpc>
            </a:pPr>
            <a:r>
              <a:rPr lang="en-US" sz="800" dirty="0" smtClean="0">
                <a:latin typeface="Verdana" pitchFamily="34" charset="0"/>
              </a:rPr>
              <a:t>#############################################</a:t>
            </a:r>
          </a:p>
          <a:p>
            <a:pPr eaLnBrk="1" hangingPunct="1">
              <a:lnSpc>
                <a:spcPct val="80000"/>
              </a:lnSpc>
            </a:pPr>
            <a:endParaRPr lang="en-US" sz="1500" b="1" dirty="0" smtClean="0"/>
          </a:p>
          <a:p>
            <a:pPr eaLnBrk="1" hangingPunct="1">
              <a:lnSpc>
                <a:spcPct val="80000"/>
              </a:lnSpc>
            </a:pPr>
            <a:r>
              <a:rPr lang="en-US" sz="1500" b="1" dirty="0" smtClean="0"/>
              <a:t>Improving MATLAB Productivity</a:t>
            </a:r>
          </a:p>
          <a:p>
            <a:pPr eaLnBrk="1" hangingPunct="1">
              <a:lnSpc>
                <a:spcPct val="80000"/>
              </a:lnSpc>
            </a:pPr>
            <a:endParaRPr lang="en-US" sz="1500" b="1" dirty="0" smtClean="0"/>
          </a:p>
          <a:p>
            <a:pPr eaLnBrk="1" hangingPunct="1">
              <a:lnSpc>
                <a:spcPct val="80000"/>
              </a:lnSpc>
            </a:pPr>
            <a:r>
              <a:rPr lang="en-US" sz="800" dirty="0" smtClean="0">
                <a:solidFill>
                  <a:srgbClr val="000000"/>
                </a:solidFill>
              </a:rPr>
              <a:t>As applications written in MATLAB grow, they often take</a:t>
            </a:r>
            <a:br>
              <a:rPr lang="en-US" sz="800" dirty="0" smtClean="0">
                <a:solidFill>
                  <a:srgbClr val="000000"/>
                </a:solidFill>
              </a:rPr>
            </a:br>
            <a:r>
              <a:rPr lang="en-US" sz="800" dirty="0" smtClean="0">
                <a:solidFill>
                  <a:srgbClr val="000000"/>
                </a:solidFill>
              </a:rPr>
              <a:t>longer to execute.  For instance, in a simulation, the code may</a:t>
            </a:r>
            <a:br>
              <a:rPr lang="en-US" sz="800" dirty="0" smtClean="0">
                <a:solidFill>
                  <a:srgbClr val="000000"/>
                </a:solidFill>
              </a:rPr>
            </a:br>
            <a:r>
              <a:rPr lang="en-US" sz="800" dirty="0" smtClean="0">
                <a:solidFill>
                  <a:srgbClr val="000000"/>
                </a:solidFill>
              </a:rPr>
              <a:t>increase in complexity as programmers make enhancements to</a:t>
            </a:r>
            <a:br>
              <a:rPr lang="en-US" sz="800" dirty="0" smtClean="0">
                <a:solidFill>
                  <a:srgbClr val="000000"/>
                </a:solidFill>
              </a:rPr>
            </a:br>
            <a:r>
              <a:rPr lang="en-US" sz="800" dirty="0" smtClean="0">
                <a:solidFill>
                  <a:srgbClr val="000000"/>
                </a:solidFill>
              </a:rPr>
              <a:t>more accurately model a process.  Other refinements, such as </a:t>
            </a:r>
            <a:br>
              <a:rPr lang="en-US" sz="800" dirty="0" smtClean="0">
                <a:solidFill>
                  <a:srgbClr val="000000"/>
                </a:solidFill>
              </a:rPr>
            </a:br>
            <a:r>
              <a:rPr lang="en-US" sz="800" dirty="0" smtClean="0">
                <a:solidFill>
                  <a:srgbClr val="000000"/>
                </a:solidFill>
              </a:rPr>
              <a:t>increasing the set of parameters used within a model, also </a:t>
            </a:r>
            <a:br>
              <a:rPr lang="en-US" sz="800" dirty="0" smtClean="0">
                <a:solidFill>
                  <a:srgbClr val="000000"/>
                </a:solidFill>
              </a:rPr>
            </a:br>
            <a:r>
              <a:rPr lang="en-US" sz="800" dirty="0" smtClean="0">
                <a:solidFill>
                  <a:srgbClr val="000000"/>
                </a:solidFill>
              </a:rPr>
              <a:t>affect the execution time of the application.  Programmers </a:t>
            </a:r>
            <a:br>
              <a:rPr lang="en-US" sz="800" dirty="0" smtClean="0">
                <a:solidFill>
                  <a:srgbClr val="000000"/>
                </a:solidFill>
              </a:rPr>
            </a:br>
            <a:r>
              <a:rPr lang="en-US" sz="800" dirty="0" smtClean="0">
                <a:solidFill>
                  <a:srgbClr val="000000"/>
                </a:solidFill>
              </a:rPr>
              <a:t>constantly face the challenge of implementing all of the required functionality, while still achieving reasonable performance.</a:t>
            </a:r>
          </a:p>
          <a:p>
            <a:pPr eaLnBrk="1" hangingPunct="1">
              <a:lnSpc>
                <a:spcPct val="80000"/>
              </a:lnSpc>
            </a:pPr>
            <a:endParaRPr lang="en-US" sz="800" dirty="0" smtClean="0">
              <a:solidFill>
                <a:srgbClr val="000000"/>
              </a:solidFill>
            </a:endParaRPr>
          </a:p>
          <a:p>
            <a:pPr eaLnBrk="1" hangingPunct="1">
              <a:lnSpc>
                <a:spcPct val="80000"/>
              </a:lnSpc>
            </a:pPr>
            <a:r>
              <a:rPr lang="en-US" sz="800" dirty="0" smtClean="0">
                <a:solidFill>
                  <a:srgbClr val="000000"/>
                </a:solidFill>
              </a:rPr>
              <a:t>The ability simply to run the code on a faster system is most often not an option.  Fortunately, there are other ways to optimize performance.   One approach is to </a:t>
            </a:r>
            <a:r>
              <a:rPr lang="en-US" sz="800" i="1" dirty="0" smtClean="0">
                <a:solidFill>
                  <a:srgbClr val="000000"/>
                </a:solidFill>
              </a:rPr>
              <a:t>distribute</a:t>
            </a:r>
            <a:r>
              <a:rPr lang="en-US" sz="800" dirty="0" smtClean="0">
                <a:solidFill>
                  <a:srgbClr val="000000"/>
                </a:solidFill>
              </a:rPr>
              <a:t> the work among multiple processing units.  In this approach different processors execute code simultaneously with the goal of reducing the overall execution time.</a:t>
            </a:r>
          </a:p>
          <a:p>
            <a:pPr eaLnBrk="1" hangingPunct="1">
              <a:lnSpc>
                <a:spcPct val="80000"/>
              </a:lnSpc>
            </a:pPr>
            <a:endParaRPr lang="en-US" sz="800" dirty="0" smtClean="0">
              <a:solidFill>
                <a:srgbClr val="000000"/>
              </a:solidFill>
            </a:endParaRPr>
          </a:p>
          <a:p>
            <a:pPr eaLnBrk="1" hangingPunct="1">
              <a:lnSpc>
                <a:spcPct val="80000"/>
              </a:lnSpc>
            </a:pPr>
            <a:r>
              <a:rPr lang="en-US" sz="800" dirty="0" smtClean="0">
                <a:solidFill>
                  <a:srgbClr val="000000"/>
                </a:solidFill>
              </a:rPr>
              <a:t>In addition to performance, the size of a data set is sometimes a concern.  This problem benefits from a distributed approach as well.  Rather than working with a single large data set (and the size constraints imposed on a single system), programmers can distribute the data among multiple processors or systems.</a:t>
            </a:r>
          </a:p>
          <a:p>
            <a:pPr eaLnBrk="1" hangingPunct="1">
              <a:lnSpc>
                <a:spcPct val="80000"/>
              </a:lnSpc>
            </a:pPr>
            <a:endParaRPr lang="en-US" sz="600" i="1" dirty="0" smtClean="0">
              <a:latin typeface="Verdana"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ftr" sz="quarter" idx="4"/>
          </p:nvPr>
        </p:nvSpPr>
        <p:spPr>
          <a:noFill/>
        </p:spPr>
        <p:txBody>
          <a:bodyPr/>
          <a:lstStyle/>
          <a:p>
            <a:r>
              <a:rPr lang="en-GB" dirty="0" smtClean="0"/>
              <a:t>The MathWorks</a:t>
            </a:r>
          </a:p>
        </p:txBody>
      </p:sp>
      <p:sp>
        <p:nvSpPr>
          <p:cNvPr id="49155" name="Rectangle 7"/>
          <p:cNvSpPr>
            <a:spLocks noGrp="1" noChangeArrowheads="1"/>
          </p:cNvSpPr>
          <p:nvPr>
            <p:ph type="sldNum" sz="quarter" idx="5"/>
          </p:nvPr>
        </p:nvSpPr>
        <p:spPr>
          <a:noFill/>
        </p:spPr>
        <p:txBody>
          <a:bodyPr/>
          <a:lstStyle/>
          <a:p>
            <a:fld id="{26681D4D-93FB-4819-B448-D81BEF3D7F0F}" type="slidenum">
              <a:rPr lang="en-GB" smtClean="0"/>
              <a:pPr/>
              <a:t>16</a:t>
            </a:fld>
            <a:endParaRPr lang="en-GB" dirty="0" smtClean="0"/>
          </a:p>
        </p:txBody>
      </p:sp>
      <p:sp>
        <p:nvSpPr>
          <p:cNvPr id="49156" name="Rectangle 2"/>
          <p:cNvSpPr>
            <a:spLocks noGrp="1" noRot="1" noChangeAspect="1" noChangeArrowheads="1" noTextEdit="1"/>
          </p:cNvSpPr>
          <p:nvPr>
            <p:ph type="sldImg"/>
          </p:nvPr>
        </p:nvSpPr>
        <p:spPr>
          <a:xfrm>
            <a:off x="1258888" y="720725"/>
            <a:ext cx="4797425" cy="3598863"/>
          </a:xfrm>
          <a:ln/>
        </p:spPr>
      </p:sp>
      <p:sp>
        <p:nvSpPr>
          <p:cNvPr id="49157" name="Rectangle 3"/>
          <p:cNvSpPr>
            <a:spLocks noGrp="1" noChangeArrowheads="1"/>
          </p:cNvSpPr>
          <p:nvPr>
            <p:ph type="body" idx="1"/>
          </p:nvPr>
        </p:nvSpPr>
        <p:spPr>
          <a:noFill/>
          <a:ln/>
        </p:spPr>
        <p:txBody>
          <a:bodyPr/>
          <a:lstStyle/>
          <a:p>
            <a:pPr eaLnBrk="1" hangingPunct="1"/>
            <a:endParaRPr lang="en-US" b="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ftr" sz="quarter" idx="4"/>
          </p:nvPr>
        </p:nvSpPr>
        <p:spPr>
          <a:noFill/>
        </p:spPr>
        <p:txBody>
          <a:bodyPr/>
          <a:lstStyle/>
          <a:p>
            <a:r>
              <a:rPr lang="en-GB" dirty="0" smtClean="0">
                <a:solidFill>
                  <a:prstClr val="black"/>
                </a:solidFill>
              </a:rPr>
              <a:t>The MathWorks</a:t>
            </a:r>
          </a:p>
        </p:txBody>
      </p:sp>
      <p:sp>
        <p:nvSpPr>
          <p:cNvPr id="68611" name="Rectangle 7"/>
          <p:cNvSpPr>
            <a:spLocks noGrp="1" noChangeArrowheads="1"/>
          </p:cNvSpPr>
          <p:nvPr>
            <p:ph type="sldNum" sz="quarter" idx="5"/>
          </p:nvPr>
        </p:nvSpPr>
        <p:spPr>
          <a:noFill/>
        </p:spPr>
        <p:txBody>
          <a:bodyPr/>
          <a:lstStyle/>
          <a:p>
            <a:fld id="{F1349A17-D3C1-4E0D-B787-00E60996465A}" type="slidenum">
              <a:rPr lang="en-GB" smtClean="0">
                <a:solidFill>
                  <a:prstClr val="black"/>
                </a:solidFill>
              </a:rPr>
              <a:pPr/>
              <a:t>17</a:t>
            </a:fld>
            <a:endParaRPr lang="en-GB" smtClean="0">
              <a:solidFill>
                <a:prstClr val="black"/>
              </a:solidFill>
            </a:endParaRPr>
          </a:p>
        </p:txBody>
      </p:sp>
      <p:sp>
        <p:nvSpPr>
          <p:cNvPr id="68612" name="Rectangle 2"/>
          <p:cNvSpPr>
            <a:spLocks noGrp="1" noRot="1" noChangeAspect="1" noChangeArrowheads="1" noTextEdit="1"/>
          </p:cNvSpPr>
          <p:nvPr>
            <p:ph type="sldImg"/>
          </p:nvPr>
        </p:nvSpPr>
        <p:spPr>
          <a:xfrm>
            <a:off x="3530600" y="641350"/>
            <a:ext cx="3517900" cy="2638425"/>
          </a:xfrm>
          <a:ln/>
        </p:spPr>
      </p:sp>
      <p:sp>
        <p:nvSpPr>
          <p:cNvPr id="68613" name="Rectangle 3"/>
          <p:cNvSpPr>
            <a:spLocks noGrp="1" noChangeArrowheads="1"/>
          </p:cNvSpPr>
          <p:nvPr>
            <p:ph type="body" idx="1"/>
          </p:nvPr>
        </p:nvSpPr>
        <p:spPr>
          <a:xfrm>
            <a:off x="389037" y="3460899"/>
            <a:ext cx="6498892" cy="5184779"/>
          </a:xfrm>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6"/>
          <p:cNvSpPr>
            <a:spLocks noGrp="1" noChangeArrowheads="1"/>
          </p:cNvSpPr>
          <p:nvPr>
            <p:ph type="ftr" sz="quarter" idx="4"/>
          </p:nvPr>
        </p:nvSpPr>
        <p:spPr>
          <a:noFill/>
        </p:spPr>
        <p:txBody>
          <a:bodyPr/>
          <a:lstStyle/>
          <a:p>
            <a:r>
              <a:rPr lang="en-GB" dirty="0" smtClean="0">
                <a:solidFill>
                  <a:prstClr val="black"/>
                </a:solidFill>
              </a:rPr>
              <a:t>The MathWorks</a:t>
            </a:r>
          </a:p>
        </p:txBody>
      </p:sp>
      <p:sp>
        <p:nvSpPr>
          <p:cNvPr id="81923" name="Rectangle 7"/>
          <p:cNvSpPr>
            <a:spLocks noGrp="1" noChangeArrowheads="1"/>
          </p:cNvSpPr>
          <p:nvPr>
            <p:ph type="sldNum" sz="quarter" idx="5"/>
          </p:nvPr>
        </p:nvSpPr>
        <p:spPr>
          <a:noFill/>
        </p:spPr>
        <p:txBody>
          <a:bodyPr/>
          <a:lstStyle/>
          <a:p>
            <a:fld id="{23886314-831E-4BCB-A63C-9090EEB940EE}" type="slidenum">
              <a:rPr lang="en-GB" smtClean="0">
                <a:solidFill>
                  <a:prstClr val="black"/>
                </a:solidFill>
              </a:rPr>
              <a:pPr/>
              <a:t>18</a:t>
            </a:fld>
            <a:endParaRPr lang="en-GB" smtClean="0">
              <a:solidFill>
                <a:prstClr val="black"/>
              </a:solidFill>
            </a:endParaRPr>
          </a:p>
        </p:txBody>
      </p:sp>
      <p:sp>
        <p:nvSpPr>
          <p:cNvPr id="81924" name="Rectangle 2"/>
          <p:cNvSpPr>
            <a:spLocks noGrp="1" noRot="1" noChangeAspect="1" noChangeArrowheads="1" noTextEdit="1"/>
          </p:cNvSpPr>
          <p:nvPr>
            <p:ph type="sldImg"/>
          </p:nvPr>
        </p:nvSpPr>
        <p:spPr>
          <a:xfrm>
            <a:off x="1258888" y="720725"/>
            <a:ext cx="4797425" cy="3598863"/>
          </a:xfrm>
          <a:ln/>
        </p:spPr>
      </p:sp>
      <p:sp>
        <p:nvSpPr>
          <p:cNvPr id="81925" name="Rectangle 3"/>
          <p:cNvSpPr>
            <a:spLocks noGrp="1" noChangeArrowheads="1"/>
          </p:cNvSpPr>
          <p:nvPr>
            <p:ph type="body" idx="1"/>
          </p:nvPr>
        </p:nvSpPr>
        <p:spPr>
          <a:noFill/>
          <a:ln/>
        </p:spPr>
        <p:txBody>
          <a:bodyPr/>
          <a:lstStyle/>
          <a:p>
            <a:pPr eaLnBrk="1" hangingPunct="1"/>
            <a:endParaRPr lang="de-DE"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73B8C3-A209-4A55-9261-22C2A02B3159}" type="slidenum">
              <a:rPr lang="en-US" smtClean="0"/>
              <a:pPr/>
              <a:t>19</a:t>
            </a:fld>
            <a:endParaRPr lang="en-US"/>
          </a:p>
        </p:txBody>
      </p:sp>
    </p:spTree>
    <p:extLst>
      <p:ext uri="{BB962C8B-B14F-4D97-AF65-F5344CB8AC3E}">
        <p14:creationId xmlns:p14="http://schemas.microsoft.com/office/powerpoint/2010/main" val="1548616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ftr" sz="quarter" idx="4"/>
          </p:nvPr>
        </p:nvSpPr>
        <p:spPr>
          <a:noFill/>
        </p:spPr>
        <p:txBody>
          <a:bodyPr/>
          <a:lstStyle/>
          <a:p>
            <a:pPr algn="l" rtl="0" eaLnBrk="0" fontAlgn="base" hangingPunct="0">
              <a:spcBef>
                <a:spcPct val="0"/>
              </a:spcBef>
              <a:spcAft>
                <a:spcPct val="0"/>
              </a:spcAft>
            </a:pPr>
            <a:r>
              <a:rPr lang="en-GB" b="1" dirty="0">
                <a:solidFill>
                  <a:prstClr val="black"/>
                </a:solidFill>
                <a:latin typeface="Times New Roman" pitchFamily="18" charset="0"/>
              </a:rPr>
              <a:t>The MathWorks</a:t>
            </a:r>
          </a:p>
        </p:txBody>
      </p:sp>
      <p:sp>
        <p:nvSpPr>
          <p:cNvPr id="68611" name="Rectangle 7"/>
          <p:cNvSpPr>
            <a:spLocks noGrp="1" noChangeArrowheads="1"/>
          </p:cNvSpPr>
          <p:nvPr>
            <p:ph type="sldNum" sz="quarter" idx="5"/>
          </p:nvPr>
        </p:nvSpPr>
        <p:spPr>
          <a:noFill/>
        </p:spPr>
        <p:txBody>
          <a:bodyPr/>
          <a:lstStyle/>
          <a:p>
            <a:pPr algn="r" rtl="0" eaLnBrk="0" fontAlgn="base" hangingPunct="0">
              <a:spcBef>
                <a:spcPct val="0"/>
              </a:spcBef>
              <a:spcAft>
                <a:spcPct val="0"/>
              </a:spcAft>
            </a:pPr>
            <a:fld id="{F1349A17-D3C1-4E0D-B787-00E60996465A}" type="slidenum">
              <a:rPr lang="en-GB" b="1">
                <a:solidFill>
                  <a:prstClr val="black"/>
                </a:solidFill>
                <a:latin typeface="Times New Roman" pitchFamily="18" charset="0"/>
              </a:rPr>
              <a:pPr algn="r" rtl="0" eaLnBrk="0" fontAlgn="base" hangingPunct="0">
                <a:spcBef>
                  <a:spcPct val="0"/>
                </a:spcBef>
                <a:spcAft>
                  <a:spcPct val="0"/>
                </a:spcAft>
              </a:pPr>
              <a:t>22</a:t>
            </a:fld>
            <a:endParaRPr lang="en-GB" b="1" dirty="0">
              <a:solidFill>
                <a:prstClr val="black"/>
              </a:solidFill>
              <a:latin typeface="Times New Roman" pitchFamily="18" charset="0"/>
            </a:endParaRPr>
          </a:p>
        </p:txBody>
      </p:sp>
      <p:sp>
        <p:nvSpPr>
          <p:cNvPr id="68612" name="Rectangle 2"/>
          <p:cNvSpPr>
            <a:spLocks noGrp="1" noRot="1" noChangeAspect="1" noChangeArrowheads="1" noTextEdit="1"/>
          </p:cNvSpPr>
          <p:nvPr>
            <p:ph type="sldImg"/>
          </p:nvPr>
        </p:nvSpPr>
        <p:spPr>
          <a:xfrm>
            <a:off x="3530600" y="639763"/>
            <a:ext cx="3519488" cy="2640012"/>
          </a:xfrm>
          <a:ln/>
        </p:spPr>
      </p:sp>
      <p:sp>
        <p:nvSpPr>
          <p:cNvPr id="68613" name="Rectangle 3"/>
          <p:cNvSpPr>
            <a:spLocks noGrp="1" noChangeArrowheads="1"/>
          </p:cNvSpPr>
          <p:nvPr>
            <p:ph type="body" idx="1"/>
          </p:nvPr>
        </p:nvSpPr>
        <p:spPr>
          <a:xfrm>
            <a:off x="389037" y="3460900"/>
            <a:ext cx="6498891" cy="5184779"/>
          </a:xfrm>
          <a:noFill/>
          <a:ln/>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ftr" sz="quarter" idx="4"/>
          </p:nvPr>
        </p:nvSpPr>
        <p:spPr>
          <a:noFill/>
        </p:spPr>
        <p:txBody>
          <a:bodyPr/>
          <a:lstStyle/>
          <a:p>
            <a:pPr algn="l" rtl="0" eaLnBrk="0" fontAlgn="base" hangingPunct="0">
              <a:spcBef>
                <a:spcPct val="0"/>
              </a:spcBef>
              <a:spcAft>
                <a:spcPct val="0"/>
              </a:spcAft>
            </a:pPr>
            <a:r>
              <a:rPr lang="en-GB" b="1" dirty="0">
                <a:solidFill>
                  <a:prstClr val="black"/>
                </a:solidFill>
                <a:latin typeface="Times New Roman" pitchFamily="18" charset="0"/>
              </a:rPr>
              <a:t>The MathWorks</a:t>
            </a:r>
          </a:p>
        </p:txBody>
      </p:sp>
      <p:sp>
        <p:nvSpPr>
          <p:cNvPr id="68611" name="Rectangle 7"/>
          <p:cNvSpPr>
            <a:spLocks noGrp="1" noChangeArrowheads="1"/>
          </p:cNvSpPr>
          <p:nvPr>
            <p:ph type="sldNum" sz="quarter" idx="5"/>
          </p:nvPr>
        </p:nvSpPr>
        <p:spPr>
          <a:noFill/>
        </p:spPr>
        <p:txBody>
          <a:bodyPr/>
          <a:lstStyle/>
          <a:p>
            <a:pPr algn="r" rtl="0" eaLnBrk="0" fontAlgn="base" hangingPunct="0">
              <a:spcBef>
                <a:spcPct val="0"/>
              </a:spcBef>
              <a:spcAft>
                <a:spcPct val="0"/>
              </a:spcAft>
            </a:pPr>
            <a:fld id="{F1349A17-D3C1-4E0D-B787-00E60996465A}" type="slidenum">
              <a:rPr lang="en-GB" b="1">
                <a:solidFill>
                  <a:prstClr val="black"/>
                </a:solidFill>
                <a:latin typeface="Times New Roman" pitchFamily="18" charset="0"/>
              </a:rPr>
              <a:pPr algn="r" rtl="0" eaLnBrk="0" fontAlgn="base" hangingPunct="0">
                <a:spcBef>
                  <a:spcPct val="0"/>
                </a:spcBef>
                <a:spcAft>
                  <a:spcPct val="0"/>
                </a:spcAft>
              </a:pPr>
              <a:t>23</a:t>
            </a:fld>
            <a:endParaRPr lang="en-GB" b="1" dirty="0">
              <a:solidFill>
                <a:prstClr val="black"/>
              </a:solidFill>
              <a:latin typeface="Times New Roman" pitchFamily="18" charset="0"/>
            </a:endParaRPr>
          </a:p>
        </p:txBody>
      </p:sp>
      <p:sp>
        <p:nvSpPr>
          <p:cNvPr id="68612" name="Rectangle 2"/>
          <p:cNvSpPr>
            <a:spLocks noGrp="1" noRot="1" noChangeAspect="1" noChangeArrowheads="1" noTextEdit="1"/>
          </p:cNvSpPr>
          <p:nvPr>
            <p:ph type="sldImg"/>
          </p:nvPr>
        </p:nvSpPr>
        <p:spPr>
          <a:xfrm>
            <a:off x="3530600" y="639763"/>
            <a:ext cx="3519488" cy="2640012"/>
          </a:xfrm>
          <a:ln/>
        </p:spPr>
      </p:sp>
      <p:sp>
        <p:nvSpPr>
          <p:cNvPr id="68613" name="Rectangle 3"/>
          <p:cNvSpPr>
            <a:spLocks noGrp="1" noChangeArrowheads="1"/>
          </p:cNvSpPr>
          <p:nvPr>
            <p:ph type="body" idx="1"/>
          </p:nvPr>
        </p:nvSpPr>
        <p:spPr>
          <a:xfrm>
            <a:off x="389037" y="3460900"/>
            <a:ext cx="6498891" cy="5184779"/>
          </a:xfrm>
          <a:noFill/>
          <a:ln/>
        </p:spPr>
        <p:txBody>
          <a:bodyPr/>
          <a:lstStyle/>
          <a:p>
            <a:pPr eaLnBrk="1" hangingPunct="1"/>
            <a:r>
              <a:rPr lang="en-US" dirty="0" smtClean="0"/>
              <a:t>MATLAB guiding star philosophy: The workers extend the MATLAB desktop to work not just on single resource, but multiple. These might be running on other cores or other computers.</a:t>
            </a:r>
          </a:p>
          <a:p>
            <a:pPr eaLnBrk="1" hangingPunct="1"/>
            <a:r>
              <a:rPr lang="en-US" dirty="0" smtClean="0"/>
              <a:t>/Note: improve MATLAB ‘desktop’ icon, if time and idea available/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ftr" sz="quarter" idx="4"/>
          </p:nvPr>
        </p:nvSpPr>
        <p:spPr>
          <a:noFill/>
        </p:spPr>
        <p:txBody>
          <a:bodyPr/>
          <a:lstStyle/>
          <a:p>
            <a:r>
              <a:rPr lang="en-GB" smtClean="0"/>
              <a:t>The MathWorks</a:t>
            </a:r>
          </a:p>
        </p:txBody>
      </p:sp>
      <p:sp>
        <p:nvSpPr>
          <p:cNvPr id="68611" name="Rectangle 7"/>
          <p:cNvSpPr>
            <a:spLocks noGrp="1" noChangeArrowheads="1"/>
          </p:cNvSpPr>
          <p:nvPr>
            <p:ph type="sldNum" sz="quarter" idx="5"/>
          </p:nvPr>
        </p:nvSpPr>
        <p:spPr>
          <a:noFill/>
        </p:spPr>
        <p:txBody>
          <a:bodyPr/>
          <a:lstStyle/>
          <a:p>
            <a:fld id="{F1349A17-D3C1-4E0D-B787-00E60996465A}" type="slidenum">
              <a:rPr lang="en-GB" smtClean="0"/>
              <a:pPr/>
              <a:t>24</a:t>
            </a:fld>
            <a:endParaRPr lang="en-GB" smtClean="0"/>
          </a:p>
        </p:txBody>
      </p:sp>
      <p:sp>
        <p:nvSpPr>
          <p:cNvPr id="68612" name="Rectangle 2"/>
          <p:cNvSpPr>
            <a:spLocks noGrp="1" noRot="1" noChangeAspect="1" noChangeArrowheads="1" noTextEdit="1"/>
          </p:cNvSpPr>
          <p:nvPr>
            <p:ph type="sldImg"/>
          </p:nvPr>
        </p:nvSpPr>
        <p:spPr>
          <a:xfrm>
            <a:off x="3530600" y="639763"/>
            <a:ext cx="3519488" cy="2640012"/>
          </a:xfrm>
          <a:ln/>
        </p:spPr>
      </p:sp>
      <p:sp>
        <p:nvSpPr>
          <p:cNvPr id="68613" name="Rectangle 3"/>
          <p:cNvSpPr>
            <a:spLocks noGrp="1" noChangeArrowheads="1"/>
          </p:cNvSpPr>
          <p:nvPr>
            <p:ph type="body" idx="1"/>
          </p:nvPr>
        </p:nvSpPr>
        <p:spPr>
          <a:xfrm>
            <a:off x="389037" y="3460900"/>
            <a:ext cx="6498891" cy="5184779"/>
          </a:xfrm>
          <a:noFill/>
          <a:ln/>
        </p:spPr>
        <p:txBody>
          <a:bodyPr/>
          <a:lstStyle/>
          <a:p>
            <a:pPr eaLnBrk="1" hangingPunct="1"/>
            <a:r>
              <a:rPr lang="en-US" dirty="0" smtClean="0"/>
              <a:t>MATLAB guiding philosophy: The workers extend the MATLAB desktop to work not just on single resource, but multiple. These might be running on other cores or other computers.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a:spLocks noGrp="1" noChangeArrowheads="1"/>
          </p:cNvSpPr>
          <p:nvPr>
            <p:ph type="ftr" sz="quarter" idx="4"/>
          </p:nvPr>
        </p:nvSpPr>
        <p:spPr>
          <a:noFill/>
        </p:spPr>
        <p:txBody>
          <a:bodyPr/>
          <a:lstStyle/>
          <a:p>
            <a:r>
              <a:rPr lang="en-GB" smtClean="0">
                <a:latin typeface="Arial" pitchFamily="34" charset="0"/>
              </a:rPr>
              <a:t>The MathWorks</a:t>
            </a:r>
          </a:p>
        </p:txBody>
      </p:sp>
      <p:sp>
        <p:nvSpPr>
          <p:cNvPr id="47107" name="Rectangle 7"/>
          <p:cNvSpPr>
            <a:spLocks noGrp="1" noChangeArrowheads="1"/>
          </p:cNvSpPr>
          <p:nvPr>
            <p:ph type="sldNum" sz="quarter" idx="5"/>
          </p:nvPr>
        </p:nvSpPr>
        <p:spPr>
          <a:noFill/>
        </p:spPr>
        <p:txBody>
          <a:bodyPr/>
          <a:lstStyle/>
          <a:p>
            <a:fld id="{F2D5B48D-0EED-4FF0-8C8B-24DAC09E27BD}" type="slidenum">
              <a:rPr lang="en-GB" smtClean="0">
                <a:latin typeface="Arial" pitchFamily="34" charset="0"/>
              </a:rPr>
              <a:pPr/>
              <a:t>25</a:t>
            </a:fld>
            <a:endParaRPr lang="en-GB" smtClean="0">
              <a:latin typeface="Arial" pitchFamily="34" charset="0"/>
            </a:endParaRPr>
          </a:p>
        </p:txBody>
      </p:sp>
      <p:sp>
        <p:nvSpPr>
          <p:cNvPr id="47108" name="Rectangle 2"/>
          <p:cNvSpPr>
            <a:spLocks noGrp="1" noRot="1" noChangeAspect="1" noChangeArrowheads="1" noTextEdit="1"/>
          </p:cNvSpPr>
          <p:nvPr>
            <p:ph type="sldImg"/>
          </p:nvPr>
        </p:nvSpPr>
        <p:spPr>
          <a:xfrm>
            <a:off x="3530600" y="639763"/>
            <a:ext cx="3521075" cy="2640012"/>
          </a:xfrm>
          <a:ln/>
        </p:spPr>
      </p:sp>
      <p:sp>
        <p:nvSpPr>
          <p:cNvPr id="47109" name="Rectangle 3"/>
          <p:cNvSpPr>
            <a:spLocks noGrp="1" noChangeArrowheads="1"/>
          </p:cNvSpPr>
          <p:nvPr>
            <p:ph type="body" idx="1"/>
          </p:nvPr>
        </p:nvSpPr>
        <p:spPr>
          <a:xfrm>
            <a:off x="388342" y="3461596"/>
            <a:ext cx="6499168" cy="5183941"/>
          </a:xfrm>
          <a:noFill/>
          <a:ln/>
        </p:spPr>
        <p:txBody>
          <a:bodyPr/>
          <a:lstStyle/>
          <a:p>
            <a:pPr eaLnBrk="1" hangingPunct="1"/>
            <a:r>
              <a:rPr lang="en-US" dirty="0" smtClean="0">
                <a:latin typeface="Times"/>
              </a:rPr>
              <a:t>This slide is a high-level overview of the</a:t>
            </a:r>
            <a:r>
              <a:rPr lang="en-US" baseline="0" dirty="0" smtClean="0">
                <a:latin typeface="Times"/>
              </a:rPr>
              <a:t> parallel computing tools.</a:t>
            </a:r>
          </a:p>
          <a:p>
            <a:pPr eaLnBrk="1" hangingPunct="1"/>
            <a:endParaRPr lang="en-US" baseline="0" dirty="0" smtClean="0">
              <a:latin typeface="Times"/>
            </a:endParaRPr>
          </a:p>
          <a:p>
            <a:pPr eaLnBrk="1" hangingPunct="1"/>
            <a:r>
              <a:rPr lang="en-US" baseline="0" dirty="0" smtClean="0">
                <a:latin typeface="Times"/>
              </a:rPr>
              <a:t>The MATLAB membrane </a:t>
            </a:r>
            <a:r>
              <a:rPr lang="en-US" baseline="0" dirty="0" smtClean="0">
                <a:latin typeface="Times"/>
                <a:sym typeface="Wingdings" pitchFamily="2" charset="2"/>
              </a:rPr>
              <a:t> This is you, sitting at your desktop (or laptop) with your MATLAB open.</a:t>
            </a:r>
          </a:p>
          <a:p>
            <a:pPr eaLnBrk="1" hangingPunct="1"/>
            <a:endParaRPr lang="en-US" baseline="0" dirty="0" smtClean="0">
              <a:latin typeface="Times"/>
              <a:sym typeface="Wingdings" pitchFamily="2" charset="2"/>
            </a:endParaRPr>
          </a:p>
          <a:p>
            <a:pPr eaLnBrk="1" hangingPunct="1"/>
            <a:r>
              <a:rPr lang="en-US" baseline="0" dirty="0" smtClean="0">
                <a:latin typeface="Times"/>
                <a:sym typeface="Wingdings" pitchFamily="2" charset="2"/>
              </a:rPr>
              <a:t>*Click*</a:t>
            </a:r>
          </a:p>
          <a:p>
            <a:pPr eaLnBrk="1" hangingPunct="1"/>
            <a:endParaRPr lang="en-US" baseline="0" dirty="0" smtClean="0">
              <a:latin typeface="Times"/>
              <a:sym typeface="Wingdings" pitchFamily="2" charset="2"/>
            </a:endParaRPr>
          </a:p>
          <a:p>
            <a:pPr eaLnBrk="1" hangingPunct="1"/>
            <a:r>
              <a:rPr lang="en-US" baseline="0" dirty="0" smtClean="0">
                <a:latin typeface="Times"/>
                <a:sym typeface="Wingdings" pitchFamily="2" charset="2"/>
              </a:rPr>
              <a:t>With Parallel Computing Toolbox, it allows you to start up a pool of MATLAB workers to distribute your work. The toolbox allows you to open up to 12 workers, and on a multi-core machine, you can fully utilize your cores. You can think of these workers as “head-less” MATLABs which you can control with your client MATLAB.</a:t>
            </a:r>
          </a:p>
          <a:p>
            <a:pPr eaLnBrk="1" hangingPunct="1"/>
            <a:endParaRPr lang="en-US" baseline="0" dirty="0" smtClean="0">
              <a:latin typeface="Times"/>
              <a:sym typeface="Wingdings" pitchFamily="2" charset="2"/>
            </a:endParaRPr>
          </a:p>
          <a:p>
            <a:pPr eaLnBrk="1" hangingPunct="1"/>
            <a:r>
              <a:rPr lang="en-US" baseline="0" dirty="0" smtClean="0">
                <a:latin typeface="Times"/>
                <a:sym typeface="Wingdings" pitchFamily="2" charset="2"/>
              </a:rPr>
              <a:t>The nice thing about this set up is that if you ever want to scale up to a cluster environment,</a:t>
            </a:r>
          </a:p>
          <a:p>
            <a:pPr eaLnBrk="1" hangingPunct="1"/>
            <a:endParaRPr lang="en-US" baseline="0" dirty="0" smtClean="0">
              <a:latin typeface="Times"/>
              <a:sym typeface="Wingdings" pitchFamily="2" charset="2"/>
            </a:endParaRPr>
          </a:p>
          <a:p>
            <a:pPr eaLnBrk="1" hangingPunct="1"/>
            <a:r>
              <a:rPr lang="en-US" baseline="0" dirty="0" smtClean="0">
                <a:latin typeface="Times"/>
                <a:sym typeface="Wingdings" pitchFamily="2" charset="2"/>
              </a:rPr>
              <a:t>*Click*</a:t>
            </a:r>
          </a:p>
          <a:p>
            <a:pPr eaLnBrk="1" hangingPunct="1"/>
            <a:endParaRPr lang="en-US" baseline="0" dirty="0" smtClean="0">
              <a:latin typeface="Times"/>
              <a:sym typeface="Wingdings" pitchFamily="2" charset="2"/>
            </a:endParaRPr>
          </a:p>
          <a:p>
            <a:pPr eaLnBrk="1" hangingPunct="1"/>
            <a:r>
              <a:rPr lang="en-US" baseline="0" dirty="0" smtClean="0">
                <a:latin typeface="Times"/>
                <a:sym typeface="Wingdings" pitchFamily="2" charset="2"/>
              </a:rPr>
              <a:t>the same Parallel Computing Toolbox can be used to communicate to MATLAB workers that reside on external networked computers. In this scenario, the workers are installations of MATLAB Distributed Computing Server. But the user can interact with the external MATLAB workers the same way they interact with the internal MATLAB workers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87C8828D-83EF-4F7E-9AD0-D80DB534DF3F}" type="slidenum">
              <a:rPr lang="en-ZA" smtClean="0">
                <a:solidFill>
                  <a:prstClr val="black"/>
                </a:solidFill>
              </a:rPr>
              <a:pPr/>
              <a:t>3</a:t>
            </a:fld>
            <a:endParaRPr lang="en-ZA">
              <a:solidFill>
                <a:prstClr val="black"/>
              </a:solidFill>
            </a:endParaRPr>
          </a:p>
        </p:txBody>
      </p:sp>
    </p:spTree>
    <p:extLst>
      <p:ext uri="{BB962C8B-B14F-4D97-AF65-F5344CB8AC3E}">
        <p14:creationId xmlns:p14="http://schemas.microsoft.com/office/powerpoint/2010/main" val="1102055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ftr" sz="quarter" idx="4"/>
          </p:nvPr>
        </p:nvSpPr>
        <p:spPr>
          <a:noFill/>
        </p:spPr>
        <p:txBody>
          <a:bodyPr/>
          <a:lstStyle/>
          <a:p>
            <a:pPr algn="l" rtl="0" eaLnBrk="0" fontAlgn="base" hangingPunct="0">
              <a:spcBef>
                <a:spcPct val="0"/>
              </a:spcBef>
              <a:spcAft>
                <a:spcPct val="0"/>
              </a:spcAft>
            </a:pPr>
            <a:r>
              <a:rPr lang="en-GB" b="1" dirty="0">
                <a:solidFill>
                  <a:prstClr val="black"/>
                </a:solidFill>
                <a:latin typeface="Times New Roman" pitchFamily="18" charset="0"/>
              </a:rPr>
              <a:t>The MathWorks</a:t>
            </a:r>
          </a:p>
        </p:txBody>
      </p:sp>
      <p:sp>
        <p:nvSpPr>
          <p:cNvPr id="68611" name="Rectangle 7"/>
          <p:cNvSpPr>
            <a:spLocks noGrp="1" noChangeArrowheads="1"/>
          </p:cNvSpPr>
          <p:nvPr>
            <p:ph type="sldNum" sz="quarter" idx="5"/>
          </p:nvPr>
        </p:nvSpPr>
        <p:spPr>
          <a:noFill/>
        </p:spPr>
        <p:txBody>
          <a:bodyPr/>
          <a:lstStyle/>
          <a:p>
            <a:pPr algn="r" rtl="0" eaLnBrk="0" fontAlgn="base" hangingPunct="0">
              <a:spcBef>
                <a:spcPct val="0"/>
              </a:spcBef>
              <a:spcAft>
                <a:spcPct val="0"/>
              </a:spcAft>
            </a:pPr>
            <a:fld id="{F1349A17-D3C1-4E0D-B787-00E60996465A}" type="slidenum">
              <a:rPr lang="en-GB" b="1">
                <a:solidFill>
                  <a:prstClr val="black"/>
                </a:solidFill>
                <a:latin typeface="Times New Roman" pitchFamily="18" charset="0"/>
              </a:rPr>
              <a:pPr algn="r" rtl="0" eaLnBrk="0" fontAlgn="base" hangingPunct="0">
                <a:spcBef>
                  <a:spcPct val="0"/>
                </a:spcBef>
                <a:spcAft>
                  <a:spcPct val="0"/>
                </a:spcAft>
              </a:pPr>
              <a:t>27</a:t>
            </a:fld>
            <a:endParaRPr lang="en-GB" b="1" dirty="0">
              <a:solidFill>
                <a:prstClr val="black"/>
              </a:solidFill>
              <a:latin typeface="Times New Roman" pitchFamily="18" charset="0"/>
            </a:endParaRPr>
          </a:p>
        </p:txBody>
      </p:sp>
      <p:sp>
        <p:nvSpPr>
          <p:cNvPr id="68612" name="Rectangle 2"/>
          <p:cNvSpPr>
            <a:spLocks noGrp="1" noRot="1" noChangeAspect="1" noChangeArrowheads="1" noTextEdit="1"/>
          </p:cNvSpPr>
          <p:nvPr>
            <p:ph type="sldImg"/>
          </p:nvPr>
        </p:nvSpPr>
        <p:spPr>
          <a:xfrm>
            <a:off x="3530600" y="639763"/>
            <a:ext cx="3519488" cy="2640012"/>
          </a:xfrm>
          <a:ln/>
        </p:spPr>
      </p:sp>
      <p:sp>
        <p:nvSpPr>
          <p:cNvPr id="68613" name="Rectangle 3"/>
          <p:cNvSpPr>
            <a:spLocks noGrp="1" noChangeArrowheads="1"/>
          </p:cNvSpPr>
          <p:nvPr>
            <p:ph type="body" idx="1"/>
          </p:nvPr>
        </p:nvSpPr>
        <p:spPr>
          <a:xfrm>
            <a:off x="389037" y="3460900"/>
            <a:ext cx="6498891" cy="5184779"/>
          </a:xfrm>
          <a:noFill/>
          <a:ln/>
        </p:spPr>
        <p:txBody>
          <a:bodyPr/>
          <a:lstStyle/>
          <a:p>
            <a:pPr eaLnBrk="1" hangingPunct="1"/>
            <a:r>
              <a:rPr lang="en-ZA" dirty="0" smtClean="0"/>
              <a:t>Parallel Computing Toolbox allows neural network </a:t>
            </a:r>
            <a:r>
              <a:rPr lang="en-ZA" dirty="0" err="1" smtClean="0"/>
              <a:t>trainingand</a:t>
            </a:r>
            <a:r>
              <a:rPr lang="en-ZA" dirty="0" smtClean="0"/>
              <a:t> simulation to run across multiple CPU cores on a single PC, </a:t>
            </a:r>
            <a:r>
              <a:rPr lang="en-ZA" dirty="0" err="1" smtClean="0"/>
              <a:t>oracross</a:t>
            </a:r>
            <a:r>
              <a:rPr lang="en-ZA" dirty="0" smtClean="0"/>
              <a:t> multiple CPUs on multiple computers on a network using MATLAB® Distributed Computing Server™.</a:t>
            </a:r>
          </a:p>
          <a:p>
            <a:pPr eaLnBrk="1" hangingPunct="1"/>
            <a:endParaRPr lang="en-ZA" dirty="0" smtClean="0"/>
          </a:p>
          <a:p>
            <a:pPr eaLnBrk="1" hangingPunct="1"/>
            <a:r>
              <a:rPr lang="en-ZA" dirty="0" smtClean="0"/>
              <a:t>Using multiple cores can speed calculations.  Using </a:t>
            </a:r>
            <a:r>
              <a:rPr lang="en-ZA" dirty="0" err="1" smtClean="0"/>
              <a:t>multiplecomputers</a:t>
            </a:r>
            <a:r>
              <a:rPr lang="en-ZA" dirty="0" smtClean="0"/>
              <a:t> can allow you to solve problems using data sets too </a:t>
            </a:r>
            <a:r>
              <a:rPr lang="en-ZA" dirty="0" err="1" smtClean="0"/>
              <a:t>bigto</a:t>
            </a:r>
            <a:r>
              <a:rPr lang="en-ZA" dirty="0" smtClean="0"/>
              <a:t> fit in the RAM of a single computer.  The only limit to </a:t>
            </a:r>
            <a:r>
              <a:rPr lang="en-ZA" dirty="0" err="1" smtClean="0"/>
              <a:t>problemsize</a:t>
            </a:r>
            <a:r>
              <a:rPr lang="en-ZA" dirty="0" smtClean="0"/>
              <a:t> is the total quantity of RAM available across all computers.</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ZA" baseline="0" dirty="0" smtClean="0"/>
          </a:p>
        </p:txBody>
      </p:sp>
      <p:sp>
        <p:nvSpPr>
          <p:cNvPr id="4" name="Header Placeholder 3"/>
          <p:cNvSpPr>
            <a:spLocks noGrp="1"/>
          </p:cNvSpPr>
          <p:nvPr>
            <p:ph type="hdr" sz="quarter" idx="10"/>
          </p:nvPr>
        </p:nvSpPr>
        <p:spPr/>
        <p:txBody>
          <a:bodyPr/>
          <a:lstStyle/>
          <a:p>
            <a:pPr>
              <a:defRPr/>
            </a:pPr>
            <a:r>
              <a:rPr lang="en-ZA" smtClean="0"/>
              <a:t>Header</a:t>
            </a:r>
            <a:endParaRPr lang="en-ZA"/>
          </a:p>
        </p:txBody>
      </p:sp>
      <p:sp>
        <p:nvSpPr>
          <p:cNvPr id="5" name="Date Placeholder 4"/>
          <p:cNvSpPr>
            <a:spLocks noGrp="1"/>
          </p:cNvSpPr>
          <p:nvPr>
            <p:ph type="dt" idx="11"/>
          </p:nvPr>
        </p:nvSpPr>
        <p:spPr/>
        <p:txBody>
          <a:bodyPr/>
          <a:lstStyle/>
          <a:p>
            <a:pPr>
              <a:defRPr/>
            </a:pPr>
            <a:r>
              <a:rPr lang="en-ZA" smtClean="0"/>
              <a:t>Date</a:t>
            </a:r>
            <a:endParaRPr lang="en-ZA"/>
          </a:p>
        </p:txBody>
      </p:sp>
      <p:sp>
        <p:nvSpPr>
          <p:cNvPr id="6" name="Footer Placeholder 5"/>
          <p:cNvSpPr>
            <a:spLocks noGrp="1"/>
          </p:cNvSpPr>
          <p:nvPr>
            <p:ph type="ftr" sz="quarter" idx="12"/>
          </p:nvPr>
        </p:nvSpPr>
        <p:spPr/>
        <p:txBody>
          <a:bodyPr/>
          <a:lstStyle/>
          <a:p>
            <a:pPr>
              <a:defRPr/>
            </a:pPr>
            <a:r>
              <a:rPr lang="en-ZA" smtClean="0"/>
              <a:t>Footer</a:t>
            </a:r>
            <a:endParaRPr lang="en-ZA"/>
          </a:p>
        </p:txBody>
      </p:sp>
      <p:sp>
        <p:nvSpPr>
          <p:cNvPr id="7" name="Slide Number Placeholder 6"/>
          <p:cNvSpPr>
            <a:spLocks noGrp="1"/>
          </p:cNvSpPr>
          <p:nvPr>
            <p:ph type="sldNum" sz="quarter" idx="13"/>
          </p:nvPr>
        </p:nvSpPr>
        <p:spPr/>
        <p:txBody>
          <a:bodyPr/>
          <a:lstStyle/>
          <a:p>
            <a:pPr>
              <a:defRPr/>
            </a:pPr>
            <a:fld id="{00653E9C-9A8E-44DE-B5E9-5ED23BCCBB0F}" type="slidenum">
              <a:rPr lang="en-ZA" smtClean="0"/>
              <a:pPr>
                <a:defRPr/>
              </a:pPr>
              <a:t>28</a:t>
            </a:fld>
            <a:endParaRPr lang="en-ZA"/>
          </a:p>
        </p:txBody>
      </p:sp>
    </p:spTree>
    <p:extLst>
      <p:ext uri="{BB962C8B-B14F-4D97-AF65-F5344CB8AC3E}">
        <p14:creationId xmlns:p14="http://schemas.microsoft.com/office/powerpoint/2010/main" val="2981514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r>
              <a:rPr lang="en-US" dirty="0" smtClean="0"/>
              <a:t>Before we begin our demo, let us look</a:t>
            </a:r>
            <a:r>
              <a:rPr lang="en-US" baseline="0" dirty="0" smtClean="0"/>
              <a:t> at a typical workflow for supervised machine learning.</a:t>
            </a:r>
          </a:p>
          <a:p>
            <a:endParaRPr lang="en-US" baseline="0" dirty="0" smtClean="0"/>
          </a:p>
          <a:p>
            <a:r>
              <a:rPr lang="en-US" baseline="0" dirty="0" smtClean="0"/>
              <a:t>You begin by importing the data, pre-process it and clean it up. You may spend some time exploring the data, perhaps creating some visualizations and identifying your variables of interest.</a:t>
            </a:r>
          </a:p>
          <a:p>
            <a:endParaRPr lang="en-US" baseline="0" dirty="0" smtClean="0"/>
          </a:p>
          <a:p>
            <a:r>
              <a:rPr lang="en-US" baseline="0" dirty="0" smtClean="0"/>
              <a:t>In the next step, you would select a model and train the model on your data. Then you would measure the accuracy of the model for comparisons. You may then select another algorithm and repeat the process. This step can be iterative in nature. </a:t>
            </a:r>
          </a:p>
          <a:p>
            <a:endParaRPr lang="en-US" baseline="0" dirty="0" smtClean="0"/>
          </a:p>
          <a:p>
            <a:r>
              <a:rPr lang="en-US" baseline="0" dirty="0" smtClean="0"/>
              <a:t>Once you select the best model, you can use to make predictions on new data set.</a:t>
            </a:r>
          </a:p>
          <a:p>
            <a:endParaRPr lang="en-US" baseline="0" dirty="0" smtClean="0"/>
          </a:p>
          <a:p>
            <a:r>
              <a:rPr lang="en-US" baseline="0" dirty="0" smtClean="0"/>
              <a:t>As we are moving through this workflow, we will look for opportunities to speed up our computations. Many of the tasks in this workflow can be computationally intensive.</a:t>
            </a:r>
          </a:p>
          <a:p>
            <a:endParaRPr lang="en-US" baseline="0" dirty="0" smtClean="0"/>
          </a:p>
          <a:p>
            <a:r>
              <a:rPr lang="en-ZA" baseline="0" dirty="0" smtClean="0"/>
              <a:t>The two steps you can parallelize in this session are the </a:t>
            </a:r>
            <a:r>
              <a:rPr lang="en-ZA" baseline="0" dirty="0" err="1" smtClean="0"/>
              <a:t>callto</a:t>
            </a:r>
            <a:r>
              <a:rPr lang="en-ZA" baseline="0" dirty="0" smtClean="0"/>
              <a:t> train and the implicit </a:t>
            </a:r>
            <a:r>
              <a:rPr lang="en-ZA" baseline="0" dirty="0" err="1" smtClean="0"/>
              <a:t>callto</a:t>
            </a:r>
            <a:r>
              <a:rPr lang="en-ZA" baseline="0" dirty="0" smtClean="0"/>
              <a:t> </a:t>
            </a:r>
            <a:r>
              <a:rPr lang="en-ZA" baseline="0" dirty="0" err="1" smtClean="0"/>
              <a:t>sim</a:t>
            </a:r>
            <a:r>
              <a:rPr lang="en-ZA" baseline="0" dirty="0" smtClean="0"/>
              <a:t> (where the network net2 </a:t>
            </a:r>
            <a:r>
              <a:rPr lang="en-ZA" baseline="0" dirty="0" err="1" smtClean="0"/>
              <a:t>iscalled</a:t>
            </a:r>
            <a:r>
              <a:rPr lang="en-ZA" baseline="0" dirty="0" smtClean="0"/>
              <a:t> as a function).</a:t>
            </a:r>
          </a:p>
          <a:p>
            <a:endParaRPr lang="en-ZA" baseline="0" dirty="0" smtClean="0"/>
          </a:p>
          <a:p>
            <a:r>
              <a:rPr lang="en-ZA" baseline="0" dirty="0" smtClean="0"/>
              <a:t>In Neural Network Toolbox you can divide any data, such as x and t </a:t>
            </a:r>
            <a:r>
              <a:rPr lang="en-ZA" baseline="0" dirty="0" err="1" smtClean="0"/>
              <a:t>inthe</a:t>
            </a:r>
            <a:r>
              <a:rPr lang="en-ZA" baseline="0" dirty="0" smtClean="0"/>
              <a:t> previous example code, across samples.  If x and t </a:t>
            </a:r>
            <a:r>
              <a:rPr lang="en-ZA" baseline="0" dirty="0" err="1" smtClean="0"/>
              <a:t>containonly</a:t>
            </a:r>
            <a:r>
              <a:rPr lang="en-ZA" baseline="0" dirty="0" smtClean="0"/>
              <a:t> one sample each, there is no parallelism.  But if x and t </a:t>
            </a:r>
            <a:r>
              <a:rPr lang="en-ZA" baseline="0" dirty="0" err="1" smtClean="0"/>
              <a:t>containhundreds</a:t>
            </a:r>
            <a:r>
              <a:rPr lang="en-ZA" baseline="0" dirty="0" smtClean="0"/>
              <a:t> or thousands of samples, parallelism can provide both </a:t>
            </a:r>
            <a:r>
              <a:rPr lang="en-ZA" baseline="0" dirty="0" err="1" smtClean="0"/>
              <a:t>speedand</a:t>
            </a:r>
            <a:r>
              <a:rPr lang="en-ZA" baseline="0" dirty="0" smtClean="0"/>
              <a:t> problem size benefits.</a:t>
            </a:r>
          </a:p>
          <a:p>
            <a:endParaRPr lang="en-ZA" baseline="0" dirty="0" smtClean="0"/>
          </a:p>
          <a:p>
            <a:r>
              <a:rPr lang="en-ZA" baseline="0" dirty="0" smtClean="0"/>
              <a:t># MATLAB #</a:t>
            </a:r>
          </a:p>
          <a:p>
            <a:endParaRPr lang="en-ZA" baseline="0" dirty="0" smtClean="0"/>
          </a:p>
          <a:p>
            <a:r>
              <a:rPr lang="en-ZA" baseline="0" dirty="0" smtClean="0"/>
              <a:t>Neural Net Pattern Recognition App – go through the tool and generate a simple script.</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D73B8C3-A209-4A55-9261-22C2A02B3159}" type="slidenum">
              <a:rPr lang="en-US" smtClean="0"/>
              <a:pPr/>
              <a:t>29</a:t>
            </a:fld>
            <a:endParaRPr lang="en-US"/>
          </a:p>
        </p:txBody>
      </p:sp>
    </p:spTree>
    <p:extLst>
      <p:ext uri="{BB962C8B-B14F-4D97-AF65-F5344CB8AC3E}">
        <p14:creationId xmlns:p14="http://schemas.microsoft.com/office/powerpoint/2010/main" val="2687039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r>
              <a:rPr lang="en-ZA" dirty="0" smtClean="0"/>
              <a:t>MultiCoreComputing_demo1</a:t>
            </a:r>
            <a:endParaRPr lang="en-ZA" dirty="0"/>
          </a:p>
        </p:txBody>
      </p:sp>
      <p:sp>
        <p:nvSpPr>
          <p:cNvPr id="4" name="Header Placeholder 3"/>
          <p:cNvSpPr>
            <a:spLocks noGrp="1"/>
          </p:cNvSpPr>
          <p:nvPr>
            <p:ph type="hdr" sz="quarter" idx="10"/>
          </p:nvPr>
        </p:nvSpPr>
        <p:spPr/>
        <p:txBody>
          <a:bodyPr/>
          <a:lstStyle/>
          <a:p>
            <a:pPr>
              <a:defRPr/>
            </a:pPr>
            <a:r>
              <a:rPr lang="en-ZA" smtClean="0"/>
              <a:t>Header</a:t>
            </a:r>
            <a:endParaRPr lang="en-ZA"/>
          </a:p>
        </p:txBody>
      </p:sp>
      <p:sp>
        <p:nvSpPr>
          <p:cNvPr id="5" name="Date Placeholder 4"/>
          <p:cNvSpPr>
            <a:spLocks noGrp="1"/>
          </p:cNvSpPr>
          <p:nvPr>
            <p:ph type="dt" idx="11"/>
          </p:nvPr>
        </p:nvSpPr>
        <p:spPr/>
        <p:txBody>
          <a:bodyPr/>
          <a:lstStyle/>
          <a:p>
            <a:pPr>
              <a:defRPr/>
            </a:pPr>
            <a:r>
              <a:rPr lang="en-ZA" smtClean="0"/>
              <a:t>Date</a:t>
            </a:r>
            <a:endParaRPr lang="en-ZA"/>
          </a:p>
        </p:txBody>
      </p:sp>
      <p:sp>
        <p:nvSpPr>
          <p:cNvPr id="6" name="Footer Placeholder 5"/>
          <p:cNvSpPr>
            <a:spLocks noGrp="1"/>
          </p:cNvSpPr>
          <p:nvPr>
            <p:ph type="ftr" sz="quarter" idx="12"/>
          </p:nvPr>
        </p:nvSpPr>
        <p:spPr/>
        <p:txBody>
          <a:bodyPr/>
          <a:lstStyle/>
          <a:p>
            <a:pPr>
              <a:defRPr/>
            </a:pPr>
            <a:r>
              <a:rPr lang="en-ZA" smtClean="0"/>
              <a:t>Footer</a:t>
            </a:r>
            <a:endParaRPr lang="en-ZA"/>
          </a:p>
        </p:txBody>
      </p:sp>
      <p:sp>
        <p:nvSpPr>
          <p:cNvPr id="7" name="Slide Number Placeholder 6"/>
          <p:cNvSpPr>
            <a:spLocks noGrp="1"/>
          </p:cNvSpPr>
          <p:nvPr>
            <p:ph type="sldNum" sz="quarter" idx="13"/>
          </p:nvPr>
        </p:nvSpPr>
        <p:spPr/>
        <p:txBody>
          <a:bodyPr/>
          <a:lstStyle/>
          <a:p>
            <a:pPr>
              <a:defRPr/>
            </a:pPr>
            <a:fld id="{00653E9C-9A8E-44DE-B5E9-5ED23BCCBB0F}" type="slidenum">
              <a:rPr lang="en-ZA" smtClean="0"/>
              <a:pPr>
                <a:defRPr/>
              </a:pPr>
              <a:t>30</a:t>
            </a:fld>
            <a:endParaRPr lang="en-ZA"/>
          </a:p>
        </p:txBody>
      </p:sp>
    </p:spTree>
    <p:extLst>
      <p:ext uri="{BB962C8B-B14F-4D97-AF65-F5344CB8AC3E}">
        <p14:creationId xmlns:p14="http://schemas.microsoft.com/office/powerpoint/2010/main" val="762399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r>
              <a:rPr lang="en-US" dirty="0" smtClean="0"/>
              <a:t>As of R2013a, there are 17 toolboxes with built-in support</a:t>
            </a:r>
            <a:endParaRPr lang="en-US" dirty="0"/>
          </a:p>
        </p:txBody>
      </p:sp>
      <p:sp>
        <p:nvSpPr>
          <p:cNvPr id="4" name="Slide Number Placeholder 3"/>
          <p:cNvSpPr>
            <a:spLocks noGrp="1"/>
          </p:cNvSpPr>
          <p:nvPr>
            <p:ph type="sldNum" sz="quarter" idx="10"/>
          </p:nvPr>
        </p:nvSpPr>
        <p:spPr/>
        <p:txBody>
          <a:bodyPr/>
          <a:lstStyle/>
          <a:p>
            <a:fld id="{AD73B8C3-A209-4A55-9261-22C2A02B3159}" type="slidenum">
              <a:rPr lang="en-US" smtClean="0"/>
              <a:pPr/>
              <a:t>32</a:t>
            </a:fld>
            <a:endParaRPr lang="en-US"/>
          </a:p>
        </p:txBody>
      </p:sp>
    </p:spTree>
    <p:extLst>
      <p:ext uri="{BB962C8B-B14F-4D97-AF65-F5344CB8AC3E}">
        <p14:creationId xmlns:p14="http://schemas.microsoft.com/office/powerpoint/2010/main" val="1888024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ftr" sz="quarter" idx="4"/>
          </p:nvPr>
        </p:nvSpPr>
        <p:spPr>
          <a:noFill/>
        </p:spPr>
        <p:txBody>
          <a:bodyPr/>
          <a:lstStyle/>
          <a:p>
            <a:pPr algn="l" rtl="0" eaLnBrk="0" fontAlgn="base" hangingPunct="0">
              <a:spcBef>
                <a:spcPct val="0"/>
              </a:spcBef>
              <a:spcAft>
                <a:spcPct val="0"/>
              </a:spcAft>
            </a:pPr>
            <a:r>
              <a:rPr lang="en-GB" b="1" dirty="0">
                <a:solidFill>
                  <a:prstClr val="black"/>
                </a:solidFill>
                <a:latin typeface="Times New Roman" pitchFamily="18" charset="0"/>
              </a:rPr>
              <a:t>The MathWorks</a:t>
            </a:r>
          </a:p>
        </p:txBody>
      </p:sp>
      <p:sp>
        <p:nvSpPr>
          <p:cNvPr id="68611" name="Rectangle 7"/>
          <p:cNvSpPr>
            <a:spLocks noGrp="1" noChangeArrowheads="1"/>
          </p:cNvSpPr>
          <p:nvPr>
            <p:ph type="sldNum" sz="quarter" idx="5"/>
          </p:nvPr>
        </p:nvSpPr>
        <p:spPr>
          <a:noFill/>
        </p:spPr>
        <p:txBody>
          <a:bodyPr/>
          <a:lstStyle/>
          <a:p>
            <a:pPr algn="r" rtl="0" eaLnBrk="0" fontAlgn="base" hangingPunct="0">
              <a:spcBef>
                <a:spcPct val="0"/>
              </a:spcBef>
              <a:spcAft>
                <a:spcPct val="0"/>
              </a:spcAft>
            </a:pPr>
            <a:fld id="{F1349A17-D3C1-4E0D-B787-00E60996465A}" type="slidenum">
              <a:rPr lang="en-GB" b="1">
                <a:solidFill>
                  <a:prstClr val="black"/>
                </a:solidFill>
                <a:latin typeface="Times New Roman" pitchFamily="18" charset="0"/>
              </a:rPr>
              <a:pPr algn="r" rtl="0" eaLnBrk="0" fontAlgn="base" hangingPunct="0">
                <a:spcBef>
                  <a:spcPct val="0"/>
                </a:spcBef>
                <a:spcAft>
                  <a:spcPct val="0"/>
                </a:spcAft>
              </a:pPr>
              <a:t>34</a:t>
            </a:fld>
            <a:endParaRPr lang="en-GB" b="1" dirty="0">
              <a:solidFill>
                <a:prstClr val="black"/>
              </a:solidFill>
              <a:latin typeface="Times New Roman" pitchFamily="18" charset="0"/>
            </a:endParaRPr>
          </a:p>
        </p:txBody>
      </p:sp>
      <p:sp>
        <p:nvSpPr>
          <p:cNvPr id="68612" name="Rectangle 2"/>
          <p:cNvSpPr>
            <a:spLocks noGrp="1" noRot="1" noChangeAspect="1" noChangeArrowheads="1" noTextEdit="1"/>
          </p:cNvSpPr>
          <p:nvPr>
            <p:ph type="sldImg"/>
          </p:nvPr>
        </p:nvSpPr>
        <p:spPr>
          <a:xfrm>
            <a:off x="3530600" y="639763"/>
            <a:ext cx="3519488" cy="2640012"/>
          </a:xfrm>
          <a:ln/>
        </p:spPr>
      </p:sp>
      <p:sp>
        <p:nvSpPr>
          <p:cNvPr id="68613" name="Rectangle 3"/>
          <p:cNvSpPr>
            <a:spLocks noGrp="1" noChangeArrowheads="1"/>
          </p:cNvSpPr>
          <p:nvPr>
            <p:ph type="body" idx="1"/>
          </p:nvPr>
        </p:nvSpPr>
        <p:spPr>
          <a:xfrm>
            <a:off x="389037" y="3460900"/>
            <a:ext cx="6498891" cy="5184779"/>
          </a:xfrm>
          <a:noFill/>
          <a:ln/>
        </p:spPr>
        <p:txBody>
          <a:bodyPr/>
          <a:lstStyle/>
          <a:p>
            <a:pPr eaLnBrk="1" hangingPunct="1"/>
            <a:r>
              <a:rPr lang="en-US" dirty="0" smtClean="0"/>
              <a:t>MATLAB guiding star philosophy: The workers extend the MATLAB desktop to work not just on single resource, but multiple. These might be running on other cores or other computers.</a:t>
            </a:r>
          </a:p>
          <a:p>
            <a:pPr eaLnBrk="1" hangingPunct="1"/>
            <a:r>
              <a:rPr lang="en-US" dirty="0" smtClean="0"/>
              <a:t>/Note: improve MATLAB ‘desktop’ icon, if time and idea available/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r>
              <a:rPr lang="en-ZA" dirty="0" smtClean="0"/>
              <a:t>MultiCoreComputing_demo2</a:t>
            </a:r>
          </a:p>
          <a:p>
            <a:endParaRPr lang="en-ZA" dirty="0" smtClean="0"/>
          </a:p>
          <a:p>
            <a:r>
              <a:rPr lang="en-ZA" sz="1200" b="0" i="0" u="none" strike="noStrike" kern="1200" baseline="0" dirty="0" smtClean="0">
                <a:solidFill>
                  <a:schemeClr val="tx1"/>
                </a:solidFill>
                <a:latin typeface="+mn-lt"/>
                <a:ea typeface="+mn-ea"/>
                <a:cs typeface="+mn-cs"/>
              </a:rPr>
              <a:t>%% Composites</a:t>
            </a:r>
          </a:p>
          <a:p>
            <a:r>
              <a:rPr lang="en-ZA" sz="1200" b="0" i="0" u="none" strike="noStrike" kern="1200" baseline="0" dirty="0" smtClean="0">
                <a:solidFill>
                  <a:schemeClr val="tx1"/>
                </a:solidFill>
                <a:latin typeface="+mn-lt"/>
                <a:ea typeface="+mn-ea"/>
                <a:cs typeface="+mn-cs"/>
              </a:rPr>
              <a:t>% Use Composite data types to manually divide the data across cores.</a:t>
            </a:r>
          </a:p>
          <a:p>
            <a:r>
              <a:rPr lang="en-ZA" sz="1200" b="0" i="0" u="none" strike="noStrike" kern="1200" baseline="0" dirty="0" smtClean="0">
                <a:solidFill>
                  <a:schemeClr val="tx1"/>
                </a:solidFill>
                <a:latin typeface="+mn-lt"/>
                <a:ea typeface="+mn-ea"/>
                <a:cs typeface="+mn-cs"/>
              </a:rPr>
              <a:t>%%</a:t>
            </a:r>
          </a:p>
          <a:p>
            <a:r>
              <a:rPr lang="en-ZA" sz="1200" b="0" i="0" u="none" strike="noStrike" kern="1200" baseline="0" dirty="0" smtClean="0">
                <a:solidFill>
                  <a:schemeClr val="tx1"/>
                </a:solidFill>
                <a:latin typeface="+mn-lt"/>
                <a:ea typeface="+mn-ea"/>
                <a:cs typeface="+mn-cs"/>
              </a:rPr>
              <a:t>% Sequentially create a series of random datasets and save to separate</a:t>
            </a:r>
          </a:p>
          <a:p>
            <a:r>
              <a:rPr lang="en-ZA" sz="1200" b="0" i="0" u="none" strike="noStrike" kern="1200" baseline="0" dirty="0" smtClean="0">
                <a:solidFill>
                  <a:schemeClr val="tx1"/>
                </a:solidFill>
                <a:latin typeface="+mn-lt"/>
                <a:ea typeface="+mn-ea"/>
                <a:cs typeface="+mn-cs"/>
              </a:rPr>
              <a:t>% files</a:t>
            </a:r>
          </a:p>
          <a:p>
            <a:r>
              <a:rPr lang="en-ZA" sz="1200" b="0" i="0" u="none" strike="noStrike" kern="1200" baseline="0" dirty="0" smtClean="0">
                <a:solidFill>
                  <a:schemeClr val="tx1"/>
                </a:solidFill>
                <a:latin typeface="+mn-lt"/>
                <a:ea typeface="+mn-ea"/>
                <a:cs typeface="+mn-cs"/>
              </a:rPr>
              <a:t>%%</a:t>
            </a:r>
          </a:p>
          <a:p>
            <a:r>
              <a:rPr lang="en-ZA" sz="1200" b="0" i="0" u="none" strike="noStrike" kern="1200" baseline="0" dirty="0" smtClean="0">
                <a:solidFill>
                  <a:schemeClr val="tx1"/>
                </a:solidFill>
                <a:latin typeface="+mn-lt"/>
                <a:ea typeface="+mn-ea"/>
                <a:cs typeface="+mn-cs"/>
              </a:rPr>
              <a:t>% Load the datasets sequentially across parallel workers, and train and</a:t>
            </a:r>
          </a:p>
          <a:p>
            <a:r>
              <a:rPr lang="en-ZA" sz="1200" b="0" i="0" u="none" strike="noStrike" kern="1200" baseline="0" dirty="0" smtClean="0">
                <a:solidFill>
                  <a:schemeClr val="tx1"/>
                </a:solidFill>
                <a:latin typeface="+mn-lt"/>
                <a:ea typeface="+mn-ea"/>
                <a:cs typeface="+mn-cs"/>
              </a:rPr>
              <a:t>% simulate a network on the Composite data.</a:t>
            </a:r>
          </a:p>
          <a:p>
            <a:r>
              <a:rPr lang="en-ZA" sz="1200" b="0" i="0" u="none" strike="noStrike" kern="1200" baseline="0" dirty="0" smtClean="0">
                <a:solidFill>
                  <a:schemeClr val="tx1"/>
                </a:solidFill>
                <a:latin typeface="+mn-lt"/>
                <a:ea typeface="+mn-ea"/>
                <a:cs typeface="+mn-cs"/>
              </a:rPr>
              <a:t>%</a:t>
            </a:r>
          </a:p>
          <a:p>
            <a:r>
              <a:rPr lang="en-ZA" sz="1200" b="0" i="0" u="none" strike="noStrike" kern="1200" baseline="0" dirty="0" smtClean="0">
                <a:solidFill>
                  <a:schemeClr val="tx1"/>
                </a:solidFill>
                <a:latin typeface="+mn-lt"/>
                <a:ea typeface="+mn-ea"/>
                <a:cs typeface="+mn-cs"/>
              </a:rPr>
              <a:t>% When TRAIN or SIM is called with Composite data, the '</a:t>
            </a:r>
            <a:r>
              <a:rPr lang="en-ZA" sz="1200" b="0" i="0" u="none" strike="noStrike" kern="1200" baseline="0" dirty="0" err="1" smtClean="0">
                <a:solidFill>
                  <a:schemeClr val="tx1"/>
                </a:solidFill>
                <a:latin typeface="+mn-lt"/>
                <a:ea typeface="+mn-ea"/>
                <a:cs typeface="+mn-cs"/>
              </a:rPr>
              <a:t>useParallel</a:t>
            </a:r>
            <a:r>
              <a:rPr lang="en-ZA" sz="1200" b="0" i="0" u="none" strike="noStrike" kern="1200" baseline="0" dirty="0" smtClean="0">
                <a:solidFill>
                  <a:schemeClr val="tx1"/>
                </a:solidFill>
                <a:latin typeface="+mn-lt"/>
                <a:ea typeface="+mn-ea"/>
                <a:cs typeface="+mn-cs"/>
              </a:rPr>
              <a:t>'</a:t>
            </a:r>
          </a:p>
          <a:p>
            <a:r>
              <a:rPr lang="en-ZA" sz="1200" b="0" i="0" u="none" strike="noStrike" kern="1200" baseline="0" dirty="0" smtClean="0">
                <a:solidFill>
                  <a:schemeClr val="tx1"/>
                </a:solidFill>
                <a:latin typeface="+mn-lt"/>
                <a:ea typeface="+mn-ea"/>
                <a:cs typeface="+mn-cs"/>
              </a:rPr>
              <a:t>% argument is automatically set to 'yes'.</a:t>
            </a:r>
          </a:p>
          <a:p>
            <a:r>
              <a:rPr lang="en-ZA" sz="1200" b="0" i="0" u="none" strike="noStrike" kern="1200" baseline="0" dirty="0" smtClean="0">
                <a:solidFill>
                  <a:schemeClr val="tx1"/>
                </a:solidFill>
                <a:latin typeface="+mn-lt"/>
                <a:ea typeface="+mn-ea"/>
                <a:cs typeface="+mn-cs"/>
              </a:rPr>
              <a:t>%%</a:t>
            </a:r>
          </a:p>
          <a:p>
            <a:r>
              <a:rPr lang="en-ZA" sz="1200" b="0" i="0" u="none" strike="noStrike" kern="1200" baseline="0" dirty="0" smtClean="0">
                <a:solidFill>
                  <a:schemeClr val="tx1"/>
                </a:solidFill>
                <a:latin typeface="+mn-lt"/>
                <a:ea typeface="+mn-ea"/>
                <a:cs typeface="+mn-cs"/>
              </a:rPr>
              <a:t>% Convert the Composite output returned by SIM, by accessing each element</a:t>
            </a:r>
          </a:p>
          <a:p>
            <a:r>
              <a:rPr lang="en-ZA" sz="1200" b="0" i="0" u="none" strike="noStrike" kern="1200" baseline="0" dirty="0" smtClean="0">
                <a:solidFill>
                  <a:schemeClr val="tx1"/>
                </a:solidFill>
                <a:latin typeface="+mn-lt"/>
                <a:ea typeface="+mn-ea"/>
                <a:cs typeface="+mn-cs"/>
              </a:rPr>
              <a:t>% separately to deal with memory limitations</a:t>
            </a:r>
          </a:p>
          <a:p>
            <a:r>
              <a:rPr lang="en-ZA" sz="1200" b="0" i="0" u="none" strike="noStrike" kern="1200" baseline="0" dirty="0" smtClean="0">
                <a:solidFill>
                  <a:schemeClr val="tx1"/>
                </a:solidFill>
                <a:latin typeface="+mn-lt"/>
                <a:ea typeface="+mn-ea"/>
                <a:cs typeface="+mn-cs"/>
              </a:rPr>
              <a:t>%</a:t>
            </a:r>
          </a:p>
          <a:p>
            <a:r>
              <a:rPr lang="en-ZA" sz="1200" b="0" i="0" u="none" strike="noStrike" kern="1200" baseline="0" dirty="0" smtClean="0">
                <a:solidFill>
                  <a:schemeClr val="tx1"/>
                </a:solidFill>
                <a:latin typeface="+mn-lt"/>
                <a:ea typeface="+mn-ea"/>
                <a:cs typeface="+mn-cs"/>
              </a:rPr>
              <a:t>% Combine the Composite value into one local value if memory limitations</a:t>
            </a:r>
          </a:p>
          <a:p>
            <a:r>
              <a:rPr lang="en-ZA" sz="1200" b="0" i="0" u="none" strike="noStrike" kern="1200" baseline="0" dirty="0" smtClean="0">
                <a:solidFill>
                  <a:schemeClr val="tx1"/>
                </a:solidFill>
                <a:latin typeface="+mn-lt"/>
                <a:ea typeface="+mn-ea"/>
                <a:cs typeface="+mn-cs"/>
              </a:rPr>
              <a:t>% are not an issue</a:t>
            </a:r>
          </a:p>
          <a:p>
            <a:endParaRPr lang="en-ZA" sz="1200" b="0" i="0" u="none" strike="noStrike" kern="1200" baseline="0" dirty="0" smtClean="0">
              <a:solidFill>
                <a:schemeClr val="tx1"/>
              </a:solidFill>
              <a:latin typeface="+mn-lt"/>
              <a:ea typeface="+mn-ea"/>
              <a:cs typeface="+mn-cs"/>
            </a:endParaRPr>
          </a:p>
          <a:p>
            <a:endParaRPr lang="en-ZA" dirty="0"/>
          </a:p>
        </p:txBody>
      </p:sp>
      <p:sp>
        <p:nvSpPr>
          <p:cNvPr id="4" name="Header Placeholder 3"/>
          <p:cNvSpPr>
            <a:spLocks noGrp="1"/>
          </p:cNvSpPr>
          <p:nvPr>
            <p:ph type="hdr" sz="quarter" idx="10"/>
          </p:nvPr>
        </p:nvSpPr>
        <p:spPr/>
        <p:txBody>
          <a:bodyPr/>
          <a:lstStyle/>
          <a:p>
            <a:pPr>
              <a:defRPr/>
            </a:pPr>
            <a:r>
              <a:rPr lang="en-ZA" smtClean="0"/>
              <a:t>Header</a:t>
            </a:r>
            <a:endParaRPr lang="en-ZA"/>
          </a:p>
        </p:txBody>
      </p:sp>
      <p:sp>
        <p:nvSpPr>
          <p:cNvPr id="5" name="Date Placeholder 4"/>
          <p:cNvSpPr>
            <a:spLocks noGrp="1"/>
          </p:cNvSpPr>
          <p:nvPr>
            <p:ph type="dt" idx="11"/>
          </p:nvPr>
        </p:nvSpPr>
        <p:spPr/>
        <p:txBody>
          <a:bodyPr/>
          <a:lstStyle/>
          <a:p>
            <a:pPr>
              <a:defRPr/>
            </a:pPr>
            <a:r>
              <a:rPr lang="en-ZA" smtClean="0"/>
              <a:t>Date</a:t>
            </a:r>
            <a:endParaRPr lang="en-ZA"/>
          </a:p>
        </p:txBody>
      </p:sp>
      <p:sp>
        <p:nvSpPr>
          <p:cNvPr id="6" name="Footer Placeholder 5"/>
          <p:cNvSpPr>
            <a:spLocks noGrp="1"/>
          </p:cNvSpPr>
          <p:nvPr>
            <p:ph type="ftr" sz="quarter" idx="12"/>
          </p:nvPr>
        </p:nvSpPr>
        <p:spPr/>
        <p:txBody>
          <a:bodyPr/>
          <a:lstStyle/>
          <a:p>
            <a:pPr>
              <a:defRPr/>
            </a:pPr>
            <a:r>
              <a:rPr lang="en-ZA" smtClean="0"/>
              <a:t>Footer</a:t>
            </a:r>
            <a:endParaRPr lang="en-ZA"/>
          </a:p>
        </p:txBody>
      </p:sp>
      <p:sp>
        <p:nvSpPr>
          <p:cNvPr id="7" name="Slide Number Placeholder 6"/>
          <p:cNvSpPr>
            <a:spLocks noGrp="1"/>
          </p:cNvSpPr>
          <p:nvPr>
            <p:ph type="sldNum" sz="quarter" idx="13"/>
          </p:nvPr>
        </p:nvSpPr>
        <p:spPr/>
        <p:txBody>
          <a:bodyPr/>
          <a:lstStyle/>
          <a:p>
            <a:pPr>
              <a:defRPr/>
            </a:pPr>
            <a:fld id="{00653E9C-9A8E-44DE-B5E9-5ED23BCCBB0F}" type="slidenum">
              <a:rPr lang="en-ZA" smtClean="0"/>
              <a:pPr>
                <a:defRPr/>
              </a:pPr>
              <a:t>36</a:t>
            </a:fld>
            <a:endParaRPr lang="en-ZA"/>
          </a:p>
        </p:txBody>
      </p:sp>
    </p:spTree>
    <p:extLst>
      <p:ext uri="{BB962C8B-B14F-4D97-AF65-F5344CB8AC3E}">
        <p14:creationId xmlns:p14="http://schemas.microsoft.com/office/powerpoint/2010/main" val="1208341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ftr" sz="quarter" idx="4"/>
          </p:nvPr>
        </p:nvSpPr>
        <p:spPr>
          <a:noFill/>
        </p:spPr>
        <p:txBody>
          <a:bodyPr/>
          <a:lstStyle/>
          <a:p>
            <a:r>
              <a:rPr lang="en-GB" dirty="0" smtClean="0"/>
              <a:t>The MathWorks</a:t>
            </a:r>
          </a:p>
        </p:txBody>
      </p:sp>
      <p:sp>
        <p:nvSpPr>
          <p:cNvPr id="68611" name="Rectangle 7"/>
          <p:cNvSpPr>
            <a:spLocks noGrp="1" noChangeArrowheads="1"/>
          </p:cNvSpPr>
          <p:nvPr>
            <p:ph type="sldNum" sz="quarter" idx="5"/>
          </p:nvPr>
        </p:nvSpPr>
        <p:spPr>
          <a:noFill/>
        </p:spPr>
        <p:txBody>
          <a:bodyPr/>
          <a:lstStyle/>
          <a:p>
            <a:fld id="{F1349A17-D3C1-4E0D-B787-00E60996465A}" type="slidenum">
              <a:rPr lang="en-GB" smtClean="0"/>
              <a:pPr/>
              <a:t>38</a:t>
            </a:fld>
            <a:endParaRPr lang="en-GB" smtClean="0"/>
          </a:p>
        </p:txBody>
      </p:sp>
      <p:sp>
        <p:nvSpPr>
          <p:cNvPr id="68612" name="Rectangle 2"/>
          <p:cNvSpPr>
            <a:spLocks noGrp="1" noRot="1" noChangeAspect="1" noChangeArrowheads="1" noTextEdit="1"/>
          </p:cNvSpPr>
          <p:nvPr>
            <p:ph type="sldImg"/>
          </p:nvPr>
        </p:nvSpPr>
        <p:spPr>
          <a:xfrm>
            <a:off x="3529013" y="641350"/>
            <a:ext cx="3521075" cy="2640013"/>
          </a:xfrm>
          <a:ln/>
        </p:spPr>
      </p:sp>
      <p:sp>
        <p:nvSpPr>
          <p:cNvPr id="68613" name="Rectangle 3"/>
          <p:cNvSpPr>
            <a:spLocks noGrp="1" noChangeArrowheads="1"/>
          </p:cNvSpPr>
          <p:nvPr>
            <p:ph type="body" idx="1"/>
          </p:nvPr>
        </p:nvSpPr>
        <p:spPr>
          <a:xfrm>
            <a:off x="389044" y="3460901"/>
            <a:ext cx="6498890" cy="5184778"/>
          </a:xfrm>
          <a:noFill/>
          <a:ln/>
        </p:spPr>
        <p:txBody>
          <a:bodyPr/>
          <a:lstStyle/>
          <a:p>
            <a:pPr eaLnBrk="1" hangingPunct="1"/>
            <a:r>
              <a:rPr lang="en-US" dirty="0" smtClean="0"/>
              <a:t>Notes:</a:t>
            </a:r>
          </a:p>
          <a:p>
            <a:pPr marL="178274" indent="-178274" eaLnBrk="1" hangingPunct="1">
              <a:buFont typeface="Arial" pitchFamily="34" charset="0"/>
              <a:buChar char="•"/>
            </a:pPr>
            <a:r>
              <a:rPr lang="en-US" dirty="0" smtClean="0"/>
              <a:t>Many customers do not realize that we have a batch command in PCT.</a:t>
            </a:r>
          </a:p>
          <a:p>
            <a:pPr marL="178274" indent="-178274" eaLnBrk="1" hangingPunct="1">
              <a:buFont typeface="Arial" pitchFamily="34" charset="0"/>
              <a:buChar char="•"/>
            </a:pPr>
            <a:r>
              <a:rPr lang="en-US" dirty="0" smtClean="0"/>
              <a:t>Customers that do know we have batch, often think that a </a:t>
            </a:r>
            <a:r>
              <a:rPr lang="en-US" dirty="0" err="1" smtClean="0"/>
              <a:t>matlabpool</a:t>
            </a:r>
            <a:r>
              <a:rPr lang="en-US" dirty="0" smtClean="0"/>
              <a:t> is automatically opened with batch.</a:t>
            </a:r>
          </a:p>
          <a:p>
            <a:pPr marL="178274" indent="-178274" eaLnBrk="1" hangingPunct="1">
              <a:buFont typeface="Arial" pitchFamily="34" charset="0"/>
              <a:buChar char="•"/>
            </a:pPr>
            <a:r>
              <a:rPr lang="en-US" dirty="0" smtClean="0"/>
              <a:t>Some customers wish they had “PCT on the cluster”  batch with </a:t>
            </a:r>
            <a:r>
              <a:rPr lang="en-US" dirty="0" err="1" smtClean="0"/>
              <a:t>matlabpool</a:t>
            </a:r>
            <a:r>
              <a:rPr lang="en-US" dirty="0" smtClean="0"/>
              <a:t> can address that desire, but of course, the Workers will not necessarily be on the same physical remote computer.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r>
              <a:rPr lang="en-ZA" dirty="0" smtClean="0"/>
              <a:t>MultiCoreComputing_demo3_1 and 3_2</a:t>
            </a:r>
          </a:p>
          <a:p>
            <a:endParaRPr lang="en-ZA" dirty="0" smtClean="0"/>
          </a:p>
          <a:p>
            <a:r>
              <a:rPr lang="en-ZA" dirty="0" smtClean="0"/>
              <a:t>## MATLAB</a:t>
            </a:r>
            <a:r>
              <a:rPr lang="en-ZA" baseline="0" dirty="0" smtClean="0"/>
              <a:t> ##</a:t>
            </a:r>
            <a:endParaRPr lang="en-ZA" dirty="0" smtClean="0"/>
          </a:p>
          <a:p>
            <a:endParaRPr lang="en-ZA" dirty="0" smtClean="0"/>
          </a:p>
          <a:p>
            <a:r>
              <a:rPr lang="en-ZA" dirty="0" smtClean="0"/>
              <a:t>NB.</a:t>
            </a:r>
            <a:r>
              <a:rPr lang="en-ZA" baseline="0" dirty="0" smtClean="0"/>
              <a:t> Close any open pools before starting!</a:t>
            </a:r>
            <a:endParaRPr lang="en-ZA" dirty="0"/>
          </a:p>
        </p:txBody>
      </p:sp>
      <p:sp>
        <p:nvSpPr>
          <p:cNvPr id="4" name="Header Placeholder 3"/>
          <p:cNvSpPr>
            <a:spLocks noGrp="1"/>
          </p:cNvSpPr>
          <p:nvPr>
            <p:ph type="hdr" sz="quarter" idx="10"/>
          </p:nvPr>
        </p:nvSpPr>
        <p:spPr/>
        <p:txBody>
          <a:bodyPr/>
          <a:lstStyle/>
          <a:p>
            <a:pPr>
              <a:defRPr/>
            </a:pPr>
            <a:r>
              <a:rPr lang="en-ZA" smtClean="0"/>
              <a:t>Header</a:t>
            </a:r>
            <a:endParaRPr lang="en-ZA"/>
          </a:p>
        </p:txBody>
      </p:sp>
      <p:sp>
        <p:nvSpPr>
          <p:cNvPr id="5" name="Date Placeholder 4"/>
          <p:cNvSpPr>
            <a:spLocks noGrp="1"/>
          </p:cNvSpPr>
          <p:nvPr>
            <p:ph type="dt" idx="11"/>
          </p:nvPr>
        </p:nvSpPr>
        <p:spPr/>
        <p:txBody>
          <a:bodyPr/>
          <a:lstStyle/>
          <a:p>
            <a:pPr>
              <a:defRPr/>
            </a:pPr>
            <a:r>
              <a:rPr lang="en-ZA" smtClean="0"/>
              <a:t>Date</a:t>
            </a:r>
            <a:endParaRPr lang="en-ZA"/>
          </a:p>
        </p:txBody>
      </p:sp>
      <p:sp>
        <p:nvSpPr>
          <p:cNvPr id="6" name="Footer Placeholder 5"/>
          <p:cNvSpPr>
            <a:spLocks noGrp="1"/>
          </p:cNvSpPr>
          <p:nvPr>
            <p:ph type="ftr" sz="quarter" idx="12"/>
          </p:nvPr>
        </p:nvSpPr>
        <p:spPr/>
        <p:txBody>
          <a:bodyPr/>
          <a:lstStyle/>
          <a:p>
            <a:pPr>
              <a:defRPr/>
            </a:pPr>
            <a:r>
              <a:rPr lang="en-ZA" smtClean="0"/>
              <a:t>Footer</a:t>
            </a:r>
            <a:endParaRPr lang="en-ZA"/>
          </a:p>
        </p:txBody>
      </p:sp>
      <p:sp>
        <p:nvSpPr>
          <p:cNvPr id="7" name="Slide Number Placeholder 6"/>
          <p:cNvSpPr>
            <a:spLocks noGrp="1"/>
          </p:cNvSpPr>
          <p:nvPr>
            <p:ph type="sldNum" sz="quarter" idx="13"/>
          </p:nvPr>
        </p:nvSpPr>
        <p:spPr/>
        <p:txBody>
          <a:bodyPr/>
          <a:lstStyle/>
          <a:p>
            <a:pPr>
              <a:defRPr/>
            </a:pPr>
            <a:fld id="{00653E9C-9A8E-44DE-B5E9-5ED23BCCBB0F}" type="slidenum">
              <a:rPr lang="en-ZA" smtClean="0"/>
              <a:pPr>
                <a:defRPr/>
              </a:pPr>
              <a:t>39</a:t>
            </a:fld>
            <a:endParaRPr lang="en-ZA"/>
          </a:p>
        </p:txBody>
      </p:sp>
    </p:spTree>
    <p:extLst>
      <p:ext uri="{BB962C8B-B14F-4D97-AF65-F5344CB8AC3E}">
        <p14:creationId xmlns:p14="http://schemas.microsoft.com/office/powerpoint/2010/main" val="13622453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normAutofit/>
          </a:bodyPr>
          <a:lstStyle/>
          <a:p>
            <a:r>
              <a:rPr lang="en-US" dirty="0" smtClean="0"/>
              <a:t>The Parallel Computing Toolbox</a:t>
            </a:r>
            <a:r>
              <a:rPr lang="en-US" baseline="0" dirty="0" smtClean="0"/>
              <a:t> addresses two main types of problems.</a:t>
            </a:r>
          </a:p>
          <a:p>
            <a:endParaRPr lang="en-US" baseline="0" dirty="0" smtClean="0"/>
          </a:p>
          <a:p>
            <a:r>
              <a:rPr lang="en-US" baseline="0" dirty="0" smtClean="0"/>
              <a:t>*Click*</a:t>
            </a:r>
          </a:p>
          <a:p>
            <a:endParaRPr lang="en-US" baseline="0" dirty="0" smtClean="0"/>
          </a:p>
          <a:p>
            <a:r>
              <a:rPr lang="en-US" baseline="0" dirty="0" smtClean="0"/>
              <a:t>The first type is what we call “Task-Parallel” problems. These in general are computations that take a long time to run. Here are a couple typical representations of a long-running computation. One involves for-loops and the other involves serial execution of tasks. This type of problem can utilize additional resources to run the tasks in parallel.</a:t>
            </a:r>
          </a:p>
          <a:p>
            <a:endParaRPr lang="en-US" baseline="0" dirty="0" smtClean="0"/>
          </a:p>
          <a:p>
            <a:r>
              <a:rPr lang="en-US" baseline="0" dirty="0" smtClean="0"/>
              <a:t>*Click*</a:t>
            </a:r>
          </a:p>
          <a:p>
            <a:endParaRPr lang="en-US" baseline="0" dirty="0" smtClean="0"/>
          </a:p>
          <a:p>
            <a:r>
              <a:rPr lang="en-US" baseline="0" dirty="0" smtClean="0"/>
              <a:t>The second type is what we call “Data-Parallel” problems. These involve dealing with large data that cannot be easily handled by a single machine. In contrast to “Task-Parallel”, this type of problem can be dealt with by distributing the data across multiple resources to solve the problem</a:t>
            </a:r>
          </a:p>
          <a:p>
            <a:endParaRPr lang="en-US" baseline="0" dirty="0" smtClean="0"/>
          </a:p>
          <a:p>
            <a:endParaRPr lang="en-US" baseline="0" dirty="0" smtClean="0"/>
          </a:p>
          <a:p>
            <a:r>
              <a:rPr lang="en-US" baseline="0" dirty="0" smtClean="0"/>
              <a:t>For both types of problems, the toolbox is designed to utilize multi-core/multi-processor computers or network of computers.</a:t>
            </a:r>
            <a:endParaRPr lang="en-US" dirty="0"/>
          </a:p>
        </p:txBody>
      </p:sp>
      <p:sp>
        <p:nvSpPr>
          <p:cNvPr id="4" name="Footer Placeholder 3"/>
          <p:cNvSpPr>
            <a:spLocks noGrp="1"/>
          </p:cNvSpPr>
          <p:nvPr>
            <p:ph type="ftr" sz="quarter" idx="10"/>
          </p:nvPr>
        </p:nvSpPr>
        <p:spPr/>
        <p:txBody>
          <a:bodyPr/>
          <a:lstStyle/>
          <a:p>
            <a:r>
              <a:rPr lang="en-GB" smtClean="0">
                <a:solidFill>
                  <a:prstClr val="black"/>
                </a:solidFill>
              </a:rPr>
              <a:t>The MathWorks</a:t>
            </a:r>
            <a:endParaRPr lang="en-GB">
              <a:solidFill>
                <a:prstClr val="black"/>
              </a:solidFill>
            </a:endParaRPr>
          </a:p>
        </p:txBody>
      </p:sp>
      <p:sp>
        <p:nvSpPr>
          <p:cNvPr id="5" name="Slide Number Placeholder 4"/>
          <p:cNvSpPr>
            <a:spLocks noGrp="1"/>
          </p:cNvSpPr>
          <p:nvPr>
            <p:ph type="sldNum" sz="quarter" idx="11"/>
          </p:nvPr>
        </p:nvSpPr>
        <p:spPr/>
        <p:txBody>
          <a:bodyPr/>
          <a:lstStyle/>
          <a:p>
            <a:fld id="{4EBB2B93-525A-44F3-A7C2-653E19829B4E}" type="slidenum">
              <a:rPr lang="en-GB" smtClean="0">
                <a:solidFill>
                  <a:prstClr val="black"/>
                </a:solidFill>
              </a:rPr>
              <a:pPr/>
              <a:t>41</a:t>
            </a:fld>
            <a:endParaRPr lang="en-GB">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normAutofit/>
          </a:bodyPr>
          <a:lstStyle/>
          <a:p>
            <a:endParaRPr lang="en-ZA"/>
          </a:p>
        </p:txBody>
      </p:sp>
      <p:sp>
        <p:nvSpPr>
          <p:cNvPr id="4" name="Header Placeholder 3"/>
          <p:cNvSpPr>
            <a:spLocks noGrp="1"/>
          </p:cNvSpPr>
          <p:nvPr>
            <p:ph type="hdr" sz="quarter" idx="10"/>
          </p:nvPr>
        </p:nvSpPr>
        <p:spPr/>
        <p:txBody>
          <a:bodyPr/>
          <a:lstStyle/>
          <a:p>
            <a:pPr>
              <a:defRPr/>
            </a:pPr>
            <a:r>
              <a:rPr lang="en-ZA" smtClean="0"/>
              <a:t>Header</a:t>
            </a:r>
            <a:endParaRPr lang="en-ZA"/>
          </a:p>
        </p:txBody>
      </p:sp>
      <p:sp>
        <p:nvSpPr>
          <p:cNvPr id="5" name="Date Placeholder 4"/>
          <p:cNvSpPr>
            <a:spLocks noGrp="1"/>
          </p:cNvSpPr>
          <p:nvPr>
            <p:ph type="dt" idx="11"/>
          </p:nvPr>
        </p:nvSpPr>
        <p:spPr/>
        <p:txBody>
          <a:bodyPr/>
          <a:lstStyle/>
          <a:p>
            <a:pPr>
              <a:defRPr/>
            </a:pPr>
            <a:r>
              <a:rPr lang="en-ZA" smtClean="0"/>
              <a:t>Date</a:t>
            </a:r>
            <a:endParaRPr lang="en-ZA"/>
          </a:p>
        </p:txBody>
      </p:sp>
      <p:sp>
        <p:nvSpPr>
          <p:cNvPr id="6" name="Footer Placeholder 5"/>
          <p:cNvSpPr>
            <a:spLocks noGrp="1"/>
          </p:cNvSpPr>
          <p:nvPr>
            <p:ph type="ftr" sz="quarter" idx="12"/>
          </p:nvPr>
        </p:nvSpPr>
        <p:spPr/>
        <p:txBody>
          <a:bodyPr/>
          <a:lstStyle/>
          <a:p>
            <a:pPr>
              <a:defRPr/>
            </a:pPr>
            <a:r>
              <a:rPr lang="en-ZA" smtClean="0"/>
              <a:t>Footer</a:t>
            </a:r>
            <a:endParaRPr lang="en-ZA"/>
          </a:p>
        </p:txBody>
      </p:sp>
      <p:sp>
        <p:nvSpPr>
          <p:cNvPr id="7" name="Slide Number Placeholder 6"/>
          <p:cNvSpPr>
            <a:spLocks noGrp="1"/>
          </p:cNvSpPr>
          <p:nvPr>
            <p:ph type="sldNum" sz="quarter" idx="13"/>
          </p:nvPr>
        </p:nvSpPr>
        <p:spPr/>
        <p:txBody>
          <a:bodyPr/>
          <a:lstStyle/>
          <a:p>
            <a:pPr>
              <a:defRPr/>
            </a:pPr>
            <a:fld id="{90BB58E0-A68E-4CEE-A655-9A503D829DF0}" type="slidenum">
              <a:rPr lang="en-ZA" smtClean="0"/>
              <a:pPr>
                <a:defRPr/>
              </a:pPr>
              <a:t>4</a:t>
            </a:fld>
            <a:endParaRPr lang="en-Z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ftr" sz="quarter" idx="4"/>
          </p:nvPr>
        </p:nvSpPr>
        <p:spPr>
          <a:noFill/>
        </p:spPr>
        <p:txBody>
          <a:bodyPr/>
          <a:lstStyle/>
          <a:p>
            <a:r>
              <a:rPr lang="en-GB" dirty="0" smtClean="0"/>
              <a:t>The MathWorks</a:t>
            </a:r>
          </a:p>
        </p:txBody>
      </p:sp>
      <p:sp>
        <p:nvSpPr>
          <p:cNvPr id="68611" name="Rectangle 7"/>
          <p:cNvSpPr>
            <a:spLocks noGrp="1" noChangeArrowheads="1"/>
          </p:cNvSpPr>
          <p:nvPr>
            <p:ph type="sldNum" sz="quarter" idx="5"/>
          </p:nvPr>
        </p:nvSpPr>
        <p:spPr>
          <a:noFill/>
        </p:spPr>
        <p:txBody>
          <a:bodyPr/>
          <a:lstStyle/>
          <a:p>
            <a:fld id="{F1349A17-D3C1-4E0D-B787-00E60996465A}" type="slidenum">
              <a:rPr lang="en-GB" smtClean="0"/>
              <a:pPr/>
              <a:t>43</a:t>
            </a:fld>
            <a:endParaRPr lang="en-GB" smtClean="0"/>
          </a:p>
        </p:txBody>
      </p:sp>
      <p:sp>
        <p:nvSpPr>
          <p:cNvPr id="68612" name="Rectangle 2"/>
          <p:cNvSpPr>
            <a:spLocks noGrp="1" noRot="1" noChangeAspect="1" noChangeArrowheads="1" noTextEdit="1"/>
          </p:cNvSpPr>
          <p:nvPr>
            <p:ph type="sldImg"/>
          </p:nvPr>
        </p:nvSpPr>
        <p:spPr>
          <a:xfrm>
            <a:off x="1576388" y="479425"/>
            <a:ext cx="4270375" cy="3201988"/>
          </a:xfrm>
          <a:ln/>
        </p:spPr>
      </p:sp>
      <p:sp>
        <p:nvSpPr>
          <p:cNvPr id="68613" name="Rectangle 3"/>
          <p:cNvSpPr>
            <a:spLocks noGrp="1" noChangeArrowheads="1"/>
          </p:cNvSpPr>
          <p:nvPr>
            <p:ph type="body" idx="1"/>
          </p:nvPr>
        </p:nvSpPr>
        <p:spPr>
          <a:xfrm>
            <a:off x="406400" y="4000500"/>
            <a:ext cx="6481528" cy="4645179"/>
          </a:xfrm>
          <a:noFill/>
          <a:ln/>
        </p:spPr>
        <p:txBody>
          <a:bodyPr/>
          <a:lstStyle/>
          <a:p>
            <a:r>
              <a:rPr lang="en-US" dirty="0" smtClean="0"/>
              <a:t>[Note: in 2014, the requirement will change to compute capability 2.0.   The notification will appear on the website first.   </a:t>
            </a:r>
            <a:r>
              <a:rPr lang="en-US" dirty="0"/>
              <a:t>Check here: http://</a:t>
            </a:r>
            <a:r>
              <a:rPr lang="en-US" dirty="0" smtClean="0"/>
              <a:t>www.mathworks.com/discovery/matlab-gpu.html]</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r>
              <a:rPr lang="en-US" dirty="0" smtClean="0"/>
              <a:t>Notes:</a:t>
            </a:r>
          </a:p>
          <a:p>
            <a:r>
              <a:rPr lang="en-US" dirty="0"/>
              <a:t> </a:t>
            </a:r>
            <a:r>
              <a:rPr lang="en-US" dirty="0" smtClean="0"/>
              <a:t> In some cases, we have seen 30x speed-up,  but if we see more than 30x speed-up, we usually look back at our serial code and see if there is something we could have done better serially.</a:t>
            </a:r>
          </a:p>
          <a:p>
            <a:endParaRPr lang="en-US" dirty="0" smtClean="0"/>
          </a:p>
          <a:p>
            <a:r>
              <a:rPr lang="en-US" dirty="0" smtClean="0"/>
              <a:t>  The high-end cards are often physically larger, since they are likely to have more memory and more cooling.</a:t>
            </a:r>
            <a:endParaRPr lang="en-US" dirty="0"/>
          </a:p>
          <a:p>
            <a:endParaRPr lang="en-US" dirty="0"/>
          </a:p>
          <a:p>
            <a:r>
              <a:rPr lang="en-US" dirty="0" smtClean="0"/>
              <a:t>  The highest-end cards, like the Tesla K20, are designed to be used for extended periods of time. </a:t>
            </a:r>
          </a:p>
          <a:p>
            <a:endParaRPr lang="en-US" dirty="0"/>
          </a:p>
          <a:p>
            <a:r>
              <a:rPr lang="en-US" dirty="0" smtClean="0"/>
              <a:t>  Even if you don’t have  a GPU yet, you can download </a:t>
            </a:r>
            <a:r>
              <a:rPr lang="en-US" dirty="0"/>
              <a:t>GPU bench and run </a:t>
            </a:r>
            <a:r>
              <a:rPr lang="en-US" dirty="0" err="1" smtClean="0"/>
              <a:t>gpuBenchReport</a:t>
            </a:r>
            <a:r>
              <a:rPr lang="en-US" dirty="0" smtClean="0"/>
              <a:t> to see  results for hardware we’ve tested.</a:t>
            </a:r>
          </a:p>
          <a:p>
            <a:endParaRPr lang="en-US" dirty="0"/>
          </a:p>
        </p:txBody>
      </p:sp>
      <p:sp>
        <p:nvSpPr>
          <p:cNvPr id="4" name="Slide Number Placeholder 3"/>
          <p:cNvSpPr>
            <a:spLocks noGrp="1"/>
          </p:cNvSpPr>
          <p:nvPr>
            <p:ph type="sldNum" sz="quarter" idx="10"/>
          </p:nvPr>
        </p:nvSpPr>
        <p:spPr/>
        <p:txBody>
          <a:bodyPr/>
          <a:lstStyle/>
          <a:p>
            <a:fld id="{AD73B8C3-A209-4A55-9261-22C2A02B3159}" type="slidenum">
              <a:rPr lang="en-US" smtClean="0"/>
              <a:pPr/>
              <a:t>44</a:t>
            </a:fld>
            <a:endParaRPr lang="en-US"/>
          </a:p>
        </p:txBody>
      </p:sp>
    </p:spTree>
    <p:extLst>
      <p:ext uri="{BB962C8B-B14F-4D97-AF65-F5344CB8AC3E}">
        <p14:creationId xmlns:p14="http://schemas.microsoft.com/office/powerpoint/2010/main" val="34092663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b="1" dirty="0" smtClean="0"/>
          </a:p>
          <a:p>
            <a:r>
              <a:rPr lang="en-US" dirty="0" smtClean="0"/>
              <a:t>A GPU can accelerate an application if it fits both of the following criteria:</a:t>
            </a:r>
          </a:p>
          <a:p>
            <a:endParaRPr lang="en-US" b="1" dirty="0" smtClean="0"/>
          </a:p>
          <a:p>
            <a:r>
              <a:rPr lang="en-US" b="1" dirty="0" smtClean="0"/>
              <a:t>Massively parallel</a:t>
            </a:r>
            <a:r>
              <a:rPr lang="en-US" dirty="0" smtClean="0"/>
              <a:t>—The computations can be broken down into hundreds or thousands of independent units of work.  You will see </a:t>
            </a:r>
            <a:r>
              <a:rPr lang="en-US" baseline="0" dirty="0" smtClean="0"/>
              <a:t>the best performance all of the cores are kept busy, exploiting the inherent parallel nature of the GPU. </a:t>
            </a:r>
          </a:p>
          <a:p>
            <a:endParaRPr lang="en-US" dirty="0" smtClean="0"/>
          </a:p>
          <a:p>
            <a:r>
              <a:rPr lang="en-US" b="1" dirty="0" smtClean="0"/>
              <a:t>Computationally intensive</a:t>
            </a:r>
            <a:r>
              <a:rPr lang="en-US" dirty="0" smtClean="0"/>
              <a:t>—The time spent on computation significantly exceeds the time spent on transferring data to and from GPU memory. Because a GPU is attached to the host CPU via the PCI Express bus, the memory access is slower than with a traditional CPU. This means that your overall computational speedup is limited by the amount of data transfer that occurs in your algorithm. </a:t>
            </a:r>
          </a:p>
          <a:p>
            <a:endParaRPr lang="en-US" dirty="0" smtClean="0"/>
          </a:p>
          <a:p>
            <a:r>
              <a:rPr lang="en-US" dirty="0" smtClean="0"/>
              <a:t>Applications that do not satisfy these criteria might actually run slower on a GPU than on a CPU.</a:t>
            </a:r>
          </a:p>
          <a:p>
            <a:endParaRPr lang="en-US" dirty="0"/>
          </a:p>
        </p:txBody>
      </p:sp>
      <p:sp>
        <p:nvSpPr>
          <p:cNvPr id="4" name="Slide Number Placeholder 3"/>
          <p:cNvSpPr>
            <a:spLocks noGrp="1"/>
          </p:cNvSpPr>
          <p:nvPr>
            <p:ph type="sldNum" sz="quarter" idx="10"/>
          </p:nvPr>
        </p:nvSpPr>
        <p:spPr/>
        <p:txBody>
          <a:bodyPr/>
          <a:lstStyle/>
          <a:p>
            <a:fld id="{AD73B8C3-A209-4A55-9261-22C2A02B3159}" type="slidenum">
              <a:rPr lang="en-US" smtClean="0"/>
              <a:pPr/>
              <a:t>45</a:t>
            </a:fld>
            <a:endParaRPr lang="en-US"/>
          </a:p>
        </p:txBody>
      </p:sp>
    </p:spTree>
    <p:extLst>
      <p:ext uri="{BB962C8B-B14F-4D97-AF65-F5344CB8AC3E}">
        <p14:creationId xmlns:p14="http://schemas.microsoft.com/office/powerpoint/2010/main" val="18404999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ftr" sz="quarter" idx="4"/>
          </p:nvPr>
        </p:nvSpPr>
        <p:spPr>
          <a:noFill/>
        </p:spPr>
        <p:txBody>
          <a:bodyPr/>
          <a:lstStyle/>
          <a:p>
            <a:pPr algn="l" rtl="0" eaLnBrk="0" fontAlgn="base" hangingPunct="0">
              <a:spcBef>
                <a:spcPct val="0"/>
              </a:spcBef>
              <a:spcAft>
                <a:spcPct val="0"/>
              </a:spcAft>
            </a:pPr>
            <a:r>
              <a:rPr lang="en-GB" b="1" dirty="0">
                <a:solidFill>
                  <a:prstClr val="black"/>
                </a:solidFill>
                <a:latin typeface="Times New Roman" pitchFamily="18" charset="0"/>
              </a:rPr>
              <a:t>The MathWorks</a:t>
            </a:r>
          </a:p>
        </p:txBody>
      </p:sp>
      <p:sp>
        <p:nvSpPr>
          <p:cNvPr id="68611" name="Rectangle 7"/>
          <p:cNvSpPr>
            <a:spLocks noGrp="1" noChangeArrowheads="1"/>
          </p:cNvSpPr>
          <p:nvPr>
            <p:ph type="sldNum" sz="quarter" idx="5"/>
          </p:nvPr>
        </p:nvSpPr>
        <p:spPr>
          <a:noFill/>
        </p:spPr>
        <p:txBody>
          <a:bodyPr/>
          <a:lstStyle/>
          <a:p>
            <a:pPr algn="r" rtl="0" eaLnBrk="0" fontAlgn="base" hangingPunct="0">
              <a:spcBef>
                <a:spcPct val="0"/>
              </a:spcBef>
              <a:spcAft>
                <a:spcPct val="0"/>
              </a:spcAft>
            </a:pPr>
            <a:fld id="{F1349A17-D3C1-4E0D-B787-00E60996465A}" type="slidenum">
              <a:rPr lang="en-GB" b="1">
                <a:solidFill>
                  <a:prstClr val="black"/>
                </a:solidFill>
                <a:latin typeface="Times New Roman" pitchFamily="18" charset="0"/>
              </a:rPr>
              <a:pPr algn="r" rtl="0" eaLnBrk="0" fontAlgn="base" hangingPunct="0">
                <a:spcBef>
                  <a:spcPct val="0"/>
                </a:spcBef>
                <a:spcAft>
                  <a:spcPct val="0"/>
                </a:spcAft>
              </a:pPr>
              <a:t>46</a:t>
            </a:fld>
            <a:endParaRPr lang="en-GB" b="1" dirty="0">
              <a:solidFill>
                <a:prstClr val="black"/>
              </a:solidFill>
              <a:latin typeface="Times New Roman" pitchFamily="18" charset="0"/>
            </a:endParaRPr>
          </a:p>
        </p:txBody>
      </p:sp>
      <p:sp>
        <p:nvSpPr>
          <p:cNvPr id="68612" name="Rectangle 2"/>
          <p:cNvSpPr>
            <a:spLocks noGrp="1" noRot="1" noChangeAspect="1" noChangeArrowheads="1" noTextEdit="1"/>
          </p:cNvSpPr>
          <p:nvPr>
            <p:ph type="sldImg"/>
          </p:nvPr>
        </p:nvSpPr>
        <p:spPr>
          <a:xfrm>
            <a:off x="3530600" y="639763"/>
            <a:ext cx="3519488" cy="2640012"/>
          </a:xfrm>
          <a:ln/>
        </p:spPr>
      </p:sp>
      <p:sp>
        <p:nvSpPr>
          <p:cNvPr id="68613" name="Rectangle 3"/>
          <p:cNvSpPr>
            <a:spLocks noGrp="1" noChangeArrowheads="1"/>
          </p:cNvSpPr>
          <p:nvPr>
            <p:ph type="body" idx="1"/>
          </p:nvPr>
        </p:nvSpPr>
        <p:spPr>
          <a:xfrm>
            <a:off x="389037" y="3460900"/>
            <a:ext cx="6498891" cy="5184779"/>
          </a:xfrm>
          <a:noFill/>
          <a:ln/>
        </p:spPr>
        <p:txBody>
          <a:bodyPr/>
          <a:lstStyle/>
          <a:p>
            <a:pPr eaLnBrk="1" hangingPunct="1"/>
            <a:r>
              <a:rPr lang="en-US" dirty="0" smtClean="0"/>
              <a:t>MATLAB guiding star philosophy: The workers extend the MATLAB desktop to work not just on single resource, but multiple. These might be running on other cores or other computers.</a:t>
            </a:r>
          </a:p>
          <a:p>
            <a:pPr eaLnBrk="1" hangingPunct="1"/>
            <a:r>
              <a:rPr lang="en-US" dirty="0" smtClean="0"/>
              <a:t>/Note: improve MATLAB ‘desktop’ icon, if time and idea available/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ftr" sz="quarter" idx="4"/>
          </p:nvPr>
        </p:nvSpPr>
        <p:spPr>
          <a:noFill/>
        </p:spPr>
        <p:txBody>
          <a:bodyPr/>
          <a:lstStyle/>
          <a:p>
            <a:pPr algn="l" rtl="0" eaLnBrk="0" fontAlgn="base" hangingPunct="0">
              <a:spcBef>
                <a:spcPct val="0"/>
              </a:spcBef>
              <a:spcAft>
                <a:spcPct val="0"/>
              </a:spcAft>
            </a:pPr>
            <a:r>
              <a:rPr lang="en-GB" b="1" dirty="0">
                <a:solidFill>
                  <a:prstClr val="black"/>
                </a:solidFill>
                <a:latin typeface="Times New Roman" pitchFamily="18" charset="0"/>
              </a:rPr>
              <a:t>The MathWorks</a:t>
            </a:r>
          </a:p>
        </p:txBody>
      </p:sp>
      <p:sp>
        <p:nvSpPr>
          <p:cNvPr id="68611" name="Rectangle 7"/>
          <p:cNvSpPr>
            <a:spLocks noGrp="1" noChangeArrowheads="1"/>
          </p:cNvSpPr>
          <p:nvPr>
            <p:ph type="sldNum" sz="quarter" idx="5"/>
          </p:nvPr>
        </p:nvSpPr>
        <p:spPr>
          <a:noFill/>
        </p:spPr>
        <p:txBody>
          <a:bodyPr/>
          <a:lstStyle/>
          <a:p>
            <a:pPr algn="r" rtl="0" eaLnBrk="0" fontAlgn="base" hangingPunct="0">
              <a:spcBef>
                <a:spcPct val="0"/>
              </a:spcBef>
              <a:spcAft>
                <a:spcPct val="0"/>
              </a:spcAft>
            </a:pPr>
            <a:fld id="{F1349A17-D3C1-4E0D-B787-00E60996465A}" type="slidenum">
              <a:rPr lang="en-GB" b="1">
                <a:solidFill>
                  <a:prstClr val="black"/>
                </a:solidFill>
                <a:latin typeface="Times New Roman" pitchFamily="18" charset="0"/>
              </a:rPr>
              <a:pPr algn="r" rtl="0" eaLnBrk="0" fontAlgn="base" hangingPunct="0">
                <a:spcBef>
                  <a:spcPct val="0"/>
                </a:spcBef>
                <a:spcAft>
                  <a:spcPct val="0"/>
                </a:spcAft>
              </a:pPr>
              <a:t>47</a:t>
            </a:fld>
            <a:endParaRPr lang="en-GB" b="1" dirty="0">
              <a:solidFill>
                <a:prstClr val="black"/>
              </a:solidFill>
              <a:latin typeface="Times New Roman" pitchFamily="18" charset="0"/>
            </a:endParaRPr>
          </a:p>
        </p:txBody>
      </p:sp>
      <p:sp>
        <p:nvSpPr>
          <p:cNvPr id="68612" name="Rectangle 2"/>
          <p:cNvSpPr>
            <a:spLocks noGrp="1" noRot="1" noChangeAspect="1" noChangeArrowheads="1" noTextEdit="1"/>
          </p:cNvSpPr>
          <p:nvPr>
            <p:ph type="sldImg"/>
          </p:nvPr>
        </p:nvSpPr>
        <p:spPr>
          <a:xfrm>
            <a:off x="3530600" y="639763"/>
            <a:ext cx="3519488" cy="2640012"/>
          </a:xfrm>
          <a:ln/>
        </p:spPr>
      </p:sp>
      <p:sp>
        <p:nvSpPr>
          <p:cNvPr id="68613" name="Rectangle 3"/>
          <p:cNvSpPr>
            <a:spLocks noGrp="1" noChangeArrowheads="1"/>
          </p:cNvSpPr>
          <p:nvPr>
            <p:ph type="body" idx="1"/>
          </p:nvPr>
        </p:nvSpPr>
        <p:spPr>
          <a:xfrm>
            <a:off x="389037" y="3460900"/>
            <a:ext cx="6498891" cy="5184779"/>
          </a:xfrm>
          <a:noFill/>
          <a:ln/>
        </p:spPr>
        <p:txBody>
          <a:bodyPr/>
          <a:lstStyle/>
          <a:p>
            <a:pPr eaLnBrk="1" hangingPunct="1"/>
            <a:r>
              <a:rPr lang="en-US" dirty="0" smtClean="0"/>
              <a:t>MATLAB guiding star philosophy: The workers extend the MATLAB desktop to work not just on single resource, but multiple. These might be running on other cores or other computers.</a:t>
            </a:r>
          </a:p>
          <a:p>
            <a:pPr eaLnBrk="1" hangingPunct="1"/>
            <a:r>
              <a:rPr lang="en-US" dirty="0" smtClean="0"/>
              <a:t>/Note: improve MATLAB ‘desktop’ icon, if time and idea available/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r>
              <a:rPr lang="en-ZA" dirty="0" smtClean="0"/>
              <a:t>GPUComputing_demo1</a:t>
            </a:r>
          </a:p>
          <a:p>
            <a:endParaRPr lang="en-ZA" dirty="0" smtClean="0"/>
          </a:p>
          <a:p>
            <a:r>
              <a:rPr lang="en-ZA" dirty="0" smtClean="0"/>
              <a:t>Issue: SIM doesn’t run on GPU</a:t>
            </a:r>
            <a:endParaRPr lang="en-ZA" dirty="0"/>
          </a:p>
        </p:txBody>
      </p:sp>
      <p:sp>
        <p:nvSpPr>
          <p:cNvPr id="4" name="Header Placeholder 3"/>
          <p:cNvSpPr>
            <a:spLocks noGrp="1"/>
          </p:cNvSpPr>
          <p:nvPr>
            <p:ph type="hdr" sz="quarter" idx="10"/>
          </p:nvPr>
        </p:nvSpPr>
        <p:spPr/>
        <p:txBody>
          <a:bodyPr/>
          <a:lstStyle/>
          <a:p>
            <a:pPr>
              <a:defRPr/>
            </a:pPr>
            <a:r>
              <a:rPr lang="en-ZA" smtClean="0"/>
              <a:t>Header</a:t>
            </a:r>
            <a:endParaRPr lang="en-ZA"/>
          </a:p>
        </p:txBody>
      </p:sp>
      <p:sp>
        <p:nvSpPr>
          <p:cNvPr id="5" name="Date Placeholder 4"/>
          <p:cNvSpPr>
            <a:spLocks noGrp="1"/>
          </p:cNvSpPr>
          <p:nvPr>
            <p:ph type="dt" idx="11"/>
          </p:nvPr>
        </p:nvSpPr>
        <p:spPr/>
        <p:txBody>
          <a:bodyPr/>
          <a:lstStyle/>
          <a:p>
            <a:pPr>
              <a:defRPr/>
            </a:pPr>
            <a:r>
              <a:rPr lang="en-ZA" smtClean="0"/>
              <a:t>Date</a:t>
            </a:r>
            <a:endParaRPr lang="en-ZA"/>
          </a:p>
        </p:txBody>
      </p:sp>
      <p:sp>
        <p:nvSpPr>
          <p:cNvPr id="6" name="Footer Placeholder 5"/>
          <p:cNvSpPr>
            <a:spLocks noGrp="1"/>
          </p:cNvSpPr>
          <p:nvPr>
            <p:ph type="ftr" sz="quarter" idx="12"/>
          </p:nvPr>
        </p:nvSpPr>
        <p:spPr/>
        <p:txBody>
          <a:bodyPr/>
          <a:lstStyle/>
          <a:p>
            <a:pPr>
              <a:defRPr/>
            </a:pPr>
            <a:r>
              <a:rPr lang="en-ZA" smtClean="0"/>
              <a:t>Footer</a:t>
            </a:r>
            <a:endParaRPr lang="en-ZA"/>
          </a:p>
        </p:txBody>
      </p:sp>
      <p:sp>
        <p:nvSpPr>
          <p:cNvPr id="7" name="Slide Number Placeholder 6"/>
          <p:cNvSpPr>
            <a:spLocks noGrp="1"/>
          </p:cNvSpPr>
          <p:nvPr>
            <p:ph type="sldNum" sz="quarter" idx="13"/>
          </p:nvPr>
        </p:nvSpPr>
        <p:spPr/>
        <p:txBody>
          <a:bodyPr/>
          <a:lstStyle/>
          <a:p>
            <a:pPr>
              <a:defRPr/>
            </a:pPr>
            <a:fld id="{00653E9C-9A8E-44DE-B5E9-5ED23BCCBB0F}" type="slidenum">
              <a:rPr lang="en-ZA" smtClean="0"/>
              <a:pPr>
                <a:defRPr/>
              </a:pPr>
              <a:t>49</a:t>
            </a:fld>
            <a:endParaRPr lang="en-ZA"/>
          </a:p>
        </p:txBody>
      </p:sp>
    </p:spTree>
    <p:extLst>
      <p:ext uri="{BB962C8B-B14F-4D97-AF65-F5344CB8AC3E}">
        <p14:creationId xmlns:p14="http://schemas.microsoft.com/office/powerpoint/2010/main" val="13622453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pPr>
              <a:defRPr/>
            </a:pPr>
            <a:r>
              <a:rPr lang="en-ZA" smtClean="0"/>
              <a:t>Header</a:t>
            </a:r>
            <a:endParaRPr lang="en-ZA"/>
          </a:p>
        </p:txBody>
      </p:sp>
      <p:sp>
        <p:nvSpPr>
          <p:cNvPr id="5" name="Date Placeholder 4"/>
          <p:cNvSpPr>
            <a:spLocks noGrp="1"/>
          </p:cNvSpPr>
          <p:nvPr>
            <p:ph type="dt" idx="11"/>
          </p:nvPr>
        </p:nvSpPr>
        <p:spPr/>
        <p:txBody>
          <a:bodyPr/>
          <a:lstStyle/>
          <a:p>
            <a:pPr>
              <a:defRPr/>
            </a:pPr>
            <a:r>
              <a:rPr lang="en-ZA" smtClean="0"/>
              <a:t>Date</a:t>
            </a:r>
            <a:endParaRPr lang="en-ZA"/>
          </a:p>
        </p:txBody>
      </p:sp>
      <p:sp>
        <p:nvSpPr>
          <p:cNvPr id="6" name="Footer Placeholder 5"/>
          <p:cNvSpPr>
            <a:spLocks noGrp="1"/>
          </p:cNvSpPr>
          <p:nvPr>
            <p:ph type="ftr" sz="quarter" idx="12"/>
          </p:nvPr>
        </p:nvSpPr>
        <p:spPr/>
        <p:txBody>
          <a:bodyPr/>
          <a:lstStyle/>
          <a:p>
            <a:pPr>
              <a:defRPr/>
            </a:pPr>
            <a:r>
              <a:rPr lang="en-ZA" smtClean="0"/>
              <a:t>Footer</a:t>
            </a:r>
            <a:endParaRPr lang="en-ZA"/>
          </a:p>
        </p:txBody>
      </p:sp>
      <p:sp>
        <p:nvSpPr>
          <p:cNvPr id="7" name="Slide Number Placeholder 6"/>
          <p:cNvSpPr>
            <a:spLocks noGrp="1"/>
          </p:cNvSpPr>
          <p:nvPr>
            <p:ph type="sldNum" sz="quarter" idx="13"/>
          </p:nvPr>
        </p:nvSpPr>
        <p:spPr/>
        <p:txBody>
          <a:bodyPr/>
          <a:lstStyle/>
          <a:p>
            <a:pPr>
              <a:defRPr/>
            </a:pPr>
            <a:fld id="{00653E9C-9A8E-44DE-B5E9-5ED23BCCBB0F}" type="slidenum">
              <a:rPr lang="en-ZA" smtClean="0"/>
              <a:pPr>
                <a:defRPr/>
              </a:pPr>
              <a:t>50</a:t>
            </a:fld>
            <a:endParaRPr lang="en-ZA"/>
          </a:p>
        </p:txBody>
      </p:sp>
    </p:spTree>
    <p:extLst>
      <p:ext uri="{BB962C8B-B14F-4D97-AF65-F5344CB8AC3E}">
        <p14:creationId xmlns:p14="http://schemas.microsoft.com/office/powerpoint/2010/main" val="13622453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r>
              <a:rPr lang="en-ZA" dirty="0" smtClean="0"/>
              <a:t>GPUComputing_demo2</a:t>
            </a:r>
          </a:p>
          <a:p>
            <a:endParaRPr lang="en-ZA" dirty="0" smtClean="0"/>
          </a:p>
          <a:p>
            <a:r>
              <a:rPr lang="en-ZA" dirty="0" smtClean="0"/>
              <a:t>Issue:</a:t>
            </a:r>
            <a:r>
              <a:rPr lang="en-ZA" baseline="0" dirty="0" smtClean="0"/>
              <a:t> GPU Arrays don’t work. Maybe leave this out!</a:t>
            </a:r>
            <a:endParaRPr lang="en-ZA" dirty="0" smtClean="0"/>
          </a:p>
          <a:p>
            <a:endParaRPr lang="en-ZA" dirty="0" smtClean="0"/>
          </a:p>
          <a:p>
            <a:r>
              <a:rPr lang="en-ZA" dirty="0" smtClean="0"/>
              <a:t>When a GPU is used in the previous examples, train and </a:t>
            </a:r>
            <a:r>
              <a:rPr lang="en-ZA" dirty="0" err="1" smtClean="0"/>
              <a:t>sim</a:t>
            </a:r>
            <a:r>
              <a:rPr lang="en-ZA" dirty="0" smtClean="0"/>
              <a:t> take MATLAB </a:t>
            </a:r>
            <a:r>
              <a:rPr lang="en-ZA" dirty="0" err="1" smtClean="0"/>
              <a:t>matricesor</a:t>
            </a:r>
            <a:r>
              <a:rPr lang="en-ZA" dirty="0" smtClean="0"/>
              <a:t> cell arrays and convert them to GPU arrays before training </a:t>
            </a:r>
            <a:r>
              <a:rPr lang="en-ZA" dirty="0" err="1" smtClean="0"/>
              <a:t>andsimulation</a:t>
            </a:r>
            <a:r>
              <a:rPr lang="en-ZA" dirty="0" smtClean="0"/>
              <a:t>.  </a:t>
            </a:r>
            <a:r>
              <a:rPr lang="en-ZA" dirty="0" err="1" smtClean="0"/>
              <a:t>sim</a:t>
            </a:r>
            <a:r>
              <a:rPr lang="en-ZA" dirty="0" smtClean="0"/>
              <a:t> then takes the GPU array </a:t>
            </a:r>
            <a:r>
              <a:rPr lang="en-ZA" dirty="0" err="1" smtClean="0"/>
              <a:t>resultand</a:t>
            </a:r>
            <a:r>
              <a:rPr lang="en-ZA" dirty="0" smtClean="0"/>
              <a:t> converts it back to a matrix or cell array before returning it.</a:t>
            </a:r>
          </a:p>
          <a:p>
            <a:endParaRPr lang="en-ZA" dirty="0" smtClean="0"/>
          </a:p>
          <a:p>
            <a:r>
              <a:rPr lang="en-ZA" dirty="0" smtClean="0"/>
              <a:t>An alternative is to supply the data arguments as values </a:t>
            </a:r>
            <a:r>
              <a:rPr lang="en-ZA" dirty="0" err="1" smtClean="0"/>
              <a:t>alreadyconverted</a:t>
            </a:r>
            <a:r>
              <a:rPr lang="en-ZA" dirty="0" smtClean="0"/>
              <a:t> to GPU arrays.  The Parallel Computing Toolbox </a:t>
            </a:r>
            <a:r>
              <a:rPr lang="en-ZA" dirty="0" err="1" smtClean="0"/>
              <a:t>commandfor</a:t>
            </a:r>
            <a:r>
              <a:rPr lang="en-ZA" dirty="0" smtClean="0"/>
              <a:t> creating a GPU array from a matrix is named accordingly. To get the value back from the GPU use gather.</a:t>
            </a:r>
            <a:endParaRPr lang="en-ZA" dirty="0"/>
          </a:p>
        </p:txBody>
      </p:sp>
      <p:sp>
        <p:nvSpPr>
          <p:cNvPr id="4" name="Header Placeholder 3"/>
          <p:cNvSpPr>
            <a:spLocks noGrp="1"/>
          </p:cNvSpPr>
          <p:nvPr>
            <p:ph type="hdr" sz="quarter" idx="10"/>
          </p:nvPr>
        </p:nvSpPr>
        <p:spPr/>
        <p:txBody>
          <a:bodyPr/>
          <a:lstStyle/>
          <a:p>
            <a:pPr>
              <a:defRPr/>
            </a:pPr>
            <a:r>
              <a:rPr lang="en-ZA" smtClean="0"/>
              <a:t>Header</a:t>
            </a:r>
            <a:endParaRPr lang="en-ZA"/>
          </a:p>
        </p:txBody>
      </p:sp>
      <p:sp>
        <p:nvSpPr>
          <p:cNvPr id="5" name="Date Placeholder 4"/>
          <p:cNvSpPr>
            <a:spLocks noGrp="1"/>
          </p:cNvSpPr>
          <p:nvPr>
            <p:ph type="dt" idx="11"/>
          </p:nvPr>
        </p:nvSpPr>
        <p:spPr/>
        <p:txBody>
          <a:bodyPr/>
          <a:lstStyle/>
          <a:p>
            <a:pPr>
              <a:defRPr/>
            </a:pPr>
            <a:r>
              <a:rPr lang="en-ZA" smtClean="0"/>
              <a:t>Date</a:t>
            </a:r>
            <a:endParaRPr lang="en-ZA"/>
          </a:p>
        </p:txBody>
      </p:sp>
      <p:sp>
        <p:nvSpPr>
          <p:cNvPr id="6" name="Footer Placeholder 5"/>
          <p:cNvSpPr>
            <a:spLocks noGrp="1"/>
          </p:cNvSpPr>
          <p:nvPr>
            <p:ph type="ftr" sz="quarter" idx="12"/>
          </p:nvPr>
        </p:nvSpPr>
        <p:spPr/>
        <p:txBody>
          <a:bodyPr/>
          <a:lstStyle/>
          <a:p>
            <a:pPr>
              <a:defRPr/>
            </a:pPr>
            <a:r>
              <a:rPr lang="en-ZA" smtClean="0"/>
              <a:t>Footer</a:t>
            </a:r>
            <a:endParaRPr lang="en-ZA"/>
          </a:p>
        </p:txBody>
      </p:sp>
      <p:sp>
        <p:nvSpPr>
          <p:cNvPr id="7" name="Slide Number Placeholder 6"/>
          <p:cNvSpPr>
            <a:spLocks noGrp="1"/>
          </p:cNvSpPr>
          <p:nvPr>
            <p:ph type="sldNum" sz="quarter" idx="13"/>
          </p:nvPr>
        </p:nvSpPr>
        <p:spPr/>
        <p:txBody>
          <a:bodyPr/>
          <a:lstStyle/>
          <a:p>
            <a:pPr>
              <a:defRPr/>
            </a:pPr>
            <a:fld id="{00653E9C-9A8E-44DE-B5E9-5ED23BCCBB0F}" type="slidenum">
              <a:rPr lang="en-ZA" smtClean="0"/>
              <a:pPr>
                <a:defRPr/>
              </a:pPr>
              <a:t>54</a:t>
            </a:fld>
            <a:endParaRPr lang="en-ZA"/>
          </a:p>
        </p:txBody>
      </p:sp>
    </p:spTree>
    <p:extLst>
      <p:ext uri="{BB962C8B-B14F-4D97-AF65-F5344CB8AC3E}">
        <p14:creationId xmlns:p14="http://schemas.microsoft.com/office/powerpoint/2010/main" val="13622453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r>
              <a:rPr lang="en-ZA" dirty="0" smtClean="0"/>
              <a:t>GPUComputing_demo2</a:t>
            </a:r>
          </a:p>
          <a:p>
            <a:endParaRPr lang="en-ZA" dirty="0" smtClean="0"/>
          </a:p>
          <a:p>
            <a:r>
              <a:rPr lang="en-ZA" dirty="0" smtClean="0"/>
              <a:t>Nndata2gpu:</a:t>
            </a:r>
            <a:r>
              <a:rPr lang="en-ZA" baseline="0" dirty="0" smtClean="0"/>
              <a:t> However, for neural network calculations on a GPU to be </a:t>
            </a:r>
            <a:r>
              <a:rPr lang="en-ZA" baseline="0" dirty="0" err="1" smtClean="0"/>
              <a:t>efficient,matrices</a:t>
            </a:r>
            <a:r>
              <a:rPr lang="en-ZA" baseline="0" dirty="0" smtClean="0"/>
              <a:t> need to be transposed and the columns padded so that the first element in each column aligns properly in the GPU memory.  </a:t>
            </a:r>
            <a:r>
              <a:rPr lang="en-ZA" baseline="0" dirty="0" err="1" smtClean="0"/>
              <a:t>Dothis</a:t>
            </a:r>
            <a:r>
              <a:rPr lang="en-ZA" baseline="0" dirty="0" smtClean="0"/>
              <a:t> with the function nndata2gpu.</a:t>
            </a:r>
          </a:p>
          <a:p>
            <a:endParaRPr lang="en-ZA" baseline="0" dirty="0" smtClean="0"/>
          </a:p>
          <a:p>
            <a:r>
              <a:rPr lang="en-ZA" dirty="0" smtClean="0"/>
              <a:t>Now you can train, simulate the network, and convert the </a:t>
            </a:r>
            <a:r>
              <a:rPr lang="en-ZA" dirty="0" err="1" smtClean="0"/>
              <a:t>returnedGPU</a:t>
            </a:r>
            <a:r>
              <a:rPr lang="en-ZA" dirty="0" smtClean="0"/>
              <a:t> array back to MATLAB with the complement function gpu2nndata.When training with </a:t>
            </a:r>
            <a:r>
              <a:rPr lang="en-ZA" dirty="0" err="1" smtClean="0"/>
              <a:t>gpuArray</a:t>
            </a:r>
            <a:r>
              <a:rPr lang="en-ZA" dirty="0" smtClean="0"/>
              <a:t> data, the network's input and </a:t>
            </a:r>
            <a:r>
              <a:rPr lang="en-ZA" dirty="0" err="1" smtClean="0"/>
              <a:t>outputsmust</a:t>
            </a:r>
            <a:r>
              <a:rPr lang="en-ZA" dirty="0" smtClean="0"/>
              <a:t> be configured manually with regular matrices using the configure </a:t>
            </a:r>
            <a:r>
              <a:rPr lang="en-ZA" dirty="0" err="1" smtClean="0"/>
              <a:t>functionbefore</a:t>
            </a:r>
            <a:r>
              <a:rPr lang="en-ZA" dirty="0" smtClean="0"/>
              <a:t> training.</a:t>
            </a:r>
          </a:p>
          <a:p>
            <a:endParaRPr lang="en-ZA" dirty="0" smtClean="0"/>
          </a:p>
          <a:p>
            <a:r>
              <a:rPr lang="en-ZA" dirty="0" err="1" smtClean="0"/>
              <a:t>Tansig</a:t>
            </a:r>
            <a:r>
              <a:rPr lang="en-ZA" dirty="0" smtClean="0"/>
              <a:t> </a:t>
            </a:r>
            <a:r>
              <a:rPr lang="en-ZA" dirty="0" smtClean="0">
                <a:sym typeface="Wingdings" panose="05000000000000000000" pitchFamily="2" charset="2"/>
              </a:rPr>
              <a:t> </a:t>
            </a:r>
            <a:r>
              <a:rPr lang="en-ZA" dirty="0" err="1" smtClean="0">
                <a:sym typeface="Wingdings" panose="05000000000000000000" pitchFamily="2" charset="2"/>
              </a:rPr>
              <a:t>elliotsig</a:t>
            </a:r>
            <a:r>
              <a:rPr lang="en-ZA" dirty="0" smtClean="0">
                <a:sym typeface="Wingdings" panose="05000000000000000000" pitchFamily="2" charset="2"/>
              </a:rPr>
              <a:t>: On GPUs and other hardware where you might want to deploy </a:t>
            </a:r>
            <a:r>
              <a:rPr lang="en-ZA" dirty="0" err="1" smtClean="0">
                <a:sym typeface="Wingdings" panose="05000000000000000000" pitchFamily="2" charset="2"/>
              </a:rPr>
              <a:t>yourneural</a:t>
            </a:r>
            <a:r>
              <a:rPr lang="en-ZA" dirty="0" smtClean="0">
                <a:sym typeface="Wingdings" panose="05000000000000000000" pitchFamily="2" charset="2"/>
              </a:rPr>
              <a:t> networks, it is often the case that the exponential function </a:t>
            </a:r>
            <a:r>
              <a:rPr lang="en-ZA" dirty="0" err="1" smtClean="0">
                <a:sym typeface="Wingdings" panose="05000000000000000000" pitchFamily="2" charset="2"/>
              </a:rPr>
              <a:t>exp</a:t>
            </a:r>
            <a:r>
              <a:rPr lang="en-ZA" dirty="0" smtClean="0">
                <a:sym typeface="Wingdings" panose="05000000000000000000" pitchFamily="2" charset="2"/>
              </a:rPr>
              <a:t> </a:t>
            </a:r>
            <a:r>
              <a:rPr lang="en-ZA" dirty="0" err="1" smtClean="0">
                <a:sym typeface="Wingdings" panose="05000000000000000000" pitchFamily="2" charset="2"/>
              </a:rPr>
              <a:t>isnot</a:t>
            </a:r>
            <a:r>
              <a:rPr lang="en-ZA" dirty="0" smtClean="0">
                <a:sym typeface="Wingdings" panose="05000000000000000000" pitchFamily="2" charset="2"/>
              </a:rPr>
              <a:t> implemented with hardware, but with a software library.  </a:t>
            </a:r>
            <a:r>
              <a:rPr lang="en-ZA" dirty="0" err="1" smtClean="0">
                <a:sym typeface="Wingdings" panose="05000000000000000000" pitchFamily="2" charset="2"/>
              </a:rPr>
              <a:t>Thiscan</a:t>
            </a:r>
            <a:r>
              <a:rPr lang="en-ZA" dirty="0" smtClean="0">
                <a:sym typeface="Wingdings" panose="05000000000000000000" pitchFamily="2" charset="2"/>
              </a:rPr>
              <a:t> slow down neural networks that use the </a:t>
            </a:r>
            <a:r>
              <a:rPr lang="en-ZA" dirty="0" err="1" smtClean="0">
                <a:sym typeface="Wingdings" panose="05000000000000000000" pitchFamily="2" charset="2"/>
              </a:rPr>
              <a:t>tansig</a:t>
            </a:r>
            <a:r>
              <a:rPr lang="en-ZA" dirty="0" smtClean="0">
                <a:sym typeface="Wingdings" panose="05000000000000000000" pitchFamily="2" charset="2"/>
              </a:rPr>
              <a:t> </a:t>
            </a:r>
            <a:r>
              <a:rPr lang="en-ZA" dirty="0" err="1" smtClean="0">
                <a:sym typeface="Wingdings" panose="05000000000000000000" pitchFamily="2" charset="2"/>
              </a:rPr>
              <a:t>sigmoidtransfer</a:t>
            </a:r>
            <a:r>
              <a:rPr lang="en-ZA" dirty="0" smtClean="0">
                <a:sym typeface="Wingdings" panose="05000000000000000000" pitchFamily="2" charset="2"/>
              </a:rPr>
              <a:t> function.  An alternative function is the Elliot </a:t>
            </a:r>
            <a:r>
              <a:rPr lang="en-ZA" dirty="0" err="1" smtClean="0">
                <a:sym typeface="Wingdings" panose="05000000000000000000" pitchFamily="2" charset="2"/>
              </a:rPr>
              <a:t>sigmoidfunction</a:t>
            </a:r>
            <a:r>
              <a:rPr lang="en-ZA" dirty="0" smtClean="0">
                <a:sym typeface="Wingdings" panose="05000000000000000000" pitchFamily="2" charset="2"/>
              </a:rPr>
              <a:t> whose expression does not include a call to any higher order functions. Before training, the network's </a:t>
            </a:r>
            <a:r>
              <a:rPr lang="en-ZA" dirty="0" err="1" smtClean="0">
                <a:sym typeface="Wingdings" panose="05000000000000000000" pitchFamily="2" charset="2"/>
              </a:rPr>
              <a:t>tansig</a:t>
            </a:r>
            <a:r>
              <a:rPr lang="en-ZA" dirty="0" smtClean="0">
                <a:sym typeface="Wingdings" panose="05000000000000000000" pitchFamily="2" charset="2"/>
              </a:rPr>
              <a:t> layers can be converted to </a:t>
            </a:r>
            <a:r>
              <a:rPr lang="en-ZA" dirty="0" err="1" smtClean="0">
                <a:sym typeface="Wingdings" panose="05000000000000000000" pitchFamily="2" charset="2"/>
              </a:rPr>
              <a:t>elliotsig</a:t>
            </a:r>
            <a:r>
              <a:rPr lang="en-ZA" dirty="0" smtClean="0">
                <a:sym typeface="Wingdings" panose="05000000000000000000" pitchFamily="2" charset="2"/>
              </a:rPr>
              <a:t> layers.</a:t>
            </a:r>
          </a:p>
          <a:p>
            <a:endParaRPr lang="en-ZA" dirty="0" smtClean="0">
              <a:sym typeface="Wingdings" panose="05000000000000000000" pitchFamily="2" charset="2"/>
            </a:endParaRPr>
          </a:p>
          <a:p>
            <a:r>
              <a:rPr lang="en-ZA" dirty="0" smtClean="0"/>
              <a:t>Now training and simulation might be faster on the GPU and </a:t>
            </a:r>
            <a:r>
              <a:rPr lang="en-ZA" dirty="0" err="1" smtClean="0"/>
              <a:t>simplerdeployment</a:t>
            </a:r>
            <a:r>
              <a:rPr lang="en-ZA" dirty="0" smtClean="0"/>
              <a:t> hardware.</a:t>
            </a:r>
          </a:p>
        </p:txBody>
      </p:sp>
      <p:sp>
        <p:nvSpPr>
          <p:cNvPr id="4" name="Header Placeholder 3"/>
          <p:cNvSpPr>
            <a:spLocks noGrp="1"/>
          </p:cNvSpPr>
          <p:nvPr>
            <p:ph type="hdr" sz="quarter" idx="10"/>
          </p:nvPr>
        </p:nvSpPr>
        <p:spPr/>
        <p:txBody>
          <a:bodyPr/>
          <a:lstStyle/>
          <a:p>
            <a:pPr>
              <a:defRPr/>
            </a:pPr>
            <a:r>
              <a:rPr lang="en-ZA" smtClean="0"/>
              <a:t>Header</a:t>
            </a:r>
            <a:endParaRPr lang="en-ZA"/>
          </a:p>
        </p:txBody>
      </p:sp>
      <p:sp>
        <p:nvSpPr>
          <p:cNvPr id="5" name="Date Placeholder 4"/>
          <p:cNvSpPr>
            <a:spLocks noGrp="1"/>
          </p:cNvSpPr>
          <p:nvPr>
            <p:ph type="dt" idx="11"/>
          </p:nvPr>
        </p:nvSpPr>
        <p:spPr/>
        <p:txBody>
          <a:bodyPr/>
          <a:lstStyle/>
          <a:p>
            <a:pPr>
              <a:defRPr/>
            </a:pPr>
            <a:r>
              <a:rPr lang="en-ZA" smtClean="0"/>
              <a:t>Date</a:t>
            </a:r>
            <a:endParaRPr lang="en-ZA"/>
          </a:p>
        </p:txBody>
      </p:sp>
      <p:sp>
        <p:nvSpPr>
          <p:cNvPr id="6" name="Footer Placeholder 5"/>
          <p:cNvSpPr>
            <a:spLocks noGrp="1"/>
          </p:cNvSpPr>
          <p:nvPr>
            <p:ph type="ftr" sz="quarter" idx="12"/>
          </p:nvPr>
        </p:nvSpPr>
        <p:spPr/>
        <p:txBody>
          <a:bodyPr/>
          <a:lstStyle/>
          <a:p>
            <a:pPr>
              <a:defRPr/>
            </a:pPr>
            <a:r>
              <a:rPr lang="en-ZA" smtClean="0"/>
              <a:t>Footer</a:t>
            </a:r>
            <a:endParaRPr lang="en-ZA"/>
          </a:p>
        </p:txBody>
      </p:sp>
      <p:sp>
        <p:nvSpPr>
          <p:cNvPr id="7" name="Slide Number Placeholder 6"/>
          <p:cNvSpPr>
            <a:spLocks noGrp="1"/>
          </p:cNvSpPr>
          <p:nvPr>
            <p:ph type="sldNum" sz="quarter" idx="13"/>
          </p:nvPr>
        </p:nvSpPr>
        <p:spPr/>
        <p:txBody>
          <a:bodyPr/>
          <a:lstStyle/>
          <a:p>
            <a:pPr>
              <a:defRPr/>
            </a:pPr>
            <a:fld id="{00653E9C-9A8E-44DE-B5E9-5ED23BCCBB0F}" type="slidenum">
              <a:rPr lang="en-ZA" smtClean="0"/>
              <a:pPr>
                <a:defRPr/>
              </a:pPr>
              <a:t>55</a:t>
            </a:fld>
            <a:endParaRPr lang="en-ZA"/>
          </a:p>
        </p:txBody>
      </p:sp>
    </p:spTree>
    <p:extLst>
      <p:ext uri="{BB962C8B-B14F-4D97-AF65-F5344CB8AC3E}">
        <p14:creationId xmlns:p14="http://schemas.microsoft.com/office/powerpoint/2010/main" val="13622453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ftr" sz="quarter" idx="4"/>
          </p:nvPr>
        </p:nvSpPr>
        <p:spPr>
          <a:noFill/>
        </p:spPr>
        <p:txBody>
          <a:bodyPr/>
          <a:lstStyle/>
          <a:p>
            <a:pPr algn="l" rtl="0" eaLnBrk="0" fontAlgn="base" hangingPunct="0">
              <a:spcBef>
                <a:spcPct val="0"/>
              </a:spcBef>
              <a:spcAft>
                <a:spcPct val="0"/>
              </a:spcAft>
            </a:pPr>
            <a:r>
              <a:rPr lang="en-GB" b="1" dirty="0">
                <a:solidFill>
                  <a:prstClr val="black"/>
                </a:solidFill>
                <a:latin typeface="Times New Roman" pitchFamily="18" charset="0"/>
              </a:rPr>
              <a:t>The MathWorks</a:t>
            </a:r>
          </a:p>
        </p:txBody>
      </p:sp>
      <p:sp>
        <p:nvSpPr>
          <p:cNvPr id="68611" name="Rectangle 7"/>
          <p:cNvSpPr>
            <a:spLocks noGrp="1" noChangeArrowheads="1"/>
          </p:cNvSpPr>
          <p:nvPr>
            <p:ph type="sldNum" sz="quarter" idx="5"/>
          </p:nvPr>
        </p:nvSpPr>
        <p:spPr>
          <a:noFill/>
        </p:spPr>
        <p:txBody>
          <a:bodyPr/>
          <a:lstStyle/>
          <a:p>
            <a:pPr algn="r" rtl="0" eaLnBrk="0" fontAlgn="base" hangingPunct="0">
              <a:spcBef>
                <a:spcPct val="0"/>
              </a:spcBef>
              <a:spcAft>
                <a:spcPct val="0"/>
              </a:spcAft>
            </a:pPr>
            <a:fld id="{F1349A17-D3C1-4E0D-B787-00E60996465A}" type="slidenum">
              <a:rPr lang="en-GB" b="1">
                <a:solidFill>
                  <a:prstClr val="black"/>
                </a:solidFill>
                <a:latin typeface="Times New Roman" pitchFamily="18" charset="0"/>
              </a:rPr>
              <a:pPr algn="r" rtl="0" eaLnBrk="0" fontAlgn="base" hangingPunct="0">
                <a:spcBef>
                  <a:spcPct val="0"/>
                </a:spcBef>
                <a:spcAft>
                  <a:spcPct val="0"/>
                </a:spcAft>
              </a:pPr>
              <a:t>56</a:t>
            </a:fld>
            <a:endParaRPr lang="en-GB" b="1" dirty="0">
              <a:solidFill>
                <a:prstClr val="black"/>
              </a:solidFill>
              <a:latin typeface="Times New Roman" pitchFamily="18" charset="0"/>
            </a:endParaRPr>
          </a:p>
        </p:txBody>
      </p:sp>
      <p:sp>
        <p:nvSpPr>
          <p:cNvPr id="68612" name="Rectangle 2"/>
          <p:cNvSpPr>
            <a:spLocks noGrp="1" noRot="1" noChangeAspect="1" noChangeArrowheads="1" noTextEdit="1"/>
          </p:cNvSpPr>
          <p:nvPr>
            <p:ph type="sldImg"/>
          </p:nvPr>
        </p:nvSpPr>
        <p:spPr>
          <a:xfrm>
            <a:off x="3530600" y="639763"/>
            <a:ext cx="3519488" cy="2640012"/>
          </a:xfrm>
          <a:ln/>
        </p:spPr>
      </p:sp>
      <p:sp>
        <p:nvSpPr>
          <p:cNvPr id="68613" name="Rectangle 3"/>
          <p:cNvSpPr>
            <a:spLocks noGrp="1" noChangeArrowheads="1"/>
          </p:cNvSpPr>
          <p:nvPr>
            <p:ph type="body" idx="1"/>
          </p:nvPr>
        </p:nvSpPr>
        <p:spPr>
          <a:xfrm>
            <a:off x="389037" y="3460900"/>
            <a:ext cx="6498891" cy="5184779"/>
          </a:xfrm>
          <a:noFill/>
          <a:ln/>
        </p:spPr>
        <p:txBody>
          <a:bodyPr/>
          <a:lstStyle/>
          <a:p>
            <a:pPr eaLnBrk="1" hangingPunct="1"/>
            <a:r>
              <a:rPr lang="en-US" dirty="0" smtClean="0"/>
              <a:t>MATLAB guiding star philosophy: The workers extend the MATLAB desktop to work not just on single resource, but multiple. These might be running on other cores or other computers.</a:t>
            </a:r>
          </a:p>
          <a:p>
            <a:pPr eaLnBrk="1" hangingPunct="1"/>
            <a:r>
              <a:rPr lang="en-US" dirty="0" smtClean="0"/>
              <a:t>/Note: improve MATLAB ‘desktop’ icon, if time and idea available/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ftr" sz="quarter" idx="4"/>
          </p:nvPr>
        </p:nvSpPr>
        <p:spPr>
          <a:noFill/>
        </p:spPr>
        <p:txBody>
          <a:bodyPr/>
          <a:lstStyle/>
          <a:p>
            <a:r>
              <a:rPr lang="en-US" smtClean="0">
                <a:solidFill>
                  <a:prstClr val="black"/>
                </a:solidFill>
              </a:rPr>
              <a:t>The MathWorks</a:t>
            </a:r>
          </a:p>
        </p:txBody>
      </p:sp>
      <p:sp>
        <p:nvSpPr>
          <p:cNvPr id="33795" name="Rectangle 7"/>
          <p:cNvSpPr>
            <a:spLocks noGrp="1" noChangeArrowheads="1"/>
          </p:cNvSpPr>
          <p:nvPr>
            <p:ph type="sldNum" sz="quarter" idx="5"/>
          </p:nvPr>
        </p:nvSpPr>
        <p:spPr>
          <a:noFill/>
        </p:spPr>
        <p:txBody>
          <a:bodyPr/>
          <a:lstStyle/>
          <a:p>
            <a:fld id="{56D8DE97-42B9-457A-A70A-9229D2EE61BB}" type="slidenum">
              <a:rPr lang="en-US">
                <a:solidFill>
                  <a:prstClr val="black"/>
                </a:solidFill>
              </a:rPr>
              <a:pPr/>
              <a:t>5</a:t>
            </a:fld>
            <a:endParaRPr lang="en-US">
              <a:solidFill>
                <a:prstClr val="black"/>
              </a:solidFill>
            </a:endParaRPr>
          </a:p>
        </p:txBody>
      </p:sp>
      <p:sp>
        <p:nvSpPr>
          <p:cNvPr id="33796" name="Rectangle 2"/>
          <p:cNvSpPr>
            <a:spLocks noGrp="1" noRot="1" noChangeAspect="1" noChangeArrowheads="1" noTextEdit="1"/>
          </p:cNvSpPr>
          <p:nvPr>
            <p:ph type="sldImg"/>
          </p:nvPr>
        </p:nvSpPr>
        <p:spPr>
          <a:xfrm>
            <a:off x="1257300" y="720725"/>
            <a:ext cx="4802188" cy="3600450"/>
          </a:xfrm>
          <a:ln/>
        </p:spPr>
      </p:sp>
      <p:sp>
        <p:nvSpPr>
          <p:cNvPr id="3379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73B8C3-A209-4A55-9261-22C2A02B3159}" type="slidenum">
              <a:rPr lang="en-US" smtClean="0"/>
              <a:pPr/>
              <a:t>57</a:t>
            </a:fld>
            <a:endParaRPr lang="en-US"/>
          </a:p>
        </p:txBody>
      </p:sp>
    </p:spTree>
    <p:extLst>
      <p:ext uri="{BB962C8B-B14F-4D97-AF65-F5344CB8AC3E}">
        <p14:creationId xmlns:p14="http://schemas.microsoft.com/office/powerpoint/2010/main" val="40120353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ftr" sz="quarter" idx="4"/>
          </p:nvPr>
        </p:nvSpPr>
        <p:spPr>
          <a:noFill/>
        </p:spPr>
        <p:txBody>
          <a:bodyPr/>
          <a:lstStyle/>
          <a:p>
            <a:pPr algn="l" rtl="0" eaLnBrk="0" fontAlgn="base" hangingPunct="0">
              <a:spcBef>
                <a:spcPct val="0"/>
              </a:spcBef>
              <a:spcAft>
                <a:spcPct val="0"/>
              </a:spcAft>
            </a:pPr>
            <a:r>
              <a:rPr lang="en-GB" b="1" dirty="0">
                <a:solidFill>
                  <a:prstClr val="black"/>
                </a:solidFill>
                <a:latin typeface="Times New Roman" pitchFamily="18" charset="0"/>
              </a:rPr>
              <a:t>The MathWorks</a:t>
            </a:r>
          </a:p>
        </p:txBody>
      </p:sp>
      <p:sp>
        <p:nvSpPr>
          <p:cNvPr id="68611" name="Rectangle 7"/>
          <p:cNvSpPr>
            <a:spLocks noGrp="1" noChangeArrowheads="1"/>
          </p:cNvSpPr>
          <p:nvPr>
            <p:ph type="sldNum" sz="quarter" idx="5"/>
          </p:nvPr>
        </p:nvSpPr>
        <p:spPr>
          <a:noFill/>
        </p:spPr>
        <p:txBody>
          <a:bodyPr/>
          <a:lstStyle/>
          <a:p>
            <a:pPr algn="r" rtl="0" eaLnBrk="0" fontAlgn="base" hangingPunct="0">
              <a:spcBef>
                <a:spcPct val="0"/>
              </a:spcBef>
              <a:spcAft>
                <a:spcPct val="0"/>
              </a:spcAft>
            </a:pPr>
            <a:fld id="{F1349A17-D3C1-4E0D-B787-00E60996465A}" type="slidenum">
              <a:rPr lang="en-GB" b="1">
                <a:solidFill>
                  <a:prstClr val="black"/>
                </a:solidFill>
                <a:latin typeface="Times New Roman" pitchFamily="18" charset="0"/>
              </a:rPr>
              <a:pPr algn="r" rtl="0" eaLnBrk="0" fontAlgn="base" hangingPunct="0">
                <a:spcBef>
                  <a:spcPct val="0"/>
                </a:spcBef>
                <a:spcAft>
                  <a:spcPct val="0"/>
                </a:spcAft>
              </a:pPr>
              <a:t>59</a:t>
            </a:fld>
            <a:endParaRPr lang="en-GB" b="1" dirty="0">
              <a:solidFill>
                <a:prstClr val="black"/>
              </a:solidFill>
              <a:latin typeface="Times New Roman" pitchFamily="18" charset="0"/>
            </a:endParaRPr>
          </a:p>
        </p:txBody>
      </p:sp>
      <p:sp>
        <p:nvSpPr>
          <p:cNvPr id="68612" name="Rectangle 2"/>
          <p:cNvSpPr>
            <a:spLocks noGrp="1" noRot="1" noChangeAspect="1" noChangeArrowheads="1" noTextEdit="1"/>
          </p:cNvSpPr>
          <p:nvPr>
            <p:ph type="sldImg"/>
          </p:nvPr>
        </p:nvSpPr>
        <p:spPr>
          <a:xfrm>
            <a:off x="3530600" y="639763"/>
            <a:ext cx="3519488" cy="2640012"/>
          </a:xfrm>
          <a:ln/>
        </p:spPr>
      </p:sp>
      <p:sp>
        <p:nvSpPr>
          <p:cNvPr id="68613" name="Rectangle 3"/>
          <p:cNvSpPr>
            <a:spLocks noGrp="1" noChangeArrowheads="1"/>
          </p:cNvSpPr>
          <p:nvPr>
            <p:ph type="body" idx="1"/>
          </p:nvPr>
        </p:nvSpPr>
        <p:spPr>
          <a:xfrm>
            <a:off x="389037" y="3460900"/>
            <a:ext cx="6498891" cy="5184779"/>
          </a:xfrm>
          <a:noFill/>
          <a:ln/>
        </p:spPr>
        <p:txBody>
          <a:bodyPr/>
          <a:lstStyle/>
          <a:p>
            <a:pPr eaLnBrk="1" hangingPunct="1"/>
            <a:r>
              <a:rPr lang="en-US" dirty="0" smtClean="0"/>
              <a:t>MATLAB guiding star philosophy: The workers extend the MATLAB desktop to work not just on single resource, but multiple. These might be running on other cores or other computers.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r>
              <a:rPr lang="en-ZA" dirty="0" smtClean="0"/>
              <a:t>Distributed </a:t>
            </a:r>
            <a:r>
              <a:rPr lang="en-ZA" dirty="0" smtClean="0"/>
              <a:t>and GPU computing can be combined to run calculations across multiple GPUs and/or CPUs on a single PC or clusters of PCs with MATLAB Distributed Computing Server.</a:t>
            </a:r>
          </a:p>
          <a:p>
            <a:endParaRPr lang="en-ZA" dirty="0" smtClean="0"/>
          </a:p>
          <a:p>
            <a:r>
              <a:rPr lang="en-ZA" dirty="0" smtClean="0"/>
              <a:t>The simplest way to do this is to direct train and </a:t>
            </a:r>
            <a:r>
              <a:rPr lang="en-ZA" dirty="0" err="1" smtClean="0"/>
              <a:t>sim</a:t>
            </a:r>
            <a:r>
              <a:rPr lang="en-ZA" dirty="0" smtClean="0"/>
              <a:t> to do so, after opening </a:t>
            </a:r>
            <a:r>
              <a:rPr lang="en-ZA" dirty="0" err="1" smtClean="0"/>
              <a:t>parpool</a:t>
            </a:r>
            <a:r>
              <a:rPr lang="en-ZA" dirty="0" smtClean="0"/>
              <a:t> with the cluster profile you want.  The '</a:t>
            </a:r>
            <a:r>
              <a:rPr lang="en-ZA" dirty="0" err="1" smtClean="0"/>
              <a:t>showResources</a:t>
            </a:r>
            <a:r>
              <a:rPr lang="en-ZA" dirty="0" smtClean="0"/>
              <a:t>' option is especially recommended in this case, to verify that the expected hardware is being employed.</a:t>
            </a:r>
          </a:p>
          <a:p>
            <a:endParaRPr lang="en-ZA" dirty="0" smtClean="0"/>
          </a:p>
          <a:p>
            <a:r>
              <a:rPr lang="en-ZA" dirty="0" smtClean="0"/>
              <a:t>The above lines of code use all available workers.  One worker for each unique GPU employs that GPU, while other workers operate as CPUs.  In some cases, it might be faster to use only GPUs.  For instance, if a single computer has three GPUs and four workers each, the three workers that are accelerated by the three GPUs might be speed limited by the fourth CPU worker.  In these cases, you can direct train and </a:t>
            </a:r>
            <a:r>
              <a:rPr lang="en-ZA" dirty="0" err="1" smtClean="0"/>
              <a:t>sim</a:t>
            </a:r>
            <a:r>
              <a:rPr lang="en-ZA" dirty="0" smtClean="0"/>
              <a:t> to use only workers with unique GPUs.</a:t>
            </a:r>
          </a:p>
        </p:txBody>
      </p:sp>
      <p:sp>
        <p:nvSpPr>
          <p:cNvPr id="4" name="Header Placeholder 3"/>
          <p:cNvSpPr>
            <a:spLocks noGrp="1"/>
          </p:cNvSpPr>
          <p:nvPr>
            <p:ph type="hdr" sz="quarter" idx="10"/>
          </p:nvPr>
        </p:nvSpPr>
        <p:spPr/>
        <p:txBody>
          <a:bodyPr/>
          <a:lstStyle/>
          <a:p>
            <a:pPr>
              <a:defRPr/>
            </a:pPr>
            <a:r>
              <a:rPr lang="en-ZA" smtClean="0"/>
              <a:t>Header</a:t>
            </a:r>
            <a:endParaRPr lang="en-ZA"/>
          </a:p>
        </p:txBody>
      </p:sp>
      <p:sp>
        <p:nvSpPr>
          <p:cNvPr id="5" name="Date Placeholder 4"/>
          <p:cNvSpPr>
            <a:spLocks noGrp="1"/>
          </p:cNvSpPr>
          <p:nvPr>
            <p:ph type="dt" idx="11"/>
          </p:nvPr>
        </p:nvSpPr>
        <p:spPr/>
        <p:txBody>
          <a:bodyPr/>
          <a:lstStyle/>
          <a:p>
            <a:pPr>
              <a:defRPr/>
            </a:pPr>
            <a:r>
              <a:rPr lang="en-ZA" smtClean="0"/>
              <a:t>Date</a:t>
            </a:r>
            <a:endParaRPr lang="en-ZA"/>
          </a:p>
        </p:txBody>
      </p:sp>
      <p:sp>
        <p:nvSpPr>
          <p:cNvPr id="6" name="Footer Placeholder 5"/>
          <p:cNvSpPr>
            <a:spLocks noGrp="1"/>
          </p:cNvSpPr>
          <p:nvPr>
            <p:ph type="ftr" sz="quarter" idx="12"/>
          </p:nvPr>
        </p:nvSpPr>
        <p:spPr/>
        <p:txBody>
          <a:bodyPr/>
          <a:lstStyle/>
          <a:p>
            <a:pPr>
              <a:defRPr/>
            </a:pPr>
            <a:r>
              <a:rPr lang="en-ZA" smtClean="0"/>
              <a:t>Footer</a:t>
            </a:r>
            <a:endParaRPr lang="en-ZA"/>
          </a:p>
        </p:txBody>
      </p:sp>
      <p:sp>
        <p:nvSpPr>
          <p:cNvPr id="7" name="Slide Number Placeholder 6"/>
          <p:cNvSpPr>
            <a:spLocks noGrp="1"/>
          </p:cNvSpPr>
          <p:nvPr>
            <p:ph type="sldNum" sz="quarter" idx="13"/>
          </p:nvPr>
        </p:nvSpPr>
        <p:spPr/>
        <p:txBody>
          <a:bodyPr/>
          <a:lstStyle/>
          <a:p>
            <a:pPr>
              <a:defRPr/>
            </a:pPr>
            <a:fld id="{00653E9C-9A8E-44DE-B5E9-5ED23BCCBB0F}" type="slidenum">
              <a:rPr lang="en-ZA" smtClean="0"/>
              <a:pPr>
                <a:defRPr/>
              </a:pPr>
              <a:t>60</a:t>
            </a:fld>
            <a:endParaRPr lang="en-ZA"/>
          </a:p>
        </p:txBody>
      </p:sp>
    </p:spTree>
    <p:extLst>
      <p:ext uri="{BB962C8B-B14F-4D97-AF65-F5344CB8AC3E}">
        <p14:creationId xmlns:p14="http://schemas.microsoft.com/office/powerpoint/2010/main" val="13622453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r>
              <a:rPr lang="en-ZA" dirty="0" smtClean="0"/>
              <a:t>GPUComputing_demo3</a:t>
            </a:r>
          </a:p>
          <a:p>
            <a:endParaRPr lang="en-ZA" dirty="0" smtClean="0"/>
          </a:p>
          <a:p>
            <a:r>
              <a:rPr lang="en-ZA" dirty="0" smtClean="0"/>
              <a:t>Distributed and GPU computing can be combined to run </a:t>
            </a:r>
            <a:r>
              <a:rPr lang="en-ZA" dirty="0" err="1" smtClean="0"/>
              <a:t>calculationsacross</a:t>
            </a:r>
            <a:r>
              <a:rPr lang="en-ZA" dirty="0" smtClean="0"/>
              <a:t> multiple GPUs and/or CPUs on a single PC or clusters of </a:t>
            </a:r>
            <a:r>
              <a:rPr lang="en-ZA" dirty="0" err="1" smtClean="0"/>
              <a:t>PCswith</a:t>
            </a:r>
            <a:r>
              <a:rPr lang="en-ZA" dirty="0" smtClean="0"/>
              <a:t> MATLAB Distributed Computing Server.</a:t>
            </a:r>
          </a:p>
          <a:p>
            <a:endParaRPr lang="en-ZA" dirty="0" smtClean="0"/>
          </a:p>
          <a:p>
            <a:r>
              <a:rPr lang="en-ZA" dirty="0" smtClean="0"/>
              <a:t>The simplest way to do this is to direct train and </a:t>
            </a:r>
            <a:r>
              <a:rPr lang="en-ZA" dirty="0" err="1" smtClean="0"/>
              <a:t>sim</a:t>
            </a:r>
            <a:r>
              <a:rPr lang="en-ZA" dirty="0" smtClean="0"/>
              <a:t> </a:t>
            </a:r>
            <a:r>
              <a:rPr lang="en-ZA" dirty="0" err="1" smtClean="0"/>
              <a:t>todo</a:t>
            </a:r>
            <a:r>
              <a:rPr lang="en-ZA" dirty="0" smtClean="0"/>
              <a:t> so, after opening </a:t>
            </a:r>
            <a:r>
              <a:rPr lang="en-ZA" dirty="0" err="1" smtClean="0"/>
              <a:t>parpool</a:t>
            </a:r>
            <a:r>
              <a:rPr lang="en-ZA" dirty="0" smtClean="0"/>
              <a:t> with the </a:t>
            </a:r>
            <a:r>
              <a:rPr lang="en-ZA" dirty="0" err="1" smtClean="0"/>
              <a:t>clusterprofile</a:t>
            </a:r>
            <a:r>
              <a:rPr lang="en-ZA" dirty="0" smtClean="0"/>
              <a:t> you want.  The '</a:t>
            </a:r>
            <a:r>
              <a:rPr lang="en-ZA" dirty="0" err="1" smtClean="0"/>
              <a:t>showResources</a:t>
            </a:r>
            <a:r>
              <a:rPr lang="en-ZA" dirty="0" smtClean="0"/>
              <a:t>' option </a:t>
            </a:r>
            <a:r>
              <a:rPr lang="en-ZA" dirty="0" err="1" smtClean="0"/>
              <a:t>isespecially</a:t>
            </a:r>
            <a:r>
              <a:rPr lang="en-ZA" dirty="0" smtClean="0"/>
              <a:t> recommended in this case, to verify that the expected </a:t>
            </a:r>
            <a:r>
              <a:rPr lang="en-ZA" dirty="0" err="1" smtClean="0"/>
              <a:t>hardwareis</a:t>
            </a:r>
            <a:r>
              <a:rPr lang="en-ZA" dirty="0" smtClean="0"/>
              <a:t> being employed.</a:t>
            </a:r>
          </a:p>
          <a:p>
            <a:endParaRPr lang="en-ZA" dirty="0" smtClean="0"/>
          </a:p>
          <a:p>
            <a:r>
              <a:rPr lang="en-ZA" dirty="0" smtClean="0"/>
              <a:t>The above lines of code use all available workers.  One </a:t>
            </a:r>
            <a:r>
              <a:rPr lang="en-ZA" dirty="0" err="1" smtClean="0"/>
              <a:t>workerfor</a:t>
            </a:r>
            <a:r>
              <a:rPr lang="en-ZA" dirty="0" smtClean="0"/>
              <a:t> each unique GPU employs that GPU, while other workers </a:t>
            </a:r>
            <a:r>
              <a:rPr lang="en-ZA" dirty="0" err="1" smtClean="0"/>
              <a:t>operateas</a:t>
            </a:r>
            <a:r>
              <a:rPr lang="en-ZA" dirty="0" smtClean="0"/>
              <a:t> CPUs.  In some cases, it might be faster to use only GPUs.  </a:t>
            </a:r>
            <a:r>
              <a:rPr lang="en-ZA" dirty="0" err="1" smtClean="0"/>
              <a:t>Forinstance</a:t>
            </a:r>
            <a:r>
              <a:rPr lang="en-ZA" dirty="0" smtClean="0"/>
              <a:t>, if a single computer has three GPUs and four workers </a:t>
            </a:r>
            <a:r>
              <a:rPr lang="en-ZA" dirty="0" err="1" smtClean="0"/>
              <a:t>each,the</a:t>
            </a:r>
            <a:r>
              <a:rPr lang="en-ZA" dirty="0" smtClean="0"/>
              <a:t> three workers that are accelerated by the three GPUs might </a:t>
            </a:r>
            <a:r>
              <a:rPr lang="en-ZA" dirty="0" err="1" smtClean="0"/>
              <a:t>bespeed</a:t>
            </a:r>
            <a:r>
              <a:rPr lang="en-ZA" dirty="0" smtClean="0"/>
              <a:t> limited by the fourth CPU worker.  In these cases, you can direct train and </a:t>
            </a:r>
            <a:r>
              <a:rPr lang="en-ZA" dirty="0" err="1" smtClean="0"/>
              <a:t>sim</a:t>
            </a:r>
            <a:r>
              <a:rPr lang="en-ZA" dirty="0" smtClean="0"/>
              <a:t> </a:t>
            </a:r>
            <a:r>
              <a:rPr lang="en-ZA" dirty="0" err="1" smtClean="0"/>
              <a:t>touse</a:t>
            </a:r>
            <a:r>
              <a:rPr lang="en-ZA" dirty="0" smtClean="0"/>
              <a:t> only workers with unique GPUs.</a:t>
            </a:r>
          </a:p>
          <a:p>
            <a:endParaRPr lang="en-ZA" dirty="0" smtClean="0"/>
          </a:p>
          <a:p>
            <a:r>
              <a:rPr lang="en-ZA" dirty="0" smtClean="0"/>
              <a:t>As with simple distributed computing, distributed GPU </a:t>
            </a:r>
            <a:r>
              <a:rPr lang="en-ZA" dirty="0" err="1" smtClean="0"/>
              <a:t>computingcan</a:t>
            </a:r>
            <a:r>
              <a:rPr lang="en-ZA" dirty="0" smtClean="0"/>
              <a:t> benefit from manually created Composite values.  Defining </a:t>
            </a:r>
            <a:r>
              <a:rPr lang="en-ZA" dirty="0" err="1" smtClean="0"/>
              <a:t>theComposite</a:t>
            </a:r>
            <a:r>
              <a:rPr lang="en-ZA" dirty="0" smtClean="0"/>
              <a:t> values yourself lets you indicate which workers to </a:t>
            </a:r>
            <a:r>
              <a:rPr lang="en-ZA" dirty="0" err="1" smtClean="0"/>
              <a:t>use,how</a:t>
            </a:r>
            <a:r>
              <a:rPr lang="en-ZA" dirty="0" smtClean="0"/>
              <a:t> many samples to assign to each worker, and which workers use GPUs.</a:t>
            </a:r>
          </a:p>
          <a:p>
            <a:endParaRPr lang="en-ZA" dirty="0" smtClean="0"/>
          </a:p>
          <a:p>
            <a:r>
              <a:rPr lang="en-ZA" dirty="0" smtClean="0"/>
              <a:t>For instance, if you have four workers and only three </a:t>
            </a:r>
            <a:r>
              <a:rPr lang="en-ZA" dirty="0" err="1" smtClean="0"/>
              <a:t>GPUs,you</a:t>
            </a:r>
            <a:r>
              <a:rPr lang="en-ZA" dirty="0" smtClean="0"/>
              <a:t> can define larger datasets for the GPU workers. </a:t>
            </a:r>
          </a:p>
        </p:txBody>
      </p:sp>
      <p:sp>
        <p:nvSpPr>
          <p:cNvPr id="4" name="Header Placeholder 3"/>
          <p:cNvSpPr>
            <a:spLocks noGrp="1"/>
          </p:cNvSpPr>
          <p:nvPr>
            <p:ph type="hdr" sz="quarter" idx="10"/>
          </p:nvPr>
        </p:nvSpPr>
        <p:spPr/>
        <p:txBody>
          <a:bodyPr/>
          <a:lstStyle/>
          <a:p>
            <a:pPr>
              <a:defRPr/>
            </a:pPr>
            <a:r>
              <a:rPr lang="en-ZA" smtClean="0"/>
              <a:t>Header</a:t>
            </a:r>
            <a:endParaRPr lang="en-ZA"/>
          </a:p>
        </p:txBody>
      </p:sp>
      <p:sp>
        <p:nvSpPr>
          <p:cNvPr id="5" name="Date Placeholder 4"/>
          <p:cNvSpPr>
            <a:spLocks noGrp="1"/>
          </p:cNvSpPr>
          <p:nvPr>
            <p:ph type="dt" idx="11"/>
          </p:nvPr>
        </p:nvSpPr>
        <p:spPr/>
        <p:txBody>
          <a:bodyPr/>
          <a:lstStyle/>
          <a:p>
            <a:pPr>
              <a:defRPr/>
            </a:pPr>
            <a:r>
              <a:rPr lang="en-ZA" smtClean="0"/>
              <a:t>Date</a:t>
            </a:r>
            <a:endParaRPr lang="en-ZA"/>
          </a:p>
        </p:txBody>
      </p:sp>
      <p:sp>
        <p:nvSpPr>
          <p:cNvPr id="6" name="Footer Placeholder 5"/>
          <p:cNvSpPr>
            <a:spLocks noGrp="1"/>
          </p:cNvSpPr>
          <p:nvPr>
            <p:ph type="ftr" sz="quarter" idx="12"/>
          </p:nvPr>
        </p:nvSpPr>
        <p:spPr/>
        <p:txBody>
          <a:bodyPr/>
          <a:lstStyle/>
          <a:p>
            <a:pPr>
              <a:defRPr/>
            </a:pPr>
            <a:r>
              <a:rPr lang="en-ZA" smtClean="0"/>
              <a:t>Footer</a:t>
            </a:r>
            <a:endParaRPr lang="en-ZA"/>
          </a:p>
        </p:txBody>
      </p:sp>
      <p:sp>
        <p:nvSpPr>
          <p:cNvPr id="7" name="Slide Number Placeholder 6"/>
          <p:cNvSpPr>
            <a:spLocks noGrp="1"/>
          </p:cNvSpPr>
          <p:nvPr>
            <p:ph type="sldNum" sz="quarter" idx="13"/>
          </p:nvPr>
        </p:nvSpPr>
        <p:spPr/>
        <p:txBody>
          <a:bodyPr/>
          <a:lstStyle/>
          <a:p>
            <a:pPr>
              <a:defRPr/>
            </a:pPr>
            <a:fld id="{00653E9C-9A8E-44DE-B5E9-5ED23BCCBB0F}" type="slidenum">
              <a:rPr lang="en-ZA" smtClean="0"/>
              <a:pPr>
                <a:defRPr/>
              </a:pPr>
              <a:t>61</a:t>
            </a:fld>
            <a:endParaRPr lang="en-ZA"/>
          </a:p>
        </p:txBody>
      </p:sp>
    </p:spTree>
    <p:extLst>
      <p:ext uri="{BB962C8B-B14F-4D97-AF65-F5344CB8AC3E}">
        <p14:creationId xmlns:p14="http://schemas.microsoft.com/office/powerpoint/2010/main" val="13622453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7"/>
          <p:cNvSpPr>
            <a:spLocks noGrp="1" noChangeArrowheads="1"/>
          </p:cNvSpPr>
          <p:nvPr>
            <p:ph type="sldNum" sz="quarter" idx="5"/>
          </p:nvPr>
        </p:nvSpPr>
        <p:spPr>
          <a:noFill/>
        </p:spPr>
        <p:txBody>
          <a:bodyPr/>
          <a:lstStyle/>
          <a:p>
            <a:fld id="{23886314-831E-4BCB-A63C-9090EEB940EE}" type="slidenum">
              <a:rPr lang="en-GB" smtClean="0">
                <a:solidFill>
                  <a:prstClr val="black"/>
                </a:solidFill>
              </a:rPr>
              <a:pPr/>
              <a:t>63</a:t>
            </a:fld>
            <a:endParaRPr lang="en-GB" smtClean="0">
              <a:solidFill>
                <a:prstClr val="black"/>
              </a:solidFill>
            </a:endParaRPr>
          </a:p>
        </p:txBody>
      </p:sp>
      <p:sp>
        <p:nvSpPr>
          <p:cNvPr id="81924" name="Rectangle 2"/>
          <p:cNvSpPr>
            <a:spLocks noGrp="1" noRot="1" noChangeAspect="1" noChangeArrowheads="1" noTextEdit="1"/>
          </p:cNvSpPr>
          <p:nvPr>
            <p:ph type="sldImg"/>
          </p:nvPr>
        </p:nvSpPr>
        <p:spPr>
          <a:xfrm>
            <a:off x="1258888" y="720725"/>
            <a:ext cx="4797425" cy="3598863"/>
          </a:xfrm>
          <a:ln/>
        </p:spPr>
      </p:sp>
      <p:sp>
        <p:nvSpPr>
          <p:cNvPr id="81925" name="Rectangle 3"/>
          <p:cNvSpPr>
            <a:spLocks noGrp="1" noChangeArrowheads="1"/>
          </p:cNvSpPr>
          <p:nvPr>
            <p:ph type="body" idx="1"/>
          </p:nvPr>
        </p:nvSpPr>
        <p:spPr>
          <a:noFill/>
          <a:ln/>
        </p:spPr>
        <p:txBody>
          <a:bodyPr>
            <a:normAutofit/>
          </a:bodyPr>
          <a:lstStyle/>
          <a:p>
            <a:pPr eaLnBrk="1" hangingPunct="1"/>
            <a:endParaRPr lang="de-DE" dirty="0" smtClean="0"/>
          </a:p>
          <a:p>
            <a:r>
              <a:rPr lang="de-DE" dirty="0"/>
              <a:t>MATLAB Distributed Computing Server is a product that allows you to move your Parallel Computing toolbox workflow to cluster hardware.   In the most common configuration, you will be able to access Workers on the cluster directly from a desktop MATLAB session acting as the client.   In other configurations, your client session might be a remote login session.   In either case, to use the Distributed Computing Server, you need to follow three steps:</a:t>
            </a:r>
          </a:p>
          <a:p>
            <a:endParaRPr lang="de-DE" dirty="0"/>
          </a:p>
          <a:p>
            <a:r>
              <a:rPr lang="de-DE" dirty="0"/>
              <a:t>Step 1:  prototype your code with the Parallel Computing Toolbox on your desktop.  </a:t>
            </a:r>
          </a:p>
          <a:p>
            <a:endParaRPr lang="de-DE" dirty="0"/>
          </a:p>
          <a:p>
            <a:r>
              <a:rPr lang="de-DE" dirty="0"/>
              <a:t>Even with a basic desktop or laptop, you can use Parallel Computing Toolbox sytnax and get your algorithms up and running.   </a:t>
            </a:r>
          </a:p>
          <a:p>
            <a:endParaRPr lang="de-DE" dirty="0"/>
          </a:p>
          <a:p>
            <a:pPr eaLnBrk="1" hangingPunct="1"/>
            <a:endParaRPr lang="de-DE" dirty="0" smtClean="0"/>
          </a:p>
          <a:p>
            <a:pPr eaLnBrk="1" hangingPunct="1"/>
            <a:endParaRPr lang="de-DE" dirty="0" smtClean="0"/>
          </a:p>
          <a:p>
            <a:pPr eaLnBrk="1" hangingPunct="1"/>
            <a:endParaRPr lang="de-DE" dirty="0"/>
          </a:p>
          <a:p>
            <a:pPr eaLnBrk="1" hangingPunct="1"/>
            <a:endParaRPr lang="de-DE"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7"/>
          <p:cNvSpPr>
            <a:spLocks noGrp="1" noChangeArrowheads="1"/>
          </p:cNvSpPr>
          <p:nvPr>
            <p:ph type="sldNum" sz="quarter" idx="5"/>
          </p:nvPr>
        </p:nvSpPr>
        <p:spPr>
          <a:noFill/>
        </p:spPr>
        <p:txBody>
          <a:bodyPr/>
          <a:lstStyle/>
          <a:p>
            <a:fld id="{23886314-831E-4BCB-A63C-9090EEB940EE}" type="slidenum">
              <a:rPr lang="en-GB" smtClean="0">
                <a:solidFill>
                  <a:prstClr val="black"/>
                </a:solidFill>
              </a:rPr>
              <a:pPr/>
              <a:t>64</a:t>
            </a:fld>
            <a:endParaRPr lang="en-GB" smtClean="0">
              <a:solidFill>
                <a:prstClr val="black"/>
              </a:solidFill>
            </a:endParaRPr>
          </a:p>
        </p:txBody>
      </p:sp>
      <p:sp>
        <p:nvSpPr>
          <p:cNvPr id="81924" name="Rectangle 2"/>
          <p:cNvSpPr>
            <a:spLocks noGrp="1" noRot="1" noChangeAspect="1" noChangeArrowheads="1" noTextEdit="1"/>
          </p:cNvSpPr>
          <p:nvPr>
            <p:ph type="sldImg"/>
          </p:nvPr>
        </p:nvSpPr>
        <p:spPr>
          <a:xfrm>
            <a:off x="1258888" y="720725"/>
            <a:ext cx="4797425" cy="3598863"/>
          </a:xfrm>
          <a:ln/>
        </p:spPr>
      </p:sp>
      <p:sp>
        <p:nvSpPr>
          <p:cNvPr id="81925" name="Rectangle 3"/>
          <p:cNvSpPr>
            <a:spLocks noGrp="1" noChangeArrowheads="1"/>
          </p:cNvSpPr>
          <p:nvPr>
            <p:ph type="body" idx="1"/>
          </p:nvPr>
        </p:nvSpPr>
        <p:spPr>
          <a:noFill/>
          <a:ln/>
        </p:spPr>
        <p:txBody>
          <a:bodyPr>
            <a:normAutofit/>
          </a:bodyPr>
          <a:lstStyle/>
          <a:p>
            <a:pPr eaLnBrk="1" hangingPunct="1"/>
            <a:endParaRPr lang="de-DE" dirty="0" smtClean="0"/>
          </a:p>
          <a:p>
            <a:r>
              <a:rPr lang="de-DE" dirty="0"/>
              <a:t>Your second step is to get access to an enabled cluster. You will need to ensure that your Cluster Administrator has installed and integrated MATLAB Distributed Computing Server with your cluster.   </a:t>
            </a:r>
          </a:p>
          <a:p>
            <a:endParaRPr lang="de-DE" dirty="0"/>
          </a:p>
          <a:p>
            <a:r>
              <a:rPr lang="de-DE" dirty="0"/>
              <a:t>As a general guideline, if each computer in your cluster meets the system requirements for  MATLAB, you can probably run MATLAB Distributed Computing Server on that cluster.</a:t>
            </a:r>
          </a:p>
          <a:p>
            <a:r>
              <a:rPr lang="de-DE" dirty="0"/>
              <a:t>for  MATLAB, you can probably run MATLAB Distributed Computing Server on that cluster.</a:t>
            </a:r>
          </a:p>
          <a:p>
            <a:endParaRPr lang="de-DE" dirty="0"/>
          </a:p>
          <a:p>
            <a:r>
              <a:rPr lang="de-DE" dirty="0"/>
              <a:t>Your Administrator‘s last step will be to create  a Cluster Profile that you and your colleagues can share to get access to the cluster resources.  </a:t>
            </a:r>
          </a:p>
          <a:p>
            <a:r>
              <a:rPr lang="de-DE" dirty="0"/>
              <a:t>The version of your client MATLAB and Parallel Computing Toolbox session will need to match the version  of MATLAB Distributed Computing Server.</a:t>
            </a:r>
          </a:p>
          <a:p>
            <a:endParaRPr lang="de-DE" dirty="0"/>
          </a:p>
          <a:p>
            <a:r>
              <a:rPr lang="de-DE" dirty="0"/>
              <a:t>&lt;click&gt;</a:t>
            </a:r>
          </a:p>
          <a:p>
            <a:pPr eaLnBrk="1" hangingPunct="1"/>
            <a:endParaRPr lang="de-DE" dirty="0" smtClean="0"/>
          </a:p>
          <a:p>
            <a:pPr eaLnBrk="1" hangingPunct="1"/>
            <a:endParaRPr lang="de-DE" dirty="0" smtClean="0"/>
          </a:p>
          <a:p>
            <a:pPr eaLnBrk="1" hangingPunct="1"/>
            <a:endParaRPr lang="de-DE" dirty="0"/>
          </a:p>
          <a:p>
            <a:pPr eaLnBrk="1" hangingPunct="1"/>
            <a:endParaRPr lang="de-DE"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7"/>
          <p:cNvSpPr>
            <a:spLocks noGrp="1" noChangeArrowheads="1"/>
          </p:cNvSpPr>
          <p:nvPr>
            <p:ph type="sldNum" sz="quarter" idx="5"/>
          </p:nvPr>
        </p:nvSpPr>
        <p:spPr>
          <a:noFill/>
        </p:spPr>
        <p:txBody>
          <a:bodyPr/>
          <a:lstStyle/>
          <a:p>
            <a:fld id="{23886314-831E-4BCB-A63C-9090EEB940EE}" type="slidenum">
              <a:rPr lang="en-GB" smtClean="0">
                <a:solidFill>
                  <a:prstClr val="black"/>
                </a:solidFill>
              </a:rPr>
              <a:pPr/>
              <a:t>65</a:t>
            </a:fld>
            <a:endParaRPr lang="en-GB" smtClean="0">
              <a:solidFill>
                <a:prstClr val="black"/>
              </a:solidFill>
            </a:endParaRPr>
          </a:p>
        </p:txBody>
      </p:sp>
      <p:sp>
        <p:nvSpPr>
          <p:cNvPr id="81924" name="Rectangle 2"/>
          <p:cNvSpPr>
            <a:spLocks noGrp="1" noRot="1" noChangeAspect="1" noChangeArrowheads="1" noTextEdit="1"/>
          </p:cNvSpPr>
          <p:nvPr>
            <p:ph type="sldImg"/>
          </p:nvPr>
        </p:nvSpPr>
        <p:spPr>
          <a:xfrm>
            <a:off x="1258888" y="720725"/>
            <a:ext cx="4797425" cy="3598863"/>
          </a:xfrm>
          <a:ln/>
        </p:spPr>
      </p:sp>
      <p:sp>
        <p:nvSpPr>
          <p:cNvPr id="81925" name="Rectangle 3"/>
          <p:cNvSpPr>
            <a:spLocks noGrp="1" noChangeArrowheads="1"/>
          </p:cNvSpPr>
          <p:nvPr>
            <p:ph type="body" idx="1"/>
          </p:nvPr>
        </p:nvSpPr>
        <p:spPr>
          <a:noFill/>
          <a:ln/>
        </p:spPr>
        <p:txBody>
          <a:bodyPr>
            <a:normAutofit/>
          </a:bodyPr>
          <a:lstStyle/>
          <a:p>
            <a:pPr eaLnBrk="1" hangingPunct="1"/>
            <a:endParaRPr lang="de-DE" dirty="0" smtClean="0"/>
          </a:p>
          <a:p>
            <a:r>
              <a:rPr lang="de-DE" dirty="0"/>
              <a:t>Step </a:t>
            </a:r>
            <a:r>
              <a:rPr lang="de-DE" dirty="0" smtClean="0"/>
              <a:t>3:  </a:t>
            </a:r>
            <a:r>
              <a:rPr lang="de-DE" dirty="0"/>
              <a:t>Once your code is working, </a:t>
            </a:r>
            <a:r>
              <a:rPr lang="de-DE" dirty="0" smtClean="0"/>
              <a:t>and you have a cluster profile, you smiply need to   </a:t>
            </a:r>
            <a:r>
              <a:rPr lang="de-DE" dirty="0"/>
              <a:t>change your cluster profile on the client system to use your computer cluster.   </a:t>
            </a:r>
          </a:p>
          <a:p>
            <a:endParaRPr lang="de-DE" dirty="0"/>
          </a:p>
          <a:p>
            <a:r>
              <a:rPr lang="de-DE" dirty="0" smtClean="0"/>
              <a:t>You can import the profile directly though the parallel menu in teh MATLAB toolstrip.</a:t>
            </a:r>
          </a:p>
          <a:p>
            <a:endParaRPr lang="de-DE" dirty="0" smtClean="0"/>
          </a:p>
          <a:p>
            <a:r>
              <a:rPr lang="de-DE" dirty="0" smtClean="0"/>
              <a:t>&lt;</a:t>
            </a:r>
            <a:r>
              <a:rPr lang="de-DE" dirty="0"/>
              <a:t>click&gt; </a:t>
            </a:r>
            <a:r>
              <a:rPr lang="de-DE" dirty="0" smtClean="0"/>
              <a:t>[ Profile Changes]</a:t>
            </a:r>
            <a:endParaRPr lang="de-DE" dirty="0"/>
          </a:p>
          <a:p>
            <a:endParaRPr lang="de-DE" dirty="0"/>
          </a:p>
          <a:p>
            <a:r>
              <a:rPr lang="de-DE" dirty="0"/>
              <a:t>After you have changed the profile, when you execute parallel computing syntax from your client session, your computations will be made with the cluster hardware.  </a:t>
            </a:r>
          </a:p>
          <a:p>
            <a:endParaRPr lang="de-DE" dirty="0"/>
          </a:p>
          <a:p>
            <a:pPr eaLnBrk="1" hangingPunct="1"/>
            <a:endParaRPr lang="de-DE" dirty="0" smtClean="0"/>
          </a:p>
          <a:p>
            <a:pPr eaLnBrk="1" hangingPunct="1"/>
            <a:endParaRPr lang="de-DE" dirty="0" smtClean="0"/>
          </a:p>
          <a:p>
            <a:pPr eaLnBrk="1" hangingPunct="1"/>
            <a:endParaRPr lang="de-DE" dirty="0"/>
          </a:p>
          <a:p>
            <a:pPr eaLnBrk="1" hangingPunct="1"/>
            <a:endParaRPr lang="de-DE"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7463" y="703263"/>
            <a:ext cx="3622675" cy="2717800"/>
          </a:xfrm>
        </p:spPr>
      </p:sp>
      <p:sp>
        <p:nvSpPr>
          <p:cNvPr id="3" name="Notes Placeholder 2"/>
          <p:cNvSpPr>
            <a:spLocks noGrp="1"/>
          </p:cNvSpPr>
          <p:nvPr>
            <p:ph type="body" idx="1"/>
          </p:nvPr>
        </p:nvSpPr>
        <p:spPr>
          <a:xfrm>
            <a:off x="731520" y="3539705"/>
            <a:ext cx="5852160" cy="5910451"/>
          </a:xfrm>
        </p:spPr>
        <p:txBody>
          <a:bodyPr>
            <a:normAutofit/>
          </a:bodyPr>
          <a:lstStyle/>
          <a:p>
            <a:r>
              <a:rPr lang="en-US" dirty="0" smtClean="0"/>
              <a:t>[This is a placeholder/summary for a demonstration of how one uses the MATLAB client to interfaces with Workers on a cluster.  No cluster access is actually needed.  You can show it all just with PCT.   </a:t>
            </a:r>
          </a:p>
          <a:p>
            <a:endParaRPr lang="en-US" dirty="0"/>
          </a:p>
          <a:p>
            <a:r>
              <a:rPr lang="en-US" dirty="0" smtClean="0"/>
              <a:t>Recommendation:  Show the parallel menu.  Show how to manage Profiles.   Show the job monitor.</a:t>
            </a:r>
          </a:p>
          <a:p>
            <a:endParaRPr lang="en-US" dirty="0"/>
          </a:p>
          <a:p>
            <a:r>
              <a:rPr lang="en-US" dirty="0" smtClean="0"/>
              <a:t> </a:t>
            </a:r>
          </a:p>
          <a:p>
            <a:r>
              <a:rPr lang="en-US" dirty="0"/>
              <a:t>There are not direct command line versions of everything one would do with the parallel </a:t>
            </a:r>
            <a:r>
              <a:rPr lang="en-US" dirty="0" smtClean="0"/>
              <a:t>menu.</a:t>
            </a:r>
            <a:endParaRPr lang="en-US" dirty="0"/>
          </a:p>
          <a:p>
            <a:endParaRPr lang="en-US" dirty="0" smtClean="0"/>
          </a:p>
          <a:p>
            <a:r>
              <a:rPr lang="en-US" dirty="0" smtClean="0"/>
              <a:t>The command line API refers to changing profiles when opening a </a:t>
            </a:r>
            <a:r>
              <a:rPr lang="en-US" dirty="0" err="1" smtClean="0"/>
              <a:t>matlabpool</a:t>
            </a:r>
            <a:r>
              <a:rPr lang="en-US" dirty="0" smtClean="0"/>
              <a:t>, setting profiles as part of batch syntax, using </a:t>
            </a:r>
            <a:r>
              <a:rPr lang="en-US" dirty="0" err="1" smtClean="0"/>
              <a:t>parcluster</a:t>
            </a:r>
            <a:r>
              <a:rPr lang="en-US" dirty="0" smtClean="0"/>
              <a:t>, etc. </a:t>
            </a:r>
          </a:p>
          <a:p>
            <a:pPr lvl="0"/>
            <a:endParaRPr lang="en-US" dirty="0" smtClean="0">
              <a:solidFill>
                <a:prstClr val="black"/>
              </a:solidFill>
            </a:endParaRPr>
          </a:p>
          <a:p>
            <a:pPr lvl="0"/>
            <a:r>
              <a:rPr lang="en-US" dirty="0" smtClean="0">
                <a:solidFill>
                  <a:prstClr val="black"/>
                </a:solidFill>
              </a:rPr>
              <a:t>One </a:t>
            </a:r>
            <a:r>
              <a:rPr lang="en-US" dirty="0">
                <a:solidFill>
                  <a:prstClr val="black"/>
                </a:solidFill>
              </a:rPr>
              <a:t>cannot  start the job monitor </a:t>
            </a:r>
            <a:r>
              <a:rPr lang="en-US" dirty="0" smtClean="0">
                <a:solidFill>
                  <a:prstClr val="black"/>
                </a:solidFill>
              </a:rPr>
              <a:t>directly </a:t>
            </a:r>
            <a:r>
              <a:rPr lang="en-US" dirty="0">
                <a:solidFill>
                  <a:prstClr val="black"/>
                </a:solidFill>
              </a:rPr>
              <a:t>from the command line command, but this code would do it:</a:t>
            </a:r>
          </a:p>
          <a:p>
            <a:pPr lvl="0"/>
            <a:r>
              <a:rPr lang="en-US" sz="800" dirty="0">
                <a:solidFill>
                  <a:prstClr val="black"/>
                </a:solidFill>
              </a:rPr>
              <a:t>function </a:t>
            </a:r>
            <a:r>
              <a:rPr lang="en-US" sz="800" dirty="0" err="1">
                <a:solidFill>
                  <a:prstClr val="black"/>
                </a:solidFill>
              </a:rPr>
              <a:t>jobmonitor</a:t>
            </a:r>
            <a:r>
              <a:rPr lang="en-US" sz="800" dirty="0">
                <a:solidFill>
                  <a:prstClr val="black"/>
                </a:solidFill>
              </a:rPr>
              <a:t>(action)</a:t>
            </a:r>
          </a:p>
          <a:p>
            <a:pPr lvl="0"/>
            <a:r>
              <a:rPr lang="en-US" sz="800" dirty="0">
                <a:solidFill>
                  <a:prstClr val="black"/>
                </a:solidFill>
              </a:rPr>
              <a:t>% JOBMONITOR - Launches the Job Monitor</a:t>
            </a:r>
          </a:p>
          <a:p>
            <a:pPr lvl="0"/>
            <a:r>
              <a:rPr lang="en-US" sz="800" dirty="0">
                <a:solidFill>
                  <a:prstClr val="black"/>
                </a:solidFill>
              </a:rPr>
              <a:t> </a:t>
            </a:r>
          </a:p>
          <a:p>
            <a:pPr lvl="0"/>
            <a:r>
              <a:rPr lang="en-US" sz="800" dirty="0">
                <a:solidFill>
                  <a:prstClr val="black"/>
                </a:solidFill>
              </a:rPr>
              <a:t>if </a:t>
            </a:r>
            <a:r>
              <a:rPr lang="en-US" sz="800" dirty="0" err="1">
                <a:solidFill>
                  <a:prstClr val="black"/>
                </a:solidFill>
              </a:rPr>
              <a:t>strcmpi</a:t>
            </a:r>
            <a:r>
              <a:rPr lang="en-US" sz="800" dirty="0">
                <a:solidFill>
                  <a:prstClr val="black"/>
                </a:solidFill>
              </a:rPr>
              <a:t>(action , 'open')</a:t>
            </a:r>
          </a:p>
          <a:p>
            <a:pPr lvl="0"/>
            <a:r>
              <a:rPr lang="en-US" sz="800" dirty="0">
                <a:solidFill>
                  <a:prstClr val="black"/>
                </a:solidFill>
              </a:rPr>
              <a:t>    % Open the client</a:t>
            </a:r>
          </a:p>
          <a:p>
            <a:pPr lvl="0"/>
            <a:r>
              <a:rPr lang="en-US" sz="800" dirty="0">
                <a:solidFill>
                  <a:prstClr val="black"/>
                </a:solidFill>
              </a:rPr>
              <a:t>    instance  = </a:t>
            </a:r>
            <a:r>
              <a:rPr lang="en-US" sz="800" dirty="0" err="1">
                <a:solidFill>
                  <a:prstClr val="black"/>
                </a:solidFill>
              </a:rPr>
              <a:t>javaMethodEDT</a:t>
            </a:r>
            <a:r>
              <a:rPr lang="en-US" sz="800" dirty="0">
                <a:solidFill>
                  <a:prstClr val="black"/>
                </a:solidFill>
              </a:rPr>
              <a:t>('getInstance','com.mathworks.toolbox.distcomp.ui.desk.JobMonitorDesktopClient'); </a:t>
            </a:r>
          </a:p>
          <a:p>
            <a:pPr lvl="0"/>
            <a:r>
              <a:rPr lang="en-US" sz="800" dirty="0">
                <a:solidFill>
                  <a:prstClr val="black"/>
                </a:solidFill>
              </a:rPr>
              <a:t>    </a:t>
            </a:r>
            <a:r>
              <a:rPr lang="en-US" sz="800" dirty="0" err="1">
                <a:solidFill>
                  <a:prstClr val="black"/>
                </a:solidFill>
              </a:rPr>
              <a:t>javaMethodEDT</a:t>
            </a:r>
            <a:r>
              <a:rPr lang="en-US" sz="800" dirty="0">
                <a:solidFill>
                  <a:prstClr val="black"/>
                </a:solidFill>
              </a:rPr>
              <a:t>('</a:t>
            </a:r>
            <a:r>
              <a:rPr lang="en-US" sz="800" dirty="0" err="1">
                <a:solidFill>
                  <a:prstClr val="black"/>
                </a:solidFill>
              </a:rPr>
              <a:t>showUI</a:t>
            </a:r>
            <a:r>
              <a:rPr lang="en-US" sz="800" dirty="0">
                <a:solidFill>
                  <a:prstClr val="black"/>
                </a:solidFill>
              </a:rPr>
              <a:t>',instance);</a:t>
            </a:r>
          </a:p>
          <a:p>
            <a:pPr lvl="0"/>
            <a:r>
              <a:rPr lang="en-US" sz="800" dirty="0" err="1">
                <a:solidFill>
                  <a:prstClr val="black"/>
                </a:solidFill>
              </a:rPr>
              <a:t>elseif</a:t>
            </a:r>
            <a:r>
              <a:rPr lang="en-US" sz="800" dirty="0">
                <a:solidFill>
                  <a:prstClr val="black"/>
                </a:solidFill>
              </a:rPr>
              <a:t> </a:t>
            </a:r>
            <a:r>
              <a:rPr lang="en-US" sz="800" dirty="0" err="1">
                <a:solidFill>
                  <a:prstClr val="black"/>
                </a:solidFill>
              </a:rPr>
              <a:t>strcmpi</a:t>
            </a:r>
            <a:r>
              <a:rPr lang="en-US" sz="800" dirty="0">
                <a:solidFill>
                  <a:prstClr val="black"/>
                </a:solidFill>
              </a:rPr>
              <a:t>(action , 'close')</a:t>
            </a:r>
          </a:p>
          <a:p>
            <a:pPr lvl="0"/>
            <a:r>
              <a:rPr lang="en-US" sz="800" dirty="0">
                <a:solidFill>
                  <a:prstClr val="black"/>
                </a:solidFill>
              </a:rPr>
              <a:t>    % Close the client</a:t>
            </a:r>
          </a:p>
          <a:p>
            <a:pPr lvl="0"/>
            <a:r>
              <a:rPr lang="en-US" sz="800" dirty="0">
                <a:solidFill>
                  <a:prstClr val="black"/>
                </a:solidFill>
              </a:rPr>
              <a:t>    </a:t>
            </a:r>
            <a:r>
              <a:rPr lang="en-US" sz="800" dirty="0" err="1">
                <a:solidFill>
                  <a:prstClr val="black"/>
                </a:solidFill>
              </a:rPr>
              <a:t>dt</a:t>
            </a:r>
            <a:r>
              <a:rPr lang="en-US" sz="800" dirty="0">
                <a:solidFill>
                  <a:prstClr val="black"/>
                </a:solidFill>
              </a:rPr>
              <a:t> = </a:t>
            </a:r>
            <a:r>
              <a:rPr lang="en-US" sz="800" dirty="0" err="1">
                <a:solidFill>
                  <a:prstClr val="black"/>
                </a:solidFill>
              </a:rPr>
              <a:t>javaMethodEDT</a:t>
            </a:r>
            <a:r>
              <a:rPr lang="en-US" sz="800" dirty="0">
                <a:solidFill>
                  <a:prstClr val="black"/>
                </a:solidFill>
              </a:rPr>
              <a:t>('</a:t>
            </a:r>
            <a:r>
              <a:rPr lang="en-US" sz="800" dirty="0" err="1">
                <a:solidFill>
                  <a:prstClr val="black"/>
                </a:solidFill>
              </a:rPr>
              <a:t>getDesktop</a:t>
            </a:r>
            <a:r>
              <a:rPr lang="en-US" sz="800" dirty="0">
                <a:solidFill>
                  <a:prstClr val="black"/>
                </a:solidFill>
              </a:rPr>
              <a:t>','</a:t>
            </a:r>
            <a:r>
              <a:rPr lang="en-US" sz="800" dirty="0" err="1">
                <a:solidFill>
                  <a:prstClr val="black"/>
                </a:solidFill>
              </a:rPr>
              <a:t>com.mathworks.mlservices.MatlabDesktopServices</a:t>
            </a:r>
            <a:r>
              <a:rPr lang="en-US" sz="800" dirty="0">
                <a:solidFill>
                  <a:prstClr val="black"/>
                </a:solidFill>
              </a:rPr>
              <a:t>');</a:t>
            </a:r>
          </a:p>
          <a:p>
            <a:pPr lvl="0"/>
            <a:r>
              <a:rPr lang="en-US" sz="800" dirty="0">
                <a:solidFill>
                  <a:prstClr val="black"/>
                </a:solidFill>
              </a:rPr>
              <a:t>    </a:t>
            </a:r>
            <a:r>
              <a:rPr lang="en-US" sz="800" dirty="0" err="1">
                <a:solidFill>
                  <a:prstClr val="black"/>
                </a:solidFill>
              </a:rPr>
              <a:t>javaMethodEDT</a:t>
            </a:r>
            <a:r>
              <a:rPr lang="en-US" sz="800" dirty="0">
                <a:solidFill>
                  <a:prstClr val="black"/>
                </a:solidFill>
              </a:rPr>
              <a:t>('</a:t>
            </a:r>
            <a:r>
              <a:rPr lang="en-US" sz="800" dirty="0" err="1">
                <a:solidFill>
                  <a:prstClr val="black"/>
                </a:solidFill>
              </a:rPr>
              <a:t>hideClient</a:t>
            </a:r>
            <a:r>
              <a:rPr lang="en-US" sz="800" dirty="0">
                <a:solidFill>
                  <a:prstClr val="black"/>
                </a:solidFill>
              </a:rPr>
              <a:t>', </a:t>
            </a:r>
            <a:r>
              <a:rPr lang="en-US" sz="800" dirty="0" err="1">
                <a:solidFill>
                  <a:prstClr val="black"/>
                </a:solidFill>
              </a:rPr>
              <a:t>dt</a:t>
            </a:r>
            <a:r>
              <a:rPr lang="en-US" sz="800" dirty="0">
                <a:solidFill>
                  <a:prstClr val="black"/>
                </a:solidFill>
              </a:rPr>
              <a:t>, 'Job Monitor');</a:t>
            </a:r>
          </a:p>
          <a:p>
            <a:pPr lvl="0"/>
            <a:r>
              <a:rPr lang="en-US" sz="800" dirty="0">
                <a:solidFill>
                  <a:prstClr val="black"/>
                </a:solidFill>
              </a:rPr>
              <a:t>else</a:t>
            </a:r>
          </a:p>
          <a:p>
            <a:pPr lvl="0"/>
            <a:r>
              <a:rPr lang="en-US" sz="800" dirty="0">
                <a:solidFill>
                  <a:prstClr val="black"/>
                </a:solidFill>
              </a:rPr>
              <a:t>    error('Unknown option');</a:t>
            </a:r>
          </a:p>
          <a:p>
            <a:pPr lvl="0"/>
            <a:r>
              <a:rPr lang="en-US" sz="800" dirty="0">
                <a:solidFill>
                  <a:prstClr val="black"/>
                </a:solidFill>
              </a:rPr>
              <a:t>end</a:t>
            </a:r>
          </a:p>
          <a:p>
            <a:endParaRPr lang="en-US" dirty="0" smtClean="0"/>
          </a:p>
          <a:p>
            <a:r>
              <a:rPr lang="en-US" dirty="0" smtClean="0"/>
              <a:t>]</a:t>
            </a:r>
          </a:p>
        </p:txBody>
      </p:sp>
      <p:sp>
        <p:nvSpPr>
          <p:cNvPr id="4" name="Slide Number Placeholder 3"/>
          <p:cNvSpPr>
            <a:spLocks noGrp="1"/>
          </p:cNvSpPr>
          <p:nvPr>
            <p:ph type="sldNum" sz="quarter" idx="10"/>
          </p:nvPr>
        </p:nvSpPr>
        <p:spPr/>
        <p:txBody>
          <a:bodyPr/>
          <a:lstStyle/>
          <a:p>
            <a:fld id="{AD73B8C3-A209-4A55-9261-22C2A02B3159}" type="slidenum">
              <a:rPr lang="en-US" smtClean="0"/>
              <a:pPr/>
              <a:t>66</a:t>
            </a:fld>
            <a:endParaRPr lang="en-US"/>
          </a:p>
        </p:txBody>
      </p:sp>
    </p:spTree>
    <p:extLst>
      <p:ext uri="{BB962C8B-B14F-4D97-AF65-F5344CB8AC3E}">
        <p14:creationId xmlns:p14="http://schemas.microsoft.com/office/powerpoint/2010/main" val="29210128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3813" y="703263"/>
            <a:ext cx="4800600" cy="3600450"/>
          </a:xfrm>
        </p:spPr>
      </p:sp>
      <p:sp>
        <p:nvSpPr>
          <p:cNvPr id="3" name="Notes Placeholder 2"/>
          <p:cNvSpPr>
            <a:spLocks noGrp="1"/>
          </p:cNvSpPr>
          <p:nvPr>
            <p:ph type="body" idx="1"/>
          </p:nvPr>
        </p:nvSpPr>
        <p:spPr/>
        <p:txBody>
          <a:bodyPr>
            <a:normAutofit fontScale="92500" lnSpcReduction="10000"/>
          </a:bodyPr>
          <a:lstStyle/>
          <a:p>
            <a:r>
              <a:rPr lang="en-US" dirty="0" smtClean="0"/>
              <a:t>We’ve talked about using  MATLAB Distributed Computing Server, but I haven’t given you a specific description of the product itself.</a:t>
            </a:r>
          </a:p>
          <a:p>
            <a:endParaRPr lang="en-US" dirty="0"/>
          </a:p>
          <a:p>
            <a:r>
              <a:rPr lang="en-US" dirty="0" smtClean="0"/>
              <a:t>&lt;click&gt;</a:t>
            </a:r>
          </a:p>
          <a:p>
            <a:r>
              <a:rPr lang="en-US" dirty="0" smtClean="0"/>
              <a:t>The best way to describe it is as an extension of Parallel Computing Toolbox that provides easy access to multiple MATLAB computational engines on a computer cluster. </a:t>
            </a:r>
          </a:p>
          <a:p>
            <a:endParaRPr lang="en-US" dirty="0" smtClean="0"/>
          </a:p>
          <a:p>
            <a:r>
              <a:rPr lang="en-US" dirty="0" smtClean="0"/>
              <a:t>&lt;click&gt;</a:t>
            </a:r>
            <a:endParaRPr lang="en-US" dirty="0"/>
          </a:p>
          <a:p>
            <a:r>
              <a:rPr lang="en-US" dirty="0" smtClean="0"/>
              <a:t>MATLAB Distributed Computing Server provides a complete pre-built cluster solution.  We provide an execution framework and the underlying  communication infrastructure to allow cluster computers to work for you as a single system.   </a:t>
            </a:r>
            <a:r>
              <a:rPr lang="en-US" dirty="0"/>
              <a:t>W</a:t>
            </a:r>
            <a:r>
              <a:rPr lang="en-US" dirty="0" smtClean="0"/>
              <a:t>e provide the infrastructure to allow your Cluster Administrator to integrate with  your cluster hardware  and existing scheduler, and we provide a basic scheduler if you don’t already have one. </a:t>
            </a:r>
          </a:p>
          <a:p>
            <a:endParaRPr lang="en-US" dirty="0"/>
          </a:p>
          <a:p>
            <a:r>
              <a:rPr lang="en-US" dirty="0" smtClean="0"/>
              <a:t>&lt;click&gt; </a:t>
            </a:r>
          </a:p>
          <a:p>
            <a:r>
              <a:rPr lang="en-US" dirty="0" smtClean="0"/>
              <a:t>MATLAB </a:t>
            </a:r>
            <a:r>
              <a:rPr lang="en-US" dirty="0"/>
              <a:t>Distributed Computing Server </a:t>
            </a:r>
            <a:r>
              <a:rPr lang="en-US" dirty="0" smtClean="0"/>
              <a:t>is licensed as a separate base product, and is more cost effective than purchasing large numbers of concurrent licenses.</a:t>
            </a:r>
          </a:p>
          <a:p>
            <a:endParaRPr lang="en-US" dirty="0" smtClean="0"/>
          </a:p>
          <a:p>
            <a:pPr lvl="0"/>
            <a:r>
              <a:rPr lang="en-US" dirty="0" smtClean="0"/>
              <a:t>Distributed Computing Server is licensed by number of </a:t>
            </a:r>
            <a:r>
              <a:rPr lang="en-US" dirty="0"/>
              <a:t>W</a:t>
            </a:r>
            <a:r>
              <a:rPr lang="en-US" dirty="0" smtClean="0"/>
              <a:t>orkers, or simultaneous </a:t>
            </a:r>
            <a:r>
              <a:rPr lang="en-US" dirty="0"/>
              <a:t/>
            </a:r>
            <a:br>
              <a:rPr lang="en-US" dirty="0"/>
            </a:br>
            <a:r>
              <a:rPr lang="en-US" dirty="0"/>
              <a:t>MATLAB </a:t>
            </a:r>
            <a:r>
              <a:rPr lang="en-US" dirty="0" smtClean="0"/>
              <a:t>engines, needed.   You purchase a</a:t>
            </a:r>
            <a:r>
              <a:rPr lang="en-US" dirty="0"/>
              <a:t> </a:t>
            </a:r>
            <a:r>
              <a:rPr lang="en-US" dirty="0" smtClean="0"/>
              <a:t>license size based on the number of simultaneous Workers you will need to reach your goals.   That is, you don’t need to license the total number of cores in your cluster.   </a:t>
            </a:r>
          </a:p>
          <a:p>
            <a:pPr lvl="0"/>
            <a:endParaRPr lang="en-US" dirty="0"/>
          </a:p>
          <a:p>
            <a:pPr lvl="0"/>
            <a:r>
              <a:rPr lang="en-US" dirty="0" smtClean="0"/>
              <a:t>As your needs expand, </a:t>
            </a:r>
            <a:r>
              <a:rPr lang="en-US" dirty="0"/>
              <a:t>u</a:t>
            </a:r>
            <a:r>
              <a:rPr lang="en-US" dirty="0" smtClean="0"/>
              <a:t>pgrading to use more workers can be as simple as updating your license file.</a:t>
            </a:r>
            <a:endParaRPr lang="en-US" dirty="0"/>
          </a:p>
          <a:p>
            <a:endParaRPr lang="en-US" dirty="0"/>
          </a:p>
          <a:p>
            <a:endParaRPr lang="de-DE" dirty="0"/>
          </a:p>
          <a:p>
            <a:endParaRPr lang="de-DE" dirty="0"/>
          </a:p>
          <a:p>
            <a:endParaRPr lang="en-US" dirty="0"/>
          </a:p>
          <a:p>
            <a:endParaRPr lang="en-US" dirty="0" smtClean="0"/>
          </a:p>
          <a:p>
            <a:endParaRPr lang="en-US" dirty="0" smtClean="0"/>
          </a:p>
          <a:p>
            <a:endParaRPr lang="en-US" dirty="0"/>
          </a:p>
          <a:p>
            <a:endParaRPr lang="en-US" dirty="0" smtClean="0"/>
          </a:p>
        </p:txBody>
      </p:sp>
      <p:sp>
        <p:nvSpPr>
          <p:cNvPr id="4" name="Slide Number Placeholder 3"/>
          <p:cNvSpPr>
            <a:spLocks noGrp="1"/>
          </p:cNvSpPr>
          <p:nvPr>
            <p:ph type="sldNum" sz="quarter" idx="10"/>
          </p:nvPr>
        </p:nvSpPr>
        <p:spPr/>
        <p:txBody>
          <a:bodyPr/>
          <a:lstStyle/>
          <a:p>
            <a:fld id="{AD73B8C3-A209-4A55-9261-22C2A02B3159}" type="slidenum">
              <a:rPr lang="en-US" smtClean="0"/>
              <a:pPr/>
              <a:t>67</a:t>
            </a:fld>
            <a:endParaRPr lang="en-US"/>
          </a:p>
        </p:txBody>
      </p:sp>
    </p:spTree>
    <p:extLst>
      <p:ext uri="{BB962C8B-B14F-4D97-AF65-F5344CB8AC3E}">
        <p14:creationId xmlns:p14="http://schemas.microsoft.com/office/powerpoint/2010/main" val="31533954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6"/>
          <p:cNvSpPr>
            <a:spLocks noGrp="1" noChangeArrowheads="1"/>
          </p:cNvSpPr>
          <p:nvPr>
            <p:ph type="ftr" sz="quarter" idx="4"/>
          </p:nvPr>
        </p:nvSpPr>
        <p:spPr/>
        <p:txBody>
          <a:bodyPr/>
          <a:lstStyle/>
          <a:p>
            <a:r>
              <a:rPr lang="en-GB" dirty="0" smtClean="0"/>
              <a:t>The MathWorks</a:t>
            </a:r>
          </a:p>
        </p:txBody>
      </p:sp>
      <p:sp>
        <p:nvSpPr>
          <p:cNvPr id="132099" name="Rectangle 7"/>
          <p:cNvSpPr>
            <a:spLocks noGrp="1" noChangeArrowheads="1"/>
          </p:cNvSpPr>
          <p:nvPr>
            <p:ph type="sldNum" sz="quarter" idx="5"/>
          </p:nvPr>
        </p:nvSpPr>
        <p:spPr/>
        <p:txBody>
          <a:bodyPr/>
          <a:lstStyle/>
          <a:p>
            <a:fld id="{1BA47FC1-A88A-4CFF-9F45-3F7DBF99DE94}" type="slidenum">
              <a:rPr lang="en-GB" smtClean="0"/>
              <a:pPr/>
              <a:t>68</a:t>
            </a:fld>
            <a:endParaRPr lang="en-GB" smtClean="0"/>
          </a:p>
        </p:txBody>
      </p:sp>
      <p:sp>
        <p:nvSpPr>
          <p:cNvPr id="132101" name="Rectangle 3"/>
          <p:cNvSpPr>
            <a:spLocks noGrp="1" noChangeArrowheads="1"/>
          </p:cNvSpPr>
          <p:nvPr>
            <p:ph type="body" idx="1"/>
          </p:nvPr>
        </p:nvSpPr>
        <p:spPr/>
        <p:txBody>
          <a:bodyPr>
            <a:normAutofit lnSpcReduction="10000"/>
          </a:bodyPr>
          <a:lstStyle/>
          <a:p>
            <a:r>
              <a:rPr lang="en-US" dirty="0" smtClean="0"/>
              <a:t>MATLAB Distributed computing Server uses a dynamic licensing model that accounts for both MATLAB and Toolboxes.   The only licenses that are checked-out are Distributed Computing Server licenses:  one Worker for</a:t>
            </a:r>
            <a:r>
              <a:rPr lang="en-US" dirty="0"/>
              <a:t> </a:t>
            </a:r>
            <a:r>
              <a:rPr lang="en-US" dirty="0" smtClean="0"/>
              <a:t>each computational engine used.</a:t>
            </a:r>
          </a:p>
          <a:p>
            <a:endParaRPr lang="en-US" dirty="0"/>
          </a:p>
          <a:p>
            <a:r>
              <a:rPr lang="en-US" dirty="0" smtClean="0"/>
              <a:t>&lt;click&gt;</a:t>
            </a:r>
          </a:p>
          <a:p>
            <a:r>
              <a:rPr lang="en-US" dirty="0"/>
              <a:t>To ensure that your desktop code runs on your </a:t>
            </a:r>
            <a:r>
              <a:rPr lang="en-US" dirty="0" smtClean="0"/>
              <a:t>cluster,  the dynamic licensing model</a:t>
            </a:r>
            <a:r>
              <a:rPr lang="en-US" dirty="0"/>
              <a:t> </a:t>
            </a:r>
            <a:r>
              <a:rPr lang="en-US" dirty="0" smtClean="0"/>
              <a:t>and  </a:t>
            </a:r>
            <a:r>
              <a:rPr lang="en-US" dirty="0"/>
              <a:t>Distributed Computing </a:t>
            </a:r>
            <a:r>
              <a:rPr lang="en-US" dirty="0" smtClean="0"/>
              <a:t>Server installation  give your cluster-side computation engines access to use </a:t>
            </a:r>
            <a:r>
              <a:rPr lang="en-US" dirty="0"/>
              <a:t>any </a:t>
            </a:r>
            <a:r>
              <a:rPr lang="en-US" dirty="0" smtClean="0"/>
              <a:t>compatible toolbox </a:t>
            </a:r>
            <a:r>
              <a:rPr lang="en-US" dirty="0"/>
              <a:t>that you </a:t>
            </a:r>
            <a:r>
              <a:rPr lang="en-US" dirty="0" smtClean="0"/>
              <a:t>could </a:t>
            </a:r>
            <a:r>
              <a:rPr lang="en-US" dirty="0"/>
              <a:t>access </a:t>
            </a:r>
            <a:r>
              <a:rPr lang="en-US" dirty="0" smtClean="0"/>
              <a:t>from </a:t>
            </a:r>
            <a:r>
              <a:rPr lang="en-US" dirty="0"/>
              <a:t>your </a:t>
            </a:r>
            <a:r>
              <a:rPr lang="en-US" dirty="0" smtClean="0"/>
              <a:t>desktop license.</a:t>
            </a:r>
          </a:p>
          <a:p>
            <a:endParaRPr lang="en-US" dirty="0" smtClean="0"/>
          </a:p>
          <a:p>
            <a:r>
              <a:rPr lang="en-US" dirty="0" smtClean="0"/>
              <a:t>&lt;click&gt;</a:t>
            </a:r>
            <a:endParaRPr lang="en-US" dirty="0"/>
          </a:p>
          <a:p>
            <a:r>
              <a:rPr lang="en-US" dirty="0" smtClean="0"/>
              <a:t>The server does not check out any Toolbox (or MATLAB) licenses on the client-side, so you don’t need to worry about taking resources away from your (or anyone else’s) desktop session.</a:t>
            </a:r>
          </a:p>
          <a:p>
            <a:endParaRPr lang="en-US" dirty="0"/>
          </a:p>
          <a:p>
            <a:r>
              <a:rPr lang="en-US" dirty="0" smtClean="0"/>
              <a:t>&lt;click&gt;</a:t>
            </a:r>
          </a:p>
          <a:p>
            <a:r>
              <a:rPr lang="en-US" dirty="0" smtClean="0"/>
              <a:t>For non-interactive jobs with the Distributed Computing Server, you can even exit your MATLAB session after your job has been queued and then retrieve your job at a later time.</a:t>
            </a:r>
          </a:p>
          <a:p>
            <a:endParaRPr lang="en-US" dirty="0"/>
          </a:p>
          <a:p>
            <a:r>
              <a:rPr lang="en-US" dirty="0" smtClean="0"/>
              <a:t>The dynamic licensing model adds to the cost-effectiveness of the solution, and ensures that your Distributed Computing Server computations  have access to the same Toolboxes you can access from your desktop MATLAB session.</a:t>
            </a:r>
          </a:p>
          <a:p>
            <a:endParaRPr lang="en-US" dirty="0" smtClean="0"/>
          </a:p>
        </p:txBody>
      </p:sp>
      <p:sp>
        <p:nvSpPr>
          <p:cNvPr id="5" name="Slide Image Placeholder 4"/>
          <p:cNvSpPr>
            <a:spLocks noGrp="1" noRot="1" noChangeAspect="1"/>
          </p:cNvSpPr>
          <p:nvPr>
            <p:ph type="sldImg"/>
          </p:nvPr>
        </p:nvSpPr>
        <p:spPr>
          <a:xfrm>
            <a:off x="1258888" y="720725"/>
            <a:ext cx="4797425" cy="3598863"/>
          </a:xfr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p>
            <a:r>
              <a:rPr lang="en-US" smtClean="0">
                <a:solidFill>
                  <a:prstClr val="black"/>
                </a:solidFill>
              </a:rPr>
              <a:t>The MathWorks</a:t>
            </a:r>
          </a:p>
        </p:txBody>
      </p:sp>
      <p:sp>
        <p:nvSpPr>
          <p:cNvPr id="35843" name="Rectangle 7"/>
          <p:cNvSpPr>
            <a:spLocks noGrp="1" noChangeArrowheads="1"/>
          </p:cNvSpPr>
          <p:nvPr>
            <p:ph type="sldNum" sz="quarter" idx="5"/>
          </p:nvPr>
        </p:nvSpPr>
        <p:spPr>
          <a:noFill/>
        </p:spPr>
        <p:txBody>
          <a:bodyPr/>
          <a:lstStyle/>
          <a:p>
            <a:fld id="{6A1C0749-C2C1-4E08-A0FE-43FAD5F8D2CC}" type="slidenum">
              <a:rPr lang="en-US">
                <a:solidFill>
                  <a:prstClr val="black"/>
                </a:solidFill>
              </a:rPr>
              <a:pPr/>
              <a:t>6</a:t>
            </a:fld>
            <a:endParaRPr lang="en-US">
              <a:solidFill>
                <a:prstClr val="black"/>
              </a:solidFill>
            </a:endParaRPr>
          </a:p>
        </p:txBody>
      </p:sp>
      <p:sp>
        <p:nvSpPr>
          <p:cNvPr id="35844" name="Rectangle 2"/>
          <p:cNvSpPr>
            <a:spLocks noGrp="1" noRot="1" noChangeAspect="1" noChangeArrowheads="1" noTextEdit="1"/>
          </p:cNvSpPr>
          <p:nvPr>
            <p:ph type="sldImg"/>
          </p:nvPr>
        </p:nvSpPr>
        <p:spPr>
          <a:xfrm>
            <a:off x="1257300" y="720725"/>
            <a:ext cx="4802188" cy="3600450"/>
          </a:xfrm>
          <a:ln/>
        </p:spPr>
      </p:sp>
      <p:sp>
        <p:nvSpPr>
          <p:cNvPr id="3584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6"/>
          <p:cNvSpPr>
            <a:spLocks noGrp="1" noChangeArrowheads="1"/>
          </p:cNvSpPr>
          <p:nvPr>
            <p:ph type="ftr" sz="quarter" idx="4"/>
          </p:nvPr>
        </p:nvSpPr>
        <p:spPr>
          <a:noFill/>
        </p:spPr>
        <p:txBody>
          <a:bodyPr/>
          <a:lstStyle/>
          <a:p>
            <a:r>
              <a:rPr lang="en-GB" dirty="0" smtClean="0">
                <a:solidFill>
                  <a:prstClr val="black"/>
                </a:solidFill>
              </a:rPr>
              <a:t>The MathWorks</a:t>
            </a:r>
          </a:p>
        </p:txBody>
      </p:sp>
      <p:sp>
        <p:nvSpPr>
          <p:cNvPr id="81923" name="Rectangle 7"/>
          <p:cNvSpPr>
            <a:spLocks noGrp="1" noChangeArrowheads="1"/>
          </p:cNvSpPr>
          <p:nvPr>
            <p:ph type="sldNum" sz="quarter" idx="5"/>
          </p:nvPr>
        </p:nvSpPr>
        <p:spPr>
          <a:noFill/>
        </p:spPr>
        <p:txBody>
          <a:bodyPr/>
          <a:lstStyle/>
          <a:p>
            <a:fld id="{23886314-831E-4BCB-A63C-9090EEB940EE}" type="slidenum">
              <a:rPr lang="en-GB" smtClean="0">
                <a:solidFill>
                  <a:prstClr val="black"/>
                </a:solidFill>
              </a:rPr>
              <a:pPr/>
              <a:t>69</a:t>
            </a:fld>
            <a:endParaRPr lang="en-GB" smtClean="0">
              <a:solidFill>
                <a:prstClr val="black"/>
              </a:solidFill>
            </a:endParaRPr>
          </a:p>
        </p:txBody>
      </p:sp>
      <p:sp>
        <p:nvSpPr>
          <p:cNvPr id="81924" name="Rectangle 2"/>
          <p:cNvSpPr>
            <a:spLocks noGrp="1" noRot="1" noChangeAspect="1" noChangeArrowheads="1" noTextEdit="1"/>
          </p:cNvSpPr>
          <p:nvPr>
            <p:ph type="sldImg"/>
          </p:nvPr>
        </p:nvSpPr>
        <p:spPr>
          <a:xfrm>
            <a:off x="1258888" y="720725"/>
            <a:ext cx="4797425" cy="3598863"/>
          </a:xfrm>
          <a:ln/>
        </p:spPr>
      </p:sp>
      <p:sp>
        <p:nvSpPr>
          <p:cNvPr id="81925" name="Rectangle 3"/>
          <p:cNvSpPr>
            <a:spLocks noGrp="1" noChangeArrowheads="1"/>
          </p:cNvSpPr>
          <p:nvPr>
            <p:ph type="body" idx="1"/>
          </p:nvPr>
        </p:nvSpPr>
        <p:spPr>
          <a:noFill/>
          <a:ln/>
        </p:spPr>
        <p:txBody>
          <a:bodyPr>
            <a:normAutofit fontScale="92500" lnSpcReduction="10000"/>
          </a:bodyPr>
          <a:lstStyle/>
          <a:p>
            <a:pPr eaLnBrk="1" hangingPunct="1"/>
            <a:endParaRPr lang="de-DE" dirty="0"/>
          </a:p>
          <a:p>
            <a:pPr eaLnBrk="1" hangingPunct="1"/>
            <a:r>
              <a:rPr lang="de-DE" b="1" dirty="0" smtClean="0"/>
              <a:t>&lt;click&gt;</a:t>
            </a:r>
          </a:p>
          <a:p>
            <a:pPr eaLnBrk="1" hangingPunct="1"/>
            <a:endParaRPr lang="de-DE" b="1" dirty="0"/>
          </a:p>
          <a:p>
            <a:pPr eaLnBrk="1" hangingPunct="1"/>
            <a:r>
              <a:rPr lang="de-DE" dirty="0" smtClean="0"/>
              <a:t>There are a few primary reasons to move your Parallel Computing Toolbox workflow from a Desktop computer to a cluster:</a:t>
            </a:r>
          </a:p>
          <a:p>
            <a:pPr eaLnBrk="1" hangingPunct="1"/>
            <a:endParaRPr lang="de-DE" dirty="0" smtClean="0"/>
          </a:p>
          <a:p>
            <a:pPr marL="181221" indent="-181221">
              <a:buFont typeface="Arial" pitchFamily="34" charset="0"/>
              <a:buChar char="•"/>
            </a:pPr>
            <a:r>
              <a:rPr lang="de-DE" dirty="0" smtClean="0"/>
              <a:t>&lt;click&gt;</a:t>
            </a:r>
          </a:p>
          <a:p>
            <a:pPr marL="181221" indent="-181221">
              <a:buFont typeface="Arial" pitchFamily="34" charset="0"/>
              <a:buChar char="•"/>
            </a:pPr>
            <a:r>
              <a:rPr lang="de-DE" dirty="0" smtClean="0"/>
              <a:t>You might want to perform computations on a cluster to free up your desktop computer for other work.   You could submit a job to a cluster and retrieve the results when they‘re done.   You could even shut down your local computer while you wait.   </a:t>
            </a:r>
            <a:endParaRPr lang="de-DE" dirty="0"/>
          </a:p>
          <a:p>
            <a:pPr marL="181221" indent="-181221">
              <a:buFont typeface="Arial" pitchFamily="34" charset="0"/>
              <a:buChar char="•"/>
            </a:pPr>
            <a:endParaRPr lang="de-DE" dirty="0" smtClean="0"/>
          </a:p>
          <a:p>
            <a:pPr marL="181221" indent="-181221">
              <a:buFont typeface="Arial" pitchFamily="34" charset="0"/>
              <a:buChar char="•"/>
            </a:pPr>
            <a:r>
              <a:rPr lang="de-DE" dirty="0" smtClean="0"/>
              <a:t>If your desktop or laptop computer is not very powerful, you could use the cluster just to get access to a better computer.</a:t>
            </a:r>
          </a:p>
          <a:p>
            <a:endParaRPr lang="de-DE" dirty="0" smtClean="0"/>
          </a:p>
          <a:p>
            <a:pPr marL="181221" indent="-181221">
              <a:buFont typeface="Arial" pitchFamily="34" charset="0"/>
              <a:buChar char="•"/>
            </a:pPr>
            <a:r>
              <a:rPr lang="de-DE" dirty="0" smtClean="0"/>
              <a:t>&lt;click&gt;  </a:t>
            </a:r>
          </a:p>
          <a:p>
            <a:pPr marL="181221" indent="-181221">
              <a:buFont typeface="Arial" pitchFamily="34" charset="0"/>
              <a:buChar char="•"/>
            </a:pPr>
            <a:r>
              <a:rPr lang="de-DE" dirty="0" smtClean="0"/>
              <a:t>Many of us want to move to a cluster to decrease run time by using more hardware.   Getting computations to take minutes rather than hours allows you to make updates to code and execute multiple runs all in the same day. </a:t>
            </a:r>
          </a:p>
          <a:p>
            <a:pPr marL="181221" indent="-181221">
              <a:buFont typeface="Arial" pitchFamily="34" charset="0"/>
              <a:buChar char="•"/>
            </a:pPr>
            <a:endParaRPr lang="de-DE" dirty="0" smtClean="0"/>
          </a:p>
          <a:p>
            <a:pPr marL="181221" indent="-181221">
              <a:buFont typeface="Arial" pitchFamily="34" charset="0"/>
              <a:buChar char="•"/>
            </a:pPr>
            <a:r>
              <a:rPr lang="en-US" dirty="0" smtClean="0"/>
              <a:t>&lt;</a:t>
            </a:r>
            <a:r>
              <a:rPr lang="en-US" dirty="0"/>
              <a:t>click&gt; </a:t>
            </a:r>
            <a:endParaRPr lang="en-US" dirty="0" smtClean="0"/>
          </a:p>
          <a:p>
            <a:pPr marL="181221" indent="-181221">
              <a:buFont typeface="Arial" pitchFamily="34" charset="0"/>
              <a:buChar char="•"/>
            </a:pPr>
            <a:r>
              <a:rPr lang="en-US" dirty="0" smtClean="0"/>
              <a:t>If </a:t>
            </a:r>
            <a:r>
              <a:rPr lang="en-US" dirty="0"/>
              <a:t>you have an array that is too large for your computer's memory, you can </a:t>
            </a:r>
            <a:r>
              <a:rPr lang="en-US" dirty="0" smtClean="0"/>
              <a:t>use distributed arrays to store the data across </a:t>
            </a:r>
            <a:r>
              <a:rPr lang="en-US" dirty="0"/>
              <a:t>multiple computers, so that each computer contains only a part of the array. </a:t>
            </a:r>
            <a:r>
              <a:rPr lang="en-US" dirty="0" smtClean="0"/>
              <a:t>  A </a:t>
            </a:r>
            <a:r>
              <a:rPr lang="en-US" dirty="0"/>
              <a:t>growing number of MATLAB matrix operations and functions have been enhanced </a:t>
            </a:r>
            <a:r>
              <a:rPr lang="en-US" dirty="0" smtClean="0"/>
              <a:t>to work with distributed arrays using the Parallel Computing Toolbox.   These enhanced functions allow you to use your desktop session to operate </a:t>
            </a:r>
            <a:r>
              <a:rPr lang="en-US" dirty="0"/>
              <a:t>on the entire </a:t>
            </a:r>
            <a:r>
              <a:rPr lang="en-US" dirty="0" smtClean="0"/>
              <a:t>distributed array </a:t>
            </a:r>
            <a:r>
              <a:rPr lang="en-US" dirty="0"/>
              <a:t>as a single </a:t>
            </a:r>
            <a:r>
              <a:rPr lang="en-US" dirty="0" smtClean="0"/>
              <a:t>entity </a:t>
            </a:r>
            <a:r>
              <a:rPr lang="en-US" dirty="0"/>
              <a:t>.</a:t>
            </a:r>
            <a:endParaRPr lang="de-DE" dirty="0"/>
          </a:p>
          <a:p>
            <a:endParaRPr lang="de-DE" dirty="0" smtClean="0"/>
          </a:p>
          <a:p>
            <a:pPr eaLnBrk="1" hangingPunct="1"/>
            <a:endParaRPr lang="de-DE" dirty="0" smtClean="0"/>
          </a:p>
          <a:p>
            <a:pPr eaLnBrk="1" hangingPunct="1"/>
            <a:endParaRPr lang="de-DE"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normAutofit fontScale="85000" lnSpcReduction="20000"/>
          </a:bodyPr>
          <a:lstStyle/>
          <a:p>
            <a:pPr lvl="0"/>
            <a:r>
              <a:rPr lang="en-US" dirty="0" smtClean="0"/>
              <a:t>In this example, I  executed matrix multiplication of random complex matrices of various sizes, and tracked the execution time (of  the matrix multiply only) as a function of N and the number of compute nodes and Workers used.  For the single node case, I did not use distributed arrays, and I took advantage of implicit multithreading.   For the other cases, I used distributed arrays and pools of single-threaded workers.   Each node used had 16 physical cores and 60 GB of RAM, so I had plenty of physical memory available on a single node for the N=20000 case, but would use the majority of system memory for the N=32000 case.</a:t>
            </a:r>
          </a:p>
          <a:p>
            <a:pPr lvl="0"/>
            <a:endParaRPr lang="en-US" dirty="0" smtClean="0"/>
          </a:p>
          <a:p>
            <a:pPr lvl="0"/>
            <a:r>
              <a:rPr lang="en-US" dirty="0" smtClean="0"/>
              <a:t>This slide summarizes the results.   </a:t>
            </a:r>
          </a:p>
          <a:p>
            <a:pPr lvl="0"/>
            <a:endParaRPr lang="en-US" dirty="0"/>
          </a:p>
          <a:p>
            <a:pPr lvl="0"/>
            <a:r>
              <a:rPr lang="en-US" dirty="0" smtClean="0"/>
              <a:t>Note in the table, that it was not advantageous to use distributed arrays for problems with N&lt;8000.   These problems are small enough to fit in a modestly-sized computer, and are such that the timing is dominated by the overhead of the distributed computation.</a:t>
            </a:r>
          </a:p>
          <a:p>
            <a:pPr lvl="0"/>
            <a:endParaRPr lang="en-US" dirty="0"/>
          </a:p>
          <a:p>
            <a:pPr lvl="0"/>
            <a:r>
              <a:rPr lang="en-US" dirty="0" smtClean="0"/>
              <a:t>The figure on the right directly represents the data in the table for cases with N&gt;=8000. </a:t>
            </a:r>
            <a:r>
              <a:rPr lang="en-US" baseline="0" dirty="0" smtClean="0"/>
              <a:t>  </a:t>
            </a:r>
            <a:r>
              <a:rPr lang="en-US" dirty="0" smtClean="0"/>
              <a:t>We note that as we double the number of Workers used, we come close to reducing the computation time by half.  Using all 32 available Workers with 2 nodes was faster than the single node case with N=20000.</a:t>
            </a:r>
          </a:p>
          <a:p>
            <a:pPr lvl="0"/>
            <a:endParaRPr lang="en-US" dirty="0"/>
          </a:p>
          <a:p>
            <a:pPr lvl="0"/>
            <a:r>
              <a:rPr lang="en-US" dirty="0" smtClean="0"/>
              <a:t>Most importantly, we observe that we can solve larger problems by using more nodes (computers).   </a:t>
            </a:r>
            <a:endParaRPr lang="en-US" dirty="0"/>
          </a:p>
          <a:p>
            <a:endParaRPr lang="en-US" dirty="0"/>
          </a:p>
          <a:p>
            <a:r>
              <a:rPr lang="en-US" dirty="0" smtClean="0"/>
              <a:t>Internal notes:  </a:t>
            </a:r>
          </a:p>
          <a:p>
            <a:pPr marL="178274" indent="-178274">
              <a:buFont typeface="Arial" pitchFamily="34" charset="0"/>
              <a:buChar char="•"/>
            </a:pPr>
            <a:r>
              <a:rPr lang="en-US" dirty="0" smtClean="0"/>
              <a:t>We do not recommend using large memory systems which utilize multiple motherboards.  There are issues with CPU </a:t>
            </a:r>
            <a:r>
              <a:rPr lang="en-US" dirty="0" err="1" smtClean="0"/>
              <a:t>affinitization</a:t>
            </a:r>
            <a:r>
              <a:rPr lang="en-US" dirty="0" smtClean="0"/>
              <a:t> and can also be concerns with our SLA (for core MATLAB).</a:t>
            </a:r>
            <a:endParaRPr lang="en-US" dirty="0"/>
          </a:p>
          <a:p>
            <a:pPr marL="178274" indent="-178274">
              <a:buFont typeface="Arial" pitchFamily="34" charset="0"/>
              <a:buChar char="•"/>
            </a:pPr>
            <a:r>
              <a:rPr lang="en-US" dirty="0" smtClean="0"/>
              <a:t>For the single node case, I ran with batch and set </a:t>
            </a:r>
            <a:r>
              <a:rPr lang="en-US" dirty="0" err="1" smtClean="0"/>
              <a:t>maxNumCompThreads</a:t>
            </a:r>
            <a:r>
              <a:rPr lang="en-US" dirty="0" smtClean="0"/>
              <a:t> to 16.  I was not doing anything else with that node at the time.</a:t>
            </a:r>
          </a:p>
          <a:p>
            <a:pPr marL="178274" indent="-178274">
              <a:buFont typeface="Arial" pitchFamily="34" charset="0"/>
              <a:buChar char="•"/>
            </a:pPr>
            <a:r>
              <a:rPr lang="en-US" dirty="0" smtClean="0"/>
              <a:t>All of this was run on Amazon EC2.</a:t>
            </a:r>
          </a:p>
          <a:p>
            <a:pPr marL="178274" indent="-178274">
              <a:buFont typeface="Arial" pitchFamily="34" charset="0"/>
              <a:buChar char="•"/>
            </a:pPr>
            <a:r>
              <a:rPr lang="en-US" dirty="0" smtClean="0"/>
              <a:t>This does not use 2d block-cyclic calculations</a:t>
            </a:r>
          </a:p>
          <a:p>
            <a:pPr marL="178274" indent="-178274">
              <a:buFont typeface="Arial" pitchFamily="34" charset="0"/>
              <a:buChar char="•"/>
            </a:pPr>
            <a:r>
              <a:rPr lang="en-US" dirty="0"/>
              <a:t>Please see: </a:t>
            </a:r>
            <a:r>
              <a:rPr lang="en-US" dirty="0">
                <a:hlinkClick r:id="rId3"/>
              </a:rPr>
              <a:t>http://</a:t>
            </a:r>
            <a:r>
              <a:rPr lang="en-US" dirty="0" smtClean="0">
                <a:hlinkClick r:id="rId3"/>
              </a:rPr>
              <a:t>www.mathworks.com/help/distcomp/examples/benchmarking-a-b.html?prodcode=DM&amp;language=en</a:t>
            </a:r>
            <a:r>
              <a:rPr lang="en-US" dirty="0" smtClean="0"/>
              <a:t> for a deeper explanation of sizing for problems like this. Of specific interest is the “Expected Performance” curve toward the middle of the write-up.   Best performance is at the start of the plateau, EC2 performance is likely all on the initial rise ( does not reach optimal due to ample resources).</a:t>
            </a:r>
          </a:p>
          <a:p>
            <a:pPr marL="178274" indent="-178274">
              <a:buFont typeface="Arial" pitchFamily="34" charset="0"/>
              <a:buChar char="•"/>
            </a:pPr>
            <a:r>
              <a:rPr lang="en-US" dirty="0" smtClean="0"/>
              <a:t>See the backup hidden</a:t>
            </a:r>
            <a:r>
              <a:rPr lang="en-US" baseline="0" dirty="0" smtClean="0"/>
              <a:t> slide for a more in-depth treatment of choosing the right number of workers.</a:t>
            </a:r>
            <a:endParaRPr lang="en-US" dirty="0"/>
          </a:p>
          <a:p>
            <a:pPr lvl="0"/>
            <a:endParaRPr lang="en-US" dirty="0" smtClean="0"/>
          </a:p>
          <a:p>
            <a:pPr lvl="0"/>
            <a:endParaRPr lang="en-US" dirty="0"/>
          </a:p>
          <a:p>
            <a:pPr lvl="0"/>
            <a:endParaRPr lang="en-US" dirty="0" smtClean="0"/>
          </a:p>
          <a:p>
            <a:pPr lvl="1"/>
            <a:endParaRPr lang="en-US" dirty="0"/>
          </a:p>
          <a:p>
            <a:endParaRPr lang="en-US" dirty="0"/>
          </a:p>
        </p:txBody>
      </p:sp>
      <p:sp>
        <p:nvSpPr>
          <p:cNvPr id="4" name="Slide Number Placeholder 3"/>
          <p:cNvSpPr>
            <a:spLocks noGrp="1"/>
          </p:cNvSpPr>
          <p:nvPr>
            <p:ph type="sldNum" sz="quarter" idx="10"/>
          </p:nvPr>
        </p:nvSpPr>
        <p:spPr/>
        <p:txBody>
          <a:bodyPr/>
          <a:lstStyle/>
          <a:p>
            <a:fld id="{AD73B8C3-A209-4A55-9261-22C2A02B3159}" type="slidenum">
              <a:rPr lang="en-US" smtClean="0"/>
              <a:pPr/>
              <a:t>70</a:t>
            </a:fld>
            <a:endParaRPr lang="en-US"/>
          </a:p>
        </p:txBody>
      </p:sp>
    </p:spTree>
    <p:extLst>
      <p:ext uri="{BB962C8B-B14F-4D97-AF65-F5344CB8AC3E}">
        <p14:creationId xmlns:p14="http://schemas.microsoft.com/office/powerpoint/2010/main" val="42409944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normAutofit fontScale="92500"/>
          </a:bodyPr>
          <a:lstStyle/>
          <a:p>
            <a:pPr lvl="0"/>
            <a:r>
              <a:rPr lang="en-US" dirty="0" smtClean="0"/>
              <a:t>Notes:</a:t>
            </a:r>
          </a:p>
          <a:p>
            <a:pPr marL="178274" indent="-178274">
              <a:buFont typeface="Arial" pitchFamily="34" charset="0"/>
              <a:buChar char="•"/>
            </a:pPr>
            <a:r>
              <a:rPr lang="en-US" dirty="0" smtClean="0"/>
              <a:t>Computation time is from tic/</a:t>
            </a:r>
            <a:r>
              <a:rPr lang="en-US" dirty="0" err="1" smtClean="0"/>
              <a:t>toc</a:t>
            </a:r>
            <a:r>
              <a:rPr lang="en-US" dirty="0" smtClean="0"/>
              <a:t> around just the </a:t>
            </a:r>
            <a:r>
              <a:rPr lang="en-US" dirty="0" err="1" smtClean="0"/>
              <a:t>parfor</a:t>
            </a:r>
            <a:endParaRPr lang="en-US" dirty="0" smtClean="0"/>
          </a:p>
          <a:p>
            <a:pPr marL="178274" indent="-178274">
              <a:buFont typeface="Arial" pitchFamily="34" charset="0"/>
              <a:buChar char="•"/>
            </a:pPr>
            <a:r>
              <a:rPr lang="en-US" dirty="0" smtClean="0"/>
              <a:t>I used batch </a:t>
            </a:r>
          </a:p>
          <a:p>
            <a:pPr marL="178274" indent="-178274">
              <a:buFont typeface="Arial" pitchFamily="34" charset="0"/>
              <a:buChar char="•"/>
            </a:pPr>
            <a:r>
              <a:rPr lang="en-US" dirty="0" smtClean="0"/>
              <a:t>I</a:t>
            </a:r>
            <a:r>
              <a:rPr lang="en-US" baseline="0" dirty="0" smtClean="0"/>
              <a:t> r</a:t>
            </a:r>
            <a:r>
              <a:rPr lang="en-US" dirty="0" smtClean="0"/>
              <a:t>an this on Amazon EC2 (no need to advertise that, but it is true!)</a:t>
            </a:r>
          </a:p>
          <a:p>
            <a:pPr lvl="0"/>
            <a:endParaRPr lang="en-US" dirty="0" smtClean="0"/>
          </a:p>
          <a:p>
            <a:pPr lvl="0"/>
            <a:r>
              <a:rPr lang="en-US" dirty="0" smtClean="0"/>
              <a:t>For this benchmark, we ran the ODE parameter sweep for different</a:t>
            </a:r>
            <a:r>
              <a:rPr lang="en-US" baseline="0" dirty="0" smtClean="0"/>
              <a:t> numbers of </a:t>
            </a:r>
            <a:r>
              <a:rPr lang="en-US" dirty="0" smtClean="0"/>
              <a:t>parameter combinations,</a:t>
            </a:r>
            <a:r>
              <a:rPr lang="en-US" baseline="0" dirty="0" smtClean="0"/>
              <a:t> and different numbers of Workers.</a:t>
            </a:r>
          </a:p>
          <a:p>
            <a:pPr lvl="0"/>
            <a:endParaRPr lang="en-US" dirty="0"/>
          </a:p>
          <a:p>
            <a:pPr lvl="0"/>
            <a:r>
              <a:rPr lang="en-US" dirty="0" smtClean="0"/>
              <a:t>In this case,  my cluster has 128 cores, and I used up to 128 Workers.   I ran one case at  a time.   The 1 Worker case provides a single-threaded baseline.</a:t>
            </a:r>
          </a:p>
          <a:p>
            <a:pPr lvl="0"/>
            <a:endParaRPr lang="en-US" dirty="0" smtClean="0"/>
          </a:p>
          <a:p>
            <a:pPr lvl="0"/>
            <a:r>
              <a:rPr lang="en-US" dirty="0" smtClean="0"/>
              <a:t>This slide summarizes the results.   The plots on the right directly represent the data in the table. </a:t>
            </a:r>
            <a:r>
              <a:rPr lang="en-US" baseline="0" dirty="0" smtClean="0"/>
              <a:t> </a:t>
            </a:r>
          </a:p>
          <a:p>
            <a:pPr lvl="0"/>
            <a:endParaRPr lang="en-US" dirty="0" smtClean="0"/>
          </a:p>
          <a:p>
            <a:pPr defTabSz="950793" eaLnBrk="1" fontAlgn="auto" hangingPunct="1">
              <a:spcBef>
                <a:spcPts val="0"/>
              </a:spcBef>
              <a:spcAft>
                <a:spcPts val="0"/>
              </a:spcAft>
              <a:defRPr/>
            </a:pPr>
            <a:r>
              <a:rPr lang="en-US" dirty="0" smtClean="0"/>
              <a:t>We note that  for the</a:t>
            </a:r>
            <a:r>
              <a:rPr lang="en-US" baseline="0" dirty="0" smtClean="0"/>
              <a:t> smaller problems, </a:t>
            </a:r>
            <a:r>
              <a:rPr lang="en-US" dirty="0" smtClean="0"/>
              <a:t>as we increase the number of Workers, eventually, the  overhead for including more workers  offsets the additional speed-up.      </a:t>
            </a:r>
          </a:p>
          <a:p>
            <a:r>
              <a:rPr lang="en-US" dirty="0" smtClean="0"/>
              <a:t>In general, the </a:t>
            </a:r>
            <a:r>
              <a:rPr lang="en-US" dirty="0"/>
              <a:t>speedup achieved by using  </a:t>
            </a:r>
            <a:r>
              <a:rPr lang="en-US" dirty="0" smtClean="0"/>
              <a:t>a cluster depends </a:t>
            </a:r>
            <a:r>
              <a:rPr lang="en-US" dirty="0"/>
              <a:t>on the problem </a:t>
            </a:r>
            <a:r>
              <a:rPr lang="en-US" dirty="0" smtClean="0"/>
              <a:t>size and complexity  </a:t>
            </a:r>
            <a:r>
              <a:rPr lang="en-US" dirty="0"/>
              <a:t>as well as the underlying hardware and networking infrastructure</a:t>
            </a:r>
            <a:r>
              <a:rPr lang="en-US" dirty="0" smtClean="0"/>
              <a:t>.  One should expect to be able to achieve</a:t>
            </a:r>
            <a:r>
              <a:rPr lang="en-US" baseline="0" dirty="0" smtClean="0"/>
              <a:t> reduced computation times on the order of 1 minute.  That is, for best scaling, one needs to start with a long-running computationally intensive problem.</a:t>
            </a:r>
            <a:endParaRPr lang="en-US" dirty="0"/>
          </a:p>
          <a:p>
            <a:pPr lvl="0"/>
            <a:endParaRPr lang="en-US" dirty="0"/>
          </a:p>
          <a:p>
            <a:pPr lvl="0"/>
            <a:r>
              <a:rPr lang="en-US" dirty="0" smtClean="0"/>
              <a:t>This</a:t>
            </a:r>
            <a:r>
              <a:rPr lang="en-US" baseline="0" dirty="0" smtClean="0"/>
              <a:t> example shows how overhead influences expectation in terms of </a:t>
            </a:r>
            <a:r>
              <a:rPr lang="en-US" baseline="0" dirty="0" err="1" smtClean="0"/>
              <a:t>parfor</a:t>
            </a:r>
            <a:r>
              <a:rPr lang="en-US" baseline="0" dirty="0" smtClean="0"/>
              <a:t> performance.  One could make similar observations looking at the effect of the </a:t>
            </a:r>
            <a:r>
              <a:rPr lang="en-US" baseline="0" dirty="0" err="1" smtClean="0"/>
              <a:t>matlabpool</a:t>
            </a:r>
            <a:r>
              <a:rPr lang="en-US" baseline="0" dirty="0" smtClean="0"/>
              <a:t> setup.</a:t>
            </a:r>
            <a:endParaRPr lang="en-US" dirty="0"/>
          </a:p>
          <a:p>
            <a:pPr lvl="0"/>
            <a:endParaRPr lang="en-US" dirty="0" smtClean="0"/>
          </a:p>
          <a:p>
            <a:pPr lvl="1"/>
            <a:endParaRPr lang="en-US" dirty="0"/>
          </a:p>
          <a:p>
            <a:endParaRPr lang="en-US" dirty="0"/>
          </a:p>
        </p:txBody>
      </p:sp>
      <p:sp>
        <p:nvSpPr>
          <p:cNvPr id="4" name="Slide Number Placeholder 3"/>
          <p:cNvSpPr>
            <a:spLocks noGrp="1"/>
          </p:cNvSpPr>
          <p:nvPr>
            <p:ph type="sldNum" sz="quarter" idx="10"/>
          </p:nvPr>
        </p:nvSpPr>
        <p:spPr/>
        <p:txBody>
          <a:bodyPr/>
          <a:lstStyle/>
          <a:p>
            <a:fld id="{AD73B8C3-A209-4A55-9261-22C2A02B3159}" type="slidenum">
              <a:rPr lang="en-US" smtClean="0"/>
              <a:pPr/>
              <a:t>71</a:t>
            </a:fld>
            <a:endParaRPr lang="en-US"/>
          </a:p>
        </p:txBody>
      </p:sp>
    </p:spTree>
    <p:extLst>
      <p:ext uri="{BB962C8B-B14F-4D97-AF65-F5344CB8AC3E}">
        <p14:creationId xmlns:p14="http://schemas.microsoft.com/office/powerpoint/2010/main" val="42409944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ZA" dirty="0" smtClean="0"/>
              <a:t>Where to go to learn more.</a:t>
            </a:r>
            <a:endParaRPr lang="en-ZA" dirty="0"/>
          </a:p>
        </p:txBody>
      </p:sp>
      <p:sp>
        <p:nvSpPr>
          <p:cNvPr id="4" name="Slide Number Placeholder 3"/>
          <p:cNvSpPr>
            <a:spLocks noGrp="1"/>
          </p:cNvSpPr>
          <p:nvPr>
            <p:ph type="sldNum" sz="quarter" idx="10"/>
          </p:nvPr>
        </p:nvSpPr>
        <p:spPr/>
        <p:txBody>
          <a:bodyPr/>
          <a:lstStyle/>
          <a:p>
            <a:fld id="{87C8828D-83EF-4F7E-9AD0-D80DB534DF3F}" type="slidenum">
              <a:rPr lang="en-ZA" smtClean="0"/>
              <a:pPr/>
              <a:t>74</a:t>
            </a:fld>
            <a:endParaRPr lang="en-ZA"/>
          </a:p>
        </p:txBody>
      </p:sp>
    </p:spTree>
    <p:extLst>
      <p:ext uri="{BB962C8B-B14F-4D97-AF65-F5344CB8AC3E}">
        <p14:creationId xmlns:p14="http://schemas.microsoft.com/office/powerpoint/2010/main" val="21430267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ZA" dirty="0" smtClean="0"/>
              <a:t>How to reconcile the slides with showing</a:t>
            </a:r>
            <a:r>
              <a:rPr lang="en-ZA" baseline="0" dirty="0" smtClean="0"/>
              <a:t> on the website?</a:t>
            </a:r>
            <a:endParaRPr lang="en-ZA" dirty="0"/>
          </a:p>
        </p:txBody>
      </p:sp>
      <p:sp>
        <p:nvSpPr>
          <p:cNvPr id="4" name="Slide Number Placeholder 3"/>
          <p:cNvSpPr>
            <a:spLocks noGrp="1"/>
          </p:cNvSpPr>
          <p:nvPr>
            <p:ph type="sldNum" sz="quarter" idx="10"/>
          </p:nvPr>
        </p:nvSpPr>
        <p:spPr/>
        <p:txBody>
          <a:bodyPr/>
          <a:lstStyle/>
          <a:p>
            <a:fld id="{87C8828D-83EF-4F7E-9AD0-D80DB534DF3F}" type="slidenum">
              <a:rPr lang="en-ZA" smtClean="0"/>
              <a:pPr/>
              <a:t>75</a:t>
            </a:fld>
            <a:endParaRPr lang="en-ZA"/>
          </a:p>
        </p:txBody>
      </p:sp>
    </p:spTree>
    <p:extLst>
      <p:ext uri="{BB962C8B-B14F-4D97-AF65-F5344CB8AC3E}">
        <p14:creationId xmlns:p14="http://schemas.microsoft.com/office/powerpoint/2010/main" val="21430267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7C8828D-83EF-4F7E-9AD0-D80DB534DF3F}" type="slidenum">
              <a:rPr lang="en-ZA" smtClean="0"/>
              <a:pPr/>
              <a:t>76</a:t>
            </a:fld>
            <a:endParaRPr lang="en-ZA"/>
          </a:p>
        </p:txBody>
      </p:sp>
    </p:spTree>
    <p:extLst>
      <p:ext uri="{BB962C8B-B14F-4D97-AF65-F5344CB8AC3E}">
        <p14:creationId xmlns:p14="http://schemas.microsoft.com/office/powerpoint/2010/main" val="16110841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pPr>
              <a:buFont typeface="Arial" pitchFamily="34" charset="0"/>
              <a:buChar char="•"/>
            </a:pPr>
            <a:r>
              <a:rPr lang="en-ZA" dirty="0" smtClean="0"/>
              <a:t>Ramp-up:</a:t>
            </a:r>
            <a:r>
              <a:rPr lang="en-ZA" baseline="0" dirty="0" smtClean="0"/>
              <a:t> for people wanting to get started quickly – jump start a project and teach them how to use the tools at the same time.</a:t>
            </a:r>
          </a:p>
          <a:p>
            <a:pPr>
              <a:buFont typeface="Arial" pitchFamily="34" charset="0"/>
              <a:buChar char="•"/>
            </a:pPr>
            <a:r>
              <a:rPr lang="en-ZA" baseline="0" dirty="0" smtClean="0"/>
              <a:t>System Implementation: Full or partial. </a:t>
            </a:r>
          </a:p>
          <a:p>
            <a:pPr>
              <a:buFont typeface="Arial" pitchFamily="34" charset="0"/>
              <a:buChar char="•"/>
            </a:pPr>
            <a:r>
              <a:rPr lang="en-ZA" baseline="0" dirty="0" smtClean="0"/>
              <a:t>Previous projects have been in communications, finance, process, </a:t>
            </a:r>
            <a:r>
              <a:rPr lang="en-ZA" baseline="0" dirty="0" err="1" smtClean="0"/>
              <a:t>aerodef</a:t>
            </a:r>
            <a:r>
              <a:rPr lang="en-ZA" baseline="0" dirty="0" smtClean="0"/>
              <a:t>, energy production, automotive</a:t>
            </a:r>
          </a:p>
          <a:p>
            <a:pPr lvl="1">
              <a:buFont typeface="Arial" pitchFamily="34" charset="0"/>
              <a:buChar char="•"/>
            </a:pPr>
            <a:r>
              <a:rPr lang="en-ZA" baseline="0" dirty="0" smtClean="0"/>
              <a:t>Gareth to get permission for use of </a:t>
            </a:r>
            <a:r>
              <a:rPr lang="en-ZA" baseline="0" dirty="0" err="1" smtClean="0"/>
              <a:t>Tellumat</a:t>
            </a:r>
            <a:r>
              <a:rPr lang="en-ZA" baseline="0" dirty="0" smtClean="0"/>
              <a:t>, Denel Dynamics, </a:t>
            </a:r>
            <a:r>
              <a:rPr lang="en-ZA" baseline="0" dirty="0" err="1" smtClean="0"/>
              <a:t>Powertech</a:t>
            </a:r>
            <a:r>
              <a:rPr lang="en-ZA" baseline="0" dirty="0" smtClean="0"/>
              <a:t>, Anglo Technical Systems &amp; as many more as possible</a:t>
            </a:r>
          </a:p>
          <a:p>
            <a:pPr>
              <a:buFont typeface="Arial" pitchFamily="34" charset="0"/>
              <a:buChar char="•"/>
            </a:pPr>
            <a:endParaRPr lang="en-ZA" dirty="0"/>
          </a:p>
        </p:txBody>
      </p:sp>
      <p:sp>
        <p:nvSpPr>
          <p:cNvPr id="4" name="Header Placeholder 3"/>
          <p:cNvSpPr>
            <a:spLocks noGrp="1"/>
          </p:cNvSpPr>
          <p:nvPr>
            <p:ph type="hdr" sz="quarter" idx="10"/>
          </p:nvPr>
        </p:nvSpPr>
        <p:spPr/>
        <p:txBody>
          <a:bodyPr/>
          <a:lstStyle/>
          <a:p>
            <a:pPr>
              <a:defRPr/>
            </a:pPr>
            <a:r>
              <a:rPr lang="en-ZA" smtClean="0"/>
              <a:t>Header</a:t>
            </a:r>
            <a:endParaRPr lang="en-ZA"/>
          </a:p>
        </p:txBody>
      </p:sp>
      <p:sp>
        <p:nvSpPr>
          <p:cNvPr id="5" name="Date Placeholder 4"/>
          <p:cNvSpPr>
            <a:spLocks noGrp="1"/>
          </p:cNvSpPr>
          <p:nvPr>
            <p:ph type="dt" idx="11"/>
          </p:nvPr>
        </p:nvSpPr>
        <p:spPr/>
        <p:txBody>
          <a:bodyPr/>
          <a:lstStyle/>
          <a:p>
            <a:pPr>
              <a:defRPr/>
            </a:pPr>
            <a:r>
              <a:rPr lang="en-ZA" smtClean="0"/>
              <a:t>Date</a:t>
            </a:r>
            <a:endParaRPr lang="en-ZA"/>
          </a:p>
        </p:txBody>
      </p:sp>
      <p:sp>
        <p:nvSpPr>
          <p:cNvPr id="6" name="Footer Placeholder 5"/>
          <p:cNvSpPr>
            <a:spLocks noGrp="1"/>
          </p:cNvSpPr>
          <p:nvPr>
            <p:ph type="ftr" sz="quarter" idx="12"/>
          </p:nvPr>
        </p:nvSpPr>
        <p:spPr/>
        <p:txBody>
          <a:bodyPr/>
          <a:lstStyle/>
          <a:p>
            <a:pPr>
              <a:defRPr/>
            </a:pPr>
            <a:r>
              <a:rPr lang="en-ZA" smtClean="0"/>
              <a:t>Footer</a:t>
            </a:r>
            <a:endParaRPr lang="en-ZA"/>
          </a:p>
        </p:txBody>
      </p:sp>
      <p:sp>
        <p:nvSpPr>
          <p:cNvPr id="7" name="Slide Number Placeholder 6"/>
          <p:cNvSpPr>
            <a:spLocks noGrp="1"/>
          </p:cNvSpPr>
          <p:nvPr>
            <p:ph type="sldNum" sz="quarter" idx="13"/>
          </p:nvPr>
        </p:nvSpPr>
        <p:spPr/>
        <p:txBody>
          <a:bodyPr/>
          <a:lstStyle/>
          <a:p>
            <a:pPr>
              <a:defRPr/>
            </a:pPr>
            <a:fld id="{00653E9C-9A8E-44DE-B5E9-5ED23BCCBB0F}" type="slidenum">
              <a:rPr lang="en-ZA" smtClean="0"/>
              <a:pPr>
                <a:defRPr/>
              </a:pPr>
              <a:t>79</a:t>
            </a:fld>
            <a:endParaRPr lang="en-ZA"/>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a:spLocks noGrp="1" noChangeArrowheads="1"/>
          </p:cNvSpPr>
          <p:nvPr>
            <p:ph type="sldNum" sz="quarter" idx="5"/>
          </p:nvPr>
        </p:nvSpPr>
        <p:spPr>
          <a:noFill/>
        </p:spPr>
        <p:txBody>
          <a:bodyPr/>
          <a:lstStyle/>
          <a:p>
            <a:fld id="{A7D87C66-6009-4913-B1A6-9BE3DE09FEF1}" type="slidenum">
              <a:rPr lang="en-US" smtClean="0"/>
              <a:pPr/>
              <a:t>83</a:t>
            </a:fld>
            <a:endParaRPr lang="en-US" smtClean="0"/>
          </a:p>
        </p:txBody>
      </p:sp>
      <p:sp>
        <p:nvSpPr>
          <p:cNvPr id="356355" name="Rectangle 2"/>
          <p:cNvSpPr>
            <a:spLocks noGrp="1" noRot="1" noChangeAspect="1" noChangeArrowheads="1" noTextEdit="1"/>
          </p:cNvSpPr>
          <p:nvPr>
            <p:ph type="sldImg"/>
          </p:nvPr>
        </p:nvSpPr>
        <p:spPr>
          <a:xfrm>
            <a:off x="1262063" y="720725"/>
            <a:ext cx="4797425" cy="3598863"/>
          </a:xfrm>
          <a:ln/>
        </p:spPr>
      </p:sp>
      <p:sp>
        <p:nvSpPr>
          <p:cNvPr id="356356" name="Rectangle 3"/>
          <p:cNvSpPr>
            <a:spLocks noGrp="1" noChangeArrowheads="1"/>
          </p:cNvSpPr>
          <p:nvPr>
            <p:ph type="body" idx="1"/>
          </p:nvPr>
        </p:nvSpPr>
        <p:spPr>
          <a:xfrm>
            <a:off x="973670" y="4558906"/>
            <a:ext cx="5367867" cy="4322206"/>
          </a:xfrm>
          <a:noFill/>
          <a:ln/>
        </p:spPr>
        <p:txBody>
          <a:bodyPr>
            <a:normAutofit fontScale="32500" lnSpcReduction="20000"/>
          </a:bodyPr>
          <a:lstStyle/>
          <a:p>
            <a:pPr eaLnBrk="1" hangingPunct="1"/>
            <a:r>
              <a:rPr lang="en-US" b="1" dirty="0" smtClean="0"/>
              <a:t>Primary Industry: </a:t>
            </a:r>
            <a:r>
              <a:rPr lang="en-US" b="0" dirty="0" smtClean="0"/>
              <a:t>Biotech and Pharmaceutical</a:t>
            </a:r>
          </a:p>
          <a:p>
            <a:pPr eaLnBrk="1" hangingPunct="1"/>
            <a:r>
              <a:rPr lang="en-US" b="1" dirty="0" smtClean="0"/>
              <a:t>Secondary</a:t>
            </a:r>
            <a:r>
              <a:rPr lang="en-US" b="1" baseline="0" dirty="0" smtClean="0"/>
              <a:t> Industries: </a:t>
            </a:r>
            <a:r>
              <a:rPr lang="en-US" b="0" baseline="0" dirty="0" smtClean="0"/>
              <a:t>Academia</a:t>
            </a:r>
            <a:endParaRPr lang="en-US" b="0" dirty="0" smtClean="0"/>
          </a:p>
          <a:p>
            <a:pPr defTabSz="966463">
              <a:defRPr/>
            </a:pPr>
            <a:r>
              <a:rPr lang="en-US" b="1" dirty="0" smtClean="0"/>
              <a:t>Product Capabilities: </a:t>
            </a:r>
            <a:r>
              <a:rPr lang="en-US" b="0" dirty="0" smtClean="0"/>
              <a:t>Data Analysis, Mathematical Modeling, Parallel Computing</a:t>
            </a:r>
          </a:p>
          <a:p>
            <a:pPr eaLnBrk="1" hangingPunct="1"/>
            <a:r>
              <a:rPr lang="en-US" b="1" dirty="0" smtClean="0"/>
              <a:t>Applications: </a:t>
            </a:r>
            <a:r>
              <a:rPr lang="en-US" b="0" dirty="0" smtClean="0"/>
              <a:t>Computational Biology</a:t>
            </a:r>
          </a:p>
          <a:p>
            <a:pPr defTabSz="966463">
              <a:defRPr/>
            </a:pPr>
            <a:r>
              <a:rPr lang="en-US" b="1" dirty="0" smtClean="0"/>
              <a:t>Products Used: </a:t>
            </a:r>
            <a:r>
              <a:rPr lang="en-US" b="0" dirty="0" smtClean="0"/>
              <a:t>MATLAB,</a:t>
            </a:r>
            <a:r>
              <a:rPr lang="en-US" b="0" baseline="0" dirty="0" smtClean="0"/>
              <a:t> MATLAB Distributed Computing Server, Neural Network Toolbox, Parallel Computing Toolbox</a:t>
            </a:r>
            <a:endParaRPr lang="en-US" b="0" dirty="0" smtClean="0"/>
          </a:p>
          <a:p>
            <a:pPr defTabSz="966463">
              <a:defRPr/>
            </a:pPr>
            <a:r>
              <a:rPr lang="en-US" b="1" dirty="0" smtClean="0"/>
              <a:t>Country: </a:t>
            </a:r>
            <a:r>
              <a:rPr lang="en-US" b="0" dirty="0" smtClean="0"/>
              <a:t>Sweden</a:t>
            </a:r>
            <a:endParaRPr lang="en-US" b="0" i="0" dirty="0" smtClean="0">
              <a:latin typeface="Verdana" pitchFamily="34" charset="0"/>
            </a:endParaRPr>
          </a:p>
          <a:p>
            <a:pPr eaLnBrk="1" hangingPunct="1"/>
            <a:endParaRPr lang="en-US" dirty="0" smtClean="0">
              <a:latin typeface="Verdana" pitchFamily="34" charset="0"/>
            </a:endParaRPr>
          </a:p>
          <a:p>
            <a:r>
              <a:rPr lang="en-US" b="1" dirty="0" smtClean="0"/>
              <a:t>Lund University Develops an Artificial Neural Network for Matching Heart Transplant Donors with Recipients </a:t>
            </a:r>
          </a:p>
          <a:p>
            <a:r>
              <a:rPr lang="en-US" dirty="0" smtClean="0"/>
              <a:t>A heart transplant recipient’s survival depends on dozens of variables, including the weight, gender, age, and blood type of both donor and recipient, and the ischemic time— or the time during a transplant when there is no blood flow to the organ. </a:t>
            </a:r>
          </a:p>
          <a:p>
            <a:endParaRPr lang="en-US" dirty="0" smtClean="0"/>
          </a:p>
          <a:p>
            <a:r>
              <a:rPr lang="en-US" dirty="0" smtClean="0"/>
              <a:t>To better understand transplant risk factors and improve patient outcomes, researchers at Lund University and </a:t>
            </a:r>
            <a:r>
              <a:rPr lang="en-US" dirty="0" err="1" smtClean="0"/>
              <a:t>Skåne</a:t>
            </a:r>
            <a:r>
              <a:rPr lang="en-US" dirty="0" smtClean="0"/>
              <a:t> University Hospital in Sweden use artificial neural networks (ANNs) to explore the complex nonlinear relationships among multiple variables. The ANN models are trained using donor and recipient data obtained from two global databases: the International Society for Heart and Lung Transplantation (ISHLT) registry and the Nordic Thoracic Transplantation Database (NTTD). The Lund researchers accelerated the training and simulation of their ANNs by using MATLAB, Neural Network Toolbox, and MathWorks parallel computing products. </a:t>
            </a:r>
          </a:p>
          <a:p>
            <a:endParaRPr lang="en-US" dirty="0" smtClean="0"/>
          </a:p>
          <a:p>
            <a:r>
              <a:rPr lang="en-US" dirty="0" smtClean="0"/>
              <a:t>“Many of the techniques we use are computer-intensive and time-consuming,” says Dr. Johan Nilsson, Associate Professor in the Division of Cardiothoracic Surgery at Lund University. “We used Parallel Computing Toolbox with MATLAB Distributed Computing Server to distribute the work on a 56-processor cluster. This enabled us to rapidly identify an optimal neural network configuration using MATLAB and Neural Network Toolbox, train the network using data from the transplantation databases, and then run simulations to analyze risk factors and survival rates.” </a:t>
            </a:r>
          </a:p>
          <a:p>
            <a:endParaRPr lang="en-US" dirty="0" smtClean="0"/>
          </a:p>
          <a:p>
            <a:pPr eaLnBrk="1" hangingPunct="1"/>
            <a:r>
              <a:rPr lang="en-US" b="1" dirty="0" smtClean="0"/>
              <a:t>The Challenge</a:t>
            </a:r>
          </a:p>
          <a:p>
            <a:r>
              <a:rPr lang="en-US" dirty="0" smtClean="0"/>
              <a:t>Understanding how various risk factors affect survival rates involved hundreds of thousands of computationally and data-intensive operations—for example, the team had to test hundreds of ANN configurations to identify the best one. An analysis of six variables requires the simulation of 30,000 different combinations. Simulating all these combinations for 50,000 patients took weeks using an open-source software package. </a:t>
            </a:r>
          </a:p>
          <a:p>
            <a:endParaRPr lang="en-US" dirty="0" smtClean="0"/>
          </a:p>
          <a:p>
            <a:r>
              <a:rPr lang="en-US" dirty="0" smtClean="0"/>
              <a:t>Nilsson and his colleagues encountered reliability problems with the software they were using, as well. “The software was unstable, which led to crashes during long, multiday simulations,” Nilsson explains. “In addition, some of the results it produced were not quite right. When we publish our findings, we need to be very sure we can trust the results.” </a:t>
            </a:r>
          </a:p>
          <a:p>
            <a:endParaRPr lang="en-US" dirty="0" smtClean="0"/>
          </a:p>
          <a:p>
            <a:pPr lvl="2" eaLnBrk="1" hangingPunct="1"/>
            <a:r>
              <a:rPr lang="en-US" i="1" dirty="0" smtClean="0">
                <a:solidFill>
                  <a:srgbClr val="C31313"/>
                </a:solidFill>
              </a:rPr>
              <a:t>“</a:t>
            </a:r>
            <a:r>
              <a:rPr lang="en-US" i="1" dirty="0" smtClean="0"/>
              <a:t>I spend a lot of time in the clinic, and don’t have the time or the technical expertise to learn, configure, and maintain software. MATLAB makes it easy for physicians like me to get work done and produce meaningful results.”</a:t>
            </a:r>
            <a:endParaRPr lang="en-US" i="1" dirty="0" smtClean="0">
              <a:solidFill>
                <a:srgbClr val="C31313"/>
              </a:solidFill>
            </a:endParaRPr>
          </a:p>
          <a:p>
            <a:pPr lvl="2" eaLnBrk="1" hangingPunct="1"/>
            <a:r>
              <a:rPr lang="en-US" i="1" dirty="0" smtClean="0">
                <a:solidFill>
                  <a:srgbClr val="C31313"/>
                </a:solidFill>
              </a:rPr>
              <a:t>- Dr. Johan Nilsso</a:t>
            </a:r>
            <a:r>
              <a:rPr lang="en-US" b="0" i="1" dirty="0" smtClean="0">
                <a:solidFill>
                  <a:srgbClr val="C31313"/>
                </a:solidFill>
              </a:rPr>
              <a:t>n, </a:t>
            </a:r>
            <a:r>
              <a:rPr lang="en-US" i="1" dirty="0" err="1" smtClean="0">
                <a:solidFill>
                  <a:schemeClr val="tx2"/>
                </a:solidFill>
                <a:ea typeface="Arial Unicode MS" pitchFamily="34" charset="-128"/>
                <a:cs typeface="Arial Unicode MS" pitchFamily="34" charset="-128"/>
              </a:rPr>
              <a:t>Skåne</a:t>
            </a:r>
            <a:r>
              <a:rPr lang="en-US" i="1" dirty="0" smtClean="0">
                <a:solidFill>
                  <a:schemeClr val="tx2"/>
                </a:solidFill>
                <a:ea typeface="Arial Unicode MS" pitchFamily="34" charset="-128"/>
                <a:cs typeface="Arial Unicode MS" pitchFamily="34" charset="-128"/>
              </a:rPr>
              <a:t> University Hospital, Lund University</a:t>
            </a:r>
            <a:endParaRPr lang="en-US" b="0" i="1" dirty="0" smtClean="0">
              <a:solidFill>
                <a:srgbClr val="C31313"/>
              </a:solidFill>
            </a:endParaRPr>
          </a:p>
          <a:p>
            <a:pPr eaLnBrk="1" hangingPunct="1"/>
            <a:endParaRPr lang="en-US" dirty="0" smtClean="0">
              <a:solidFill>
                <a:srgbClr val="C31313"/>
              </a:solidFill>
            </a:endParaRPr>
          </a:p>
          <a:p>
            <a:pPr eaLnBrk="1" hangingPunct="1"/>
            <a:r>
              <a:rPr lang="en-US" b="1" dirty="0" smtClean="0"/>
              <a:t>The Solution</a:t>
            </a:r>
          </a:p>
          <a:p>
            <a:pPr eaLnBrk="1" hangingPunct="1"/>
            <a:r>
              <a:rPr lang="en-US" dirty="0" smtClean="0"/>
              <a:t>To address the speed and reliability challenges, Lund University researchers developed their initial ANN model using MATLAB and Neural Network Toolbox. To find the optimal network configuration, they wrote MATLAB scripts that varied the number of hidden nodes used in the network for a range of weight decay (or regularization) values.</a:t>
            </a:r>
          </a:p>
          <a:p>
            <a:endParaRPr lang="en-US" dirty="0" smtClean="0"/>
          </a:p>
          <a:p>
            <a:r>
              <a:rPr lang="en-US" dirty="0" smtClean="0"/>
              <a:t>The team used Parallel Computing Toolbox and MATLAB Distributed Computing Server to accelerate the simulation of more than 200 ANN configurations. They then evaluated the results to find the best-performing configuration. </a:t>
            </a:r>
          </a:p>
          <a:p>
            <a:r>
              <a:rPr lang="en-US" dirty="0" smtClean="0"/>
              <a:t>After training the ANN using donor and recipient information from the databases, they verified the model’s accuracy by simulating outcomes for 10,000 patients that had been omitted from the training set. They then compared the results against actual survival rates.</a:t>
            </a:r>
          </a:p>
          <a:p>
            <a:endParaRPr lang="en-US" dirty="0" smtClean="0"/>
          </a:p>
          <a:p>
            <a:r>
              <a:rPr lang="en-US" dirty="0" smtClean="0"/>
              <a:t>In the next phase, the team conducted thousands of simulations in parallel to rank the 57 risk factors considered in the study for predicting long-term survival.</a:t>
            </a:r>
          </a:p>
          <a:p>
            <a:endParaRPr lang="en-US" dirty="0" smtClean="0"/>
          </a:p>
          <a:p>
            <a:r>
              <a:rPr lang="en-US" dirty="0" smtClean="0"/>
              <a:t>Using results from Monte Carlo simulations on the computer cluster and simulated annealing techniques, the researchers identified the best and worst possible donors for any particular recipient.</a:t>
            </a:r>
          </a:p>
          <a:p>
            <a:endParaRPr lang="en-US" dirty="0" smtClean="0"/>
          </a:p>
          <a:p>
            <a:r>
              <a:rPr lang="en-US" dirty="0" smtClean="0"/>
              <a:t>As a final step, the team developed an automated process that ranks the recipient waiting list to identify the best candidates for a prospective donor.</a:t>
            </a:r>
          </a:p>
          <a:p>
            <a:endParaRPr lang="en-US" dirty="0" smtClean="0"/>
          </a:p>
          <a:p>
            <a:r>
              <a:rPr lang="en-US" dirty="0" smtClean="0"/>
              <a:t>In the next major phase of the project, Lund University researchers are using the ANN to investigate the use of Human Leukocyte Antigen (HLA) genetic profiles to match donors with recipients.</a:t>
            </a:r>
          </a:p>
          <a:p>
            <a:endParaRPr lang="en-US" dirty="0" smtClean="0"/>
          </a:p>
          <a:p>
            <a:pPr eaLnBrk="1" hangingPunct="1"/>
            <a:r>
              <a:rPr lang="en-US" b="1" dirty="0" smtClean="0"/>
              <a:t>The Results</a:t>
            </a:r>
          </a:p>
          <a:p>
            <a:r>
              <a:rPr lang="en-US" dirty="0" smtClean="0"/>
              <a:t>■ </a:t>
            </a:r>
            <a:r>
              <a:rPr lang="en-US" b="1" dirty="0" smtClean="0"/>
              <a:t>Prospective five-year survival rate raised by up to 10%. </a:t>
            </a:r>
            <a:r>
              <a:rPr lang="en-US" dirty="0" smtClean="0"/>
              <a:t>“In a simulated randomized trial, the preliminary results show that the ANN model we developed using MATLAB and Neural Network Toolbox would transplant approximately 20% more patients than would have been considered using traditional selection criteria,” says Nilsson. “The prospective five-year survival rate for the ANN-selected patients was 5–10% higher than those matched with the criteria physicians use today.” </a:t>
            </a:r>
          </a:p>
          <a:p>
            <a:endParaRPr lang="en-US" dirty="0" smtClean="0"/>
          </a:p>
          <a:p>
            <a:r>
              <a:rPr lang="en-US" dirty="0" smtClean="0"/>
              <a:t>■ </a:t>
            </a:r>
            <a:r>
              <a:rPr lang="en-US" b="1" dirty="0" smtClean="0"/>
              <a:t>Network training time reduced by more than two-thirds. </a:t>
            </a:r>
            <a:r>
              <a:rPr lang="en-US" dirty="0" smtClean="0"/>
              <a:t>“Using Neural Network Toolbox and MATLAB, it took us 5 to 10 minutes to train our ANNs,” says Nilsson. “Training took 30 to 60 minutes using open-source software. That is a big difference, because we were training and evaluating hundreds of network configurations.” </a:t>
            </a:r>
          </a:p>
          <a:p>
            <a:endParaRPr lang="en-US" dirty="0" smtClean="0"/>
          </a:p>
          <a:p>
            <a:r>
              <a:rPr lang="en-US" dirty="0" smtClean="0"/>
              <a:t>■ </a:t>
            </a:r>
            <a:r>
              <a:rPr lang="en-US" b="1" dirty="0" smtClean="0"/>
              <a:t>Simulation time cut from weeks to days. </a:t>
            </a:r>
            <a:r>
              <a:rPr lang="en-US" dirty="0" smtClean="0"/>
              <a:t>“When we switched to MATLAB and MathWorks parallel computing technologies, we completed experiments that regularly took 3 to 4 weeks in about 5 days,” says Nilsson. “More importantly, the simulations were completed reliably, with no crashes.”</a:t>
            </a:r>
            <a:r>
              <a:rPr lang="en-US" b="1" dirty="0" smtClean="0"/>
              <a:t> </a:t>
            </a:r>
          </a:p>
          <a:p>
            <a:endParaRPr lang="en-US" sz="700" b="1" dirty="0" smtClean="0">
              <a:solidFill>
                <a:srgbClr val="154F8F"/>
              </a:solidFill>
            </a:endParaRPr>
          </a:p>
          <a:p>
            <a:r>
              <a:rPr lang="en-US" i="1" dirty="0" smtClean="0"/>
              <a:t>Learn More About Lund University: www.lunduniversity.lu.se, www.med.lu.se/aicts</a:t>
            </a:r>
          </a:p>
          <a:p>
            <a:endParaRPr lang="en-US" i="1" dirty="0" smtClean="0"/>
          </a:p>
          <a:p>
            <a:r>
              <a:rPr lang="en-US" dirty="0" smtClean="0"/>
              <a:t>This project is a collaboration with: </a:t>
            </a:r>
          </a:p>
          <a:p>
            <a:r>
              <a:rPr lang="en-US" dirty="0" smtClean="0"/>
              <a:t>• The Department of Clinical Sciences Lund at Lund University and </a:t>
            </a:r>
            <a:r>
              <a:rPr lang="en-US" dirty="0" err="1" smtClean="0"/>
              <a:t>Skåne</a:t>
            </a:r>
            <a:r>
              <a:rPr lang="en-US" dirty="0" smtClean="0"/>
              <a:t> University Hospital </a:t>
            </a:r>
          </a:p>
          <a:p>
            <a:r>
              <a:rPr lang="en-US" dirty="0" smtClean="0"/>
              <a:t>• The Department of Astronomy and Theoretical Physics at Lund University </a:t>
            </a:r>
          </a:p>
          <a:p>
            <a:r>
              <a:rPr lang="en-US" dirty="0" smtClean="0"/>
              <a:t>• The Competence Center of Clinical Research at </a:t>
            </a:r>
            <a:r>
              <a:rPr lang="en-US" dirty="0" err="1" smtClean="0"/>
              <a:t>Skåne</a:t>
            </a:r>
            <a:r>
              <a:rPr lang="en-US" dirty="0" smtClean="0"/>
              <a:t> University Hospital </a:t>
            </a:r>
            <a:endParaRPr lang="en-US" sz="700" dirty="0" smtClean="0">
              <a:solidFill>
                <a:srgbClr val="154F8F"/>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2188" cy="3600450"/>
          </a:xfrm>
        </p:spPr>
      </p:sp>
      <p:sp>
        <p:nvSpPr>
          <p:cNvPr id="3" name="Notes Placeholder 2"/>
          <p:cNvSpPr>
            <a:spLocks noGrp="1"/>
          </p:cNvSpPr>
          <p:nvPr>
            <p:ph type="body" idx="1"/>
          </p:nvPr>
        </p:nvSpPr>
        <p:spPr/>
        <p:txBody>
          <a:bodyPr/>
          <a:lstStyle/>
          <a:p>
            <a:pPr marL="362448" lvl="1" indent="-362448">
              <a:buFont typeface="Arial" pitchFamily="34" charset="0"/>
              <a:buChar char="•"/>
            </a:pPr>
            <a:r>
              <a:rPr lang="en-ZA" sz="2100" dirty="0"/>
              <a:t>Two major releases per year: </a:t>
            </a:r>
            <a:r>
              <a:rPr lang="en-ZA" sz="2100" dirty="0" err="1"/>
              <a:t>R</a:t>
            </a:r>
            <a:r>
              <a:rPr lang="en-ZA" sz="2100" i="1" dirty="0" err="1"/>
              <a:t>yyyy</a:t>
            </a:r>
            <a:r>
              <a:rPr lang="en-ZA" sz="2100" dirty="0" err="1"/>
              <a:t>a</a:t>
            </a:r>
            <a:r>
              <a:rPr lang="en-ZA" sz="2100" dirty="0"/>
              <a:t> and </a:t>
            </a:r>
            <a:r>
              <a:rPr lang="en-ZA" sz="2100" dirty="0" err="1"/>
              <a:t>R</a:t>
            </a:r>
            <a:r>
              <a:rPr lang="en-ZA" sz="2100" i="1" dirty="0" err="1"/>
              <a:t>yyyy</a:t>
            </a:r>
            <a:r>
              <a:rPr lang="en-ZA" sz="2100" dirty="0" err="1"/>
              <a:t>b</a:t>
            </a:r>
            <a:endParaRPr lang="en-ZA" sz="2100" dirty="0"/>
          </a:p>
          <a:p>
            <a:pPr marL="362448" lvl="1" indent="-362448">
              <a:buFont typeface="Zapf Dingbats" charset="2"/>
              <a:buChar char="n"/>
            </a:pPr>
            <a:endParaRPr lang="en-ZA" sz="2100" dirty="0"/>
          </a:p>
          <a:p>
            <a:pPr marL="181224" indent="-181224">
              <a:buFont typeface="Arial" pitchFamily="34" charset="0"/>
              <a:buChar char="•"/>
            </a:pPr>
            <a:r>
              <a:rPr lang="en-ZA" dirty="0" err="1" smtClean="0"/>
              <a:t>MathWorks</a:t>
            </a:r>
            <a:r>
              <a:rPr lang="en-ZA" dirty="0" smtClean="0"/>
              <a:t> software improvements driven mainly by customers</a:t>
            </a:r>
          </a:p>
          <a:p>
            <a:pPr lvl="1"/>
            <a:r>
              <a:rPr lang="en-ZA" dirty="0" smtClean="0"/>
              <a:t>Enhancement requests drive new features</a:t>
            </a:r>
          </a:p>
          <a:p>
            <a:pPr lvl="1"/>
            <a:r>
              <a:rPr lang="en-ZA" dirty="0" smtClean="0"/>
              <a:t>Support requests and bug reports drive bug-fixes</a:t>
            </a:r>
          </a:p>
          <a:p>
            <a:pPr lvl="1"/>
            <a:endParaRPr lang="en-ZA" dirty="0" smtClean="0"/>
          </a:p>
          <a:p>
            <a:pPr marL="181224" indent="-181224">
              <a:buFont typeface="Arial" pitchFamily="34" charset="0"/>
              <a:buChar char="•"/>
            </a:pPr>
            <a:r>
              <a:rPr lang="en-ZA" dirty="0" smtClean="0"/>
              <a:t>All customers subscribed to Software Maintenance Service get</a:t>
            </a:r>
          </a:p>
          <a:p>
            <a:pPr lvl="1"/>
            <a:r>
              <a:rPr lang="en-ZA" dirty="0" smtClean="0"/>
              <a:t>Access to every release</a:t>
            </a:r>
          </a:p>
          <a:p>
            <a:pPr lvl="1"/>
            <a:r>
              <a:rPr lang="en-ZA" dirty="0" smtClean="0"/>
              <a:t>Technical support</a:t>
            </a:r>
          </a:p>
          <a:p>
            <a:endParaRPr lang="en-ZA" dirty="0"/>
          </a:p>
        </p:txBody>
      </p:sp>
      <p:sp>
        <p:nvSpPr>
          <p:cNvPr id="4" name="Slide Number Placeholder 3"/>
          <p:cNvSpPr>
            <a:spLocks noGrp="1"/>
          </p:cNvSpPr>
          <p:nvPr>
            <p:ph type="sldNum" sz="quarter" idx="10"/>
          </p:nvPr>
        </p:nvSpPr>
        <p:spPr/>
        <p:txBody>
          <a:bodyPr/>
          <a:lstStyle/>
          <a:p>
            <a:fld id="{87C8828D-83EF-4F7E-9AD0-D80DB534DF3F}" type="slidenum">
              <a:rPr lang="en-ZA" smtClean="0">
                <a:solidFill>
                  <a:prstClr val="black"/>
                </a:solidFill>
              </a:rPr>
              <a:pPr/>
              <a:t>7</a:t>
            </a:fld>
            <a:endParaRPr lang="en-ZA">
              <a:solidFill>
                <a:prstClr val="black"/>
              </a:solidFill>
            </a:endParaRPr>
          </a:p>
        </p:txBody>
      </p:sp>
    </p:spTree>
    <p:extLst>
      <p:ext uri="{BB962C8B-B14F-4D97-AF65-F5344CB8AC3E}">
        <p14:creationId xmlns:p14="http://schemas.microsoft.com/office/powerpoint/2010/main" val="771440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ftr" sz="quarter" idx="4"/>
          </p:nvPr>
        </p:nvSpPr>
        <p:spPr>
          <a:noFill/>
        </p:spPr>
        <p:txBody>
          <a:bodyPr/>
          <a:lstStyle/>
          <a:p>
            <a:r>
              <a:rPr lang="en-US" smtClean="0"/>
              <a:t>The MathWorks</a:t>
            </a:r>
          </a:p>
        </p:txBody>
      </p:sp>
      <p:sp>
        <p:nvSpPr>
          <p:cNvPr id="36867" name="Rectangle 7"/>
          <p:cNvSpPr>
            <a:spLocks noGrp="1" noChangeArrowheads="1"/>
          </p:cNvSpPr>
          <p:nvPr>
            <p:ph type="sldNum" sz="quarter" idx="5"/>
          </p:nvPr>
        </p:nvSpPr>
        <p:spPr>
          <a:noFill/>
        </p:spPr>
        <p:txBody>
          <a:bodyPr/>
          <a:lstStyle/>
          <a:p>
            <a:fld id="{AB4A7730-780E-4666-A21D-345641465185}" type="slidenum">
              <a:rPr lang="en-US"/>
              <a:pPr/>
              <a:t>8</a:t>
            </a:fld>
            <a:endParaRPr lang="en-US"/>
          </a:p>
        </p:txBody>
      </p:sp>
      <p:sp>
        <p:nvSpPr>
          <p:cNvPr id="36868" name="Rectangle 2"/>
          <p:cNvSpPr>
            <a:spLocks noGrp="1" noRot="1" noChangeAspect="1" noChangeArrowheads="1" noTextEdit="1"/>
          </p:cNvSpPr>
          <p:nvPr>
            <p:ph type="sldImg"/>
          </p:nvPr>
        </p:nvSpPr>
        <p:spPr>
          <a:xfrm>
            <a:off x="1258888" y="720725"/>
            <a:ext cx="4797425" cy="3598863"/>
          </a:xfrm>
          <a:ln/>
        </p:spPr>
      </p:sp>
      <p:sp>
        <p:nvSpPr>
          <p:cNvPr id="3686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In fact, MATLAB</a:t>
            </a:r>
            <a:r>
              <a:rPr lang="en-US" baseline="0" dirty="0" smtClean="0"/>
              <a:t> has become one of the premier tools used in the finance industry primarily because it helps address these challenges. MATLAB is currently used by some of the most successful institutions in the industry, such as the top 15 asset management companies and 9 of the top 10 US commercial banks. Especially for the sake of this webinar the top 10 insurance companies as well 3 of the top 4 reinsurance companies are using </a:t>
            </a:r>
            <a:r>
              <a:rPr lang="en-US" baseline="0" dirty="0" err="1" smtClean="0"/>
              <a:t>MathWorks</a:t>
            </a:r>
            <a:r>
              <a:rPr lang="en-US" baseline="0" dirty="0" smtClean="0"/>
              <a:t> tools to </a:t>
            </a:r>
            <a:r>
              <a:rPr lang="en-US" baseline="0" dirty="0" err="1" smtClean="0"/>
              <a:t>analyse</a:t>
            </a:r>
            <a:r>
              <a:rPr lang="en-US" baseline="0" dirty="0" smtClean="0"/>
              <a:t>, model and create applications with MATLAB to be included in production environments.</a:t>
            </a:r>
          </a:p>
          <a:p>
            <a:r>
              <a:rPr lang="en-US" baseline="0" dirty="0" smtClean="0"/>
              <a:t>0:30</a:t>
            </a:r>
            <a:endParaRPr lang="en-US" dirty="0"/>
          </a:p>
        </p:txBody>
      </p:sp>
      <p:sp>
        <p:nvSpPr>
          <p:cNvPr id="4" name="Slide Number Placeholder 3"/>
          <p:cNvSpPr>
            <a:spLocks noGrp="1"/>
          </p:cNvSpPr>
          <p:nvPr>
            <p:ph type="sldNum" sz="quarter" idx="10"/>
          </p:nvPr>
        </p:nvSpPr>
        <p:spPr/>
        <p:txBody>
          <a:bodyPr/>
          <a:lstStyle/>
          <a:p>
            <a:fld id="{AD73B8C3-A209-4A55-9261-22C2A02B3159}"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594188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6"/>
          <p:cNvSpPr>
            <a:spLocks noGrp="1" noChangeArrowheads="1"/>
          </p:cNvSpPr>
          <p:nvPr>
            <p:ph type="ftr" sz="quarter" idx="4"/>
          </p:nvPr>
        </p:nvSpPr>
        <p:spPr>
          <a:noFill/>
        </p:spPr>
        <p:txBody>
          <a:bodyPr/>
          <a:lstStyle/>
          <a:p>
            <a:r>
              <a:rPr lang="en-GB" dirty="0" smtClean="0"/>
              <a:t>The MathWorks</a:t>
            </a:r>
          </a:p>
        </p:txBody>
      </p:sp>
      <p:sp>
        <p:nvSpPr>
          <p:cNvPr id="87043" name="Rectangle 7"/>
          <p:cNvSpPr>
            <a:spLocks noGrp="1" noChangeArrowheads="1"/>
          </p:cNvSpPr>
          <p:nvPr>
            <p:ph type="sldNum" sz="quarter" idx="5"/>
          </p:nvPr>
        </p:nvSpPr>
        <p:spPr>
          <a:noFill/>
        </p:spPr>
        <p:txBody>
          <a:bodyPr/>
          <a:lstStyle/>
          <a:p>
            <a:fld id="{936047DF-BE3B-4EF7-BEEB-B6A9EC774804}" type="slidenum">
              <a:rPr lang="en-GB" smtClean="0"/>
              <a:pPr/>
              <a:t>12</a:t>
            </a:fld>
            <a:endParaRPr lang="en-GB" smtClean="0"/>
          </a:p>
        </p:txBody>
      </p:sp>
      <p:sp>
        <p:nvSpPr>
          <p:cNvPr id="87044" name="Rectangle 2"/>
          <p:cNvSpPr>
            <a:spLocks noGrp="1" noRot="1" noChangeAspect="1" noChangeArrowheads="1" noTextEdit="1"/>
          </p:cNvSpPr>
          <p:nvPr>
            <p:ph type="sldImg"/>
          </p:nvPr>
        </p:nvSpPr>
        <p:spPr>
          <a:xfrm>
            <a:off x="1258888" y="720725"/>
            <a:ext cx="4797425" cy="3598863"/>
          </a:xfrm>
          <a:ln/>
        </p:spPr>
      </p:sp>
      <p:sp>
        <p:nvSpPr>
          <p:cNvPr id="87045" name="Rectangle 3"/>
          <p:cNvSpPr>
            <a:spLocks noGrp="1" noChangeArrowheads="1"/>
          </p:cNvSpPr>
          <p:nvPr>
            <p:ph type="body" idx="1"/>
          </p:nvPr>
        </p:nvSpPr>
        <p:spPr>
          <a:noFill/>
          <a:ln/>
        </p:spPr>
        <p:txBody>
          <a:bodyPr/>
          <a:lstStyle/>
          <a:p>
            <a:pPr eaLnBrk="1" hangingPunct="1"/>
            <a:r>
              <a:rPr lang="en-GB" dirty="0" smtClean="0"/>
              <a:t>[This is meant to be  a  quick review of Speeding up MATLAB]</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titl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11"/>
          <p:cNvSpPr txBox="1">
            <a:spLocks noChangeArrowheads="1"/>
          </p:cNvSpPr>
          <p:nvPr/>
        </p:nvSpPr>
        <p:spPr bwMode="auto">
          <a:xfrm rot="16200000">
            <a:off x="7452519" y="5120481"/>
            <a:ext cx="3200400" cy="122238"/>
          </a:xfrm>
          <a:prstGeom prst="rect">
            <a:avLst/>
          </a:prstGeom>
          <a:noFill/>
          <a:ln w="9525">
            <a:noFill/>
            <a:miter lim="800000"/>
            <a:headEnd/>
            <a:tailEnd/>
          </a:ln>
          <a:effectLst/>
        </p:spPr>
        <p:txBody>
          <a:bodyPr lIns="0" tIns="0" rIns="0" bIns="0">
            <a:spAutoFit/>
          </a:bodyPr>
          <a:lstStyle/>
          <a:p>
            <a:pPr>
              <a:spcBef>
                <a:spcPct val="50000"/>
              </a:spcBef>
              <a:defRPr/>
            </a:pPr>
            <a:r>
              <a:rPr lang="en-US" altLang="en-US" sz="800" baseline="0" dirty="0">
                <a:solidFill>
                  <a:srgbClr val="3B0076"/>
                </a:solidFill>
                <a:latin typeface="Arial" charset="0"/>
              </a:rPr>
              <a:t>© </a:t>
            </a:r>
            <a:r>
              <a:rPr lang="en-US" altLang="en-US" sz="800" baseline="0" dirty="0" smtClean="0">
                <a:solidFill>
                  <a:srgbClr val="3B0076"/>
                </a:solidFill>
                <a:latin typeface="Arial" charset="0"/>
              </a:rPr>
              <a:t>2013 OPTI-NUM </a:t>
            </a:r>
            <a:r>
              <a:rPr lang="en-US" altLang="en-US" sz="800" baseline="0" dirty="0">
                <a:solidFill>
                  <a:srgbClr val="3B0076"/>
                </a:solidFill>
                <a:latin typeface="Arial" charset="0"/>
              </a:rPr>
              <a:t>solutions (Pty) Ltd</a:t>
            </a:r>
          </a:p>
        </p:txBody>
      </p:sp>
      <p:sp>
        <p:nvSpPr>
          <p:cNvPr id="63492" name="Rectangle 4"/>
          <p:cNvSpPr>
            <a:spLocks noGrp="1" noChangeArrowheads="1"/>
          </p:cNvSpPr>
          <p:nvPr>
            <p:ph type="ctrTitle" sz="quarter"/>
          </p:nvPr>
        </p:nvSpPr>
        <p:spPr>
          <a:xfrm>
            <a:off x="685800" y="1295400"/>
            <a:ext cx="7772400" cy="1143000"/>
          </a:xfrm>
        </p:spPr>
        <p:txBody>
          <a:bodyPr/>
          <a:lstStyle>
            <a:lvl1pPr>
              <a:defRPr>
                <a:solidFill>
                  <a:srgbClr val="3B0076"/>
                </a:solidFill>
              </a:defRPr>
            </a:lvl1pPr>
          </a:lstStyle>
          <a:p>
            <a:r>
              <a:rPr lang="en-US" smtClean="0"/>
              <a:t>Click to edit Master title style</a:t>
            </a:r>
            <a:endParaRPr lang="en-ZA"/>
          </a:p>
        </p:txBody>
      </p:sp>
      <p:sp>
        <p:nvSpPr>
          <p:cNvPr id="63498" name="Rectangle 10"/>
          <p:cNvSpPr>
            <a:spLocks noGrp="1" noChangeArrowheads="1"/>
          </p:cNvSpPr>
          <p:nvPr>
            <p:ph type="subTitle" sz="quarter" idx="1"/>
          </p:nvPr>
        </p:nvSpPr>
        <p:spPr>
          <a:xfrm>
            <a:off x="685800" y="2514600"/>
            <a:ext cx="7772400" cy="1371600"/>
          </a:xfrm>
        </p:spPr>
        <p:txBody>
          <a:bodyPr/>
          <a:lstStyle>
            <a:lvl1pPr marL="0" indent="0">
              <a:buFont typeface="Zapf Dingbats" charset="2"/>
              <a:buNone/>
              <a:defRPr sz="2000">
                <a:solidFill>
                  <a:schemeClr val="bg1"/>
                </a:solidFill>
              </a:defRPr>
            </a:lvl1pPr>
          </a:lstStyle>
          <a:p>
            <a:r>
              <a:rPr lang="en-US" smtClean="0"/>
              <a:t>Click to edit Master subtitle style</a:t>
            </a:r>
            <a:endParaRPr lang="en-ZA"/>
          </a:p>
        </p:txBody>
      </p:sp>
      <p:sp>
        <p:nvSpPr>
          <p:cNvPr id="6" name="Rectangle 5"/>
          <p:cNvSpPr>
            <a:spLocks noGrp="1" noChangeArrowheads="1"/>
          </p:cNvSpPr>
          <p:nvPr>
            <p:ph type="ftr" sz="quarter" idx="10"/>
          </p:nvPr>
        </p:nvSpPr>
        <p:spPr>
          <a:xfrm>
            <a:off x="0" y="6553200"/>
            <a:ext cx="4038600" cy="304800"/>
          </a:xfrm>
        </p:spPr>
        <p:txBody>
          <a:bodyPr/>
          <a:lstStyle>
            <a:lvl1pPr>
              <a:defRPr baseline="-25000">
                <a:solidFill>
                  <a:schemeClr val="bg1"/>
                </a:solidFill>
              </a:defRPr>
            </a:lvl1pPr>
          </a:lstStyle>
          <a:p>
            <a:pPr>
              <a:defRPr/>
            </a:pPr>
            <a:r>
              <a:rPr lang="en-ZA" smtClean="0"/>
              <a:t>Parallel Computing with MATLAB</a:t>
            </a:r>
            <a:endParaRPr lang="en-ZA"/>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914400"/>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685800" y="1828800"/>
            <a:ext cx="7772400" cy="4267200"/>
          </a:xfrm>
        </p:spPr>
        <p:txBody>
          <a:bodyPr/>
          <a:lstStyle/>
          <a:p>
            <a:pPr lvl="0"/>
            <a:r>
              <a:rPr lang="en-US" noProof="0" smtClean="0"/>
              <a:t>Click icon to add table</a:t>
            </a:r>
            <a:endParaRPr lang="en-ZA" noProof="0" smtClean="0"/>
          </a:p>
        </p:txBody>
      </p:sp>
      <p:sp>
        <p:nvSpPr>
          <p:cNvPr id="4" name="Rectangle 9"/>
          <p:cNvSpPr>
            <a:spLocks noGrp="1" noChangeArrowheads="1"/>
          </p:cNvSpPr>
          <p:nvPr>
            <p:ph type="sldNum" sz="quarter" idx="10"/>
          </p:nvPr>
        </p:nvSpPr>
        <p:spPr>
          <a:ln/>
        </p:spPr>
        <p:txBody>
          <a:bodyPr/>
          <a:lstStyle>
            <a:lvl1pPr>
              <a:defRPr/>
            </a:lvl1pPr>
          </a:lstStyle>
          <a:p>
            <a:pPr>
              <a:defRPr/>
            </a:pPr>
            <a:fld id="{B01C2DE6-6893-469A-8B7A-E571DC4D8392}" type="slidenum">
              <a:rPr lang="en-US" altLang="en-US"/>
              <a:pPr>
                <a:defRPr/>
              </a:pPr>
              <a:t>‹#›</a:t>
            </a:fld>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r>
              <a:rPr lang="en-ZA" smtClean="0"/>
              <a:t>Parallel Computing with MATLAB</a:t>
            </a:r>
            <a:endParaRPr lang="en-ZA" dirty="0"/>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91440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685800" y="18288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Content Placeholder 3"/>
          <p:cNvSpPr>
            <a:spLocks noGrp="1"/>
          </p:cNvSpPr>
          <p:nvPr>
            <p:ph sz="half" idx="2"/>
          </p:nvPr>
        </p:nvSpPr>
        <p:spPr>
          <a:xfrm>
            <a:off x="4648200" y="18288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5" name="Rectangle 9"/>
          <p:cNvSpPr>
            <a:spLocks noGrp="1" noChangeArrowheads="1"/>
          </p:cNvSpPr>
          <p:nvPr>
            <p:ph type="sldNum" sz="quarter" idx="10"/>
          </p:nvPr>
        </p:nvSpPr>
        <p:spPr>
          <a:ln/>
        </p:spPr>
        <p:txBody>
          <a:bodyPr/>
          <a:lstStyle>
            <a:lvl1pPr>
              <a:defRPr/>
            </a:lvl1pPr>
          </a:lstStyle>
          <a:p>
            <a:pPr>
              <a:defRPr/>
            </a:pPr>
            <a:fld id="{6B645EA6-AD98-44C7-87B2-8EB2BAE70D55}" type="slidenum">
              <a:rPr lang="en-US" altLang="en-US"/>
              <a:pPr>
                <a:defRPr/>
              </a:pPr>
              <a:t>‹#›</a:t>
            </a:fld>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r>
              <a:rPr lang="en-ZA" smtClean="0"/>
              <a:t>Parallel Computing with MATLAB</a:t>
            </a:r>
            <a:endParaRPr lang="en-ZA" dirty="0"/>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titl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11"/>
          <p:cNvSpPr txBox="1">
            <a:spLocks noChangeArrowheads="1"/>
          </p:cNvSpPr>
          <p:nvPr/>
        </p:nvSpPr>
        <p:spPr bwMode="auto">
          <a:xfrm rot="16200000">
            <a:off x="7452519" y="5120046"/>
            <a:ext cx="3200400" cy="123111"/>
          </a:xfrm>
          <a:prstGeom prst="rect">
            <a:avLst/>
          </a:prstGeom>
          <a:noFill/>
          <a:ln w="9525">
            <a:noFill/>
            <a:miter lim="800000"/>
            <a:headEnd/>
            <a:tailEnd/>
          </a:ln>
          <a:effectLst/>
        </p:spPr>
        <p:txBody>
          <a:bodyPr lIns="0" tIns="0" rIns="0" bIns="0">
            <a:spAutoFit/>
          </a:bodyPr>
          <a:lstStyle/>
          <a:p>
            <a:pPr eaLnBrk="1" fontAlgn="auto" hangingPunct="1">
              <a:spcBef>
                <a:spcPct val="50000"/>
              </a:spcBef>
              <a:spcAft>
                <a:spcPts val="0"/>
              </a:spcAft>
              <a:defRPr/>
            </a:pPr>
            <a:r>
              <a:rPr lang="en-US" altLang="en-US" sz="800" baseline="0" dirty="0">
                <a:solidFill>
                  <a:srgbClr val="3B0076"/>
                </a:solidFill>
                <a:latin typeface="Arial" charset="0"/>
              </a:rPr>
              <a:t>© </a:t>
            </a:r>
            <a:r>
              <a:rPr lang="en-US" altLang="en-US" sz="800" baseline="0" dirty="0" smtClean="0">
                <a:solidFill>
                  <a:srgbClr val="3B0076"/>
                </a:solidFill>
                <a:latin typeface="Arial" charset="0"/>
              </a:rPr>
              <a:t>2013 OPTI-NUM </a:t>
            </a:r>
            <a:r>
              <a:rPr lang="en-US" altLang="en-US" sz="800" baseline="0" dirty="0">
                <a:solidFill>
                  <a:srgbClr val="3B0076"/>
                </a:solidFill>
                <a:latin typeface="Arial" charset="0"/>
              </a:rPr>
              <a:t>solutions (Pty) Ltd</a:t>
            </a:r>
          </a:p>
        </p:txBody>
      </p:sp>
      <p:sp>
        <p:nvSpPr>
          <p:cNvPr id="63492" name="Rectangle 4"/>
          <p:cNvSpPr>
            <a:spLocks noGrp="1" noChangeArrowheads="1"/>
          </p:cNvSpPr>
          <p:nvPr>
            <p:ph type="ctrTitle" sz="quarter"/>
          </p:nvPr>
        </p:nvSpPr>
        <p:spPr>
          <a:xfrm>
            <a:off x="685800" y="1295400"/>
            <a:ext cx="7772400" cy="1143000"/>
          </a:xfrm>
        </p:spPr>
        <p:txBody>
          <a:bodyPr/>
          <a:lstStyle>
            <a:lvl1pPr>
              <a:defRPr>
                <a:solidFill>
                  <a:srgbClr val="3B0076"/>
                </a:solidFill>
              </a:defRPr>
            </a:lvl1pPr>
          </a:lstStyle>
          <a:p>
            <a:r>
              <a:rPr lang="en-US" smtClean="0"/>
              <a:t>Click to edit Master title style</a:t>
            </a:r>
            <a:endParaRPr lang="en-ZA"/>
          </a:p>
        </p:txBody>
      </p:sp>
      <p:sp>
        <p:nvSpPr>
          <p:cNvPr id="63498" name="Rectangle 10"/>
          <p:cNvSpPr>
            <a:spLocks noGrp="1" noChangeArrowheads="1"/>
          </p:cNvSpPr>
          <p:nvPr>
            <p:ph type="subTitle" sz="quarter" idx="1"/>
          </p:nvPr>
        </p:nvSpPr>
        <p:spPr>
          <a:xfrm>
            <a:off x="685800" y="2514600"/>
            <a:ext cx="7772400" cy="1371600"/>
          </a:xfrm>
        </p:spPr>
        <p:txBody>
          <a:bodyPr/>
          <a:lstStyle>
            <a:lvl1pPr marL="0" indent="0">
              <a:buFont typeface="Zapf Dingbats" charset="2"/>
              <a:buNone/>
              <a:defRPr sz="2000">
                <a:solidFill>
                  <a:schemeClr val="bg1"/>
                </a:solidFill>
              </a:defRPr>
            </a:lvl1pPr>
          </a:lstStyle>
          <a:p>
            <a:r>
              <a:rPr lang="en-US" smtClean="0"/>
              <a:t>Click to edit Master subtitle style</a:t>
            </a:r>
            <a:endParaRPr lang="en-ZA"/>
          </a:p>
        </p:txBody>
      </p:sp>
      <p:sp>
        <p:nvSpPr>
          <p:cNvPr id="6" name="Rectangle 5"/>
          <p:cNvSpPr>
            <a:spLocks noGrp="1" noChangeArrowheads="1"/>
          </p:cNvSpPr>
          <p:nvPr>
            <p:ph type="ftr" sz="quarter" idx="10"/>
          </p:nvPr>
        </p:nvSpPr>
        <p:spPr>
          <a:xfrm>
            <a:off x="0" y="6553200"/>
            <a:ext cx="4038600" cy="304800"/>
          </a:xfrm>
        </p:spPr>
        <p:txBody>
          <a:bodyPr/>
          <a:lstStyle>
            <a:lvl1pPr>
              <a:defRPr baseline="-25000">
                <a:solidFill>
                  <a:schemeClr val="bg1"/>
                </a:solidFill>
              </a:defRPr>
            </a:lvl1pPr>
          </a:lstStyle>
          <a:p>
            <a:r>
              <a:rPr lang="en-ZA" smtClean="0">
                <a:solidFill>
                  <a:prstClr val="white"/>
                </a:solidFill>
              </a:rPr>
              <a:t>Parallel Computing with MATLAB</a:t>
            </a:r>
            <a:endParaRPr lang="en-ZA">
              <a:solidFill>
                <a:prstClr val="white"/>
              </a:solidFill>
            </a:endParaRPr>
          </a:p>
        </p:txBody>
      </p:sp>
    </p:spTree>
    <p:extLst>
      <p:ext uri="{BB962C8B-B14F-4D97-AF65-F5344CB8AC3E}">
        <p14:creationId xmlns:p14="http://schemas.microsoft.com/office/powerpoint/2010/main" val="2209964099"/>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Rectangle 9"/>
          <p:cNvSpPr>
            <a:spLocks noGrp="1" noChangeArrowheads="1"/>
          </p:cNvSpPr>
          <p:nvPr>
            <p:ph type="sldNum" sz="quarter" idx="10"/>
          </p:nvPr>
        </p:nvSpPr>
        <p:spPr>
          <a:ln/>
        </p:spPr>
        <p:txBody>
          <a:bodyPr/>
          <a:lstStyle>
            <a:lvl1pPr>
              <a:defRPr/>
            </a:lvl1pPr>
          </a:lstStyle>
          <a:p>
            <a:fld id="{659CA439-CEAC-44BC-8A31-BE089E2264D4}" type="slidenum">
              <a:rPr lang="en-ZA" smtClean="0"/>
              <a:pPr/>
              <a:t>‹#›</a:t>
            </a:fld>
            <a:endParaRPr lang="en-ZA"/>
          </a:p>
        </p:txBody>
      </p:sp>
      <p:sp>
        <p:nvSpPr>
          <p:cNvPr id="5" name="Rectangle 10"/>
          <p:cNvSpPr>
            <a:spLocks noGrp="1" noChangeArrowheads="1"/>
          </p:cNvSpPr>
          <p:nvPr>
            <p:ph type="ftr" sz="quarter" idx="11"/>
          </p:nvPr>
        </p:nvSpPr>
        <p:spPr>
          <a:ln/>
        </p:spPr>
        <p:txBody>
          <a:bodyPr/>
          <a:lstStyle>
            <a:lvl1pPr>
              <a:defRPr/>
            </a:lvl1pPr>
          </a:lstStyle>
          <a:p>
            <a:r>
              <a:rPr lang="en-ZA" smtClean="0"/>
              <a:t>Parallel Computing with MATLAB</a:t>
            </a:r>
            <a:endParaRPr lang="en-ZA"/>
          </a:p>
        </p:txBody>
      </p:sp>
    </p:spTree>
    <p:extLst>
      <p:ext uri="{BB962C8B-B14F-4D97-AF65-F5344CB8AC3E}">
        <p14:creationId xmlns:p14="http://schemas.microsoft.com/office/powerpoint/2010/main" val="4103890041"/>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Z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fld id="{659CA439-CEAC-44BC-8A31-BE089E2264D4}" type="slidenum">
              <a:rPr lang="en-ZA" smtClean="0"/>
              <a:pPr/>
              <a:t>‹#›</a:t>
            </a:fld>
            <a:endParaRPr lang="en-ZA"/>
          </a:p>
        </p:txBody>
      </p:sp>
      <p:sp>
        <p:nvSpPr>
          <p:cNvPr id="5" name="Rectangle 10"/>
          <p:cNvSpPr>
            <a:spLocks noGrp="1" noChangeArrowheads="1"/>
          </p:cNvSpPr>
          <p:nvPr>
            <p:ph type="ftr" sz="quarter" idx="11"/>
          </p:nvPr>
        </p:nvSpPr>
        <p:spPr>
          <a:ln/>
        </p:spPr>
        <p:txBody>
          <a:bodyPr/>
          <a:lstStyle>
            <a:lvl1pPr>
              <a:defRPr/>
            </a:lvl1pPr>
          </a:lstStyle>
          <a:p>
            <a:r>
              <a:rPr lang="en-ZA" smtClean="0"/>
              <a:t>Parallel Computing with MATLAB</a:t>
            </a:r>
            <a:endParaRPr lang="en-ZA"/>
          </a:p>
        </p:txBody>
      </p:sp>
    </p:spTree>
    <p:extLst>
      <p:ext uri="{BB962C8B-B14F-4D97-AF65-F5344CB8AC3E}">
        <p14:creationId xmlns:p14="http://schemas.microsoft.com/office/powerpoint/2010/main" val="3049370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85800" y="1828800"/>
            <a:ext cx="3810000" cy="4267200"/>
          </a:xfrm>
        </p:spPr>
        <p:txBody>
          <a:bodyPr/>
          <a:lstStyle>
            <a:lvl1pPr algn="l" rtl="0" eaLnBrk="1" fontAlgn="base" hangingPunct="1">
              <a:spcBef>
                <a:spcPct val="20000"/>
              </a:spcBef>
              <a:spcAft>
                <a:spcPct val="0"/>
              </a:spcAft>
              <a:buSzPct val="75000"/>
              <a:buFont typeface="Zapf Dingbats" charset="2"/>
              <a:defRPr lang="en-US" sz="2000" dirty="0" smtClean="0">
                <a:solidFill>
                  <a:srgbClr val="3B0076"/>
                </a:solidFill>
                <a:latin typeface="+mn-lt"/>
                <a:ea typeface="+mn-ea"/>
                <a:cs typeface="+mn-cs"/>
              </a:defRPr>
            </a:lvl1pPr>
            <a:lvl2pPr algn="l" rtl="0" eaLnBrk="1" fontAlgn="base" hangingPunct="1">
              <a:spcBef>
                <a:spcPct val="20000"/>
              </a:spcBef>
              <a:spcAft>
                <a:spcPct val="0"/>
              </a:spcAft>
              <a:buSzPct val="75000"/>
              <a:buFont typeface="Zapf Dingbats" charset="2"/>
              <a:defRPr lang="en-US" sz="1800" dirty="0" smtClean="0">
                <a:solidFill>
                  <a:srgbClr val="3B0076"/>
                </a:solidFill>
                <a:latin typeface="+mn-lt"/>
                <a:ea typeface="+mn-ea"/>
                <a:cs typeface="+mn-cs"/>
              </a:defRPr>
            </a:lvl2pPr>
            <a:lvl3pPr algn="l" rtl="0" eaLnBrk="1" fontAlgn="base" hangingPunct="1">
              <a:spcBef>
                <a:spcPct val="20000"/>
              </a:spcBef>
              <a:spcAft>
                <a:spcPct val="0"/>
              </a:spcAft>
              <a:buSzPct val="75000"/>
              <a:buFont typeface="Zapf Dingbats" charset="2"/>
              <a:defRPr lang="en-US" sz="1600" dirty="0" smtClean="0">
                <a:solidFill>
                  <a:srgbClr val="3B0076"/>
                </a:solidFill>
                <a:latin typeface="+mn-lt"/>
                <a:ea typeface="+mn-ea"/>
                <a:cs typeface="+mn-cs"/>
              </a:defRPr>
            </a:lvl3pPr>
            <a:lvl4pPr algn="l" rtl="0" eaLnBrk="1" fontAlgn="base" hangingPunct="1">
              <a:spcBef>
                <a:spcPct val="20000"/>
              </a:spcBef>
              <a:spcAft>
                <a:spcPct val="0"/>
              </a:spcAft>
              <a:buSzPct val="75000"/>
              <a:buFont typeface="Zapf Dingbats" charset="2"/>
              <a:defRPr lang="en-US" sz="1400" dirty="0" smtClean="0">
                <a:solidFill>
                  <a:srgbClr val="3B0076"/>
                </a:solidFill>
                <a:latin typeface="+mn-lt"/>
                <a:ea typeface="+mn-ea"/>
                <a:cs typeface="+mn-cs"/>
              </a:defRPr>
            </a:lvl4pPr>
            <a:lvl5pPr algn="l" rtl="0" eaLnBrk="1" fontAlgn="base" hangingPunct="1">
              <a:spcBef>
                <a:spcPct val="20000"/>
              </a:spcBef>
              <a:spcAft>
                <a:spcPct val="0"/>
              </a:spcAft>
              <a:buSzPct val="75000"/>
              <a:buFont typeface="Zapf Dingbats" charset="2"/>
              <a:defRPr lang="en-ZA" sz="1200" dirty="0">
                <a:solidFill>
                  <a:srgbClr val="3B0076"/>
                </a:solidFill>
                <a:latin typeface="+mn-lt"/>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Content Placeholder 3"/>
          <p:cNvSpPr>
            <a:spLocks noGrp="1"/>
          </p:cNvSpPr>
          <p:nvPr>
            <p:ph sz="half" idx="2"/>
          </p:nvPr>
        </p:nvSpPr>
        <p:spPr>
          <a:xfrm>
            <a:off x="4648200" y="1828800"/>
            <a:ext cx="3810000" cy="4267200"/>
          </a:xfrm>
        </p:spPr>
        <p:txBody>
          <a:bodyPr/>
          <a:lstStyle>
            <a:lvl1pPr algn="l" rtl="0" eaLnBrk="1" fontAlgn="base" hangingPunct="1">
              <a:spcBef>
                <a:spcPct val="20000"/>
              </a:spcBef>
              <a:spcAft>
                <a:spcPct val="0"/>
              </a:spcAft>
              <a:buSzPct val="75000"/>
              <a:buFont typeface="Zapf Dingbats" charset="2"/>
              <a:defRPr lang="en-US" sz="2000" dirty="0" smtClean="0">
                <a:solidFill>
                  <a:srgbClr val="3B0076"/>
                </a:solidFill>
                <a:latin typeface="+mn-lt"/>
                <a:ea typeface="+mn-ea"/>
                <a:cs typeface="+mn-cs"/>
              </a:defRPr>
            </a:lvl1pPr>
            <a:lvl2pPr algn="l" rtl="0" eaLnBrk="1" fontAlgn="base" hangingPunct="1">
              <a:spcBef>
                <a:spcPct val="20000"/>
              </a:spcBef>
              <a:spcAft>
                <a:spcPct val="0"/>
              </a:spcAft>
              <a:buSzPct val="75000"/>
              <a:buFont typeface="Zapf Dingbats" charset="2"/>
              <a:defRPr lang="en-US" sz="1800" dirty="0" smtClean="0">
                <a:solidFill>
                  <a:srgbClr val="3B0076"/>
                </a:solidFill>
                <a:latin typeface="+mn-lt"/>
                <a:ea typeface="+mn-ea"/>
                <a:cs typeface="+mn-cs"/>
              </a:defRPr>
            </a:lvl2pPr>
            <a:lvl3pPr algn="l" rtl="0" eaLnBrk="1" fontAlgn="base" hangingPunct="1">
              <a:spcBef>
                <a:spcPct val="20000"/>
              </a:spcBef>
              <a:spcAft>
                <a:spcPct val="0"/>
              </a:spcAft>
              <a:buSzPct val="75000"/>
              <a:buFont typeface="Zapf Dingbats" charset="2"/>
              <a:defRPr lang="en-US" sz="1600" dirty="0" smtClean="0">
                <a:solidFill>
                  <a:srgbClr val="3B0076"/>
                </a:solidFill>
                <a:latin typeface="+mn-lt"/>
                <a:ea typeface="+mn-ea"/>
                <a:cs typeface="+mn-cs"/>
              </a:defRPr>
            </a:lvl3pPr>
            <a:lvl4pPr algn="l" rtl="0" eaLnBrk="1" fontAlgn="base" hangingPunct="1">
              <a:spcBef>
                <a:spcPct val="20000"/>
              </a:spcBef>
              <a:spcAft>
                <a:spcPct val="0"/>
              </a:spcAft>
              <a:buSzPct val="75000"/>
              <a:buFont typeface="Zapf Dingbats" charset="2"/>
              <a:defRPr lang="en-US" sz="1400" dirty="0" smtClean="0">
                <a:solidFill>
                  <a:srgbClr val="3B0076"/>
                </a:solidFill>
                <a:latin typeface="+mn-lt"/>
                <a:ea typeface="+mn-ea"/>
                <a:cs typeface="+mn-cs"/>
              </a:defRPr>
            </a:lvl4pPr>
            <a:lvl5pPr algn="l" rtl="0" eaLnBrk="1" fontAlgn="base" hangingPunct="1">
              <a:spcBef>
                <a:spcPct val="20000"/>
              </a:spcBef>
              <a:spcAft>
                <a:spcPct val="0"/>
              </a:spcAft>
              <a:buSzPct val="75000"/>
              <a:buFont typeface="Zapf Dingbats" charset="2"/>
              <a:defRPr lang="en-ZA" sz="1200" dirty="0">
                <a:solidFill>
                  <a:srgbClr val="3B0076"/>
                </a:solidFill>
                <a:latin typeface="+mn-lt"/>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5" name="Rectangle 9"/>
          <p:cNvSpPr>
            <a:spLocks noGrp="1" noChangeArrowheads="1"/>
          </p:cNvSpPr>
          <p:nvPr>
            <p:ph type="sldNum" sz="quarter" idx="10"/>
          </p:nvPr>
        </p:nvSpPr>
        <p:spPr>
          <a:ln/>
        </p:spPr>
        <p:txBody>
          <a:bodyPr/>
          <a:lstStyle>
            <a:lvl1pPr>
              <a:defRPr/>
            </a:lvl1pPr>
          </a:lstStyle>
          <a:p>
            <a:fld id="{659CA439-CEAC-44BC-8A31-BE089E2264D4}" type="slidenum">
              <a:rPr lang="en-ZA" smtClean="0"/>
              <a:pPr/>
              <a:t>‹#›</a:t>
            </a:fld>
            <a:endParaRPr lang="en-ZA"/>
          </a:p>
        </p:txBody>
      </p:sp>
      <p:sp>
        <p:nvSpPr>
          <p:cNvPr id="6" name="Rectangle 10"/>
          <p:cNvSpPr>
            <a:spLocks noGrp="1" noChangeArrowheads="1"/>
          </p:cNvSpPr>
          <p:nvPr>
            <p:ph type="ftr" sz="quarter" idx="11"/>
          </p:nvPr>
        </p:nvSpPr>
        <p:spPr>
          <a:ln/>
        </p:spPr>
        <p:txBody>
          <a:bodyPr/>
          <a:lstStyle>
            <a:lvl1pPr>
              <a:defRPr/>
            </a:lvl1pPr>
          </a:lstStyle>
          <a:p>
            <a:r>
              <a:rPr lang="en-ZA" smtClean="0"/>
              <a:t>Parallel Computing with MATLAB</a:t>
            </a:r>
            <a:endParaRPr lang="en-ZA"/>
          </a:p>
        </p:txBody>
      </p:sp>
    </p:spTree>
    <p:extLst>
      <p:ext uri="{BB962C8B-B14F-4D97-AF65-F5344CB8AC3E}">
        <p14:creationId xmlns:p14="http://schemas.microsoft.com/office/powerpoint/2010/main" val="414852581"/>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32"/>
            <a:ext cx="8229600" cy="560406"/>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5"/>
            <a:ext cx="4040188" cy="46512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00242"/>
            <a:ext cx="4040188" cy="4125923"/>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5" name="Text Placeholder 4"/>
          <p:cNvSpPr>
            <a:spLocks noGrp="1"/>
          </p:cNvSpPr>
          <p:nvPr>
            <p:ph type="body" sz="quarter" idx="3"/>
          </p:nvPr>
        </p:nvSpPr>
        <p:spPr>
          <a:xfrm>
            <a:off x="4645026" y="1535115"/>
            <a:ext cx="4041775" cy="46512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000242"/>
            <a:ext cx="4041775" cy="4125923"/>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7" name="Rectangle 9"/>
          <p:cNvSpPr>
            <a:spLocks noGrp="1" noChangeArrowheads="1"/>
          </p:cNvSpPr>
          <p:nvPr>
            <p:ph type="sldNum" sz="quarter" idx="10"/>
          </p:nvPr>
        </p:nvSpPr>
        <p:spPr>
          <a:ln/>
        </p:spPr>
        <p:txBody>
          <a:bodyPr/>
          <a:lstStyle>
            <a:lvl1pPr>
              <a:defRPr/>
            </a:lvl1pPr>
          </a:lstStyle>
          <a:p>
            <a:fld id="{659CA439-CEAC-44BC-8A31-BE089E2264D4}" type="slidenum">
              <a:rPr lang="en-ZA" smtClean="0"/>
              <a:pPr/>
              <a:t>‹#›</a:t>
            </a:fld>
            <a:endParaRPr lang="en-ZA"/>
          </a:p>
        </p:txBody>
      </p:sp>
      <p:sp>
        <p:nvSpPr>
          <p:cNvPr id="8" name="Rectangle 10"/>
          <p:cNvSpPr>
            <a:spLocks noGrp="1" noChangeArrowheads="1"/>
          </p:cNvSpPr>
          <p:nvPr>
            <p:ph type="ftr" sz="quarter" idx="11"/>
          </p:nvPr>
        </p:nvSpPr>
        <p:spPr>
          <a:ln/>
        </p:spPr>
        <p:txBody>
          <a:bodyPr/>
          <a:lstStyle>
            <a:lvl1pPr>
              <a:defRPr/>
            </a:lvl1pPr>
          </a:lstStyle>
          <a:p>
            <a:r>
              <a:rPr lang="en-ZA" smtClean="0"/>
              <a:t>Parallel Computing with MATLAB</a:t>
            </a:r>
            <a:endParaRPr lang="en-ZA"/>
          </a:p>
        </p:txBody>
      </p:sp>
    </p:spTree>
    <p:extLst>
      <p:ext uri="{BB962C8B-B14F-4D97-AF65-F5344CB8AC3E}">
        <p14:creationId xmlns:p14="http://schemas.microsoft.com/office/powerpoint/2010/main" val="3689575185"/>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dirty="0"/>
          </a:p>
        </p:txBody>
      </p:sp>
      <p:sp>
        <p:nvSpPr>
          <p:cNvPr id="3" name="Rectangle 9"/>
          <p:cNvSpPr>
            <a:spLocks noGrp="1" noChangeArrowheads="1"/>
          </p:cNvSpPr>
          <p:nvPr>
            <p:ph type="sldNum" sz="quarter" idx="10"/>
          </p:nvPr>
        </p:nvSpPr>
        <p:spPr>
          <a:ln/>
        </p:spPr>
        <p:txBody>
          <a:bodyPr/>
          <a:lstStyle>
            <a:lvl1pPr>
              <a:defRPr/>
            </a:lvl1pPr>
          </a:lstStyle>
          <a:p>
            <a:fld id="{659CA439-CEAC-44BC-8A31-BE089E2264D4}" type="slidenum">
              <a:rPr lang="en-ZA" smtClean="0"/>
              <a:pPr/>
              <a:t>‹#›</a:t>
            </a:fld>
            <a:endParaRPr lang="en-ZA"/>
          </a:p>
        </p:txBody>
      </p:sp>
      <p:sp>
        <p:nvSpPr>
          <p:cNvPr id="4" name="Rectangle 10"/>
          <p:cNvSpPr>
            <a:spLocks noGrp="1" noChangeArrowheads="1"/>
          </p:cNvSpPr>
          <p:nvPr>
            <p:ph type="ftr" sz="quarter" idx="11"/>
          </p:nvPr>
        </p:nvSpPr>
        <p:spPr>
          <a:ln/>
        </p:spPr>
        <p:txBody>
          <a:bodyPr/>
          <a:lstStyle>
            <a:lvl1pPr>
              <a:defRPr/>
            </a:lvl1pPr>
          </a:lstStyle>
          <a:p>
            <a:r>
              <a:rPr lang="en-ZA" smtClean="0"/>
              <a:t>Parallel Computing with MATLAB</a:t>
            </a:r>
            <a:endParaRPr lang="en-ZA"/>
          </a:p>
        </p:txBody>
      </p:sp>
    </p:spTree>
    <p:extLst>
      <p:ext uri="{BB962C8B-B14F-4D97-AF65-F5344CB8AC3E}">
        <p14:creationId xmlns:p14="http://schemas.microsoft.com/office/powerpoint/2010/main" val="4025876674"/>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fld id="{659CA439-CEAC-44BC-8A31-BE089E2264D4}" type="slidenum">
              <a:rPr lang="en-ZA" smtClean="0"/>
              <a:pPr/>
              <a:t>‹#›</a:t>
            </a:fld>
            <a:endParaRPr lang="en-ZA"/>
          </a:p>
        </p:txBody>
      </p:sp>
      <p:sp>
        <p:nvSpPr>
          <p:cNvPr id="3" name="Rectangle 10"/>
          <p:cNvSpPr>
            <a:spLocks noGrp="1" noChangeArrowheads="1"/>
          </p:cNvSpPr>
          <p:nvPr>
            <p:ph type="ftr" sz="quarter" idx="11"/>
          </p:nvPr>
        </p:nvSpPr>
        <p:spPr>
          <a:ln/>
        </p:spPr>
        <p:txBody>
          <a:bodyPr/>
          <a:lstStyle>
            <a:lvl1pPr>
              <a:defRPr/>
            </a:lvl1pPr>
          </a:lstStyle>
          <a:p>
            <a:r>
              <a:rPr lang="en-ZA" smtClean="0"/>
              <a:t>Parallel Computing with MATLAB</a:t>
            </a:r>
            <a:endParaRPr lang="en-ZA"/>
          </a:p>
        </p:txBody>
      </p:sp>
    </p:spTree>
    <p:extLst>
      <p:ext uri="{BB962C8B-B14F-4D97-AF65-F5344CB8AC3E}">
        <p14:creationId xmlns:p14="http://schemas.microsoft.com/office/powerpoint/2010/main" val="805037425"/>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597" y="83819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1" y="857234"/>
            <a:ext cx="5111750" cy="5268931"/>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Text Placeholder 3"/>
          <p:cNvSpPr>
            <a:spLocks noGrp="1"/>
          </p:cNvSpPr>
          <p:nvPr>
            <p:ph type="body" sz="half" idx="2"/>
          </p:nvPr>
        </p:nvSpPr>
        <p:spPr>
          <a:xfrm>
            <a:off x="428597" y="2000242"/>
            <a:ext cx="3008313" cy="41259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fld id="{659CA439-CEAC-44BC-8A31-BE089E2264D4}" type="slidenum">
              <a:rPr lang="en-ZA" smtClean="0"/>
              <a:pPr/>
              <a:t>‹#›</a:t>
            </a:fld>
            <a:endParaRPr lang="en-ZA"/>
          </a:p>
        </p:txBody>
      </p:sp>
      <p:sp>
        <p:nvSpPr>
          <p:cNvPr id="6" name="Rectangle 10"/>
          <p:cNvSpPr>
            <a:spLocks noGrp="1" noChangeArrowheads="1"/>
          </p:cNvSpPr>
          <p:nvPr>
            <p:ph type="ftr" sz="quarter" idx="11"/>
          </p:nvPr>
        </p:nvSpPr>
        <p:spPr>
          <a:ln/>
        </p:spPr>
        <p:txBody>
          <a:bodyPr/>
          <a:lstStyle>
            <a:lvl1pPr>
              <a:defRPr/>
            </a:lvl1pPr>
          </a:lstStyle>
          <a:p>
            <a:r>
              <a:rPr lang="en-ZA" smtClean="0"/>
              <a:t>Parallel Computing with MATLAB</a:t>
            </a:r>
            <a:endParaRPr lang="en-ZA"/>
          </a:p>
        </p:txBody>
      </p:sp>
    </p:spTree>
    <p:extLst>
      <p:ext uri="{BB962C8B-B14F-4D97-AF65-F5344CB8AC3E}">
        <p14:creationId xmlns:p14="http://schemas.microsoft.com/office/powerpoint/2010/main" val="1172901097"/>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Rectangle 9"/>
          <p:cNvSpPr>
            <a:spLocks noGrp="1" noChangeArrowheads="1"/>
          </p:cNvSpPr>
          <p:nvPr>
            <p:ph type="sldNum" sz="quarter" idx="10"/>
          </p:nvPr>
        </p:nvSpPr>
        <p:spPr>
          <a:ln/>
        </p:spPr>
        <p:txBody>
          <a:bodyPr/>
          <a:lstStyle>
            <a:lvl1pPr>
              <a:defRPr/>
            </a:lvl1pPr>
          </a:lstStyle>
          <a:p>
            <a:pPr>
              <a:defRPr/>
            </a:pPr>
            <a:fld id="{4301CAFF-952E-46F9-B5CA-0EB4370FF6BB}" type="slidenum">
              <a:rPr lang="en-US" altLang="en-US"/>
              <a:pPr>
                <a:defRPr/>
              </a:pPr>
              <a:t>‹#›</a:t>
            </a:fld>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r>
              <a:rPr lang="en-ZA" smtClean="0"/>
              <a:t>Parallel Computing with MATLAB</a:t>
            </a:r>
            <a:endParaRPr lang="en-ZA" dirty="0"/>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smtClean="0"/>
              <a:t>Click to edit Master title style</a:t>
            </a:r>
            <a:endParaRPr lang="en-ZA" dirty="0"/>
          </a:p>
        </p:txBody>
      </p:sp>
      <p:sp>
        <p:nvSpPr>
          <p:cNvPr id="3" name="Picture Placeholder 2"/>
          <p:cNvSpPr>
            <a:spLocks noGrp="1"/>
          </p:cNvSpPr>
          <p:nvPr>
            <p:ph type="pic" idx="1"/>
          </p:nvPr>
        </p:nvSpPr>
        <p:spPr>
          <a:xfrm>
            <a:off x="1792288" y="857233"/>
            <a:ext cx="5486400" cy="38703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fld id="{659CA439-CEAC-44BC-8A31-BE089E2264D4}" type="slidenum">
              <a:rPr lang="en-ZA" smtClean="0"/>
              <a:pPr/>
              <a:t>‹#›</a:t>
            </a:fld>
            <a:endParaRPr lang="en-ZA"/>
          </a:p>
        </p:txBody>
      </p:sp>
      <p:sp>
        <p:nvSpPr>
          <p:cNvPr id="6" name="Rectangle 10"/>
          <p:cNvSpPr>
            <a:spLocks noGrp="1" noChangeArrowheads="1"/>
          </p:cNvSpPr>
          <p:nvPr>
            <p:ph type="ftr" sz="quarter" idx="11"/>
          </p:nvPr>
        </p:nvSpPr>
        <p:spPr>
          <a:ln/>
        </p:spPr>
        <p:txBody>
          <a:bodyPr/>
          <a:lstStyle>
            <a:lvl1pPr>
              <a:defRPr/>
            </a:lvl1pPr>
          </a:lstStyle>
          <a:p>
            <a:r>
              <a:rPr lang="en-ZA" smtClean="0"/>
              <a:t>Parallel Computing with MATLAB</a:t>
            </a:r>
            <a:endParaRPr lang="en-ZA"/>
          </a:p>
        </p:txBody>
      </p:sp>
    </p:spTree>
    <p:extLst>
      <p:ext uri="{BB962C8B-B14F-4D97-AF65-F5344CB8AC3E}">
        <p14:creationId xmlns:p14="http://schemas.microsoft.com/office/powerpoint/2010/main" val="3951457725"/>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914400"/>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685800" y="1828800"/>
            <a:ext cx="7772400" cy="4267200"/>
          </a:xfrm>
        </p:spPr>
        <p:txBody>
          <a:bodyPr/>
          <a:lstStyle/>
          <a:p>
            <a:pPr lvl="0"/>
            <a:r>
              <a:rPr lang="en-US" noProof="0" smtClean="0"/>
              <a:t>Click icon to add table</a:t>
            </a:r>
            <a:endParaRPr lang="en-ZA" noProof="0" smtClean="0"/>
          </a:p>
        </p:txBody>
      </p:sp>
      <p:sp>
        <p:nvSpPr>
          <p:cNvPr id="4" name="Rectangle 9"/>
          <p:cNvSpPr>
            <a:spLocks noGrp="1" noChangeArrowheads="1"/>
          </p:cNvSpPr>
          <p:nvPr>
            <p:ph type="sldNum" sz="quarter" idx="10"/>
          </p:nvPr>
        </p:nvSpPr>
        <p:spPr>
          <a:ln/>
        </p:spPr>
        <p:txBody>
          <a:bodyPr/>
          <a:lstStyle>
            <a:lvl1pPr>
              <a:defRPr/>
            </a:lvl1pPr>
          </a:lstStyle>
          <a:p>
            <a:fld id="{659CA439-CEAC-44BC-8A31-BE089E2264D4}" type="slidenum">
              <a:rPr lang="en-ZA" smtClean="0"/>
              <a:pPr/>
              <a:t>‹#›</a:t>
            </a:fld>
            <a:endParaRPr lang="en-ZA"/>
          </a:p>
        </p:txBody>
      </p:sp>
      <p:sp>
        <p:nvSpPr>
          <p:cNvPr id="5" name="Rectangle 10"/>
          <p:cNvSpPr>
            <a:spLocks noGrp="1" noChangeArrowheads="1"/>
          </p:cNvSpPr>
          <p:nvPr>
            <p:ph type="ftr" sz="quarter" idx="11"/>
          </p:nvPr>
        </p:nvSpPr>
        <p:spPr>
          <a:ln/>
        </p:spPr>
        <p:txBody>
          <a:bodyPr/>
          <a:lstStyle>
            <a:lvl1pPr>
              <a:defRPr/>
            </a:lvl1pPr>
          </a:lstStyle>
          <a:p>
            <a:r>
              <a:rPr lang="en-ZA" smtClean="0"/>
              <a:t>Parallel Computing with MATLAB</a:t>
            </a:r>
            <a:endParaRPr lang="en-ZA"/>
          </a:p>
        </p:txBody>
      </p:sp>
    </p:spTree>
    <p:extLst>
      <p:ext uri="{BB962C8B-B14F-4D97-AF65-F5344CB8AC3E}">
        <p14:creationId xmlns:p14="http://schemas.microsoft.com/office/powerpoint/2010/main" val="405783250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91440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685800" y="18288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Content Placeholder 3"/>
          <p:cNvSpPr>
            <a:spLocks noGrp="1"/>
          </p:cNvSpPr>
          <p:nvPr>
            <p:ph sz="half" idx="2"/>
          </p:nvPr>
        </p:nvSpPr>
        <p:spPr>
          <a:xfrm>
            <a:off x="4648200" y="18288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5" name="Rectangle 9"/>
          <p:cNvSpPr>
            <a:spLocks noGrp="1" noChangeArrowheads="1"/>
          </p:cNvSpPr>
          <p:nvPr>
            <p:ph type="sldNum" sz="quarter" idx="10"/>
          </p:nvPr>
        </p:nvSpPr>
        <p:spPr>
          <a:ln/>
        </p:spPr>
        <p:txBody>
          <a:bodyPr/>
          <a:lstStyle>
            <a:lvl1pPr>
              <a:defRPr/>
            </a:lvl1pPr>
          </a:lstStyle>
          <a:p>
            <a:fld id="{659CA439-CEAC-44BC-8A31-BE089E2264D4}" type="slidenum">
              <a:rPr lang="en-ZA" smtClean="0"/>
              <a:pPr/>
              <a:t>‹#›</a:t>
            </a:fld>
            <a:endParaRPr lang="en-ZA"/>
          </a:p>
        </p:txBody>
      </p:sp>
      <p:sp>
        <p:nvSpPr>
          <p:cNvPr id="6" name="Rectangle 10"/>
          <p:cNvSpPr>
            <a:spLocks noGrp="1" noChangeArrowheads="1"/>
          </p:cNvSpPr>
          <p:nvPr>
            <p:ph type="ftr" sz="quarter" idx="11"/>
          </p:nvPr>
        </p:nvSpPr>
        <p:spPr>
          <a:ln/>
        </p:spPr>
        <p:txBody>
          <a:bodyPr/>
          <a:lstStyle>
            <a:lvl1pPr>
              <a:defRPr/>
            </a:lvl1pPr>
          </a:lstStyle>
          <a:p>
            <a:r>
              <a:rPr lang="en-ZA" smtClean="0"/>
              <a:t>Parallel Computing with MATLAB</a:t>
            </a:r>
            <a:endParaRPr lang="en-ZA"/>
          </a:p>
        </p:txBody>
      </p:sp>
    </p:spTree>
    <p:extLst>
      <p:ext uri="{BB962C8B-B14F-4D97-AF65-F5344CB8AC3E}">
        <p14:creationId xmlns:p14="http://schemas.microsoft.com/office/powerpoint/2010/main" val="1420136849"/>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0DF6D54B-A328-4501-ABC0-4B0FC4CF0D7A}" type="slidenum">
              <a:rPr lang="en-US" altLang="en-US"/>
              <a:pPr>
                <a:defRPr/>
              </a:pPr>
              <a:t>‹#›</a:t>
            </a:fld>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r>
              <a:rPr lang="en-ZA" smtClean="0"/>
              <a:t>Parallel Computing with MATLAB</a:t>
            </a:r>
            <a:endParaRPr lang="en-ZA" dirty="0"/>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85800" y="1828800"/>
            <a:ext cx="3810000" cy="4267200"/>
          </a:xfrm>
        </p:spPr>
        <p:txBody>
          <a:bodyPr/>
          <a:lstStyle>
            <a:lvl1pPr algn="l" rtl="0" eaLnBrk="1" fontAlgn="base" hangingPunct="1">
              <a:spcBef>
                <a:spcPct val="20000"/>
              </a:spcBef>
              <a:spcAft>
                <a:spcPct val="0"/>
              </a:spcAft>
              <a:buSzPct val="75000"/>
              <a:buFont typeface="Zapf Dingbats" charset="2"/>
              <a:defRPr lang="en-US" sz="2000" dirty="0" smtClean="0">
                <a:solidFill>
                  <a:srgbClr val="3B0076"/>
                </a:solidFill>
                <a:latin typeface="+mn-lt"/>
                <a:ea typeface="+mn-ea"/>
                <a:cs typeface="+mn-cs"/>
              </a:defRPr>
            </a:lvl1pPr>
            <a:lvl2pPr algn="l" rtl="0" eaLnBrk="1" fontAlgn="base" hangingPunct="1">
              <a:spcBef>
                <a:spcPct val="20000"/>
              </a:spcBef>
              <a:spcAft>
                <a:spcPct val="0"/>
              </a:spcAft>
              <a:buSzPct val="75000"/>
              <a:buFont typeface="Zapf Dingbats" charset="2"/>
              <a:defRPr lang="en-US" sz="1800" dirty="0" smtClean="0">
                <a:solidFill>
                  <a:srgbClr val="3B0076"/>
                </a:solidFill>
                <a:latin typeface="+mn-lt"/>
                <a:ea typeface="+mn-ea"/>
                <a:cs typeface="+mn-cs"/>
              </a:defRPr>
            </a:lvl2pPr>
            <a:lvl3pPr algn="l" rtl="0" eaLnBrk="1" fontAlgn="base" hangingPunct="1">
              <a:spcBef>
                <a:spcPct val="20000"/>
              </a:spcBef>
              <a:spcAft>
                <a:spcPct val="0"/>
              </a:spcAft>
              <a:buSzPct val="75000"/>
              <a:buFont typeface="Zapf Dingbats" charset="2"/>
              <a:defRPr lang="en-US" sz="1600" dirty="0" smtClean="0">
                <a:solidFill>
                  <a:srgbClr val="3B0076"/>
                </a:solidFill>
                <a:latin typeface="+mn-lt"/>
                <a:ea typeface="+mn-ea"/>
                <a:cs typeface="+mn-cs"/>
              </a:defRPr>
            </a:lvl3pPr>
            <a:lvl4pPr algn="l" rtl="0" eaLnBrk="1" fontAlgn="base" hangingPunct="1">
              <a:spcBef>
                <a:spcPct val="20000"/>
              </a:spcBef>
              <a:spcAft>
                <a:spcPct val="0"/>
              </a:spcAft>
              <a:buSzPct val="75000"/>
              <a:buFont typeface="Zapf Dingbats" charset="2"/>
              <a:defRPr lang="en-US" sz="1400" dirty="0" smtClean="0">
                <a:solidFill>
                  <a:srgbClr val="3B0076"/>
                </a:solidFill>
                <a:latin typeface="+mn-lt"/>
                <a:ea typeface="+mn-ea"/>
                <a:cs typeface="+mn-cs"/>
              </a:defRPr>
            </a:lvl4pPr>
            <a:lvl5pPr algn="l" rtl="0" eaLnBrk="1" fontAlgn="base" hangingPunct="1">
              <a:spcBef>
                <a:spcPct val="20000"/>
              </a:spcBef>
              <a:spcAft>
                <a:spcPct val="0"/>
              </a:spcAft>
              <a:buSzPct val="75000"/>
              <a:buFont typeface="Zapf Dingbats" charset="2"/>
              <a:defRPr lang="en-ZA" sz="1200" dirty="0">
                <a:solidFill>
                  <a:srgbClr val="3B0076"/>
                </a:solidFill>
                <a:latin typeface="+mn-lt"/>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Content Placeholder 3"/>
          <p:cNvSpPr>
            <a:spLocks noGrp="1"/>
          </p:cNvSpPr>
          <p:nvPr>
            <p:ph sz="half" idx="2"/>
          </p:nvPr>
        </p:nvSpPr>
        <p:spPr>
          <a:xfrm>
            <a:off x="4648200" y="1828800"/>
            <a:ext cx="3810000" cy="4267200"/>
          </a:xfrm>
        </p:spPr>
        <p:txBody>
          <a:bodyPr/>
          <a:lstStyle>
            <a:lvl1pPr algn="l" rtl="0" eaLnBrk="1" fontAlgn="base" hangingPunct="1">
              <a:spcBef>
                <a:spcPct val="20000"/>
              </a:spcBef>
              <a:spcAft>
                <a:spcPct val="0"/>
              </a:spcAft>
              <a:buSzPct val="75000"/>
              <a:buFont typeface="Zapf Dingbats" charset="2"/>
              <a:defRPr lang="en-US" sz="2000" dirty="0" smtClean="0">
                <a:solidFill>
                  <a:srgbClr val="3B0076"/>
                </a:solidFill>
                <a:latin typeface="+mn-lt"/>
                <a:ea typeface="+mn-ea"/>
                <a:cs typeface="+mn-cs"/>
              </a:defRPr>
            </a:lvl1pPr>
            <a:lvl2pPr algn="l" rtl="0" eaLnBrk="1" fontAlgn="base" hangingPunct="1">
              <a:spcBef>
                <a:spcPct val="20000"/>
              </a:spcBef>
              <a:spcAft>
                <a:spcPct val="0"/>
              </a:spcAft>
              <a:buSzPct val="75000"/>
              <a:buFont typeface="Zapf Dingbats" charset="2"/>
              <a:defRPr lang="en-US" sz="1800" dirty="0" smtClean="0">
                <a:solidFill>
                  <a:srgbClr val="3B0076"/>
                </a:solidFill>
                <a:latin typeface="+mn-lt"/>
                <a:ea typeface="+mn-ea"/>
                <a:cs typeface="+mn-cs"/>
              </a:defRPr>
            </a:lvl2pPr>
            <a:lvl3pPr algn="l" rtl="0" eaLnBrk="1" fontAlgn="base" hangingPunct="1">
              <a:spcBef>
                <a:spcPct val="20000"/>
              </a:spcBef>
              <a:spcAft>
                <a:spcPct val="0"/>
              </a:spcAft>
              <a:buSzPct val="75000"/>
              <a:buFont typeface="Zapf Dingbats" charset="2"/>
              <a:defRPr lang="en-US" sz="1600" dirty="0" smtClean="0">
                <a:solidFill>
                  <a:srgbClr val="3B0076"/>
                </a:solidFill>
                <a:latin typeface="+mn-lt"/>
                <a:ea typeface="+mn-ea"/>
                <a:cs typeface="+mn-cs"/>
              </a:defRPr>
            </a:lvl3pPr>
            <a:lvl4pPr algn="l" rtl="0" eaLnBrk="1" fontAlgn="base" hangingPunct="1">
              <a:spcBef>
                <a:spcPct val="20000"/>
              </a:spcBef>
              <a:spcAft>
                <a:spcPct val="0"/>
              </a:spcAft>
              <a:buSzPct val="75000"/>
              <a:buFont typeface="Zapf Dingbats" charset="2"/>
              <a:defRPr lang="en-US" sz="1400" dirty="0" smtClean="0">
                <a:solidFill>
                  <a:srgbClr val="3B0076"/>
                </a:solidFill>
                <a:latin typeface="+mn-lt"/>
                <a:ea typeface="+mn-ea"/>
                <a:cs typeface="+mn-cs"/>
              </a:defRPr>
            </a:lvl4pPr>
            <a:lvl5pPr algn="l" rtl="0" eaLnBrk="1" fontAlgn="base" hangingPunct="1">
              <a:spcBef>
                <a:spcPct val="20000"/>
              </a:spcBef>
              <a:spcAft>
                <a:spcPct val="0"/>
              </a:spcAft>
              <a:buSzPct val="75000"/>
              <a:buFont typeface="Zapf Dingbats" charset="2"/>
              <a:defRPr lang="en-ZA" sz="1200" dirty="0">
                <a:solidFill>
                  <a:srgbClr val="3B0076"/>
                </a:solidFill>
                <a:latin typeface="+mn-lt"/>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5" name="Rectangle 9"/>
          <p:cNvSpPr>
            <a:spLocks noGrp="1" noChangeArrowheads="1"/>
          </p:cNvSpPr>
          <p:nvPr>
            <p:ph type="sldNum" sz="quarter" idx="10"/>
          </p:nvPr>
        </p:nvSpPr>
        <p:spPr>
          <a:ln/>
        </p:spPr>
        <p:txBody>
          <a:bodyPr/>
          <a:lstStyle>
            <a:lvl1pPr>
              <a:defRPr/>
            </a:lvl1pPr>
          </a:lstStyle>
          <a:p>
            <a:pPr>
              <a:defRPr/>
            </a:pPr>
            <a:fld id="{8C1FD16E-0641-4D15-854D-C419912EBB7C}" type="slidenum">
              <a:rPr lang="en-US" altLang="en-US"/>
              <a:pPr>
                <a:defRPr/>
              </a:pPr>
              <a:t>‹#›</a:t>
            </a:fld>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r>
              <a:rPr lang="en-ZA" smtClean="0"/>
              <a:t>Parallel Computing with MATLAB</a:t>
            </a:r>
            <a:endParaRPr lang="en-ZA" dirty="0"/>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32"/>
            <a:ext cx="8229600" cy="560406"/>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46512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00240"/>
            <a:ext cx="4040188" cy="4125923"/>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5" name="Text Placeholder 4"/>
          <p:cNvSpPr>
            <a:spLocks noGrp="1"/>
          </p:cNvSpPr>
          <p:nvPr>
            <p:ph type="body" sz="quarter" idx="3"/>
          </p:nvPr>
        </p:nvSpPr>
        <p:spPr>
          <a:xfrm>
            <a:off x="4645025" y="1535113"/>
            <a:ext cx="4041775" cy="46512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00240"/>
            <a:ext cx="4041775" cy="4125923"/>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7" name="Rectangle 9"/>
          <p:cNvSpPr>
            <a:spLocks noGrp="1" noChangeArrowheads="1"/>
          </p:cNvSpPr>
          <p:nvPr>
            <p:ph type="sldNum" sz="quarter" idx="10"/>
          </p:nvPr>
        </p:nvSpPr>
        <p:spPr>
          <a:ln/>
        </p:spPr>
        <p:txBody>
          <a:bodyPr/>
          <a:lstStyle>
            <a:lvl1pPr>
              <a:defRPr/>
            </a:lvl1pPr>
          </a:lstStyle>
          <a:p>
            <a:pPr>
              <a:defRPr/>
            </a:pPr>
            <a:fld id="{6FE83FC6-6442-467E-8210-A33A3CAF437A}" type="slidenum">
              <a:rPr lang="en-US" altLang="en-US"/>
              <a:pPr>
                <a:defRPr/>
              </a:pPr>
              <a:t>‹#›</a:t>
            </a:fld>
            <a:endParaRPr lang="en-US" altLang="en-US"/>
          </a:p>
        </p:txBody>
      </p:sp>
      <p:sp>
        <p:nvSpPr>
          <p:cNvPr id="8" name="Rectangle 10"/>
          <p:cNvSpPr>
            <a:spLocks noGrp="1" noChangeArrowheads="1"/>
          </p:cNvSpPr>
          <p:nvPr>
            <p:ph type="ftr" sz="quarter" idx="11"/>
          </p:nvPr>
        </p:nvSpPr>
        <p:spPr>
          <a:ln/>
        </p:spPr>
        <p:txBody>
          <a:bodyPr/>
          <a:lstStyle>
            <a:lvl1pPr>
              <a:defRPr/>
            </a:lvl1pPr>
          </a:lstStyle>
          <a:p>
            <a:pPr>
              <a:defRPr/>
            </a:pPr>
            <a:r>
              <a:rPr lang="en-ZA" smtClean="0"/>
              <a:t>Parallel Computing with MATLAB</a:t>
            </a:r>
            <a:endParaRPr lang="en-ZA" dirty="0"/>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dirty="0"/>
          </a:p>
        </p:txBody>
      </p:sp>
      <p:sp>
        <p:nvSpPr>
          <p:cNvPr id="3" name="Rectangle 9"/>
          <p:cNvSpPr>
            <a:spLocks noGrp="1" noChangeArrowheads="1"/>
          </p:cNvSpPr>
          <p:nvPr>
            <p:ph type="sldNum" sz="quarter" idx="10"/>
          </p:nvPr>
        </p:nvSpPr>
        <p:spPr>
          <a:ln/>
        </p:spPr>
        <p:txBody>
          <a:bodyPr/>
          <a:lstStyle>
            <a:lvl1pPr>
              <a:defRPr/>
            </a:lvl1pPr>
          </a:lstStyle>
          <a:p>
            <a:pPr>
              <a:defRPr/>
            </a:pPr>
            <a:fld id="{4634D7FE-1C12-424A-B919-5E2A2809D13E}" type="slidenum">
              <a:rPr lang="en-US" altLang="en-US"/>
              <a:pPr>
                <a:defRPr/>
              </a:pPr>
              <a:t>‹#›</a:t>
            </a:fld>
            <a:endParaRPr lang="en-US" altLang="en-US"/>
          </a:p>
        </p:txBody>
      </p:sp>
      <p:sp>
        <p:nvSpPr>
          <p:cNvPr id="4" name="Rectangle 10"/>
          <p:cNvSpPr>
            <a:spLocks noGrp="1" noChangeArrowheads="1"/>
          </p:cNvSpPr>
          <p:nvPr>
            <p:ph type="ftr" sz="quarter" idx="11"/>
          </p:nvPr>
        </p:nvSpPr>
        <p:spPr>
          <a:ln/>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a:defRPr/>
            </a:pPr>
            <a:r>
              <a:rPr lang="en-ZA" smtClean="0"/>
              <a:t>Parallel Computing with MATLAB</a:t>
            </a:r>
            <a:endParaRPr lang="en-ZA" dirty="0" smtClean="0"/>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729054F1-5249-4BD1-86C5-473299F8F4E9}" type="slidenum">
              <a:rPr lang="en-US" altLang="en-US"/>
              <a:pPr>
                <a:defRPr/>
              </a:pPr>
              <a:t>‹#›</a:t>
            </a:fld>
            <a:endParaRPr lang="en-US" altLang="en-US"/>
          </a:p>
        </p:txBody>
      </p:sp>
      <p:sp>
        <p:nvSpPr>
          <p:cNvPr id="3" name="Rectangle 10"/>
          <p:cNvSpPr>
            <a:spLocks noGrp="1" noChangeArrowheads="1"/>
          </p:cNvSpPr>
          <p:nvPr>
            <p:ph type="ftr" sz="quarter" idx="11"/>
          </p:nvPr>
        </p:nvSpPr>
        <p:spPr>
          <a:ln/>
        </p:spPr>
        <p:txBody>
          <a:bodyPr/>
          <a:lstStyle>
            <a:lvl1pPr>
              <a:defRPr/>
            </a:lvl1pPr>
          </a:lstStyle>
          <a:p>
            <a:pPr>
              <a:defRPr/>
            </a:pPr>
            <a:r>
              <a:rPr lang="en-ZA" smtClean="0"/>
              <a:t>Parallel Computing with MATLAB</a:t>
            </a:r>
            <a:endParaRPr lang="en-ZA"/>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596" y="83819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857232"/>
            <a:ext cx="5111750" cy="5268931"/>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Text Placeholder 3"/>
          <p:cNvSpPr>
            <a:spLocks noGrp="1"/>
          </p:cNvSpPr>
          <p:nvPr>
            <p:ph type="body" sz="half" idx="2"/>
          </p:nvPr>
        </p:nvSpPr>
        <p:spPr>
          <a:xfrm>
            <a:off x="428596" y="2000240"/>
            <a:ext cx="3008313" cy="41259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56D809CA-CD73-43DB-82CC-882514B3DF03}" type="slidenum">
              <a:rPr lang="en-US" altLang="en-US"/>
              <a:pPr>
                <a:defRPr/>
              </a:pPr>
              <a:t>‹#›</a:t>
            </a:fld>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r>
              <a:rPr lang="en-ZA" smtClean="0"/>
              <a:t>Parallel Computing with MATLAB</a:t>
            </a:r>
            <a:endParaRPr lang="en-ZA" dirty="0"/>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smtClean="0"/>
              <a:t>Click to edit Master title style</a:t>
            </a:r>
            <a:endParaRPr lang="en-ZA" dirty="0"/>
          </a:p>
        </p:txBody>
      </p:sp>
      <p:sp>
        <p:nvSpPr>
          <p:cNvPr id="3" name="Picture Placeholder 2"/>
          <p:cNvSpPr>
            <a:spLocks noGrp="1"/>
          </p:cNvSpPr>
          <p:nvPr>
            <p:ph type="pic" idx="1"/>
          </p:nvPr>
        </p:nvSpPr>
        <p:spPr>
          <a:xfrm>
            <a:off x="1792288" y="857231"/>
            <a:ext cx="5486400" cy="38703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7B65D0ED-4FDF-4DEF-99FE-6928CE015389}" type="slidenum">
              <a:rPr lang="en-US" altLang="en-US"/>
              <a:pPr>
                <a:defRPr/>
              </a:pPr>
              <a:t>‹#›</a:t>
            </a:fld>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r>
              <a:rPr lang="en-ZA" smtClean="0"/>
              <a:t>Parallel Computing with MATLAB</a:t>
            </a:r>
            <a:endParaRPr lang="en-ZA" dirty="0"/>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6" descr="content"/>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4"/>
          <p:cNvSpPr>
            <a:spLocks noGrp="1" noChangeArrowheads="1"/>
          </p:cNvSpPr>
          <p:nvPr>
            <p:ph type="title"/>
          </p:nvPr>
        </p:nvSpPr>
        <p:spPr bwMode="auto">
          <a:xfrm>
            <a:off x="685800" y="914400"/>
            <a:ext cx="7772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5"/>
          <p:cNvSpPr>
            <a:spLocks noGrp="1" noChangeArrowheads="1"/>
          </p:cNvSpPr>
          <p:nvPr>
            <p:ph type="body" idx="1"/>
          </p:nvPr>
        </p:nvSpPr>
        <p:spPr bwMode="auto">
          <a:xfrm>
            <a:off x="685800" y="1828800"/>
            <a:ext cx="7772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level0</a:t>
            </a:r>
          </a:p>
          <a:p>
            <a:pPr lvl="4"/>
            <a:r>
              <a:rPr lang="en-US" altLang="en-US" dirty="0" smtClean="0"/>
              <a:t>Fifth level</a:t>
            </a:r>
          </a:p>
        </p:txBody>
      </p:sp>
      <p:sp>
        <p:nvSpPr>
          <p:cNvPr id="62471" name="Rectangle 7"/>
          <p:cNvSpPr>
            <a:spLocks noChangeArrowheads="1"/>
          </p:cNvSpPr>
          <p:nvPr/>
        </p:nvSpPr>
        <p:spPr bwMode="auto">
          <a:xfrm>
            <a:off x="6689725" y="263525"/>
            <a:ext cx="3175" cy="3175"/>
          </a:xfrm>
          <a:prstGeom prst="rect">
            <a:avLst/>
          </a:prstGeom>
          <a:solidFill>
            <a:srgbClr val="FFFFFF"/>
          </a:solidFill>
          <a:ln w="9525">
            <a:noFill/>
            <a:miter lim="800000"/>
            <a:headEnd/>
            <a:tailEnd/>
          </a:ln>
        </p:spPr>
        <p:txBody>
          <a:bodyPr/>
          <a:lstStyle/>
          <a:p>
            <a:pPr>
              <a:defRPr/>
            </a:pPr>
            <a:endParaRPr lang="en-ZA"/>
          </a:p>
        </p:txBody>
      </p:sp>
      <p:sp>
        <p:nvSpPr>
          <p:cNvPr id="62472" name="Rectangle 8"/>
          <p:cNvSpPr>
            <a:spLocks noChangeArrowheads="1"/>
          </p:cNvSpPr>
          <p:nvPr/>
        </p:nvSpPr>
        <p:spPr bwMode="auto">
          <a:xfrm>
            <a:off x="377825" y="263525"/>
            <a:ext cx="3175" cy="3175"/>
          </a:xfrm>
          <a:prstGeom prst="rect">
            <a:avLst/>
          </a:prstGeom>
          <a:solidFill>
            <a:srgbClr val="FFFFFF"/>
          </a:solidFill>
          <a:ln w="9525">
            <a:noFill/>
            <a:miter lim="800000"/>
            <a:headEnd/>
            <a:tailEnd/>
          </a:ln>
        </p:spPr>
        <p:txBody>
          <a:bodyPr/>
          <a:lstStyle/>
          <a:p>
            <a:pPr>
              <a:defRPr/>
            </a:pPr>
            <a:endParaRPr lang="en-ZA"/>
          </a:p>
        </p:txBody>
      </p:sp>
      <p:sp>
        <p:nvSpPr>
          <p:cNvPr id="62473" name="Rectangle 9"/>
          <p:cNvSpPr>
            <a:spLocks noGrp="1" noChangeArrowheads="1"/>
          </p:cNvSpPr>
          <p:nvPr>
            <p:ph type="sldNum" sz="quarter" idx="4"/>
          </p:nvPr>
        </p:nvSpPr>
        <p:spPr bwMode="auto">
          <a:xfrm>
            <a:off x="7848600" y="6553200"/>
            <a:ext cx="990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1" baseline="0">
                <a:solidFill>
                  <a:srgbClr val="3B0076"/>
                </a:solidFill>
                <a:latin typeface="+mn-lt"/>
              </a:defRPr>
            </a:lvl1pPr>
          </a:lstStyle>
          <a:p>
            <a:pPr>
              <a:defRPr/>
            </a:pPr>
            <a:fld id="{F7973E15-6291-4780-8C43-3726BD9F7C58}" type="slidenum">
              <a:rPr lang="en-US" altLang="en-US"/>
              <a:pPr>
                <a:defRPr/>
              </a:pPr>
              <a:t>‹#›</a:t>
            </a:fld>
            <a:endParaRPr lang="en-US" altLang="en-US"/>
          </a:p>
        </p:txBody>
      </p:sp>
      <p:sp>
        <p:nvSpPr>
          <p:cNvPr id="62474" name="Rectangle 10"/>
          <p:cNvSpPr>
            <a:spLocks noGrp="1" noChangeArrowheads="1"/>
          </p:cNvSpPr>
          <p:nvPr>
            <p:ph type="ftr" sz="quarter" idx="3"/>
          </p:nvPr>
        </p:nvSpPr>
        <p:spPr bwMode="auto">
          <a:xfrm>
            <a:off x="0" y="6477000"/>
            <a:ext cx="3581400" cy="381000"/>
          </a:xfrm>
          <a:prstGeom prst="rect">
            <a:avLst/>
          </a:prstGeom>
          <a:noFill/>
          <a:ln w="9525">
            <a:noFill/>
            <a:miter lim="800000"/>
            <a:headEnd/>
            <a:tailEnd/>
          </a:ln>
          <a:effectLst/>
        </p:spPr>
        <p:txBody>
          <a:bodyPr vert="horz" wrap="square" lIns="91440" tIns="82800" rIns="91440" bIns="82800" numCol="1" anchor="b" anchorCtr="0" compatLnSpc="1">
            <a:prstTxWarp prst="textNoShape">
              <a:avLst/>
            </a:prstTxWarp>
          </a:bodyPr>
          <a:lstStyle>
            <a:lvl1pPr>
              <a:defRPr sz="1200" baseline="0">
                <a:solidFill>
                  <a:srgbClr val="629CFA"/>
                </a:solidFill>
                <a:latin typeface="+mn-lt"/>
              </a:defRPr>
            </a:lvl1pPr>
          </a:lstStyle>
          <a:p>
            <a:pPr>
              <a:defRPr/>
            </a:pPr>
            <a:r>
              <a:rPr lang="en-ZA" smtClean="0"/>
              <a:t>Parallel Computing with MATLAB</a:t>
            </a:r>
            <a:endParaRPr lang="en-ZA" dirty="0"/>
          </a:p>
        </p:txBody>
      </p:sp>
      <p:sp>
        <p:nvSpPr>
          <p:cNvPr id="62479" name="Text Box 15"/>
          <p:cNvSpPr txBox="1">
            <a:spLocks noChangeArrowheads="1"/>
          </p:cNvSpPr>
          <p:nvPr/>
        </p:nvSpPr>
        <p:spPr bwMode="auto">
          <a:xfrm rot="-5400000">
            <a:off x="7452519" y="4663281"/>
            <a:ext cx="3200400" cy="122238"/>
          </a:xfrm>
          <a:prstGeom prst="rect">
            <a:avLst/>
          </a:prstGeom>
          <a:noFill/>
          <a:ln w="9525">
            <a:noFill/>
            <a:miter lim="800000"/>
            <a:headEnd/>
            <a:tailEnd/>
          </a:ln>
          <a:effectLst/>
        </p:spPr>
        <p:txBody>
          <a:bodyPr lIns="0" tIns="0" rIns="0" bIns="0">
            <a:spAutoFit/>
          </a:bodyPr>
          <a:lstStyle/>
          <a:p>
            <a:pPr>
              <a:spcBef>
                <a:spcPct val="50000"/>
              </a:spcBef>
              <a:defRPr/>
            </a:pPr>
            <a:r>
              <a:rPr lang="en-US" altLang="en-US" sz="800" baseline="0" dirty="0">
                <a:solidFill>
                  <a:srgbClr val="629CFA"/>
                </a:solidFill>
                <a:latin typeface="Arial" charset="0"/>
              </a:rPr>
              <a:t>© </a:t>
            </a:r>
            <a:r>
              <a:rPr lang="en-US" altLang="en-US" sz="800" baseline="0" dirty="0" smtClean="0">
                <a:solidFill>
                  <a:srgbClr val="629CFA"/>
                </a:solidFill>
                <a:latin typeface="Arial" charset="0"/>
              </a:rPr>
              <a:t>2013 </a:t>
            </a:r>
            <a:r>
              <a:rPr lang="en-US" altLang="en-US" sz="800" baseline="0" dirty="0">
                <a:solidFill>
                  <a:srgbClr val="629CFA"/>
                </a:solidFill>
                <a:latin typeface="Arial" charset="0"/>
              </a:rPr>
              <a:t>OPTI-NUM solutions (Pty) Ltd</a:t>
            </a:r>
          </a:p>
        </p:txBody>
      </p:sp>
    </p:spTree>
  </p:cSld>
  <p:clrMap bg1="lt1" tx1="dk1" bg2="lt2" tx2="dk2" accent1="accent1" accent2="accent2" accent3="accent3" accent4="accent4" accent5="accent5" accent6="accent6" hlink="hlink" folHlink="folHlink"/>
  <p:sldLayoutIdLst>
    <p:sldLayoutId id="2147483718"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spd="slow"/>
  <p:hf hdr="0" dt="0"/>
  <p:txStyles>
    <p:titleStyle>
      <a:lvl1pPr algn="l" rtl="0" eaLnBrk="1" fontAlgn="base" hangingPunct="1">
        <a:spcBef>
          <a:spcPct val="0"/>
        </a:spcBef>
        <a:spcAft>
          <a:spcPct val="0"/>
        </a:spcAft>
        <a:defRPr sz="2800">
          <a:solidFill>
            <a:srgbClr val="629CFA"/>
          </a:solidFill>
          <a:latin typeface="+mj-lt"/>
          <a:ea typeface="+mj-ea"/>
          <a:cs typeface="+mj-cs"/>
        </a:defRPr>
      </a:lvl1pPr>
      <a:lvl2pPr algn="l" rtl="0" eaLnBrk="1" fontAlgn="base" hangingPunct="1">
        <a:spcBef>
          <a:spcPct val="0"/>
        </a:spcBef>
        <a:spcAft>
          <a:spcPct val="0"/>
        </a:spcAft>
        <a:defRPr sz="2800">
          <a:solidFill>
            <a:srgbClr val="629CFA"/>
          </a:solidFill>
          <a:latin typeface="Calibri" pitchFamily="34" charset="0"/>
        </a:defRPr>
      </a:lvl2pPr>
      <a:lvl3pPr algn="l" rtl="0" eaLnBrk="1" fontAlgn="base" hangingPunct="1">
        <a:spcBef>
          <a:spcPct val="0"/>
        </a:spcBef>
        <a:spcAft>
          <a:spcPct val="0"/>
        </a:spcAft>
        <a:defRPr sz="2800">
          <a:solidFill>
            <a:srgbClr val="629CFA"/>
          </a:solidFill>
          <a:latin typeface="Calibri" pitchFamily="34" charset="0"/>
        </a:defRPr>
      </a:lvl3pPr>
      <a:lvl4pPr algn="l" rtl="0" eaLnBrk="1" fontAlgn="base" hangingPunct="1">
        <a:spcBef>
          <a:spcPct val="0"/>
        </a:spcBef>
        <a:spcAft>
          <a:spcPct val="0"/>
        </a:spcAft>
        <a:defRPr sz="2800">
          <a:solidFill>
            <a:srgbClr val="629CFA"/>
          </a:solidFill>
          <a:latin typeface="Calibri" pitchFamily="34" charset="0"/>
        </a:defRPr>
      </a:lvl4pPr>
      <a:lvl5pPr algn="l" rtl="0" eaLnBrk="1" fontAlgn="base" hangingPunct="1">
        <a:spcBef>
          <a:spcPct val="0"/>
        </a:spcBef>
        <a:spcAft>
          <a:spcPct val="0"/>
        </a:spcAft>
        <a:defRPr sz="2800">
          <a:solidFill>
            <a:srgbClr val="629CFA"/>
          </a:solidFill>
          <a:latin typeface="Calibri" pitchFamily="34" charset="0"/>
        </a:defRPr>
      </a:lvl5pPr>
      <a:lvl6pPr marL="457200" algn="l" rtl="0" eaLnBrk="1" fontAlgn="base" hangingPunct="1">
        <a:spcBef>
          <a:spcPct val="0"/>
        </a:spcBef>
        <a:spcAft>
          <a:spcPct val="0"/>
        </a:spcAft>
        <a:defRPr sz="2800">
          <a:solidFill>
            <a:srgbClr val="629CFA"/>
          </a:solidFill>
          <a:latin typeface="Arial" charset="0"/>
        </a:defRPr>
      </a:lvl6pPr>
      <a:lvl7pPr marL="914400" algn="l" rtl="0" eaLnBrk="1" fontAlgn="base" hangingPunct="1">
        <a:spcBef>
          <a:spcPct val="0"/>
        </a:spcBef>
        <a:spcAft>
          <a:spcPct val="0"/>
        </a:spcAft>
        <a:defRPr sz="2800">
          <a:solidFill>
            <a:srgbClr val="629CFA"/>
          </a:solidFill>
          <a:latin typeface="Arial" charset="0"/>
        </a:defRPr>
      </a:lvl7pPr>
      <a:lvl8pPr marL="1371600" algn="l" rtl="0" eaLnBrk="1" fontAlgn="base" hangingPunct="1">
        <a:spcBef>
          <a:spcPct val="0"/>
        </a:spcBef>
        <a:spcAft>
          <a:spcPct val="0"/>
        </a:spcAft>
        <a:defRPr sz="2800">
          <a:solidFill>
            <a:srgbClr val="629CFA"/>
          </a:solidFill>
          <a:latin typeface="Arial" charset="0"/>
        </a:defRPr>
      </a:lvl8pPr>
      <a:lvl9pPr marL="1828800" algn="l" rtl="0" eaLnBrk="1" fontAlgn="base" hangingPunct="1">
        <a:spcBef>
          <a:spcPct val="0"/>
        </a:spcBef>
        <a:spcAft>
          <a:spcPct val="0"/>
        </a:spcAft>
        <a:defRPr sz="2800">
          <a:solidFill>
            <a:srgbClr val="629CFA"/>
          </a:solidFill>
          <a:latin typeface="Arial" charset="0"/>
        </a:defRPr>
      </a:lvl9pPr>
    </p:titleStyle>
    <p:bodyStyle>
      <a:lvl1pPr marL="342900" indent="-342900" algn="l" rtl="0" eaLnBrk="1" fontAlgn="base" hangingPunct="1">
        <a:spcBef>
          <a:spcPct val="20000"/>
        </a:spcBef>
        <a:spcAft>
          <a:spcPct val="0"/>
        </a:spcAft>
        <a:buSzPct val="75000"/>
        <a:buFont typeface="Zapf Dingbats" charset="2"/>
        <a:buChar char="n"/>
        <a:defRPr sz="2000">
          <a:solidFill>
            <a:srgbClr val="3B0076"/>
          </a:solidFill>
          <a:latin typeface="+mn-lt"/>
          <a:ea typeface="+mn-ea"/>
          <a:cs typeface="+mn-cs"/>
        </a:defRPr>
      </a:lvl1pPr>
      <a:lvl2pPr marL="742950" indent="-285750" algn="l" rtl="0" eaLnBrk="1" fontAlgn="base" hangingPunct="1">
        <a:spcBef>
          <a:spcPct val="20000"/>
        </a:spcBef>
        <a:spcAft>
          <a:spcPct val="0"/>
        </a:spcAft>
        <a:buSzPct val="75000"/>
        <a:buFont typeface="Zapf Dingbats" charset="2"/>
        <a:buChar char="l"/>
        <a:defRPr>
          <a:solidFill>
            <a:srgbClr val="3B0076"/>
          </a:solidFill>
          <a:latin typeface="+mn-lt"/>
        </a:defRPr>
      </a:lvl2pPr>
      <a:lvl3pPr marL="1143000" indent="-228600" algn="l" rtl="0" eaLnBrk="1" fontAlgn="base" hangingPunct="1">
        <a:spcBef>
          <a:spcPct val="20000"/>
        </a:spcBef>
        <a:spcAft>
          <a:spcPct val="0"/>
        </a:spcAft>
        <a:buSzPct val="75000"/>
        <a:buFont typeface="Zapf Dingbats" charset="2"/>
        <a:buChar char="u"/>
        <a:defRPr sz="1600">
          <a:solidFill>
            <a:srgbClr val="3B0076"/>
          </a:solidFill>
          <a:latin typeface="+mn-lt"/>
        </a:defRPr>
      </a:lvl3pPr>
      <a:lvl4pPr marL="1600200" indent="-228600" algn="l" rtl="0" eaLnBrk="1" fontAlgn="base" hangingPunct="1">
        <a:spcBef>
          <a:spcPct val="20000"/>
        </a:spcBef>
        <a:spcAft>
          <a:spcPct val="0"/>
        </a:spcAft>
        <a:buSzPct val="75000"/>
        <a:buFont typeface="Zapf Dingbats" charset="2"/>
        <a:buChar char="o"/>
        <a:defRPr sz="1400">
          <a:solidFill>
            <a:srgbClr val="3B0076"/>
          </a:solidFill>
          <a:latin typeface="+mn-lt"/>
        </a:defRPr>
      </a:lvl4pPr>
      <a:lvl5pPr marL="2057400" indent="-228600" algn="l" rtl="0" eaLnBrk="1" fontAlgn="base" hangingPunct="1">
        <a:spcBef>
          <a:spcPct val="20000"/>
        </a:spcBef>
        <a:spcAft>
          <a:spcPct val="0"/>
        </a:spcAft>
        <a:buSzPct val="75000"/>
        <a:buFont typeface="Zapf Dingbats" charset="2"/>
        <a:buChar char="m"/>
        <a:defRPr sz="1200">
          <a:solidFill>
            <a:srgbClr val="3B0076"/>
          </a:solidFill>
          <a:latin typeface="+mn-lt"/>
        </a:defRPr>
      </a:lvl5pPr>
      <a:lvl6pPr marL="2514600" indent="-228600" algn="l" rtl="0" eaLnBrk="1" fontAlgn="base" hangingPunct="1">
        <a:spcBef>
          <a:spcPct val="20000"/>
        </a:spcBef>
        <a:spcAft>
          <a:spcPct val="0"/>
        </a:spcAft>
        <a:buSzPct val="75000"/>
        <a:buFont typeface="Zapf Dingbats" charset="2"/>
        <a:buChar char="m"/>
        <a:defRPr sz="1200">
          <a:solidFill>
            <a:srgbClr val="3B0076"/>
          </a:solidFill>
          <a:latin typeface="+mn-lt"/>
        </a:defRPr>
      </a:lvl6pPr>
      <a:lvl7pPr marL="2971800" indent="-228600" algn="l" rtl="0" eaLnBrk="1" fontAlgn="base" hangingPunct="1">
        <a:spcBef>
          <a:spcPct val="20000"/>
        </a:spcBef>
        <a:spcAft>
          <a:spcPct val="0"/>
        </a:spcAft>
        <a:buSzPct val="75000"/>
        <a:buFont typeface="Zapf Dingbats" charset="2"/>
        <a:buChar char="m"/>
        <a:defRPr sz="1200">
          <a:solidFill>
            <a:srgbClr val="3B0076"/>
          </a:solidFill>
          <a:latin typeface="+mn-lt"/>
        </a:defRPr>
      </a:lvl7pPr>
      <a:lvl8pPr marL="3429000" indent="-228600" algn="l" rtl="0" eaLnBrk="1" fontAlgn="base" hangingPunct="1">
        <a:spcBef>
          <a:spcPct val="20000"/>
        </a:spcBef>
        <a:spcAft>
          <a:spcPct val="0"/>
        </a:spcAft>
        <a:buSzPct val="75000"/>
        <a:buFont typeface="Zapf Dingbats" charset="2"/>
        <a:buChar char="m"/>
        <a:defRPr sz="1200">
          <a:solidFill>
            <a:srgbClr val="3B0076"/>
          </a:solidFill>
          <a:latin typeface="+mn-lt"/>
        </a:defRPr>
      </a:lvl8pPr>
      <a:lvl9pPr marL="3886200" indent="-228600" algn="l" rtl="0" eaLnBrk="1" fontAlgn="base" hangingPunct="1">
        <a:spcBef>
          <a:spcPct val="20000"/>
        </a:spcBef>
        <a:spcAft>
          <a:spcPct val="0"/>
        </a:spcAft>
        <a:buSzPct val="75000"/>
        <a:buFont typeface="Zapf Dingbats" charset="2"/>
        <a:buChar char="m"/>
        <a:defRPr sz="1200">
          <a:solidFill>
            <a:srgbClr val="3B007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6" descr="content"/>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4"/>
          <p:cNvSpPr>
            <a:spLocks noGrp="1" noChangeArrowheads="1"/>
          </p:cNvSpPr>
          <p:nvPr>
            <p:ph type="title"/>
          </p:nvPr>
        </p:nvSpPr>
        <p:spPr bwMode="auto">
          <a:xfrm>
            <a:off x="685800" y="914400"/>
            <a:ext cx="7772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5"/>
          <p:cNvSpPr>
            <a:spLocks noGrp="1" noChangeArrowheads="1"/>
          </p:cNvSpPr>
          <p:nvPr>
            <p:ph type="body" idx="1"/>
          </p:nvPr>
        </p:nvSpPr>
        <p:spPr bwMode="auto">
          <a:xfrm>
            <a:off x="685800" y="1828800"/>
            <a:ext cx="7772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level0</a:t>
            </a:r>
          </a:p>
          <a:p>
            <a:pPr lvl="4"/>
            <a:r>
              <a:rPr lang="en-US" altLang="en-US" dirty="0" smtClean="0"/>
              <a:t>Fifth level</a:t>
            </a:r>
          </a:p>
        </p:txBody>
      </p:sp>
      <p:sp>
        <p:nvSpPr>
          <p:cNvPr id="62471" name="Rectangle 7"/>
          <p:cNvSpPr>
            <a:spLocks noChangeArrowheads="1"/>
          </p:cNvSpPr>
          <p:nvPr/>
        </p:nvSpPr>
        <p:spPr bwMode="auto">
          <a:xfrm>
            <a:off x="6689725" y="263527"/>
            <a:ext cx="3175" cy="3175"/>
          </a:xfrm>
          <a:prstGeom prst="rect">
            <a:avLst/>
          </a:prstGeom>
          <a:solidFill>
            <a:srgbClr val="FFFFFF"/>
          </a:solidFill>
          <a:ln w="9525">
            <a:noFill/>
            <a:miter lim="800000"/>
            <a:headEnd/>
            <a:tailEnd/>
          </a:ln>
        </p:spPr>
        <p:txBody>
          <a:bodyPr/>
          <a:lstStyle/>
          <a:p>
            <a:pPr eaLnBrk="1" fontAlgn="auto" hangingPunct="1">
              <a:spcBef>
                <a:spcPts val="0"/>
              </a:spcBef>
              <a:spcAft>
                <a:spcPts val="0"/>
              </a:spcAft>
              <a:defRPr/>
            </a:pPr>
            <a:endParaRPr lang="en-ZA" sz="1800" baseline="0">
              <a:solidFill>
                <a:prstClr val="black"/>
              </a:solidFill>
              <a:latin typeface="Calibri"/>
            </a:endParaRPr>
          </a:p>
        </p:txBody>
      </p:sp>
      <p:sp>
        <p:nvSpPr>
          <p:cNvPr id="62472" name="Rectangle 8"/>
          <p:cNvSpPr>
            <a:spLocks noChangeArrowheads="1"/>
          </p:cNvSpPr>
          <p:nvPr/>
        </p:nvSpPr>
        <p:spPr bwMode="auto">
          <a:xfrm>
            <a:off x="377826" y="263527"/>
            <a:ext cx="3175" cy="3175"/>
          </a:xfrm>
          <a:prstGeom prst="rect">
            <a:avLst/>
          </a:prstGeom>
          <a:solidFill>
            <a:srgbClr val="FFFFFF"/>
          </a:solidFill>
          <a:ln w="9525">
            <a:noFill/>
            <a:miter lim="800000"/>
            <a:headEnd/>
            <a:tailEnd/>
          </a:ln>
        </p:spPr>
        <p:txBody>
          <a:bodyPr/>
          <a:lstStyle/>
          <a:p>
            <a:pPr eaLnBrk="1" fontAlgn="auto" hangingPunct="1">
              <a:spcBef>
                <a:spcPts val="0"/>
              </a:spcBef>
              <a:spcAft>
                <a:spcPts val="0"/>
              </a:spcAft>
              <a:defRPr/>
            </a:pPr>
            <a:endParaRPr lang="en-ZA" sz="1800" baseline="0">
              <a:solidFill>
                <a:prstClr val="black"/>
              </a:solidFill>
              <a:latin typeface="Calibri"/>
            </a:endParaRPr>
          </a:p>
        </p:txBody>
      </p:sp>
      <p:sp>
        <p:nvSpPr>
          <p:cNvPr id="62473" name="Rectangle 9"/>
          <p:cNvSpPr>
            <a:spLocks noGrp="1" noChangeArrowheads="1"/>
          </p:cNvSpPr>
          <p:nvPr>
            <p:ph type="sldNum" sz="quarter" idx="4"/>
          </p:nvPr>
        </p:nvSpPr>
        <p:spPr bwMode="auto">
          <a:xfrm>
            <a:off x="7848600" y="6553200"/>
            <a:ext cx="990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1" baseline="0">
                <a:solidFill>
                  <a:srgbClr val="3B0076"/>
                </a:solidFill>
                <a:latin typeface="+mn-lt"/>
              </a:defRPr>
            </a:lvl1pPr>
          </a:lstStyle>
          <a:p>
            <a:pPr eaLnBrk="1" fontAlgn="auto" hangingPunct="1">
              <a:spcBef>
                <a:spcPts val="0"/>
              </a:spcBef>
              <a:spcAft>
                <a:spcPts val="0"/>
              </a:spcAft>
            </a:pPr>
            <a:fld id="{659CA439-CEAC-44BC-8A31-BE089E2264D4}" type="slidenum">
              <a:rPr lang="en-ZA" smtClean="0"/>
              <a:pPr eaLnBrk="1" fontAlgn="auto" hangingPunct="1">
                <a:spcBef>
                  <a:spcPts val="0"/>
                </a:spcBef>
                <a:spcAft>
                  <a:spcPts val="0"/>
                </a:spcAft>
              </a:pPr>
              <a:t>‹#›</a:t>
            </a:fld>
            <a:endParaRPr lang="en-ZA"/>
          </a:p>
        </p:txBody>
      </p:sp>
      <p:sp>
        <p:nvSpPr>
          <p:cNvPr id="62474" name="Rectangle 10"/>
          <p:cNvSpPr>
            <a:spLocks noGrp="1" noChangeArrowheads="1"/>
          </p:cNvSpPr>
          <p:nvPr>
            <p:ph type="ftr" sz="quarter" idx="3"/>
          </p:nvPr>
        </p:nvSpPr>
        <p:spPr bwMode="auto">
          <a:xfrm>
            <a:off x="0" y="6477000"/>
            <a:ext cx="3581400" cy="381000"/>
          </a:xfrm>
          <a:prstGeom prst="rect">
            <a:avLst/>
          </a:prstGeom>
          <a:noFill/>
          <a:ln w="9525">
            <a:noFill/>
            <a:miter lim="800000"/>
            <a:headEnd/>
            <a:tailEnd/>
          </a:ln>
          <a:effectLst/>
        </p:spPr>
        <p:txBody>
          <a:bodyPr vert="horz" wrap="square" lIns="91440" tIns="82800" rIns="91440" bIns="82800" numCol="1" anchor="b" anchorCtr="0" compatLnSpc="1">
            <a:prstTxWarp prst="textNoShape">
              <a:avLst/>
            </a:prstTxWarp>
          </a:bodyPr>
          <a:lstStyle>
            <a:lvl1pPr>
              <a:defRPr sz="1200" baseline="0">
                <a:solidFill>
                  <a:srgbClr val="629CFA"/>
                </a:solidFill>
                <a:latin typeface="+mn-lt"/>
              </a:defRPr>
            </a:lvl1pPr>
          </a:lstStyle>
          <a:p>
            <a:pPr eaLnBrk="1" fontAlgn="auto" hangingPunct="1">
              <a:spcBef>
                <a:spcPts val="0"/>
              </a:spcBef>
              <a:spcAft>
                <a:spcPts val="0"/>
              </a:spcAft>
            </a:pPr>
            <a:r>
              <a:rPr lang="en-ZA" smtClean="0"/>
              <a:t>Parallel Computing with MATLAB</a:t>
            </a:r>
            <a:endParaRPr lang="en-ZA"/>
          </a:p>
        </p:txBody>
      </p:sp>
      <p:sp>
        <p:nvSpPr>
          <p:cNvPr id="62479" name="Text Box 15"/>
          <p:cNvSpPr txBox="1">
            <a:spLocks noChangeArrowheads="1"/>
          </p:cNvSpPr>
          <p:nvPr/>
        </p:nvSpPr>
        <p:spPr bwMode="auto">
          <a:xfrm rot="-5400000">
            <a:off x="7452519" y="4662846"/>
            <a:ext cx="3200400" cy="123111"/>
          </a:xfrm>
          <a:prstGeom prst="rect">
            <a:avLst/>
          </a:prstGeom>
          <a:noFill/>
          <a:ln w="9525">
            <a:noFill/>
            <a:miter lim="800000"/>
            <a:headEnd/>
            <a:tailEnd/>
          </a:ln>
          <a:effectLst/>
        </p:spPr>
        <p:txBody>
          <a:bodyPr lIns="0" tIns="0" rIns="0" bIns="0">
            <a:spAutoFit/>
          </a:bodyPr>
          <a:lstStyle/>
          <a:p>
            <a:pPr eaLnBrk="1" fontAlgn="auto" hangingPunct="1">
              <a:spcBef>
                <a:spcPct val="50000"/>
              </a:spcBef>
              <a:spcAft>
                <a:spcPts val="0"/>
              </a:spcAft>
              <a:defRPr/>
            </a:pPr>
            <a:r>
              <a:rPr lang="en-US" altLang="en-US" sz="800" baseline="0" dirty="0">
                <a:solidFill>
                  <a:srgbClr val="629CFA"/>
                </a:solidFill>
                <a:latin typeface="Arial" charset="0"/>
              </a:rPr>
              <a:t>© </a:t>
            </a:r>
            <a:r>
              <a:rPr lang="en-US" altLang="en-US" sz="800" baseline="0" dirty="0" smtClean="0">
                <a:solidFill>
                  <a:srgbClr val="629CFA"/>
                </a:solidFill>
                <a:latin typeface="Arial" charset="0"/>
              </a:rPr>
              <a:t>2013 </a:t>
            </a:r>
            <a:r>
              <a:rPr lang="en-US" altLang="en-US" sz="800" baseline="0" dirty="0">
                <a:solidFill>
                  <a:srgbClr val="629CFA"/>
                </a:solidFill>
                <a:latin typeface="Arial" charset="0"/>
              </a:rPr>
              <a:t>OPTI-NUM solutions (Pty) Ltd</a:t>
            </a:r>
          </a:p>
        </p:txBody>
      </p:sp>
    </p:spTree>
    <p:extLst>
      <p:ext uri="{BB962C8B-B14F-4D97-AF65-F5344CB8AC3E}">
        <p14:creationId xmlns:p14="http://schemas.microsoft.com/office/powerpoint/2010/main" val="50312047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hf hdr="0" dt="0"/>
  <p:txStyles>
    <p:titleStyle>
      <a:lvl1pPr algn="l" rtl="0" eaLnBrk="1" fontAlgn="base" hangingPunct="1">
        <a:spcBef>
          <a:spcPct val="0"/>
        </a:spcBef>
        <a:spcAft>
          <a:spcPct val="0"/>
        </a:spcAft>
        <a:defRPr sz="2800">
          <a:solidFill>
            <a:srgbClr val="629CFA"/>
          </a:solidFill>
          <a:latin typeface="+mj-lt"/>
          <a:ea typeface="+mj-ea"/>
          <a:cs typeface="+mj-cs"/>
        </a:defRPr>
      </a:lvl1pPr>
      <a:lvl2pPr algn="l" rtl="0" eaLnBrk="1" fontAlgn="base" hangingPunct="1">
        <a:spcBef>
          <a:spcPct val="0"/>
        </a:spcBef>
        <a:spcAft>
          <a:spcPct val="0"/>
        </a:spcAft>
        <a:defRPr sz="2800">
          <a:solidFill>
            <a:srgbClr val="629CFA"/>
          </a:solidFill>
          <a:latin typeface="Calibri" pitchFamily="34" charset="0"/>
        </a:defRPr>
      </a:lvl2pPr>
      <a:lvl3pPr algn="l" rtl="0" eaLnBrk="1" fontAlgn="base" hangingPunct="1">
        <a:spcBef>
          <a:spcPct val="0"/>
        </a:spcBef>
        <a:spcAft>
          <a:spcPct val="0"/>
        </a:spcAft>
        <a:defRPr sz="2800">
          <a:solidFill>
            <a:srgbClr val="629CFA"/>
          </a:solidFill>
          <a:latin typeface="Calibri" pitchFamily="34" charset="0"/>
        </a:defRPr>
      </a:lvl3pPr>
      <a:lvl4pPr algn="l" rtl="0" eaLnBrk="1" fontAlgn="base" hangingPunct="1">
        <a:spcBef>
          <a:spcPct val="0"/>
        </a:spcBef>
        <a:spcAft>
          <a:spcPct val="0"/>
        </a:spcAft>
        <a:defRPr sz="2800">
          <a:solidFill>
            <a:srgbClr val="629CFA"/>
          </a:solidFill>
          <a:latin typeface="Calibri" pitchFamily="34" charset="0"/>
        </a:defRPr>
      </a:lvl4pPr>
      <a:lvl5pPr algn="l" rtl="0" eaLnBrk="1" fontAlgn="base" hangingPunct="1">
        <a:spcBef>
          <a:spcPct val="0"/>
        </a:spcBef>
        <a:spcAft>
          <a:spcPct val="0"/>
        </a:spcAft>
        <a:defRPr sz="2800">
          <a:solidFill>
            <a:srgbClr val="629CFA"/>
          </a:solidFill>
          <a:latin typeface="Calibri" pitchFamily="34" charset="0"/>
        </a:defRPr>
      </a:lvl5pPr>
      <a:lvl6pPr marL="457200" algn="l" rtl="0" eaLnBrk="1" fontAlgn="base" hangingPunct="1">
        <a:spcBef>
          <a:spcPct val="0"/>
        </a:spcBef>
        <a:spcAft>
          <a:spcPct val="0"/>
        </a:spcAft>
        <a:defRPr sz="2800">
          <a:solidFill>
            <a:srgbClr val="629CFA"/>
          </a:solidFill>
          <a:latin typeface="Arial" charset="0"/>
        </a:defRPr>
      </a:lvl6pPr>
      <a:lvl7pPr marL="914400" algn="l" rtl="0" eaLnBrk="1" fontAlgn="base" hangingPunct="1">
        <a:spcBef>
          <a:spcPct val="0"/>
        </a:spcBef>
        <a:spcAft>
          <a:spcPct val="0"/>
        </a:spcAft>
        <a:defRPr sz="2800">
          <a:solidFill>
            <a:srgbClr val="629CFA"/>
          </a:solidFill>
          <a:latin typeface="Arial" charset="0"/>
        </a:defRPr>
      </a:lvl7pPr>
      <a:lvl8pPr marL="1371600" algn="l" rtl="0" eaLnBrk="1" fontAlgn="base" hangingPunct="1">
        <a:spcBef>
          <a:spcPct val="0"/>
        </a:spcBef>
        <a:spcAft>
          <a:spcPct val="0"/>
        </a:spcAft>
        <a:defRPr sz="2800">
          <a:solidFill>
            <a:srgbClr val="629CFA"/>
          </a:solidFill>
          <a:latin typeface="Arial" charset="0"/>
        </a:defRPr>
      </a:lvl8pPr>
      <a:lvl9pPr marL="1828800" algn="l" rtl="0" eaLnBrk="1" fontAlgn="base" hangingPunct="1">
        <a:spcBef>
          <a:spcPct val="0"/>
        </a:spcBef>
        <a:spcAft>
          <a:spcPct val="0"/>
        </a:spcAft>
        <a:defRPr sz="2800">
          <a:solidFill>
            <a:srgbClr val="629CFA"/>
          </a:solidFill>
          <a:latin typeface="Arial" charset="0"/>
        </a:defRPr>
      </a:lvl9pPr>
    </p:titleStyle>
    <p:bodyStyle>
      <a:lvl1pPr marL="342900" indent="-342900" algn="l" rtl="0" eaLnBrk="1" fontAlgn="base" hangingPunct="1">
        <a:spcBef>
          <a:spcPct val="20000"/>
        </a:spcBef>
        <a:spcAft>
          <a:spcPct val="0"/>
        </a:spcAft>
        <a:buSzPct val="75000"/>
        <a:buFont typeface="Zapf Dingbats" charset="2"/>
        <a:buChar char="n"/>
        <a:defRPr sz="2000">
          <a:solidFill>
            <a:srgbClr val="3B0076"/>
          </a:solidFill>
          <a:latin typeface="+mn-lt"/>
          <a:ea typeface="+mn-ea"/>
          <a:cs typeface="+mn-cs"/>
        </a:defRPr>
      </a:lvl1pPr>
      <a:lvl2pPr marL="742950" indent="-285750" algn="l" rtl="0" eaLnBrk="1" fontAlgn="base" hangingPunct="1">
        <a:spcBef>
          <a:spcPct val="20000"/>
        </a:spcBef>
        <a:spcAft>
          <a:spcPct val="0"/>
        </a:spcAft>
        <a:buSzPct val="75000"/>
        <a:buFont typeface="Zapf Dingbats" charset="2"/>
        <a:buChar char="l"/>
        <a:defRPr>
          <a:solidFill>
            <a:srgbClr val="3B0076"/>
          </a:solidFill>
          <a:latin typeface="+mn-lt"/>
        </a:defRPr>
      </a:lvl2pPr>
      <a:lvl3pPr marL="1143000" indent="-228600" algn="l" rtl="0" eaLnBrk="1" fontAlgn="base" hangingPunct="1">
        <a:spcBef>
          <a:spcPct val="20000"/>
        </a:spcBef>
        <a:spcAft>
          <a:spcPct val="0"/>
        </a:spcAft>
        <a:buSzPct val="75000"/>
        <a:buFont typeface="Zapf Dingbats" charset="2"/>
        <a:buChar char="u"/>
        <a:defRPr sz="1600">
          <a:solidFill>
            <a:srgbClr val="3B0076"/>
          </a:solidFill>
          <a:latin typeface="+mn-lt"/>
        </a:defRPr>
      </a:lvl3pPr>
      <a:lvl4pPr marL="1600200" indent="-228600" algn="l" rtl="0" eaLnBrk="1" fontAlgn="base" hangingPunct="1">
        <a:spcBef>
          <a:spcPct val="20000"/>
        </a:spcBef>
        <a:spcAft>
          <a:spcPct val="0"/>
        </a:spcAft>
        <a:buSzPct val="75000"/>
        <a:buFont typeface="Zapf Dingbats" charset="2"/>
        <a:buChar char="o"/>
        <a:defRPr sz="1400">
          <a:solidFill>
            <a:srgbClr val="3B0076"/>
          </a:solidFill>
          <a:latin typeface="+mn-lt"/>
        </a:defRPr>
      </a:lvl4pPr>
      <a:lvl5pPr marL="2057400" indent="-228600" algn="l" rtl="0" eaLnBrk="1" fontAlgn="base" hangingPunct="1">
        <a:spcBef>
          <a:spcPct val="20000"/>
        </a:spcBef>
        <a:spcAft>
          <a:spcPct val="0"/>
        </a:spcAft>
        <a:buSzPct val="75000"/>
        <a:buFont typeface="Zapf Dingbats" charset="2"/>
        <a:buChar char="m"/>
        <a:defRPr sz="1200">
          <a:solidFill>
            <a:srgbClr val="3B0076"/>
          </a:solidFill>
          <a:latin typeface="+mn-lt"/>
        </a:defRPr>
      </a:lvl5pPr>
      <a:lvl6pPr marL="2514600" indent="-228600" algn="l" rtl="0" eaLnBrk="1" fontAlgn="base" hangingPunct="1">
        <a:spcBef>
          <a:spcPct val="20000"/>
        </a:spcBef>
        <a:spcAft>
          <a:spcPct val="0"/>
        </a:spcAft>
        <a:buSzPct val="75000"/>
        <a:buFont typeface="Zapf Dingbats" charset="2"/>
        <a:buChar char="m"/>
        <a:defRPr sz="1200">
          <a:solidFill>
            <a:srgbClr val="3B0076"/>
          </a:solidFill>
          <a:latin typeface="+mn-lt"/>
        </a:defRPr>
      </a:lvl6pPr>
      <a:lvl7pPr marL="2971800" indent="-228600" algn="l" rtl="0" eaLnBrk="1" fontAlgn="base" hangingPunct="1">
        <a:spcBef>
          <a:spcPct val="20000"/>
        </a:spcBef>
        <a:spcAft>
          <a:spcPct val="0"/>
        </a:spcAft>
        <a:buSzPct val="75000"/>
        <a:buFont typeface="Zapf Dingbats" charset="2"/>
        <a:buChar char="m"/>
        <a:defRPr sz="1200">
          <a:solidFill>
            <a:srgbClr val="3B0076"/>
          </a:solidFill>
          <a:latin typeface="+mn-lt"/>
        </a:defRPr>
      </a:lvl7pPr>
      <a:lvl8pPr marL="3429000" indent="-228600" algn="l" rtl="0" eaLnBrk="1" fontAlgn="base" hangingPunct="1">
        <a:spcBef>
          <a:spcPct val="20000"/>
        </a:spcBef>
        <a:spcAft>
          <a:spcPct val="0"/>
        </a:spcAft>
        <a:buSzPct val="75000"/>
        <a:buFont typeface="Zapf Dingbats" charset="2"/>
        <a:buChar char="m"/>
        <a:defRPr sz="1200">
          <a:solidFill>
            <a:srgbClr val="3B0076"/>
          </a:solidFill>
          <a:latin typeface="+mn-lt"/>
        </a:defRPr>
      </a:lvl8pPr>
      <a:lvl9pPr marL="3886200" indent="-228600" algn="l" rtl="0" eaLnBrk="1" fontAlgn="base" hangingPunct="1">
        <a:spcBef>
          <a:spcPct val="20000"/>
        </a:spcBef>
        <a:spcAft>
          <a:spcPct val="0"/>
        </a:spcAft>
        <a:buSzPct val="75000"/>
        <a:buFont typeface="Zapf Dingbats" charset="2"/>
        <a:buChar char="m"/>
        <a:defRPr sz="1200">
          <a:solidFill>
            <a:srgbClr val="3B007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mathworks.com/company/events/webinars/wbnr49643.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www.mathworks.com/discovery/multicore-matlab.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wmf"/></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2.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mathworks.com/products/parallel-computing/builtin-parallel-support.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hyperlink" Target="http://www.nvidia.com/object/cuda_gpus.html"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www.mathworks.com/matlabcentral/fileexchange/34080-gpubench" TargetMode="Externa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hyperlink" Target="http://www.mathworks.com/products/parallel-computing/builtin-parallel-support.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hyperlink" Target="http://www.mathworks.com/help/distcomp/execute-matlab-code-elementwise-on-a-gpu.html" TargetMode="External"/><Relationship Id="rId4" Type="http://schemas.openxmlformats.org/officeDocument/2006/relationships/hyperlink" Target="http://www.mathworks.com/help/distcomp/using-gpuarray.html" TargetMode="External"/></Relationships>
</file>

<file path=ppt/slides/_rels/slide46.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comments" Target="../comments/comment1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2" Type="http://schemas.openxmlformats.org/officeDocument/2006/relationships/comments" Target="../comments/comment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6.xml.rels><?xml version="1.0" encoding="UTF-8" standalone="yes"?>
<Relationships xmlns="http://schemas.openxmlformats.org/package/2006/relationships"><Relationship Id="rId3" Type="http://schemas.openxmlformats.org/officeDocument/2006/relationships/comments" Target="../comments/comment14.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hyperlink" Target="http://www.mathworks.com/help/releases/R2013a/distcomp/create-and-run-mex-files-containing-cuda-code.html"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www.mathworks.com/help/releases/R2013a/distcomp/executing-cuda-or-ptx-code-on-the-gpu.html" TargetMode="External"/></Relationships>
</file>

<file path=ppt/slides/_rels/slide58.xml.rels><?xml version="1.0" encoding="UTF-8" standalone="yes"?>
<Relationships xmlns="http://schemas.openxmlformats.org/package/2006/relationships"><Relationship Id="rId2" Type="http://schemas.openxmlformats.org/officeDocument/2006/relationships/comments" Target="../comments/comment1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omments" Target="../comments/comment16.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comments" Target="../comments/comment17.xml"/><Relationship Id="rId4" Type="http://schemas.openxmlformats.org/officeDocument/2006/relationships/image" Target="../media/image54.png"/></Relationships>
</file>

<file path=ppt/slides/_rels/slide62.xml.rels><?xml version="1.0" encoding="UTF-8" standalone="yes"?>
<Relationships xmlns="http://schemas.openxmlformats.org/package/2006/relationships"><Relationship Id="rId2" Type="http://schemas.openxmlformats.org/officeDocument/2006/relationships/comments" Target="../comments/comment1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6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6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8.png"/></Relationships>
</file>

<file path=ppt/slides/_rels/slide6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6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6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comments" Target="../comments/comment1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hyperlink" Target="http://www.mathworks.com/" TargetMode="External"/><Relationship Id="rId2" Type="http://schemas.openxmlformats.org/officeDocument/2006/relationships/notesSlide" Target="../notesSlides/notesSlide53.xml"/><Relationship Id="rId1" Type="http://schemas.openxmlformats.org/officeDocument/2006/relationships/slideLayout" Target="../slideLayouts/slideLayout1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hyperlink" Target="http://www.optinum.co.za/"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hyperlink" Target="mailto:support@optinum.co.za"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mailto:sales@optinum.co.za" TargetMode="Externa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79.xml.rels><?xml version="1.0" encoding="UTF-8" standalone="yes"?>
<Relationships xmlns="http://schemas.openxmlformats.org/package/2006/relationships"><Relationship Id="rId8" Type="http://schemas.openxmlformats.org/officeDocument/2006/relationships/image" Target="../media/image77.gif"/><Relationship Id="rId3" Type="http://schemas.openxmlformats.org/officeDocument/2006/relationships/image" Target="../media/image72.jpeg"/><Relationship Id="rId7" Type="http://schemas.openxmlformats.org/officeDocument/2006/relationships/image" Target="../media/image76.gif"/><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75.gif"/><Relationship Id="rId5" Type="http://schemas.openxmlformats.org/officeDocument/2006/relationships/image" Target="../media/image74.png"/><Relationship Id="rId10" Type="http://schemas.openxmlformats.org/officeDocument/2006/relationships/image" Target="../media/image79.jpeg"/><Relationship Id="rId4" Type="http://schemas.openxmlformats.org/officeDocument/2006/relationships/image" Target="../media/image73.jpeg"/><Relationship Id="rId9" Type="http://schemas.openxmlformats.org/officeDocument/2006/relationships/image" Target="../media/image78.gif"/></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 Id="rId9" Type="http://schemas.openxmlformats.org/officeDocument/2006/relationships/image" Target="../media/image16.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8" Type="http://schemas.openxmlformats.org/officeDocument/2006/relationships/hyperlink" Target="http://www.optinum.co.za/company/events.php" TargetMode="External"/><Relationship Id="rId3" Type="http://schemas.openxmlformats.org/officeDocument/2006/relationships/hyperlink" Target="http://www.mathworks.com/company/events/webinars/wbnr59816.html" TargetMode="External"/><Relationship Id="rId7" Type="http://schemas.openxmlformats.org/officeDocument/2006/relationships/hyperlink" Target="http://blogs.mathworks.com/loren/category/parallel/" TargetMode="External"/><Relationship Id="rId2" Type="http://schemas.openxmlformats.org/officeDocument/2006/relationships/hyperlink" Target="http://www.mathworks.com/company/events/webinars/wbnr56334.html" TargetMode="External"/><Relationship Id="rId1" Type="http://schemas.openxmlformats.org/officeDocument/2006/relationships/slideLayout" Target="../slideLayouts/slideLayout2.xml"/><Relationship Id="rId6" Type="http://schemas.openxmlformats.org/officeDocument/2006/relationships/hyperlink" Target="http://www.mathworks.com/products/distriben/" TargetMode="External"/><Relationship Id="rId5" Type="http://schemas.openxmlformats.org/officeDocument/2006/relationships/hyperlink" Target="http://www.mathworks.com/products/parallel-computing/index.html" TargetMode="External"/><Relationship Id="rId4" Type="http://schemas.openxmlformats.org/officeDocument/2006/relationships/hyperlink" Target="http://www.mathworks.com/products/matlab/" TargetMode="External"/></Relationships>
</file>

<file path=ppt/slides/_rels/slide8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0"/>
          <p:cNvSpPr>
            <a:spLocks noGrp="1" noChangeArrowheads="1"/>
          </p:cNvSpPr>
          <p:nvPr>
            <p:ph type="ctrTitle" sz="quarter"/>
          </p:nvPr>
        </p:nvSpPr>
        <p:spPr/>
        <p:txBody>
          <a:bodyPr/>
          <a:lstStyle/>
          <a:p>
            <a:pPr eaLnBrk="1" hangingPunct="1"/>
            <a:r>
              <a:rPr lang="en-ZA" dirty="0" smtClean="0"/>
              <a:t>Parallel and Distributed Computing with MATLAB</a:t>
            </a:r>
          </a:p>
        </p:txBody>
      </p:sp>
      <p:sp>
        <p:nvSpPr>
          <p:cNvPr id="3076" name="Rectangle 11"/>
          <p:cNvSpPr>
            <a:spLocks noGrp="1" noChangeArrowheads="1"/>
          </p:cNvSpPr>
          <p:nvPr>
            <p:ph type="subTitle" sz="quarter" idx="1"/>
          </p:nvPr>
        </p:nvSpPr>
        <p:spPr>
          <a:xfrm>
            <a:off x="685800" y="2348880"/>
            <a:ext cx="7772400" cy="1371600"/>
          </a:xfrm>
        </p:spPr>
        <p:txBody>
          <a:bodyPr/>
          <a:lstStyle/>
          <a:p>
            <a:r>
              <a:rPr lang="en-ZA" dirty="0" smtClean="0"/>
              <a:t>High-performance </a:t>
            </a:r>
            <a:r>
              <a:rPr lang="en-ZA" dirty="0"/>
              <a:t>Signal and Data Processing: Challenges in </a:t>
            </a:r>
            <a:r>
              <a:rPr lang="en-ZA" dirty="0" err="1"/>
              <a:t>Astro</a:t>
            </a:r>
            <a:r>
              <a:rPr lang="en-ZA" dirty="0"/>
              <a:t>- and Particle Physics and Radio Astronomy Instrumentation</a:t>
            </a:r>
            <a:endParaRPr lang="en-ZA" dirty="0" smtClean="0"/>
          </a:p>
          <a:p>
            <a:pPr eaLnBrk="1" hangingPunct="1"/>
            <a:endParaRPr lang="en-ZA" dirty="0" smtClean="0"/>
          </a:p>
          <a:p>
            <a:r>
              <a:rPr lang="en-ZA" dirty="0" smtClean="0"/>
              <a:t>30 </a:t>
            </a:r>
            <a:r>
              <a:rPr lang="en-ZA" dirty="0"/>
              <a:t>January 2014, Johannesburg</a:t>
            </a:r>
          </a:p>
          <a:p>
            <a:pPr eaLnBrk="1" hangingPunct="1"/>
            <a:endParaRPr lang="en-ZA"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
          <p:cNvSpPr>
            <a:spLocks noGrp="1"/>
          </p:cNvSpPr>
          <p:nvPr>
            <p:ph type="title"/>
          </p:nvPr>
        </p:nvSpPr>
        <p:spPr>
          <a:xfrm>
            <a:off x="323529" y="778010"/>
            <a:ext cx="9001000" cy="914400"/>
          </a:xfrm>
        </p:spPr>
        <p:txBody>
          <a:bodyPr>
            <a:normAutofit/>
          </a:bodyPr>
          <a:lstStyle/>
          <a:p>
            <a:r>
              <a:rPr lang="en-GB" sz="3600" dirty="0" smtClean="0"/>
              <a:t>MATLAB in </a:t>
            </a:r>
            <a:r>
              <a:rPr lang="en-GB" sz="3600" dirty="0" smtClean="0">
                <a:solidFill>
                  <a:schemeClr val="tx2"/>
                </a:solidFill>
              </a:rPr>
              <a:t>Financial Services</a:t>
            </a:r>
            <a:endParaRPr lang="en-GB" sz="3600" i="1" dirty="0">
              <a:solidFill>
                <a:schemeClr val="tx2"/>
              </a:solidFill>
            </a:endParaRPr>
          </a:p>
        </p:txBody>
      </p:sp>
      <p:sp>
        <p:nvSpPr>
          <p:cNvPr id="2" name="Content Placeholder 1"/>
          <p:cNvSpPr>
            <a:spLocks noGrp="1"/>
          </p:cNvSpPr>
          <p:nvPr>
            <p:ph sz="half" idx="1"/>
          </p:nvPr>
        </p:nvSpPr>
        <p:spPr>
          <a:xfrm>
            <a:off x="304799" y="1661123"/>
            <a:ext cx="4123185" cy="4648199"/>
          </a:xfrm>
        </p:spPr>
        <p:txBody>
          <a:bodyPr>
            <a:normAutofit/>
          </a:bodyPr>
          <a:lstStyle/>
          <a:p>
            <a:pPr marL="0" indent="0">
              <a:buNone/>
            </a:pPr>
            <a:r>
              <a:rPr lang="en-GB" sz="1800" dirty="0" smtClean="0"/>
              <a:t>The </a:t>
            </a:r>
            <a:r>
              <a:rPr lang="en-GB" sz="1800" dirty="0"/>
              <a:t>top 15 </a:t>
            </a:r>
            <a:r>
              <a:rPr lang="en-GB" dirty="0">
                <a:solidFill>
                  <a:schemeClr val="bg2"/>
                </a:solidFill>
              </a:rPr>
              <a:t>asset-management</a:t>
            </a:r>
            <a:r>
              <a:rPr lang="en-GB" sz="2400" dirty="0">
                <a:solidFill>
                  <a:schemeClr val="bg2"/>
                </a:solidFill>
              </a:rPr>
              <a:t> </a:t>
            </a:r>
            <a:r>
              <a:rPr lang="en-GB" sz="1800" dirty="0" smtClean="0"/>
              <a:t>companies worldwide </a:t>
            </a:r>
            <a:endParaRPr lang="en-GB" sz="1800" dirty="0"/>
          </a:p>
          <a:p>
            <a:pPr marL="0" indent="0">
              <a:buNone/>
            </a:pPr>
            <a:endParaRPr lang="en-GB" sz="1800" dirty="0" smtClean="0"/>
          </a:p>
          <a:p>
            <a:pPr marL="0" indent="0">
              <a:buNone/>
            </a:pPr>
            <a:r>
              <a:rPr lang="en-GB" sz="1800" dirty="0" smtClean="0"/>
              <a:t>9 </a:t>
            </a:r>
            <a:r>
              <a:rPr lang="en-GB" sz="1800" dirty="0"/>
              <a:t>of the top 10 </a:t>
            </a:r>
            <a:r>
              <a:rPr lang="en-GB" dirty="0">
                <a:solidFill>
                  <a:schemeClr val="bg2"/>
                </a:solidFill>
              </a:rPr>
              <a:t>U.S. </a:t>
            </a:r>
            <a:r>
              <a:rPr lang="en-GB" dirty="0" smtClean="0">
                <a:solidFill>
                  <a:schemeClr val="bg2"/>
                </a:solidFill>
              </a:rPr>
              <a:t>commercial </a:t>
            </a:r>
            <a:r>
              <a:rPr lang="en-GB" dirty="0">
                <a:solidFill>
                  <a:schemeClr val="bg2"/>
                </a:solidFill>
              </a:rPr>
              <a:t>banks </a:t>
            </a:r>
            <a:endParaRPr lang="en-GB" dirty="0" smtClean="0">
              <a:solidFill>
                <a:schemeClr val="bg2"/>
              </a:solidFill>
            </a:endParaRPr>
          </a:p>
          <a:p>
            <a:pPr marL="0" indent="0">
              <a:buNone/>
            </a:pPr>
            <a:endParaRPr lang="en-GB" sz="1800" dirty="0" smtClean="0"/>
          </a:p>
          <a:p>
            <a:pPr marL="0" indent="0">
              <a:buNone/>
            </a:pPr>
            <a:r>
              <a:rPr lang="en-GB" sz="1800" dirty="0" smtClean="0"/>
              <a:t>Top 4 </a:t>
            </a:r>
            <a:r>
              <a:rPr lang="en-GB" sz="1800" dirty="0" smtClean="0">
                <a:solidFill>
                  <a:schemeClr val="bg2"/>
                </a:solidFill>
              </a:rPr>
              <a:t>South African banks</a:t>
            </a:r>
            <a:endParaRPr lang="en-GB" sz="1800" dirty="0">
              <a:solidFill>
                <a:schemeClr val="bg2"/>
              </a:solidFill>
            </a:endParaRPr>
          </a:p>
          <a:p>
            <a:pPr marL="0" indent="0">
              <a:buNone/>
            </a:pPr>
            <a:endParaRPr lang="en-GB" sz="1800" dirty="0"/>
          </a:p>
          <a:p>
            <a:pPr marL="0" indent="0">
              <a:buNone/>
            </a:pPr>
            <a:r>
              <a:rPr lang="en-GB" sz="1800" dirty="0"/>
              <a:t>12 of the top 15 </a:t>
            </a:r>
            <a:r>
              <a:rPr lang="en-GB" sz="1800" dirty="0">
                <a:solidFill>
                  <a:schemeClr val="bg2"/>
                </a:solidFill>
              </a:rPr>
              <a:t>hedge funds </a:t>
            </a:r>
          </a:p>
          <a:p>
            <a:pPr marL="0" indent="0">
              <a:buNone/>
            </a:pPr>
            <a:endParaRPr lang="en-GB" sz="1800" dirty="0"/>
          </a:p>
          <a:p>
            <a:pPr marL="0" indent="0">
              <a:buNone/>
            </a:pPr>
            <a:r>
              <a:rPr lang="en-GB" sz="1800" dirty="0"/>
              <a:t>The </a:t>
            </a:r>
            <a:r>
              <a:rPr lang="en-GB" sz="1800" dirty="0">
                <a:solidFill>
                  <a:schemeClr val="bg2"/>
                </a:solidFill>
              </a:rPr>
              <a:t>reserve banks </a:t>
            </a:r>
            <a:r>
              <a:rPr lang="en-GB" sz="1800" dirty="0"/>
              <a:t>of all OECD member </a:t>
            </a:r>
            <a:r>
              <a:rPr lang="en-GB" sz="1800" dirty="0" smtClean="0"/>
              <a:t>countries</a:t>
            </a:r>
          </a:p>
          <a:p>
            <a:endParaRPr lang="en-GB" sz="1800" dirty="0"/>
          </a:p>
          <a:p>
            <a:pPr marL="0" indent="0">
              <a:buNone/>
            </a:pPr>
            <a:r>
              <a:rPr lang="en-GB" sz="1800" dirty="0" smtClean="0"/>
              <a:t>The top 3 </a:t>
            </a:r>
            <a:r>
              <a:rPr lang="en-GB" sz="1800" dirty="0" smtClean="0">
                <a:solidFill>
                  <a:schemeClr val="bg2"/>
                </a:solidFill>
              </a:rPr>
              <a:t>credit rating agencies</a:t>
            </a:r>
          </a:p>
          <a:p>
            <a:pPr marL="0" indent="0">
              <a:buNone/>
            </a:pPr>
            <a:endParaRPr lang="en-GB" sz="1800" b="1" dirty="0"/>
          </a:p>
          <a:p>
            <a:endParaRPr lang="en-GB" sz="1800" b="1" dirty="0" smtClean="0"/>
          </a:p>
          <a:p>
            <a:endParaRPr lang="en-GB" sz="1800" b="1" dirty="0"/>
          </a:p>
        </p:txBody>
      </p:sp>
      <p:pic>
        <p:nvPicPr>
          <p:cNvPr id="6" name="Picture 10" descr="http://sharepoint/marketing/marcomm/teams/project_page_portal/cust_ref_archive_page/User%20Stories%20Completed/2009/UniCredit_Bank_Austria_09-30-2009/screenshot_test.bmp"/>
          <p:cNvPicPr>
            <a:picLocks noChangeAspect="1" noChangeArrowheads="1"/>
          </p:cNvPicPr>
          <p:nvPr/>
        </p:nvPicPr>
        <p:blipFill>
          <a:blip r:embed="rId3" cstate="print"/>
          <a:srcRect/>
          <a:stretch>
            <a:fillRect/>
          </a:stretch>
        </p:blipFill>
        <p:spPr bwMode="auto">
          <a:xfrm>
            <a:off x="4716016" y="3037389"/>
            <a:ext cx="2649758" cy="2119805"/>
          </a:xfrm>
          <a:prstGeom prst="rect">
            <a:avLst/>
          </a:prstGeom>
          <a:ln>
            <a:noFill/>
          </a:ln>
          <a:effectLst>
            <a:outerShdw blurRad="190500" algn="tl" rotWithShape="0">
              <a:srgbClr val="000000">
                <a:alpha val="70000"/>
              </a:srgbClr>
            </a:outerShdw>
          </a:effectLst>
        </p:spPr>
      </p:pic>
      <p:pic>
        <p:nvPicPr>
          <p:cNvPr id="9" name="Picture 4"/>
          <p:cNvPicPr>
            <a:picLocks noChangeAspect="1" noChangeArrowheads="1"/>
          </p:cNvPicPr>
          <p:nvPr/>
        </p:nvPicPr>
        <p:blipFill>
          <a:blip r:embed="rId4" cstate="print"/>
          <a:srcRect t="24739"/>
          <a:stretch>
            <a:fillRect/>
          </a:stretch>
        </p:blipFill>
        <p:spPr bwMode="auto">
          <a:xfrm>
            <a:off x="4140854" y="5216169"/>
            <a:ext cx="3095443" cy="1413233"/>
          </a:xfrm>
          <a:prstGeom prst="rect">
            <a:avLst/>
          </a:prstGeom>
          <a:ln>
            <a:noFill/>
          </a:ln>
          <a:effectLst>
            <a:outerShdw blurRad="190500" algn="tl" rotWithShape="0">
              <a:srgbClr val="000000">
                <a:alpha val="70000"/>
              </a:srgbClr>
            </a:outerShdw>
          </a:effectLst>
        </p:spPr>
      </p:pic>
      <p:pic>
        <p:nvPicPr>
          <p:cNvPr id="10" name="Picture 2"/>
          <p:cNvPicPr>
            <a:picLocks noChangeAspect="1" noChangeArrowheads="1"/>
          </p:cNvPicPr>
          <p:nvPr/>
        </p:nvPicPr>
        <p:blipFill>
          <a:blip r:embed="rId5" cstate="print"/>
          <a:srcRect/>
          <a:stretch>
            <a:fillRect/>
          </a:stretch>
        </p:blipFill>
        <p:spPr bwMode="auto">
          <a:xfrm>
            <a:off x="6160125" y="3933056"/>
            <a:ext cx="2407947" cy="1967670"/>
          </a:xfrm>
          <a:prstGeom prst="rect">
            <a:avLst/>
          </a:prstGeom>
          <a:ln>
            <a:noFill/>
          </a:ln>
          <a:effectLst>
            <a:outerShdw blurRad="190500" algn="tl" rotWithShape="0">
              <a:srgbClr val="000000">
                <a:alpha val="70000"/>
              </a:srgbClr>
            </a:outerShdw>
          </a:effectLst>
        </p:spPr>
      </p:pic>
      <p:sp>
        <p:nvSpPr>
          <p:cNvPr id="7" name="TextBox 6"/>
          <p:cNvSpPr txBox="1"/>
          <p:nvPr/>
        </p:nvSpPr>
        <p:spPr>
          <a:xfrm>
            <a:off x="4499992" y="1613817"/>
            <a:ext cx="4392489" cy="1200329"/>
          </a:xfrm>
          <a:prstGeom prst="rect">
            <a:avLst/>
          </a:prstGeom>
          <a:noFill/>
        </p:spPr>
        <p:txBody>
          <a:bodyPr wrap="square" rtlCol="0">
            <a:spAutoFit/>
          </a:bodyPr>
          <a:lstStyle/>
          <a:p>
            <a:pPr eaLnBrk="1" fontAlgn="auto" hangingPunct="1">
              <a:spcBef>
                <a:spcPts val="0"/>
              </a:spcBef>
              <a:spcAft>
                <a:spcPts val="0"/>
              </a:spcAft>
              <a:buSzPct val="75000"/>
            </a:pPr>
            <a:r>
              <a:rPr lang="en-GB" sz="1800" kern="0" baseline="0" dirty="0">
                <a:solidFill>
                  <a:srgbClr val="3B0076"/>
                </a:solidFill>
                <a:latin typeface="Calibri"/>
              </a:rPr>
              <a:t>T</a:t>
            </a:r>
            <a:r>
              <a:rPr lang="en-GB" sz="1800" kern="0" baseline="0" dirty="0" smtClean="0">
                <a:solidFill>
                  <a:srgbClr val="3B0076"/>
                </a:solidFill>
                <a:latin typeface="Calibri"/>
              </a:rPr>
              <a:t>he Top 10 US </a:t>
            </a:r>
            <a:r>
              <a:rPr lang="en-GB" sz="1800" kern="0" baseline="0" dirty="0" smtClean="0">
                <a:solidFill>
                  <a:srgbClr val="5789D5"/>
                </a:solidFill>
                <a:latin typeface="Calibri"/>
              </a:rPr>
              <a:t>Insurance Companies</a:t>
            </a:r>
          </a:p>
          <a:p>
            <a:pPr marL="171450" indent="-171450" eaLnBrk="1" fontAlgn="auto" hangingPunct="1">
              <a:spcBef>
                <a:spcPts val="0"/>
              </a:spcBef>
              <a:spcAft>
                <a:spcPts val="0"/>
              </a:spcAft>
              <a:buSzPct val="75000"/>
            </a:pPr>
            <a:endParaRPr lang="en-GB" sz="1800" kern="0" baseline="0" dirty="0">
              <a:solidFill>
                <a:srgbClr val="3B0076"/>
              </a:solidFill>
              <a:latin typeface="Calibri"/>
            </a:endParaRPr>
          </a:p>
          <a:p>
            <a:pPr eaLnBrk="1" fontAlgn="auto" hangingPunct="1">
              <a:spcBef>
                <a:spcPts val="0"/>
              </a:spcBef>
              <a:spcAft>
                <a:spcPts val="0"/>
              </a:spcAft>
              <a:buSzPct val="75000"/>
            </a:pPr>
            <a:r>
              <a:rPr lang="en-GB" sz="1800" kern="0" baseline="0" dirty="0" smtClean="0">
                <a:solidFill>
                  <a:srgbClr val="3B0076"/>
                </a:solidFill>
                <a:latin typeface="Calibri"/>
              </a:rPr>
              <a:t>3 of the top 4 </a:t>
            </a:r>
            <a:r>
              <a:rPr lang="en-GB" sz="1800" kern="0" baseline="0" dirty="0" smtClean="0">
                <a:solidFill>
                  <a:srgbClr val="5789D5"/>
                </a:solidFill>
                <a:latin typeface="Calibri"/>
              </a:rPr>
              <a:t>Reinsurance Companies </a:t>
            </a:r>
            <a:r>
              <a:rPr lang="en-GB" sz="1800" kern="0" baseline="0" dirty="0" smtClean="0">
                <a:solidFill>
                  <a:srgbClr val="3B0076"/>
                </a:solidFill>
                <a:latin typeface="Calibri"/>
              </a:rPr>
              <a:t>worldwide</a:t>
            </a:r>
            <a:endParaRPr lang="en-GB" sz="1800" b="1" kern="0" baseline="0" dirty="0">
              <a:solidFill>
                <a:srgbClr val="3B0076"/>
              </a:solidFill>
              <a:latin typeface="Calibri"/>
            </a:endParaRPr>
          </a:p>
        </p:txBody>
      </p:sp>
      <p:sp>
        <p:nvSpPr>
          <p:cNvPr id="4" name="Slide Number Placeholder 3"/>
          <p:cNvSpPr>
            <a:spLocks noGrp="1"/>
          </p:cNvSpPr>
          <p:nvPr>
            <p:ph type="sldNum" sz="quarter" idx="10"/>
          </p:nvPr>
        </p:nvSpPr>
        <p:spPr/>
        <p:txBody>
          <a:bodyPr/>
          <a:lstStyle/>
          <a:p>
            <a:fld id="{659CA439-CEAC-44BC-8A31-BE089E2264D4}" type="slidenum">
              <a:rPr lang="en-ZA" smtClean="0"/>
              <a:pPr/>
              <a:t>10</a:t>
            </a:fld>
            <a:endParaRPr lang="en-ZA"/>
          </a:p>
        </p:txBody>
      </p:sp>
    </p:spTree>
    <p:extLst>
      <p:ext uri="{BB962C8B-B14F-4D97-AF65-F5344CB8AC3E}">
        <p14:creationId xmlns:p14="http://schemas.microsoft.com/office/powerpoint/2010/main" val="806280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611560" y="2213035"/>
            <a:ext cx="4536504" cy="351869"/>
          </a:xfrm>
          <a:prstGeom prst="roundRect">
            <a:avLst/>
          </a:prstGeom>
          <a:solidFill>
            <a:schemeClr val="accent2">
              <a:lumMod val="40000"/>
              <a:lumOff val="60000"/>
            </a:schemeClr>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200" b="0" i="0" u="none" strike="noStrike" cap="none" normalizeH="0" baseline="-25000" dirty="0" smtClean="0">
              <a:ln>
                <a:noFill/>
              </a:ln>
              <a:solidFill>
                <a:schemeClr val="tx1"/>
              </a:solidFill>
              <a:effectLst/>
              <a:latin typeface="Times" pitchFamily="18" charset="0"/>
            </a:endParaRPr>
          </a:p>
        </p:txBody>
      </p:sp>
      <p:sp>
        <p:nvSpPr>
          <p:cNvPr id="2" name="Title 1"/>
          <p:cNvSpPr>
            <a:spLocks noGrp="1"/>
          </p:cNvSpPr>
          <p:nvPr>
            <p:ph type="title"/>
          </p:nvPr>
        </p:nvSpPr>
        <p:spPr/>
        <p:txBody>
          <a:bodyPr/>
          <a:lstStyle/>
          <a:p>
            <a:r>
              <a:rPr lang="en-GB" sz="3600" dirty="0" smtClean="0">
                <a:solidFill>
                  <a:schemeClr val="tx2"/>
                </a:solidFill>
              </a:rPr>
              <a:t>A</a:t>
            </a:r>
            <a:r>
              <a:rPr lang="en-GB" sz="3600" dirty="0" smtClean="0"/>
              <a:t>genda</a:t>
            </a:r>
            <a:endParaRPr lang="en-GB" sz="3600" dirty="0"/>
          </a:p>
        </p:txBody>
      </p:sp>
      <p:sp>
        <p:nvSpPr>
          <p:cNvPr id="3" name="Content Placeholder 2"/>
          <p:cNvSpPr>
            <a:spLocks noGrp="1"/>
          </p:cNvSpPr>
          <p:nvPr>
            <p:ph idx="1"/>
          </p:nvPr>
        </p:nvSpPr>
        <p:spPr/>
        <p:txBody>
          <a:bodyPr/>
          <a:lstStyle/>
          <a:p>
            <a:r>
              <a:rPr lang="en-GB" dirty="0" smtClean="0"/>
              <a:t>Introduction</a:t>
            </a:r>
          </a:p>
          <a:p>
            <a:r>
              <a:rPr lang="en-GB" dirty="0" smtClean="0"/>
              <a:t>Introduction to Parallel Computing</a:t>
            </a:r>
          </a:p>
          <a:p>
            <a:r>
              <a:rPr lang="en-GB" dirty="0" smtClean="0"/>
              <a:t>Built in Parallel Support</a:t>
            </a:r>
          </a:p>
          <a:p>
            <a:r>
              <a:rPr lang="en-GB" dirty="0" smtClean="0"/>
              <a:t>Composite Arrays and Batch Processing</a:t>
            </a:r>
          </a:p>
          <a:p>
            <a:r>
              <a:rPr lang="en-GB" dirty="0" smtClean="0"/>
              <a:t>Using GPUs</a:t>
            </a:r>
          </a:p>
          <a:p>
            <a:r>
              <a:rPr lang="en-GB" dirty="0" smtClean="0"/>
              <a:t>Built in GPU Support</a:t>
            </a:r>
          </a:p>
          <a:p>
            <a:r>
              <a:rPr lang="en-GB" dirty="0" smtClean="0"/>
              <a:t>GPU Arrays</a:t>
            </a:r>
          </a:p>
          <a:p>
            <a:r>
              <a:rPr lang="en-GB" dirty="0" smtClean="0"/>
              <a:t>Distributed GPU Computing</a:t>
            </a:r>
          </a:p>
          <a:p>
            <a:r>
              <a:rPr lang="en-GB" dirty="0" smtClean="0"/>
              <a:t>Scaling Up to a Cluster</a:t>
            </a:r>
          </a:p>
          <a:p>
            <a:r>
              <a:rPr lang="en-GB" dirty="0" smtClean="0"/>
              <a:t>Concluding Remarks</a:t>
            </a:r>
          </a:p>
        </p:txBody>
      </p:sp>
      <p:sp>
        <p:nvSpPr>
          <p:cNvPr id="4" name="Slide Number Placeholder 3"/>
          <p:cNvSpPr>
            <a:spLocks noGrp="1"/>
          </p:cNvSpPr>
          <p:nvPr>
            <p:ph type="sldNum" sz="quarter" idx="10"/>
          </p:nvPr>
        </p:nvSpPr>
        <p:spPr>
          <a:xfrm>
            <a:off x="7848600" y="6553200"/>
            <a:ext cx="990600" cy="304800"/>
          </a:xfrm>
        </p:spPr>
        <p:txBody>
          <a:bodyPr/>
          <a:lstStyle/>
          <a:p>
            <a:pPr>
              <a:defRPr/>
            </a:pPr>
            <a:fld id="{4301CAFF-952E-46F9-B5CA-0EB4370FF6BB}" type="slidenum">
              <a:rPr lang="en-US" altLang="en-US" smtClean="0"/>
              <a:pPr>
                <a:defRPr/>
              </a:pPr>
              <a:t>11</a:t>
            </a:fld>
            <a:endParaRPr lang="en-US" altLang="en-US" dirty="0"/>
          </a:p>
        </p:txBody>
      </p:sp>
    </p:spTree>
    <p:extLst>
      <p:ext uri="{BB962C8B-B14F-4D97-AF65-F5344CB8AC3E}">
        <p14:creationId xmlns:p14="http://schemas.microsoft.com/office/powerpoint/2010/main" val="6249434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9251" name="Rectangle 3"/>
          <p:cNvSpPr>
            <a:spLocks noGrp="1" noChangeArrowheads="1"/>
          </p:cNvSpPr>
          <p:nvPr>
            <p:ph idx="1"/>
          </p:nvPr>
        </p:nvSpPr>
        <p:spPr/>
        <p:txBody>
          <a:bodyPr/>
          <a:lstStyle/>
          <a:p>
            <a:r>
              <a:rPr lang="en-GB" dirty="0" smtClean="0"/>
              <a:t>Have you applied best practices to your serial code?</a:t>
            </a:r>
          </a:p>
          <a:p>
            <a:pPr lvl="1"/>
            <a:endParaRPr lang="en-US" dirty="0" smtClean="0"/>
          </a:p>
          <a:p>
            <a:pPr lvl="1"/>
            <a:r>
              <a:rPr lang="en-US" dirty="0" smtClean="0"/>
              <a:t>Techniques </a:t>
            </a:r>
            <a:r>
              <a:rPr lang="en-US" dirty="0"/>
              <a:t>for addressing performance</a:t>
            </a:r>
          </a:p>
          <a:p>
            <a:pPr lvl="2"/>
            <a:r>
              <a:rPr lang="en-US" dirty="0" err="1"/>
              <a:t>Vectorization</a:t>
            </a:r>
            <a:endParaRPr lang="en-US" dirty="0"/>
          </a:p>
          <a:p>
            <a:pPr lvl="2"/>
            <a:r>
              <a:rPr lang="en-US" dirty="0" err="1"/>
              <a:t>Preallocation</a:t>
            </a:r>
            <a:endParaRPr lang="en-US" dirty="0"/>
          </a:p>
          <a:p>
            <a:pPr lvl="2"/>
            <a:endParaRPr lang="en-US" dirty="0"/>
          </a:p>
          <a:p>
            <a:pPr lvl="1"/>
            <a:r>
              <a:rPr lang="en-US" dirty="0"/>
              <a:t>Identify using Profiler</a:t>
            </a:r>
          </a:p>
          <a:p>
            <a:pPr lvl="1"/>
            <a:endParaRPr lang="en-US" dirty="0"/>
          </a:p>
          <a:p>
            <a:pPr lvl="1"/>
            <a:r>
              <a:rPr lang="en-US" dirty="0"/>
              <a:t>Focus on top bottlenecks</a:t>
            </a:r>
          </a:p>
          <a:p>
            <a:pPr lvl="2"/>
            <a:r>
              <a:rPr lang="en-US" dirty="0"/>
              <a:t>Total number of function calls</a:t>
            </a:r>
          </a:p>
          <a:p>
            <a:pPr lvl="2"/>
            <a:r>
              <a:rPr lang="en-US" dirty="0"/>
              <a:t>Time per function call</a:t>
            </a:r>
          </a:p>
          <a:p>
            <a:endParaRPr lang="en-GB" dirty="0" smtClean="0"/>
          </a:p>
        </p:txBody>
      </p:sp>
      <p:sp>
        <p:nvSpPr>
          <p:cNvPr id="6146" name="Rectangle 2"/>
          <p:cNvSpPr>
            <a:spLocks noGrp="1" noChangeArrowheads="1"/>
          </p:cNvSpPr>
          <p:nvPr>
            <p:ph type="title"/>
          </p:nvPr>
        </p:nvSpPr>
        <p:spPr/>
        <p:txBody>
          <a:bodyPr/>
          <a:lstStyle/>
          <a:p>
            <a:r>
              <a:rPr lang="en-GB" sz="3600" dirty="0" smtClean="0"/>
              <a:t>Questions to Consider</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3362960"/>
            <a:ext cx="2236787"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371600" y="5580529"/>
            <a:ext cx="6400800"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ysClr val="windowText" lastClr="000000"/>
                </a:solidFill>
                <a:effectLst/>
                <a:uLnTx/>
                <a:uFillTx/>
                <a:latin typeface="Arial"/>
                <a:ea typeface="+mn-ea"/>
                <a:cs typeface="+mn-cs"/>
                <a:hlinkClick r:id="rId4"/>
              </a:rPr>
              <a:t>www.mathworks.com/company/events/webinars/wbnr49643.html</a:t>
            </a:r>
            <a:endParaRPr kumimoji="0" lang="en-US" sz="1600" b="0" i="0" u="none" strike="noStrike" kern="1200" cap="none" spc="0" normalizeH="0" baseline="0" noProof="0" dirty="0" smtClean="0">
              <a:ln>
                <a:noFill/>
              </a:ln>
              <a:solidFill>
                <a:sysClr val="windowText" lastClr="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3" name="Slide Number Placeholder 2"/>
          <p:cNvSpPr>
            <a:spLocks noGrp="1"/>
          </p:cNvSpPr>
          <p:nvPr>
            <p:ph type="sldNum" sz="quarter" idx="10"/>
          </p:nvPr>
        </p:nvSpPr>
        <p:spPr/>
        <p:txBody>
          <a:bodyPr/>
          <a:lstStyle/>
          <a:p>
            <a:pPr>
              <a:defRPr/>
            </a:pPr>
            <a:fld id="{4301CAFF-952E-46F9-B5CA-0EB4370FF6BB}" type="slidenum">
              <a:rPr lang="en-US" altLang="en-US" smtClean="0"/>
              <a:pPr>
                <a:defRPr/>
              </a:pPr>
              <a:t>12</a:t>
            </a:fld>
            <a:endParaRPr lang="en-US" altLang="en-US"/>
          </a:p>
        </p:txBody>
      </p:sp>
    </p:spTree>
    <p:extLst>
      <p:ext uri="{BB962C8B-B14F-4D97-AF65-F5344CB8AC3E}">
        <p14:creationId xmlns:p14="http://schemas.microsoft.com/office/powerpoint/2010/main" val="24077853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92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925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4925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4925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49251">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49251">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49251">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loud 11"/>
          <p:cNvSpPr/>
          <p:nvPr/>
        </p:nvSpPr>
        <p:spPr>
          <a:xfrm>
            <a:off x="6912088" y="4571999"/>
            <a:ext cx="1698512" cy="1447801"/>
          </a:xfrm>
          <a:prstGeom prst="cloud">
            <a:avLst/>
          </a:prstGeom>
          <a:solidFill>
            <a:schemeClr val="bg1">
              <a:lumMod val="9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Arial" pitchFamily="34" charset="0"/>
              <a:cs typeface="Arial" pitchFamily="34" charset="0"/>
            </a:endParaRPr>
          </a:p>
        </p:txBody>
      </p:sp>
      <p:sp>
        <p:nvSpPr>
          <p:cNvPr id="6146" name="Rectangle 2"/>
          <p:cNvSpPr>
            <a:spLocks noGrp="1" noChangeArrowheads="1"/>
          </p:cNvSpPr>
          <p:nvPr>
            <p:ph type="title"/>
          </p:nvPr>
        </p:nvSpPr>
        <p:spPr/>
        <p:txBody>
          <a:bodyPr/>
          <a:lstStyle/>
          <a:p>
            <a:r>
              <a:rPr lang="en-GB" sz="3600" dirty="0" smtClean="0"/>
              <a:t>Questions to Consider</a:t>
            </a:r>
          </a:p>
        </p:txBody>
      </p:sp>
      <p:sp>
        <p:nvSpPr>
          <p:cNvPr id="949251" name="Rectangle 3"/>
          <p:cNvSpPr>
            <a:spLocks noGrp="1" noChangeArrowheads="1"/>
          </p:cNvSpPr>
          <p:nvPr>
            <p:ph idx="1"/>
          </p:nvPr>
        </p:nvSpPr>
        <p:spPr/>
        <p:txBody>
          <a:bodyPr/>
          <a:lstStyle/>
          <a:p>
            <a:r>
              <a:rPr lang="en-GB" dirty="0" smtClean="0"/>
              <a:t>Have you </a:t>
            </a:r>
            <a:r>
              <a:rPr lang="en-GB" dirty="0"/>
              <a:t>applied best practices to your serial </a:t>
            </a:r>
            <a:r>
              <a:rPr lang="en-GB" dirty="0" smtClean="0"/>
              <a:t>code?</a:t>
            </a:r>
          </a:p>
          <a:p>
            <a:r>
              <a:rPr lang="en-GB" dirty="0" smtClean="0"/>
              <a:t>Do you need to reduce your run-time?</a:t>
            </a:r>
          </a:p>
          <a:p>
            <a:r>
              <a:rPr lang="en-GB" dirty="0" smtClean="0"/>
              <a:t>Do you need to solve larger problems?</a:t>
            </a:r>
          </a:p>
          <a:p>
            <a:endParaRPr lang="en-GB" dirty="0" smtClean="0"/>
          </a:p>
          <a:p>
            <a:r>
              <a:rPr lang="en-GB" dirty="0" smtClean="0"/>
              <a:t>If so, do you have…</a:t>
            </a:r>
          </a:p>
          <a:p>
            <a:pPr lvl="1"/>
            <a:r>
              <a:rPr lang="en-GB" dirty="0" smtClean="0"/>
              <a:t>A multi-core or multi-processor computer?</a:t>
            </a:r>
          </a:p>
          <a:p>
            <a:pPr lvl="1"/>
            <a:endParaRPr lang="en-GB" dirty="0" smtClean="0"/>
          </a:p>
          <a:p>
            <a:pPr lvl="1"/>
            <a:r>
              <a:rPr lang="en-GB" dirty="0" smtClean="0"/>
              <a:t>Access to a computer cluster or </a:t>
            </a:r>
            <a:r>
              <a:rPr lang="en-GB" dirty="0"/>
              <a:t>cloud</a:t>
            </a:r>
            <a:r>
              <a:rPr lang="en-GB" dirty="0" smtClean="0"/>
              <a:t>? </a:t>
            </a:r>
          </a:p>
          <a:p>
            <a:pPr lvl="1"/>
            <a:endParaRPr lang="en-GB" dirty="0"/>
          </a:p>
          <a:p>
            <a:pPr lvl="1"/>
            <a:r>
              <a:rPr lang="en-GB" dirty="0" smtClean="0"/>
              <a:t>A graphics processing unit (GPU)?</a:t>
            </a:r>
            <a:endParaRPr lang="en-GB" dirty="0"/>
          </a:p>
          <a:p>
            <a:pPr lvl="1"/>
            <a:endParaRPr lang="en-GB" dirty="0" smtClean="0"/>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6425" y="4839027"/>
            <a:ext cx="975117" cy="1071405"/>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3112" y="4744972"/>
            <a:ext cx="975117" cy="1071405"/>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6322" y="3505200"/>
            <a:ext cx="611684" cy="813045"/>
          </a:xfrm>
          <a:prstGeom prst="rect">
            <a:avLst/>
          </a:prstGeom>
        </p:spPr>
      </p:pic>
      <p:grpSp>
        <p:nvGrpSpPr>
          <p:cNvPr id="2" name="Group 1"/>
          <p:cNvGrpSpPr/>
          <p:nvPr/>
        </p:nvGrpSpPr>
        <p:grpSpPr>
          <a:xfrm>
            <a:off x="6240077" y="3651507"/>
            <a:ext cx="2112146" cy="2096024"/>
            <a:chOff x="6297227" y="3651507"/>
            <a:chExt cx="2112146" cy="2096024"/>
          </a:xfrm>
        </p:grpSpPr>
        <p:pic>
          <p:nvPicPr>
            <p:cNvPr id="13" name="Picture 2" descr="GPU_final-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68492">
              <a:off x="6629400" y="3651507"/>
              <a:ext cx="679676" cy="5394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GPU_final-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68492">
              <a:off x="6297227" y="5208038"/>
              <a:ext cx="679676" cy="53949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GPU_final-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68492">
              <a:off x="7729697" y="5055638"/>
              <a:ext cx="679676" cy="539493"/>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Slide Number Placeholder 3"/>
          <p:cNvSpPr>
            <a:spLocks noGrp="1"/>
          </p:cNvSpPr>
          <p:nvPr>
            <p:ph type="sldNum" sz="quarter" idx="10"/>
          </p:nvPr>
        </p:nvSpPr>
        <p:spPr/>
        <p:txBody>
          <a:bodyPr/>
          <a:lstStyle/>
          <a:p>
            <a:pPr>
              <a:defRPr/>
            </a:pPr>
            <a:fld id="{4301CAFF-952E-46F9-B5CA-0EB4370FF6BB}" type="slidenum">
              <a:rPr lang="en-US" altLang="en-US" smtClean="0"/>
              <a:pPr>
                <a:defRPr/>
              </a:pPr>
              <a:t>13</a:t>
            </a:fld>
            <a:endParaRPr lang="en-US" altLang="en-US"/>
          </a:p>
        </p:txBody>
      </p:sp>
    </p:spTree>
    <p:extLst>
      <p:ext uri="{BB962C8B-B14F-4D97-AF65-F5344CB8AC3E}">
        <p14:creationId xmlns:p14="http://schemas.microsoft.com/office/powerpoint/2010/main" val="21910976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9251">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92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925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4925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4925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7" name="Rectangle 17"/>
          <p:cNvSpPr>
            <a:spLocks noChangeArrowheads="1"/>
          </p:cNvSpPr>
          <p:nvPr/>
        </p:nvSpPr>
        <p:spPr bwMode="hidden">
          <a:xfrm>
            <a:off x="2801938" y="2684463"/>
            <a:ext cx="1987550" cy="1031875"/>
          </a:xfrm>
          <a:prstGeom prst="rect">
            <a:avLst/>
          </a:prstGeom>
          <a:solidFill>
            <a:schemeClr val="bg1">
              <a:alpha val="74901"/>
            </a:schemeClr>
          </a:solidFill>
          <a:ln w="9525">
            <a:noFill/>
            <a:miter lim="800000"/>
            <a:headEnd/>
            <a:tailEnd/>
          </a:ln>
        </p:spPr>
        <p:txBody>
          <a:bodyPr wrap="none" anchor="ctr"/>
          <a:lstStyle/>
          <a:p>
            <a:endParaRPr lang="en-US" dirty="0">
              <a:latin typeface="+mn-lt"/>
            </a:endParaRPr>
          </a:p>
        </p:txBody>
      </p:sp>
      <p:sp>
        <p:nvSpPr>
          <p:cNvPr id="890898" name="Rectangle 18"/>
          <p:cNvSpPr>
            <a:spLocks noChangeArrowheads="1"/>
          </p:cNvSpPr>
          <p:nvPr/>
        </p:nvSpPr>
        <p:spPr bwMode="hidden">
          <a:xfrm>
            <a:off x="2852738" y="4683125"/>
            <a:ext cx="1987550" cy="1085850"/>
          </a:xfrm>
          <a:prstGeom prst="rect">
            <a:avLst/>
          </a:prstGeom>
          <a:solidFill>
            <a:schemeClr val="bg1">
              <a:alpha val="74901"/>
            </a:schemeClr>
          </a:solidFill>
          <a:ln w="9525">
            <a:noFill/>
            <a:miter lim="800000"/>
            <a:headEnd/>
            <a:tailEnd/>
          </a:ln>
        </p:spPr>
        <p:txBody>
          <a:bodyPr wrap="none" anchor="ctr"/>
          <a:lstStyle/>
          <a:p>
            <a:endParaRPr lang="en-US" dirty="0">
              <a:latin typeface="+mn-lt"/>
            </a:endParaRPr>
          </a:p>
        </p:txBody>
      </p:sp>
      <p:sp>
        <p:nvSpPr>
          <p:cNvPr id="890899" name="Rectangle 19"/>
          <p:cNvSpPr>
            <a:spLocks noChangeArrowheads="1"/>
          </p:cNvSpPr>
          <p:nvPr/>
        </p:nvSpPr>
        <p:spPr bwMode="hidden">
          <a:xfrm>
            <a:off x="2943225" y="1658938"/>
            <a:ext cx="1987550" cy="730250"/>
          </a:xfrm>
          <a:prstGeom prst="rect">
            <a:avLst/>
          </a:prstGeom>
          <a:solidFill>
            <a:schemeClr val="bg1">
              <a:alpha val="74901"/>
            </a:schemeClr>
          </a:solidFill>
          <a:ln w="9525">
            <a:noFill/>
            <a:miter lim="800000"/>
            <a:headEnd/>
            <a:tailEnd/>
          </a:ln>
        </p:spPr>
        <p:txBody>
          <a:bodyPr wrap="none" anchor="ctr"/>
          <a:lstStyle/>
          <a:p>
            <a:endParaRPr lang="en-US" dirty="0">
              <a:latin typeface="+mn-lt"/>
            </a:endParaRPr>
          </a:p>
        </p:txBody>
      </p:sp>
      <p:sp>
        <p:nvSpPr>
          <p:cNvPr id="7170" name="Rectangle 2"/>
          <p:cNvSpPr>
            <a:spLocks noGrp="1" noChangeArrowheads="1"/>
          </p:cNvSpPr>
          <p:nvPr>
            <p:ph type="title"/>
          </p:nvPr>
        </p:nvSpPr>
        <p:spPr/>
        <p:txBody>
          <a:bodyPr/>
          <a:lstStyle/>
          <a:p>
            <a:pPr eaLnBrk="1" hangingPunct="1"/>
            <a:r>
              <a:rPr lang="en-US" sz="3600" dirty="0" smtClean="0">
                <a:latin typeface="+mn-lt"/>
              </a:rPr>
              <a:t>Solving big technical problems</a:t>
            </a:r>
          </a:p>
        </p:txBody>
      </p:sp>
      <p:sp>
        <p:nvSpPr>
          <p:cNvPr id="7171" name="Line 3"/>
          <p:cNvSpPr>
            <a:spLocks noChangeShapeType="1"/>
          </p:cNvSpPr>
          <p:nvPr/>
        </p:nvSpPr>
        <p:spPr bwMode="auto">
          <a:xfrm>
            <a:off x="544513" y="4089400"/>
            <a:ext cx="8031162" cy="0"/>
          </a:xfrm>
          <a:prstGeom prst="line">
            <a:avLst/>
          </a:prstGeom>
          <a:noFill/>
          <a:ln w="9525">
            <a:solidFill>
              <a:schemeClr val="tx1"/>
            </a:solidFill>
            <a:round/>
            <a:headEnd/>
            <a:tailEnd/>
          </a:ln>
        </p:spPr>
        <p:txBody>
          <a:bodyPr wrap="none" anchor="ctr"/>
          <a:lstStyle/>
          <a:p>
            <a:endParaRPr lang="en-US" dirty="0">
              <a:latin typeface="+mn-lt"/>
            </a:endParaRPr>
          </a:p>
        </p:txBody>
      </p:sp>
      <p:sp>
        <p:nvSpPr>
          <p:cNvPr id="7172" name="Rectangle 4"/>
          <p:cNvSpPr>
            <a:spLocks noChangeArrowheads="1"/>
          </p:cNvSpPr>
          <p:nvPr/>
        </p:nvSpPr>
        <p:spPr bwMode="auto">
          <a:xfrm>
            <a:off x="647702" y="4976813"/>
            <a:ext cx="1812925" cy="369332"/>
          </a:xfrm>
          <a:prstGeom prst="rect">
            <a:avLst/>
          </a:prstGeom>
          <a:noFill/>
          <a:ln w="9525">
            <a:noFill/>
            <a:miter lim="800000"/>
            <a:headEnd/>
            <a:tailEnd/>
          </a:ln>
        </p:spPr>
        <p:txBody>
          <a:bodyPr>
            <a:spAutoFit/>
          </a:bodyPr>
          <a:lstStyle/>
          <a:p>
            <a:pPr marL="284163" indent="-284163" algn="r" eaLnBrk="1" hangingPunct="1">
              <a:spcBef>
                <a:spcPct val="20000"/>
              </a:spcBef>
              <a:buClr>
                <a:srgbClr val="215383"/>
              </a:buClr>
              <a:buSzPct val="95000"/>
              <a:buFont typeface="Wingdings" pitchFamily="2" charset="2"/>
              <a:buNone/>
            </a:pPr>
            <a:r>
              <a:rPr lang="en-US" sz="1800" baseline="0" dirty="0" smtClean="0">
                <a:latin typeface="+mn-lt"/>
              </a:rPr>
              <a:t>Large data set</a:t>
            </a:r>
            <a:endParaRPr lang="en-US" sz="1800" baseline="0" dirty="0">
              <a:latin typeface="+mn-lt"/>
            </a:endParaRPr>
          </a:p>
        </p:txBody>
      </p:sp>
      <p:sp>
        <p:nvSpPr>
          <p:cNvPr id="7173" name="Text Box 5"/>
          <p:cNvSpPr txBox="1">
            <a:spLocks noChangeArrowheads="1"/>
          </p:cNvSpPr>
          <p:nvPr/>
        </p:nvSpPr>
        <p:spPr bwMode="auto">
          <a:xfrm>
            <a:off x="930400" y="1819275"/>
            <a:ext cx="1530227" cy="461665"/>
          </a:xfrm>
          <a:prstGeom prst="rect">
            <a:avLst/>
          </a:prstGeom>
          <a:noFill/>
          <a:ln w="9525">
            <a:noFill/>
            <a:miter lim="800000"/>
            <a:headEnd/>
            <a:tailEnd/>
          </a:ln>
        </p:spPr>
        <p:txBody>
          <a:bodyPr wrap="none">
            <a:spAutoFit/>
          </a:bodyPr>
          <a:lstStyle/>
          <a:p>
            <a:pPr algn="r"/>
            <a:r>
              <a:rPr lang="en-US" sz="2400" baseline="0" dirty="0" smtClean="0">
                <a:solidFill>
                  <a:schemeClr val="accent2"/>
                </a:solidFill>
                <a:latin typeface="+mn-lt"/>
              </a:rPr>
              <a:t>Challenges</a:t>
            </a:r>
            <a:endParaRPr lang="en-US" sz="2400" baseline="0" dirty="0">
              <a:solidFill>
                <a:schemeClr val="accent2"/>
              </a:solidFill>
              <a:latin typeface="+mn-lt"/>
            </a:endParaRPr>
          </a:p>
        </p:txBody>
      </p:sp>
      <p:grpSp>
        <p:nvGrpSpPr>
          <p:cNvPr id="2" name="Group 6"/>
          <p:cNvGrpSpPr>
            <a:grpSpLocks/>
          </p:cNvGrpSpPr>
          <p:nvPr/>
        </p:nvGrpSpPr>
        <p:grpSpPr bwMode="auto">
          <a:xfrm>
            <a:off x="314327" y="2546350"/>
            <a:ext cx="2146300" cy="1311275"/>
            <a:chOff x="349" y="3120"/>
            <a:chExt cx="1352" cy="826"/>
          </a:xfrm>
        </p:grpSpPr>
        <p:sp>
          <p:nvSpPr>
            <p:cNvPr id="7186" name="Rectangle 7"/>
            <p:cNvSpPr>
              <a:spLocks noChangeArrowheads="1"/>
            </p:cNvSpPr>
            <p:nvPr/>
          </p:nvSpPr>
          <p:spPr bwMode="auto">
            <a:xfrm>
              <a:off x="349" y="3120"/>
              <a:ext cx="1352" cy="826"/>
            </a:xfrm>
            <a:prstGeom prst="rect">
              <a:avLst/>
            </a:prstGeom>
            <a:noFill/>
            <a:ln w="9525">
              <a:noFill/>
              <a:miter lim="800000"/>
              <a:headEnd/>
              <a:tailEnd/>
            </a:ln>
          </p:spPr>
          <p:txBody>
            <a:bodyPr>
              <a:spAutoFit/>
            </a:bodyPr>
            <a:lstStyle/>
            <a:p>
              <a:pPr marL="284163" indent="-284163" algn="r" eaLnBrk="1" hangingPunct="1">
                <a:spcBef>
                  <a:spcPct val="20000"/>
                </a:spcBef>
                <a:buClr>
                  <a:srgbClr val="215383"/>
                </a:buClr>
                <a:buSzPct val="95000"/>
                <a:buFont typeface="Wingdings" pitchFamily="2" charset="2"/>
                <a:buNone/>
              </a:pPr>
              <a:r>
                <a:rPr lang="en-US" sz="1800" baseline="0" dirty="0" smtClean="0">
                  <a:latin typeface="+mn-lt"/>
                </a:rPr>
                <a:t>Long running</a:t>
              </a:r>
            </a:p>
            <a:p>
              <a:pPr marL="284163" indent="-284163" algn="r" eaLnBrk="1" hangingPunct="1">
                <a:spcBef>
                  <a:spcPct val="20000"/>
                </a:spcBef>
                <a:buClr>
                  <a:srgbClr val="215383"/>
                </a:buClr>
                <a:buSzPct val="95000"/>
                <a:buFont typeface="Wingdings" pitchFamily="2" charset="2"/>
                <a:buNone/>
              </a:pPr>
              <a:endParaRPr lang="en-US" sz="1800" baseline="0" dirty="0" smtClean="0">
                <a:latin typeface="+mn-lt"/>
              </a:endParaRPr>
            </a:p>
            <a:p>
              <a:pPr marL="284163" indent="-284163" algn="r" eaLnBrk="1" hangingPunct="1">
                <a:spcBef>
                  <a:spcPct val="20000"/>
                </a:spcBef>
                <a:buClr>
                  <a:srgbClr val="215383"/>
                </a:buClr>
                <a:buSzPct val="95000"/>
                <a:buFont typeface="Wingdings" pitchFamily="2" charset="2"/>
                <a:buNone/>
              </a:pPr>
              <a:r>
                <a:rPr lang="en-US" sz="1800" baseline="0" dirty="0" smtClean="0">
                  <a:latin typeface="+mn-lt"/>
                </a:rPr>
                <a:t> Computationally intensive</a:t>
              </a:r>
              <a:endParaRPr lang="en-US" sz="1800" baseline="0" dirty="0">
                <a:latin typeface="+mn-lt"/>
              </a:endParaRPr>
            </a:p>
          </p:txBody>
        </p:sp>
        <p:sp>
          <p:nvSpPr>
            <p:cNvPr id="7187" name="Line 8"/>
            <p:cNvSpPr>
              <a:spLocks noChangeShapeType="1"/>
            </p:cNvSpPr>
            <p:nvPr/>
          </p:nvSpPr>
          <p:spPr bwMode="auto">
            <a:xfrm>
              <a:off x="495" y="3472"/>
              <a:ext cx="1206" cy="0"/>
            </a:xfrm>
            <a:prstGeom prst="line">
              <a:avLst/>
            </a:prstGeom>
            <a:noFill/>
            <a:ln w="9525">
              <a:solidFill>
                <a:schemeClr val="tx1"/>
              </a:solidFill>
              <a:round/>
              <a:headEnd/>
              <a:tailEnd/>
            </a:ln>
          </p:spPr>
          <p:txBody>
            <a:bodyPr wrap="none" anchor="ctr"/>
            <a:lstStyle/>
            <a:p>
              <a:endParaRPr lang="en-US" dirty="0">
                <a:latin typeface="+mn-lt"/>
              </a:endParaRPr>
            </a:p>
          </p:txBody>
        </p:sp>
      </p:grpSp>
      <p:sp>
        <p:nvSpPr>
          <p:cNvPr id="890889" name="Text Box 9"/>
          <p:cNvSpPr txBox="1">
            <a:spLocks noChangeArrowheads="1"/>
          </p:cNvSpPr>
          <p:nvPr/>
        </p:nvSpPr>
        <p:spPr bwMode="auto">
          <a:xfrm>
            <a:off x="3355187" y="3013075"/>
            <a:ext cx="622286" cy="369332"/>
          </a:xfrm>
          <a:prstGeom prst="rect">
            <a:avLst/>
          </a:prstGeom>
          <a:noFill/>
          <a:ln w="9525">
            <a:noFill/>
            <a:miter lim="800000"/>
            <a:headEnd/>
            <a:tailEnd/>
          </a:ln>
        </p:spPr>
        <p:txBody>
          <a:bodyPr wrap="none">
            <a:spAutoFit/>
          </a:bodyPr>
          <a:lstStyle/>
          <a:p>
            <a:pPr algn="ctr"/>
            <a:r>
              <a:rPr lang="en-US" sz="1800" baseline="0" dirty="0" smtClean="0">
                <a:latin typeface="+mn-lt"/>
              </a:rPr>
              <a:t>Wait</a:t>
            </a:r>
            <a:endParaRPr lang="en-US" sz="1800" baseline="0" dirty="0">
              <a:latin typeface="+mn-lt"/>
            </a:endParaRPr>
          </a:p>
        </p:txBody>
      </p:sp>
      <p:sp>
        <p:nvSpPr>
          <p:cNvPr id="890890" name="AutoShape 10"/>
          <p:cNvSpPr>
            <a:spLocks noChangeArrowheads="1"/>
          </p:cNvSpPr>
          <p:nvPr/>
        </p:nvSpPr>
        <p:spPr bwMode="auto">
          <a:xfrm>
            <a:off x="5116513" y="3086100"/>
            <a:ext cx="808037" cy="244475"/>
          </a:xfrm>
          <a:prstGeom prst="rightArrow">
            <a:avLst>
              <a:gd name="adj1" fmla="val 50000"/>
              <a:gd name="adj2" fmla="val 82630"/>
            </a:avLst>
          </a:prstGeom>
          <a:solidFill>
            <a:schemeClr val="bg1"/>
          </a:solidFill>
          <a:ln w="28575" algn="ctr">
            <a:solidFill>
              <a:srgbClr val="265787"/>
            </a:solidFill>
            <a:miter lim="800000"/>
            <a:headEnd/>
            <a:tailEnd/>
          </a:ln>
        </p:spPr>
        <p:txBody>
          <a:bodyPr wrap="none" anchor="ctr"/>
          <a:lstStyle/>
          <a:p>
            <a:endParaRPr lang="en-US" dirty="0">
              <a:latin typeface="+mn-lt"/>
            </a:endParaRPr>
          </a:p>
        </p:txBody>
      </p:sp>
      <p:sp>
        <p:nvSpPr>
          <p:cNvPr id="890891" name="AutoShape 11"/>
          <p:cNvSpPr>
            <a:spLocks noChangeArrowheads="1"/>
          </p:cNvSpPr>
          <p:nvPr/>
        </p:nvSpPr>
        <p:spPr bwMode="auto">
          <a:xfrm>
            <a:off x="5118100" y="5043488"/>
            <a:ext cx="808038" cy="244475"/>
          </a:xfrm>
          <a:prstGeom prst="rightArrow">
            <a:avLst>
              <a:gd name="adj1" fmla="val 50000"/>
              <a:gd name="adj2" fmla="val 82630"/>
            </a:avLst>
          </a:prstGeom>
          <a:solidFill>
            <a:schemeClr val="bg1"/>
          </a:solidFill>
          <a:ln w="28575" algn="ctr">
            <a:solidFill>
              <a:srgbClr val="265787"/>
            </a:solidFill>
            <a:miter lim="800000"/>
            <a:headEnd/>
            <a:tailEnd/>
          </a:ln>
        </p:spPr>
        <p:txBody>
          <a:bodyPr wrap="none" anchor="ctr"/>
          <a:lstStyle/>
          <a:p>
            <a:endParaRPr lang="en-US" dirty="0">
              <a:latin typeface="+mn-lt"/>
            </a:endParaRPr>
          </a:p>
        </p:txBody>
      </p:sp>
      <p:sp>
        <p:nvSpPr>
          <p:cNvPr id="890892" name="Text Box 12"/>
          <p:cNvSpPr txBox="1">
            <a:spLocks noChangeArrowheads="1"/>
          </p:cNvSpPr>
          <p:nvPr/>
        </p:nvSpPr>
        <p:spPr bwMode="auto">
          <a:xfrm>
            <a:off x="6316662" y="4892675"/>
            <a:ext cx="2492376" cy="646331"/>
          </a:xfrm>
          <a:prstGeom prst="rect">
            <a:avLst/>
          </a:prstGeom>
          <a:noFill/>
          <a:ln w="9525">
            <a:noFill/>
            <a:miter lim="800000"/>
            <a:headEnd/>
            <a:tailEnd/>
          </a:ln>
        </p:spPr>
        <p:txBody>
          <a:bodyPr wrap="square">
            <a:spAutoFit/>
          </a:bodyPr>
          <a:lstStyle/>
          <a:p>
            <a:pPr algn="l"/>
            <a:r>
              <a:rPr lang="en-US" sz="1800" baseline="0" dirty="0" smtClean="0">
                <a:latin typeface="+mn-lt"/>
              </a:rPr>
              <a:t>Larger memory pool</a:t>
            </a:r>
          </a:p>
          <a:p>
            <a:pPr algn="l"/>
            <a:r>
              <a:rPr lang="en-US" sz="1800" baseline="0" dirty="0" smtClean="0">
                <a:latin typeface="+mn-lt"/>
              </a:rPr>
              <a:t>(E.G. More machines)</a:t>
            </a:r>
            <a:endParaRPr lang="en-US" sz="1800" baseline="0" dirty="0">
              <a:latin typeface="+mn-lt"/>
            </a:endParaRPr>
          </a:p>
        </p:txBody>
      </p:sp>
      <p:sp>
        <p:nvSpPr>
          <p:cNvPr id="890893" name="Text Box 13"/>
          <p:cNvSpPr txBox="1">
            <a:spLocks noChangeArrowheads="1"/>
          </p:cNvSpPr>
          <p:nvPr/>
        </p:nvSpPr>
        <p:spPr bwMode="auto">
          <a:xfrm>
            <a:off x="6894237" y="1819275"/>
            <a:ext cx="1337226" cy="461665"/>
          </a:xfrm>
          <a:prstGeom prst="rect">
            <a:avLst/>
          </a:prstGeom>
          <a:noFill/>
          <a:ln w="9525">
            <a:noFill/>
            <a:miter lim="800000"/>
            <a:headEnd/>
            <a:tailEnd/>
          </a:ln>
        </p:spPr>
        <p:txBody>
          <a:bodyPr wrap="none">
            <a:spAutoFit/>
          </a:bodyPr>
          <a:lstStyle/>
          <a:p>
            <a:pPr algn="l"/>
            <a:r>
              <a:rPr lang="en-US" sz="2400" baseline="0" dirty="0" smtClean="0">
                <a:solidFill>
                  <a:schemeClr val="accent2"/>
                </a:solidFill>
                <a:latin typeface="+mn-lt"/>
              </a:rPr>
              <a:t>Solutions</a:t>
            </a:r>
            <a:endParaRPr lang="en-US" sz="2400" baseline="0" dirty="0">
              <a:solidFill>
                <a:schemeClr val="accent2"/>
              </a:solidFill>
              <a:latin typeface="+mn-lt"/>
            </a:endParaRPr>
          </a:p>
        </p:txBody>
      </p:sp>
      <p:sp>
        <p:nvSpPr>
          <p:cNvPr id="890894" name="Text Box 14"/>
          <p:cNvSpPr txBox="1">
            <a:spLocks noChangeArrowheads="1"/>
          </p:cNvSpPr>
          <p:nvPr/>
        </p:nvSpPr>
        <p:spPr bwMode="auto">
          <a:xfrm>
            <a:off x="6223000" y="2894012"/>
            <a:ext cx="2679700" cy="646331"/>
          </a:xfrm>
          <a:prstGeom prst="rect">
            <a:avLst/>
          </a:prstGeom>
          <a:noFill/>
          <a:ln w="9525">
            <a:noFill/>
            <a:miter lim="800000"/>
            <a:headEnd/>
            <a:tailEnd/>
          </a:ln>
        </p:spPr>
        <p:txBody>
          <a:bodyPr wrap="square">
            <a:spAutoFit/>
          </a:bodyPr>
          <a:lstStyle/>
          <a:p>
            <a:pPr algn="l"/>
            <a:r>
              <a:rPr lang="en-US" sz="1800" baseline="0" dirty="0" smtClean="0">
                <a:latin typeface="+mn-lt"/>
              </a:rPr>
              <a:t>Larger compute pool</a:t>
            </a:r>
          </a:p>
          <a:p>
            <a:pPr algn="l"/>
            <a:r>
              <a:rPr lang="en-US" sz="1800" baseline="0" dirty="0" smtClean="0">
                <a:latin typeface="+mn-lt"/>
              </a:rPr>
              <a:t>(E.G. More processors)</a:t>
            </a:r>
            <a:endParaRPr lang="en-US" sz="1800" i="1" baseline="0" dirty="0">
              <a:solidFill>
                <a:schemeClr val="tx2"/>
              </a:solidFill>
              <a:latin typeface="+mn-lt"/>
            </a:endParaRPr>
          </a:p>
        </p:txBody>
      </p:sp>
      <p:sp>
        <p:nvSpPr>
          <p:cNvPr id="890895" name="Text Box 15"/>
          <p:cNvSpPr txBox="1">
            <a:spLocks noChangeArrowheads="1"/>
          </p:cNvSpPr>
          <p:nvPr/>
        </p:nvSpPr>
        <p:spPr bwMode="auto">
          <a:xfrm>
            <a:off x="3028784" y="4840288"/>
            <a:ext cx="1275093" cy="646331"/>
          </a:xfrm>
          <a:prstGeom prst="rect">
            <a:avLst/>
          </a:prstGeom>
          <a:noFill/>
          <a:ln w="9525">
            <a:noFill/>
            <a:miter lim="800000"/>
            <a:headEnd/>
            <a:tailEnd/>
          </a:ln>
        </p:spPr>
        <p:txBody>
          <a:bodyPr wrap="none">
            <a:spAutoFit/>
          </a:bodyPr>
          <a:lstStyle/>
          <a:p>
            <a:pPr algn="ctr"/>
            <a:r>
              <a:rPr lang="en-US" sz="1800" baseline="0" dirty="0" smtClean="0">
                <a:latin typeface="+mn-lt"/>
              </a:rPr>
              <a:t>Reduce size</a:t>
            </a:r>
            <a:br>
              <a:rPr lang="en-US" sz="1800" baseline="0" dirty="0" smtClean="0">
                <a:latin typeface="+mn-lt"/>
              </a:rPr>
            </a:br>
            <a:r>
              <a:rPr lang="en-US" sz="1800" baseline="0" dirty="0" smtClean="0">
                <a:latin typeface="+mn-lt"/>
              </a:rPr>
              <a:t>of problem</a:t>
            </a:r>
            <a:endParaRPr lang="en-US" sz="1800" baseline="0" dirty="0">
              <a:latin typeface="+mn-lt"/>
            </a:endParaRPr>
          </a:p>
        </p:txBody>
      </p:sp>
      <p:sp>
        <p:nvSpPr>
          <p:cNvPr id="890896" name="Text Box 16"/>
          <p:cNvSpPr txBox="1">
            <a:spLocks noChangeArrowheads="1"/>
          </p:cNvSpPr>
          <p:nvPr/>
        </p:nvSpPr>
        <p:spPr bwMode="auto">
          <a:xfrm>
            <a:off x="2865438" y="1819275"/>
            <a:ext cx="1601785" cy="461665"/>
          </a:xfrm>
          <a:prstGeom prst="rect">
            <a:avLst/>
          </a:prstGeom>
          <a:noFill/>
          <a:ln w="9525">
            <a:noFill/>
            <a:miter lim="800000"/>
            <a:headEnd/>
            <a:tailEnd/>
          </a:ln>
        </p:spPr>
        <p:txBody>
          <a:bodyPr wrap="none">
            <a:spAutoFit/>
          </a:bodyPr>
          <a:lstStyle/>
          <a:p>
            <a:pPr algn="ctr"/>
            <a:r>
              <a:rPr lang="en-US" sz="2400" baseline="0" dirty="0" smtClean="0">
                <a:solidFill>
                  <a:schemeClr val="accent2"/>
                </a:solidFill>
                <a:latin typeface="+mn-lt"/>
              </a:rPr>
              <a:t>You could…</a:t>
            </a:r>
            <a:endParaRPr lang="en-US" sz="2400" baseline="0" dirty="0">
              <a:solidFill>
                <a:schemeClr val="accent2"/>
              </a:solidFill>
              <a:latin typeface="+mn-lt"/>
            </a:endParaRPr>
          </a:p>
        </p:txBody>
      </p:sp>
      <p:sp>
        <p:nvSpPr>
          <p:cNvPr id="20" name="Slide Number Placeholder 3"/>
          <p:cNvSpPr>
            <a:spLocks noGrp="1"/>
          </p:cNvSpPr>
          <p:nvPr>
            <p:ph type="sldNum" sz="quarter" idx="10"/>
          </p:nvPr>
        </p:nvSpPr>
        <p:spPr>
          <a:xfrm>
            <a:off x="7848600" y="6553200"/>
            <a:ext cx="990600" cy="304800"/>
          </a:xfrm>
        </p:spPr>
        <p:txBody>
          <a:bodyPr/>
          <a:lstStyle/>
          <a:p>
            <a:pPr>
              <a:defRPr/>
            </a:pPr>
            <a:fld id="{4301CAFF-952E-46F9-B5CA-0EB4370FF6BB}" type="slidenum">
              <a:rPr lang="en-US" altLang="en-US" smtClean="0"/>
              <a:pPr>
                <a:defRPr/>
              </a:pPr>
              <a:t>14</a:t>
            </a:fld>
            <a:endParaRPr lang="en-US" alt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8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08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908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089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9089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908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9089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9089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9089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9089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90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897" grpId="0" animBg="1"/>
      <p:bldP spid="890898" grpId="0" animBg="1"/>
      <p:bldP spid="890899" grpId="0" animBg="1"/>
      <p:bldP spid="890889" grpId="0"/>
      <p:bldP spid="890890" grpId="0" animBg="1"/>
      <p:bldP spid="890891" grpId="0" animBg="1"/>
      <p:bldP spid="890892" grpId="0"/>
      <p:bldP spid="890893" grpId="0"/>
      <p:bldP spid="890894" grpId="0"/>
      <p:bldP spid="890895" grpId="0"/>
      <p:bldP spid="890896"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dirty="0" smtClean="0"/>
              <a:t>Hardware Architecture</a:t>
            </a:r>
            <a:endParaRPr lang="en-ZA" sz="3600" dirty="0"/>
          </a:p>
        </p:txBody>
      </p:sp>
      <p:sp>
        <p:nvSpPr>
          <p:cNvPr id="3" name="Slide Number Placeholder 2"/>
          <p:cNvSpPr>
            <a:spLocks noGrp="1"/>
          </p:cNvSpPr>
          <p:nvPr>
            <p:ph type="sldNum" sz="quarter" idx="10"/>
          </p:nvPr>
        </p:nvSpPr>
        <p:spPr/>
        <p:txBody>
          <a:bodyPr/>
          <a:lstStyle/>
          <a:p>
            <a:pPr>
              <a:defRPr/>
            </a:pPr>
            <a:fld id="{4634D7FE-1C12-424A-B919-5E2A2809D13E}" type="slidenum">
              <a:rPr lang="en-US" altLang="en-US" smtClean="0"/>
              <a:pPr>
                <a:defRPr/>
              </a:pPr>
              <a:t>15</a:t>
            </a:fld>
            <a:endParaRPr lang="en-US" altLang="en-US"/>
          </a:p>
        </p:txBody>
      </p:sp>
      <p:grpSp>
        <p:nvGrpSpPr>
          <p:cNvPr id="24" name="Group 23"/>
          <p:cNvGrpSpPr/>
          <p:nvPr/>
        </p:nvGrpSpPr>
        <p:grpSpPr>
          <a:xfrm>
            <a:off x="863588" y="2564904"/>
            <a:ext cx="1512168" cy="2304256"/>
            <a:chOff x="863588" y="2204864"/>
            <a:chExt cx="1512168" cy="2304256"/>
          </a:xfrm>
        </p:grpSpPr>
        <p:sp>
          <p:nvSpPr>
            <p:cNvPr id="5" name="Rectangle 4"/>
            <p:cNvSpPr/>
            <p:nvPr/>
          </p:nvSpPr>
          <p:spPr bwMode="auto">
            <a:xfrm>
              <a:off x="863588" y="2204864"/>
              <a:ext cx="1512168" cy="2304256"/>
            </a:xfrm>
            <a:prstGeom prst="rect">
              <a:avLst/>
            </a:prstGeom>
            <a:solidFill>
              <a:schemeClr val="bg1">
                <a:lumMod val="5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25000" smtClean="0">
                <a:ln>
                  <a:noFill/>
                </a:ln>
                <a:solidFill>
                  <a:schemeClr val="tx1"/>
                </a:solidFill>
                <a:effectLst/>
                <a:latin typeface="Times" pitchFamily="18" charset="0"/>
              </a:endParaRPr>
            </a:p>
          </p:txBody>
        </p:sp>
        <p:grpSp>
          <p:nvGrpSpPr>
            <p:cNvPr id="10" name="Group 9"/>
            <p:cNvGrpSpPr/>
            <p:nvPr/>
          </p:nvGrpSpPr>
          <p:grpSpPr>
            <a:xfrm>
              <a:off x="971600" y="2420888"/>
              <a:ext cx="504056" cy="1015663"/>
              <a:chOff x="971600" y="2420888"/>
              <a:chExt cx="504056" cy="1015663"/>
            </a:xfrm>
          </p:grpSpPr>
          <p:sp>
            <p:nvSpPr>
              <p:cNvPr id="6" name="Rectangle 5"/>
              <p:cNvSpPr/>
              <p:nvPr/>
            </p:nvSpPr>
            <p:spPr bwMode="auto">
              <a:xfrm>
                <a:off x="971600" y="2420888"/>
                <a:ext cx="504056" cy="1015663"/>
              </a:xfrm>
              <a:prstGeom prst="rect">
                <a:avLst/>
              </a:prstGeom>
              <a:solidFill>
                <a:srgbClr val="40ED17"/>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9000" b="0" i="0" u="none" strike="noStrike" cap="none" normalizeH="0" baseline="-25000" dirty="0" smtClean="0">
                  <a:ln>
                    <a:noFill/>
                  </a:ln>
                  <a:solidFill>
                    <a:schemeClr val="tx1"/>
                  </a:solidFill>
                  <a:effectLst/>
                  <a:latin typeface="Times" pitchFamily="18" charset="0"/>
                </a:endParaRPr>
              </a:p>
            </p:txBody>
          </p:sp>
          <p:sp>
            <p:nvSpPr>
              <p:cNvPr id="8" name="Rectangle 7"/>
              <p:cNvSpPr/>
              <p:nvPr/>
            </p:nvSpPr>
            <p:spPr bwMode="auto">
              <a:xfrm>
                <a:off x="1043608" y="2492896"/>
                <a:ext cx="360040" cy="360040"/>
              </a:xfrm>
              <a:prstGeom prst="rect">
                <a:avLst/>
              </a:prstGeom>
              <a:solidFill>
                <a:schemeClr val="accent2">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25000" smtClean="0">
                  <a:ln>
                    <a:noFill/>
                  </a:ln>
                  <a:solidFill>
                    <a:schemeClr val="tx1"/>
                  </a:solidFill>
                  <a:effectLst/>
                  <a:latin typeface="Times" pitchFamily="18" charset="0"/>
                </a:endParaRPr>
              </a:p>
            </p:txBody>
          </p:sp>
          <p:sp>
            <p:nvSpPr>
              <p:cNvPr id="9" name="Rectangle 8"/>
              <p:cNvSpPr/>
              <p:nvPr/>
            </p:nvSpPr>
            <p:spPr bwMode="auto">
              <a:xfrm>
                <a:off x="1043608" y="2996952"/>
                <a:ext cx="360040" cy="360040"/>
              </a:xfrm>
              <a:prstGeom prst="rect">
                <a:avLst/>
              </a:prstGeom>
              <a:solidFill>
                <a:schemeClr val="accent2">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25000" smtClean="0">
                  <a:ln>
                    <a:noFill/>
                  </a:ln>
                  <a:solidFill>
                    <a:schemeClr val="tx1"/>
                  </a:solidFill>
                  <a:effectLst/>
                  <a:latin typeface="Times" pitchFamily="18" charset="0"/>
                </a:endParaRPr>
              </a:p>
            </p:txBody>
          </p:sp>
        </p:grpSp>
        <p:grpSp>
          <p:nvGrpSpPr>
            <p:cNvPr id="11" name="Group 10"/>
            <p:cNvGrpSpPr/>
            <p:nvPr/>
          </p:nvGrpSpPr>
          <p:grpSpPr>
            <a:xfrm>
              <a:off x="1763688" y="2420888"/>
              <a:ext cx="504056" cy="1015663"/>
              <a:chOff x="971600" y="2420888"/>
              <a:chExt cx="504056" cy="1015663"/>
            </a:xfrm>
          </p:grpSpPr>
          <p:sp>
            <p:nvSpPr>
              <p:cNvPr id="12" name="Rectangle 11"/>
              <p:cNvSpPr/>
              <p:nvPr/>
            </p:nvSpPr>
            <p:spPr bwMode="auto">
              <a:xfrm>
                <a:off x="971600" y="2420888"/>
                <a:ext cx="504056" cy="1015663"/>
              </a:xfrm>
              <a:prstGeom prst="rect">
                <a:avLst/>
              </a:prstGeom>
              <a:solidFill>
                <a:srgbClr val="40ED17"/>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9000" b="0" i="0" u="none" strike="noStrike" cap="none" normalizeH="0" baseline="-25000" dirty="0" smtClean="0">
                  <a:ln>
                    <a:noFill/>
                  </a:ln>
                  <a:solidFill>
                    <a:schemeClr val="tx1"/>
                  </a:solidFill>
                  <a:effectLst/>
                  <a:latin typeface="Times" pitchFamily="18" charset="0"/>
                </a:endParaRPr>
              </a:p>
            </p:txBody>
          </p:sp>
          <p:sp>
            <p:nvSpPr>
              <p:cNvPr id="13" name="Rectangle 12"/>
              <p:cNvSpPr/>
              <p:nvPr/>
            </p:nvSpPr>
            <p:spPr bwMode="auto">
              <a:xfrm>
                <a:off x="1043608" y="2492896"/>
                <a:ext cx="360040" cy="360040"/>
              </a:xfrm>
              <a:prstGeom prst="rect">
                <a:avLst/>
              </a:prstGeom>
              <a:solidFill>
                <a:schemeClr val="accent2">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25000" smtClean="0">
                  <a:ln>
                    <a:noFill/>
                  </a:ln>
                  <a:solidFill>
                    <a:schemeClr val="tx1"/>
                  </a:solidFill>
                  <a:effectLst/>
                  <a:latin typeface="Times" pitchFamily="18" charset="0"/>
                </a:endParaRPr>
              </a:p>
            </p:txBody>
          </p:sp>
          <p:sp>
            <p:nvSpPr>
              <p:cNvPr id="14" name="Rectangle 13"/>
              <p:cNvSpPr/>
              <p:nvPr/>
            </p:nvSpPr>
            <p:spPr bwMode="auto">
              <a:xfrm>
                <a:off x="1043608" y="2996952"/>
                <a:ext cx="360040" cy="360040"/>
              </a:xfrm>
              <a:prstGeom prst="rect">
                <a:avLst/>
              </a:prstGeom>
              <a:solidFill>
                <a:schemeClr val="accent2">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25000" smtClean="0">
                  <a:ln>
                    <a:noFill/>
                  </a:ln>
                  <a:solidFill>
                    <a:schemeClr val="tx1"/>
                  </a:solidFill>
                  <a:effectLst/>
                  <a:latin typeface="Times" pitchFamily="18" charset="0"/>
                </a:endParaRPr>
              </a:p>
            </p:txBody>
          </p:sp>
        </p:grpSp>
        <p:sp>
          <p:nvSpPr>
            <p:cNvPr id="15" name="Rectangle 14"/>
            <p:cNvSpPr/>
            <p:nvPr/>
          </p:nvSpPr>
          <p:spPr bwMode="auto">
            <a:xfrm>
              <a:off x="971600" y="3573016"/>
              <a:ext cx="1296144" cy="792088"/>
            </a:xfrm>
            <a:prstGeom prst="rect">
              <a:avLst/>
            </a:prstGeom>
            <a:solidFill>
              <a:schemeClr val="tx2">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25000" smtClean="0">
                <a:ln>
                  <a:noFill/>
                </a:ln>
                <a:solidFill>
                  <a:schemeClr val="tx1"/>
                </a:solidFill>
                <a:effectLst/>
                <a:latin typeface="Times" pitchFamily="18" charset="0"/>
              </a:endParaRPr>
            </a:p>
          </p:txBody>
        </p:sp>
        <p:cxnSp>
          <p:nvCxnSpPr>
            <p:cNvPr id="17" name="Straight Connector 16"/>
            <p:cNvCxnSpPr/>
            <p:nvPr/>
          </p:nvCxnSpPr>
          <p:spPr bwMode="auto">
            <a:xfrm rot="780000" flipV="1">
              <a:off x="1403648" y="2644780"/>
              <a:ext cx="144016" cy="3600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rot="780000" flipV="1">
              <a:off x="1405851" y="3156704"/>
              <a:ext cx="144016" cy="3600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rot="780000" flipV="1">
              <a:off x="1693884" y="2644780"/>
              <a:ext cx="144016" cy="3600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rot="780000" flipV="1">
              <a:off x="1693883" y="3156704"/>
              <a:ext cx="144016" cy="3600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rot="-300000" flipH="1">
              <a:off x="1508580" y="2671590"/>
              <a:ext cx="72008" cy="9000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rot="-300000" flipH="1">
              <a:off x="1660980" y="2671590"/>
              <a:ext cx="72008" cy="90000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62" name="Group 61"/>
          <p:cNvGrpSpPr/>
          <p:nvPr/>
        </p:nvGrpSpPr>
        <p:grpSpPr>
          <a:xfrm>
            <a:off x="3635896" y="2564904"/>
            <a:ext cx="1512168" cy="2304256"/>
            <a:chOff x="3635896" y="2204864"/>
            <a:chExt cx="1512168" cy="2304256"/>
          </a:xfrm>
        </p:grpSpPr>
        <p:sp>
          <p:nvSpPr>
            <p:cNvPr id="25" name="Rectangle 24"/>
            <p:cNvSpPr/>
            <p:nvPr/>
          </p:nvSpPr>
          <p:spPr bwMode="auto">
            <a:xfrm>
              <a:off x="3635896" y="2204864"/>
              <a:ext cx="1512168" cy="2304256"/>
            </a:xfrm>
            <a:prstGeom prst="rect">
              <a:avLst/>
            </a:prstGeom>
            <a:solidFill>
              <a:schemeClr val="bg1">
                <a:lumMod val="5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25000" smtClean="0">
                <a:ln>
                  <a:noFill/>
                </a:ln>
                <a:solidFill>
                  <a:schemeClr val="tx1"/>
                </a:solidFill>
                <a:effectLst/>
                <a:latin typeface="Times" pitchFamily="18" charset="0"/>
              </a:endParaRPr>
            </a:p>
          </p:txBody>
        </p:sp>
        <p:grpSp>
          <p:nvGrpSpPr>
            <p:cNvPr id="26" name="Group 25"/>
            <p:cNvGrpSpPr/>
            <p:nvPr/>
          </p:nvGrpSpPr>
          <p:grpSpPr>
            <a:xfrm>
              <a:off x="3743908" y="2420888"/>
              <a:ext cx="504056" cy="1015663"/>
              <a:chOff x="971600" y="2420888"/>
              <a:chExt cx="504056" cy="1015663"/>
            </a:xfrm>
          </p:grpSpPr>
          <p:sp>
            <p:nvSpPr>
              <p:cNvPr id="27" name="Rectangle 26"/>
              <p:cNvSpPr/>
              <p:nvPr/>
            </p:nvSpPr>
            <p:spPr bwMode="auto">
              <a:xfrm>
                <a:off x="971600" y="2420888"/>
                <a:ext cx="504056" cy="1015663"/>
              </a:xfrm>
              <a:prstGeom prst="rect">
                <a:avLst/>
              </a:prstGeom>
              <a:solidFill>
                <a:srgbClr val="40ED17"/>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9000" b="0" i="0" u="none" strike="noStrike" cap="none" normalizeH="0" baseline="-25000" dirty="0" smtClean="0">
                  <a:ln>
                    <a:noFill/>
                  </a:ln>
                  <a:solidFill>
                    <a:schemeClr val="tx1"/>
                  </a:solidFill>
                  <a:effectLst/>
                  <a:latin typeface="Times" pitchFamily="18" charset="0"/>
                </a:endParaRPr>
              </a:p>
            </p:txBody>
          </p:sp>
          <p:sp>
            <p:nvSpPr>
              <p:cNvPr id="28" name="Rectangle 27"/>
              <p:cNvSpPr/>
              <p:nvPr/>
            </p:nvSpPr>
            <p:spPr bwMode="auto">
              <a:xfrm>
                <a:off x="1043608" y="2492896"/>
                <a:ext cx="360040" cy="360040"/>
              </a:xfrm>
              <a:prstGeom prst="rect">
                <a:avLst/>
              </a:prstGeom>
              <a:solidFill>
                <a:schemeClr val="accent2">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25000" smtClean="0">
                  <a:ln>
                    <a:noFill/>
                  </a:ln>
                  <a:solidFill>
                    <a:schemeClr val="tx1"/>
                  </a:solidFill>
                  <a:effectLst/>
                  <a:latin typeface="Times" pitchFamily="18" charset="0"/>
                </a:endParaRPr>
              </a:p>
            </p:txBody>
          </p:sp>
          <p:sp>
            <p:nvSpPr>
              <p:cNvPr id="29" name="Rectangle 28"/>
              <p:cNvSpPr/>
              <p:nvPr/>
            </p:nvSpPr>
            <p:spPr bwMode="auto">
              <a:xfrm>
                <a:off x="1043608" y="2996952"/>
                <a:ext cx="360040" cy="360040"/>
              </a:xfrm>
              <a:prstGeom prst="rect">
                <a:avLst/>
              </a:prstGeom>
              <a:solidFill>
                <a:schemeClr val="accent2">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25000" smtClean="0">
                  <a:ln>
                    <a:noFill/>
                  </a:ln>
                  <a:solidFill>
                    <a:schemeClr val="tx1"/>
                  </a:solidFill>
                  <a:effectLst/>
                  <a:latin typeface="Times" pitchFamily="18" charset="0"/>
                </a:endParaRPr>
              </a:p>
            </p:txBody>
          </p:sp>
        </p:grpSp>
        <p:grpSp>
          <p:nvGrpSpPr>
            <p:cNvPr id="30" name="Group 29"/>
            <p:cNvGrpSpPr/>
            <p:nvPr/>
          </p:nvGrpSpPr>
          <p:grpSpPr>
            <a:xfrm>
              <a:off x="4535996" y="2420888"/>
              <a:ext cx="504056" cy="1015663"/>
              <a:chOff x="971600" y="2420888"/>
              <a:chExt cx="504056" cy="1015663"/>
            </a:xfrm>
          </p:grpSpPr>
          <p:sp>
            <p:nvSpPr>
              <p:cNvPr id="31" name="Rectangle 30"/>
              <p:cNvSpPr/>
              <p:nvPr/>
            </p:nvSpPr>
            <p:spPr bwMode="auto">
              <a:xfrm>
                <a:off x="971600" y="2420888"/>
                <a:ext cx="504056" cy="1015663"/>
              </a:xfrm>
              <a:prstGeom prst="rect">
                <a:avLst/>
              </a:prstGeom>
              <a:solidFill>
                <a:srgbClr val="40ED17"/>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9000" b="0" i="0" u="none" strike="noStrike" cap="none" normalizeH="0" baseline="-25000" dirty="0" smtClean="0">
                  <a:ln>
                    <a:noFill/>
                  </a:ln>
                  <a:solidFill>
                    <a:schemeClr val="tx1"/>
                  </a:solidFill>
                  <a:effectLst/>
                  <a:latin typeface="Times" pitchFamily="18" charset="0"/>
                </a:endParaRPr>
              </a:p>
            </p:txBody>
          </p:sp>
          <p:sp>
            <p:nvSpPr>
              <p:cNvPr id="32" name="Rectangle 31"/>
              <p:cNvSpPr/>
              <p:nvPr/>
            </p:nvSpPr>
            <p:spPr bwMode="auto">
              <a:xfrm>
                <a:off x="1043608" y="2492896"/>
                <a:ext cx="360040" cy="360040"/>
              </a:xfrm>
              <a:prstGeom prst="rect">
                <a:avLst/>
              </a:prstGeom>
              <a:solidFill>
                <a:schemeClr val="accent2">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25000" smtClean="0">
                  <a:ln>
                    <a:noFill/>
                  </a:ln>
                  <a:solidFill>
                    <a:schemeClr val="tx1"/>
                  </a:solidFill>
                  <a:effectLst/>
                  <a:latin typeface="Times" pitchFamily="18" charset="0"/>
                </a:endParaRPr>
              </a:p>
            </p:txBody>
          </p:sp>
          <p:sp>
            <p:nvSpPr>
              <p:cNvPr id="33" name="Rectangle 32"/>
              <p:cNvSpPr/>
              <p:nvPr/>
            </p:nvSpPr>
            <p:spPr bwMode="auto">
              <a:xfrm>
                <a:off x="1043608" y="2996952"/>
                <a:ext cx="360040" cy="360040"/>
              </a:xfrm>
              <a:prstGeom prst="rect">
                <a:avLst/>
              </a:prstGeom>
              <a:solidFill>
                <a:schemeClr val="accent2">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25000" smtClean="0">
                  <a:ln>
                    <a:noFill/>
                  </a:ln>
                  <a:solidFill>
                    <a:schemeClr val="tx1"/>
                  </a:solidFill>
                  <a:effectLst/>
                  <a:latin typeface="Times" pitchFamily="18" charset="0"/>
                </a:endParaRPr>
              </a:p>
            </p:txBody>
          </p:sp>
        </p:grpSp>
        <p:sp>
          <p:nvSpPr>
            <p:cNvPr id="34" name="Rectangle 33"/>
            <p:cNvSpPr/>
            <p:nvPr/>
          </p:nvSpPr>
          <p:spPr bwMode="auto">
            <a:xfrm>
              <a:off x="4535996" y="3573016"/>
              <a:ext cx="504000" cy="861774"/>
            </a:xfrm>
            <a:prstGeom prst="rect">
              <a:avLst/>
            </a:prstGeom>
            <a:solidFill>
              <a:schemeClr val="tx2">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7500" b="0" i="0" u="none" strike="noStrike" cap="none" normalizeH="0" baseline="-25000" dirty="0" smtClean="0">
                <a:ln>
                  <a:noFill/>
                </a:ln>
                <a:solidFill>
                  <a:schemeClr val="tx1"/>
                </a:solidFill>
                <a:effectLst/>
                <a:latin typeface="Times" pitchFamily="18" charset="0"/>
              </a:endParaRPr>
            </a:p>
          </p:txBody>
        </p:sp>
        <p:cxnSp>
          <p:nvCxnSpPr>
            <p:cNvPr id="35" name="Straight Connector 34"/>
            <p:cNvCxnSpPr/>
            <p:nvPr/>
          </p:nvCxnSpPr>
          <p:spPr bwMode="auto">
            <a:xfrm rot="780000" flipV="1">
              <a:off x="4175956" y="2644780"/>
              <a:ext cx="144016" cy="3600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rot="780000" flipV="1">
              <a:off x="4178159" y="3156704"/>
              <a:ext cx="144016" cy="3600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rot="780000" flipV="1">
              <a:off x="4466192" y="2644780"/>
              <a:ext cx="144016" cy="3600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rot="780000" flipV="1">
              <a:off x="4466191" y="3156704"/>
              <a:ext cx="144016" cy="3600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9" name="Straight Connector 38"/>
            <p:cNvCxnSpPr>
              <a:endCxn id="41" idx="3"/>
            </p:cNvCxnSpPr>
            <p:nvPr/>
          </p:nvCxnSpPr>
          <p:spPr bwMode="auto">
            <a:xfrm rot="5400000">
              <a:off x="3622197" y="3295543"/>
              <a:ext cx="1334072" cy="82649"/>
            </a:xfrm>
            <a:prstGeom prst="bentConnector2">
              <a:avLst/>
            </a:prstGeom>
            <a:solidFill>
              <a:schemeClr val="accent1"/>
            </a:solidFill>
            <a:ln w="12700" cap="flat" cmpd="sng" algn="ctr">
              <a:solidFill>
                <a:schemeClr val="tx1"/>
              </a:solidFill>
              <a:prstDash val="solid"/>
              <a:round/>
              <a:headEnd type="none" w="med" len="med"/>
              <a:tailEnd type="none" w="med" len="med"/>
            </a:ln>
            <a:effectLst/>
          </p:spPr>
        </p:cxnSp>
        <p:cxnSp>
          <p:nvCxnSpPr>
            <p:cNvPr id="40" name="Straight Connector 39"/>
            <p:cNvCxnSpPr>
              <a:endCxn id="34" idx="1"/>
            </p:cNvCxnSpPr>
            <p:nvPr/>
          </p:nvCxnSpPr>
          <p:spPr bwMode="auto">
            <a:xfrm rot="16200000" flipH="1">
              <a:off x="3833960" y="3301866"/>
              <a:ext cx="1333995" cy="70078"/>
            </a:xfrm>
            <a:prstGeom prst="bentConnector2">
              <a:avLst/>
            </a:prstGeom>
            <a:solidFill>
              <a:schemeClr val="accent1"/>
            </a:solidFill>
            <a:ln w="12700" cap="flat" cmpd="sng" algn="ctr">
              <a:solidFill>
                <a:schemeClr val="tx1"/>
              </a:solidFill>
              <a:prstDash val="solid"/>
              <a:round/>
              <a:headEnd type="none" w="med" len="med"/>
              <a:tailEnd type="none" w="med" len="med"/>
            </a:ln>
            <a:effectLst/>
          </p:spPr>
        </p:cxnSp>
        <p:sp>
          <p:nvSpPr>
            <p:cNvPr id="41" name="Rectangle 40"/>
            <p:cNvSpPr/>
            <p:nvPr/>
          </p:nvSpPr>
          <p:spPr bwMode="auto">
            <a:xfrm>
              <a:off x="3743908" y="3573016"/>
              <a:ext cx="504000" cy="861774"/>
            </a:xfrm>
            <a:prstGeom prst="rect">
              <a:avLst/>
            </a:prstGeom>
            <a:solidFill>
              <a:schemeClr val="tx2">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7500" b="0" i="0" u="none" strike="noStrike" cap="none" normalizeH="0" baseline="-25000" dirty="0" smtClean="0">
                <a:ln>
                  <a:noFill/>
                </a:ln>
                <a:solidFill>
                  <a:schemeClr val="tx1"/>
                </a:solidFill>
                <a:effectLst/>
                <a:latin typeface="Times" pitchFamily="18" charset="0"/>
              </a:endParaRPr>
            </a:p>
          </p:txBody>
        </p:sp>
      </p:grpSp>
      <p:grpSp>
        <p:nvGrpSpPr>
          <p:cNvPr id="96" name="Group 95"/>
          <p:cNvGrpSpPr/>
          <p:nvPr/>
        </p:nvGrpSpPr>
        <p:grpSpPr>
          <a:xfrm>
            <a:off x="6372200" y="2564904"/>
            <a:ext cx="1512168" cy="2304256"/>
            <a:chOff x="6372200" y="2240868"/>
            <a:chExt cx="1512168" cy="2304256"/>
          </a:xfrm>
        </p:grpSpPr>
        <p:sp>
          <p:nvSpPr>
            <p:cNvPr id="64" name="Rectangle 63"/>
            <p:cNvSpPr/>
            <p:nvPr/>
          </p:nvSpPr>
          <p:spPr bwMode="auto">
            <a:xfrm>
              <a:off x="6372200" y="2240868"/>
              <a:ext cx="1512168" cy="2304256"/>
            </a:xfrm>
            <a:prstGeom prst="rect">
              <a:avLst/>
            </a:prstGeom>
            <a:solidFill>
              <a:schemeClr val="bg1">
                <a:lumMod val="5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25000" smtClean="0">
                <a:ln>
                  <a:noFill/>
                </a:ln>
                <a:solidFill>
                  <a:schemeClr val="tx1"/>
                </a:solidFill>
                <a:effectLst/>
                <a:latin typeface="Times" pitchFamily="18" charset="0"/>
              </a:endParaRPr>
            </a:p>
          </p:txBody>
        </p:sp>
        <p:grpSp>
          <p:nvGrpSpPr>
            <p:cNvPr id="65" name="Group 25"/>
            <p:cNvGrpSpPr/>
            <p:nvPr/>
          </p:nvGrpSpPr>
          <p:grpSpPr>
            <a:xfrm>
              <a:off x="6516160" y="2905199"/>
              <a:ext cx="504056" cy="1015663"/>
              <a:chOff x="971600" y="2420888"/>
              <a:chExt cx="504056" cy="1015663"/>
            </a:xfrm>
          </p:grpSpPr>
          <p:sp>
            <p:nvSpPr>
              <p:cNvPr id="78" name="Rectangle 77"/>
              <p:cNvSpPr/>
              <p:nvPr/>
            </p:nvSpPr>
            <p:spPr bwMode="auto">
              <a:xfrm>
                <a:off x="971600" y="2420888"/>
                <a:ext cx="504056" cy="1015663"/>
              </a:xfrm>
              <a:prstGeom prst="rect">
                <a:avLst/>
              </a:prstGeom>
              <a:solidFill>
                <a:srgbClr val="40ED17"/>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9000" b="0" i="0" u="none" strike="noStrike" cap="none" normalizeH="0" baseline="-25000" dirty="0" smtClean="0">
                  <a:ln>
                    <a:noFill/>
                  </a:ln>
                  <a:solidFill>
                    <a:schemeClr val="tx1"/>
                  </a:solidFill>
                  <a:effectLst/>
                  <a:latin typeface="Times" pitchFamily="18" charset="0"/>
                </a:endParaRPr>
              </a:p>
            </p:txBody>
          </p:sp>
          <p:sp>
            <p:nvSpPr>
              <p:cNvPr id="79" name="Rectangle 78"/>
              <p:cNvSpPr/>
              <p:nvPr/>
            </p:nvSpPr>
            <p:spPr bwMode="auto">
              <a:xfrm>
                <a:off x="1043608" y="2492896"/>
                <a:ext cx="360040" cy="360040"/>
              </a:xfrm>
              <a:prstGeom prst="rect">
                <a:avLst/>
              </a:prstGeom>
              <a:solidFill>
                <a:schemeClr val="accent2">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25000" smtClean="0">
                  <a:ln>
                    <a:noFill/>
                  </a:ln>
                  <a:solidFill>
                    <a:schemeClr val="tx1"/>
                  </a:solidFill>
                  <a:effectLst/>
                  <a:latin typeface="Times" pitchFamily="18" charset="0"/>
                </a:endParaRPr>
              </a:p>
            </p:txBody>
          </p:sp>
          <p:sp>
            <p:nvSpPr>
              <p:cNvPr id="80" name="Rectangle 79"/>
              <p:cNvSpPr/>
              <p:nvPr/>
            </p:nvSpPr>
            <p:spPr bwMode="auto">
              <a:xfrm>
                <a:off x="1043608" y="2996952"/>
                <a:ext cx="360040" cy="360040"/>
              </a:xfrm>
              <a:prstGeom prst="rect">
                <a:avLst/>
              </a:prstGeom>
              <a:solidFill>
                <a:schemeClr val="accent2">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25000" smtClean="0">
                  <a:ln>
                    <a:noFill/>
                  </a:ln>
                  <a:solidFill>
                    <a:schemeClr val="tx1"/>
                  </a:solidFill>
                  <a:effectLst/>
                  <a:latin typeface="Times" pitchFamily="18" charset="0"/>
                </a:endParaRPr>
              </a:p>
            </p:txBody>
          </p:sp>
        </p:grpSp>
        <p:grpSp>
          <p:nvGrpSpPr>
            <p:cNvPr id="66" name="Group 29"/>
            <p:cNvGrpSpPr/>
            <p:nvPr/>
          </p:nvGrpSpPr>
          <p:grpSpPr>
            <a:xfrm>
              <a:off x="7272300" y="2905199"/>
              <a:ext cx="504056" cy="1015663"/>
              <a:chOff x="971600" y="2420888"/>
              <a:chExt cx="504056" cy="1015663"/>
            </a:xfrm>
          </p:grpSpPr>
          <p:sp>
            <p:nvSpPr>
              <p:cNvPr id="75" name="Rectangle 74"/>
              <p:cNvSpPr/>
              <p:nvPr/>
            </p:nvSpPr>
            <p:spPr bwMode="auto">
              <a:xfrm>
                <a:off x="971600" y="2420888"/>
                <a:ext cx="504056" cy="1015663"/>
              </a:xfrm>
              <a:prstGeom prst="rect">
                <a:avLst/>
              </a:prstGeom>
              <a:solidFill>
                <a:srgbClr val="40ED17"/>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9000" b="0" i="0" u="none" strike="noStrike" cap="none" normalizeH="0" baseline="-25000" dirty="0" smtClean="0">
                  <a:ln>
                    <a:noFill/>
                  </a:ln>
                  <a:solidFill>
                    <a:schemeClr val="tx1"/>
                  </a:solidFill>
                  <a:effectLst/>
                  <a:latin typeface="Times" pitchFamily="18" charset="0"/>
                </a:endParaRPr>
              </a:p>
            </p:txBody>
          </p:sp>
          <p:sp>
            <p:nvSpPr>
              <p:cNvPr id="76" name="Rectangle 75"/>
              <p:cNvSpPr/>
              <p:nvPr/>
            </p:nvSpPr>
            <p:spPr bwMode="auto">
              <a:xfrm>
                <a:off x="1043608" y="2492896"/>
                <a:ext cx="360040" cy="360040"/>
              </a:xfrm>
              <a:prstGeom prst="rect">
                <a:avLst/>
              </a:prstGeom>
              <a:solidFill>
                <a:schemeClr val="accent2">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25000" smtClean="0">
                  <a:ln>
                    <a:noFill/>
                  </a:ln>
                  <a:solidFill>
                    <a:schemeClr val="tx1"/>
                  </a:solidFill>
                  <a:effectLst/>
                  <a:latin typeface="Times" pitchFamily="18" charset="0"/>
                </a:endParaRPr>
              </a:p>
            </p:txBody>
          </p:sp>
          <p:sp>
            <p:nvSpPr>
              <p:cNvPr id="77" name="Rectangle 76"/>
              <p:cNvSpPr/>
              <p:nvPr/>
            </p:nvSpPr>
            <p:spPr bwMode="auto">
              <a:xfrm>
                <a:off x="1043608" y="2996952"/>
                <a:ext cx="360040" cy="360040"/>
              </a:xfrm>
              <a:prstGeom prst="rect">
                <a:avLst/>
              </a:prstGeom>
              <a:solidFill>
                <a:schemeClr val="accent2">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25000" smtClean="0">
                  <a:ln>
                    <a:noFill/>
                  </a:ln>
                  <a:solidFill>
                    <a:schemeClr val="tx1"/>
                  </a:solidFill>
                  <a:effectLst/>
                  <a:latin typeface="Times" pitchFamily="18" charset="0"/>
                </a:endParaRPr>
              </a:p>
            </p:txBody>
          </p:sp>
        </p:grpSp>
        <p:sp>
          <p:nvSpPr>
            <p:cNvPr id="67" name="Rectangle 66"/>
            <p:cNvSpPr/>
            <p:nvPr/>
          </p:nvSpPr>
          <p:spPr bwMode="auto">
            <a:xfrm>
              <a:off x="7272300" y="4077072"/>
              <a:ext cx="504000" cy="400110"/>
            </a:xfrm>
            <a:prstGeom prst="rect">
              <a:avLst/>
            </a:prstGeom>
            <a:solidFill>
              <a:schemeClr val="tx2">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3000" b="0" i="0" u="none" strike="noStrike" cap="none" normalizeH="0" baseline="-25000" dirty="0" smtClean="0">
                <a:ln>
                  <a:noFill/>
                </a:ln>
                <a:solidFill>
                  <a:schemeClr val="tx1"/>
                </a:solidFill>
                <a:effectLst/>
                <a:latin typeface="Times" pitchFamily="18" charset="0"/>
              </a:endParaRPr>
            </a:p>
          </p:txBody>
        </p:sp>
        <p:cxnSp>
          <p:nvCxnSpPr>
            <p:cNvPr id="72" name="Straight Connector 38"/>
            <p:cNvCxnSpPr>
              <a:stCxn id="80" idx="3"/>
              <a:endCxn id="74" idx="3"/>
            </p:cNvCxnSpPr>
            <p:nvPr/>
          </p:nvCxnSpPr>
          <p:spPr bwMode="auto">
            <a:xfrm>
              <a:off x="6948208" y="3661283"/>
              <a:ext cx="72008" cy="615844"/>
            </a:xfrm>
            <a:prstGeom prst="bentConnector3">
              <a:avLst>
                <a:gd name="adj1" fmla="val 211113"/>
              </a:avLst>
            </a:prstGeom>
            <a:solidFill>
              <a:schemeClr val="accent1"/>
            </a:solidFill>
            <a:ln w="12700" cap="flat" cmpd="sng" algn="ctr">
              <a:solidFill>
                <a:schemeClr val="tx1"/>
              </a:solidFill>
              <a:prstDash val="solid"/>
              <a:round/>
              <a:headEnd type="none" w="med" len="med"/>
              <a:tailEnd type="none" w="med" len="med"/>
            </a:ln>
            <a:effectLst/>
          </p:spPr>
        </p:cxnSp>
        <p:cxnSp>
          <p:nvCxnSpPr>
            <p:cNvPr id="73" name="Straight Connector 39"/>
            <p:cNvCxnSpPr>
              <a:stCxn id="77" idx="1"/>
              <a:endCxn id="67" idx="1"/>
            </p:cNvCxnSpPr>
            <p:nvPr/>
          </p:nvCxnSpPr>
          <p:spPr bwMode="auto">
            <a:xfrm rot="10800000" flipV="1">
              <a:off x="7272300" y="3661283"/>
              <a:ext cx="72008" cy="615844"/>
            </a:xfrm>
            <a:prstGeom prst="bentConnector3">
              <a:avLst>
                <a:gd name="adj1" fmla="val 205822"/>
              </a:avLst>
            </a:prstGeom>
            <a:solidFill>
              <a:schemeClr val="accent1"/>
            </a:solidFill>
            <a:ln w="12700" cap="flat" cmpd="sng" algn="ctr">
              <a:solidFill>
                <a:schemeClr val="tx1"/>
              </a:solidFill>
              <a:prstDash val="solid"/>
              <a:round/>
              <a:headEnd type="none" w="med" len="med"/>
              <a:tailEnd type="none" w="med" len="med"/>
            </a:ln>
            <a:effectLst/>
          </p:spPr>
        </p:cxnSp>
        <p:sp>
          <p:nvSpPr>
            <p:cNvPr id="74" name="Rectangle 73"/>
            <p:cNvSpPr/>
            <p:nvPr/>
          </p:nvSpPr>
          <p:spPr bwMode="auto">
            <a:xfrm>
              <a:off x="6516216" y="4077072"/>
              <a:ext cx="504000" cy="400110"/>
            </a:xfrm>
            <a:prstGeom prst="rect">
              <a:avLst/>
            </a:prstGeom>
            <a:solidFill>
              <a:schemeClr val="tx2">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3000" b="0" i="0" u="none" strike="noStrike" cap="none" normalizeH="0" baseline="-25000" dirty="0" smtClean="0">
                <a:ln>
                  <a:noFill/>
                </a:ln>
                <a:solidFill>
                  <a:schemeClr val="tx1"/>
                </a:solidFill>
                <a:effectLst/>
                <a:latin typeface="Times" pitchFamily="18" charset="0"/>
              </a:endParaRPr>
            </a:p>
          </p:txBody>
        </p:sp>
        <p:sp>
          <p:nvSpPr>
            <p:cNvPr id="81" name="Rectangle 80"/>
            <p:cNvSpPr/>
            <p:nvPr/>
          </p:nvSpPr>
          <p:spPr bwMode="auto">
            <a:xfrm>
              <a:off x="7272300" y="2348880"/>
              <a:ext cx="504000" cy="400110"/>
            </a:xfrm>
            <a:prstGeom prst="rect">
              <a:avLst/>
            </a:prstGeom>
            <a:solidFill>
              <a:schemeClr val="tx2">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3000" b="0" i="0" u="none" strike="noStrike" cap="none" normalizeH="0" baseline="-25000" dirty="0" smtClean="0">
                <a:ln>
                  <a:noFill/>
                </a:ln>
                <a:solidFill>
                  <a:schemeClr val="tx1"/>
                </a:solidFill>
                <a:effectLst/>
                <a:latin typeface="Times" pitchFamily="18" charset="0"/>
              </a:endParaRPr>
            </a:p>
          </p:txBody>
        </p:sp>
        <p:sp>
          <p:nvSpPr>
            <p:cNvPr id="82" name="Rectangle 81"/>
            <p:cNvSpPr/>
            <p:nvPr/>
          </p:nvSpPr>
          <p:spPr bwMode="auto">
            <a:xfrm>
              <a:off x="6516216" y="2348880"/>
              <a:ext cx="504000" cy="400110"/>
            </a:xfrm>
            <a:prstGeom prst="rect">
              <a:avLst/>
            </a:prstGeom>
            <a:solidFill>
              <a:schemeClr val="tx2">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3000" b="0" i="0" u="none" strike="noStrike" cap="none" normalizeH="0" baseline="-25000" dirty="0" smtClean="0">
                <a:ln>
                  <a:noFill/>
                </a:ln>
                <a:solidFill>
                  <a:schemeClr val="tx1"/>
                </a:solidFill>
                <a:effectLst/>
                <a:latin typeface="Times" pitchFamily="18" charset="0"/>
              </a:endParaRPr>
            </a:p>
          </p:txBody>
        </p:sp>
        <p:cxnSp>
          <p:nvCxnSpPr>
            <p:cNvPr id="88" name="Straight Connector 38"/>
            <p:cNvCxnSpPr>
              <a:stCxn id="82" idx="3"/>
              <a:endCxn id="79" idx="3"/>
            </p:cNvCxnSpPr>
            <p:nvPr/>
          </p:nvCxnSpPr>
          <p:spPr bwMode="auto">
            <a:xfrm flipH="1">
              <a:off x="6948208" y="2548935"/>
              <a:ext cx="72008" cy="608292"/>
            </a:xfrm>
            <a:prstGeom prst="bentConnector3">
              <a:avLst>
                <a:gd name="adj1" fmla="val -112876"/>
              </a:avLst>
            </a:prstGeom>
            <a:solidFill>
              <a:schemeClr val="accent1"/>
            </a:solidFill>
            <a:ln w="12700" cap="flat" cmpd="sng" algn="ctr">
              <a:solidFill>
                <a:schemeClr val="tx1"/>
              </a:solidFill>
              <a:prstDash val="solid"/>
              <a:round/>
              <a:headEnd type="none" w="med" len="med"/>
              <a:tailEnd type="none" w="med" len="med"/>
            </a:ln>
            <a:effectLst/>
          </p:spPr>
        </p:cxnSp>
        <p:cxnSp>
          <p:nvCxnSpPr>
            <p:cNvPr id="92" name="Straight Connector 38"/>
            <p:cNvCxnSpPr>
              <a:stCxn id="81" idx="1"/>
              <a:endCxn id="76" idx="1"/>
            </p:cNvCxnSpPr>
            <p:nvPr/>
          </p:nvCxnSpPr>
          <p:spPr bwMode="auto">
            <a:xfrm rot="10800000" flipH="1" flipV="1">
              <a:off x="7272300" y="2548935"/>
              <a:ext cx="72008" cy="608292"/>
            </a:xfrm>
            <a:prstGeom prst="bentConnector3">
              <a:avLst>
                <a:gd name="adj1" fmla="val -98767"/>
              </a:avLst>
            </a:prstGeom>
            <a:solidFill>
              <a:schemeClr val="accent1"/>
            </a:solidFill>
            <a:ln w="12700" cap="flat" cmpd="sng" algn="ctr">
              <a:solidFill>
                <a:schemeClr val="tx1"/>
              </a:solidFill>
              <a:prstDash val="solid"/>
              <a:round/>
              <a:headEnd type="none" w="med" len="med"/>
              <a:tailEnd type="none" w="med" len="med"/>
            </a:ln>
            <a:effectLst/>
          </p:spPr>
        </p:cxnSp>
      </p:grpSp>
      <p:sp>
        <p:nvSpPr>
          <p:cNvPr id="59" name="Rectangle 58"/>
          <p:cNvSpPr/>
          <p:nvPr/>
        </p:nvSpPr>
        <p:spPr bwMode="auto">
          <a:xfrm>
            <a:off x="395536" y="5445224"/>
            <a:ext cx="360040" cy="360040"/>
          </a:xfrm>
          <a:prstGeom prst="rect">
            <a:avLst/>
          </a:prstGeom>
          <a:solidFill>
            <a:schemeClr val="accent2">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25000" smtClean="0">
              <a:ln>
                <a:noFill/>
              </a:ln>
              <a:solidFill>
                <a:schemeClr val="tx1"/>
              </a:solidFill>
              <a:effectLst/>
              <a:latin typeface="Times" pitchFamily="18" charset="0"/>
            </a:endParaRPr>
          </a:p>
        </p:txBody>
      </p:sp>
      <p:sp>
        <p:nvSpPr>
          <p:cNvPr id="60" name="Rectangle 59"/>
          <p:cNvSpPr/>
          <p:nvPr/>
        </p:nvSpPr>
        <p:spPr bwMode="auto">
          <a:xfrm>
            <a:off x="3275856" y="5445224"/>
            <a:ext cx="504056" cy="1015663"/>
          </a:xfrm>
          <a:prstGeom prst="rect">
            <a:avLst/>
          </a:prstGeom>
          <a:solidFill>
            <a:srgbClr val="40ED17"/>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9000" b="0" i="0" u="none" strike="noStrike" cap="none" normalizeH="0" baseline="-25000" dirty="0" smtClean="0">
              <a:ln>
                <a:noFill/>
              </a:ln>
              <a:solidFill>
                <a:schemeClr val="tx1"/>
              </a:solidFill>
              <a:effectLst/>
              <a:latin typeface="Times" pitchFamily="18" charset="0"/>
            </a:endParaRPr>
          </a:p>
        </p:txBody>
      </p:sp>
      <p:sp>
        <p:nvSpPr>
          <p:cNvPr id="63" name="Rectangle 62"/>
          <p:cNvSpPr/>
          <p:nvPr/>
        </p:nvSpPr>
        <p:spPr bwMode="auto">
          <a:xfrm>
            <a:off x="6372200" y="5445224"/>
            <a:ext cx="504000" cy="861774"/>
          </a:xfrm>
          <a:prstGeom prst="rect">
            <a:avLst/>
          </a:prstGeom>
          <a:solidFill>
            <a:schemeClr val="tx2">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7500" b="0" i="0" u="none" strike="noStrike" cap="none" normalizeH="0" baseline="-25000" dirty="0" smtClean="0">
              <a:ln>
                <a:noFill/>
              </a:ln>
              <a:solidFill>
                <a:schemeClr val="tx1"/>
              </a:solidFill>
              <a:effectLst/>
              <a:latin typeface="Times" pitchFamily="18" charset="0"/>
            </a:endParaRPr>
          </a:p>
        </p:txBody>
      </p:sp>
      <p:sp>
        <p:nvSpPr>
          <p:cNvPr id="68" name="TextBox 67"/>
          <p:cNvSpPr txBox="1"/>
          <p:nvPr/>
        </p:nvSpPr>
        <p:spPr>
          <a:xfrm>
            <a:off x="899592" y="5445224"/>
            <a:ext cx="1440160" cy="461665"/>
          </a:xfrm>
          <a:prstGeom prst="rect">
            <a:avLst/>
          </a:prstGeom>
          <a:noFill/>
        </p:spPr>
        <p:txBody>
          <a:bodyPr wrap="square" rtlCol="0">
            <a:spAutoFit/>
          </a:bodyPr>
          <a:lstStyle/>
          <a:p>
            <a:r>
              <a:rPr lang="en-ZA" baseline="0" dirty="0" smtClean="0">
                <a:latin typeface="Calibri" pitchFamily="34" charset="0"/>
              </a:rPr>
              <a:t>Core</a:t>
            </a:r>
            <a:endParaRPr lang="en-ZA" baseline="0" dirty="0">
              <a:latin typeface="Calibri" pitchFamily="34" charset="0"/>
            </a:endParaRPr>
          </a:p>
        </p:txBody>
      </p:sp>
      <p:sp>
        <p:nvSpPr>
          <p:cNvPr id="69" name="TextBox 68"/>
          <p:cNvSpPr txBox="1"/>
          <p:nvPr/>
        </p:nvSpPr>
        <p:spPr>
          <a:xfrm>
            <a:off x="3923928" y="5445224"/>
            <a:ext cx="1440160" cy="461665"/>
          </a:xfrm>
          <a:prstGeom prst="rect">
            <a:avLst/>
          </a:prstGeom>
          <a:noFill/>
        </p:spPr>
        <p:txBody>
          <a:bodyPr wrap="square" rtlCol="0">
            <a:spAutoFit/>
          </a:bodyPr>
          <a:lstStyle/>
          <a:p>
            <a:r>
              <a:rPr lang="en-ZA" baseline="0" dirty="0" smtClean="0">
                <a:latin typeface="Calibri" pitchFamily="34" charset="0"/>
              </a:rPr>
              <a:t>Processor</a:t>
            </a:r>
            <a:endParaRPr lang="en-ZA" baseline="0" dirty="0">
              <a:latin typeface="Calibri" pitchFamily="34" charset="0"/>
            </a:endParaRPr>
          </a:p>
        </p:txBody>
      </p:sp>
      <p:sp>
        <p:nvSpPr>
          <p:cNvPr id="70" name="TextBox 69"/>
          <p:cNvSpPr txBox="1"/>
          <p:nvPr/>
        </p:nvSpPr>
        <p:spPr>
          <a:xfrm>
            <a:off x="7020272" y="5445224"/>
            <a:ext cx="1440160" cy="830997"/>
          </a:xfrm>
          <a:prstGeom prst="rect">
            <a:avLst/>
          </a:prstGeom>
          <a:noFill/>
        </p:spPr>
        <p:txBody>
          <a:bodyPr wrap="square" rtlCol="0">
            <a:spAutoFit/>
          </a:bodyPr>
          <a:lstStyle/>
          <a:p>
            <a:r>
              <a:rPr lang="en-ZA" baseline="0" dirty="0" smtClean="0">
                <a:latin typeface="Calibri" pitchFamily="34" charset="0"/>
              </a:rPr>
              <a:t>Primary Memory</a:t>
            </a:r>
            <a:endParaRPr lang="en-ZA" baseline="0" dirty="0">
              <a:latin typeface="Calibri" pitchFamily="34" charset="0"/>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sz="3600" dirty="0" smtClean="0"/>
              <a:t>Utilizing Additional Processing Power</a:t>
            </a:r>
          </a:p>
        </p:txBody>
      </p:sp>
      <p:sp>
        <p:nvSpPr>
          <p:cNvPr id="18435" name="Rectangle 5"/>
          <p:cNvSpPr>
            <a:spLocks noGrp="1" noChangeArrowheads="1"/>
          </p:cNvSpPr>
          <p:nvPr>
            <p:ph type="body" idx="1"/>
          </p:nvPr>
        </p:nvSpPr>
        <p:spPr>
          <a:xfrm>
            <a:off x="469900" y="1772816"/>
            <a:ext cx="8362950" cy="4192587"/>
          </a:xfrm>
        </p:spPr>
        <p:txBody>
          <a:bodyPr>
            <a:normAutofit/>
          </a:bodyPr>
          <a:lstStyle/>
          <a:p>
            <a:pPr eaLnBrk="1" hangingPunct="1"/>
            <a:r>
              <a:rPr lang="en-US" dirty="0" smtClean="0"/>
              <a:t>Built-in multithreading (implicit)</a:t>
            </a:r>
          </a:p>
          <a:p>
            <a:pPr lvl="1" eaLnBrk="1" hangingPunct="1"/>
            <a:r>
              <a:rPr lang="en-US" dirty="0" smtClean="0"/>
              <a:t>Core MATLAB</a:t>
            </a:r>
          </a:p>
          <a:p>
            <a:pPr lvl="1" eaLnBrk="1" hangingPunct="1"/>
            <a:r>
              <a:rPr lang="en-US" dirty="0" smtClean="0"/>
              <a:t>Introduced in R2007a</a:t>
            </a:r>
          </a:p>
          <a:p>
            <a:pPr lvl="1" eaLnBrk="1" hangingPunct="1"/>
            <a:r>
              <a:rPr lang="en-US" dirty="0" smtClean="0"/>
              <a:t>Utility for specific matrix operations</a:t>
            </a:r>
          </a:p>
          <a:p>
            <a:pPr lvl="1"/>
            <a:r>
              <a:rPr lang="en-US" dirty="0"/>
              <a:t>Multiple threads in a single MATLAB computation </a:t>
            </a:r>
            <a:r>
              <a:rPr lang="en-US" dirty="0" smtClean="0"/>
              <a:t>engine</a:t>
            </a:r>
          </a:p>
          <a:p>
            <a:pPr lvl="1" eaLnBrk="1" hangingPunct="1"/>
            <a:r>
              <a:rPr lang="en-US" dirty="0" smtClean="0"/>
              <a:t>Automatically enabled since R2008a</a:t>
            </a:r>
          </a:p>
          <a:p>
            <a:pPr eaLnBrk="1" hangingPunct="1"/>
            <a:endParaRPr lang="en-US" dirty="0" smtClean="0"/>
          </a:p>
          <a:p>
            <a:pPr eaLnBrk="1" hangingPunct="1"/>
            <a:endParaRPr lang="en-US" dirty="0" smtClean="0"/>
          </a:p>
          <a:p>
            <a:pPr eaLnBrk="1" hangingPunct="1"/>
            <a:r>
              <a:rPr lang="en-US" dirty="0" smtClean="0"/>
              <a:t>Parallel computing tools (explicit)</a:t>
            </a:r>
          </a:p>
          <a:p>
            <a:pPr lvl="1" eaLnBrk="1" hangingPunct="1"/>
            <a:r>
              <a:rPr lang="en-US" dirty="0" smtClean="0"/>
              <a:t>Parallel Computing Toolbox</a:t>
            </a:r>
          </a:p>
          <a:p>
            <a:pPr lvl="1" eaLnBrk="1" hangingPunct="1"/>
            <a:r>
              <a:rPr lang="en-US" dirty="0" smtClean="0"/>
              <a:t>MATLAB Distributed Computing Server</a:t>
            </a:r>
          </a:p>
          <a:p>
            <a:pPr lvl="1" eaLnBrk="1" hangingPunct="1"/>
            <a:r>
              <a:rPr lang="en-US" dirty="0" smtClean="0"/>
              <a:t>Broad utility controlled by the MATLAB user</a:t>
            </a:r>
          </a:p>
        </p:txBody>
      </p:sp>
      <p:sp>
        <p:nvSpPr>
          <p:cNvPr id="4" name="Rectangle 3"/>
          <p:cNvSpPr/>
          <p:nvPr/>
        </p:nvSpPr>
        <p:spPr bwMode="auto">
          <a:xfrm>
            <a:off x="377096" y="4437112"/>
            <a:ext cx="7620000" cy="1828800"/>
          </a:xfrm>
          <a:prstGeom prst="rect">
            <a:avLst/>
          </a:prstGeom>
          <a:noFill/>
          <a:ln w="38100" cap="flat" cmpd="sng" algn="ctr">
            <a:solidFill>
              <a:srgbClr val="629CF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000" b="1" dirty="0" smtClean="0">
              <a:solidFill>
                <a:srgbClr val="000000"/>
              </a:solidFill>
              <a:latin typeface="Times New Roman" pitchFamily="18" charset="0"/>
            </a:endParaRPr>
          </a:p>
        </p:txBody>
      </p:sp>
      <p:sp>
        <p:nvSpPr>
          <p:cNvPr id="5" name="Slide Number Placeholder 3"/>
          <p:cNvSpPr>
            <a:spLocks noGrp="1"/>
          </p:cNvSpPr>
          <p:nvPr>
            <p:ph type="sldNum" sz="quarter" idx="10"/>
          </p:nvPr>
        </p:nvSpPr>
        <p:spPr>
          <a:xfrm>
            <a:off x="7848600" y="6553200"/>
            <a:ext cx="990600" cy="304800"/>
          </a:xfrm>
        </p:spPr>
        <p:txBody>
          <a:bodyPr/>
          <a:lstStyle/>
          <a:p>
            <a:pPr>
              <a:defRPr/>
            </a:pPr>
            <a:fld id="{4301CAFF-952E-46F9-B5CA-0EB4370FF6BB}" type="slidenum">
              <a:rPr lang="en-US" altLang="en-US" smtClean="0"/>
              <a:pPr>
                <a:defRPr/>
              </a:pPr>
              <a:t>16</a:t>
            </a:fld>
            <a:endParaRPr lang="en-US" altLang="en-US" dirty="0"/>
          </a:p>
        </p:txBody>
      </p:sp>
      <p:sp>
        <p:nvSpPr>
          <p:cNvPr id="7" name="TextBox 6"/>
          <p:cNvSpPr txBox="1"/>
          <p:nvPr/>
        </p:nvSpPr>
        <p:spPr>
          <a:xfrm>
            <a:off x="899592" y="3824590"/>
            <a:ext cx="5054461" cy="338554"/>
          </a:xfrm>
          <a:prstGeom prst="rect">
            <a:avLst/>
          </a:prstGeom>
          <a:noFill/>
        </p:spPr>
        <p:txBody>
          <a:bodyPr wrap="none" rtlCol="0">
            <a:spAutoFit/>
          </a:bodyPr>
          <a:lstStyle/>
          <a:p>
            <a:r>
              <a:rPr lang="en-US" dirty="0" smtClean="0">
                <a:latin typeface="Arial" pitchFamily="34" charset="0"/>
                <a:cs typeface="Arial" pitchFamily="34" charset="0"/>
                <a:hlinkClick r:id="rId3"/>
              </a:rPr>
              <a:t>www.mathworks.com/discovery/multicore-matlab.htm</a:t>
            </a:r>
            <a:r>
              <a:rPr lang="en-US" sz="1600" dirty="0" smtClean="0">
                <a:latin typeface="Arial" pitchFamily="34" charset="0"/>
                <a:cs typeface="Arial" pitchFamily="34" charset="0"/>
                <a:hlinkClick r:id="rId3"/>
              </a:rPr>
              <a:t>l</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2176731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Oval 3"/>
          <p:cNvSpPr>
            <a:spLocks noChangeArrowheads="1"/>
          </p:cNvSpPr>
          <p:nvPr/>
        </p:nvSpPr>
        <p:spPr bwMode="auto">
          <a:xfrm>
            <a:off x="1953102" y="2027172"/>
            <a:ext cx="6335712" cy="3989387"/>
          </a:xfrm>
          <a:prstGeom prst="ellipse">
            <a:avLst/>
          </a:prstGeom>
          <a:gradFill rotWithShape="1">
            <a:gsLst>
              <a:gs pos="0">
                <a:schemeClr val="tx2">
                  <a:alpha val="32999"/>
                </a:schemeClr>
              </a:gs>
              <a:gs pos="100000">
                <a:schemeClr val="bg1"/>
              </a:gs>
            </a:gsLst>
            <a:lin ang="18900000" scaled="1"/>
          </a:gradFill>
          <a:ln w="57150" algn="ctr">
            <a:solidFill>
              <a:srgbClr val="94B6E4"/>
            </a:solidFill>
            <a:round/>
            <a:headEnd/>
            <a:tailEnd/>
          </a:ln>
        </p:spPr>
        <p:txBody>
          <a:bodyPr wrap="none" anchor="ctr"/>
          <a:lstStyle/>
          <a:p>
            <a:pPr algn="ctr" eaLnBrk="0" fontAlgn="base" hangingPunct="0">
              <a:spcBef>
                <a:spcPct val="0"/>
              </a:spcBef>
              <a:spcAft>
                <a:spcPct val="0"/>
              </a:spcAft>
            </a:pPr>
            <a:endParaRPr lang="en-US" sz="1600" b="1">
              <a:solidFill>
                <a:srgbClr val="000000"/>
              </a:solidFill>
              <a:latin typeface="Times New Roman" pitchFamily="18" charset="0"/>
            </a:endParaRPr>
          </a:p>
        </p:txBody>
      </p:sp>
      <p:sp>
        <p:nvSpPr>
          <p:cNvPr id="41" name="Title 40"/>
          <p:cNvSpPr>
            <a:spLocks noGrp="1"/>
          </p:cNvSpPr>
          <p:nvPr>
            <p:ph type="title"/>
          </p:nvPr>
        </p:nvSpPr>
        <p:spPr>
          <a:xfrm>
            <a:off x="685800" y="914400"/>
            <a:ext cx="8134672" cy="914400"/>
          </a:xfrm>
        </p:spPr>
        <p:txBody>
          <a:bodyPr/>
          <a:lstStyle/>
          <a:p>
            <a:r>
              <a:rPr lang="en-US" sz="3600" dirty="0" smtClean="0"/>
              <a:t>Going Beyond Serial MATLAB Applications</a:t>
            </a:r>
          </a:p>
        </p:txBody>
      </p:sp>
      <p:grpSp>
        <p:nvGrpSpPr>
          <p:cNvPr id="3" name="Group 2"/>
          <p:cNvGrpSpPr/>
          <p:nvPr/>
        </p:nvGrpSpPr>
        <p:grpSpPr>
          <a:xfrm>
            <a:off x="657225" y="2524125"/>
            <a:ext cx="2489701" cy="1666875"/>
            <a:chOff x="657225" y="2524125"/>
            <a:chExt cx="2489701" cy="1666875"/>
          </a:xfrm>
        </p:grpSpPr>
        <p:sp>
          <p:nvSpPr>
            <p:cNvPr id="31" name="Rectangle 30"/>
            <p:cNvSpPr/>
            <p:nvPr/>
          </p:nvSpPr>
          <p:spPr>
            <a:xfrm>
              <a:off x="1089526" y="3337255"/>
              <a:ext cx="2057400" cy="853745"/>
            </a:xfrm>
            <a:prstGeom prst="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cs typeface="Arial" pitchFamily="34" charset="0"/>
                </a:rPr>
                <a:t>MATLAB </a:t>
              </a:r>
            </a:p>
            <a:p>
              <a:pPr algn="ctr"/>
              <a:r>
                <a:rPr lang="en-US" b="1" dirty="0" smtClean="0">
                  <a:cs typeface="Arial" pitchFamily="34" charset="0"/>
                </a:rPr>
                <a:t>Desktop (Client)</a:t>
              </a:r>
            </a:p>
          </p:txBody>
        </p:sp>
        <p:pic>
          <p:nvPicPr>
            <p:cNvPr id="83" name="Picture 3" descr="C:\Users\nide\AppData\Local\Temp\wze276\L-Membrane_RGB_R.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000"/>
            <a:stretch/>
          </p:blipFill>
          <p:spPr bwMode="auto">
            <a:xfrm>
              <a:off x="657225" y="2524125"/>
              <a:ext cx="1318126" cy="11876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3136900" y="2450568"/>
            <a:ext cx="4538885" cy="3264368"/>
            <a:chOff x="3136900" y="2450568"/>
            <a:chExt cx="4538885" cy="3264368"/>
          </a:xfrm>
        </p:grpSpPr>
        <p:grpSp>
          <p:nvGrpSpPr>
            <p:cNvPr id="2" name="Group 1"/>
            <p:cNvGrpSpPr/>
            <p:nvPr/>
          </p:nvGrpSpPr>
          <p:grpSpPr>
            <a:xfrm>
              <a:off x="3136900" y="2450568"/>
              <a:ext cx="4538885" cy="3264368"/>
              <a:chOff x="3136900" y="2450568"/>
              <a:chExt cx="4538885" cy="3264368"/>
            </a:xfrm>
          </p:grpSpPr>
          <p:grpSp>
            <p:nvGrpSpPr>
              <p:cNvPr id="9" name="Group 8"/>
              <p:cNvGrpSpPr/>
              <p:nvPr/>
            </p:nvGrpSpPr>
            <p:grpSpPr>
              <a:xfrm>
                <a:off x="3505199" y="2569257"/>
                <a:ext cx="893985" cy="1047872"/>
                <a:chOff x="4208986" y="2133600"/>
                <a:chExt cx="893985" cy="1047872"/>
              </a:xfrm>
            </p:grpSpPr>
            <p:sp>
              <p:nvSpPr>
                <p:cNvPr id="70" name="Text Box 11"/>
                <p:cNvSpPr txBox="1">
                  <a:spLocks noChangeArrowheads="1"/>
                </p:cNvSpPr>
                <p:nvPr/>
              </p:nvSpPr>
              <p:spPr bwMode="auto">
                <a:xfrm>
                  <a:off x="4208986" y="2842918"/>
                  <a:ext cx="893985" cy="338554"/>
                </a:xfrm>
                <a:prstGeom prst="rect">
                  <a:avLst/>
                </a:prstGeom>
                <a:noFill/>
                <a:ln w="9525" algn="ctr">
                  <a:noFill/>
                  <a:miter lim="800000"/>
                  <a:headEnd/>
                  <a:tailEnd/>
                </a:ln>
              </p:spPr>
              <p:txBody>
                <a:bodyPr wrap="square">
                  <a:spAutoFit/>
                </a:bodyPr>
                <a:lstStyle/>
                <a:p>
                  <a:pPr algn="ctr" eaLnBrk="0" fontAlgn="base" hangingPunct="0">
                    <a:spcBef>
                      <a:spcPct val="0"/>
                    </a:spcBef>
                    <a:spcAft>
                      <a:spcPct val="0"/>
                    </a:spcAft>
                  </a:pPr>
                  <a:r>
                    <a:rPr lang="en-US" sz="1600" b="1" dirty="0">
                      <a:solidFill>
                        <a:srgbClr val="000000"/>
                      </a:solidFill>
                    </a:rPr>
                    <a:t>Worker</a:t>
                  </a:r>
                </a:p>
              </p:txBody>
            </p:sp>
            <p:pic>
              <p:nvPicPr>
                <p:cNvPr id="71" name="Picture 3" descr="C:\Users\nide\AppData\Local\Temp\wze276\L-Membrane_RGB_R.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000"/>
                <a:stretch/>
              </p:blipFill>
              <p:spPr bwMode="auto">
                <a:xfrm>
                  <a:off x="4229807" y="2133600"/>
                  <a:ext cx="852343" cy="7679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 name="Group 47"/>
              <p:cNvGrpSpPr/>
              <p:nvPr/>
            </p:nvGrpSpPr>
            <p:grpSpPr>
              <a:xfrm>
                <a:off x="6781800" y="3935905"/>
                <a:ext cx="893985" cy="1047872"/>
                <a:chOff x="4132786" y="2164377"/>
                <a:chExt cx="893985" cy="1047872"/>
              </a:xfrm>
            </p:grpSpPr>
            <p:sp>
              <p:nvSpPr>
                <p:cNvPr id="49" name="Text Box 11"/>
                <p:cNvSpPr txBox="1">
                  <a:spLocks noChangeArrowheads="1"/>
                </p:cNvSpPr>
                <p:nvPr/>
              </p:nvSpPr>
              <p:spPr bwMode="auto">
                <a:xfrm>
                  <a:off x="4132786" y="2873695"/>
                  <a:ext cx="893985" cy="338554"/>
                </a:xfrm>
                <a:prstGeom prst="rect">
                  <a:avLst/>
                </a:prstGeom>
                <a:noFill/>
                <a:ln w="9525" algn="ctr">
                  <a:noFill/>
                  <a:miter lim="800000"/>
                  <a:headEnd/>
                  <a:tailEnd/>
                </a:ln>
              </p:spPr>
              <p:txBody>
                <a:bodyPr wrap="square">
                  <a:spAutoFit/>
                </a:bodyPr>
                <a:lstStyle/>
                <a:p>
                  <a:pPr algn="ctr" eaLnBrk="0" fontAlgn="base" hangingPunct="0">
                    <a:spcBef>
                      <a:spcPct val="0"/>
                    </a:spcBef>
                    <a:spcAft>
                      <a:spcPct val="0"/>
                    </a:spcAft>
                  </a:pPr>
                  <a:r>
                    <a:rPr lang="en-US" sz="1600" b="1" dirty="0">
                      <a:solidFill>
                        <a:srgbClr val="000000"/>
                      </a:solidFill>
                    </a:rPr>
                    <a:t>Worker</a:t>
                  </a:r>
                </a:p>
              </p:txBody>
            </p:sp>
            <p:pic>
              <p:nvPicPr>
                <p:cNvPr id="50" name="Picture 3" descr="C:\Users\nide\AppData\Local\Temp\wze276\L-Membrane_RGB_R.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000"/>
                <a:stretch/>
              </p:blipFill>
              <p:spPr bwMode="auto">
                <a:xfrm>
                  <a:off x="4153607" y="2164377"/>
                  <a:ext cx="852343" cy="7679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Group 53"/>
              <p:cNvGrpSpPr/>
              <p:nvPr/>
            </p:nvGrpSpPr>
            <p:grpSpPr>
              <a:xfrm>
                <a:off x="3136900" y="4188639"/>
                <a:ext cx="893985" cy="1047872"/>
                <a:chOff x="4208986" y="2133600"/>
                <a:chExt cx="893985" cy="1047872"/>
              </a:xfrm>
            </p:grpSpPr>
            <p:sp>
              <p:nvSpPr>
                <p:cNvPr id="55" name="Text Box 11"/>
                <p:cNvSpPr txBox="1">
                  <a:spLocks noChangeArrowheads="1"/>
                </p:cNvSpPr>
                <p:nvPr/>
              </p:nvSpPr>
              <p:spPr bwMode="auto">
                <a:xfrm>
                  <a:off x="4208986" y="2842918"/>
                  <a:ext cx="893985" cy="338554"/>
                </a:xfrm>
                <a:prstGeom prst="rect">
                  <a:avLst/>
                </a:prstGeom>
                <a:noFill/>
                <a:ln w="9525" algn="ctr">
                  <a:noFill/>
                  <a:miter lim="800000"/>
                  <a:headEnd/>
                  <a:tailEnd/>
                </a:ln>
              </p:spPr>
              <p:txBody>
                <a:bodyPr wrap="square">
                  <a:spAutoFit/>
                </a:bodyPr>
                <a:lstStyle/>
                <a:p>
                  <a:pPr algn="ctr" eaLnBrk="0" fontAlgn="base" hangingPunct="0">
                    <a:spcBef>
                      <a:spcPct val="0"/>
                    </a:spcBef>
                    <a:spcAft>
                      <a:spcPct val="0"/>
                    </a:spcAft>
                  </a:pPr>
                  <a:r>
                    <a:rPr lang="en-US" sz="1600" b="1" dirty="0">
                      <a:solidFill>
                        <a:srgbClr val="000000"/>
                      </a:solidFill>
                    </a:rPr>
                    <a:t>Worker</a:t>
                  </a:r>
                </a:p>
              </p:txBody>
            </p:sp>
            <p:pic>
              <p:nvPicPr>
                <p:cNvPr id="56" name="Picture 3" descr="C:\Users\nide\AppData\Local\Temp\wze276\L-Membrane_RGB_R.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000"/>
                <a:stretch/>
              </p:blipFill>
              <p:spPr bwMode="auto">
                <a:xfrm>
                  <a:off x="4229807" y="2133600"/>
                  <a:ext cx="852343" cy="7679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p:cNvGrpSpPr/>
              <p:nvPr/>
            </p:nvGrpSpPr>
            <p:grpSpPr>
              <a:xfrm>
                <a:off x="4673965" y="4667064"/>
                <a:ext cx="893985" cy="1047872"/>
                <a:chOff x="4208986" y="2133600"/>
                <a:chExt cx="893985" cy="1047872"/>
              </a:xfrm>
            </p:grpSpPr>
            <p:sp>
              <p:nvSpPr>
                <p:cNvPr id="23" name="Text Box 11"/>
                <p:cNvSpPr txBox="1">
                  <a:spLocks noChangeArrowheads="1"/>
                </p:cNvSpPr>
                <p:nvPr/>
              </p:nvSpPr>
              <p:spPr bwMode="auto">
                <a:xfrm>
                  <a:off x="4208986" y="2842918"/>
                  <a:ext cx="893985" cy="338554"/>
                </a:xfrm>
                <a:prstGeom prst="rect">
                  <a:avLst/>
                </a:prstGeom>
                <a:noFill/>
                <a:ln w="9525" algn="ctr">
                  <a:noFill/>
                  <a:miter lim="800000"/>
                  <a:headEnd/>
                  <a:tailEnd/>
                </a:ln>
              </p:spPr>
              <p:txBody>
                <a:bodyPr wrap="square">
                  <a:spAutoFit/>
                </a:bodyPr>
                <a:lstStyle/>
                <a:p>
                  <a:pPr algn="ctr" eaLnBrk="0" fontAlgn="base" hangingPunct="0">
                    <a:spcBef>
                      <a:spcPct val="0"/>
                    </a:spcBef>
                    <a:spcAft>
                      <a:spcPct val="0"/>
                    </a:spcAft>
                  </a:pPr>
                  <a:r>
                    <a:rPr lang="en-US" sz="1600" b="1" dirty="0">
                      <a:solidFill>
                        <a:srgbClr val="000000"/>
                      </a:solidFill>
                    </a:rPr>
                    <a:t>Worker</a:t>
                  </a:r>
                </a:p>
              </p:txBody>
            </p:sp>
            <p:pic>
              <p:nvPicPr>
                <p:cNvPr id="24" name="Picture 3" descr="C:\Users\nide\AppData\Local\Temp\wze276\L-Membrane_RGB_R.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000"/>
                <a:stretch/>
              </p:blipFill>
              <p:spPr bwMode="auto">
                <a:xfrm>
                  <a:off x="4229807" y="2133600"/>
                  <a:ext cx="852343" cy="7679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p:cNvGrpSpPr/>
              <p:nvPr/>
            </p:nvGrpSpPr>
            <p:grpSpPr>
              <a:xfrm>
                <a:off x="5389770" y="2450568"/>
                <a:ext cx="893985" cy="1047872"/>
                <a:chOff x="4208986" y="2133600"/>
                <a:chExt cx="893985" cy="1047872"/>
              </a:xfrm>
            </p:grpSpPr>
            <p:sp>
              <p:nvSpPr>
                <p:cNvPr id="26" name="Text Box 11"/>
                <p:cNvSpPr txBox="1">
                  <a:spLocks noChangeArrowheads="1"/>
                </p:cNvSpPr>
                <p:nvPr/>
              </p:nvSpPr>
              <p:spPr bwMode="auto">
                <a:xfrm>
                  <a:off x="4208986" y="2842918"/>
                  <a:ext cx="893985" cy="338554"/>
                </a:xfrm>
                <a:prstGeom prst="rect">
                  <a:avLst/>
                </a:prstGeom>
                <a:noFill/>
                <a:ln w="9525" algn="ctr">
                  <a:noFill/>
                  <a:miter lim="800000"/>
                  <a:headEnd/>
                  <a:tailEnd/>
                </a:ln>
              </p:spPr>
              <p:txBody>
                <a:bodyPr wrap="square">
                  <a:spAutoFit/>
                </a:bodyPr>
                <a:lstStyle/>
                <a:p>
                  <a:pPr algn="ctr" eaLnBrk="0" fontAlgn="base" hangingPunct="0">
                    <a:spcBef>
                      <a:spcPct val="0"/>
                    </a:spcBef>
                    <a:spcAft>
                      <a:spcPct val="0"/>
                    </a:spcAft>
                  </a:pPr>
                  <a:r>
                    <a:rPr lang="en-US" sz="1600" b="1" dirty="0">
                      <a:solidFill>
                        <a:srgbClr val="000000"/>
                      </a:solidFill>
                    </a:rPr>
                    <a:t>Worker</a:t>
                  </a:r>
                </a:p>
              </p:txBody>
            </p:sp>
            <p:pic>
              <p:nvPicPr>
                <p:cNvPr id="27" name="Picture 3" descr="C:\Users\nide\AppData\Local\Temp\wze276\L-Membrane_RGB_R.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000"/>
                <a:stretch/>
              </p:blipFill>
              <p:spPr bwMode="auto">
                <a:xfrm>
                  <a:off x="4229807" y="2133600"/>
                  <a:ext cx="852343" cy="7679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p:cNvGrpSpPr/>
              <p:nvPr/>
            </p:nvGrpSpPr>
            <p:grpSpPr>
              <a:xfrm>
                <a:off x="4529306" y="3380073"/>
                <a:ext cx="893985" cy="1047872"/>
                <a:chOff x="4208986" y="2133600"/>
                <a:chExt cx="893985" cy="1047872"/>
              </a:xfrm>
            </p:grpSpPr>
            <p:sp>
              <p:nvSpPr>
                <p:cNvPr id="29" name="Text Box 11"/>
                <p:cNvSpPr txBox="1">
                  <a:spLocks noChangeArrowheads="1"/>
                </p:cNvSpPr>
                <p:nvPr/>
              </p:nvSpPr>
              <p:spPr bwMode="auto">
                <a:xfrm>
                  <a:off x="4208986" y="2842918"/>
                  <a:ext cx="893985" cy="338554"/>
                </a:xfrm>
                <a:prstGeom prst="rect">
                  <a:avLst/>
                </a:prstGeom>
                <a:noFill/>
                <a:ln w="9525" algn="ctr">
                  <a:noFill/>
                  <a:miter lim="800000"/>
                  <a:headEnd/>
                  <a:tailEnd/>
                </a:ln>
              </p:spPr>
              <p:txBody>
                <a:bodyPr wrap="square">
                  <a:spAutoFit/>
                </a:bodyPr>
                <a:lstStyle/>
                <a:p>
                  <a:pPr algn="ctr" eaLnBrk="0" fontAlgn="base" hangingPunct="0">
                    <a:spcBef>
                      <a:spcPct val="0"/>
                    </a:spcBef>
                    <a:spcAft>
                      <a:spcPct val="0"/>
                    </a:spcAft>
                  </a:pPr>
                  <a:r>
                    <a:rPr lang="en-US" sz="1600" b="1" dirty="0">
                      <a:solidFill>
                        <a:srgbClr val="000000"/>
                      </a:solidFill>
                    </a:rPr>
                    <a:t>Worker</a:t>
                  </a:r>
                </a:p>
              </p:txBody>
            </p:sp>
            <p:pic>
              <p:nvPicPr>
                <p:cNvPr id="30" name="Picture 3" descr="C:\Users\nide\AppData\Local\Temp\wze276\L-Membrane_RGB_R.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000"/>
                <a:stretch/>
              </p:blipFill>
              <p:spPr bwMode="auto">
                <a:xfrm>
                  <a:off x="4229807" y="2133600"/>
                  <a:ext cx="852343" cy="767998"/>
                </a:xfrm>
                <a:prstGeom prst="rect">
                  <a:avLst/>
                </a:prstGeom>
                <a:noFill/>
                <a:extLst>
                  <a:ext uri="{909E8E84-426E-40DD-AFC4-6F175D3DCCD1}">
                    <a14:hiddenFill xmlns:a14="http://schemas.microsoft.com/office/drawing/2010/main">
                      <a:solidFill>
                        <a:srgbClr val="FFFFFF"/>
                      </a:solidFill>
                    </a14:hiddenFill>
                  </a:ext>
                </a:extLst>
              </p:spPr>
            </p:pic>
          </p:grpSp>
        </p:grpSp>
        <p:cxnSp>
          <p:nvCxnSpPr>
            <p:cNvPr id="33" name="Straight Arrow Connector 32"/>
            <p:cNvCxnSpPr/>
            <p:nvPr/>
          </p:nvCxnSpPr>
          <p:spPr>
            <a:xfrm>
              <a:off x="6324600" y="3810000"/>
              <a:ext cx="0" cy="579328"/>
            </a:xfrm>
            <a:prstGeom prst="straightConnector1">
              <a:avLst/>
            </a:prstGeom>
            <a:ln w="101600">
              <a:solidFill>
                <a:schemeClr val="tx2"/>
              </a:solidFill>
              <a:prstDash val="sysDot"/>
              <a:headEnd type="none" w="med" len="sm"/>
              <a:tailEnd type="none" w="med" len="sm"/>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cxnSp>
      </p:grpSp>
      <p:sp>
        <p:nvSpPr>
          <p:cNvPr id="6" name="Slide Number Placeholder 5"/>
          <p:cNvSpPr>
            <a:spLocks noGrp="1"/>
          </p:cNvSpPr>
          <p:nvPr>
            <p:ph type="sldNum" sz="quarter" idx="10"/>
          </p:nvPr>
        </p:nvSpPr>
        <p:spPr/>
        <p:txBody>
          <a:bodyPr/>
          <a:lstStyle/>
          <a:p>
            <a:pPr>
              <a:defRPr/>
            </a:pPr>
            <a:fld id="{4301CAFF-952E-46F9-B5CA-0EB4370FF6BB}" type="slidenum">
              <a:rPr lang="en-US" altLang="en-US" smtClean="0"/>
              <a:pPr>
                <a:defRPr/>
              </a:pPr>
              <a:t>17</a:t>
            </a:fld>
            <a:endParaRPr lang="en-US" altLang="en-US"/>
          </a:p>
        </p:txBody>
      </p:sp>
      <p:pic>
        <p:nvPicPr>
          <p:cNvPr id="32" name="Picture 2" descr="GPU_final-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64194">
            <a:off x="749120" y="3892214"/>
            <a:ext cx="679676" cy="539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8095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85800" y="1752600"/>
            <a:ext cx="2514600" cy="4267040"/>
            <a:chOff x="685800" y="1752600"/>
            <a:chExt cx="2514600" cy="4267040"/>
          </a:xfrm>
        </p:grpSpPr>
        <p:sp>
          <p:nvSpPr>
            <p:cNvPr id="95" name="Rectangle 94"/>
            <p:cNvSpPr/>
            <p:nvPr/>
          </p:nvSpPr>
          <p:spPr>
            <a:xfrm>
              <a:off x="914400" y="5027867"/>
              <a:ext cx="2057400" cy="791988"/>
            </a:xfrm>
            <a:prstGeom prst="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Arial Narrow" pitchFamily="34" charset="0"/>
                  <a:cs typeface="Arial" pitchFamily="34" charset="0"/>
                </a:rPr>
                <a:t>MATLAB </a:t>
              </a:r>
            </a:p>
            <a:p>
              <a:pPr algn="ctr"/>
              <a:r>
                <a:rPr lang="en-US" sz="1400" b="1" dirty="0" smtClean="0">
                  <a:latin typeface="Arial Narrow" pitchFamily="34" charset="0"/>
                  <a:cs typeface="Arial" pitchFamily="34" charset="0"/>
                </a:rPr>
                <a:t>Desktop (Client)</a:t>
              </a:r>
            </a:p>
          </p:txBody>
        </p:sp>
        <p:sp>
          <p:nvSpPr>
            <p:cNvPr id="96" name="Rectangle 95"/>
            <p:cNvSpPr/>
            <p:nvPr/>
          </p:nvSpPr>
          <p:spPr>
            <a:xfrm>
              <a:off x="914400" y="2362200"/>
              <a:ext cx="2057400" cy="2590880"/>
            </a:xfrm>
            <a:prstGeom prst="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b="1" dirty="0" smtClean="0">
                  <a:latin typeface="Arial Narrow" pitchFamily="34" charset="0"/>
                  <a:cs typeface="Arial" pitchFamily="34" charset="0"/>
                </a:rPr>
                <a:t>Local</a:t>
              </a:r>
            </a:p>
          </p:txBody>
        </p:sp>
        <p:sp>
          <p:nvSpPr>
            <p:cNvPr id="97" name="Rounded Rectangle 96"/>
            <p:cNvSpPr/>
            <p:nvPr/>
          </p:nvSpPr>
          <p:spPr>
            <a:xfrm>
              <a:off x="1181100" y="2838450"/>
              <a:ext cx="1543050" cy="1600200"/>
            </a:xfrm>
            <a:prstGeom prst="roundRect">
              <a:avLst>
                <a:gd name="adj" fmla="val 3704"/>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Arial" pitchFamily="34" charset="0"/>
                <a:cs typeface="Arial" pitchFamily="34" charset="0"/>
              </a:endParaRPr>
            </a:p>
          </p:txBody>
        </p:sp>
        <p:grpSp>
          <p:nvGrpSpPr>
            <p:cNvPr id="98" name="Group 97"/>
            <p:cNvGrpSpPr/>
            <p:nvPr/>
          </p:nvGrpSpPr>
          <p:grpSpPr>
            <a:xfrm>
              <a:off x="1314450" y="2971800"/>
              <a:ext cx="1247775" cy="1390650"/>
              <a:chOff x="1419225" y="3648075"/>
              <a:chExt cx="1247775" cy="1390650"/>
            </a:xfrm>
          </p:grpSpPr>
          <p:sp>
            <p:nvSpPr>
              <p:cNvPr id="106" name="Rounded Rectangle 105"/>
              <p:cNvSpPr/>
              <p:nvPr/>
            </p:nvSpPr>
            <p:spPr>
              <a:xfrm>
                <a:off x="1419225" y="3648075"/>
                <a:ext cx="533400" cy="228600"/>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Arial" pitchFamily="34" charset="0"/>
                  <a:cs typeface="Arial" pitchFamily="34" charset="0"/>
                </a:endParaRPr>
              </a:p>
            </p:txBody>
          </p:sp>
          <p:sp>
            <p:nvSpPr>
              <p:cNvPr id="107" name="Rounded Rectangle 106"/>
              <p:cNvSpPr/>
              <p:nvPr/>
            </p:nvSpPr>
            <p:spPr>
              <a:xfrm>
                <a:off x="2133600" y="3648075"/>
                <a:ext cx="533400" cy="228600"/>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Arial" pitchFamily="34" charset="0"/>
                  <a:cs typeface="Arial" pitchFamily="34" charset="0"/>
                </a:endParaRPr>
              </a:p>
            </p:txBody>
          </p:sp>
          <p:sp>
            <p:nvSpPr>
              <p:cNvPr id="108" name="Rounded Rectangle 107"/>
              <p:cNvSpPr/>
              <p:nvPr/>
            </p:nvSpPr>
            <p:spPr>
              <a:xfrm>
                <a:off x="1419225" y="4038600"/>
                <a:ext cx="533400" cy="228600"/>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Arial" pitchFamily="34" charset="0"/>
                  <a:cs typeface="Arial" pitchFamily="34" charset="0"/>
                </a:endParaRPr>
              </a:p>
            </p:txBody>
          </p:sp>
          <p:sp>
            <p:nvSpPr>
              <p:cNvPr id="109" name="Rounded Rectangle 108"/>
              <p:cNvSpPr/>
              <p:nvPr/>
            </p:nvSpPr>
            <p:spPr>
              <a:xfrm>
                <a:off x="2133600" y="4038600"/>
                <a:ext cx="533400" cy="228600"/>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Arial" pitchFamily="34" charset="0"/>
                  <a:cs typeface="Arial" pitchFamily="34" charset="0"/>
                </a:endParaRPr>
              </a:p>
            </p:txBody>
          </p:sp>
          <p:sp>
            <p:nvSpPr>
              <p:cNvPr id="110" name="Rounded Rectangle 109"/>
              <p:cNvSpPr/>
              <p:nvPr/>
            </p:nvSpPr>
            <p:spPr>
              <a:xfrm>
                <a:off x="1419225" y="4810125"/>
                <a:ext cx="533400" cy="228600"/>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Arial" pitchFamily="34" charset="0"/>
                  <a:cs typeface="Arial" pitchFamily="34" charset="0"/>
                </a:endParaRPr>
              </a:p>
            </p:txBody>
          </p:sp>
          <p:sp>
            <p:nvSpPr>
              <p:cNvPr id="111" name="Rounded Rectangle 110"/>
              <p:cNvSpPr/>
              <p:nvPr/>
            </p:nvSpPr>
            <p:spPr>
              <a:xfrm>
                <a:off x="2133600" y="4810125"/>
                <a:ext cx="533400" cy="228600"/>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Arial" pitchFamily="34" charset="0"/>
                  <a:cs typeface="Arial" pitchFamily="34" charset="0"/>
                </a:endParaRPr>
              </a:p>
            </p:txBody>
          </p:sp>
        </p:grpSp>
        <p:cxnSp>
          <p:nvCxnSpPr>
            <p:cNvPr id="99" name="Straight Arrow Connector 98"/>
            <p:cNvCxnSpPr/>
            <p:nvPr/>
          </p:nvCxnSpPr>
          <p:spPr>
            <a:xfrm>
              <a:off x="2299639" y="3206919"/>
              <a:ext cx="902" cy="142875"/>
            </a:xfrm>
            <a:prstGeom prst="straightConnector1">
              <a:avLst/>
            </a:prstGeom>
            <a:ln w="15875">
              <a:solidFill>
                <a:schemeClr val="tx2"/>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1938685" y="3017424"/>
              <a:ext cx="902" cy="142875"/>
            </a:xfrm>
            <a:prstGeom prst="straightConnector1">
              <a:avLst/>
            </a:prstGeom>
            <a:ln w="15875">
              <a:solidFill>
                <a:schemeClr val="tx2"/>
              </a:solidFill>
              <a:headEnd type="triangle" w="med" len="sm"/>
              <a:tailEnd type="triangle" w="med" len="sm"/>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1585375" y="3209427"/>
              <a:ext cx="902" cy="142875"/>
            </a:xfrm>
            <a:prstGeom prst="straightConnector1">
              <a:avLst/>
            </a:prstGeom>
            <a:ln w="15875">
              <a:solidFill>
                <a:schemeClr val="tx2"/>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1938667" y="3403440"/>
              <a:ext cx="902" cy="142875"/>
            </a:xfrm>
            <a:prstGeom prst="straightConnector1">
              <a:avLst/>
            </a:prstGeom>
            <a:ln w="15875">
              <a:solidFill>
                <a:schemeClr val="tx2"/>
              </a:solidFill>
              <a:headEnd type="triangle" w="med" len="sm"/>
              <a:tailEnd type="triangle" w="med" len="sm"/>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1935621" y="4181475"/>
              <a:ext cx="902" cy="142875"/>
            </a:xfrm>
            <a:prstGeom prst="straightConnector1">
              <a:avLst/>
            </a:prstGeom>
            <a:ln w="15875">
              <a:solidFill>
                <a:schemeClr val="tx2"/>
              </a:solidFill>
              <a:headEnd type="triangle" w="med" len="sm"/>
              <a:tailEnd type="triangle" w="med" len="sm"/>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2300541" y="3686673"/>
              <a:ext cx="0" cy="381000"/>
            </a:xfrm>
            <a:prstGeom prst="straightConnector1">
              <a:avLst/>
            </a:prstGeom>
            <a:ln w="66675">
              <a:solidFill>
                <a:schemeClr val="tx2"/>
              </a:solidFill>
              <a:prstDash val="sysDot"/>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1590693" y="3686673"/>
              <a:ext cx="0" cy="381000"/>
            </a:xfrm>
            <a:prstGeom prst="straightConnector1">
              <a:avLst/>
            </a:prstGeom>
            <a:ln w="66675">
              <a:solidFill>
                <a:schemeClr val="tx2"/>
              </a:solidFill>
              <a:prstDash val="sysDot"/>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93" name="Rectangle 103"/>
            <p:cNvSpPr>
              <a:spLocks noChangeArrowheads="1"/>
            </p:cNvSpPr>
            <p:nvPr/>
          </p:nvSpPr>
          <p:spPr bwMode="auto">
            <a:xfrm>
              <a:off x="685800" y="1752600"/>
              <a:ext cx="2514600" cy="4267040"/>
            </a:xfrm>
            <a:prstGeom prst="rect">
              <a:avLst/>
            </a:prstGeom>
            <a:noFill/>
            <a:ln w="28575" algn="ctr">
              <a:solidFill>
                <a:schemeClr val="bg1">
                  <a:lumMod val="85000"/>
                </a:schemeClr>
              </a:solidFill>
              <a:miter lim="800000"/>
              <a:headEnd/>
              <a:tailEnd/>
            </a:ln>
          </p:spPr>
          <p:txBody>
            <a:bodyPr wrap="none" anchor="t" anchorCtr="0"/>
            <a:lstStyle/>
            <a:p>
              <a:pPr eaLnBrk="0" fontAlgn="base" hangingPunct="0">
                <a:spcBef>
                  <a:spcPct val="0"/>
                </a:spcBef>
                <a:spcAft>
                  <a:spcPct val="0"/>
                </a:spcAft>
              </a:pPr>
              <a:r>
                <a:rPr lang="en-US" sz="1400" b="1" dirty="0" smtClean="0">
                  <a:solidFill>
                    <a:srgbClr val="000000"/>
                  </a:solidFill>
                  <a:latin typeface="+mj-lt"/>
                </a:rPr>
                <a:t>Desktop Computer</a:t>
              </a:r>
              <a:endParaRPr lang="en-US" sz="1400" b="1" dirty="0">
                <a:solidFill>
                  <a:srgbClr val="000000"/>
                </a:solidFill>
                <a:latin typeface="+mj-lt"/>
              </a:endParaRPr>
            </a:p>
          </p:txBody>
        </p:sp>
        <p:pic>
          <p:nvPicPr>
            <p:cNvPr id="40" name="Picture 2" descr="GPU_final-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64194">
              <a:off x="1599730" y="4424975"/>
              <a:ext cx="679676" cy="539493"/>
            </a:xfrm>
            <a:prstGeom prst="rect">
              <a:avLst/>
            </a:prstGeom>
            <a:noFill/>
            <a:extLst>
              <a:ext uri="{909E8E84-426E-40DD-AFC4-6F175D3DCCD1}">
                <a14:hiddenFill xmlns:a14="http://schemas.microsoft.com/office/drawing/2010/main">
                  <a:solidFill>
                    <a:srgbClr val="FFFFFF"/>
                  </a:solidFill>
                </a14:hiddenFill>
              </a:ext>
            </a:extLst>
          </p:spPr>
        </p:pic>
      </p:grpSp>
      <p:sp>
        <p:nvSpPr>
          <p:cNvPr id="40962" name="Rectangle 2"/>
          <p:cNvSpPr>
            <a:spLocks noGrp="1" noChangeArrowheads="1"/>
          </p:cNvSpPr>
          <p:nvPr>
            <p:ph type="title"/>
          </p:nvPr>
        </p:nvSpPr>
        <p:spPr>
          <a:xfrm>
            <a:off x="685800" y="914400"/>
            <a:ext cx="8350696" cy="914400"/>
          </a:xfrm>
        </p:spPr>
        <p:txBody>
          <a:bodyPr/>
          <a:lstStyle/>
          <a:p>
            <a:r>
              <a:rPr lang="en-US" sz="3600" dirty="0" smtClean="0"/>
              <a:t>Parallel Computing Toolbox for the Desktop</a:t>
            </a:r>
          </a:p>
        </p:txBody>
      </p:sp>
      <p:sp>
        <p:nvSpPr>
          <p:cNvPr id="40963" name="Rectangle 3"/>
          <p:cNvSpPr>
            <a:spLocks noGrp="1" noChangeArrowheads="1"/>
          </p:cNvSpPr>
          <p:nvPr>
            <p:ph type="body" idx="1"/>
          </p:nvPr>
        </p:nvSpPr>
        <p:spPr>
          <a:xfrm>
            <a:off x="3733800" y="1600200"/>
            <a:ext cx="4800600" cy="4648200"/>
          </a:xfrm>
        </p:spPr>
        <p:txBody>
          <a:bodyPr/>
          <a:lstStyle/>
          <a:p>
            <a:endParaRPr lang="en-US" dirty="0" smtClean="0"/>
          </a:p>
          <a:p>
            <a:endParaRPr lang="en-US" dirty="0"/>
          </a:p>
          <a:p>
            <a:r>
              <a:rPr lang="en-US" dirty="0" smtClean="0"/>
              <a:t>Speed up parallel applications</a:t>
            </a:r>
          </a:p>
          <a:p>
            <a:endParaRPr lang="en-US" dirty="0" smtClean="0"/>
          </a:p>
          <a:p>
            <a:r>
              <a:rPr lang="en-US" dirty="0" smtClean="0"/>
              <a:t>Take advantage of GPUs</a:t>
            </a:r>
          </a:p>
          <a:p>
            <a:endParaRPr lang="en-US" dirty="0" smtClean="0"/>
          </a:p>
          <a:p>
            <a:r>
              <a:rPr lang="en-US" dirty="0" smtClean="0"/>
              <a:t>Prototype code for your cluster</a:t>
            </a:r>
          </a:p>
        </p:txBody>
      </p:sp>
      <p:grpSp>
        <p:nvGrpSpPr>
          <p:cNvPr id="33" name="Group 32"/>
          <p:cNvGrpSpPr/>
          <p:nvPr/>
        </p:nvGrpSpPr>
        <p:grpSpPr>
          <a:xfrm>
            <a:off x="1432222" y="2914650"/>
            <a:ext cx="1032662" cy="1447800"/>
            <a:chOff x="1432222" y="3037114"/>
            <a:chExt cx="1032662" cy="1447800"/>
          </a:xfrm>
        </p:grpSpPr>
        <p:grpSp>
          <p:nvGrpSpPr>
            <p:cNvPr id="34" name="Group 33"/>
            <p:cNvGrpSpPr/>
            <p:nvPr/>
          </p:nvGrpSpPr>
          <p:grpSpPr>
            <a:xfrm>
              <a:off x="1432222" y="3041275"/>
              <a:ext cx="320380" cy="1443639"/>
              <a:chOff x="1432222" y="3041275"/>
              <a:chExt cx="320380" cy="1443639"/>
            </a:xfrm>
          </p:grpSpPr>
          <p:pic>
            <p:nvPicPr>
              <p:cNvPr id="39" name="Picture 3" descr="C:\Users\nide\AppData\Local\Temp\wze276\L-Membrane_RGB_R.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000"/>
              <a:stretch/>
            </p:blipFill>
            <p:spPr bwMode="auto">
              <a:xfrm>
                <a:off x="1443110" y="3041275"/>
                <a:ext cx="309492" cy="27886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 descr="C:\Users\nide\AppData\Local\Temp\wze276\L-Membrane_RGB_R.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000"/>
              <a:stretch/>
            </p:blipFill>
            <p:spPr bwMode="auto">
              <a:xfrm>
                <a:off x="1432222" y="3444051"/>
                <a:ext cx="309492" cy="27886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3" descr="C:\Users\nide\AppData\Local\Temp\wze276\L-Membrane_RGB_R.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000"/>
              <a:stretch/>
            </p:blipFill>
            <p:spPr bwMode="auto">
              <a:xfrm>
                <a:off x="1436912" y="4206049"/>
                <a:ext cx="309492" cy="2788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p:cNvGrpSpPr/>
            <p:nvPr/>
          </p:nvGrpSpPr>
          <p:grpSpPr>
            <a:xfrm>
              <a:off x="2144504" y="3037114"/>
              <a:ext cx="320380" cy="1443639"/>
              <a:chOff x="1432222" y="3041275"/>
              <a:chExt cx="320380" cy="1443639"/>
            </a:xfrm>
          </p:grpSpPr>
          <p:pic>
            <p:nvPicPr>
              <p:cNvPr id="36" name="Picture 3" descr="C:\Users\nide\AppData\Local\Temp\wze276\L-Membrane_RGB_R.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000"/>
              <a:stretch/>
            </p:blipFill>
            <p:spPr bwMode="auto">
              <a:xfrm>
                <a:off x="1443110" y="3041275"/>
                <a:ext cx="309492" cy="27886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 descr="C:\Users\nide\AppData\Local\Temp\wze276\L-Membrane_RGB_R.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000"/>
              <a:stretch/>
            </p:blipFill>
            <p:spPr bwMode="auto">
              <a:xfrm>
                <a:off x="1432222" y="3444051"/>
                <a:ext cx="309492" cy="27886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C:\Users\nide\AppData\Local\Temp\wze276\L-Membrane_RGB_R.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000"/>
              <a:stretch/>
            </p:blipFill>
            <p:spPr bwMode="auto">
              <a:xfrm>
                <a:off x="1436912" y="4206049"/>
                <a:ext cx="309492" cy="278865"/>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 name="Slide Number Placeholder 2"/>
          <p:cNvSpPr>
            <a:spLocks noGrp="1"/>
          </p:cNvSpPr>
          <p:nvPr>
            <p:ph type="sldNum" sz="quarter" idx="10"/>
          </p:nvPr>
        </p:nvSpPr>
        <p:spPr/>
        <p:txBody>
          <a:bodyPr/>
          <a:lstStyle/>
          <a:p>
            <a:pPr>
              <a:defRPr/>
            </a:pPr>
            <a:fld id="{4301CAFF-952E-46F9-B5CA-0EB4370FF6BB}" type="slidenum">
              <a:rPr lang="en-US" altLang="en-US" smtClean="0"/>
              <a:pPr>
                <a:defRPr/>
              </a:pPr>
              <a:t>18</a:t>
            </a:fld>
            <a:endParaRPr lang="en-US" altLang="en-US"/>
          </a:p>
        </p:txBody>
      </p:sp>
    </p:spTree>
    <p:extLst>
      <p:ext uri="{BB962C8B-B14F-4D97-AF65-F5344CB8AC3E}">
        <p14:creationId xmlns:p14="http://schemas.microsoft.com/office/powerpoint/2010/main" val="3443898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p:cNvGrpSpPr/>
          <p:nvPr/>
        </p:nvGrpSpPr>
        <p:grpSpPr>
          <a:xfrm>
            <a:off x="685800" y="1752600"/>
            <a:ext cx="2514600" cy="4267040"/>
            <a:chOff x="685800" y="1752600"/>
            <a:chExt cx="2514600" cy="4267040"/>
          </a:xfrm>
        </p:grpSpPr>
        <p:sp>
          <p:nvSpPr>
            <p:cNvPr id="68" name="Rectangle 67"/>
            <p:cNvSpPr/>
            <p:nvPr/>
          </p:nvSpPr>
          <p:spPr>
            <a:xfrm>
              <a:off x="914400" y="5027867"/>
              <a:ext cx="2057400" cy="791988"/>
            </a:xfrm>
            <a:prstGeom prst="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Arial Narrow" pitchFamily="34" charset="0"/>
                  <a:cs typeface="Arial" pitchFamily="34" charset="0"/>
                </a:rPr>
                <a:t>MATLAB </a:t>
              </a:r>
            </a:p>
            <a:p>
              <a:pPr algn="ctr"/>
              <a:r>
                <a:rPr lang="en-US" sz="1400" b="1" dirty="0" smtClean="0">
                  <a:latin typeface="Arial Narrow" pitchFamily="34" charset="0"/>
                  <a:cs typeface="Arial" pitchFamily="34" charset="0"/>
                </a:rPr>
                <a:t>Desktop (Client)</a:t>
              </a:r>
            </a:p>
          </p:txBody>
        </p:sp>
        <p:sp>
          <p:nvSpPr>
            <p:cNvPr id="69" name="Rectangle 68"/>
            <p:cNvSpPr/>
            <p:nvPr/>
          </p:nvSpPr>
          <p:spPr>
            <a:xfrm>
              <a:off x="914400" y="2362200"/>
              <a:ext cx="2057400" cy="2590880"/>
            </a:xfrm>
            <a:prstGeom prst="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b="1" dirty="0" smtClean="0">
                  <a:latin typeface="Arial Narrow" pitchFamily="34" charset="0"/>
                  <a:cs typeface="Arial" pitchFamily="34" charset="0"/>
                </a:rPr>
                <a:t>Local</a:t>
              </a:r>
            </a:p>
          </p:txBody>
        </p:sp>
        <p:sp>
          <p:nvSpPr>
            <p:cNvPr id="77" name="Rounded Rectangle 76"/>
            <p:cNvSpPr/>
            <p:nvPr/>
          </p:nvSpPr>
          <p:spPr>
            <a:xfrm>
              <a:off x="1181100" y="2838450"/>
              <a:ext cx="1543050" cy="1600200"/>
            </a:xfrm>
            <a:prstGeom prst="roundRect">
              <a:avLst>
                <a:gd name="adj" fmla="val 3704"/>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Arial" pitchFamily="34" charset="0"/>
                <a:cs typeface="Arial" pitchFamily="34" charset="0"/>
              </a:endParaRPr>
            </a:p>
          </p:txBody>
        </p:sp>
        <p:grpSp>
          <p:nvGrpSpPr>
            <p:cNvPr id="79" name="Group 78"/>
            <p:cNvGrpSpPr/>
            <p:nvPr/>
          </p:nvGrpSpPr>
          <p:grpSpPr>
            <a:xfrm>
              <a:off x="1314450" y="2971800"/>
              <a:ext cx="1247775" cy="1390650"/>
              <a:chOff x="1419225" y="3648075"/>
              <a:chExt cx="1247775" cy="1390650"/>
            </a:xfrm>
          </p:grpSpPr>
          <p:sp>
            <p:nvSpPr>
              <p:cNvPr id="97" name="Rounded Rectangle 96"/>
              <p:cNvSpPr/>
              <p:nvPr/>
            </p:nvSpPr>
            <p:spPr>
              <a:xfrm>
                <a:off x="1419225" y="3648075"/>
                <a:ext cx="533400" cy="228600"/>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Arial" pitchFamily="34" charset="0"/>
                  <a:cs typeface="Arial" pitchFamily="34" charset="0"/>
                </a:endParaRPr>
              </a:p>
            </p:txBody>
          </p:sp>
          <p:sp>
            <p:nvSpPr>
              <p:cNvPr id="98" name="Rounded Rectangle 97"/>
              <p:cNvSpPr/>
              <p:nvPr/>
            </p:nvSpPr>
            <p:spPr>
              <a:xfrm>
                <a:off x="2133600" y="3648075"/>
                <a:ext cx="533400" cy="228600"/>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Arial" pitchFamily="34" charset="0"/>
                  <a:cs typeface="Arial" pitchFamily="34" charset="0"/>
                </a:endParaRPr>
              </a:p>
            </p:txBody>
          </p:sp>
          <p:sp>
            <p:nvSpPr>
              <p:cNvPr id="103" name="Rounded Rectangle 102"/>
              <p:cNvSpPr/>
              <p:nvPr/>
            </p:nvSpPr>
            <p:spPr>
              <a:xfrm>
                <a:off x="1419225" y="4038600"/>
                <a:ext cx="533400" cy="228600"/>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Arial" pitchFamily="34" charset="0"/>
                  <a:cs typeface="Arial" pitchFamily="34" charset="0"/>
                </a:endParaRPr>
              </a:p>
            </p:txBody>
          </p:sp>
          <p:sp>
            <p:nvSpPr>
              <p:cNvPr id="104" name="Rounded Rectangle 103"/>
              <p:cNvSpPr/>
              <p:nvPr/>
            </p:nvSpPr>
            <p:spPr>
              <a:xfrm>
                <a:off x="2133600" y="4038600"/>
                <a:ext cx="533400" cy="228600"/>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Arial" pitchFamily="34" charset="0"/>
                  <a:cs typeface="Arial" pitchFamily="34" charset="0"/>
                </a:endParaRPr>
              </a:p>
            </p:txBody>
          </p:sp>
          <p:sp>
            <p:nvSpPr>
              <p:cNvPr id="107" name="Rounded Rectangle 106"/>
              <p:cNvSpPr/>
              <p:nvPr/>
            </p:nvSpPr>
            <p:spPr>
              <a:xfrm>
                <a:off x="1419225" y="4810125"/>
                <a:ext cx="533400" cy="228600"/>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Arial" pitchFamily="34" charset="0"/>
                  <a:cs typeface="Arial" pitchFamily="34" charset="0"/>
                </a:endParaRPr>
              </a:p>
            </p:txBody>
          </p:sp>
          <p:sp>
            <p:nvSpPr>
              <p:cNvPr id="108" name="Rounded Rectangle 107"/>
              <p:cNvSpPr/>
              <p:nvPr/>
            </p:nvSpPr>
            <p:spPr>
              <a:xfrm>
                <a:off x="2133600" y="4810125"/>
                <a:ext cx="533400" cy="228600"/>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Arial" pitchFamily="34" charset="0"/>
                  <a:cs typeface="Arial" pitchFamily="34" charset="0"/>
                </a:endParaRPr>
              </a:p>
            </p:txBody>
          </p:sp>
        </p:grpSp>
        <p:cxnSp>
          <p:nvCxnSpPr>
            <p:cNvPr id="80" name="Straight Arrow Connector 79"/>
            <p:cNvCxnSpPr/>
            <p:nvPr/>
          </p:nvCxnSpPr>
          <p:spPr>
            <a:xfrm>
              <a:off x="2299639" y="3206919"/>
              <a:ext cx="902" cy="142875"/>
            </a:xfrm>
            <a:prstGeom prst="straightConnector1">
              <a:avLst/>
            </a:prstGeom>
            <a:ln w="15875">
              <a:solidFill>
                <a:schemeClr val="tx2"/>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1938685" y="3017424"/>
              <a:ext cx="902" cy="142875"/>
            </a:xfrm>
            <a:prstGeom prst="straightConnector1">
              <a:avLst/>
            </a:prstGeom>
            <a:ln w="15875">
              <a:solidFill>
                <a:schemeClr val="tx2"/>
              </a:solidFill>
              <a:headEnd type="triangle" w="med" len="sm"/>
              <a:tailEnd type="triangle" w="med" len="sm"/>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1585375" y="3209427"/>
              <a:ext cx="902" cy="142875"/>
            </a:xfrm>
            <a:prstGeom prst="straightConnector1">
              <a:avLst/>
            </a:prstGeom>
            <a:ln w="15875">
              <a:solidFill>
                <a:schemeClr val="tx2"/>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1938667" y="3403440"/>
              <a:ext cx="902" cy="142875"/>
            </a:xfrm>
            <a:prstGeom prst="straightConnector1">
              <a:avLst/>
            </a:prstGeom>
            <a:ln w="15875">
              <a:solidFill>
                <a:schemeClr val="tx2"/>
              </a:solidFill>
              <a:headEnd type="triangle" w="med" len="sm"/>
              <a:tailEnd type="triangle" w="med" len="sm"/>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1935621" y="4181475"/>
              <a:ext cx="902" cy="142875"/>
            </a:xfrm>
            <a:prstGeom prst="straightConnector1">
              <a:avLst/>
            </a:prstGeom>
            <a:ln w="15875">
              <a:solidFill>
                <a:schemeClr val="tx2"/>
              </a:solidFill>
              <a:headEnd type="triangle" w="med" len="sm"/>
              <a:tailEnd type="triangle" w="med" len="sm"/>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2300541" y="3686673"/>
              <a:ext cx="0" cy="381000"/>
            </a:xfrm>
            <a:prstGeom prst="straightConnector1">
              <a:avLst/>
            </a:prstGeom>
            <a:ln w="66675">
              <a:solidFill>
                <a:schemeClr val="tx2"/>
              </a:solidFill>
              <a:prstDash val="sysDot"/>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1590693" y="3686673"/>
              <a:ext cx="0" cy="381000"/>
            </a:xfrm>
            <a:prstGeom prst="straightConnector1">
              <a:avLst/>
            </a:prstGeom>
            <a:ln w="66675">
              <a:solidFill>
                <a:schemeClr val="tx2"/>
              </a:solidFill>
              <a:prstDash val="sysDot"/>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93" name="Rectangle 103"/>
            <p:cNvSpPr>
              <a:spLocks noChangeArrowheads="1"/>
            </p:cNvSpPr>
            <p:nvPr/>
          </p:nvSpPr>
          <p:spPr bwMode="auto">
            <a:xfrm>
              <a:off x="685800" y="1752600"/>
              <a:ext cx="2514600" cy="4267040"/>
            </a:xfrm>
            <a:prstGeom prst="rect">
              <a:avLst/>
            </a:prstGeom>
            <a:noFill/>
            <a:ln w="28575" algn="ctr">
              <a:solidFill>
                <a:schemeClr val="bg1">
                  <a:lumMod val="85000"/>
                </a:schemeClr>
              </a:solidFill>
              <a:miter lim="800000"/>
              <a:headEnd/>
              <a:tailEnd/>
            </a:ln>
          </p:spPr>
          <p:txBody>
            <a:bodyPr wrap="none" anchor="t" anchorCtr="0"/>
            <a:lstStyle/>
            <a:p>
              <a:pPr eaLnBrk="0" fontAlgn="base" hangingPunct="0">
                <a:spcBef>
                  <a:spcPct val="0"/>
                </a:spcBef>
                <a:spcAft>
                  <a:spcPct val="0"/>
                </a:spcAft>
              </a:pPr>
              <a:r>
                <a:rPr lang="en-US" sz="1400" b="1" dirty="0" smtClean="0">
                  <a:solidFill>
                    <a:srgbClr val="000000"/>
                  </a:solidFill>
                  <a:latin typeface="+mj-lt"/>
                </a:rPr>
                <a:t>Desktop Computer</a:t>
              </a:r>
              <a:endParaRPr lang="en-US" sz="1400" b="1" dirty="0">
                <a:solidFill>
                  <a:srgbClr val="000000"/>
                </a:solidFill>
                <a:latin typeface="+mj-lt"/>
              </a:endParaRPr>
            </a:p>
          </p:txBody>
        </p:sp>
        <p:pic>
          <p:nvPicPr>
            <p:cNvPr id="95" name="Picture 2" descr="GPU_final-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64194">
              <a:off x="1599730" y="4424975"/>
              <a:ext cx="679676" cy="539493"/>
            </a:xfrm>
            <a:prstGeom prst="rect">
              <a:avLst/>
            </a:prstGeom>
            <a:noFill/>
            <a:extLst>
              <a:ext uri="{909E8E84-426E-40DD-AFC4-6F175D3DCCD1}">
                <a14:hiddenFill xmlns:a14="http://schemas.microsoft.com/office/drawing/2010/main">
                  <a:solidFill>
                    <a:srgbClr val="FFFFFF"/>
                  </a:solidFill>
                </a14:hiddenFill>
              </a:ext>
            </a:extLst>
          </p:spPr>
        </p:pic>
      </p:grpSp>
      <p:sp>
        <p:nvSpPr>
          <p:cNvPr id="121" name="Cloud 120"/>
          <p:cNvSpPr/>
          <p:nvPr/>
        </p:nvSpPr>
        <p:spPr>
          <a:xfrm>
            <a:off x="5638800" y="1600200"/>
            <a:ext cx="2190750" cy="609600"/>
          </a:xfrm>
          <a:prstGeom prst="cloud">
            <a:avLst/>
          </a:prstGeom>
          <a:solidFill>
            <a:schemeClr val="bg1">
              <a:lumMod val="9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Arial" pitchFamily="34" charset="0"/>
              <a:cs typeface="Arial" pitchFamily="34" charset="0"/>
            </a:endParaRPr>
          </a:p>
        </p:txBody>
      </p:sp>
      <p:sp>
        <p:nvSpPr>
          <p:cNvPr id="2" name="Title 1"/>
          <p:cNvSpPr>
            <a:spLocks noGrp="1"/>
          </p:cNvSpPr>
          <p:nvPr>
            <p:ph type="title"/>
          </p:nvPr>
        </p:nvSpPr>
        <p:spPr/>
        <p:txBody>
          <a:bodyPr/>
          <a:lstStyle/>
          <a:p>
            <a:r>
              <a:rPr lang="en-US" sz="3600" dirty="0"/>
              <a:t>Scale Up to Clusters and Clouds</a:t>
            </a:r>
          </a:p>
        </p:txBody>
      </p:sp>
      <p:grpSp>
        <p:nvGrpSpPr>
          <p:cNvPr id="20" name="Group 19"/>
          <p:cNvGrpSpPr/>
          <p:nvPr/>
        </p:nvGrpSpPr>
        <p:grpSpPr>
          <a:xfrm rot="10800000">
            <a:off x="3810001" y="5229824"/>
            <a:ext cx="1447799" cy="561375"/>
            <a:chOff x="3453765" y="3807425"/>
            <a:chExt cx="571500" cy="561375"/>
          </a:xfrm>
        </p:grpSpPr>
        <p:sp>
          <p:nvSpPr>
            <p:cNvPr id="21" name="AutoShape 130"/>
            <p:cNvSpPr>
              <a:spLocks noChangeArrowheads="1"/>
            </p:cNvSpPr>
            <p:nvPr/>
          </p:nvSpPr>
          <p:spPr bwMode="auto">
            <a:xfrm>
              <a:off x="3453765" y="3807425"/>
              <a:ext cx="571500" cy="25400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2 w 21600"/>
                <a:gd name="T13" fmla="*/ 6480 h 21600"/>
                <a:gd name="T14" fmla="*/ 20160 w 21600"/>
                <a:gd name="T15" fmla="*/ 15120 h 21600"/>
              </a:gdLst>
              <a:ahLst/>
              <a:cxnLst>
                <a:cxn ang="T8">
                  <a:pos x="T0" y="T1"/>
                </a:cxn>
                <a:cxn ang="T9">
                  <a:pos x="T2" y="T3"/>
                </a:cxn>
                <a:cxn ang="T10">
                  <a:pos x="T4" y="T5"/>
                </a:cxn>
                <a:cxn ang="T11">
                  <a:pos x="T6" y="T7"/>
                </a:cxn>
              </a:cxnLst>
              <a:rect l="T12" t="T13" r="T14" b="T15"/>
              <a:pathLst>
                <a:path w="21600" h="21600">
                  <a:moveTo>
                    <a:pt x="18062" y="0"/>
                  </a:moveTo>
                  <a:lnTo>
                    <a:pt x="18062" y="6448"/>
                  </a:lnTo>
                  <a:lnTo>
                    <a:pt x="3375" y="6448"/>
                  </a:lnTo>
                  <a:lnTo>
                    <a:pt x="3375" y="15152"/>
                  </a:lnTo>
                  <a:lnTo>
                    <a:pt x="18062" y="15152"/>
                  </a:lnTo>
                  <a:lnTo>
                    <a:pt x="18062" y="21600"/>
                  </a:lnTo>
                  <a:lnTo>
                    <a:pt x="21600" y="10800"/>
                  </a:lnTo>
                  <a:close/>
                </a:path>
                <a:path w="21600" h="21600">
                  <a:moveTo>
                    <a:pt x="1350" y="6448"/>
                  </a:moveTo>
                  <a:lnTo>
                    <a:pt x="1350" y="15152"/>
                  </a:lnTo>
                  <a:lnTo>
                    <a:pt x="2700" y="15152"/>
                  </a:lnTo>
                  <a:lnTo>
                    <a:pt x="2700" y="6448"/>
                  </a:lnTo>
                  <a:close/>
                </a:path>
                <a:path w="21600" h="21600">
                  <a:moveTo>
                    <a:pt x="0" y="6448"/>
                  </a:moveTo>
                  <a:lnTo>
                    <a:pt x="0" y="15152"/>
                  </a:lnTo>
                  <a:lnTo>
                    <a:pt x="675" y="15152"/>
                  </a:lnTo>
                  <a:lnTo>
                    <a:pt x="675" y="6448"/>
                  </a:lnTo>
                  <a:close/>
                </a:path>
              </a:pathLst>
            </a:custGeom>
            <a:solidFill>
              <a:schemeClr val="accent4">
                <a:lumMod val="60000"/>
                <a:lumOff val="40000"/>
              </a:schemeClr>
            </a:solidFill>
            <a:ln w="9525" algn="ctr">
              <a:noFill/>
              <a:miter lim="800000"/>
              <a:headEnd/>
              <a:tailEnd/>
            </a:ln>
          </p:spPr>
          <p:txBody>
            <a:bodyPr wrap="none" anchor="ctr"/>
            <a:lstStyle/>
            <a:p>
              <a:pPr algn="ctr" eaLnBrk="0" fontAlgn="base" hangingPunct="0">
                <a:spcBef>
                  <a:spcPct val="0"/>
                </a:spcBef>
                <a:spcAft>
                  <a:spcPct val="0"/>
                </a:spcAft>
              </a:pPr>
              <a:endParaRPr lang="en-US" sz="1400" b="1">
                <a:solidFill>
                  <a:srgbClr val="000000"/>
                </a:solidFill>
              </a:endParaRPr>
            </a:p>
          </p:txBody>
        </p:sp>
        <p:sp>
          <p:nvSpPr>
            <p:cNvPr id="22" name="AutoShape 179"/>
            <p:cNvSpPr>
              <a:spLocks noChangeArrowheads="1"/>
            </p:cNvSpPr>
            <p:nvPr/>
          </p:nvSpPr>
          <p:spPr bwMode="auto">
            <a:xfrm flipH="1">
              <a:off x="3463290" y="4114800"/>
              <a:ext cx="552450" cy="25400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2 w 21600"/>
                <a:gd name="T13" fmla="*/ 6480 h 21600"/>
                <a:gd name="T14" fmla="*/ 20160 w 21600"/>
                <a:gd name="T15" fmla="*/ 15120 h 21600"/>
              </a:gdLst>
              <a:ahLst/>
              <a:cxnLst>
                <a:cxn ang="T8">
                  <a:pos x="T0" y="T1"/>
                </a:cxn>
                <a:cxn ang="T9">
                  <a:pos x="T2" y="T3"/>
                </a:cxn>
                <a:cxn ang="T10">
                  <a:pos x="T4" y="T5"/>
                </a:cxn>
                <a:cxn ang="T11">
                  <a:pos x="T6" y="T7"/>
                </a:cxn>
              </a:cxnLst>
              <a:rect l="T12" t="T13" r="T14" b="T15"/>
              <a:pathLst>
                <a:path w="21600" h="21600">
                  <a:moveTo>
                    <a:pt x="18062" y="0"/>
                  </a:moveTo>
                  <a:lnTo>
                    <a:pt x="18062" y="6448"/>
                  </a:lnTo>
                  <a:lnTo>
                    <a:pt x="3375" y="6448"/>
                  </a:lnTo>
                  <a:lnTo>
                    <a:pt x="3375" y="15152"/>
                  </a:lnTo>
                  <a:lnTo>
                    <a:pt x="18062" y="15152"/>
                  </a:lnTo>
                  <a:lnTo>
                    <a:pt x="18062" y="21600"/>
                  </a:lnTo>
                  <a:lnTo>
                    <a:pt x="21600" y="10800"/>
                  </a:lnTo>
                  <a:close/>
                </a:path>
                <a:path w="21600" h="21600">
                  <a:moveTo>
                    <a:pt x="1350" y="6448"/>
                  </a:moveTo>
                  <a:lnTo>
                    <a:pt x="1350" y="15152"/>
                  </a:lnTo>
                  <a:lnTo>
                    <a:pt x="2700" y="15152"/>
                  </a:lnTo>
                  <a:lnTo>
                    <a:pt x="2700" y="6448"/>
                  </a:lnTo>
                  <a:close/>
                </a:path>
                <a:path w="21600" h="21600">
                  <a:moveTo>
                    <a:pt x="0" y="6448"/>
                  </a:moveTo>
                  <a:lnTo>
                    <a:pt x="0" y="15152"/>
                  </a:lnTo>
                  <a:lnTo>
                    <a:pt x="675" y="15152"/>
                  </a:lnTo>
                  <a:lnTo>
                    <a:pt x="675" y="6448"/>
                  </a:lnTo>
                  <a:close/>
                </a:path>
              </a:pathLst>
            </a:custGeom>
            <a:solidFill>
              <a:schemeClr val="accent4"/>
            </a:solidFill>
            <a:ln w="9525" algn="ctr">
              <a:noFill/>
              <a:miter lim="800000"/>
              <a:headEnd/>
              <a:tailEnd/>
            </a:ln>
          </p:spPr>
          <p:txBody>
            <a:bodyPr wrap="none" anchor="ctr"/>
            <a:lstStyle/>
            <a:p>
              <a:pPr algn="ctr" eaLnBrk="0" fontAlgn="base" hangingPunct="0">
                <a:spcBef>
                  <a:spcPct val="0"/>
                </a:spcBef>
                <a:spcAft>
                  <a:spcPct val="0"/>
                </a:spcAft>
              </a:pPr>
              <a:endParaRPr lang="en-US" sz="1400" b="1">
                <a:solidFill>
                  <a:srgbClr val="000000"/>
                </a:solidFill>
              </a:endParaRPr>
            </a:p>
          </p:txBody>
        </p:sp>
      </p:grpSp>
      <p:grpSp>
        <p:nvGrpSpPr>
          <p:cNvPr id="66" name="Group 65"/>
          <p:cNvGrpSpPr/>
          <p:nvPr/>
        </p:nvGrpSpPr>
        <p:grpSpPr>
          <a:xfrm>
            <a:off x="1432222" y="2914650"/>
            <a:ext cx="1032662" cy="1447800"/>
            <a:chOff x="1432222" y="3037114"/>
            <a:chExt cx="1032662" cy="1447800"/>
          </a:xfrm>
        </p:grpSpPr>
        <p:grpSp>
          <p:nvGrpSpPr>
            <p:cNvPr id="67" name="Group 66"/>
            <p:cNvGrpSpPr/>
            <p:nvPr/>
          </p:nvGrpSpPr>
          <p:grpSpPr>
            <a:xfrm>
              <a:off x="1432222" y="3041275"/>
              <a:ext cx="320380" cy="1443639"/>
              <a:chOff x="1432222" y="3041275"/>
              <a:chExt cx="320380" cy="1443639"/>
            </a:xfrm>
          </p:grpSpPr>
          <p:pic>
            <p:nvPicPr>
              <p:cNvPr id="74" name="Picture 3" descr="C:\Users\nide\AppData\Local\Temp\wze276\L-Membrane_RGB_R.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000"/>
              <a:stretch/>
            </p:blipFill>
            <p:spPr bwMode="auto">
              <a:xfrm>
                <a:off x="1443110" y="3041275"/>
                <a:ext cx="309492" cy="278865"/>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3" descr="C:\Users\nide\AppData\Local\Temp\wze276\L-Membrane_RGB_R.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000"/>
              <a:stretch/>
            </p:blipFill>
            <p:spPr bwMode="auto">
              <a:xfrm>
                <a:off x="1432222" y="3444051"/>
                <a:ext cx="309492" cy="278865"/>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3" descr="C:\Users\nide\AppData\Local\Temp\wze276\L-Membrane_RGB_R.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000"/>
              <a:stretch/>
            </p:blipFill>
            <p:spPr bwMode="auto">
              <a:xfrm>
                <a:off x="1436912" y="4206049"/>
                <a:ext cx="309492" cy="2788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0" name="Group 69"/>
            <p:cNvGrpSpPr/>
            <p:nvPr/>
          </p:nvGrpSpPr>
          <p:grpSpPr>
            <a:xfrm>
              <a:off x="2144504" y="3037114"/>
              <a:ext cx="320380" cy="1443639"/>
              <a:chOff x="1432222" y="3041275"/>
              <a:chExt cx="320380" cy="1443639"/>
            </a:xfrm>
          </p:grpSpPr>
          <p:pic>
            <p:nvPicPr>
              <p:cNvPr id="71" name="Picture 3" descr="C:\Users\nide\AppData\Local\Temp\wze276\L-Membrane_RGB_R.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000"/>
              <a:stretch/>
            </p:blipFill>
            <p:spPr bwMode="auto">
              <a:xfrm>
                <a:off x="1443110" y="3041275"/>
                <a:ext cx="309492" cy="278865"/>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3" descr="C:\Users\nide\AppData\Local\Temp\wze276\L-Membrane_RGB_R.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000"/>
              <a:stretch/>
            </p:blipFill>
            <p:spPr bwMode="auto">
              <a:xfrm>
                <a:off x="1432222" y="3444051"/>
                <a:ext cx="309492" cy="278865"/>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3" descr="C:\Users\nide\AppData\Local\Temp\wze276\L-Membrane_RGB_R.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000"/>
              <a:stretch/>
            </p:blipFill>
            <p:spPr bwMode="auto">
              <a:xfrm>
                <a:off x="1436912" y="4206049"/>
                <a:ext cx="309492" cy="278865"/>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20" name="Group 119"/>
          <p:cNvGrpSpPr/>
          <p:nvPr/>
        </p:nvGrpSpPr>
        <p:grpSpPr>
          <a:xfrm>
            <a:off x="5791200" y="1752596"/>
            <a:ext cx="2514600" cy="4267040"/>
            <a:chOff x="5791200" y="1752596"/>
            <a:chExt cx="2514600" cy="4267040"/>
          </a:xfrm>
        </p:grpSpPr>
        <p:grpSp>
          <p:nvGrpSpPr>
            <p:cNvPr id="118" name="Group 117"/>
            <p:cNvGrpSpPr/>
            <p:nvPr/>
          </p:nvGrpSpPr>
          <p:grpSpPr>
            <a:xfrm>
              <a:off x="5791200" y="1752596"/>
              <a:ext cx="2514600" cy="4267040"/>
              <a:chOff x="5791200" y="1752596"/>
              <a:chExt cx="2514600" cy="4267040"/>
            </a:xfrm>
          </p:grpSpPr>
          <p:sp>
            <p:nvSpPr>
              <p:cNvPr id="81" name="Rectangle 80"/>
              <p:cNvSpPr/>
              <p:nvPr/>
            </p:nvSpPr>
            <p:spPr>
              <a:xfrm>
                <a:off x="6019800" y="2362195"/>
                <a:ext cx="2057400" cy="3457655"/>
              </a:xfrm>
              <a:prstGeom prst="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b="1" dirty="0" smtClean="0">
                    <a:latin typeface="Arial Narrow" pitchFamily="34" charset="0"/>
                    <a:cs typeface="Arial" pitchFamily="34" charset="0"/>
                  </a:rPr>
                  <a:t>Cluster</a:t>
                </a:r>
              </a:p>
            </p:txBody>
          </p:sp>
          <p:sp>
            <p:nvSpPr>
              <p:cNvPr id="78" name="Rectangle 103"/>
              <p:cNvSpPr>
                <a:spLocks noChangeArrowheads="1"/>
              </p:cNvSpPr>
              <p:nvPr/>
            </p:nvSpPr>
            <p:spPr bwMode="auto">
              <a:xfrm>
                <a:off x="5791200" y="1752596"/>
                <a:ext cx="2514600" cy="4267040"/>
              </a:xfrm>
              <a:prstGeom prst="rect">
                <a:avLst/>
              </a:prstGeom>
              <a:noFill/>
              <a:ln w="28575" algn="ctr">
                <a:solidFill>
                  <a:schemeClr val="bg1">
                    <a:lumMod val="85000"/>
                  </a:schemeClr>
                </a:solidFill>
                <a:miter lim="800000"/>
                <a:headEnd/>
                <a:tailEnd/>
              </a:ln>
            </p:spPr>
            <p:txBody>
              <a:bodyPr wrap="none" anchor="t" anchorCtr="0"/>
              <a:lstStyle/>
              <a:p>
                <a:pPr eaLnBrk="0" fontAlgn="base" hangingPunct="0">
                  <a:spcBef>
                    <a:spcPct val="0"/>
                  </a:spcBef>
                  <a:spcAft>
                    <a:spcPct val="0"/>
                  </a:spcAft>
                </a:pPr>
                <a:r>
                  <a:rPr lang="en-US" sz="1400" b="1" dirty="0" smtClean="0">
                    <a:solidFill>
                      <a:srgbClr val="000000"/>
                    </a:solidFill>
                    <a:latin typeface="+mj-lt"/>
                  </a:rPr>
                  <a:t>Computer Cluster</a:t>
                </a:r>
                <a:endParaRPr lang="en-US" sz="1400" b="1" dirty="0">
                  <a:solidFill>
                    <a:srgbClr val="000000"/>
                  </a:solidFill>
                  <a:latin typeface="+mj-lt"/>
                </a:endParaRPr>
              </a:p>
            </p:txBody>
          </p:sp>
          <p:grpSp>
            <p:nvGrpSpPr>
              <p:cNvPr id="4" name="Group 3"/>
              <p:cNvGrpSpPr/>
              <p:nvPr/>
            </p:nvGrpSpPr>
            <p:grpSpPr>
              <a:xfrm>
                <a:off x="7183896" y="2848051"/>
                <a:ext cx="779004" cy="2575810"/>
                <a:chOff x="7021971" y="2848051"/>
                <a:chExt cx="779004" cy="2575810"/>
              </a:xfrm>
            </p:grpSpPr>
            <p:sp>
              <p:nvSpPr>
                <p:cNvPr id="82" name="Rounded Rectangle 81"/>
                <p:cNvSpPr/>
                <p:nvPr/>
              </p:nvSpPr>
              <p:spPr>
                <a:xfrm>
                  <a:off x="7021971" y="2848051"/>
                  <a:ext cx="779004" cy="2575810"/>
                </a:xfrm>
                <a:prstGeom prst="roundRect">
                  <a:avLst>
                    <a:gd name="adj" fmla="val 3704"/>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Arial" pitchFamily="34" charset="0"/>
                    <a:cs typeface="Arial" pitchFamily="34" charset="0"/>
                  </a:endParaRPr>
                </a:p>
              </p:txBody>
            </p:sp>
            <p:sp>
              <p:nvSpPr>
                <p:cNvPr id="92" name="Rounded Rectangle 91"/>
                <p:cNvSpPr/>
                <p:nvPr/>
              </p:nvSpPr>
              <p:spPr>
                <a:xfrm>
                  <a:off x="7134225" y="3095701"/>
                  <a:ext cx="533400" cy="228600"/>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Arial" pitchFamily="34" charset="0"/>
                    <a:cs typeface="Arial" pitchFamily="34" charset="0"/>
                  </a:endParaRPr>
                </a:p>
              </p:txBody>
            </p:sp>
            <p:sp>
              <p:nvSpPr>
                <p:cNvPr id="94" name="Rounded Rectangle 93"/>
                <p:cNvSpPr/>
                <p:nvPr/>
              </p:nvSpPr>
              <p:spPr>
                <a:xfrm>
                  <a:off x="7134225" y="3486226"/>
                  <a:ext cx="533400" cy="228600"/>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Arial" pitchFamily="34" charset="0"/>
                    <a:cs typeface="Arial" pitchFamily="34" charset="0"/>
                  </a:endParaRPr>
                </a:p>
              </p:txBody>
            </p:sp>
            <p:sp>
              <p:nvSpPr>
                <p:cNvPr id="96" name="Rounded Rectangle 95"/>
                <p:cNvSpPr/>
                <p:nvPr/>
              </p:nvSpPr>
              <p:spPr>
                <a:xfrm>
                  <a:off x="7134225" y="4953000"/>
                  <a:ext cx="533400" cy="228600"/>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Arial" pitchFamily="34" charset="0"/>
                    <a:cs typeface="Arial" pitchFamily="34" charset="0"/>
                  </a:endParaRPr>
                </a:p>
              </p:txBody>
            </p:sp>
            <p:cxnSp>
              <p:nvCxnSpPr>
                <p:cNvPr id="84" name="Straight Arrow Connector 83"/>
                <p:cNvCxnSpPr/>
                <p:nvPr/>
              </p:nvCxnSpPr>
              <p:spPr>
                <a:xfrm>
                  <a:off x="7405039" y="3330820"/>
                  <a:ext cx="902" cy="142875"/>
                </a:xfrm>
                <a:prstGeom prst="straightConnector1">
                  <a:avLst/>
                </a:prstGeom>
                <a:ln w="15875">
                  <a:solidFill>
                    <a:schemeClr val="tx2"/>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7405941" y="4343400"/>
                  <a:ext cx="0" cy="381000"/>
                </a:xfrm>
                <a:prstGeom prst="straightConnector1">
                  <a:avLst/>
                </a:prstGeom>
                <a:ln w="66675">
                  <a:solidFill>
                    <a:schemeClr val="tx2"/>
                  </a:solidFill>
                  <a:prstDash val="sysDot"/>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99" name="Rounded Rectangle 98"/>
                <p:cNvSpPr/>
                <p:nvPr/>
              </p:nvSpPr>
              <p:spPr>
                <a:xfrm>
                  <a:off x="7134225" y="3889206"/>
                  <a:ext cx="533400" cy="228600"/>
                </a:xfrm>
                <a:prstGeom prst="round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Arial" pitchFamily="34" charset="0"/>
                    <a:cs typeface="Arial" pitchFamily="34" charset="0"/>
                  </a:endParaRPr>
                </a:p>
              </p:txBody>
            </p:sp>
            <p:cxnSp>
              <p:nvCxnSpPr>
                <p:cNvPr id="100" name="Straight Arrow Connector 99"/>
                <p:cNvCxnSpPr/>
                <p:nvPr/>
              </p:nvCxnSpPr>
              <p:spPr>
                <a:xfrm>
                  <a:off x="7405039" y="3733800"/>
                  <a:ext cx="902" cy="142875"/>
                </a:xfrm>
                <a:prstGeom prst="straightConnector1">
                  <a:avLst/>
                </a:prstGeom>
                <a:ln w="15875">
                  <a:solidFill>
                    <a:schemeClr val="tx2"/>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101" name="Rounded Rectangle 100"/>
              <p:cNvSpPr/>
              <p:nvPr/>
            </p:nvSpPr>
            <p:spPr>
              <a:xfrm>
                <a:off x="6111735" y="3792362"/>
                <a:ext cx="660540" cy="1541638"/>
              </a:xfrm>
              <a:prstGeom prst="roundRect">
                <a:avLst>
                  <a:gd name="adj" fmla="val 3704"/>
                </a:avLst>
              </a:prstGeom>
              <a:solidFill>
                <a:schemeClr val="accent1">
                  <a:lumMod val="40000"/>
                  <a:lumOff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latin typeface="Arial Narrow" pitchFamily="34" charset="0"/>
                    <a:cs typeface="Arial" pitchFamily="34" charset="0"/>
                  </a:rPr>
                  <a:t>Scheduler</a:t>
                </a:r>
              </a:p>
            </p:txBody>
          </p:sp>
        </p:grpSp>
        <p:grpSp>
          <p:nvGrpSpPr>
            <p:cNvPr id="119" name="Group 118"/>
            <p:cNvGrpSpPr/>
            <p:nvPr/>
          </p:nvGrpSpPr>
          <p:grpSpPr>
            <a:xfrm>
              <a:off x="6781800" y="3210002"/>
              <a:ext cx="514350" cy="1857298"/>
              <a:chOff x="6781800" y="3210002"/>
              <a:chExt cx="514350" cy="1857298"/>
            </a:xfrm>
          </p:grpSpPr>
          <p:cxnSp>
            <p:nvCxnSpPr>
              <p:cNvPr id="85" name="Straight Arrow Connector 84"/>
              <p:cNvCxnSpPr/>
              <p:nvPr/>
            </p:nvCxnSpPr>
            <p:spPr>
              <a:xfrm flipV="1">
                <a:off x="6781800" y="3210002"/>
                <a:ext cx="514350" cy="686050"/>
              </a:xfrm>
              <a:prstGeom prst="straightConnector1">
                <a:avLst/>
              </a:prstGeom>
              <a:ln w="15875">
                <a:solidFill>
                  <a:schemeClr val="tx2"/>
                </a:solidFill>
                <a:headEnd type="triangle" w="med" len="sm"/>
                <a:tailEnd type="triangle" w="med" len="sm"/>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endCxn id="94" idx="1"/>
              </p:cNvCxnSpPr>
              <p:nvPr/>
            </p:nvCxnSpPr>
            <p:spPr>
              <a:xfrm flipV="1">
                <a:off x="6781800" y="3600526"/>
                <a:ext cx="514350" cy="591052"/>
              </a:xfrm>
              <a:prstGeom prst="straightConnector1">
                <a:avLst/>
              </a:prstGeom>
              <a:ln w="15875">
                <a:solidFill>
                  <a:schemeClr val="tx2"/>
                </a:solidFill>
                <a:headEnd type="triangle" w="med" len="sm"/>
                <a:tailEnd type="triangle" w="med" len="sm"/>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V="1">
                <a:off x="6781800" y="4001079"/>
                <a:ext cx="514350" cy="447176"/>
              </a:xfrm>
              <a:prstGeom prst="straightConnector1">
                <a:avLst/>
              </a:prstGeom>
              <a:ln w="15875">
                <a:solidFill>
                  <a:schemeClr val="tx2"/>
                </a:solidFill>
                <a:headEnd type="triangle" w="med" len="sm"/>
                <a:tailEnd type="triangle" w="med" len="sm"/>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6781800" y="4912260"/>
                <a:ext cx="477152" cy="155040"/>
              </a:xfrm>
              <a:prstGeom prst="straightConnector1">
                <a:avLst/>
              </a:prstGeom>
              <a:ln w="15875">
                <a:solidFill>
                  <a:schemeClr val="tx2"/>
                </a:solidFill>
                <a:headEnd type="triangle" w="med" len="sm"/>
                <a:tailEnd type="triangle" w="med" len="sm"/>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grpSp>
      </p:grpSp>
      <p:grpSp>
        <p:nvGrpSpPr>
          <p:cNvPr id="117" name="Group 116"/>
          <p:cNvGrpSpPr/>
          <p:nvPr/>
        </p:nvGrpSpPr>
        <p:grpSpPr>
          <a:xfrm>
            <a:off x="7413920" y="3048000"/>
            <a:ext cx="320380" cy="2143125"/>
            <a:chOff x="7413920" y="3048000"/>
            <a:chExt cx="320380" cy="2143125"/>
          </a:xfrm>
        </p:grpSpPr>
        <p:pic>
          <p:nvPicPr>
            <p:cNvPr id="110" name="Picture 3" descr="C:\Users\nide\AppData\Local\Temp\wze276\L-Membrane_RGB_R.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000"/>
            <a:stretch/>
          </p:blipFill>
          <p:spPr bwMode="auto">
            <a:xfrm>
              <a:off x="7424808" y="3048000"/>
              <a:ext cx="309492" cy="278865"/>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3" descr="C:\Users\nide\AppData\Local\Temp\wze276\L-Membrane_RGB_R.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000"/>
            <a:stretch/>
          </p:blipFill>
          <p:spPr bwMode="auto">
            <a:xfrm>
              <a:off x="7413920" y="3450776"/>
              <a:ext cx="309492" cy="278865"/>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3" descr="C:\Users\nide\AppData\Local\Temp\wze276\L-Membrane_RGB_R.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000"/>
            <a:stretch/>
          </p:blipFill>
          <p:spPr bwMode="auto">
            <a:xfrm>
              <a:off x="7418610" y="3831774"/>
              <a:ext cx="309492" cy="278865"/>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3" descr="C:\Users\nide\AppData\Local\Temp\wze276\L-Membrane_RGB_R.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000"/>
            <a:stretch/>
          </p:blipFill>
          <p:spPr bwMode="auto">
            <a:xfrm>
              <a:off x="7419975" y="4912260"/>
              <a:ext cx="309492" cy="278865"/>
            </a:xfrm>
            <a:prstGeom prst="rect">
              <a:avLst/>
            </a:prstGeom>
            <a:noFill/>
            <a:extLst>
              <a:ext uri="{909E8E84-426E-40DD-AFC4-6F175D3DCCD1}">
                <a14:hiddenFill xmlns:a14="http://schemas.microsoft.com/office/drawing/2010/main">
                  <a:solidFill>
                    <a:srgbClr val="FFFFFF"/>
                  </a:solidFill>
                </a14:hiddenFill>
              </a:ext>
            </a:extLst>
          </p:spPr>
        </p:pic>
      </p:grpSp>
      <p:pic>
        <p:nvPicPr>
          <p:cNvPr id="64" name="Picture 2" descr="GPU_final-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64194">
            <a:off x="6203629" y="2975271"/>
            <a:ext cx="679676" cy="53949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0"/>
          </p:nvPr>
        </p:nvSpPr>
        <p:spPr/>
        <p:txBody>
          <a:bodyPr/>
          <a:lstStyle/>
          <a:p>
            <a:pPr>
              <a:defRPr/>
            </a:pPr>
            <a:fld id="{4301CAFF-952E-46F9-B5CA-0EB4370FF6BB}" type="slidenum">
              <a:rPr lang="en-US" altLang="en-US" smtClean="0"/>
              <a:pPr>
                <a:defRPr/>
              </a:pPr>
              <a:t>19</a:t>
            </a:fld>
            <a:endParaRPr lang="en-US" altLang="en-US"/>
          </a:p>
        </p:txBody>
      </p:sp>
    </p:spTree>
    <p:extLst>
      <p:ext uri="{BB962C8B-B14F-4D97-AF65-F5344CB8AC3E}">
        <p14:creationId xmlns:p14="http://schemas.microsoft.com/office/powerpoint/2010/main" val="75224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66"/>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611560" y="1852995"/>
            <a:ext cx="4536504" cy="351869"/>
          </a:xfrm>
          <a:prstGeom prst="roundRect">
            <a:avLst/>
          </a:prstGeom>
          <a:solidFill>
            <a:schemeClr val="accent2">
              <a:lumMod val="40000"/>
              <a:lumOff val="60000"/>
            </a:schemeClr>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200" b="0" i="0" u="none" strike="noStrike" cap="none" normalizeH="0" baseline="-25000" dirty="0" smtClean="0">
              <a:ln>
                <a:noFill/>
              </a:ln>
              <a:solidFill>
                <a:schemeClr val="tx1"/>
              </a:solidFill>
              <a:effectLst/>
              <a:latin typeface="Times" pitchFamily="18" charset="0"/>
            </a:endParaRPr>
          </a:p>
        </p:txBody>
      </p:sp>
      <p:sp>
        <p:nvSpPr>
          <p:cNvPr id="2" name="Title 1"/>
          <p:cNvSpPr>
            <a:spLocks noGrp="1"/>
          </p:cNvSpPr>
          <p:nvPr>
            <p:ph type="title"/>
          </p:nvPr>
        </p:nvSpPr>
        <p:spPr/>
        <p:txBody>
          <a:bodyPr/>
          <a:lstStyle/>
          <a:p>
            <a:r>
              <a:rPr lang="en-GB" sz="3600" dirty="0" smtClean="0">
                <a:solidFill>
                  <a:schemeClr val="tx2"/>
                </a:solidFill>
              </a:rPr>
              <a:t>A</a:t>
            </a:r>
            <a:r>
              <a:rPr lang="en-GB" sz="3600" dirty="0" smtClean="0"/>
              <a:t>genda</a:t>
            </a:r>
            <a:endParaRPr lang="en-GB" sz="3600" dirty="0"/>
          </a:p>
        </p:txBody>
      </p:sp>
      <p:sp>
        <p:nvSpPr>
          <p:cNvPr id="3" name="Content Placeholder 2"/>
          <p:cNvSpPr>
            <a:spLocks noGrp="1"/>
          </p:cNvSpPr>
          <p:nvPr>
            <p:ph idx="1"/>
          </p:nvPr>
        </p:nvSpPr>
        <p:spPr/>
        <p:txBody>
          <a:bodyPr/>
          <a:lstStyle/>
          <a:p>
            <a:r>
              <a:rPr lang="en-GB" dirty="0" smtClean="0"/>
              <a:t>Introduction</a:t>
            </a:r>
          </a:p>
          <a:p>
            <a:r>
              <a:rPr lang="en-GB" dirty="0" smtClean="0"/>
              <a:t>Introduction to Parallel Computing</a:t>
            </a:r>
          </a:p>
          <a:p>
            <a:r>
              <a:rPr lang="en-GB" dirty="0" smtClean="0"/>
              <a:t>Built in Parallel Support</a:t>
            </a:r>
          </a:p>
          <a:p>
            <a:r>
              <a:rPr lang="en-GB" dirty="0" smtClean="0"/>
              <a:t>Composite Arrays and Batch Processing</a:t>
            </a:r>
          </a:p>
          <a:p>
            <a:r>
              <a:rPr lang="en-GB" dirty="0" smtClean="0"/>
              <a:t>Using GPUs</a:t>
            </a:r>
          </a:p>
          <a:p>
            <a:r>
              <a:rPr lang="en-GB" dirty="0" smtClean="0"/>
              <a:t>Built in GPU Support</a:t>
            </a:r>
          </a:p>
          <a:p>
            <a:r>
              <a:rPr lang="en-GB" dirty="0" smtClean="0"/>
              <a:t>GPU Arrays</a:t>
            </a:r>
          </a:p>
          <a:p>
            <a:r>
              <a:rPr lang="en-GB" dirty="0" smtClean="0"/>
              <a:t>Distributed GPU Computing</a:t>
            </a:r>
          </a:p>
          <a:p>
            <a:r>
              <a:rPr lang="en-GB" dirty="0" smtClean="0"/>
              <a:t>Scaling Up to a Cluster</a:t>
            </a:r>
          </a:p>
          <a:p>
            <a:r>
              <a:rPr lang="en-GB" dirty="0" smtClean="0"/>
              <a:t>Concluding Remarks</a:t>
            </a:r>
          </a:p>
        </p:txBody>
      </p:sp>
      <p:sp>
        <p:nvSpPr>
          <p:cNvPr id="4" name="Slide Number Placeholder 3"/>
          <p:cNvSpPr>
            <a:spLocks noGrp="1"/>
          </p:cNvSpPr>
          <p:nvPr>
            <p:ph type="sldNum" sz="quarter" idx="10"/>
          </p:nvPr>
        </p:nvSpPr>
        <p:spPr>
          <a:xfrm>
            <a:off x="7848600" y="6553200"/>
            <a:ext cx="990600" cy="304800"/>
          </a:xfrm>
        </p:spPr>
        <p:txBody>
          <a:bodyPr/>
          <a:lstStyle/>
          <a:p>
            <a:pPr>
              <a:defRPr/>
            </a:pPr>
            <a:fld id="{4301CAFF-952E-46F9-B5CA-0EB4370FF6BB}" type="slidenum">
              <a:rPr lang="en-US" altLang="en-US" smtClean="0"/>
              <a:pPr>
                <a:defRPr/>
              </a:pPr>
              <a:t>2</a:t>
            </a:fld>
            <a:endParaRPr lang="en-US" altLang="en-US" dirty="0"/>
          </a:p>
        </p:txBody>
      </p:sp>
    </p:spTree>
    <p:extLst>
      <p:ext uri="{BB962C8B-B14F-4D97-AF65-F5344CB8AC3E}">
        <p14:creationId xmlns:p14="http://schemas.microsoft.com/office/powerpoint/2010/main" val="1325934809"/>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Scale Up to Clusters and Clouds</a:t>
            </a:r>
            <a:endParaRPr lang="en-ZA" sz="3600" dirty="0"/>
          </a:p>
        </p:txBody>
      </p:sp>
      <p:sp>
        <p:nvSpPr>
          <p:cNvPr id="3" name="Content Placeholder 2"/>
          <p:cNvSpPr>
            <a:spLocks noGrp="1"/>
          </p:cNvSpPr>
          <p:nvPr>
            <p:ph idx="1"/>
          </p:nvPr>
        </p:nvSpPr>
        <p:spPr/>
        <p:txBody>
          <a:bodyPr/>
          <a:lstStyle/>
          <a:p>
            <a:r>
              <a:rPr lang="en-ZA" dirty="0" smtClean="0"/>
              <a:t>Cluster is multiple machines connected together</a:t>
            </a:r>
          </a:p>
          <a:p>
            <a:r>
              <a:rPr lang="en-ZA" dirty="0" smtClean="0"/>
              <a:t>Grid is a collection of multiple clusters</a:t>
            </a:r>
          </a:p>
          <a:p>
            <a:pPr lvl="1"/>
            <a:r>
              <a:rPr lang="en-ZA" dirty="0" smtClean="0"/>
              <a:t>Typically not in same room</a:t>
            </a:r>
          </a:p>
          <a:p>
            <a:r>
              <a:rPr lang="en-ZA" dirty="0" smtClean="0"/>
              <a:t>Cloud</a:t>
            </a:r>
            <a:endParaRPr lang="en-ZA" dirty="0"/>
          </a:p>
        </p:txBody>
      </p:sp>
      <p:sp>
        <p:nvSpPr>
          <p:cNvPr id="4" name="Slide Number Placeholder 3"/>
          <p:cNvSpPr>
            <a:spLocks noGrp="1"/>
          </p:cNvSpPr>
          <p:nvPr>
            <p:ph type="sldNum" sz="quarter" idx="10"/>
          </p:nvPr>
        </p:nvSpPr>
        <p:spPr/>
        <p:txBody>
          <a:bodyPr/>
          <a:lstStyle/>
          <a:p>
            <a:pPr>
              <a:defRPr/>
            </a:pPr>
            <a:fld id="{4301CAFF-952E-46F9-B5CA-0EB4370FF6BB}" type="slidenum">
              <a:rPr lang="en-US" altLang="en-US" smtClean="0"/>
              <a:pPr>
                <a:defRPr/>
              </a:pPr>
              <a:t>20</a:t>
            </a:fld>
            <a:endParaRPr lang="en-US" altLang="en-US"/>
          </a:p>
        </p:txBody>
      </p:sp>
      <p:grpSp>
        <p:nvGrpSpPr>
          <p:cNvPr id="6" name="Group 167"/>
          <p:cNvGrpSpPr>
            <a:grpSpLocks/>
          </p:cNvGrpSpPr>
          <p:nvPr/>
        </p:nvGrpSpPr>
        <p:grpSpPr bwMode="auto">
          <a:xfrm>
            <a:off x="6064250" y="4055516"/>
            <a:ext cx="1098550" cy="2109788"/>
            <a:chOff x="3862" y="1781"/>
            <a:chExt cx="692" cy="1329"/>
          </a:xfrm>
        </p:grpSpPr>
        <p:sp>
          <p:nvSpPr>
            <p:cNvPr id="7" name="Text Box 168"/>
            <p:cNvSpPr txBox="1">
              <a:spLocks noChangeArrowheads="1"/>
            </p:cNvSpPr>
            <p:nvPr/>
          </p:nvSpPr>
          <p:spPr bwMode="auto">
            <a:xfrm>
              <a:off x="3862" y="2879"/>
              <a:ext cx="692" cy="231"/>
            </a:xfrm>
            <a:prstGeom prst="rect">
              <a:avLst/>
            </a:prstGeom>
            <a:noFill/>
            <a:ln w="12700">
              <a:noFill/>
              <a:miter lim="800000"/>
              <a:headEnd type="none" w="sm" len="sm"/>
              <a:tailEnd type="none" w="sm" len="sm"/>
            </a:ln>
            <a:effectLst/>
          </p:spPr>
          <p:txBody>
            <a:bodyPr wrap="none">
              <a:spAutoFit/>
            </a:bodyPr>
            <a:lstStyle/>
            <a:p>
              <a:r>
                <a:rPr lang="en-US" sz="1800" b="1">
                  <a:latin typeface="Arial" charset="0"/>
                </a:rPr>
                <a:t>Clusters</a:t>
              </a:r>
            </a:p>
          </p:txBody>
        </p:sp>
        <p:grpSp>
          <p:nvGrpSpPr>
            <p:cNvPr id="8" name="Group 169"/>
            <p:cNvGrpSpPr>
              <a:grpSpLocks/>
            </p:cNvGrpSpPr>
            <p:nvPr/>
          </p:nvGrpSpPr>
          <p:grpSpPr bwMode="auto">
            <a:xfrm>
              <a:off x="3886" y="1781"/>
              <a:ext cx="643" cy="782"/>
              <a:chOff x="3983" y="2105"/>
              <a:chExt cx="812" cy="987"/>
            </a:xfrm>
          </p:grpSpPr>
          <p:sp>
            <p:nvSpPr>
              <p:cNvPr id="9" name="tower"/>
              <p:cNvSpPr>
                <a:spLocks noEditPoints="1" noChangeArrowheads="1"/>
              </p:cNvSpPr>
              <p:nvPr/>
            </p:nvSpPr>
            <p:spPr bwMode="auto">
              <a:xfrm>
                <a:off x="3983" y="2105"/>
                <a:ext cx="362" cy="46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adFill rotWithShape="1">
                <a:gsLst>
                  <a:gs pos="0">
                    <a:srgbClr val="8CB6E4"/>
                  </a:gs>
                  <a:gs pos="50000">
                    <a:srgbClr val="8CB6E4">
                      <a:gamma/>
                      <a:tint val="22353"/>
                      <a:invGamma/>
                    </a:srgbClr>
                  </a:gs>
                  <a:gs pos="100000">
                    <a:srgbClr val="8CB6E4"/>
                  </a:gs>
                </a:gsLst>
                <a:lin ang="0" scaled="1"/>
              </a:gradFill>
              <a:ln w="4763" algn="ctr">
                <a:solidFill>
                  <a:srgbClr val="000000"/>
                </a:solidFill>
                <a:miter lim="800000"/>
                <a:headEnd/>
                <a:tailEnd/>
              </a:ln>
              <a:effectLst/>
            </p:spPr>
            <p:txBody>
              <a:bodyPr/>
              <a:lstStyle/>
              <a:p>
                <a:endParaRPr lang="en-US"/>
              </a:p>
            </p:txBody>
          </p:sp>
          <p:sp>
            <p:nvSpPr>
              <p:cNvPr id="10" name="tower"/>
              <p:cNvSpPr>
                <a:spLocks noEditPoints="1" noChangeArrowheads="1"/>
              </p:cNvSpPr>
              <p:nvPr/>
            </p:nvSpPr>
            <p:spPr bwMode="auto">
              <a:xfrm>
                <a:off x="3983" y="2627"/>
                <a:ext cx="362" cy="46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adFill rotWithShape="1">
                <a:gsLst>
                  <a:gs pos="0">
                    <a:srgbClr val="8CB6E4"/>
                  </a:gs>
                  <a:gs pos="50000">
                    <a:srgbClr val="8CB6E4">
                      <a:gamma/>
                      <a:tint val="22353"/>
                      <a:invGamma/>
                    </a:srgbClr>
                  </a:gs>
                  <a:gs pos="100000">
                    <a:srgbClr val="8CB6E4"/>
                  </a:gs>
                </a:gsLst>
                <a:lin ang="0" scaled="1"/>
              </a:gradFill>
              <a:ln w="4763" algn="ctr">
                <a:solidFill>
                  <a:srgbClr val="000000"/>
                </a:solidFill>
                <a:miter lim="800000"/>
                <a:headEnd/>
                <a:tailEnd/>
              </a:ln>
              <a:effectLst/>
            </p:spPr>
            <p:txBody>
              <a:bodyPr/>
              <a:lstStyle/>
              <a:p>
                <a:endParaRPr lang="en-US"/>
              </a:p>
            </p:txBody>
          </p:sp>
          <p:sp>
            <p:nvSpPr>
              <p:cNvPr id="11" name="tower"/>
              <p:cNvSpPr>
                <a:spLocks noEditPoints="1" noChangeArrowheads="1"/>
              </p:cNvSpPr>
              <p:nvPr/>
            </p:nvSpPr>
            <p:spPr bwMode="auto">
              <a:xfrm>
                <a:off x="4433" y="2627"/>
                <a:ext cx="362" cy="46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adFill rotWithShape="1">
                <a:gsLst>
                  <a:gs pos="0">
                    <a:srgbClr val="8CB6E4"/>
                  </a:gs>
                  <a:gs pos="50000">
                    <a:srgbClr val="8CB6E4">
                      <a:gamma/>
                      <a:tint val="22353"/>
                      <a:invGamma/>
                    </a:srgbClr>
                  </a:gs>
                  <a:gs pos="100000">
                    <a:srgbClr val="8CB6E4"/>
                  </a:gs>
                </a:gsLst>
                <a:lin ang="0" scaled="1"/>
              </a:gradFill>
              <a:ln w="4763" algn="ctr">
                <a:solidFill>
                  <a:srgbClr val="000000"/>
                </a:solidFill>
                <a:miter lim="800000"/>
                <a:headEnd/>
                <a:tailEnd/>
              </a:ln>
              <a:effectLst/>
            </p:spPr>
            <p:txBody>
              <a:bodyPr/>
              <a:lstStyle/>
              <a:p>
                <a:endParaRPr lang="en-US"/>
              </a:p>
            </p:txBody>
          </p:sp>
          <p:sp>
            <p:nvSpPr>
              <p:cNvPr id="12" name="tower"/>
              <p:cNvSpPr>
                <a:spLocks noEditPoints="1" noChangeArrowheads="1"/>
              </p:cNvSpPr>
              <p:nvPr/>
            </p:nvSpPr>
            <p:spPr bwMode="auto">
              <a:xfrm>
                <a:off x="4433" y="2105"/>
                <a:ext cx="362" cy="46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adFill rotWithShape="1">
                <a:gsLst>
                  <a:gs pos="0">
                    <a:srgbClr val="8CB6E4"/>
                  </a:gs>
                  <a:gs pos="50000">
                    <a:srgbClr val="8CB6E4">
                      <a:gamma/>
                      <a:tint val="22353"/>
                      <a:invGamma/>
                    </a:srgbClr>
                  </a:gs>
                  <a:gs pos="100000">
                    <a:srgbClr val="8CB6E4"/>
                  </a:gs>
                </a:gsLst>
                <a:lin ang="0" scaled="1"/>
              </a:gradFill>
              <a:ln w="4763" algn="ctr">
                <a:solidFill>
                  <a:srgbClr val="000000"/>
                </a:solidFill>
                <a:miter lim="800000"/>
                <a:headEnd/>
                <a:tailEnd/>
              </a:ln>
              <a:effectLst/>
            </p:spPr>
            <p:txBody>
              <a:bodyPr/>
              <a:lstStyle/>
              <a:p>
                <a:endParaRPr lang="en-US"/>
              </a:p>
            </p:txBody>
          </p:sp>
          <p:sp>
            <p:nvSpPr>
              <p:cNvPr id="13" name="Line 174"/>
              <p:cNvSpPr>
                <a:spLocks noChangeShapeType="1"/>
              </p:cNvSpPr>
              <p:nvPr/>
            </p:nvSpPr>
            <p:spPr bwMode="auto">
              <a:xfrm flipH="1" flipV="1">
                <a:off x="4330" y="2383"/>
                <a:ext cx="138" cy="2"/>
              </a:xfrm>
              <a:prstGeom prst="line">
                <a:avLst/>
              </a:prstGeom>
              <a:noFill/>
              <a:ln w="4763">
                <a:solidFill>
                  <a:srgbClr val="000000"/>
                </a:solidFill>
                <a:round/>
                <a:headEnd/>
                <a:tailEnd/>
              </a:ln>
              <a:effectLst/>
            </p:spPr>
            <p:txBody>
              <a:bodyPr/>
              <a:lstStyle/>
              <a:p>
                <a:endParaRPr lang="en-US"/>
              </a:p>
            </p:txBody>
          </p:sp>
          <p:sp>
            <p:nvSpPr>
              <p:cNvPr id="14" name="Line 175"/>
              <p:cNvSpPr>
                <a:spLocks noChangeShapeType="1"/>
              </p:cNvSpPr>
              <p:nvPr/>
            </p:nvSpPr>
            <p:spPr bwMode="auto">
              <a:xfrm flipH="1">
                <a:off x="4303" y="2884"/>
                <a:ext cx="149" cy="0"/>
              </a:xfrm>
              <a:prstGeom prst="line">
                <a:avLst/>
              </a:prstGeom>
              <a:noFill/>
              <a:ln w="4763">
                <a:solidFill>
                  <a:srgbClr val="000000"/>
                </a:solidFill>
                <a:round/>
                <a:headEnd/>
                <a:tailEnd/>
              </a:ln>
              <a:effectLst/>
            </p:spPr>
            <p:txBody>
              <a:bodyPr/>
              <a:lstStyle/>
              <a:p>
                <a:endParaRPr lang="en-US"/>
              </a:p>
            </p:txBody>
          </p:sp>
          <p:sp>
            <p:nvSpPr>
              <p:cNvPr id="15" name="Line 176"/>
              <p:cNvSpPr>
                <a:spLocks noChangeShapeType="1"/>
              </p:cNvSpPr>
              <p:nvPr/>
            </p:nvSpPr>
            <p:spPr bwMode="auto">
              <a:xfrm flipH="1">
                <a:off x="4588" y="2582"/>
                <a:ext cx="0" cy="90"/>
              </a:xfrm>
              <a:prstGeom prst="line">
                <a:avLst/>
              </a:prstGeom>
              <a:noFill/>
              <a:ln w="4763">
                <a:solidFill>
                  <a:srgbClr val="000000"/>
                </a:solidFill>
                <a:round/>
                <a:headEnd/>
                <a:tailEnd/>
              </a:ln>
              <a:effectLst/>
            </p:spPr>
            <p:txBody>
              <a:bodyPr/>
              <a:lstStyle/>
              <a:p>
                <a:endParaRPr lang="en-US"/>
              </a:p>
            </p:txBody>
          </p:sp>
          <p:sp>
            <p:nvSpPr>
              <p:cNvPr id="16" name="Line 177"/>
              <p:cNvSpPr>
                <a:spLocks noChangeShapeType="1"/>
              </p:cNvSpPr>
              <p:nvPr/>
            </p:nvSpPr>
            <p:spPr bwMode="auto">
              <a:xfrm flipH="1">
                <a:off x="4144" y="2558"/>
                <a:ext cx="0" cy="90"/>
              </a:xfrm>
              <a:prstGeom prst="line">
                <a:avLst/>
              </a:prstGeom>
              <a:noFill/>
              <a:ln w="4763">
                <a:solidFill>
                  <a:srgbClr val="000000"/>
                </a:solidFill>
                <a:round/>
                <a:headEnd/>
                <a:tailEnd/>
              </a:ln>
              <a:effectLst/>
            </p:spPr>
            <p:txBody>
              <a:bodyPr/>
              <a:lstStyle/>
              <a:p>
                <a:endParaRPr lang="en-US"/>
              </a:p>
            </p:txBody>
          </p:sp>
        </p:grpSp>
      </p:grpSp>
      <p:grpSp>
        <p:nvGrpSpPr>
          <p:cNvPr id="17" name="Group 178"/>
          <p:cNvGrpSpPr>
            <a:grpSpLocks/>
          </p:cNvGrpSpPr>
          <p:nvPr/>
        </p:nvGrpSpPr>
        <p:grpSpPr bwMode="auto">
          <a:xfrm>
            <a:off x="7346950" y="3722141"/>
            <a:ext cx="1608138" cy="2443163"/>
            <a:chOff x="4628" y="1571"/>
            <a:chExt cx="1013" cy="1539"/>
          </a:xfrm>
        </p:grpSpPr>
        <p:sp>
          <p:nvSpPr>
            <p:cNvPr id="18" name="Text Box 179"/>
            <p:cNvSpPr txBox="1">
              <a:spLocks noChangeArrowheads="1"/>
            </p:cNvSpPr>
            <p:nvPr/>
          </p:nvSpPr>
          <p:spPr bwMode="auto">
            <a:xfrm>
              <a:off x="4889" y="2879"/>
              <a:ext cx="492" cy="231"/>
            </a:xfrm>
            <a:prstGeom prst="rect">
              <a:avLst/>
            </a:prstGeom>
            <a:noFill/>
            <a:ln w="12700">
              <a:noFill/>
              <a:miter lim="800000"/>
              <a:headEnd type="none" w="sm" len="sm"/>
              <a:tailEnd type="none" w="sm" len="sm"/>
            </a:ln>
            <a:effectLst/>
          </p:spPr>
          <p:txBody>
            <a:bodyPr wrap="none">
              <a:spAutoFit/>
            </a:bodyPr>
            <a:lstStyle/>
            <a:p>
              <a:r>
                <a:rPr lang="en-US" sz="1800" b="1">
                  <a:latin typeface="Arial" charset="0"/>
                </a:rPr>
                <a:t>Grids</a:t>
              </a:r>
            </a:p>
          </p:txBody>
        </p:sp>
        <p:grpSp>
          <p:nvGrpSpPr>
            <p:cNvPr id="19" name="Group 180"/>
            <p:cNvGrpSpPr>
              <a:grpSpLocks/>
            </p:cNvGrpSpPr>
            <p:nvPr/>
          </p:nvGrpSpPr>
          <p:grpSpPr bwMode="auto">
            <a:xfrm>
              <a:off x="4628" y="1571"/>
              <a:ext cx="1013" cy="1202"/>
              <a:chOff x="4628" y="1571"/>
              <a:chExt cx="1013" cy="1202"/>
            </a:xfrm>
          </p:grpSpPr>
          <p:sp>
            <p:nvSpPr>
              <p:cNvPr id="20" name="Rectangle 181"/>
              <p:cNvSpPr>
                <a:spLocks noChangeArrowheads="1"/>
              </p:cNvSpPr>
              <p:nvPr/>
            </p:nvSpPr>
            <p:spPr bwMode="auto">
              <a:xfrm>
                <a:off x="5164" y="1571"/>
                <a:ext cx="477" cy="566"/>
              </a:xfrm>
              <a:prstGeom prst="rect">
                <a:avLst/>
              </a:prstGeom>
              <a:solidFill>
                <a:schemeClr val="tx2"/>
              </a:solidFill>
              <a:ln w="12700">
                <a:solidFill>
                  <a:schemeClr val="tx1"/>
                </a:solidFill>
                <a:miter lim="800000"/>
                <a:headEnd type="none" w="sm" len="sm"/>
                <a:tailEnd type="none" w="sm" len="sm"/>
              </a:ln>
              <a:effectLst/>
            </p:spPr>
            <p:txBody>
              <a:bodyPr wrap="none" anchor="ctr"/>
              <a:lstStyle/>
              <a:p>
                <a:endParaRPr lang="en-US"/>
              </a:p>
            </p:txBody>
          </p:sp>
          <p:sp>
            <p:nvSpPr>
              <p:cNvPr id="21" name="Rectangle 182"/>
              <p:cNvSpPr>
                <a:spLocks noChangeArrowheads="1"/>
              </p:cNvSpPr>
              <p:nvPr/>
            </p:nvSpPr>
            <p:spPr bwMode="auto">
              <a:xfrm>
                <a:off x="4890" y="2207"/>
                <a:ext cx="477" cy="566"/>
              </a:xfrm>
              <a:prstGeom prst="rect">
                <a:avLst/>
              </a:prstGeom>
              <a:solidFill>
                <a:schemeClr val="tx2"/>
              </a:solidFill>
              <a:ln w="12700">
                <a:solidFill>
                  <a:schemeClr val="tx1"/>
                </a:solidFill>
                <a:miter lim="800000"/>
                <a:headEnd type="none" w="sm" len="sm"/>
                <a:tailEnd type="none" w="sm" len="sm"/>
              </a:ln>
              <a:effectLst/>
            </p:spPr>
            <p:txBody>
              <a:bodyPr wrap="none" anchor="ctr"/>
              <a:lstStyle/>
              <a:p>
                <a:endParaRPr lang="en-US"/>
              </a:p>
            </p:txBody>
          </p:sp>
          <p:sp>
            <p:nvSpPr>
              <p:cNvPr id="22" name="Rectangle 183"/>
              <p:cNvSpPr>
                <a:spLocks noChangeArrowheads="1"/>
              </p:cNvSpPr>
              <p:nvPr/>
            </p:nvSpPr>
            <p:spPr bwMode="auto">
              <a:xfrm>
                <a:off x="4628" y="1575"/>
                <a:ext cx="477" cy="566"/>
              </a:xfrm>
              <a:prstGeom prst="rect">
                <a:avLst/>
              </a:prstGeom>
              <a:solidFill>
                <a:schemeClr val="tx2"/>
              </a:solidFill>
              <a:ln w="12700">
                <a:solidFill>
                  <a:schemeClr val="tx1"/>
                </a:solidFill>
                <a:miter lim="800000"/>
                <a:headEnd type="none" w="sm" len="sm"/>
                <a:tailEnd type="none" w="sm" len="sm"/>
              </a:ln>
              <a:effectLst/>
            </p:spPr>
            <p:txBody>
              <a:bodyPr wrap="none" anchor="ctr"/>
              <a:lstStyle/>
              <a:p>
                <a:endParaRPr lang="en-US"/>
              </a:p>
            </p:txBody>
          </p:sp>
          <p:grpSp>
            <p:nvGrpSpPr>
              <p:cNvPr id="23" name="Group 184"/>
              <p:cNvGrpSpPr>
                <a:grpSpLocks/>
              </p:cNvGrpSpPr>
              <p:nvPr/>
            </p:nvGrpSpPr>
            <p:grpSpPr bwMode="auto">
              <a:xfrm>
                <a:off x="4665" y="1620"/>
                <a:ext cx="405" cy="492"/>
                <a:chOff x="4079" y="2201"/>
                <a:chExt cx="812" cy="987"/>
              </a:xfrm>
            </p:grpSpPr>
            <p:sp>
              <p:nvSpPr>
                <p:cNvPr id="45" name="tower"/>
                <p:cNvSpPr>
                  <a:spLocks noEditPoints="1" noChangeArrowheads="1"/>
                </p:cNvSpPr>
                <p:nvPr/>
              </p:nvSpPr>
              <p:spPr bwMode="auto">
                <a:xfrm>
                  <a:off x="4079" y="2201"/>
                  <a:ext cx="362" cy="46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adFill rotWithShape="1">
                  <a:gsLst>
                    <a:gs pos="0">
                      <a:srgbClr val="8CB6E4"/>
                    </a:gs>
                    <a:gs pos="50000">
                      <a:srgbClr val="8CB6E4">
                        <a:gamma/>
                        <a:tint val="22353"/>
                        <a:invGamma/>
                      </a:srgbClr>
                    </a:gs>
                    <a:gs pos="100000">
                      <a:srgbClr val="8CB6E4"/>
                    </a:gs>
                  </a:gsLst>
                  <a:lin ang="0" scaled="1"/>
                </a:gradFill>
                <a:ln w="4763" algn="ctr">
                  <a:solidFill>
                    <a:srgbClr val="000000"/>
                  </a:solidFill>
                  <a:miter lim="800000"/>
                  <a:headEnd/>
                  <a:tailEnd/>
                </a:ln>
                <a:effectLst/>
              </p:spPr>
              <p:txBody>
                <a:bodyPr/>
                <a:lstStyle/>
                <a:p>
                  <a:endParaRPr lang="en-US"/>
                </a:p>
              </p:txBody>
            </p:sp>
            <p:sp>
              <p:nvSpPr>
                <p:cNvPr id="46" name="tower"/>
                <p:cNvSpPr>
                  <a:spLocks noEditPoints="1" noChangeArrowheads="1"/>
                </p:cNvSpPr>
                <p:nvPr/>
              </p:nvSpPr>
              <p:spPr bwMode="auto">
                <a:xfrm>
                  <a:off x="4079" y="2723"/>
                  <a:ext cx="362" cy="46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adFill rotWithShape="1">
                  <a:gsLst>
                    <a:gs pos="0">
                      <a:srgbClr val="8CB6E4"/>
                    </a:gs>
                    <a:gs pos="50000">
                      <a:srgbClr val="8CB6E4">
                        <a:gamma/>
                        <a:tint val="22353"/>
                        <a:invGamma/>
                      </a:srgbClr>
                    </a:gs>
                    <a:gs pos="100000">
                      <a:srgbClr val="8CB6E4"/>
                    </a:gs>
                  </a:gsLst>
                  <a:lin ang="0" scaled="1"/>
                </a:gradFill>
                <a:ln w="4763" algn="ctr">
                  <a:solidFill>
                    <a:srgbClr val="000000"/>
                  </a:solidFill>
                  <a:miter lim="800000"/>
                  <a:headEnd/>
                  <a:tailEnd/>
                </a:ln>
                <a:effectLst/>
              </p:spPr>
              <p:txBody>
                <a:bodyPr/>
                <a:lstStyle/>
                <a:p>
                  <a:endParaRPr lang="en-US"/>
                </a:p>
              </p:txBody>
            </p:sp>
            <p:sp>
              <p:nvSpPr>
                <p:cNvPr id="47" name="tower"/>
                <p:cNvSpPr>
                  <a:spLocks noEditPoints="1" noChangeArrowheads="1"/>
                </p:cNvSpPr>
                <p:nvPr/>
              </p:nvSpPr>
              <p:spPr bwMode="auto">
                <a:xfrm>
                  <a:off x="4529" y="2723"/>
                  <a:ext cx="362" cy="46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adFill rotWithShape="1">
                  <a:gsLst>
                    <a:gs pos="0">
                      <a:srgbClr val="8CB6E4"/>
                    </a:gs>
                    <a:gs pos="50000">
                      <a:srgbClr val="8CB6E4">
                        <a:gamma/>
                        <a:tint val="22353"/>
                        <a:invGamma/>
                      </a:srgbClr>
                    </a:gs>
                    <a:gs pos="100000">
                      <a:srgbClr val="8CB6E4"/>
                    </a:gs>
                  </a:gsLst>
                  <a:lin ang="0" scaled="1"/>
                </a:gradFill>
                <a:ln w="4763" algn="ctr">
                  <a:solidFill>
                    <a:srgbClr val="000000"/>
                  </a:solidFill>
                  <a:miter lim="800000"/>
                  <a:headEnd/>
                  <a:tailEnd/>
                </a:ln>
                <a:effectLst/>
              </p:spPr>
              <p:txBody>
                <a:bodyPr/>
                <a:lstStyle/>
                <a:p>
                  <a:endParaRPr lang="en-US"/>
                </a:p>
              </p:txBody>
            </p:sp>
            <p:sp>
              <p:nvSpPr>
                <p:cNvPr id="48" name="tower"/>
                <p:cNvSpPr>
                  <a:spLocks noEditPoints="1" noChangeArrowheads="1"/>
                </p:cNvSpPr>
                <p:nvPr/>
              </p:nvSpPr>
              <p:spPr bwMode="auto">
                <a:xfrm>
                  <a:off x="4529" y="2201"/>
                  <a:ext cx="362" cy="46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adFill rotWithShape="1">
                  <a:gsLst>
                    <a:gs pos="0">
                      <a:srgbClr val="8CB6E4"/>
                    </a:gs>
                    <a:gs pos="50000">
                      <a:srgbClr val="8CB6E4">
                        <a:gamma/>
                        <a:tint val="22353"/>
                        <a:invGamma/>
                      </a:srgbClr>
                    </a:gs>
                    <a:gs pos="100000">
                      <a:srgbClr val="8CB6E4"/>
                    </a:gs>
                  </a:gsLst>
                  <a:lin ang="0" scaled="1"/>
                </a:gradFill>
                <a:ln w="4763" algn="ctr">
                  <a:solidFill>
                    <a:srgbClr val="000000"/>
                  </a:solidFill>
                  <a:miter lim="800000"/>
                  <a:headEnd/>
                  <a:tailEnd/>
                </a:ln>
                <a:effectLst/>
              </p:spPr>
              <p:txBody>
                <a:bodyPr/>
                <a:lstStyle/>
                <a:p>
                  <a:endParaRPr lang="en-US"/>
                </a:p>
              </p:txBody>
            </p:sp>
            <p:sp>
              <p:nvSpPr>
                <p:cNvPr id="49" name="Line 189"/>
                <p:cNvSpPr>
                  <a:spLocks noChangeShapeType="1"/>
                </p:cNvSpPr>
                <p:nvPr/>
              </p:nvSpPr>
              <p:spPr bwMode="auto">
                <a:xfrm flipH="1" flipV="1">
                  <a:off x="4426" y="2479"/>
                  <a:ext cx="138" cy="2"/>
                </a:xfrm>
                <a:prstGeom prst="line">
                  <a:avLst/>
                </a:prstGeom>
                <a:noFill/>
                <a:ln w="4763">
                  <a:solidFill>
                    <a:srgbClr val="000000"/>
                  </a:solidFill>
                  <a:round/>
                  <a:headEnd/>
                  <a:tailEnd/>
                </a:ln>
                <a:effectLst/>
              </p:spPr>
              <p:txBody>
                <a:bodyPr/>
                <a:lstStyle/>
                <a:p>
                  <a:endParaRPr lang="en-US"/>
                </a:p>
              </p:txBody>
            </p:sp>
            <p:sp>
              <p:nvSpPr>
                <p:cNvPr id="50" name="Line 190"/>
                <p:cNvSpPr>
                  <a:spLocks noChangeShapeType="1"/>
                </p:cNvSpPr>
                <p:nvPr/>
              </p:nvSpPr>
              <p:spPr bwMode="auto">
                <a:xfrm flipH="1">
                  <a:off x="4399" y="2980"/>
                  <a:ext cx="149" cy="0"/>
                </a:xfrm>
                <a:prstGeom prst="line">
                  <a:avLst/>
                </a:prstGeom>
                <a:noFill/>
                <a:ln w="4763">
                  <a:solidFill>
                    <a:srgbClr val="000000"/>
                  </a:solidFill>
                  <a:round/>
                  <a:headEnd/>
                  <a:tailEnd/>
                </a:ln>
                <a:effectLst/>
              </p:spPr>
              <p:txBody>
                <a:bodyPr/>
                <a:lstStyle/>
                <a:p>
                  <a:endParaRPr lang="en-US"/>
                </a:p>
              </p:txBody>
            </p:sp>
            <p:sp>
              <p:nvSpPr>
                <p:cNvPr id="51" name="Line 191"/>
                <p:cNvSpPr>
                  <a:spLocks noChangeShapeType="1"/>
                </p:cNvSpPr>
                <p:nvPr/>
              </p:nvSpPr>
              <p:spPr bwMode="auto">
                <a:xfrm flipH="1">
                  <a:off x="4684" y="2678"/>
                  <a:ext cx="0" cy="90"/>
                </a:xfrm>
                <a:prstGeom prst="line">
                  <a:avLst/>
                </a:prstGeom>
                <a:noFill/>
                <a:ln w="4763">
                  <a:solidFill>
                    <a:srgbClr val="000000"/>
                  </a:solidFill>
                  <a:round/>
                  <a:headEnd/>
                  <a:tailEnd/>
                </a:ln>
                <a:effectLst/>
              </p:spPr>
              <p:txBody>
                <a:bodyPr/>
                <a:lstStyle/>
                <a:p>
                  <a:endParaRPr lang="en-US"/>
                </a:p>
              </p:txBody>
            </p:sp>
            <p:sp>
              <p:nvSpPr>
                <p:cNvPr id="52" name="Line 192"/>
                <p:cNvSpPr>
                  <a:spLocks noChangeShapeType="1"/>
                </p:cNvSpPr>
                <p:nvPr/>
              </p:nvSpPr>
              <p:spPr bwMode="auto">
                <a:xfrm flipH="1">
                  <a:off x="4240" y="2654"/>
                  <a:ext cx="0" cy="90"/>
                </a:xfrm>
                <a:prstGeom prst="line">
                  <a:avLst/>
                </a:prstGeom>
                <a:noFill/>
                <a:ln w="4763">
                  <a:solidFill>
                    <a:srgbClr val="000000"/>
                  </a:solidFill>
                  <a:round/>
                  <a:headEnd/>
                  <a:tailEnd/>
                </a:ln>
                <a:effectLst/>
              </p:spPr>
              <p:txBody>
                <a:bodyPr/>
                <a:lstStyle/>
                <a:p>
                  <a:endParaRPr lang="en-US"/>
                </a:p>
              </p:txBody>
            </p:sp>
          </p:grpSp>
          <p:grpSp>
            <p:nvGrpSpPr>
              <p:cNvPr id="24" name="Group 193"/>
              <p:cNvGrpSpPr>
                <a:grpSpLocks/>
              </p:cNvGrpSpPr>
              <p:nvPr/>
            </p:nvGrpSpPr>
            <p:grpSpPr bwMode="auto">
              <a:xfrm>
                <a:off x="5207" y="1616"/>
                <a:ext cx="405" cy="492"/>
                <a:chOff x="4079" y="2201"/>
                <a:chExt cx="812" cy="987"/>
              </a:xfrm>
            </p:grpSpPr>
            <p:sp>
              <p:nvSpPr>
                <p:cNvPr id="37" name="tower"/>
                <p:cNvSpPr>
                  <a:spLocks noEditPoints="1" noChangeArrowheads="1"/>
                </p:cNvSpPr>
                <p:nvPr/>
              </p:nvSpPr>
              <p:spPr bwMode="auto">
                <a:xfrm>
                  <a:off x="4079" y="2201"/>
                  <a:ext cx="362" cy="46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adFill rotWithShape="1">
                  <a:gsLst>
                    <a:gs pos="0">
                      <a:srgbClr val="8CB6E4"/>
                    </a:gs>
                    <a:gs pos="50000">
                      <a:srgbClr val="8CB6E4">
                        <a:gamma/>
                        <a:tint val="22353"/>
                        <a:invGamma/>
                      </a:srgbClr>
                    </a:gs>
                    <a:gs pos="100000">
                      <a:srgbClr val="8CB6E4"/>
                    </a:gs>
                  </a:gsLst>
                  <a:lin ang="0" scaled="1"/>
                </a:gradFill>
                <a:ln w="4763" algn="ctr">
                  <a:solidFill>
                    <a:srgbClr val="000000"/>
                  </a:solidFill>
                  <a:miter lim="800000"/>
                  <a:headEnd/>
                  <a:tailEnd/>
                </a:ln>
                <a:effectLst/>
              </p:spPr>
              <p:txBody>
                <a:bodyPr/>
                <a:lstStyle/>
                <a:p>
                  <a:endParaRPr lang="en-US"/>
                </a:p>
              </p:txBody>
            </p:sp>
            <p:sp>
              <p:nvSpPr>
                <p:cNvPr id="38" name="tower"/>
                <p:cNvSpPr>
                  <a:spLocks noEditPoints="1" noChangeArrowheads="1"/>
                </p:cNvSpPr>
                <p:nvPr/>
              </p:nvSpPr>
              <p:spPr bwMode="auto">
                <a:xfrm>
                  <a:off x="4079" y="2723"/>
                  <a:ext cx="362" cy="46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adFill rotWithShape="1">
                  <a:gsLst>
                    <a:gs pos="0">
                      <a:srgbClr val="8CB6E4"/>
                    </a:gs>
                    <a:gs pos="50000">
                      <a:srgbClr val="8CB6E4">
                        <a:gamma/>
                        <a:tint val="22353"/>
                        <a:invGamma/>
                      </a:srgbClr>
                    </a:gs>
                    <a:gs pos="100000">
                      <a:srgbClr val="8CB6E4"/>
                    </a:gs>
                  </a:gsLst>
                  <a:lin ang="0" scaled="1"/>
                </a:gradFill>
                <a:ln w="4763" algn="ctr">
                  <a:solidFill>
                    <a:srgbClr val="000000"/>
                  </a:solidFill>
                  <a:miter lim="800000"/>
                  <a:headEnd/>
                  <a:tailEnd/>
                </a:ln>
                <a:effectLst/>
              </p:spPr>
              <p:txBody>
                <a:bodyPr/>
                <a:lstStyle/>
                <a:p>
                  <a:endParaRPr lang="en-US"/>
                </a:p>
              </p:txBody>
            </p:sp>
            <p:sp>
              <p:nvSpPr>
                <p:cNvPr id="39" name="tower"/>
                <p:cNvSpPr>
                  <a:spLocks noEditPoints="1" noChangeArrowheads="1"/>
                </p:cNvSpPr>
                <p:nvPr/>
              </p:nvSpPr>
              <p:spPr bwMode="auto">
                <a:xfrm>
                  <a:off x="4529" y="2723"/>
                  <a:ext cx="362" cy="46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adFill rotWithShape="1">
                  <a:gsLst>
                    <a:gs pos="0">
                      <a:srgbClr val="8CB6E4"/>
                    </a:gs>
                    <a:gs pos="50000">
                      <a:srgbClr val="8CB6E4">
                        <a:gamma/>
                        <a:tint val="22353"/>
                        <a:invGamma/>
                      </a:srgbClr>
                    </a:gs>
                    <a:gs pos="100000">
                      <a:srgbClr val="8CB6E4"/>
                    </a:gs>
                  </a:gsLst>
                  <a:lin ang="0" scaled="1"/>
                </a:gradFill>
                <a:ln w="4763" algn="ctr">
                  <a:solidFill>
                    <a:srgbClr val="000000"/>
                  </a:solidFill>
                  <a:miter lim="800000"/>
                  <a:headEnd/>
                  <a:tailEnd/>
                </a:ln>
                <a:effectLst/>
              </p:spPr>
              <p:txBody>
                <a:bodyPr/>
                <a:lstStyle/>
                <a:p>
                  <a:endParaRPr lang="en-US"/>
                </a:p>
              </p:txBody>
            </p:sp>
            <p:sp>
              <p:nvSpPr>
                <p:cNvPr id="40" name="tower"/>
                <p:cNvSpPr>
                  <a:spLocks noEditPoints="1" noChangeArrowheads="1"/>
                </p:cNvSpPr>
                <p:nvPr/>
              </p:nvSpPr>
              <p:spPr bwMode="auto">
                <a:xfrm>
                  <a:off x="4529" y="2201"/>
                  <a:ext cx="362" cy="46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adFill rotWithShape="1">
                  <a:gsLst>
                    <a:gs pos="0">
                      <a:srgbClr val="8CB6E4"/>
                    </a:gs>
                    <a:gs pos="50000">
                      <a:srgbClr val="8CB6E4">
                        <a:gamma/>
                        <a:tint val="22353"/>
                        <a:invGamma/>
                      </a:srgbClr>
                    </a:gs>
                    <a:gs pos="100000">
                      <a:srgbClr val="8CB6E4"/>
                    </a:gs>
                  </a:gsLst>
                  <a:lin ang="0" scaled="1"/>
                </a:gradFill>
                <a:ln w="4763" algn="ctr">
                  <a:solidFill>
                    <a:srgbClr val="000000"/>
                  </a:solidFill>
                  <a:miter lim="800000"/>
                  <a:headEnd/>
                  <a:tailEnd/>
                </a:ln>
                <a:effectLst/>
              </p:spPr>
              <p:txBody>
                <a:bodyPr/>
                <a:lstStyle/>
                <a:p>
                  <a:endParaRPr lang="en-US"/>
                </a:p>
              </p:txBody>
            </p:sp>
            <p:sp>
              <p:nvSpPr>
                <p:cNvPr id="41" name="Line 198"/>
                <p:cNvSpPr>
                  <a:spLocks noChangeShapeType="1"/>
                </p:cNvSpPr>
                <p:nvPr/>
              </p:nvSpPr>
              <p:spPr bwMode="auto">
                <a:xfrm flipH="1" flipV="1">
                  <a:off x="4426" y="2479"/>
                  <a:ext cx="138" cy="2"/>
                </a:xfrm>
                <a:prstGeom prst="line">
                  <a:avLst/>
                </a:prstGeom>
                <a:noFill/>
                <a:ln w="4763">
                  <a:solidFill>
                    <a:srgbClr val="000000"/>
                  </a:solidFill>
                  <a:round/>
                  <a:headEnd/>
                  <a:tailEnd/>
                </a:ln>
                <a:effectLst/>
              </p:spPr>
              <p:txBody>
                <a:bodyPr/>
                <a:lstStyle/>
                <a:p>
                  <a:endParaRPr lang="en-US"/>
                </a:p>
              </p:txBody>
            </p:sp>
            <p:sp>
              <p:nvSpPr>
                <p:cNvPr id="42" name="Line 199"/>
                <p:cNvSpPr>
                  <a:spLocks noChangeShapeType="1"/>
                </p:cNvSpPr>
                <p:nvPr/>
              </p:nvSpPr>
              <p:spPr bwMode="auto">
                <a:xfrm flipH="1">
                  <a:off x="4399" y="2980"/>
                  <a:ext cx="149" cy="0"/>
                </a:xfrm>
                <a:prstGeom prst="line">
                  <a:avLst/>
                </a:prstGeom>
                <a:noFill/>
                <a:ln w="4763">
                  <a:solidFill>
                    <a:srgbClr val="000000"/>
                  </a:solidFill>
                  <a:round/>
                  <a:headEnd/>
                  <a:tailEnd/>
                </a:ln>
                <a:effectLst/>
              </p:spPr>
              <p:txBody>
                <a:bodyPr/>
                <a:lstStyle/>
                <a:p>
                  <a:endParaRPr lang="en-US"/>
                </a:p>
              </p:txBody>
            </p:sp>
            <p:sp>
              <p:nvSpPr>
                <p:cNvPr id="43" name="Line 200"/>
                <p:cNvSpPr>
                  <a:spLocks noChangeShapeType="1"/>
                </p:cNvSpPr>
                <p:nvPr/>
              </p:nvSpPr>
              <p:spPr bwMode="auto">
                <a:xfrm flipH="1">
                  <a:off x="4684" y="2678"/>
                  <a:ext cx="0" cy="90"/>
                </a:xfrm>
                <a:prstGeom prst="line">
                  <a:avLst/>
                </a:prstGeom>
                <a:noFill/>
                <a:ln w="4763">
                  <a:solidFill>
                    <a:srgbClr val="000000"/>
                  </a:solidFill>
                  <a:round/>
                  <a:headEnd/>
                  <a:tailEnd/>
                </a:ln>
                <a:effectLst/>
              </p:spPr>
              <p:txBody>
                <a:bodyPr/>
                <a:lstStyle/>
                <a:p>
                  <a:endParaRPr lang="en-US"/>
                </a:p>
              </p:txBody>
            </p:sp>
            <p:sp>
              <p:nvSpPr>
                <p:cNvPr id="44" name="Line 201"/>
                <p:cNvSpPr>
                  <a:spLocks noChangeShapeType="1"/>
                </p:cNvSpPr>
                <p:nvPr/>
              </p:nvSpPr>
              <p:spPr bwMode="auto">
                <a:xfrm flipH="1">
                  <a:off x="4240" y="2654"/>
                  <a:ext cx="0" cy="90"/>
                </a:xfrm>
                <a:prstGeom prst="line">
                  <a:avLst/>
                </a:prstGeom>
                <a:noFill/>
                <a:ln w="4763">
                  <a:solidFill>
                    <a:srgbClr val="000000"/>
                  </a:solidFill>
                  <a:round/>
                  <a:headEnd/>
                  <a:tailEnd/>
                </a:ln>
                <a:effectLst/>
              </p:spPr>
              <p:txBody>
                <a:bodyPr/>
                <a:lstStyle/>
                <a:p>
                  <a:endParaRPr lang="en-US"/>
                </a:p>
              </p:txBody>
            </p:sp>
          </p:grpSp>
          <p:grpSp>
            <p:nvGrpSpPr>
              <p:cNvPr id="25" name="Group 202"/>
              <p:cNvGrpSpPr>
                <a:grpSpLocks/>
              </p:cNvGrpSpPr>
              <p:nvPr/>
            </p:nvGrpSpPr>
            <p:grpSpPr bwMode="auto">
              <a:xfrm>
                <a:off x="4936" y="2249"/>
                <a:ext cx="405" cy="492"/>
                <a:chOff x="4079" y="2201"/>
                <a:chExt cx="812" cy="987"/>
              </a:xfrm>
            </p:grpSpPr>
            <p:sp>
              <p:nvSpPr>
                <p:cNvPr id="29" name="tower"/>
                <p:cNvSpPr>
                  <a:spLocks noEditPoints="1" noChangeArrowheads="1"/>
                </p:cNvSpPr>
                <p:nvPr/>
              </p:nvSpPr>
              <p:spPr bwMode="auto">
                <a:xfrm>
                  <a:off x="4079" y="2201"/>
                  <a:ext cx="362" cy="46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adFill rotWithShape="1">
                  <a:gsLst>
                    <a:gs pos="0">
                      <a:srgbClr val="8CB6E4"/>
                    </a:gs>
                    <a:gs pos="50000">
                      <a:srgbClr val="8CB6E4">
                        <a:gamma/>
                        <a:tint val="22353"/>
                        <a:invGamma/>
                      </a:srgbClr>
                    </a:gs>
                    <a:gs pos="100000">
                      <a:srgbClr val="8CB6E4"/>
                    </a:gs>
                  </a:gsLst>
                  <a:lin ang="0" scaled="1"/>
                </a:gradFill>
                <a:ln w="4763" algn="ctr">
                  <a:solidFill>
                    <a:srgbClr val="000000"/>
                  </a:solidFill>
                  <a:miter lim="800000"/>
                  <a:headEnd/>
                  <a:tailEnd/>
                </a:ln>
                <a:effectLst/>
              </p:spPr>
              <p:txBody>
                <a:bodyPr/>
                <a:lstStyle/>
                <a:p>
                  <a:endParaRPr lang="en-US"/>
                </a:p>
              </p:txBody>
            </p:sp>
            <p:sp>
              <p:nvSpPr>
                <p:cNvPr id="30" name="tower"/>
                <p:cNvSpPr>
                  <a:spLocks noEditPoints="1" noChangeArrowheads="1"/>
                </p:cNvSpPr>
                <p:nvPr/>
              </p:nvSpPr>
              <p:spPr bwMode="auto">
                <a:xfrm>
                  <a:off x="4079" y="2723"/>
                  <a:ext cx="362" cy="46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adFill rotWithShape="1">
                  <a:gsLst>
                    <a:gs pos="0">
                      <a:srgbClr val="8CB6E4"/>
                    </a:gs>
                    <a:gs pos="50000">
                      <a:srgbClr val="8CB6E4">
                        <a:gamma/>
                        <a:tint val="22353"/>
                        <a:invGamma/>
                      </a:srgbClr>
                    </a:gs>
                    <a:gs pos="100000">
                      <a:srgbClr val="8CB6E4"/>
                    </a:gs>
                  </a:gsLst>
                  <a:lin ang="0" scaled="1"/>
                </a:gradFill>
                <a:ln w="4763" algn="ctr">
                  <a:solidFill>
                    <a:srgbClr val="000000"/>
                  </a:solidFill>
                  <a:miter lim="800000"/>
                  <a:headEnd/>
                  <a:tailEnd/>
                </a:ln>
                <a:effectLst/>
              </p:spPr>
              <p:txBody>
                <a:bodyPr/>
                <a:lstStyle/>
                <a:p>
                  <a:endParaRPr lang="en-US"/>
                </a:p>
              </p:txBody>
            </p:sp>
            <p:sp>
              <p:nvSpPr>
                <p:cNvPr id="31" name="tower"/>
                <p:cNvSpPr>
                  <a:spLocks noEditPoints="1" noChangeArrowheads="1"/>
                </p:cNvSpPr>
                <p:nvPr/>
              </p:nvSpPr>
              <p:spPr bwMode="auto">
                <a:xfrm>
                  <a:off x="4529" y="2723"/>
                  <a:ext cx="362" cy="46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adFill rotWithShape="1">
                  <a:gsLst>
                    <a:gs pos="0">
                      <a:srgbClr val="8CB6E4"/>
                    </a:gs>
                    <a:gs pos="50000">
                      <a:srgbClr val="8CB6E4">
                        <a:gamma/>
                        <a:tint val="22353"/>
                        <a:invGamma/>
                      </a:srgbClr>
                    </a:gs>
                    <a:gs pos="100000">
                      <a:srgbClr val="8CB6E4"/>
                    </a:gs>
                  </a:gsLst>
                  <a:lin ang="0" scaled="1"/>
                </a:gradFill>
                <a:ln w="4763" algn="ctr">
                  <a:solidFill>
                    <a:srgbClr val="000000"/>
                  </a:solidFill>
                  <a:miter lim="800000"/>
                  <a:headEnd/>
                  <a:tailEnd/>
                </a:ln>
                <a:effectLst/>
              </p:spPr>
              <p:txBody>
                <a:bodyPr/>
                <a:lstStyle/>
                <a:p>
                  <a:endParaRPr lang="en-US"/>
                </a:p>
              </p:txBody>
            </p:sp>
            <p:sp>
              <p:nvSpPr>
                <p:cNvPr id="32" name="tower"/>
                <p:cNvSpPr>
                  <a:spLocks noEditPoints="1" noChangeArrowheads="1"/>
                </p:cNvSpPr>
                <p:nvPr/>
              </p:nvSpPr>
              <p:spPr bwMode="auto">
                <a:xfrm>
                  <a:off x="4529" y="2201"/>
                  <a:ext cx="362" cy="46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adFill rotWithShape="1">
                  <a:gsLst>
                    <a:gs pos="0">
                      <a:srgbClr val="8CB6E4"/>
                    </a:gs>
                    <a:gs pos="50000">
                      <a:srgbClr val="8CB6E4">
                        <a:gamma/>
                        <a:tint val="22353"/>
                        <a:invGamma/>
                      </a:srgbClr>
                    </a:gs>
                    <a:gs pos="100000">
                      <a:srgbClr val="8CB6E4"/>
                    </a:gs>
                  </a:gsLst>
                  <a:lin ang="0" scaled="1"/>
                </a:gradFill>
                <a:ln w="4763" algn="ctr">
                  <a:solidFill>
                    <a:srgbClr val="000000"/>
                  </a:solidFill>
                  <a:miter lim="800000"/>
                  <a:headEnd/>
                  <a:tailEnd/>
                </a:ln>
                <a:effectLst/>
              </p:spPr>
              <p:txBody>
                <a:bodyPr/>
                <a:lstStyle/>
                <a:p>
                  <a:endParaRPr lang="en-US"/>
                </a:p>
              </p:txBody>
            </p:sp>
            <p:sp>
              <p:nvSpPr>
                <p:cNvPr id="33" name="Line 207"/>
                <p:cNvSpPr>
                  <a:spLocks noChangeShapeType="1"/>
                </p:cNvSpPr>
                <p:nvPr/>
              </p:nvSpPr>
              <p:spPr bwMode="auto">
                <a:xfrm flipH="1" flipV="1">
                  <a:off x="4426" y="2479"/>
                  <a:ext cx="138" cy="2"/>
                </a:xfrm>
                <a:prstGeom prst="line">
                  <a:avLst/>
                </a:prstGeom>
                <a:noFill/>
                <a:ln w="4763">
                  <a:solidFill>
                    <a:srgbClr val="000000"/>
                  </a:solidFill>
                  <a:round/>
                  <a:headEnd/>
                  <a:tailEnd/>
                </a:ln>
                <a:effectLst/>
              </p:spPr>
              <p:txBody>
                <a:bodyPr/>
                <a:lstStyle/>
                <a:p>
                  <a:endParaRPr lang="en-US"/>
                </a:p>
              </p:txBody>
            </p:sp>
            <p:sp>
              <p:nvSpPr>
                <p:cNvPr id="34" name="Line 208"/>
                <p:cNvSpPr>
                  <a:spLocks noChangeShapeType="1"/>
                </p:cNvSpPr>
                <p:nvPr/>
              </p:nvSpPr>
              <p:spPr bwMode="auto">
                <a:xfrm flipH="1">
                  <a:off x="4399" y="2980"/>
                  <a:ext cx="149" cy="0"/>
                </a:xfrm>
                <a:prstGeom prst="line">
                  <a:avLst/>
                </a:prstGeom>
                <a:noFill/>
                <a:ln w="4763">
                  <a:solidFill>
                    <a:srgbClr val="000000"/>
                  </a:solidFill>
                  <a:round/>
                  <a:headEnd/>
                  <a:tailEnd/>
                </a:ln>
                <a:effectLst/>
              </p:spPr>
              <p:txBody>
                <a:bodyPr/>
                <a:lstStyle/>
                <a:p>
                  <a:endParaRPr lang="en-US"/>
                </a:p>
              </p:txBody>
            </p:sp>
            <p:sp>
              <p:nvSpPr>
                <p:cNvPr id="35" name="Line 209"/>
                <p:cNvSpPr>
                  <a:spLocks noChangeShapeType="1"/>
                </p:cNvSpPr>
                <p:nvPr/>
              </p:nvSpPr>
              <p:spPr bwMode="auto">
                <a:xfrm flipH="1">
                  <a:off x="4684" y="2678"/>
                  <a:ext cx="0" cy="90"/>
                </a:xfrm>
                <a:prstGeom prst="line">
                  <a:avLst/>
                </a:prstGeom>
                <a:noFill/>
                <a:ln w="4763">
                  <a:solidFill>
                    <a:srgbClr val="000000"/>
                  </a:solidFill>
                  <a:round/>
                  <a:headEnd/>
                  <a:tailEnd/>
                </a:ln>
                <a:effectLst/>
              </p:spPr>
              <p:txBody>
                <a:bodyPr/>
                <a:lstStyle/>
                <a:p>
                  <a:endParaRPr lang="en-US"/>
                </a:p>
              </p:txBody>
            </p:sp>
            <p:sp>
              <p:nvSpPr>
                <p:cNvPr id="36" name="Line 210"/>
                <p:cNvSpPr>
                  <a:spLocks noChangeShapeType="1"/>
                </p:cNvSpPr>
                <p:nvPr/>
              </p:nvSpPr>
              <p:spPr bwMode="auto">
                <a:xfrm flipH="1">
                  <a:off x="4240" y="2654"/>
                  <a:ext cx="0" cy="90"/>
                </a:xfrm>
                <a:prstGeom prst="line">
                  <a:avLst/>
                </a:prstGeom>
                <a:noFill/>
                <a:ln w="4763">
                  <a:solidFill>
                    <a:srgbClr val="000000"/>
                  </a:solidFill>
                  <a:round/>
                  <a:headEnd/>
                  <a:tailEnd/>
                </a:ln>
                <a:effectLst/>
              </p:spPr>
              <p:txBody>
                <a:bodyPr/>
                <a:lstStyle/>
                <a:p>
                  <a:endParaRPr lang="en-US"/>
                </a:p>
              </p:txBody>
            </p:sp>
          </p:grpSp>
          <p:sp>
            <p:nvSpPr>
              <p:cNvPr id="26" name="Line 211"/>
              <p:cNvSpPr>
                <a:spLocks noChangeShapeType="1"/>
              </p:cNvSpPr>
              <p:nvPr/>
            </p:nvSpPr>
            <p:spPr bwMode="auto">
              <a:xfrm>
                <a:off x="4896" y="2131"/>
                <a:ext cx="89" cy="109"/>
              </a:xfrm>
              <a:prstGeom prst="line">
                <a:avLst/>
              </a:prstGeom>
              <a:noFill/>
              <a:ln w="12700">
                <a:solidFill>
                  <a:schemeClr val="tx1"/>
                </a:solidFill>
                <a:round/>
                <a:headEnd type="none" w="sm" len="sm"/>
                <a:tailEnd type="none" w="sm" len="sm"/>
              </a:ln>
              <a:effectLst/>
            </p:spPr>
            <p:txBody>
              <a:bodyPr/>
              <a:lstStyle/>
              <a:p>
                <a:endParaRPr lang="en-US"/>
              </a:p>
            </p:txBody>
          </p:sp>
          <p:sp>
            <p:nvSpPr>
              <p:cNvPr id="27" name="Line 212"/>
              <p:cNvSpPr>
                <a:spLocks noChangeShapeType="1"/>
              </p:cNvSpPr>
              <p:nvPr/>
            </p:nvSpPr>
            <p:spPr bwMode="auto">
              <a:xfrm flipV="1">
                <a:off x="5082" y="1860"/>
                <a:ext cx="98" cy="10"/>
              </a:xfrm>
              <a:prstGeom prst="line">
                <a:avLst/>
              </a:prstGeom>
              <a:noFill/>
              <a:ln w="12700">
                <a:solidFill>
                  <a:schemeClr val="tx1"/>
                </a:solidFill>
                <a:round/>
                <a:headEnd type="none" w="sm" len="sm"/>
                <a:tailEnd type="none" w="sm" len="sm"/>
              </a:ln>
              <a:effectLst/>
            </p:spPr>
            <p:txBody>
              <a:bodyPr/>
              <a:lstStyle/>
              <a:p>
                <a:endParaRPr lang="en-US"/>
              </a:p>
            </p:txBody>
          </p:sp>
          <p:sp>
            <p:nvSpPr>
              <p:cNvPr id="28" name="Line 213"/>
              <p:cNvSpPr>
                <a:spLocks noChangeShapeType="1"/>
              </p:cNvSpPr>
              <p:nvPr/>
            </p:nvSpPr>
            <p:spPr bwMode="auto">
              <a:xfrm flipH="1">
                <a:off x="5286" y="2115"/>
                <a:ext cx="110" cy="119"/>
              </a:xfrm>
              <a:prstGeom prst="line">
                <a:avLst/>
              </a:prstGeom>
              <a:noFill/>
              <a:ln w="12700">
                <a:solidFill>
                  <a:schemeClr val="tx1"/>
                </a:solidFill>
                <a:round/>
                <a:headEnd type="none" w="sm" len="sm"/>
                <a:tailEnd type="none" w="sm" len="sm"/>
              </a:ln>
              <a:effectLst/>
            </p:spPr>
            <p:txBody>
              <a:bodyPr/>
              <a:lstStyle/>
              <a:p>
                <a:endParaRPr lang="en-US"/>
              </a:p>
            </p:txBody>
          </p:sp>
        </p:grpSp>
      </p:grpSp>
      <p:grpSp>
        <p:nvGrpSpPr>
          <p:cNvPr id="53" name="Group 2"/>
          <p:cNvGrpSpPr>
            <a:grpSpLocks/>
          </p:cNvGrpSpPr>
          <p:nvPr/>
        </p:nvGrpSpPr>
        <p:grpSpPr bwMode="auto">
          <a:xfrm>
            <a:off x="95250" y="3739604"/>
            <a:ext cx="2038350" cy="2425700"/>
            <a:chOff x="60" y="1582"/>
            <a:chExt cx="1284" cy="1528"/>
          </a:xfrm>
        </p:grpSpPr>
        <p:sp>
          <p:nvSpPr>
            <p:cNvPr id="54" name="Text Box 3"/>
            <p:cNvSpPr txBox="1">
              <a:spLocks noChangeArrowheads="1"/>
            </p:cNvSpPr>
            <p:nvPr/>
          </p:nvSpPr>
          <p:spPr bwMode="auto">
            <a:xfrm>
              <a:off x="60" y="2879"/>
              <a:ext cx="1284" cy="231"/>
            </a:xfrm>
            <a:prstGeom prst="rect">
              <a:avLst/>
            </a:prstGeom>
            <a:noFill/>
            <a:ln w="12700">
              <a:noFill/>
              <a:miter lim="800000"/>
              <a:headEnd type="none" w="sm" len="sm"/>
              <a:tailEnd type="none" w="sm" len="sm"/>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ysClr val="windowText" lastClr="000000"/>
                  </a:solidFill>
                  <a:effectLst/>
                  <a:uLnTx/>
                  <a:uFillTx/>
                  <a:latin typeface="Arial" charset="0"/>
                </a:rPr>
                <a:t>Single processor</a:t>
              </a:r>
            </a:p>
          </p:txBody>
        </p:sp>
        <p:grpSp>
          <p:nvGrpSpPr>
            <p:cNvPr id="55" name="Group 4"/>
            <p:cNvGrpSpPr>
              <a:grpSpLocks/>
            </p:cNvGrpSpPr>
            <p:nvPr/>
          </p:nvGrpSpPr>
          <p:grpSpPr bwMode="auto">
            <a:xfrm>
              <a:off x="272" y="1582"/>
              <a:ext cx="860" cy="1180"/>
              <a:chOff x="254" y="1582"/>
              <a:chExt cx="860" cy="1180"/>
            </a:xfrm>
          </p:grpSpPr>
          <p:sp>
            <p:nvSpPr>
              <p:cNvPr id="56" name="tower"/>
              <p:cNvSpPr>
                <a:spLocks noEditPoints="1" noChangeArrowheads="1"/>
              </p:cNvSpPr>
              <p:nvPr/>
            </p:nvSpPr>
            <p:spPr bwMode="auto">
              <a:xfrm>
                <a:off x="254" y="1582"/>
                <a:ext cx="860" cy="118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adFill rotWithShape="1">
                <a:gsLst>
                  <a:gs pos="0">
                    <a:srgbClr val="8CB6E4"/>
                  </a:gs>
                  <a:gs pos="50000">
                    <a:srgbClr val="8CB6E4">
                      <a:gamma/>
                      <a:tint val="22353"/>
                      <a:invGamma/>
                    </a:srgbClr>
                  </a:gs>
                  <a:gs pos="100000">
                    <a:srgbClr val="8CB6E4"/>
                  </a:gs>
                </a:gsLst>
                <a:lin ang="0" scaled="1"/>
              </a:gradFill>
              <a:ln w="4763" algn="ctr">
                <a:solidFill>
                  <a:srgbClr val="000000"/>
                </a:solid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57" name="Group 6"/>
              <p:cNvGrpSpPr>
                <a:grpSpLocks/>
              </p:cNvGrpSpPr>
              <p:nvPr/>
            </p:nvGrpSpPr>
            <p:grpSpPr bwMode="auto">
              <a:xfrm>
                <a:off x="334" y="2052"/>
                <a:ext cx="417" cy="368"/>
                <a:chOff x="1920" y="1920"/>
                <a:chExt cx="720" cy="794"/>
              </a:xfrm>
            </p:grpSpPr>
            <p:grpSp>
              <p:nvGrpSpPr>
                <p:cNvPr id="58" name="Group 7"/>
                <p:cNvGrpSpPr>
                  <a:grpSpLocks/>
                </p:cNvGrpSpPr>
                <p:nvPr/>
              </p:nvGrpSpPr>
              <p:grpSpPr bwMode="auto">
                <a:xfrm>
                  <a:off x="1920" y="1920"/>
                  <a:ext cx="720" cy="794"/>
                  <a:chOff x="1824" y="1584"/>
                  <a:chExt cx="1152" cy="1130"/>
                </a:xfrm>
              </p:grpSpPr>
              <p:sp>
                <p:nvSpPr>
                  <p:cNvPr id="60" name="Rectangle 8"/>
                  <p:cNvSpPr>
                    <a:spLocks noChangeArrowheads="1"/>
                  </p:cNvSpPr>
                  <p:nvPr/>
                </p:nvSpPr>
                <p:spPr bwMode="auto">
                  <a:xfrm>
                    <a:off x="1968" y="1728"/>
                    <a:ext cx="864" cy="768"/>
                  </a:xfrm>
                  <a:prstGeom prst="rect">
                    <a:avLst/>
                  </a:prstGeom>
                  <a:solidFill>
                    <a:srgbClr val="0099CC"/>
                  </a:solidFill>
                  <a:ln w="9525">
                    <a:noFill/>
                    <a:miter lim="800000"/>
                    <a:headEnd/>
                    <a:tailEnd/>
                  </a:ln>
                  <a:effectLst/>
                  <a:scene3d>
                    <a:camera prst="legacyPerspectiveBottom"/>
                    <a:lightRig rig="legacyFlat3" dir="t"/>
                  </a:scene3d>
                  <a:sp3d extrusionH="887400" prstMaterial="legacyMatte">
                    <a:bevelT w="13500" h="13500" prst="angle"/>
                    <a:bevelB w="13500" h="13500" prst="angle"/>
                    <a:extrusionClr>
                      <a:srgbClr val="0099CC"/>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61" name="Group 387"/>
                  <p:cNvGrpSpPr>
                    <a:grpSpLocks/>
                  </p:cNvGrpSpPr>
                  <p:nvPr/>
                </p:nvGrpSpPr>
                <p:grpSpPr bwMode="auto">
                  <a:xfrm>
                    <a:off x="2832" y="1776"/>
                    <a:ext cx="144" cy="672"/>
                    <a:chOff x="2832" y="1776"/>
                    <a:chExt cx="144" cy="672"/>
                  </a:xfrm>
                </p:grpSpPr>
                <p:sp>
                  <p:nvSpPr>
                    <p:cNvPr id="87" name="Line 10"/>
                    <p:cNvSpPr>
                      <a:spLocks noChangeShapeType="1"/>
                    </p:cNvSpPr>
                    <p:nvPr/>
                  </p:nvSpPr>
                  <p:spPr bwMode="auto">
                    <a:xfrm>
                      <a:off x="2832" y="1776"/>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8" name="Line 11"/>
                    <p:cNvSpPr>
                      <a:spLocks noChangeShapeType="1"/>
                    </p:cNvSpPr>
                    <p:nvPr/>
                  </p:nvSpPr>
                  <p:spPr bwMode="auto">
                    <a:xfrm>
                      <a:off x="2832" y="187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9" name="Line 12"/>
                    <p:cNvSpPr>
                      <a:spLocks noChangeShapeType="1"/>
                    </p:cNvSpPr>
                    <p:nvPr/>
                  </p:nvSpPr>
                  <p:spPr bwMode="auto">
                    <a:xfrm>
                      <a:off x="2832" y="1968"/>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0" name="Line 13"/>
                    <p:cNvSpPr>
                      <a:spLocks noChangeShapeType="1"/>
                    </p:cNvSpPr>
                    <p:nvPr/>
                  </p:nvSpPr>
                  <p:spPr bwMode="auto">
                    <a:xfrm>
                      <a:off x="2832" y="2064"/>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1" name="Line 14"/>
                    <p:cNvSpPr>
                      <a:spLocks noChangeShapeType="1"/>
                    </p:cNvSpPr>
                    <p:nvPr/>
                  </p:nvSpPr>
                  <p:spPr bwMode="auto">
                    <a:xfrm>
                      <a:off x="2832" y="2160"/>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2" name="Line 15"/>
                    <p:cNvSpPr>
                      <a:spLocks noChangeShapeType="1"/>
                    </p:cNvSpPr>
                    <p:nvPr/>
                  </p:nvSpPr>
                  <p:spPr bwMode="auto">
                    <a:xfrm>
                      <a:off x="2832" y="2256"/>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3" name="Line 16"/>
                    <p:cNvSpPr>
                      <a:spLocks noChangeShapeType="1"/>
                    </p:cNvSpPr>
                    <p:nvPr/>
                  </p:nvSpPr>
                  <p:spPr bwMode="auto">
                    <a:xfrm>
                      <a:off x="2832" y="235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 name="Line 17"/>
                    <p:cNvSpPr>
                      <a:spLocks noChangeShapeType="1"/>
                    </p:cNvSpPr>
                    <p:nvPr/>
                  </p:nvSpPr>
                  <p:spPr bwMode="auto">
                    <a:xfrm>
                      <a:off x="2832" y="2448"/>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62" name="Line 18"/>
                  <p:cNvSpPr>
                    <a:spLocks noChangeShapeType="1"/>
                  </p:cNvSpPr>
                  <p:nvPr/>
                </p:nvSpPr>
                <p:spPr bwMode="auto">
                  <a:xfrm>
                    <a:off x="1824" y="1776"/>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Line 19"/>
                  <p:cNvSpPr>
                    <a:spLocks noChangeShapeType="1"/>
                  </p:cNvSpPr>
                  <p:nvPr/>
                </p:nvSpPr>
                <p:spPr bwMode="auto">
                  <a:xfrm>
                    <a:off x="1824" y="187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Line 20"/>
                  <p:cNvSpPr>
                    <a:spLocks noChangeShapeType="1"/>
                  </p:cNvSpPr>
                  <p:nvPr/>
                </p:nvSpPr>
                <p:spPr bwMode="auto">
                  <a:xfrm>
                    <a:off x="1824" y="1968"/>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Line 21"/>
                  <p:cNvSpPr>
                    <a:spLocks noChangeShapeType="1"/>
                  </p:cNvSpPr>
                  <p:nvPr/>
                </p:nvSpPr>
                <p:spPr bwMode="auto">
                  <a:xfrm>
                    <a:off x="1824" y="2064"/>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Line 22"/>
                  <p:cNvSpPr>
                    <a:spLocks noChangeShapeType="1"/>
                  </p:cNvSpPr>
                  <p:nvPr/>
                </p:nvSpPr>
                <p:spPr bwMode="auto">
                  <a:xfrm>
                    <a:off x="1824" y="2160"/>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Line 23"/>
                  <p:cNvSpPr>
                    <a:spLocks noChangeShapeType="1"/>
                  </p:cNvSpPr>
                  <p:nvPr/>
                </p:nvSpPr>
                <p:spPr bwMode="auto">
                  <a:xfrm>
                    <a:off x="1824" y="2256"/>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Line 24"/>
                  <p:cNvSpPr>
                    <a:spLocks noChangeShapeType="1"/>
                  </p:cNvSpPr>
                  <p:nvPr/>
                </p:nvSpPr>
                <p:spPr bwMode="auto">
                  <a:xfrm>
                    <a:off x="1824" y="235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Line 25"/>
                  <p:cNvSpPr>
                    <a:spLocks noChangeShapeType="1"/>
                  </p:cNvSpPr>
                  <p:nvPr/>
                </p:nvSpPr>
                <p:spPr bwMode="auto">
                  <a:xfrm>
                    <a:off x="1824" y="2448"/>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Line 26"/>
                  <p:cNvSpPr>
                    <a:spLocks noChangeShapeType="1"/>
                  </p:cNvSpPr>
                  <p:nvPr/>
                </p:nvSpPr>
                <p:spPr bwMode="auto">
                  <a:xfrm rot="5400000">
                    <a:off x="2649" y="264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Line 27"/>
                  <p:cNvSpPr>
                    <a:spLocks noChangeShapeType="1"/>
                  </p:cNvSpPr>
                  <p:nvPr/>
                </p:nvSpPr>
                <p:spPr bwMode="auto">
                  <a:xfrm rot="5400000">
                    <a:off x="2553" y="264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Line 28"/>
                  <p:cNvSpPr>
                    <a:spLocks noChangeShapeType="1"/>
                  </p:cNvSpPr>
                  <p:nvPr/>
                </p:nvSpPr>
                <p:spPr bwMode="auto">
                  <a:xfrm rot="5400000">
                    <a:off x="2457" y="264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Line 29"/>
                  <p:cNvSpPr>
                    <a:spLocks noChangeShapeType="1"/>
                  </p:cNvSpPr>
                  <p:nvPr/>
                </p:nvSpPr>
                <p:spPr bwMode="auto">
                  <a:xfrm rot="5400000">
                    <a:off x="2361" y="264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Line 30"/>
                  <p:cNvSpPr>
                    <a:spLocks noChangeShapeType="1"/>
                  </p:cNvSpPr>
                  <p:nvPr/>
                </p:nvSpPr>
                <p:spPr bwMode="auto">
                  <a:xfrm rot="5400000">
                    <a:off x="2265" y="264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Line 31"/>
                  <p:cNvSpPr>
                    <a:spLocks noChangeShapeType="1"/>
                  </p:cNvSpPr>
                  <p:nvPr/>
                </p:nvSpPr>
                <p:spPr bwMode="auto">
                  <a:xfrm rot="5400000">
                    <a:off x="2169" y="264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Line 32"/>
                  <p:cNvSpPr>
                    <a:spLocks noChangeShapeType="1"/>
                  </p:cNvSpPr>
                  <p:nvPr/>
                </p:nvSpPr>
                <p:spPr bwMode="auto">
                  <a:xfrm rot="5400000">
                    <a:off x="2073" y="264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Line 33"/>
                  <p:cNvSpPr>
                    <a:spLocks noChangeShapeType="1"/>
                  </p:cNvSpPr>
                  <p:nvPr/>
                </p:nvSpPr>
                <p:spPr bwMode="auto">
                  <a:xfrm rot="5400000">
                    <a:off x="1977" y="264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78" name="Group 34"/>
                  <p:cNvGrpSpPr>
                    <a:grpSpLocks/>
                  </p:cNvGrpSpPr>
                  <p:nvPr/>
                </p:nvGrpSpPr>
                <p:grpSpPr bwMode="auto">
                  <a:xfrm rot="5400000">
                    <a:off x="2313" y="1320"/>
                    <a:ext cx="144" cy="672"/>
                    <a:chOff x="2832" y="1776"/>
                    <a:chExt cx="144" cy="672"/>
                  </a:xfrm>
                </p:grpSpPr>
                <p:sp>
                  <p:nvSpPr>
                    <p:cNvPr id="79" name="Line 35"/>
                    <p:cNvSpPr>
                      <a:spLocks noChangeShapeType="1"/>
                    </p:cNvSpPr>
                    <p:nvPr/>
                  </p:nvSpPr>
                  <p:spPr bwMode="auto">
                    <a:xfrm>
                      <a:off x="2832" y="1776"/>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Line 36"/>
                    <p:cNvSpPr>
                      <a:spLocks noChangeShapeType="1"/>
                    </p:cNvSpPr>
                    <p:nvPr/>
                  </p:nvSpPr>
                  <p:spPr bwMode="auto">
                    <a:xfrm>
                      <a:off x="2832" y="187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 name="Line 37"/>
                    <p:cNvSpPr>
                      <a:spLocks noChangeShapeType="1"/>
                    </p:cNvSpPr>
                    <p:nvPr/>
                  </p:nvSpPr>
                  <p:spPr bwMode="auto">
                    <a:xfrm>
                      <a:off x="2832" y="1968"/>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 name="Line 38"/>
                    <p:cNvSpPr>
                      <a:spLocks noChangeShapeType="1"/>
                    </p:cNvSpPr>
                    <p:nvPr/>
                  </p:nvSpPr>
                  <p:spPr bwMode="auto">
                    <a:xfrm>
                      <a:off x="2832" y="2064"/>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 name="Line 39"/>
                    <p:cNvSpPr>
                      <a:spLocks noChangeShapeType="1"/>
                    </p:cNvSpPr>
                    <p:nvPr/>
                  </p:nvSpPr>
                  <p:spPr bwMode="auto">
                    <a:xfrm>
                      <a:off x="2832" y="2160"/>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4" name="Line 40"/>
                    <p:cNvSpPr>
                      <a:spLocks noChangeShapeType="1"/>
                    </p:cNvSpPr>
                    <p:nvPr/>
                  </p:nvSpPr>
                  <p:spPr bwMode="auto">
                    <a:xfrm>
                      <a:off x="2832" y="2256"/>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5" name="Line 41"/>
                    <p:cNvSpPr>
                      <a:spLocks noChangeShapeType="1"/>
                    </p:cNvSpPr>
                    <p:nvPr/>
                  </p:nvSpPr>
                  <p:spPr bwMode="auto">
                    <a:xfrm>
                      <a:off x="2832" y="235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6" name="Line 42"/>
                    <p:cNvSpPr>
                      <a:spLocks noChangeShapeType="1"/>
                    </p:cNvSpPr>
                    <p:nvPr/>
                  </p:nvSpPr>
                  <p:spPr bwMode="auto">
                    <a:xfrm>
                      <a:off x="2832" y="2448"/>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
              <p:nvSpPr>
                <p:cNvPr id="59" name="AutoShape 43"/>
                <p:cNvSpPr>
                  <a:spLocks noChangeArrowheads="1"/>
                </p:cNvSpPr>
                <p:nvPr/>
              </p:nvSpPr>
              <p:spPr bwMode="auto">
                <a:xfrm>
                  <a:off x="2193" y="2112"/>
                  <a:ext cx="144" cy="336"/>
                </a:xfrm>
                <a:prstGeom prst="flowChartMagneticDisk">
                  <a:avLst/>
                </a:prstGeom>
                <a:gradFill rotWithShape="1">
                  <a:gsLst>
                    <a:gs pos="0">
                      <a:srgbClr val="B2B2B2">
                        <a:gamma/>
                        <a:shade val="46275"/>
                        <a:invGamma/>
                      </a:srgbClr>
                    </a:gs>
                    <a:gs pos="50000">
                      <a:srgbClr val="B2B2B2">
                        <a:alpha val="74001"/>
                      </a:srgbClr>
                    </a:gs>
                    <a:gs pos="100000">
                      <a:srgbClr val="B2B2B2">
                        <a:gamma/>
                        <a:shade val="46275"/>
                        <a:invGamma/>
                      </a:srgbClr>
                    </a:gs>
                  </a:gsLst>
                  <a:lin ang="0" scaled="1"/>
                </a:gra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grpSp>
        <p:nvGrpSpPr>
          <p:cNvPr id="95" name="Group 44"/>
          <p:cNvGrpSpPr>
            <a:grpSpLocks/>
          </p:cNvGrpSpPr>
          <p:nvPr/>
        </p:nvGrpSpPr>
        <p:grpSpPr bwMode="auto">
          <a:xfrm>
            <a:off x="2411413" y="3739604"/>
            <a:ext cx="1365250" cy="2425700"/>
            <a:chOff x="1519" y="1582"/>
            <a:chExt cx="860" cy="1528"/>
          </a:xfrm>
        </p:grpSpPr>
        <p:sp>
          <p:nvSpPr>
            <p:cNvPr id="96" name="Text Box 45"/>
            <p:cNvSpPr txBox="1">
              <a:spLocks noChangeArrowheads="1"/>
            </p:cNvSpPr>
            <p:nvPr/>
          </p:nvSpPr>
          <p:spPr bwMode="auto">
            <a:xfrm>
              <a:off x="1547" y="2879"/>
              <a:ext cx="756" cy="231"/>
            </a:xfrm>
            <a:prstGeom prst="rect">
              <a:avLst/>
            </a:prstGeom>
            <a:noFill/>
            <a:ln w="12700">
              <a:noFill/>
              <a:miter lim="800000"/>
              <a:headEnd type="none" w="sm" len="sm"/>
              <a:tailEnd type="none" w="sm" len="sm"/>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ysClr val="windowText" lastClr="000000"/>
                  </a:solidFill>
                  <a:effectLst/>
                  <a:uLnTx/>
                  <a:uFillTx/>
                  <a:latin typeface="Arial" charset="0"/>
                </a:rPr>
                <a:t>Multicore</a:t>
              </a:r>
            </a:p>
          </p:txBody>
        </p:sp>
        <p:grpSp>
          <p:nvGrpSpPr>
            <p:cNvPr id="97" name="Group 46"/>
            <p:cNvGrpSpPr>
              <a:grpSpLocks/>
            </p:cNvGrpSpPr>
            <p:nvPr/>
          </p:nvGrpSpPr>
          <p:grpSpPr bwMode="auto">
            <a:xfrm>
              <a:off x="1519" y="1582"/>
              <a:ext cx="860" cy="1180"/>
              <a:chOff x="1519" y="1582"/>
              <a:chExt cx="860" cy="1180"/>
            </a:xfrm>
          </p:grpSpPr>
          <p:sp>
            <p:nvSpPr>
              <p:cNvPr id="98" name="tower"/>
              <p:cNvSpPr>
                <a:spLocks noEditPoints="1" noChangeArrowheads="1"/>
              </p:cNvSpPr>
              <p:nvPr/>
            </p:nvSpPr>
            <p:spPr bwMode="auto">
              <a:xfrm>
                <a:off x="1519" y="1582"/>
                <a:ext cx="860" cy="118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adFill rotWithShape="1">
                <a:gsLst>
                  <a:gs pos="0">
                    <a:srgbClr val="8CB6E4"/>
                  </a:gs>
                  <a:gs pos="50000">
                    <a:srgbClr val="8CB6E4">
                      <a:gamma/>
                      <a:tint val="22353"/>
                      <a:invGamma/>
                    </a:srgbClr>
                  </a:gs>
                  <a:gs pos="100000">
                    <a:srgbClr val="8CB6E4"/>
                  </a:gs>
                </a:gsLst>
                <a:lin ang="0" scaled="1"/>
              </a:gradFill>
              <a:ln w="4763" algn="ctr">
                <a:solidFill>
                  <a:srgbClr val="000000"/>
                </a:solid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99" name="Group 48"/>
              <p:cNvGrpSpPr>
                <a:grpSpLocks/>
              </p:cNvGrpSpPr>
              <p:nvPr/>
            </p:nvGrpSpPr>
            <p:grpSpPr bwMode="auto">
              <a:xfrm>
                <a:off x="1596" y="2096"/>
                <a:ext cx="417" cy="424"/>
                <a:chOff x="3456" y="1920"/>
                <a:chExt cx="720" cy="794"/>
              </a:xfrm>
            </p:grpSpPr>
            <p:grpSp>
              <p:nvGrpSpPr>
                <p:cNvPr id="100" name="Group 49"/>
                <p:cNvGrpSpPr>
                  <a:grpSpLocks/>
                </p:cNvGrpSpPr>
                <p:nvPr/>
              </p:nvGrpSpPr>
              <p:grpSpPr bwMode="auto">
                <a:xfrm>
                  <a:off x="3456" y="1920"/>
                  <a:ext cx="720" cy="794"/>
                  <a:chOff x="1824" y="1584"/>
                  <a:chExt cx="1152" cy="1130"/>
                </a:xfrm>
              </p:grpSpPr>
              <p:sp>
                <p:nvSpPr>
                  <p:cNvPr id="103" name="Rectangle 50"/>
                  <p:cNvSpPr>
                    <a:spLocks noChangeArrowheads="1"/>
                  </p:cNvSpPr>
                  <p:nvPr/>
                </p:nvSpPr>
                <p:spPr bwMode="auto">
                  <a:xfrm>
                    <a:off x="1968" y="1728"/>
                    <a:ext cx="864" cy="768"/>
                  </a:xfrm>
                  <a:prstGeom prst="rect">
                    <a:avLst/>
                  </a:prstGeom>
                  <a:solidFill>
                    <a:srgbClr val="0099CC"/>
                  </a:solidFill>
                  <a:ln w="9525">
                    <a:noFill/>
                    <a:miter lim="800000"/>
                    <a:headEnd/>
                    <a:tailEnd/>
                  </a:ln>
                  <a:effectLst/>
                  <a:scene3d>
                    <a:camera prst="legacyPerspectiveBottom"/>
                    <a:lightRig rig="legacyFlat3" dir="t"/>
                  </a:scene3d>
                  <a:sp3d extrusionH="887400" prstMaterial="legacyMatte">
                    <a:bevelT w="13500" h="13500" prst="angle"/>
                    <a:bevelB w="13500" h="13500" prst="angle"/>
                    <a:extrusionClr>
                      <a:srgbClr val="0099CC"/>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04" name="Group 51"/>
                  <p:cNvGrpSpPr>
                    <a:grpSpLocks/>
                  </p:cNvGrpSpPr>
                  <p:nvPr/>
                </p:nvGrpSpPr>
                <p:grpSpPr bwMode="auto">
                  <a:xfrm>
                    <a:off x="2832" y="1776"/>
                    <a:ext cx="144" cy="672"/>
                    <a:chOff x="2832" y="1776"/>
                    <a:chExt cx="144" cy="672"/>
                  </a:xfrm>
                </p:grpSpPr>
                <p:sp>
                  <p:nvSpPr>
                    <p:cNvPr id="130" name="Line 52"/>
                    <p:cNvSpPr>
                      <a:spLocks noChangeShapeType="1"/>
                    </p:cNvSpPr>
                    <p:nvPr/>
                  </p:nvSpPr>
                  <p:spPr bwMode="auto">
                    <a:xfrm>
                      <a:off x="2832" y="1776"/>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1" name="Line 53"/>
                    <p:cNvSpPr>
                      <a:spLocks noChangeShapeType="1"/>
                    </p:cNvSpPr>
                    <p:nvPr/>
                  </p:nvSpPr>
                  <p:spPr bwMode="auto">
                    <a:xfrm>
                      <a:off x="2832" y="187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2" name="Line 54"/>
                    <p:cNvSpPr>
                      <a:spLocks noChangeShapeType="1"/>
                    </p:cNvSpPr>
                    <p:nvPr/>
                  </p:nvSpPr>
                  <p:spPr bwMode="auto">
                    <a:xfrm>
                      <a:off x="2832" y="1968"/>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3" name="Line 55"/>
                    <p:cNvSpPr>
                      <a:spLocks noChangeShapeType="1"/>
                    </p:cNvSpPr>
                    <p:nvPr/>
                  </p:nvSpPr>
                  <p:spPr bwMode="auto">
                    <a:xfrm>
                      <a:off x="2832" y="2064"/>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4" name="Line 56"/>
                    <p:cNvSpPr>
                      <a:spLocks noChangeShapeType="1"/>
                    </p:cNvSpPr>
                    <p:nvPr/>
                  </p:nvSpPr>
                  <p:spPr bwMode="auto">
                    <a:xfrm>
                      <a:off x="2832" y="2160"/>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5" name="Line 57"/>
                    <p:cNvSpPr>
                      <a:spLocks noChangeShapeType="1"/>
                    </p:cNvSpPr>
                    <p:nvPr/>
                  </p:nvSpPr>
                  <p:spPr bwMode="auto">
                    <a:xfrm>
                      <a:off x="2832" y="2256"/>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6" name="Line 58"/>
                    <p:cNvSpPr>
                      <a:spLocks noChangeShapeType="1"/>
                    </p:cNvSpPr>
                    <p:nvPr/>
                  </p:nvSpPr>
                  <p:spPr bwMode="auto">
                    <a:xfrm>
                      <a:off x="2832" y="235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7" name="Line 59"/>
                    <p:cNvSpPr>
                      <a:spLocks noChangeShapeType="1"/>
                    </p:cNvSpPr>
                    <p:nvPr/>
                  </p:nvSpPr>
                  <p:spPr bwMode="auto">
                    <a:xfrm>
                      <a:off x="2832" y="2448"/>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05" name="Line 60"/>
                  <p:cNvSpPr>
                    <a:spLocks noChangeShapeType="1"/>
                  </p:cNvSpPr>
                  <p:nvPr/>
                </p:nvSpPr>
                <p:spPr bwMode="auto">
                  <a:xfrm>
                    <a:off x="1824" y="1776"/>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6" name="Line 61"/>
                  <p:cNvSpPr>
                    <a:spLocks noChangeShapeType="1"/>
                  </p:cNvSpPr>
                  <p:nvPr/>
                </p:nvSpPr>
                <p:spPr bwMode="auto">
                  <a:xfrm>
                    <a:off x="1824" y="187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7" name="Line 62"/>
                  <p:cNvSpPr>
                    <a:spLocks noChangeShapeType="1"/>
                  </p:cNvSpPr>
                  <p:nvPr/>
                </p:nvSpPr>
                <p:spPr bwMode="auto">
                  <a:xfrm>
                    <a:off x="1824" y="1968"/>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8" name="Line 63"/>
                  <p:cNvSpPr>
                    <a:spLocks noChangeShapeType="1"/>
                  </p:cNvSpPr>
                  <p:nvPr/>
                </p:nvSpPr>
                <p:spPr bwMode="auto">
                  <a:xfrm>
                    <a:off x="1824" y="2064"/>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9" name="Line 64"/>
                  <p:cNvSpPr>
                    <a:spLocks noChangeShapeType="1"/>
                  </p:cNvSpPr>
                  <p:nvPr/>
                </p:nvSpPr>
                <p:spPr bwMode="auto">
                  <a:xfrm>
                    <a:off x="1824" y="2160"/>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0" name="Line 65"/>
                  <p:cNvSpPr>
                    <a:spLocks noChangeShapeType="1"/>
                  </p:cNvSpPr>
                  <p:nvPr/>
                </p:nvSpPr>
                <p:spPr bwMode="auto">
                  <a:xfrm>
                    <a:off x="1824" y="2256"/>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1" name="Line 66"/>
                  <p:cNvSpPr>
                    <a:spLocks noChangeShapeType="1"/>
                  </p:cNvSpPr>
                  <p:nvPr/>
                </p:nvSpPr>
                <p:spPr bwMode="auto">
                  <a:xfrm>
                    <a:off x="1824" y="235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2" name="Line 67"/>
                  <p:cNvSpPr>
                    <a:spLocks noChangeShapeType="1"/>
                  </p:cNvSpPr>
                  <p:nvPr/>
                </p:nvSpPr>
                <p:spPr bwMode="auto">
                  <a:xfrm>
                    <a:off x="1824" y="2448"/>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3" name="Line 68"/>
                  <p:cNvSpPr>
                    <a:spLocks noChangeShapeType="1"/>
                  </p:cNvSpPr>
                  <p:nvPr/>
                </p:nvSpPr>
                <p:spPr bwMode="auto">
                  <a:xfrm rot="5400000">
                    <a:off x="2649" y="264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4" name="Line 69"/>
                  <p:cNvSpPr>
                    <a:spLocks noChangeShapeType="1"/>
                  </p:cNvSpPr>
                  <p:nvPr/>
                </p:nvSpPr>
                <p:spPr bwMode="auto">
                  <a:xfrm rot="5400000">
                    <a:off x="2553" y="264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5" name="Line 70"/>
                  <p:cNvSpPr>
                    <a:spLocks noChangeShapeType="1"/>
                  </p:cNvSpPr>
                  <p:nvPr/>
                </p:nvSpPr>
                <p:spPr bwMode="auto">
                  <a:xfrm rot="5400000">
                    <a:off x="2457" y="264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6" name="Line 71"/>
                  <p:cNvSpPr>
                    <a:spLocks noChangeShapeType="1"/>
                  </p:cNvSpPr>
                  <p:nvPr/>
                </p:nvSpPr>
                <p:spPr bwMode="auto">
                  <a:xfrm rot="5400000">
                    <a:off x="2361" y="264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7" name="Line 72"/>
                  <p:cNvSpPr>
                    <a:spLocks noChangeShapeType="1"/>
                  </p:cNvSpPr>
                  <p:nvPr/>
                </p:nvSpPr>
                <p:spPr bwMode="auto">
                  <a:xfrm rot="5400000">
                    <a:off x="2265" y="264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8" name="Line 73"/>
                  <p:cNvSpPr>
                    <a:spLocks noChangeShapeType="1"/>
                  </p:cNvSpPr>
                  <p:nvPr/>
                </p:nvSpPr>
                <p:spPr bwMode="auto">
                  <a:xfrm rot="5400000">
                    <a:off x="2169" y="264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9" name="Line 74"/>
                  <p:cNvSpPr>
                    <a:spLocks noChangeShapeType="1"/>
                  </p:cNvSpPr>
                  <p:nvPr/>
                </p:nvSpPr>
                <p:spPr bwMode="auto">
                  <a:xfrm rot="5400000">
                    <a:off x="2073" y="264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0" name="Line 75"/>
                  <p:cNvSpPr>
                    <a:spLocks noChangeShapeType="1"/>
                  </p:cNvSpPr>
                  <p:nvPr/>
                </p:nvSpPr>
                <p:spPr bwMode="auto">
                  <a:xfrm rot="5400000">
                    <a:off x="1977" y="264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21" name="Group 76"/>
                  <p:cNvGrpSpPr>
                    <a:grpSpLocks/>
                  </p:cNvGrpSpPr>
                  <p:nvPr/>
                </p:nvGrpSpPr>
                <p:grpSpPr bwMode="auto">
                  <a:xfrm rot="5400000">
                    <a:off x="2313" y="1320"/>
                    <a:ext cx="144" cy="672"/>
                    <a:chOff x="2832" y="1776"/>
                    <a:chExt cx="144" cy="672"/>
                  </a:xfrm>
                </p:grpSpPr>
                <p:sp>
                  <p:nvSpPr>
                    <p:cNvPr id="122" name="Line 77"/>
                    <p:cNvSpPr>
                      <a:spLocks noChangeShapeType="1"/>
                    </p:cNvSpPr>
                    <p:nvPr/>
                  </p:nvSpPr>
                  <p:spPr bwMode="auto">
                    <a:xfrm>
                      <a:off x="2832" y="1776"/>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3" name="Line 78"/>
                    <p:cNvSpPr>
                      <a:spLocks noChangeShapeType="1"/>
                    </p:cNvSpPr>
                    <p:nvPr/>
                  </p:nvSpPr>
                  <p:spPr bwMode="auto">
                    <a:xfrm>
                      <a:off x="2832" y="187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4" name="Line 79"/>
                    <p:cNvSpPr>
                      <a:spLocks noChangeShapeType="1"/>
                    </p:cNvSpPr>
                    <p:nvPr/>
                  </p:nvSpPr>
                  <p:spPr bwMode="auto">
                    <a:xfrm>
                      <a:off x="2832" y="1968"/>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5" name="Line 80"/>
                    <p:cNvSpPr>
                      <a:spLocks noChangeShapeType="1"/>
                    </p:cNvSpPr>
                    <p:nvPr/>
                  </p:nvSpPr>
                  <p:spPr bwMode="auto">
                    <a:xfrm>
                      <a:off x="2832" y="2064"/>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6" name="Line 81"/>
                    <p:cNvSpPr>
                      <a:spLocks noChangeShapeType="1"/>
                    </p:cNvSpPr>
                    <p:nvPr/>
                  </p:nvSpPr>
                  <p:spPr bwMode="auto">
                    <a:xfrm>
                      <a:off x="2832" y="2160"/>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7" name="Line 82"/>
                    <p:cNvSpPr>
                      <a:spLocks noChangeShapeType="1"/>
                    </p:cNvSpPr>
                    <p:nvPr/>
                  </p:nvSpPr>
                  <p:spPr bwMode="auto">
                    <a:xfrm>
                      <a:off x="2832" y="2256"/>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8" name="Line 83"/>
                    <p:cNvSpPr>
                      <a:spLocks noChangeShapeType="1"/>
                    </p:cNvSpPr>
                    <p:nvPr/>
                  </p:nvSpPr>
                  <p:spPr bwMode="auto">
                    <a:xfrm>
                      <a:off x="2832" y="235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9" name="Line 84"/>
                    <p:cNvSpPr>
                      <a:spLocks noChangeShapeType="1"/>
                    </p:cNvSpPr>
                    <p:nvPr/>
                  </p:nvSpPr>
                  <p:spPr bwMode="auto">
                    <a:xfrm>
                      <a:off x="2832" y="2448"/>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
              <p:nvSpPr>
                <p:cNvPr id="101" name="AutoShape 85"/>
                <p:cNvSpPr>
                  <a:spLocks noChangeArrowheads="1"/>
                </p:cNvSpPr>
                <p:nvPr/>
              </p:nvSpPr>
              <p:spPr bwMode="auto">
                <a:xfrm>
                  <a:off x="3648" y="2112"/>
                  <a:ext cx="144" cy="336"/>
                </a:xfrm>
                <a:prstGeom prst="flowChartMagneticDisk">
                  <a:avLst/>
                </a:prstGeom>
                <a:gradFill rotWithShape="1">
                  <a:gsLst>
                    <a:gs pos="0">
                      <a:srgbClr val="B2B2B2">
                        <a:gamma/>
                        <a:shade val="46275"/>
                        <a:invGamma/>
                      </a:srgbClr>
                    </a:gs>
                    <a:gs pos="50000">
                      <a:srgbClr val="B2B2B2">
                        <a:alpha val="74001"/>
                      </a:srgbClr>
                    </a:gs>
                    <a:gs pos="100000">
                      <a:srgbClr val="B2B2B2">
                        <a:gamma/>
                        <a:shade val="46275"/>
                        <a:invGamma/>
                      </a:srgbClr>
                    </a:gs>
                  </a:gsLst>
                  <a:lin ang="0" scaled="1"/>
                </a:gra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2" name="AutoShape 86"/>
                <p:cNvSpPr>
                  <a:spLocks noChangeArrowheads="1"/>
                </p:cNvSpPr>
                <p:nvPr/>
              </p:nvSpPr>
              <p:spPr bwMode="auto">
                <a:xfrm>
                  <a:off x="3840" y="2112"/>
                  <a:ext cx="144" cy="336"/>
                </a:xfrm>
                <a:prstGeom prst="flowChartMagneticDisk">
                  <a:avLst/>
                </a:prstGeom>
                <a:gradFill rotWithShape="1">
                  <a:gsLst>
                    <a:gs pos="0">
                      <a:srgbClr val="B2B2B2">
                        <a:gamma/>
                        <a:shade val="46275"/>
                        <a:invGamma/>
                      </a:srgbClr>
                    </a:gs>
                    <a:gs pos="50000">
                      <a:srgbClr val="B2B2B2">
                        <a:alpha val="74001"/>
                      </a:srgbClr>
                    </a:gs>
                    <a:gs pos="100000">
                      <a:srgbClr val="B2B2B2">
                        <a:gamma/>
                        <a:shade val="46275"/>
                        <a:invGamma/>
                      </a:srgbClr>
                    </a:gs>
                  </a:gsLst>
                  <a:lin ang="0" scaled="1"/>
                </a:gra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grpSp>
        <p:nvGrpSpPr>
          <p:cNvPr id="138" name="Group 87"/>
          <p:cNvGrpSpPr>
            <a:grpSpLocks/>
          </p:cNvGrpSpPr>
          <p:nvPr/>
        </p:nvGrpSpPr>
        <p:grpSpPr bwMode="auto">
          <a:xfrm>
            <a:off x="4038600" y="3739604"/>
            <a:ext cx="1822450" cy="2425700"/>
            <a:chOff x="2544" y="1582"/>
            <a:chExt cx="1148" cy="1528"/>
          </a:xfrm>
        </p:grpSpPr>
        <p:sp>
          <p:nvSpPr>
            <p:cNvPr id="139" name="Text Box 88"/>
            <p:cNvSpPr txBox="1">
              <a:spLocks noChangeArrowheads="1"/>
            </p:cNvSpPr>
            <p:nvPr/>
          </p:nvSpPr>
          <p:spPr bwMode="auto">
            <a:xfrm>
              <a:off x="2544" y="2879"/>
              <a:ext cx="1148" cy="231"/>
            </a:xfrm>
            <a:prstGeom prst="rect">
              <a:avLst/>
            </a:prstGeom>
            <a:noFill/>
            <a:ln w="12700">
              <a:noFill/>
              <a:miter lim="800000"/>
              <a:headEnd type="none" w="sm" len="sm"/>
              <a:tailEnd type="none" w="sm" len="sm"/>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ysClr val="windowText" lastClr="000000"/>
                  </a:solidFill>
                  <a:effectLst/>
                  <a:uLnTx/>
                  <a:uFillTx/>
                  <a:latin typeface="Arial" charset="0"/>
                </a:rPr>
                <a:t>Multiprocessor</a:t>
              </a:r>
            </a:p>
          </p:txBody>
        </p:sp>
        <p:grpSp>
          <p:nvGrpSpPr>
            <p:cNvPr id="140" name="Group 89"/>
            <p:cNvGrpSpPr>
              <a:grpSpLocks/>
            </p:cNvGrpSpPr>
            <p:nvPr/>
          </p:nvGrpSpPr>
          <p:grpSpPr bwMode="auto">
            <a:xfrm>
              <a:off x="2712" y="1582"/>
              <a:ext cx="860" cy="1180"/>
              <a:chOff x="2715" y="1582"/>
              <a:chExt cx="860" cy="1180"/>
            </a:xfrm>
          </p:grpSpPr>
          <p:sp>
            <p:nvSpPr>
              <p:cNvPr id="141" name="tower"/>
              <p:cNvSpPr>
                <a:spLocks noEditPoints="1" noChangeArrowheads="1"/>
              </p:cNvSpPr>
              <p:nvPr/>
            </p:nvSpPr>
            <p:spPr bwMode="auto">
              <a:xfrm>
                <a:off x="2715" y="1582"/>
                <a:ext cx="860" cy="118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adFill rotWithShape="1">
                <a:gsLst>
                  <a:gs pos="0">
                    <a:srgbClr val="8CB6E4"/>
                  </a:gs>
                  <a:gs pos="50000">
                    <a:srgbClr val="8CB6E4">
                      <a:gamma/>
                      <a:tint val="22353"/>
                      <a:invGamma/>
                    </a:srgbClr>
                  </a:gs>
                  <a:gs pos="100000">
                    <a:srgbClr val="8CB6E4"/>
                  </a:gs>
                </a:gsLst>
                <a:lin ang="0" scaled="1"/>
              </a:gradFill>
              <a:ln w="4763" algn="ctr">
                <a:solidFill>
                  <a:srgbClr val="000000"/>
                </a:solid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42" name="Group 91"/>
              <p:cNvGrpSpPr>
                <a:grpSpLocks/>
              </p:cNvGrpSpPr>
              <p:nvPr/>
            </p:nvGrpSpPr>
            <p:grpSpPr bwMode="auto">
              <a:xfrm>
                <a:off x="2809" y="1955"/>
                <a:ext cx="416" cy="368"/>
                <a:chOff x="1824" y="1584"/>
                <a:chExt cx="1152" cy="1130"/>
              </a:xfrm>
            </p:grpSpPr>
            <p:sp>
              <p:nvSpPr>
                <p:cNvPr id="183" name="Rectangle 92"/>
                <p:cNvSpPr>
                  <a:spLocks noChangeArrowheads="1"/>
                </p:cNvSpPr>
                <p:nvPr/>
              </p:nvSpPr>
              <p:spPr bwMode="auto">
                <a:xfrm>
                  <a:off x="1968" y="1728"/>
                  <a:ext cx="864" cy="768"/>
                </a:xfrm>
                <a:prstGeom prst="rect">
                  <a:avLst/>
                </a:prstGeom>
                <a:solidFill>
                  <a:srgbClr val="0099CC"/>
                </a:solidFill>
                <a:ln w="9525">
                  <a:noFill/>
                  <a:miter lim="800000"/>
                  <a:headEnd/>
                  <a:tailEnd/>
                </a:ln>
                <a:effectLst/>
                <a:scene3d>
                  <a:camera prst="legacyPerspectiveBottom"/>
                  <a:lightRig rig="legacyFlat3" dir="t"/>
                </a:scene3d>
                <a:sp3d extrusionH="887400" prstMaterial="legacyMatte">
                  <a:bevelT w="13500" h="13500" prst="angle"/>
                  <a:bevelB w="13500" h="13500" prst="angle"/>
                  <a:extrusionClr>
                    <a:srgbClr val="0099CC"/>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84" name="Group 93"/>
                <p:cNvGrpSpPr>
                  <a:grpSpLocks/>
                </p:cNvGrpSpPr>
                <p:nvPr/>
              </p:nvGrpSpPr>
              <p:grpSpPr bwMode="auto">
                <a:xfrm>
                  <a:off x="2832" y="1776"/>
                  <a:ext cx="144" cy="672"/>
                  <a:chOff x="2832" y="1776"/>
                  <a:chExt cx="144" cy="672"/>
                </a:xfrm>
              </p:grpSpPr>
              <p:sp>
                <p:nvSpPr>
                  <p:cNvPr id="210" name="Line 94"/>
                  <p:cNvSpPr>
                    <a:spLocks noChangeShapeType="1"/>
                  </p:cNvSpPr>
                  <p:nvPr/>
                </p:nvSpPr>
                <p:spPr bwMode="auto">
                  <a:xfrm>
                    <a:off x="2832" y="1776"/>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1" name="Line 95"/>
                  <p:cNvSpPr>
                    <a:spLocks noChangeShapeType="1"/>
                  </p:cNvSpPr>
                  <p:nvPr/>
                </p:nvSpPr>
                <p:spPr bwMode="auto">
                  <a:xfrm>
                    <a:off x="2832" y="187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2" name="Line 96"/>
                  <p:cNvSpPr>
                    <a:spLocks noChangeShapeType="1"/>
                  </p:cNvSpPr>
                  <p:nvPr/>
                </p:nvSpPr>
                <p:spPr bwMode="auto">
                  <a:xfrm>
                    <a:off x="2832" y="1968"/>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3" name="Line 97"/>
                  <p:cNvSpPr>
                    <a:spLocks noChangeShapeType="1"/>
                  </p:cNvSpPr>
                  <p:nvPr/>
                </p:nvSpPr>
                <p:spPr bwMode="auto">
                  <a:xfrm>
                    <a:off x="2832" y="2064"/>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4" name="Line 98"/>
                  <p:cNvSpPr>
                    <a:spLocks noChangeShapeType="1"/>
                  </p:cNvSpPr>
                  <p:nvPr/>
                </p:nvSpPr>
                <p:spPr bwMode="auto">
                  <a:xfrm>
                    <a:off x="2832" y="2160"/>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5" name="Line 99"/>
                  <p:cNvSpPr>
                    <a:spLocks noChangeShapeType="1"/>
                  </p:cNvSpPr>
                  <p:nvPr/>
                </p:nvSpPr>
                <p:spPr bwMode="auto">
                  <a:xfrm>
                    <a:off x="2832" y="2256"/>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6" name="Line 100"/>
                  <p:cNvSpPr>
                    <a:spLocks noChangeShapeType="1"/>
                  </p:cNvSpPr>
                  <p:nvPr/>
                </p:nvSpPr>
                <p:spPr bwMode="auto">
                  <a:xfrm>
                    <a:off x="2832" y="235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7" name="Line 101"/>
                  <p:cNvSpPr>
                    <a:spLocks noChangeShapeType="1"/>
                  </p:cNvSpPr>
                  <p:nvPr/>
                </p:nvSpPr>
                <p:spPr bwMode="auto">
                  <a:xfrm>
                    <a:off x="2832" y="2448"/>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85" name="Line 102"/>
                <p:cNvSpPr>
                  <a:spLocks noChangeShapeType="1"/>
                </p:cNvSpPr>
                <p:nvPr/>
              </p:nvSpPr>
              <p:spPr bwMode="auto">
                <a:xfrm>
                  <a:off x="1824" y="1776"/>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6" name="Line 103"/>
                <p:cNvSpPr>
                  <a:spLocks noChangeShapeType="1"/>
                </p:cNvSpPr>
                <p:nvPr/>
              </p:nvSpPr>
              <p:spPr bwMode="auto">
                <a:xfrm>
                  <a:off x="1824" y="187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7" name="Line 104"/>
                <p:cNvSpPr>
                  <a:spLocks noChangeShapeType="1"/>
                </p:cNvSpPr>
                <p:nvPr/>
              </p:nvSpPr>
              <p:spPr bwMode="auto">
                <a:xfrm>
                  <a:off x="1824" y="1968"/>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8" name="Line 105"/>
                <p:cNvSpPr>
                  <a:spLocks noChangeShapeType="1"/>
                </p:cNvSpPr>
                <p:nvPr/>
              </p:nvSpPr>
              <p:spPr bwMode="auto">
                <a:xfrm>
                  <a:off x="1824" y="2064"/>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9" name="Line 106"/>
                <p:cNvSpPr>
                  <a:spLocks noChangeShapeType="1"/>
                </p:cNvSpPr>
                <p:nvPr/>
              </p:nvSpPr>
              <p:spPr bwMode="auto">
                <a:xfrm>
                  <a:off x="1824" y="2160"/>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0" name="Line 107"/>
                <p:cNvSpPr>
                  <a:spLocks noChangeShapeType="1"/>
                </p:cNvSpPr>
                <p:nvPr/>
              </p:nvSpPr>
              <p:spPr bwMode="auto">
                <a:xfrm>
                  <a:off x="1824" y="2256"/>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1" name="Line 108"/>
                <p:cNvSpPr>
                  <a:spLocks noChangeShapeType="1"/>
                </p:cNvSpPr>
                <p:nvPr/>
              </p:nvSpPr>
              <p:spPr bwMode="auto">
                <a:xfrm>
                  <a:off x="1824" y="235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2" name="Line 109"/>
                <p:cNvSpPr>
                  <a:spLocks noChangeShapeType="1"/>
                </p:cNvSpPr>
                <p:nvPr/>
              </p:nvSpPr>
              <p:spPr bwMode="auto">
                <a:xfrm>
                  <a:off x="1824" y="2448"/>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3" name="Line 110"/>
                <p:cNvSpPr>
                  <a:spLocks noChangeShapeType="1"/>
                </p:cNvSpPr>
                <p:nvPr/>
              </p:nvSpPr>
              <p:spPr bwMode="auto">
                <a:xfrm rot="5400000">
                  <a:off x="2649" y="264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4" name="Line 111"/>
                <p:cNvSpPr>
                  <a:spLocks noChangeShapeType="1"/>
                </p:cNvSpPr>
                <p:nvPr/>
              </p:nvSpPr>
              <p:spPr bwMode="auto">
                <a:xfrm rot="5400000">
                  <a:off x="2553" y="264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5" name="Line 112"/>
                <p:cNvSpPr>
                  <a:spLocks noChangeShapeType="1"/>
                </p:cNvSpPr>
                <p:nvPr/>
              </p:nvSpPr>
              <p:spPr bwMode="auto">
                <a:xfrm rot="5400000">
                  <a:off x="2457" y="264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6" name="Line 113"/>
                <p:cNvSpPr>
                  <a:spLocks noChangeShapeType="1"/>
                </p:cNvSpPr>
                <p:nvPr/>
              </p:nvSpPr>
              <p:spPr bwMode="auto">
                <a:xfrm rot="5400000">
                  <a:off x="2361" y="264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7" name="Line 114"/>
                <p:cNvSpPr>
                  <a:spLocks noChangeShapeType="1"/>
                </p:cNvSpPr>
                <p:nvPr/>
              </p:nvSpPr>
              <p:spPr bwMode="auto">
                <a:xfrm rot="5400000">
                  <a:off x="2265" y="264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8" name="Line 115"/>
                <p:cNvSpPr>
                  <a:spLocks noChangeShapeType="1"/>
                </p:cNvSpPr>
                <p:nvPr/>
              </p:nvSpPr>
              <p:spPr bwMode="auto">
                <a:xfrm rot="5400000">
                  <a:off x="2169" y="264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9" name="Line 116"/>
                <p:cNvSpPr>
                  <a:spLocks noChangeShapeType="1"/>
                </p:cNvSpPr>
                <p:nvPr/>
              </p:nvSpPr>
              <p:spPr bwMode="auto">
                <a:xfrm rot="5400000">
                  <a:off x="2073" y="264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0" name="Line 117"/>
                <p:cNvSpPr>
                  <a:spLocks noChangeShapeType="1"/>
                </p:cNvSpPr>
                <p:nvPr/>
              </p:nvSpPr>
              <p:spPr bwMode="auto">
                <a:xfrm rot="5400000">
                  <a:off x="1977" y="264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201" name="Group 118"/>
                <p:cNvGrpSpPr>
                  <a:grpSpLocks/>
                </p:cNvGrpSpPr>
                <p:nvPr/>
              </p:nvGrpSpPr>
              <p:grpSpPr bwMode="auto">
                <a:xfrm rot="5400000">
                  <a:off x="2313" y="1320"/>
                  <a:ext cx="144" cy="672"/>
                  <a:chOff x="2832" y="1776"/>
                  <a:chExt cx="144" cy="672"/>
                </a:xfrm>
              </p:grpSpPr>
              <p:sp>
                <p:nvSpPr>
                  <p:cNvPr id="202" name="Line 119"/>
                  <p:cNvSpPr>
                    <a:spLocks noChangeShapeType="1"/>
                  </p:cNvSpPr>
                  <p:nvPr/>
                </p:nvSpPr>
                <p:spPr bwMode="auto">
                  <a:xfrm>
                    <a:off x="2832" y="1776"/>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3" name="Line 120"/>
                  <p:cNvSpPr>
                    <a:spLocks noChangeShapeType="1"/>
                  </p:cNvSpPr>
                  <p:nvPr/>
                </p:nvSpPr>
                <p:spPr bwMode="auto">
                  <a:xfrm>
                    <a:off x="2832" y="187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4" name="Line 121"/>
                  <p:cNvSpPr>
                    <a:spLocks noChangeShapeType="1"/>
                  </p:cNvSpPr>
                  <p:nvPr/>
                </p:nvSpPr>
                <p:spPr bwMode="auto">
                  <a:xfrm>
                    <a:off x="2832" y="1968"/>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5" name="Line 122"/>
                  <p:cNvSpPr>
                    <a:spLocks noChangeShapeType="1"/>
                  </p:cNvSpPr>
                  <p:nvPr/>
                </p:nvSpPr>
                <p:spPr bwMode="auto">
                  <a:xfrm>
                    <a:off x="2832" y="2064"/>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6" name="Line 123"/>
                  <p:cNvSpPr>
                    <a:spLocks noChangeShapeType="1"/>
                  </p:cNvSpPr>
                  <p:nvPr/>
                </p:nvSpPr>
                <p:spPr bwMode="auto">
                  <a:xfrm>
                    <a:off x="2832" y="2160"/>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7" name="Line 124"/>
                  <p:cNvSpPr>
                    <a:spLocks noChangeShapeType="1"/>
                  </p:cNvSpPr>
                  <p:nvPr/>
                </p:nvSpPr>
                <p:spPr bwMode="auto">
                  <a:xfrm>
                    <a:off x="2832" y="2256"/>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8" name="Line 125"/>
                  <p:cNvSpPr>
                    <a:spLocks noChangeShapeType="1"/>
                  </p:cNvSpPr>
                  <p:nvPr/>
                </p:nvSpPr>
                <p:spPr bwMode="auto">
                  <a:xfrm>
                    <a:off x="2832" y="235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9" name="Line 126"/>
                  <p:cNvSpPr>
                    <a:spLocks noChangeShapeType="1"/>
                  </p:cNvSpPr>
                  <p:nvPr/>
                </p:nvSpPr>
                <p:spPr bwMode="auto">
                  <a:xfrm>
                    <a:off x="2832" y="2448"/>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
            <p:nvSpPr>
              <p:cNvPr id="143" name="AutoShape 127"/>
              <p:cNvSpPr>
                <a:spLocks noChangeArrowheads="1"/>
              </p:cNvSpPr>
              <p:nvPr/>
            </p:nvSpPr>
            <p:spPr bwMode="auto">
              <a:xfrm>
                <a:off x="2920" y="2044"/>
                <a:ext cx="83" cy="156"/>
              </a:xfrm>
              <a:prstGeom prst="flowChartMagneticDisk">
                <a:avLst/>
              </a:prstGeom>
              <a:gradFill rotWithShape="1">
                <a:gsLst>
                  <a:gs pos="0">
                    <a:srgbClr val="B2B2B2">
                      <a:gamma/>
                      <a:shade val="46275"/>
                      <a:invGamma/>
                    </a:srgbClr>
                  </a:gs>
                  <a:gs pos="50000">
                    <a:srgbClr val="B2B2B2">
                      <a:alpha val="74001"/>
                    </a:srgbClr>
                  </a:gs>
                  <a:gs pos="100000">
                    <a:srgbClr val="B2B2B2">
                      <a:gamma/>
                      <a:shade val="46275"/>
                      <a:invGamma/>
                    </a:srgbClr>
                  </a:gs>
                </a:gsLst>
                <a:lin ang="0" scaled="1"/>
              </a:gra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4" name="AutoShape 128"/>
              <p:cNvSpPr>
                <a:spLocks noChangeArrowheads="1"/>
              </p:cNvSpPr>
              <p:nvPr/>
            </p:nvSpPr>
            <p:spPr bwMode="auto">
              <a:xfrm>
                <a:off x="3031" y="2044"/>
                <a:ext cx="83" cy="156"/>
              </a:xfrm>
              <a:prstGeom prst="flowChartMagneticDisk">
                <a:avLst/>
              </a:prstGeom>
              <a:gradFill rotWithShape="1">
                <a:gsLst>
                  <a:gs pos="0">
                    <a:srgbClr val="B2B2B2">
                      <a:gamma/>
                      <a:shade val="46275"/>
                      <a:invGamma/>
                    </a:srgbClr>
                  </a:gs>
                  <a:gs pos="50000">
                    <a:srgbClr val="B2B2B2">
                      <a:alpha val="74001"/>
                    </a:srgbClr>
                  </a:gs>
                  <a:gs pos="100000">
                    <a:srgbClr val="B2B2B2">
                      <a:gamma/>
                      <a:shade val="46275"/>
                      <a:invGamma/>
                    </a:srgbClr>
                  </a:gs>
                </a:gsLst>
                <a:lin ang="0" scaled="1"/>
              </a:gra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45" name="Group 129"/>
              <p:cNvGrpSpPr>
                <a:grpSpLocks/>
              </p:cNvGrpSpPr>
              <p:nvPr/>
            </p:nvGrpSpPr>
            <p:grpSpPr bwMode="auto">
              <a:xfrm>
                <a:off x="2809" y="2363"/>
                <a:ext cx="416" cy="368"/>
                <a:chOff x="1824" y="1584"/>
                <a:chExt cx="1152" cy="1130"/>
              </a:xfrm>
            </p:grpSpPr>
            <p:sp>
              <p:nvSpPr>
                <p:cNvPr id="148" name="Rectangle 130"/>
                <p:cNvSpPr>
                  <a:spLocks noChangeArrowheads="1"/>
                </p:cNvSpPr>
                <p:nvPr/>
              </p:nvSpPr>
              <p:spPr bwMode="auto">
                <a:xfrm>
                  <a:off x="1968" y="1728"/>
                  <a:ext cx="864" cy="768"/>
                </a:xfrm>
                <a:prstGeom prst="rect">
                  <a:avLst/>
                </a:prstGeom>
                <a:solidFill>
                  <a:srgbClr val="0099CC"/>
                </a:solidFill>
                <a:ln w="9525">
                  <a:noFill/>
                  <a:miter lim="800000"/>
                  <a:headEnd/>
                  <a:tailEnd/>
                </a:ln>
                <a:effectLst/>
                <a:scene3d>
                  <a:camera prst="legacyPerspectiveBottom"/>
                  <a:lightRig rig="legacyFlat3" dir="t"/>
                </a:scene3d>
                <a:sp3d extrusionH="887400" prstMaterial="legacyMatte">
                  <a:bevelT w="13500" h="13500" prst="angle"/>
                  <a:bevelB w="13500" h="13500" prst="angle"/>
                  <a:extrusionClr>
                    <a:srgbClr val="0099CC"/>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49" name="Group 131"/>
                <p:cNvGrpSpPr>
                  <a:grpSpLocks/>
                </p:cNvGrpSpPr>
                <p:nvPr/>
              </p:nvGrpSpPr>
              <p:grpSpPr bwMode="auto">
                <a:xfrm>
                  <a:off x="2832" y="1776"/>
                  <a:ext cx="144" cy="672"/>
                  <a:chOff x="2832" y="1776"/>
                  <a:chExt cx="144" cy="672"/>
                </a:xfrm>
              </p:grpSpPr>
              <p:sp>
                <p:nvSpPr>
                  <p:cNvPr id="175" name="Line 132"/>
                  <p:cNvSpPr>
                    <a:spLocks noChangeShapeType="1"/>
                  </p:cNvSpPr>
                  <p:nvPr/>
                </p:nvSpPr>
                <p:spPr bwMode="auto">
                  <a:xfrm>
                    <a:off x="2832" y="1776"/>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6" name="Line 133"/>
                  <p:cNvSpPr>
                    <a:spLocks noChangeShapeType="1"/>
                  </p:cNvSpPr>
                  <p:nvPr/>
                </p:nvSpPr>
                <p:spPr bwMode="auto">
                  <a:xfrm>
                    <a:off x="2832" y="187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7" name="Line 134"/>
                  <p:cNvSpPr>
                    <a:spLocks noChangeShapeType="1"/>
                  </p:cNvSpPr>
                  <p:nvPr/>
                </p:nvSpPr>
                <p:spPr bwMode="auto">
                  <a:xfrm>
                    <a:off x="2832" y="1968"/>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8" name="Line 135"/>
                  <p:cNvSpPr>
                    <a:spLocks noChangeShapeType="1"/>
                  </p:cNvSpPr>
                  <p:nvPr/>
                </p:nvSpPr>
                <p:spPr bwMode="auto">
                  <a:xfrm>
                    <a:off x="2832" y="2064"/>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9" name="Line 136"/>
                  <p:cNvSpPr>
                    <a:spLocks noChangeShapeType="1"/>
                  </p:cNvSpPr>
                  <p:nvPr/>
                </p:nvSpPr>
                <p:spPr bwMode="auto">
                  <a:xfrm>
                    <a:off x="2832" y="2160"/>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0" name="Line 137"/>
                  <p:cNvSpPr>
                    <a:spLocks noChangeShapeType="1"/>
                  </p:cNvSpPr>
                  <p:nvPr/>
                </p:nvSpPr>
                <p:spPr bwMode="auto">
                  <a:xfrm>
                    <a:off x="2832" y="2256"/>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1" name="Line 138"/>
                  <p:cNvSpPr>
                    <a:spLocks noChangeShapeType="1"/>
                  </p:cNvSpPr>
                  <p:nvPr/>
                </p:nvSpPr>
                <p:spPr bwMode="auto">
                  <a:xfrm>
                    <a:off x="2832" y="235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2" name="Line 139"/>
                  <p:cNvSpPr>
                    <a:spLocks noChangeShapeType="1"/>
                  </p:cNvSpPr>
                  <p:nvPr/>
                </p:nvSpPr>
                <p:spPr bwMode="auto">
                  <a:xfrm>
                    <a:off x="2832" y="2448"/>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50" name="Line 140"/>
                <p:cNvSpPr>
                  <a:spLocks noChangeShapeType="1"/>
                </p:cNvSpPr>
                <p:nvPr/>
              </p:nvSpPr>
              <p:spPr bwMode="auto">
                <a:xfrm>
                  <a:off x="1824" y="1776"/>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1" name="Line 141"/>
                <p:cNvSpPr>
                  <a:spLocks noChangeShapeType="1"/>
                </p:cNvSpPr>
                <p:nvPr/>
              </p:nvSpPr>
              <p:spPr bwMode="auto">
                <a:xfrm>
                  <a:off x="1824" y="187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2" name="Line 142"/>
                <p:cNvSpPr>
                  <a:spLocks noChangeShapeType="1"/>
                </p:cNvSpPr>
                <p:nvPr/>
              </p:nvSpPr>
              <p:spPr bwMode="auto">
                <a:xfrm>
                  <a:off x="1824" y="1968"/>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3" name="Line 143"/>
                <p:cNvSpPr>
                  <a:spLocks noChangeShapeType="1"/>
                </p:cNvSpPr>
                <p:nvPr/>
              </p:nvSpPr>
              <p:spPr bwMode="auto">
                <a:xfrm>
                  <a:off x="1824" y="2064"/>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4" name="Line 144"/>
                <p:cNvSpPr>
                  <a:spLocks noChangeShapeType="1"/>
                </p:cNvSpPr>
                <p:nvPr/>
              </p:nvSpPr>
              <p:spPr bwMode="auto">
                <a:xfrm>
                  <a:off x="1824" y="2160"/>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5" name="Line 145"/>
                <p:cNvSpPr>
                  <a:spLocks noChangeShapeType="1"/>
                </p:cNvSpPr>
                <p:nvPr/>
              </p:nvSpPr>
              <p:spPr bwMode="auto">
                <a:xfrm>
                  <a:off x="1824" y="2256"/>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6" name="Line 146"/>
                <p:cNvSpPr>
                  <a:spLocks noChangeShapeType="1"/>
                </p:cNvSpPr>
                <p:nvPr/>
              </p:nvSpPr>
              <p:spPr bwMode="auto">
                <a:xfrm>
                  <a:off x="1824" y="235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7" name="Line 147"/>
                <p:cNvSpPr>
                  <a:spLocks noChangeShapeType="1"/>
                </p:cNvSpPr>
                <p:nvPr/>
              </p:nvSpPr>
              <p:spPr bwMode="auto">
                <a:xfrm>
                  <a:off x="1824" y="2448"/>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8" name="Line 148"/>
                <p:cNvSpPr>
                  <a:spLocks noChangeShapeType="1"/>
                </p:cNvSpPr>
                <p:nvPr/>
              </p:nvSpPr>
              <p:spPr bwMode="auto">
                <a:xfrm rot="5400000">
                  <a:off x="2649" y="264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9" name="Line 149"/>
                <p:cNvSpPr>
                  <a:spLocks noChangeShapeType="1"/>
                </p:cNvSpPr>
                <p:nvPr/>
              </p:nvSpPr>
              <p:spPr bwMode="auto">
                <a:xfrm rot="5400000">
                  <a:off x="2553" y="264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0" name="Line 150"/>
                <p:cNvSpPr>
                  <a:spLocks noChangeShapeType="1"/>
                </p:cNvSpPr>
                <p:nvPr/>
              </p:nvSpPr>
              <p:spPr bwMode="auto">
                <a:xfrm rot="5400000">
                  <a:off x="2457" y="264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1" name="Line 151"/>
                <p:cNvSpPr>
                  <a:spLocks noChangeShapeType="1"/>
                </p:cNvSpPr>
                <p:nvPr/>
              </p:nvSpPr>
              <p:spPr bwMode="auto">
                <a:xfrm rot="5400000">
                  <a:off x="2361" y="264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2" name="Line 152"/>
                <p:cNvSpPr>
                  <a:spLocks noChangeShapeType="1"/>
                </p:cNvSpPr>
                <p:nvPr/>
              </p:nvSpPr>
              <p:spPr bwMode="auto">
                <a:xfrm rot="5400000">
                  <a:off x="2265" y="264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3" name="Line 153"/>
                <p:cNvSpPr>
                  <a:spLocks noChangeShapeType="1"/>
                </p:cNvSpPr>
                <p:nvPr/>
              </p:nvSpPr>
              <p:spPr bwMode="auto">
                <a:xfrm rot="5400000">
                  <a:off x="2169" y="264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4" name="Line 154"/>
                <p:cNvSpPr>
                  <a:spLocks noChangeShapeType="1"/>
                </p:cNvSpPr>
                <p:nvPr/>
              </p:nvSpPr>
              <p:spPr bwMode="auto">
                <a:xfrm rot="5400000">
                  <a:off x="2073" y="264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5" name="Line 155"/>
                <p:cNvSpPr>
                  <a:spLocks noChangeShapeType="1"/>
                </p:cNvSpPr>
                <p:nvPr/>
              </p:nvSpPr>
              <p:spPr bwMode="auto">
                <a:xfrm rot="5400000">
                  <a:off x="1977" y="264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66" name="Group 156"/>
                <p:cNvGrpSpPr>
                  <a:grpSpLocks/>
                </p:cNvGrpSpPr>
                <p:nvPr/>
              </p:nvGrpSpPr>
              <p:grpSpPr bwMode="auto">
                <a:xfrm rot="5400000">
                  <a:off x="2313" y="1320"/>
                  <a:ext cx="144" cy="672"/>
                  <a:chOff x="2832" y="1776"/>
                  <a:chExt cx="144" cy="672"/>
                </a:xfrm>
              </p:grpSpPr>
              <p:sp>
                <p:nvSpPr>
                  <p:cNvPr id="167" name="Line 157"/>
                  <p:cNvSpPr>
                    <a:spLocks noChangeShapeType="1"/>
                  </p:cNvSpPr>
                  <p:nvPr/>
                </p:nvSpPr>
                <p:spPr bwMode="auto">
                  <a:xfrm>
                    <a:off x="2832" y="1776"/>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8" name="Line 158"/>
                  <p:cNvSpPr>
                    <a:spLocks noChangeShapeType="1"/>
                  </p:cNvSpPr>
                  <p:nvPr/>
                </p:nvSpPr>
                <p:spPr bwMode="auto">
                  <a:xfrm>
                    <a:off x="2832" y="187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9" name="Line 159"/>
                  <p:cNvSpPr>
                    <a:spLocks noChangeShapeType="1"/>
                  </p:cNvSpPr>
                  <p:nvPr/>
                </p:nvSpPr>
                <p:spPr bwMode="auto">
                  <a:xfrm>
                    <a:off x="2832" y="1968"/>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0" name="Line 160"/>
                  <p:cNvSpPr>
                    <a:spLocks noChangeShapeType="1"/>
                  </p:cNvSpPr>
                  <p:nvPr/>
                </p:nvSpPr>
                <p:spPr bwMode="auto">
                  <a:xfrm>
                    <a:off x="2832" y="2064"/>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1" name="Line 161"/>
                  <p:cNvSpPr>
                    <a:spLocks noChangeShapeType="1"/>
                  </p:cNvSpPr>
                  <p:nvPr/>
                </p:nvSpPr>
                <p:spPr bwMode="auto">
                  <a:xfrm>
                    <a:off x="2832" y="2160"/>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2" name="Line 162"/>
                  <p:cNvSpPr>
                    <a:spLocks noChangeShapeType="1"/>
                  </p:cNvSpPr>
                  <p:nvPr/>
                </p:nvSpPr>
                <p:spPr bwMode="auto">
                  <a:xfrm>
                    <a:off x="2832" y="2256"/>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3" name="Line 163"/>
                  <p:cNvSpPr>
                    <a:spLocks noChangeShapeType="1"/>
                  </p:cNvSpPr>
                  <p:nvPr/>
                </p:nvSpPr>
                <p:spPr bwMode="auto">
                  <a:xfrm>
                    <a:off x="2832" y="2352"/>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4" name="Line 164"/>
                  <p:cNvSpPr>
                    <a:spLocks noChangeShapeType="1"/>
                  </p:cNvSpPr>
                  <p:nvPr/>
                </p:nvSpPr>
                <p:spPr bwMode="auto">
                  <a:xfrm>
                    <a:off x="2832" y="2448"/>
                    <a:ext cx="144" cy="0"/>
                  </a:xfrm>
                  <a:prstGeom prst="line">
                    <a:avLst/>
                  </a:prstGeom>
                  <a:noFill/>
                  <a:ln w="762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
            <p:nvSpPr>
              <p:cNvPr id="146" name="AutoShape 165"/>
              <p:cNvSpPr>
                <a:spLocks noChangeArrowheads="1"/>
              </p:cNvSpPr>
              <p:nvPr/>
            </p:nvSpPr>
            <p:spPr bwMode="auto">
              <a:xfrm>
                <a:off x="2920" y="2452"/>
                <a:ext cx="83" cy="156"/>
              </a:xfrm>
              <a:prstGeom prst="flowChartMagneticDisk">
                <a:avLst/>
              </a:prstGeom>
              <a:gradFill rotWithShape="1">
                <a:gsLst>
                  <a:gs pos="0">
                    <a:srgbClr val="B2B2B2">
                      <a:gamma/>
                      <a:shade val="46275"/>
                      <a:invGamma/>
                    </a:srgbClr>
                  </a:gs>
                  <a:gs pos="50000">
                    <a:srgbClr val="B2B2B2">
                      <a:alpha val="74001"/>
                    </a:srgbClr>
                  </a:gs>
                  <a:gs pos="100000">
                    <a:srgbClr val="B2B2B2">
                      <a:gamma/>
                      <a:shade val="46275"/>
                      <a:invGamma/>
                    </a:srgbClr>
                  </a:gs>
                </a:gsLst>
                <a:lin ang="0" scaled="1"/>
              </a:gra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7" name="AutoShape 166"/>
              <p:cNvSpPr>
                <a:spLocks noChangeArrowheads="1"/>
              </p:cNvSpPr>
              <p:nvPr/>
            </p:nvSpPr>
            <p:spPr bwMode="auto">
              <a:xfrm>
                <a:off x="3031" y="2452"/>
                <a:ext cx="83" cy="156"/>
              </a:xfrm>
              <a:prstGeom prst="flowChartMagneticDisk">
                <a:avLst/>
              </a:prstGeom>
              <a:gradFill rotWithShape="1">
                <a:gsLst>
                  <a:gs pos="0">
                    <a:srgbClr val="B2B2B2">
                      <a:gamma/>
                      <a:shade val="46275"/>
                      <a:invGamma/>
                    </a:srgbClr>
                  </a:gs>
                  <a:gs pos="50000">
                    <a:srgbClr val="B2B2B2">
                      <a:alpha val="74001"/>
                    </a:srgbClr>
                  </a:gs>
                  <a:gs pos="100000">
                    <a:srgbClr val="B2B2B2">
                      <a:gamma/>
                      <a:shade val="46275"/>
                      <a:invGamma/>
                    </a:srgbClr>
                  </a:gs>
                </a:gsLst>
                <a:lin ang="0" scaled="1"/>
              </a:gra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dirty="0" smtClean="0"/>
              <a:t>Considerations</a:t>
            </a:r>
            <a:endParaRPr lang="en-ZA" sz="3600" dirty="0"/>
          </a:p>
        </p:txBody>
      </p:sp>
      <p:sp>
        <p:nvSpPr>
          <p:cNvPr id="3" name="Content Placeholder 2"/>
          <p:cNvSpPr>
            <a:spLocks noGrp="1"/>
          </p:cNvSpPr>
          <p:nvPr>
            <p:ph idx="1"/>
          </p:nvPr>
        </p:nvSpPr>
        <p:spPr/>
        <p:txBody>
          <a:bodyPr/>
          <a:lstStyle/>
          <a:p>
            <a:pPr marL="0" indent="0">
              <a:buNone/>
            </a:pPr>
            <a:r>
              <a:rPr lang="en-ZA" dirty="0" smtClean="0"/>
              <a:t>What is the data transfer time</a:t>
            </a:r>
          </a:p>
          <a:p>
            <a:pPr marL="457200" lvl="1" indent="0">
              <a:buNone/>
            </a:pPr>
            <a:r>
              <a:rPr lang="en-ZA" dirty="0" smtClean="0"/>
              <a:t>Another machine in same room?</a:t>
            </a:r>
          </a:p>
          <a:p>
            <a:pPr marL="457200" lvl="1" indent="0">
              <a:buNone/>
            </a:pPr>
            <a:r>
              <a:rPr lang="en-ZA" dirty="0" smtClean="0"/>
              <a:t>Another machine in another country?</a:t>
            </a:r>
          </a:p>
          <a:p>
            <a:pPr marL="457200" lvl="1" indent="0">
              <a:buNone/>
            </a:pPr>
            <a:r>
              <a:rPr lang="en-ZA" dirty="0" smtClean="0"/>
              <a:t>Connection type?</a:t>
            </a:r>
          </a:p>
          <a:p>
            <a:pPr marL="457200" lvl="1" indent="0">
              <a:buNone/>
            </a:pPr>
            <a:endParaRPr lang="en-ZA" dirty="0" smtClean="0"/>
          </a:p>
          <a:p>
            <a:pPr marL="0" indent="0">
              <a:buNone/>
            </a:pPr>
            <a:r>
              <a:rPr lang="en-ZA" dirty="0" smtClean="0"/>
              <a:t>What is your required speedup?</a:t>
            </a:r>
          </a:p>
          <a:p>
            <a:pPr marL="0" indent="0">
              <a:buNone/>
            </a:pPr>
            <a:endParaRPr lang="en-ZA" dirty="0" smtClean="0"/>
          </a:p>
          <a:p>
            <a:pPr marL="0" indent="0">
              <a:buNone/>
            </a:pPr>
            <a:r>
              <a:rPr lang="en-ZA" dirty="0" smtClean="0"/>
              <a:t>Are you sharing the cluster with other people?</a:t>
            </a:r>
          </a:p>
          <a:p>
            <a:pPr marL="0" indent="0">
              <a:buNone/>
            </a:pPr>
            <a:endParaRPr lang="en-ZA" dirty="0" smtClean="0"/>
          </a:p>
          <a:p>
            <a:pPr marL="0" indent="0">
              <a:buNone/>
            </a:pPr>
            <a:r>
              <a:rPr lang="en-ZA" dirty="0" smtClean="0"/>
              <a:t>What would be involved in parallelising your algorithm?</a:t>
            </a:r>
          </a:p>
        </p:txBody>
      </p:sp>
      <p:sp>
        <p:nvSpPr>
          <p:cNvPr id="4" name="Slide Number Placeholder 3"/>
          <p:cNvSpPr>
            <a:spLocks noGrp="1"/>
          </p:cNvSpPr>
          <p:nvPr>
            <p:ph type="sldNum" sz="quarter" idx="10"/>
          </p:nvPr>
        </p:nvSpPr>
        <p:spPr/>
        <p:txBody>
          <a:bodyPr/>
          <a:lstStyle/>
          <a:p>
            <a:pPr>
              <a:defRPr/>
            </a:pPr>
            <a:fld id="{4301CAFF-952E-46F9-B5CA-0EB4370FF6BB}" type="slidenum">
              <a:rPr lang="en-US" altLang="en-US" smtClean="0"/>
              <a:pPr>
                <a:defRPr/>
              </a:pPr>
              <a:t>21</a:t>
            </a:fld>
            <a:endParaRPr lang="en-US" altLang="en-US"/>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p:cNvSpPr>
            <a:spLocks noGrp="1"/>
          </p:cNvSpPr>
          <p:nvPr>
            <p:ph type="title"/>
          </p:nvPr>
        </p:nvSpPr>
        <p:spPr/>
        <p:txBody>
          <a:bodyPr/>
          <a:lstStyle/>
          <a:p>
            <a:r>
              <a:rPr lang="en-US" sz="3600" dirty="0" smtClean="0"/>
              <a:t>Programming Parallel Applications</a:t>
            </a:r>
          </a:p>
        </p:txBody>
      </p:sp>
      <p:sp>
        <p:nvSpPr>
          <p:cNvPr id="13" name="Text Box 4"/>
          <p:cNvSpPr txBox="1">
            <a:spLocks noChangeArrowheads="1"/>
          </p:cNvSpPr>
          <p:nvPr/>
        </p:nvSpPr>
        <p:spPr bwMode="auto">
          <a:xfrm>
            <a:off x="780508" y="1743199"/>
            <a:ext cx="2824777" cy="461665"/>
          </a:xfrm>
          <a:prstGeom prst="rect">
            <a:avLst/>
          </a:prstGeom>
          <a:noFill/>
          <a:ln w="9525">
            <a:noFill/>
            <a:miter lim="800000"/>
            <a:headEnd/>
            <a:tailEnd/>
          </a:ln>
        </p:spPr>
        <p:txBody>
          <a:bodyPr wrap="square">
            <a:spAutoFit/>
          </a:bodyPr>
          <a:lstStyle/>
          <a:p>
            <a:pPr algn="l" rtl="0" eaLnBrk="0" fontAlgn="base" hangingPunct="0">
              <a:spcBef>
                <a:spcPct val="0"/>
              </a:spcBef>
              <a:spcAft>
                <a:spcPct val="0"/>
              </a:spcAft>
            </a:pPr>
            <a:r>
              <a:rPr lang="en-GB" sz="2400" b="1" i="1" kern="1200" baseline="0" dirty="0">
                <a:solidFill>
                  <a:srgbClr val="265787">
                    <a:lumMod val="75000"/>
                  </a:srgbClr>
                </a:solidFill>
                <a:latin typeface="Arial"/>
                <a:ea typeface="+mn-ea"/>
                <a:cs typeface="+mn-cs"/>
              </a:rPr>
              <a:t>Level of control</a:t>
            </a:r>
          </a:p>
        </p:txBody>
      </p:sp>
      <p:sp>
        <p:nvSpPr>
          <p:cNvPr id="14" name="Text Box 4"/>
          <p:cNvSpPr txBox="1">
            <a:spLocks noChangeArrowheads="1"/>
          </p:cNvSpPr>
          <p:nvPr/>
        </p:nvSpPr>
        <p:spPr bwMode="auto">
          <a:xfrm>
            <a:off x="997509" y="2488698"/>
            <a:ext cx="2390775" cy="396875"/>
          </a:xfrm>
          <a:prstGeom prst="rect">
            <a:avLst/>
          </a:prstGeom>
          <a:noFill/>
          <a:ln w="9525">
            <a:noFill/>
            <a:miter lim="800000"/>
            <a:headEnd/>
            <a:tailEnd/>
          </a:ln>
        </p:spPr>
        <p:txBody>
          <a:bodyPr>
            <a:spAutoFit/>
          </a:bodyPr>
          <a:lstStyle/>
          <a:p>
            <a:pPr algn="ctr" rtl="0" eaLnBrk="0" fontAlgn="base" hangingPunct="0">
              <a:spcBef>
                <a:spcPct val="0"/>
              </a:spcBef>
              <a:spcAft>
                <a:spcPct val="0"/>
              </a:spcAft>
            </a:pPr>
            <a:r>
              <a:rPr lang="en-GB" sz="2000" b="1" kern="1200" baseline="0" dirty="0">
                <a:solidFill>
                  <a:srgbClr val="000000"/>
                </a:solidFill>
                <a:latin typeface="Arial" charset="0"/>
                <a:ea typeface="+mn-ea"/>
                <a:cs typeface="+mn-cs"/>
              </a:rPr>
              <a:t>Minimal</a:t>
            </a:r>
          </a:p>
        </p:txBody>
      </p:sp>
      <p:sp>
        <p:nvSpPr>
          <p:cNvPr id="15" name="Text Box 4"/>
          <p:cNvSpPr txBox="1">
            <a:spLocks noChangeArrowheads="1"/>
          </p:cNvSpPr>
          <p:nvPr/>
        </p:nvSpPr>
        <p:spPr bwMode="auto">
          <a:xfrm>
            <a:off x="997509" y="4042194"/>
            <a:ext cx="2390775" cy="396875"/>
          </a:xfrm>
          <a:prstGeom prst="rect">
            <a:avLst/>
          </a:prstGeom>
          <a:noFill/>
          <a:ln w="9525">
            <a:noFill/>
            <a:miter lim="800000"/>
            <a:headEnd/>
            <a:tailEnd/>
          </a:ln>
        </p:spPr>
        <p:txBody>
          <a:bodyPr>
            <a:spAutoFit/>
          </a:bodyPr>
          <a:lstStyle/>
          <a:p>
            <a:pPr algn="ctr" rtl="0" eaLnBrk="0" fontAlgn="base" hangingPunct="0">
              <a:spcBef>
                <a:spcPct val="0"/>
              </a:spcBef>
              <a:spcAft>
                <a:spcPct val="0"/>
              </a:spcAft>
            </a:pPr>
            <a:r>
              <a:rPr lang="en-GB" sz="2000" b="1" kern="1200" baseline="0" dirty="0">
                <a:solidFill>
                  <a:srgbClr val="000000"/>
                </a:solidFill>
                <a:latin typeface="Arial" charset="0"/>
                <a:ea typeface="+mn-ea"/>
                <a:cs typeface="+mn-cs"/>
              </a:rPr>
              <a:t>Some</a:t>
            </a:r>
          </a:p>
        </p:txBody>
      </p:sp>
      <p:sp>
        <p:nvSpPr>
          <p:cNvPr id="16" name="Text Box 4"/>
          <p:cNvSpPr txBox="1">
            <a:spLocks noChangeArrowheads="1"/>
          </p:cNvSpPr>
          <p:nvPr/>
        </p:nvSpPr>
        <p:spPr bwMode="auto">
          <a:xfrm>
            <a:off x="997509" y="5713678"/>
            <a:ext cx="2390775" cy="396875"/>
          </a:xfrm>
          <a:prstGeom prst="rect">
            <a:avLst/>
          </a:prstGeom>
          <a:noFill/>
          <a:ln w="9525">
            <a:noFill/>
            <a:miter lim="800000"/>
            <a:headEnd/>
            <a:tailEnd/>
          </a:ln>
        </p:spPr>
        <p:txBody>
          <a:bodyPr>
            <a:spAutoFit/>
          </a:bodyPr>
          <a:lstStyle/>
          <a:p>
            <a:pPr algn="ctr" rtl="0" eaLnBrk="0" fontAlgn="base" hangingPunct="0">
              <a:spcBef>
                <a:spcPct val="0"/>
              </a:spcBef>
              <a:spcAft>
                <a:spcPct val="0"/>
              </a:spcAft>
            </a:pPr>
            <a:r>
              <a:rPr lang="en-GB" sz="2000" b="1" kern="1200" baseline="0" dirty="0">
                <a:solidFill>
                  <a:srgbClr val="000000"/>
                </a:solidFill>
                <a:latin typeface="Arial" charset="0"/>
                <a:ea typeface="+mn-ea"/>
                <a:cs typeface="+mn-cs"/>
              </a:rPr>
              <a:t>Extensive</a:t>
            </a:r>
          </a:p>
        </p:txBody>
      </p:sp>
      <p:sp>
        <p:nvSpPr>
          <p:cNvPr id="17" name="Text Box 4"/>
          <p:cNvSpPr txBox="1">
            <a:spLocks noChangeArrowheads="1"/>
          </p:cNvSpPr>
          <p:nvPr/>
        </p:nvSpPr>
        <p:spPr bwMode="auto">
          <a:xfrm>
            <a:off x="5643779" y="1743199"/>
            <a:ext cx="2390775" cy="461665"/>
          </a:xfrm>
          <a:prstGeom prst="rect">
            <a:avLst/>
          </a:prstGeom>
          <a:noFill/>
          <a:ln w="9525">
            <a:noFill/>
            <a:miter lim="800000"/>
            <a:headEnd/>
            <a:tailEnd/>
          </a:ln>
        </p:spPr>
        <p:txBody>
          <a:bodyPr>
            <a:spAutoFit/>
          </a:bodyPr>
          <a:lstStyle/>
          <a:p>
            <a:pPr algn="l" rtl="0" eaLnBrk="0" fontAlgn="base" hangingPunct="0">
              <a:spcBef>
                <a:spcPct val="0"/>
              </a:spcBef>
              <a:spcAft>
                <a:spcPct val="0"/>
              </a:spcAft>
            </a:pPr>
            <a:r>
              <a:rPr lang="en-GB" sz="2400" b="1" i="1" baseline="0" dirty="0" smtClean="0">
                <a:solidFill>
                  <a:srgbClr val="265787">
                    <a:lumMod val="75000"/>
                  </a:srgbClr>
                </a:solidFill>
                <a:latin typeface="Arial"/>
              </a:rPr>
              <a:t>Required</a:t>
            </a:r>
            <a:r>
              <a:rPr lang="en-GB" sz="2400" i="1" baseline="0" dirty="0" smtClean="0">
                <a:solidFill>
                  <a:srgbClr val="265787">
                    <a:lumMod val="75000"/>
                  </a:srgbClr>
                </a:solidFill>
                <a:latin typeface="Arial"/>
              </a:rPr>
              <a:t> </a:t>
            </a:r>
            <a:r>
              <a:rPr lang="en-GB" sz="2400" b="1" i="1" kern="1200" baseline="0" dirty="0" smtClean="0">
                <a:solidFill>
                  <a:srgbClr val="265787">
                    <a:lumMod val="75000"/>
                  </a:srgbClr>
                </a:solidFill>
                <a:latin typeface="Arial"/>
                <a:ea typeface="+mn-ea"/>
                <a:cs typeface="+mn-cs"/>
              </a:rPr>
              <a:t>effort</a:t>
            </a:r>
            <a:endParaRPr lang="en-GB" sz="2400" b="1" i="1" kern="1200" baseline="0" dirty="0">
              <a:solidFill>
                <a:srgbClr val="265787">
                  <a:lumMod val="75000"/>
                </a:srgbClr>
              </a:solidFill>
              <a:latin typeface="Arial"/>
              <a:ea typeface="+mn-ea"/>
              <a:cs typeface="+mn-cs"/>
            </a:endParaRPr>
          </a:p>
        </p:txBody>
      </p:sp>
      <p:sp>
        <p:nvSpPr>
          <p:cNvPr id="18" name="Text Box 4"/>
          <p:cNvSpPr txBox="1">
            <a:spLocks noChangeArrowheads="1"/>
          </p:cNvSpPr>
          <p:nvPr/>
        </p:nvSpPr>
        <p:spPr bwMode="auto">
          <a:xfrm>
            <a:off x="5643779" y="2488698"/>
            <a:ext cx="2390775" cy="396875"/>
          </a:xfrm>
          <a:prstGeom prst="rect">
            <a:avLst/>
          </a:prstGeom>
          <a:noFill/>
          <a:ln w="9525">
            <a:noFill/>
            <a:miter lim="800000"/>
            <a:headEnd/>
            <a:tailEnd/>
          </a:ln>
        </p:spPr>
        <p:txBody>
          <a:bodyPr>
            <a:spAutoFit/>
          </a:bodyPr>
          <a:lstStyle/>
          <a:p>
            <a:pPr algn="ctr" rtl="0" eaLnBrk="0" fontAlgn="base" hangingPunct="0">
              <a:spcBef>
                <a:spcPct val="0"/>
              </a:spcBef>
              <a:spcAft>
                <a:spcPct val="0"/>
              </a:spcAft>
            </a:pPr>
            <a:r>
              <a:rPr lang="en-GB" sz="2000" b="1" i="1" kern="1200" baseline="0" dirty="0">
                <a:solidFill>
                  <a:srgbClr val="000000"/>
                </a:solidFill>
                <a:latin typeface="Arial" charset="0"/>
                <a:ea typeface="+mn-ea"/>
                <a:cs typeface="+mn-cs"/>
              </a:rPr>
              <a:t>None</a:t>
            </a:r>
          </a:p>
        </p:txBody>
      </p:sp>
      <p:sp>
        <p:nvSpPr>
          <p:cNvPr id="19" name="Text Box 4"/>
          <p:cNvSpPr txBox="1">
            <a:spLocks noChangeArrowheads="1"/>
          </p:cNvSpPr>
          <p:nvPr/>
        </p:nvSpPr>
        <p:spPr bwMode="auto">
          <a:xfrm>
            <a:off x="5643779" y="4042194"/>
            <a:ext cx="2390775" cy="396875"/>
          </a:xfrm>
          <a:prstGeom prst="rect">
            <a:avLst/>
          </a:prstGeom>
          <a:noFill/>
          <a:ln w="9525">
            <a:noFill/>
            <a:miter lim="800000"/>
            <a:headEnd/>
            <a:tailEnd/>
          </a:ln>
        </p:spPr>
        <p:txBody>
          <a:bodyPr>
            <a:spAutoFit/>
          </a:bodyPr>
          <a:lstStyle/>
          <a:p>
            <a:pPr algn="ctr" rtl="0" eaLnBrk="0" fontAlgn="base" hangingPunct="0">
              <a:spcBef>
                <a:spcPct val="0"/>
              </a:spcBef>
              <a:spcAft>
                <a:spcPct val="0"/>
              </a:spcAft>
            </a:pPr>
            <a:r>
              <a:rPr lang="en-GB" sz="2000" b="1" i="1" kern="1200" baseline="0" dirty="0">
                <a:solidFill>
                  <a:srgbClr val="000000"/>
                </a:solidFill>
                <a:latin typeface="Arial" charset="0"/>
                <a:ea typeface="+mn-ea"/>
                <a:cs typeface="+mn-cs"/>
              </a:rPr>
              <a:t>Straightforward</a:t>
            </a:r>
          </a:p>
        </p:txBody>
      </p:sp>
      <p:sp>
        <p:nvSpPr>
          <p:cNvPr id="20" name="Text Box 4"/>
          <p:cNvSpPr txBox="1">
            <a:spLocks noChangeArrowheads="1"/>
          </p:cNvSpPr>
          <p:nvPr/>
        </p:nvSpPr>
        <p:spPr bwMode="auto">
          <a:xfrm>
            <a:off x="5643779" y="5713678"/>
            <a:ext cx="2390775" cy="396875"/>
          </a:xfrm>
          <a:prstGeom prst="rect">
            <a:avLst/>
          </a:prstGeom>
          <a:noFill/>
          <a:ln w="9525">
            <a:noFill/>
            <a:miter lim="800000"/>
            <a:headEnd/>
            <a:tailEnd/>
          </a:ln>
        </p:spPr>
        <p:txBody>
          <a:bodyPr>
            <a:spAutoFit/>
          </a:bodyPr>
          <a:lstStyle/>
          <a:p>
            <a:pPr algn="ctr" rtl="0" eaLnBrk="0" fontAlgn="base" hangingPunct="0">
              <a:spcBef>
                <a:spcPct val="0"/>
              </a:spcBef>
              <a:spcAft>
                <a:spcPct val="0"/>
              </a:spcAft>
            </a:pPr>
            <a:r>
              <a:rPr lang="en-GB" sz="2000" b="1" i="1" kern="1200" baseline="0" dirty="0">
                <a:solidFill>
                  <a:srgbClr val="000000"/>
                </a:solidFill>
                <a:latin typeface="Arial" charset="0"/>
                <a:ea typeface="+mn-ea"/>
                <a:cs typeface="+mn-cs"/>
              </a:rPr>
              <a:t>Involved</a:t>
            </a:r>
          </a:p>
        </p:txBody>
      </p:sp>
      <p:sp>
        <p:nvSpPr>
          <p:cNvPr id="4" name="Up-Down Arrow 3"/>
          <p:cNvSpPr/>
          <p:nvPr/>
        </p:nvSpPr>
        <p:spPr>
          <a:xfrm>
            <a:off x="4152900" y="2209800"/>
            <a:ext cx="838200" cy="4267200"/>
          </a:xfrm>
          <a:prstGeom prst="upDownArrow">
            <a:avLst/>
          </a:prstGeom>
          <a:gradFill flip="none" rotWithShape="1">
            <a:gsLst>
              <a:gs pos="0">
                <a:srgbClr val="002060"/>
              </a:gs>
              <a:gs pos="50000">
                <a:srgbClr val="629CFA"/>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latin typeface="Arial" pitchFamily="34" charset="0"/>
              <a:cs typeface="Arial" pitchFamily="34" charset="0"/>
            </a:endParaRPr>
          </a:p>
        </p:txBody>
      </p:sp>
      <p:sp>
        <p:nvSpPr>
          <p:cNvPr id="12" name="Slide Number Placeholder 3"/>
          <p:cNvSpPr>
            <a:spLocks noGrp="1"/>
          </p:cNvSpPr>
          <p:nvPr>
            <p:ph type="sldNum" sz="quarter" idx="10"/>
          </p:nvPr>
        </p:nvSpPr>
        <p:spPr>
          <a:xfrm>
            <a:off x="7848600" y="6553200"/>
            <a:ext cx="990600" cy="304800"/>
          </a:xfrm>
        </p:spPr>
        <p:txBody>
          <a:bodyPr/>
          <a:lstStyle/>
          <a:p>
            <a:pPr>
              <a:defRPr/>
            </a:pPr>
            <a:fld id="{4301CAFF-952E-46F9-B5CA-0EB4370FF6BB}" type="slidenum">
              <a:rPr lang="en-US" altLang="en-US" smtClean="0"/>
              <a:pPr>
                <a:defRPr/>
              </a:pPr>
              <a:t>22</a:t>
            </a:fld>
            <a:endParaRPr lang="en-US" altLang="en-US" dirty="0"/>
          </a:p>
        </p:txBody>
      </p:sp>
    </p:spTree>
    <p:extLst>
      <p:ext uri="{BB962C8B-B14F-4D97-AF65-F5344CB8AC3E}">
        <p14:creationId xmlns:p14="http://schemas.microsoft.com/office/powerpoint/2010/main" val="10488250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p:cNvSpPr>
            <a:spLocks noGrp="1"/>
          </p:cNvSpPr>
          <p:nvPr>
            <p:ph type="title"/>
          </p:nvPr>
        </p:nvSpPr>
        <p:spPr/>
        <p:txBody>
          <a:bodyPr/>
          <a:lstStyle/>
          <a:p>
            <a:r>
              <a:rPr lang="en-US" sz="3600" dirty="0" smtClean="0"/>
              <a:t>Programming Parallel Applications</a:t>
            </a:r>
          </a:p>
        </p:txBody>
      </p:sp>
      <p:graphicFrame>
        <p:nvGraphicFramePr>
          <p:cNvPr id="4" name="Table 3"/>
          <p:cNvGraphicFramePr>
            <a:graphicFrameLocks noGrp="1"/>
          </p:cNvGraphicFramePr>
          <p:nvPr>
            <p:extLst>
              <p:ext uri="{D42A27DB-BD31-4B8C-83A1-F6EECF244321}">
                <p14:modId xmlns:p14="http://schemas.microsoft.com/office/powerpoint/2010/main" val="1655818925"/>
              </p:ext>
            </p:extLst>
          </p:nvPr>
        </p:nvGraphicFramePr>
        <p:xfrm>
          <a:off x="539552" y="1772816"/>
          <a:ext cx="7683387" cy="4907132"/>
        </p:xfrm>
        <a:graphic>
          <a:graphicData uri="http://schemas.openxmlformats.org/drawingml/2006/table">
            <a:tbl>
              <a:tblPr firstRow="1" bandRow="1">
                <a:tableStyleId>{00A15C55-8517-42AA-B614-E9B94910E393}</a:tableStyleId>
              </a:tblPr>
              <a:tblGrid>
                <a:gridCol w="1716165"/>
                <a:gridCol w="3243112"/>
                <a:gridCol w="2724110"/>
              </a:tblGrid>
              <a:tr h="777963">
                <a:tc>
                  <a:txBody>
                    <a:bodyPr/>
                    <a:lstStyle/>
                    <a:p>
                      <a:pPr algn="ctr"/>
                      <a:r>
                        <a:rPr lang="en-GB" sz="2300" dirty="0" smtClean="0"/>
                        <a:t>Level of Control</a:t>
                      </a:r>
                      <a:endParaRPr lang="en-GB" sz="2300" dirty="0"/>
                    </a:p>
                  </a:txBody>
                  <a:tcPr marL="87512" marR="87512" marT="43756" marB="43756" anchor="ctr"/>
                </a:tc>
                <a:tc>
                  <a:txBody>
                    <a:bodyPr/>
                    <a:lstStyle/>
                    <a:p>
                      <a:pPr algn="ctr"/>
                      <a:r>
                        <a:rPr lang="en-GB" sz="2300" dirty="0" smtClean="0"/>
                        <a:t>CPU Parallel</a:t>
                      </a:r>
                      <a:endParaRPr lang="en-GB" sz="2300" dirty="0"/>
                    </a:p>
                  </a:txBody>
                  <a:tcPr marL="87512" marR="87512" marT="43756" marB="43756" anchor="ctr"/>
                </a:tc>
                <a:tc>
                  <a:txBody>
                    <a:bodyPr/>
                    <a:lstStyle/>
                    <a:p>
                      <a:pPr algn="ctr"/>
                      <a:r>
                        <a:rPr lang="en-GB" sz="2300" dirty="0" err="1" smtClean="0"/>
                        <a:t>GPU</a:t>
                      </a:r>
                      <a:endParaRPr lang="en-GB" sz="2300" dirty="0"/>
                    </a:p>
                  </a:txBody>
                  <a:tcPr marL="87512" marR="87512" marT="43756" marB="43756" anchor="ctr"/>
                </a:tc>
              </a:tr>
              <a:tr h="1200560">
                <a:tc>
                  <a:txBody>
                    <a:bodyPr/>
                    <a:lstStyle/>
                    <a:p>
                      <a:pPr algn="ctr"/>
                      <a:r>
                        <a:rPr lang="en-GB" sz="1900" b="1" dirty="0" smtClean="0"/>
                        <a:t>Minimal</a:t>
                      </a:r>
                      <a:endParaRPr lang="en-GB" sz="1900" b="1" dirty="0"/>
                    </a:p>
                  </a:txBody>
                  <a:tcPr marL="87512" marR="87512" marT="43756" marB="43756" anchor="ctr"/>
                </a:tc>
                <a:tc>
                  <a:txBody>
                    <a:bodyPr/>
                    <a:lstStyle/>
                    <a:p>
                      <a:pPr algn="ctr"/>
                      <a:r>
                        <a:rPr lang="en-GB" sz="1700" b="1" dirty="0" smtClean="0"/>
                        <a:t>Support built</a:t>
                      </a:r>
                      <a:r>
                        <a:rPr lang="en-GB" sz="1700" b="1" baseline="0" dirty="0" smtClean="0"/>
                        <a:t> into toolboxes</a:t>
                      </a:r>
                      <a:endParaRPr lang="en-GB" sz="1700" b="1" dirty="0"/>
                    </a:p>
                  </a:txBody>
                  <a:tcPr marL="87512" marR="87512" marT="43756" marB="43756" anchor="ctr"/>
                </a:tc>
                <a:tc>
                  <a:txBody>
                    <a:bodyPr/>
                    <a:lstStyle/>
                    <a:p>
                      <a:pPr algn="ctr"/>
                      <a:r>
                        <a:rPr lang="en-GB" sz="1700" b="1" dirty="0" smtClean="0"/>
                        <a:t>Built-in GPU</a:t>
                      </a:r>
                      <a:r>
                        <a:rPr lang="en-GB" sz="1700" b="1" baseline="0" dirty="0" smtClean="0"/>
                        <a:t> support (support built into existing functions, </a:t>
                      </a:r>
                      <a:r>
                        <a:rPr lang="en-GB" sz="1700" b="1" dirty="0" smtClean="0"/>
                        <a:t>GPU arrays)</a:t>
                      </a:r>
                      <a:endParaRPr lang="en-GB" sz="1700" b="1" dirty="0">
                        <a:solidFill>
                          <a:schemeClr val="bg1">
                            <a:lumMod val="50000"/>
                          </a:schemeClr>
                        </a:solidFill>
                      </a:endParaRPr>
                    </a:p>
                  </a:txBody>
                  <a:tcPr marL="87512" marR="87512" marT="43756" marB="43756" anchor="ctr"/>
                </a:tc>
              </a:tr>
              <a:tr h="1200560">
                <a:tc>
                  <a:txBody>
                    <a:bodyPr/>
                    <a:lstStyle/>
                    <a:p>
                      <a:pPr algn="ctr"/>
                      <a:r>
                        <a:rPr lang="en-GB" sz="1900" b="1" dirty="0" smtClean="0"/>
                        <a:t>Some</a:t>
                      </a:r>
                      <a:endParaRPr lang="en-GB" sz="1900" b="1" dirty="0">
                        <a:solidFill>
                          <a:schemeClr val="bg1">
                            <a:lumMod val="50000"/>
                          </a:schemeClr>
                        </a:solidFill>
                      </a:endParaRPr>
                    </a:p>
                  </a:txBody>
                  <a:tcPr marL="87512" marR="87512" marT="43756" marB="43756" anchor="ctr"/>
                </a:tc>
                <a:tc>
                  <a:txBody>
                    <a:bodyPr/>
                    <a:lstStyle/>
                    <a:p>
                      <a:pPr algn="ctr"/>
                      <a:r>
                        <a:rPr lang="en-GB" sz="1700" b="1" dirty="0" smtClean="0"/>
                        <a:t>High-level programming constructs (</a:t>
                      </a:r>
                      <a:r>
                        <a:rPr lang="en-GB" sz="1700" b="1" baseline="0" dirty="0" smtClean="0">
                          <a:latin typeface="Courier New" pitchFamily="49" charset="0"/>
                          <a:cs typeface="Courier New" pitchFamily="49" charset="0"/>
                        </a:rPr>
                        <a:t>parfor</a:t>
                      </a:r>
                      <a:r>
                        <a:rPr lang="en-GB" sz="1700" b="1" baseline="0" dirty="0" smtClean="0"/>
                        <a:t>, </a:t>
                      </a:r>
                    </a:p>
                    <a:p>
                      <a:pPr algn="ctr"/>
                      <a:r>
                        <a:rPr lang="en-GB" sz="1700" b="1" baseline="0" dirty="0" smtClean="0"/>
                        <a:t>batch, distributed arrays, composites)</a:t>
                      </a:r>
                      <a:endParaRPr lang="en-GB" sz="1700" b="1" dirty="0">
                        <a:solidFill>
                          <a:schemeClr val="bg1">
                            <a:lumMod val="50000"/>
                          </a:schemeClr>
                        </a:solidFill>
                      </a:endParaRPr>
                    </a:p>
                  </a:txBody>
                  <a:tcPr marL="87512" marR="87512" marT="43756" marB="43756" anchor="ctr"/>
                </a:tc>
                <a:tc>
                  <a:txBody>
                    <a:bodyPr/>
                    <a:lstStyle/>
                    <a:p>
                      <a:pPr algn="ctr"/>
                      <a:r>
                        <a:rPr lang="en-GB" sz="1700" b="1" dirty="0" smtClean="0"/>
                        <a:t>Execute custom functions</a:t>
                      </a:r>
                      <a:r>
                        <a:rPr lang="en-GB" sz="1700" b="1" baseline="0" dirty="0" smtClean="0"/>
                        <a:t> on the GPU array</a:t>
                      </a:r>
                      <a:endParaRPr lang="en-GB" sz="1700" b="1" dirty="0">
                        <a:solidFill>
                          <a:schemeClr val="bg1">
                            <a:lumMod val="50000"/>
                          </a:schemeClr>
                        </a:solidFill>
                      </a:endParaRPr>
                    </a:p>
                  </a:txBody>
                  <a:tcPr marL="87512" marR="87512" marT="43756" marB="43756" anchor="ctr"/>
                </a:tc>
              </a:tr>
              <a:tr h="1200560">
                <a:tc>
                  <a:txBody>
                    <a:bodyPr/>
                    <a:lstStyle/>
                    <a:p>
                      <a:pPr algn="ctr"/>
                      <a:r>
                        <a:rPr lang="en-GB" sz="1900" b="1" dirty="0" smtClean="0"/>
                        <a:t>Extensive</a:t>
                      </a:r>
                      <a:endParaRPr lang="en-GB" sz="1900" b="1" dirty="0">
                        <a:solidFill>
                          <a:schemeClr val="bg1">
                            <a:lumMod val="50000"/>
                          </a:schemeClr>
                        </a:solidFill>
                      </a:endParaRPr>
                    </a:p>
                  </a:txBody>
                  <a:tcPr marL="87512" marR="87512" marT="43756" marB="43756" anchor="ctr"/>
                </a:tc>
                <a:tc>
                  <a:txBody>
                    <a:bodyPr/>
                    <a:lstStyle/>
                    <a:p>
                      <a:pPr algn="ctr"/>
                      <a:r>
                        <a:rPr lang="en-GB" sz="1700" b="1" dirty="0" smtClean="0"/>
                        <a:t>Low-level</a:t>
                      </a:r>
                      <a:r>
                        <a:rPr lang="en-GB" sz="1700" b="1" baseline="0" dirty="0" smtClean="0"/>
                        <a:t> programming constructs (jobs/tasks, </a:t>
                      </a:r>
                      <a:r>
                        <a:rPr lang="en-GB" sz="1700" b="1" baseline="0" dirty="0" smtClean="0">
                          <a:latin typeface="Courier New" pitchFamily="49" charset="0"/>
                          <a:cs typeface="Courier New" pitchFamily="49" charset="0"/>
                        </a:rPr>
                        <a:t>spmd</a:t>
                      </a:r>
                      <a:r>
                        <a:rPr lang="en-GB" sz="1700" b="1" baseline="0" dirty="0" smtClean="0"/>
                        <a:t>)</a:t>
                      </a:r>
                      <a:endParaRPr lang="en-GB" sz="1700" b="1" dirty="0">
                        <a:solidFill>
                          <a:schemeClr val="bg1">
                            <a:lumMod val="50000"/>
                          </a:schemeClr>
                        </a:solidFill>
                      </a:endParaRPr>
                    </a:p>
                  </a:txBody>
                  <a:tcPr marL="87512" marR="87512" marT="43756" marB="43756" anchor="ctr"/>
                </a:tc>
                <a:tc>
                  <a:txBody>
                    <a:bodyPr/>
                    <a:lstStyle/>
                    <a:p>
                      <a:pPr algn="ctr"/>
                      <a:r>
                        <a:rPr lang="en-GB" sz="1700" b="1" dirty="0" smtClean="0"/>
                        <a:t>Invoke CUDA kernels directly from MATLAB</a:t>
                      </a:r>
                      <a:endParaRPr lang="en-GB" sz="1700" b="1" dirty="0">
                        <a:solidFill>
                          <a:schemeClr val="bg1">
                            <a:lumMod val="50000"/>
                          </a:schemeClr>
                        </a:solidFill>
                      </a:endParaRPr>
                    </a:p>
                  </a:txBody>
                  <a:tcPr marL="87512" marR="87512" marT="43756" marB="43756" anchor="ctr"/>
                </a:tc>
              </a:tr>
              <a:tr h="516900">
                <a:tc>
                  <a:txBody>
                    <a:bodyPr/>
                    <a:lstStyle/>
                    <a:p>
                      <a:pPr algn="ctr"/>
                      <a:endParaRPr lang="en-GB" sz="1900" b="1" dirty="0">
                        <a:solidFill>
                          <a:schemeClr val="bg1">
                            <a:lumMod val="50000"/>
                          </a:schemeClr>
                        </a:solidFill>
                      </a:endParaRPr>
                    </a:p>
                  </a:txBody>
                  <a:tcPr marL="87512" marR="87512" marT="43756" marB="43756" anchor="ctr"/>
                </a:tc>
                <a:tc gridSpan="2">
                  <a:txBody>
                    <a:bodyPr/>
                    <a:lstStyle/>
                    <a:p>
                      <a:pPr algn="ctr"/>
                      <a:r>
                        <a:rPr lang="en-GB" sz="1700" b="1" dirty="0" smtClean="0">
                          <a:solidFill>
                            <a:schemeClr val="tx1"/>
                          </a:solidFill>
                        </a:rPr>
                        <a:t>Distributed</a:t>
                      </a:r>
                      <a:r>
                        <a:rPr lang="en-GB" sz="1700" b="1" baseline="0" dirty="0" smtClean="0">
                          <a:solidFill>
                            <a:schemeClr val="tx1"/>
                          </a:solidFill>
                        </a:rPr>
                        <a:t> GPU Computing</a:t>
                      </a:r>
                      <a:endParaRPr lang="en-GB" sz="1700" b="1" dirty="0">
                        <a:solidFill>
                          <a:schemeClr val="tx1"/>
                        </a:solidFill>
                      </a:endParaRPr>
                    </a:p>
                  </a:txBody>
                  <a:tcPr marL="87512" marR="87512" marT="43756" marB="43756" anchor="ctr">
                    <a:solidFill>
                      <a:schemeClr val="tx2">
                        <a:lumMod val="20000"/>
                        <a:lumOff val="80000"/>
                      </a:schemeClr>
                    </a:solidFill>
                  </a:tcPr>
                </a:tc>
                <a:tc hMerge="1">
                  <a:txBody>
                    <a:bodyPr/>
                    <a:lstStyle/>
                    <a:p>
                      <a:pPr algn="ctr"/>
                      <a:endParaRPr lang="en-GB" sz="1700" b="1" dirty="0">
                        <a:solidFill>
                          <a:schemeClr val="bg1">
                            <a:lumMod val="50000"/>
                          </a:schemeClr>
                        </a:solidFill>
                      </a:endParaRPr>
                    </a:p>
                  </a:txBody>
                  <a:tcPr marL="87512" marR="87512" marT="43756" marB="43756" anchor="ctr"/>
                </a:tc>
              </a:tr>
            </a:tbl>
          </a:graphicData>
        </a:graphic>
      </p:graphicFrame>
      <p:sp>
        <p:nvSpPr>
          <p:cNvPr id="6" name="Up-Down Arrow 5"/>
          <p:cNvSpPr/>
          <p:nvPr/>
        </p:nvSpPr>
        <p:spPr>
          <a:xfrm>
            <a:off x="2122688" y="2600071"/>
            <a:ext cx="289072" cy="3528392"/>
          </a:xfrm>
          <a:prstGeom prst="upDownArrow">
            <a:avLst/>
          </a:prstGeom>
          <a:gradFill flip="none" rotWithShape="1">
            <a:gsLst>
              <a:gs pos="0">
                <a:srgbClr val="002060"/>
              </a:gs>
              <a:gs pos="50000">
                <a:srgbClr val="629CFA"/>
              </a:gs>
              <a:gs pos="100000">
                <a:schemeClr val="accent1">
                  <a:tint val="23500"/>
                  <a:satMod val="160000"/>
                </a:schemeClr>
              </a:gs>
            </a:gsLst>
            <a:lin ang="16200000" scaled="1"/>
            <a:tileRect/>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latin typeface="Arial" pitchFamily="34" charset="0"/>
              <a:cs typeface="Arial" pitchFamily="34" charset="0"/>
            </a:endParaRPr>
          </a:p>
        </p:txBody>
      </p:sp>
      <p:sp>
        <p:nvSpPr>
          <p:cNvPr id="9" name="Up-Down Arrow 8"/>
          <p:cNvSpPr/>
          <p:nvPr/>
        </p:nvSpPr>
        <p:spPr>
          <a:xfrm>
            <a:off x="5364088" y="2563976"/>
            <a:ext cx="286694" cy="3564488"/>
          </a:xfrm>
          <a:prstGeom prst="upDownArrow">
            <a:avLst/>
          </a:prstGeom>
          <a:gradFill flip="none" rotWithShape="1">
            <a:gsLst>
              <a:gs pos="0">
                <a:srgbClr val="002060"/>
              </a:gs>
              <a:gs pos="50000">
                <a:srgbClr val="629CFA"/>
              </a:gs>
              <a:gs pos="100000">
                <a:schemeClr val="accent1">
                  <a:tint val="23500"/>
                  <a:satMod val="160000"/>
                </a:schemeClr>
              </a:gs>
            </a:gsLst>
            <a:lin ang="16200000" scaled="1"/>
            <a:tileRect/>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latin typeface="Arial" pitchFamily="34" charset="0"/>
              <a:cs typeface="Arial" pitchFamily="34" charset="0"/>
            </a:endParaRPr>
          </a:p>
        </p:txBody>
      </p:sp>
      <p:sp>
        <p:nvSpPr>
          <p:cNvPr id="7" name="Slide Number Placeholder 3"/>
          <p:cNvSpPr>
            <a:spLocks noGrp="1"/>
          </p:cNvSpPr>
          <p:nvPr>
            <p:ph type="sldNum" sz="quarter" idx="10"/>
          </p:nvPr>
        </p:nvSpPr>
        <p:spPr>
          <a:xfrm>
            <a:off x="7848600" y="6553200"/>
            <a:ext cx="990600" cy="304800"/>
          </a:xfrm>
        </p:spPr>
        <p:txBody>
          <a:bodyPr/>
          <a:lstStyle/>
          <a:p>
            <a:pPr>
              <a:defRPr/>
            </a:pPr>
            <a:fld id="{4301CAFF-952E-46F9-B5CA-0EB4370FF6BB}" type="slidenum">
              <a:rPr lang="en-US" altLang="en-US" smtClean="0"/>
              <a:pPr>
                <a:defRPr/>
              </a:pPr>
              <a:t>23</a:t>
            </a:fld>
            <a:endParaRPr lang="en-US" altLang="en-US" dirty="0"/>
          </a:p>
        </p:txBody>
      </p:sp>
    </p:spTree>
    <p:extLst>
      <p:ext uri="{BB962C8B-B14F-4D97-AF65-F5344CB8AC3E}">
        <p14:creationId xmlns:p14="http://schemas.microsoft.com/office/powerpoint/2010/main" val="314917764"/>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1" name="Oval 3"/>
          <p:cNvSpPr>
            <a:spLocks noChangeArrowheads="1"/>
          </p:cNvSpPr>
          <p:nvPr/>
        </p:nvSpPr>
        <p:spPr bwMode="auto">
          <a:xfrm>
            <a:off x="1960563" y="1963738"/>
            <a:ext cx="6335712" cy="3989387"/>
          </a:xfrm>
          <a:prstGeom prst="ellipse">
            <a:avLst/>
          </a:prstGeom>
          <a:blipFill>
            <a:blip r:embed="rId3"/>
            <a:tile tx="0" ty="0" sx="100000" sy="100000" flip="none" algn="tl"/>
          </a:blipFill>
          <a:ln w="57150" algn="ctr">
            <a:solidFill>
              <a:srgbClr val="94B6E4"/>
            </a:solidFill>
            <a:round/>
            <a:headEnd/>
            <a:tailEnd/>
          </a:ln>
        </p:spPr>
        <p:txBody>
          <a:bodyPr wrap="none" anchor="ctr"/>
          <a:lstStyle/>
          <a:p>
            <a:endParaRPr lang="en-US"/>
          </a:p>
        </p:txBody>
      </p:sp>
      <p:pic>
        <p:nvPicPr>
          <p:cNvPr id="22532" name="Picture 4" descr="logo2"/>
          <p:cNvPicPr preferRelativeResize="0">
            <a:picLocks noChangeAspect="1" noChangeArrowheads="1"/>
          </p:cNvPicPr>
          <p:nvPr/>
        </p:nvPicPr>
        <p:blipFill>
          <a:blip r:embed="rId4" cstate="print"/>
          <a:srcRect/>
          <a:stretch>
            <a:fillRect/>
          </a:stretch>
        </p:blipFill>
        <p:spPr bwMode="auto">
          <a:xfrm>
            <a:off x="4033838" y="2033588"/>
            <a:ext cx="660400" cy="660400"/>
          </a:xfrm>
          <a:prstGeom prst="rect">
            <a:avLst/>
          </a:prstGeom>
          <a:noFill/>
          <a:ln w="9525">
            <a:noFill/>
            <a:miter lim="800000"/>
            <a:headEnd/>
            <a:tailEnd/>
          </a:ln>
        </p:spPr>
      </p:pic>
      <p:sp>
        <p:nvSpPr>
          <p:cNvPr id="22533" name="Text Box 5"/>
          <p:cNvSpPr txBox="1">
            <a:spLocks noChangeArrowheads="1"/>
          </p:cNvSpPr>
          <p:nvPr/>
        </p:nvSpPr>
        <p:spPr bwMode="auto">
          <a:xfrm>
            <a:off x="4010025" y="2705100"/>
            <a:ext cx="815416" cy="338554"/>
          </a:xfrm>
          <a:prstGeom prst="rect">
            <a:avLst/>
          </a:prstGeom>
          <a:noFill/>
          <a:ln w="9525" algn="ctr">
            <a:noFill/>
            <a:miter lim="800000"/>
            <a:headEnd/>
            <a:tailEnd/>
          </a:ln>
        </p:spPr>
        <p:txBody>
          <a:bodyPr wrap="none">
            <a:spAutoFit/>
          </a:bodyPr>
          <a:lstStyle/>
          <a:p>
            <a:pPr algn="l"/>
            <a:r>
              <a:rPr lang="en-US" sz="1600" b="1" baseline="0" dirty="0">
                <a:latin typeface="+mn-lt"/>
              </a:rPr>
              <a:t>Worker</a:t>
            </a:r>
          </a:p>
        </p:txBody>
      </p:sp>
      <p:pic>
        <p:nvPicPr>
          <p:cNvPr id="22534" name="Picture 6" descr="logo2"/>
          <p:cNvPicPr preferRelativeResize="0">
            <a:picLocks noChangeAspect="1" noChangeArrowheads="1"/>
          </p:cNvPicPr>
          <p:nvPr/>
        </p:nvPicPr>
        <p:blipFill>
          <a:blip r:embed="rId5" cstate="print"/>
          <a:srcRect/>
          <a:stretch>
            <a:fillRect/>
          </a:stretch>
        </p:blipFill>
        <p:spPr bwMode="auto">
          <a:xfrm>
            <a:off x="5181600" y="2041525"/>
            <a:ext cx="611188" cy="611188"/>
          </a:xfrm>
          <a:prstGeom prst="rect">
            <a:avLst/>
          </a:prstGeom>
          <a:noFill/>
          <a:ln w="9525">
            <a:noFill/>
            <a:miter lim="800000"/>
            <a:headEnd/>
            <a:tailEnd/>
          </a:ln>
        </p:spPr>
      </p:pic>
      <p:sp>
        <p:nvSpPr>
          <p:cNvPr id="22535" name="Text Box 7"/>
          <p:cNvSpPr txBox="1">
            <a:spLocks noChangeArrowheads="1"/>
          </p:cNvSpPr>
          <p:nvPr/>
        </p:nvSpPr>
        <p:spPr bwMode="auto">
          <a:xfrm>
            <a:off x="5199063" y="2659063"/>
            <a:ext cx="815416" cy="338554"/>
          </a:xfrm>
          <a:prstGeom prst="rect">
            <a:avLst/>
          </a:prstGeom>
          <a:noFill/>
          <a:ln w="9525" algn="ctr">
            <a:noFill/>
            <a:miter lim="800000"/>
            <a:headEnd/>
            <a:tailEnd/>
          </a:ln>
        </p:spPr>
        <p:txBody>
          <a:bodyPr wrap="none">
            <a:spAutoFit/>
          </a:bodyPr>
          <a:lstStyle/>
          <a:p>
            <a:pPr algn="l"/>
            <a:r>
              <a:rPr lang="en-US" sz="1600" b="1" baseline="0" dirty="0">
                <a:latin typeface="+mn-lt"/>
              </a:rPr>
              <a:t>Worker</a:t>
            </a:r>
          </a:p>
        </p:txBody>
      </p:sp>
      <p:pic>
        <p:nvPicPr>
          <p:cNvPr id="22536" name="Picture 8" descr="logo2"/>
          <p:cNvPicPr preferRelativeResize="0">
            <a:picLocks noChangeAspect="1" noChangeArrowheads="1"/>
          </p:cNvPicPr>
          <p:nvPr/>
        </p:nvPicPr>
        <p:blipFill>
          <a:blip r:embed="rId6" cstate="print"/>
          <a:srcRect/>
          <a:stretch>
            <a:fillRect/>
          </a:stretch>
        </p:blipFill>
        <p:spPr bwMode="auto">
          <a:xfrm>
            <a:off x="6403975" y="4013200"/>
            <a:ext cx="685800" cy="685800"/>
          </a:xfrm>
          <a:prstGeom prst="rect">
            <a:avLst/>
          </a:prstGeom>
          <a:noFill/>
          <a:ln w="9525">
            <a:noFill/>
            <a:miter lim="800000"/>
            <a:headEnd/>
            <a:tailEnd/>
          </a:ln>
        </p:spPr>
      </p:pic>
      <p:sp>
        <p:nvSpPr>
          <p:cNvPr id="22537" name="Text Box 9"/>
          <p:cNvSpPr txBox="1">
            <a:spLocks noChangeArrowheads="1"/>
          </p:cNvSpPr>
          <p:nvPr/>
        </p:nvSpPr>
        <p:spPr bwMode="auto">
          <a:xfrm>
            <a:off x="6351588" y="4700588"/>
            <a:ext cx="815416" cy="338554"/>
          </a:xfrm>
          <a:prstGeom prst="rect">
            <a:avLst/>
          </a:prstGeom>
          <a:noFill/>
          <a:ln w="9525" algn="ctr">
            <a:noFill/>
            <a:miter lim="800000"/>
            <a:headEnd/>
            <a:tailEnd/>
          </a:ln>
        </p:spPr>
        <p:txBody>
          <a:bodyPr wrap="none">
            <a:spAutoFit/>
          </a:bodyPr>
          <a:lstStyle/>
          <a:p>
            <a:pPr algn="l"/>
            <a:r>
              <a:rPr lang="en-US" sz="1600" b="1" baseline="0" dirty="0">
                <a:latin typeface="+mn-lt"/>
              </a:rPr>
              <a:t>Worker</a:t>
            </a:r>
          </a:p>
        </p:txBody>
      </p:sp>
      <p:pic>
        <p:nvPicPr>
          <p:cNvPr id="22538" name="Picture 10" descr="logo2"/>
          <p:cNvPicPr preferRelativeResize="0">
            <a:picLocks noChangeAspect="1" noChangeArrowheads="1"/>
          </p:cNvPicPr>
          <p:nvPr/>
        </p:nvPicPr>
        <p:blipFill>
          <a:blip r:embed="rId7" cstate="print"/>
          <a:srcRect/>
          <a:stretch>
            <a:fillRect/>
          </a:stretch>
        </p:blipFill>
        <p:spPr bwMode="auto">
          <a:xfrm>
            <a:off x="4511675" y="4532313"/>
            <a:ext cx="960438" cy="960437"/>
          </a:xfrm>
          <a:prstGeom prst="rect">
            <a:avLst/>
          </a:prstGeom>
          <a:noFill/>
          <a:ln w="9525">
            <a:noFill/>
            <a:miter lim="800000"/>
            <a:headEnd/>
            <a:tailEnd/>
          </a:ln>
        </p:spPr>
      </p:pic>
      <p:sp>
        <p:nvSpPr>
          <p:cNvPr id="22539" name="Text Box 11"/>
          <p:cNvSpPr txBox="1">
            <a:spLocks noChangeArrowheads="1"/>
          </p:cNvSpPr>
          <p:nvPr/>
        </p:nvSpPr>
        <p:spPr bwMode="auto">
          <a:xfrm>
            <a:off x="4687888" y="5367338"/>
            <a:ext cx="815416" cy="338554"/>
          </a:xfrm>
          <a:prstGeom prst="rect">
            <a:avLst/>
          </a:prstGeom>
          <a:noFill/>
          <a:ln w="9525" algn="ctr">
            <a:noFill/>
            <a:miter lim="800000"/>
            <a:headEnd/>
            <a:tailEnd/>
          </a:ln>
        </p:spPr>
        <p:txBody>
          <a:bodyPr wrap="none">
            <a:spAutoFit/>
          </a:bodyPr>
          <a:lstStyle/>
          <a:p>
            <a:pPr algn="l"/>
            <a:r>
              <a:rPr lang="en-US" sz="1600" b="1" baseline="0" dirty="0">
                <a:latin typeface="+mn-lt"/>
              </a:rPr>
              <a:t>Worker</a:t>
            </a:r>
          </a:p>
        </p:txBody>
      </p:sp>
      <p:pic>
        <p:nvPicPr>
          <p:cNvPr id="22540" name="Picture 12" descr="logo2"/>
          <p:cNvPicPr preferRelativeResize="0">
            <a:picLocks noChangeAspect="1" noChangeArrowheads="1"/>
          </p:cNvPicPr>
          <p:nvPr/>
        </p:nvPicPr>
        <p:blipFill>
          <a:blip r:embed="rId7" cstate="print"/>
          <a:srcRect/>
          <a:stretch>
            <a:fillRect/>
          </a:stretch>
        </p:blipFill>
        <p:spPr bwMode="auto">
          <a:xfrm>
            <a:off x="5208588" y="3549650"/>
            <a:ext cx="754062" cy="754063"/>
          </a:xfrm>
          <a:prstGeom prst="rect">
            <a:avLst/>
          </a:prstGeom>
          <a:noFill/>
          <a:ln w="9525">
            <a:noFill/>
            <a:miter lim="800000"/>
            <a:headEnd/>
            <a:tailEnd/>
          </a:ln>
        </p:spPr>
      </p:pic>
      <p:sp>
        <p:nvSpPr>
          <p:cNvPr id="22541" name="Text Box 13"/>
          <p:cNvSpPr txBox="1">
            <a:spLocks noChangeArrowheads="1"/>
          </p:cNvSpPr>
          <p:nvPr/>
        </p:nvSpPr>
        <p:spPr bwMode="auto">
          <a:xfrm>
            <a:off x="5213350" y="4275138"/>
            <a:ext cx="815416" cy="338554"/>
          </a:xfrm>
          <a:prstGeom prst="rect">
            <a:avLst/>
          </a:prstGeom>
          <a:noFill/>
          <a:ln w="9525" algn="ctr">
            <a:noFill/>
            <a:miter lim="800000"/>
            <a:headEnd/>
            <a:tailEnd/>
          </a:ln>
        </p:spPr>
        <p:txBody>
          <a:bodyPr wrap="none">
            <a:spAutoFit/>
          </a:bodyPr>
          <a:lstStyle/>
          <a:p>
            <a:pPr algn="l"/>
            <a:r>
              <a:rPr lang="en-US" sz="1600" b="1" baseline="0" dirty="0">
                <a:latin typeface="+mn-lt"/>
              </a:rPr>
              <a:t>Worker</a:t>
            </a:r>
          </a:p>
        </p:txBody>
      </p:sp>
      <p:pic>
        <p:nvPicPr>
          <p:cNvPr id="22542" name="Picture 14" descr="logo2"/>
          <p:cNvPicPr preferRelativeResize="0">
            <a:picLocks noChangeAspect="1" noChangeArrowheads="1"/>
          </p:cNvPicPr>
          <p:nvPr/>
        </p:nvPicPr>
        <p:blipFill>
          <a:blip r:embed="rId7" cstate="print"/>
          <a:srcRect/>
          <a:stretch>
            <a:fillRect/>
          </a:stretch>
        </p:blipFill>
        <p:spPr bwMode="auto">
          <a:xfrm>
            <a:off x="3663950" y="3184525"/>
            <a:ext cx="960438" cy="960438"/>
          </a:xfrm>
          <a:prstGeom prst="rect">
            <a:avLst/>
          </a:prstGeom>
          <a:noFill/>
          <a:ln w="9525">
            <a:noFill/>
            <a:miter lim="800000"/>
            <a:headEnd/>
            <a:tailEnd/>
          </a:ln>
        </p:spPr>
      </p:pic>
      <p:sp>
        <p:nvSpPr>
          <p:cNvPr id="22543" name="Text Box 15"/>
          <p:cNvSpPr txBox="1">
            <a:spLocks noChangeArrowheads="1"/>
          </p:cNvSpPr>
          <p:nvPr/>
        </p:nvSpPr>
        <p:spPr bwMode="auto">
          <a:xfrm>
            <a:off x="3763963" y="4068763"/>
            <a:ext cx="815416" cy="338554"/>
          </a:xfrm>
          <a:prstGeom prst="rect">
            <a:avLst/>
          </a:prstGeom>
          <a:noFill/>
          <a:ln w="9525" algn="ctr">
            <a:noFill/>
            <a:miter lim="800000"/>
            <a:headEnd/>
            <a:tailEnd/>
          </a:ln>
        </p:spPr>
        <p:txBody>
          <a:bodyPr wrap="none">
            <a:spAutoFit/>
          </a:bodyPr>
          <a:lstStyle/>
          <a:p>
            <a:pPr algn="l"/>
            <a:r>
              <a:rPr lang="en-US" sz="1600" b="1" baseline="0" dirty="0">
                <a:latin typeface="+mn-lt"/>
              </a:rPr>
              <a:t>Worker</a:t>
            </a:r>
          </a:p>
        </p:txBody>
      </p:sp>
      <p:pic>
        <p:nvPicPr>
          <p:cNvPr id="22544" name="Picture 16" descr="logo2"/>
          <p:cNvPicPr preferRelativeResize="0">
            <a:picLocks noChangeAspect="1" noChangeArrowheads="1"/>
          </p:cNvPicPr>
          <p:nvPr/>
        </p:nvPicPr>
        <p:blipFill>
          <a:blip r:embed="rId5" cstate="print"/>
          <a:srcRect/>
          <a:stretch>
            <a:fillRect/>
          </a:stretch>
        </p:blipFill>
        <p:spPr bwMode="auto">
          <a:xfrm>
            <a:off x="6226175" y="2538413"/>
            <a:ext cx="668338" cy="666750"/>
          </a:xfrm>
          <a:prstGeom prst="rect">
            <a:avLst/>
          </a:prstGeom>
          <a:noFill/>
          <a:ln w="9525">
            <a:noFill/>
            <a:miter lim="800000"/>
            <a:headEnd/>
            <a:tailEnd/>
          </a:ln>
        </p:spPr>
      </p:pic>
      <p:sp>
        <p:nvSpPr>
          <p:cNvPr id="22545" name="Text Box 17"/>
          <p:cNvSpPr txBox="1">
            <a:spLocks noChangeArrowheads="1"/>
          </p:cNvSpPr>
          <p:nvPr/>
        </p:nvSpPr>
        <p:spPr bwMode="auto">
          <a:xfrm>
            <a:off x="6226175" y="3197225"/>
            <a:ext cx="815416" cy="338554"/>
          </a:xfrm>
          <a:prstGeom prst="rect">
            <a:avLst/>
          </a:prstGeom>
          <a:noFill/>
          <a:ln w="9525" algn="ctr">
            <a:noFill/>
            <a:miter lim="800000"/>
            <a:headEnd/>
            <a:tailEnd/>
          </a:ln>
        </p:spPr>
        <p:txBody>
          <a:bodyPr wrap="none">
            <a:spAutoFit/>
          </a:bodyPr>
          <a:lstStyle/>
          <a:p>
            <a:pPr algn="l"/>
            <a:r>
              <a:rPr lang="en-US" sz="1600" b="1" baseline="0" dirty="0">
                <a:latin typeface="+mn-lt"/>
              </a:rPr>
              <a:t>Worker</a:t>
            </a:r>
          </a:p>
        </p:txBody>
      </p:sp>
      <p:pic>
        <p:nvPicPr>
          <p:cNvPr id="22546" name="Picture 18" descr="logo2"/>
          <p:cNvPicPr preferRelativeResize="0">
            <a:picLocks noChangeAspect="1" noChangeArrowheads="1"/>
          </p:cNvPicPr>
          <p:nvPr/>
        </p:nvPicPr>
        <p:blipFill>
          <a:blip r:embed="rId5" cstate="print"/>
          <a:srcRect/>
          <a:stretch>
            <a:fillRect/>
          </a:stretch>
        </p:blipFill>
        <p:spPr bwMode="auto">
          <a:xfrm>
            <a:off x="7362825" y="3344863"/>
            <a:ext cx="493713" cy="493712"/>
          </a:xfrm>
          <a:prstGeom prst="rect">
            <a:avLst/>
          </a:prstGeom>
          <a:noFill/>
          <a:ln w="9525">
            <a:noFill/>
            <a:miter lim="800000"/>
            <a:headEnd/>
            <a:tailEnd/>
          </a:ln>
        </p:spPr>
      </p:pic>
      <p:sp>
        <p:nvSpPr>
          <p:cNvPr id="22547" name="Text Box 19"/>
          <p:cNvSpPr txBox="1">
            <a:spLocks noChangeArrowheads="1"/>
          </p:cNvSpPr>
          <p:nvPr/>
        </p:nvSpPr>
        <p:spPr bwMode="auto">
          <a:xfrm>
            <a:off x="7291388" y="3859213"/>
            <a:ext cx="815416" cy="338554"/>
          </a:xfrm>
          <a:prstGeom prst="rect">
            <a:avLst/>
          </a:prstGeom>
          <a:noFill/>
          <a:ln w="9525" algn="ctr">
            <a:noFill/>
            <a:miter lim="800000"/>
            <a:headEnd/>
            <a:tailEnd/>
          </a:ln>
        </p:spPr>
        <p:txBody>
          <a:bodyPr wrap="none">
            <a:spAutoFit/>
          </a:bodyPr>
          <a:lstStyle/>
          <a:p>
            <a:pPr algn="l"/>
            <a:r>
              <a:rPr lang="en-US" sz="1600" b="1" baseline="0" dirty="0">
                <a:latin typeface="+mn-lt"/>
              </a:rPr>
              <a:t>Worker</a:t>
            </a:r>
          </a:p>
        </p:txBody>
      </p:sp>
      <p:grpSp>
        <p:nvGrpSpPr>
          <p:cNvPr id="2" name="Group 21"/>
          <p:cNvGrpSpPr>
            <a:grpSpLocks noChangeAspect="1"/>
          </p:cNvGrpSpPr>
          <p:nvPr/>
        </p:nvGrpSpPr>
        <p:grpSpPr bwMode="auto">
          <a:xfrm>
            <a:off x="865188" y="4451350"/>
            <a:ext cx="2676525" cy="652463"/>
            <a:chOff x="144" y="1364"/>
            <a:chExt cx="3086" cy="395"/>
          </a:xfrm>
        </p:grpSpPr>
        <p:sp>
          <p:nvSpPr>
            <p:cNvPr id="22565" name="Rectangle 22"/>
            <p:cNvSpPr>
              <a:spLocks noChangeAspect="1" noChangeArrowheads="1"/>
            </p:cNvSpPr>
            <p:nvPr/>
          </p:nvSpPr>
          <p:spPr bwMode="auto">
            <a:xfrm>
              <a:off x="144" y="1638"/>
              <a:ext cx="3086" cy="121"/>
            </a:xfrm>
            <a:prstGeom prst="rect">
              <a:avLst/>
            </a:prstGeom>
            <a:gradFill rotWithShape="1">
              <a:gsLst>
                <a:gs pos="0">
                  <a:srgbClr val="DE8703"/>
                </a:gs>
                <a:gs pos="50000">
                  <a:srgbClr val="EAB35F"/>
                </a:gs>
                <a:gs pos="100000">
                  <a:srgbClr val="DE8703"/>
                </a:gs>
              </a:gsLst>
              <a:lin ang="0" scaled="1"/>
            </a:gradFill>
            <a:ln w="9525">
              <a:noFill/>
              <a:miter lim="800000"/>
              <a:headEnd/>
              <a:tailEnd/>
            </a:ln>
          </p:spPr>
          <p:txBody>
            <a:bodyPr wrap="none" anchor="ctr"/>
            <a:lstStyle/>
            <a:p>
              <a:endParaRPr lang="en-US"/>
            </a:p>
          </p:txBody>
        </p:sp>
        <p:sp>
          <p:nvSpPr>
            <p:cNvPr id="22566" name="AutoShape 23"/>
            <p:cNvSpPr>
              <a:spLocks noChangeAspect="1" noChangeArrowheads="1"/>
            </p:cNvSpPr>
            <p:nvPr/>
          </p:nvSpPr>
          <p:spPr bwMode="auto">
            <a:xfrm flipV="1">
              <a:off x="148" y="1364"/>
              <a:ext cx="3078" cy="272"/>
            </a:xfrm>
            <a:custGeom>
              <a:avLst/>
              <a:gdLst>
                <a:gd name="T0" fmla="*/ 8 w 21600"/>
                <a:gd name="T1" fmla="*/ 0 h 21600"/>
                <a:gd name="T2" fmla="*/ 4 w 21600"/>
                <a:gd name="T3" fmla="*/ 0 h 21600"/>
                <a:gd name="T4" fmla="*/ 1 w 21600"/>
                <a:gd name="T5" fmla="*/ 0 h 21600"/>
                <a:gd name="T6" fmla="*/ 4 w 21600"/>
                <a:gd name="T7" fmla="*/ 0 h 21600"/>
                <a:gd name="T8" fmla="*/ 0 60000 65536"/>
                <a:gd name="T9" fmla="*/ 0 60000 65536"/>
                <a:gd name="T10" fmla="*/ 0 60000 65536"/>
                <a:gd name="T11" fmla="*/ 0 60000 65536"/>
                <a:gd name="T12" fmla="*/ 3382 w 21600"/>
                <a:gd name="T13" fmla="*/ 3415 h 21600"/>
                <a:gd name="T14" fmla="*/ 18218 w 21600"/>
                <a:gd name="T15" fmla="*/ 18185 h 21600"/>
              </a:gdLst>
              <a:ahLst/>
              <a:cxnLst>
                <a:cxn ang="T8">
                  <a:pos x="T0" y="T1"/>
                </a:cxn>
                <a:cxn ang="T9">
                  <a:pos x="T2" y="T3"/>
                </a:cxn>
                <a:cxn ang="T10">
                  <a:pos x="T4" y="T5"/>
                </a:cxn>
                <a:cxn ang="T11">
                  <a:pos x="T6" y="T7"/>
                </a:cxn>
              </a:cxnLst>
              <a:rect l="T12" t="T13" r="T14" b="T15"/>
              <a:pathLst>
                <a:path w="21600" h="21600">
                  <a:moveTo>
                    <a:pt x="0" y="0"/>
                  </a:moveTo>
                  <a:lnTo>
                    <a:pt x="3168" y="21600"/>
                  </a:lnTo>
                  <a:lnTo>
                    <a:pt x="18432" y="21600"/>
                  </a:lnTo>
                  <a:lnTo>
                    <a:pt x="21600" y="0"/>
                  </a:lnTo>
                  <a:close/>
                </a:path>
              </a:pathLst>
            </a:custGeom>
            <a:gradFill rotWithShape="1">
              <a:gsLst>
                <a:gs pos="0">
                  <a:srgbClr val="EAB35F"/>
                </a:gs>
                <a:gs pos="100000">
                  <a:srgbClr val="DE8703"/>
                </a:gs>
              </a:gsLst>
              <a:lin ang="5400000" scaled="1"/>
            </a:gradFill>
            <a:ln w="9525" algn="ctr">
              <a:noFill/>
              <a:miter lim="800000"/>
              <a:headEnd/>
              <a:tailEnd/>
            </a:ln>
          </p:spPr>
          <p:txBody>
            <a:bodyPr rot="10800000" wrap="none" anchor="ctr"/>
            <a:lstStyle/>
            <a:p>
              <a:endParaRPr lang="en-US" sz="1800">
                <a:latin typeface="Arial" charset="0"/>
              </a:endParaRPr>
            </a:p>
          </p:txBody>
        </p:sp>
        <p:sp>
          <p:nvSpPr>
            <p:cNvPr id="22567" name="Line 24"/>
            <p:cNvSpPr>
              <a:spLocks noChangeAspect="1" noChangeShapeType="1"/>
            </p:cNvSpPr>
            <p:nvPr/>
          </p:nvSpPr>
          <p:spPr bwMode="auto">
            <a:xfrm>
              <a:off x="144" y="1638"/>
              <a:ext cx="3085" cy="0"/>
            </a:xfrm>
            <a:prstGeom prst="line">
              <a:avLst/>
            </a:prstGeom>
            <a:noFill/>
            <a:ln w="19050">
              <a:solidFill>
                <a:srgbClr val="FEEDD4"/>
              </a:solidFill>
              <a:round/>
              <a:headEnd/>
              <a:tailEnd/>
            </a:ln>
          </p:spPr>
          <p:txBody>
            <a:bodyPr/>
            <a:lstStyle/>
            <a:p>
              <a:endParaRPr lang="en-US"/>
            </a:p>
          </p:txBody>
        </p:sp>
      </p:grpSp>
      <p:grpSp>
        <p:nvGrpSpPr>
          <p:cNvPr id="3" name="Group 25"/>
          <p:cNvGrpSpPr>
            <a:grpSpLocks noChangeAspect="1"/>
          </p:cNvGrpSpPr>
          <p:nvPr/>
        </p:nvGrpSpPr>
        <p:grpSpPr bwMode="auto">
          <a:xfrm>
            <a:off x="865188" y="3860800"/>
            <a:ext cx="2676525" cy="652463"/>
            <a:chOff x="144" y="1364"/>
            <a:chExt cx="3086" cy="395"/>
          </a:xfrm>
        </p:grpSpPr>
        <p:sp>
          <p:nvSpPr>
            <p:cNvPr id="22562" name="Rectangle 26"/>
            <p:cNvSpPr>
              <a:spLocks noChangeAspect="1" noChangeArrowheads="1"/>
            </p:cNvSpPr>
            <p:nvPr/>
          </p:nvSpPr>
          <p:spPr bwMode="auto">
            <a:xfrm>
              <a:off x="144" y="1638"/>
              <a:ext cx="3086" cy="121"/>
            </a:xfrm>
            <a:prstGeom prst="rect">
              <a:avLst/>
            </a:prstGeom>
            <a:gradFill rotWithShape="1">
              <a:gsLst>
                <a:gs pos="0">
                  <a:srgbClr val="DE8703"/>
                </a:gs>
                <a:gs pos="50000">
                  <a:srgbClr val="EAB35F"/>
                </a:gs>
                <a:gs pos="100000">
                  <a:srgbClr val="DE8703"/>
                </a:gs>
              </a:gsLst>
              <a:lin ang="0" scaled="1"/>
            </a:gradFill>
            <a:ln w="9525">
              <a:noFill/>
              <a:miter lim="800000"/>
              <a:headEnd/>
              <a:tailEnd/>
            </a:ln>
          </p:spPr>
          <p:txBody>
            <a:bodyPr wrap="none" anchor="ctr"/>
            <a:lstStyle/>
            <a:p>
              <a:endParaRPr lang="en-US"/>
            </a:p>
          </p:txBody>
        </p:sp>
        <p:sp>
          <p:nvSpPr>
            <p:cNvPr id="22563" name="AutoShape 27"/>
            <p:cNvSpPr>
              <a:spLocks noChangeAspect="1" noChangeArrowheads="1"/>
            </p:cNvSpPr>
            <p:nvPr/>
          </p:nvSpPr>
          <p:spPr bwMode="auto">
            <a:xfrm flipV="1">
              <a:off x="148" y="1364"/>
              <a:ext cx="3078" cy="272"/>
            </a:xfrm>
            <a:custGeom>
              <a:avLst/>
              <a:gdLst>
                <a:gd name="T0" fmla="*/ 8 w 21600"/>
                <a:gd name="T1" fmla="*/ 0 h 21600"/>
                <a:gd name="T2" fmla="*/ 4 w 21600"/>
                <a:gd name="T3" fmla="*/ 0 h 21600"/>
                <a:gd name="T4" fmla="*/ 1 w 21600"/>
                <a:gd name="T5" fmla="*/ 0 h 21600"/>
                <a:gd name="T6" fmla="*/ 4 w 21600"/>
                <a:gd name="T7" fmla="*/ 0 h 21600"/>
                <a:gd name="T8" fmla="*/ 0 60000 65536"/>
                <a:gd name="T9" fmla="*/ 0 60000 65536"/>
                <a:gd name="T10" fmla="*/ 0 60000 65536"/>
                <a:gd name="T11" fmla="*/ 0 60000 65536"/>
                <a:gd name="T12" fmla="*/ 3382 w 21600"/>
                <a:gd name="T13" fmla="*/ 3415 h 21600"/>
                <a:gd name="T14" fmla="*/ 18218 w 21600"/>
                <a:gd name="T15" fmla="*/ 18185 h 21600"/>
              </a:gdLst>
              <a:ahLst/>
              <a:cxnLst>
                <a:cxn ang="T8">
                  <a:pos x="T0" y="T1"/>
                </a:cxn>
                <a:cxn ang="T9">
                  <a:pos x="T2" y="T3"/>
                </a:cxn>
                <a:cxn ang="T10">
                  <a:pos x="T4" y="T5"/>
                </a:cxn>
                <a:cxn ang="T11">
                  <a:pos x="T6" y="T7"/>
                </a:cxn>
              </a:cxnLst>
              <a:rect l="T12" t="T13" r="T14" b="T15"/>
              <a:pathLst>
                <a:path w="21600" h="21600">
                  <a:moveTo>
                    <a:pt x="0" y="0"/>
                  </a:moveTo>
                  <a:lnTo>
                    <a:pt x="3168" y="21600"/>
                  </a:lnTo>
                  <a:lnTo>
                    <a:pt x="18432" y="21600"/>
                  </a:lnTo>
                  <a:lnTo>
                    <a:pt x="21600" y="0"/>
                  </a:lnTo>
                  <a:close/>
                </a:path>
              </a:pathLst>
            </a:custGeom>
            <a:gradFill rotWithShape="1">
              <a:gsLst>
                <a:gs pos="0">
                  <a:srgbClr val="EAB35F"/>
                </a:gs>
                <a:gs pos="100000">
                  <a:srgbClr val="DE8703"/>
                </a:gs>
              </a:gsLst>
              <a:lin ang="5400000" scaled="1"/>
            </a:gradFill>
            <a:ln w="9525" algn="ctr">
              <a:noFill/>
              <a:miter lim="800000"/>
              <a:headEnd/>
              <a:tailEnd/>
            </a:ln>
          </p:spPr>
          <p:txBody>
            <a:bodyPr rot="10800000" wrap="none" anchor="ctr"/>
            <a:lstStyle/>
            <a:p>
              <a:endParaRPr lang="en-US" sz="1800">
                <a:latin typeface="Arial" charset="0"/>
              </a:endParaRPr>
            </a:p>
          </p:txBody>
        </p:sp>
        <p:sp>
          <p:nvSpPr>
            <p:cNvPr id="22564" name="Line 28"/>
            <p:cNvSpPr>
              <a:spLocks noChangeAspect="1" noChangeShapeType="1"/>
            </p:cNvSpPr>
            <p:nvPr/>
          </p:nvSpPr>
          <p:spPr bwMode="auto">
            <a:xfrm>
              <a:off x="144" y="1638"/>
              <a:ext cx="3085" cy="0"/>
            </a:xfrm>
            <a:prstGeom prst="line">
              <a:avLst/>
            </a:prstGeom>
            <a:noFill/>
            <a:ln w="19050">
              <a:solidFill>
                <a:srgbClr val="FEEDD4"/>
              </a:solidFill>
              <a:round/>
              <a:headEnd/>
              <a:tailEnd/>
            </a:ln>
          </p:spPr>
          <p:txBody>
            <a:bodyPr/>
            <a:lstStyle/>
            <a:p>
              <a:endParaRPr lang="en-US"/>
            </a:p>
          </p:txBody>
        </p:sp>
      </p:grpSp>
      <p:grpSp>
        <p:nvGrpSpPr>
          <p:cNvPr id="4" name="Group 29"/>
          <p:cNvGrpSpPr>
            <a:grpSpLocks noChangeAspect="1"/>
          </p:cNvGrpSpPr>
          <p:nvPr/>
        </p:nvGrpSpPr>
        <p:grpSpPr bwMode="auto">
          <a:xfrm>
            <a:off x="865188" y="3270250"/>
            <a:ext cx="2676525" cy="654050"/>
            <a:chOff x="144" y="1364"/>
            <a:chExt cx="3086" cy="395"/>
          </a:xfrm>
        </p:grpSpPr>
        <p:sp>
          <p:nvSpPr>
            <p:cNvPr id="22559" name="Rectangle 30"/>
            <p:cNvSpPr>
              <a:spLocks noChangeAspect="1" noChangeArrowheads="1"/>
            </p:cNvSpPr>
            <p:nvPr/>
          </p:nvSpPr>
          <p:spPr bwMode="auto">
            <a:xfrm>
              <a:off x="144" y="1638"/>
              <a:ext cx="3086" cy="121"/>
            </a:xfrm>
            <a:prstGeom prst="rect">
              <a:avLst/>
            </a:prstGeom>
            <a:gradFill rotWithShape="1">
              <a:gsLst>
                <a:gs pos="0">
                  <a:srgbClr val="858705"/>
                </a:gs>
                <a:gs pos="50000">
                  <a:srgbClr val="B1B360"/>
                </a:gs>
                <a:gs pos="100000">
                  <a:srgbClr val="858705"/>
                </a:gs>
              </a:gsLst>
              <a:lin ang="0" scaled="1"/>
            </a:gradFill>
            <a:ln w="9525">
              <a:noFill/>
              <a:miter lim="800000"/>
              <a:headEnd/>
              <a:tailEnd/>
            </a:ln>
          </p:spPr>
          <p:txBody>
            <a:bodyPr wrap="none" anchor="ctr"/>
            <a:lstStyle/>
            <a:p>
              <a:endParaRPr lang="en-US"/>
            </a:p>
          </p:txBody>
        </p:sp>
        <p:sp>
          <p:nvSpPr>
            <p:cNvPr id="22560" name="AutoShape 31"/>
            <p:cNvSpPr>
              <a:spLocks noChangeAspect="1" noChangeArrowheads="1"/>
            </p:cNvSpPr>
            <p:nvPr/>
          </p:nvSpPr>
          <p:spPr bwMode="auto">
            <a:xfrm flipV="1">
              <a:off x="148" y="1364"/>
              <a:ext cx="3078" cy="272"/>
            </a:xfrm>
            <a:custGeom>
              <a:avLst/>
              <a:gdLst>
                <a:gd name="T0" fmla="*/ 8 w 21600"/>
                <a:gd name="T1" fmla="*/ 0 h 21600"/>
                <a:gd name="T2" fmla="*/ 4 w 21600"/>
                <a:gd name="T3" fmla="*/ 0 h 21600"/>
                <a:gd name="T4" fmla="*/ 1 w 21600"/>
                <a:gd name="T5" fmla="*/ 0 h 21600"/>
                <a:gd name="T6" fmla="*/ 4 w 21600"/>
                <a:gd name="T7" fmla="*/ 0 h 21600"/>
                <a:gd name="T8" fmla="*/ 0 60000 65536"/>
                <a:gd name="T9" fmla="*/ 0 60000 65536"/>
                <a:gd name="T10" fmla="*/ 0 60000 65536"/>
                <a:gd name="T11" fmla="*/ 0 60000 65536"/>
                <a:gd name="T12" fmla="*/ 3382 w 21600"/>
                <a:gd name="T13" fmla="*/ 3415 h 21600"/>
                <a:gd name="T14" fmla="*/ 18218 w 21600"/>
                <a:gd name="T15" fmla="*/ 18185 h 21600"/>
              </a:gdLst>
              <a:ahLst/>
              <a:cxnLst>
                <a:cxn ang="T8">
                  <a:pos x="T0" y="T1"/>
                </a:cxn>
                <a:cxn ang="T9">
                  <a:pos x="T2" y="T3"/>
                </a:cxn>
                <a:cxn ang="T10">
                  <a:pos x="T4" y="T5"/>
                </a:cxn>
                <a:cxn ang="T11">
                  <a:pos x="T6" y="T7"/>
                </a:cxn>
              </a:cxnLst>
              <a:rect l="T12" t="T13" r="T14" b="T15"/>
              <a:pathLst>
                <a:path w="21600" h="21600">
                  <a:moveTo>
                    <a:pt x="0" y="0"/>
                  </a:moveTo>
                  <a:lnTo>
                    <a:pt x="3168" y="21600"/>
                  </a:lnTo>
                  <a:lnTo>
                    <a:pt x="18432" y="21600"/>
                  </a:lnTo>
                  <a:lnTo>
                    <a:pt x="21600" y="0"/>
                  </a:lnTo>
                  <a:close/>
                </a:path>
              </a:pathLst>
            </a:custGeom>
            <a:gradFill rotWithShape="1">
              <a:gsLst>
                <a:gs pos="0">
                  <a:srgbClr val="B1B360"/>
                </a:gs>
                <a:gs pos="100000">
                  <a:srgbClr val="858705"/>
                </a:gs>
              </a:gsLst>
              <a:lin ang="5400000" scaled="1"/>
            </a:gradFill>
            <a:ln w="9525" algn="ctr">
              <a:noFill/>
              <a:miter lim="800000"/>
              <a:headEnd/>
              <a:tailEnd/>
            </a:ln>
          </p:spPr>
          <p:txBody>
            <a:bodyPr rot="10800000" wrap="none" anchor="ctr"/>
            <a:lstStyle/>
            <a:p>
              <a:endParaRPr lang="en-US" sz="1800">
                <a:latin typeface="Arial" charset="0"/>
              </a:endParaRPr>
            </a:p>
          </p:txBody>
        </p:sp>
        <p:sp>
          <p:nvSpPr>
            <p:cNvPr id="22561" name="Line 32"/>
            <p:cNvSpPr>
              <a:spLocks noChangeAspect="1" noChangeShapeType="1"/>
            </p:cNvSpPr>
            <p:nvPr/>
          </p:nvSpPr>
          <p:spPr bwMode="auto">
            <a:xfrm>
              <a:off x="144" y="1638"/>
              <a:ext cx="3085" cy="0"/>
            </a:xfrm>
            <a:prstGeom prst="line">
              <a:avLst/>
            </a:prstGeom>
            <a:noFill/>
            <a:ln w="19050">
              <a:solidFill>
                <a:srgbClr val="FAFCAC"/>
              </a:solidFill>
              <a:round/>
              <a:headEnd/>
              <a:tailEnd/>
            </a:ln>
          </p:spPr>
          <p:txBody>
            <a:bodyPr/>
            <a:lstStyle/>
            <a:p>
              <a:endParaRPr lang="en-US"/>
            </a:p>
          </p:txBody>
        </p:sp>
      </p:grpSp>
      <p:pic>
        <p:nvPicPr>
          <p:cNvPr id="22551" name="Picture 33" descr="simulink"/>
          <p:cNvPicPr>
            <a:picLocks noChangeAspect="1" noChangeArrowheads="1"/>
          </p:cNvPicPr>
          <p:nvPr/>
        </p:nvPicPr>
        <p:blipFill>
          <a:blip r:embed="rId8" cstate="print"/>
          <a:srcRect/>
          <a:stretch>
            <a:fillRect/>
          </a:stretch>
        </p:blipFill>
        <p:spPr bwMode="auto">
          <a:xfrm>
            <a:off x="1493044" y="3395663"/>
            <a:ext cx="1420813" cy="246062"/>
          </a:xfrm>
          <a:prstGeom prst="rect">
            <a:avLst/>
          </a:prstGeom>
          <a:noFill/>
          <a:ln w="9525">
            <a:noFill/>
            <a:miter lim="800000"/>
            <a:headEnd/>
            <a:tailEnd/>
          </a:ln>
        </p:spPr>
      </p:pic>
      <p:sp>
        <p:nvSpPr>
          <p:cNvPr id="22552" name="Text Box 34"/>
          <p:cNvSpPr txBox="1">
            <a:spLocks noChangeAspect="1" noChangeArrowheads="1"/>
          </p:cNvSpPr>
          <p:nvPr/>
        </p:nvSpPr>
        <p:spPr bwMode="auto">
          <a:xfrm>
            <a:off x="1392972" y="3923764"/>
            <a:ext cx="1685077" cy="461665"/>
          </a:xfrm>
          <a:prstGeom prst="rect">
            <a:avLst/>
          </a:prstGeom>
          <a:noFill/>
          <a:ln w="9525">
            <a:noFill/>
            <a:miter lim="800000"/>
            <a:headEnd/>
            <a:tailEnd/>
          </a:ln>
        </p:spPr>
        <p:txBody>
          <a:bodyPr wrap="none">
            <a:spAutoFit/>
          </a:bodyPr>
          <a:lstStyle/>
          <a:p>
            <a:r>
              <a:rPr lang="en-US" b="1" baseline="0" dirty="0">
                <a:solidFill>
                  <a:schemeClr val="bg1"/>
                </a:solidFill>
                <a:latin typeface="Times" pitchFamily="18" charset="0"/>
              </a:rPr>
              <a:t>T</a:t>
            </a:r>
            <a:r>
              <a:rPr lang="en-US" sz="1800" b="1" baseline="0" dirty="0">
                <a:solidFill>
                  <a:schemeClr val="bg1"/>
                </a:solidFill>
                <a:latin typeface="Times" pitchFamily="18" charset="0"/>
              </a:rPr>
              <a:t>OOLBOXES</a:t>
            </a:r>
          </a:p>
        </p:txBody>
      </p:sp>
      <p:sp>
        <p:nvSpPr>
          <p:cNvPr id="22553" name="Text Box 35"/>
          <p:cNvSpPr txBox="1">
            <a:spLocks noChangeAspect="1" noChangeArrowheads="1"/>
          </p:cNvSpPr>
          <p:nvPr/>
        </p:nvSpPr>
        <p:spPr bwMode="auto">
          <a:xfrm>
            <a:off x="1417638" y="4509120"/>
            <a:ext cx="1633781" cy="461665"/>
          </a:xfrm>
          <a:prstGeom prst="rect">
            <a:avLst/>
          </a:prstGeom>
          <a:noFill/>
          <a:ln w="9525">
            <a:noFill/>
            <a:miter lim="800000"/>
            <a:headEnd/>
            <a:tailEnd/>
          </a:ln>
        </p:spPr>
        <p:txBody>
          <a:bodyPr wrap="none">
            <a:spAutoFit/>
          </a:bodyPr>
          <a:lstStyle/>
          <a:p>
            <a:r>
              <a:rPr lang="en-US" b="1" baseline="0" dirty="0">
                <a:solidFill>
                  <a:schemeClr val="bg1"/>
                </a:solidFill>
                <a:latin typeface="Times" pitchFamily="18" charset="0"/>
              </a:rPr>
              <a:t>B</a:t>
            </a:r>
            <a:r>
              <a:rPr lang="en-US" sz="1800" b="1" baseline="0" dirty="0">
                <a:solidFill>
                  <a:schemeClr val="bg1"/>
                </a:solidFill>
                <a:latin typeface="Times" pitchFamily="18" charset="0"/>
              </a:rPr>
              <a:t>LOCKSETS</a:t>
            </a:r>
          </a:p>
        </p:txBody>
      </p:sp>
      <p:grpSp>
        <p:nvGrpSpPr>
          <p:cNvPr id="5" name="Group 36"/>
          <p:cNvGrpSpPr>
            <a:grpSpLocks noChangeAspect="1"/>
          </p:cNvGrpSpPr>
          <p:nvPr/>
        </p:nvGrpSpPr>
        <p:grpSpPr bwMode="auto">
          <a:xfrm>
            <a:off x="865188" y="2489200"/>
            <a:ext cx="2676525" cy="844550"/>
            <a:chOff x="224" y="1974"/>
            <a:chExt cx="1538" cy="485"/>
          </a:xfrm>
        </p:grpSpPr>
        <p:sp>
          <p:nvSpPr>
            <p:cNvPr id="22555" name="Rectangle 37"/>
            <p:cNvSpPr>
              <a:spLocks noChangeAspect="1" noChangeArrowheads="1"/>
            </p:cNvSpPr>
            <p:nvPr/>
          </p:nvSpPr>
          <p:spPr bwMode="auto">
            <a:xfrm>
              <a:off x="224" y="2344"/>
              <a:ext cx="1538" cy="115"/>
            </a:xfrm>
            <a:prstGeom prst="rect">
              <a:avLst/>
            </a:prstGeom>
            <a:gradFill rotWithShape="1">
              <a:gsLst>
                <a:gs pos="0">
                  <a:srgbClr val="154F8F"/>
                </a:gs>
                <a:gs pos="50000">
                  <a:srgbClr val="6A8FB8"/>
                </a:gs>
                <a:gs pos="100000">
                  <a:srgbClr val="154F8F"/>
                </a:gs>
              </a:gsLst>
              <a:lin ang="0" scaled="1"/>
            </a:gradFill>
            <a:ln w="9525">
              <a:noFill/>
              <a:miter lim="800000"/>
              <a:headEnd/>
              <a:tailEnd/>
            </a:ln>
          </p:spPr>
          <p:txBody>
            <a:bodyPr wrap="none" anchor="ctr"/>
            <a:lstStyle/>
            <a:p>
              <a:endParaRPr lang="en-US"/>
            </a:p>
          </p:txBody>
        </p:sp>
        <p:sp>
          <p:nvSpPr>
            <p:cNvPr id="22556" name="AutoShape 38"/>
            <p:cNvSpPr>
              <a:spLocks noChangeAspect="1" noChangeArrowheads="1"/>
            </p:cNvSpPr>
            <p:nvPr/>
          </p:nvSpPr>
          <p:spPr bwMode="auto">
            <a:xfrm flipV="1">
              <a:off x="226" y="2084"/>
              <a:ext cx="1534" cy="25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79 w 21600"/>
                <a:gd name="T13" fmla="*/ 3349 h 21600"/>
                <a:gd name="T14" fmla="*/ 18221 w 21600"/>
                <a:gd name="T15" fmla="*/ 18251 h 21600"/>
              </a:gdLst>
              <a:ahLst/>
              <a:cxnLst>
                <a:cxn ang="T8">
                  <a:pos x="T0" y="T1"/>
                </a:cxn>
                <a:cxn ang="T9">
                  <a:pos x="T2" y="T3"/>
                </a:cxn>
                <a:cxn ang="T10">
                  <a:pos x="T4" y="T5"/>
                </a:cxn>
                <a:cxn ang="T11">
                  <a:pos x="T6" y="T7"/>
                </a:cxn>
              </a:cxnLst>
              <a:rect l="T12" t="T13" r="T14" b="T15"/>
              <a:pathLst>
                <a:path w="21600" h="21600">
                  <a:moveTo>
                    <a:pt x="0" y="0"/>
                  </a:moveTo>
                  <a:lnTo>
                    <a:pt x="3168" y="21600"/>
                  </a:lnTo>
                  <a:lnTo>
                    <a:pt x="18432" y="21600"/>
                  </a:lnTo>
                  <a:lnTo>
                    <a:pt x="21600" y="0"/>
                  </a:lnTo>
                  <a:close/>
                </a:path>
              </a:pathLst>
            </a:custGeom>
            <a:gradFill rotWithShape="1">
              <a:gsLst>
                <a:gs pos="0">
                  <a:srgbClr val="6A8FB8"/>
                </a:gs>
                <a:gs pos="100000">
                  <a:srgbClr val="154F8F"/>
                </a:gs>
              </a:gsLst>
              <a:lin ang="5400000" scaled="1"/>
            </a:gradFill>
            <a:ln w="9525" algn="ctr">
              <a:noFill/>
              <a:miter lim="800000"/>
              <a:headEnd/>
              <a:tailEnd/>
            </a:ln>
          </p:spPr>
          <p:txBody>
            <a:bodyPr rot="10800000" wrap="none" anchor="ctr"/>
            <a:lstStyle/>
            <a:p>
              <a:endParaRPr lang="en-US" sz="1800">
                <a:latin typeface="Arial" charset="0"/>
              </a:endParaRPr>
            </a:p>
          </p:txBody>
        </p:sp>
        <p:pic>
          <p:nvPicPr>
            <p:cNvPr id="22557" name="Picture 39"/>
            <p:cNvPicPr>
              <a:picLocks noChangeAspect="1" noChangeArrowheads="1"/>
            </p:cNvPicPr>
            <p:nvPr/>
          </p:nvPicPr>
          <p:blipFill>
            <a:blip r:embed="rId9" cstate="print"/>
            <a:srcRect/>
            <a:stretch>
              <a:fillRect/>
            </a:stretch>
          </p:blipFill>
          <p:spPr bwMode="auto">
            <a:xfrm>
              <a:off x="731" y="2142"/>
              <a:ext cx="690" cy="134"/>
            </a:xfrm>
            <a:prstGeom prst="rect">
              <a:avLst/>
            </a:prstGeom>
            <a:noFill/>
            <a:ln w="9525">
              <a:noFill/>
              <a:miter lim="800000"/>
              <a:headEnd/>
              <a:tailEnd/>
            </a:ln>
          </p:spPr>
        </p:pic>
        <p:pic>
          <p:nvPicPr>
            <p:cNvPr id="22558" name="Picture 40" descr="logo2"/>
            <p:cNvPicPr>
              <a:picLocks noChangeAspect="1" noChangeArrowheads="1"/>
            </p:cNvPicPr>
            <p:nvPr/>
          </p:nvPicPr>
          <p:blipFill>
            <a:blip r:embed="rId10" cstate="print"/>
            <a:srcRect/>
            <a:stretch>
              <a:fillRect/>
            </a:stretch>
          </p:blipFill>
          <p:spPr bwMode="auto">
            <a:xfrm>
              <a:off x="388" y="1974"/>
              <a:ext cx="301" cy="301"/>
            </a:xfrm>
            <a:prstGeom prst="rect">
              <a:avLst/>
            </a:prstGeom>
            <a:noFill/>
            <a:ln w="9525">
              <a:noFill/>
              <a:miter lim="800000"/>
              <a:headEnd/>
              <a:tailEnd/>
            </a:ln>
          </p:spPr>
        </p:pic>
      </p:grpSp>
      <p:sp>
        <p:nvSpPr>
          <p:cNvPr id="41" name="Title 40"/>
          <p:cNvSpPr>
            <a:spLocks noGrp="1"/>
          </p:cNvSpPr>
          <p:nvPr>
            <p:ph type="title"/>
          </p:nvPr>
        </p:nvSpPr>
        <p:spPr/>
        <p:txBody>
          <a:bodyPr/>
          <a:lstStyle/>
          <a:p>
            <a:r>
              <a:rPr lang="en-US" dirty="0" smtClean="0"/>
              <a:t>Parallel Computing with MATLAB</a:t>
            </a:r>
          </a:p>
        </p:txBody>
      </p:sp>
      <p:sp>
        <p:nvSpPr>
          <p:cNvPr id="40" name="Slide Number Placeholder 3"/>
          <p:cNvSpPr>
            <a:spLocks noGrp="1"/>
          </p:cNvSpPr>
          <p:nvPr>
            <p:ph type="sldNum" sz="quarter" idx="10"/>
          </p:nvPr>
        </p:nvSpPr>
        <p:spPr>
          <a:xfrm>
            <a:off x="7848600" y="6553200"/>
            <a:ext cx="990600" cy="304800"/>
          </a:xfrm>
        </p:spPr>
        <p:txBody>
          <a:bodyPr/>
          <a:lstStyle/>
          <a:p>
            <a:pPr>
              <a:defRPr/>
            </a:pPr>
            <a:fld id="{4301CAFF-952E-46F9-B5CA-0EB4370FF6BB}" type="slidenum">
              <a:rPr lang="en-US" altLang="en-US" smtClean="0"/>
              <a:pPr>
                <a:defRPr/>
              </a:pPr>
              <a:t>24</a:t>
            </a:fld>
            <a:endParaRPr lang="en-US"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fade">
                                      <p:cBhvr>
                                        <p:cTn id="7" dur="1000"/>
                                        <p:tgtEl>
                                          <p:spTgt spid="22531"/>
                                        </p:tgtEl>
                                      </p:cBhvr>
                                    </p:animEffect>
                                  </p:childTnLst>
                                </p:cTn>
                              </p:par>
                              <p:par>
                                <p:cTn id="8" presetID="10" presetClass="entr" presetSubtype="0" fill="hold" nodeType="withEffect">
                                  <p:stCondLst>
                                    <p:cond delay="0"/>
                                  </p:stCondLst>
                                  <p:childTnLst>
                                    <p:set>
                                      <p:cBhvr>
                                        <p:cTn id="9" dur="1" fill="hold">
                                          <p:stCondLst>
                                            <p:cond delay="0"/>
                                          </p:stCondLst>
                                        </p:cTn>
                                        <p:tgtEl>
                                          <p:spTgt spid="22532"/>
                                        </p:tgtEl>
                                        <p:attrNameLst>
                                          <p:attrName>style.visibility</p:attrName>
                                        </p:attrNameLst>
                                      </p:cBhvr>
                                      <p:to>
                                        <p:strVal val="visible"/>
                                      </p:to>
                                    </p:set>
                                    <p:animEffect transition="in" filter="fade">
                                      <p:cBhvr>
                                        <p:cTn id="10" dur="1000"/>
                                        <p:tgtEl>
                                          <p:spTgt spid="225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533"/>
                                        </p:tgtEl>
                                        <p:attrNameLst>
                                          <p:attrName>style.visibility</p:attrName>
                                        </p:attrNameLst>
                                      </p:cBhvr>
                                      <p:to>
                                        <p:strVal val="visible"/>
                                      </p:to>
                                    </p:set>
                                    <p:animEffect transition="in" filter="fade">
                                      <p:cBhvr>
                                        <p:cTn id="13" dur="1000"/>
                                        <p:tgtEl>
                                          <p:spTgt spid="22533"/>
                                        </p:tgtEl>
                                      </p:cBhvr>
                                    </p:animEffect>
                                  </p:childTnLst>
                                </p:cTn>
                              </p:par>
                              <p:par>
                                <p:cTn id="14" presetID="10" presetClass="entr" presetSubtype="0" fill="hold" nodeType="withEffect">
                                  <p:stCondLst>
                                    <p:cond delay="0"/>
                                  </p:stCondLst>
                                  <p:childTnLst>
                                    <p:set>
                                      <p:cBhvr>
                                        <p:cTn id="15" dur="1" fill="hold">
                                          <p:stCondLst>
                                            <p:cond delay="0"/>
                                          </p:stCondLst>
                                        </p:cTn>
                                        <p:tgtEl>
                                          <p:spTgt spid="22534"/>
                                        </p:tgtEl>
                                        <p:attrNameLst>
                                          <p:attrName>style.visibility</p:attrName>
                                        </p:attrNameLst>
                                      </p:cBhvr>
                                      <p:to>
                                        <p:strVal val="visible"/>
                                      </p:to>
                                    </p:set>
                                    <p:animEffect transition="in" filter="fade">
                                      <p:cBhvr>
                                        <p:cTn id="16" dur="1000"/>
                                        <p:tgtEl>
                                          <p:spTgt spid="225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535"/>
                                        </p:tgtEl>
                                        <p:attrNameLst>
                                          <p:attrName>style.visibility</p:attrName>
                                        </p:attrNameLst>
                                      </p:cBhvr>
                                      <p:to>
                                        <p:strVal val="visible"/>
                                      </p:to>
                                    </p:set>
                                    <p:animEffect transition="in" filter="fade">
                                      <p:cBhvr>
                                        <p:cTn id="19" dur="1000"/>
                                        <p:tgtEl>
                                          <p:spTgt spid="22535"/>
                                        </p:tgtEl>
                                      </p:cBhvr>
                                    </p:animEffect>
                                  </p:childTnLst>
                                </p:cTn>
                              </p:par>
                              <p:par>
                                <p:cTn id="20" presetID="10" presetClass="entr" presetSubtype="0" fill="hold" nodeType="withEffect">
                                  <p:stCondLst>
                                    <p:cond delay="0"/>
                                  </p:stCondLst>
                                  <p:childTnLst>
                                    <p:set>
                                      <p:cBhvr>
                                        <p:cTn id="21" dur="1" fill="hold">
                                          <p:stCondLst>
                                            <p:cond delay="0"/>
                                          </p:stCondLst>
                                        </p:cTn>
                                        <p:tgtEl>
                                          <p:spTgt spid="22536"/>
                                        </p:tgtEl>
                                        <p:attrNameLst>
                                          <p:attrName>style.visibility</p:attrName>
                                        </p:attrNameLst>
                                      </p:cBhvr>
                                      <p:to>
                                        <p:strVal val="visible"/>
                                      </p:to>
                                    </p:set>
                                    <p:animEffect transition="in" filter="fade">
                                      <p:cBhvr>
                                        <p:cTn id="22" dur="1000"/>
                                        <p:tgtEl>
                                          <p:spTgt spid="225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537"/>
                                        </p:tgtEl>
                                        <p:attrNameLst>
                                          <p:attrName>style.visibility</p:attrName>
                                        </p:attrNameLst>
                                      </p:cBhvr>
                                      <p:to>
                                        <p:strVal val="visible"/>
                                      </p:to>
                                    </p:set>
                                    <p:animEffect transition="in" filter="fade">
                                      <p:cBhvr>
                                        <p:cTn id="25" dur="1000"/>
                                        <p:tgtEl>
                                          <p:spTgt spid="22537"/>
                                        </p:tgtEl>
                                      </p:cBhvr>
                                    </p:animEffect>
                                  </p:childTnLst>
                                </p:cTn>
                              </p:par>
                              <p:par>
                                <p:cTn id="26" presetID="10" presetClass="entr" presetSubtype="0" fill="hold" nodeType="withEffect">
                                  <p:stCondLst>
                                    <p:cond delay="0"/>
                                  </p:stCondLst>
                                  <p:childTnLst>
                                    <p:set>
                                      <p:cBhvr>
                                        <p:cTn id="27" dur="1" fill="hold">
                                          <p:stCondLst>
                                            <p:cond delay="0"/>
                                          </p:stCondLst>
                                        </p:cTn>
                                        <p:tgtEl>
                                          <p:spTgt spid="22538"/>
                                        </p:tgtEl>
                                        <p:attrNameLst>
                                          <p:attrName>style.visibility</p:attrName>
                                        </p:attrNameLst>
                                      </p:cBhvr>
                                      <p:to>
                                        <p:strVal val="visible"/>
                                      </p:to>
                                    </p:set>
                                    <p:animEffect transition="in" filter="fade">
                                      <p:cBhvr>
                                        <p:cTn id="28" dur="1000"/>
                                        <p:tgtEl>
                                          <p:spTgt spid="2253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539"/>
                                        </p:tgtEl>
                                        <p:attrNameLst>
                                          <p:attrName>style.visibility</p:attrName>
                                        </p:attrNameLst>
                                      </p:cBhvr>
                                      <p:to>
                                        <p:strVal val="visible"/>
                                      </p:to>
                                    </p:set>
                                    <p:animEffect transition="in" filter="fade">
                                      <p:cBhvr>
                                        <p:cTn id="31" dur="1000"/>
                                        <p:tgtEl>
                                          <p:spTgt spid="22539"/>
                                        </p:tgtEl>
                                      </p:cBhvr>
                                    </p:animEffect>
                                  </p:childTnLst>
                                </p:cTn>
                              </p:par>
                              <p:par>
                                <p:cTn id="32" presetID="10" presetClass="entr" presetSubtype="0" fill="hold" nodeType="withEffect">
                                  <p:stCondLst>
                                    <p:cond delay="0"/>
                                  </p:stCondLst>
                                  <p:childTnLst>
                                    <p:set>
                                      <p:cBhvr>
                                        <p:cTn id="33" dur="1" fill="hold">
                                          <p:stCondLst>
                                            <p:cond delay="0"/>
                                          </p:stCondLst>
                                        </p:cTn>
                                        <p:tgtEl>
                                          <p:spTgt spid="22540"/>
                                        </p:tgtEl>
                                        <p:attrNameLst>
                                          <p:attrName>style.visibility</p:attrName>
                                        </p:attrNameLst>
                                      </p:cBhvr>
                                      <p:to>
                                        <p:strVal val="visible"/>
                                      </p:to>
                                    </p:set>
                                    <p:animEffect transition="in" filter="fade">
                                      <p:cBhvr>
                                        <p:cTn id="34" dur="1000"/>
                                        <p:tgtEl>
                                          <p:spTgt spid="2254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541"/>
                                        </p:tgtEl>
                                        <p:attrNameLst>
                                          <p:attrName>style.visibility</p:attrName>
                                        </p:attrNameLst>
                                      </p:cBhvr>
                                      <p:to>
                                        <p:strVal val="visible"/>
                                      </p:to>
                                    </p:set>
                                    <p:animEffect transition="in" filter="fade">
                                      <p:cBhvr>
                                        <p:cTn id="37" dur="1000"/>
                                        <p:tgtEl>
                                          <p:spTgt spid="22541"/>
                                        </p:tgtEl>
                                      </p:cBhvr>
                                    </p:animEffect>
                                  </p:childTnLst>
                                </p:cTn>
                              </p:par>
                              <p:par>
                                <p:cTn id="38" presetID="10" presetClass="entr" presetSubtype="0" fill="hold" nodeType="withEffect">
                                  <p:stCondLst>
                                    <p:cond delay="0"/>
                                  </p:stCondLst>
                                  <p:childTnLst>
                                    <p:set>
                                      <p:cBhvr>
                                        <p:cTn id="39" dur="1" fill="hold">
                                          <p:stCondLst>
                                            <p:cond delay="0"/>
                                          </p:stCondLst>
                                        </p:cTn>
                                        <p:tgtEl>
                                          <p:spTgt spid="22542"/>
                                        </p:tgtEl>
                                        <p:attrNameLst>
                                          <p:attrName>style.visibility</p:attrName>
                                        </p:attrNameLst>
                                      </p:cBhvr>
                                      <p:to>
                                        <p:strVal val="visible"/>
                                      </p:to>
                                    </p:set>
                                    <p:animEffect transition="in" filter="fade">
                                      <p:cBhvr>
                                        <p:cTn id="40" dur="1000"/>
                                        <p:tgtEl>
                                          <p:spTgt spid="2254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543"/>
                                        </p:tgtEl>
                                        <p:attrNameLst>
                                          <p:attrName>style.visibility</p:attrName>
                                        </p:attrNameLst>
                                      </p:cBhvr>
                                      <p:to>
                                        <p:strVal val="visible"/>
                                      </p:to>
                                    </p:set>
                                    <p:animEffect transition="in" filter="fade">
                                      <p:cBhvr>
                                        <p:cTn id="43" dur="1000"/>
                                        <p:tgtEl>
                                          <p:spTgt spid="22543"/>
                                        </p:tgtEl>
                                      </p:cBhvr>
                                    </p:animEffect>
                                  </p:childTnLst>
                                </p:cTn>
                              </p:par>
                              <p:par>
                                <p:cTn id="44" presetID="10" presetClass="entr" presetSubtype="0" fill="hold" nodeType="withEffect">
                                  <p:stCondLst>
                                    <p:cond delay="0"/>
                                  </p:stCondLst>
                                  <p:childTnLst>
                                    <p:set>
                                      <p:cBhvr>
                                        <p:cTn id="45" dur="1" fill="hold">
                                          <p:stCondLst>
                                            <p:cond delay="0"/>
                                          </p:stCondLst>
                                        </p:cTn>
                                        <p:tgtEl>
                                          <p:spTgt spid="22544"/>
                                        </p:tgtEl>
                                        <p:attrNameLst>
                                          <p:attrName>style.visibility</p:attrName>
                                        </p:attrNameLst>
                                      </p:cBhvr>
                                      <p:to>
                                        <p:strVal val="visible"/>
                                      </p:to>
                                    </p:set>
                                    <p:animEffect transition="in" filter="fade">
                                      <p:cBhvr>
                                        <p:cTn id="46" dur="1000"/>
                                        <p:tgtEl>
                                          <p:spTgt spid="2254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2545"/>
                                        </p:tgtEl>
                                        <p:attrNameLst>
                                          <p:attrName>style.visibility</p:attrName>
                                        </p:attrNameLst>
                                      </p:cBhvr>
                                      <p:to>
                                        <p:strVal val="visible"/>
                                      </p:to>
                                    </p:set>
                                    <p:animEffect transition="in" filter="fade">
                                      <p:cBhvr>
                                        <p:cTn id="49" dur="1000"/>
                                        <p:tgtEl>
                                          <p:spTgt spid="22545"/>
                                        </p:tgtEl>
                                      </p:cBhvr>
                                    </p:animEffect>
                                  </p:childTnLst>
                                </p:cTn>
                              </p:par>
                              <p:par>
                                <p:cTn id="50" presetID="10" presetClass="entr" presetSubtype="0" fill="hold" nodeType="withEffect">
                                  <p:stCondLst>
                                    <p:cond delay="0"/>
                                  </p:stCondLst>
                                  <p:childTnLst>
                                    <p:set>
                                      <p:cBhvr>
                                        <p:cTn id="51" dur="1" fill="hold">
                                          <p:stCondLst>
                                            <p:cond delay="0"/>
                                          </p:stCondLst>
                                        </p:cTn>
                                        <p:tgtEl>
                                          <p:spTgt spid="22546"/>
                                        </p:tgtEl>
                                        <p:attrNameLst>
                                          <p:attrName>style.visibility</p:attrName>
                                        </p:attrNameLst>
                                      </p:cBhvr>
                                      <p:to>
                                        <p:strVal val="visible"/>
                                      </p:to>
                                    </p:set>
                                    <p:animEffect transition="in" filter="fade">
                                      <p:cBhvr>
                                        <p:cTn id="52" dur="1000"/>
                                        <p:tgtEl>
                                          <p:spTgt spid="2254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2547"/>
                                        </p:tgtEl>
                                        <p:attrNameLst>
                                          <p:attrName>style.visibility</p:attrName>
                                        </p:attrNameLst>
                                      </p:cBhvr>
                                      <p:to>
                                        <p:strVal val="visible"/>
                                      </p:to>
                                    </p:set>
                                    <p:animEffect transition="in" filter="fade">
                                      <p:cBhvr>
                                        <p:cTn id="55" dur="1000"/>
                                        <p:tgtEl>
                                          <p:spTgt spid="22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P spid="22533" grpId="0"/>
      <p:bldP spid="22535" grpId="0"/>
      <p:bldP spid="22537" grpId="0"/>
      <p:bldP spid="22539" grpId="0"/>
      <p:bldP spid="22541" grpId="0"/>
      <p:bldP spid="22543" grpId="0"/>
      <p:bldP spid="22545" grpId="0"/>
      <p:bldP spid="22547"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06"/>
          <p:cNvGrpSpPr>
            <a:grpSpLocks noChangeAspect="1"/>
          </p:cNvGrpSpPr>
          <p:nvPr/>
        </p:nvGrpSpPr>
        <p:grpSpPr bwMode="auto">
          <a:xfrm>
            <a:off x="204788" y="1412776"/>
            <a:ext cx="4729162" cy="4789488"/>
            <a:chOff x="1527" y="249"/>
            <a:chExt cx="2706" cy="3822"/>
          </a:xfrm>
        </p:grpSpPr>
        <p:sp>
          <p:nvSpPr>
            <p:cNvPr id="8298" name="AutoShape 107"/>
            <p:cNvSpPr>
              <a:spLocks noChangeAspect="1" noChangeArrowheads="1" noTextEdit="1"/>
            </p:cNvSpPr>
            <p:nvPr/>
          </p:nvSpPr>
          <p:spPr bwMode="auto">
            <a:xfrm>
              <a:off x="1527" y="249"/>
              <a:ext cx="2706" cy="3822"/>
            </a:xfrm>
            <a:prstGeom prst="rect">
              <a:avLst/>
            </a:prstGeom>
            <a:noFill/>
            <a:ln w="9525">
              <a:noFill/>
              <a:miter lim="800000"/>
              <a:headEnd/>
              <a:tailEnd/>
            </a:ln>
          </p:spPr>
          <p:txBody>
            <a:bodyPr/>
            <a:lstStyle/>
            <a:p>
              <a:pPr>
                <a:buNone/>
              </a:pPr>
              <a:endParaRPr lang="en-US"/>
            </a:p>
          </p:txBody>
        </p:sp>
        <p:pic>
          <p:nvPicPr>
            <p:cNvPr id="8299" name="Picture 108"/>
            <p:cNvPicPr>
              <a:picLocks noChangeAspect="1" noChangeArrowheads="1"/>
            </p:cNvPicPr>
            <p:nvPr/>
          </p:nvPicPr>
          <p:blipFill>
            <a:blip r:embed="rId3" cstate="print"/>
            <a:srcRect/>
            <a:stretch>
              <a:fillRect/>
            </a:stretch>
          </p:blipFill>
          <p:spPr bwMode="auto">
            <a:xfrm>
              <a:off x="2280" y="3692"/>
              <a:ext cx="1417" cy="385"/>
            </a:xfrm>
            <a:prstGeom prst="rect">
              <a:avLst/>
            </a:prstGeom>
            <a:noFill/>
            <a:ln w="9525">
              <a:noFill/>
              <a:miter lim="800000"/>
              <a:headEnd/>
              <a:tailEnd/>
            </a:ln>
          </p:spPr>
        </p:pic>
        <p:sp>
          <p:nvSpPr>
            <p:cNvPr id="8300" name="Freeform 109"/>
            <p:cNvSpPr>
              <a:spLocks/>
            </p:cNvSpPr>
            <p:nvPr/>
          </p:nvSpPr>
          <p:spPr bwMode="auto">
            <a:xfrm>
              <a:off x="1527" y="249"/>
              <a:ext cx="2706" cy="3479"/>
            </a:xfrm>
            <a:custGeom>
              <a:avLst/>
              <a:gdLst>
                <a:gd name="T0" fmla="*/ 2147483647 w 449"/>
                <a:gd name="T1" fmla="*/ 0 h 578"/>
                <a:gd name="T2" fmla="*/ 1007548367 w 449"/>
                <a:gd name="T3" fmla="*/ 933617401 h 578"/>
                <a:gd name="T4" fmla="*/ 0 w 449"/>
                <a:gd name="T5" fmla="*/ 2147483647 h 578"/>
                <a:gd name="T6" fmla="*/ 2147483647 w 449"/>
                <a:gd name="T7" fmla="*/ 2147483647 h 578"/>
                <a:gd name="T8" fmla="*/ 2147483647 w 449"/>
                <a:gd name="T9" fmla="*/ 933617401 h 578"/>
                <a:gd name="T10" fmla="*/ 2147483647 w 449"/>
                <a:gd name="T11" fmla="*/ 0 h 578"/>
                <a:gd name="T12" fmla="*/ 0 60000 65536"/>
                <a:gd name="T13" fmla="*/ 0 60000 65536"/>
                <a:gd name="T14" fmla="*/ 0 60000 65536"/>
                <a:gd name="T15" fmla="*/ 0 60000 65536"/>
                <a:gd name="T16" fmla="*/ 0 60000 65536"/>
                <a:gd name="T17" fmla="*/ 0 60000 65536"/>
                <a:gd name="T18" fmla="*/ 0 w 449"/>
                <a:gd name="T19" fmla="*/ 0 h 578"/>
                <a:gd name="T20" fmla="*/ 449 w 449"/>
                <a:gd name="T21" fmla="*/ 578 h 578"/>
              </a:gdLst>
              <a:ahLst/>
              <a:cxnLst>
                <a:cxn ang="T12">
                  <a:pos x="T0" y="T1"/>
                </a:cxn>
                <a:cxn ang="T13">
                  <a:pos x="T2" y="T3"/>
                </a:cxn>
                <a:cxn ang="T14">
                  <a:pos x="T4" y="T5"/>
                </a:cxn>
                <a:cxn ang="T15">
                  <a:pos x="T6" y="T7"/>
                </a:cxn>
                <a:cxn ang="T16">
                  <a:pos x="T8" y="T9"/>
                </a:cxn>
                <a:cxn ang="T17">
                  <a:pos x="T10" y="T11"/>
                </a:cxn>
              </a:cxnLst>
              <a:rect l="T18" t="T19" r="T20" b="T21"/>
              <a:pathLst>
                <a:path w="449" h="578">
                  <a:moveTo>
                    <a:pt x="224" y="0"/>
                  </a:moveTo>
                  <a:cubicBezTo>
                    <a:pt x="125" y="0"/>
                    <a:pt x="56" y="6"/>
                    <a:pt x="16" y="15"/>
                  </a:cubicBezTo>
                  <a:cubicBezTo>
                    <a:pt x="0" y="578"/>
                    <a:pt x="0" y="578"/>
                    <a:pt x="0" y="578"/>
                  </a:cubicBezTo>
                  <a:cubicBezTo>
                    <a:pt x="449" y="578"/>
                    <a:pt x="449" y="578"/>
                    <a:pt x="449" y="578"/>
                  </a:cubicBezTo>
                  <a:cubicBezTo>
                    <a:pt x="433" y="15"/>
                    <a:pt x="433" y="15"/>
                    <a:pt x="433" y="15"/>
                  </a:cubicBezTo>
                  <a:cubicBezTo>
                    <a:pt x="393" y="6"/>
                    <a:pt x="323" y="0"/>
                    <a:pt x="224" y="0"/>
                  </a:cubicBezTo>
                  <a:close/>
                </a:path>
              </a:pathLst>
            </a:custGeom>
            <a:solidFill>
              <a:srgbClr val="BFB5B0"/>
            </a:solidFill>
            <a:ln w="9525">
              <a:noFill/>
              <a:round/>
              <a:headEnd/>
              <a:tailEnd/>
            </a:ln>
          </p:spPr>
          <p:txBody>
            <a:bodyPr/>
            <a:lstStyle/>
            <a:p>
              <a:pPr>
                <a:buNone/>
              </a:pPr>
              <a:endParaRPr lang="en-US"/>
            </a:p>
          </p:txBody>
        </p:sp>
        <p:pic>
          <p:nvPicPr>
            <p:cNvPr id="8301" name="Picture 110"/>
            <p:cNvPicPr>
              <a:picLocks noChangeAspect="1" noChangeArrowheads="1"/>
            </p:cNvPicPr>
            <p:nvPr/>
          </p:nvPicPr>
          <p:blipFill>
            <a:blip r:embed="rId4" cstate="print"/>
            <a:srcRect/>
            <a:stretch>
              <a:fillRect/>
            </a:stretch>
          </p:blipFill>
          <p:spPr bwMode="auto">
            <a:xfrm>
              <a:off x="1714" y="418"/>
              <a:ext cx="2338" cy="3081"/>
            </a:xfrm>
            <a:prstGeom prst="rect">
              <a:avLst/>
            </a:prstGeom>
            <a:noFill/>
            <a:ln w="9525">
              <a:noFill/>
              <a:miter lim="800000"/>
              <a:headEnd/>
              <a:tailEnd/>
            </a:ln>
          </p:spPr>
        </p:pic>
        <p:sp>
          <p:nvSpPr>
            <p:cNvPr id="8302" name="Freeform 111"/>
            <p:cNvSpPr>
              <a:spLocks/>
            </p:cNvSpPr>
            <p:nvPr/>
          </p:nvSpPr>
          <p:spPr bwMode="auto">
            <a:xfrm>
              <a:off x="1720" y="345"/>
              <a:ext cx="2314" cy="157"/>
            </a:xfrm>
            <a:custGeom>
              <a:avLst/>
              <a:gdLst>
                <a:gd name="T0" fmla="*/ 2147483647 w 384"/>
                <a:gd name="T1" fmla="*/ 843106950 h 26"/>
                <a:gd name="T2" fmla="*/ 2147483647 w 384"/>
                <a:gd name="T3" fmla="*/ 1675638770 h 26"/>
                <a:gd name="T4" fmla="*/ 2147483647 w 384"/>
                <a:gd name="T5" fmla="*/ 906909413 h 26"/>
                <a:gd name="T6" fmla="*/ 2147483647 w 384"/>
                <a:gd name="T7" fmla="*/ 0 h 26"/>
                <a:gd name="T8" fmla="*/ 0 w 384"/>
                <a:gd name="T9" fmla="*/ 906909413 h 26"/>
                <a:gd name="T10" fmla="*/ 817188455 w 384"/>
                <a:gd name="T11" fmla="*/ 1675638770 h 26"/>
                <a:gd name="T12" fmla="*/ 2147483647 w 384"/>
                <a:gd name="T13" fmla="*/ 843106950 h 26"/>
                <a:gd name="T14" fmla="*/ 0 60000 65536"/>
                <a:gd name="T15" fmla="*/ 0 60000 65536"/>
                <a:gd name="T16" fmla="*/ 0 60000 65536"/>
                <a:gd name="T17" fmla="*/ 0 60000 65536"/>
                <a:gd name="T18" fmla="*/ 0 60000 65536"/>
                <a:gd name="T19" fmla="*/ 0 60000 65536"/>
                <a:gd name="T20" fmla="*/ 0 60000 65536"/>
                <a:gd name="T21" fmla="*/ 0 w 384"/>
                <a:gd name="T22" fmla="*/ 0 h 26"/>
                <a:gd name="T23" fmla="*/ 384 w 384"/>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4" h="26">
                  <a:moveTo>
                    <a:pt x="193" y="13"/>
                  </a:moveTo>
                  <a:cubicBezTo>
                    <a:pt x="272" y="13"/>
                    <a:pt x="340" y="18"/>
                    <a:pt x="372" y="26"/>
                  </a:cubicBezTo>
                  <a:cubicBezTo>
                    <a:pt x="384" y="14"/>
                    <a:pt x="384" y="14"/>
                    <a:pt x="384" y="14"/>
                  </a:cubicBezTo>
                  <a:cubicBezTo>
                    <a:pt x="350" y="6"/>
                    <a:pt x="276" y="0"/>
                    <a:pt x="193" y="0"/>
                  </a:cubicBezTo>
                  <a:cubicBezTo>
                    <a:pt x="109" y="0"/>
                    <a:pt x="34" y="6"/>
                    <a:pt x="0" y="14"/>
                  </a:cubicBezTo>
                  <a:cubicBezTo>
                    <a:pt x="13" y="26"/>
                    <a:pt x="13" y="26"/>
                    <a:pt x="13" y="26"/>
                  </a:cubicBezTo>
                  <a:cubicBezTo>
                    <a:pt x="45" y="18"/>
                    <a:pt x="113" y="13"/>
                    <a:pt x="193" y="13"/>
                  </a:cubicBezTo>
                  <a:close/>
                </a:path>
              </a:pathLst>
            </a:custGeom>
            <a:solidFill>
              <a:srgbClr val="786E5C"/>
            </a:solidFill>
            <a:ln w="9525">
              <a:noFill/>
              <a:round/>
              <a:headEnd/>
              <a:tailEnd/>
            </a:ln>
          </p:spPr>
          <p:txBody>
            <a:bodyPr/>
            <a:lstStyle/>
            <a:p>
              <a:pPr>
                <a:buNone/>
              </a:pPr>
              <a:endParaRPr lang="en-US"/>
            </a:p>
          </p:txBody>
        </p:sp>
        <p:sp>
          <p:nvSpPr>
            <p:cNvPr id="8303" name="Freeform 112"/>
            <p:cNvSpPr>
              <a:spLocks/>
            </p:cNvSpPr>
            <p:nvPr/>
          </p:nvSpPr>
          <p:spPr bwMode="auto">
            <a:xfrm>
              <a:off x="3962" y="430"/>
              <a:ext cx="156" cy="3141"/>
            </a:xfrm>
            <a:custGeom>
              <a:avLst/>
              <a:gdLst>
                <a:gd name="T0" fmla="*/ 78 w 156"/>
                <a:gd name="T1" fmla="*/ 3057 h 3141"/>
                <a:gd name="T2" fmla="*/ 156 w 156"/>
                <a:gd name="T3" fmla="*/ 3141 h 3141"/>
                <a:gd name="T4" fmla="*/ 72 w 156"/>
                <a:gd name="T5" fmla="*/ 0 h 3141"/>
                <a:gd name="T6" fmla="*/ 0 w 156"/>
                <a:gd name="T7" fmla="*/ 72 h 3141"/>
                <a:gd name="T8" fmla="*/ 78 w 156"/>
                <a:gd name="T9" fmla="*/ 3057 h 3141"/>
                <a:gd name="T10" fmla="*/ 0 60000 65536"/>
                <a:gd name="T11" fmla="*/ 0 60000 65536"/>
                <a:gd name="T12" fmla="*/ 0 60000 65536"/>
                <a:gd name="T13" fmla="*/ 0 60000 65536"/>
                <a:gd name="T14" fmla="*/ 0 60000 65536"/>
                <a:gd name="T15" fmla="*/ 0 w 156"/>
                <a:gd name="T16" fmla="*/ 0 h 3141"/>
                <a:gd name="T17" fmla="*/ 156 w 156"/>
                <a:gd name="T18" fmla="*/ 3141 h 3141"/>
              </a:gdLst>
              <a:ahLst/>
              <a:cxnLst>
                <a:cxn ang="T10">
                  <a:pos x="T0" y="T1"/>
                </a:cxn>
                <a:cxn ang="T11">
                  <a:pos x="T2" y="T3"/>
                </a:cxn>
                <a:cxn ang="T12">
                  <a:pos x="T4" y="T5"/>
                </a:cxn>
                <a:cxn ang="T13">
                  <a:pos x="T6" y="T7"/>
                </a:cxn>
                <a:cxn ang="T14">
                  <a:pos x="T8" y="T9"/>
                </a:cxn>
              </a:cxnLst>
              <a:rect l="T15" t="T16" r="T17" b="T18"/>
              <a:pathLst>
                <a:path w="156" h="3141">
                  <a:moveTo>
                    <a:pt x="78" y="3057"/>
                  </a:moveTo>
                  <a:lnTo>
                    <a:pt x="156" y="3141"/>
                  </a:lnTo>
                  <a:lnTo>
                    <a:pt x="72" y="0"/>
                  </a:lnTo>
                  <a:lnTo>
                    <a:pt x="0" y="72"/>
                  </a:lnTo>
                  <a:lnTo>
                    <a:pt x="78" y="3057"/>
                  </a:lnTo>
                  <a:close/>
                </a:path>
              </a:pathLst>
            </a:custGeom>
            <a:solidFill>
              <a:srgbClr val="CEC6C2"/>
            </a:solidFill>
            <a:ln w="9525">
              <a:noFill/>
              <a:round/>
              <a:headEnd/>
              <a:tailEnd/>
            </a:ln>
          </p:spPr>
          <p:txBody>
            <a:bodyPr/>
            <a:lstStyle/>
            <a:p>
              <a:pPr>
                <a:buNone/>
              </a:pPr>
              <a:endParaRPr lang="en-US"/>
            </a:p>
          </p:txBody>
        </p:sp>
        <p:sp>
          <p:nvSpPr>
            <p:cNvPr id="8304" name="Freeform 113"/>
            <p:cNvSpPr>
              <a:spLocks/>
            </p:cNvSpPr>
            <p:nvPr/>
          </p:nvSpPr>
          <p:spPr bwMode="auto">
            <a:xfrm>
              <a:off x="1636" y="3487"/>
              <a:ext cx="2482" cy="84"/>
            </a:xfrm>
            <a:custGeom>
              <a:avLst/>
              <a:gdLst>
                <a:gd name="T0" fmla="*/ 2404 w 2482"/>
                <a:gd name="T1" fmla="*/ 0 h 84"/>
                <a:gd name="T2" fmla="*/ 84 w 2482"/>
                <a:gd name="T3" fmla="*/ 0 h 84"/>
                <a:gd name="T4" fmla="*/ 0 w 2482"/>
                <a:gd name="T5" fmla="*/ 84 h 84"/>
                <a:gd name="T6" fmla="*/ 2482 w 2482"/>
                <a:gd name="T7" fmla="*/ 84 h 84"/>
                <a:gd name="T8" fmla="*/ 2404 w 2482"/>
                <a:gd name="T9" fmla="*/ 0 h 84"/>
                <a:gd name="T10" fmla="*/ 0 60000 65536"/>
                <a:gd name="T11" fmla="*/ 0 60000 65536"/>
                <a:gd name="T12" fmla="*/ 0 60000 65536"/>
                <a:gd name="T13" fmla="*/ 0 60000 65536"/>
                <a:gd name="T14" fmla="*/ 0 60000 65536"/>
                <a:gd name="T15" fmla="*/ 0 w 2482"/>
                <a:gd name="T16" fmla="*/ 0 h 84"/>
                <a:gd name="T17" fmla="*/ 2482 w 2482"/>
                <a:gd name="T18" fmla="*/ 84 h 84"/>
              </a:gdLst>
              <a:ahLst/>
              <a:cxnLst>
                <a:cxn ang="T10">
                  <a:pos x="T0" y="T1"/>
                </a:cxn>
                <a:cxn ang="T11">
                  <a:pos x="T2" y="T3"/>
                </a:cxn>
                <a:cxn ang="T12">
                  <a:pos x="T4" y="T5"/>
                </a:cxn>
                <a:cxn ang="T13">
                  <a:pos x="T6" y="T7"/>
                </a:cxn>
                <a:cxn ang="T14">
                  <a:pos x="T8" y="T9"/>
                </a:cxn>
              </a:cxnLst>
              <a:rect l="T15" t="T16" r="T17" b="T18"/>
              <a:pathLst>
                <a:path w="2482" h="84">
                  <a:moveTo>
                    <a:pt x="2404" y="0"/>
                  </a:moveTo>
                  <a:lnTo>
                    <a:pt x="84" y="0"/>
                  </a:lnTo>
                  <a:lnTo>
                    <a:pt x="0" y="84"/>
                  </a:lnTo>
                  <a:lnTo>
                    <a:pt x="2482" y="84"/>
                  </a:lnTo>
                  <a:lnTo>
                    <a:pt x="2404" y="0"/>
                  </a:lnTo>
                  <a:close/>
                </a:path>
              </a:pathLst>
            </a:custGeom>
            <a:solidFill>
              <a:srgbClr val="7F806F"/>
            </a:solidFill>
            <a:ln w="9525">
              <a:noFill/>
              <a:round/>
              <a:headEnd/>
              <a:tailEnd/>
            </a:ln>
          </p:spPr>
          <p:txBody>
            <a:bodyPr/>
            <a:lstStyle/>
            <a:p>
              <a:pPr>
                <a:buNone/>
              </a:pPr>
              <a:endParaRPr lang="en-US"/>
            </a:p>
          </p:txBody>
        </p:sp>
        <p:sp>
          <p:nvSpPr>
            <p:cNvPr id="8305" name="Freeform 114"/>
            <p:cNvSpPr>
              <a:spLocks/>
            </p:cNvSpPr>
            <p:nvPr/>
          </p:nvSpPr>
          <p:spPr bwMode="auto">
            <a:xfrm>
              <a:off x="1636" y="430"/>
              <a:ext cx="162" cy="3141"/>
            </a:xfrm>
            <a:custGeom>
              <a:avLst/>
              <a:gdLst>
                <a:gd name="T0" fmla="*/ 162 w 162"/>
                <a:gd name="T1" fmla="*/ 72 h 3141"/>
                <a:gd name="T2" fmla="*/ 84 w 162"/>
                <a:gd name="T3" fmla="*/ 0 h 3141"/>
                <a:gd name="T4" fmla="*/ 0 w 162"/>
                <a:gd name="T5" fmla="*/ 3141 h 3141"/>
                <a:gd name="T6" fmla="*/ 84 w 162"/>
                <a:gd name="T7" fmla="*/ 3057 h 3141"/>
                <a:gd name="T8" fmla="*/ 162 w 162"/>
                <a:gd name="T9" fmla="*/ 72 h 3141"/>
                <a:gd name="T10" fmla="*/ 0 60000 65536"/>
                <a:gd name="T11" fmla="*/ 0 60000 65536"/>
                <a:gd name="T12" fmla="*/ 0 60000 65536"/>
                <a:gd name="T13" fmla="*/ 0 60000 65536"/>
                <a:gd name="T14" fmla="*/ 0 60000 65536"/>
                <a:gd name="T15" fmla="*/ 0 w 162"/>
                <a:gd name="T16" fmla="*/ 0 h 3141"/>
                <a:gd name="T17" fmla="*/ 162 w 162"/>
                <a:gd name="T18" fmla="*/ 3141 h 3141"/>
              </a:gdLst>
              <a:ahLst/>
              <a:cxnLst>
                <a:cxn ang="T10">
                  <a:pos x="T0" y="T1"/>
                </a:cxn>
                <a:cxn ang="T11">
                  <a:pos x="T2" y="T3"/>
                </a:cxn>
                <a:cxn ang="T12">
                  <a:pos x="T4" y="T5"/>
                </a:cxn>
                <a:cxn ang="T13">
                  <a:pos x="T6" y="T7"/>
                </a:cxn>
                <a:cxn ang="T14">
                  <a:pos x="T8" y="T9"/>
                </a:cxn>
              </a:cxnLst>
              <a:rect l="T15" t="T16" r="T17" b="T18"/>
              <a:pathLst>
                <a:path w="162" h="3141">
                  <a:moveTo>
                    <a:pt x="162" y="72"/>
                  </a:moveTo>
                  <a:lnTo>
                    <a:pt x="84" y="0"/>
                  </a:lnTo>
                  <a:lnTo>
                    <a:pt x="0" y="3141"/>
                  </a:lnTo>
                  <a:lnTo>
                    <a:pt x="84" y="3057"/>
                  </a:lnTo>
                  <a:lnTo>
                    <a:pt x="162" y="72"/>
                  </a:lnTo>
                  <a:close/>
                </a:path>
              </a:pathLst>
            </a:custGeom>
            <a:solidFill>
              <a:srgbClr val="D8D1CE"/>
            </a:solidFill>
            <a:ln w="9525">
              <a:noFill/>
              <a:round/>
              <a:headEnd/>
              <a:tailEnd/>
            </a:ln>
          </p:spPr>
          <p:txBody>
            <a:bodyPr/>
            <a:lstStyle/>
            <a:p>
              <a:pPr>
                <a:buNone/>
              </a:pPr>
              <a:endParaRPr lang="en-US"/>
            </a:p>
          </p:txBody>
        </p:sp>
        <p:sp>
          <p:nvSpPr>
            <p:cNvPr id="8306" name="Freeform 115"/>
            <p:cNvSpPr>
              <a:spLocks/>
            </p:cNvSpPr>
            <p:nvPr/>
          </p:nvSpPr>
          <p:spPr bwMode="auto">
            <a:xfrm>
              <a:off x="3594" y="454"/>
              <a:ext cx="392" cy="1041"/>
            </a:xfrm>
            <a:custGeom>
              <a:avLst/>
              <a:gdLst>
                <a:gd name="T0" fmla="*/ 0 w 65"/>
                <a:gd name="T1" fmla="*/ 0 h 173"/>
                <a:gd name="T2" fmla="*/ 2147483647 w 65"/>
                <a:gd name="T3" fmla="*/ 496732002 h 173"/>
                <a:gd name="T4" fmla="*/ 2147483647 w 65"/>
                <a:gd name="T5" fmla="*/ 2147483647 h 173"/>
                <a:gd name="T6" fmla="*/ 2147483647 w 65"/>
                <a:gd name="T7" fmla="*/ 2147483647 h 173"/>
                <a:gd name="T8" fmla="*/ 950223765 w 65"/>
                <a:gd name="T9" fmla="*/ 2147483647 h 173"/>
                <a:gd name="T10" fmla="*/ 696342394 w 65"/>
                <a:gd name="T11" fmla="*/ 2147483647 h 173"/>
                <a:gd name="T12" fmla="*/ 0 w 65"/>
                <a:gd name="T13" fmla="*/ 0 h 173"/>
                <a:gd name="T14" fmla="*/ 0 60000 65536"/>
                <a:gd name="T15" fmla="*/ 0 60000 65536"/>
                <a:gd name="T16" fmla="*/ 0 60000 65536"/>
                <a:gd name="T17" fmla="*/ 0 60000 65536"/>
                <a:gd name="T18" fmla="*/ 0 60000 65536"/>
                <a:gd name="T19" fmla="*/ 0 60000 65536"/>
                <a:gd name="T20" fmla="*/ 0 60000 65536"/>
                <a:gd name="T21" fmla="*/ 0 w 65"/>
                <a:gd name="T22" fmla="*/ 0 h 173"/>
                <a:gd name="T23" fmla="*/ 65 w 65"/>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173">
                  <a:moveTo>
                    <a:pt x="0" y="0"/>
                  </a:moveTo>
                  <a:cubicBezTo>
                    <a:pt x="16" y="1"/>
                    <a:pt x="54" y="5"/>
                    <a:pt x="61" y="8"/>
                  </a:cubicBezTo>
                  <a:cubicBezTo>
                    <a:pt x="63" y="106"/>
                    <a:pt x="63" y="106"/>
                    <a:pt x="63" y="106"/>
                  </a:cubicBezTo>
                  <a:cubicBezTo>
                    <a:pt x="65" y="173"/>
                    <a:pt x="65" y="173"/>
                    <a:pt x="65" y="173"/>
                  </a:cubicBezTo>
                  <a:cubicBezTo>
                    <a:pt x="15" y="168"/>
                    <a:pt x="15" y="168"/>
                    <a:pt x="15" y="168"/>
                  </a:cubicBezTo>
                  <a:cubicBezTo>
                    <a:pt x="15" y="168"/>
                    <a:pt x="13" y="152"/>
                    <a:pt x="11" y="90"/>
                  </a:cubicBezTo>
                  <a:cubicBezTo>
                    <a:pt x="9" y="38"/>
                    <a:pt x="0" y="0"/>
                    <a:pt x="0" y="0"/>
                  </a:cubicBezTo>
                  <a:close/>
                </a:path>
              </a:pathLst>
            </a:custGeom>
            <a:solidFill>
              <a:srgbClr val="FFFFFF"/>
            </a:solidFill>
            <a:ln w="9525">
              <a:noFill/>
              <a:round/>
              <a:headEnd/>
              <a:tailEnd/>
            </a:ln>
          </p:spPr>
          <p:txBody>
            <a:bodyPr/>
            <a:lstStyle/>
            <a:p>
              <a:pPr>
                <a:buNone/>
              </a:pPr>
              <a:endParaRPr lang="en-US"/>
            </a:p>
          </p:txBody>
        </p:sp>
      </p:grpSp>
      <p:sp>
        <p:nvSpPr>
          <p:cNvPr id="8196" name="Text Box 230"/>
          <p:cNvSpPr txBox="1">
            <a:spLocks noChangeArrowheads="1"/>
          </p:cNvSpPr>
          <p:nvPr/>
        </p:nvSpPr>
        <p:spPr bwMode="auto">
          <a:xfrm>
            <a:off x="1606244" y="6302346"/>
            <a:ext cx="2052165" cy="400110"/>
          </a:xfrm>
          <a:prstGeom prst="rect">
            <a:avLst/>
          </a:prstGeom>
          <a:noFill/>
          <a:ln w="9525" algn="ctr">
            <a:noFill/>
            <a:miter lim="800000"/>
            <a:headEnd/>
            <a:tailEnd/>
          </a:ln>
        </p:spPr>
        <p:txBody>
          <a:bodyPr wrap="none">
            <a:spAutoFit/>
          </a:bodyPr>
          <a:lstStyle/>
          <a:p>
            <a:pPr>
              <a:buNone/>
            </a:pPr>
            <a:r>
              <a:rPr lang="en-US" sz="2000" b="1" baseline="0" dirty="0">
                <a:latin typeface="Arial" pitchFamily="34" charset="0"/>
              </a:rPr>
              <a:t>User’s Desktop</a:t>
            </a:r>
          </a:p>
        </p:txBody>
      </p:sp>
      <p:pic>
        <p:nvPicPr>
          <p:cNvPr id="8197" name="Picture 28" descr="logo2"/>
          <p:cNvPicPr>
            <a:picLocks noChangeAspect="1" noChangeArrowheads="1"/>
          </p:cNvPicPr>
          <p:nvPr/>
        </p:nvPicPr>
        <p:blipFill>
          <a:blip r:embed="rId5" cstate="print"/>
          <a:srcRect/>
          <a:stretch>
            <a:fillRect/>
          </a:stretch>
        </p:blipFill>
        <p:spPr bwMode="auto">
          <a:xfrm>
            <a:off x="666750" y="1657251"/>
            <a:ext cx="1477963" cy="1468438"/>
          </a:xfrm>
          <a:prstGeom prst="rect">
            <a:avLst/>
          </a:prstGeom>
          <a:noFill/>
          <a:ln w="9525">
            <a:noFill/>
            <a:miter lim="800000"/>
            <a:headEnd/>
            <a:tailEnd/>
          </a:ln>
        </p:spPr>
      </p:pic>
      <p:sp>
        <p:nvSpPr>
          <p:cNvPr id="8268" name="TextBox 110"/>
          <p:cNvSpPr txBox="1">
            <a:spLocks noChangeArrowheads="1"/>
          </p:cNvSpPr>
          <p:nvPr/>
        </p:nvSpPr>
        <p:spPr bwMode="auto">
          <a:xfrm>
            <a:off x="2217872" y="1741686"/>
            <a:ext cx="1829347" cy="461665"/>
          </a:xfrm>
          <a:prstGeom prst="rect">
            <a:avLst/>
          </a:prstGeom>
          <a:noFill/>
          <a:ln w="9525">
            <a:noFill/>
            <a:miter lim="800000"/>
            <a:headEnd/>
            <a:tailEnd/>
          </a:ln>
        </p:spPr>
        <p:txBody>
          <a:bodyPr wrap="none">
            <a:spAutoFit/>
          </a:bodyPr>
          <a:lstStyle/>
          <a:p>
            <a:pPr algn="ctr">
              <a:buNone/>
            </a:pPr>
            <a:r>
              <a:rPr lang="en-US" sz="1200" b="1" baseline="0" dirty="0">
                <a:solidFill>
                  <a:srgbClr val="993200"/>
                </a:solidFill>
                <a:latin typeface="Verdana" pitchFamily="34" charset="0"/>
              </a:rPr>
              <a:t>Parallel Computing</a:t>
            </a:r>
          </a:p>
          <a:p>
            <a:pPr algn="ctr">
              <a:buNone/>
            </a:pPr>
            <a:r>
              <a:rPr lang="en-US" sz="1200" b="1" baseline="0" dirty="0">
                <a:solidFill>
                  <a:srgbClr val="993200"/>
                </a:solidFill>
                <a:latin typeface="Verdana" pitchFamily="34" charset="0"/>
              </a:rPr>
              <a:t>Toolbox</a:t>
            </a:r>
          </a:p>
        </p:txBody>
      </p:sp>
      <p:grpSp>
        <p:nvGrpSpPr>
          <p:cNvPr id="3" name="Group 191"/>
          <p:cNvGrpSpPr/>
          <p:nvPr/>
        </p:nvGrpSpPr>
        <p:grpSpPr>
          <a:xfrm>
            <a:off x="2073275" y="2079526"/>
            <a:ext cx="6977673" cy="4623173"/>
            <a:chOff x="2073275" y="2009775"/>
            <a:chExt cx="6977673" cy="4623173"/>
          </a:xfrm>
        </p:grpSpPr>
        <p:sp>
          <p:nvSpPr>
            <p:cNvPr id="8205" name="Text Box 230"/>
            <p:cNvSpPr txBox="1">
              <a:spLocks noChangeArrowheads="1"/>
            </p:cNvSpPr>
            <p:nvPr/>
          </p:nvSpPr>
          <p:spPr bwMode="auto">
            <a:xfrm>
              <a:off x="5943600" y="6232838"/>
              <a:ext cx="2250937" cy="400110"/>
            </a:xfrm>
            <a:prstGeom prst="rect">
              <a:avLst/>
            </a:prstGeom>
            <a:noFill/>
            <a:ln w="9525" algn="ctr">
              <a:noFill/>
              <a:miter lim="800000"/>
              <a:headEnd/>
              <a:tailEnd/>
            </a:ln>
          </p:spPr>
          <p:txBody>
            <a:bodyPr wrap="none">
              <a:spAutoFit/>
            </a:bodyPr>
            <a:lstStyle/>
            <a:p>
              <a:pPr>
                <a:buNone/>
              </a:pPr>
              <a:r>
                <a:rPr lang="en-US" sz="2000" b="1" baseline="0" dirty="0">
                  <a:latin typeface="Arial" pitchFamily="34" charset="0"/>
                </a:rPr>
                <a:t>Compute Cluster</a:t>
              </a:r>
            </a:p>
          </p:txBody>
        </p:sp>
        <p:sp>
          <p:nvSpPr>
            <p:cNvPr id="408" name="Left-Up Arrow 407"/>
            <p:cNvSpPr/>
            <p:nvPr/>
          </p:nvSpPr>
          <p:spPr bwMode="auto">
            <a:xfrm rot="16200000">
              <a:off x="4267994" y="-184944"/>
              <a:ext cx="725488" cy="5114925"/>
            </a:xfrm>
            <a:prstGeom prst="leftUpArrow">
              <a:avLst>
                <a:gd name="adj1" fmla="val 22826"/>
                <a:gd name="adj2" fmla="val 25000"/>
                <a:gd name="adj3" fmla="val 25000"/>
              </a:avLst>
            </a:prstGeom>
            <a:solidFill>
              <a:schemeClr val="tx2"/>
            </a:solidFill>
            <a:ln w="9525" cap="flat" cmpd="sng" algn="ctr">
              <a:noFill/>
              <a:prstDash val="solid"/>
              <a:round/>
              <a:headEnd type="none" w="med" len="med"/>
              <a:tailEnd type="none" w="med" len="med"/>
            </a:ln>
            <a:effectLst/>
          </p:spPr>
          <p:txBody>
            <a:bodyPr/>
            <a:lstStyle/>
            <a:p>
              <a:pPr>
                <a:buNone/>
                <a:defRPr/>
              </a:pPr>
              <a:endParaRPr lang="en-US"/>
            </a:p>
          </p:txBody>
        </p:sp>
        <p:sp>
          <p:nvSpPr>
            <p:cNvPr id="8201" name="TextBox 112"/>
            <p:cNvSpPr txBox="1">
              <a:spLocks noChangeArrowheads="1"/>
            </p:cNvSpPr>
            <p:nvPr/>
          </p:nvSpPr>
          <p:spPr bwMode="auto">
            <a:xfrm>
              <a:off x="7138245" y="2209800"/>
              <a:ext cx="1912703" cy="461665"/>
            </a:xfrm>
            <a:prstGeom prst="rect">
              <a:avLst/>
            </a:prstGeom>
            <a:noFill/>
            <a:ln w="9525">
              <a:noFill/>
              <a:miter lim="800000"/>
              <a:headEnd/>
              <a:tailEnd/>
            </a:ln>
          </p:spPr>
          <p:txBody>
            <a:bodyPr wrap="none">
              <a:spAutoFit/>
            </a:bodyPr>
            <a:lstStyle/>
            <a:p>
              <a:pPr algn="ctr"/>
              <a:r>
                <a:rPr lang="en-US" sz="1200" b="1" baseline="0" dirty="0">
                  <a:solidFill>
                    <a:srgbClr val="993200"/>
                  </a:solidFill>
                  <a:latin typeface="Verdana" pitchFamily="34" charset="0"/>
                </a:rPr>
                <a:t>MATLAB Distributed</a:t>
              </a:r>
            </a:p>
            <a:p>
              <a:pPr algn="ctr"/>
              <a:r>
                <a:rPr lang="en-US" sz="1200" b="1" baseline="0" dirty="0">
                  <a:solidFill>
                    <a:srgbClr val="993200"/>
                  </a:solidFill>
                  <a:latin typeface="Verdana" pitchFamily="34" charset="0"/>
                </a:rPr>
                <a:t>Computing Server</a:t>
              </a:r>
            </a:p>
          </p:txBody>
        </p:sp>
        <p:grpSp>
          <p:nvGrpSpPr>
            <p:cNvPr id="4" name="Group 190"/>
            <p:cNvGrpSpPr/>
            <p:nvPr/>
          </p:nvGrpSpPr>
          <p:grpSpPr>
            <a:xfrm>
              <a:off x="5218480" y="2790146"/>
              <a:ext cx="3649691" cy="3322787"/>
              <a:chOff x="5218480" y="2790146"/>
              <a:chExt cx="3649691" cy="3322787"/>
            </a:xfrm>
          </p:grpSpPr>
          <p:sp>
            <p:nvSpPr>
              <p:cNvPr id="8206" name="Oval 2"/>
              <p:cNvSpPr>
                <a:spLocks noChangeArrowheads="1"/>
              </p:cNvSpPr>
              <p:nvPr/>
            </p:nvSpPr>
            <p:spPr bwMode="auto">
              <a:xfrm>
                <a:off x="5218480" y="2790146"/>
                <a:ext cx="3649691" cy="3322787"/>
              </a:xfrm>
              <a:prstGeom prst="ellipse">
                <a:avLst/>
              </a:prstGeom>
              <a:gradFill rotWithShape="1">
                <a:gsLst>
                  <a:gs pos="0">
                    <a:schemeClr val="tx2">
                      <a:alpha val="32999"/>
                    </a:schemeClr>
                  </a:gs>
                  <a:gs pos="100000">
                    <a:schemeClr val="bg1"/>
                  </a:gs>
                </a:gsLst>
                <a:lin ang="18900000" scaled="1"/>
              </a:gradFill>
              <a:ln w="57150" algn="ctr">
                <a:solidFill>
                  <a:srgbClr val="94B6E4"/>
                </a:solidFill>
                <a:round/>
                <a:headEnd/>
                <a:tailEnd/>
              </a:ln>
            </p:spPr>
            <p:txBody>
              <a:bodyPr wrap="none" anchor="ctr"/>
              <a:lstStyle/>
              <a:p>
                <a:pPr>
                  <a:buNone/>
                </a:pPr>
                <a:endParaRPr lang="en-US"/>
              </a:p>
            </p:txBody>
          </p:sp>
          <p:grpSp>
            <p:nvGrpSpPr>
              <p:cNvPr id="5" name="Group 250"/>
              <p:cNvGrpSpPr>
                <a:grpSpLocks/>
              </p:cNvGrpSpPr>
              <p:nvPr/>
            </p:nvGrpSpPr>
            <p:grpSpPr bwMode="auto">
              <a:xfrm>
                <a:off x="6394584" y="3001951"/>
                <a:ext cx="1286404" cy="594932"/>
                <a:chOff x="7553269" y="3979771"/>
                <a:chExt cx="1286413" cy="594952"/>
              </a:xfrm>
            </p:grpSpPr>
            <p:grpSp>
              <p:nvGrpSpPr>
                <p:cNvPr id="6" name="Group 24"/>
                <p:cNvGrpSpPr>
                  <a:grpSpLocks/>
                </p:cNvGrpSpPr>
                <p:nvPr/>
              </p:nvGrpSpPr>
              <p:grpSpPr bwMode="auto">
                <a:xfrm>
                  <a:off x="7553269" y="3979771"/>
                  <a:ext cx="1286413" cy="594952"/>
                  <a:chOff x="4499" y="3181"/>
                  <a:chExt cx="893" cy="413"/>
                </a:xfrm>
              </p:grpSpPr>
              <p:sp>
                <p:nvSpPr>
                  <p:cNvPr id="8261" name="Freeform 25"/>
                  <p:cNvSpPr>
                    <a:spLocks/>
                  </p:cNvSpPr>
                  <p:nvPr/>
                </p:nvSpPr>
                <p:spPr bwMode="auto">
                  <a:xfrm>
                    <a:off x="4506" y="3181"/>
                    <a:ext cx="880" cy="48"/>
                  </a:xfrm>
                  <a:custGeom>
                    <a:avLst/>
                    <a:gdLst>
                      <a:gd name="T0" fmla="*/ 0 w 880"/>
                      <a:gd name="T1" fmla="*/ 48 h 48"/>
                      <a:gd name="T2" fmla="*/ 103 w 880"/>
                      <a:gd name="T3" fmla="*/ 3 h 48"/>
                      <a:gd name="T4" fmla="*/ 119 w 880"/>
                      <a:gd name="T5" fmla="*/ 0 h 48"/>
                      <a:gd name="T6" fmla="*/ 789 w 880"/>
                      <a:gd name="T7" fmla="*/ 0 h 48"/>
                      <a:gd name="T8" fmla="*/ 802 w 880"/>
                      <a:gd name="T9" fmla="*/ 3 h 48"/>
                      <a:gd name="T10" fmla="*/ 880 w 880"/>
                      <a:gd name="T11" fmla="*/ 48 h 48"/>
                      <a:gd name="T12" fmla="*/ 0 w 880"/>
                      <a:gd name="T13" fmla="*/ 48 h 48"/>
                      <a:gd name="T14" fmla="*/ 0 60000 65536"/>
                      <a:gd name="T15" fmla="*/ 0 60000 65536"/>
                      <a:gd name="T16" fmla="*/ 0 60000 65536"/>
                      <a:gd name="T17" fmla="*/ 0 60000 65536"/>
                      <a:gd name="T18" fmla="*/ 0 60000 65536"/>
                      <a:gd name="T19" fmla="*/ 0 60000 65536"/>
                      <a:gd name="T20" fmla="*/ 0 60000 65536"/>
                      <a:gd name="T21" fmla="*/ 0 w 880"/>
                      <a:gd name="T22" fmla="*/ 0 h 48"/>
                      <a:gd name="T23" fmla="*/ 880 w 880"/>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0" h="48">
                        <a:moveTo>
                          <a:pt x="0" y="48"/>
                        </a:moveTo>
                        <a:lnTo>
                          <a:pt x="103" y="3"/>
                        </a:lnTo>
                        <a:lnTo>
                          <a:pt x="119" y="0"/>
                        </a:lnTo>
                        <a:lnTo>
                          <a:pt x="789" y="0"/>
                        </a:lnTo>
                        <a:lnTo>
                          <a:pt x="802" y="3"/>
                        </a:lnTo>
                        <a:lnTo>
                          <a:pt x="880" y="48"/>
                        </a:lnTo>
                        <a:lnTo>
                          <a:pt x="0" y="48"/>
                        </a:lnTo>
                        <a:close/>
                      </a:path>
                    </a:pathLst>
                  </a:custGeom>
                  <a:gradFill rotWithShape="1">
                    <a:gsLst>
                      <a:gs pos="0">
                        <a:srgbClr val="C8DCF2"/>
                      </a:gs>
                      <a:gs pos="100000">
                        <a:srgbClr val="8CB6E4"/>
                      </a:gs>
                    </a:gsLst>
                    <a:lin ang="5400000" scaled="1"/>
                  </a:gradFill>
                  <a:ln w="6350">
                    <a:noFill/>
                    <a:round/>
                    <a:headEnd/>
                    <a:tailEnd/>
                  </a:ln>
                </p:spPr>
                <p:txBody>
                  <a:bodyPr/>
                  <a:lstStyle/>
                  <a:p>
                    <a:pPr>
                      <a:buNone/>
                    </a:pPr>
                    <a:endParaRPr lang="en-US"/>
                  </a:p>
                </p:txBody>
              </p:sp>
              <p:sp>
                <p:nvSpPr>
                  <p:cNvPr id="8262" name="Freeform 26"/>
                  <p:cNvSpPr>
                    <a:spLocks/>
                  </p:cNvSpPr>
                  <p:nvPr/>
                </p:nvSpPr>
                <p:spPr bwMode="auto">
                  <a:xfrm>
                    <a:off x="4499" y="3229"/>
                    <a:ext cx="893" cy="336"/>
                  </a:xfrm>
                  <a:custGeom>
                    <a:avLst/>
                    <a:gdLst>
                      <a:gd name="T0" fmla="*/ 33588610 w 277"/>
                      <a:gd name="T1" fmla="*/ 11610457 h 105"/>
                      <a:gd name="T2" fmla="*/ 33215962 w 277"/>
                      <a:gd name="T3" fmla="*/ 11819878 h 105"/>
                      <a:gd name="T4" fmla="*/ 372549 w 277"/>
                      <a:gd name="T5" fmla="*/ 11819878 h 105"/>
                      <a:gd name="T6" fmla="*/ 0 w 277"/>
                      <a:gd name="T7" fmla="*/ 11610457 h 105"/>
                      <a:gd name="T8" fmla="*/ 0 w 277"/>
                      <a:gd name="T9" fmla="*/ 209389 h 105"/>
                      <a:gd name="T10" fmla="*/ 372549 w 277"/>
                      <a:gd name="T11" fmla="*/ 0 h 105"/>
                      <a:gd name="T12" fmla="*/ 33215962 w 277"/>
                      <a:gd name="T13" fmla="*/ 0 h 105"/>
                      <a:gd name="T14" fmla="*/ 33588610 w 277"/>
                      <a:gd name="T15" fmla="*/ 209389 h 105"/>
                      <a:gd name="T16" fmla="*/ 33588610 w 277"/>
                      <a:gd name="T17" fmla="*/ 11610457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7"/>
                      <a:gd name="T28" fmla="*/ 0 h 105"/>
                      <a:gd name="T29" fmla="*/ 277 w 277"/>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7" h="105">
                        <a:moveTo>
                          <a:pt x="277" y="103"/>
                        </a:moveTo>
                        <a:cubicBezTo>
                          <a:pt x="277" y="104"/>
                          <a:pt x="275" y="105"/>
                          <a:pt x="274" y="105"/>
                        </a:cubicBezTo>
                        <a:cubicBezTo>
                          <a:pt x="3" y="105"/>
                          <a:pt x="3" y="105"/>
                          <a:pt x="3" y="105"/>
                        </a:cubicBezTo>
                        <a:cubicBezTo>
                          <a:pt x="1" y="105"/>
                          <a:pt x="0" y="104"/>
                          <a:pt x="0" y="103"/>
                        </a:cubicBezTo>
                        <a:cubicBezTo>
                          <a:pt x="0" y="2"/>
                          <a:pt x="0" y="2"/>
                          <a:pt x="0" y="2"/>
                        </a:cubicBezTo>
                        <a:cubicBezTo>
                          <a:pt x="0" y="0"/>
                          <a:pt x="1" y="0"/>
                          <a:pt x="3" y="0"/>
                        </a:cubicBezTo>
                        <a:cubicBezTo>
                          <a:pt x="274" y="0"/>
                          <a:pt x="274" y="0"/>
                          <a:pt x="274" y="0"/>
                        </a:cubicBezTo>
                        <a:cubicBezTo>
                          <a:pt x="275" y="0"/>
                          <a:pt x="277" y="0"/>
                          <a:pt x="277" y="2"/>
                        </a:cubicBezTo>
                        <a:lnTo>
                          <a:pt x="277" y="103"/>
                        </a:lnTo>
                        <a:close/>
                      </a:path>
                    </a:pathLst>
                  </a:custGeom>
                  <a:gradFill rotWithShape="1">
                    <a:gsLst>
                      <a:gs pos="0">
                        <a:srgbClr val="8CB6E4"/>
                      </a:gs>
                      <a:gs pos="50000">
                        <a:srgbClr val="E5EFF9"/>
                      </a:gs>
                      <a:gs pos="100000">
                        <a:srgbClr val="8CB6E4"/>
                      </a:gs>
                    </a:gsLst>
                    <a:lin ang="0" scaled="1"/>
                  </a:gradFill>
                  <a:ln w="4763">
                    <a:noFill/>
                    <a:miter lim="800000"/>
                    <a:headEnd/>
                    <a:tailEnd/>
                  </a:ln>
                </p:spPr>
                <p:txBody>
                  <a:bodyPr/>
                  <a:lstStyle/>
                  <a:p>
                    <a:pPr>
                      <a:buNone/>
                    </a:pPr>
                    <a:endParaRPr lang="en-US"/>
                  </a:p>
                </p:txBody>
              </p:sp>
              <p:sp>
                <p:nvSpPr>
                  <p:cNvPr id="8263" name="Rectangle 27"/>
                  <p:cNvSpPr>
                    <a:spLocks noChangeArrowheads="1"/>
                  </p:cNvSpPr>
                  <p:nvPr/>
                </p:nvSpPr>
                <p:spPr bwMode="auto">
                  <a:xfrm>
                    <a:off x="4577" y="3290"/>
                    <a:ext cx="251" cy="67"/>
                  </a:xfrm>
                  <a:prstGeom prst="rect">
                    <a:avLst/>
                  </a:prstGeom>
                  <a:gradFill rotWithShape="1">
                    <a:gsLst>
                      <a:gs pos="0">
                        <a:srgbClr val="E5EFF9"/>
                      </a:gs>
                      <a:gs pos="100000">
                        <a:srgbClr val="8CB6E4"/>
                      </a:gs>
                    </a:gsLst>
                    <a:lin ang="5400000" scaled="1"/>
                  </a:gradFill>
                  <a:ln w="9525">
                    <a:noFill/>
                    <a:miter lim="800000"/>
                    <a:headEnd/>
                    <a:tailEnd/>
                  </a:ln>
                </p:spPr>
                <p:txBody>
                  <a:bodyPr/>
                  <a:lstStyle/>
                  <a:p>
                    <a:pPr>
                      <a:buNone/>
                    </a:pPr>
                    <a:endParaRPr lang="en-US"/>
                  </a:p>
                </p:txBody>
              </p:sp>
              <p:sp>
                <p:nvSpPr>
                  <p:cNvPr id="8264" name="Freeform 28"/>
                  <p:cNvSpPr>
                    <a:spLocks/>
                  </p:cNvSpPr>
                  <p:nvPr/>
                </p:nvSpPr>
                <p:spPr bwMode="auto">
                  <a:xfrm>
                    <a:off x="4573" y="3408"/>
                    <a:ext cx="258" cy="77"/>
                  </a:xfrm>
                  <a:custGeom>
                    <a:avLst/>
                    <a:gdLst>
                      <a:gd name="T0" fmla="*/ 9735230 w 80"/>
                      <a:gd name="T1" fmla="*/ 685951 h 24"/>
                      <a:gd name="T2" fmla="*/ 6563742 w 80"/>
                      <a:gd name="T3" fmla="*/ 685951 h 24"/>
                      <a:gd name="T4" fmla="*/ 4869395 w 80"/>
                      <a:gd name="T5" fmla="*/ 0 h 24"/>
                      <a:gd name="T6" fmla="*/ 3171432 w 80"/>
                      <a:gd name="T7" fmla="*/ 685951 h 24"/>
                      <a:gd name="T8" fmla="*/ 0 w 80"/>
                      <a:gd name="T9" fmla="*/ 685951 h 24"/>
                      <a:gd name="T10" fmla="*/ 0 w 80"/>
                      <a:gd name="T11" fmla="*/ 2200760 h 24"/>
                      <a:gd name="T12" fmla="*/ 3171432 w 80"/>
                      <a:gd name="T13" fmla="*/ 2200760 h 24"/>
                      <a:gd name="T14" fmla="*/ 4869395 w 80"/>
                      <a:gd name="T15" fmla="*/ 2771127 h 24"/>
                      <a:gd name="T16" fmla="*/ 6563742 w 80"/>
                      <a:gd name="T17" fmla="*/ 2200760 h 24"/>
                      <a:gd name="T18" fmla="*/ 9735230 w 80"/>
                      <a:gd name="T19" fmla="*/ 2200760 h 24"/>
                      <a:gd name="T20" fmla="*/ 9735230 w 80"/>
                      <a:gd name="T21" fmla="*/ 68595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24"/>
                      <a:gd name="T35" fmla="*/ 80 w 80"/>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24">
                        <a:moveTo>
                          <a:pt x="80" y="6"/>
                        </a:moveTo>
                        <a:cubicBezTo>
                          <a:pt x="54" y="6"/>
                          <a:pt x="54" y="6"/>
                          <a:pt x="54" y="6"/>
                        </a:cubicBezTo>
                        <a:cubicBezTo>
                          <a:pt x="51" y="3"/>
                          <a:pt x="46" y="0"/>
                          <a:pt x="40" y="0"/>
                        </a:cubicBezTo>
                        <a:cubicBezTo>
                          <a:pt x="34" y="0"/>
                          <a:pt x="29" y="3"/>
                          <a:pt x="26" y="6"/>
                        </a:cubicBezTo>
                        <a:cubicBezTo>
                          <a:pt x="0" y="6"/>
                          <a:pt x="0" y="6"/>
                          <a:pt x="0" y="6"/>
                        </a:cubicBezTo>
                        <a:cubicBezTo>
                          <a:pt x="0" y="19"/>
                          <a:pt x="0" y="19"/>
                          <a:pt x="0" y="19"/>
                        </a:cubicBezTo>
                        <a:cubicBezTo>
                          <a:pt x="26" y="19"/>
                          <a:pt x="26" y="19"/>
                          <a:pt x="26" y="19"/>
                        </a:cubicBezTo>
                        <a:cubicBezTo>
                          <a:pt x="29" y="22"/>
                          <a:pt x="34" y="24"/>
                          <a:pt x="40" y="24"/>
                        </a:cubicBezTo>
                        <a:cubicBezTo>
                          <a:pt x="46" y="24"/>
                          <a:pt x="51" y="22"/>
                          <a:pt x="54" y="19"/>
                        </a:cubicBezTo>
                        <a:cubicBezTo>
                          <a:pt x="80" y="19"/>
                          <a:pt x="80" y="19"/>
                          <a:pt x="80" y="19"/>
                        </a:cubicBezTo>
                        <a:lnTo>
                          <a:pt x="80" y="6"/>
                        </a:lnTo>
                        <a:close/>
                      </a:path>
                    </a:pathLst>
                  </a:custGeom>
                  <a:gradFill rotWithShape="1">
                    <a:gsLst>
                      <a:gs pos="0">
                        <a:srgbClr val="E5EFF9"/>
                      </a:gs>
                      <a:gs pos="100000">
                        <a:srgbClr val="8CB6E4"/>
                      </a:gs>
                    </a:gsLst>
                    <a:lin ang="5400000" scaled="1"/>
                  </a:gradFill>
                  <a:ln w="9525">
                    <a:noFill/>
                    <a:round/>
                    <a:headEnd/>
                    <a:tailEnd/>
                  </a:ln>
                </p:spPr>
                <p:txBody>
                  <a:bodyPr/>
                  <a:lstStyle/>
                  <a:p>
                    <a:pPr>
                      <a:buNone/>
                    </a:pPr>
                    <a:endParaRPr lang="en-US"/>
                  </a:p>
                </p:txBody>
              </p:sp>
              <p:sp>
                <p:nvSpPr>
                  <p:cNvPr id="8265" name="Rectangle 29"/>
                  <p:cNvSpPr>
                    <a:spLocks noChangeArrowheads="1"/>
                  </p:cNvSpPr>
                  <p:nvPr/>
                </p:nvSpPr>
                <p:spPr bwMode="auto">
                  <a:xfrm>
                    <a:off x="4531" y="3567"/>
                    <a:ext cx="832" cy="27"/>
                  </a:xfrm>
                  <a:prstGeom prst="rect">
                    <a:avLst/>
                  </a:prstGeom>
                  <a:gradFill rotWithShape="1">
                    <a:gsLst>
                      <a:gs pos="0">
                        <a:srgbClr val="313131"/>
                      </a:gs>
                      <a:gs pos="100000">
                        <a:srgbClr val="696969"/>
                      </a:gs>
                    </a:gsLst>
                    <a:lin ang="5400000" scaled="1"/>
                  </a:gradFill>
                  <a:ln w="9525">
                    <a:noFill/>
                    <a:miter lim="800000"/>
                    <a:headEnd/>
                    <a:tailEnd/>
                  </a:ln>
                </p:spPr>
                <p:txBody>
                  <a:bodyPr/>
                  <a:lstStyle/>
                  <a:p>
                    <a:pPr>
                      <a:buNone/>
                    </a:pPr>
                    <a:endParaRPr lang="en-US"/>
                  </a:p>
                </p:txBody>
              </p:sp>
              <p:sp>
                <p:nvSpPr>
                  <p:cNvPr id="8266" name="Oval 30"/>
                  <p:cNvSpPr>
                    <a:spLocks noChangeArrowheads="1"/>
                  </p:cNvSpPr>
                  <p:nvPr/>
                </p:nvSpPr>
                <p:spPr bwMode="auto">
                  <a:xfrm>
                    <a:off x="5263" y="3391"/>
                    <a:ext cx="44" cy="39"/>
                  </a:xfrm>
                  <a:prstGeom prst="ellipse">
                    <a:avLst/>
                  </a:prstGeom>
                  <a:gradFill rotWithShape="1">
                    <a:gsLst>
                      <a:gs pos="0">
                        <a:srgbClr val="F1F1F1"/>
                      </a:gs>
                      <a:gs pos="100000">
                        <a:srgbClr val="A8A8A8"/>
                      </a:gs>
                    </a:gsLst>
                    <a:path path="shape">
                      <a:fillToRect l="50000" t="50000" r="50000" b="50000"/>
                    </a:path>
                  </a:gradFill>
                  <a:ln w="6350">
                    <a:noFill/>
                    <a:round/>
                    <a:headEnd/>
                    <a:tailEnd/>
                  </a:ln>
                </p:spPr>
                <p:txBody>
                  <a:bodyPr/>
                  <a:lstStyle/>
                  <a:p>
                    <a:pPr>
                      <a:buNone/>
                    </a:pPr>
                    <a:endParaRPr lang="en-US"/>
                  </a:p>
                </p:txBody>
              </p:sp>
            </p:grpSp>
            <p:pic>
              <p:nvPicPr>
                <p:cNvPr id="8260" name="Picture 194" descr="logo2"/>
                <p:cNvPicPr>
                  <a:picLocks noChangeAspect="1" noChangeArrowheads="1"/>
                </p:cNvPicPr>
                <p:nvPr/>
              </p:nvPicPr>
              <p:blipFill>
                <a:blip r:embed="rId6" cstate="print"/>
                <a:srcRect/>
                <a:stretch>
                  <a:fillRect/>
                </a:stretch>
              </p:blipFill>
              <p:spPr bwMode="auto">
                <a:xfrm>
                  <a:off x="8099464" y="4091863"/>
                  <a:ext cx="450629" cy="403294"/>
                </a:xfrm>
                <a:prstGeom prst="rect">
                  <a:avLst/>
                </a:prstGeom>
                <a:noFill/>
                <a:ln w="9525">
                  <a:noFill/>
                  <a:miter lim="800000"/>
                  <a:headEnd/>
                  <a:tailEnd/>
                </a:ln>
              </p:spPr>
            </p:pic>
          </p:grpSp>
          <p:grpSp>
            <p:nvGrpSpPr>
              <p:cNvPr id="7" name="Group 251"/>
              <p:cNvGrpSpPr>
                <a:grpSpLocks/>
              </p:cNvGrpSpPr>
              <p:nvPr/>
            </p:nvGrpSpPr>
            <p:grpSpPr bwMode="auto">
              <a:xfrm>
                <a:off x="5488067" y="3771483"/>
                <a:ext cx="1286404" cy="594932"/>
                <a:chOff x="7553269" y="3979771"/>
                <a:chExt cx="1286413" cy="594952"/>
              </a:xfrm>
            </p:grpSpPr>
            <p:grpSp>
              <p:nvGrpSpPr>
                <p:cNvPr id="8" name="Group 24"/>
                <p:cNvGrpSpPr>
                  <a:grpSpLocks/>
                </p:cNvGrpSpPr>
                <p:nvPr/>
              </p:nvGrpSpPr>
              <p:grpSpPr bwMode="auto">
                <a:xfrm>
                  <a:off x="7553269" y="3979771"/>
                  <a:ext cx="1286413" cy="594952"/>
                  <a:chOff x="4499" y="3181"/>
                  <a:chExt cx="893" cy="413"/>
                </a:xfrm>
              </p:grpSpPr>
              <p:sp>
                <p:nvSpPr>
                  <p:cNvPr id="8251" name="Freeform 25"/>
                  <p:cNvSpPr>
                    <a:spLocks/>
                  </p:cNvSpPr>
                  <p:nvPr/>
                </p:nvSpPr>
                <p:spPr bwMode="auto">
                  <a:xfrm>
                    <a:off x="4506" y="3181"/>
                    <a:ext cx="880" cy="48"/>
                  </a:xfrm>
                  <a:custGeom>
                    <a:avLst/>
                    <a:gdLst>
                      <a:gd name="T0" fmla="*/ 0 w 880"/>
                      <a:gd name="T1" fmla="*/ 48 h 48"/>
                      <a:gd name="T2" fmla="*/ 103 w 880"/>
                      <a:gd name="T3" fmla="*/ 3 h 48"/>
                      <a:gd name="T4" fmla="*/ 119 w 880"/>
                      <a:gd name="T5" fmla="*/ 0 h 48"/>
                      <a:gd name="T6" fmla="*/ 789 w 880"/>
                      <a:gd name="T7" fmla="*/ 0 h 48"/>
                      <a:gd name="T8" fmla="*/ 802 w 880"/>
                      <a:gd name="T9" fmla="*/ 3 h 48"/>
                      <a:gd name="T10" fmla="*/ 880 w 880"/>
                      <a:gd name="T11" fmla="*/ 48 h 48"/>
                      <a:gd name="T12" fmla="*/ 0 w 880"/>
                      <a:gd name="T13" fmla="*/ 48 h 48"/>
                      <a:gd name="T14" fmla="*/ 0 60000 65536"/>
                      <a:gd name="T15" fmla="*/ 0 60000 65536"/>
                      <a:gd name="T16" fmla="*/ 0 60000 65536"/>
                      <a:gd name="T17" fmla="*/ 0 60000 65536"/>
                      <a:gd name="T18" fmla="*/ 0 60000 65536"/>
                      <a:gd name="T19" fmla="*/ 0 60000 65536"/>
                      <a:gd name="T20" fmla="*/ 0 60000 65536"/>
                      <a:gd name="T21" fmla="*/ 0 w 880"/>
                      <a:gd name="T22" fmla="*/ 0 h 48"/>
                      <a:gd name="T23" fmla="*/ 880 w 880"/>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0" h="48">
                        <a:moveTo>
                          <a:pt x="0" y="48"/>
                        </a:moveTo>
                        <a:lnTo>
                          <a:pt x="103" y="3"/>
                        </a:lnTo>
                        <a:lnTo>
                          <a:pt x="119" y="0"/>
                        </a:lnTo>
                        <a:lnTo>
                          <a:pt x="789" y="0"/>
                        </a:lnTo>
                        <a:lnTo>
                          <a:pt x="802" y="3"/>
                        </a:lnTo>
                        <a:lnTo>
                          <a:pt x="880" y="48"/>
                        </a:lnTo>
                        <a:lnTo>
                          <a:pt x="0" y="48"/>
                        </a:lnTo>
                        <a:close/>
                      </a:path>
                    </a:pathLst>
                  </a:custGeom>
                  <a:gradFill rotWithShape="1">
                    <a:gsLst>
                      <a:gs pos="0">
                        <a:srgbClr val="C8DCF2"/>
                      </a:gs>
                      <a:gs pos="100000">
                        <a:srgbClr val="8CB6E4"/>
                      </a:gs>
                    </a:gsLst>
                    <a:lin ang="5400000" scaled="1"/>
                  </a:gradFill>
                  <a:ln w="6350">
                    <a:noFill/>
                    <a:round/>
                    <a:headEnd/>
                    <a:tailEnd/>
                  </a:ln>
                </p:spPr>
                <p:txBody>
                  <a:bodyPr/>
                  <a:lstStyle/>
                  <a:p>
                    <a:pPr>
                      <a:buNone/>
                    </a:pPr>
                    <a:endParaRPr lang="en-US"/>
                  </a:p>
                </p:txBody>
              </p:sp>
              <p:sp>
                <p:nvSpPr>
                  <p:cNvPr id="8252" name="Freeform 26"/>
                  <p:cNvSpPr>
                    <a:spLocks/>
                  </p:cNvSpPr>
                  <p:nvPr/>
                </p:nvSpPr>
                <p:spPr bwMode="auto">
                  <a:xfrm>
                    <a:off x="4499" y="3229"/>
                    <a:ext cx="893" cy="336"/>
                  </a:xfrm>
                  <a:custGeom>
                    <a:avLst/>
                    <a:gdLst>
                      <a:gd name="T0" fmla="*/ 33588610 w 277"/>
                      <a:gd name="T1" fmla="*/ 11610457 h 105"/>
                      <a:gd name="T2" fmla="*/ 33215962 w 277"/>
                      <a:gd name="T3" fmla="*/ 11819878 h 105"/>
                      <a:gd name="T4" fmla="*/ 372549 w 277"/>
                      <a:gd name="T5" fmla="*/ 11819878 h 105"/>
                      <a:gd name="T6" fmla="*/ 0 w 277"/>
                      <a:gd name="T7" fmla="*/ 11610457 h 105"/>
                      <a:gd name="T8" fmla="*/ 0 w 277"/>
                      <a:gd name="T9" fmla="*/ 209389 h 105"/>
                      <a:gd name="T10" fmla="*/ 372549 w 277"/>
                      <a:gd name="T11" fmla="*/ 0 h 105"/>
                      <a:gd name="T12" fmla="*/ 33215962 w 277"/>
                      <a:gd name="T13" fmla="*/ 0 h 105"/>
                      <a:gd name="T14" fmla="*/ 33588610 w 277"/>
                      <a:gd name="T15" fmla="*/ 209389 h 105"/>
                      <a:gd name="T16" fmla="*/ 33588610 w 277"/>
                      <a:gd name="T17" fmla="*/ 11610457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7"/>
                      <a:gd name="T28" fmla="*/ 0 h 105"/>
                      <a:gd name="T29" fmla="*/ 277 w 277"/>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7" h="105">
                        <a:moveTo>
                          <a:pt x="277" y="103"/>
                        </a:moveTo>
                        <a:cubicBezTo>
                          <a:pt x="277" y="104"/>
                          <a:pt x="275" y="105"/>
                          <a:pt x="274" y="105"/>
                        </a:cubicBezTo>
                        <a:cubicBezTo>
                          <a:pt x="3" y="105"/>
                          <a:pt x="3" y="105"/>
                          <a:pt x="3" y="105"/>
                        </a:cubicBezTo>
                        <a:cubicBezTo>
                          <a:pt x="1" y="105"/>
                          <a:pt x="0" y="104"/>
                          <a:pt x="0" y="103"/>
                        </a:cubicBezTo>
                        <a:cubicBezTo>
                          <a:pt x="0" y="2"/>
                          <a:pt x="0" y="2"/>
                          <a:pt x="0" y="2"/>
                        </a:cubicBezTo>
                        <a:cubicBezTo>
                          <a:pt x="0" y="0"/>
                          <a:pt x="1" y="0"/>
                          <a:pt x="3" y="0"/>
                        </a:cubicBezTo>
                        <a:cubicBezTo>
                          <a:pt x="274" y="0"/>
                          <a:pt x="274" y="0"/>
                          <a:pt x="274" y="0"/>
                        </a:cubicBezTo>
                        <a:cubicBezTo>
                          <a:pt x="275" y="0"/>
                          <a:pt x="277" y="0"/>
                          <a:pt x="277" y="2"/>
                        </a:cubicBezTo>
                        <a:lnTo>
                          <a:pt x="277" y="103"/>
                        </a:lnTo>
                        <a:close/>
                      </a:path>
                    </a:pathLst>
                  </a:custGeom>
                  <a:gradFill rotWithShape="1">
                    <a:gsLst>
                      <a:gs pos="0">
                        <a:srgbClr val="8CB6E4"/>
                      </a:gs>
                      <a:gs pos="50000">
                        <a:srgbClr val="E5EFF9"/>
                      </a:gs>
                      <a:gs pos="100000">
                        <a:srgbClr val="8CB6E4"/>
                      </a:gs>
                    </a:gsLst>
                    <a:lin ang="0" scaled="1"/>
                  </a:gradFill>
                  <a:ln w="4763">
                    <a:noFill/>
                    <a:miter lim="800000"/>
                    <a:headEnd/>
                    <a:tailEnd/>
                  </a:ln>
                </p:spPr>
                <p:txBody>
                  <a:bodyPr/>
                  <a:lstStyle/>
                  <a:p>
                    <a:pPr>
                      <a:buNone/>
                    </a:pPr>
                    <a:endParaRPr lang="en-US"/>
                  </a:p>
                </p:txBody>
              </p:sp>
              <p:sp>
                <p:nvSpPr>
                  <p:cNvPr id="8253" name="Rectangle 27"/>
                  <p:cNvSpPr>
                    <a:spLocks noChangeArrowheads="1"/>
                  </p:cNvSpPr>
                  <p:nvPr/>
                </p:nvSpPr>
                <p:spPr bwMode="auto">
                  <a:xfrm>
                    <a:off x="4577" y="3290"/>
                    <a:ext cx="251" cy="67"/>
                  </a:xfrm>
                  <a:prstGeom prst="rect">
                    <a:avLst/>
                  </a:prstGeom>
                  <a:gradFill rotWithShape="1">
                    <a:gsLst>
                      <a:gs pos="0">
                        <a:srgbClr val="E5EFF9"/>
                      </a:gs>
                      <a:gs pos="100000">
                        <a:srgbClr val="8CB6E4"/>
                      </a:gs>
                    </a:gsLst>
                    <a:lin ang="5400000" scaled="1"/>
                  </a:gradFill>
                  <a:ln w="9525">
                    <a:noFill/>
                    <a:miter lim="800000"/>
                    <a:headEnd/>
                    <a:tailEnd/>
                  </a:ln>
                </p:spPr>
                <p:txBody>
                  <a:bodyPr/>
                  <a:lstStyle/>
                  <a:p>
                    <a:pPr>
                      <a:buNone/>
                    </a:pPr>
                    <a:endParaRPr lang="en-US"/>
                  </a:p>
                </p:txBody>
              </p:sp>
              <p:sp>
                <p:nvSpPr>
                  <p:cNvPr id="8254" name="Freeform 28"/>
                  <p:cNvSpPr>
                    <a:spLocks/>
                  </p:cNvSpPr>
                  <p:nvPr/>
                </p:nvSpPr>
                <p:spPr bwMode="auto">
                  <a:xfrm>
                    <a:off x="4573" y="3408"/>
                    <a:ext cx="258" cy="77"/>
                  </a:xfrm>
                  <a:custGeom>
                    <a:avLst/>
                    <a:gdLst>
                      <a:gd name="T0" fmla="*/ 9735230 w 80"/>
                      <a:gd name="T1" fmla="*/ 685951 h 24"/>
                      <a:gd name="T2" fmla="*/ 6563742 w 80"/>
                      <a:gd name="T3" fmla="*/ 685951 h 24"/>
                      <a:gd name="T4" fmla="*/ 4869395 w 80"/>
                      <a:gd name="T5" fmla="*/ 0 h 24"/>
                      <a:gd name="T6" fmla="*/ 3171432 w 80"/>
                      <a:gd name="T7" fmla="*/ 685951 h 24"/>
                      <a:gd name="T8" fmla="*/ 0 w 80"/>
                      <a:gd name="T9" fmla="*/ 685951 h 24"/>
                      <a:gd name="T10" fmla="*/ 0 w 80"/>
                      <a:gd name="T11" fmla="*/ 2200760 h 24"/>
                      <a:gd name="T12" fmla="*/ 3171432 w 80"/>
                      <a:gd name="T13" fmla="*/ 2200760 h 24"/>
                      <a:gd name="T14" fmla="*/ 4869395 w 80"/>
                      <a:gd name="T15" fmla="*/ 2771127 h 24"/>
                      <a:gd name="T16" fmla="*/ 6563742 w 80"/>
                      <a:gd name="T17" fmla="*/ 2200760 h 24"/>
                      <a:gd name="T18" fmla="*/ 9735230 w 80"/>
                      <a:gd name="T19" fmla="*/ 2200760 h 24"/>
                      <a:gd name="T20" fmla="*/ 9735230 w 80"/>
                      <a:gd name="T21" fmla="*/ 68595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24"/>
                      <a:gd name="T35" fmla="*/ 80 w 80"/>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24">
                        <a:moveTo>
                          <a:pt x="80" y="6"/>
                        </a:moveTo>
                        <a:cubicBezTo>
                          <a:pt x="54" y="6"/>
                          <a:pt x="54" y="6"/>
                          <a:pt x="54" y="6"/>
                        </a:cubicBezTo>
                        <a:cubicBezTo>
                          <a:pt x="51" y="3"/>
                          <a:pt x="46" y="0"/>
                          <a:pt x="40" y="0"/>
                        </a:cubicBezTo>
                        <a:cubicBezTo>
                          <a:pt x="34" y="0"/>
                          <a:pt x="29" y="3"/>
                          <a:pt x="26" y="6"/>
                        </a:cubicBezTo>
                        <a:cubicBezTo>
                          <a:pt x="0" y="6"/>
                          <a:pt x="0" y="6"/>
                          <a:pt x="0" y="6"/>
                        </a:cubicBezTo>
                        <a:cubicBezTo>
                          <a:pt x="0" y="19"/>
                          <a:pt x="0" y="19"/>
                          <a:pt x="0" y="19"/>
                        </a:cubicBezTo>
                        <a:cubicBezTo>
                          <a:pt x="26" y="19"/>
                          <a:pt x="26" y="19"/>
                          <a:pt x="26" y="19"/>
                        </a:cubicBezTo>
                        <a:cubicBezTo>
                          <a:pt x="29" y="22"/>
                          <a:pt x="34" y="24"/>
                          <a:pt x="40" y="24"/>
                        </a:cubicBezTo>
                        <a:cubicBezTo>
                          <a:pt x="46" y="24"/>
                          <a:pt x="51" y="22"/>
                          <a:pt x="54" y="19"/>
                        </a:cubicBezTo>
                        <a:cubicBezTo>
                          <a:pt x="80" y="19"/>
                          <a:pt x="80" y="19"/>
                          <a:pt x="80" y="19"/>
                        </a:cubicBezTo>
                        <a:lnTo>
                          <a:pt x="80" y="6"/>
                        </a:lnTo>
                        <a:close/>
                      </a:path>
                    </a:pathLst>
                  </a:custGeom>
                  <a:gradFill rotWithShape="1">
                    <a:gsLst>
                      <a:gs pos="0">
                        <a:srgbClr val="E5EFF9"/>
                      </a:gs>
                      <a:gs pos="100000">
                        <a:srgbClr val="8CB6E4"/>
                      </a:gs>
                    </a:gsLst>
                    <a:lin ang="5400000" scaled="1"/>
                  </a:gradFill>
                  <a:ln w="9525">
                    <a:noFill/>
                    <a:round/>
                    <a:headEnd/>
                    <a:tailEnd/>
                  </a:ln>
                </p:spPr>
                <p:txBody>
                  <a:bodyPr/>
                  <a:lstStyle/>
                  <a:p>
                    <a:pPr>
                      <a:buNone/>
                    </a:pPr>
                    <a:endParaRPr lang="en-US"/>
                  </a:p>
                </p:txBody>
              </p:sp>
              <p:sp>
                <p:nvSpPr>
                  <p:cNvPr id="8255" name="Rectangle 29"/>
                  <p:cNvSpPr>
                    <a:spLocks noChangeArrowheads="1"/>
                  </p:cNvSpPr>
                  <p:nvPr/>
                </p:nvSpPr>
                <p:spPr bwMode="auto">
                  <a:xfrm>
                    <a:off x="4531" y="3567"/>
                    <a:ext cx="832" cy="27"/>
                  </a:xfrm>
                  <a:prstGeom prst="rect">
                    <a:avLst/>
                  </a:prstGeom>
                  <a:gradFill rotWithShape="1">
                    <a:gsLst>
                      <a:gs pos="0">
                        <a:srgbClr val="313131"/>
                      </a:gs>
                      <a:gs pos="100000">
                        <a:srgbClr val="696969"/>
                      </a:gs>
                    </a:gsLst>
                    <a:lin ang="5400000" scaled="1"/>
                  </a:gradFill>
                  <a:ln w="9525">
                    <a:noFill/>
                    <a:miter lim="800000"/>
                    <a:headEnd/>
                    <a:tailEnd/>
                  </a:ln>
                </p:spPr>
                <p:txBody>
                  <a:bodyPr/>
                  <a:lstStyle/>
                  <a:p>
                    <a:pPr>
                      <a:buNone/>
                    </a:pPr>
                    <a:endParaRPr lang="en-US"/>
                  </a:p>
                </p:txBody>
              </p:sp>
              <p:sp>
                <p:nvSpPr>
                  <p:cNvPr id="8256" name="Oval 30"/>
                  <p:cNvSpPr>
                    <a:spLocks noChangeArrowheads="1"/>
                  </p:cNvSpPr>
                  <p:nvPr/>
                </p:nvSpPr>
                <p:spPr bwMode="auto">
                  <a:xfrm>
                    <a:off x="5263" y="3391"/>
                    <a:ext cx="44" cy="39"/>
                  </a:xfrm>
                  <a:prstGeom prst="ellipse">
                    <a:avLst/>
                  </a:prstGeom>
                  <a:gradFill rotWithShape="1">
                    <a:gsLst>
                      <a:gs pos="0">
                        <a:srgbClr val="F1F1F1"/>
                      </a:gs>
                      <a:gs pos="100000">
                        <a:srgbClr val="A8A8A8"/>
                      </a:gs>
                    </a:gsLst>
                    <a:path path="shape">
                      <a:fillToRect l="50000" t="50000" r="50000" b="50000"/>
                    </a:path>
                  </a:gradFill>
                  <a:ln w="6350">
                    <a:noFill/>
                    <a:round/>
                    <a:headEnd/>
                    <a:tailEnd/>
                  </a:ln>
                </p:spPr>
                <p:txBody>
                  <a:bodyPr/>
                  <a:lstStyle/>
                  <a:p>
                    <a:pPr>
                      <a:buNone/>
                    </a:pPr>
                    <a:endParaRPr lang="en-US"/>
                  </a:p>
                </p:txBody>
              </p:sp>
            </p:grpSp>
            <p:pic>
              <p:nvPicPr>
                <p:cNvPr id="8250" name="Picture 194" descr="logo2"/>
                <p:cNvPicPr>
                  <a:picLocks noChangeAspect="1" noChangeArrowheads="1"/>
                </p:cNvPicPr>
                <p:nvPr/>
              </p:nvPicPr>
              <p:blipFill>
                <a:blip r:embed="rId6" cstate="print"/>
                <a:srcRect/>
                <a:stretch>
                  <a:fillRect/>
                </a:stretch>
              </p:blipFill>
              <p:spPr bwMode="auto">
                <a:xfrm>
                  <a:off x="8099464" y="4091863"/>
                  <a:ext cx="450629" cy="403294"/>
                </a:xfrm>
                <a:prstGeom prst="rect">
                  <a:avLst/>
                </a:prstGeom>
                <a:noFill/>
                <a:ln w="9525">
                  <a:noFill/>
                  <a:miter lim="800000"/>
                  <a:headEnd/>
                  <a:tailEnd/>
                </a:ln>
              </p:spPr>
            </p:pic>
          </p:grpSp>
          <p:grpSp>
            <p:nvGrpSpPr>
              <p:cNvPr id="9" name="Group 262"/>
              <p:cNvGrpSpPr>
                <a:grpSpLocks/>
              </p:cNvGrpSpPr>
              <p:nvPr/>
            </p:nvGrpSpPr>
            <p:grpSpPr bwMode="auto">
              <a:xfrm>
                <a:off x="7301099" y="3771483"/>
                <a:ext cx="1286404" cy="594932"/>
                <a:chOff x="7553269" y="3979771"/>
                <a:chExt cx="1286413" cy="594952"/>
              </a:xfrm>
            </p:grpSpPr>
            <p:grpSp>
              <p:nvGrpSpPr>
                <p:cNvPr id="10" name="Group 24"/>
                <p:cNvGrpSpPr>
                  <a:grpSpLocks/>
                </p:cNvGrpSpPr>
                <p:nvPr/>
              </p:nvGrpSpPr>
              <p:grpSpPr bwMode="auto">
                <a:xfrm>
                  <a:off x="7553269" y="3979771"/>
                  <a:ext cx="1286413" cy="594952"/>
                  <a:chOff x="4499" y="3181"/>
                  <a:chExt cx="893" cy="413"/>
                </a:xfrm>
              </p:grpSpPr>
              <p:sp>
                <p:nvSpPr>
                  <p:cNvPr id="8241" name="Freeform 25"/>
                  <p:cNvSpPr>
                    <a:spLocks/>
                  </p:cNvSpPr>
                  <p:nvPr/>
                </p:nvSpPr>
                <p:spPr bwMode="auto">
                  <a:xfrm>
                    <a:off x="4506" y="3181"/>
                    <a:ext cx="880" cy="48"/>
                  </a:xfrm>
                  <a:custGeom>
                    <a:avLst/>
                    <a:gdLst>
                      <a:gd name="T0" fmla="*/ 0 w 880"/>
                      <a:gd name="T1" fmla="*/ 48 h 48"/>
                      <a:gd name="T2" fmla="*/ 103 w 880"/>
                      <a:gd name="T3" fmla="*/ 3 h 48"/>
                      <a:gd name="T4" fmla="*/ 119 w 880"/>
                      <a:gd name="T5" fmla="*/ 0 h 48"/>
                      <a:gd name="T6" fmla="*/ 789 w 880"/>
                      <a:gd name="T7" fmla="*/ 0 h 48"/>
                      <a:gd name="T8" fmla="*/ 802 w 880"/>
                      <a:gd name="T9" fmla="*/ 3 h 48"/>
                      <a:gd name="T10" fmla="*/ 880 w 880"/>
                      <a:gd name="T11" fmla="*/ 48 h 48"/>
                      <a:gd name="T12" fmla="*/ 0 w 880"/>
                      <a:gd name="T13" fmla="*/ 48 h 48"/>
                      <a:gd name="T14" fmla="*/ 0 60000 65536"/>
                      <a:gd name="T15" fmla="*/ 0 60000 65536"/>
                      <a:gd name="T16" fmla="*/ 0 60000 65536"/>
                      <a:gd name="T17" fmla="*/ 0 60000 65536"/>
                      <a:gd name="T18" fmla="*/ 0 60000 65536"/>
                      <a:gd name="T19" fmla="*/ 0 60000 65536"/>
                      <a:gd name="T20" fmla="*/ 0 60000 65536"/>
                      <a:gd name="T21" fmla="*/ 0 w 880"/>
                      <a:gd name="T22" fmla="*/ 0 h 48"/>
                      <a:gd name="T23" fmla="*/ 880 w 880"/>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0" h="48">
                        <a:moveTo>
                          <a:pt x="0" y="48"/>
                        </a:moveTo>
                        <a:lnTo>
                          <a:pt x="103" y="3"/>
                        </a:lnTo>
                        <a:lnTo>
                          <a:pt x="119" y="0"/>
                        </a:lnTo>
                        <a:lnTo>
                          <a:pt x="789" y="0"/>
                        </a:lnTo>
                        <a:lnTo>
                          <a:pt x="802" y="3"/>
                        </a:lnTo>
                        <a:lnTo>
                          <a:pt x="880" y="48"/>
                        </a:lnTo>
                        <a:lnTo>
                          <a:pt x="0" y="48"/>
                        </a:lnTo>
                        <a:close/>
                      </a:path>
                    </a:pathLst>
                  </a:custGeom>
                  <a:gradFill rotWithShape="1">
                    <a:gsLst>
                      <a:gs pos="0">
                        <a:srgbClr val="C8DCF2"/>
                      </a:gs>
                      <a:gs pos="100000">
                        <a:srgbClr val="8CB6E4"/>
                      </a:gs>
                    </a:gsLst>
                    <a:lin ang="5400000" scaled="1"/>
                  </a:gradFill>
                  <a:ln w="6350">
                    <a:noFill/>
                    <a:round/>
                    <a:headEnd/>
                    <a:tailEnd/>
                  </a:ln>
                </p:spPr>
                <p:txBody>
                  <a:bodyPr/>
                  <a:lstStyle/>
                  <a:p>
                    <a:pPr>
                      <a:buNone/>
                    </a:pPr>
                    <a:endParaRPr lang="en-US"/>
                  </a:p>
                </p:txBody>
              </p:sp>
              <p:sp>
                <p:nvSpPr>
                  <p:cNvPr id="8242" name="Freeform 26"/>
                  <p:cNvSpPr>
                    <a:spLocks/>
                  </p:cNvSpPr>
                  <p:nvPr/>
                </p:nvSpPr>
                <p:spPr bwMode="auto">
                  <a:xfrm>
                    <a:off x="4499" y="3229"/>
                    <a:ext cx="893" cy="336"/>
                  </a:xfrm>
                  <a:custGeom>
                    <a:avLst/>
                    <a:gdLst>
                      <a:gd name="T0" fmla="*/ 33588610 w 277"/>
                      <a:gd name="T1" fmla="*/ 11610457 h 105"/>
                      <a:gd name="T2" fmla="*/ 33215962 w 277"/>
                      <a:gd name="T3" fmla="*/ 11819878 h 105"/>
                      <a:gd name="T4" fmla="*/ 372549 w 277"/>
                      <a:gd name="T5" fmla="*/ 11819878 h 105"/>
                      <a:gd name="T6" fmla="*/ 0 w 277"/>
                      <a:gd name="T7" fmla="*/ 11610457 h 105"/>
                      <a:gd name="T8" fmla="*/ 0 w 277"/>
                      <a:gd name="T9" fmla="*/ 209389 h 105"/>
                      <a:gd name="T10" fmla="*/ 372549 w 277"/>
                      <a:gd name="T11" fmla="*/ 0 h 105"/>
                      <a:gd name="T12" fmla="*/ 33215962 w 277"/>
                      <a:gd name="T13" fmla="*/ 0 h 105"/>
                      <a:gd name="T14" fmla="*/ 33588610 w 277"/>
                      <a:gd name="T15" fmla="*/ 209389 h 105"/>
                      <a:gd name="T16" fmla="*/ 33588610 w 277"/>
                      <a:gd name="T17" fmla="*/ 11610457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7"/>
                      <a:gd name="T28" fmla="*/ 0 h 105"/>
                      <a:gd name="T29" fmla="*/ 277 w 277"/>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7" h="105">
                        <a:moveTo>
                          <a:pt x="277" y="103"/>
                        </a:moveTo>
                        <a:cubicBezTo>
                          <a:pt x="277" y="104"/>
                          <a:pt x="275" y="105"/>
                          <a:pt x="274" y="105"/>
                        </a:cubicBezTo>
                        <a:cubicBezTo>
                          <a:pt x="3" y="105"/>
                          <a:pt x="3" y="105"/>
                          <a:pt x="3" y="105"/>
                        </a:cubicBezTo>
                        <a:cubicBezTo>
                          <a:pt x="1" y="105"/>
                          <a:pt x="0" y="104"/>
                          <a:pt x="0" y="103"/>
                        </a:cubicBezTo>
                        <a:cubicBezTo>
                          <a:pt x="0" y="2"/>
                          <a:pt x="0" y="2"/>
                          <a:pt x="0" y="2"/>
                        </a:cubicBezTo>
                        <a:cubicBezTo>
                          <a:pt x="0" y="0"/>
                          <a:pt x="1" y="0"/>
                          <a:pt x="3" y="0"/>
                        </a:cubicBezTo>
                        <a:cubicBezTo>
                          <a:pt x="274" y="0"/>
                          <a:pt x="274" y="0"/>
                          <a:pt x="274" y="0"/>
                        </a:cubicBezTo>
                        <a:cubicBezTo>
                          <a:pt x="275" y="0"/>
                          <a:pt x="277" y="0"/>
                          <a:pt x="277" y="2"/>
                        </a:cubicBezTo>
                        <a:lnTo>
                          <a:pt x="277" y="103"/>
                        </a:lnTo>
                        <a:close/>
                      </a:path>
                    </a:pathLst>
                  </a:custGeom>
                  <a:gradFill rotWithShape="1">
                    <a:gsLst>
                      <a:gs pos="0">
                        <a:srgbClr val="8CB6E4"/>
                      </a:gs>
                      <a:gs pos="50000">
                        <a:srgbClr val="E5EFF9"/>
                      </a:gs>
                      <a:gs pos="100000">
                        <a:srgbClr val="8CB6E4"/>
                      </a:gs>
                    </a:gsLst>
                    <a:lin ang="0" scaled="1"/>
                  </a:gradFill>
                  <a:ln w="4763">
                    <a:noFill/>
                    <a:miter lim="800000"/>
                    <a:headEnd/>
                    <a:tailEnd/>
                  </a:ln>
                </p:spPr>
                <p:txBody>
                  <a:bodyPr/>
                  <a:lstStyle/>
                  <a:p>
                    <a:pPr>
                      <a:buNone/>
                    </a:pPr>
                    <a:endParaRPr lang="en-US"/>
                  </a:p>
                </p:txBody>
              </p:sp>
              <p:sp>
                <p:nvSpPr>
                  <p:cNvPr id="8243" name="Rectangle 27"/>
                  <p:cNvSpPr>
                    <a:spLocks noChangeArrowheads="1"/>
                  </p:cNvSpPr>
                  <p:nvPr/>
                </p:nvSpPr>
                <p:spPr bwMode="auto">
                  <a:xfrm>
                    <a:off x="4577" y="3290"/>
                    <a:ext cx="251" cy="67"/>
                  </a:xfrm>
                  <a:prstGeom prst="rect">
                    <a:avLst/>
                  </a:prstGeom>
                  <a:gradFill rotWithShape="1">
                    <a:gsLst>
                      <a:gs pos="0">
                        <a:srgbClr val="E5EFF9"/>
                      </a:gs>
                      <a:gs pos="100000">
                        <a:srgbClr val="8CB6E4"/>
                      </a:gs>
                    </a:gsLst>
                    <a:lin ang="5400000" scaled="1"/>
                  </a:gradFill>
                  <a:ln w="9525">
                    <a:noFill/>
                    <a:miter lim="800000"/>
                    <a:headEnd/>
                    <a:tailEnd/>
                  </a:ln>
                </p:spPr>
                <p:txBody>
                  <a:bodyPr/>
                  <a:lstStyle/>
                  <a:p>
                    <a:pPr>
                      <a:buNone/>
                    </a:pPr>
                    <a:endParaRPr lang="en-US"/>
                  </a:p>
                </p:txBody>
              </p:sp>
              <p:sp>
                <p:nvSpPr>
                  <p:cNvPr id="8244" name="Freeform 28"/>
                  <p:cNvSpPr>
                    <a:spLocks/>
                  </p:cNvSpPr>
                  <p:nvPr/>
                </p:nvSpPr>
                <p:spPr bwMode="auto">
                  <a:xfrm>
                    <a:off x="4573" y="3408"/>
                    <a:ext cx="258" cy="77"/>
                  </a:xfrm>
                  <a:custGeom>
                    <a:avLst/>
                    <a:gdLst>
                      <a:gd name="T0" fmla="*/ 9735230 w 80"/>
                      <a:gd name="T1" fmla="*/ 685951 h 24"/>
                      <a:gd name="T2" fmla="*/ 6563742 w 80"/>
                      <a:gd name="T3" fmla="*/ 685951 h 24"/>
                      <a:gd name="T4" fmla="*/ 4869395 w 80"/>
                      <a:gd name="T5" fmla="*/ 0 h 24"/>
                      <a:gd name="T6" fmla="*/ 3171432 w 80"/>
                      <a:gd name="T7" fmla="*/ 685951 h 24"/>
                      <a:gd name="T8" fmla="*/ 0 w 80"/>
                      <a:gd name="T9" fmla="*/ 685951 h 24"/>
                      <a:gd name="T10" fmla="*/ 0 w 80"/>
                      <a:gd name="T11" fmla="*/ 2200760 h 24"/>
                      <a:gd name="T12" fmla="*/ 3171432 w 80"/>
                      <a:gd name="T13" fmla="*/ 2200760 h 24"/>
                      <a:gd name="T14" fmla="*/ 4869395 w 80"/>
                      <a:gd name="T15" fmla="*/ 2771127 h 24"/>
                      <a:gd name="T16" fmla="*/ 6563742 w 80"/>
                      <a:gd name="T17" fmla="*/ 2200760 h 24"/>
                      <a:gd name="T18" fmla="*/ 9735230 w 80"/>
                      <a:gd name="T19" fmla="*/ 2200760 h 24"/>
                      <a:gd name="T20" fmla="*/ 9735230 w 80"/>
                      <a:gd name="T21" fmla="*/ 68595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24"/>
                      <a:gd name="T35" fmla="*/ 80 w 80"/>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24">
                        <a:moveTo>
                          <a:pt x="80" y="6"/>
                        </a:moveTo>
                        <a:cubicBezTo>
                          <a:pt x="54" y="6"/>
                          <a:pt x="54" y="6"/>
                          <a:pt x="54" y="6"/>
                        </a:cubicBezTo>
                        <a:cubicBezTo>
                          <a:pt x="51" y="3"/>
                          <a:pt x="46" y="0"/>
                          <a:pt x="40" y="0"/>
                        </a:cubicBezTo>
                        <a:cubicBezTo>
                          <a:pt x="34" y="0"/>
                          <a:pt x="29" y="3"/>
                          <a:pt x="26" y="6"/>
                        </a:cubicBezTo>
                        <a:cubicBezTo>
                          <a:pt x="0" y="6"/>
                          <a:pt x="0" y="6"/>
                          <a:pt x="0" y="6"/>
                        </a:cubicBezTo>
                        <a:cubicBezTo>
                          <a:pt x="0" y="19"/>
                          <a:pt x="0" y="19"/>
                          <a:pt x="0" y="19"/>
                        </a:cubicBezTo>
                        <a:cubicBezTo>
                          <a:pt x="26" y="19"/>
                          <a:pt x="26" y="19"/>
                          <a:pt x="26" y="19"/>
                        </a:cubicBezTo>
                        <a:cubicBezTo>
                          <a:pt x="29" y="22"/>
                          <a:pt x="34" y="24"/>
                          <a:pt x="40" y="24"/>
                        </a:cubicBezTo>
                        <a:cubicBezTo>
                          <a:pt x="46" y="24"/>
                          <a:pt x="51" y="22"/>
                          <a:pt x="54" y="19"/>
                        </a:cubicBezTo>
                        <a:cubicBezTo>
                          <a:pt x="80" y="19"/>
                          <a:pt x="80" y="19"/>
                          <a:pt x="80" y="19"/>
                        </a:cubicBezTo>
                        <a:lnTo>
                          <a:pt x="80" y="6"/>
                        </a:lnTo>
                        <a:close/>
                      </a:path>
                    </a:pathLst>
                  </a:custGeom>
                  <a:gradFill rotWithShape="1">
                    <a:gsLst>
                      <a:gs pos="0">
                        <a:srgbClr val="E5EFF9"/>
                      </a:gs>
                      <a:gs pos="100000">
                        <a:srgbClr val="8CB6E4"/>
                      </a:gs>
                    </a:gsLst>
                    <a:lin ang="5400000" scaled="1"/>
                  </a:gradFill>
                  <a:ln w="9525">
                    <a:noFill/>
                    <a:round/>
                    <a:headEnd/>
                    <a:tailEnd/>
                  </a:ln>
                </p:spPr>
                <p:txBody>
                  <a:bodyPr/>
                  <a:lstStyle/>
                  <a:p>
                    <a:pPr>
                      <a:buNone/>
                    </a:pPr>
                    <a:endParaRPr lang="en-US"/>
                  </a:p>
                </p:txBody>
              </p:sp>
              <p:sp>
                <p:nvSpPr>
                  <p:cNvPr id="8245" name="Rectangle 29"/>
                  <p:cNvSpPr>
                    <a:spLocks noChangeArrowheads="1"/>
                  </p:cNvSpPr>
                  <p:nvPr/>
                </p:nvSpPr>
                <p:spPr bwMode="auto">
                  <a:xfrm>
                    <a:off x="4531" y="3567"/>
                    <a:ext cx="832" cy="27"/>
                  </a:xfrm>
                  <a:prstGeom prst="rect">
                    <a:avLst/>
                  </a:prstGeom>
                  <a:gradFill rotWithShape="1">
                    <a:gsLst>
                      <a:gs pos="0">
                        <a:srgbClr val="313131"/>
                      </a:gs>
                      <a:gs pos="100000">
                        <a:srgbClr val="696969"/>
                      </a:gs>
                    </a:gsLst>
                    <a:lin ang="5400000" scaled="1"/>
                  </a:gradFill>
                  <a:ln w="9525">
                    <a:noFill/>
                    <a:miter lim="800000"/>
                    <a:headEnd/>
                    <a:tailEnd/>
                  </a:ln>
                </p:spPr>
                <p:txBody>
                  <a:bodyPr/>
                  <a:lstStyle/>
                  <a:p>
                    <a:pPr>
                      <a:buNone/>
                    </a:pPr>
                    <a:endParaRPr lang="en-US"/>
                  </a:p>
                </p:txBody>
              </p:sp>
              <p:sp>
                <p:nvSpPr>
                  <p:cNvPr id="8246" name="Oval 30"/>
                  <p:cNvSpPr>
                    <a:spLocks noChangeArrowheads="1"/>
                  </p:cNvSpPr>
                  <p:nvPr/>
                </p:nvSpPr>
                <p:spPr bwMode="auto">
                  <a:xfrm>
                    <a:off x="5263" y="3391"/>
                    <a:ext cx="44" cy="39"/>
                  </a:xfrm>
                  <a:prstGeom prst="ellipse">
                    <a:avLst/>
                  </a:prstGeom>
                  <a:gradFill rotWithShape="1">
                    <a:gsLst>
                      <a:gs pos="0">
                        <a:srgbClr val="F1F1F1"/>
                      </a:gs>
                      <a:gs pos="100000">
                        <a:srgbClr val="A8A8A8"/>
                      </a:gs>
                    </a:gsLst>
                    <a:path path="shape">
                      <a:fillToRect l="50000" t="50000" r="50000" b="50000"/>
                    </a:path>
                  </a:gradFill>
                  <a:ln w="6350">
                    <a:noFill/>
                    <a:round/>
                    <a:headEnd/>
                    <a:tailEnd/>
                  </a:ln>
                </p:spPr>
                <p:txBody>
                  <a:bodyPr/>
                  <a:lstStyle/>
                  <a:p>
                    <a:pPr>
                      <a:buNone/>
                    </a:pPr>
                    <a:endParaRPr lang="en-US"/>
                  </a:p>
                </p:txBody>
              </p:sp>
            </p:grpSp>
            <p:pic>
              <p:nvPicPr>
                <p:cNvPr id="8240" name="Picture 194" descr="logo2"/>
                <p:cNvPicPr>
                  <a:picLocks noChangeAspect="1" noChangeArrowheads="1"/>
                </p:cNvPicPr>
                <p:nvPr/>
              </p:nvPicPr>
              <p:blipFill>
                <a:blip r:embed="rId6" cstate="print"/>
                <a:srcRect/>
                <a:stretch>
                  <a:fillRect/>
                </a:stretch>
              </p:blipFill>
              <p:spPr bwMode="auto">
                <a:xfrm>
                  <a:off x="8099464" y="4091863"/>
                  <a:ext cx="450629" cy="403294"/>
                </a:xfrm>
                <a:prstGeom prst="rect">
                  <a:avLst/>
                </a:prstGeom>
                <a:noFill/>
                <a:ln w="9525">
                  <a:noFill/>
                  <a:miter lim="800000"/>
                  <a:headEnd/>
                  <a:tailEnd/>
                </a:ln>
              </p:spPr>
            </p:pic>
          </p:grpSp>
          <p:grpSp>
            <p:nvGrpSpPr>
              <p:cNvPr id="11" name="Group 24"/>
              <p:cNvGrpSpPr>
                <a:grpSpLocks/>
              </p:cNvGrpSpPr>
              <p:nvPr/>
            </p:nvGrpSpPr>
            <p:grpSpPr bwMode="auto">
              <a:xfrm>
                <a:off x="6580267" y="5092283"/>
                <a:ext cx="1286404" cy="594932"/>
                <a:chOff x="4499" y="3181"/>
                <a:chExt cx="893" cy="413"/>
              </a:xfrm>
            </p:grpSpPr>
            <p:sp>
              <p:nvSpPr>
                <p:cNvPr id="180" name="Freeform 25"/>
                <p:cNvSpPr>
                  <a:spLocks/>
                </p:cNvSpPr>
                <p:nvPr/>
              </p:nvSpPr>
              <p:spPr bwMode="auto">
                <a:xfrm>
                  <a:off x="4506" y="3181"/>
                  <a:ext cx="880" cy="48"/>
                </a:xfrm>
                <a:custGeom>
                  <a:avLst/>
                  <a:gdLst>
                    <a:gd name="T0" fmla="*/ 0 w 880"/>
                    <a:gd name="T1" fmla="*/ 48 h 48"/>
                    <a:gd name="T2" fmla="*/ 103 w 880"/>
                    <a:gd name="T3" fmla="*/ 3 h 48"/>
                    <a:gd name="T4" fmla="*/ 119 w 880"/>
                    <a:gd name="T5" fmla="*/ 0 h 48"/>
                    <a:gd name="T6" fmla="*/ 789 w 880"/>
                    <a:gd name="T7" fmla="*/ 0 h 48"/>
                    <a:gd name="T8" fmla="*/ 802 w 880"/>
                    <a:gd name="T9" fmla="*/ 3 h 48"/>
                    <a:gd name="T10" fmla="*/ 880 w 880"/>
                    <a:gd name="T11" fmla="*/ 48 h 48"/>
                    <a:gd name="T12" fmla="*/ 0 w 880"/>
                    <a:gd name="T13" fmla="*/ 48 h 48"/>
                    <a:gd name="T14" fmla="*/ 0 60000 65536"/>
                    <a:gd name="T15" fmla="*/ 0 60000 65536"/>
                    <a:gd name="T16" fmla="*/ 0 60000 65536"/>
                    <a:gd name="T17" fmla="*/ 0 60000 65536"/>
                    <a:gd name="T18" fmla="*/ 0 60000 65536"/>
                    <a:gd name="T19" fmla="*/ 0 60000 65536"/>
                    <a:gd name="T20" fmla="*/ 0 60000 65536"/>
                    <a:gd name="T21" fmla="*/ 0 w 880"/>
                    <a:gd name="T22" fmla="*/ 0 h 48"/>
                    <a:gd name="T23" fmla="*/ 880 w 880"/>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0" h="48">
                      <a:moveTo>
                        <a:pt x="0" y="48"/>
                      </a:moveTo>
                      <a:lnTo>
                        <a:pt x="103" y="3"/>
                      </a:lnTo>
                      <a:lnTo>
                        <a:pt x="119" y="0"/>
                      </a:lnTo>
                      <a:lnTo>
                        <a:pt x="789" y="0"/>
                      </a:lnTo>
                      <a:lnTo>
                        <a:pt x="802" y="3"/>
                      </a:lnTo>
                      <a:lnTo>
                        <a:pt x="880" y="48"/>
                      </a:lnTo>
                      <a:lnTo>
                        <a:pt x="0" y="48"/>
                      </a:lnTo>
                      <a:close/>
                    </a:path>
                  </a:pathLst>
                </a:custGeom>
                <a:gradFill rotWithShape="1">
                  <a:gsLst>
                    <a:gs pos="0">
                      <a:srgbClr val="C8DCF2"/>
                    </a:gs>
                    <a:gs pos="100000">
                      <a:srgbClr val="8CB6E4"/>
                    </a:gs>
                  </a:gsLst>
                  <a:lin ang="5400000" scaled="1"/>
                </a:gradFill>
                <a:ln w="6350">
                  <a:noFill/>
                  <a:round/>
                  <a:headEnd/>
                  <a:tailEnd/>
                </a:ln>
              </p:spPr>
              <p:txBody>
                <a:bodyPr/>
                <a:lstStyle/>
                <a:p>
                  <a:pPr>
                    <a:buNone/>
                  </a:pPr>
                  <a:endParaRPr lang="en-US"/>
                </a:p>
              </p:txBody>
            </p:sp>
            <p:sp>
              <p:nvSpPr>
                <p:cNvPr id="181" name="Freeform 26"/>
                <p:cNvSpPr>
                  <a:spLocks/>
                </p:cNvSpPr>
                <p:nvPr/>
              </p:nvSpPr>
              <p:spPr bwMode="auto">
                <a:xfrm>
                  <a:off x="4499" y="3229"/>
                  <a:ext cx="893" cy="336"/>
                </a:xfrm>
                <a:custGeom>
                  <a:avLst/>
                  <a:gdLst>
                    <a:gd name="T0" fmla="*/ 33588610 w 277"/>
                    <a:gd name="T1" fmla="*/ 11610457 h 105"/>
                    <a:gd name="T2" fmla="*/ 33215962 w 277"/>
                    <a:gd name="T3" fmla="*/ 11819878 h 105"/>
                    <a:gd name="T4" fmla="*/ 372549 w 277"/>
                    <a:gd name="T5" fmla="*/ 11819878 h 105"/>
                    <a:gd name="T6" fmla="*/ 0 w 277"/>
                    <a:gd name="T7" fmla="*/ 11610457 h 105"/>
                    <a:gd name="T8" fmla="*/ 0 w 277"/>
                    <a:gd name="T9" fmla="*/ 209389 h 105"/>
                    <a:gd name="T10" fmla="*/ 372549 w 277"/>
                    <a:gd name="T11" fmla="*/ 0 h 105"/>
                    <a:gd name="T12" fmla="*/ 33215962 w 277"/>
                    <a:gd name="T13" fmla="*/ 0 h 105"/>
                    <a:gd name="T14" fmla="*/ 33588610 w 277"/>
                    <a:gd name="T15" fmla="*/ 209389 h 105"/>
                    <a:gd name="T16" fmla="*/ 33588610 w 277"/>
                    <a:gd name="T17" fmla="*/ 11610457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7"/>
                    <a:gd name="T28" fmla="*/ 0 h 105"/>
                    <a:gd name="T29" fmla="*/ 277 w 277"/>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7" h="105">
                      <a:moveTo>
                        <a:pt x="277" y="103"/>
                      </a:moveTo>
                      <a:cubicBezTo>
                        <a:pt x="277" y="104"/>
                        <a:pt x="275" y="105"/>
                        <a:pt x="274" y="105"/>
                      </a:cubicBezTo>
                      <a:cubicBezTo>
                        <a:pt x="3" y="105"/>
                        <a:pt x="3" y="105"/>
                        <a:pt x="3" y="105"/>
                      </a:cubicBezTo>
                      <a:cubicBezTo>
                        <a:pt x="1" y="105"/>
                        <a:pt x="0" y="104"/>
                        <a:pt x="0" y="103"/>
                      </a:cubicBezTo>
                      <a:cubicBezTo>
                        <a:pt x="0" y="2"/>
                        <a:pt x="0" y="2"/>
                        <a:pt x="0" y="2"/>
                      </a:cubicBezTo>
                      <a:cubicBezTo>
                        <a:pt x="0" y="0"/>
                        <a:pt x="1" y="0"/>
                        <a:pt x="3" y="0"/>
                      </a:cubicBezTo>
                      <a:cubicBezTo>
                        <a:pt x="274" y="0"/>
                        <a:pt x="274" y="0"/>
                        <a:pt x="274" y="0"/>
                      </a:cubicBezTo>
                      <a:cubicBezTo>
                        <a:pt x="275" y="0"/>
                        <a:pt x="277" y="0"/>
                        <a:pt x="277" y="2"/>
                      </a:cubicBezTo>
                      <a:lnTo>
                        <a:pt x="277" y="103"/>
                      </a:lnTo>
                      <a:close/>
                    </a:path>
                  </a:pathLst>
                </a:custGeom>
                <a:gradFill rotWithShape="1">
                  <a:gsLst>
                    <a:gs pos="0">
                      <a:srgbClr val="8CB6E4"/>
                    </a:gs>
                    <a:gs pos="50000">
                      <a:srgbClr val="E5EFF9"/>
                    </a:gs>
                    <a:gs pos="100000">
                      <a:srgbClr val="8CB6E4"/>
                    </a:gs>
                  </a:gsLst>
                  <a:lin ang="0" scaled="1"/>
                </a:gradFill>
                <a:ln w="4763">
                  <a:noFill/>
                  <a:miter lim="800000"/>
                  <a:headEnd/>
                  <a:tailEnd/>
                </a:ln>
              </p:spPr>
              <p:txBody>
                <a:bodyPr/>
                <a:lstStyle/>
                <a:p>
                  <a:pPr>
                    <a:buNone/>
                  </a:pPr>
                  <a:endParaRPr lang="en-US"/>
                </a:p>
              </p:txBody>
            </p:sp>
            <p:sp>
              <p:nvSpPr>
                <p:cNvPr id="182" name="Rectangle 27"/>
                <p:cNvSpPr>
                  <a:spLocks noChangeArrowheads="1"/>
                </p:cNvSpPr>
                <p:nvPr/>
              </p:nvSpPr>
              <p:spPr bwMode="auto">
                <a:xfrm>
                  <a:off x="4577" y="3290"/>
                  <a:ext cx="251" cy="67"/>
                </a:xfrm>
                <a:prstGeom prst="rect">
                  <a:avLst/>
                </a:prstGeom>
                <a:gradFill rotWithShape="1">
                  <a:gsLst>
                    <a:gs pos="0">
                      <a:srgbClr val="E5EFF9"/>
                    </a:gs>
                    <a:gs pos="100000">
                      <a:srgbClr val="8CB6E4"/>
                    </a:gs>
                  </a:gsLst>
                  <a:lin ang="5400000" scaled="1"/>
                </a:gradFill>
                <a:ln w="9525">
                  <a:noFill/>
                  <a:miter lim="800000"/>
                  <a:headEnd/>
                  <a:tailEnd/>
                </a:ln>
              </p:spPr>
              <p:txBody>
                <a:bodyPr/>
                <a:lstStyle/>
                <a:p>
                  <a:pPr>
                    <a:buNone/>
                  </a:pPr>
                  <a:endParaRPr lang="en-US"/>
                </a:p>
              </p:txBody>
            </p:sp>
            <p:sp>
              <p:nvSpPr>
                <p:cNvPr id="183" name="Freeform 28"/>
                <p:cNvSpPr>
                  <a:spLocks/>
                </p:cNvSpPr>
                <p:nvPr/>
              </p:nvSpPr>
              <p:spPr bwMode="auto">
                <a:xfrm>
                  <a:off x="4573" y="3408"/>
                  <a:ext cx="258" cy="77"/>
                </a:xfrm>
                <a:custGeom>
                  <a:avLst/>
                  <a:gdLst>
                    <a:gd name="T0" fmla="*/ 9735230 w 80"/>
                    <a:gd name="T1" fmla="*/ 685951 h 24"/>
                    <a:gd name="T2" fmla="*/ 6563742 w 80"/>
                    <a:gd name="T3" fmla="*/ 685951 h 24"/>
                    <a:gd name="T4" fmla="*/ 4869395 w 80"/>
                    <a:gd name="T5" fmla="*/ 0 h 24"/>
                    <a:gd name="T6" fmla="*/ 3171432 w 80"/>
                    <a:gd name="T7" fmla="*/ 685951 h 24"/>
                    <a:gd name="T8" fmla="*/ 0 w 80"/>
                    <a:gd name="T9" fmla="*/ 685951 h 24"/>
                    <a:gd name="T10" fmla="*/ 0 w 80"/>
                    <a:gd name="T11" fmla="*/ 2200760 h 24"/>
                    <a:gd name="T12" fmla="*/ 3171432 w 80"/>
                    <a:gd name="T13" fmla="*/ 2200760 h 24"/>
                    <a:gd name="T14" fmla="*/ 4869395 w 80"/>
                    <a:gd name="T15" fmla="*/ 2771127 h 24"/>
                    <a:gd name="T16" fmla="*/ 6563742 w 80"/>
                    <a:gd name="T17" fmla="*/ 2200760 h 24"/>
                    <a:gd name="T18" fmla="*/ 9735230 w 80"/>
                    <a:gd name="T19" fmla="*/ 2200760 h 24"/>
                    <a:gd name="T20" fmla="*/ 9735230 w 80"/>
                    <a:gd name="T21" fmla="*/ 68595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24"/>
                    <a:gd name="T35" fmla="*/ 80 w 80"/>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24">
                      <a:moveTo>
                        <a:pt x="80" y="6"/>
                      </a:moveTo>
                      <a:cubicBezTo>
                        <a:pt x="54" y="6"/>
                        <a:pt x="54" y="6"/>
                        <a:pt x="54" y="6"/>
                      </a:cubicBezTo>
                      <a:cubicBezTo>
                        <a:pt x="51" y="3"/>
                        <a:pt x="46" y="0"/>
                        <a:pt x="40" y="0"/>
                      </a:cubicBezTo>
                      <a:cubicBezTo>
                        <a:pt x="34" y="0"/>
                        <a:pt x="29" y="3"/>
                        <a:pt x="26" y="6"/>
                      </a:cubicBezTo>
                      <a:cubicBezTo>
                        <a:pt x="0" y="6"/>
                        <a:pt x="0" y="6"/>
                        <a:pt x="0" y="6"/>
                      </a:cubicBezTo>
                      <a:cubicBezTo>
                        <a:pt x="0" y="19"/>
                        <a:pt x="0" y="19"/>
                        <a:pt x="0" y="19"/>
                      </a:cubicBezTo>
                      <a:cubicBezTo>
                        <a:pt x="26" y="19"/>
                        <a:pt x="26" y="19"/>
                        <a:pt x="26" y="19"/>
                      </a:cubicBezTo>
                      <a:cubicBezTo>
                        <a:pt x="29" y="22"/>
                        <a:pt x="34" y="24"/>
                        <a:pt x="40" y="24"/>
                      </a:cubicBezTo>
                      <a:cubicBezTo>
                        <a:pt x="46" y="24"/>
                        <a:pt x="51" y="22"/>
                        <a:pt x="54" y="19"/>
                      </a:cubicBezTo>
                      <a:cubicBezTo>
                        <a:pt x="80" y="19"/>
                        <a:pt x="80" y="19"/>
                        <a:pt x="80" y="19"/>
                      </a:cubicBezTo>
                      <a:lnTo>
                        <a:pt x="80" y="6"/>
                      </a:lnTo>
                      <a:close/>
                    </a:path>
                  </a:pathLst>
                </a:custGeom>
                <a:gradFill rotWithShape="1">
                  <a:gsLst>
                    <a:gs pos="0">
                      <a:srgbClr val="E5EFF9"/>
                    </a:gs>
                    <a:gs pos="100000">
                      <a:srgbClr val="8CB6E4"/>
                    </a:gs>
                  </a:gsLst>
                  <a:lin ang="5400000" scaled="1"/>
                </a:gradFill>
                <a:ln w="9525">
                  <a:noFill/>
                  <a:round/>
                  <a:headEnd/>
                  <a:tailEnd/>
                </a:ln>
              </p:spPr>
              <p:txBody>
                <a:bodyPr/>
                <a:lstStyle/>
                <a:p>
                  <a:pPr>
                    <a:buNone/>
                  </a:pPr>
                  <a:endParaRPr lang="en-US"/>
                </a:p>
              </p:txBody>
            </p:sp>
            <p:sp>
              <p:nvSpPr>
                <p:cNvPr id="184" name="Rectangle 29"/>
                <p:cNvSpPr>
                  <a:spLocks noChangeArrowheads="1"/>
                </p:cNvSpPr>
                <p:nvPr/>
              </p:nvSpPr>
              <p:spPr bwMode="auto">
                <a:xfrm>
                  <a:off x="4531" y="3567"/>
                  <a:ext cx="832" cy="27"/>
                </a:xfrm>
                <a:prstGeom prst="rect">
                  <a:avLst/>
                </a:prstGeom>
                <a:gradFill rotWithShape="1">
                  <a:gsLst>
                    <a:gs pos="0">
                      <a:srgbClr val="313131"/>
                    </a:gs>
                    <a:gs pos="100000">
                      <a:srgbClr val="696969"/>
                    </a:gs>
                  </a:gsLst>
                  <a:lin ang="5400000" scaled="1"/>
                </a:gradFill>
                <a:ln w="9525">
                  <a:noFill/>
                  <a:miter lim="800000"/>
                  <a:headEnd/>
                  <a:tailEnd/>
                </a:ln>
              </p:spPr>
              <p:txBody>
                <a:bodyPr/>
                <a:lstStyle/>
                <a:p>
                  <a:pPr>
                    <a:buNone/>
                  </a:pPr>
                  <a:endParaRPr lang="en-US"/>
                </a:p>
              </p:txBody>
            </p:sp>
            <p:sp>
              <p:nvSpPr>
                <p:cNvPr id="185" name="Oval 30"/>
                <p:cNvSpPr>
                  <a:spLocks noChangeArrowheads="1"/>
                </p:cNvSpPr>
                <p:nvPr/>
              </p:nvSpPr>
              <p:spPr bwMode="auto">
                <a:xfrm>
                  <a:off x="5263" y="3391"/>
                  <a:ext cx="44" cy="39"/>
                </a:xfrm>
                <a:prstGeom prst="ellipse">
                  <a:avLst/>
                </a:prstGeom>
                <a:gradFill rotWithShape="1">
                  <a:gsLst>
                    <a:gs pos="0">
                      <a:srgbClr val="F1F1F1"/>
                    </a:gs>
                    <a:gs pos="100000">
                      <a:srgbClr val="A8A8A8"/>
                    </a:gs>
                  </a:gsLst>
                  <a:path path="shape">
                    <a:fillToRect l="50000" t="50000" r="50000" b="50000"/>
                  </a:path>
                </a:gradFill>
                <a:ln w="6350">
                  <a:noFill/>
                  <a:round/>
                  <a:headEnd/>
                  <a:tailEnd/>
                </a:ln>
              </p:spPr>
              <p:txBody>
                <a:bodyPr/>
                <a:lstStyle/>
                <a:p>
                  <a:pPr>
                    <a:buNone/>
                  </a:pPr>
                  <a:endParaRPr lang="en-US"/>
                </a:p>
              </p:txBody>
            </p:sp>
          </p:grpSp>
          <p:grpSp>
            <p:nvGrpSpPr>
              <p:cNvPr id="12" name="Group 24"/>
              <p:cNvGrpSpPr>
                <a:grpSpLocks/>
              </p:cNvGrpSpPr>
              <p:nvPr/>
            </p:nvGrpSpPr>
            <p:grpSpPr bwMode="auto">
              <a:xfrm>
                <a:off x="6444801" y="4956817"/>
                <a:ext cx="1286404" cy="594932"/>
                <a:chOff x="4499" y="3181"/>
                <a:chExt cx="893" cy="413"/>
              </a:xfrm>
            </p:grpSpPr>
            <p:sp>
              <p:nvSpPr>
                <p:cNvPr id="173" name="Freeform 25"/>
                <p:cNvSpPr>
                  <a:spLocks/>
                </p:cNvSpPr>
                <p:nvPr/>
              </p:nvSpPr>
              <p:spPr bwMode="auto">
                <a:xfrm>
                  <a:off x="4506" y="3181"/>
                  <a:ext cx="880" cy="48"/>
                </a:xfrm>
                <a:custGeom>
                  <a:avLst/>
                  <a:gdLst>
                    <a:gd name="T0" fmla="*/ 0 w 880"/>
                    <a:gd name="T1" fmla="*/ 48 h 48"/>
                    <a:gd name="T2" fmla="*/ 103 w 880"/>
                    <a:gd name="T3" fmla="*/ 3 h 48"/>
                    <a:gd name="T4" fmla="*/ 119 w 880"/>
                    <a:gd name="T5" fmla="*/ 0 h 48"/>
                    <a:gd name="T6" fmla="*/ 789 w 880"/>
                    <a:gd name="T7" fmla="*/ 0 h 48"/>
                    <a:gd name="T8" fmla="*/ 802 w 880"/>
                    <a:gd name="T9" fmla="*/ 3 h 48"/>
                    <a:gd name="T10" fmla="*/ 880 w 880"/>
                    <a:gd name="T11" fmla="*/ 48 h 48"/>
                    <a:gd name="T12" fmla="*/ 0 w 880"/>
                    <a:gd name="T13" fmla="*/ 48 h 48"/>
                    <a:gd name="T14" fmla="*/ 0 60000 65536"/>
                    <a:gd name="T15" fmla="*/ 0 60000 65536"/>
                    <a:gd name="T16" fmla="*/ 0 60000 65536"/>
                    <a:gd name="T17" fmla="*/ 0 60000 65536"/>
                    <a:gd name="T18" fmla="*/ 0 60000 65536"/>
                    <a:gd name="T19" fmla="*/ 0 60000 65536"/>
                    <a:gd name="T20" fmla="*/ 0 60000 65536"/>
                    <a:gd name="T21" fmla="*/ 0 w 880"/>
                    <a:gd name="T22" fmla="*/ 0 h 48"/>
                    <a:gd name="T23" fmla="*/ 880 w 880"/>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0" h="48">
                      <a:moveTo>
                        <a:pt x="0" y="48"/>
                      </a:moveTo>
                      <a:lnTo>
                        <a:pt x="103" y="3"/>
                      </a:lnTo>
                      <a:lnTo>
                        <a:pt x="119" y="0"/>
                      </a:lnTo>
                      <a:lnTo>
                        <a:pt x="789" y="0"/>
                      </a:lnTo>
                      <a:lnTo>
                        <a:pt x="802" y="3"/>
                      </a:lnTo>
                      <a:lnTo>
                        <a:pt x="880" y="48"/>
                      </a:lnTo>
                      <a:lnTo>
                        <a:pt x="0" y="48"/>
                      </a:lnTo>
                      <a:close/>
                    </a:path>
                  </a:pathLst>
                </a:custGeom>
                <a:gradFill rotWithShape="1">
                  <a:gsLst>
                    <a:gs pos="0">
                      <a:srgbClr val="C8DCF2"/>
                    </a:gs>
                    <a:gs pos="100000">
                      <a:srgbClr val="8CB6E4"/>
                    </a:gs>
                  </a:gsLst>
                  <a:lin ang="5400000" scaled="1"/>
                </a:gradFill>
                <a:ln w="6350">
                  <a:noFill/>
                  <a:round/>
                  <a:headEnd/>
                  <a:tailEnd/>
                </a:ln>
              </p:spPr>
              <p:txBody>
                <a:bodyPr/>
                <a:lstStyle/>
                <a:p>
                  <a:pPr>
                    <a:buNone/>
                  </a:pPr>
                  <a:endParaRPr lang="en-US"/>
                </a:p>
              </p:txBody>
            </p:sp>
            <p:sp>
              <p:nvSpPr>
                <p:cNvPr id="174" name="Freeform 26"/>
                <p:cNvSpPr>
                  <a:spLocks/>
                </p:cNvSpPr>
                <p:nvPr/>
              </p:nvSpPr>
              <p:spPr bwMode="auto">
                <a:xfrm>
                  <a:off x="4499" y="3229"/>
                  <a:ext cx="893" cy="336"/>
                </a:xfrm>
                <a:custGeom>
                  <a:avLst/>
                  <a:gdLst>
                    <a:gd name="T0" fmla="*/ 33588610 w 277"/>
                    <a:gd name="T1" fmla="*/ 11610457 h 105"/>
                    <a:gd name="T2" fmla="*/ 33215962 w 277"/>
                    <a:gd name="T3" fmla="*/ 11819878 h 105"/>
                    <a:gd name="T4" fmla="*/ 372549 w 277"/>
                    <a:gd name="T5" fmla="*/ 11819878 h 105"/>
                    <a:gd name="T6" fmla="*/ 0 w 277"/>
                    <a:gd name="T7" fmla="*/ 11610457 h 105"/>
                    <a:gd name="T8" fmla="*/ 0 w 277"/>
                    <a:gd name="T9" fmla="*/ 209389 h 105"/>
                    <a:gd name="T10" fmla="*/ 372549 w 277"/>
                    <a:gd name="T11" fmla="*/ 0 h 105"/>
                    <a:gd name="T12" fmla="*/ 33215962 w 277"/>
                    <a:gd name="T13" fmla="*/ 0 h 105"/>
                    <a:gd name="T14" fmla="*/ 33588610 w 277"/>
                    <a:gd name="T15" fmla="*/ 209389 h 105"/>
                    <a:gd name="T16" fmla="*/ 33588610 w 277"/>
                    <a:gd name="T17" fmla="*/ 11610457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7"/>
                    <a:gd name="T28" fmla="*/ 0 h 105"/>
                    <a:gd name="T29" fmla="*/ 277 w 277"/>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7" h="105">
                      <a:moveTo>
                        <a:pt x="277" y="103"/>
                      </a:moveTo>
                      <a:cubicBezTo>
                        <a:pt x="277" y="104"/>
                        <a:pt x="275" y="105"/>
                        <a:pt x="274" y="105"/>
                      </a:cubicBezTo>
                      <a:cubicBezTo>
                        <a:pt x="3" y="105"/>
                        <a:pt x="3" y="105"/>
                        <a:pt x="3" y="105"/>
                      </a:cubicBezTo>
                      <a:cubicBezTo>
                        <a:pt x="1" y="105"/>
                        <a:pt x="0" y="104"/>
                        <a:pt x="0" y="103"/>
                      </a:cubicBezTo>
                      <a:cubicBezTo>
                        <a:pt x="0" y="2"/>
                        <a:pt x="0" y="2"/>
                        <a:pt x="0" y="2"/>
                      </a:cubicBezTo>
                      <a:cubicBezTo>
                        <a:pt x="0" y="0"/>
                        <a:pt x="1" y="0"/>
                        <a:pt x="3" y="0"/>
                      </a:cubicBezTo>
                      <a:cubicBezTo>
                        <a:pt x="274" y="0"/>
                        <a:pt x="274" y="0"/>
                        <a:pt x="274" y="0"/>
                      </a:cubicBezTo>
                      <a:cubicBezTo>
                        <a:pt x="275" y="0"/>
                        <a:pt x="277" y="0"/>
                        <a:pt x="277" y="2"/>
                      </a:cubicBezTo>
                      <a:lnTo>
                        <a:pt x="277" y="103"/>
                      </a:lnTo>
                      <a:close/>
                    </a:path>
                  </a:pathLst>
                </a:custGeom>
                <a:gradFill rotWithShape="1">
                  <a:gsLst>
                    <a:gs pos="0">
                      <a:srgbClr val="8CB6E4"/>
                    </a:gs>
                    <a:gs pos="50000">
                      <a:srgbClr val="E5EFF9"/>
                    </a:gs>
                    <a:gs pos="100000">
                      <a:srgbClr val="8CB6E4"/>
                    </a:gs>
                  </a:gsLst>
                  <a:lin ang="0" scaled="1"/>
                </a:gradFill>
                <a:ln w="4763">
                  <a:noFill/>
                  <a:miter lim="800000"/>
                  <a:headEnd/>
                  <a:tailEnd/>
                </a:ln>
              </p:spPr>
              <p:txBody>
                <a:bodyPr/>
                <a:lstStyle/>
                <a:p>
                  <a:pPr>
                    <a:buNone/>
                  </a:pPr>
                  <a:endParaRPr lang="en-US"/>
                </a:p>
              </p:txBody>
            </p:sp>
            <p:sp>
              <p:nvSpPr>
                <p:cNvPr id="175" name="Rectangle 27"/>
                <p:cNvSpPr>
                  <a:spLocks noChangeArrowheads="1"/>
                </p:cNvSpPr>
                <p:nvPr/>
              </p:nvSpPr>
              <p:spPr bwMode="auto">
                <a:xfrm>
                  <a:off x="4577" y="3290"/>
                  <a:ext cx="251" cy="67"/>
                </a:xfrm>
                <a:prstGeom prst="rect">
                  <a:avLst/>
                </a:prstGeom>
                <a:gradFill rotWithShape="1">
                  <a:gsLst>
                    <a:gs pos="0">
                      <a:srgbClr val="E5EFF9"/>
                    </a:gs>
                    <a:gs pos="100000">
                      <a:srgbClr val="8CB6E4"/>
                    </a:gs>
                  </a:gsLst>
                  <a:lin ang="5400000" scaled="1"/>
                </a:gradFill>
                <a:ln w="9525">
                  <a:noFill/>
                  <a:miter lim="800000"/>
                  <a:headEnd/>
                  <a:tailEnd/>
                </a:ln>
              </p:spPr>
              <p:txBody>
                <a:bodyPr/>
                <a:lstStyle/>
                <a:p>
                  <a:pPr>
                    <a:buNone/>
                  </a:pPr>
                  <a:endParaRPr lang="en-US"/>
                </a:p>
              </p:txBody>
            </p:sp>
            <p:sp>
              <p:nvSpPr>
                <p:cNvPr id="176" name="Freeform 28"/>
                <p:cNvSpPr>
                  <a:spLocks/>
                </p:cNvSpPr>
                <p:nvPr/>
              </p:nvSpPr>
              <p:spPr bwMode="auto">
                <a:xfrm>
                  <a:off x="4573" y="3408"/>
                  <a:ext cx="258" cy="77"/>
                </a:xfrm>
                <a:custGeom>
                  <a:avLst/>
                  <a:gdLst>
                    <a:gd name="T0" fmla="*/ 9735230 w 80"/>
                    <a:gd name="T1" fmla="*/ 685951 h 24"/>
                    <a:gd name="T2" fmla="*/ 6563742 w 80"/>
                    <a:gd name="T3" fmla="*/ 685951 h 24"/>
                    <a:gd name="T4" fmla="*/ 4869395 w 80"/>
                    <a:gd name="T5" fmla="*/ 0 h 24"/>
                    <a:gd name="T6" fmla="*/ 3171432 w 80"/>
                    <a:gd name="T7" fmla="*/ 685951 h 24"/>
                    <a:gd name="T8" fmla="*/ 0 w 80"/>
                    <a:gd name="T9" fmla="*/ 685951 h 24"/>
                    <a:gd name="T10" fmla="*/ 0 w 80"/>
                    <a:gd name="T11" fmla="*/ 2200760 h 24"/>
                    <a:gd name="T12" fmla="*/ 3171432 w 80"/>
                    <a:gd name="T13" fmla="*/ 2200760 h 24"/>
                    <a:gd name="T14" fmla="*/ 4869395 w 80"/>
                    <a:gd name="T15" fmla="*/ 2771127 h 24"/>
                    <a:gd name="T16" fmla="*/ 6563742 w 80"/>
                    <a:gd name="T17" fmla="*/ 2200760 h 24"/>
                    <a:gd name="T18" fmla="*/ 9735230 w 80"/>
                    <a:gd name="T19" fmla="*/ 2200760 h 24"/>
                    <a:gd name="T20" fmla="*/ 9735230 w 80"/>
                    <a:gd name="T21" fmla="*/ 68595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24"/>
                    <a:gd name="T35" fmla="*/ 80 w 80"/>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24">
                      <a:moveTo>
                        <a:pt x="80" y="6"/>
                      </a:moveTo>
                      <a:cubicBezTo>
                        <a:pt x="54" y="6"/>
                        <a:pt x="54" y="6"/>
                        <a:pt x="54" y="6"/>
                      </a:cubicBezTo>
                      <a:cubicBezTo>
                        <a:pt x="51" y="3"/>
                        <a:pt x="46" y="0"/>
                        <a:pt x="40" y="0"/>
                      </a:cubicBezTo>
                      <a:cubicBezTo>
                        <a:pt x="34" y="0"/>
                        <a:pt x="29" y="3"/>
                        <a:pt x="26" y="6"/>
                      </a:cubicBezTo>
                      <a:cubicBezTo>
                        <a:pt x="0" y="6"/>
                        <a:pt x="0" y="6"/>
                        <a:pt x="0" y="6"/>
                      </a:cubicBezTo>
                      <a:cubicBezTo>
                        <a:pt x="0" y="19"/>
                        <a:pt x="0" y="19"/>
                        <a:pt x="0" y="19"/>
                      </a:cubicBezTo>
                      <a:cubicBezTo>
                        <a:pt x="26" y="19"/>
                        <a:pt x="26" y="19"/>
                        <a:pt x="26" y="19"/>
                      </a:cubicBezTo>
                      <a:cubicBezTo>
                        <a:pt x="29" y="22"/>
                        <a:pt x="34" y="24"/>
                        <a:pt x="40" y="24"/>
                      </a:cubicBezTo>
                      <a:cubicBezTo>
                        <a:pt x="46" y="24"/>
                        <a:pt x="51" y="22"/>
                        <a:pt x="54" y="19"/>
                      </a:cubicBezTo>
                      <a:cubicBezTo>
                        <a:pt x="80" y="19"/>
                        <a:pt x="80" y="19"/>
                        <a:pt x="80" y="19"/>
                      </a:cubicBezTo>
                      <a:lnTo>
                        <a:pt x="80" y="6"/>
                      </a:lnTo>
                      <a:close/>
                    </a:path>
                  </a:pathLst>
                </a:custGeom>
                <a:gradFill rotWithShape="1">
                  <a:gsLst>
                    <a:gs pos="0">
                      <a:srgbClr val="E5EFF9"/>
                    </a:gs>
                    <a:gs pos="100000">
                      <a:srgbClr val="8CB6E4"/>
                    </a:gs>
                  </a:gsLst>
                  <a:lin ang="5400000" scaled="1"/>
                </a:gradFill>
                <a:ln w="9525">
                  <a:noFill/>
                  <a:round/>
                  <a:headEnd/>
                  <a:tailEnd/>
                </a:ln>
              </p:spPr>
              <p:txBody>
                <a:bodyPr/>
                <a:lstStyle/>
                <a:p>
                  <a:pPr>
                    <a:buNone/>
                  </a:pPr>
                  <a:endParaRPr lang="en-US"/>
                </a:p>
              </p:txBody>
            </p:sp>
            <p:sp>
              <p:nvSpPr>
                <p:cNvPr id="177" name="Rectangle 29"/>
                <p:cNvSpPr>
                  <a:spLocks noChangeArrowheads="1"/>
                </p:cNvSpPr>
                <p:nvPr/>
              </p:nvSpPr>
              <p:spPr bwMode="auto">
                <a:xfrm>
                  <a:off x="4531" y="3567"/>
                  <a:ext cx="832" cy="27"/>
                </a:xfrm>
                <a:prstGeom prst="rect">
                  <a:avLst/>
                </a:prstGeom>
                <a:gradFill rotWithShape="1">
                  <a:gsLst>
                    <a:gs pos="0">
                      <a:srgbClr val="313131"/>
                    </a:gs>
                    <a:gs pos="100000">
                      <a:srgbClr val="696969"/>
                    </a:gs>
                  </a:gsLst>
                  <a:lin ang="5400000" scaled="1"/>
                </a:gradFill>
                <a:ln w="9525">
                  <a:noFill/>
                  <a:miter lim="800000"/>
                  <a:headEnd/>
                  <a:tailEnd/>
                </a:ln>
              </p:spPr>
              <p:txBody>
                <a:bodyPr/>
                <a:lstStyle/>
                <a:p>
                  <a:pPr>
                    <a:buNone/>
                  </a:pPr>
                  <a:endParaRPr lang="en-US"/>
                </a:p>
              </p:txBody>
            </p:sp>
            <p:sp>
              <p:nvSpPr>
                <p:cNvPr id="178" name="Oval 30"/>
                <p:cNvSpPr>
                  <a:spLocks noChangeArrowheads="1"/>
                </p:cNvSpPr>
                <p:nvPr/>
              </p:nvSpPr>
              <p:spPr bwMode="auto">
                <a:xfrm>
                  <a:off x="5263" y="3391"/>
                  <a:ext cx="44" cy="39"/>
                </a:xfrm>
                <a:prstGeom prst="ellipse">
                  <a:avLst/>
                </a:prstGeom>
                <a:gradFill rotWithShape="1">
                  <a:gsLst>
                    <a:gs pos="0">
                      <a:srgbClr val="F1F1F1"/>
                    </a:gs>
                    <a:gs pos="100000">
                      <a:srgbClr val="A8A8A8"/>
                    </a:gs>
                  </a:gsLst>
                  <a:path path="shape">
                    <a:fillToRect l="50000" t="50000" r="50000" b="50000"/>
                  </a:path>
                </a:gradFill>
                <a:ln w="6350">
                  <a:noFill/>
                  <a:round/>
                  <a:headEnd/>
                  <a:tailEnd/>
                </a:ln>
              </p:spPr>
              <p:txBody>
                <a:bodyPr/>
                <a:lstStyle/>
                <a:p>
                  <a:pPr>
                    <a:buNone/>
                  </a:pPr>
                  <a:endParaRPr lang="en-US"/>
                </a:p>
              </p:txBody>
            </p:sp>
          </p:grpSp>
          <p:grpSp>
            <p:nvGrpSpPr>
              <p:cNvPr id="13" name="Group 24"/>
              <p:cNvGrpSpPr>
                <a:grpSpLocks/>
              </p:cNvGrpSpPr>
              <p:nvPr/>
            </p:nvGrpSpPr>
            <p:grpSpPr bwMode="auto">
              <a:xfrm>
                <a:off x="6309335" y="4821351"/>
                <a:ext cx="1286404" cy="594932"/>
                <a:chOff x="4499" y="3181"/>
                <a:chExt cx="893" cy="413"/>
              </a:xfrm>
            </p:grpSpPr>
            <p:sp>
              <p:nvSpPr>
                <p:cNvPr id="166" name="Freeform 25"/>
                <p:cNvSpPr>
                  <a:spLocks/>
                </p:cNvSpPr>
                <p:nvPr/>
              </p:nvSpPr>
              <p:spPr bwMode="auto">
                <a:xfrm>
                  <a:off x="4506" y="3181"/>
                  <a:ext cx="880" cy="48"/>
                </a:xfrm>
                <a:custGeom>
                  <a:avLst/>
                  <a:gdLst>
                    <a:gd name="T0" fmla="*/ 0 w 880"/>
                    <a:gd name="T1" fmla="*/ 48 h 48"/>
                    <a:gd name="T2" fmla="*/ 103 w 880"/>
                    <a:gd name="T3" fmla="*/ 3 h 48"/>
                    <a:gd name="T4" fmla="*/ 119 w 880"/>
                    <a:gd name="T5" fmla="*/ 0 h 48"/>
                    <a:gd name="T6" fmla="*/ 789 w 880"/>
                    <a:gd name="T7" fmla="*/ 0 h 48"/>
                    <a:gd name="T8" fmla="*/ 802 w 880"/>
                    <a:gd name="T9" fmla="*/ 3 h 48"/>
                    <a:gd name="T10" fmla="*/ 880 w 880"/>
                    <a:gd name="T11" fmla="*/ 48 h 48"/>
                    <a:gd name="T12" fmla="*/ 0 w 880"/>
                    <a:gd name="T13" fmla="*/ 48 h 48"/>
                    <a:gd name="T14" fmla="*/ 0 60000 65536"/>
                    <a:gd name="T15" fmla="*/ 0 60000 65536"/>
                    <a:gd name="T16" fmla="*/ 0 60000 65536"/>
                    <a:gd name="T17" fmla="*/ 0 60000 65536"/>
                    <a:gd name="T18" fmla="*/ 0 60000 65536"/>
                    <a:gd name="T19" fmla="*/ 0 60000 65536"/>
                    <a:gd name="T20" fmla="*/ 0 60000 65536"/>
                    <a:gd name="T21" fmla="*/ 0 w 880"/>
                    <a:gd name="T22" fmla="*/ 0 h 48"/>
                    <a:gd name="T23" fmla="*/ 880 w 880"/>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0" h="48">
                      <a:moveTo>
                        <a:pt x="0" y="48"/>
                      </a:moveTo>
                      <a:lnTo>
                        <a:pt x="103" y="3"/>
                      </a:lnTo>
                      <a:lnTo>
                        <a:pt x="119" y="0"/>
                      </a:lnTo>
                      <a:lnTo>
                        <a:pt x="789" y="0"/>
                      </a:lnTo>
                      <a:lnTo>
                        <a:pt x="802" y="3"/>
                      </a:lnTo>
                      <a:lnTo>
                        <a:pt x="880" y="48"/>
                      </a:lnTo>
                      <a:lnTo>
                        <a:pt x="0" y="48"/>
                      </a:lnTo>
                      <a:close/>
                    </a:path>
                  </a:pathLst>
                </a:custGeom>
                <a:gradFill rotWithShape="1">
                  <a:gsLst>
                    <a:gs pos="0">
                      <a:srgbClr val="C8DCF2"/>
                    </a:gs>
                    <a:gs pos="100000">
                      <a:srgbClr val="8CB6E4"/>
                    </a:gs>
                  </a:gsLst>
                  <a:lin ang="5400000" scaled="1"/>
                </a:gradFill>
                <a:ln w="6350">
                  <a:noFill/>
                  <a:round/>
                  <a:headEnd/>
                  <a:tailEnd/>
                </a:ln>
              </p:spPr>
              <p:txBody>
                <a:bodyPr/>
                <a:lstStyle/>
                <a:p>
                  <a:pPr>
                    <a:buNone/>
                  </a:pPr>
                  <a:endParaRPr lang="en-US"/>
                </a:p>
              </p:txBody>
            </p:sp>
            <p:sp>
              <p:nvSpPr>
                <p:cNvPr id="167" name="Freeform 26"/>
                <p:cNvSpPr>
                  <a:spLocks/>
                </p:cNvSpPr>
                <p:nvPr/>
              </p:nvSpPr>
              <p:spPr bwMode="auto">
                <a:xfrm>
                  <a:off x="4499" y="3229"/>
                  <a:ext cx="893" cy="336"/>
                </a:xfrm>
                <a:custGeom>
                  <a:avLst/>
                  <a:gdLst>
                    <a:gd name="T0" fmla="*/ 33588610 w 277"/>
                    <a:gd name="T1" fmla="*/ 11610457 h 105"/>
                    <a:gd name="T2" fmla="*/ 33215962 w 277"/>
                    <a:gd name="T3" fmla="*/ 11819878 h 105"/>
                    <a:gd name="T4" fmla="*/ 372549 w 277"/>
                    <a:gd name="T5" fmla="*/ 11819878 h 105"/>
                    <a:gd name="T6" fmla="*/ 0 w 277"/>
                    <a:gd name="T7" fmla="*/ 11610457 h 105"/>
                    <a:gd name="T8" fmla="*/ 0 w 277"/>
                    <a:gd name="T9" fmla="*/ 209389 h 105"/>
                    <a:gd name="T10" fmla="*/ 372549 w 277"/>
                    <a:gd name="T11" fmla="*/ 0 h 105"/>
                    <a:gd name="T12" fmla="*/ 33215962 w 277"/>
                    <a:gd name="T13" fmla="*/ 0 h 105"/>
                    <a:gd name="T14" fmla="*/ 33588610 w 277"/>
                    <a:gd name="T15" fmla="*/ 209389 h 105"/>
                    <a:gd name="T16" fmla="*/ 33588610 w 277"/>
                    <a:gd name="T17" fmla="*/ 11610457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7"/>
                    <a:gd name="T28" fmla="*/ 0 h 105"/>
                    <a:gd name="T29" fmla="*/ 277 w 277"/>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7" h="105">
                      <a:moveTo>
                        <a:pt x="277" y="103"/>
                      </a:moveTo>
                      <a:cubicBezTo>
                        <a:pt x="277" y="104"/>
                        <a:pt x="275" y="105"/>
                        <a:pt x="274" y="105"/>
                      </a:cubicBezTo>
                      <a:cubicBezTo>
                        <a:pt x="3" y="105"/>
                        <a:pt x="3" y="105"/>
                        <a:pt x="3" y="105"/>
                      </a:cubicBezTo>
                      <a:cubicBezTo>
                        <a:pt x="1" y="105"/>
                        <a:pt x="0" y="104"/>
                        <a:pt x="0" y="103"/>
                      </a:cubicBezTo>
                      <a:cubicBezTo>
                        <a:pt x="0" y="2"/>
                        <a:pt x="0" y="2"/>
                        <a:pt x="0" y="2"/>
                      </a:cubicBezTo>
                      <a:cubicBezTo>
                        <a:pt x="0" y="0"/>
                        <a:pt x="1" y="0"/>
                        <a:pt x="3" y="0"/>
                      </a:cubicBezTo>
                      <a:cubicBezTo>
                        <a:pt x="274" y="0"/>
                        <a:pt x="274" y="0"/>
                        <a:pt x="274" y="0"/>
                      </a:cubicBezTo>
                      <a:cubicBezTo>
                        <a:pt x="275" y="0"/>
                        <a:pt x="277" y="0"/>
                        <a:pt x="277" y="2"/>
                      </a:cubicBezTo>
                      <a:lnTo>
                        <a:pt x="277" y="103"/>
                      </a:lnTo>
                      <a:close/>
                    </a:path>
                  </a:pathLst>
                </a:custGeom>
                <a:gradFill rotWithShape="1">
                  <a:gsLst>
                    <a:gs pos="0">
                      <a:srgbClr val="8CB6E4"/>
                    </a:gs>
                    <a:gs pos="50000">
                      <a:srgbClr val="E5EFF9"/>
                    </a:gs>
                    <a:gs pos="100000">
                      <a:srgbClr val="8CB6E4"/>
                    </a:gs>
                  </a:gsLst>
                  <a:lin ang="0" scaled="1"/>
                </a:gradFill>
                <a:ln w="4763">
                  <a:noFill/>
                  <a:miter lim="800000"/>
                  <a:headEnd/>
                  <a:tailEnd/>
                </a:ln>
              </p:spPr>
              <p:txBody>
                <a:bodyPr/>
                <a:lstStyle/>
                <a:p>
                  <a:pPr>
                    <a:buNone/>
                  </a:pPr>
                  <a:endParaRPr lang="en-US"/>
                </a:p>
              </p:txBody>
            </p:sp>
            <p:sp>
              <p:nvSpPr>
                <p:cNvPr id="168" name="Rectangle 27"/>
                <p:cNvSpPr>
                  <a:spLocks noChangeArrowheads="1"/>
                </p:cNvSpPr>
                <p:nvPr/>
              </p:nvSpPr>
              <p:spPr bwMode="auto">
                <a:xfrm>
                  <a:off x="4577" y="3290"/>
                  <a:ext cx="251" cy="67"/>
                </a:xfrm>
                <a:prstGeom prst="rect">
                  <a:avLst/>
                </a:prstGeom>
                <a:gradFill rotWithShape="1">
                  <a:gsLst>
                    <a:gs pos="0">
                      <a:srgbClr val="E5EFF9"/>
                    </a:gs>
                    <a:gs pos="100000">
                      <a:srgbClr val="8CB6E4"/>
                    </a:gs>
                  </a:gsLst>
                  <a:lin ang="5400000" scaled="1"/>
                </a:gradFill>
                <a:ln w="9525">
                  <a:noFill/>
                  <a:miter lim="800000"/>
                  <a:headEnd/>
                  <a:tailEnd/>
                </a:ln>
              </p:spPr>
              <p:txBody>
                <a:bodyPr/>
                <a:lstStyle/>
                <a:p>
                  <a:pPr>
                    <a:buNone/>
                  </a:pPr>
                  <a:endParaRPr lang="en-US"/>
                </a:p>
              </p:txBody>
            </p:sp>
            <p:sp>
              <p:nvSpPr>
                <p:cNvPr id="169" name="Freeform 28"/>
                <p:cNvSpPr>
                  <a:spLocks/>
                </p:cNvSpPr>
                <p:nvPr/>
              </p:nvSpPr>
              <p:spPr bwMode="auto">
                <a:xfrm>
                  <a:off x="4573" y="3408"/>
                  <a:ext cx="258" cy="77"/>
                </a:xfrm>
                <a:custGeom>
                  <a:avLst/>
                  <a:gdLst>
                    <a:gd name="T0" fmla="*/ 9735230 w 80"/>
                    <a:gd name="T1" fmla="*/ 685951 h 24"/>
                    <a:gd name="T2" fmla="*/ 6563742 w 80"/>
                    <a:gd name="T3" fmla="*/ 685951 h 24"/>
                    <a:gd name="T4" fmla="*/ 4869395 w 80"/>
                    <a:gd name="T5" fmla="*/ 0 h 24"/>
                    <a:gd name="T6" fmla="*/ 3171432 w 80"/>
                    <a:gd name="T7" fmla="*/ 685951 h 24"/>
                    <a:gd name="T8" fmla="*/ 0 w 80"/>
                    <a:gd name="T9" fmla="*/ 685951 h 24"/>
                    <a:gd name="T10" fmla="*/ 0 w 80"/>
                    <a:gd name="T11" fmla="*/ 2200760 h 24"/>
                    <a:gd name="T12" fmla="*/ 3171432 w 80"/>
                    <a:gd name="T13" fmla="*/ 2200760 h 24"/>
                    <a:gd name="T14" fmla="*/ 4869395 w 80"/>
                    <a:gd name="T15" fmla="*/ 2771127 h 24"/>
                    <a:gd name="T16" fmla="*/ 6563742 w 80"/>
                    <a:gd name="T17" fmla="*/ 2200760 h 24"/>
                    <a:gd name="T18" fmla="*/ 9735230 w 80"/>
                    <a:gd name="T19" fmla="*/ 2200760 h 24"/>
                    <a:gd name="T20" fmla="*/ 9735230 w 80"/>
                    <a:gd name="T21" fmla="*/ 68595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24"/>
                    <a:gd name="T35" fmla="*/ 80 w 80"/>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24">
                      <a:moveTo>
                        <a:pt x="80" y="6"/>
                      </a:moveTo>
                      <a:cubicBezTo>
                        <a:pt x="54" y="6"/>
                        <a:pt x="54" y="6"/>
                        <a:pt x="54" y="6"/>
                      </a:cubicBezTo>
                      <a:cubicBezTo>
                        <a:pt x="51" y="3"/>
                        <a:pt x="46" y="0"/>
                        <a:pt x="40" y="0"/>
                      </a:cubicBezTo>
                      <a:cubicBezTo>
                        <a:pt x="34" y="0"/>
                        <a:pt x="29" y="3"/>
                        <a:pt x="26" y="6"/>
                      </a:cubicBezTo>
                      <a:cubicBezTo>
                        <a:pt x="0" y="6"/>
                        <a:pt x="0" y="6"/>
                        <a:pt x="0" y="6"/>
                      </a:cubicBezTo>
                      <a:cubicBezTo>
                        <a:pt x="0" y="19"/>
                        <a:pt x="0" y="19"/>
                        <a:pt x="0" y="19"/>
                      </a:cubicBezTo>
                      <a:cubicBezTo>
                        <a:pt x="26" y="19"/>
                        <a:pt x="26" y="19"/>
                        <a:pt x="26" y="19"/>
                      </a:cubicBezTo>
                      <a:cubicBezTo>
                        <a:pt x="29" y="22"/>
                        <a:pt x="34" y="24"/>
                        <a:pt x="40" y="24"/>
                      </a:cubicBezTo>
                      <a:cubicBezTo>
                        <a:pt x="46" y="24"/>
                        <a:pt x="51" y="22"/>
                        <a:pt x="54" y="19"/>
                      </a:cubicBezTo>
                      <a:cubicBezTo>
                        <a:pt x="80" y="19"/>
                        <a:pt x="80" y="19"/>
                        <a:pt x="80" y="19"/>
                      </a:cubicBezTo>
                      <a:lnTo>
                        <a:pt x="80" y="6"/>
                      </a:lnTo>
                      <a:close/>
                    </a:path>
                  </a:pathLst>
                </a:custGeom>
                <a:gradFill rotWithShape="1">
                  <a:gsLst>
                    <a:gs pos="0">
                      <a:srgbClr val="E5EFF9"/>
                    </a:gs>
                    <a:gs pos="100000">
                      <a:srgbClr val="8CB6E4"/>
                    </a:gs>
                  </a:gsLst>
                  <a:lin ang="5400000" scaled="1"/>
                </a:gradFill>
                <a:ln w="9525">
                  <a:noFill/>
                  <a:round/>
                  <a:headEnd/>
                  <a:tailEnd/>
                </a:ln>
              </p:spPr>
              <p:txBody>
                <a:bodyPr/>
                <a:lstStyle/>
                <a:p>
                  <a:pPr>
                    <a:buNone/>
                  </a:pPr>
                  <a:endParaRPr lang="en-US"/>
                </a:p>
              </p:txBody>
            </p:sp>
            <p:sp>
              <p:nvSpPr>
                <p:cNvPr id="170" name="Rectangle 29"/>
                <p:cNvSpPr>
                  <a:spLocks noChangeArrowheads="1"/>
                </p:cNvSpPr>
                <p:nvPr/>
              </p:nvSpPr>
              <p:spPr bwMode="auto">
                <a:xfrm>
                  <a:off x="4531" y="3567"/>
                  <a:ext cx="832" cy="27"/>
                </a:xfrm>
                <a:prstGeom prst="rect">
                  <a:avLst/>
                </a:prstGeom>
                <a:gradFill rotWithShape="1">
                  <a:gsLst>
                    <a:gs pos="0">
                      <a:srgbClr val="313131"/>
                    </a:gs>
                    <a:gs pos="100000">
                      <a:srgbClr val="696969"/>
                    </a:gs>
                  </a:gsLst>
                  <a:lin ang="5400000" scaled="1"/>
                </a:gradFill>
                <a:ln w="9525">
                  <a:noFill/>
                  <a:miter lim="800000"/>
                  <a:headEnd/>
                  <a:tailEnd/>
                </a:ln>
              </p:spPr>
              <p:txBody>
                <a:bodyPr/>
                <a:lstStyle/>
                <a:p>
                  <a:pPr>
                    <a:buNone/>
                  </a:pPr>
                  <a:endParaRPr lang="en-US"/>
                </a:p>
              </p:txBody>
            </p:sp>
            <p:sp>
              <p:nvSpPr>
                <p:cNvPr id="171" name="Oval 30"/>
                <p:cNvSpPr>
                  <a:spLocks noChangeArrowheads="1"/>
                </p:cNvSpPr>
                <p:nvPr/>
              </p:nvSpPr>
              <p:spPr bwMode="auto">
                <a:xfrm>
                  <a:off x="5263" y="3391"/>
                  <a:ext cx="44" cy="39"/>
                </a:xfrm>
                <a:prstGeom prst="ellipse">
                  <a:avLst/>
                </a:prstGeom>
                <a:gradFill rotWithShape="1">
                  <a:gsLst>
                    <a:gs pos="0">
                      <a:srgbClr val="F1F1F1"/>
                    </a:gs>
                    <a:gs pos="100000">
                      <a:srgbClr val="A8A8A8"/>
                    </a:gs>
                  </a:gsLst>
                  <a:path path="shape">
                    <a:fillToRect l="50000" t="50000" r="50000" b="50000"/>
                  </a:path>
                </a:gradFill>
                <a:ln w="6350">
                  <a:noFill/>
                  <a:round/>
                  <a:headEnd/>
                  <a:tailEnd/>
                </a:ln>
              </p:spPr>
              <p:txBody>
                <a:bodyPr/>
                <a:lstStyle/>
                <a:p>
                  <a:pPr>
                    <a:buNone/>
                  </a:pPr>
                  <a:endParaRPr lang="en-US"/>
                </a:p>
              </p:txBody>
            </p:sp>
          </p:grpSp>
          <p:grpSp>
            <p:nvGrpSpPr>
              <p:cNvPr id="14" name="Group 251"/>
              <p:cNvGrpSpPr>
                <a:grpSpLocks/>
              </p:cNvGrpSpPr>
              <p:nvPr/>
            </p:nvGrpSpPr>
            <p:grpSpPr bwMode="auto">
              <a:xfrm>
                <a:off x="6182336" y="4677418"/>
                <a:ext cx="1286404" cy="594932"/>
                <a:chOff x="7553269" y="3979771"/>
                <a:chExt cx="1286413" cy="594952"/>
              </a:xfrm>
            </p:grpSpPr>
            <p:grpSp>
              <p:nvGrpSpPr>
                <p:cNvPr id="15" name="Group 24"/>
                <p:cNvGrpSpPr>
                  <a:grpSpLocks/>
                </p:cNvGrpSpPr>
                <p:nvPr/>
              </p:nvGrpSpPr>
              <p:grpSpPr bwMode="auto">
                <a:xfrm>
                  <a:off x="7553269" y="3979771"/>
                  <a:ext cx="1286413" cy="594952"/>
                  <a:chOff x="4499" y="3181"/>
                  <a:chExt cx="893" cy="413"/>
                </a:xfrm>
              </p:grpSpPr>
              <p:sp>
                <p:nvSpPr>
                  <p:cNvPr id="155" name="Freeform 25"/>
                  <p:cNvSpPr>
                    <a:spLocks/>
                  </p:cNvSpPr>
                  <p:nvPr/>
                </p:nvSpPr>
                <p:spPr bwMode="auto">
                  <a:xfrm>
                    <a:off x="4506" y="3181"/>
                    <a:ext cx="880" cy="48"/>
                  </a:xfrm>
                  <a:custGeom>
                    <a:avLst/>
                    <a:gdLst>
                      <a:gd name="T0" fmla="*/ 0 w 880"/>
                      <a:gd name="T1" fmla="*/ 48 h 48"/>
                      <a:gd name="T2" fmla="*/ 103 w 880"/>
                      <a:gd name="T3" fmla="*/ 3 h 48"/>
                      <a:gd name="T4" fmla="*/ 119 w 880"/>
                      <a:gd name="T5" fmla="*/ 0 h 48"/>
                      <a:gd name="T6" fmla="*/ 789 w 880"/>
                      <a:gd name="T7" fmla="*/ 0 h 48"/>
                      <a:gd name="T8" fmla="*/ 802 w 880"/>
                      <a:gd name="T9" fmla="*/ 3 h 48"/>
                      <a:gd name="T10" fmla="*/ 880 w 880"/>
                      <a:gd name="T11" fmla="*/ 48 h 48"/>
                      <a:gd name="T12" fmla="*/ 0 w 880"/>
                      <a:gd name="T13" fmla="*/ 48 h 48"/>
                      <a:gd name="T14" fmla="*/ 0 60000 65536"/>
                      <a:gd name="T15" fmla="*/ 0 60000 65536"/>
                      <a:gd name="T16" fmla="*/ 0 60000 65536"/>
                      <a:gd name="T17" fmla="*/ 0 60000 65536"/>
                      <a:gd name="T18" fmla="*/ 0 60000 65536"/>
                      <a:gd name="T19" fmla="*/ 0 60000 65536"/>
                      <a:gd name="T20" fmla="*/ 0 60000 65536"/>
                      <a:gd name="T21" fmla="*/ 0 w 880"/>
                      <a:gd name="T22" fmla="*/ 0 h 48"/>
                      <a:gd name="T23" fmla="*/ 880 w 880"/>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0" h="48">
                        <a:moveTo>
                          <a:pt x="0" y="48"/>
                        </a:moveTo>
                        <a:lnTo>
                          <a:pt x="103" y="3"/>
                        </a:lnTo>
                        <a:lnTo>
                          <a:pt x="119" y="0"/>
                        </a:lnTo>
                        <a:lnTo>
                          <a:pt x="789" y="0"/>
                        </a:lnTo>
                        <a:lnTo>
                          <a:pt x="802" y="3"/>
                        </a:lnTo>
                        <a:lnTo>
                          <a:pt x="880" y="48"/>
                        </a:lnTo>
                        <a:lnTo>
                          <a:pt x="0" y="48"/>
                        </a:lnTo>
                        <a:close/>
                      </a:path>
                    </a:pathLst>
                  </a:custGeom>
                  <a:gradFill rotWithShape="1">
                    <a:gsLst>
                      <a:gs pos="0">
                        <a:srgbClr val="C8DCF2"/>
                      </a:gs>
                      <a:gs pos="100000">
                        <a:srgbClr val="8CB6E4"/>
                      </a:gs>
                    </a:gsLst>
                    <a:lin ang="5400000" scaled="1"/>
                  </a:gradFill>
                  <a:ln w="6350">
                    <a:noFill/>
                    <a:round/>
                    <a:headEnd/>
                    <a:tailEnd/>
                  </a:ln>
                </p:spPr>
                <p:txBody>
                  <a:bodyPr/>
                  <a:lstStyle/>
                  <a:p>
                    <a:pPr>
                      <a:buNone/>
                    </a:pPr>
                    <a:endParaRPr lang="en-US"/>
                  </a:p>
                </p:txBody>
              </p:sp>
              <p:sp>
                <p:nvSpPr>
                  <p:cNvPr id="156" name="Freeform 26"/>
                  <p:cNvSpPr>
                    <a:spLocks/>
                  </p:cNvSpPr>
                  <p:nvPr/>
                </p:nvSpPr>
                <p:spPr bwMode="auto">
                  <a:xfrm>
                    <a:off x="4499" y="3229"/>
                    <a:ext cx="893" cy="336"/>
                  </a:xfrm>
                  <a:custGeom>
                    <a:avLst/>
                    <a:gdLst>
                      <a:gd name="T0" fmla="*/ 33588610 w 277"/>
                      <a:gd name="T1" fmla="*/ 11610457 h 105"/>
                      <a:gd name="T2" fmla="*/ 33215962 w 277"/>
                      <a:gd name="T3" fmla="*/ 11819878 h 105"/>
                      <a:gd name="T4" fmla="*/ 372549 w 277"/>
                      <a:gd name="T5" fmla="*/ 11819878 h 105"/>
                      <a:gd name="T6" fmla="*/ 0 w 277"/>
                      <a:gd name="T7" fmla="*/ 11610457 h 105"/>
                      <a:gd name="T8" fmla="*/ 0 w 277"/>
                      <a:gd name="T9" fmla="*/ 209389 h 105"/>
                      <a:gd name="T10" fmla="*/ 372549 w 277"/>
                      <a:gd name="T11" fmla="*/ 0 h 105"/>
                      <a:gd name="T12" fmla="*/ 33215962 w 277"/>
                      <a:gd name="T13" fmla="*/ 0 h 105"/>
                      <a:gd name="T14" fmla="*/ 33588610 w 277"/>
                      <a:gd name="T15" fmla="*/ 209389 h 105"/>
                      <a:gd name="T16" fmla="*/ 33588610 w 277"/>
                      <a:gd name="T17" fmla="*/ 11610457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7"/>
                      <a:gd name="T28" fmla="*/ 0 h 105"/>
                      <a:gd name="T29" fmla="*/ 277 w 277"/>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7" h="105">
                        <a:moveTo>
                          <a:pt x="277" y="103"/>
                        </a:moveTo>
                        <a:cubicBezTo>
                          <a:pt x="277" y="104"/>
                          <a:pt x="275" y="105"/>
                          <a:pt x="274" y="105"/>
                        </a:cubicBezTo>
                        <a:cubicBezTo>
                          <a:pt x="3" y="105"/>
                          <a:pt x="3" y="105"/>
                          <a:pt x="3" y="105"/>
                        </a:cubicBezTo>
                        <a:cubicBezTo>
                          <a:pt x="1" y="105"/>
                          <a:pt x="0" y="104"/>
                          <a:pt x="0" y="103"/>
                        </a:cubicBezTo>
                        <a:cubicBezTo>
                          <a:pt x="0" y="2"/>
                          <a:pt x="0" y="2"/>
                          <a:pt x="0" y="2"/>
                        </a:cubicBezTo>
                        <a:cubicBezTo>
                          <a:pt x="0" y="0"/>
                          <a:pt x="1" y="0"/>
                          <a:pt x="3" y="0"/>
                        </a:cubicBezTo>
                        <a:cubicBezTo>
                          <a:pt x="274" y="0"/>
                          <a:pt x="274" y="0"/>
                          <a:pt x="274" y="0"/>
                        </a:cubicBezTo>
                        <a:cubicBezTo>
                          <a:pt x="275" y="0"/>
                          <a:pt x="277" y="0"/>
                          <a:pt x="277" y="2"/>
                        </a:cubicBezTo>
                        <a:lnTo>
                          <a:pt x="277" y="103"/>
                        </a:lnTo>
                        <a:close/>
                      </a:path>
                    </a:pathLst>
                  </a:custGeom>
                  <a:gradFill rotWithShape="1">
                    <a:gsLst>
                      <a:gs pos="0">
                        <a:srgbClr val="8CB6E4"/>
                      </a:gs>
                      <a:gs pos="50000">
                        <a:srgbClr val="E5EFF9"/>
                      </a:gs>
                      <a:gs pos="100000">
                        <a:srgbClr val="8CB6E4"/>
                      </a:gs>
                    </a:gsLst>
                    <a:lin ang="0" scaled="1"/>
                  </a:gradFill>
                  <a:ln w="4763">
                    <a:noFill/>
                    <a:miter lim="800000"/>
                    <a:headEnd/>
                    <a:tailEnd/>
                  </a:ln>
                </p:spPr>
                <p:txBody>
                  <a:bodyPr/>
                  <a:lstStyle/>
                  <a:p>
                    <a:pPr>
                      <a:buNone/>
                    </a:pPr>
                    <a:endParaRPr lang="en-US"/>
                  </a:p>
                </p:txBody>
              </p:sp>
              <p:sp>
                <p:nvSpPr>
                  <p:cNvPr id="157" name="Rectangle 27"/>
                  <p:cNvSpPr>
                    <a:spLocks noChangeArrowheads="1"/>
                  </p:cNvSpPr>
                  <p:nvPr/>
                </p:nvSpPr>
                <p:spPr bwMode="auto">
                  <a:xfrm>
                    <a:off x="4577" y="3290"/>
                    <a:ext cx="251" cy="67"/>
                  </a:xfrm>
                  <a:prstGeom prst="rect">
                    <a:avLst/>
                  </a:prstGeom>
                  <a:gradFill rotWithShape="1">
                    <a:gsLst>
                      <a:gs pos="0">
                        <a:srgbClr val="E5EFF9"/>
                      </a:gs>
                      <a:gs pos="100000">
                        <a:srgbClr val="8CB6E4"/>
                      </a:gs>
                    </a:gsLst>
                    <a:lin ang="5400000" scaled="1"/>
                  </a:gradFill>
                  <a:ln w="9525">
                    <a:noFill/>
                    <a:miter lim="800000"/>
                    <a:headEnd/>
                    <a:tailEnd/>
                  </a:ln>
                </p:spPr>
                <p:txBody>
                  <a:bodyPr/>
                  <a:lstStyle/>
                  <a:p>
                    <a:pPr>
                      <a:buNone/>
                    </a:pPr>
                    <a:endParaRPr lang="en-US"/>
                  </a:p>
                </p:txBody>
              </p:sp>
              <p:sp>
                <p:nvSpPr>
                  <p:cNvPr id="158" name="Freeform 28"/>
                  <p:cNvSpPr>
                    <a:spLocks/>
                  </p:cNvSpPr>
                  <p:nvPr/>
                </p:nvSpPr>
                <p:spPr bwMode="auto">
                  <a:xfrm>
                    <a:off x="4573" y="3408"/>
                    <a:ext cx="258" cy="77"/>
                  </a:xfrm>
                  <a:custGeom>
                    <a:avLst/>
                    <a:gdLst>
                      <a:gd name="T0" fmla="*/ 9735230 w 80"/>
                      <a:gd name="T1" fmla="*/ 685951 h 24"/>
                      <a:gd name="T2" fmla="*/ 6563742 w 80"/>
                      <a:gd name="T3" fmla="*/ 685951 h 24"/>
                      <a:gd name="T4" fmla="*/ 4869395 w 80"/>
                      <a:gd name="T5" fmla="*/ 0 h 24"/>
                      <a:gd name="T6" fmla="*/ 3171432 w 80"/>
                      <a:gd name="T7" fmla="*/ 685951 h 24"/>
                      <a:gd name="T8" fmla="*/ 0 w 80"/>
                      <a:gd name="T9" fmla="*/ 685951 h 24"/>
                      <a:gd name="T10" fmla="*/ 0 w 80"/>
                      <a:gd name="T11" fmla="*/ 2200760 h 24"/>
                      <a:gd name="T12" fmla="*/ 3171432 w 80"/>
                      <a:gd name="T13" fmla="*/ 2200760 h 24"/>
                      <a:gd name="T14" fmla="*/ 4869395 w 80"/>
                      <a:gd name="T15" fmla="*/ 2771127 h 24"/>
                      <a:gd name="T16" fmla="*/ 6563742 w 80"/>
                      <a:gd name="T17" fmla="*/ 2200760 h 24"/>
                      <a:gd name="T18" fmla="*/ 9735230 w 80"/>
                      <a:gd name="T19" fmla="*/ 2200760 h 24"/>
                      <a:gd name="T20" fmla="*/ 9735230 w 80"/>
                      <a:gd name="T21" fmla="*/ 68595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24"/>
                      <a:gd name="T35" fmla="*/ 80 w 80"/>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24">
                        <a:moveTo>
                          <a:pt x="80" y="6"/>
                        </a:moveTo>
                        <a:cubicBezTo>
                          <a:pt x="54" y="6"/>
                          <a:pt x="54" y="6"/>
                          <a:pt x="54" y="6"/>
                        </a:cubicBezTo>
                        <a:cubicBezTo>
                          <a:pt x="51" y="3"/>
                          <a:pt x="46" y="0"/>
                          <a:pt x="40" y="0"/>
                        </a:cubicBezTo>
                        <a:cubicBezTo>
                          <a:pt x="34" y="0"/>
                          <a:pt x="29" y="3"/>
                          <a:pt x="26" y="6"/>
                        </a:cubicBezTo>
                        <a:cubicBezTo>
                          <a:pt x="0" y="6"/>
                          <a:pt x="0" y="6"/>
                          <a:pt x="0" y="6"/>
                        </a:cubicBezTo>
                        <a:cubicBezTo>
                          <a:pt x="0" y="19"/>
                          <a:pt x="0" y="19"/>
                          <a:pt x="0" y="19"/>
                        </a:cubicBezTo>
                        <a:cubicBezTo>
                          <a:pt x="26" y="19"/>
                          <a:pt x="26" y="19"/>
                          <a:pt x="26" y="19"/>
                        </a:cubicBezTo>
                        <a:cubicBezTo>
                          <a:pt x="29" y="22"/>
                          <a:pt x="34" y="24"/>
                          <a:pt x="40" y="24"/>
                        </a:cubicBezTo>
                        <a:cubicBezTo>
                          <a:pt x="46" y="24"/>
                          <a:pt x="51" y="22"/>
                          <a:pt x="54" y="19"/>
                        </a:cubicBezTo>
                        <a:cubicBezTo>
                          <a:pt x="80" y="19"/>
                          <a:pt x="80" y="19"/>
                          <a:pt x="80" y="19"/>
                        </a:cubicBezTo>
                        <a:lnTo>
                          <a:pt x="80" y="6"/>
                        </a:lnTo>
                        <a:close/>
                      </a:path>
                    </a:pathLst>
                  </a:custGeom>
                  <a:gradFill rotWithShape="1">
                    <a:gsLst>
                      <a:gs pos="0">
                        <a:srgbClr val="E5EFF9"/>
                      </a:gs>
                      <a:gs pos="100000">
                        <a:srgbClr val="8CB6E4"/>
                      </a:gs>
                    </a:gsLst>
                    <a:lin ang="5400000" scaled="1"/>
                  </a:gradFill>
                  <a:ln w="9525">
                    <a:noFill/>
                    <a:round/>
                    <a:headEnd/>
                    <a:tailEnd/>
                  </a:ln>
                </p:spPr>
                <p:txBody>
                  <a:bodyPr/>
                  <a:lstStyle/>
                  <a:p>
                    <a:pPr>
                      <a:buNone/>
                    </a:pPr>
                    <a:endParaRPr lang="en-US"/>
                  </a:p>
                </p:txBody>
              </p:sp>
              <p:sp>
                <p:nvSpPr>
                  <p:cNvPr id="159" name="Rectangle 29"/>
                  <p:cNvSpPr>
                    <a:spLocks noChangeArrowheads="1"/>
                  </p:cNvSpPr>
                  <p:nvPr/>
                </p:nvSpPr>
                <p:spPr bwMode="auto">
                  <a:xfrm>
                    <a:off x="4531" y="3567"/>
                    <a:ext cx="832" cy="27"/>
                  </a:xfrm>
                  <a:prstGeom prst="rect">
                    <a:avLst/>
                  </a:prstGeom>
                  <a:gradFill rotWithShape="1">
                    <a:gsLst>
                      <a:gs pos="0">
                        <a:srgbClr val="313131"/>
                      </a:gs>
                      <a:gs pos="100000">
                        <a:srgbClr val="696969"/>
                      </a:gs>
                    </a:gsLst>
                    <a:lin ang="5400000" scaled="1"/>
                  </a:gradFill>
                  <a:ln w="9525">
                    <a:noFill/>
                    <a:miter lim="800000"/>
                    <a:headEnd/>
                    <a:tailEnd/>
                  </a:ln>
                </p:spPr>
                <p:txBody>
                  <a:bodyPr/>
                  <a:lstStyle/>
                  <a:p>
                    <a:pPr>
                      <a:buNone/>
                    </a:pPr>
                    <a:endParaRPr lang="en-US"/>
                  </a:p>
                </p:txBody>
              </p:sp>
              <p:sp>
                <p:nvSpPr>
                  <p:cNvPr id="160" name="Oval 30"/>
                  <p:cNvSpPr>
                    <a:spLocks noChangeArrowheads="1"/>
                  </p:cNvSpPr>
                  <p:nvPr/>
                </p:nvSpPr>
                <p:spPr bwMode="auto">
                  <a:xfrm>
                    <a:off x="5263" y="3391"/>
                    <a:ext cx="44" cy="39"/>
                  </a:xfrm>
                  <a:prstGeom prst="ellipse">
                    <a:avLst/>
                  </a:prstGeom>
                  <a:gradFill rotWithShape="1">
                    <a:gsLst>
                      <a:gs pos="0">
                        <a:srgbClr val="F1F1F1"/>
                      </a:gs>
                      <a:gs pos="100000">
                        <a:srgbClr val="A8A8A8"/>
                      </a:gs>
                    </a:gsLst>
                    <a:path path="shape">
                      <a:fillToRect l="50000" t="50000" r="50000" b="50000"/>
                    </a:path>
                  </a:gradFill>
                  <a:ln w="6350">
                    <a:noFill/>
                    <a:round/>
                    <a:headEnd/>
                    <a:tailEnd/>
                  </a:ln>
                </p:spPr>
                <p:txBody>
                  <a:bodyPr/>
                  <a:lstStyle/>
                  <a:p>
                    <a:pPr>
                      <a:buNone/>
                    </a:pPr>
                    <a:endParaRPr lang="en-US"/>
                  </a:p>
                </p:txBody>
              </p:sp>
            </p:grpSp>
            <p:pic>
              <p:nvPicPr>
                <p:cNvPr id="154" name="Picture 194" descr="logo2"/>
                <p:cNvPicPr>
                  <a:picLocks noChangeAspect="1" noChangeArrowheads="1"/>
                </p:cNvPicPr>
                <p:nvPr/>
              </p:nvPicPr>
              <p:blipFill>
                <a:blip r:embed="rId6" cstate="print"/>
                <a:srcRect/>
                <a:stretch>
                  <a:fillRect/>
                </a:stretch>
              </p:blipFill>
              <p:spPr bwMode="auto">
                <a:xfrm>
                  <a:off x="8099464" y="4091863"/>
                  <a:ext cx="450629" cy="403294"/>
                </a:xfrm>
                <a:prstGeom prst="rect">
                  <a:avLst/>
                </a:prstGeom>
                <a:noFill/>
                <a:ln w="9525">
                  <a:noFill/>
                  <a:miter lim="800000"/>
                  <a:headEnd/>
                  <a:tailEnd/>
                </a:ln>
              </p:spPr>
            </p:pic>
          </p:grpSp>
          <p:sp>
            <p:nvSpPr>
              <p:cNvPr id="186" name="AutoShape 216"/>
              <p:cNvSpPr>
                <a:spLocks noChangeArrowheads="1"/>
              </p:cNvSpPr>
              <p:nvPr/>
            </p:nvSpPr>
            <p:spPr bwMode="auto">
              <a:xfrm rot="2327091">
                <a:off x="6086330" y="3387659"/>
                <a:ext cx="249505" cy="383198"/>
              </a:xfrm>
              <a:prstGeom prst="upDownArrow">
                <a:avLst>
                  <a:gd name="adj1" fmla="val 46521"/>
                  <a:gd name="adj2" fmla="val 48576"/>
                </a:avLst>
              </a:prstGeom>
              <a:solidFill>
                <a:srgbClr val="330066"/>
              </a:solidFill>
              <a:ln w="9525" algn="ctr">
                <a:noFill/>
                <a:miter lim="800000"/>
                <a:headEnd/>
                <a:tailEnd/>
              </a:ln>
            </p:spPr>
            <p:txBody>
              <a:bodyPr wrap="none" anchor="ctr"/>
              <a:lstStyle/>
              <a:p>
                <a:pPr>
                  <a:buNone/>
                </a:pPr>
                <a:endParaRPr lang="en-US"/>
              </a:p>
            </p:txBody>
          </p:sp>
          <p:sp>
            <p:nvSpPr>
              <p:cNvPr id="187" name="AutoShape 216"/>
              <p:cNvSpPr>
                <a:spLocks noChangeArrowheads="1"/>
              </p:cNvSpPr>
              <p:nvPr/>
            </p:nvSpPr>
            <p:spPr bwMode="auto">
              <a:xfrm rot="19391497">
                <a:off x="7723498" y="3399729"/>
                <a:ext cx="249505" cy="383198"/>
              </a:xfrm>
              <a:prstGeom prst="upDownArrow">
                <a:avLst>
                  <a:gd name="adj1" fmla="val 46521"/>
                  <a:gd name="adj2" fmla="val 48576"/>
                </a:avLst>
              </a:prstGeom>
              <a:solidFill>
                <a:srgbClr val="330066"/>
              </a:solidFill>
              <a:ln w="9525" algn="ctr">
                <a:noFill/>
                <a:miter lim="800000"/>
                <a:headEnd/>
                <a:tailEnd/>
              </a:ln>
            </p:spPr>
            <p:txBody>
              <a:bodyPr wrap="none" anchor="ctr"/>
              <a:lstStyle/>
              <a:p>
                <a:pPr>
                  <a:buNone/>
                </a:pPr>
                <a:endParaRPr lang="en-US"/>
              </a:p>
            </p:txBody>
          </p:sp>
          <p:sp>
            <p:nvSpPr>
              <p:cNvPr id="188" name="AutoShape 216"/>
              <p:cNvSpPr>
                <a:spLocks noChangeArrowheads="1"/>
              </p:cNvSpPr>
              <p:nvPr/>
            </p:nvSpPr>
            <p:spPr bwMode="auto">
              <a:xfrm rot="1630320">
                <a:off x="7558685" y="4400140"/>
                <a:ext cx="249505" cy="383198"/>
              </a:xfrm>
              <a:prstGeom prst="upDownArrow">
                <a:avLst>
                  <a:gd name="adj1" fmla="val 46521"/>
                  <a:gd name="adj2" fmla="val 48576"/>
                </a:avLst>
              </a:prstGeom>
              <a:solidFill>
                <a:srgbClr val="330066"/>
              </a:solidFill>
              <a:ln w="9525" algn="ctr">
                <a:noFill/>
                <a:miter lim="800000"/>
                <a:headEnd/>
                <a:tailEnd/>
              </a:ln>
            </p:spPr>
            <p:txBody>
              <a:bodyPr wrap="none" anchor="ctr"/>
              <a:lstStyle/>
              <a:p>
                <a:pPr>
                  <a:buNone/>
                </a:pPr>
                <a:endParaRPr lang="en-US"/>
              </a:p>
            </p:txBody>
          </p:sp>
          <p:sp>
            <p:nvSpPr>
              <p:cNvPr id="189" name="AutoShape 216"/>
              <p:cNvSpPr>
                <a:spLocks noChangeArrowheads="1"/>
              </p:cNvSpPr>
              <p:nvPr/>
            </p:nvSpPr>
            <p:spPr bwMode="auto">
              <a:xfrm rot="19789156">
                <a:off x="6229676" y="4350343"/>
                <a:ext cx="249505" cy="383198"/>
              </a:xfrm>
              <a:prstGeom prst="upDownArrow">
                <a:avLst>
                  <a:gd name="adj1" fmla="val 46521"/>
                  <a:gd name="adj2" fmla="val 48576"/>
                </a:avLst>
              </a:prstGeom>
              <a:solidFill>
                <a:srgbClr val="330066"/>
              </a:solidFill>
              <a:ln w="9525" algn="ctr">
                <a:noFill/>
                <a:miter lim="800000"/>
                <a:headEnd/>
                <a:tailEnd/>
              </a:ln>
            </p:spPr>
            <p:txBody>
              <a:bodyPr wrap="none" anchor="ctr"/>
              <a:lstStyle/>
              <a:p>
                <a:pPr>
                  <a:buNone/>
                </a:pPr>
                <a:endParaRPr lang="en-US"/>
              </a:p>
            </p:txBody>
          </p:sp>
          <p:sp>
            <p:nvSpPr>
              <p:cNvPr id="190" name="TextBox 189"/>
              <p:cNvSpPr txBox="1"/>
              <p:nvPr/>
            </p:nvSpPr>
            <p:spPr>
              <a:xfrm rot="2970793">
                <a:off x="7247472" y="5562602"/>
                <a:ext cx="492443" cy="461665"/>
              </a:xfrm>
              <a:prstGeom prst="rect">
                <a:avLst/>
              </a:prstGeom>
              <a:noFill/>
            </p:spPr>
            <p:txBody>
              <a:bodyPr wrap="none" rtlCol="0">
                <a:spAutoFit/>
              </a:bodyPr>
              <a:lstStyle/>
              <a:p>
                <a:pPr>
                  <a:buNone/>
                </a:pPr>
                <a:r>
                  <a:rPr lang="en-US" sz="2400" dirty="0" smtClean="0"/>
                  <a:t>…</a:t>
                </a:r>
                <a:endParaRPr lang="en-US" sz="2400" dirty="0"/>
              </a:p>
            </p:txBody>
          </p:sp>
        </p:grpSp>
      </p:grpSp>
      <p:grpSp>
        <p:nvGrpSpPr>
          <p:cNvPr id="16" name="Group 178"/>
          <p:cNvGrpSpPr/>
          <p:nvPr/>
        </p:nvGrpSpPr>
        <p:grpSpPr>
          <a:xfrm>
            <a:off x="1430332" y="2079525"/>
            <a:ext cx="2727015" cy="3415863"/>
            <a:chOff x="1430332" y="2009774"/>
            <a:chExt cx="2727015" cy="3415863"/>
          </a:xfrm>
        </p:grpSpPr>
        <p:grpSp>
          <p:nvGrpSpPr>
            <p:cNvPr id="17" name="Group 148"/>
            <p:cNvGrpSpPr/>
            <p:nvPr/>
          </p:nvGrpSpPr>
          <p:grpSpPr>
            <a:xfrm>
              <a:off x="1430332" y="2009774"/>
              <a:ext cx="2727015" cy="3415863"/>
              <a:chOff x="1430332" y="2009774"/>
              <a:chExt cx="2727015" cy="3415863"/>
            </a:xfrm>
          </p:grpSpPr>
          <p:grpSp>
            <p:nvGrpSpPr>
              <p:cNvPr id="18" name="Group 408"/>
              <p:cNvGrpSpPr>
                <a:grpSpLocks/>
              </p:cNvGrpSpPr>
              <p:nvPr/>
            </p:nvGrpSpPr>
            <p:grpSpPr bwMode="auto">
              <a:xfrm>
                <a:off x="1430332" y="2009774"/>
                <a:ext cx="2727015" cy="3415863"/>
                <a:chOff x="1430798" y="2010102"/>
                <a:chExt cx="2725503" cy="3415926"/>
              </a:xfrm>
            </p:grpSpPr>
            <p:grpSp>
              <p:nvGrpSpPr>
                <p:cNvPr id="19" name="Group 300"/>
                <p:cNvGrpSpPr>
                  <a:grpSpLocks/>
                </p:cNvGrpSpPr>
                <p:nvPr/>
              </p:nvGrpSpPr>
              <p:grpSpPr bwMode="auto">
                <a:xfrm>
                  <a:off x="1430798" y="2856746"/>
                  <a:ext cx="2725503" cy="2569282"/>
                  <a:chOff x="5987048" y="4039159"/>
                  <a:chExt cx="2725503" cy="2569282"/>
                </a:xfrm>
              </p:grpSpPr>
              <p:grpSp>
                <p:nvGrpSpPr>
                  <p:cNvPr id="20" name="Group 232"/>
                  <p:cNvGrpSpPr>
                    <a:grpSpLocks/>
                  </p:cNvGrpSpPr>
                  <p:nvPr/>
                </p:nvGrpSpPr>
                <p:grpSpPr bwMode="auto">
                  <a:xfrm>
                    <a:off x="5987048" y="4039159"/>
                    <a:ext cx="2725503" cy="2265821"/>
                    <a:chOff x="3035" y="1562"/>
                    <a:chExt cx="2425" cy="2016"/>
                  </a:xfrm>
                </p:grpSpPr>
                <p:sp>
                  <p:nvSpPr>
                    <p:cNvPr id="8273" name="Oval 2"/>
                    <p:cNvSpPr>
                      <a:spLocks noChangeArrowheads="1"/>
                    </p:cNvSpPr>
                    <p:nvPr/>
                  </p:nvSpPr>
                  <p:spPr bwMode="auto">
                    <a:xfrm>
                      <a:off x="3035" y="1562"/>
                      <a:ext cx="2425" cy="2016"/>
                    </a:xfrm>
                    <a:prstGeom prst="ellipse">
                      <a:avLst/>
                    </a:prstGeom>
                    <a:gradFill rotWithShape="1">
                      <a:gsLst>
                        <a:gs pos="0">
                          <a:schemeClr val="tx2">
                            <a:alpha val="32999"/>
                          </a:schemeClr>
                        </a:gs>
                        <a:gs pos="100000">
                          <a:schemeClr val="bg1"/>
                        </a:gs>
                      </a:gsLst>
                      <a:lin ang="18900000" scaled="1"/>
                    </a:gradFill>
                    <a:ln w="57150" algn="ctr">
                      <a:solidFill>
                        <a:srgbClr val="94B6E4"/>
                      </a:solidFill>
                      <a:round/>
                      <a:headEnd/>
                      <a:tailEnd/>
                    </a:ln>
                  </p:spPr>
                  <p:txBody>
                    <a:bodyPr wrap="none" anchor="ctr"/>
                    <a:lstStyle/>
                    <a:p>
                      <a:pPr>
                        <a:buNone/>
                      </a:pPr>
                      <a:endParaRPr lang="en-US"/>
                    </a:p>
                  </p:txBody>
                </p:sp>
                <p:sp>
                  <p:nvSpPr>
                    <p:cNvPr id="8279" name="AutoShape 216"/>
                    <p:cNvSpPr>
                      <a:spLocks noChangeArrowheads="1"/>
                    </p:cNvSpPr>
                    <p:nvPr/>
                  </p:nvSpPr>
                  <p:spPr bwMode="auto">
                    <a:xfrm rot="5400000">
                      <a:off x="4118" y="2071"/>
                      <a:ext cx="222" cy="1016"/>
                    </a:xfrm>
                    <a:prstGeom prst="upDownArrow">
                      <a:avLst>
                        <a:gd name="adj1" fmla="val 46521"/>
                        <a:gd name="adj2" fmla="val 48576"/>
                      </a:avLst>
                    </a:prstGeom>
                    <a:solidFill>
                      <a:srgbClr val="629CFA"/>
                    </a:solidFill>
                    <a:ln w="9525" algn="ctr">
                      <a:noFill/>
                      <a:miter lim="800000"/>
                      <a:headEnd/>
                      <a:tailEnd/>
                    </a:ln>
                  </p:spPr>
                  <p:txBody>
                    <a:bodyPr wrap="none" anchor="ctr"/>
                    <a:lstStyle/>
                    <a:p>
                      <a:pPr>
                        <a:buNone/>
                      </a:pPr>
                      <a:endParaRPr lang="en-US"/>
                    </a:p>
                  </p:txBody>
                </p:sp>
              </p:grpSp>
              <p:sp>
                <p:nvSpPr>
                  <p:cNvPr id="8272" name="TextBox 299"/>
                  <p:cNvSpPr txBox="1">
                    <a:spLocks noChangeArrowheads="1"/>
                  </p:cNvSpPr>
                  <p:nvPr/>
                </p:nvSpPr>
                <p:spPr bwMode="auto">
                  <a:xfrm>
                    <a:off x="6501186" y="6300658"/>
                    <a:ext cx="1691577" cy="307783"/>
                  </a:xfrm>
                  <a:prstGeom prst="rect">
                    <a:avLst/>
                  </a:prstGeom>
                  <a:noFill/>
                  <a:ln w="9525">
                    <a:noFill/>
                    <a:miter lim="800000"/>
                    <a:headEnd/>
                    <a:tailEnd/>
                  </a:ln>
                </p:spPr>
                <p:txBody>
                  <a:bodyPr wrap="none">
                    <a:spAutoFit/>
                  </a:bodyPr>
                  <a:lstStyle/>
                  <a:p>
                    <a:pPr>
                      <a:buNone/>
                    </a:pPr>
                    <a:r>
                      <a:rPr lang="en-US" sz="1400" b="1" i="1" baseline="0" dirty="0" smtClean="0">
                        <a:solidFill>
                          <a:schemeClr val="tx2"/>
                        </a:solidFill>
                        <a:latin typeface="Arial" pitchFamily="34" charset="0"/>
                        <a:cs typeface="Arial" pitchFamily="34" charset="0"/>
                      </a:rPr>
                      <a:t>MATLAB Workers</a:t>
                    </a:r>
                    <a:endParaRPr lang="en-US" sz="1400" b="1" i="1" baseline="0" dirty="0">
                      <a:solidFill>
                        <a:schemeClr val="tx2"/>
                      </a:solidFill>
                      <a:latin typeface="Arial" pitchFamily="34" charset="0"/>
                      <a:cs typeface="Arial" pitchFamily="34" charset="0"/>
                    </a:endParaRPr>
                  </a:p>
                </p:txBody>
              </p:sp>
            </p:grpSp>
            <p:sp>
              <p:nvSpPr>
                <p:cNvPr id="407" name="Left-Up Arrow 406"/>
                <p:cNvSpPr/>
                <p:nvPr/>
              </p:nvSpPr>
              <p:spPr bwMode="auto">
                <a:xfrm rot="16200000">
                  <a:off x="2171547" y="1911940"/>
                  <a:ext cx="725501" cy="921826"/>
                </a:xfrm>
                <a:prstGeom prst="leftUpArrow">
                  <a:avLst>
                    <a:gd name="adj1" fmla="val 22826"/>
                    <a:gd name="adj2" fmla="val 25000"/>
                    <a:gd name="adj3" fmla="val 25000"/>
                  </a:avLst>
                </a:prstGeom>
                <a:solidFill>
                  <a:schemeClr val="tx2"/>
                </a:solidFill>
                <a:ln w="9525" cap="flat" cmpd="sng" algn="ctr">
                  <a:noFill/>
                  <a:prstDash val="solid"/>
                  <a:round/>
                  <a:headEnd type="none" w="med" len="med"/>
                  <a:tailEnd type="none" w="med" len="med"/>
                </a:ln>
                <a:effectLst/>
              </p:spPr>
              <p:txBody>
                <a:bodyPr/>
                <a:lstStyle/>
                <a:p>
                  <a:pPr>
                    <a:buNone/>
                    <a:defRPr/>
                  </a:pPr>
                  <a:endParaRPr lang="en-US"/>
                </a:p>
              </p:txBody>
            </p:sp>
          </p:grpSp>
          <p:pic>
            <p:nvPicPr>
              <p:cNvPr id="117" name="Picture 199" descr="logo2"/>
              <p:cNvPicPr>
                <a:picLocks noChangeAspect="1" noChangeArrowheads="1"/>
              </p:cNvPicPr>
              <p:nvPr/>
            </p:nvPicPr>
            <p:blipFill>
              <a:blip r:embed="rId7" cstate="print"/>
              <a:srcRect/>
              <a:stretch>
                <a:fillRect/>
              </a:stretch>
            </p:blipFill>
            <p:spPr bwMode="auto">
              <a:xfrm>
                <a:off x="1904512" y="3168478"/>
                <a:ext cx="483092" cy="432098"/>
              </a:xfrm>
              <a:prstGeom prst="rect">
                <a:avLst/>
              </a:prstGeom>
              <a:noFill/>
              <a:ln w="9525">
                <a:noFill/>
                <a:miter lim="800000"/>
                <a:headEnd/>
                <a:tailEnd/>
              </a:ln>
            </p:spPr>
          </p:pic>
          <p:pic>
            <p:nvPicPr>
              <p:cNvPr id="122" name="Picture 199" descr="logo2"/>
              <p:cNvPicPr>
                <a:picLocks noChangeAspect="1" noChangeArrowheads="1"/>
              </p:cNvPicPr>
              <p:nvPr/>
            </p:nvPicPr>
            <p:blipFill>
              <a:blip r:embed="rId7" cstate="print"/>
              <a:srcRect/>
              <a:stretch>
                <a:fillRect/>
              </a:stretch>
            </p:blipFill>
            <p:spPr bwMode="auto">
              <a:xfrm>
                <a:off x="2564909" y="2965276"/>
                <a:ext cx="483092" cy="432098"/>
              </a:xfrm>
              <a:prstGeom prst="rect">
                <a:avLst/>
              </a:prstGeom>
              <a:noFill/>
              <a:ln w="9525">
                <a:noFill/>
                <a:miter lim="800000"/>
                <a:headEnd/>
                <a:tailEnd/>
              </a:ln>
            </p:spPr>
          </p:pic>
          <p:pic>
            <p:nvPicPr>
              <p:cNvPr id="125" name="Picture 199" descr="logo2"/>
              <p:cNvPicPr>
                <a:picLocks noChangeAspect="1" noChangeArrowheads="1"/>
              </p:cNvPicPr>
              <p:nvPr/>
            </p:nvPicPr>
            <p:blipFill>
              <a:blip r:embed="rId7" cstate="print"/>
              <a:srcRect/>
              <a:stretch>
                <a:fillRect/>
              </a:stretch>
            </p:blipFill>
            <p:spPr bwMode="auto">
              <a:xfrm>
                <a:off x="3199909" y="3219276"/>
                <a:ext cx="483092" cy="432098"/>
              </a:xfrm>
              <a:prstGeom prst="rect">
                <a:avLst/>
              </a:prstGeom>
              <a:noFill/>
              <a:ln w="9525">
                <a:noFill/>
                <a:miter lim="800000"/>
                <a:headEnd/>
                <a:tailEnd/>
              </a:ln>
            </p:spPr>
          </p:pic>
          <p:pic>
            <p:nvPicPr>
              <p:cNvPr id="128" name="Picture 199" descr="logo2"/>
              <p:cNvPicPr>
                <a:picLocks noChangeAspect="1" noChangeArrowheads="1"/>
              </p:cNvPicPr>
              <p:nvPr/>
            </p:nvPicPr>
            <p:blipFill>
              <a:blip r:embed="rId7" cstate="print"/>
              <a:srcRect/>
              <a:stretch>
                <a:fillRect/>
              </a:stretch>
            </p:blipFill>
            <p:spPr bwMode="auto">
              <a:xfrm>
                <a:off x="3496242" y="3778076"/>
                <a:ext cx="483092" cy="432098"/>
              </a:xfrm>
              <a:prstGeom prst="rect">
                <a:avLst/>
              </a:prstGeom>
              <a:noFill/>
              <a:ln w="9525">
                <a:noFill/>
                <a:miter lim="800000"/>
                <a:headEnd/>
                <a:tailEnd/>
              </a:ln>
            </p:spPr>
          </p:pic>
          <p:pic>
            <p:nvPicPr>
              <p:cNvPr id="131" name="Picture 199" descr="logo2"/>
              <p:cNvPicPr>
                <a:picLocks noChangeAspect="1" noChangeArrowheads="1"/>
              </p:cNvPicPr>
              <p:nvPr/>
            </p:nvPicPr>
            <p:blipFill>
              <a:blip r:embed="rId7" cstate="print"/>
              <a:srcRect/>
              <a:stretch>
                <a:fillRect/>
              </a:stretch>
            </p:blipFill>
            <p:spPr bwMode="auto">
              <a:xfrm>
                <a:off x="3208375" y="4438476"/>
                <a:ext cx="483092" cy="432098"/>
              </a:xfrm>
              <a:prstGeom prst="rect">
                <a:avLst/>
              </a:prstGeom>
              <a:noFill/>
              <a:ln w="9525">
                <a:noFill/>
                <a:miter lim="800000"/>
                <a:headEnd/>
                <a:tailEnd/>
              </a:ln>
            </p:spPr>
          </p:pic>
          <p:pic>
            <p:nvPicPr>
              <p:cNvPr id="134" name="Picture 199" descr="logo2"/>
              <p:cNvPicPr>
                <a:picLocks noChangeAspect="1" noChangeArrowheads="1"/>
              </p:cNvPicPr>
              <p:nvPr/>
            </p:nvPicPr>
            <p:blipFill>
              <a:blip r:embed="rId7" cstate="print"/>
              <a:srcRect/>
              <a:stretch>
                <a:fillRect/>
              </a:stretch>
            </p:blipFill>
            <p:spPr bwMode="auto">
              <a:xfrm>
                <a:off x="2471776" y="4582410"/>
                <a:ext cx="483092" cy="432098"/>
              </a:xfrm>
              <a:prstGeom prst="rect">
                <a:avLst/>
              </a:prstGeom>
              <a:noFill/>
              <a:ln w="9525">
                <a:noFill/>
                <a:miter lim="800000"/>
                <a:headEnd/>
                <a:tailEnd/>
              </a:ln>
            </p:spPr>
          </p:pic>
          <p:pic>
            <p:nvPicPr>
              <p:cNvPr id="137" name="Picture 199" descr="logo2"/>
              <p:cNvPicPr>
                <a:picLocks noChangeAspect="1" noChangeArrowheads="1"/>
              </p:cNvPicPr>
              <p:nvPr/>
            </p:nvPicPr>
            <p:blipFill>
              <a:blip r:embed="rId7" cstate="print"/>
              <a:srcRect/>
              <a:stretch>
                <a:fillRect/>
              </a:stretch>
            </p:blipFill>
            <p:spPr bwMode="auto">
              <a:xfrm>
                <a:off x="1769044" y="4319942"/>
                <a:ext cx="483092" cy="432098"/>
              </a:xfrm>
              <a:prstGeom prst="rect">
                <a:avLst/>
              </a:prstGeom>
              <a:noFill/>
              <a:ln w="9525">
                <a:noFill/>
                <a:miter lim="800000"/>
                <a:headEnd/>
                <a:tailEnd/>
              </a:ln>
            </p:spPr>
          </p:pic>
          <p:pic>
            <p:nvPicPr>
              <p:cNvPr id="140" name="Picture 199" descr="logo2"/>
              <p:cNvPicPr>
                <a:picLocks noChangeAspect="1" noChangeArrowheads="1"/>
              </p:cNvPicPr>
              <p:nvPr/>
            </p:nvPicPr>
            <p:blipFill>
              <a:blip r:embed="rId7" cstate="print"/>
              <a:srcRect/>
              <a:stretch>
                <a:fillRect/>
              </a:stretch>
            </p:blipFill>
            <p:spPr bwMode="auto">
              <a:xfrm>
                <a:off x="1540444" y="3744210"/>
                <a:ext cx="483092" cy="432098"/>
              </a:xfrm>
              <a:prstGeom prst="rect">
                <a:avLst/>
              </a:prstGeom>
              <a:noFill/>
              <a:ln w="9525">
                <a:noFill/>
                <a:miter lim="800000"/>
                <a:headEnd/>
                <a:tailEnd/>
              </a:ln>
            </p:spPr>
          </p:pic>
          <p:sp>
            <p:nvSpPr>
              <p:cNvPr id="144" name="AutoShape 216"/>
              <p:cNvSpPr>
                <a:spLocks noChangeArrowheads="1"/>
              </p:cNvSpPr>
              <p:nvPr/>
            </p:nvSpPr>
            <p:spPr bwMode="auto">
              <a:xfrm rot="3332066">
                <a:off x="2636608" y="3419889"/>
                <a:ext cx="249505" cy="1143000"/>
              </a:xfrm>
              <a:prstGeom prst="upDownArrow">
                <a:avLst>
                  <a:gd name="adj1" fmla="val 46521"/>
                  <a:gd name="adj2" fmla="val 48576"/>
                </a:avLst>
              </a:prstGeom>
              <a:solidFill>
                <a:srgbClr val="629CFA"/>
              </a:solidFill>
              <a:ln w="9525" algn="ctr">
                <a:noFill/>
                <a:miter lim="800000"/>
                <a:headEnd/>
                <a:tailEnd/>
              </a:ln>
            </p:spPr>
            <p:txBody>
              <a:bodyPr wrap="none" anchor="ctr"/>
              <a:lstStyle/>
              <a:p>
                <a:pPr>
                  <a:buNone/>
                </a:pPr>
                <a:endParaRPr lang="en-US"/>
              </a:p>
            </p:txBody>
          </p:sp>
          <p:sp>
            <p:nvSpPr>
              <p:cNvPr id="145" name="AutoShape 216"/>
              <p:cNvSpPr>
                <a:spLocks noChangeArrowheads="1"/>
              </p:cNvSpPr>
              <p:nvPr/>
            </p:nvSpPr>
            <p:spPr bwMode="auto">
              <a:xfrm rot="7939138">
                <a:off x="2655064" y="3437946"/>
                <a:ext cx="249505" cy="1143000"/>
              </a:xfrm>
              <a:prstGeom prst="upDownArrow">
                <a:avLst>
                  <a:gd name="adj1" fmla="val 46521"/>
                  <a:gd name="adj2" fmla="val 48576"/>
                </a:avLst>
              </a:prstGeom>
              <a:solidFill>
                <a:srgbClr val="629CFA"/>
              </a:solidFill>
              <a:ln w="9525" algn="ctr">
                <a:noFill/>
                <a:miter lim="800000"/>
                <a:headEnd/>
                <a:tailEnd/>
              </a:ln>
            </p:spPr>
            <p:txBody>
              <a:bodyPr wrap="none" anchor="ctr"/>
              <a:lstStyle/>
              <a:p>
                <a:pPr>
                  <a:buNone/>
                </a:pPr>
                <a:endParaRPr lang="en-US"/>
              </a:p>
            </p:txBody>
          </p:sp>
          <p:sp>
            <p:nvSpPr>
              <p:cNvPr id="146" name="AutoShape 216"/>
              <p:cNvSpPr>
                <a:spLocks noChangeArrowheads="1"/>
              </p:cNvSpPr>
              <p:nvPr/>
            </p:nvSpPr>
            <p:spPr bwMode="auto">
              <a:xfrm rot="11050889">
                <a:off x="2643606" y="3476204"/>
                <a:ext cx="249505" cy="1057679"/>
              </a:xfrm>
              <a:prstGeom prst="upDownArrow">
                <a:avLst>
                  <a:gd name="adj1" fmla="val 46521"/>
                  <a:gd name="adj2" fmla="val 48576"/>
                </a:avLst>
              </a:prstGeom>
              <a:solidFill>
                <a:srgbClr val="629CFA"/>
              </a:solidFill>
              <a:ln w="9525" algn="ctr">
                <a:noFill/>
                <a:miter lim="800000"/>
                <a:headEnd/>
                <a:tailEnd/>
              </a:ln>
            </p:spPr>
            <p:txBody>
              <a:bodyPr wrap="none" anchor="ctr"/>
              <a:lstStyle/>
              <a:p>
                <a:pPr>
                  <a:buNone/>
                </a:pPr>
                <a:endParaRPr lang="en-US"/>
              </a:p>
            </p:txBody>
          </p:sp>
        </p:grpSp>
        <p:sp>
          <p:nvSpPr>
            <p:cNvPr id="165" name="Oval 164"/>
            <p:cNvSpPr/>
            <p:nvPr/>
          </p:nvSpPr>
          <p:spPr bwMode="auto">
            <a:xfrm>
              <a:off x="2419493" y="3647540"/>
              <a:ext cx="698357" cy="698357"/>
            </a:xfrm>
            <a:prstGeom prst="ellipse">
              <a:avLst/>
            </a:prstGeom>
            <a:solidFill>
              <a:srgbClr val="629CF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0"/>
                </a:spcBef>
                <a:buClrTx/>
                <a:buNone/>
              </a:pPr>
              <a:endParaRPr kumimoji="0" lang="en-US" sz="1000" b="1" i="0" u="none" strike="noStrike" cap="none" normalizeH="0" baseline="0" dirty="0" smtClean="0">
                <a:ln>
                  <a:noFill/>
                </a:ln>
                <a:solidFill>
                  <a:srgbClr val="3B0076"/>
                </a:solidFill>
                <a:effectLst/>
                <a:latin typeface="Times New Roman" pitchFamily="18" charset="0"/>
              </a:endParaRPr>
            </a:p>
          </p:txBody>
        </p:sp>
        <p:sp>
          <p:nvSpPr>
            <p:cNvPr id="172" name="Oval 171"/>
            <p:cNvSpPr/>
            <p:nvPr/>
          </p:nvSpPr>
          <p:spPr bwMode="auto">
            <a:xfrm>
              <a:off x="2565471" y="3793518"/>
              <a:ext cx="406400" cy="4064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0"/>
                </a:spcBef>
                <a:buClrTx/>
                <a:buNone/>
              </a:pPr>
              <a:endParaRPr kumimoji="0" lang="en-US" sz="1000" b="1" i="0" u="none" strike="noStrike" cap="none" normalizeH="0" baseline="0" smtClean="0">
                <a:ln>
                  <a:noFill/>
                </a:ln>
                <a:solidFill>
                  <a:schemeClr val="tx1"/>
                </a:solidFill>
                <a:effectLst/>
                <a:latin typeface="Times New Roman" pitchFamily="18" charset="0"/>
              </a:endParaRPr>
            </a:p>
          </p:txBody>
        </p:sp>
      </p:grpSp>
      <p:sp>
        <p:nvSpPr>
          <p:cNvPr id="108" name="Title 40"/>
          <p:cNvSpPr>
            <a:spLocks noGrp="1"/>
          </p:cNvSpPr>
          <p:nvPr>
            <p:ph type="title"/>
          </p:nvPr>
        </p:nvSpPr>
        <p:spPr>
          <a:xfrm>
            <a:off x="685800" y="692696"/>
            <a:ext cx="7772400" cy="914400"/>
          </a:xfrm>
        </p:spPr>
        <p:txBody>
          <a:bodyPr/>
          <a:lstStyle/>
          <a:p>
            <a:r>
              <a:rPr lang="en-US" dirty="0" smtClean="0"/>
              <a:t>Parallel Computing with MATLAB</a:t>
            </a:r>
          </a:p>
        </p:txBody>
      </p:sp>
      <p:sp>
        <p:nvSpPr>
          <p:cNvPr id="106" name="Slide Number Placeholder 3"/>
          <p:cNvSpPr>
            <a:spLocks noGrp="1"/>
          </p:cNvSpPr>
          <p:nvPr>
            <p:ph type="sldNum" sz="quarter" idx="10"/>
          </p:nvPr>
        </p:nvSpPr>
        <p:spPr>
          <a:xfrm>
            <a:off x="7848600" y="6580584"/>
            <a:ext cx="990600" cy="304800"/>
          </a:xfrm>
        </p:spPr>
        <p:txBody>
          <a:bodyPr/>
          <a:lstStyle/>
          <a:p>
            <a:pPr>
              <a:defRPr/>
            </a:pPr>
            <a:fld id="{4301CAFF-952E-46F9-B5CA-0EB4370FF6BB}" type="slidenum">
              <a:rPr lang="en-US" altLang="en-US" smtClean="0"/>
              <a:pPr>
                <a:defRPr/>
              </a:pPr>
              <a:t>25</a:t>
            </a:fld>
            <a:endParaRPr lang="en-US"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268"/>
                                        </p:tgtEl>
                                        <p:attrNameLst>
                                          <p:attrName>style.visibility</p:attrName>
                                        </p:attrNameLst>
                                      </p:cBhvr>
                                      <p:to>
                                        <p:strVal val="visible"/>
                                      </p:to>
                                    </p:set>
                                    <p:animEffect transition="in" filter="fade">
                                      <p:cBhvr>
                                        <p:cTn id="10" dur="500"/>
                                        <p:tgtEl>
                                          <p:spTgt spid="826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par>
                                <p:cTn id="16" presetID="22" presetClass="entr" presetSubtype="8"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611560" y="2573075"/>
            <a:ext cx="4536504" cy="351869"/>
          </a:xfrm>
          <a:prstGeom prst="roundRect">
            <a:avLst/>
          </a:prstGeom>
          <a:solidFill>
            <a:schemeClr val="accent2">
              <a:lumMod val="40000"/>
              <a:lumOff val="60000"/>
            </a:schemeClr>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200" b="0" i="0" u="none" strike="noStrike" cap="none" normalizeH="0" baseline="-25000" dirty="0" smtClean="0">
              <a:ln>
                <a:noFill/>
              </a:ln>
              <a:solidFill>
                <a:schemeClr val="tx1"/>
              </a:solidFill>
              <a:effectLst/>
              <a:latin typeface="Times" pitchFamily="18" charset="0"/>
            </a:endParaRPr>
          </a:p>
        </p:txBody>
      </p:sp>
      <p:sp>
        <p:nvSpPr>
          <p:cNvPr id="2" name="Title 1"/>
          <p:cNvSpPr>
            <a:spLocks noGrp="1"/>
          </p:cNvSpPr>
          <p:nvPr>
            <p:ph type="title"/>
          </p:nvPr>
        </p:nvSpPr>
        <p:spPr/>
        <p:txBody>
          <a:bodyPr/>
          <a:lstStyle/>
          <a:p>
            <a:r>
              <a:rPr lang="en-GB" sz="3600" dirty="0" smtClean="0">
                <a:solidFill>
                  <a:schemeClr val="tx2"/>
                </a:solidFill>
              </a:rPr>
              <a:t>A</a:t>
            </a:r>
            <a:r>
              <a:rPr lang="en-GB" sz="3600" dirty="0" smtClean="0"/>
              <a:t>genda</a:t>
            </a:r>
            <a:endParaRPr lang="en-GB" sz="3600" dirty="0"/>
          </a:p>
        </p:txBody>
      </p:sp>
      <p:sp>
        <p:nvSpPr>
          <p:cNvPr id="3" name="Content Placeholder 2"/>
          <p:cNvSpPr>
            <a:spLocks noGrp="1"/>
          </p:cNvSpPr>
          <p:nvPr>
            <p:ph idx="1"/>
          </p:nvPr>
        </p:nvSpPr>
        <p:spPr/>
        <p:txBody>
          <a:bodyPr/>
          <a:lstStyle/>
          <a:p>
            <a:r>
              <a:rPr lang="en-GB" dirty="0" smtClean="0"/>
              <a:t>Introduction</a:t>
            </a:r>
          </a:p>
          <a:p>
            <a:r>
              <a:rPr lang="en-GB" dirty="0" smtClean="0"/>
              <a:t>Introduction to Parallel Computing</a:t>
            </a:r>
          </a:p>
          <a:p>
            <a:r>
              <a:rPr lang="en-GB" dirty="0" smtClean="0"/>
              <a:t>Built in Parallel Support</a:t>
            </a:r>
          </a:p>
          <a:p>
            <a:r>
              <a:rPr lang="en-GB" dirty="0" smtClean="0"/>
              <a:t>Composite Arrays and Batch Processing</a:t>
            </a:r>
          </a:p>
          <a:p>
            <a:r>
              <a:rPr lang="en-GB" dirty="0" smtClean="0"/>
              <a:t>Using GPUs</a:t>
            </a:r>
          </a:p>
          <a:p>
            <a:r>
              <a:rPr lang="en-GB" dirty="0" smtClean="0"/>
              <a:t>Built in GPU Support</a:t>
            </a:r>
          </a:p>
          <a:p>
            <a:r>
              <a:rPr lang="en-GB" dirty="0" smtClean="0"/>
              <a:t>GPU Arrays</a:t>
            </a:r>
          </a:p>
          <a:p>
            <a:r>
              <a:rPr lang="en-GB" dirty="0" smtClean="0"/>
              <a:t>Distributed GPU Computing</a:t>
            </a:r>
          </a:p>
          <a:p>
            <a:r>
              <a:rPr lang="en-GB" dirty="0" smtClean="0"/>
              <a:t>Scaling Up to a Cluster</a:t>
            </a:r>
          </a:p>
          <a:p>
            <a:r>
              <a:rPr lang="en-GB" dirty="0" smtClean="0"/>
              <a:t>Concluding Remarks</a:t>
            </a:r>
          </a:p>
        </p:txBody>
      </p:sp>
      <p:sp>
        <p:nvSpPr>
          <p:cNvPr id="4" name="Slide Number Placeholder 3"/>
          <p:cNvSpPr>
            <a:spLocks noGrp="1"/>
          </p:cNvSpPr>
          <p:nvPr>
            <p:ph type="sldNum" sz="quarter" idx="10"/>
          </p:nvPr>
        </p:nvSpPr>
        <p:spPr>
          <a:xfrm>
            <a:off x="7848600" y="6553200"/>
            <a:ext cx="990600" cy="304800"/>
          </a:xfrm>
        </p:spPr>
        <p:txBody>
          <a:bodyPr/>
          <a:lstStyle/>
          <a:p>
            <a:pPr>
              <a:defRPr/>
            </a:pPr>
            <a:fld id="{4301CAFF-952E-46F9-B5CA-0EB4370FF6BB}" type="slidenum">
              <a:rPr lang="en-US" altLang="en-US" smtClean="0"/>
              <a:pPr>
                <a:defRPr/>
              </a:pPr>
              <a:t>26</a:t>
            </a:fld>
            <a:endParaRPr lang="en-US" altLang="en-US" dirty="0"/>
          </a:p>
        </p:txBody>
      </p:sp>
    </p:spTree>
    <p:extLst>
      <p:ext uri="{BB962C8B-B14F-4D97-AF65-F5344CB8AC3E}">
        <p14:creationId xmlns:p14="http://schemas.microsoft.com/office/powerpoint/2010/main" val="4129719033"/>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p:cNvSpPr>
            <a:spLocks noGrp="1"/>
          </p:cNvSpPr>
          <p:nvPr>
            <p:ph type="title"/>
          </p:nvPr>
        </p:nvSpPr>
        <p:spPr/>
        <p:txBody>
          <a:bodyPr/>
          <a:lstStyle/>
          <a:p>
            <a:r>
              <a:rPr lang="en-US" sz="3600" dirty="0" smtClean="0"/>
              <a:t>Programming Parallel Applications</a:t>
            </a:r>
          </a:p>
        </p:txBody>
      </p:sp>
      <p:graphicFrame>
        <p:nvGraphicFramePr>
          <p:cNvPr id="4" name="Table 3"/>
          <p:cNvGraphicFramePr>
            <a:graphicFrameLocks noGrp="1"/>
          </p:cNvGraphicFramePr>
          <p:nvPr>
            <p:extLst>
              <p:ext uri="{D42A27DB-BD31-4B8C-83A1-F6EECF244321}">
                <p14:modId xmlns:p14="http://schemas.microsoft.com/office/powerpoint/2010/main" val="206475558"/>
              </p:ext>
            </p:extLst>
          </p:nvPr>
        </p:nvGraphicFramePr>
        <p:xfrm>
          <a:off x="539552" y="1772816"/>
          <a:ext cx="7683387" cy="4907132"/>
        </p:xfrm>
        <a:graphic>
          <a:graphicData uri="http://schemas.openxmlformats.org/drawingml/2006/table">
            <a:tbl>
              <a:tblPr firstRow="1" bandRow="1">
                <a:tableStyleId>{00A15C55-8517-42AA-B614-E9B94910E393}</a:tableStyleId>
              </a:tblPr>
              <a:tblGrid>
                <a:gridCol w="1716165"/>
                <a:gridCol w="3243112"/>
                <a:gridCol w="2724110"/>
              </a:tblGrid>
              <a:tr h="777963">
                <a:tc>
                  <a:txBody>
                    <a:bodyPr/>
                    <a:lstStyle/>
                    <a:p>
                      <a:pPr algn="ctr"/>
                      <a:r>
                        <a:rPr lang="en-GB" sz="2300" dirty="0" smtClean="0"/>
                        <a:t>Level of Control</a:t>
                      </a:r>
                      <a:endParaRPr lang="en-GB" sz="2300" dirty="0"/>
                    </a:p>
                  </a:txBody>
                  <a:tcPr marL="87512" marR="87512" marT="43756" marB="43756" anchor="ctr"/>
                </a:tc>
                <a:tc>
                  <a:txBody>
                    <a:bodyPr/>
                    <a:lstStyle/>
                    <a:p>
                      <a:pPr algn="ctr"/>
                      <a:r>
                        <a:rPr lang="en-GB" sz="2300" dirty="0" smtClean="0"/>
                        <a:t>CPU Parallel</a:t>
                      </a:r>
                      <a:endParaRPr lang="en-GB" sz="2300" dirty="0"/>
                    </a:p>
                  </a:txBody>
                  <a:tcPr marL="87512" marR="87512" marT="43756" marB="43756" anchor="ctr"/>
                </a:tc>
                <a:tc>
                  <a:txBody>
                    <a:bodyPr/>
                    <a:lstStyle/>
                    <a:p>
                      <a:pPr algn="ctr"/>
                      <a:r>
                        <a:rPr lang="en-GB" sz="2300" dirty="0" err="1" smtClean="0"/>
                        <a:t>GPU</a:t>
                      </a:r>
                      <a:endParaRPr lang="en-GB" sz="2300" dirty="0"/>
                    </a:p>
                  </a:txBody>
                  <a:tcPr marL="87512" marR="87512" marT="43756" marB="43756" anchor="ctr"/>
                </a:tc>
              </a:tr>
              <a:tr h="1200560">
                <a:tc>
                  <a:txBody>
                    <a:bodyPr/>
                    <a:lstStyle/>
                    <a:p>
                      <a:pPr algn="ctr"/>
                      <a:r>
                        <a:rPr lang="en-GB" sz="1900" b="1" dirty="0" smtClean="0">
                          <a:solidFill>
                            <a:schemeClr val="tx1">
                              <a:lumMod val="50000"/>
                              <a:lumOff val="50000"/>
                            </a:schemeClr>
                          </a:solidFill>
                        </a:rPr>
                        <a:t>Minimal</a:t>
                      </a:r>
                      <a:endParaRPr lang="en-GB" sz="1900" b="1" dirty="0">
                        <a:solidFill>
                          <a:schemeClr val="tx1">
                            <a:lumMod val="50000"/>
                            <a:lumOff val="50000"/>
                          </a:schemeClr>
                        </a:solidFill>
                      </a:endParaRPr>
                    </a:p>
                  </a:txBody>
                  <a:tcPr marL="87512" marR="87512" marT="43756" marB="43756" anchor="ctr"/>
                </a:tc>
                <a:tc>
                  <a:txBody>
                    <a:bodyPr/>
                    <a:lstStyle/>
                    <a:p>
                      <a:pPr algn="ctr"/>
                      <a:r>
                        <a:rPr lang="en-GB" sz="1700" b="1" dirty="0" smtClean="0">
                          <a:solidFill>
                            <a:schemeClr val="tx1"/>
                          </a:solidFill>
                        </a:rPr>
                        <a:t>Support built</a:t>
                      </a:r>
                      <a:r>
                        <a:rPr lang="en-GB" sz="1700" b="1" baseline="0" dirty="0" smtClean="0">
                          <a:solidFill>
                            <a:schemeClr val="tx1"/>
                          </a:solidFill>
                        </a:rPr>
                        <a:t> into toolboxes</a:t>
                      </a:r>
                      <a:endParaRPr lang="en-GB" sz="1700" b="1" dirty="0">
                        <a:solidFill>
                          <a:schemeClr val="tx1"/>
                        </a:solidFill>
                      </a:endParaRPr>
                    </a:p>
                  </a:txBody>
                  <a:tcPr marL="87512" marR="87512" marT="43756" marB="43756" anchor="ctr"/>
                </a:tc>
                <a:tc>
                  <a:txBody>
                    <a:bodyPr/>
                    <a:lstStyle/>
                    <a:p>
                      <a:pPr algn="ctr"/>
                      <a:r>
                        <a:rPr lang="en-GB" sz="1700" b="1" dirty="0" smtClean="0">
                          <a:solidFill>
                            <a:schemeClr val="tx1">
                              <a:lumMod val="50000"/>
                              <a:lumOff val="50000"/>
                            </a:schemeClr>
                          </a:solidFill>
                        </a:rPr>
                        <a:t>Built-in GPU</a:t>
                      </a:r>
                      <a:r>
                        <a:rPr lang="en-GB" sz="1700" b="1" baseline="0" dirty="0" smtClean="0">
                          <a:solidFill>
                            <a:schemeClr val="tx1">
                              <a:lumMod val="50000"/>
                              <a:lumOff val="50000"/>
                            </a:schemeClr>
                          </a:solidFill>
                        </a:rPr>
                        <a:t> support (support built into existing functions, </a:t>
                      </a:r>
                      <a:r>
                        <a:rPr lang="en-GB" sz="1700" b="1" dirty="0" smtClean="0">
                          <a:solidFill>
                            <a:schemeClr val="tx1">
                              <a:lumMod val="50000"/>
                              <a:lumOff val="50000"/>
                            </a:schemeClr>
                          </a:solidFill>
                        </a:rPr>
                        <a:t>GPU arrays)</a:t>
                      </a:r>
                      <a:endParaRPr lang="en-GB" sz="1700" b="1" dirty="0">
                        <a:solidFill>
                          <a:schemeClr val="tx1">
                            <a:lumMod val="50000"/>
                            <a:lumOff val="50000"/>
                          </a:schemeClr>
                        </a:solidFill>
                      </a:endParaRPr>
                    </a:p>
                  </a:txBody>
                  <a:tcPr marL="87512" marR="87512" marT="43756" marB="43756" anchor="ctr"/>
                </a:tc>
              </a:tr>
              <a:tr h="1200560">
                <a:tc>
                  <a:txBody>
                    <a:bodyPr/>
                    <a:lstStyle/>
                    <a:p>
                      <a:pPr algn="ctr"/>
                      <a:r>
                        <a:rPr lang="en-GB" sz="1900" b="1" dirty="0" smtClean="0">
                          <a:solidFill>
                            <a:schemeClr val="tx1">
                              <a:lumMod val="50000"/>
                              <a:lumOff val="50000"/>
                            </a:schemeClr>
                          </a:solidFill>
                        </a:rPr>
                        <a:t>Some</a:t>
                      </a:r>
                      <a:endParaRPr lang="en-GB" sz="1900" b="1" dirty="0">
                        <a:solidFill>
                          <a:schemeClr val="tx1">
                            <a:lumMod val="50000"/>
                            <a:lumOff val="50000"/>
                          </a:schemeClr>
                        </a:solidFill>
                      </a:endParaRPr>
                    </a:p>
                  </a:txBody>
                  <a:tcPr marL="87512" marR="87512" marT="43756" marB="43756" anchor="ctr"/>
                </a:tc>
                <a:tc>
                  <a:txBody>
                    <a:bodyPr/>
                    <a:lstStyle/>
                    <a:p>
                      <a:pPr algn="ctr"/>
                      <a:r>
                        <a:rPr lang="en-GB" sz="1700" b="1" dirty="0" smtClean="0">
                          <a:solidFill>
                            <a:schemeClr val="tx1">
                              <a:lumMod val="50000"/>
                              <a:lumOff val="50000"/>
                            </a:schemeClr>
                          </a:solidFill>
                        </a:rPr>
                        <a:t>High-level programming constructs (</a:t>
                      </a:r>
                      <a:r>
                        <a:rPr lang="en-GB" sz="1700" b="1" baseline="0" dirty="0" smtClean="0">
                          <a:solidFill>
                            <a:schemeClr val="tx1">
                              <a:lumMod val="50000"/>
                              <a:lumOff val="50000"/>
                            </a:schemeClr>
                          </a:solidFill>
                          <a:latin typeface="Courier New" pitchFamily="49" charset="0"/>
                          <a:cs typeface="Courier New" pitchFamily="49" charset="0"/>
                        </a:rPr>
                        <a:t>parfor</a:t>
                      </a:r>
                      <a:r>
                        <a:rPr lang="en-GB" sz="1700" b="1" baseline="0" dirty="0" smtClean="0">
                          <a:solidFill>
                            <a:schemeClr val="tx1">
                              <a:lumMod val="50000"/>
                              <a:lumOff val="50000"/>
                            </a:schemeClr>
                          </a:solidFill>
                        </a:rPr>
                        <a:t>, </a:t>
                      </a:r>
                    </a:p>
                    <a:p>
                      <a:pPr algn="ctr"/>
                      <a:r>
                        <a:rPr lang="en-GB" sz="1700" b="1" baseline="0" dirty="0" smtClean="0">
                          <a:solidFill>
                            <a:schemeClr val="tx1">
                              <a:lumMod val="50000"/>
                              <a:lumOff val="50000"/>
                            </a:schemeClr>
                          </a:solidFill>
                        </a:rPr>
                        <a:t>batch, distributed arrays, composites)</a:t>
                      </a:r>
                      <a:endParaRPr lang="en-GB" sz="1700" b="1" dirty="0">
                        <a:solidFill>
                          <a:schemeClr val="tx1">
                            <a:lumMod val="50000"/>
                            <a:lumOff val="50000"/>
                          </a:schemeClr>
                        </a:solidFill>
                      </a:endParaRPr>
                    </a:p>
                  </a:txBody>
                  <a:tcPr marL="87512" marR="87512" marT="43756" marB="43756" anchor="ctr"/>
                </a:tc>
                <a:tc>
                  <a:txBody>
                    <a:bodyPr/>
                    <a:lstStyle/>
                    <a:p>
                      <a:pPr algn="ctr"/>
                      <a:r>
                        <a:rPr lang="en-GB" sz="1700" b="1" dirty="0" smtClean="0">
                          <a:solidFill>
                            <a:schemeClr val="tx1">
                              <a:lumMod val="50000"/>
                              <a:lumOff val="50000"/>
                            </a:schemeClr>
                          </a:solidFill>
                        </a:rPr>
                        <a:t>Execute custom functions</a:t>
                      </a:r>
                      <a:r>
                        <a:rPr lang="en-GB" sz="1700" b="1" baseline="0" dirty="0" smtClean="0">
                          <a:solidFill>
                            <a:schemeClr val="tx1">
                              <a:lumMod val="50000"/>
                              <a:lumOff val="50000"/>
                            </a:schemeClr>
                          </a:solidFill>
                        </a:rPr>
                        <a:t> on the GPU array</a:t>
                      </a:r>
                      <a:endParaRPr lang="en-GB" sz="1700" b="1" dirty="0">
                        <a:solidFill>
                          <a:schemeClr val="tx1">
                            <a:lumMod val="50000"/>
                            <a:lumOff val="50000"/>
                          </a:schemeClr>
                        </a:solidFill>
                      </a:endParaRPr>
                    </a:p>
                  </a:txBody>
                  <a:tcPr marL="87512" marR="87512" marT="43756" marB="43756" anchor="ctr"/>
                </a:tc>
              </a:tr>
              <a:tr h="1200560">
                <a:tc>
                  <a:txBody>
                    <a:bodyPr/>
                    <a:lstStyle/>
                    <a:p>
                      <a:pPr algn="ctr"/>
                      <a:r>
                        <a:rPr lang="en-GB" sz="1900" b="1" dirty="0" smtClean="0">
                          <a:solidFill>
                            <a:schemeClr val="tx1">
                              <a:lumMod val="50000"/>
                              <a:lumOff val="50000"/>
                            </a:schemeClr>
                          </a:solidFill>
                        </a:rPr>
                        <a:t>Extensive</a:t>
                      </a:r>
                      <a:endParaRPr lang="en-GB" sz="1900" b="1" dirty="0">
                        <a:solidFill>
                          <a:schemeClr val="tx1">
                            <a:lumMod val="50000"/>
                            <a:lumOff val="50000"/>
                          </a:schemeClr>
                        </a:solidFill>
                      </a:endParaRPr>
                    </a:p>
                  </a:txBody>
                  <a:tcPr marL="87512" marR="87512" marT="43756" marB="43756" anchor="ctr"/>
                </a:tc>
                <a:tc>
                  <a:txBody>
                    <a:bodyPr/>
                    <a:lstStyle/>
                    <a:p>
                      <a:pPr algn="ctr"/>
                      <a:r>
                        <a:rPr lang="en-GB" sz="1700" b="1" dirty="0" smtClean="0">
                          <a:solidFill>
                            <a:schemeClr val="tx1">
                              <a:lumMod val="50000"/>
                              <a:lumOff val="50000"/>
                            </a:schemeClr>
                          </a:solidFill>
                        </a:rPr>
                        <a:t>Low-level</a:t>
                      </a:r>
                      <a:r>
                        <a:rPr lang="en-GB" sz="1700" b="1" baseline="0" dirty="0" smtClean="0">
                          <a:solidFill>
                            <a:schemeClr val="tx1">
                              <a:lumMod val="50000"/>
                              <a:lumOff val="50000"/>
                            </a:schemeClr>
                          </a:solidFill>
                        </a:rPr>
                        <a:t> programming constructs (jobs/tasks, </a:t>
                      </a:r>
                      <a:r>
                        <a:rPr lang="en-GB" sz="1700" b="1" baseline="0" dirty="0" smtClean="0">
                          <a:solidFill>
                            <a:schemeClr val="tx1">
                              <a:lumMod val="50000"/>
                              <a:lumOff val="50000"/>
                            </a:schemeClr>
                          </a:solidFill>
                          <a:latin typeface="Courier New" pitchFamily="49" charset="0"/>
                          <a:cs typeface="Courier New" pitchFamily="49" charset="0"/>
                        </a:rPr>
                        <a:t>spmd</a:t>
                      </a:r>
                      <a:r>
                        <a:rPr lang="en-GB" sz="1700" b="1" baseline="0" dirty="0" smtClean="0">
                          <a:solidFill>
                            <a:schemeClr val="tx1">
                              <a:lumMod val="50000"/>
                              <a:lumOff val="50000"/>
                            </a:schemeClr>
                          </a:solidFill>
                        </a:rPr>
                        <a:t>)</a:t>
                      </a:r>
                      <a:endParaRPr lang="en-GB" sz="1700" b="1" dirty="0">
                        <a:solidFill>
                          <a:schemeClr val="tx1">
                            <a:lumMod val="50000"/>
                            <a:lumOff val="50000"/>
                          </a:schemeClr>
                        </a:solidFill>
                      </a:endParaRPr>
                    </a:p>
                  </a:txBody>
                  <a:tcPr marL="87512" marR="87512" marT="43756" marB="43756" anchor="ctr"/>
                </a:tc>
                <a:tc>
                  <a:txBody>
                    <a:bodyPr/>
                    <a:lstStyle/>
                    <a:p>
                      <a:pPr algn="ctr"/>
                      <a:r>
                        <a:rPr lang="en-GB" sz="1700" b="1" dirty="0" smtClean="0">
                          <a:solidFill>
                            <a:schemeClr val="tx1">
                              <a:lumMod val="50000"/>
                              <a:lumOff val="50000"/>
                            </a:schemeClr>
                          </a:solidFill>
                        </a:rPr>
                        <a:t>Invoke CUDA kernels directly from MATLAB</a:t>
                      </a:r>
                      <a:endParaRPr lang="en-GB" sz="1700" b="1" dirty="0">
                        <a:solidFill>
                          <a:schemeClr val="tx1">
                            <a:lumMod val="50000"/>
                            <a:lumOff val="50000"/>
                          </a:schemeClr>
                        </a:solidFill>
                      </a:endParaRPr>
                    </a:p>
                  </a:txBody>
                  <a:tcPr marL="87512" marR="87512" marT="43756" marB="43756" anchor="ctr"/>
                </a:tc>
              </a:tr>
              <a:tr h="516900">
                <a:tc>
                  <a:txBody>
                    <a:bodyPr/>
                    <a:lstStyle/>
                    <a:p>
                      <a:pPr algn="ctr"/>
                      <a:endParaRPr lang="en-GB" sz="1900" b="1" dirty="0">
                        <a:solidFill>
                          <a:schemeClr val="tx1">
                            <a:lumMod val="50000"/>
                            <a:lumOff val="50000"/>
                          </a:schemeClr>
                        </a:solidFill>
                      </a:endParaRPr>
                    </a:p>
                  </a:txBody>
                  <a:tcPr marL="87512" marR="87512" marT="43756" marB="43756" anchor="ctr"/>
                </a:tc>
                <a:tc gridSpan="2">
                  <a:txBody>
                    <a:bodyPr/>
                    <a:lstStyle/>
                    <a:p>
                      <a:pPr algn="ctr"/>
                      <a:r>
                        <a:rPr lang="en-GB" sz="1700" b="1" dirty="0" smtClean="0">
                          <a:solidFill>
                            <a:schemeClr val="tx1">
                              <a:lumMod val="50000"/>
                              <a:lumOff val="50000"/>
                            </a:schemeClr>
                          </a:solidFill>
                        </a:rPr>
                        <a:t>Distributed</a:t>
                      </a:r>
                      <a:r>
                        <a:rPr lang="en-GB" sz="1700" b="1" baseline="0" dirty="0" smtClean="0">
                          <a:solidFill>
                            <a:schemeClr val="tx1">
                              <a:lumMod val="50000"/>
                              <a:lumOff val="50000"/>
                            </a:schemeClr>
                          </a:solidFill>
                        </a:rPr>
                        <a:t> GPU Computing</a:t>
                      </a:r>
                      <a:endParaRPr lang="en-GB" sz="1700" b="1" dirty="0">
                        <a:solidFill>
                          <a:schemeClr val="tx1">
                            <a:lumMod val="50000"/>
                            <a:lumOff val="50000"/>
                          </a:schemeClr>
                        </a:solidFill>
                      </a:endParaRPr>
                    </a:p>
                  </a:txBody>
                  <a:tcPr marL="87512" marR="87512" marT="43756" marB="43756" anchor="ctr">
                    <a:solidFill>
                      <a:schemeClr val="tx2">
                        <a:lumMod val="20000"/>
                        <a:lumOff val="80000"/>
                      </a:schemeClr>
                    </a:solidFill>
                  </a:tcPr>
                </a:tc>
                <a:tc hMerge="1">
                  <a:txBody>
                    <a:bodyPr/>
                    <a:lstStyle/>
                    <a:p>
                      <a:pPr algn="ctr"/>
                      <a:endParaRPr lang="en-GB" sz="1700" b="1" dirty="0">
                        <a:solidFill>
                          <a:schemeClr val="bg1">
                            <a:lumMod val="50000"/>
                          </a:schemeClr>
                        </a:solidFill>
                      </a:endParaRPr>
                    </a:p>
                  </a:txBody>
                  <a:tcPr marL="87512" marR="87512" marT="43756" marB="43756" anchor="ctr"/>
                </a:tc>
              </a:tr>
            </a:tbl>
          </a:graphicData>
        </a:graphic>
      </p:graphicFrame>
      <p:sp>
        <p:nvSpPr>
          <p:cNvPr id="6" name="Up-Down Arrow 5"/>
          <p:cNvSpPr/>
          <p:nvPr/>
        </p:nvSpPr>
        <p:spPr>
          <a:xfrm>
            <a:off x="2122688" y="2600071"/>
            <a:ext cx="289072" cy="3528392"/>
          </a:xfrm>
          <a:prstGeom prst="upDownArrow">
            <a:avLst/>
          </a:prstGeom>
          <a:gradFill flip="none" rotWithShape="1">
            <a:gsLst>
              <a:gs pos="0">
                <a:srgbClr val="002060"/>
              </a:gs>
              <a:gs pos="50000">
                <a:srgbClr val="629CFA"/>
              </a:gs>
              <a:gs pos="100000">
                <a:schemeClr val="accent1">
                  <a:tint val="23500"/>
                  <a:satMod val="160000"/>
                </a:schemeClr>
              </a:gs>
            </a:gsLst>
            <a:lin ang="16200000" scaled="1"/>
            <a:tileRect/>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latin typeface="Arial" pitchFamily="34" charset="0"/>
              <a:cs typeface="Arial" pitchFamily="34" charset="0"/>
            </a:endParaRPr>
          </a:p>
        </p:txBody>
      </p:sp>
      <p:sp>
        <p:nvSpPr>
          <p:cNvPr id="9" name="Up-Down Arrow 8"/>
          <p:cNvSpPr/>
          <p:nvPr/>
        </p:nvSpPr>
        <p:spPr>
          <a:xfrm>
            <a:off x="5364088" y="2563976"/>
            <a:ext cx="286694" cy="3564488"/>
          </a:xfrm>
          <a:prstGeom prst="upDownArrow">
            <a:avLst/>
          </a:prstGeom>
          <a:gradFill flip="none" rotWithShape="1">
            <a:gsLst>
              <a:gs pos="0">
                <a:srgbClr val="002060"/>
              </a:gs>
              <a:gs pos="50000">
                <a:srgbClr val="629CFA"/>
              </a:gs>
              <a:gs pos="100000">
                <a:schemeClr val="accent1">
                  <a:tint val="23500"/>
                  <a:satMod val="160000"/>
                </a:schemeClr>
              </a:gs>
            </a:gsLst>
            <a:lin ang="16200000" scaled="1"/>
            <a:tileRect/>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latin typeface="Arial" pitchFamily="34" charset="0"/>
              <a:cs typeface="Arial" pitchFamily="34" charset="0"/>
            </a:endParaRPr>
          </a:p>
        </p:txBody>
      </p:sp>
      <p:sp>
        <p:nvSpPr>
          <p:cNvPr id="7" name="Slide Number Placeholder 3"/>
          <p:cNvSpPr>
            <a:spLocks noGrp="1"/>
          </p:cNvSpPr>
          <p:nvPr>
            <p:ph type="sldNum" sz="quarter" idx="10"/>
          </p:nvPr>
        </p:nvSpPr>
        <p:spPr>
          <a:xfrm>
            <a:off x="7848600" y="6553200"/>
            <a:ext cx="990600" cy="304800"/>
          </a:xfrm>
        </p:spPr>
        <p:txBody>
          <a:bodyPr/>
          <a:lstStyle/>
          <a:p>
            <a:pPr>
              <a:defRPr/>
            </a:pPr>
            <a:fld id="{4301CAFF-952E-46F9-B5CA-0EB4370FF6BB}" type="slidenum">
              <a:rPr lang="en-US" altLang="en-US" smtClean="0"/>
              <a:pPr>
                <a:defRPr/>
              </a:pPr>
              <a:t>27</a:t>
            </a:fld>
            <a:endParaRPr lang="en-US" altLang="en-US" dirty="0"/>
          </a:p>
        </p:txBody>
      </p:sp>
    </p:spTree>
    <p:extLst>
      <p:ext uri="{BB962C8B-B14F-4D97-AF65-F5344CB8AC3E}">
        <p14:creationId xmlns:p14="http://schemas.microsoft.com/office/powerpoint/2010/main" val="2407468277"/>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Example – Neural Networks</a:t>
            </a:r>
            <a:endParaRPr lang="en-ZA" dirty="0"/>
          </a:p>
        </p:txBody>
      </p:sp>
      <p:sp>
        <p:nvSpPr>
          <p:cNvPr id="5" name="Content Placeholder 4"/>
          <p:cNvSpPr>
            <a:spLocks noGrp="1"/>
          </p:cNvSpPr>
          <p:nvPr>
            <p:ph sz="half" idx="1"/>
          </p:nvPr>
        </p:nvSpPr>
        <p:spPr/>
        <p:txBody>
          <a:bodyPr/>
          <a:lstStyle/>
          <a:p>
            <a:pPr marL="0" indent="0">
              <a:buNone/>
            </a:pPr>
            <a:r>
              <a:rPr lang="en-ZA" b="1" u="sng" dirty="0" smtClean="0"/>
              <a:t>Aim:</a:t>
            </a:r>
            <a:r>
              <a:rPr lang="en-ZA" dirty="0" smtClean="0"/>
              <a:t> Use a Neural Network to </a:t>
            </a:r>
            <a:r>
              <a:rPr lang="en-ZA" dirty="0"/>
              <a:t>classify two types of particles generated in high energy collider </a:t>
            </a:r>
            <a:r>
              <a:rPr lang="en-ZA" dirty="0" smtClean="0"/>
              <a:t>experiments, based different attributes:</a:t>
            </a:r>
          </a:p>
          <a:p>
            <a:r>
              <a:rPr lang="en-ZA" dirty="0" smtClean="0"/>
              <a:t>Binary classification problem</a:t>
            </a:r>
          </a:p>
          <a:p>
            <a:r>
              <a:rPr lang="en-ZA" dirty="0" smtClean="0"/>
              <a:t>78 different attributes (</a:t>
            </a:r>
            <a:r>
              <a:rPr lang="en-ZA" dirty="0"/>
              <a:t>momentum, direction, mass, curvature, etc</a:t>
            </a:r>
            <a:r>
              <a:rPr lang="en-ZA" dirty="0" smtClean="0"/>
              <a:t>.)</a:t>
            </a:r>
          </a:p>
          <a:p>
            <a:r>
              <a:rPr lang="en-ZA" dirty="0" smtClean="0"/>
              <a:t>50 000 examples in the dataset</a:t>
            </a:r>
          </a:p>
          <a:p>
            <a:pPr marL="0" indent="0">
              <a:buNone/>
            </a:pPr>
            <a:endParaRPr lang="en-ZA" dirty="0" smtClean="0"/>
          </a:p>
          <a:p>
            <a:pPr marL="0" indent="0">
              <a:buNone/>
            </a:pPr>
            <a:endParaRPr lang="en-ZA" dirty="0"/>
          </a:p>
          <a:p>
            <a:pPr marL="0" indent="0">
              <a:buNone/>
            </a:pPr>
            <a:endParaRPr lang="en-ZA" dirty="0"/>
          </a:p>
        </p:txBody>
      </p:sp>
      <p:sp>
        <p:nvSpPr>
          <p:cNvPr id="3" name="Slide Number Placeholder 2"/>
          <p:cNvSpPr>
            <a:spLocks noGrp="1"/>
          </p:cNvSpPr>
          <p:nvPr>
            <p:ph type="sldNum" sz="quarter" idx="10"/>
          </p:nvPr>
        </p:nvSpPr>
        <p:spPr/>
        <p:txBody>
          <a:bodyPr/>
          <a:lstStyle/>
          <a:p>
            <a:pPr>
              <a:defRPr/>
            </a:pPr>
            <a:fld id="{4634D7FE-1C12-424A-B919-5E2A2809D13E}" type="slidenum">
              <a:rPr lang="en-US" altLang="en-US" smtClean="0"/>
              <a:pPr>
                <a:defRPr/>
              </a:pPr>
              <a:t>28</a:t>
            </a:fld>
            <a:endParaRPr lang="en-US"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132856"/>
            <a:ext cx="3017487" cy="2780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6"/>
          <p:cNvSpPr>
            <a:spLocks noGrp="1"/>
          </p:cNvSpPr>
          <p:nvPr>
            <p:ph sz="half" idx="2"/>
          </p:nvPr>
        </p:nvSpPr>
        <p:spPr>
          <a:xfrm>
            <a:off x="4823815" y="4913586"/>
            <a:ext cx="3810000" cy="808112"/>
          </a:xfrm>
        </p:spPr>
        <p:txBody>
          <a:bodyPr/>
          <a:lstStyle/>
          <a:p>
            <a:pPr marL="0" indent="0" algn="ctr">
              <a:buNone/>
            </a:pPr>
            <a:r>
              <a:rPr lang="en-ZA" sz="1400" dirty="0" smtClean="0"/>
              <a:t>Simulated particle collision in the Large Hadron Collider (LHC)</a:t>
            </a:r>
            <a:endParaRPr lang="en-ZA" sz="1400" dirty="0"/>
          </a:p>
        </p:txBody>
      </p:sp>
      <p:sp>
        <p:nvSpPr>
          <p:cNvPr id="8" name="TextBox 7"/>
          <p:cNvSpPr txBox="1"/>
          <p:nvPr/>
        </p:nvSpPr>
        <p:spPr>
          <a:xfrm>
            <a:off x="179512" y="6102781"/>
            <a:ext cx="6408712" cy="297517"/>
          </a:xfrm>
          <a:prstGeom prst="rect">
            <a:avLst/>
          </a:prstGeom>
          <a:noFill/>
        </p:spPr>
        <p:txBody>
          <a:bodyPr wrap="square" rtlCol="0">
            <a:spAutoFit/>
          </a:bodyPr>
          <a:lstStyle/>
          <a:p>
            <a:r>
              <a:rPr lang="en-ZA" sz="2000" dirty="0" smtClean="0">
                <a:solidFill>
                  <a:schemeClr val="tx2"/>
                </a:solidFill>
                <a:latin typeface="+mn-lt"/>
              </a:rPr>
              <a:t>Acknowledgement </a:t>
            </a:r>
            <a:r>
              <a:rPr lang="en-ZA" sz="2000" dirty="0">
                <a:solidFill>
                  <a:schemeClr val="tx2"/>
                </a:solidFill>
                <a:latin typeface="+mn-lt"/>
              </a:rPr>
              <a:t>of dataset: http://osmot.cs.cornell.edu/kddcup/faqs.html</a:t>
            </a:r>
          </a:p>
        </p:txBody>
      </p:sp>
    </p:spTree>
    <p:extLst>
      <p:ext uri="{BB962C8B-B14F-4D97-AF65-F5344CB8AC3E}">
        <p14:creationId xmlns:p14="http://schemas.microsoft.com/office/powerpoint/2010/main" val="3105879034"/>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ight Arrow 66"/>
          <p:cNvSpPr/>
          <p:nvPr/>
        </p:nvSpPr>
        <p:spPr>
          <a:xfrm>
            <a:off x="107504" y="1196752"/>
            <a:ext cx="9036496" cy="5661248"/>
          </a:xfrm>
          <a:prstGeom prst="rightArrow">
            <a:avLst>
              <a:gd name="adj1" fmla="val 50000"/>
              <a:gd name="adj2" fmla="val 21062"/>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b="1" dirty="0" smtClean="0">
              <a:latin typeface="Arial" pitchFamily="34" charset="0"/>
              <a:cs typeface="Arial" pitchFamily="34" charset="0"/>
            </a:endParaRPr>
          </a:p>
        </p:txBody>
      </p:sp>
      <p:sp>
        <p:nvSpPr>
          <p:cNvPr id="41" name="TextBox 40"/>
          <p:cNvSpPr txBox="1">
            <a:spLocks/>
          </p:cNvSpPr>
          <p:nvPr/>
        </p:nvSpPr>
        <p:spPr>
          <a:xfrm>
            <a:off x="179512" y="3140968"/>
            <a:ext cx="2527479" cy="430887"/>
          </a:xfrm>
          <a:prstGeom prst="rect">
            <a:avLst/>
          </a:prstGeom>
          <a:ln/>
        </p:spPr>
        <p:style>
          <a:lnRef idx="1">
            <a:schemeClr val="accent4"/>
          </a:lnRef>
          <a:fillRef idx="3">
            <a:schemeClr val="accent4"/>
          </a:fillRef>
          <a:effectRef idx="2">
            <a:schemeClr val="accent4"/>
          </a:effectRef>
          <a:fontRef idx="minor">
            <a:schemeClr val="lt1"/>
          </a:fontRef>
        </p:style>
        <p:txBody>
          <a:bodyPr wrap="square" rtlCol="0" anchor="t" anchorCtr="0">
            <a:spAutoFit/>
          </a:bodyPr>
          <a:lstStyle/>
          <a:p>
            <a:pPr algn="ctr"/>
            <a:r>
              <a:rPr lang="en-US" sz="2200" baseline="0" dirty="0" smtClean="0">
                <a:solidFill>
                  <a:schemeClr val="bg1"/>
                </a:solidFill>
                <a:latin typeface="Calibri" pitchFamily="34" charset="0"/>
                <a:cs typeface="Arial" pitchFamily="34" charset="0"/>
              </a:rPr>
              <a:t>Data</a:t>
            </a:r>
            <a:endParaRPr lang="en-US" sz="2200" baseline="0" dirty="0">
              <a:solidFill>
                <a:schemeClr val="bg1"/>
              </a:solidFill>
              <a:latin typeface="Calibri" pitchFamily="34" charset="0"/>
              <a:cs typeface="Arial" pitchFamily="34" charset="0"/>
            </a:endParaRPr>
          </a:p>
        </p:txBody>
      </p:sp>
      <p:sp>
        <p:nvSpPr>
          <p:cNvPr id="2" name="Title 1"/>
          <p:cNvSpPr>
            <a:spLocks noGrp="1"/>
          </p:cNvSpPr>
          <p:nvPr>
            <p:ph type="title"/>
          </p:nvPr>
        </p:nvSpPr>
        <p:spPr/>
        <p:txBody>
          <a:bodyPr/>
          <a:lstStyle/>
          <a:p>
            <a:r>
              <a:rPr lang="en-US" dirty="0"/>
              <a:t>Supervised Learning </a:t>
            </a:r>
            <a:r>
              <a:rPr lang="en-US" dirty="0" smtClean="0">
                <a:solidFill>
                  <a:srgbClr val="3B0076"/>
                </a:solidFill>
              </a:rPr>
              <a:t>Workflow</a:t>
            </a:r>
            <a:endParaRPr lang="en-US" dirty="0">
              <a:solidFill>
                <a:srgbClr val="3B0076"/>
              </a:solidFill>
            </a:endParaRPr>
          </a:p>
        </p:txBody>
      </p:sp>
      <p:sp>
        <p:nvSpPr>
          <p:cNvPr id="44" name="Slide Number Placeholder 43"/>
          <p:cNvSpPr>
            <a:spLocks noGrp="1"/>
          </p:cNvSpPr>
          <p:nvPr>
            <p:ph type="sldNum" sz="quarter" idx="10"/>
          </p:nvPr>
        </p:nvSpPr>
        <p:spPr/>
        <p:txBody>
          <a:bodyPr/>
          <a:lstStyle/>
          <a:p>
            <a:pPr>
              <a:defRPr/>
            </a:pPr>
            <a:fld id="{4634D7FE-1C12-424A-B919-5E2A2809D13E}" type="slidenum">
              <a:rPr lang="en-US" altLang="en-US" smtClean="0"/>
              <a:pPr>
                <a:defRPr/>
              </a:pPr>
              <a:t>29</a:t>
            </a:fld>
            <a:endParaRPr lang="en-US" altLang="en-US"/>
          </a:p>
        </p:txBody>
      </p:sp>
      <p:sp>
        <p:nvSpPr>
          <p:cNvPr id="4" name="Rectangle 3"/>
          <p:cNvSpPr/>
          <p:nvPr/>
        </p:nvSpPr>
        <p:spPr>
          <a:xfrm>
            <a:off x="3312689" y="3590914"/>
            <a:ext cx="2514600" cy="1278246"/>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b="1" dirty="0" smtClean="0">
              <a:latin typeface="Arial" pitchFamily="34" charset="0"/>
              <a:cs typeface="Arial" pitchFamily="34" charset="0"/>
            </a:endParaRPr>
          </a:p>
        </p:txBody>
      </p:sp>
      <p:sp>
        <p:nvSpPr>
          <p:cNvPr id="6" name="TextBox 5"/>
          <p:cNvSpPr txBox="1"/>
          <p:nvPr/>
        </p:nvSpPr>
        <p:spPr>
          <a:xfrm>
            <a:off x="3419872" y="3645024"/>
            <a:ext cx="1260136" cy="338554"/>
          </a:xfrm>
          <a:prstGeom prst="rect">
            <a:avLst/>
          </a:prstGeom>
          <a:noFill/>
        </p:spPr>
        <p:txBody>
          <a:bodyPr wrap="square" rtlCol="0">
            <a:spAutoFit/>
          </a:bodyPr>
          <a:lstStyle/>
          <a:p>
            <a:r>
              <a:rPr lang="en-US" sz="1600" baseline="0" dirty="0" smtClean="0">
                <a:latin typeface="Calibri" pitchFamily="34" charset="0"/>
                <a:cs typeface="Arial" pitchFamily="34" charset="0"/>
              </a:rPr>
              <a:t>Known data</a:t>
            </a:r>
            <a:endParaRPr lang="en-US" sz="1600" baseline="0" dirty="0">
              <a:latin typeface="Calibri" pitchFamily="34" charset="0"/>
              <a:cs typeface="Arial" pitchFamily="34" charset="0"/>
            </a:endParaRPr>
          </a:p>
        </p:txBody>
      </p:sp>
      <p:sp>
        <p:nvSpPr>
          <p:cNvPr id="7" name="TextBox 6"/>
          <p:cNvSpPr txBox="1"/>
          <p:nvPr/>
        </p:nvSpPr>
        <p:spPr>
          <a:xfrm>
            <a:off x="3419872" y="4437112"/>
            <a:ext cx="1945936" cy="338554"/>
          </a:xfrm>
          <a:prstGeom prst="rect">
            <a:avLst/>
          </a:prstGeom>
          <a:noFill/>
        </p:spPr>
        <p:txBody>
          <a:bodyPr wrap="square" rtlCol="0">
            <a:spAutoFit/>
          </a:bodyPr>
          <a:lstStyle/>
          <a:p>
            <a:r>
              <a:rPr lang="en-US" sz="1600" baseline="0" dirty="0" smtClean="0">
                <a:latin typeface="Calibri" pitchFamily="34" charset="0"/>
                <a:cs typeface="Arial" pitchFamily="34" charset="0"/>
              </a:rPr>
              <a:t>Known responses</a:t>
            </a:r>
            <a:endParaRPr lang="en-US" sz="1600" baseline="0" dirty="0">
              <a:latin typeface="Calibri" pitchFamily="34" charset="0"/>
              <a:cs typeface="Arial" pitchFamily="34" charset="0"/>
            </a:endParaRPr>
          </a:p>
        </p:txBody>
      </p:sp>
      <p:sp>
        <p:nvSpPr>
          <p:cNvPr id="8" name="TextBox 7"/>
          <p:cNvSpPr txBox="1"/>
          <p:nvPr/>
        </p:nvSpPr>
        <p:spPr>
          <a:xfrm>
            <a:off x="5004048" y="4005064"/>
            <a:ext cx="777877" cy="338554"/>
          </a:xfrm>
          <a:prstGeom prst="rect">
            <a:avLst/>
          </a:prstGeom>
          <a:noFill/>
        </p:spPr>
        <p:txBody>
          <a:bodyPr wrap="square" rtlCol="0">
            <a:spAutoFit/>
          </a:bodyPr>
          <a:lstStyle/>
          <a:p>
            <a:r>
              <a:rPr lang="en-US" sz="1600" baseline="0" dirty="0" smtClean="0">
                <a:latin typeface="Calibri" pitchFamily="34" charset="0"/>
                <a:cs typeface="Arial" pitchFamily="34" charset="0"/>
              </a:rPr>
              <a:t>Model</a:t>
            </a:r>
            <a:endParaRPr lang="en-US" sz="1600" baseline="0" dirty="0">
              <a:latin typeface="Calibri" pitchFamily="34" charset="0"/>
              <a:cs typeface="Arial" pitchFamily="34" charset="0"/>
            </a:endParaRPr>
          </a:p>
        </p:txBody>
      </p:sp>
      <p:cxnSp>
        <p:nvCxnSpPr>
          <p:cNvPr id="9" name="Straight Arrow Connector 8"/>
          <p:cNvCxnSpPr>
            <a:stCxn id="6" idx="2"/>
          </p:cNvCxnSpPr>
          <p:nvPr/>
        </p:nvCxnSpPr>
        <p:spPr>
          <a:xfrm>
            <a:off x="4049940" y="3983578"/>
            <a:ext cx="970132" cy="11864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067944" y="4293096"/>
            <a:ext cx="960626" cy="14089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a:spLocks/>
          </p:cNvSpPr>
          <p:nvPr/>
        </p:nvSpPr>
        <p:spPr>
          <a:xfrm>
            <a:off x="3301969" y="3140968"/>
            <a:ext cx="2525319" cy="430887"/>
          </a:xfrm>
          <a:prstGeom prst="rect">
            <a:avLst/>
          </a:prstGeom>
          <a:ln/>
        </p:spPr>
        <p:style>
          <a:lnRef idx="1">
            <a:schemeClr val="accent5"/>
          </a:lnRef>
          <a:fillRef idx="3">
            <a:schemeClr val="accent5"/>
          </a:fillRef>
          <a:effectRef idx="2">
            <a:schemeClr val="accent5"/>
          </a:effectRef>
          <a:fontRef idx="minor">
            <a:schemeClr val="lt1"/>
          </a:fontRef>
        </p:style>
        <p:txBody>
          <a:bodyPr wrap="square" rtlCol="0" anchor="t" anchorCtr="0">
            <a:spAutoFit/>
          </a:bodyPr>
          <a:lstStyle/>
          <a:p>
            <a:pPr algn="ctr"/>
            <a:r>
              <a:rPr lang="en-US" sz="2200" baseline="0" dirty="0" smtClean="0">
                <a:solidFill>
                  <a:schemeClr val="bg1"/>
                </a:solidFill>
                <a:latin typeface="Calibri" pitchFamily="34" charset="0"/>
                <a:cs typeface="Arial" pitchFamily="34" charset="0"/>
              </a:rPr>
              <a:t>Train the Model</a:t>
            </a:r>
            <a:endParaRPr lang="en-US" sz="2200" baseline="0" dirty="0">
              <a:solidFill>
                <a:schemeClr val="bg1"/>
              </a:solidFill>
              <a:latin typeface="Calibri" pitchFamily="34" charset="0"/>
              <a:cs typeface="Arial" pitchFamily="34" charset="0"/>
            </a:endParaRPr>
          </a:p>
        </p:txBody>
      </p:sp>
      <p:sp>
        <p:nvSpPr>
          <p:cNvPr id="12" name="Rectangle 11"/>
          <p:cNvSpPr/>
          <p:nvPr/>
        </p:nvSpPr>
        <p:spPr>
          <a:xfrm>
            <a:off x="6097049" y="3590419"/>
            <a:ext cx="2514600" cy="1278741"/>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smtClean="0">
              <a:latin typeface="Arial" pitchFamily="34" charset="0"/>
              <a:cs typeface="Arial" pitchFamily="34" charset="0"/>
            </a:endParaRPr>
          </a:p>
        </p:txBody>
      </p:sp>
      <p:sp>
        <p:nvSpPr>
          <p:cNvPr id="13" name="TextBox 12"/>
          <p:cNvSpPr txBox="1"/>
          <p:nvPr/>
        </p:nvSpPr>
        <p:spPr>
          <a:xfrm>
            <a:off x="6233572" y="3645024"/>
            <a:ext cx="1260136" cy="338554"/>
          </a:xfrm>
          <a:prstGeom prst="rect">
            <a:avLst/>
          </a:prstGeom>
          <a:noFill/>
        </p:spPr>
        <p:txBody>
          <a:bodyPr wrap="square" rtlCol="0">
            <a:spAutoFit/>
          </a:bodyPr>
          <a:lstStyle/>
          <a:p>
            <a:r>
              <a:rPr lang="en-US" sz="1600" baseline="0" dirty="0" smtClean="0">
                <a:latin typeface="+mn-lt"/>
                <a:cs typeface="Arial" pitchFamily="34" charset="0"/>
              </a:rPr>
              <a:t>Model</a:t>
            </a:r>
            <a:endParaRPr lang="en-US" sz="1600" baseline="0" dirty="0">
              <a:latin typeface="+mn-lt"/>
              <a:cs typeface="Arial" pitchFamily="34" charset="0"/>
            </a:endParaRPr>
          </a:p>
        </p:txBody>
      </p:sp>
      <p:sp>
        <p:nvSpPr>
          <p:cNvPr id="14" name="TextBox 13"/>
          <p:cNvSpPr txBox="1"/>
          <p:nvPr/>
        </p:nvSpPr>
        <p:spPr>
          <a:xfrm>
            <a:off x="6233572" y="4449470"/>
            <a:ext cx="1945936" cy="338554"/>
          </a:xfrm>
          <a:prstGeom prst="rect">
            <a:avLst/>
          </a:prstGeom>
          <a:noFill/>
        </p:spPr>
        <p:txBody>
          <a:bodyPr wrap="square" rtlCol="0">
            <a:spAutoFit/>
          </a:bodyPr>
          <a:lstStyle/>
          <a:p>
            <a:r>
              <a:rPr lang="en-US" sz="1600" baseline="0" dirty="0" smtClean="0">
                <a:latin typeface="+mn-lt"/>
                <a:cs typeface="Arial" pitchFamily="34" charset="0"/>
              </a:rPr>
              <a:t>New Data</a:t>
            </a:r>
            <a:endParaRPr lang="en-US" sz="1600" baseline="0" dirty="0">
              <a:latin typeface="+mn-lt"/>
              <a:cs typeface="Arial" pitchFamily="34" charset="0"/>
            </a:endParaRPr>
          </a:p>
        </p:txBody>
      </p:sp>
      <p:sp>
        <p:nvSpPr>
          <p:cNvPr id="15" name="TextBox 14"/>
          <p:cNvSpPr txBox="1"/>
          <p:nvPr/>
        </p:nvSpPr>
        <p:spPr>
          <a:xfrm>
            <a:off x="7392449" y="3872691"/>
            <a:ext cx="1311277" cy="584775"/>
          </a:xfrm>
          <a:prstGeom prst="rect">
            <a:avLst/>
          </a:prstGeom>
          <a:noFill/>
        </p:spPr>
        <p:txBody>
          <a:bodyPr wrap="square" rtlCol="0">
            <a:spAutoFit/>
          </a:bodyPr>
          <a:lstStyle/>
          <a:p>
            <a:r>
              <a:rPr lang="en-US" sz="1600" baseline="0" dirty="0" smtClean="0">
                <a:latin typeface="+mn-lt"/>
                <a:cs typeface="Arial" pitchFamily="34" charset="0"/>
              </a:rPr>
              <a:t>Predicted Responses</a:t>
            </a:r>
            <a:endParaRPr lang="en-US" sz="1600" baseline="0" dirty="0">
              <a:latin typeface="+mn-lt"/>
              <a:cs typeface="Arial" pitchFamily="34" charset="0"/>
            </a:endParaRPr>
          </a:p>
        </p:txBody>
      </p:sp>
      <p:cxnSp>
        <p:nvCxnSpPr>
          <p:cNvPr id="16" name="Straight Arrow Connector 15"/>
          <p:cNvCxnSpPr/>
          <p:nvPr/>
        </p:nvCxnSpPr>
        <p:spPr>
          <a:xfrm>
            <a:off x="6630449" y="3983578"/>
            <a:ext cx="717459" cy="59323"/>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706649" y="4240376"/>
            <a:ext cx="641259" cy="140891"/>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a:spLocks/>
          </p:cNvSpPr>
          <p:nvPr/>
        </p:nvSpPr>
        <p:spPr>
          <a:xfrm>
            <a:off x="6084168" y="3160027"/>
            <a:ext cx="2527479" cy="430887"/>
          </a:xfrm>
          <a:prstGeom prst="rect">
            <a:avLst/>
          </a:prstGeom>
          <a:ln/>
        </p:spPr>
        <p:style>
          <a:lnRef idx="1">
            <a:schemeClr val="accent6"/>
          </a:lnRef>
          <a:fillRef idx="3">
            <a:schemeClr val="accent6"/>
          </a:fillRef>
          <a:effectRef idx="2">
            <a:schemeClr val="accent6"/>
          </a:effectRef>
          <a:fontRef idx="minor">
            <a:schemeClr val="lt1"/>
          </a:fontRef>
        </p:style>
        <p:txBody>
          <a:bodyPr wrap="square" rtlCol="0" anchor="t" anchorCtr="0">
            <a:spAutoFit/>
          </a:bodyPr>
          <a:lstStyle/>
          <a:p>
            <a:pPr algn="ctr"/>
            <a:r>
              <a:rPr lang="en-US" sz="2200" baseline="0" dirty="0" smtClean="0">
                <a:solidFill>
                  <a:schemeClr val="bg1"/>
                </a:solidFill>
                <a:latin typeface="+mn-lt"/>
                <a:cs typeface="Arial" pitchFamily="34" charset="0"/>
              </a:rPr>
              <a:t>Simulate Model</a:t>
            </a:r>
            <a:endParaRPr lang="en-US" sz="2200" baseline="0" dirty="0">
              <a:solidFill>
                <a:schemeClr val="bg1"/>
              </a:solidFill>
              <a:latin typeface="+mn-lt"/>
              <a:cs typeface="Arial" pitchFamily="34" charset="0"/>
            </a:endParaRPr>
          </a:p>
        </p:txBody>
      </p:sp>
      <p:grpSp>
        <p:nvGrpSpPr>
          <p:cNvPr id="3" name="Group 22"/>
          <p:cNvGrpSpPr/>
          <p:nvPr/>
        </p:nvGrpSpPr>
        <p:grpSpPr>
          <a:xfrm>
            <a:off x="3312689" y="5013176"/>
            <a:ext cx="2514600" cy="360000"/>
            <a:chOff x="228600" y="1752600"/>
            <a:chExt cx="2514600" cy="1524000"/>
          </a:xfrm>
        </p:grpSpPr>
        <p:sp>
          <p:nvSpPr>
            <p:cNvPr id="24" name="Rectangle 23"/>
            <p:cNvSpPr/>
            <p:nvPr/>
          </p:nvSpPr>
          <p:spPr>
            <a:xfrm>
              <a:off x="228600" y="1752600"/>
              <a:ext cx="25146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Arial" pitchFamily="34" charset="0"/>
                <a:cs typeface="Arial" pitchFamily="34" charset="0"/>
              </a:endParaRPr>
            </a:p>
          </p:txBody>
        </p:sp>
        <p:sp>
          <p:nvSpPr>
            <p:cNvPr id="25" name="TextBox 24"/>
            <p:cNvSpPr txBox="1"/>
            <p:nvPr/>
          </p:nvSpPr>
          <p:spPr>
            <a:xfrm>
              <a:off x="345949" y="2083712"/>
              <a:ext cx="2279919" cy="861774"/>
            </a:xfrm>
            <a:prstGeom prst="rect">
              <a:avLst/>
            </a:prstGeom>
            <a:noFill/>
          </p:spPr>
          <p:txBody>
            <a:bodyPr wrap="none" rtlCol="0" anchor="ctr" anchorCtr="0">
              <a:spAutoFit/>
            </a:bodyPr>
            <a:lstStyle/>
            <a:p>
              <a:pPr algn="ctr"/>
              <a:r>
                <a:rPr lang="en-US" sz="2200" baseline="0" dirty="0" smtClean="0">
                  <a:latin typeface="Calibri" pitchFamily="34" charset="0"/>
                  <a:cs typeface="Arial" pitchFamily="34" charset="0"/>
                </a:rPr>
                <a:t>Measure Accuracy</a:t>
              </a:r>
              <a:endParaRPr lang="en-US" sz="2200" baseline="0" dirty="0">
                <a:latin typeface="Calibri" pitchFamily="34" charset="0"/>
                <a:cs typeface="Arial" pitchFamily="34" charset="0"/>
              </a:endParaRPr>
            </a:p>
          </p:txBody>
        </p:sp>
      </p:grpSp>
      <p:grpSp>
        <p:nvGrpSpPr>
          <p:cNvPr id="5" name="Group 25"/>
          <p:cNvGrpSpPr/>
          <p:nvPr/>
        </p:nvGrpSpPr>
        <p:grpSpPr>
          <a:xfrm>
            <a:off x="3301659" y="2636952"/>
            <a:ext cx="2514600" cy="360000"/>
            <a:chOff x="228600" y="1752600"/>
            <a:chExt cx="2514600" cy="1524000"/>
          </a:xfrm>
        </p:grpSpPr>
        <p:sp>
          <p:nvSpPr>
            <p:cNvPr id="27" name="Rectangle 26"/>
            <p:cNvSpPr/>
            <p:nvPr/>
          </p:nvSpPr>
          <p:spPr>
            <a:xfrm>
              <a:off x="228600" y="1752600"/>
              <a:ext cx="25146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Arial" pitchFamily="34" charset="0"/>
                <a:cs typeface="Arial" pitchFamily="34" charset="0"/>
              </a:endParaRPr>
            </a:p>
          </p:txBody>
        </p:sp>
        <p:sp>
          <p:nvSpPr>
            <p:cNvPr id="28" name="TextBox 27"/>
            <p:cNvSpPr txBox="1"/>
            <p:nvPr/>
          </p:nvSpPr>
          <p:spPr>
            <a:xfrm>
              <a:off x="645772" y="2083712"/>
              <a:ext cx="1680268" cy="861774"/>
            </a:xfrm>
            <a:prstGeom prst="rect">
              <a:avLst/>
            </a:prstGeom>
            <a:noFill/>
          </p:spPr>
          <p:txBody>
            <a:bodyPr wrap="none" rtlCol="0" anchor="ctr" anchorCtr="0">
              <a:spAutoFit/>
            </a:bodyPr>
            <a:lstStyle/>
            <a:p>
              <a:pPr algn="ctr"/>
              <a:r>
                <a:rPr lang="en-US" sz="2200" baseline="0" dirty="0" smtClean="0">
                  <a:latin typeface="Calibri" pitchFamily="34" charset="0"/>
                  <a:cs typeface="Arial" pitchFamily="34" charset="0"/>
                </a:rPr>
                <a:t>Select Model</a:t>
              </a:r>
              <a:endParaRPr lang="en-US" sz="2200" baseline="0" dirty="0">
                <a:latin typeface="Calibri" pitchFamily="34" charset="0"/>
                <a:cs typeface="Arial" pitchFamily="34" charset="0"/>
              </a:endParaRPr>
            </a:p>
          </p:txBody>
        </p:sp>
      </p:grpSp>
      <p:sp>
        <p:nvSpPr>
          <p:cNvPr id="35" name="Rectangle 34"/>
          <p:cNvSpPr/>
          <p:nvPr/>
        </p:nvSpPr>
        <p:spPr>
          <a:xfrm>
            <a:off x="192392" y="3589840"/>
            <a:ext cx="2514600" cy="127932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b="1" dirty="0" smtClean="0">
              <a:latin typeface="Arial" pitchFamily="34" charset="0"/>
              <a:cs typeface="Arial" pitchFamily="34" charset="0"/>
            </a:endParaRPr>
          </a:p>
        </p:txBody>
      </p:sp>
      <p:sp>
        <p:nvSpPr>
          <p:cNvPr id="36" name="TextBox 35"/>
          <p:cNvSpPr txBox="1"/>
          <p:nvPr/>
        </p:nvSpPr>
        <p:spPr>
          <a:xfrm>
            <a:off x="819624" y="3573016"/>
            <a:ext cx="1260136" cy="338554"/>
          </a:xfrm>
          <a:prstGeom prst="rect">
            <a:avLst/>
          </a:prstGeom>
          <a:noFill/>
          <a:ln>
            <a:noFill/>
          </a:ln>
        </p:spPr>
        <p:txBody>
          <a:bodyPr wrap="square" rtlCol="0">
            <a:spAutoFit/>
          </a:bodyPr>
          <a:lstStyle/>
          <a:p>
            <a:pPr algn="ctr"/>
            <a:r>
              <a:rPr lang="en-US" sz="1600" baseline="0" dirty="0" smtClean="0">
                <a:latin typeface="Calibri" pitchFamily="34" charset="0"/>
                <a:cs typeface="Arial" pitchFamily="34" charset="0"/>
              </a:rPr>
              <a:t>Import Data</a:t>
            </a:r>
            <a:endParaRPr lang="en-US" sz="1600" baseline="0" dirty="0">
              <a:latin typeface="Calibri" pitchFamily="34" charset="0"/>
              <a:cs typeface="Arial" pitchFamily="34" charset="0"/>
            </a:endParaRPr>
          </a:p>
        </p:txBody>
      </p:sp>
      <p:sp>
        <p:nvSpPr>
          <p:cNvPr id="37" name="TextBox 36"/>
          <p:cNvSpPr txBox="1"/>
          <p:nvPr/>
        </p:nvSpPr>
        <p:spPr>
          <a:xfrm>
            <a:off x="710651" y="4048326"/>
            <a:ext cx="1478083" cy="338554"/>
          </a:xfrm>
          <a:prstGeom prst="rect">
            <a:avLst/>
          </a:prstGeom>
          <a:noFill/>
          <a:ln>
            <a:noFill/>
          </a:ln>
        </p:spPr>
        <p:txBody>
          <a:bodyPr wrap="square" rtlCol="0">
            <a:spAutoFit/>
          </a:bodyPr>
          <a:lstStyle/>
          <a:p>
            <a:pPr algn="ctr"/>
            <a:r>
              <a:rPr lang="en-US" sz="1600" baseline="0" dirty="0" smtClean="0">
                <a:latin typeface="Calibri" pitchFamily="34" charset="0"/>
                <a:cs typeface="Arial" pitchFamily="34" charset="0"/>
              </a:rPr>
              <a:t>Explore Data  </a:t>
            </a:r>
            <a:endParaRPr lang="en-US" sz="1600" baseline="0" dirty="0">
              <a:latin typeface="Calibri" pitchFamily="34" charset="0"/>
              <a:cs typeface="Arial" pitchFamily="34" charset="0"/>
            </a:endParaRPr>
          </a:p>
        </p:txBody>
      </p:sp>
      <p:cxnSp>
        <p:nvCxnSpPr>
          <p:cNvPr id="42" name="Straight Arrow Connector 41"/>
          <p:cNvCxnSpPr/>
          <p:nvPr/>
        </p:nvCxnSpPr>
        <p:spPr>
          <a:xfrm>
            <a:off x="1449692" y="3924449"/>
            <a:ext cx="0" cy="212985"/>
          </a:xfrm>
          <a:prstGeom prst="straightConnector1">
            <a:avLst/>
          </a:prstGeom>
          <a:ln w="1905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360000" flipH="1">
            <a:off x="2987824" y="5193176"/>
            <a:ext cx="324865" cy="36024"/>
          </a:xfrm>
          <a:prstGeom prst="line">
            <a:avLst/>
          </a:prstGeom>
          <a:ln w="57150">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2958921" y="2852936"/>
            <a:ext cx="0" cy="2376264"/>
          </a:xfrm>
          <a:prstGeom prst="line">
            <a:avLst/>
          </a:prstGeom>
          <a:ln w="57150">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2946043" y="2852935"/>
            <a:ext cx="368882" cy="1"/>
          </a:xfrm>
          <a:prstGeom prst="straightConnector1">
            <a:avLst/>
          </a:prstGeom>
          <a:ln w="57150">
            <a:solidFill>
              <a:schemeClr val="accent2"/>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10651" y="4530896"/>
            <a:ext cx="1478083" cy="338554"/>
          </a:xfrm>
          <a:prstGeom prst="rect">
            <a:avLst/>
          </a:prstGeom>
          <a:noFill/>
          <a:ln>
            <a:noFill/>
          </a:ln>
        </p:spPr>
        <p:txBody>
          <a:bodyPr wrap="square" rtlCol="0">
            <a:spAutoFit/>
          </a:bodyPr>
          <a:lstStyle/>
          <a:p>
            <a:pPr algn="ctr"/>
            <a:r>
              <a:rPr lang="en-US" sz="1600" baseline="0" dirty="0" smtClean="0">
                <a:latin typeface="Calibri" pitchFamily="34" charset="0"/>
                <a:cs typeface="Arial" pitchFamily="34" charset="0"/>
              </a:rPr>
              <a:t>Prepare Data</a:t>
            </a:r>
            <a:endParaRPr lang="en-US" sz="1600" baseline="0" dirty="0">
              <a:latin typeface="Calibri" pitchFamily="34" charset="0"/>
              <a:cs typeface="Arial" pitchFamily="34" charset="0"/>
            </a:endParaRPr>
          </a:p>
        </p:txBody>
      </p:sp>
      <p:cxnSp>
        <p:nvCxnSpPr>
          <p:cNvPr id="70" name="Straight Arrow Connector 69"/>
          <p:cNvCxnSpPr/>
          <p:nvPr/>
        </p:nvCxnSpPr>
        <p:spPr>
          <a:xfrm>
            <a:off x="1449692" y="4389919"/>
            <a:ext cx="0" cy="212985"/>
          </a:xfrm>
          <a:prstGeom prst="straightConnector1">
            <a:avLst/>
          </a:prstGeom>
          <a:ln w="1905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3275856" y="2060848"/>
            <a:ext cx="2679836" cy="400110"/>
          </a:xfrm>
          <a:prstGeom prst="rect">
            <a:avLst/>
          </a:prstGeom>
          <a:ln/>
        </p:spPr>
        <p:style>
          <a:lnRef idx="1">
            <a:schemeClr val="accent2"/>
          </a:lnRef>
          <a:fillRef idx="3">
            <a:schemeClr val="accent2"/>
          </a:fillRef>
          <a:effectRef idx="2">
            <a:schemeClr val="accent2"/>
          </a:effectRef>
          <a:fontRef idx="minor">
            <a:schemeClr val="lt1"/>
          </a:fontRef>
        </p:style>
        <p:txBody>
          <a:bodyPr wrap="none" rtlCol="0" anchor="ctr" anchorCtr="0">
            <a:spAutoFit/>
          </a:bodyPr>
          <a:lstStyle/>
          <a:p>
            <a:pPr algn="ctr"/>
            <a:r>
              <a:rPr lang="en-US" sz="2000" baseline="0" dirty="0" smtClean="0">
                <a:latin typeface="Calibri" pitchFamily="34" charset="0"/>
                <a:cs typeface="Arial" pitchFamily="34" charset="0"/>
              </a:rPr>
              <a:t>Speed up Computations</a:t>
            </a:r>
            <a:endParaRPr lang="en-US" sz="2000" baseline="0" dirty="0">
              <a:latin typeface="Calibri" pitchFamily="34" charset="0"/>
              <a:cs typeface="Arial" pitchFamily="34" charset="0"/>
            </a:endParaRPr>
          </a:p>
        </p:txBody>
      </p:sp>
      <p:sp>
        <p:nvSpPr>
          <p:cNvPr id="20" name="Rectangle 19"/>
          <p:cNvSpPr/>
          <p:nvPr/>
        </p:nvSpPr>
        <p:spPr bwMode="auto">
          <a:xfrm>
            <a:off x="192392" y="3132586"/>
            <a:ext cx="2514600" cy="1744955"/>
          </a:xfrm>
          <a:prstGeom prst="rect">
            <a:avLst/>
          </a:prstGeom>
          <a:solidFill>
            <a:schemeClr val="bg1">
              <a:lumMod val="65000"/>
              <a:alpha val="53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2500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69724175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ppt_x"/>
                                          </p:val>
                                        </p:tav>
                                        <p:tav tm="100000">
                                          <p:val>
                                            <p:strVal val="#ppt_x"/>
                                          </p:val>
                                        </p:tav>
                                      </p:tavLst>
                                    </p:anim>
                                    <p:anim calcmode="lin" valueType="num">
                                      <p:cBhvr additive="base">
                                        <p:cTn id="24" dur="500" fill="hold"/>
                                        <p:tgtEl>
                                          <p:spTgt spid="4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additive="base">
                                        <p:cTn id="27" dur="500" fill="hold"/>
                                        <p:tgtEl>
                                          <p:spTgt spid="69"/>
                                        </p:tgtEl>
                                        <p:attrNameLst>
                                          <p:attrName>ppt_x</p:attrName>
                                        </p:attrNameLst>
                                      </p:cBhvr>
                                      <p:tavLst>
                                        <p:tav tm="0">
                                          <p:val>
                                            <p:strVal val="#ppt_x"/>
                                          </p:val>
                                        </p:tav>
                                        <p:tav tm="100000">
                                          <p:val>
                                            <p:strVal val="#ppt_x"/>
                                          </p:val>
                                        </p:tav>
                                      </p:tavLst>
                                    </p:anim>
                                    <p:anim calcmode="lin" valueType="num">
                                      <p:cBhvr additive="base">
                                        <p:cTn id="28" dur="500" fill="hold"/>
                                        <p:tgtEl>
                                          <p:spTgt spid="6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anim calcmode="lin" valueType="num">
                                      <p:cBhvr additive="base">
                                        <p:cTn id="35" dur="500" fill="hold"/>
                                        <p:tgtEl>
                                          <p:spTgt spid="67"/>
                                        </p:tgtEl>
                                        <p:attrNameLst>
                                          <p:attrName>ppt_x</p:attrName>
                                        </p:attrNameLst>
                                      </p:cBhvr>
                                      <p:tavLst>
                                        <p:tav tm="0">
                                          <p:val>
                                            <p:strVal val="#ppt_x"/>
                                          </p:val>
                                        </p:tav>
                                        <p:tav tm="100000">
                                          <p:val>
                                            <p:strVal val="#ppt_x"/>
                                          </p:val>
                                        </p:tav>
                                      </p:tavLst>
                                    </p:anim>
                                    <p:anim calcmode="lin" valueType="num">
                                      <p:cBhvr additive="base">
                                        <p:cTn id="36"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500" fill="hold"/>
                                        <p:tgtEl>
                                          <p:spTgt spid="11"/>
                                        </p:tgtEl>
                                        <p:attrNameLst>
                                          <p:attrName>ppt_x</p:attrName>
                                        </p:attrNameLst>
                                      </p:cBhvr>
                                      <p:tavLst>
                                        <p:tav tm="0">
                                          <p:val>
                                            <p:strVal val="#ppt_x"/>
                                          </p:val>
                                        </p:tav>
                                        <p:tav tm="100000">
                                          <p:val>
                                            <p:strVal val="#ppt_x"/>
                                          </p:val>
                                        </p:tav>
                                      </p:tavLst>
                                    </p:anim>
                                    <p:anim calcmode="lin" valueType="num">
                                      <p:cBhvr additive="base">
                                        <p:cTn id="66" dur="500" fill="hold"/>
                                        <p:tgtEl>
                                          <p:spTgt spid="11"/>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
                                        </p:tgtEl>
                                        <p:attrNameLst>
                                          <p:attrName>style.visibility</p:attrName>
                                        </p:attrNameLst>
                                      </p:cBhvr>
                                      <p:to>
                                        <p:strVal val="visible"/>
                                      </p:to>
                                    </p:set>
                                    <p:anim calcmode="lin" valueType="num">
                                      <p:cBhvr additive="base">
                                        <p:cTn id="69" dur="500" fill="hold"/>
                                        <p:tgtEl>
                                          <p:spTgt spid="3"/>
                                        </p:tgtEl>
                                        <p:attrNameLst>
                                          <p:attrName>ppt_x</p:attrName>
                                        </p:attrNameLst>
                                      </p:cBhvr>
                                      <p:tavLst>
                                        <p:tav tm="0">
                                          <p:val>
                                            <p:strVal val="#ppt_x"/>
                                          </p:val>
                                        </p:tav>
                                        <p:tav tm="100000">
                                          <p:val>
                                            <p:strVal val="#ppt_x"/>
                                          </p:val>
                                        </p:tav>
                                      </p:tavLst>
                                    </p:anim>
                                    <p:anim calcmode="lin" valueType="num">
                                      <p:cBhvr additive="base">
                                        <p:cTn id="70" dur="500" fill="hold"/>
                                        <p:tgtEl>
                                          <p:spTgt spid="3"/>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additive="base">
                                        <p:cTn id="73" dur="500" fill="hold"/>
                                        <p:tgtEl>
                                          <p:spTgt spid="5"/>
                                        </p:tgtEl>
                                        <p:attrNameLst>
                                          <p:attrName>ppt_x</p:attrName>
                                        </p:attrNameLst>
                                      </p:cBhvr>
                                      <p:tavLst>
                                        <p:tav tm="0">
                                          <p:val>
                                            <p:strVal val="#ppt_x"/>
                                          </p:val>
                                        </p:tav>
                                        <p:tav tm="100000">
                                          <p:val>
                                            <p:strVal val="#ppt_x"/>
                                          </p:val>
                                        </p:tav>
                                      </p:tavLst>
                                    </p:anim>
                                    <p:anim calcmode="lin" valueType="num">
                                      <p:cBhvr additive="base">
                                        <p:cTn id="74" dur="500" fill="hold"/>
                                        <p:tgtEl>
                                          <p:spTgt spid="5"/>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52"/>
                                        </p:tgtEl>
                                        <p:attrNameLst>
                                          <p:attrName>style.visibility</p:attrName>
                                        </p:attrNameLst>
                                      </p:cBhvr>
                                      <p:to>
                                        <p:strVal val="visible"/>
                                      </p:to>
                                    </p:set>
                                    <p:anim calcmode="lin" valueType="num">
                                      <p:cBhvr additive="base">
                                        <p:cTn id="81" dur="500" fill="hold"/>
                                        <p:tgtEl>
                                          <p:spTgt spid="52"/>
                                        </p:tgtEl>
                                        <p:attrNameLst>
                                          <p:attrName>ppt_x</p:attrName>
                                        </p:attrNameLst>
                                      </p:cBhvr>
                                      <p:tavLst>
                                        <p:tav tm="0">
                                          <p:val>
                                            <p:strVal val="#ppt_x"/>
                                          </p:val>
                                        </p:tav>
                                        <p:tav tm="100000">
                                          <p:val>
                                            <p:strVal val="#ppt_x"/>
                                          </p:val>
                                        </p:tav>
                                      </p:tavLst>
                                    </p:anim>
                                    <p:anim calcmode="lin" valueType="num">
                                      <p:cBhvr additive="base">
                                        <p:cTn id="82" dur="500" fill="hold"/>
                                        <p:tgtEl>
                                          <p:spTgt spid="52"/>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54"/>
                                        </p:tgtEl>
                                        <p:attrNameLst>
                                          <p:attrName>style.visibility</p:attrName>
                                        </p:attrNameLst>
                                      </p:cBhvr>
                                      <p:to>
                                        <p:strVal val="visible"/>
                                      </p:to>
                                    </p:set>
                                    <p:anim calcmode="lin" valueType="num">
                                      <p:cBhvr additive="base">
                                        <p:cTn id="85" dur="500" fill="hold"/>
                                        <p:tgtEl>
                                          <p:spTgt spid="54"/>
                                        </p:tgtEl>
                                        <p:attrNameLst>
                                          <p:attrName>ppt_x</p:attrName>
                                        </p:attrNameLst>
                                      </p:cBhvr>
                                      <p:tavLst>
                                        <p:tav tm="0">
                                          <p:val>
                                            <p:strVal val="#ppt_x"/>
                                          </p:val>
                                        </p:tav>
                                        <p:tav tm="100000">
                                          <p:val>
                                            <p:strVal val="#ppt_x"/>
                                          </p:val>
                                        </p:tav>
                                      </p:tavLst>
                                    </p:anim>
                                    <p:anim calcmode="lin" valueType="num">
                                      <p:cBhvr additive="base">
                                        <p:cTn id="8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additive="base">
                                        <p:cTn id="91" dur="500" fill="hold"/>
                                        <p:tgtEl>
                                          <p:spTgt spid="12"/>
                                        </p:tgtEl>
                                        <p:attrNameLst>
                                          <p:attrName>ppt_x</p:attrName>
                                        </p:attrNameLst>
                                      </p:cBhvr>
                                      <p:tavLst>
                                        <p:tav tm="0">
                                          <p:val>
                                            <p:strVal val="#ppt_x"/>
                                          </p:val>
                                        </p:tav>
                                        <p:tav tm="100000">
                                          <p:val>
                                            <p:strVal val="#ppt_x"/>
                                          </p:val>
                                        </p:tav>
                                      </p:tavLst>
                                    </p:anim>
                                    <p:anim calcmode="lin" valueType="num">
                                      <p:cBhvr additive="base">
                                        <p:cTn id="92" dur="500" fill="hold"/>
                                        <p:tgtEl>
                                          <p:spTgt spid="1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
                                        </p:tgtEl>
                                        <p:attrNameLst>
                                          <p:attrName>style.visibility</p:attrName>
                                        </p:attrNameLst>
                                      </p:cBhvr>
                                      <p:to>
                                        <p:strVal val="visible"/>
                                      </p:to>
                                    </p:set>
                                    <p:anim calcmode="lin" valueType="num">
                                      <p:cBhvr additive="base">
                                        <p:cTn id="95" dur="500" fill="hold"/>
                                        <p:tgtEl>
                                          <p:spTgt spid="13"/>
                                        </p:tgtEl>
                                        <p:attrNameLst>
                                          <p:attrName>ppt_x</p:attrName>
                                        </p:attrNameLst>
                                      </p:cBhvr>
                                      <p:tavLst>
                                        <p:tav tm="0">
                                          <p:val>
                                            <p:strVal val="#ppt_x"/>
                                          </p:val>
                                        </p:tav>
                                        <p:tav tm="100000">
                                          <p:val>
                                            <p:strVal val="#ppt_x"/>
                                          </p:val>
                                        </p:tav>
                                      </p:tavLst>
                                    </p:anim>
                                    <p:anim calcmode="lin" valueType="num">
                                      <p:cBhvr additive="base">
                                        <p:cTn id="96" dur="500" fill="hold"/>
                                        <p:tgtEl>
                                          <p:spTgt spid="1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
                                        </p:tgtEl>
                                        <p:attrNameLst>
                                          <p:attrName>style.visibility</p:attrName>
                                        </p:attrNameLst>
                                      </p:cBhvr>
                                      <p:to>
                                        <p:strVal val="visible"/>
                                      </p:to>
                                    </p:set>
                                    <p:anim calcmode="lin" valueType="num">
                                      <p:cBhvr additive="base">
                                        <p:cTn id="99" dur="500" fill="hold"/>
                                        <p:tgtEl>
                                          <p:spTgt spid="14"/>
                                        </p:tgtEl>
                                        <p:attrNameLst>
                                          <p:attrName>ppt_x</p:attrName>
                                        </p:attrNameLst>
                                      </p:cBhvr>
                                      <p:tavLst>
                                        <p:tav tm="0">
                                          <p:val>
                                            <p:strVal val="#ppt_x"/>
                                          </p:val>
                                        </p:tav>
                                        <p:tav tm="100000">
                                          <p:val>
                                            <p:strVal val="#ppt_x"/>
                                          </p:val>
                                        </p:tav>
                                      </p:tavLst>
                                    </p:anim>
                                    <p:anim calcmode="lin" valueType="num">
                                      <p:cBhvr additive="base">
                                        <p:cTn id="100" dur="500" fill="hold"/>
                                        <p:tgtEl>
                                          <p:spTgt spid="1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
                                        </p:tgtEl>
                                        <p:attrNameLst>
                                          <p:attrName>style.visibility</p:attrName>
                                        </p:attrNameLst>
                                      </p:cBhvr>
                                      <p:to>
                                        <p:strVal val="visible"/>
                                      </p:to>
                                    </p:set>
                                    <p:anim calcmode="lin" valueType="num">
                                      <p:cBhvr additive="base">
                                        <p:cTn id="103" dur="500" fill="hold"/>
                                        <p:tgtEl>
                                          <p:spTgt spid="15"/>
                                        </p:tgtEl>
                                        <p:attrNameLst>
                                          <p:attrName>ppt_x</p:attrName>
                                        </p:attrNameLst>
                                      </p:cBhvr>
                                      <p:tavLst>
                                        <p:tav tm="0">
                                          <p:val>
                                            <p:strVal val="#ppt_x"/>
                                          </p:val>
                                        </p:tav>
                                        <p:tav tm="100000">
                                          <p:val>
                                            <p:strVal val="#ppt_x"/>
                                          </p:val>
                                        </p:tav>
                                      </p:tavLst>
                                    </p:anim>
                                    <p:anim calcmode="lin" valueType="num">
                                      <p:cBhvr additive="base">
                                        <p:cTn id="104" dur="500" fill="hold"/>
                                        <p:tgtEl>
                                          <p:spTgt spid="15"/>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16"/>
                                        </p:tgtEl>
                                        <p:attrNameLst>
                                          <p:attrName>style.visibility</p:attrName>
                                        </p:attrNameLst>
                                      </p:cBhvr>
                                      <p:to>
                                        <p:strVal val="visible"/>
                                      </p:to>
                                    </p:set>
                                    <p:anim calcmode="lin" valueType="num">
                                      <p:cBhvr additive="base">
                                        <p:cTn id="107" dur="500" fill="hold"/>
                                        <p:tgtEl>
                                          <p:spTgt spid="16"/>
                                        </p:tgtEl>
                                        <p:attrNameLst>
                                          <p:attrName>ppt_x</p:attrName>
                                        </p:attrNameLst>
                                      </p:cBhvr>
                                      <p:tavLst>
                                        <p:tav tm="0">
                                          <p:val>
                                            <p:strVal val="#ppt_x"/>
                                          </p:val>
                                        </p:tav>
                                        <p:tav tm="100000">
                                          <p:val>
                                            <p:strVal val="#ppt_x"/>
                                          </p:val>
                                        </p:tav>
                                      </p:tavLst>
                                    </p:anim>
                                    <p:anim calcmode="lin" valueType="num">
                                      <p:cBhvr additive="base">
                                        <p:cTn id="108" dur="500" fill="hold"/>
                                        <p:tgtEl>
                                          <p:spTgt spid="16"/>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17"/>
                                        </p:tgtEl>
                                        <p:attrNameLst>
                                          <p:attrName>style.visibility</p:attrName>
                                        </p:attrNameLst>
                                      </p:cBhvr>
                                      <p:to>
                                        <p:strVal val="visible"/>
                                      </p:to>
                                    </p:set>
                                    <p:anim calcmode="lin" valueType="num">
                                      <p:cBhvr additive="base">
                                        <p:cTn id="111" dur="500" fill="hold"/>
                                        <p:tgtEl>
                                          <p:spTgt spid="17"/>
                                        </p:tgtEl>
                                        <p:attrNameLst>
                                          <p:attrName>ppt_x</p:attrName>
                                        </p:attrNameLst>
                                      </p:cBhvr>
                                      <p:tavLst>
                                        <p:tav tm="0">
                                          <p:val>
                                            <p:strVal val="#ppt_x"/>
                                          </p:val>
                                        </p:tav>
                                        <p:tav tm="100000">
                                          <p:val>
                                            <p:strVal val="#ppt_x"/>
                                          </p:val>
                                        </p:tav>
                                      </p:tavLst>
                                    </p:anim>
                                    <p:anim calcmode="lin" valueType="num">
                                      <p:cBhvr additive="base">
                                        <p:cTn id="112" dur="500" fill="hold"/>
                                        <p:tgtEl>
                                          <p:spTgt spid="1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additive="base">
                                        <p:cTn id="115" dur="500" fill="hold"/>
                                        <p:tgtEl>
                                          <p:spTgt spid="18"/>
                                        </p:tgtEl>
                                        <p:attrNameLst>
                                          <p:attrName>ppt_x</p:attrName>
                                        </p:attrNameLst>
                                      </p:cBhvr>
                                      <p:tavLst>
                                        <p:tav tm="0">
                                          <p:val>
                                            <p:strVal val="#ppt_x"/>
                                          </p:val>
                                        </p:tav>
                                        <p:tav tm="100000">
                                          <p:val>
                                            <p:strVal val="#ppt_x"/>
                                          </p:val>
                                        </p:tav>
                                      </p:tavLst>
                                    </p:anim>
                                    <p:anim calcmode="lin" valueType="num">
                                      <p:cBhvr additive="base">
                                        <p:cTn id="1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75"/>
                                        </p:tgtEl>
                                        <p:attrNameLst>
                                          <p:attrName>style.visibility</p:attrName>
                                        </p:attrNameLst>
                                      </p:cBhvr>
                                      <p:to>
                                        <p:strVal val="visible"/>
                                      </p:to>
                                    </p:set>
                                    <p:animEffect transition="in" filter="fade">
                                      <p:cBhvr>
                                        <p:cTn id="121" dur="500"/>
                                        <p:tgtEl>
                                          <p:spTgt spid="75"/>
                                        </p:tgtEl>
                                      </p:cBhvr>
                                    </p:animEffect>
                                  </p:childTnLst>
                                </p:cTn>
                              </p:par>
                              <p:par>
                                <p:cTn id="122" presetID="1" presetClass="entr" presetSubtype="0" fill="hold" grpId="0" nodeType="withEffect">
                                  <p:stCondLst>
                                    <p:cond delay="0"/>
                                  </p:stCondLst>
                                  <p:childTnLst>
                                    <p:set>
                                      <p:cBhvr>
                                        <p:cTn id="12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41" grpId="0" animBg="1"/>
      <p:bldP spid="4" grpId="0" animBg="1"/>
      <p:bldP spid="6" grpId="0"/>
      <p:bldP spid="7" grpId="0"/>
      <p:bldP spid="8" grpId="0"/>
      <p:bldP spid="11" grpId="0" animBg="1"/>
      <p:bldP spid="12" grpId="0" animBg="1"/>
      <p:bldP spid="13" grpId="0"/>
      <p:bldP spid="14" grpId="0"/>
      <p:bldP spid="15" grpId="0"/>
      <p:bldP spid="18" grpId="0" animBg="1"/>
      <p:bldP spid="35" grpId="0" animBg="1"/>
      <p:bldP spid="36" grpId="0"/>
      <p:bldP spid="37" grpId="0"/>
      <p:bldP spid="69" grpId="0"/>
      <p:bldP spid="75"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dirty="0" smtClean="0"/>
              <a:t>Welcome</a:t>
            </a:r>
            <a:endParaRPr lang="en-ZA" sz="36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3950393"/>
            <a:ext cx="3167118" cy="1782863"/>
          </a:xfrm>
          <a:prstGeom prst="rect">
            <a:avLst/>
          </a:prstGeom>
          <a:ln>
            <a:noFill/>
          </a:ln>
          <a:effectLst>
            <a:outerShdw blurRad="190500" algn="tl" rotWithShape="0">
              <a:srgbClr val="000000">
                <a:alpha val="70000"/>
              </a:srgbClr>
            </a:outerShdw>
          </a:effectLst>
        </p:spPr>
      </p:pic>
      <p:sp>
        <p:nvSpPr>
          <p:cNvPr id="6" name="Slide Number Placeholder 5"/>
          <p:cNvSpPr>
            <a:spLocks noGrp="1"/>
          </p:cNvSpPr>
          <p:nvPr>
            <p:ph type="sldNum" sz="quarter" idx="10"/>
          </p:nvPr>
        </p:nvSpPr>
        <p:spPr/>
        <p:txBody>
          <a:bodyPr/>
          <a:lstStyle/>
          <a:p>
            <a:pPr>
              <a:defRPr/>
            </a:pPr>
            <a:fld id="{4301CAFF-952E-46F9-B5CA-0EB4370FF6BB}" type="slidenum">
              <a:rPr lang="en-US" altLang="en-US" smtClean="0"/>
              <a:pPr>
                <a:defRPr/>
              </a:pPr>
              <a:t>3</a:t>
            </a:fld>
            <a:endParaRPr lang="en-US" altLang="en-US"/>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5844" y="1574130"/>
            <a:ext cx="1674721" cy="2166971"/>
          </a:xfrm>
          <a:prstGeom prst="rect">
            <a:avLst/>
          </a:prstGeom>
          <a:ln>
            <a:noFill/>
          </a:ln>
          <a:effectLst>
            <a:outerShdw blurRad="190500" algn="tl" rotWithShape="0">
              <a:srgbClr val="000000">
                <a:alpha val="70000"/>
              </a:srgbClr>
            </a:outerShdw>
          </a:effectLst>
        </p:spPr>
      </p:pic>
      <p:sp>
        <p:nvSpPr>
          <p:cNvPr id="9" name="Content Placeholder 2"/>
          <p:cNvSpPr>
            <a:spLocks noGrp="1"/>
          </p:cNvSpPr>
          <p:nvPr>
            <p:ph idx="1"/>
          </p:nvPr>
        </p:nvSpPr>
        <p:spPr>
          <a:xfrm>
            <a:off x="685800" y="1844824"/>
            <a:ext cx="7772400" cy="4267200"/>
          </a:xfrm>
        </p:spPr>
        <p:txBody>
          <a:bodyPr>
            <a:normAutofit fontScale="25000" lnSpcReduction="20000"/>
          </a:bodyPr>
          <a:lstStyle/>
          <a:p>
            <a:pPr marL="0" indent="0">
              <a:buNone/>
            </a:pPr>
            <a:r>
              <a:rPr lang="en-ZA" sz="7200" dirty="0" smtClean="0"/>
              <a:t>David Gray</a:t>
            </a:r>
          </a:p>
          <a:p>
            <a:pPr marL="0" indent="0">
              <a:buNone/>
            </a:pPr>
            <a:r>
              <a:rPr lang="en-ZA" sz="5600" dirty="0" smtClean="0"/>
              <a:t>Sales Manager</a:t>
            </a:r>
          </a:p>
          <a:p>
            <a:pPr marL="0" indent="0">
              <a:buNone/>
            </a:pPr>
            <a:endParaRPr lang="en-ZA" sz="7200" dirty="0" smtClean="0"/>
          </a:p>
          <a:p>
            <a:pPr marL="0" indent="0">
              <a:buNone/>
            </a:pPr>
            <a:r>
              <a:rPr lang="en-ZA" sz="7200" dirty="0" smtClean="0"/>
              <a:t>Cheri Meyer-Palmer </a:t>
            </a:r>
          </a:p>
          <a:p>
            <a:pPr marL="0" indent="0">
              <a:buNone/>
            </a:pPr>
            <a:r>
              <a:rPr lang="en-ZA" sz="5600" dirty="0" smtClean="0"/>
              <a:t>Sales Account Manager</a:t>
            </a:r>
          </a:p>
          <a:p>
            <a:pPr marL="0" indent="0">
              <a:buNone/>
            </a:pPr>
            <a:endParaRPr lang="en-ZA" sz="7200" dirty="0" smtClean="0"/>
          </a:p>
          <a:p>
            <a:pPr marL="0" indent="0">
              <a:buNone/>
            </a:pPr>
            <a:r>
              <a:rPr lang="en-ZA" sz="7200" dirty="0" smtClean="0"/>
              <a:t>Nigel De Bruin</a:t>
            </a:r>
          </a:p>
          <a:p>
            <a:pPr marL="0" indent="0">
              <a:buNone/>
            </a:pPr>
            <a:r>
              <a:rPr lang="en-ZA" sz="5600" dirty="0" smtClean="0"/>
              <a:t>Sales Account Manager</a:t>
            </a:r>
          </a:p>
          <a:p>
            <a:pPr marL="0" indent="0">
              <a:buNone/>
            </a:pPr>
            <a:endParaRPr lang="en-ZA" sz="7200" dirty="0" smtClean="0"/>
          </a:p>
          <a:p>
            <a:pPr marL="0" indent="0">
              <a:buNone/>
            </a:pPr>
            <a:r>
              <a:rPr lang="en-ZA" sz="7200" dirty="0" smtClean="0"/>
              <a:t>Vicky Makhathini</a:t>
            </a:r>
          </a:p>
          <a:p>
            <a:pPr marL="0" indent="0">
              <a:buNone/>
            </a:pPr>
            <a:r>
              <a:rPr lang="en-ZA" sz="5600" dirty="0" smtClean="0"/>
              <a:t>Sales Account Manager (Education)</a:t>
            </a:r>
          </a:p>
          <a:p>
            <a:pPr marL="0" indent="0">
              <a:buNone/>
            </a:pPr>
            <a:endParaRPr lang="en-ZA" sz="7200" dirty="0" smtClean="0"/>
          </a:p>
          <a:p>
            <a:pPr marL="0" indent="0">
              <a:buNone/>
            </a:pPr>
            <a:r>
              <a:rPr lang="en-ZA" sz="7200" dirty="0" smtClean="0"/>
              <a:t>Nicole Wilson </a:t>
            </a:r>
          </a:p>
          <a:p>
            <a:pPr marL="0" indent="0">
              <a:buNone/>
            </a:pPr>
            <a:r>
              <a:rPr lang="en-ZA" sz="5600" dirty="0" smtClean="0"/>
              <a:t>Applications Engineer</a:t>
            </a:r>
          </a:p>
        </p:txBody>
      </p:sp>
    </p:spTree>
    <p:extLst>
      <p:ext uri="{BB962C8B-B14F-4D97-AF65-F5344CB8AC3E}">
        <p14:creationId xmlns:p14="http://schemas.microsoft.com/office/powerpoint/2010/main" val="4085316784"/>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Example – Neural Networks</a:t>
            </a:r>
            <a:endParaRPr lang="en-ZA" dirty="0"/>
          </a:p>
        </p:txBody>
      </p:sp>
      <p:sp>
        <p:nvSpPr>
          <p:cNvPr id="5" name="Content Placeholder 4"/>
          <p:cNvSpPr>
            <a:spLocks noGrp="1"/>
          </p:cNvSpPr>
          <p:nvPr>
            <p:ph idx="1"/>
          </p:nvPr>
        </p:nvSpPr>
        <p:spPr>
          <a:xfrm>
            <a:off x="685800" y="1828800"/>
            <a:ext cx="3886200" cy="4267200"/>
          </a:xfrm>
        </p:spPr>
        <p:txBody>
          <a:bodyPr/>
          <a:lstStyle/>
          <a:p>
            <a:pPr marL="0" indent="0">
              <a:buNone/>
            </a:pPr>
            <a:r>
              <a:rPr lang="en-ZA" dirty="0" smtClean="0"/>
              <a:t>Utilising Built-In Support</a:t>
            </a:r>
          </a:p>
          <a:p>
            <a:pPr marL="0" indent="0">
              <a:buNone/>
            </a:pPr>
            <a:endParaRPr lang="en-ZA" dirty="0"/>
          </a:p>
          <a:p>
            <a:pPr marL="0" indent="0">
              <a:buNone/>
            </a:pPr>
            <a:r>
              <a:rPr lang="en-ZA" dirty="0" smtClean="0"/>
              <a:t>Goals:</a:t>
            </a:r>
          </a:p>
          <a:p>
            <a:r>
              <a:rPr lang="en-ZA" dirty="0" smtClean="0"/>
              <a:t>Distribute the training dataset across workers</a:t>
            </a:r>
          </a:p>
          <a:p>
            <a:r>
              <a:rPr lang="en-ZA" dirty="0" smtClean="0"/>
              <a:t>Distribute the simulation dataset across workers</a:t>
            </a:r>
          </a:p>
          <a:p>
            <a:r>
              <a:rPr lang="en-ZA" dirty="0" smtClean="0"/>
              <a:t>Parallelise training and simulation with the least possible effort</a:t>
            </a:r>
          </a:p>
          <a:p>
            <a:pPr marL="0" indent="0">
              <a:buNone/>
            </a:pPr>
            <a:endParaRPr lang="en-ZA" dirty="0"/>
          </a:p>
        </p:txBody>
      </p:sp>
      <p:sp>
        <p:nvSpPr>
          <p:cNvPr id="3" name="Slide Number Placeholder 2"/>
          <p:cNvSpPr>
            <a:spLocks noGrp="1"/>
          </p:cNvSpPr>
          <p:nvPr>
            <p:ph type="sldNum" sz="quarter" idx="10"/>
          </p:nvPr>
        </p:nvSpPr>
        <p:spPr/>
        <p:txBody>
          <a:bodyPr/>
          <a:lstStyle/>
          <a:p>
            <a:pPr>
              <a:defRPr/>
            </a:pPr>
            <a:fld id="{4634D7FE-1C12-424A-B919-5E2A2809D13E}" type="slidenum">
              <a:rPr lang="en-US" altLang="en-US" smtClean="0"/>
              <a:pPr>
                <a:defRPr/>
              </a:pPr>
              <a:t>30</a:t>
            </a:fld>
            <a:endParaRPr lang="en-US" alt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988840"/>
            <a:ext cx="4301108" cy="5667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8905" y="2979415"/>
            <a:ext cx="2831314" cy="2770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2203938"/>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Example – Neural Networks</a:t>
            </a:r>
            <a:endParaRPr lang="en-ZA" dirty="0"/>
          </a:p>
        </p:txBody>
      </p:sp>
      <p:sp>
        <p:nvSpPr>
          <p:cNvPr id="5" name="Content Placeholder 4"/>
          <p:cNvSpPr>
            <a:spLocks noGrp="1"/>
          </p:cNvSpPr>
          <p:nvPr>
            <p:ph idx="1"/>
          </p:nvPr>
        </p:nvSpPr>
        <p:spPr>
          <a:xfrm>
            <a:off x="685800" y="1828800"/>
            <a:ext cx="3886200" cy="4267200"/>
          </a:xfrm>
        </p:spPr>
        <p:txBody>
          <a:bodyPr/>
          <a:lstStyle/>
          <a:p>
            <a:pPr marL="0" indent="0">
              <a:buNone/>
            </a:pPr>
            <a:r>
              <a:rPr lang="en-ZA" dirty="0" smtClean="0"/>
              <a:t>Utilising Built-In Support</a:t>
            </a:r>
          </a:p>
          <a:p>
            <a:pPr marL="0" indent="0">
              <a:buNone/>
            </a:pPr>
            <a:endParaRPr lang="en-ZA" dirty="0"/>
          </a:p>
          <a:p>
            <a:pPr marL="0" indent="0">
              <a:buNone/>
            </a:pPr>
            <a:r>
              <a:rPr lang="en-ZA" dirty="0" smtClean="0"/>
              <a:t>Summary:</a:t>
            </a:r>
          </a:p>
          <a:p>
            <a:r>
              <a:rPr lang="en-ZA" dirty="0" smtClean="0"/>
              <a:t>Set “</a:t>
            </a:r>
            <a:r>
              <a:rPr lang="en-ZA" dirty="0" err="1" smtClean="0"/>
              <a:t>useParallel</a:t>
            </a:r>
            <a:r>
              <a:rPr lang="en-ZA" dirty="0" smtClean="0"/>
              <a:t>” to “yes” to make use of built-in parallelisation</a:t>
            </a:r>
          </a:p>
          <a:p>
            <a:r>
              <a:rPr lang="en-ZA" dirty="0" smtClean="0"/>
              <a:t>Dataset distributed evenly across workers</a:t>
            </a:r>
          </a:p>
          <a:p>
            <a:r>
              <a:rPr lang="en-ZA" dirty="0" smtClean="0"/>
              <a:t>No knowledge of parallel computing required</a:t>
            </a:r>
          </a:p>
          <a:p>
            <a:pPr marL="0" indent="0">
              <a:buNone/>
            </a:pPr>
            <a:endParaRPr lang="en-ZA" dirty="0"/>
          </a:p>
        </p:txBody>
      </p:sp>
      <p:sp>
        <p:nvSpPr>
          <p:cNvPr id="3" name="Slide Number Placeholder 2"/>
          <p:cNvSpPr>
            <a:spLocks noGrp="1"/>
          </p:cNvSpPr>
          <p:nvPr>
            <p:ph type="sldNum" sz="quarter" idx="10"/>
          </p:nvPr>
        </p:nvSpPr>
        <p:spPr/>
        <p:txBody>
          <a:bodyPr/>
          <a:lstStyle/>
          <a:p>
            <a:pPr>
              <a:defRPr/>
            </a:pPr>
            <a:fld id="{4634D7FE-1C12-424A-B919-5E2A2809D13E}" type="slidenum">
              <a:rPr lang="en-US" altLang="en-US" smtClean="0"/>
              <a:pPr>
                <a:defRPr/>
              </a:pPr>
              <a:t>31</a:t>
            </a:fld>
            <a:endParaRPr lang="en-US" alt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988840"/>
            <a:ext cx="4301108" cy="5667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8905" y="2979415"/>
            <a:ext cx="2831314" cy="2770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692236"/>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14400"/>
            <a:ext cx="8424936" cy="914400"/>
          </a:xfrm>
        </p:spPr>
        <p:txBody>
          <a:bodyPr/>
          <a:lstStyle/>
          <a:p>
            <a:r>
              <a:rPr lang="en-US" sz="3600" dirty="0" smtClean="0"/>
              <a:t>Tools Providing Parallel Computing Support</a:t>
            </a:r>
            <a:endParaRPr lang="en-US" sz="3600" dirty="0"/>
          </a:p>
        </p:txBody>
      </p:sp>
      <p:sp>
        <p:nvSpPr>
          <p:cNvPr id="3" name="Content Placeholder 2"/>
          <p:cNvSpPr>
            <a:spLocks noGrp="1"/>
          </p:cNvSpPr>
          <p:nvPr>
            <p:ph idx="1"/>
          </p:nvPr>
        </p:nvSpPr>
        <p:spPr>
          <a:xfrm>
            <a:off x="455612" y="1981200"/>
            <a:ext cx="8535988" cy="3276600"/>
          </a:xfrm>
        </p:spPr>
        <p:txBody>
          <a:bodyPr/>
          <a:lstStyle/>
          <a:p>
            <a:r>
              <a:rPr lang="en-US" dirty="0" smtClean="0"/>
              <a:t>Optimization Toolbox, Global Optimization Toolbox</a:t>
            </a:r>
          </a:p>
          <a:p>
            <a:r>
              <a:rPr lang="en-US" dirty="0" smtClean="0"/>
              <a:t>Statistics Toolbox</a:t>
            </a:r>
          </a:p>
          <a:p>
            <a:r>
              <a:rPr lang="en-US" dirty="0" smtClean="0"/>
              <a:t>Signal Processing Toolbox</a:t>
            </a:r>
          </a:p>
          <a:p>
            <a:r>
              <a:rPr lang="en-US" dirty="0" smtClean="0"/>
              <a:t>Neural Network Toolbox</a:t>
            </a:r>
          </a:p>
          <a:p>
            <a:r>
              <a:rPr lang="en-US" dirty="0" smtClean="0"/>
              <a:t>Image Processing Toolbox</a:t>
            </a:r>
          </a:p>
          <a:p>
            <a:r>
              <a:rPr lang="en-US" dirty="0" smtClean="0"/>
              <a:t>…</a:t>
            </a:r>
          </a:p>
        </p:txBody>
      </p:sp>
      <p:sp>
        <p:nvSpPr>
          <p:cNvPr id="43" name="Text Box 35"/>
          <p:cNvSpPr txBox="1">
            <a:spLocks noChangeAspect="1" noChangeArrowheads="1"/>
          </p:cNvSpPr>
          <p:nvPr/>
        </p:nvSpPr>
        <p:spPr bwMode="auto">
          <a:xfrm>
            <a:off x="5958283" y="3624313"/>
            <a:ext cx="756937" cy="253916"/>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1000" b="1">
                <a:solidFill>
                  <a:srgbClr val="FFFFFF"/>
                </a:solidFill>
                <a:latin typeface="Times" pitchFamily="18" charset="0"/>
              </a:rPr>
              <a:t>B</a:t>
            </a:r>
            <a:r>
              <a:rPr lang="en-US" sz="1000" b="1" baseline="2000">
                <a:solidFill>
                  <a:srgbClr val="FFFFFF"/>
                </a:solidFill>
                <a:latin typeface="Times" pitchFamily="18" charset="0"/>
              </a:rPr>
              <a:t>LOCKSETS</a:t>
            </a:r>
          </a:p>
        </p:txBody>
      </p:sp>
      <p:sp>
        <p:nvSpPr>
          <p:cNvPr id="63" name="TextBox 62"/>
          <p:cNvSpPr txBox="1"/>
          <p:nvPr/>
        </p:nvSpPr>
        <p:spPr>
          <a:xfrm>
            <a:off x="611560" y="5106015"/>
            <a:ext cx="7452040" cy="461665"/>
          </a:xfrm>
          <a:prstGeom prst="rect">
            <a:avLst/>
          </a:prstGeom>
          <a:noFill/>
        </p:spPr>
        <p:txBody>
          <a:bodyPr wrap="none" rtlCol="0">
            <a:spAutoFit/>
          </a:bodyPr>
          <a:lstStyle/>
          <a:p>
            <a:pPr algn="ctr" eaLnBrk="0" fontAlgn="base" hangingPunct="0">
              <a:spcBef>
                <a:spcPct val="0"/>
              </a:spcBef>
              <a:spcAft>
                <a:spcPct val="0"/>
              </a:spcAft>
            </a:pPr>
            <a:r>
              <a:rPr lang="en-US" b="1" i="1" baseline="0" dirty="0" smtClean="0">
                <a:solidFill>
                  <a:srgbClr val="265787"/>
                </a:solidFill>
                <a:latin typeface="+mn-lt"/>
              </a:rPr>
              <a:t>Directly leverage functions in Parallel Computing Toolbox</a:t>
            </a:r>
          </a:p>
        </p:txBody>
      </p:sp>
      <p:sp>
        <p:nvSpPr>
          <p:cNvPr id="9" name="TextBox 8"/>
          <p:cNvSpPr txBox="1"/>
          <p:nvPr/>
        </p:nvSpPr>
        <p:spPr>
          <a:xfrm>
            <a:off x="980180" y="5647492"/>
            <a:ext cx="6909584" cy="338554"/>
          </a:xfrm>
          <a:prstGeom prst="rect">
            <a:avLst/>
          </a:prstGeom>
          <a:noFill/>
        </p:spPr>
        <p:txBody>
          <a:bodyPr wrap="none" rtlCol="0">
            <a:spAutoFit/>
          </a:bodyPr>
          <a:lstStyle/>
          <a:p>
            <a:r>
              <a:rPr lang="en-US" sz="1600" baseline="0" dirty="0" smtClean="0">
                <a:latin typeface="+mn-lt"/>
                <a:hlinkClick r:id="rId3"/>
              </a:rPr>
              <a:t>www.mathworks.com/products/parallel-computing/builtin-parallel-support.html</a:t>
            </a:r>
            <a:r>
              <a:rPr lang="en-US" sz="1600" dirty="0">
                <a:hlinkClick r:id="rId3"/>
              </a:rPr>
              <a:t> </a:t>
            </a:r>
            <a:endParaRPr lang="en-US" sz="1600" baseline="0" dirty="0" smtClean="0">
              <a:latin typeface="+mn-lt"/>
            </a:endParaRPr>
          </a:p>
        </p:txBody>
      </p:sp>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8551" y="2667000"/>
            <a:ext cx="3467249"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0"/>
          </p:nvPr>
        </p:nvSpPr>
        <p:spPr/>
        <p:txBody>
          <a:bodyPr/>
          <a:lstStyle/>
          <a:p>
            <a:pPr>
              <a:defRPr/>
            </a:pPr>
            <a:fld id="{4301CAFF-952E-46F9-B5CA-0EB4370FF6BB}" type="slidenum">
              <a:rPr lang="en-US" altLang="en-US" smtClean="0"/>
              <a:pPr>
                <a:defRPr/>
              </a:pPr>
              <a:t>32</a:t>
            </a:fld>
            <a:endParaRPr lang="en-US" altLang="en-US"/>
          </a:p>
        </p:txBody>
      </p:sp>
    </p:spTree>
    <p:extLst>
      <p:ext uri="{BB962C8B-B14F-4D97-AF65-F5344CB8AC3E}">
        <p14:creationId xmlns:p14="http://schemas.microsoft.com/office/powerpoint/2010/main" val="3814116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611560" y="2933115"/>
            <a:ext cx="4752528" cy="351869"/>
          </a:xfrm>
          <a:prstGeom prst="roundRect">
            <a:avLst/>
          </a:prstGeom>
          <a:solidFill>
            <a:schemeClr val="accent2">
              <a:lumMod val="40000"/>
              <a:lumOff val="60000"/>
            </a:schemeClr>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200" b="0" i="0" u="none" strike="noStrike" cap="none" normalizeH="0" baseline="-25000" dirty="0" smtClean="0">
              <a:ln>
                <a:noFill/>
              </a:ln>
              <a:solidFill>
                <a:schemeClr val="tx1"/>
              </a:solidFill>
              <a:effectLst/>
              <a:latin typeface="Times" pitchFamily="18" charset="0"/>
            </a:endParaRPr>
          </a:p>
        </p:txBody>
      </p:sp>
      <p:sp>
        <p:nvSpPr>
          <p:cNvPr id="2" name="Title 1"/>
          <p:cNvSpPr>
            <a:spLocks noGrp="1"/>
          </p:cNvSpPr>
          <p:nvPr>
            <p:ph type="title"/>
          </p:nvPr>
        </p:nvSpPr>
        <p:spPr/>
        <p:txBody>
          <a:bodyPr/>
          <a:lstStyle/>
          <a:p>
            <a:r>
              <a:rPr lang="en-GB" sz="3600" dirty="0" smtClean="0">
                <a:solidFill>
                  <a:schemeClr val="tx2"/>
                </a:solidFill>
              </a:rPr>
              <a:t>A</a:t>
            </a:r>
            <a:r>
              <a:rPr lang="en-GB" sz="3600" dirty="0" smtClean="0"/>
              <a:t>genda</a:t>
            </a:r>
            <a:endParaRPr lang="en-GB" sz="3600" dirty="0"/>
          </a:p>
        </p:txBody>
      </p:sp>
      <p:sp>
        <p:nvSpPr>
          <p:cNvPr id="3" name="Content Placeholder 2"/>
          <p:cNvSpPr>
            <a:spLocks noGrp="1"/>
          </p:cNvSpPr>
          <p:nvPr>
            <p:ph idx="1"/>
          </p:nvPr>
        </p:nvSpPr>
        <p:spPr/>
        <p:txBody>
          <a:bodyPr/>
          <a:lstStyle/>
          <a:p>
            <a:r>
              <a:rPr lang="en-GB" dirty="0" smtClean="0"/>
              <a:t>Introduction</a:t>
            </a:r>
          </a:p>
          <a:p>
            <a:r>
              <a:rPr lang="en-GB" dirty="0" smtClean="0"/>
              <a:t>Introduction to Parallel Computing</a:t>
            </a:r>
          </a:p>
          <a:p>
            <a:r>
              <a:rPr lang="en-GB" dirty="0" smtClean="0"/>
              <a:t>Built in Parallel Support</a:t>
            </a:r>
          </a:p>
          <a:p>
            <a:r>
              <a:rPr lang="en-GB" dirty="0" smtClean="0"/>
              <a:t>Composite Arrays and Batch Processing</a:t>
            </a:r>
          </a:p>
          <a:p>
            <a:r>
              <a:rPr lang="en-GB" dirty="0" smtClean="0"/>
              <a:t>Using GPUs</a:t>
            </a:r>
          </a:p>
          <a:p>
            <a:r>
              <a:rPr lang="en-GB" dirty="0" smtClean="0"/>
              <a:t>Built in GPU Support</a:t>
            </a:r>
          </a:p>
          <a:p>
            <a:r>
              <a:rPr lang="en-GB" dirty="0" smtClean="0"/>
              <a:t>GPU Arrays</a:t>
            </a:r>
          </a:p>
          <a:p>
            <a:r>
              <a:rPr lang="en-GB" dirty="0" smtClean="0"/>
              <a:t>Distributed GPU Computing</a:t>
            </a:r>
          </a:p>
          <a:p>
            <a:r>
              <a:rPr lang="en-GB" dirty="0" smtClean="0"/>
              <a:t>Scaling Up to a Cluster</a:t>
            </a:r>
          </a:p>
          <a:p>
            <a:r>
              <a:rPr lang="en-GB" dirty="0" smtClean="0"/>
              <a:t>Concluding Remarks</a:t>
            </a:r>
          </a:p>
        </p:txBody>
      </p:sp>
      <p:sp>
        <p:nvSpPr>
          <p:cNvPr id="4" name="Slide Number Placeholder 3"/>
          <p:cNvSpPr>
            <a:spLocks noGrp="1"/>
          </p:cNvSpPr>
          <p:nvPr>
            <p:ph type="sldNum" sz="quarter" idx="10"/>
          </p:nvPr>
        </p:nvSpPr>
        <p:spPr>
          <a:xfrm>
            <a:off x="7848600" y="6553200"/>
            <a:ext cx="990600" cy="304800"/>
          </a:xfrm>
        </p:spPr>
        <p:txBody>
          <a:bodyPr/>
          <a:lstStyle/>
          <a:p>
            <a:pPr>
              <a:defRPr/>
            </a:pPr>
            <a:fld id="{4301CAFF-952E-46F9-B5CA-0EB4370FF6BB}" type="slidenum">
              <a:rPr lang="en-US" altLang="en-US" smtClean="0"/>
              <a:pPr>
                <a:defRPr/>
              </a:pPr>
              <a:t>33</a:t>
            </a:fld>
            <a:endParaRPr lang="en-US" altLang="en-US" dirty="0"/>
          </a:p>
        </p:txBody>
      </p:sp>
    </p:spTree>
    <p:extLst>
      <p:ext uri="{BB962C8B-B14F-4D97-AF65-F5344CB8AC3E}">
        <p14:creationId xmlns:p14="http://schemas.microsoft.com/office/powerpoint/2010/main" val="342458615"/>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p:cNvSpPr>
            <a:spLocks noGrp="1"/>
          </p:cNvSpPr>
          <p:nvPr>
            <p:ph type="title"/>
          </p:nvPr>
        </p:nvSpPr>
        <p:spPr/>
        <p:txBody>
          <a:bodyPr/>
          <a:lstStyle/>
          <a:p>
            <a:r>
              <a:rPr lang="en-US" sz="3600" dirty="0" smtClean="0"/>
              <a:t>Programming Parallel Applications</a:t>
            </a:r>
          </a:p>
        </p:txBody>
      </p:sp>
      <p:graphicFrame>
        <p:nvGraphicFramePr>
          <p:cNvPr id="4" name="Table 3"/>
          <p:cNvGraphicFramePr>
            <a:graphicFrameLocks noGrp="1"/>
          </p:cNvGraphicFramePr>
          <p:nvPr>
            <p:extLst>
              <p:ext uri="{D42A27DB-BD31-4B8C-83A1-F6EECF244321}">
                <p14:modId xmlns:p14="http://schemas.microsoft.com/office/powerpoint/2010/main" val="145052041"/>
              </p:ext>
            </p:extLst>
          </p:nvPr>
        </p:nvGraphicFramePr>
        <p:xfrm>
          <a:off x="539552" y="1772816"/>
          <a:ext cx="7683387" cy="4907132"/>
        </p:xfrm>
        <a:graphic>
          <a:graphicData uri="http://schemas.openxmlformats.org/drawingml/2006/table">
            <a:tbl>
              <a:tblPr firstRow="1" bandRow="1">
                <a:tableStyleId>{00A15C55-8517-42AA-B614-E9B94910E393}</a:tableStyleId>
              </a:tblPr>
              <a:tblGrid>
                <a:gridCol w="1716165"/>
                <a:gridCol w="3243112"/>
                <a:gridCol w="2724110"/>
              </a:tblGrid>
              <a:tr h="777963">
                <a:tc>
                  <a:txBody>
                    <a:bodyPr/>
                    <a:lstStyle/>
                    <a:p>
                      <a:pPr algn="ctr"/>
                      <a:r>
                        <a:rPr lang="en-GB" sz="2300" dirty="0" smtClean="0"/>
                        <a:t>Level of Control</a:t>
                      </a:r>
                      <a:endParaRPr lang="en-GB" sz="2300" dirty="0"/>
                    </a:p>
                  </a:txBody>
                  <a:tcPr marL="87512" marR="87512" marT="43756" marB="43756" anchor="ctr"/>
                </a:tc>
                <a:tc>
                  <a:txBody>
                    <a:bodyPr/>
                    <a:lstStyle/>
                    <a:p>
                      <a:pPr algn="ctr"/>
                      <a:r>
                        <a:rPr lang="en-GB" sz="2300" dirty="0" smtClean="0"/>
                        <a:t>CPU Parallel</a:t>
                      </a:r>
                      <a:endParaRPr lang="en-GB" sz="2300" dirty="0"/>
                    </a:p>
                  </a:txBody>
                  <a:tcPr marL="87512" marR="87512" marT="43756" marB="43756" anchor="ctr"/>
                </a:tc>
                <a:tc>
                  <a:txBody>
                    <a:bodyPr/>
                    <a:lstStyle/>
                    <a:p>
                      <a:pPr algn="ctr"/>
                      <a:r>
                        <a:rPr lang="en-GB" sz="2300" dirty="0" err="1" smtClean="0"/>
                        <a:t>GPU</a:t>
                      </a:r>
                      <a:endParaRPr lang="en-GB" sz="2300" dirty="0"/>
                    </a:p>
                  </a:txBody>
                  <a:tcPr marL="87512" marR="87512" marT="43756" marB="43756" anchor="ctr"/>
                </a:tc>
              </a:tr>
              <a:tr h="1200560">
                <a:tc>
                  <a:txBody>
                    <a:bodyPr/>
                    <a:lstStyle/>
                    <a:p>
                      <a:pPr algn="ctr"/>
                      <a:r>
                        <a:rPr lang="en-GB" sz="1900" b="1" dirty="0" smtClean="0">
                          <a:solidFill>
                            <a:schemeClr val="tx1">
                              <a:lumMod val="50000"/>
                              <a:lumOff val="50000"/>
                            </a:schemeClr>
                          </a:solidFill>
                        </a:rPr>
                        <a:t>Minimal</a:t>
                      </a:r>
                      <a:endParaRPr lang="en-GB" sz="1900" b="1" dirty="0">
                        <a:solidFill>
                          <a:schemeClr val="tx1">
                            <a:lumMod val="50000"/>
                            <a:lumOff val="50000"/>
                          </a:schemeClr>
                        </a:solidFill>
                      </a:endParaRPr>
                    </a:p>
                  </a:txBody>
                  <a:tcPr marL="87512" marR="87512" marT="43756" marB="43756" anchor="ctr"/>
                </a:tc>
                <a:tc>
                  <a:txBody>
                    <a:bodyPr/>
                    <a:lstStyle/>
                    <a:p>
                      <a:pPr algn="ctr"/>
                      <a:r>
                        <a:rPr lang="en-GB" sz="1700" b="1" dirty="0" smtClean="0">
                          <a:solidFill>
                            <a:schemeClr val="tx1"/>
                          </a:solidFill>
                        </a:rPr>
                        <a:t>Support built</a:t>
                      </a:r>
                      <a:r>
                        <a:rPr lang="en-GB" sz="1700" b="1" baseline="0" dirty="0" smtClean="0">
                          <a:solidFill>
                            <a:schemeClr val="tx1"/>
                          </a:solidFill>
                        </a:rPr>
                        <a:t> into toolboxes</a:t>
                      </a:r>
                      <a:endParaRPr lang="en-GB" sz="1700" b="1" dirty="0">
                        <a:solidFill>
                          <a:schemeClr val="tx1"/>
                        </a:solidFill>
                      </a:endParaRPr>
                    </a:p>
                  </a:txBody>
                  <a:tcPr marL="87512" marR="87512" marT="43756" marB="43756" anchor="ctr"/>
                </a:tc>
                <a:tc>
                  <a:txBody>
                    <a:bodyPr/>
                    <a:lstStyle/>
                    <a:p>
                      <a:pPr algn="ctr"/>
                      <a:r>
                        <a:rPr lang="en-GB" sz="1700" b="1" dirty="0" smtClean="0">
                          <a:solidFill>
                            <a:schemeClr val="tx1">
                              <a:lumMod val="50000"/>
                              <a:lumOff val="50000"/>
                            </a:schemeClr>
                          </a:solidFill>
                        </a:rPr>
                        <a:t>Built-in GPU</a:t>
                      </a:r>
                      <a:r>
                        <a:rPr lang="en-GB" sz="1700" b="1" baseline="0" dirty="0" smtClean="0">
                          <a:solidFill>
                            <a:schemeClr val="tx1">
                              <a:lumMod val="50000"/>
                              <a:lumOff val="50000"/>
                            </a:schemeClr>
                          </a:solidFill>
                        </a:rPr>
                        <a:t> support (support built into existing functions, </a:t>
                      </a:r>
                      <a:r>
                        <a:rPr lang="en-GB" sz="1700" b="1" dirty="0" smtClean="0">
                          <a:solidFill>
                            <a:schemeClr val="tx1">
                              <a:lumMod val="50000"/>
                              <a:lumOff val="50000"/>
                            </a:schemeClr>
                          </a:solidFill>
                        </a:rPr>
                        <a:t>GPU arrays)</a:t>
                      </a:r>
                      <a:endParaRPr lang="en-GB" sz="1700" b="1" dirty="0">
                        <a:solidFill>
                          <a:schemeClr val="tx1">
                            <a:lumMod val="50000"/>
                            <a:lumOff val="50000"/>
                          </a:schemeClr>
                        </a:solidFill>
                      </a:endParaRPr>
                    </a:p>
                  </a:txBody>
                  <a:tcPr marL="87512" marR="87512" marT="43756" marB="43756" anchor="ctr"/>
                </a:tc>
              </a:tr>
              <a:tr h="1200560">
                <a:tc>
                  <a:txBody>
                    <a:bodyPr/>
                    <a:lstStyle/>
                    <a:p>
                      <a:pPr algn="ctr"/>
                      <a:r>
                        <a:rPr lang="en-GB" sz="1900" b="1" dirty="0" smtClean="0">
                          <a:solidFill>
                            <a:schemeClr val="tx1">
                              <a:lumMod val="50000"/>
                              <a:lumOff val="50000"/>
                            </a:schemeClr>
                          </a:solidFill>
                        </a:rPr>
                        <a:t>Some</a:t>
                      </a:r>
                      <a:endParaRPr lang="en-GB" sz="1900" b="1" dirty="0">
                        <a:solidFill>
                          <a:schemeClr val="tx1">
                            <a:lumMod val="50000"/>
                            <a:lumOff val="50000"/>
                          </a:schemeClr>
                        </a:solidFill>
                      </a:endParaRPr>
                    </a:p>
                  </a:txBody>
                  <a:tcPr marL="87512" marR="87512" marT="43756" marB="43756" anchor="ctr"/>
                </a:tc>
                <a:tc>
                  <a:txBody>
                    <a:bodyPr/>
                    <a:lstStyle/>
                    <a:p>
                      <a:pPr algn="ctr"/>
                      <a:r>
                        <a:rPr lang="en-GB" sz="1700" b="1" dirty="0" smtClean="0">
                          <a:solidFill>
                            <a:schemeClr val="tx1">
                              <a:lumMod val="50000"/>
                              <a:lumOff val="50000"/>
                            </a:schemeClr>
                          </a:solidFill>
                        </a:rPr>
                        <a:t>High-level programming constructs (</a:t>
                      </a:r>
                      <a:r>
                        <a:rPr lang="en-GB" sz="1700" b="1" baseline="0" dirty="0" smtClean="0">
                          <a:solidFill>
                            <a:schemeClr val="tx1">
                              <a:lumMod val="50000"/>
                              <a:lumOff val="50000"/>
                            </a:schemeClr>
                          </a:solidFill>
                          <a:latin typeface="Courier New" pitchFamily="49" charset="0"/>
                          <a:cs typeface="Courier New" pitchFamily="49" charset="0"/>
                        </a:rPr>
                        <a:t>parfor</a:t>
                      </a:r>
                      <a:r>
                        <a:rPr lang="en-GB" sz="1700" b="1" baseline="0" dirty="0" smtClean="0">
                          <a:solidFill>
                            <a:schemeClr val="tx1">
                              <a:lumMod val="50000"/>
                              <a:lumOff val="50000"/>
                            </a:schemeClr>
                          </a:solidFill>
                        </a:rPr>
                        <a:t>, </a:t>
                      </a:r>
                    </a:p>
                    <a:p>
                      <a:pPr algn="ctr"/>
                      <a:r>
                        <a:rPr lang="en-GB" sz="1700" b="1" baseline="0" dirty="0" smtClean="0">
                          <a:solidFill>
                            <a:schemeClr val="tx1"/>
                          </a:solidFill>
                        </a:rPr>
                        <a:t>batch, </a:t>
                      </a:r>
                      <a:r>
                        <a:rPr lang="en-GB" sz="1700" b="1" baseline="0" dirty="0" smtClean="0">
                          <a:solidFill>
                            <a:schemeClr val="tx1">
                              <a:lumMod val="50000"/>
                              <a:lumOff val="50000"/>
                            </a:schemeClr>
                          </a:solidFill>
                        </a:rPr>
                        <a:t>distributed arrays, </a:t>
                      </a:r>
                      <a:r>
                        <a:rPr lang="en-GB" sz="1700" b="1" baseline="0" dirty="0" smtClean="0">
                          <a:solidFill>
                            <a:schemeClr val="tx1"/>
                          </a:solidFill>
                        </a:rPr>
                        <a:t>composites</a:t>
                      </a:r>
                      <a:r>
                        <a:rPr lang="en-GB" sz="1700" b="1" baseline="0" dirty="0" smtClean="0">
                          <a:solidFill>
                            <a:schemeClr val="tx1">
                              <a:lumMod val="50000"/>
                              <a:lumOff val="50000"/>
                            </a:schemeClr>
                          </a:solidFill>
                        </a:rPr>
                        <a:t>)</a:t>
                      </a:r>
                      <a:endParaRPr lang="en-GB" sz="1700" b="1" dirty="0">
                        <a:solidFill>
                          <a:schemeClr val="tx1">
                            <a:lumMod val="50000"/>
                            <a:lumOff val="50000"/>
                          </a:schemeClr>
                        </a:solidFill>
                      </a:endParaRPr>
                    </a:p>
                  </a:txBody>
                  <a:tcPr marL="87512" marR="87512" marT="43756" marB="43756" anchor="ctr"/>
                </a:tc>
                <a:tc>
                  <a:txBody>
                    <a:bodyPr/>
                    <a:lstStyle/>
                    <a:p>
                      <a:pPr algn="ctr"/>
                      <a:r>
                        <a:rPr lang="en-GB" sz="1700" b="1" dirty="0" smtClean="0">
                          <a:solidFill>
                            <a:schemeClr val="tx1">
                              <a:lumMod val="50000"/>
                              <a:lumOff val="50000"/>
                            </a:schemeClr>
                          </a:solidFill>
                        </a:rPr>
                        <a:t>Execute custom functions</a:t>
                      </a:r>
                      <a:r>
                        <a:rPr lang="en-GB" sz="1700" b="1" baseline="0" dirty="0" smtClean="0">
                          <a:solidFill>
                            <a:schemeClr val="tx1">
                              <a:lumMod val="50000"/>
                              <a:lumOff val="50000"/>
                            </a:schemeClr>
                          </a:solidFill>
                        </a:rPr>
                        <a:t> on the GPU array</a:t>
                      </a:r>
                      <a:endParaRPr lang="en-GB" sz="1700" b="1" dirty="0">
                        <a:solidFill>
                          <a:schemeClr val="tx1">
                            <a:lumMod val="50000"/>
                            <a:lumOff val="50000"/>
                          </a:schemeClr>
                        </a:solidFill>
                      </a:endParaRPr>
                    </a:p>
                  </a:txBody>
                  <a:tcPr marL="87512" marR="87512" marT="43756" marB="43756" anchor="ctr"/>
                </a:tc>
              </a:tr>
              <a:tr h="1200560">
                <a:tc>
                  <a:txBody>
                    <a:bodyPr/>
                    <a:lstStyle/>
                    <a:p>
                      <a:pPr algn="ctr"/>
                      <a:r>
                        <a:rPr lang="en-GB" sz="1900" b="1" dirty="0" smtClean="0">
                          <a:solidFill>
                            <a:schemeClr val="tx1">
                              <a:lumMod val="50000"/>
                              <a:lumOff val="50000"/>
                            </a:schemeClr>
                          </a:solidFill>
                        </a:rPr>
                        <a:t>Extensive</a:t>
                      </a:r>
                      <a:endParaRPr lang="en-GB" sz="1900" b="1" dirty="0">
                        <a:solidFill>
                          <a:schemeClr val="tx1">
                            <a:lumMod val="50000"/>
                            <a:lumOff val="50000"/>
                          </a:schemeClr>
                        </a:solidFill>
                      </a:endParaRPr>
                    </a:p>
                  </a:txBody>
                  <a:tcPr marL="87512" marR="87512" marT="43756" marB="43756" anchor="ctr"/>
                </a:tc>
                <a:tc>
                  <a:txBody>
                    <a:bodyPr/>
                    <a:lstStyle/>
                    <a:p>
                      <a:pPr algn="ctr"/>
                      <a:r>
                        <a:rPr lang="en-GB" sz="1700" b="1" dirty="0" smtClean="0">
                          <a:solidFill>
                            <a:schemeClr val="tx1">
                              <a:lumMod val="50000"/>
                              <a:lumOff val="50000"/>
                            </a:schemeClr>
                          </a:solidFill>
                        </a:rPr>
                        <a:t>Low-level</a:t>
                      </a:r>
                      <a:r>
                        <a:rPr lang="en-GB" sz="1700" b="1" baseline="0" dirty="0" smtClean="0">
                          <a:solidFill>
                            <a:schemeClr val="tx1">
                              <a:lumMod val="50000"/>
                              <a:lumOff val="50000"/>
                            </a:schemeClr>
                          </a:solidFill>
                        </a:rPr>
                        <a:t> programming constructs (jobs/tasks, </a:t>
                      </a:r>
                      <a:r>
                        <a:rPr lang="en-GB" sz="1700" b="1" baseline="0" dirty="0" smtClean="0">
                          <a:solidFill>
                            <a:schemeClr val="tx1">
                              <a:lumMod val="50000"/>
                              <a:lumOff val="50000"/>
                            </a:schemeClr>
                          </a:solidFill>
                          <a:latin typeface="Courier New" pitchFamily="49" charset="0"/>
                          <a:cs typeface="Courier New" pitchFamily="49" charset="0"/>
                        </a:rPr>
                        <a:t>spmd</a:t>
                      </a:r>
                      <a:r>
                        <a:rPr lang="en-GB" sz="1700" b="1" baseline="0" dirty="0" smtClean="0">
                          <a:solidFill>
                            <a:schemeClr val="tx1">
                              <a:lumMod val="50000"/>
                              <a:lumOff val="50000"/>
                            </a:schemeClr>
                          </a:solidFill>
                        </a:rPr>
                        <a:t>)</a:t>
                      </a:r>
                      <a:endParaRPr lang="en-GB" sz="1700" b="1" dirty="0">
                        <a:solidFill>
                          <a:schemeClr val="tx1">
                            <a:lumMod val="50000"/>
                            <a:lumOff val="50000"/>
                          </a:schemeClr>
                        </a:solidFill>
                      </a:endParaRPr>
                    </a:p>
                  </a:txBody>
                  <a:tcPr marL="87512" marR="87512" marT="43756" marB="43756" anchor="ctr"/>
                </a:tc>
                <a:tc>
                  <a:txBody>
                    <a:bodyPr/>
                    <a:lstStyle/>
                    <a:p>
                      <a:pPr algn="ctr"/>
                      <a:r>
                        <a:rPr lang="en-GB" sz="1700" b="1" dirty="0" smtClean="0">
                          <a:solidFill>
                            <a:schemeClr val="tx1">
                              <a:lumMod val="50000"/>
                              <a:lumOff val="50000"/>
                            </a:schemeClr>
                          </a:solidFill>
                        </a:rPr>
                        <a:t>Invoke CUDA kernels directly from MATLAB</a:t>
                      </a:r>
                      <a:endParaRPr lang="en-GB" sz="1700" b="1" dirty="0">
                        <a:solidFill>
                          <a:schemeClr val="tx1">
                            <a:lumMod val="50000"/>
                            <a:lumOff val="50000"/>
                          </a:schemeClr>
                        </a:solidFill>
                      </a:endParaRPr>
                    </a:p>
                  </a:txBody>
                  <a:tcPr marL="87512" marR="87512" marT="43756" marB="43756" anchor="ctr"/>
                </a:tc>
              </a:tr>
              <a:tr h="516900">
                <a:tc>
                  <a:txBody>
                    <a:bodyPr/>
                    <a:lstStyle/>
                    <a:p>
                      <a:pPr algn="ctr"/>
                      <a:endParaRPr lang="en-GB" sz="1900" b="1" dirty="0">
                        <a:solidFill>
                          <a:schemeClr val="tx1">
                            <a:lumMod val="50000"/>
                            <a:lumOff val="50000"/>
                          </a:schemeClr>
                        </a:solidFill>
                      </a:endParaRPr>
                    </a:p>
                  </a:txBody>
                  <a:tcPr marL="87512" marR="87512" marT="43756" marB="43756" anchor="ctr"/>
                </a:tc>
                <a:tc gridSpan="2">
                  <a:txBody>
                    <a:bodyPr/>
                    <a:lstStyle/>
                    <a:p>
                      <a:pPr algn="ctr"/>
                      <a:r>
                        <a:rPr lang="en-GB" sz="1700" b="1" dirty="0" smtClean="0">
                          <a:solidFill>
                            <a:schemeClr val="tx1">
                              <a:lumMod val="50000"/>
                              <a:lumOff val="50000"/>
                            </a:schemeClr>
                          </a:solidFill>
                        </a:rPr>
                        <a:t>Distributed</a:t>
                      </a:r>
                      <a:r>
                        <a:rPr lang="en-GB" sz="1700" b="1" baseline="0" dirty="0" smtClean="0">
                          <a:solidFill>
                            <a:schemeClr val="tx1">
                              <a:lumMod val="50000"/>
                              <a:lumOff val="50000"/>
                            </a:schemeClr>
                          </a:solidFill>
                        </a:rPr>
                        <a:t> GPU Computing</a:t>
                      </a:r>
                      <a:endParaRPr lang="en-GB" sz="1700" b="1" dirty="0">
                        <a:solidFill>
                          <a:schemeClr val="tx1">
                            <a:lumMod val="50000"/>
                            <a:lumOff val="50000"/>
                          </a:schemeClr>
                        </a:solidFill>
                      </a:endParaRPr>
                    </a:p>
                  </a:txBody>
                  <a:tcPr marL="87512" marR="87512" marT="43756" marB="43756" anchor="ctr">
                    <a:solidFill>
                      <a:schemeClr val="tx2">
                        <a:lumMod val="20000"/>
                        <a:lumOff val="80000"/>
                      </a:schemeClr>
                    </a:solidFill>
                  </a:tcPr>
                </a:tc>
                <a:tc hMerge="1">
                  <a:txBody>
                    <a:bodyPr/>
                    <a:lstStyle/>
                    <a:p>
                      <a:pPr algn="ctr"/>
                      <a:endParaRPr lang="en-GB" sz="1700" b="1" dirty="0">
                        <a:solidFill>
                          <a:schemeClr val="bg1">
                            <a:lumMod val="50000"/>
                          </a:schemeClr>
                        </a:solidFill>
                      </a:endParaRPr>
                    </a:p>
                  </a:txBody>
                  <a:tcPr marL="87512" marR="87512" marT="43756" marB="43756" anchor="ctr"/>
                </a:tc>
              </a:tr>
            </a:tbl>
          </a:graphicData>
        </a:graphic>
      </p:graphicFrame>
      <p:sp>
        <p:nvSpPr>
          <p:cNvPr id="6" name="Up-Down Arrow 5"/>
          <p:cNvSpPr/>
          <p:nvPr/>
        </p:nvSpPr>
        <p:spPr>
          <a:xfrm>
            <a:off x="2122688" y="2600071"/>
            <a:ext cx="289072" cy="3528392"/>
          </a:xfrm>
          <a:prstGeom prst="upDownArrow">
            <a:avLst/>
          </a:prstGeom>
          <a:gradFill flip="none" rotWithShape="1">
            <a:gsLst>
              <a:gs pos="0">
                <a:srgbClr val="002060"/>
              </a:gs>
              <a:gs pos="50000">
                <a:srgbClr val="629CFA"/>
              </a:gs>
              <a:gs pos="100000">
                <a:schemeClr val="accent1">
                  <a:tint val="23500"/>
                  <a:satMod val="160000"/>
                </a:schemeClr>
              </a:gs>
            </a:gsLst>
            <a:lin ang="16200000" scaled="1"/>
            <a:tileRect/>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latin typeface="Arial" pitchFamily="34" charset="0"/>
              <a:cs typeface="Arial" pitchFamily="34" charset="0"/>
            </a:endParaRPr>
          </a:p>
        </p:txBody>
      </p:sp>
      <p:sp>
        <p:nvSpPr>
          <p:cNvPr id="9" name="Up-Down Arrow 8"/>
          <p:cNvSpPr/>
          <p:nvPr/>
        </p:nvSpPr>
        <p:spPr>
          <a:xfrm>
            <a:off x="5364088" y="2563976"/>
            <a:ext cx="286694" cy="3564488"/>
          </a:xfrm>
          <a:prstGeom prst="upDownArrow">
            <a:avLst/>
          </a:prstGeom>
          <a:gradFill flip="none" rotWithShape="1">
            <a:gsLst>
              <a:gs pos="0">
                <a:srgbClr val="002060"/>
              </a:gs>
              <a:gs pos="50000">
                <a:srgbClr val="629CFA"/>
              </a:gs>
              <a:gs pos="100000">
                <a:schemeClr val="accent1">
                  <a:tint val="23500"/>
                  <a:satMod val="160000"/>
                </a:schemeClr>
              </a:gs>
            </a:gsLst>
            <a:lin ang="16200000" scaled="1"/>
            <a:tileRect/>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latin typeface="Arial" pitchFamily="34" charset="0"/>
              <a:cs typeface="Arial" pitchFamily="34" charset="0"/>
            </a:endParaRPr>
          </a:p>
        </p:txBody>
      </p:sp>
      <p:sp>
        <p:nvSpPr>
          <p:cNvPr id="7" name="Slide Number Placeholder 3"/>
          <p:cNvSpPr>
            <a:spLocks noGrp="1"/>
          </p:cNvSpPr>
          <p:nvPr>
            <p:ph type="sldNum" sz="quarter" idx="10"/>
          </p:nvPr>
        </p:nvSpPr>
        <p:spPr>
          <a:xfrm>
            <a:off x="7848600" y="6553200"/>
            <a:ext cx="990600" cy="304800"/>
          </a:xfrm>
        </p:spPr>
        <p:txBody>
          <a:bodyPr/>
          <a:lstStyle/>
          <a:p>
            <a:pPr>
              <a:defRPr/>
            </a:pPr>
            <a:fld id="{4301CAFF-952E-46F9-B5CA-0EB4370FF6BB}" type="slidenum">
              <a:rPr lang="en-US" altLang="en-US" smtClean="0"/>
              <a:pPr>
                <a:defRPr/>
              </a:pPr>
              <a:t>34</a:t>
            </a:fld>
            <a:endParaRPr lang="en-US" altLang="en-US" dirty="0"/>
          </a:p>
        </p:txBody>
      </p:sp>
    </p:spTree>
    <p:extLst>
      <p:ext uri="{BB962C8B-B14F-4D97-AF65-F5344CB8AC3E}">
        <p14:creationId xmlns:p14="http://schemas.microsoft.com/office/powerpoint/2010/main" val="2144092894"/>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Composites</a:t>
            </a:r>
            <a:endParaRPr lang="en-ZA" dirty="0"/>
          </a:p>
        </p:txBody>
      </p:sp>
      <p:sp>
        <p:nvSpPr>
          <p:cNvPr id="5" name="Content Placeholder 4"/>
          <p:cNvSpPr>
            <a:spLocks noGrp="1"/>
          </p:cNvSpPr>
          <p:nvPr>
            <p:ph sz="half" idx="1"/>
          </p:nvPr>
        </p:nvSpPr>
        <p:spPr/>
        <p:txBody>
          <a:bodyPr/>
          <a:lstStyle/>
          <a:p>
            <a:r>
              <a:rPr lang="en-ZA" dirty="0" smtClean="0"/>
              <a:t>Data type for which variables are created in the client session but data is created directly on the workers</a:t>
            </a:r>
          </a:p>
          <a:p>
            <a:endParaRPr lang="en-ZA" dirty="0" smtClean="0"/>
          </a:p>
          <a:p>
            <a:r>
              <a:rPr lang="en-ZA" dirty="0" smtClean="0"/>
              <a:t>Represent cell arrays in their display and usage</a:t>
            </a:r>
          </a:p>
          <a:p>
            <a:endParaRPr lang="en-ZA" dirty="0"/>
          </a:p>
          <a:p>
            <a:r>
              <a:rPr lang="en-ZA" dirty="0" smtClean="0"/>
              <a:t>Use to prepopulate values on workers before training starts</a:t>
            </a:r>
            <a:endParaRPr lang="en-ZA" dirty="0"/>
          </a:p>
        </p:txBody>
      </p:sp>
      <p:sp>
        <p:nvSpPr>
          <p:cNvPr id="3" name="Slide Number Placeholder 2"/>
          <p:cNvSpPr>
            <a:spLocks noGrp="1"/>
          </p:cNvSpPr>
          <p:nvPr>
            <p:ph type="sldNum" sz="quarter" idx="10"/>
          </p:nvPr>
        </p:nvSpPr>
        <p:spPr/>
        <p:txBody>
          <a:bodyPr/>
          <a:lstStyle/>
          <a:p>
            <a:pPr>
              <a:defRPr/>
            </a:pPr>
            <a:fld id="{4634D7FE-1C12-424A-B919-5E2A2809D13E}" type="slidenum">
              <a:rPr lang="en-US" altLang="en-US" smtClean="0"/>
              <a:pPr>
                <a:defRPr/>
              </a:pPr>
              <a:t>35</a:t>
            </a:fld>
            <a:endParaRPr lang="en-US" altLang="en-US"/>
          </a:p>
        </p:txBody>
      </p:sp>
    </p:spTree>
    <p:extLst>
      <p:ext uri="{BB962C8B-B14F-4D97-AF65-F5344CB8AC3E}">
        <p14:creationId xmlns:p14="http://schemas.microsoft.com/office/powerpoint/2010/main" val="3950078661"/>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Example – Neural Networks</a:t>
            </a:r>
            <a:endParaRPr lang="en-ZA" dirty="0"/>
          </a:p>
        </p:txBody>
      </p:sp>
      <p:sp>
        <p:nvSpPr>
          <p:cNvPr id="5" name="Content Placeholder 4"/>
          <p:cNvSpPr>
            <a:spLocks noGrp="1"/>
          </p:cNvSpPr>
          <p:nvPr>
            <p:ph idx="1"/>
          </p:nvPr>
        </p:nvSpPr>
        <p:spPr>
          <a:xfrm>
            <a:off x="685800" y="1828800"/>
            <a:ext cx="4462264" cy="4267200"/>
          </a:xfrm>
        </p:spPr>
        <p:txBody>
          <a:bodyPr/>
          <a:lstStyle/>
          <a:p>
            <a:pPr marL="0" indent="0">
              <a:buNone/>
            </a:pPr>
            <a:r>
              <a:rPr lang="en-ZA" dirty="0" smtClean="0"/>
              <a:t>Manually divide data across the workers</a:t>
            </a:r>
          </a:p>
          <a:p>
            <a:pPr marL="0" indent="0">
              <a:buNone/>
            </a:pPr>
            <a:endParaRPr lang="en-ZA" dirty="0"/>
          </a:p>
          <a:p>
            <a:pPr marL="0" indent="0">
              <a:buNone/>
            </a:pPr>
            <a:r>
              <a:rPr lang="en-ZA" dirty="0" smtClean="0"/>
              <a:t>Motivation:</a:t>
            </a:r>
          </a:p>
          <a:p>
            <a:r>
              <a:rPr lang="en-ZA" dirty="0" smtClean="0"/>
              <a:t>Problem size is too big for the host computer</a:t>
            </a:r>
          </a:p>
          <a:p>
            <a:r>
              <a:rPr lang="en-ZA" dirty="0" smtClean="0"/>
              <a:t>Some workers are on computers that are faster or have more memory than others</a:t>
            </a:r>
          </a:p>
          <a:p>
            <a:endParaRPr lang="en-ZA" dirty="0"/>
          </a:p>
          <a:p>
            <a:pPr marL="0" indent="0">
              <a:buNone/>
            </a:pPr>
            <a:r>
              <a:rPr lang="en-ZA" dirty="0" smtClean="0"/>
              <a:t>Goal:</a:t>
            </a:r>
          </a:p>
          <a:p>
            <a:r>
              <a:rPr lang="en-ZA" dirty="0" smtClean="0"/>
              <a:t>Use Composites to specify which subsets of the data should go on which workers</a:t>
            </a:r>
          </a:p>
          <a:p>
            <a:pPr marL="0" indent="0">
              <a:buNone/>
            </a:pPr>
            <a:endParaRPr lang="en-ZA" dirty="0"/>
          </a:p>
        </p:txBody>
      </p:sp>
      <p:sp>
        <p:nvSpPr>
          <p:cNvPr id="3" name="Slide Number Placeholder 2"/>
          <p:cNvSpPr>
            <a:spLocks noGrp="1"/>
          </p:cNvSpPr>
          <p:nvPr>
            <p:ph type="sldNum" sz="quarter" idx="10"/>
          </p:nvPr>
        </p:nvSpPr>
        <p:spPr/>
        <p:txBody>
          <a:bodyPr/>
          <a:lstStyle/>
          <a:p>
            <a:pPr>
              <a:defRPr/>
            </a:pPr>
            <a:fld id="{4634D7FE-1C12-424A-B919-5E2A2809D13E}" type="slidenum">
              <a:rPr lang="en-US" altLang="en-US" smtClean="0"/>
              <a:pPr>
                <a:defRPr/>
              </a:pPr>
              <a:t>36</a:t>
            </a:fld>
            <a:endParaRPr lang="en-US" alt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7110" y="2979415"/>
            <a:ext cx="2831314" cy="2770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4912" y="1988840"/>
            <a:ext cx="2511742" cy="73456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2012558"/>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Example – Neural Networks</a:t>
            </a:r>
            <a:endParaRPr lang="en-ZA" dirty="0"/>
          </a:p>
        </p:txBody>
      </p:sp>
      <p:sp>
        <p:nvSpPr>
          <p:cNvPr id="5" name="Content Placeholder 4"/>
          <p:cNvSpPr>
            <a:spLocks noGrp="1"/>
          </p:cNvSpPr>
          <p:nvPr>
            <p:ph idx="1"/>
          </p:nvPr>
        </p:nvSpPr>
        <p:spPr>
          <a:xfrm>
            <a:off x="685800" y="1828800"/>
            <a:ext cx="4606280" cy="4267200"/>
          </a:xfrm>
        </p:spPr>
        <p:txBody>
          <a:bodyPr/>
          <a:lstStyle/>
          <a:p>
            <a:pPr marL="0" indent="0">
              <a:buNone/>
            </a:pPr>
            <a:r>
              <a:rPr lang="en-ZA" dirty="0" smtClean="0"/>
              <a:t>Manually divide data across the workers</a:t>
            </a:r>
          </a:p>
          <a:p>
            <a:pPr marL="0" indent="0">
              <a:buNone/>
            </a:pPr>
            <a:endParaRPr lang="en-ZA" dirty="0"/>
          </a:p>
          <a:p>
            <a:pPr marL="0" indent="0">
              <a:buNone/>
            </a:pPr>
            <a:r>
              <a:rPr lang="en-ZA" dirty="0" smtClean="0"/>
              <a:t>Summary:</a:t>
            </a:r>
          </a:p>
          <a:p>
            <a:r>
              <a:rPr lang="en-ZA" dirty="0" smtClean="0"/>
              <a:t>Composites can be used to specify which subsets of the dataset should reside on which workers</a:t>
            </a:r>
          </a:p>
          <a:p>
            <a:r>
              <a:rPr lang="en-ZA" dirty="0"/>
              <a:t>Manually defining the elements of Composite values sequentially </a:t>
            </a:r>
            <a:r>
              <a:rPr lang="en-ZA" dirty="0" smtClean="0"/>
              <a:t>allows much </a:t>
            </a:r>
            <a:r>
              <a:rPr lang="en-ZA" dirty="0"/>
              <a:t>bigger problems to be </a:t>
            </a:r>
            <a:r>
              <a:rPr lang="en-ZA" dirty="0" smtClean="0"/>
              <a:t>defined</a:t>
            </a:r>
          </a:p>
          <a:p>
            <a:r>
              <a:rPr lang="en-ZA" dirty="0" smtClean="0"/>
              <a:t>You can perform load balancing by distributing the data with differing numbers of samples per worker</a:t>
            </a:r>
            <a:endParaRPr lang="en-ZA" dirty="0"/>
          </a:p>
          <a:p>
            <a:pPr marL="0" indent="0">
              <a:buNone/>
            </a:pPr>
            <a:endParaRPr lang="en-ZA" dirty="0"/>
          </a:p>
        </p:txBody>
      </p:sp>
      <p:sp>
        <p:nvSpPr>
          <p:cNvPr id="3" name="Slide Number Placeholder 2"/>
          <p:cNvSpPr>
            <a:spLocks noGrp="1"/>
          </p:cNvSpPr>
          <p:nvPr>
            <p:ph type="sldNum" sz="quarter" idx="10"/>
          </p:nvPr>
        </p:nvSpPr>
        <p:spPr/>
        <p:txBody>
          <a:bodyPr/>
          <a:lstStyle/>
          <a:p>
            <a:pPr>
              <a:defRPr/>
            </a:pPr>
            <a:fld id="{4634D7FE-1C12-424A-B919-5E2A2809D13E}" type="slidenum">
              <a:rPr lang="en-US" altLang="en-US" smtClean="0"/>
              <a:pPr>
                <a:defRPr/>
              </a:pPr>
              <a:t>37</a:t>
            </a:fld>
            <a:endParaRPr lang="en-US" alt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7110" y="2979415"/>
            <a:ext cx="2831314" cy="2770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4912" y="1988840"/>
            <a:ext cx="2511742" cy="73456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2746008"/>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657225" y="2676525"/>
            <a:ext cx="2489701" cy="1666875"/>
            <a:chOff x="657225" y="2524125"/>
            <a:chExt cx="2489701" cy="1666875"/>
          </a:xfrm>
        </p:grpSpPr>
        <p:sp>
          <p:nvSpPr>
            <p:cNvPr id="28" name="Rectangle 27"/>
            <p:cNvSpPr/>
            <p:nvPr/>
          </p:nvSpPr>
          <p:spPr>
            <a:xfrm>
              <a:off x="1089526" y="3337255"/>
              <a:ext cx="2057400" cy="853745"/>
            </a:xfrm>
            <a:prstGeom prst="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cs typeface="Arial" pitchFamily="34" charset="0"/>
                </a:rPr>
                <a:t>MATLAB </a:t>
              </a:r>
            </a:p>
            <a:p>
              <a:pPr algn="ctr"/>
              <a:r>
                <a:rPr lang="en-US" b="1" dirty="0" smtClean="0">
                  <a:cs typeface="Arial" pitchFamily="34" charset="0"/>
                </a:rPr>
                <a:t>Desktop (Client)</a:t>
              </a:r>
            </a:p>
          </p:txBody>
        </p:sp>
        <p:pic>
          <p:nvPicPr>
            <p:cNvPr id="29" name="Picture 3" descr="C:\Users\nide\AppData\Local\Temp\wze276\L-Membrane_RGB_R.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000"/>
            <a:stretch/>
          </p:blipFill>
          <p:spPr bwMode="auto">
            <a:xfrm>
              <a:off x="657225" y="2524125"/>
              <a:ext cx="1318126" cy="1187685"/>
            </a:xfrm>
            <a:prstGeom prst="rect">
              <a:avLst/>
            </a:prstGeom>
            <a:noFill/>
            <a:extLst>
              <a:ext uri="{909E8E84-426E-40DD-AFC4-6F175D3DCCD1}">
                <a14:hiddenFill xmlns:a14="http://schemas.microsoft.com/office/drawing/2010/main">
                  <a:solidFill>
                    <a:srgbClr val="FFFFFF"/>
                  </a:solidFill>
                </a14:hiddenFill>
              </a:ext>
            </a:extLst>
          </p:spPr>
        </p:pic>
      </p:grpSp>
      <p:sp>
        <p:nvSpPr>
          <p:cNvPr id="22530" name="Rectangle 2"/>
          <p:cNvSpPr>
            <a:spLocks noGrp="1" noChangeArrowheads="1"/>
          </p:cNvSpPr>
          <p:nvPr>
            <p:ph type="title"/>
          </p:nvPr>
        </p:nvSpPr>
        <p:spPr>
          <a:noFill/>
        </p:spPr>
        <p:txBody>
          <a:bodyPr/>
          <a:lstStyle/>
          <a:p>
            <a:pPr eaLnBrk="1" hangingPunct="1"/>
            <a:r>
              <a:rPr lang="en-US" dirty="0" smtClean="0"/>
              <a:t>Offload Computations with </a:t>
            </a:r>
            <a:r>
              <a:rPr lang="en-US" dirty="0" smtClean="0">
                <a:latin typeface="Courier New" pitchFamily="49" charset="0"/>
                <a:cs typeface="Courier New" pitchFamily="49" charset="0"/>
              </a:rPr>
              <a:t>batch</a:t>
            </a:r>
            <a:endParaRPr lang="en-US" sz="2900" dirty="0" smtClean="0">
              <a:latin typeface="Courier New" pitchFamily="49" charset="0"/>
              <a:cs typeface="Courier New" pitchFamily="49" charset="0"/>
            </a:endParaRPr>
          </a:p>
        </p:txBody>
      </p:sp>
      <p:grpSp>
        <p:nvGrpSpPr>
          <p:cNvPr id="15" name="Gruppieren 14"/>
          <p:cNvGrpSpPr/>
          <p:nvPr/>
        </p:nvGrpSpPr>
        <p:grpSpPr>
          <a:xfrm>
            <a:off x="3413297" y="4116388"/>
            <a:ext cx="1615903" cy="388706"/>
            <a:chOff x="3413296" y="4116388"/>
            <a:chExt cx="2240529" cy="388706"/>
          </a:xfrm>
        </p:grpSpPr>
        <p:sp>
          <p:nvSpPr>
            <p:cNvPr id="54" name="Text Box 169"/>
            <p:cNvSpPr txBox="1">
              <a:spLocks noChangeArrowheads="1"/>
            </p:cNvSpPr>
            <p:nvPr/>
          </p:nvSpPr>
          <p:spPr bwMode="auto">
            <a:xfrm>
              <a:off x="4155537" y="4166540"/>
              <a:ext cx="811441" cy="338554"/>
            </a:xfrm>
            <a:prstGeom prst="rect">
              <a:avLst/>
            </a:prstGeom>
            <a:noFill/>
            <a:ln w="9525">
              <a:noFill/>
              <a:miter lim="800000"/>
              <a:headEnd/>
              <a:tailEnd/>
            </a:ln>
            <a:effectLst/>
          </p:spPr>
          <p:txBody>
            <a:bodyPr wrap="none">
              <a:spAutoFit/>
            </a:bodyPr>
            <a:lstStyle/>
            <a:p>
              <a:pPr algn="ctr"/>
              <a:r>
                <a:rPr lang="en-US" sz="1600" b="1" dirty="0" smtClean="0">
                  <a:solidFill>
                    <a:schemeClr val="tx2"/>
                  </a:solidFill>
                  <a:latin typeface="Arial" pitchFamily="34" charset="0"/>
                </a:rPr>
                <a:t>Result</a:t>
              </a:r>
              <a:endParaRPr lang="en-US" sz="1200" b="1" dirty="0">
                <a:solidFill>
                  <a:schemeClr val="tx2"/>
                </a:solidFill>
                <a:latin typeface="Arial" pitchFamily="34" charset="0"/>
              </a:endParaRPr>
            </a:p>
          </p:txBody>
        </p:sp>
        <p:cxnSp>
          <p:nvCxnSpPr>
            <p:cNvPr id="55" name="Straight Arrow Connector 54"/>
            <p:cNvCxnSpPr/>
            <p:nvPr/>
          </p:nvCxnSpPr>
          <p:spPr bwMode="auto">
            <a:xfrm flipH="1">
              <a:off x="3413296" y="4116388"/>
              <a:ext cx="2240529" cy="0"/>
            </a:xfrm>
            <a:prstGeom prst="straightConnector1">
              <a:avLst/>
            </a:prstGeom>
            <a:noFill/>
            <a:ln w="76200" cap="flat" cmpd="sng" algn="ctr">
              <a:solidFill>
                <a:schemeClr val="tx2"/>
              </a:solidFill>
              <a:prstDash val="solid"/>
              <a:round/>
              <a:headEnd type="none" w="sm" len="sm"/>
              <a:tailEnd type="triangle" w="med" len="sm"/>
            </a:ln>
            <a:effectLst/>
          </p:spPr>
        </p:cxnSp>
      </p:grpSp>
      <p:grpSp>
        <p:nvGrpSpPr>
          <p:cNvPr id="14" name="Gruppieren 13"/>
          <p:cNvGrpSpPr/>
          <p:nvPr/>
        </p:nvGrpSpPr>
        <p:grpSpPr>
          <a:xfrm>
            <a:off x="3451169" y="3352513"/>
            <a:ext cx="1578031" cy="408357"/>
            <a:chOff x="3451169" y="3352513"/>
            <a:chExt cx="2292808" cy="408357"/>
          </a:xfrm>
        </p:grpSpPr>
        <p:grpSp>
          <p:nvGrpSpPr>
            <p:cNvPr id="9" name="Group 58"/>
            <p:cNvGrpSpPr/>
            <p:nvPr/>
          </p:nvGrpSpPr>
          <p:grpSpPr>
            <a:xfrm>
              <a:off x="4169103" y="3352513"/>
              <a:ext cx="693908" cy="397292"/>
              <a:chOff x="3657600" y="3439226"/>
              <a:chExt cx="693908" cy="397292"/>
            </a:xfrm>
          </p:grpSpPr>
          <p:sp>
            <p:nvSpPr>
              <p:cNvPr id="51" name="Text Box 172"/>
              <p:cNvSpPr txBox="1">
                <a:spLocks noChangeArrowheads="1"/>
              </p:cNvSpPr>
              <p:nvPr/>
            </p:nvSpPr>
            <p:spPr bwMode="auto">
              <a:xfrm>
                <a:off x="3657600" y="3439226"/>
                <a:ext cx="693908" cy="338554"/>
              </a:xfrm>
              <a:prstGeom prst="rect">
                <a:avLst/>
              </a:prstGeom>
              <a:noFill/>
              <a:ln w="9525">
                <a:noFill/>
                <a:miter lim="800000"/>
                <a:headEnd/>
                <a:tailEnd/>
              </a:ln>
              <a:effectLst/>
            </p:spPr>
            <p:txBody>
              <a:bodyPr wrap="none">
                <a:spAutoFit/>
              </a:bodyPr>
              <a:lstStyle/>
              <a:p>
                <a:r>
                  <a:rPr lang="en-US" sz="1600" b="1" dirty="0" smtClean="0">
                    <a:solidFill>
                      <a:schemeClr val="accent1"/>
                    </a:solidFill>
                    <a:latin typeface="Arial" pitchFamily="34" charset="0"/>
                  </a:rPr>
                  <a:t>Work</a:t>
                </a:r>
                <a:endParaRPr lang="en-US" sz="1200" b="1" dirty="0">
                  <a:solidFill>
                    <a:schemeClr val="accent1"/>
                  </a:solidFill>
                  <a:latin typeface="Arial" pitchFamily="34" charset="0"/>
                </a:endParaRPr>
              </a:p>
            </p:txBody>
          </p:sp>
          <p:cxnSp>
            <p:nvCxnSpPr>
              <p:cNvPr id="52" name="Straight Arrow Connector 51"/>
              <p:cNvCxnSpPr/>
              <p:nvPr/>
            </p:nvCxnSpPr>
            <p:spPr bwMode="auto">
              <a:xfrm>
                <a:off x="3690229" y="3834930"/>
                <a:ext cx="657225" cy="1588"/>
              </a:xfrm>
              <a:prstGeom prst="straightConnector1">
                <a:avLst/>
              </a:prstGeom>
              <a:noFill/>
              <a:ln w="76200" cap="flat" cmpd="sng" algn="ctr">
                <a:noFill/>
                <a:prstDash val="solid"/>
                <a:round/>
                <a:headEnd type="none" w="sm" len="sm"/>
                <a:tailEnd type="triangle" w="med" len="sm"/>
              </a:ln>
              <a:effectLst/>
            </p:spPr>
          </p:cxnSp>
        </p:grpSp>
        <p:cxnSp>
          <p:nvCxnSpPr>
            <p:cNvPr id="56" name="Straight Arrow Connector 55"/>
            <p:cNvCxnSpPr/>
            <p:nvPr/>
          </p:nvCxnSpPr>
          <p:spPr bwMode="auto">
            <a:xfrm>
              <a:off x="3451169" y="3760076"/>
              <a:ext cx="2292808" cy="794"/>
            </a:xfrm>
            <a:prstGeom prst="straightConnector1">
              <a:avLst/>
            </a:prstGeom>
            <a:noFill/>
            <a:ln w="76200" cap="flat" cmpd="sng" algn="ctr">
              <a:solidFill>
                <a:schemeClr val="accent1"/>
              </a:solidFill>
              <a:prstDash val="solid"/>
              <a:round/>
              <a:headEnd type="none" w="sm" len="sm"/>
              <a:tailEnd type="triangle" w="med" len="sm"/>
            </a:ln>
            <a:effectLst/>
          </p:spPr>
        </p:cxnSp>
      </p:grpSp>
      <p:sp>
        <p:nvSpPr>
          <p:cNvPr id="58" name="Oval 37"/>
          <p:cNvSpPr>
            <a:spLocks noChangeArrowheads="1"/>
          </p:cNvSpPr>
          <p:nvPr/>
        </p:nvSpPr>
        <p:spPr bwMode="auto">
          <a:xfrm>
            <a:off x="5105400" y="2590800"/>
            <a:ext cx="3809999" cy="2729452"/>
          </a:xfrm>
          <a:prstGeom prst="ellipse">
            <a:avLst/>
          </a:prstGeom>
          <a:gradFill rotWithShape="1">
            <a:gsLst>
              <a:gs pos="0">
                <a:schemeClr val="tx2">
                  <a:alpha val="32999"/>
                </a:schemeClr>
              </a:gs>
              <a:gs pos="100000">
                <a:schemeClr val="bg1"/>
              </a:gs>
            </a:gsLst>
            <a:lin ang="18900000" scaled="1"/>
          </a:gradFill>
          <a:ln w="57150" algn="ctr">
            <a:solidFill>
              <a:srgbClr val="94B6E4"/>
            </a:solidFill>
            <a:round/>
            <a:headEnd/>
            <a:tailEnd/>
          </a:ln>
        </p:spPr>
        <p:txBody>
          <a:bodyPr wrap="none" anchor="ctr"/>
          <a:lstStyle/>
          <a:p>
            <a:endParaRPr lang="en-US"/>
          </a:p>
        </p:txBody>
      </p:sp>
      <p:sp>
        <p:nvSpPr>
          <p:cNvPr id="72" name="Oval 37"/>
          <p:cNvSpPr>
            <a:spLocks noChangeArrowheads="1"/>
          </p:cNvSpPr>
          <p:nvPr/>
        </p:nvSpPr>
        <p:spPr bwMode="auto">
          <a:xfrm>
            <a:off x="5334000" y="3233623"/>
            <a:ext cx="1196814" cy="1185977"/>
          </a:xfrm>
          <a:prstGeom prst="ellipse">
            <a:avLst/>
          </a:prstGeom>
          <a:noFill/>
          <a:ln w="38100" algn="ctr">
            <a:solidFill>
              <a:srgbClr val="215383"/>
            </a:solidFill>
            <a:round/>
            <a:headEnd/>
            <a:tailEnd/>
          </a:ln>
        </p:spPr>
        <p:txBody>
          <a:bodyPr wrap="none" anchor="ctr"/>
          <a:lstStyle/>
          <a:p>
            <a:endParaRPr lang="en-US"/>
          </a:p>
        </p:txBody>
      </p:sp>
      <p:grpSp>
        <p:nvGrpSpPr>
          <p:cNvPr id="11" name="Gruppieren 87"/>
          <p:cNvGrpSpPr/>
          <p:nvPr/>
        </p:nvGrpSpPr>
        <p:grpSpPr>
          <a:xfrm>
            <a:off x="6530814" y="3411379"/>
            <a:ext cx="1253359" cy="987200"/>
            <a:chOff x="7107024" y="3515711"/>
            <a:chExt cx="925513" cy="882868"/>
          </a:xfrm>
        </p:grpSpPr>
        <p:sp>
          <p:nvSpPr>
            <p:cNvPr id="85" name="Freihandform 84"/>
            <p:cNvSpPr/>
            <p:nvPr/>
          </p:nvSpPr>
          <p:spPr>
            <a:xfrm>
              <a:off x="7107024" y="4099034"/>
              <a:ext cx="528145" cy="299545"/>
            </a:xfrm>
            <a:custGeom>
              <a:avLst/>
              <a:gdLst>
                <a:gd name="connsiteX0" fmla="*/ 0 w 528145"/>
                <a:gd name="connsiteY0" fmla="*/ 0 h 299545"/>
                <a:gd name="connsiteX1" fmla="*/ 315310 w 528145"/>
                <a:gd name="connsiteY1" fmla="*/ 126125 h 299545"/>
                <a:gd name="connsiteX2" fmla="*/ 528145 w 528145"/>
                <a:gd name="connsiteY2" fmla="*/ 299545 h 299545"/>
              </a:gdLst>
              <a:ahLst/>
              <a:cxnLst>
                <a:cxn ang="0">
                  <a:pos x="connsiteX0" y="connsiteY0"/>
                </a:cxn>
                <a:cxn ang="0">
                  <a:pos x="connsiteX1" y="connsiteY1"/>
                </a:cxn>
                <a:cxn ang="0">
                  <a:pos x="connsiteX2" y="connsiteY2"/>
                </a:cxn>
              </a:cxnLst>
              <a:rect l="l" t="t" r="r" b="b"/>
              <a:pathLst>
                <a:path w="528145" h="299545">
                  <a:moveTo>
                    <a:pt x="0" y="0"/>
                  </a:moveTo>
                  <a:cubicBezTo>
                    <a:pt x="113643" y="38100"/>
                    <a:pt x="227286" y="76201"/>
                    <a:pt x="315310" y="126125"/>
                  </a:cubicBezTo>
                  <a:cubicBezTo>
                    <a:pt x="403334" y="176049"/>
                    <a:pt x="491359" y="270642"/>
                    <a:pt x="528145" y="299545"/>
                  </a:cubicBezTo>
                </a:path>
              </a:pathLst>
            </a:custGeom>
            <a:ln w="50800">
              <a:solidFill>
                <a:srgbClr val="154F8F"/>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6" name="Freihandform 85"/>
            <p:cNvSpPr/>
            <p:nvPr/>
          </p:nvSpPr>
          <p:spPr>
            <a:xfrm>
              <a:off x="7141785" y="3925615"/>
              <a:ext cx="890752" cy="0"/>
            </a:xfrm>
            <a:custGeom>
              <a:avLst/>
              <a:gdLst>
                <a:gd name="connsiteX0" fmla="*/ 0 w 890752"/>
                <a:gd name="connsiteY0" fmla="*/ 0 h 0"/>
                <a:gd name="connsiteX1" fmla="*/ 890752 w 890752"/>
                <a:gd name="connsiteY1" fmla="*/ 0 h 0"/>
              </a:gdLst>
              <a:ahLst/>
              <a:cxnLst>
                <a:cxn ang="0">
                  <a:pos x="connsiteX0" y="connsiteY0"/>
                </a:cxn>
                <a:cxn ang="0">
                  <a:pos x="connsiteX1" y="connsiteY1"/>
                </a:cxn>
              </a:cxnLst>
              <a:rect l="l" t="t" r="r" b="b"/>
              <a:pathLst>
                <a:path w="890752">
                  <a:moveTo>
                    <a:pt x="0" y="0"/>
                  </a:moveTo>
                  <a:lnTo>
                    <a:pt x="890752" y="0"/>
                  </a:lnTo>
                </a:path>
              </a:pathLst>
            </a:custGeom>
            <a:ln w="50800">
              <a:solidFill>
                <a:srgbClr val="154F8F"/>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7" name="Freihandform 86"/>
            <p:cNvSpPr/>
            <p:nvPr/>
          </p:nvSpPr>
          <p:spPr>
            <a:xfrm>
              <a:off x="7118134" y="3515711"/>
              <a:ext cx="495716" cy="204952"/>
            </a:xfrm>
            <a:custGeom>
              <a:avLst/>
              <a:gdLst>
                <a:gd name="connsiteX0" fmla="*/ 0 w 394137"/>
                <a:gd name="connsiteY0" fmla="*/ 204952 h 204952"/>
                <a:gd name="connsiteX1" fmla="*/ 244365 w 394137"/>
                <a:gd name="connsiteY1" fmla="*/ 110358 h 204952"/>
                <a:gd name="connsiteX2" fmla="*/ 394137 w 394137"/>
                <a:gd name="connsiteY2" fmla="*/ 0 h 204952"/>
              </a:gdLst>
              <a:ahLst/>
              <a:cxnLst>
                <a:cxn ang="0">
                  <a:pos x="connsiteX0" y="connsiteY0"/>
                </a:cxn>
                <a:cxn ang="0">
                  <a:pos x="connsiteX1" y="connsiteY1"/>
                </a:cxn>
                <a:cxn ang="0">
                  <a:pos x="connsiteX2" y="connsiteY2"/>
                </a:cxn>
              </a:cxnLst>
              <a:rect l="l" t="t" r="r" b="b"/>
              <a:pathLst>
                <a:path w="394137" h="204952">
                  <a:moveTo>
                    <a:pt x="0" y="204952"/>
                  </a:moveTo>
                  <a:cubicBezTo>
                    <a:pt x="89338" y="174734"/>
                    <a:pt x="178676" y="144517"/>
                    <a:pt x="244365" y="110358"/>
                  </a:cubicBezTo>
                  <a:cubicBezTo>
                    <a:pt x="310054" y="76199"/>
                    <a:pt x="352095" y="38099"/>
                    <a:pt x="394137" y="0"/>
                  </a:cubicBezTo>
                </a:path>
              </a:pathLst>
            </a:custGeom>
            <a:ln w="50800">
              <a:solidFill>
                <a:srgbClr val="154F8F"/>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
        <p:nvSpPr>
          <p:cNvPr id="48" name="Text Box 11"/>
          <p:cNvSpPr txBox="1">
            <a:spLocks noChangeArrowheads="1"/>
          </p:cNvSpPr>
          <p:nvPr/>
        </p:nvSpPr>
        <p:spPr bwMode="auto">
          <a:xfrm>
            <a:off x="5538470" y="3945666"/>
            <a:ext cx="755650" cy="304800"/>
          </a:xfrm>
          <a:prstGeom prst="rect">
            <a:avLst/>
          </a:prstGeom>
          <a:noFill/>
          <a:ln w="9525" algn="ctr">
            <a:noFill/>
            <a:miter lim="800000"/>
            <a:headEnd/>
            <a:tailEnd/>
          </a:ln>
        </p:spPr>
        <p:txBody>
          <a:bodyPr wrap="none">
            <a:spAutoFit/>
          </a:bodyPr>
          <a:lstStyle/>
          <a:p>
            <a:pPr eaLnBrk="0" fontAlgn="base" hangingPunct="0">
              <a:spcBef>
                <a:spcPct val="0"/>
              </a:spcBef>
              <a:spcAft>
                <a:spcPct val="0"/>
              </a:spcAft>
            </a:pPr>
            <a:r>
              <a:rPr lang="en-US" sz="1400" b="1" dirty="0">
                <a:solidFill>
                  <a:srgbClr val="000000"/>
                </a:solidFill>
              </a:rPr>
              <a:t>Worker</a:t>
            </a:r>
          </a:p>
        </p:txBody>
      </p:sp>
      <p:pic>
        <p:nvPicPr>
          <p:cNvPr id="49" name="Picture 3" descr="C:\Users\nide\AppData\Local\Temp\wze276\L-Membrane_RGB_R.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000"/>
          <a:stretch/>
        </p:blipFill>
        <p:spPr bwMode="auto">
          <a:xfrm>
            <a:off x="5632180" y="3505200"/>
            <a:ext cx="568229" cy="511998"/>
          </a:xfrm>
          <a:prstGeom prst="rect">
            <a:avLst/>
          </a:prstGeom>
          <a:noFill/>
          <a:extLst>
            <a:ext uri="{909E8E84-426E-40DD-AFC4-6F175D3DCCD1}">
              <a14:hiddenFill xmlns:a14="http://schemas.microsoft.com/office/drawing/2010/main">
                <a:solidFill>
                  <a:srgbClr val="FFFFFF"/>
                </a:solidFill>
              </a14:hiddenFill>
            </a:ext>
          </a:extLst>
        </p:spPr>
      </p:pic>
      <p:sp>
        <p:nvSpPr>
          <p:cNvPr id="50" name="Text Box 11"/>
          <p:cNvSpPr txBox="1">
            <a:spLocks noChangeArrowheads="1"/>
          </p:cNvSpPr>
          <p:nvPr/>
        </p:nvSpPr>
        <p:spPr bwMode="auto">
          <a:xfrm>
            <a:off x="7092950" y="4800600"/>
            <a:ext cx="755650" cy="304800"/>
          </a:xfrm>
          <a:prstGeom prst="rect">
            <a:avLst/>
          </a:prstGeom>
          <a:noFill/>
          <a:ln w="9525" algn="ctr">
            <a:noFill/>
            <a:miter lim="800000"/>
            <a:headEnd/>
            <a:tailEnd/>
          </a:ln>
        </p:spPr>
        <p:txBody>
          <a:bodyPr wrap="none">
            <a:spAutoFit/>
          </a:bodyPr>
          <a:lstStyle/>
          <a:p>
            <a:pPr eaLnBrk="0" fontAlgn="base" hangingPunct="0">
              <a:spcBef>
                <a:spcPct val="0"/>
              </a:spcBef>
              <a:spcAft>
                <a:spcPct val="0"/>
              </a:spcAft>
            </a:pPr>
            <a:r>
              <a:rPr lang="en-US" sz="1400" b="1" dirty="0">
                <a:solidFill>
                  <a:srgbClr val="000000"/>
                </a:solidFill>
              </a:rPr>
              <a:t>Worker</a:t>
            </a:r>
          </a:p>
        </p:txBody>
      </p:sp>
      <p:pic>
        <p:nvPicPr>
          <p:cNvPr id="53" name="Picture 3" descr="C:\Users\nide\AppData\Local\Temp\wze276\L-Membrane_RGB_R.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000"/>
          <a:stretch/>
        </p:blipFill>
        <p:spPr bwMode="auto">
          <a:xfrm>
            <a:off x="7186660" y="4360134"/>
            <a:ext cx="568229" cy="511998"/>
          </a:xfrm>
          <a:prstGeom prst="rect">
            <a:avLst/>
          </a:prstGeom>
          <a:noFill/>
          <a:extLst>
            <a:ext uri="{909E8E84-426E-40DD-AFC4-6F175D3DCCD1}">
              <a14:hiddenFill xmlns:a14="http://schemas.microsoft.com/office/drawing/2010/main">
                <a:solidFill>
                  <a:srgbClr val="FFFFFF"/>
                </a:solidFill>
              </a14:hiddenFill>
            </a:ext>
          </a:extLst>
        </p:spPr>
      </p:pic>
      <p:sp>
        <p:nvSpPr>
          <p:cNvPr id="57" name="Text Box 11"/>
          <p:cNvSpPr txBox="1">
            <a:spLocks noChangeArrowheads="1"/>
          </p:cNvSpPr>
          <p:nvPr/>
        </p:nvSpPr>
        <p:spPr bwMode="auto">
          <a:xfrm>
            <a:off x="7778750" y="4038600"/>
            <a:ext cx="755650" cy="304800"/>
          </a:xfrm>
          <a:prstGeom prst="rect">
            <a:avLst/>
          </a:prstGeom>
          <a:noFill/>
          <a:ln w="9525" algn="ctr">
            <a:noFill/>
            <a:miter lim="800000"/>
            <a:headEnd/>
            <a:tailEnd/>
          </a:ln>
        </p:spPr>
        <p:txBody>
          <a:bodyPr wrap="none">
            <a:spAutoFit/>
          </a:bodyPr>
          <a:lstStyle/>
          <a:p>
            <a:pPr eaLnBrk="0" fontAlgn="base" hangingPunct="0">
              <a:spcBef>
                <a:spcPct val="0"/>
              </a:spcBef>
              <a:spcAft>
                <a:spcPct val="0"/>
              </a:spcAft>
            </a:pPr>
            <a:r>
              <a:rPr lang="en-US" sz="1400" b="1" dirty="0">
                <a:solidFill>
                  <a:srgbClr val="000000"/>
                </a:solidFill>
              </a:rPr>
              <a:t>Worker</a:t>
            </a:r>
          </a:p>
        </p:txBody>
      </p:sp>
      <p:pic>
        <p:nvPicPr>
          <p:cNvPr id="67" name="Picture 3" descr="C:\Users\nide\AppData\Local\Temp\wze276\L-Membrane_RGB_R.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000"/>
          <a:stretch/>
        </p:blipFill>
        <p:spPr bwMode="auto">
          <a:xfrm>
            <a:off x="7872460" y="3598134"/>
            <a:ext cx="568229" cy="511998"/>
          </a:xfrm>
          <a:prstGeom prst="rect">
            <a:avLst/>
          </a:prstGeom>
          <a:noFill/>
          <a:extLst>
            <a:ext uri="{909E8E84-426E-40DD-AFC4-6F175D3DCCD1}">
              <a14:hiddenFill xmlns:a14="http://schemas.microsoft.com/office/drawing/2010/main">
                <a:solidFill>
                  <a:srgbClr val="FFFFFF"/>
                </a:solidFill>
              </a14:hiddenFill>
            </a:ext>
          </a:extLst>
        </p:spPr>
      </p:pic>
      <p:sp>
        <p:nvSpPr>
          <p:cNvPr id="68" name="Text Box 11"/>
          <p:cNvSpPr txBox="1">
            <a:spLocks noChangeArrowheads="1"/>
          </p:cNvSpPr>
          <p:nvPr/>
        </p:nvSpPr>
        <p:spPr bwMode="auto">
          <a:xfrm>
            <a:off x="7086600" y="3429000"/>
            <a:ext cx="755650" cy="304800"/>
          </a:xfrm>
          <a:prstGeom prst="rect">
            <a:avLst/>
          </a:prstGeom>
          <a:noFill/>
          <a:ln w="9525" algn="ctr">
            <a:noFill/>
            <a:miter lim="800000"/>
            <a:headEnd/>
            <a:tailEnd/>
          </a:ln>
        </p:spPr>
        <p:txBody>
          <a:bodyPr wrap="none">
            <a:spAutoFit/>
          </a:bodyPr>
          <a:lstStyle/>
          <a:p>
            <a:pPr eaLnBrk="0" fontAlgn="base" hangingPunct="0">
              <a:spcBef>
                <a:spcPct val="0"/>
              </a:spcBef>
              <a:spcAft>
                <a:spcPct val="0"/>
              </a:spcAft>
            </a:pPr>
            <a:r>
              <a:rPr lang="en-US" sz="1400" b="1" dirty="0">
                <a:solidFill>
                  <a:srgbClr val="000000"/>
                </a:solidFill>
              </a:rPr>
              <a:t>Worker</a:t>
            </a:r>
          </a:p>
        </p:txBody>
      </p:sp>
      <p:pic>
        <p:nvPicPr>
          <p:cNvPr id="69" name="Picture 3" descr="C:\Users\nide\AppData\Local\Temp\wze276\L-Membrane_RGB_R.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000"/>
          <a:stretch/>
        </p:blipFill>
        <p:spPr bwMode="auto">
          <a:xfrm>
            <a:off x="7180310" y="2988534"/>
            <a:ext cx="568229" cy="51199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pPr>
              <a:defRPr/>
            </a:pPr>
            <a:fld id="{4301CAFF-952E-46F9-B5CA-0EB4370FF6BB}" type="slidenum">
              <a:rPr lang="en-US" altLang="en-US" smtClean="0"/>
              <a:pPr>
                <a:defRPr/>
              </a:pPr>
              <a:t>38</a:t>
            </a:fld>
            <a:endParaRPr lang="en-US" altLang="en-US"/>
          </a:p>
        </p:txBody>
      </p:sp>
    </p:spTree>
    <p:extLst>
      <p:ext uri="{BB962C8B-B14F-4D97-AF65-F5344CB8AC3E}">
        <p14:creationId xmlns:p14="http://schemas.microsoft.com/office/powerpoint/2010/main" val="26407082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xit" presetSubtype="2" fill="hold" nodeType="clickEffect">
                                  <p:stCondLst>
                                    <p:cond delay="0"/>
                                  </p:stCondLst>
                                  <p:childTnLst>
                                    <p:animEffect transition="out" filter="wipe(right)">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right)">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Example – Neural Networks</a:t>
            </a:r>
            <a:endParaRPr lang="en-ZA" dirty="0"/>
          </a:p>
        </p:txBody>
      </p:sp>
      <p:sp>
        <p:nvSpPr>
          <p:cNvPr id="5" name="Content Placeholder 4"/>
          <p:cNvSpPr>
            <a:spLocks noGrp="1"/>
          </p:cNvSpPr>
          <p:nvPr>
            <p:ph idx="1"/>
          </p:nvPr>
        </p:nvSpPr>
        <p:spPr>
          <a:xfrm>
            <a:off x="685800" y="1828800"/>
            <a:ext cx="4606280" cy="4267200"/>
          </a:xfrm>
        </p:spPr>
        <p:txBody>
          <a:bodyPr/>
          <a:lstStyle/>
          <a:p>
            <a:pPr marL="0" indent="0">
              <a:buNone/>
            </a:pPr>
            <a:r>
              <a:rPr lang="en-ZA" dirty="0" smtClean="0"/>
              <a:t>Offload data to workers using BATCH</a:t>
            </a:r>
          </a:p>
          <a:p>
            <a:pPr marL="0" indent="0">
              <a:buNone/>
            </a:pPr>
            <a:endParaRPr lang="en-ZA" dirty="0"/>
          </a:p>
          <a:p>
            <a:pPr marL="0" indent="0">
              <a:buNone/>
            </a:pPr>
            <a:r>
              <a:rPr lang="en-ZA" dirty="0" smtClean="0"/>
              <a:t>Goal:</a:t>
            </a:r>
          </a:p>
          <a:p>
            <a:r>
              <a:rPr lang="en-ZA" dirty="0" smtClean="0"/>
              <a:t>Interactively and programmatically offload computations to one or more workers</a:t>
            </a:r>
          </a:p>
          <a:p>
            <a:r>
              <a:rPr lang="en-ZA" dirty="0" smtClean="0"/>
              <a:t>Load results back from workers when computations are complete</a:t>
            </a:r>
          </a:p>
          <a:p>
            <a:endParaRPr lang="en-ZA" dirty="0"/>
          </a:p>
          <a:p>
            <a:pPr marL="0" indent="0">
              <a:buNone/>
            </a:pPr>
            <a:endParaRPr lang="en-ZA" dirty="0"/>
          </a:p>
        </p:txBody>
      </p:sp>
      <p:sp>
        <p:nvSpPr>
          <p:cNvPr id="3" name="Slide Number Placeholder 2"/>
          <p:cNvSpPr>
            <a:spLocks noGrp="1"/>
          </p:cNvSpPr>
          <p:nvPr>
            <p:ph type="sldNum" sz="quarter" idx="10"/>
          </p:nvPr>
        </p:nvSpPr>
        <p:spPr/>
        <p:txBody>
          <a:bodyPr/>
          <a:lstStyle/>
          <a:p>
            <a:pPr>
              <a:defRPr/>
            </a:pPr>
            <a:fld id="{4634D7FE-1C12-424A-B919-5E2A2809D13E}" type="slidenum">
              <a:rPr lang="en-US" altLang="en-US" smtClean="0"/>
              <a:pPr>
                <a:defRPr/>
              </a:pPr>
              <a:t>39</a:t>
            </a:fld>
            <a:endParaRPr lang="en-US" alt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700808"/>
            <a:ext cx="2831314" cy="2770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4740679"/>
            <a:ext cx="3263176" cy="128058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8613793"/>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dirty="0" smtClean="0"/>
              <a:t>About </a:t>
            </a:r>
            <a:r>
              <a:rPr lang="en-ZA" sz="3600" dirty="0" smtClean="0">
                <a:solidFill>
                  <a:schemeClr val="tx2"/>
                </a:solidFill>
              </a:rPr>
              <a:t>OPTI-NUM solutions</a:t>
            </a:r>
            <a:endParaRPr lang="en-ZA" sz="3600" dirty="0">
              <a:solidFill>
                <a:schemeClr val="tx2"/>
              </a:solidFill>
            </a:endParaRPr>
          </a:p>
        </p:txBody>
      </p:sp>
      <p:sp>
        <p:nvSpPr>
          <p:cNvPr id="6" name="Content Placeholder 5"/>
          <p:cNvSpPr>
            <a:spLocks noGrp="1"/>
          </p:cNvSpPr>
          <p:nvPr>
            <p:ph idx="1"/>
          </p:nvPr>
        </p:nvSpPr>
        <p:spPr/>
        <p:txBody>
          <a:bodyPr/>
          <a:lstStyle/>
          <a:p>
            <a:pPr marL="0" indent="0">
              <a:buNone/>
            </a:pPr>
            <a:r>
              <a:rPr lang="en-ZA" dirty="0" smtClean="0"/>
              <a:t>Technical Computing and Model-Based Design solutions using </a:t>
            </a:r>
            <a:r>
              <a:rPr lang="en-ZA" dirty="0" err="1" smtClean="0"/>
              <a:t>MathWorks</a:t>
            </a:r>
            <a:r>
              <a:rPr lang="en-ZA" dirty="0" smtClean="0"/>
              <a:t> tools</a:t>
            </a:r>
          </a:p>
          <a:p>
            <a:pPr marL="457200" lvl="1" indent="0">
              <a:buNone/>
            </a:pPr>
            <a:r>
              <a:rPr lang="en-ZA" dirty="0" smtClean="0"/>
              <a:t>Sales and support of MathWorks products for Southern Africa</a:t>
            </a:r>
          </a:p>
          <a:p>
            <a:pPr marL="457200" lvl="1" indent="0">
              <a:buNone/>
            </a:pPr>
            <a:r>
              <a:rPr lang="en-ZA" dirty="0" smtClean="0"/>
              <a:t>Consulting  and training services</a:t>
            </a:r>
          </a:p>
          <a:p>
            <a:pPr marL="0" indent="0">
              <a:buNone/>
            </a:pPr>
            <a:r>
              <a:rPr lang="en-ZA" dirty="0" smtClean="0"/>
              <a:t>Started by a group of Wits University researchers in 1992</a:t>
            </a:r>
          </a:p>
          <a:p>
            <a:pPr marL="457200" lvl="1" indent="0">
              <a:buNone/>
            </a:pPr>
            <a:r>
              <a:rPr lang="en-ZA" dirty="0" smtClean="0"/>
              <a:t>Founding member is now VP of Development at </a:t>
            </a:r>
            <a:r>
              <a:rPr lang="en-ZA" dirty="0" err="1" smtClean="0"/>
              <a:t>MathWorks</a:t>
            </a:r>
            <a:endParaRPr lang="en-ZA" dirty="0" smtClean="0"/>
          </a:p>
          <a:p>
            <a:pPr marL="0" indent="0">
              <a:buNone/>
            </a:pPr>
            <a:r>
              <a:rPr lang="en-ZA" smtClean="0"/>
              <a:t>19 </a:t>
            </a:r>
            <a:r>
              <a:rPr lang="en-ZA" dirty="0" smtClean="0"/>
              <a:t>staff, with over 50% technically focussed</a:t>
            </a:r>
          </a:p>
          <a:p>
            <a:endParaRPr lang="en-ZA" dirty="0"/>
          </a:p>
        </p:txBody>
      </p:sp>
      <p:sp>
        <p:nvSpPr>
          <p:cNvPr id="8" name="Slide Number Placeholder 7"/>
          <p:cNvSpPr>
            <a:spLocks noGrp="1"/>
          </p:cNvSpPr>
          <p:nvPr>
            <p:ph type="sldNum" sz="quarter" idx="10"/>
          </p:nvPr>
        </p:nvSpPr>
        <p:spPr/>
        <p:txBody>
          <a:bodyPr/>
          <a:lstStyle/>
          <a:p>
            <a:fld id="{39B154C9-1696-4DCA-AC5E-BCD94FBF0CAA}" type="slidenum">
              <a:rPr lang="en-US" altLang="en-US" smtClean="0"/>
              <a:pPr/>
              <a:t>4</a:t>
            </a:fld>
            <a:endParaRPr lang="en-US"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6739" y="4293096"/>
            <a:ext cx="3889757" cy="22135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5455" y="4293096"/>
            <a:ext cx="1716625" cy="2213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9267982"/>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Example – Neural Networks</a:t>
            </a:r>
            <a:endParaRPr lang="en-ZA" dirty="0"/>
          </a:p>
        </p:txBody>
      </p:sp>
      <p:sp>
        <p:nvSpPr>
          <p:cNvPr id="5" name="Content Placeholder 4"/>
          <p:cNvSpPr>
            <a:spLocks noGrp="1"/>
          </p:cNvSpPr>
          <p:nvPr>
            <p:ph idx="1"/>
          </p:nvPr>
        </p:nvSpPr>
        <p:spPr>
          <a:xfrm>
            <a:off x="685800" y="1828800"/>
            <a:ext cx="4606280" cy="4267200"/>
          </a:xfrm>
        </p:spPr>
        <p:txBody>
          <a:bodyPr/>
          <a:lstStyle/>
          <a:p>
            <a:pPr marL="0" indent="0">
              <a:buNone/>
            </a:pPr>
            <a:r>
              <a:rPr lang="en-ZA" dirty="0" smtClean="0"/>
              <a:t>Offload data to workers using BATCH</a:t>
            </a:r>
          </a:p>
          <a:p>
            <a:pPr marL="0" indent="0">
              <a:buNone/>
            </a:pPr>
            <a:endParaRPr lang="en-ZA" dirty="0"/>
          </a:p>
          <a:p>
            <a:pPr marL="0" indent="0">
              <a:buNone/>
            </a:pPr>
            <a:r>
              <a:rPr lang="en-ZA" dirty="0" smtClean="0"/>
              <a:t>Summary:</a:t>
            </a:r>
          </a:p>
          <a:p>
            <a:r>
              <a:rPr lang="en-ZA" dirty="0" smtClean="0"/>
              <a:t>Interactively offload computations to another worker to free up the client session of MATLAB for other work</a:t>
            </a:r>
          </a:p>
          <a:p>
            <a:r>
              <a:rPr lang="en-ZA" dirty="0" smtClean="0"/>
              <a:t>Run offloaded computation in parallel by making use of additional workers</a:t>
            </a:r>
          </a:p>
          <a:p>
            <a:r>
              <a:rPr lang="en-ZA" dirty="0" smtClean="0"/>
              <a:t>Job manager allows you to see what jobs are running</a:t>
            </a:r>
          </a:p>
          <a:p>
            <a:endParaRPr lang="en-ZA" dirty="0"/>
          </a:p>
          <a:p>
            <a:pPr marL="0" indent="0">
              <a:buNone/>
            </a:pPr>
            <a:endParaRPr lang="en-ZA" dirty="0"/>
          </a:p>
        </p:txBody>
      </p:sp>
      <p:sp>
        <p:nvSpPr>
          <p:cNvPr id="3" name="Slide Number Placeholder 2"/>
          <p:cNvSpPr>
            <a:spLocks noGrp="1"/>
          </p:cNvSpPr>
          <p:nvPr>
            <p:ph type="sldNum" sz="quarter" idx="10"/>
          </p:nvPr>
        </p:nvSpPr>
        <p:spPr/>
        <p:txBody>
          <a:bodyPr/>
          <a:lstStyle/>
          <a:p>
            <a:pPr>
              <a:defRPr/>
            </a:pPr>
            <a:fld id="{4634D7FE-1C12-424A-B919-5E2A2809D13E}" type="slidenum">
              <a:rPr lang="en-US" altLang="en-US" smtClean="0"/>
              <a:pPr>
                <a:defRPr/>
              </a:pPr>
              <a:t>40</a:t>
            </a:fld>
            <a:endParaRPr lang="en-US" alt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700808"/>
            <a:ext cx="2831314" cy="2770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4740679"/>
            <a:ext cx="3263176" cy="128058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1529319"/>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bwMode="auto">
          <a:xfrm>
            <a:off x="4798378" y="1866900"/>
            <a:ext cx="4206140" cy="4572000"/>
          </a:xfrm>
          <a:prstGeom prst="rect">
            <a:avLst/>
          </a:prstGeom>
          <a:gradFill rotWithShape="1">
            <a:gsLst>
              <a:gs pos="0">
                <a:schemeClr val="tx2">
                  <a:alpha val="32999"/>
                </a:schemeClr>
              </a:gs>
              <a:gs pos="100000">
                <a:schemeClr val="bg1"/>
              </a:gs>
            </a:gsLst>
            <a:lin ang="18900000" scaled="1"/>
          </a:gradFill>
          <a:ln w="34925" algn="ctr">
            <a:solidFill>
              <a:srgbClr val="94B6E4"/>
            </a:solidFill>
            <a:round/>
            <a:headEnd/>
            <a:tailEnd/>
          </a:ln>
        </p:spPr>
        <p:txBody>
          <a:bodyPr wrap="none" anchor="ctr"/>
          <a:lstStyle/>
          <a:p>
            <a:pPr algn="ctr" eaLnBrk="0" fontAlgn="base" hangingPunct="0">
              <a:spcBef>
                <a:spcPct val="0"/>
              </a:spcBef>
              <a:spcAft>
                <a:spcPct val="0"/>
              </a:spcAft>
            </a:pPr>
            <a:endParaRPr lang="en-US" sz="1000" b="1" smtClean="0">
              <a:solidFill>
                <a:srgbClr val="000000"/>
              </a:solidFill>
              <a:latin typeface="Times New Roman" pitchFamily="18" charset="0"/>
            </a:endParaRPr>
          </a:p>
        </p:txBody>
      </p:sp>
      <p:grpSp>
        <p:nvGrpSpPr>
          <p:cNvPr id="2" name="Group 282"/>
          <p:cNvGrpSpPr/>
          <p:nvPr/>
        </p:nvGrpSpPr>
        <p:grpSpPr>
          <a:xfrm>
            <a:off x="6192981" y="3532909"/>
            <a:ext cx="2133600" cy="1662545"/>
            <a:chOff x="4572000" y="1714501"/>
            <a:chExt cx="3886200" cy="2857500"/>
          </a:xfrm>
        </p:grpSpPr>
        <p:sp>
          <p:nvSpPr>
            <p:cNvPr id="284" name="Rectangle 283"/>
            <p:cNvSpPr/>
            <p:nvPr/>
          </p:nvSpPr>
          <p:spPr>
            <a:xfrm>
              <a:off x="4572000" y="1714501"/>
              <a:ext cx="3886200" cy="2857500"/>
            </a:xfrm>
            <a:prstGeom prst="rect">
              <a:avLst/>
            </a:prstGeom>
            <a:solidFill>
              <a:srgbClr val="629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285" name="Rectangle 284"/>
            <p:cNvSpPr/>
            <p:nvPr/>
          </p:nvSpPr>
          <p:spPr>
            <a:xfrm>
              <a:off x="4743450" y="18859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286" name="Rectangle 285"/>
            <p:cNvSpPr/>
            <p:nvPr/>
          </p:nvSpPr>
          <p:spPr>
            <a:xfrm>
              <a:off x="4972050" y="18859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287" name="Rectangle 286"/>
            <p:cNvSpPr/>
            <p:nvPr/>
          </p:nvSpPr>
          <p:spPr>
            <a:xfrm>
              <a:off x="5200650" y="18859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288" name="Rectangle 287"/>
            <p:cNvSpPr/>
            <p:nvPr/>
          </p:nvSpPr>
          <p:spPr>
            <a:xfrm>
              <a:off x="5429250" y="18859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289" name="Rectangle 288"/>
            <p:cNvSpPr/>
            <p:nvPr/>
          </p:nvSpPr>
          <p:spPr>
            <a:xfrm>
              <a:off x="5657850" y="18859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290" name="Rectangle 289"/>
            <p:cNvSpPr/>
            <p:nvPr/>
          </p:nvSpPr>
          <p:spPr>
            <a:xfrm>
              <a:off x="5886450" y="18859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291" name="Rectangle 290"/>
            <p:cNvSpPr/>
            <p:nvPr/>
          </p:nvSpPr>
          <p:spPr>
            <a:xfrm>
              <a:off x="6115050" y="18859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292" name="Rectangle 291"/>
            <p:cNvSpPr/>
            <p:nvPr/>
          </p:nvSpPr>
          <p:spPr>
            <a:xfrm>
              <a:off x="6343650" y="18859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293" name="Rectangle 292"/>
            <p:cNvSpPr/>
            <p:nvPr/>
          </p:nvSpPr>
          <p:spPr>
            <a:xfrm>
              <a:off x="4743450" y="21145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294" name="Rectangle 293"/>
            <p:cNvSpPr/>
            <p:nvPr/>
          </p:nvSpPr>
          <p:spPr>
            <a:xfrm>
              <a:off x="4972050" y="21145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295" name="Rectangle 294"/>
            <p:cNvSpPr/>
            <p:nvPr/>
          </p:nvSpPr>
          <p:spPr>
            <a:xfrm>
              <a:off x="5200650" y="21145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296" name="Rectangle 295"/>
            <p:cNvSpPr/>
            <p:nvPr/>
          </p:nvSpPr>
          <p:spPr>
            <a:xfrm>
              <a:off x="5429250" y="21145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297" name="Rectangle 296"/>
            <p:cNvSpPr/>
            <p:nvPr/>
          </p:nvSpPr>
          <p:spPr>
            <a:xfrm>
              <a:off x="5657850" y="21145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298" name="Rectangle 297"/>
            <p:cNvSpPr/>
            <p:nvPr/>
          </p:nvSpPr>
          <p:spPr>
            <a:xfrm>
              <a:off x="5886450" y="21145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299" name="Rectangle 298"/>
            <p:cNvSpPr/>
            <p:nvPr/>
          </p:nvSpPr>
          <p:spPr>
            <a:xfrm>
              <a:off x="6115050" y="21145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00" name="Rectangle 299"/>
            <p:cNvSpPr/>
            <p:nvPr/>
          </p:nvSpPr>
          <p:spPr>
            <a:xfrm>
              <a:off x="6343650" y="21145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01" name="Rectangle 300"/>
            <p:cNvSpPr/>
            <p:nvPr/>
          </p:nvSpPr>
          <p:spPr>
            <a:xfrm>
              <a:off x="4743450" y="23431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02" name="Rectangle 301"/>
            <p:cNvSpPr/>
            <p:nvPr/>
          </p:nvSpPr>
          <p:spPr>
            <a:xfrm>
              <a:off x="4972050" y="23431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03" name="Rectangle 302"/>
            <p:cNvSpPr/>
            <p:nvPr/>
          </p:nvSpPr>
          <p:spPr>
            <a:xfrm>
              <a:off x="5200650" y="23431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04" name="Rectangle 303"/>
            <p:cNvSpPr/>
            <p:nvPr/>
          </p:nvSpPr>
          <p:spPr>
            <a:xfrm>
              <a:off x="5429250" y="23431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05" name="Rectangle 304"/>
            <p:cNvSpPr/>
            <p:nvPr/>
          </p:nvSpPr>
          <p:spPr>
            <a:xfrm>
              <a:off x="5657850" y="23431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06" name="Rectangle 305"/>
            <p:cNvSpPr/>
            <p:nvPr/>
          </p:nvSpPr>
          <p:spPr>
            <a:xfrm>
              <a:off x="5886450" y="23431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07" name="Rectangle 306"/>
            <p:cNvSpPr/>
            <p:nvPr/>
          </p:nvSpPr>
          <p:spPr>
            <a:xfrm>
              <a:off x="6115050" y="23431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08" name="Rectangle 307"/>
            <p:cNvSpPr/>
            <p:nvPr/>
          </p:nvSpPr>
          <p:spPr>
            <a:xfrm>
              <a:off x="6343650" y="23431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09" name="Rectangle 308"/>
            <p:cNvSpPr/>
            <p:nvPr/>
          </p:nvSpPr>
          <p:spPr>
            <a:xfrm>
              <a:off x="4743450" y="25717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10" name="Rectangle 309"/>
            <p:cNvSpPr/>
            <p:nvPr/>
          </p:nvSpPr>
          <p:spPr>
            <a:xfrm>
              <a:off x="4972050" y="25717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11" name="Rectangle 310"/>
            <p:cNvSpPr/>
            <p:nvPr/>
          </p:nvSpPr>
          <p:spPr>
            <a:xfrm>
              <a:off x="5200650" y="25717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12" name="Rectangle 311"/>
            <p:cNvSpPr/>
            <p:nvPr/>
          </p:nvSpPr>
          <p:spPr>
            <a:xfrm>
              <a:off x="5429250" y="25717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13" name="Rectangle 312"/>
            <p:cNvSpPr/>
            <p:nvPr/>
          </p:nvSpPr>
          <p:spPr>
            <a:xfrm>
              <a:off x="5657850" y="25717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14" name="Rectangle 313"/>
            <p:cNvSpPr/>
            <p:nvPr/>
          </p:nvSpPr>
          <p:spPr>
            <a:xfrm>
              <a:off x="5886450" y="25717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15" name="Rectangle 314"/>
            <p:cNvSpPr/>
            <p:nvPr/>
          </p:nvSpPr>
          <p:spPr>
            <a:xfrm>
              <a:off x="6115050" y="25717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16" name="Rectangle 315"/>
            <p:cNvSpPr/>
            <p:nvPr/>
          </p:nvSpPr>
          <p:spPr>
            <a:xfrm>
              <a:off x="6343650" y="25717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17" name="Rectangle 316"/>
            <p:cNvSpPr/>
            <p:nvPr/>
          </p:nvSpPr>
          <p:spPr>
            <a:xfrm>
              <a:off x="4743450" y="28003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18" name="Rectangle 317"/>
            <p:cNvSpPr/>
            <p:nvPr/>
          </p:nvSpPr>
          <p:spPr>
            <a:xfrm>
              <a:off x="4972050" y="28003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19" name="Rectangle 318"/>
            <p:cNvSpPr/>
            <p:nvPr/>
          </p:nvSpPr>
          <p:spPr>
            <a:xfrm>
              <a:off x="5200650" y="28003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20" name="Rectangle 319"/>
            <p:cNvSpPr/>
            <p:nvPr/>
          </p:nvSpPr>
          <p:spPr>
            <a:xfrm>
              <a:off x="5429250" y="28003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21" name="Rectangle 320"/>
            <p:cNvSpPr/>
            <p:nvPr/>
          </p:nvSpPr>
          <p:spPr>
            <a:xfrm>
              <a:off x="5657850" y="28003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22" name="Rectangle 321"/>
            <p:cNvSpPr/>
            <p:nvPr/>
          </p:nvSpPr>
          <p:spPr>
            <a:xfrm>
              <a:off x="5886450" y="28003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23" name="Rectangle 322"/>
            <p:cNvSpPr/>
            <p:nvPr/>
          </p:nvSpPr>
          <p:spPr>
            <a:xfrm>
              <a:off x="6115050" y="28003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24" name="Rectangle 323"/>
            <p:cNvSpPr/>
            <p:nvPr/>
          </p:nvSpPr>
          <p:spPr>
            <a:xfrm>
              <a:off x="6343650" y="28003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25" name="Rectangle 324"/>
            <p:cNvSpPr/>
            <p:nvPr/>
          </p:nvSpPr>
          <p:spPr>
            <a:xfrm>
              <a:off x="4743450" y="30289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26" name="Rectangle 325"/>
            <p:cNvSpPr/>
            <p:nvPr/>
          </p:nvSpPr>
          <p:spPr>
            <a:xfrm>
              <a:off x="4972050" y="30289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27" name="Rectangle 326"/>
            <p:cNvSpPr/>
            <p:nvPr/>
          </p:nvSpPr>
          <p:spPr>
            <a:xfrm>
              <a:off x="5200650" y="30289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28" name="Rectangle 327"/>
            <p:cNvSpPr/>
            <p:nvPr/>
          </p:nvSpPr>
          <p:spPr>
            <a:xfrm>
              <a:off x="5429250" y="30289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29" name="Rectangle 328"/>
            <p:cNvSpPr/>
            <p:nvPr/>
          </p:nvSpPr>
          <p:spPr>
            <a:xfrm>
              <a:off x="5657850" y="30289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30" name="Rectangle 329"/>
            <p:cNvSpPr/>
            <p:nvPr/>
          </p:nvSpPr>
          <p:spPr>
            <a:xfrm>
              <a:off x="5886450" y="30289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31" name="Rectangle 330"/>
            <p:cNvSpPr/>
            <p:nvPr/>
          </p:nvSpPr>
          <p:spPr>
            <a:xfrm>
              <a:off x="6115050" y="30289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32" name="Rectangle 331"/>
            <p:cNvSpPr/>
            <p:nvPr/>
          </p:nvSpPr>
          <p:spPr>
            <a:xfrm>
              <a:off x="6343650" y="30289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33" name="Rectangle 332"/>
            <p:cNvSpPr/>
            <p:nvPr/>
          </p:nvSpPr>
          <p:spPr>
            <a:xfrm>
              <a:off x="4743450" y="32575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34" name="Rectangle 333"/>
            <p:cNvSpPr/>
            <p:nvPr/>
          </p:nvSpPr>
          <p:spPr>
            <a:xfrm>
              <a:off x="4972050" y="32575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35" name="Rectangle 334"/>
            <p:cNvSpPr/>
            <p:nvPr/>
          </p:nvSpPr>
          <p:spPr>
            <a:xfrm>
              <a:off x="5200650" y="32575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36" name="Rectangle 335"/>
            <p:cNvSpPr/>
            <p:nvPr/>
          </p:nvSpPr>
          <p:spPr>
            <a:xfrm>
              <a:off x="5429250" y="32575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37" name="Rectangle 336"/>
            <p:cNvSpPr/>
            <p:nvPr/>
          </p:nvSpPr>
          <p:spPr>
            <a:xfrm>
              <a:off x="5657850" y="32575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38" name="Rectangle 337"/>
            <p:cNvSpPr/>
            <p:nvPr/>
          </p:nvSpPr>
          <p:spPr>
            <a:xfrm>
              <a:off x="5886450" y="32575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39" name="Rectangle 338"/>
            <p:cNvSpPr/>
            <p:nvPr/>
          </p:nvSpPr>
          <p:spPr>
            <a:xfrm>
              <a:off x="6115050" y="32575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40" name="Rectangle 339"/>
            <p:cNvSpPr/>
            <p:nvPr/>
          </p:nvSpPr>
          <p:spPr>
            <a:xfrm>
              <a:off x="6343650" y="32575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41" name="Rectangle 340"/>
            <p:cNvSpPr/>
            <p:nvPr/>
          </p:nvSpPr>
          <p:spPr>
            <a:xfrm>
              <a:off x="4743450" y="34861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42" name="Rectangle 341"/>
            <p:cNvSpPr/>
            <p:nvPr/>
          </p:nvSpPr>
          <p:spPr>
            <a:xfrm>
              <a:off x="4972050" y="34861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43" name="Rectangle 342"/>
            <p:cNvSpPr/>
            <p:nvPr/>
          </p:nvSpPr>
          <p:spPr>
            <a:xfrm>
              <a:off x="5200650" y="34861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44" name="Rectangle 343"/>
            <p:cNvSpPr/>
            <p:nvPr/>
          </p:nvSpPr>
          <p:spPr>
            <a:xfrm>
              <a:off x="5429250" y="34861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45" name="Rectangle 344"/>
            <p:cNvSpPr/>
            <p:nvPr/>
          </p:nvSpPr>
          <p:spPr>
            <a:xfrm>
              <a:off x="5657850" y="34861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46" name="Rectangle 345"/>
            <p:cNvSpPr/>
            <p:nvPr/>
          </p:nvSpPr>
          <p:spPr>
            <a:xfrm>
              <a:off x="5886450" y="34861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47" name="Rectangle 346"/>
            <p:cNvSpPr/>
            <p:nvPr/>
          </p:nvSpPr>
          <p:spPr>
            <a:xfrm>
              <a:off x="6115050" y="34861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48" name="Rectangle 347"/>
            <p:cNvSpPr/>
            <p:nvPr/>
          </p:nvSpPr>
          <p:spPr>
            <a:xfrm>
              <a:off x="6343650" y="34861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49" name="Rectangle 348"/>
            <p:cNvSpPr/>
            <p:nvPr/>
          </p:nvSpPr>
          <p:spPr>
            <a:xfrm>
              <a:off x="4743450" y="3829050"/>
              <a:ext cx="3600450" cy="57150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400" b="1" dirty="0" smtClean="0">
                <a:solidFill>
                  <a:srgbClr val="FFFFFF"/>
                </a:solidFill>
                <a:cs typeface="Arial" pitchFamily="34" charset="0"/>
              </a:endParaRPr>
            </a:p>
          </p:txBody>
        </p:sp>
        <p:sp>
          <p:nvSpPr>
            <p:cNvPr id="350" name="Rectangle 349"/>
            <p:cNvSpPr/>
            <p:nvPr/>
          </p:nvSpPr>
          <p:spPr>
            <a:xfrm>
              <a:off x="6572250" y="18859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51" name="Rectangle 350"/>
            <p:cNvSpPr/>
            <p:nvPr/>
          </p:nvSpPr>
          <p:spPr>
            <a:xfrm>
              <a:off x="6800850" y="18859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52" name="Rectangle 351"/>
            <p:cNvSpPr/>
            <p:nvPr/>
          </p:nvSpPr>
          <p:spPr>
            <a:xfrm>
              <a:off x="7029450" y="18859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53" name="Rectangle 352"/>
            <p:cNvSpPr/>
            <p:nvPr/>
          </p:nvSpPr>
          <p:spPr>
            <a:xfrm>
              <a:off x="7258050" y="18859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54" name="Rectangle 353"/>
            <p:cNvSpPr/>
            <p:nvPr/>
          </p:nvSpPr>
          <p:spPr>
            <a:xfrm>
              <a:off x="7486650" y="18859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55" name="Rectangle 354"/>
            <p:cNvSpPr/>
            <p:nvPr/>
          </p:nvSpPr>
          <p:spPr>
            <a:xfrm>
              <a:off x="7715250" y="18859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56" name="Rectangle 355"/>
            <p:cNvSpPr/>
            <p:nvPr/>
          </p:nvSpPr>
          <p:spPr>
            <a:xfrm>
              <a:off x="7943850" y="18859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57" name="Rectangle 356"/>
            <p:cNvSpPr/>
            <p:nvPr/>
          </p:nvSpPr>
          <p:spPr>
            <a:xfrm>
              <a:off x="8172450" y="18859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58" name="Rectangle 357"/>
            <p:cNvSpPr/>
            <p:nvPr/>
          </p:nvSpPr>
          <p:spPr>
            <a:xfrm>
              <a:off x="6572250" y="21145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59" name="Rectangle 358"/>
            <p:cNvSpPr/>
            <p:nvPr/>
          </p:nvSpPr>
          <p:spPr>
            <a:xfrm>
              <a:off x="6800850" y="21145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60" name="Rectangle 359"/>
            <p:cNvSpPr/>
            <p:nvPr/>
          </p:nvSpPr>
          <p:spPr>
            <a:xfrm>
              <a:off x="7029450" y="21145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61" name="Rectangle 360"/>
            <p:cNvSpPr/>
            <p:nvPr/>
          </p:nvSpPr>
          <p:spPr>
            <a:xfrm>
              <a:off x="7258050" y="21145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62" name="Rectangle 361"/>
            <p:cNvSpPr/>
            <p:nvPr/>
          </p:nvSpPr>
          <p:spPr>
            <a:xfrm>
              <a:off x="7486650" y="21145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63" name="Rectangle 362"/>
            <p:cNvSpPr/>
            <p:nvPr/>
          </p:nvSpPr>
          <p:spPr>
            <a:xfrm>
              <a:off x="7715250" y="21145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64" name="Rectangle 363"/>
            <p:cNvSpPr/>
            <p:nvPr/>
          </p:nvSpPr>
          <p:spPr>
            <a:xfrm>
              <a:off x="7943850" y="21145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65" name="Rectangle 364"/>
            <p:cNvSpPr/>
            <p:nvPr/>
          </p:nvSpPr>
          <p:spPr>
            <a:xfrm>
              <a:off x="8172450" y="21145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66" name="Rectangle 365"/>
            <p:cNvSpPr/>
            <p:nvPr/>
          </p:nvSpPr>
          <p:spPr>
            <a:xfrm>
              <a:off x="6572250" y="23431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67" name="Rectangle 366"/>
            <p:cNvSpPr/>
            <p:nvPr/>
          </p:nvSpPr>
          <p:spPr>
            <a:xfrm>
              <a:off x="6800850" y="23431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68" name="Rectangle 367"/>
            <p:cNvSpPr/>
            <p:nvPr/>
          </p:nvSpPr>
          <p:spPr>
            <a:xfrm>
              <a:off x="7029450" y="23431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69" name="Rectangle 368"/>
            <p:cNvSpPr/>
            <p:nvPr/>
          </p:nvSpPr>
          <p:spPr>
            <a:xfrm>
              <a:off x="7258050" y="23431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70" name="Rectangle 369"/>
            <p:cNvSpPr/>
            <p:nvPr/>
          </p:nvSpPr>
          <p:spPr>
            <a:xfrm>
              <a:off x="7486650" y="23431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71" name="Rectangle 370"/>
            <p:cNvSpPr/>
            <p:nvPr/>
          </p:nvSpPr>
          <p:spPr>
            <a:xfrm>
              <a:off x="7715250" y="23431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72" name="Rectangle 371"/>
            <p:cNvSpPr/>
            <p:nvPr/>
          </p:nvSpPr>
          <p:spPr>
            <a:xfrm>
              <a:off x="7943850" y="23431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73" name="Rectangle 372"/>
            <p:cNvSpPr/>
            <p:nvPr/>
          </p:nvSpPr>
          <p:spPr>
            <a:xfrm>
              <a:off x="8172450" y="23431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74" name="Rectangle 373"/>
            <p:cNvSpPr/>
            <p:nvPr/>
          </p:nvSpPr>
          <p:spPr>
            <a:xfrm>
              <a:off x="6572250" y="25717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75" name="Rectangle 374"/>
            <p:cNvSpPr/>
            <p:nvPr/>
          </p:nvSpPr>
          <p:spPr>
            <a:xfrm>
              <a:off x="6800850" y="25717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76" name="Rectangle 375"/>
            <p:cNvSpPr/>
            <p:nvPr/>
          </p:nvSpPr>
          <p:spPr>
            <a:xfrm>
              <a:off x="7029450" y="25717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77" name="Rectangle 376"/>
            <p:cNvSpPr/>
            <p:nvPr/>
          </p:nvSpPr>
          <p:spPr>
            <a:xfrm>
              <a:off x="7258050" y="25717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78" name="Rectangle 377"/>
            <p:cNvSpPr/>
            <p:nvPr/>
          </p:nvSpPr>
          <p:spPr>
            <a:xfrm>
              <a:off x="7486650" y="25717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79" name="Rectangle 378"/>
            <p:cNvSpPr/>
            <p:nvPr/>
          </p:nvSpPr>
          <p:spPr>
            <a:xfrm>
              <a:off x="7715250" y="25717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80" name="Rectangle 379"/>
            <p:cNvSpPr/>
            <p:nvPr/>
          </p:nvSpPr>
          <p:spPr>
            <a:xfrm>
              <a:off x="7943850" y="25717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81" name="Rectangle 380"/>
            <p:cNvSpPr/>
            <p:nvPr/>
          </p:nvSpPr>
          <p:spPr>
            <a:xfrm>
              <a:off x="8172450" y="25717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82" name="Rectangle 381"/>
            <p:cNvSpPr/>
            <p:nvPr/>
          </p:nvSpPr>
          <p:spPr>
            <a:xfrm>
              <a:off x="6572250" y="28003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83" name="Rectangle 382"/>
            <p:cNvSpPr/>
            <p:nvPr/>
          </p:nvSpPr>
          <p:spPr>
            <a:xfrm>
              <a:off x="6800850" y="28003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84" name="Rectangle 383"/>
            <p:cNvSpPr/>
            <p:nvPr/>
          </p:nvSpPr>
          <p:spPr>
            <a:xfrm>
              <a:off x="7029450" y="28003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85" name="Rectangle 384"/>
            <p:cNvSpPr/>
            <p:nvPr/>
          </p:nvSpPr>
          <p:spPr>
            <a:xfrm>
              <a:off x="7258050" y="28003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86" name="Rectangle 385"/>
            <p:cNvSpPr/>
            <p:nvPr/>
          </p:nvSpPr>
          <p:spPr>
            <a:xfrm>
              <a:off x="7486650" y="28003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87" name="Rectangle 386"/>
            <p:cNvSpPr/>
            <p:nvPr/>
          </p:nvSpPr>
          <p:spPr>
            <a:xfrm>
              <a:off x="7715250" y="28003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88" name="Rectangle 387"/>
            <p:cNvSpPr/>
            <p:nvPr/>
          </p:nvSpPr>
          <p:spPr>
            <a:xfrm>
              <a:off x="7943850" y="28003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89" name="Rectangle 388"/>
            <p:cNvSpPr/>
            <p:nvPr/>
          </p:nvSpPr>
          <p:spPr>
            <a:xfrm>
              <a:off x="8172450" y="28003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90" name="Rectangle 389"/>
            <p:cNvSpPr/>
            <p:nvPr/>
          </p:nvSpPr>
          <p:spPr>
            <a:xfrm>
              <a:off x="6572250" y="30289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91" name="Rectangle 390"/>
            <p:cNvSpPr/>
            <p:nvPr/>
          </p:nvSpPr>
          <p:spPr>
            <a:xfrm>
              <a:off x="6800850" y="30289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92" name="Rectangle 391"/>
            <p:cNvSpPr/>
            <p:nvPr/>
          </p:nvSpPr>
          <p:spPr>
            <a:xfrm>
              <a:off x="7029450" y="30289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93" name="Rectangle 392"/>
            <p:cNvSpPr/>
            <p:nvPr/>
          </p:nvSpPr>
          <p:spPr>
            <a:xfrm>
              <a:off x="7258050" y="30289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94" name="Rectangle 393"/>
            <p:cNvSpPr/>
            <p:nvPr/>
          </p:nvSpPr>
          <p:spPr>
            <a:xfrm>
              <a:off x="7486650" y="30289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95" name="Rectangle 394"/>
            <p:cNvSpPr/>
            <p:nvPr/>
          </p:nvSpPr>
          <p:spPr>
            <a:xfrm>
              <a:off x="7715250" y="30289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96" name="Rectangle 395"/>
            <p:cNvSpPr/>
            <p:nvPr/>
          </p:nvSpPr>
          <p:spPr>
            <a:xfrm>
              <a:off x="7943850" y="30289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97" name="Rectangle 396"/>
            <p:cNvSpPr/>
            <p:nvPr/>
          </p:nvSpPr>
          <p:spPr>
            <a:xfrm>
              <a:off x="8172450" y="30289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98" name="Rectangle 397"/>
            <p:cNvSpPr/>
            <p:nvPr/>
          </p:nvSpPr>
          <p:spPr>
            <a:xfrm>
              <a:off x="6572250" y="32575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399" name="Rectangle 398"/>
            <p:cNvSpPr/>
            <p:nvPr/>
          </p:nvSpPr>
          <p:spPr>
            <a:xfrm>
              <a:off x="6800850" y="32575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400" name="Rectangle 399"/>
            <p:cNvSpPr/>
            <p:nvPr/>
          </p:nvSpPr>
          <p:spPr>
            <a:xfrm>
              <a:off x="7029450" y="32575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401" name="Rectangle 400"/>
            <p:cNvSpPr/>
            <p:nvPr/>
          </p:nvSpPr>
          <p:spPr>
            <a:xfrm>
              <a:off x="7258050" y="32575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402" name="Rectangle 401"/>
            <p:cNvSpPr/>
            <p:nvPr/>
          </p:nvSpPr>
          <p:spPr>
            <a:xfrm>
              <a:off x="7486650" y="32575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403" name="Rectangle 402"/>
            <p:cNvSpPr/>
            <p:nvPr/>
          </p:nvSpPr>
          <p:spPr>
            <a:xfrm>
              <a:off x="7715250" y="32575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404" name="Rectangle 403"/>
            <p:cNvSpPr/>
            <p:nvPr/>
          </p:nvSpPr>
          <p:spPr>
            <a:xfrm>
              <a:off x="7943850" y="32575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405" name="Rectangle 404"/>
            <p:cNvSpPr/>
            <p:nvPr/>
          </p:nvSpPr>
          <p:spPr>
            <a:xfrm>
              <a:off x="8172450" y="32575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406" name="Rectangle 405"/>
            <p:cNvSpPr/>
            <p:nvPr/>
          </p:nvSpPr>
          <p:spPr>
            <a:xfrm>
              <a:off x="6572250" y="34861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407" name="Rectangle 406"/>
            <p:cNvSpPr/>
            <p:nvPr/>
          </p:nvSpPr>
          <p:spPr>
            <a:xfrm>
              <a:off x="6800850" y="34861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408" name="Rectangle 407"/>
            <p:cNvSpPr/>
            <p:nvPr/>
          </p:nvSpPr>
          <p:spPr>
            <a:xfrm>
              <a:off x="7029450" y="34861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409" name="Rectangle 408"/>
            <p:cNvSpPr/>
            <p:nvPr/>
          </p:nvSpPr>
          <p:spPr>
            <a:xfrm>
              <a:off x="7258050" y="34861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410" name="Rectangle 409"/>
            <p:cNvSpPr/>
            <p:nvPr/>
          </p:nvSpPr>
          <p:spPr>
            <a:xfrm>
              <a:off x="7486650" y="34861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411" name="Rectangle 410"/>
            <p:cNvSpPr/>
            <p:nvPr/>
          </p:nvSpPr>
          <p:spPr>
            <a:xfrm>
              <a:off x="7715250" y="34861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412" name="Rectangle 411"/>
            <p:cNvSpPr/>
            <p:nvPr/>
          </p:nvSpPr>
          <p:spPr>
            <a:xfrm>
              <a:off x="7943850" y="34861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413" name="Rectangle 412"/>
            <p:cNvSpPr/>
            <p:nvPr/>
          </p:nvSpPr>
          <p:spPr>
            <a:xfrm>
              <a:off x="8172450" y="3486150"/>
              <a:ext cx="171450" cy="1714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grpSp>
      <p:grpSp>
        <p:nvGrpSpPr>
          <p:cNvPr id="3" name="Group 251"/>
          <p:cNvGrpSpPr/>
          <p:nvPr/>
        </p:nvGrpSpPr>
        <p:grpSpPr>
          <a:xfrm>
            <a:off x="6323308" y="3657599"/>
            <a:ext cx="1921791" cy="945398"/>
            <a:chOff x="6276041" y="3742215"/>
            <a:chExt cx="1841009" cy="1116838"/>
          </a:xfrm>
        </p:grpSpPr>
        <p:grpSp>
          <p:nvGrpSpPr>
            <p:cNvPr id="4" name="Group 220"/>
            <p:cNvGrpSpPr/>
            <p:nvPr/>
          </p:nvGrpSpPr>
          <p:grpSpPr>
            <a:xfrm>
              <a:off x="6276041" y="3742215"/>
              <a:ext cx="566375" cy="1116838"/>
              <a:chOff x="6276041" y="3735290"/>
              <a:chExt cx="566375" cy="1116838"/>
            </a:xfrm>
          </p:grpSpPr>
          <p:grpSp>
            <p:nvGrpSpPr>
              <p:cNvPr id="5" name="Group 177"/>
              <p:cNvGrpSpPr/>
              <p:nvPr/>
            </p:nvGrpSpPr>
            <p:grpSpPr>
              <a:xfrm flipH="1">
                <a:off x="6276041" y="3735290"/>
                <a:ext cx="566375" cy="526501"/>
                <a:chOff x="628649" y="1543051"/>
                <a:chExt cx="914398" cy="914400"/>
              </a:xfrm>
            </p:grpSpPr>
            <p:sp>
              <p:nvSpPr>
                <p:cNvPr id="179" name="Rectangle 178"/>
                <p:cNvSpPr/>
                <p:nvPr/>
              </p:nvSpPr>
              <p:spPr>
                <a:xfrm>
                  <a:off x="628649" y="1543051"/>
                  <a:ext cx="914398"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180" name="Freeform 5"/>
                <p:cNvSpPr>
                  <a:spLocks/>
                </p:cNvSpPr>
                <p:nvPr/>
              </p:nvSpPr>
              <p:spPr bwMode="auto">
                <a:xfrm>
                  <a:off x="657225" y="1628774"/>
                  <a:ext cx="171449" cy="742950"/>
                </a:xfrm>
                <a:custGeom>
                  <a:avLst/>
                  <a:gdLst/>
                  <a:ahLst/>
                  <a:cxnLst>
                    <a:cxn ang="0">
                      <a:pos x="23" y="0"/>
                    </a:cxn>
                    <a:cxn ang="0">
                      <a:pos x="118" y="122"/>
                    </a:cxn>
                    <a:cxn ang="0">
                      <a:pos x="30" y="203"/>
                    </a:cxn>
                    <a:cxn ang="0">
                      <a:pos x="165" y="291"/>
                    </a:cxn>
                    <a:cxn ang="0">
                      <a:pos x="2" y="365"/>
                    </a:cxn>
                    <a:cxn ang="0">
                      <a:pos x="152" y="433"/>
                    </a:cxn>
                    <a:cxn ang="0">
                      <a:pos x="50" y="515"/>
                    </a:cxn>
                    <a:cxn ang="0">
                      <a:pos x="185" y="569"/>
                    </a:cxn>
                    <a:cxn ang="0">
                      <a:pos x="77" y="684"/>
                    </a:cxn>
                  </a:cxnLst>
                  <a:rect l="0" t="0" r="r" b="b"/>
                  <a:pathLst>
                    <a:path w="189" h="684">
                      <a:moveTo>
                        <a:pt x="23" y="0"/>
                      </a:moveTo>
                      <a:cubicBezTo>
                        <a:pt x="70" y="44"/>
                        <a:pt x="117" y="88"/>
                        <a:pt x="118" y="122"/>
                      </a:cubicBezTo>
                      <a:cubicBezTo>
                        <a:pt x="119" y="156"/>
                        <a:pt x="22" y="175"/>
                        <a:pt x="30" y="203"/>
                      </a:cubicBezTo>
                      <a:cubicBezTo>
                        <a:pt x="38" y="231"/>
                        <a:pt x="170" y="264"/>
                        <a:pt x="165" y="291"/>
                      </a:cubicBezTo>
                      <a:cubicBezTo>
                        <a:pt x="160" y="318"/>
                        <a:pt x="4" y="341"/>
                        <a:pt x="2" y="365"/>
                      </a:cubicBezTo>
                      <a:cubicBezTo>
                        <a:pt x="0" y="389"/>
                        <a:pt x="144" y="408"/>
                        <a:pt x="152" y="433"/>
                      </a:cubicBezTo>
                      <a:cubicBezTo>
                        <a:pt x="160" y="458"/>
                        <a:pt x="45" y="492"/>
                        <a:pt x="50" y="515"/>
                      </a:cubicBezTo>
                      <a:cubicBezTo>
                        <a:pt x="55" y="538"/>
                        <a:pt x="181" y="541"/>
                        <a:pt x="185" y="569"/>
                      </a:cubicBezTo>
                      <a:cubicBezTo>
                        <a:pt x="189" y="597"/>
                        <a:pt x="133" y="640"/>
                        <a:pt x="77" y="684"/>
                      </a:cubicBezTo>
                    </a:path>
                  </a:pathLst>
                </a:custGeom>
                <a:noFill/>
                <a:ln w="25400">
                  <a:solidFill>
                    <a:schemeClr val="bg1"/>
                  </a:solidFill>
                  <a:round/>
                  <a:headEnd/>
                  <a:tailEnd/>
                </a:ln>
                <a:effectLst/>
              </p:spPr>
              <p:txBody>
                <a:bodyPr/>
                <a:lstStyle/>
                <a:p>
                  <a:pPr algn="ctr" eaLnBrk="0" fontAlgn="base" hangingPunct="0">
                    <a:spcBef>
                      <a:spcPct val="0"/>
                    </a:spcBef>
                    <a:spcAft>
                      <a:spcPct val="0"/>
                    </a:spcAft>
                  </a:pPr>
                  <a:endParaRPr lang="en-US" sz="1000" b="1">
                    <a:solidFill>
                      <a:srgbClr val="000000"/>
                    </a:solidFill>
                    <a:latin typeface="Times New Roman" pitchFamily="18" charset="0"/>
                  </a:endParaRPr>
                </a:p>
              </p:txBody>
            </p:sp>
            <p:sp>
              <p:nvSpPr>
                <p:cNvPr id="181" name="Freeform 5"/>
                <p:cNvSpPr>
                  <a:spLocks/>
                </p:cNvSpPr>
                <p:nvPr/>
              </p:nvSpPr>
              <p:spPr bwMode="auto">
                <a:xfrm>
                  <a:off x="828674" y="1619249"/>
                  <a:ext cx="171449" cy="742950"/>
                </a:xfrm>
                <a:custGeom>
                  <a:avLst/>
                  <a:gdLst/>
                  <a:ahLst/>
                  <a:cxnLst>
                    <a:cxn ang="0">
                      <a:pos x="23" y="0"/>
                    </a:cxn>
                    <a:cxn ang="0">
                      <a:pos x="118" y="122"/>
                    </a:cxn>
                    <a:cxn ang="0">
                      <a:pos x="30" y="203"/>
                    </a:cxn>
                    <a:cxn ang="0">
                      <a:pos x="165" y="291"/>
                    </a:cxn>
                    <a:cxn ang="0">
                      <a:pos x="2" y="365"/>
                    </a:cxn>
                    <a:cxn ang="0">
                      <a:pos x="152" y="433"/>
                    </a:cxn>
                    <a:cxn ang="0">
                      <a:pos x="50" y="515"/>
                    </a:cxn>
                    <a:cxn ang="0">
                      <a:pos x="185" y="569"/>
                    </a:cxn>
                    <a:cxn ang="0">
                      <a:pos x="77" y="684"/>
                    </a:cxn>
                  </a:cxnLst>
                  <a:rect l="0" t="0" r="r" b="b"/>
                  <a:pathLst>
                    <a:path w="189" h="684">
                      <a:moveTo>
                        <a:pt x="23" y="0"/>
                      </a:moveTo>
                      <a:cubicBezTo>
                        <a:pt x="70" y="44"/>
                        <a:pt x="117" y="88"/>
                        <a:pt x="118" y="122"/>
                      </a:cubicBezTo>
                      <a:cubicBezTo>
                        <a:pt x="119" y="156"/>
                        <a:pt x="22" y="175"/>
                        <a:pt x="30" y="203"/>
                      </a:cubicBezTo>
                      <a:cubicBezTo>
                        <a:pt x="38" y="231"/>
                        <a:pt x="170" y="264"/>
                        <a:pt x="165" y="291"/>
                      </a:cubicBezTo>
                      <a:cubicBezTo>
                        <a:pt x="160" y="318"/>
                        <a:pt x="4" y="341"/>
                        <a:pt x="2" y="365"/>
                      </a:cubicBezTo>
                      <a:cubicBezTo>
                        <a:pt x="0" y="389"/>
                        <a:pt x="144" y="408"/>
                        <a:pt x="152" y="433"/>
                      </a:cubicBezTo>
                      <a:cubicBezTo>
                        <a:pt x="160" y="458"/>
                        <a:pt x="45" y="492"/>
                        <a:pt x="50" y="515"/>
                      </a:cubicBezTo>
                      <a:cubicBezTo>
                        <a:pt x="55" y="538"/>
                        <a:pt x="181" y="541"/>
                        <a:pt x="185" y="569"/>
                      </a:cubicBezTo>
                      <a:cubicBezTo>
                        <a:pt x="189" y="597"/>
                        <a:pt x="133" y="640"/>
                        <a:pt x="77" y="684"/>
                      </a:cubicBezTo>
                    </a:path>
                  </a:pathLst>
                </a:custGeom>
                <a:noFill/>
                <a:ln w="25400">
                  <a:solidFill>
                    <a:schemeClr val="bg1"/>
                  </a:solidFill>
                  <a:round/>
                  <a:headEnd/>
                  <a:tailEnd/>
                </a:ln>
                <a:effectLst/>
              </p:spPr>
              <p:txBody>
                <a:bodyPr/>
                <a:lstStyle/>
                <a:p>
                  <a:pPr algn="ctr" eaLnBrk="0" fontAlgn="base" hangingPunct="0">
                    <a:spcBef>
                      <a:spcPct val="0"/>
                    </a:spcBef>
                    <a:spcAft>
                      <a:spcPct val="0"/>
                    </a:spcAft>
                  </a:pPr>
                  <a:endParaRPr lang="en-US" sz="1000" b="1">
                    <a:solidFill>
                      <a:srgbClr val="000000"/>
                    </a:solidFill>
                    <a:latin typeface="Times New Roman" pitchFamily="18" charset="0"/>
                  </a:endParaRPr>
                </a:p>
              </p:txBody>
            </p:sp>
            <p:sp>
              <p:nvSpPr>
                <p:cNvPr id="182" name="Freeform 5"/>
                <p:cNvSpPr>
                  <a:spLocks/>
                </p:cNvSpPr>
                <p:nvPr/>
              </p:nvSpPr>
              <p:spPr bwMode="auto">
                <a:xfrm>
                  <a:off x="1000123" y="1609725"/>
                  <a:ext cx="171449" cy="742950"/>
                </a:xfrm>
                <a:custGeom>
                  <a:avLst/>
                  <a:gdLst/>
                  <a:ahLst/>
                  <a:cxnLst>
                    <a:cxn ang="0">
                      <a:pos x="23" y="0"/>
                    </a:cxn>
                    <a:cxn ang="0">
                      <a:pos x="118" y="122"/>
                    </a:cxn>
                    <a:cxn ang="0">
                      <a:pos x="30" y="203"/>
                    </a:cxn>
                    <a:cxn ang="0">
                      <a:pos x="165" y="291"/>
                    </a:cxn>
                    <a:cxn ang="0">
                      <a:pos x="2" y="365"/>
                    </a:cxn>
                    <a:cxn ang="0">
                      <a:pos x="152" y="433"/>
                    </a:cxn>
                    <a:cxn ang="0">
                      <a:pos x="50" y="515"/>
                    </a:cxn>
                    <a:cxn ang="0">
                      <a:pos x="185" y="569"/>
                    </a:cxn>
                    <a:cxn ang="0">
                      <a:pos x="77" y="684"/>
                    </a:cxn>
                  </a:cxnLst>
                  <a:rect l="0" t="0" r="r" b="b"/>
                  <a:pathLst>
                    <a:path w="189" h="684">
                      <a:moveTo>
                        <a:pt x="23" y="0"/>
                      </a:moveTo>
                      <a:cubicBezTo>
                        <a:pt x="70" y="44"/>
                        <a:pt x="117" y="88"/>
                        <a:pt x="118" y="122"/>
                      </a:cubicBezTo>
                      <a:cubicBezTo>
                        <a:pt x="119" y="156"/>
                        <a:pt x="22" y="175"/>
                        <a:pt x="30" y="203"/>
                      </a:cubicBezTo>
                      <a:cubicBezTo>
                        <a:pt x="38" y="231"/>
                        <a:pt x="170" y="264"/>
                        <a:pt x="165" y="291"/>
                      </a:cubicBezTo>
                      <a:cubicBezTo>
                        <a:pt x="160" y="318"/>
                        <a:pt x="4" y="341"/>
                        <a:pt x="2" y="365"/>
                      </a:cubicBezTo>
                      <a:cubicBezTo>
                        <a:pt x="0" y="389"/>
                        <a:pt x="144" y="408"/>
                        <a:pt x="152" y="433"/>
                      </a:cubicBezTo>
                      <a:cubicBezTo>
                        <a:pt x="160" y="458"/>
                        <a:pt x="45" y="492"/>
                        <a:pt x="50" y="515"/>
                      </a:cubicBezTo>
                      <a:cubicBezTo>
                        <a:pt x="55" y="538"/>
                        <a:pt x="181" y="541"/>
                        <a:pt x="185" y="569"/>
                      </a:cubicBezTo>
                      <a:cubicBezTo>
                        <a:pt x="189" y="597"/>
                        <a:pt x="133" y="640"/>
                        <a:pt x="77" y="684"/>
                      </a:cubicBezTo>
                    </a:path>
                  </a:pathLst>
                </a:custGeom>
                <a:noFill/>
                <a:ln w="25400">
                  <a:solidFill>
                    <a:schemeClr val="bg1"/>
                  </a:solidFill>
                  <a:round/>
                  <a:headEnd/>
                  <a:tailEnd/>
                </a:ln>
                <a:effectLst/>
              </p:spPr>
              <p:txBody>
                <a:bodyPr/>
                <a:lstStyle/>
                <a:p>
                  <a:pPr algn="ctr" eaLnBrk="0" fontAlgn="base" hangingPunct="0">
                    <a:spcBef>
                      <a:spcPct val="0"/>
                    </a:spcBef>
                    <a:spcAft>
                      <a:spcPct val="0"/>
                    </a:spcAft>
                  </a:pPr>
                  <a:endParaRPr lang="en-US" sz="1000" b="1">
                    <a:solidFill>
                      <a:srgbClr val="000000"/>
                    </a:solidFill>
                    <a:latin typeface="Times New Roman" pitchFamily="18" charset="0"/>
                  </a:endParaRPr>
                </a:p>
              </p:txBody>
            </p:sp>
            <p:sp>
              <p:nvSpPr>
                <p:cNvPr id="183" name="Freeform 5"/>
                <p:cNvSpPr>
                  <a:spLocks/>
                </p:cNvSpPr>
                <p:nvPr/>
              </p:nvSpPr>
              <p:spPr bwMode="auto">
                <a:xfrm>
                  <a:off x="1171572" y="1609725"/>
                  <a:ext cx="171449" cy="742950"/>
                </a:xfrm>
                <a:custGeom>
                  <a:avLst/>
                  <a:gdLst/>
                  <a:ahLst/>
                  <a:cxnLst>
                    <a:cxn ang="0">
                      <a:pos x="23" y="0"/>
                    </a:cxn>
                    <a:cxn ang="0">
                      <a:pos x="118" y="122"/>
                    </a:cxn>
                    <a:cxn ang="0">
                      <a:pos x="30" y="203"/>
                    </a:cxn>
                    <a:cxn ang="0">
                      <a:pos x="165" y="291"/>
                    </a:cxn>
                    <a:cxn ang="0">
                      <a:pos x="2" y="365"/>
                    </a:cxn>
                    <a:cxn ang="0">
                      <a:pos x="152" y="433"/>
                    </a:cxn>
                    <a:cxn ang="0">
                      <a:pos x="50" y="515"/>
                    </a:cxn>
                    <a:cxn ang="0">
                      <a:pos x="185" y="569"/>
                    </a:cxn>
                    <a:cxn ang="0">
                      <a:pos x="77" y="684"/>
                    </a:cxn>
                  </a:cxnLst>
                  <a:rect l="0" t="0" r="r" b="b"/>
                  <a:pathLst>
                    <a:path w="189" h="684">
                      <a:moveTo>
                        <a:pt x="23" y="0"/>
                      </a:moveTo>
                      <a:cubicBezTo>
                        <a:pt x="70" y="44"/>
                        <a:pt x="117" y="88"/>
                        <a:pt x="118" y="122"/>
                      </a:cubicBezTo>
                      <a:cubicBezTo>
                        <a:pt x="119" y="156"/>
                        <a:pt x="22" y="175"/>
                        <a:pt x="30" y="203"/>
                      </a:cubicBezTo>
                      <a:cubicBezTo>
                        <a:pt x="38" y="231"/>
                        <a:pt x="170" y="264"/>
                        <a:pt x="165" y="291"/>
                      </a:cubicBezTo>
                      <a:cubicBezTo>
                        <a:pt x="160" y="318"/>
                        <a:pt x="4" y="341"/>
                        <a:pt x="2" y="365"/>
                      </a:cubicBezTo>
                      <a:cubicBezTo>
                        <a:pt x="0" y="389"/>
                        <a:pt x="144" y="408"/>
                        <a:pt x="152" y="433"/>
                      </a:cubicBezTo>
                      <a:cubicBezTo>
                        <a:pt x="160" y="458"/>
                        <a:pt x="45" y="492"/>
                        <a:pt x="50" y="515"/>
                      </a:cubicBezTo>
                      <a:cubicBezTo>
                        <a:pt x="55" y="538"/>
                        <a:pt x="181" y="541"/>
                        <a:pt x="185" y="569"/>
                      </a:cubicBezTo>
                      <a:cubicBezTo>
                        <a:pt x="189" y="597"/>
                        <a:pt x="133" y="640"/>
                        <a:pt x="77" y="684"/>
                      </a:cubicBezTo>
                    </a:path>
                  </a:pathLst>
                </a:custGeom>
                <a:noFill/>
                <a:ln w="25400">
                  <a:solidFill>
                    <a:schemeClr val="bg1"/>
                  </a:solidFill>
                  <a:round/>
                  <a:headEnd/>
                  <a:tailEnd/>
                </a:ln>
                <a:effectLst/>
              </p:spPr>
              <p:txBody>
                <a:bodyPr/>
                <a:lstStyle/>
                <a:p>
                  <a:pPr algn="ctr" eaLnBrk="0" fontAlgn="base" hangingPunct="0">
                    <a:spcBef>
                      <a:spcPct val="0"/>
                    </a:spcBef>
                    <a:spcAft>
                      <a:spcPct val="0"/>
                    </a:spcAft>
                  </a:pPr>
                  <a:endParaRPr lang="en-US" sz="1000" b="1">
                    <a:solidFill>
                      <a:srgbClr val="000000"/>
                    </a:solidFill>
                    <a:latin typeface="Times New Roman" pitchFamily="18" charset="0"/>
                  </a:endParaRPr>
                </a:p>
              </p:txBody>
            </p:sp>
            <p:sp>
              <p:nvSpPr>
                <p:cNvPr id="184" name="Freeform 5"/>
                <p:cNvSpPr>
                  <a:spLocks/>
                </p:cNvSpPr>
                <p:nvPr/>
              </p:nvSpPr>
              <p:spPr bwMode="auto">
                <a:xfrm>
                  <a:off x="1343026" y="1600199"/>
                  <a:ext cx="171449" cy="742950"/>
                </a:xfrm>
                <a:custGeom>
                  <a:avLst/>
                  <a:gdLst/>
                  <a:ahLst/>
                  <a:cxnLst>
                    <a:cxn ang="0">
                      <a:pos x="23" y="0"/>
                    </a:cxn>
                    <a:cxn ang="0">
                      <a:pos x="118" y="122"/>
                    </a:cxn>
                    <a:cxn ang="0">
                      <a:pos x="30" y="203"/>
                    </a:cxn>
                    <a:cxn ang="0">
                      <a:pos x="165" y="291"/>
                    </a:cxn>
                    <a:cxn ang="0">
                      <a:pos x="2" y="365"/>
                    </a:cxn>
                    <a:cxn ang="0">
                      <a:pos x="152" y="433"/>
                    </a:cxn>
                    <a:cxn ang="0">
                      <a:pos x="50" y="515"/>
                    </a:cxn>
                    <a:cxn ang="0">
                      <a:pos x="185" y="569"/>
                    </a:cxn>
                    <a:cxn ang="0">
                      <a:pos x="77" y="684"/>
                    </a:cxn>
                  </a:cxnLst>
                  <a:rect l="0" t="0" r="r" b="b"/>
                  <a:pathLst>
                    <a:path w="189" h="684">
                      <a:moveTo>
                        <a:pt x="23" y="0"/>
                      </a:moveTo>
                      <a:cubicBezTo>
                        <a:pt x="70" y="44"/>
                        <a:pt x="117" y="88"/>
                        <a:pt x="118" y="122"/>
                      </a:cubicBezTo>
                      <a:cubicBezTo>
                        <a:pt x="119" y="156"/>
                        <a:pt x="22" y="175"/>
                        <a:pt x="30" y="203"/>
                      </a:cubicBezTo>
                      <a:cubicBezTo>
                        <a:pt x="38" y="231"/>
                        <a:pt x="170" y="264"/>
                        <a:pt x="165" y="291"/>
                      </a:cubicBezTo>
                      <a:cubicBezTo>
                        <a:pt x="160" y="318"/>
                        <a:pt x="4" y="341"/>
                        <a:pt x="2" y="365"/>
                      </a:cubicBezTo>
                      <a:cubicBezTo>
                        <a:pt x="0" y="389"/>
                        <a:pt x="144" y="408"/>
                        <a:pt x="152" y="433"/>
                      </a:cubicBezTo>
                      <a:cubicBezTo>
                        <a:pt x="160" y="458"/>
                        <a:pt x="45" y="492"/>
                        <a:pt x="50" y="515"/>
                      </a:cubicBezTo>
                      <a:cubicBezTo>
                        <a:pt x="55" y="538"/>
                        <a:pt x="181" y="541"/>
                        <a:pt x="185" y="569"/>
                      </a:cubicBezTo>
                      <a:cubicBezTo>
                        <a:pt x="189" y="597"/>
                        <a:pt x="133" y="640"/>
                        <a:pt x="77" y="684"/>
                      </a:cubicBezTo>
                    </a:path>
                  </a:pathLst>
                </a:custGeom>
                <a:noFill/>
                <a:ln w="25400">
                  <a:solidFill>
                    <a:schemeClr val="bg1"/>
                  </a:solidFill>
                  <a:round/>
                  <a:headEnd/>
                  <a:tailEnd/>
                </a:ln>
                <a:effectLst/>
              </p:spPr>
              <p:txBody>
                <a:bodyPr/>
                <a:lstStyle/>
                <a:p>
                  <a:pPr algn="ctr" eaLnBrk="0" fontAlgn="base" hangingPunct="0">
                    <a:spcBef>
                      <a:spcPct val="0"/>
                    </a:spcBef>
                    <a:spcAft>
                      <a:spcPct val="0"/>
                    </a:spcAft>
                  </a:pPr>
                  <a:endParaRPr lang="en-US" sz="1000" b="1">
                    <a:solidFill>
                      <a:srgbClr val="000000"/>
                    </a:solidFill>
                    <a:latin typeface="Times New Roman" pitchFamily="18" charset="0"/>
                  </a:endParaRPr>
                </a:p>
              </p:txBody>
            </p:sp>
          </p:grpSp>
          <p:grpSp>
            <p:nvGrpSpPr>
              <p:cNvPr id="6" name="Group 198"/>
              <p:cNvGrpSpPr/>
              <p:nvPr/>
            </p:nvGrpSpPr>
            <p:grpSpPr>
              <a:xfrm flipH="1">
                <a:off x="6276041" y="4325627"/>
                <a:ext cx="566375" cy="526501"/>
                <a:chOff x="628649" y="1543051"/>
                <a:chExt cx="914398" cy="914400"/>
              </a:xfrm>
            </p:grpSpPr>
            <p:sp>
              <p:nvSpPr>
                <p:cNvPr id="200" name="Rectangle 199"/>
                <p:cNvSpPr/>
                <p:nvPr/>
              </p:nvSpPr>
              <p:spPr>
                <a:xfrm>
                  <a:off x="628649" y="1543051"/>
                  <a:ext cx="914398"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201" name="Freeform 5"/>
                <p:cNvSpPr>
                  <a:spLocks/>
                </p:cNvSpPr>
                <p:nvPr/>
              </p:nvSpPr>
              <p:spPr bwMode="auto">
                <a:xfrm>
                  <a:off x="657225" y="1628774"/>
                  <a:ext cx="171449" cy="742950"/>
                </a:xfrm>
                <a:custGeom>
                  <a:avLst/>
                  <a:gdLst/>
                  <a:ahLst/>
                  <a:cxnLst>
                    <a:cxn ang="0">
                      <a:pos x="23" y="0"/>
                    </a:cxn>
                    <a:cxn ang="0">
                      <a:pos x="118" y="122"/>
                    </a:cxn>
                    <a:cxn ang="0">
                      <a:pos x="30" y="203"/>
                    </a:cxn>
                    <a:cxn ang="0">
                      <a:pos x="165" y="291"/>
                    </a:cxn>
                    <a:cxn ang="0">
                      <a:pos x="2" y="365"/>
                    </a:cxn>
                    <a:cxn ang="0">
                      <a:pos x="152" y="433"/>
                    </a:cxn>
                    <a:cxn ang="0">
                      <a:pos x="50" y="515"/>
                    </a:cxn>
                    <a:cxn ang="0">
                      <a:pos x="185" y="569"/>
                    </a:cxn>
                    <a:cxn ang="0">
                      <a:pos x="77" y="684"/>
                    </a:cxn>
                  </a:cxnLst>
                  <a:rect l="0" t="0" r="r" b="b"/>
                  <a:pathLst>
                    <a:path w="189" h="684">
                      <a:moveTo>
                        <a:pt x="23" y="0"/>
                      </a:moveTo>
                      <a:cubicBezTo>
                        <a:pt x="70" y="44"/>
                        <a:pt x="117" y="88"/>
                        <a:pt x="118" y="122"/>
                      </a:cubicBezTo>
                      <a:cubicBezTo>
                        <a:pt x="119" y="156"/>
                        <a:pt x="22" y="175"/>
                        <a:pt x="30" y="203"/>
                      </a:cubicBezTo>
                      <a:cubicBezTo>
                        <a:pt x="38" y="231"/>
                        <a:pt x="170" y="264"/>
                        <a:pt x="165" y="291"/>
                      </a:cubicBezTo>
                      <a:cubicBezTo>
                        <a:pt x="160" y="318"/>
                        <a:pt x="4" y="341"/>
                        <a:pt x="2" y="365"/>
                      </a:cubicBezTo>
                      <a:cubicBezTo>
                        <a:pt x="0" y="389"/>
                        <a:pt x="144" y="408"/>
                        <a:pt x="152" y="433"/>
                      </a:cubicBezTo>
                      <a:cubicBezTo>
                        <a:pt x="160" y="458"/>
                        <a:pt x="45" y="492"/>
                        <a:pt x="50" y="515"/>
                      </a:cubicBezTo>
                      <a:cubicBezTo>
                        <a:pt x="55" y="538"/>
                        <a:pt x="181" y="541"/>
                        <a:pt x="185" y="569"/>
                      </a:cubicBezTo>
                      <a:cubicBezTo>
                        <a:pt x="189" y="597"/>
                        <a:pt x="133" y="640"/>
                        <a:pt x="77" y="684"/>
                      </a:cubicBezTo>
                    </a:path>
                  </a:pathLst>
                </a:custGeom>
                <a:noFill/>
                <a:ln w="25400">
                  <a:solidFill>
                    <a:schemeClr val="bg1"/>
                  </a:solidFill>
                  <a:round/>
                  <a:headEnd/>
                  <a:tailEnd/>
                </a:ln>
                <a:effectLst/>
              </p:spPr>
              <p:txBody>
                <a:bodyPr/>
                <a:lstStyle/>
                <a:p>
                  <a:pPr algn="ctr" eaLnBrk="0" fontAlgn="base" hangingPunct="0">
                    <a:spcBef>
                      <a:spcPct val="0"/>
                    </a:spcBef>
                    <a:spcAft>
                      <a:spcPct val="0"/>
                    </a:spcAft>
                  </a:pPr>
                  <a:endParaRPr lang="en-US" sz="1000" b="1">
                    <a:solidFill>
                      <a:srgbClr val="000000"/>
                    </a:solidFill>
                    <a:latin typeface="Times New Roman" pitchFamily="18" charset="0"/>
                  </a:endParaRPr>
                </a:p>
              </p:txBody>
            </p:sp>
            <p:sp>
              <p:nvSpPr>
                <p:cNvPr id="202" name="Freeform 5"/>
                <p:cNvSpPr>
                  <a:spLocks/>
                </p:cNvSpPr>
                <p:nvPr/>
              </p:nvSpPr>
              <p:spPr bwMode="auto">
                <a:xfrm>
                  <a:off x="828674" y="1619249"/>
                  <a:ext cx="171449" cy="742950"/>
                </a:xfrm>
                <a:custGeom>
                  <a:avLst/>
                  <a:gdLst/>
                  <a:ahLst/>
                  <a:cxnLst>
                    <a:cxn ang="0">
                      <a:pos x="23" y="0"/>
                    </a:cxn>
                    <a:cxn ang="0">
                      <a:pos x="118" y="122"/>
                    </a:cxn>
                    <a:cxn ang="0">
                      <a:pos x="30" y="203"/>
                    </a:cxn>
                    <a:cxn ang="0">
                      <a:pos x="165" y="291"/>
                    </a:cxn>
                    <a:cxn ang="0">
                      <a:pos x="2" y="365"/>
                    </a:cxn>
                    <a:cxn ang="0">
                      <a:pos x="152" y="433"/>
                    </a:cxn>
                    <a:cxn ang="0">
                      <a:pos x="50" y="515"/>
                    </a:cxn>
                    <a:cxn ang="0">
                      <a:pos x="185" y="569"/>
                    </a:cxn>
                    <a:cxn ang="0">
                      <a:pos x="77" y="684"/>
                    </a:cxn>
                  </a:cxnLst>
                  <a:rect l="0" t="0" r="r" b="b"/>
                  <a:pathLst>
                    <a:path w="189" h="684">
                      <a:moveTo>
                        <a:pt x="23" y="0"/>
                      </a:moveTo>
                      <a:cubicBezTo>
                        <a:pt x="70" y="44"/>
                        <a:pt x="117" y="88"/>
                        <a:pt x="118" y="122"/>
                      </a:cubicBezTo>
                      <a:cubicBezTo>
                        <a:pt x="119" y="156"/>
                        <a:pt x="22" y="175"/>
                        <a:pt x="30" y="203"/>
                      </a:cubicBezTo>
                      <a:cubicBezTo>
                        <a:pt x="38" y="231"/>
                        <a:pt x="170" y="264"/>
                        <a:pt x="165" y="291"/>
                      </a:cubicBezTo>
                      <a:cubicBezTo>
                        <a:pt x="160" y="318"/>
                        <a:pt x="4" y="341"/>
                        <a:pt x="2" y="365"/>
                      </a:cubicBezTo>
                      <a:cubicBezTo>
                        <a:pt x="0" y="389"/>
                        <a:pt x="144" y="408"/>
                        <a:pt x="152" y="433"/>
                      </a:cubicBezTo>
                      <a:cubicBezTo>
                        <a:pt x="160" y="458"/>
                        <a:pt x="45" y="492"/>
                        <a:pt x="50" y="515"/>
                      </a:cubicBezTo>
                      <a:cubicBezTo>
                        <a:pt x="55" y="538"/>
                        <a:pt x="181" y="541"/>
                        <a:pt x="185" y="569"/>
                      </a:cubicBezTo>
                      <a:cubicBezTo>
                        <a:pt x="189" y="597"/>
                        <a:pt x="133" y="640"/>
                        <a:pt x="77" y="684"/>
                      </a:cubicBezTo>
                    </a:path>
                  </a:pathLst>
                </a:custGeom>
                <a:noFill/>
                <a:ln w="25400">
                  <a:solidFill>
                    <a:schemeClr val="bg1"/>
                  </a:solidFill>
                  <a:round/>
                  <a:headEnd/>
                  <a:tailEnd/>
                </a:ln>
                <a:effectLst/>
              </p:spPr>
              <p:txBody>
                <a:bodyPr/>
                <a:lstStyle/>
                <a:p>
                  <a:pPr algn="ctr" eaLnBrk="0" fontAlgn="base" hangingPunct="0">
                    <a:spcBef>
                      <a:spcPct val="0"/>
                    </a:spcBef>
                    <a:spcAft>
                      <a:spcPct val="0"/>
                    </a:spcAft>
                  </a:pPr>
                  <a:endParaRPr lang="en-US" sz="1000" b="1">
                    <a:solidFill>
                      <a:srgbClr val="000000"/>
                    </a:solidFill>
                    <a:latin typeface="Times New Roman" pitchFamily="18" charset="0"/>
                  </a:endParaRPr>
                </a:p>
              </p:txBody>
            </p:sp>
            <p:sp>
              <p:nvSpPr>
                <p:cNvPr id="203" name="Freeform 5"/>
                <p:cNvSpPr>
                  <a:spLocks/>
                </p:cNvSpPr>
                <p:nvPr/>
              </p:nvSpPr>
              <p:spPr bwMode="auto">
                <a:xfrm>
                  <a:off x="1000123" y="1609725"/>
                  <a:ext cx="171449" cy="742950"/>
                </a:xfrm>
                <a:custGeom>
                  <a:avLst/>
                  <a:gdLst/>
                  <a:ahLst/>
                  <a:cxnLst>
                    <a:cxn ang="0">
                      <a:pos x="23" y="0"/>
                    </a:cxn>
                    <a:cxn ang="0">
                      <a:pos x="118" y="122"/>
                    </a:cxn>
                    <a:cxn ang="0">
                      <a:pos x="30" y="203"/>
                    </a:cxn>
                    <a:cxn ang="0">
                      <a:pos x="165" y="291"/>
                    </a:cxn>
                    <a:cxn ang="0">
                      <a:pos x="2" y="365"/>
                    </a:cxn>
                    <a:cxn ang="0">
                      <a:pos x="152" y="433"/>
                    </a:cxn>
                    <a:cxn ang="0">
                      <a:pos x="50" y="515"/>
                    </a:cxn>
                    <a:cxn ang="0">
                      <a:pos x="185" y="569"/>
                    </a:cxn>
                    <a:cxn ang="0">
                      <a:pos x="77" y="684"/>
                    </a:cxn>
                  </a:cxnLst>
                  <a:rect l="0" t="0" r="r" b="b"/>
                  <a:pathLst>
                    <a:path w="189" h="684">
                      <a:moveTo>
                        <a:pt x="23" y="0"/>
                      </a:moveTo>
                      <a:cubicBezTo>
                        <a:pt x="70" y="44"/>
                        <a:pt x="117" y="88"/>
                        <a:pt x="118" y="122"/>
                      </a:cubicBezTo>
                      <a:cubicBezTo>
                        <a:pt x="119" y="156"/>
                        <a:pt x="22" y="175"/>
                        <a:pt x="30" y="203"/>
                      </a:cubicBezTo>
                      <a:cubicBezTo>
                        <a:pt x="38" y="231"/>
                        <a:pt x="170" y="264"/>
                        <a:pt x="165" y="291"/>
                      </a:cubicBezTo>
                      <a:cubicBezTo>
                        <a:pt x="160" y="318"/>
                        <a:pt x="4" y="341"/>
                        <a:pt x="2" y="365"/>
                      </a:cubicBezTo>
                      <a:cubicBezTo>
                        <a:pt x="0" y="389"/>
                        <a:pt x="144" y="408"/>
                        <a:pt x="152" y="433"/>
                      </a:cubicBezTo>
                      <a:cubicBezTo>
                        <a:pt x="160" y="458"/>
                        <a:pt x="45" y="492"/>
                        <a:pt x="50" y="515"/>
                      </a:cubicBezTo>
                      <a:cubicBezTo>
                        <a:pt x="55" y="538"/>
                        <a:pt x="181" y="541"/>
                        <a:pt x="185" y="569"/>
                      </a:cubicBezTo>
                      <a:cubicBezTo>
                        <a:pt x="189" y="597"/>
                        <a:pt x="133" y="640"/>
                        <a:pt x="77" y="684"/>
                      </a:cubicBezTo>
                    </a:path>
                  </a:pathLst>
                </a:custGeom>
                <a:noFill/>
                <a:ln w="25400">
                  <a:solidFill>
                    <a:schemeClr val="bg1"/>
                  </a:solidFill>
                  <a:round/>
                  <a:headEnd/>
                  <a:tailEnd/>
                </a:ln>
                <a:effectLst/>
              </p:spPr>
              <p:txBody>
                <a:bodyPr/>
                <a:lstStyle/>
                <a:p>
                  <a:pPr algn="ctr" eaLnBrk="0" fontAlgn="base" hangingPunct="0">
                    <a:spcBef>
                      <a:spcPct val="0"/>
                    </a:spcBef>
                    <a:spcAft>
                      <a:spcPct val="0"/>
                    </a:spcAft>
                  </a:pPr>
                  <a:endParaRPr lang="en-US" sz="1000" b="1">
                    <a:solidFill>
                      <a:srgbClr val="000000"/>
                    </a:solidFill>
                    <a:latin typeface="Times New Roman" pitchFamily="18" charset="0"/>
                  </a:endParaRPr>
                </a:p>
              </p:txBody>
            </p:sp>
            <p:sp>
              <p:nvSpPr>
                <p:cNvPr id="204" name="Freeform 5"/>
                <p:cNvSpPr>
                  <a:spLocks/>
                </p:cNvSpPr>
                <p:nvPr/>
              </p:nvSpPr>
              <p:spPr bwMode="auto">
                <a:xfrm>
                  <a:off x="1171572" y="1609725"/>
                  <a:ext cx="171449" cy="742950"/>
                </a:xfrm>
                <a:custGeom>
                  <a:avLst/>
                  <a:gdLst/>
                  <a:ahLst/>
                  <a:cxnLst>
                    <a:cxn ang="0">
                      <a:pos x="23" y="0"/>
                    </a:cxn>
                    <a:cxn ang="0">
                      <a:pos x="118" y="122"/>
                    </a:cxn>
                    <a:cxn ang="0">
                      <a:pos x="30" y="203"/>
                    </a:cxn>
                    <a:cxn ang="0">
                      <a:pos x="165" y="291"/>
                    </a:cxn>
                    <a:cxn ang="0">
                      <a:pos x="2" y="365"/>
                    </a:cxn>
                    <a:cxn ang="0">
                      <a:pos x="152" y="433"/>
                    </a:cxn>
                    <a:cxn ang="0">
                      <a:pos x="50" y="515"/>
                    </a:cxn>
                    <a:cxn ang="0">
                      <a:pos x="185" y="569"/>
                    </a:cxn>
                    <a:cxn ang="0">
                      <a:pos x="77" y="684"/>
                    </a:cxn>
                  </a:cxnLst>
                  <a:rect l="0" t="0" r="r" b="b"/>
                  <a:pathLst>
                    <a:path w="189" h="684">
                      <a:moveTo>
                        <a:pt x="23" y="0"/>
                      </a:moveTo>
                      <a:cubicBezTo>
                        <a:pt x="70" y="44"/>
                        <a:pt x="117" y="88"/>
                        <a:pt x="118" y="122"/>
                      </a:cubicBezTo>
                      <a:cubicBezTo>
                        <a:pt x="119" y="156"/>
                        <a:pt x="22" y="175"/>
                        <a:pt x="30" y="203"/>
                      </a:cubicBezTo>
                      <a:cubicBezTo>
                        <a:pt x="38" y="231"/>
                        <a:pt x="170" y="264"/>
                        <a:pt x="165" y="291"/>
                      </a:cubicBezTo>
                      <a:cubicBezTo>
                        <a:pt x="160" y="318"/>
                        <a:pt x="4" y="341"/>
                        <a:pt x="2" y="365"/>
                      </a:cubicBezTo>
                      <a:cubicBezTo>
                        <a:pt x="0" y="389"/>
                        <a:pt x="144" y="408"/>
                        <a:pt x="152" y="433"/>
                      </a:cubicBezTo>
                      <a:cubicBezTo>
                        <a:pt x="160" y="458"/>
                        <a:pt x="45" y="492"/>
                        <a:pt x="50" y="515"/>
                      </a:cubicBezTo>
                      <a:cubicBezTo>
                        <a:pt x="55" y="538"/>
                        <a:pt x="181" y="541"/>
                        <a:pt x="185" y="569"/>
                      </a:cubicBezTo>
                      <a:cubicBezTo>
                        <a:pt x="189" y="597"/>
                        <a:pt x="133" y="640"/>
                        <a:pt x="77" y="684"/>
                      </a:cubicBezTo>
                    </a:path>
                  </a:pathLst>
                </a:custGeom>
                <a:noFill/>
                <a:ln w="25400">
                  <a:solidFill>
                    <a:schemeClr val="bg1"/>
                  </a:solidFill>
                  <a:round/>
                  <a:headEnd/>
                  <a:tailEnd/>
                </a:ln>
                <a:effectLst/>
              </p:spPr>
              <p:txBody>
                <a:bodyPr/>
                <a:lstStyle/>
                <a:p>
                  <a:pPr algn="ctr" eaLnBrk="0" fontAlgn="base" hangingPunct="0">
                    <a:spcBef>
                      <a:spcPct val="0"/>
                    </a:spcBef>
                    <a:spcAft>
                      <a:spcPct val="0"/>
                    </a:spcAft>
                  </a:pPr>
                  <a:endParaRPr lang="en-US" sz="1000" b="1">
                    <a:solidFill>
                      <a:srgbClr val="000000"/>
                    </a:solidFill>
                    <a:latin typeface="Times New Roman" pitchFamily="18" charset="0"/>
                  </a:endParaRPr>
                </a:p>
              </p:txBody>
            </p:sp>
            <p:sp>
              <p:nvSpPr>
                <p:cNvPr id="205" name="Freeform 5"/>
                <p:cNvSpPr>
                  <a:spLocks/>
                </p:cNvSpPr>
                <p:nvPr/>
              </p:nvSpPr>
              <p:spPr bwMode="auto">
                <a:xfrm>
                  <a:off x="1343026" y="1600199"/>
                  <a:ext cx="171449" cy="742950"/>
                </a:xfrm>
                <a:custGeom>
                  <a:avLst/>
                  <a:gdLst/>
                  <a:ahLst/>
                  <a:cxnLst>
                    <a:cxn ang="0">
                      <a:pos x="23" y="0"/>
                    </a:cxn>
                    <a:cxn ang="0">
                      <a:pos x="118" y="122"/>
                    </a:cxn>
                    <a:cxn ang="0">
                      <a:pos x="30" y="203"/>
                    </a:cxn>
                    <a:cxn ang="0">
                      <a:pos x="165" y="291"/>
                    </a:cxn>
                    <a:cxn ang="0">
                      <a:pos x="2" y="365"/>
                    </a:cxn>
                    <a:cxn ang="0">
                      <a:pos x="152" y="433"/>
                    </a:cxn>
                    <a:cxn ang="0">
                      <a:pos x="50" y="515"/>
                    </a:cxn>
                    <a:cxn ang="0">
                      <a:pos x="185" y="569"/>
                    </a:cxn>
                    <a:cxn ang="0">
                      <a:pos x="77" y="684"/>
                    </a:cxn>
                  </a:cxnLst>
                  <a:rect l="0" t="0" r="r" b="b"/>
                  <a:pathLst>
                    <a:path w="189" h="684">
                      <a:moveTo>
                        <a:pt x="23" y="0"/>
                      </a:moveTo>
                      <a:cubicBezTo>
                        <a:pt x="70" y="44"/>
                        <a:pt x="117" y="88"/>
                        <a:pt x="118" y="122"/>
                      </a:cubicBezTo>
                      <a:cubicBezTo>
                        <a:pt x="119" y="156"/>
                        <a:pt x="22" y="175"/>
                        <a:pt x="30" y="203"/>
                      </a:cubicBezTo>
                      <a:cubicBezTo>
                        <a:pt x="38" y="231"/>
                        <a:pt x="170" y="264"/>
                        <a:pt x="165" y="291"/>
                      </a:cubicBezTo>
                      <a:cubicBezTo>
                        <a:pt x="160" y="318"/>
                        <a:pt x="4" y="341"/>
                        <a:pt x="2" y="365"/>
                      </a:cubicBezTo>
                      <a:cubicBezTo>
                        <a:pt x="0" y="389"/>
                        <a:pt x="144" y="408"/>
                        <a:pt x="152" y="433"/>
                      </a:cubicBezTo>
                      <a:cubicBezTo>
                        <a:pt x="160" y="458"/>
                        <a:pt x="45" y="492"/>
                        <a:pt x="50" y="515"/>
                      </a:cubicBezTo>
                      <a:cubicBezTo>
                        <a:pt x="55" y="538"/>
                        <a:pt x="181" y="541"/>
                        <a:pt x="185" y="569"/>
                      </a:cubicBezTo>
                      <a:cubicBezTo>
                        <a:pt x="189" y="597"/>
                        <a:pt x="133" y="640"/>
                        <a:pt x="77" y="684"/>
                      </a:cubicBezTo>
                    </a:path>
                  </a:pathLst>
                </a:custGeom>
                <a:noFill/>
                <a:ln w="25400">
                  <a:solidFill>
                    <a:schemeClr val="bg1"/>
                  </a:solidFill>
                  <a:round/>
                  <a:headEnd/>
                  <a:tailEnd/>
                </a:ln>
                <a:effectLst/>
              </p:spPr>
              <p:txBody>
                <a:bodyPr/>
                <a:lstStyle/>
                <a:p>
                  <a:pPr algn="ctr" eaLnBrk="0" fontAlgn="base" hangingPunct="0">
                    <a:spcBef>
                      <a:spcPct val="0"/>
                    </a:spcBef>
                    <a:spcAft>
                      <a:spcPct val="0"/>
                    </a:spcAft>
                  </a:pPr>
                  <a:endParaRPr lang="en-US" sz="1000" b="1">
                    <a:solidFill>
                      <a:srgbClr val="000000"/>
                    </a:solidFill>
                    <a:latin typeface="Times New Roman" pitchFamily="18" charset="0"/>
                  </a:endParaRPr>
                </a:p>
              </p:txBody>
            </p:sp>
          </p:grpSp>
        </p:grpSp>
        <p:grpSp>
          <p:nvGrpSpPr>
            <p:cNvPr id="7" name="Group 221"/>
            <p:cNvGrpSpPr/>
            <p:nvPr/>
          </p:nvGrpSpPr>
          <p:grpSpPr>
            <a:xfrm>
              <a:off x="6913350" y="3742215"/>
              <a:ext cx="566375" cy="1116838"/>
              <a:chOff x="6276041" y="3735290"/>
              <a:chExt cx="566375" cy="1116838"/>
            </a:xfrm>
          </p:grpSpPr>
          <p:grpSp>
            <p:nvGrpSpPr>
              <p:cNvPr id="8" name="Group 177"/>
              <p:cNvGrpSpPr/>
              <p:nvPr/>
            </p:nvGrpSpPr>
            <p:grpSpPr>
              <a:xfrm flipH="1">
                <a:off x="6276041" y="3735290"/>
                <a:ext cx="566375" cy="526501"/>
                <a:chOff x="628649" y="1543051"/>
                <a:chExt cx="914398" cy="914400"/>
              </a:xfrm>
            </p:grpSpPr>
            <p:sp>
              <p:nvSpPr>
                <p:cNvPr id="231" name="Rectangle 230"/>
                <p:cNvSpPr/>
                <p:nvPr/>
              </p:nvSpPr>
              <p:spPr>
                <a:xfrm>
                  <a:off x="628649" y="1543051"/>
                  <a:ext cx="914398"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232" name="Freeform 5"/>
                <p:cNvSpPr>
                  <a:spLocks/>
                </p:cNvSpPr>
                <p:nvPr/>
              </p:nvSpPr>
              <p:spPr bwMode="auto">
                <a:xfrm>
                  <a:off x="657225" y="1628774"/>
                  <a:ext cx="171449" cy="742950"/>
                </a:xfrm>
                <a:custGeom>
                  <a:avLst/>
                  <a:gdLst/>
                  <a:ahLst/>
                  <a:cxnLst>
                    <a:cxn ang="0">
                      <a:pos x="23" y="0"/>
                    </a:cxn>
                    <a:cxn ang="0">
                      <a:pos x="118" y="122"/>
                    </a:cxn>
                    <a:cxn ang="0">
                      <a:pos x="30" y="203"/>
                    </a:cxn>
                    <a:cxn ang="0">
                      <a:pos x="165" y="291"/>
                    </a:cxn>
                    <a:cxn ang="0">
                      <a:pos x="2" y="365"/>
                    </a:cxn>
                    <a:cxn ang="0">
                      <a:pos x="152" y="433"/>
                    </a:cxn>
                    <a:cxn ang="0">
                      <a:pos x="50" y="515"/>
                    </a:cxn>
                    <a:cxn ang="0">
                      <a:pos x="185" y="569"/>
                    </a:cxn>
                    <a:cxn ang="0">
                      <a:pos x="77" y="684"/>
                    </a:cxn>
                  </a:cxnLst>
                  <a:rect l="0" t="0" r="r" b="b"/>
                  <a:pathLst>
                    <a:path w="189" h="684">
                      <a:moveTo>
                        <a:pt x="23" y="0"/>
                      </a:moveTo>
                      <a:cubicBezTo>
                        <a:pt x="70" y="44"/>
                        <a:pt x="117" y="88"/>
                        <a:pt x="118" y="122"/>
                      </a:cubicBezTo>
                      <a:cubicBezTo>
                        <a:pt x="119" y="156"/>
                        <a:pt x="22" y="175"/>
                        <a:pt x="30" y="203"/>
                      </a:cubicBezTo>
                      <a:cubicBezTo>
                        <a:pt x="38" y="231"/>
                        <a:pt x="170" y="264"/>
                        <a:pt x="165" y="291"/>
                      </a:cubicBezTo>
                      <a:cubicBezTo>
                        <a:pt x="160" y="318"/>
                        <a:pt x="4" y="341"/>
                        <a:pt x="2" y="365"/>
                      </a:cubicBezTo>
                      <a:cubicBezTo>
                        <a:pt x="0" y="389"/>
                        <a:pt x="144" y="408"/>
                        <a:pt x="152" y="433"/>
                      </a:cubicBezTo>
                      <a:cubicBezTo>
                        <a:pt x="160" y="458"/>
                        <a:pt x="45" y="492"/>
                        <a:pt x="50" y="515"/>
                      </a:cubicBezTo>
                      <a:cubicBezTo>
                        <a:pt x="55" y="538"/>
                        <a:pt x="181" y="541"/>
                        <a:pt x="185" y="569"/>
                      </a:cubicBezTo>
                      <a:cubicBezTo>
                        <a:pt x="189" y="597"/>
                        <a:pt x="133" y="640"/>
                        <a:pt x="77" y="684"/>
                      </a:cubicBezTo>
                    </a:path>
                  </a:pathLst>
                </a:custGeom>
                <a:noFill/>
                <a:ln w="25400">
                  <a:solidFill>
                    <a:schemeClr val="bg1"/>
                  </a:solidFill>
                  <a:round/>
                  <a:headEnd/>
                  <a:tailEnd/>
                </a:ln>
                <a:effectLst/>
              </p:spPr>
              <p:txBody>
                <a:bodyPr/>
                <a:lstStyle/>
                <a:p>
                  <a:pPr algn="ctr" eaLnBrk="0" fontAlgn="base" hangingPunct="0">
                    <a:spcBef>
                      <a:spcPct val="0"/>
                    </a:spcBef>
                    <a:spcAft>
                      <a:spcPct val="0"/>
                    </a:spcAft>
                  </a:pPr>
                  <a:endParaRPr lang="en-US" sz="1000" b="1">
                    <a:solidFill>
                      <a:srgbClr val="000000"/>
                    </a:solidFill>
                    <a:latin typeface="Times New Roman" pitchFamily="18" charset="0"/>
                  </a:endParaRPr>
                </a:p>
              </p:txBody>
            </p:sp>
            <p:sp>
              <p:nvSpPr>
                <p:cNvPr id="233" name="Freeform 5"/>
                <p:cNvSpPr>
                  <a:spLocks/>
                </p:cNvSpPr>
                <p:nvPr/>
              </p:nvSpPr>
              <p:spPr bwMode="auto">
                <a:xfrm>
                  <a:off x="828674" y="1619249"/>
                  <a:ext cx="171449" cy="742950"/>
                </a:xfrm>
                <a:custGeom>
                  <a:avLst/>
                  <a:gdLst/>
                  <a:ahLst/>
                  <a:cxnLst>
                    <a:cxn ang="0">
                      <a:pos x="23" y="0"/>
                    </a:cxn>
                    <a:cxn ang="0">
                      <a:pos x="118" y="122"/>
                    </a:cxn>
                    <a:cxn ang="0">
                      <a:pos x="30" y="203"/>
                    </a:cxn>
                    <a:cxn ang="0">
                      <a:pos x="165" y="291"/>
                    </a:cxn>
                    <a:cxn ang="0">
                      <a:pos x="2" y="365"/>
                    </a:cxn>
                    <a:cxn ang="0">
                      <a:pos x="152" y="433"/>
                    </a:cxn>
                    <a:cxn ang="0">
                      <a:pos x="50" y="515"/>
                    </a:cxn>
                    <a:cxn ang="0">
                      <a:pos x="185" y="569"/>
                    </a:cxn>
                    <a:cxn ang="0">
                      <a:pos x="77" y="684"/>
                    </a:cxn>
                  </a:cxnLst>
                  <a:rect l="0" t="0" r="r" b="b"/>
                  <a:pathLst>
                    <a:path w="189" h="684">
                      <a:moveTo>
                        <a:pt x="23" y="0"/>
                      </a:moveTo>
                      <a:cubicBezTo>
                        <a:pt x="70" y="44"/>
                        <a:pt x="117" y="88"/>
                        <a:pt x="118" y="122"/>
                      </a:cubicBezTo>
                      <a:cubicBezTo>
                        <a:pt x="119" y="156"/>
                        <a:pt x="22" y="175"/>
                        <a:pt x="30" y="203"/>
                      </a:cubicBezTo>
                      <a:cubicBezTo>
                        <a:pt x="38" y="231"/>
                        <a:pt x="170" y="264"/>
                        <a:pt x="165" y="291"/>
                      </a:cubicBezTo>
                      <a:cubicBezTo>
                        <a:pt x="160" y="318"/>
                        <a:pt x="4" y="341"/>
                        <a:pt x="2" y="365"/>
                      </a:cubicBezTo>
                      <a:cubicBezTo>
                        <a:pt x="0" y="389"/>
                        <a:pt x="144" y="408"/>
                        <a:pt x="152" y="433"/>
                      </a:cubicBezTo>
                      <a:cubicBezTo>
                        <a:pt x="160" y="458"/>
                        <a:pt x="45" y="492"/>
                        <a:pt x="50" y="515"/>
                      </a:cubicBezTo>
                      <a:cubicBezTo>
                        <a:pt x="55" y="538"/>
                        <a:pt x="181" y="541"/>
                        <a:pt x="185" y="569"/>
                      </a:cubicBezTo>
                      <a:cubicBezTo>
                        <a:pt x="189" y="597"/>
                        <a:pt x="133" y="640"/>
                        <a:pt x="77" y="684"/>
                      </a:cubicBezTo>
                    </a:path>
                  </a:pathLst>
                </a:custGeom>
                <a:noFill/>
                <a:ln w="25400">
                  <a:solidFill>
                    <a:schemeClr val="bg1"/>
                  </a:solidFill>
                  <a:round/>
                  <a:headEnd/>
                  <a:tailEnd/>
                </a:ln>
                <a:effectLst/>
              </p:spPr>
              <p:txBody>
                <a:bodyPr/>
                <a:lstStyle/>
                <a:p>
                  <a:pPr algn="ctr" eaLnBrk="0" fontAlgn="base" hangingPunct="0">
                    <a:spcBef>
                      <a:spcPct val="0"/>
                    </a:spcBef>
                    <a:spcAft>
                      <a:spcPct val="0"/>
                    </a:spcAft>
                  </a:pPr>
                  <a:endParaRPr lang="en-US" sz="1000" b="1">
                    <a:solidFill>
                      <a:srgbClr val="000000"/>
                    </a:solidFill>
                    <a:latin typeface="Times New Roman" pitchFamily="18" charset="0"/>
                  </a:endParaRPr>
                </a:p>
              </p:txBody>
            </p:sp>
            <p:sp>
              <p:nvSpPr>
                <p:cNvPr id="234" name="Freeform 5"/>
                <p:cNvSpPr>
                  <a:spLocks/>
                </p:cNvSpPr>
                <p:nvPr/>
              </p:nvSpPr>
              <p:spPr bwMode="auto">
                <a:xfrm>
                  <a:off x="1000123" y="1609725"/>
                  <a:ext cx="171449" cy="742950"/>
                </a:xfrm>
                <a:custGeom>
                  <a:avLst/>
                  <a:gdLst/>
                  <a:ahLst/>
                  <a:cxnLst>
                    <a:cxn ang="0">
                      <a:pos x="23" y="0"/>
                    </a:cxn>
                    <a:cxn ang="0">
                      <a:pos x="118" y="122"/>
                    </a:cxn>
                    <a:cxn ang="0">
                      <a:pos x="30" y="203"/>
                    </a:cxn>
                    <a:cxn ang="0">
                      <a:pos x="165" y="291"/>
                    </a:cxn>
                    <a:cxn ang="0">
                      <a:pos x="2" y="365"/>
                    </a:cxn>
                    <a:cxn ang="0">
                      <a:pos x="152" y="433"/>
                    </a:cxn>
                    <a:cxn ang="0">
                      <a:pos x="50" y="515"/>
                    </a:cxn>
                    <a:cxn ang="0">
                      <a:pos x="185" y="569"/>
                    </a:cxn>
                    <a:cxn ang="0">
                      <a:pos x="77" y="684"/>
                    </a:cxn>
                  </a:cxnLst>
                  <a:rect l="0" t="0" r="r" b="b"/>
                  <a:pathLst>
                    <a:path w="189" h="684">
                      <a:moveTo>
                        <a:pt x="23" y="0"/>
                      </a:moveTo>
                      <a:cubicBezTo>
                        <a:pt x="70" y="44"/>
                        <a:pt x="117" y="88"/>
                        <a:pt x="118" y="122"/>
                      </a:cubicBezTo>
                      <a:cubicBezTo>
                        <a:pt x="119" y="156"/>
                        <a:pt x="22" y="175"/>
                        <a:pt x="30" y="203"/>
                      </a:cubicBezTo>
                      <a:cubicBezTo>
                        <a:pt x="38" y="231"/>
                        <a:pt x="170" y="264"/>
                        <a:pt x="165" y="291"/>
                      </a:cubicBezTo>
                      <a:cubicBezTo>
                        <a:pt x="160" y="318"/>
                        <a:pt x="4" y="341"/>
                        <a:pt x="2" y="365"/>
                      </a:cubicBezTo>
                      <a:cubicBezTo>
                        <a:pt x="0" y="389"/>
                        <a:pt x="144" y="408"/>
                        <a:pt x="152" y="433"/>
                      </a:cubicBezTo>
                      <a:cubicBezTo>
                        <a:pt x="160" y="458"/>
                        <a:pt x="45" y="492"/>
                        <a:pt x="50" y="515"/>
                      </a:cubicBezTo>
                      <a:cubicBezTo>
                        <a:pt x="55" y="538"/>
                        <a:pt x="181" y="541"/>
                        <a:pt x="185" y="569"/>
                      </a:cubicBezTo>
                      <a:cubicBezTo>
                        <a:pt x="189" y="597"/>
                        <a:pt x="133" y="640"/>
                        <a:pt x="77" y="684"/>
                      </a:cubicBezTo>
                    </a:path>
                  </a:pathLst>
                </a:custGeom>
                <a:noFill/>
                <a:ln w="25400">
                  <a:solidFill>
                    <a:schemeClr val="bg1"/>
                  </a:solidFill>
                  <a:round/>
                  <a:headEnd/>
                  <a:tailEnd/>
                </a:ln>
                <a:effectLst/>
              </p:spPr>
              <p:txBody>
                <a:bodyPr/>
                <a:lstStyle/>
                <a:p>
                  <a:pPr algn="ctr" eaLnBrk="0" fontAlgn="base" hangingPunct="0">
                    <a:spcBef>
                      <a:spcPct val="0"/>
                    </a:spcBef>
                    <a:spcAft>
                      <a:spcPct val="0"/>
                    </a:spcAft>
                  </a:pPr>
                  <a:endParaRPr lang="en-US" sz="1000" b="1">
                    <a:solidFill>
                      <a:srgbClr val="000000"/>
                    </a:solidFill>
                    <a:latin typeface="Times New Roman" pitchFamily="18" charset="0"/>
                  </a:endParaRPr>
                </a:p>
              </p:txBody>
            </p:sp>
            <p:sp>
              <p:nvSpPr>
                <p:cNvPr id="235" name="Freeform 5"/>
                <p:cNvSpPr>
                  <a:spLocks/>
                </p:cNvSpPr>
                <p:nvPr/>
              </p:nvSpPr>
              <p:spPr bwMode="auto">
                <a:xfrm>
                  <a:off x="1171572" y="1609725"/>
                  <a:ext cx="171449" cy="742950"/>
                </a:xfrm>
                <a:custGeom>
                  <a:avLst/>
                  <a:gdLst/>
                  <a:ahLst/>
                  <a:cxnLst>
                    <a:cxn ang="0">
                      <a:pos x="23" y="0"/>
                    </a:cxn>
                    <a:cxn ang="0">
                      <a:pos x="118" y="122"/>
                    </a:cxn>
                    <a:cxn ang="0">
                      <a:pos x="30" y="203"/>
                    </a:cxn>
                    <a:cxn ang="0">
                      <a:pos x="165" y="291"/>
                    </a:cxn>
                    <a:cxn ang="0">
                      <a:pos x="2" y="365"/>
                    </a:cxn>
                    <a:cxn ang="0">
                      <a:pos x="152" y="433"/>
                    </a:cxn>
                    <a:cxn ang="0">
                      <a:pos x="50" y="515"/>
                    </a:cxn>
                    <a:cxn ang="0">
                      <a:pos x="185" y="569"/>
                    </a:cxn>
                    <a:cxn ang="0">
                      <a:pos x="77" y="684"/>
                    </a:cxn>
                  </a:cxnLst>
                  <a:rect l="0" t="0" r="r" b="b"/>
                  <a:pathLst>
                    <a:path w="189" h="684">
                      <a:moveTo>
                        <a:pt x="23" y="0"/>
                      </a:moveTo>
                      <a:cubicBezTo>
                        <a:pt x="70" y="44"/>
                        <a:pt x="117" y="88"/>
                        <a:pt x="118" y="122"/>
                      </a:cubicBezTo>
                      <a:cubicBezTo>
                        <a:pt x="119" y="156"/>
                        <a:pt x="22" y="175"/>
                        <a:pt x="30" y="203"/>
                      </a:cubicBezTo>
                      <a:cubicBezTo>
                        <a:pt x="38" y="231"/>
                        <a:pt x="170" y="264"/>
                        <a:pt x="165" y="291"/>
                      </a:cubicBezTo>
                      <a:cubicBezTo>
                        <a:pt x="160" y="318"/>
                        <a:pt x="4" y="341"/>
                        <a:pt x="2" y="365"/>
                      </a:cubicBezTo>
                      <a:cubicBezTo>
                        <a:pt x="0" y="389"/>
                        <a:pt x="144" y="408"/>
                        <a:pt x="152" y="433"/>
                      </a:cubicBezTo>
                      <a:cubicBezTo>
                        <a:pt x="160" y="458"/>
                        <a:pt x="45" y="492"/>
                        <a:pt x="50" y="515"/>
                      </a:cubicBezTo>
                      <a:cubicBezTo>
                        <a:pt x="55" y="538"/>
                        <a:pt x="181" y="541"/>
                        <a:pt x="185" y="569"/>
                      </a:cubicBezTo>
                      <a:cubicBezTo>
                        <a:pt x="189" y="597"/>
                        <a:pt x="133" y="640"/>
                        <a:pt x="77" y="684"/>
                      </a:cubicBezTo>
                    </a:path>
                  </a:pathLst>
                </a:custGeom>
                <a:noFill/>
                <a:ln w="25400">
                  <a:solidFill>
                    <a:schemeClr val="bg1"/>
                  </a:solidFill>
                  <a:round/>
                  <a:headEnd/>
                  <a:tailEnd/>
                </a:ln>
                <a:effectLst/>
              </p:spPr>
              <p:txBody>
                <a:bodyPr/>
                <a:lstStyle/>
                <a:p>
                  <a:pPr algn="ctr" eaLnBrk="0" fontAlgn="base" hangingPunct="0">
                    <a:spcBef>
                      <a:spcPct val="0"/>
                    </a:spcBef>
                    <a:spcAft>
                      <a:spcPct val="0"/>
                    </a:spcAft>
                  </a:pPr>
                  <a:endParaRPr lang="en-US" sz="1000" b="1">
                    <a:solidFill>
                      <a:srgbClr val="000000"/>
                    </a:solidFill>
                    <a:latin typeface="Times New Roman" pitchFamily="18" charset="0"/>
                  </a:endParaRPr>
                </a:p>
              </p:txBody>
            </p:sp>
            <p:sp>
              <p:nvSpPr>
                <p:cNvPr id="236" name="Freeform 5"/>
                <p:cNvSpPr>
                  <a:spLocks/>
                </p:cNvSpPr>
                <p:nvPr/>
              </p:nvSpPr>
              <p:spPr bwMode="auto">
                <a:xfrm>
                  <a:off x="1343026" y="1600199"/>
                  <a:ext cx="171449" cy="742950"/>
                </a:xfrm>
                <a:custGeom>
                  <a:avLst/>
                  <a:gdLst/>
                  <a:ahLst/>
                  <a:cxnLst>
                    <a:cxn ang="0">
                      <a:pos x="23" y="0"/>
                    </a:cxn>
                    <a:cxn ang="0">
                      <a:pos x="118" y="122"/>
                    </a:cxn>
                    <a:cxn ang="0">
                      <a:pos x="30" y="203"/>
                    </a:cxn>
                    <a:cxn ang="0">
                      <a:pos x="165" y="291"/>
                    </a:cxn>
                    <a:cxn ang="0">
                      <a:pos x="2" y="365"/>
                    </a:cxn>
                    <a:cxn ang="0">
                      <a:pos x="152" y="433"/>
                    </a:cxn>
                    <a:cxn ang="0">
                      <a:pos x="50" y="515"/>
                    </a:cxn>
                    <a:cxn ang="0">
                      <a:pos x="185" y="569"/>
                    </a:cxn>
                    <a:cxn ang="0">
                      <a:pos x="77" y="684"/>
                    </a:cxn>
                  </a:cxnLst>
                  <a:rect l="0" t="0" r="r" b="b"/>
                  <a:pathLst>
                    <a:path w="189" h="684">
                      <a:moveTo>
                        <a:pt x="23" y="0"/>
                      </a:moveTo>
                      <a:cubicBezTo>
                        <a:pt x="70" y="44"/>
                        <a:pt x="117" y="88"/>
                        <a:pt x="118" y="122"/>
                      </a:cubicBezTo>
                      <a:cubicBezTo>
                        <a:pt x="119" y="156"/>
                        <a:pt x="22" y="175"/>
                        <a:pt x="30" y="203"/>
                      </a:cubicBezTo>
                      <a:cubicBezTo>
                        <a:pt x="38" y="231"/>
                        <a:pt x="170" y="264"/>
                        <a:pt x="165" y="291"/>
                      </a:cubicBezTo>
                      <a:cubicBezTo>
                        <a:pt x="160" y="318"/>
                        <a:pt x="4" y="341"/>
                        <a:pt x="2" y="365"/>
                      </a:cubicBezTo>
                      <a:cubicBezTo>
                        <a:pt x="0" y="389"/>
                        <a:pt x="144" y="408"/>
                        <a:pt x="152" y="433"/>
                      </a:cubicBezTo>
                      <a:cubicBezTo>
                        <a:pt x="160" y="458"/>
                        <a:pt x="45" y="492"/>
                        <a:pt x="50" y="515"/>
                      </a:cubicBezTo>
                      <a:cubicBezTo>
                        <a:pt x="55" y="538"/>
                        <a:pt x="181" y="541"/>
                        <a:pt x="185" y="569"/>
                      </a:cubicBezTo>
                      <a:cubicBezTo>
                        <a:pt x="189" y="597"/>
                        <a:pt x="133" y="640"/>
                        <a:pt x="77" y="684"/>
                      </a:cubicBezTo>
                    </a:path>
                  </a:pathLst>
                </a:custGeom>
                <a:noFill/>
                <a:ln w="25400">
                  <a:solidFill>
                    <a:schemeClr val="bg1"/>
                  </a:solidFill>
                  <a:round/>
                  <a:headEnd/>
                  <a:tailEnd/>
                </a:ln>
                <a:effectLst/>
              </p:spPr>
              <p:txBody>
                <a:bodyPr/>
                <a:lstStyle/>
                <a:p>
                  <a:pPr algn="ctr" eaLnBrk="0" fontAlgn="base" hangingPunct="0">
                    <a:spcBef>
                      <a:spcPct val="0"/>
                    </a:spcBef>
                    <a:spcAft>
                      <a:spcPct val="0"/>
                    </a:spcAft>
                  </a:pPr>
                  <a:endParaRPr lang="en-US" sz="1000" b="1">
                    <a:solidFill>
                      <a:srgbClr val="000000"/>
                    </a:solidFill>
                    <a:latin typeface="Times New Roman" pitchFamily="18" charset="0"/>
                  </a:endParaRPr>
                </a:p>
              </p:txBody>
            </p:sp>
          </p:grpSp>
          <p:grpSp>
            <p:nvGrpSpPr>
              <p:cNvPr id="9" name="Group 198"/>
              <p:cNvGrpSpPr/>
              <p:nvPr/>
            </p:nvGrpSpPr>
            <p:grpSpPr>
              <a:xfrm flipH="1">
                <a:off x="6276041" y="4325627"/>
                <a:ext cx="566375" cy="526501"/>
                <a:chOff x="628649" y="1543051"/>
                <a:chExt cx="914398" cy="914400"/>
              </a:xfrm>
            </p:grpSpPr>
            <p:sp>
              <p:nvSpPr>
                <p:cNvPr id="225" name="Rectangle 224"/>
                <p:cNvSpPr/>
                <p:nvPr/>
              </p:nvSpPr>
              <p:spPr>
                <a:xfrm>
                  <a:off x="628649" y="1543051"/>
                  <a:ext cx="914398"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226" name="Freeform 5"/>
                <p:cNvSpPr>
                  <a:spLocks/>
                </p:cNvSpPr>
                <p:nvPr/>
              </p:nvSpPr>
              <p:spPr bwMode="auto">
                <a:xfrm>
                  <a:off x="657225" y="1628774"/>
                  <a:ext cx="171449" cy="742950"/>
                </a:xfrm>
                <a:custGeom>
                  <a:avLst/>
                  <a:gdLst/>
                  <a:ahLst/>
                  <a:cxnLst>
                    <a:cxn ang="0">
                      <a:pos x="23" y="0"/>
                    </a:cxn>
                    <a:cxn ang="0">
                      <a:pos x="118" y="122"/>
                    </a:cxn>
                    <a:cxn ang="0">
                      <a:pos x="30" y="203"/>
                    </a:cxn>
                    <a:cxn ang="0">
                      <a:pos x="165" y="291"/>
                    </a:cxn>
                    <a:cxn ang="0">
                      <a:pos x="2" y="365"/>
                    </a:cxn>
                    <a:cxn ang="0">
                      <a:pos x="152" y="433"/>
                    </a:cxn>
                    <a:cxn ang="0">
                      <a:pos x="50" y="515"/>
                    </a:cxn>
                    <a:cxn ang="0">
                      <a:pos x="185" y="569"/>
                    </a:cxn>
                    <a:cxn ang="0">
                      <a:pos x="77" y="684"/>
                    </a:cxn>
                  </a:cxnLst>
                  <a:rect l="0" t="0" r="r" b="b"/>
                  <a:pathLst>
                    <a:path w="189" h="684">
                      <a:moveTo>
                        <a:pt x="23" y="0"/>
                      </a:moveTo>
                      <a:cubicBezTo>
                        <a:pt x="70" y="44"/>
                        <a:pt x="117" y="88"/>
                        <a:pt x="118" y="122"/>
                      </a:cubicBezTo>
                      <a:cubicBezTo>
                        <a:pt x="119" y="156"/>
                        <a:pt x="22" y="175"/>
                        <a:pt x="30" y="203"/>
                      </a:cubicBezTo>
                      <a:cubicBezTo>
                        <a:pt x="38" y="231"/>
                        <a:pt x="170" y="264"/>
                        <a:pt x="165" y="291"/>
                      </a:cubicBezTo>
                      <a:cubicBezTo>
                        <a:pt x="160" y="318"/>
                        <a:pt x="4" y="341"/>
                        <a:pt x="2" y="365"/>
                      </a:cubicBezTo>
                      <a:cubicBezTo>
                        <a:pt x="0" y="389"/>
                        <a:pt x="144" y="408"/>
                        <a:pt x="152" y="433"/>
                      </a:cubicBezTo>
                      <a:cubicBezTo>
                        <a:pt x="160" y="458"/>
                        <a:pt x="45" y="492"/>
                        <a:pt x="50" y="515"/>
                      </a:cubicBezTo>
                      <a:cubicBezTo>
                        <a:pt x="55" y="538"/>
                        <a:pt x="181" y="541"/>
                        <a:pt x="185" y="569"/>
                      </a:cubicBezTo>
                      <a:cubicBezTo>
                        <a:pt x="189" y="597"/>
                        <a:pt x="133" y="640"/>
                        <a:pt x="77" y="684"/>
                      </a:cubicBezTo>
                    </a:path>
                  </a:pathLst>
                </a:custGeom>
                <a:noFill/>
                <a:ln w="25400">
                  <a:solidFill>
                    <a:schemeClr val="bg1"/>
                  </a:solidFill>
                  <a:round/>
                  <a:headEnd/>
                  <a:tailEnd/>
                </a:ln>
                <a:effectLst/>
              </p:spPr>
              <p:txBody>
                <a:bodyPr/>
                <a:lstStyle/>
                <a:p>
                  <a:pPr algn="ctr" eaLnBrk="0" fontAlgn="base" hangingPunct="0">
                    <a:spcBef>
                      <a:spcPct val="0"/>
                    </a:spcBef>
                    <a:spcAft>
                      <a:spcPct val="0"/>
                    </a:spcAft>
                  </a:pPr>
                  <a:endParaRPr lang="en-US" sz="1000" b="1">
                    <a:solidFill>
                      <a:srgbClr val="000000"/>
                    </a:solidFill>
                    <a:latin typeface="Times New Roman" pitchFamily="18" charset="0"/>
                  </a:endParaRPr>
                </a:p>
              </p:txBody>
            </p:sp>
            <p:sp>
              <p:nvSpPr>
                <p:cNvPr id="227" name="Freeform 5"/>
                <p:cNvSpPr>
                  <a:spLocks/>
                </p:cNvSpPr>
                <p:nvPr/>
              </p:nvSpPr>
              <p:spPr bwMode="auto">
                <a:xfrm>
                  <a:off x="828674" y="1619249"/>
                  <a:ext cx="171449" cy="742950"/>
                </a:xfrm>
                <a:custGeom>
                  <a:avLst/>
                  <a:gdLst/>
                  <a:ahLst/>
                  <a:cxnLst>
                    <a:cxn ang="0">
                      <a:pos x="23" y="0"/>
                    </a:cxn>
                    <a:cxn ang="0">
                      <a:pos x="118" y="122"/>
                    </a:cxn>
                    <a:cxn ang="0">
                      <a:pos x="30" y="203"/>
                    </a:cxn>
                    <a:cxn ang="0">
                      <a:pos x="165" y="291"/>
                    </a:cxn>
                    <a:cxn ang="0">
                      <a:pos x="2" y="365"/>
                    </a:cxn>
                    <a:cxn ang="0">
                      <a:pos x="152" y="433"/>
                    </a:cxn>
                    <a:cxn ang="0">
                      <a:pos x="50" y="515"/>
                    </a:cxn>
                    <a:cxn ang="0">
                      <a:pos x="185" y="569"/>
                    </a:cxn>
                    <a:cxn ang="0">
                      <a:pos x="77" y="684"/>
                    </a:cxn>
                  </a:cxnLst>
                  <a:rect l="0" t="0" r="r" b="b"/>
                  <a:pathLst>
                    <a:path w="189" h="684">
                      <a:moveTo>
                        <a:pt x="23" y="0"/>
                      </a:moveTo>
                      <a:cubicBezTo>
                        <a:pt x="70" y="44"/>
                        <a:pt x="117" y="88"/>
                        <a:pt x="118" y="122"/>
                      </a:cubicBezTo>
                      <a:cubicBezTo>
                        <a:pt x="119" y="156"/>
                        <a:pt x="22" y="175"/>
                        <a:pt x="30" y="203"/>
                      </a:cubicBezTo>
                      <a:cubicBezTo>
                        <a:pt x="38" y="231"/>
                        <a:pt x="170" y="264"/>
                        <a:pt x="165" y="291"/>
                      </a:cubicBezTo>
                      <a:cubicBezTo>
                        <a:pt x="160" y="318"/>
                        <a:pt x="4" y="341"/>
                        <a:pt x="2" y="365"/>
                      </a:cubicBezTo>
                      <a:cubicBezTo>
                        <a:pt x="0" y="389"/>
                        <a:pt x="144" y="408"/>
                        <a:pt x="152" y="433"/>
                      </a:cubicBezTo>
                      <a:cubicBezTo>
                        <a:pt x="160" y="458"/>
                        <a:pt x="45" y="492"/>
                        <a:pt x="50" y="515"/>
                      </a:cubicBezTo>
                      <a:cubicBezTo>
                        <a:pt x="55" y="538"/>
                        <a:pt x="181" y="541"/>
                        <a:pt x="185" y="569"/>
                      </a:cubicBezTo>
                      <a:cubicBezTo>
                        <a:pt x="189" y="597"/>
                        <a:pt x="133" y="640"/>
                        <a:pt x="77" y="684"/>
                      </a:cubicBezTo>
                    </a:path>
                  </a:pathLst>
                </a:custGeom>
                <a:noFill/>
                <a:ln w="25400">
                  <a:solidFill>
                    <a:schemeClr val="bg1"/>
                  </a:solidFill>
                  <a:round/>
                  <a:headEnd/>
                  <a:tailEnd/>
                </a:ln>
                <a:effectLst/>
              </p:spPr>
              <p:txBody>
                <a:bodyPr/>
                <a:lstStyle/>
                <a:p>
                  <a:pPr algn="ctr" eaLnBrk="0" fontAlgn="base" hangingPunct="0">
                    <a:spcBef>
                      <a:spcPct val="0"/>
                    </a:spcBef>
                    <a:spcAft>
                      <a:spcPct val="0"/>
                    </a:spcAft>
                  </a:pPr>
                  <a:endParaRPr lang="en-US" sz="1000" b="1">
                    <a:solidFill>
                      <a:srgbClr val="000000"/>
                    </a:solidFill>
                    <a:latin typeface="Times New Roman" pitchFamily="18" charset="0"/>
                  </a:endParaRPr>
                </a:p>
              </p:txBody>
            </p:sp>
            <p:sp>
              <p:nvSpPr>
                <p:cNvPr id="228" name="Freeform 5"/>
                <p:cNvSpPr>
                  <a:spLocks/>
                </p:cNvSpPr>
                <p:nvPr/>
              </p:nvSpPr>
              <p:spPr bwMode="auto">
                <a:xfrm>
                  <a:off x="1000123" y="1609725"/>
                  <a:ext cx="171449" cy="742950"/>
                </a:xfrm>
                <a:custGeom>
                  <a:avLst/>
                  <a:gdLst/>
                  <a:ahLst/>
                  <a:cxnLst>
                    <a:cxn ang="0">
                      <a:pos x="23" y="0"/>
                    </a:cxn>
                    <a:cxn ang="0">
                      <a:pos x="118" y="122"/>
                    </a:cxn>
                    <a:cxn ang="0">
                      <a:pos x="30" y="203"/>
                    </a:cxn>
                    <a:cxn ang="0">
                      <a:pos x="165" y="291"/>
                    </a:cxn>
                    <a:cxn ang="0">
                      <a:pos x="2" y="365"/>
                    </a:cxn>
                    <a:cxn ang="0">
                      <a:pos x="152" y="433"/>
                    </a:cxn>
                    <a:cxn ang="0">
                      <a:pos x="50" y="515"/>
                    </a:cxn>
                    <a:cxn ang="0">
                      <a:pos x="185" y="569"/>
                    </a:cxn>
                    <a:cxn ang="0">
                      <a:pos x="77" y="684"/>
                    </a:cxn>
                  </a:cxnLst>
                  <a:rect l="0" t="0" r="r" b="b"/>
                  <a:pathLst>
                    <a:path w="189" h="684">
                      <a:moveTo>
                        <a:pt x="23" y="0"/>
                      </a:moveTo>
                      <a:cubicBezTo>
                        <a:pt x="70" y="44"/>
                        <a:pt x="117" y="88"/>
                        <a:pt x="118" y="122"/>
                      </a:cubicBezTo>
                      <a:cubicBezTo>
                        <a:pt x="119" y="156"/>
                        <a:pt x="22" y="175"/>
                        <a:pt x="30" y="203"/>
                      </a:cubicBezTo>
                      <a:cubicBezTo>
                        <a:pt x="38" y="231"/>
                        <a:pt x="170" y="264"/>
                        <a:pt x="165" y="291"/>
                      </a:cubicBezTo>
                      <a:cubicBezTo>
                        <a:pt x="160" y="318"/>
                        <a:pt x="4" y="341"/>
                        <a:pt x="2" y="365"/>
                      </a:cubicBezTo>
                      <a:cubicBezTo>
                        <a:pt x="0" y="389"/>
                        <a:pt x="144" y="408"/>
                        <a:pt x="152" y="433"/>
                      </a:cubicBezTo>
                      <a:cubicBezTo>
                        <a:pt x="160" y="458"/>
                        <a:pt x="45" y="492"/>
                        <a:pt x="50" y="515"/>
                      </a:cubicBezTo>
                      <a:cubicBezTo>
                        <a:pt x="55" y="538"/>
                        <a:pt x="181" y="541"/>
                        <a:pt x="185" y="569"/>
                      </a:cubicBezTo>
                      <a:cubicBezTo>
                        <a:pt x="189" y="597"/>
                        <a:pt x="133" y="640"/>
                        <a:pt x="77" y="684"/>
                      </a:cubicBezTo>
                    </a:path>
                  </a:pathLst>
                </a:custGeom>
                <a:noFill/>
                <a:ln w="25400">
                  <a:solidFill>
                    <a:schemeClr val="bg1"/>
                  </a:solidFill>
                  <a:round/>
                  <a:headEnd/>
                  <a:tailEnd/>
                </a:ln>
                <a:effectLst/>
              </p:spPr>
              <p:txBody>
                <a:bodyPr/>
                <a:lstStyle/>
                <a:p>
                  <a:pPr algn="ctr" eaLnBrk="0" fontAlgn="base" hangingPunct="0">
                    <a:spcBef>
                      <a:spcPct val="0"/>
                    </a:spcBef>
                    <a:spcAft>
                      <a:spcPct val="0"/>
                    </a:spcAft>
                  </a:pPr>
                  <a:endParaRPr lang="en-US" sz="1000" b="1">
                    <a:solidFill>
                      <a:srgbClr val="000000"/>
                    </a:solidFill>
                    <a:latin typeface="Times New Roman" pitchFamily="18" charset="0"/>
                  </a:endParaRPr>
                </a:p>
              </p:txBody>
            </p:sp>
            <p:sp>
              <p:nvSpPr>
                <p:cNvPr id="229" name="Freeform 5"/>
                <p:cNvSpPr>
                  <a:spLocks/>
                </p:cNvSpPr>
                <p:nvPr/>
              </p:nvSpPr>
              <p:spPr bwMode="auto">
                <a:xfrm>
                  <a:off x="1171572" y="1609725"/>
                  <a:ext cx="171449" cy="742950"/>
                </a:xfrm>
                <a:custGeom>
                  <a:avLst/>
                  <a:gdLst/>
                  <a:ahLst/>
                  <a:cxnLst>
                    <a:cxn ang="0">
                      <a:pos x="23" y="0"/>
                    </a:cxn>
                    <a:cxn ang="0">
                      <a:pos x="118" y="122"/>
                    </a:cxn>
                    <a:cxn ang="0">
                      <a:pos x="30" y="203"/>
                    </a:cxn>
                    <a:cxn ang="0">
                      <a:pos x="165" y="291"/>
                    </a:cxn>
                    <a:cxn ang="0">
                      <a:pos x="2" y="365"/>
                    </a:cxn>
                    <a:cxn ang="0">
                      <a:pos x="152" y="433"/>
                    </a:cxn>
                    <a:cxn ang="0">
                      <a:pos x="50" y="515"/>
                    </a:cxn>
                    <a:cxn ang="0">
                      <a:pos x="185" y="569"/>
                    </a:cxn>
                    <a:cxn ang="0">
                      <a:pos x="77" y="684"/>
                    </a:cxn>
                  </a:cxnLst>
                  <a:rect l="0" t="0" r="r" b="b"/>
                  <a:pathLst>
                    <a:path w="189" h="684">
                      <a:moveTo>
                        <a:pt x="23" y="0"/>
                      </a:moveTo>
                      <a:cubicBezTo>
                        <a:pt x="70" y="44"/>
                        <a:pt x="117" y="88"/>
                        <a:pt x="118" y="122"/>
                      </a:cubicBezTo>
                      <a:cubicBezTo>
                        <a:pt x="119" y="156"/>
                        <a:pt x="22" y="175"/>
                        <a:pt x="30" y="203"/>
                      </a:cubicBezTo>
                      <a:cubicBezTo>
                        <a:pt x="38" y="231"/>
                        <a:pt x="170" y="264"/>
                        <a:pt x="165" y="291"/>
                      </a:cubicBezTo>
                      <a:cubicBezTo>
                        <a:pt x="160" y="318"/>
                        <a:pt x="4" y="341"/>
                        <a:pt x="2" y="365"/>
                      </a:cubicBezTo>
                      <a:cubicBezTo>
                        <a:pt x="0" y="389"/>
                        <a:pt x="144" y="408"/>
                        <a:pt x="152" y="433"/>
                      </a:cubicBezTo>
                      <a:cubicBezTo>
                        <a:pt x="160" y="458"/>
                        <a:pt x="45" y="492"/>
                        <a:pt x="50" y="515"/>
                      </a:cubicBezTo>
                      <a:cubicBezTo>
                        <a:pt x="55" y="538"/>
                        <a:pt x="181" y="541"/>
                        <a:pt x="185" y="569"/>
                      </a:cubicBezTo>
                      <a:cubicBezTo>
                        <a:pt x="189" y="597"/>
                        <a:pt x="133" y="640"/>
                        <a:pt x="77" y="684"/>
                      </a:cubicBezTo>
                    </a:path>
                  </a:pathLst>
                </a:custGeom>
                <a:noFill/>
                <a:ln w="25400">
                  <a:solidFill>
                    <a:schemeClr val="bg1"/>
                  </a:solidFill>
                  <a:round/>
                  <a:headEnd/>
                  <a:tailEnd/>
                </a:ln>
                <a:effectLst/>
              </p:spPr>
              <p:txBody>
                <a:bodyPr/>
                <a:lstStyle/>
                <a:p>
                  <a:pPr algn="ctr" eaLnBrk="0" fontAlgn="base" hangingPunct="0">
                    <a:spcBef>
                      <a:spcPct val="0"/>
                    </a:spcBef>
                    <a:spcAft>
                      <a:spcPct val="0"/>
                    </a:spcAft>
                  </a:pPr>
                  <a:endParaRPr lang="en-US" sz="1000" b="1">
                    <a:solidFill>
                      <a:srgbClr val="000000"/>
                    </a:solidFill>
                    <a:latin typeface="Times New Roman" pitchFamily="18" charset="0"/>
                  </a:endParaRPr>
                </a:p>
              </p:txBody>
            </p:sp>
            <p:sp>
              <p:nvSpPr>
                <p:cNvPr id="230" name="Freeform 5"/>
                <p:cNvSpPr>
                  <a:spLocks/>
                </p:cNvSpPr>
                <p:nvPr/>
              </p:nvSpPr>
              <p:spPr bwMode="auto">
                <a:xfrm>
                  <a:off x="1343026" y="1600199"/>
                  <a:ext cx="171449" cy="742950"/>
                </a:xfrm>
                <a:custGeom>
                  <a:avLst/>
                  <a:gdLst/>
                  <a:ahLst/>
                  <a:cxnLst>
                    <a:cxn ang="0">
                      <a:pos x="23" y="0"/>
                    </a:cxn>
                    <a:cxn ang="0">
                      <a:pos x="118" y="122"/>
                    </a:cxn>
                    <a:cxn ang="0">
                      <a:pos x="30" y="203"/>
                    </a:cxn>
                    <a:cxn ang="0">
                      <a:pos x="165" y="291"/>
                    </a:cxn>
                    <a:cxn ang="0">
                      <a:pos x="2" y="365"/>
                    </a:cxn>
                    <a:cxn ang="0">
                      <a:pos x="152" y="433"/>
                    </a:cxn>
                    <a:cxn ang="0">
                      <a:pos x="50" y="515"/>
                    </a:cxn>
                    <a:cxn ang="0">
                      <a:pos x="185" y="569"/>
                    </a:cxn>
                    <a:cxn ang="0">
                      <a:pos x="77" y="684"/>
                    </a:cxn>
                  </a:cxnLst>
                  <a:rect l="0" t="0" r="r" b="b"/>
                  <a:pathLst>
                    <a:path w="189" h="684">
                      <a:moveTo>
                        <a:pt x="23" y="0"/>
                      </a:moveTo>
                      <a:cubicBezTo>
                        <a:pt x="70" y="44"/>
                        <a:pt x="117" y="88"/>
                        <a:pt x="118" y="122"/>
                      </a:cubicBezTo>
                      <a:cubicBezTo>
                        <a:pt x="119" y="156"/>
                        <a:pt x="22" y="175"/>
                        <a:pt x="30" y="203"/>
                      </a:cubicBezTo>
                      <a:cubicBezTo>
                        <a:pt x="38" y="231"/>
                        <a:pt x="170" y="264"/>
                        <a:pt x="165" y="291"/>
                      </a:cubicBezTo>
                      <a:cubicBezTo>
                        <a:pt x="160" y="318"/>
                        <a:pt x="4" y="341"/>
                        <a:pt x="2" y="365"/>
                      </a:cubicBezTo>
                      <a:cubicBezTo>
                        <a:pt x="0" y="389"/>
                        <a:pt x="144" y="408"/>
                        <a:pt x="152" y="433"/>
                      </a:cubicBezTo>
                      <a:cubicBezTo>
                        <a:pt x="160" y="458"/>
                        <a:pt x="45" y="492"/>
                        <a:pt x="50" y="515"/>
                      </a:cubicBezTo>
                      <a:cubicBezTo>
                        <a:pt x="55" y="538"/>
                        <a:pt x="181" y="541"/>
                        <a:pt x="185" y="569"/>
                      </a:cubicBezTo>
                      <a:cubicBezTo>
                        <a:pt x="189" y="597"/>
                        <a:pt x="133" y="640"/>
                        <a:pt x="77" y="684"/>
                      </a:cubicBezTo>
                    </a:path>
                  </a:pathLst>
                </a:custGeom>
                <a:noFill/>
                <a:ln w="25400">
                  <a:solidFill>
                    <a:schemeClr val="bg1"/>
                  </a:solidFill>
                  <a:round/>
                  <a:headEnd/>
                  <a:tailEnd/>
                </a:ln>
                <a:effectLst/>
              </p:spPr>
              <p:txBody>
                <a:bodyPr/>
                <a:lstStyle/>
                <a:p>
                  <a:pPr algn="ctr" eaLnBrk="0" fontAlgn="base" hangingPunct="0">
                    <a:spcBef>
                      <a:spcPct val="0"/>
                    </a:spcBef>
                    <a:spcAft>
                      <a:spcPct val="0"/>
                    </a:spcAft>
                  </a:pPr>
                  <a:endParaRPr lang="en-US" sz="1000" b="1">
                    <a:solidFill>
                      <a:srgbClr val="000000"/>
                    </a:solidFill>
                    <a:latin typeface="Times New Roman" pitchFamily="18" charset="0"/>
                  </a:endParaRPr>
                </a:p>
              </p:txBody>
            </p:sp>
          </p:grpSp>
        </p:grpSp>
        <p:grpSp>
          <p:nvGrpSpPr>
            <p:cNvPr id="10" name="Group 236"/>
            <p:cNvGrpSpPr/>
            <p:nvPr/>
          </p:nvGrpSpPr>
          <p:grpSpPr>
            <a:xfrm>
              <a:off x="7550675" y="3742215"/>
              <a:ext cx="566375" cy="1116838"/>
              <a:chOff x="6276041" y="3735290"/>
              <a:chExt cx="566375" cy="1116838"/>
            </a:xfrm>
          </p:grpSpPr>
          <p:grpSp>
            <p:nvGrpSpPr>
              <p:cNvPr id="11" name="Group 177"/>
              <p:cNvGrpSpPr/>
              <p:nvPr/>
            </p:nvGrpSpPr>
            <p:grpSpPr>
              <a:xfrm flipH="1">
                <a:off x="6276041" y="3735290"/>
                <a:ext cx="566375" cy="526501"/>
                <a:chOff x="628649" y="1543051"/>
                <a:chExt cx="914398" cy="914400"/>
              </a:xfrm>
            </p:grpSpPr>
            <p:sp>
              <p:nvSpPr>
                <p:cNvPr id="246" name="Rectangle 245"/>
                <p:cNvSpPr/>
                <p:nvPr/>
              </p:nvSpPr>
              <p:spPr>
                <a:xfrm>
                  <a:off x="628649" y="1543051"/>
                  <a:ext cx="914398"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247" name="Freeform 5"/>
                <p:cNvSpPr>
                  <a:spLocks/>
                </p:cNvSpPr>
                <p:nvPr/>
              </p:nvSpPr>
              <p:spPr bwMode="auto">
                <a:xfrm>
                  <a:off x="657225" y="1628774"/>
                  <a:ext cx="171449" cy="742950"/>
                </a:xfrm>
                <a:custGeom>
                  <a:avLst/>
                  <a:gdLst/>
                  <a:ahLst/>
                  <a:cxnLst>
                    <a:cxn ang="0">
                      <a:pos x="23" y="0"/>
                    </a:cxn>
                    <a:cxn ang="0">
                      <a:pos x="118" y="122"/>
                    </a:cxn>
                    <a:cxn ang="0">
                      <a:pos x="30" y="203"/>
                    </a:cxn>
                    <a:cxn ang="0">
                      <a:pos x="165" y="291"/>
                    </a:cxn>
                    <a:cxn ang="0">
                      <a:pos x="2" y="365"/>
                    </a:cxn>
                    <a:cxn ang="0">
                      <a:pos x="152" y="433"/>
                    </a:cxn>
                    <a:cxn ang="0">
                      <a:pos x="50" y="515"/>
                    </a:cxn>
                    <a:cxn ang="0">
                      <a:pos x="185" y="569"/>
                    </a:cxn>
                    <a:cxn ang="0">
                      <a:pos x="77" y="684"/>
                    </a:cxn>
                  </a:cxnLst>
                  <a:rect l="0" t="0" r="r" b="b"/>
                  <a:pathLst>
                    <a:path w="189" h="684">
                      <a:moveTo>
                        <a:pt x="23" y="0"/>
                      </a:moveTo>
                      <a:cubicBezTo>
                        <a:pt x="70" y="44"/>
                        <a:pt x="117" y="88"/>
                        <a:pt x="118" y="122"/>
                      </a:cubicBezTo>
                      <a:cubicBezTo>
                        <a:pt x="119" y="156"/>
                        <a:pt x="22" y="175"/>
                        <a:pt x="30" y="203"/>
                      </a:cubicBezTo>
                      <a:cubicBezTo>
                        <a:pt x="38" y="231"/>
                        <a:pt x="170" y="264"/>
                        <a:pt x="165" y="291"/>
                      </a:cubicBezTo>
                      <a:cubicBezTo>
                        <a:pt x="160" y="318"/>
                        <a:pt x="4" y="341"/>
                        <a:pt x="2" y="365"/>
                      </a:cubicBezTo>
                      <a:cubicBezTo>
                        <a:pt x="0" y="389"/>
                        <a:pt x="144" y="408"/>
                        <a:pt x="152" y="433"/>
                      </a:cubicBezTo>
                      <a:cubicBezTo>
                        <a:pt x="160" y="458"/>
                        <a:pt x="45" y="492"/>
                        <a:pt x="50" y="515"/>
                      </a:cubicBezTo>
                      <a:cubicBezTo>
                        <a:pt x="55" y="538"/>
                        <a:pt x="181" y="541"/>
                        <a:pt x="185" y="569"/>
                      </a:cubicBezTo>
                      <a:cubicBezTo>
                        <a:pt x="189" y="597"/>
                        <a:pt x="133" y="640"/>
                        <a:pt x="77" y="684"/>
                      </a:cubicBezTo>
                    </a:path>
                  </a:pathLst>
                </a:custGeom>
                <a:noFill/>
                <a:ln w="25400">
                  <a:solidFill>
                    <a:schemeClr val="bg1"/>
                  </a:solidFill>
                  <a:round/>
                  <a:headEnd/>
                  <a:tailEnd/>
                </a:ln>
                <a:effectLst/>
              </p:spPr>
              <p:txBody>
                <a:bodyPr/>
                <a:lstStyle/>
                <a:p>
                  <a:pPr algn="ctr" eaLnBrk="0" fontAlgn="base" hangingPunct="0">
                    <a:spcBef>
                      <a:spcPct val="0"/>
                    </a:spcBef>
                    <a:spcAft>
                      <a:spcPct val="0"/>
                    </a:spcAft>
                  </a:pPr>
                  <a:endParaRPr lang="en-US" sz="1000" b="1">
                    <a:solidFill>
                      <a:srgbClr val="000000"/>
                    </a:solidFill>
                    <a:latin typeface="Times New Roman" pitchFamily="18" charset="0"/>
                  </a:endParaRPr>
                </a:p>
              </p:txBody>
            </p:sp>
            <p:sp>
              <p:nvSpPr>
                <p:cNvPr id="248" name="Freeform 5"/>
                <p:cNvSpPr>
                  <a:spLocks/>
                </p:cNvSpPr>
                <p:nvPr/>
              </p:nvSpPr>
              <p:spPr bwMode="auto">
                <a:xfrm>
                  <a:off x="828674" y="1619249"/>
                  <a:ext cx="171449" cy="742950"/>
                </a:xfrm>
                <a:custGeom>
                  <a:avLst/>
                  <a:gdLst/>
                  <a:ahLst/>
                  <a:cxnLst>
                    <a:cxn ang="0">
                      <a:pos x="23" y="0"/>
                    </a:cxn>
                    <a:cxn ang="0">
                      <a:pos x="118" y="122"/>
                    </a:cxn>
                    <a:cxn ang="0">
                      <a:pos x="30" y="203"/>
                    </a:cxn>
                    <a:cxn ang="0">
                      <a:pos x="165" y="291"/>
                    </a:cxn>
                    <a:cxn ang="0">
                      <a:pos x="2" y="365"/>
                    </a:cxn>
                    <a:cxn ang="0">
                      <a:pos x="152" y="433"/>
                    </a:cxn>
                    <a:cxn ang="0">
                      <a:pos x="50" y="515"/>
                    </a:cxn>
                    <a:cxn ang="0">
                      <a:pos x="185" y="569"/>
                    </a:cxn>
                    <a:cxn ang="0">
                      <a:pos x="77" y="684"/>
                    </a:cxn>
                  </a:cxnLst>
                  <a:rect l="0" t="0" r="r" b="b"/>
                  <a:pathLst>
                    <a:path w="189" h="684">
                      <a:moveTo>
                        <a:pt x="23" y="0"/>
                      </a:moveTo>
                      <a:cubicBezTo>
                        <a:pt x="70" y="44"/>
                        <a:pt x="117" y="88"/>
                        <a:pt x="118" y="122"/>
                      </a:cubicBezTo>
                      <a:cubicBezTo>
                        <a:pt x="119" y="156"/>
                        <a:pt x="22" y="175"/>
                        <a:pt x="30" y="203"/>
                      </a:cubicBezTo>
                      <a:cubicBezTo>
                        <a:pt x="38" y="231"/>
                        <a:pt x="170" y="264"/>
                        <a:pt x="165" y="291"/>
                      </a:cubicBezTo>
                      <a:cubicBezTo>
                        <a:pt x="160" y="318"/>
                        <a:pt x="4" y="341"/>
                        <a:pt x="2" y="365"/>
                      </a:cubicBezTo>
                      <a:cubicBezTo>
                        <a:pt x="0" y="389"/>
                        <a:pt x="144" y="408"/>
                        <a:pt x="152" y="433"/>
                      </a:cubicBezTo>
                      <a:cubicBezTo>
                        <a:pt x="160" y="458"/>
                        <a:pt x="45" y="492"/>
                        <a:pt x="50" y="515"/>
                      </a:cubicBezTo>
                      <a:cubicBezTo>
                        <a:pt x="55" y="538"/>
                        <a:pt x="181" y="541"/>
                        <a:pt x="185" y="569"/>
                      </a:cubicBezTo>
                      <a:cubicBezTo>
                        <a:pt x="189" y="597"/>
                        <a:pt x="133" y="640"/>
                        <a:pt x="77" y="684"/>
                      </a:cubicBezTo>
                    </a:path>
                  </a:pathLst>
                </a:custGeom>
                <a:noFill/>
                <a:ln w="25400">
                  <a:solidFill>
                    <a:schemeClr val="bg1"/>
                  </a:solidFill>
                  <a:round/>
                  <a:headEnd/>
                  <a:tailEnd/>
                </a:ln>
                <a:effectLst/>
              </p:spPr>
              <p:txBody>
                <a:bodyPr/>
                <a:lstStyle/>
                <a:p>
                  <a:pPr algn="ctr" eaLnBrk="0" fontAlgn="base" hangingPunct="0">
                    <a:spcBef>
                      <a:spcPct val="0"/>
                    </a:spcBef>
                    <a:spcAft>
                      <a:spcPct val="0"/>
                    </a:spcAft>
                  </a:pPr>
                  <a:endParaRPr lang="en-US" sz="1000" b="1">
                    <a:solidFill>
                      <a:srgbClr val="000000"/>
                    </a:solidFill>
                    <a:latin typeface="Times New Roman" pitchFamily="18" charset="0"/>
                  </a:endParaRPr>
                </a:p>
              </p:txBody>
            </p:sp>
            <p:sp>
              <p:nvSpPr>
                <p:cNvPr id="249" name="Freeform 5"/>
                <p:cNvSpPr>
                  <a:spLocks/>
                </p:cNvSpPr>
                <p:nvPr/>
              </p:nvSpPr>
              <p:spPr bwMode="auto">
                <a:xfrm>
                  <a:off x="1000123" y="1609725"/>
                  <a:ext cx="171449" cy="742950"/>
                </a:xfrm>
                <a:custGeom>
                  <a:avLst/>
                  <a:gdLst/>
                  <a:ahLst/>
                  <a:cxnLst>
                    <a:cxn ang="0">
                      <a:pos x="23" y="0"/>
                    </a:cxn>
                    <a:cxn ang="0">
                      <a:pos x="118" y="122"/>
                    </a:cxn>
                    <a:cxn ang="0">
                      <a:pos x="30" y="203"/>
                    </a:cxn>
                    <a:cxn ang="0">
                      <a:pos x="165" y="291"/>
                    </a:cxn>
                    <a:cxn ang="0">
                      <a:pos x="2" y="365"/>
                    </a:cxn>
                    <a:cxn ang="0">
                      <a:pos x="152" y="433"/>
                    </a:cxn>
                    <a:cxn ang="0">
                      <a:pos x="50" y="515"/>
                    </a:cxn>
                    <a:cxn ang="0">
                      <a:pos x="185" y="569"/>
                    </a:cxn>
                    <a:cxn ang="0">
                      <a:pos x="77" y="684"/>
                    </a:cxn>
                  </a:cxnLst>
                  <a:rect l="0" t="0" r="r" b="b"/>
                  <a:pathLst>
                    <a:path w="189" h="684">
                      <a:moveTo>
                        <a:pt x="23" y="0"/>
                      </a:moveTo>
                      <a:cubicBezTo>
                        <a:pt x="70" y="44"/>
                        <a:pt x="117" y="88"/>
                        <a:pt x="118" y="122"/>
                      </a:cubicBezTo>
                      <a:cubicBezTo>
                        <a:pt x="119" y="156"/>
                        <a:pt x="22" y="175"/>
                        <a:pt x="30" y="203"/>
                      </a:cubicBezTo>
                      <a:cubicBezTo>
                        <a:pt x="38" y="231"/>
                        <a:pt x="170" y="264"/>
                        <a:pt x="165" y="291"/>
                      </a:cubicBezTo>
                      <a:cubicBezTo>
                        <a:pt x="160" y="318"/>
                        <a:pt x="4" y="341"/>
                        <a:pt x="2" y="365"/>
                      </a:cubicBezTo>
                      <a:cubicBezTo>
                        <a:pt x="0" y="389"/>
                        <a:pt x="144" y="408"/>
                        <a:pt x="152" y="433"/>
                      </a:cubicBezTo>
                      <a:cubicBezTo>
                        <a:pt x="160" y="458"/>
                        <a:pt x="45" y="492"/>
                        <a:pt x="50" y="515"/>
                      </a:cubicBezTo>
                      <a:cubicBezTo>
                        <a:pt x="55" y="538"/>
                        <a:pt x="181" y="541"/>
                        <a:pt x="185" y="569"/>
                      </a:cubicBezTo>
                      <a:cubicBezTo>
                        <a:pt x="189" y="597"/>
                        <a:pt x="133" y="640"/>
                        <a:pt x="77" y="684"/>
                      </a:cubicBezTo>
                    </a:path>
                  </a:pathLst>
                </a:custGeom>
                <a:noFill/>
                <a:ln w="25400">
                  <a:solidFill>
                    <a:schemeClr val="bg1"/>
                  </a:solidFill>
                  <a:round/>
                  <a:headEnd/>
                  <a:tailEnd/>
                </a:ln>
                <a:effectLst/>
              </p:spPr>
              <p:txBody>
                <a:bodyPr/>
                <a:lstStyle/>
                <a:p>
                  <a:pPr algn="ctr" eaLnBrk="0" fontAlgn="base" hangingPunct="0">
                    <a:spcBef>
                      <a:spcPct val="0"/>
                    </a:spcBef>
                    <a:spcAft>
                      <a:spcPct val="0"/>
                    </a:spcAft>
                  </a:pPr>
                  <a:endParaRPr lang="en-US" sz="1000" b="1">
                    <a:solidFill>
                      <a:srgbClr val="000000"/>
                    </a:solidFill>
                    <a:latin typeface="Times New Roman" pitchFamily="18" charset="0"/>
                  </a:endParaRPr>
                </a:p>
              </p:txBody>
            </p:sp>
            <p:sp>
              <p:nvSpPr>
                <p:cNvPr id="250" name="Freeform 5"/>
                <p:cNvSpPr>
                  <a:spLocks/>
                </p:cNvSpPr>
                <p:nvPr/>
              </p:nvSpPr>
              <p:spPr bwMode="auto">
                <a:xfrm>
                  <a:off x="1171572" y="1609725"/>
                  <a:ext cx="171449" cy="742950"/>
                </a:xfrm>
                <a:custGeom>
                  <a:avLst/>
                  <a:gdLst/>
                  <a:ahLst/>
                  <a:cxnLst>
                    <a:cxn ang="0">
                      <a:pos x="23" y="0"/>
                    </a:cxn>
                    <a:cxn ang="0">
                      <a:pos x="118" y="122"/>
                    </a:cxn>
                    <a:cxn ang="0">
                      <a:pos x="30" y="203"/>
                    </a:cxn>
                    <a:cxn ang="0">
                      <a:pos x="165" y="291"/>
                    </a:cxn>
                    <a:cxn ang="0">
                      <a:pos x="2" y="365"/>
                    </a:cxn>
                    <a:cxn ang="0">
                      <a:pos x="152" y="433"/>
                    </a:cxn>
                    <a:cxn ang="0">
                      <a:pos x="50" y="515"/>
                    </a:cxn>
                    <a:cxn ang="0">
                      <a:pos x="185" y="569"/>
                    </a:cxn>
                    <a:cxn ang="0">
                      <a:pos x="77" y="684"/>
                    </a:cxn>
                  </a:cxnLst>
                  <a:rect l="0" t="0" r="r" b="b"/>
                  <a:pathLst>
                    <a:path w="189" h="684">
                      <a:moveTo>
                        <a:pt x="23" y="0"/>
                      </a:moveTo>
                      <a:cubicBezTo>
                        <a:pt x="70" y="44"/>
                        <a:pt x="117" y="88"/>
                        <a:pt x="118" y="122"/>
                      </a:cubicBezTo>
                      <a:cubicBezTo>
                        <a:pt x="119" y="156"/>
                        <a:pt x="22" y="175"/>
                        <a:pt x="30" y="203"/>
                      </a:cubicBezTo>
                      <a:cubicBezTo>
                        <a:pt x="38" y="231"/>
                        <a:pt x="170" y="264"/>
                        <a:pt x="165" y="291"/>
                      </a:cubicBezTo>
                      <a:cubicBezTo>
                        <a:pt x="160" y="318"/>
                        <a:pt x="4" y="341"/>
                        <a:pt x="2" y="365"/>
                      </a:cubicBezTo>
                      <a:cubicBezTo>
                        <a:pt x="0" y="389"/>
                        <a:pt x="144" y="408"/>
                        <a:pt x="152" y="433"/>
                      </a:cubicBezTo>
                      <a:cubicBezTo>
                        <a:pt x="160" y="458"/>
                        <a:pt x="45" y="492"/>
                        <a:pt x="50" y="515"/>
                      </a:cubicBezTo>
                      <a:cubicBezTo>
                        <a:pt x="55" y="538"/>
                        <a:pt x="181" y="541"/>
                        <a:pt x="185" y="569"/>
                      </a:cubicBezTo>
                      <a:cubicBezTo>
                        <a:pt x="189" y="597"/>
                        <a:pt x="133" y="640"/>
                        <a:pt x="77" y="684"/>
                      </a:cubicBezTo>
                    </a:path>
                  </a:pathLst>
                </a:custGeom>
                <a:noFill/>
                <a:ln w="25400">
                  <a:solidFill>
                    <a:schemeClr val="bg1"/>
                  </a:solidFill>
                  <a:round/>
                  <a:headEnd/>
                  <a:tailEnd/>
                </a:ln>
                <a:effectLst/>
              </p:spPr>
              <p:txBody>
                <a:bodyPr/>
                <a:lstStyle/>
                <a:p>
                  <a:pPr algn="ctr" eaLnBrk="0" fontAlgn="base" hangingPunct="0">
                    <a:spcBef>
                      <a:spcPct val="0"/>
                    </a:spcBef>
                    <a:spcAft>
                      <a:spcPct val="0"/>
                    </a:spcAft>
                  </a:pPr>
                  <a:endParaRPr lang="en-US" sz="1000" b="1">
                    <a:solidFill>
                      <a:srgbClr val="000000"/>
                    </a:solidFill>
                    <a:latin typeface="Times New Roman" pitchFamily="18" charset="0"/>
                  </a:endParaRPr>
                </a:p>
              </p:txBody>
            </p:sp>
            <p:sp>
              <p:nvSpPr>
                <p:cNvPr id="251" name="Freeform 5"/>
                <p:cNvSpPr>
                  <a:spLocks/>
                </p:cNvSpPr>
                <p:nvPr/>
              </p:nvSpPr>
              <p:spPr bwMode="auto">
                <a:xfrm>
                  <a:off x="1343026" y="1600199"/>
                  <a:ext cx="171449" cy="742950"/>
                </a:xfrm>
                <a:custGeom>
                  <a:avLst/>
                  <a:gdLst/>
                  <a:ahLst/>
                  <a:cxnLst>
                    <a:cxn ang="0">
                      <a:pos x="23" y="0"/>
                    </a:cxn>
                    <a:cxn ang="0">
                      <a:pos x="118" y="122"/>
                    </a:cxn>
                    <a:cxn ang="0">
                      <a:pos x="30" y="203"/>
                    </a:cxn>
                    <a:cxn ang="0">
                      <a:pos x="165" y="291"/>
                    </a:cxn>
                    <a:cxn ang="0">
                      <a:pos x="2" y="365"/>
                    </a:cxn>
                    <a:cxn ang="0">
                      <a:pos x="152" y="433"/>
                    </a:cxn>
                    <a:cxn ang="0">
                      <a:pos x="50" y="515"/>
                    </a:cxn>
                    <a:cxn ang="0">
                      <a:pos x="185" y="569"/>
                    </a:cxn>
                    <a:cxn ang="0">
                      <a:pos x="77" y="684"/>
                    </a:cxn>
                  </a:cxnLst>
                  <a:rect l="0" t="0" r="r" b="b"/>
                  <a:pathLst>
                    <a:path w="189" h="684">
                      <a:moveTo>
                        <a:pt x="23" y="0"/>
                      </a:moveTo>
                      <a:cubicBezTo>
                        <a:pt x="70" y="44"/>
                        <a:pt x="117" y="88"/>
                        <a:pt x="118" y="122"/>
                      </a:cubicBezTo>
                      <a:cubicBezTo>
                        <a:pt x="119" y="156"/>
                        <a:pt x="22" y="175"/>
                        <a:pt x="30" y="203"/>
                      </a:cubicBezTo>
                      <a:cubicBezTo>
                        <a:pt x="38" y="231"/>
                        <a:pt x="170" y="264"/>
                        <a:pt x="165" y="291"/>
                      </a:cubicBezTo>
                      <a:cubicBezTo>
                        <a:pt x="160" y="318"/>
                        <a:pt x="4" y="341"/>
                        <a:pt x="2" y="365"/>
                      </a:cubicBezTo>
                      <a:cubicBezTo>
                        <a:pt x="0" y="389"/>
                        <a:pt x="144" y="408"/>
                        <a:pt x="152" y="433"/>
                      </a:cubicBezTo>
                      <a:cubicBezTo>
                        <a:pt x="160" y="458"/>
                        <a:pt x="45" y="492"/>
                        <a:pt x="50" y="515"/>
                      </a:cubicBezTo>
                      <a:cubicBezTo>
                        <a:pt x="55" y="538"/>
                        <a:pt x="181" y="541"/>
                        <a:pt x="185" y="569"/>
                      </a:cubicBezTo>
                      <a:cubicBezTo>
                        <a:pt x="189" y="597"/>
                        <a:pt x="133" y="640"/>
                        <a:pt x="77" y="684"/>
                      </a:cubicBezTo>
                    </a:path>
                  </a:pathLst>
                </a:custGeom>
                <a:noFill/>
                <a:ln w="25400">
                  <a:solidFill>
                    <a:schemeClr val="bg1"/>
                  </a:solidFill>
                  <a:round/>
                  <a:headEnd/>
                  <a:tailEnd/>
                </a:ln>
                <a:effectLst/>
              </p:spPr>
              <p:txBody>
                <a:bodyPr/>
                <a:lstStyle/>
                <a:p>
                  <a:pPr algn="ctr" eaLnBrk="0" fontAlgn="base" hangingPunct="0">
                    <a:spcBef>
                      <a:spcPct val="0"/>
                    </a:spcBef>
                    <a:spcAft>
                      <a:spcPct val="0"/>
                    </a:spcAft>
                  </a:pPr>
                  <a:endParaRPr lang="en-US" sz="1000" b="1">
                    <a:solidFill>
                      <a:srgbClr val="000000"/>
                    </a:solidFill>
                    <a:latin typeface="Times New Roman" pitchFamily="18" charset="0"/>
                  </a:endParaRPr>
                </a:p>
              </p:txBody>
            </p:sp>
          </p:grpSp>
          <p:grpSp>
            <p:nvGrpSpPr>
              <p:cNvPr id="12" name="Group 198"/>
              <p:cNvGrpSpPr/>
              <p:nvPr/>
            </p:nvGrpSpPr>
            <p:grpSpPr>
              <a:xfrm flipH="1">
                <a:off x="6276041" y="4325627"/>
                <a:ext cx="566375" cy="526501"/>
                <a:chOff x="628649" y="1543051"/>
                <a:chExt cx="914398" cy="914400"/>
              </a:xfrm>
            </p:grpSpPr>
            <p:sp>
              <p:nvSpPr>
                <p:cNvPr id="240" name="Rectangle 239"/>
                <p:cNvSpPr/>
                <p:nvPr/>
              </p:nvSpPr>
              <p:spPr>
                <a:xfrm>
                  <a:off x="628649" y="1543051"/>
                  <a:ext cx="914398"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241" name="Freeform 5"/>
                <p:cNvSpPr>
                  <a:spLocks/>
                </p:cNvSpPr>
                <p:nvPr/>
              </p:nvSpPr>
              <p:spPr bwMode="auto">
                <a:xfrm>
                  <a:off x="657225" y="1628774"/>
                  <a:ext cx="171449" cy="742950"/>
                </a:xfrm>
                <a:custGeom>
                  <a:avLst/>
                  <a:gdLst/>
                  <a:ahLst/>
                  <a:cxnLst>
                    <a:cxn ang="0">
                      <a:pos x="23" y="0"/>
                    </a:cxn>
                    <a:cxn ang="0">
                      <a:pos x="118" y="122"/>
                    </a:cxn>
                    <a:cxn ang="0">
                      <a:pos x="30" y="203"/>
                    </a:cxn>
                    <a:cxn ang="0">
                      <a:pos x="165" y="291"/>
                    </a:cxn>
                    <a:cxn ang="0">
                      <a:pos x="2" y="365"/>
                    </a:cxn>
                    <a:cxn ang="0">
                      <a:pos x="152" y="433"/>
                    </a:cxn>
                    <a:cxn ang="0">
                      <a:pos x="50" y="515"/>
                    </a:cxn>
                    <a:cxn ang="0">
                      <a:pos x="185" y="569"/>
                    </a:cxn>
                    <a:cxn ang="0">
                      <a:pos x="77" y="684"/>
                    </a:cxn>
                  </a:cxnLst>
                  <a:rect l="0" t="0" r="r" b="b"/>
                  <a:pathLst>
                    <a:path w="189" h="684">
                      <a:moveTo>
                        <a:pt x="23" y="0"/>
                      </a:moveTo>
                      <a:cubicBezTo>
                        <a:pt x="70" y="44"/>
                        <a:pt x="117" y="88"/>
                        <a:pt x="118" y="122"/>
                      </a:cubicBezTo>
                      <a:cubicBezTo>
                        <a:pt x="119" y="156"/>
                        <a:pt x="22" y="175"/>
                        <a:pt x="30" y="203"/>
                      </a:cubicBezTo>
                      <a:cubicBezTo>
                        <a:pt x="38" y="231"/>
                        <a:pt x="170" y="264"/>
                        <a:pt x="165" y="291"/>
                      </a:cubicBezTo>
                      <a:cubicBezTo>
                        <a:pt x="160" y="318"/>
                        <a:pt x="4" y="341"/>
                        <a:pt x="2" y="365"/>
                      </a:cubicBezTo>
                      <a:cubicBezTo>
                        <a:pt x="0" y="389"/>
                        <a:pt x="144" y="408"/>
                        <a:pt x="152" y="433"/>
                      </a:cubicBezTo>
                      <a:cubicBezTo>
                        <a:pt x="160" y="458"/>
                        <a:pt x="45" y="492"/>
                        <a:pt x="50" y="515"/>
                      </a:cubicBezTo>
                      <a:cubicBezTo>
                        <a:pt x="55" y="538"/>
                        <a:pt x="181" y="541"/>
                        <a:pt x="185" y="569"/>
                      </a:cubicBezTo>
                      <a:cubicBezTo>
                        <a:pt x="189" y="597"/>
                        <a:pt x="133" y="640"/>
                        <a:pt x="77" y="684"/>
                      </a:cubicBezTo>
                    </a:path>
                  </a:pathLst>
                </a:custGeom>
                <a:noFill/>
                <a:ln w="25400">
                  <a:solidFill>
                    <a:schemeClr val="bg1"/>
                  </a:solidFill>
                  <a:round/>
                  <a:headEnd/>
                  <a:tailEnd/>
                </a:ln>
                <a:effectLst/>
              </p:spPr>
              <p:txBody>
                <a:bodyPr/>
                <a:lstStyle/>
                <a:p>
                  <a:pPr algn="ctr" eaLnBrk="0" fontAlgn="base" hangingPunct="0">
                    <a:spcBef>
                      <a:spcPct val="0"/>
                    </a:spcBef>
                    <a:spcAft>
                      <a:spcPct val="0"/>
                    </a:spcAft>
                  </a:pPr>
                  <a:endParaRPr lang="en-US" sz="1000" b="1">
                    <a:solidFill>
                      <a:srgbClr val="000000"/>
                    </a:solidFill>
                    <a:latin typeface="Times New Roman" pitchFamily="18" charset="0"/>
                  </a:endParaRPr>
                </a:p>
              </p:txBody>
            </p:sp>
            <p:sp>
              <p:nvSpPr>
                <p:cNvPr id="242" name="Freeform 5"/>
                <p:cNvSpPr>
                  <a:spLocks/>
                </p:cNvSpPr>
                <p:nvPr/>
              </p:nvSpPr>
              <p:spPr bwMode="auto">
                <a:xfrm>
                  <a:off x="828674" y="1619249"/>
                  <a:ext cx="171449" cy="742950"/>
                </a:xfrm>
                <a:custGeom>
                  <a:avLst/>
                  <a:gdLst/>
                  <a:ahLst/>
                  <a:cxnLst>
                    <a:cxn ang="0">
                      <a:pos x="23" y="0"/>
                    </a:cxn>
                    <a:cxn ang="0">
                      <a:pos x="118" y="122"/>
                    </a:cxn>
                    <a:cxn ang="0">
                      <a:pos x="30" y="203"/>
                    </a:cxn>
                    <a:cxn ang="0">
                      <a:pos x="165" y="291"/>
                    </a:cxn>
                    <a:cxn ang="0">
                      <a:pos x="2" y="365"/>
                    </a:cxn>
                    <a:cxn ang="0">
                      <a:pos x="152" y="433"/>
                    </a:cxn>
                    <a:cxn ang="0">
                      <a:pos x="50" y="515"/>
                    </a:cxn>
                    <a:cxn ang="0">
                      <a:pos x="185" y="569"/>
                    </a:cxn>
                    <a:cxn ang="0">
                      <a:pos x="77" y="684"/>
                    </a:cxn>
                  </a:cxnLst>
                  <a:rect l="0" t="0" r="r" b="b"/>
                  <a:pathLst>
                    <a:path w="189" h="684">
                      <a:moveTo>
                        <a:pt x="23" y="0"/>
                      </a:moveTo>
                      <a:cubicBezTo>
                        <a:pt x="70" y="44"/>
                        <a:pt x="117" y="88"/>
                        <a:pt x="118" y="122"/>
                      </a:cubicBezTo>
                      <a:cubicBezTo>
                        <a:pt x="119" y="156"/>
                        <a:pt x="22" y="175"/>
                        <a:pt x="30" y="203"/>
                      </a:cubicBezTo>
                      <a:cubicBezTo>
                        <a:pt x="38" y="231"/>
                        <a:pt x="170" y="264"/>
                        <a:pt x="165" y="291"/>
                      </a:cubicBezTo>
                      <a:cubicBezTo>
                        <a:pt x="160" y="318"/>
                        <a:pt x="4" y="341"/>
                        <a:pt x="2" y="365"/>
                      </a:cubicBezTo>
                      <a:cubicBezTo>
                        <a:pt x="0" y="389"/>
                        <a:pt x="144" y="408"/>
                        <a:pt x="152" y="433"/>
                      </a:cubicBezTo>
                      <a:cubicBezTo>
                        <a:pt x="160" y="458"/>
                        <a:pt x="45" y="492"/>
                        <a:pt x="50" y="515"/>
                      </a:cubicBezTo>
                      <a:cubicBezTo>
                        <a:pt x="55" y="538"/>
                        <a:pt x="181" y="541"/>
                        <a:pt x="185" y="569"/>
                      </a:cubicBezTo>
                      <a:cubicBezTo>
                        <a:pt x="189" y="597"/>
                        <a:pt x="133" y="640"/>
                        <a:pt x="77" y="684"/>
                      </a:cubicBezTo>
                    </a:path>
                  </a:pathLst>
                </a:custGeom>
                <a:noFill/>
                <a:ln w="25400">
                  <a:solidFill>
                    <a:schemeClr val="bg1"/>
                  </a:solidFill>
                  <a:round/>
                  <a:headEnd/>
                  <a:tailEnd/>
                </a:ln>
                <a:effectLst/>
              </p:spPr>
              <p:txBody>
                <a:bodyPr/>
                <a:lstStyle/>
                <a:p>
                  <a:pPr algn="ctr" eaLnBrk="0" fontAlgn="base" hangingPunct="0">
                    <a:spcBef>
                      <a:spcPct val="0"/>
                    </a:spcBef>
                    <a:spcAft>
                      <a:spcPct val="0"/>
                    </a:spcAft>
                  </a:pPr>
                  <a:endParaRPr lang="en-US" sz="1000" b="1">
                    <a:solidFill>
                      <a:srgbClr val="000000"/>
                    </a:solidFill>
                    <a:latin typeface="Times New Roman" pitchFamily="18" charset="0"/>
                  </a:endParaRPr>
                </a:p>
              </p:txBody>
            </p:sp>
            <p:sp>
              <p:nvSpPr>
                <p:cNvPr id="243" name="Freeform 5"/>
                <p:cNvSpPr>
                  <a:spLocks/>
                </p:cNvSpPr>
                <p:nvPr/>
              </p:nvSpPr>
              <p:spPr bwMode="auto">
                <a:xfrm>
                  <a:off x="1000123" y="1609725"/>
                  <a:ext cx="171449" cy="742950"/>
                </a:xfrm>
                <a:custGeom>
                  <a:avLst/>
                  <a:gdLst/>
                  <a:ahLst/>
                  <a:cxnLst>
                    <a:cxn ang="0">
                      <a:pos x="23" y="0"/>
                    </a:cxn>
                    <a:cxn ang="0">
                      <a:pos x="118" y="122"/>
                    </a:cxn>
                    <a:cxn ang="0">
                      <a:pos x="30" y="203"/>
                    </a:cxn>
                    <a:cxn ang="0">
                      <a:pos x="165" y="291"/>
                    </a:cxn>
                    <a:cxn ang="0">
                      <a:pos x="2" y="365"/>
                    </a:cxn>
                    <a:cxn ang="0">
                      <a:pos x="152" y="433"/>
                    </a:cxn>
                    <a:cxn ang="0">
                      <a:pos x="50" y="515"/>
                    </a:cxn>
                    <a:cxn ang="0">
                      <a:pos x="185" y="569"/>
                    </a:cxn>
                    <a:cxn ang="0">
                      <a:pos x="77" y="684"/>
                    </a:cxn>
                  </a:cxnLst>
                  <a:rect l="0" t="0" r="r" b="b"/>
                  <a:pathLst>
                    <a:path w="189" h="684">
                      <a:moveTo>
                        <a:pt x="23" y="0"/>
                      </a:moveTo>
                      <a:cubicBezTo>
                        <a:pt x="70" y="44"/>
                        <a:pt x="117" y="88"/>
                        <a:pt x="118" y="122"/>
                      </a:cubicBezTo>
                      <a:cubicBezTo>
                        <a:pt x="119" y="156"/>
                        <a:pt x="22" y="175"/>
                        <a:pt x="30" y="203"/>
                      </a:cubicBezTo>
                      <a:cubicBezTo>
                        <a:pt x="38" y="231"/>
                        <a:pt x="170" y="264"/>
                        <a:pt x="165" y="291"/>
                      </a:cubicBezTo>
                      <a:cubicBezTo>
                        <a:pt x="160" y="318"/>
                        <a:pt x="4" y="341"/>
                        <a:pt x="2" y="365"/>
                      </a:cubicBezTo>
                      <a:cubicBezTo>
                        <a:pt x="0" y="389"/>
                        <a:pt x="144" y="408"/>
                        <a:pt x="152" y="433"/>
                      </a:cubicBezTo>
                      <a:cubicBezTo>
                        <a:pt x="160" y="458"/>
                        <a:pt x="45" y="492"/>
                        <a:pt x="50" y="515"/>
                      </a:cubicBezTo>
                      <a:cubicBezTo>
                        <a:pt x="55" y="538"/>
                        <a:pt x="181" y="541"/>
                        <a:pt x="185" y="569"/>
                      </a:cubicBezTo>
                      <a:cubicBezTo>
                        <a:pt x="189" y="597"/>
                        <a:pt x="133" y="640"/>
                        <a:pt x="77" y="684"/>
                      </a:cubicBezTo>
                    </a:path>
                  </a:pathLst>
                </a:custGeom>
                <a:noFill/>
                <a:ln w="25400">
                  <a:solidFill>
                    <a:schemeClr val="bg1"/>
                  </a:solidFill>
                  <a:round/>
                  <a:headEnd/>
                  <a:tailEnd/>
                </a:ln>
                <a:effectLst/>
              </p:spPr>
              <p:txBody>
                <a:bodyPr/>
                <a:lstStyle/>
                <a:p>
                  <a:pPr algn="ctr" eaLnBrk="0" fontAlgn="base" hangingPunct="0">
                    <a:spcBef>
                      <a:spcPct val="0"/>
                    </a:spcBef>
                    <a:spcAft>
                      <a:spcPct val="0"/>
                    </a:spcAft>
                  </a:pPr>
                  <a:endParaRPr lang="en-US" sz="1000" b="1">
                    <a:solidFill>
                      <a:srgbClr val="000000"/>
                    </a:solidFill>
                    <a:latin typeface="Times New Roman" pitchFamily="18" charset="0"/>
                  </a:endParaRPr>
                </a:p>
              </p:txBody>
            </p:sp>
            <p:sp>
              <p:nvSpPr>
                <p:cNvPr id="244" name="Freeform 5"/>
                <p:cNvSpPr>
                  <a:spLocks/>
                </p:cNvSpPr>
                <p:nvPr/>
              </p:nvSpPr>
              <p:spPr bwMode="auto">
                <a:xfrm>
                  <a:off x="1171572" y="1609725"/>
                  <a:ext cx="171449" cy="742950"/>
                </a:xfrm>
                <a:custGeom>
                  <a:avLst/>
                  <a:gdLst/>
                  <a:ahLst/>
                  <a:cxnLst>
                    <a:cxn ang="0">
                      <a:pos x="23" y="0"/>
                    </a:cxn>
                    <a:cxn ang="0">
                      <a:pos x="118" y="122"/>
                    </a:cxn>
                    <a:cxn ang="0">
                      <a:pos x="30" y="203"/>
                    </a:cxn>
                    <a:cxn ang="0">
                      <a:pos x="165" y="291"/>
                    </a:cxn>
                    <a:cxn ang="0">
                      <a:pos x="2" y="365"/>
                    </a:cxn>
                    <a:cxn ang="0">
                      <a:pos x="152" y="433"/>
                    </a:cxn>
                    <a:cxn ang="0">
                      <a:pos x="50" y="515"/>
                    </a:cxn>
                    <a:cxn ang="0">
                      <a:pos x="185" y="569"/>
                    </a:cxn>
                    <a:cxn ang="0">
                      <a:pos x="77" y="684"/>
                    </a:cxn>
                  </a:cxnLst>
                  <a:rect l="0" t="0" r="r" b="b"/>
                  <a:pathLst>
                    <a:path w="189" h="684">
                      <a:moveTo>
                        <a:pt x="23" y="0"/>
                      </a:moveTo>
                      <a:cubicBezTo>
                        <a:pt x="70" y="44"/>
                        <a:pt x="117" y="88"/>
                        <a:pt x="118" y="122"/>
                      </a:cubicBezTo>
                      <a:cubicBezTo>
                        <a:pt x="119" y="156"/>
                        <a:pt x="22" y="175"/>
                        <a:pt x="30" y="203"/>
                      </a:cubicBezTo>
                      <a:cubicBezTo>
                        <a:pt x="38" y="231"/>
                        <a:pt x="170" y="264"/>
                        <a:pt x="165" y="291"/>
                      </a:cubicBezTo>
                      <a:cubicBezTo>
                        <a:pt x="160" y="318"/>
                        <a:pt x="4" y="341"/>
                        <a:pt x="2" y="365"/>
                      </a:cubicBezTo>
                      <a:cubicBezTo>
                        <a:pt x="0" y="389"/>
                        <a:pt x="144" y="408"/>
                        <a:pt x="152" y="433"/>
                      </a:cubicBezTo>
                      <a:cubicBezTo>
                        <a:pt x="160" y="458"/>
                        <a:pt x="45" y="492"/>
                        <a:pt x="50" y="515"/>
                      </a:cubicBezTo>
                      <a:cubicBezTo>
                        <a:pt x="55" y="538"/>
                        <a:pt x="181" y="541"/>
                        <a:pt x="185" y="569"/>
                      </a:cubicBezTo>
                      <a:cubicBezTo>
                        <a:pt x="189" y="597"/>
                        <a:pt x="133" y="640"/>
                        <a:pt x="77" y="684"/>
                      </a:cubicBezTo>
                    </a:path>
                  </a:pathLst>
                </a:custGeom>
                <a:noFill/>
                <a:ln w="25400">
                  <a:solidFill>
                    <a:schemeClr val="bg1"/>
                  </a:solidFill>
                  <a:round/>
                  <a:headEnd/>
                  <a:tailEnd/>
                </a:ln>
                <a:effectLst/>
              </p:spPr>
              <p:txBody>
                <a:bodyPr/>
                <a:lstStyle/>
                <a:p>
                  <a:pPr algn="ctr" eaLnBrk="0" fontAlgn="base" hangingPunct="0">
                    <a:spcBef>
                      <a:spcPct val="0"/>
                    </a:spcBef>
                    <a:spcAft>
                      <a:spcPct val="0"/>
                    </a:spcAft>
                  </a:pPr>
                  <a:endParaRPr lang="en-US" sz="1000" b="1">
                    <a:solidFill>
                      <a:srgbClr val="000000"/>
                    </a:solidFill>
                    <a:latin typeface="Times New Roman" pitchFamily="18" charset="0"/>
                  </a:endParaRPr>
                </a:p>
              </p:txBody>
            </p:sp>
            <p:sp>
              <p:nvSpPr>
                <p:cNvPr id="245" name="Freeform 5"/>
                <p:cNvSpPr>
                  <a:spLocks/>
                </p:cNvSpPr>
                <p:nvPr/>
              </p:nvSpPr>
              <p:spPr bwMode="auto">
                <a:xfrm>
                  <a:off x="1343026" y="1600199"/>
                  <a:ext cx="171449" cy="742950"/>
                </a:xfrm>
                <a:custGeom>
                  <a:avLst/>
                  <a:gdLst/>
                  <a:ahLst/>
                  <a:cxnLst>
                    <a:cxn ang="0">
                      <a:pos x="23" y="0"/>
                    </a:cxn>
                    <a:cxn ang="0">
                      <a:pos x="118" y="122"/>
                    </a:cxn>
                    <a:cxn ang="0">
                      <a:pos x="30" y="203"/>
                    </a:cxn>
                    <a:cxn ang="0">
                      <a:pos x="165" y="291"/>
                    </a:cxn>
                    <a:cxn ang="0">
                      <a:pos x="2" y="365"/>
                    </a:cxn>
                    <a:cxn ang="0">
                      <a:pos x="152" y="433"/>
                    </a:cxn>
                    <a:cxn ang="0">
                      <a:pos x="50" y="515"/>
                    </a:cxn>
                    <a:cxn ang="0">
                      <a:pos x="185" y="569"/>
                    </a:cxn>
                    <a:cxn ang="0">
                      <a:pos x="77" y="684"/>
                    </a:cxn>
                  </a:cxnLst>
                  <a:rect l="0" t="0" r="r" b="b"/>
                  <a:pathLst>
                    <a:path w="189" h="684">
                      <a:moveTo>
                        <a:pt x="23" y="0"/>
                      </a:moveTo>
                      <a:cubicBezTo>
                        <a:pt x="70" y="44"/>
                        <a:pt x="117" y="88"/>
                        <a:pt x="118" y="122"/>
                      </a:cubicBezTo>
                      <a:cubicBezTo>
                        <a:pt x="119" y="156"/>
                        <a:pt x="22" y="175"/>
                        <a:pt x="30" y="203"/>
                      </a:cubicBezTo>
                      <a:cubicBezTo>
                        <a:pt x="38" y="231"/>
                        <a:pt x="170" y="264"/>
                        <a:pt x="165" y="291"/>
                      </a:cubicBezTo>
                      <a:cubicBezTo>
                        <a:pt x="160" y="318"/>
                        <a:pt x="4" y="341"/>
                        <a:pt x="2" y="365"/>
                      </a:cubicBezTo>
                      <a:cubicBezTo>
                        <a:pt x="0" y="389"/>
                        <a:pt x="144" y="408"/>
                        <a:pt x="152" y="433"/>
                      </a:cubicBezTo>
                      <a:cubicBezTo>
                        <a:pt x="160" y="458"/>
                        <a:pt x="45" y="492"/>
                        <a:pt x="50" y="515"/>
                      </a:cubicBezTo>
                      <a:cubicBezTo>
                        <a:pt x="55" y="538"/>
                        <a:pt x="181" y="541"/>
                        <a:pt x="185" y="569"/>
                      </a:cubicBezTo>
                      <a:cubicBezTo>
                        <a:pt x="189" y="597"/>
                        <a:pt x="133" y="640"/>
                        <a:pt x="77" y="684"/>
                      </a:cubicBezTo>
                    </a:path>
                  </a:pathLst>
                </a:custGeom>
                <a:noFill/>
                <a:ln w="25400">
                  <a:solidFill>
                    <a:schemeClr val="bg1"/>
                  </a:solidFill>
                  <a:round/>
                  <a:headEnd/>
                  <a:tailEnd/>
                </a:ln>
                <a:effectLst/>
              </p:spPr>
              <p:txBody>
                <a:bodyPr/>
                <a:lstStyle/>
                <a:p>
                  <a:pPr algn="ctr" eaLnBrk="0" fontAlgn="base" hangingPunct="0">
                    <a:spcBef>
                      <a:spcPct val="0"/>
                    </a:spcBef>
                    <a:spcAft>
                      <a:spcPct val="0"/>
                    </a:spcAft>
                  </a:pPr>
                  <a:endParaRPr lang="en-US" sz="1000" b="1">
                    <a:solidFill>
                      <a:srgbClr val="000000"/>
                    </a:solidFill>
                    <a:latin typeface="Times New Roman" pitchFamily="18" charset="0"/>
                  </a:endParaRPr>
                </a:p>
              </p:txBody>
            </p:sp>
          </p:grpSp>
        </p:grpSp>
      </p:grpSp>
      <p:sp>
        <p:nvSpPr>
          <p:cNvPr id="79" name="Rectangle 78"/>
          <p:cNvSpPr/>
          <p:nvPr/>
        </p:nvSpPr>
        <p:spPr bwMode="auto">
          <a:xfrm>
            <a:off x="390381" y="1866900"/>
            <a:ext cx="4257316" cy="4572000"/>
          </a:xfrm>
          <a:prstGeom prst="rect">
            <a:avLst/>
          </a:prstGeom>
          <a:gradFill rotWithShape="1">
            <a:gsLst>
              <a:gs pos="0">
                <a:schemeClr val="tx2">
                  <a:alpha val="32999"/>
                </a:schemeClr>
              </a:gs>
              <a:gs pos="100000">
                <a:schemeClr val="bg1"/>
              </a:gs>
            </a:gsLst>
            <a:lin ang="18900000" scaled="1"/>
          </a:gradFill>
          <a:ln w="34925" algn="ctr">
            <a:solidFill>
              <a:srgbClr val="94B6E4"/>
            </a:solidFill>
            <a:round/>
            <a:headEnd/>
            <a:tailEnd/>
          </a:ln>
        </p:spPr>
        <p:txBody>
          <a:bodyPr wrap="none" anchor="ctr"/>
          <a:lstStyle/>
          <a:p>
            <a:pPr algn="ctr" eaLnBrk="0" fontAlgn="base" hangingPunct="0">
              <a:spcBef>
                <a:spcPct val="0"/>
              </a:spcBef>
              <a:spcAft>
                <a:spcPct val="0"/>
              </a:spcAft>
            </a:pPr>
            <a:endParaRPr lang="en-US" sz="1000" b="1" smtClean="0">
              <a:solidFill>
                <a:srgbClr val="000000"/>
              </a:solidFill>
              <a:latin typeface="Times New Roman" pitchFamily="18" charset="0"/>
            </a:endParaRPr>
          </a:p>
        </p:txBody>
      </p:sp>
      <p:grpSp>
        <p:nvGrpSpPr>
          <p:cNvPr id="13" name="Group 216"/>
          <p:cNvGrpSpPr/>
          <p:nvPr/>
        </p:nvGrpSpPr>
        <p:grpSpPr>
          <a:xfrm>
            <a:off x="1537855" y="3487879"/>
            <a:ext cx="2673926" cy="2067792"/>
            <a:chOff x="1716232" y="3238499"/>
            <a:chExt cx="2400300" cy="2857500"/>
          </a:xfrm>
        </p:grpSpPr>
        <p:sp>
          <p:nvSpPr>
            <p:cNvPr id="211" name="Rectangle 210"/>
            <p:cNvSpPr/>
            <p:nvPr/>
          </p:nvSpPr>
          <p:spPr>
            <a:xfrm>
              <a:off x="1716232" y="3238499"/>
              <a:ext cx="2400300" cy="2857500"/>
            </a:xfrm>
            <a:prstGeom prst="rect">
              <a:avLst/>
            </a:prstGeom>
            <a:solidFill>
              <a:srgbClr val="629C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000" b="1" dirty="0" smtClean="0">
                <a:solidFill>
                  <a:srgbClr val="FFFFFF"/>
                </a:solidFill>
                <a:cs typeface="Arial" pitchFamily="34" charset="0"/>
              </a:endParaRPr>
            </a:p>
          </p:txBody>
        </p:sp>
        <p:sp>
          <p:nvSpPr>
            <p:cNvPr id="212" name="Rectangle 211"/>
            <p:cNvSpPr/>
            <p:nvPr/>
          </p:nvSpPr>
          <p:spPr>
            <a:xfrm>
              <a:off x="1887682" y="3409950"/>
              <a:ext cx="914400" cy="857251"/>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400" b="1" dirty="0" smtClean="0">
                  <a:solidFill>
                    <a:srgbClr val="FFFFFF"/>
                  </a:solidFill>
                  <a:cs typeface="Arial" pitchFamily="34" charset="0"/>
                </a:rPr>
                <a:t>Core 1</a:t>
              </a:r>
            </a:p>
          </p:txBody>
        </p:sp>
        <p:sp>
          <p:nvSpPr>
            <p:cNvPr id="213" name="Rectangle 212"/>
            <p:cNvSpPr/>
            <p:nvPr/>
          </p:nvSpPr>
          <p:spPr>
            <a:xfrm>
              <a:off x="1887682" y="4324349"/>
              <a:ext cx="914400" cy="857251"/>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400" b="1" dirty="0" smtClean="0">
                  <a:solidFill>
                    <a:srgbClr val="FFFFFF"/>
                  </a:solidFill>
                  <a:cs typeface="Arial" pitchFamily="34" charset="0"/>
                </a:rPr>
                <a:t>Core 3</a:t>
              </a:r>
            </a:p>
          </p:txBody>
        </p:sp>
        <p:sp>
          <p:nvSpPr>
            <p:cNvPr id="214" name="Rectangle 213"/>
            <p:cNvSpPr/>
            <p:nvPr/>
          </p:nvSpPr>
          <p:spPr>
            <a:xfrm>
              <a:off x="2973532" y="4324349"/>
              <a:ext cx="914400" cy="857251"/>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400" b="1" dirty="0" smtClean="0">
                  <a:solidFill>
                    <a:srgbClr val="FFFFFF"/>
                  </a:solidFill>
                  <a:cs typeface="Arial" pitchFamily="34" charset="0"/>
                </a:rPr>
                <a:t>Core 4</a:t>
              </a:r>
            </a:p>
          </p:txBody>
        </p:sp>
        <p:sp>
          <p:nvSpPr>
            <p:cNvPr id="215" name="Rectangle 214"/>
            <p:cNvSpPr/>
            <p:nvPr/>
          </p:nvSpPr>
          <p:spPr>
            <a:xfrm>
              <a:off x="2973532" y="3409949"/>
              <a:ext cx="914400" cy="85725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400" b="1" dirty="0" smtClean="0">
                  <a:solidFill>
                    <a:srgbClr val="FFFFFF"/>
                  </a:solidFill>
                  <a:cs typeface="Arial" pitchFamily="34" charset="0"/>
                </a:rPr>
                <a:t>Core 2</a:t>
              </a:r>
            </a:p>
          </p:txBody>
        </p:sp>
        <p:sp>
          <p:nvSpPr>
            <p:cNvPr id="216" name="Rectangle 215"/>
            <p:cNvSpPr/>
            <p:nvPr/>
          </p:nvSpPr>
          <p:spPr>
            <a:xfrm>
              <a:off x="1887682" y="5295899"/>
              <a:ext cx="2000250" cy="571500"/>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400" b="1" dirty="0" smtClean="0">
                  <a:solidFill>
                    <a:srgbClr val="FFFFFF"/>
                  </a:solidFill>
                  <a:cs typeface="Arial" pitchFamily="34" charset="0"/>
                </a:rPr>
                <a:t>Cache</a:t>
              </a:r>
            </a:p>
          </p:txBody>
        </p:sp>
      </p:grpSp>
      <p:sp>
        <p:nvSpPr>
          <p:cNvPr id="7171" name="Title 1"/>
          <p:cNvSpPr>
            <a:spLocks noGrp="1"/>
          </p:cNvSpPr>
          <p:nvPr>
            <p:ph type="title"/>
          </p:nvPr>
        </p:nvSpPr>
        <p:spPr/>
        <p:txBody>
          <a:bodyPr/>
          <a:lstStyle/>
          <a:p>
            <a:r>
              <a:rPr lang="en-US" sz="3600" dirty="0" smtClean="0"/>
              <a:t>Performance Gain with More Hardware</a:t>
            </a:r>
          </a:p>
        </p:txBody>
      </p:sp>
      <p:sp>
        <p:nvSpPr>
          <p:cNvPr id="82" name="TextBox 81"/>
          <p:cNvSpPr txBox="1"/>
          <p:nvPr/>
        </p:nvSpPr>
        <p:spPr>
          <a:xfrm>
            <a:off x="2611849" y="1865133"/>
            <a:ext cx="2032159" cy="307777"/>
          </a:xfrm>
          <a:prstGeom prst="rect">
            <a:avLst/>
          </a:prstGeom>
          <a:solidFill>
            <a:srgbClr val="330066"/>
          </a:solidFill>
          <a:ln>
            <a:solidFill>
              <a:schemeClr val="tx2"/>
            </a:solidFill>
          </a:ln>
        </p:spPr>
        <p:txBody>
          <a:bodyPr wrap="none" rtlCol="0">
            <a:spAutoFit/>
          </a:bodyPr>
          <a:lstStyle/>
          <a:p>
            <a:pPr algn="ctr" eaLnBrk="0" fontAlgn="base" hangingPunct="0">
              <a:spcBef>
                <a:spcPct val="0"/>
              </a:spcBef>
              <a:spcAft>
                <a:spcPct val="0"/>
              </a:spcAft>
            </a:pPr>
            <a:r>
              <a:rPr lang="en-US" sz="1400" b="1" baseline="0" dirty="0" smtClean="0">
                <a:solidFill>
                  <a:srgbClr val="FFFFFF"/>
                </a:solidFill>
                <a:latin typeface="+mj-lt"/>
              </a:rPr>
              <a:t>Using More Cores (CPUs)</a:t>
            </a:r>
          </a:p>
        </p:txBody>
      </p:sp>
      <p:sp>
        <p:nvSpPr>
          <p:cNvPr id="83" name="TextBox 82"/>
          <p:cNvSpPr txBox="1"/>
          <p:nvPr/>
        </p:nvSpPr>
        <p:spPr>
          <a:xfrm>
            <a:off x="7970934" y="1865133"/>
            <a:ext cx="1039066" cy="307777"/>
          </a:xfrm>
          <a:prstGeom prst="rect">
            <a:avLst/>
          </a:prstGeom>
          <a:solidFill>
            <a:srgbClr val="330066"/>
          </a:solidFill>
          <a:ln>
            <a:solidFill>
              <a:schemeClr val="tx2"/>
            </a:solidFill>
          </a:ln>
        </p:spPr>
        <p:txBody>
          <a:bodyPr wrap="none" rtlCol="0">
            <a:spAutoFit/>
          </a:bodyPr>
          <a:lstStyle/>
          <a:p>
            <a:pPr algn="ctr" eaLnBrk="0" fontAlgn="base" hangingPunct="0">
              <a:spcBef>
                <a:spcPct val="0"/>
              </a:spcBef>
              <a:spcAft>
                <a:spcPct val="0"/>
              </a:spcAft>
            </a:pPr>
            <a:r>
              <a:rPr lang="en-US" sz="1400" b="1" baseline="0" dirty="0" smtClean="0">
                <a:solidFill>
                  <a:srgbClr val="FFFFFF"/>
                </a:solidFill>
                <a:latin typeface="+mj-lt"/>
              </a:rPr>
              <a:t>Using GPUs</a:t>
            </a:r>
          </a:p>
        </p:txBody>
      </p:sp>
      <p:pic>
        <p:nvPicPr>
          <p:cNvPr id="107" name="Picture 106" descr="L-Membrane_CMYK_Master_Smal.gif"/>
          <p:cNvPicPr>
            <a:picLocks noChangeAspect="1"/>
          </p:cNvPicPr>
          <p:nvPr/>
        </p:nvPicPr>
        <p:blipFill>
          <a:blip r:embed="rId3" cstate="print"/>
          <a:stretch>
            <a:fillRect/>
          </a:stretch>
        </p:blipFill>
        <p:spPr>
          <a:xfrm>
            <a:off x="532915" y="2555327"/>
            <a:ext cx="1041306" cy="940068"/>
          </a:xfrm>
          <a:prstGeom prst="rect">
            <a:avLst/>
          </a:prstGeom>
        </p:spPr>
      </p:pic>
      <p:pic>
        <p:nvPicPr>
          <p:cNvPr id="130" name="Picture 129" descr="L-Membrane_CMYK_Master_Smal.gif"/>
          <p:cNvPicPr>
            <a:picLocks noChangeAspect="1"/>
          </p:cNvPicPr>
          <p:nvPr/>
        </p:nvPicPr>
        <p:blipFill>
          <a:blip r:embed="rId3" cstate="print"/>
          <a:stretch>
            <a:fillRect/>
          </a:stretch>
        </p:blipFill>
        <p:spPr>
          <a:xfrm>
            <a:off x="5091055" y="2569175"/>
            <a:ext cx="1041306" cy="940068"/>
          </a:xfrm>
          <a:prstGeom prst="rect">
            <a:avLst/>
          </a:prstGeom>
        </p:spPr>
      </p:pic>
      <p:sp>
        <p:nvSpPr>
          <p:cNvPr id="439" name="Oval 37"/>
          <p:cNvSpPr>
            <a:spLocks noChangeArrowheads="1"/>
          </p:cNvSpPr>
          <p:nvPr/>
        </p:nvSpPr>
        <p:spPr bwMode="auto">
          <a:xfrm>
            <a:off x="1738529" y="3527639"/>
            <a:ext cx="2236211" cy="1574297"/>
          </a:xfrm>
          <a:prstGeom prst="ellipse">
            <a:avLst/>
          </a:prstGeom>
          <a:gradFill rotWithShape="1">
            <a:gsLst>
              <a:gs pos="0">
                <a:schemeClr val="tx2"/>
              </a:gs>
              <a:gs pos="100000">
                <a:schemeClr val="bg1"/>
              </a:gs>
            </a:gsLst>
            <a:lin ang="18900000" scaled="1"/>
          </a:gradFill>
          <a:ln w="57150" algn="ctr">
            <a:solidFill>
              <a:srgbClr val="94B6E4"/>
            </a:solidFill>
            <a:round/>
            <a:headEnd/>
            <a:tailEnd/>
          </a:ln>
        </p:spPr>
        <p:txBody>
          <a:bodyPr wrap="none" anchor="ctr"/>
          <a:lstStyle/>
          <a:p>
            <a:pPr algn="ctr" eaLnBrk="0" fontAlgn="base" hangingPunct="0">
              <a:spcBef>
                <a:spcPct val="0"/>
              </a:spcBef>
              <a:spcAft>
                <a:spcPct val="0"/>
              </a:spcAft>
            </a:pPr>
            <a:endParaRPr lang="en-US" sz="1000" b="1">
              <a:solidFill>
                <a:srgbClr val="000000"/>
              </a:solidFill>
              <a:latin typeface="Times New Roman" pitchFamily="18" charset="0"/>
            </a:endParaRPr>
          </a:p>
        </p:txBody>
      </p:sp>
      <p:sp>
        <p:nvSpPr>
          <p:cNvPr id="152" name="Freeform 151"/>
          <p:cNvSpPr/>
          <p:nvPr/>
        </p:nvSpPr>
        <p:spPr bwMode="auto">
          <a:xfrm>
            <a:off x="6102760" y="2933449"/>
            <a:ext cx="1105830" cy="455341"/>
          </a:xfrm>
          <a:custGeom>
            <a:avLst/>
            <a:gdLst>
              <a:gd name="connsiteX0" fmla="*/ 0 w 758283"/>
              <a:gd name="connsiteY0" fmla="*/ 0 h 557561"/>
              <a:gd name="connsiteX1" fmla="*/ 758283 w 758283"/>
              <a:gd name="connsiteY1" fmla="*/ 0 h 557561"/>
              <a:gd name="connsiteX2" fmla="*/ 758283 w 758283"/>
              <a:gd name="connsiteY2" fmla="*/ 557561 h 557561"/>
            </a:gdLst>
            <a:ahLst/>
            <a:cxnLst>
              <a:cxn ang="0">
                <a:pos x="connsiteX0" y="connsiteY0"/>
              </a:cxn>
              <a:cxn ang="0">
                <a:pos x="connsiteX1" y="connsiteY1"/>
              </a:cxn>
              <a:cxn ang="0">
                <a:pos x="connsiteX2" y="connsiteY2"/>
              </a:cxn>
            </a:cxnLst>
            <a:rect l="l" t="t" r="r" b="b"/>
            <a:pathLst>
              <a:path w="758283" h="557561">
                <a:moveTo>
                  <a:pt x="0" y="0"/>
                </a:moveTo>
                <a:lnTo>
                  <a:pt x="758283" y="0"/>
                </a:lnTo>
                <a:lnTo>
                  <a:pt x="758283" y="557561"/>
                </a:lnTo>
              </a:path>
            </a:pathLst>
          </a:custGeom>
          <a:noFill/>
          <a:ln w="114300" cap="flat" cmpd="sng" algn="ctr">
            <a:solidFill>
              <a:srgbClr val="330066"/>
            </a:solidFill>
            <a:prstDash val="solid"/>
            <a:round/>
            <a:headEnd type="triangle" w="sm" len="sm"/>
            <a:tailEnd type="triangle" w="sm" len="sm"/>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000" b="1">
              <a:solidFill>
                <a:srgbClr val="000000"/>
              </a:solidFill>
              <a:latin typeface="Times New Roman" pitchFamily="18" charset="0"/>
            </a:endParaRPr>
          </a:p>
        </p:txBody>
      </p:sp>
      <p:pic>
        <p:nvPicPr>
          <p:cNvPr id="115" name="Picture 114" descr="L-Membrane_CMYK_Master_Smal.gif"/>
          <p:cNvPicPr>
            <a:picLocks noChangeAspect="1"/>
          </p:cNvPicPr>
          <p:nvPr/>
        </p:nvPicPr>
        <p:blipFill>
          <a:blip r:embed="rId3" cstate="print"/>
          <a:stretch>
            <a:fillRect/>
          </a:stretch>
        </p:blipFill>
        <p:spPr>
          <a:xfrm>
            <a:off x="2085533" y="3764676"/>
            <a:ext cx="528506" cy="477124"/>
          </a:xfrm>
          <a:prstGeom prst="rect">
            <a:avLst/>
          </a:prstGeom>
        </p:spPr>
      </p:pic>
      <p:sp>
        <p:nvSpPr>
          <p:cNvPr id="129" name="Freeform 128"/>
          <p:cNvSpPr/>
          <p:nvPr/>
        </p:nvSpPr>
        <p:spPr bwMode="auto">
          <a:xfrm>
            <a:off x="1447632" y="2867900"/>
            <a:ext cx="1392550" cy="1122219"/>
          </a:xfrm>
          <a:custGeom>
            <a:avLst/>
            <a:gdLst>
              <a:gd name="connsiteX0" fmla="*/ 0 w 758283"/>
              <a:gd name="connsiteY0" fmla="*/ 0 h 557561"/>
              <a:gd name="connsiteX1" fmla="*/ 758283 w 758283"/>
              <a:gd name="connsiteY1" fmla="*/ 0 h 557561"/>
              <a:gd name="connsiteX2" fmla="*/ 758283 w 758283"/>
              <a:gd name="connsiteY2" fmla="*/ 557561 h 557561"/>
            </a:gdLst>
            <a:ahLst/>
            <a:cxnLst>
              <a:cxn ang="0">
                <a:pos x="connsiteX0" y="connsiteY0"/>
              </a:cxn>
              <a:cxn ang="0">
                <a:pos x="connsiteX1" y="connsiteY1"/>
              </a:cxn>
              <a:cxn ang="0">
                <a:pos x="connsiteX2" y="connsiteY2"/>
              </a:cxn>
            </a:cxnLst>
            <a:rect l="l" t="t" r="r" b="b"/>
            <a:pathLst>
              <a:path w="758283" h="557561">
                <a:moveTo>
                  <a:pt x="0" y="0"/>
                </a:moveTo>
                <a:lnTo>
                  <a:pt x="758283" y="0"/>
                </a:lnTo>
                <a:lnTo>
                  <a:pt x="758283" y="557561"/>
                </a:lnTo>
              </a:path>
            </a:pathLst>
          </a:custGeom>
          <a:noFill/>
          <a:ln w="114300" cap="flat" cmpd="sng" algn="ctr">
            <a:solidFill>
              <a:srgbClr val="330066"/>
            </a:solidFill>
            <a:prstDash val="solid"/>
            <a:round/>
            <a:headEnd type="triangle" w="sm" len="sm"/>
            <a:tailEnd type="triangle" w="sm" len="sm"/>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000" b="1">
              <a:solidFill>
                <a:srgbClr val="000000"/>
              </a:solidFill>
              <a:latin typeface="Times New Roman" pitchFamily="18" charset="0"/>
            </a:endParaRPr>
          </a:p>
        </p:txBody>
      </p:sp>
      <p:sp>
        <p:nvSpPr>
          <p:cNvPr id="219" name="Rectangle 218"/>
          <p:cNvSpPr/>
          <p:nvPr/>
        </p:nvSpPr>
        <p:spPr>
          <a:xfrm>
            <a:off x="6510223" y="4788327"/>
            <a:ext cx="1499129" cy="307777"/>
          </a:xfrm>
          <a:prstGeom prst="rect">
            <a:avLst/>
          </a:prstGeom>
        </p:spPr>
        <p:txBody>
          <a:bodyPr wrap="none">
            <a:spAutoFit/>
          </a:bodyPr>
          <a:lstStyle/>
          <a:p>
            <a:pPr algn="ctr" eaLnBrk="0" fontAlgn="base" hangingPunct="0">
              <a:spcBef>
                <a:spcPct val="0"/>
              </a:spcBef>
              <a:spcAft>
                <a:spcPct val="0"/>
              </a:spcAft>
            </a:pPr>
            <a:r>
              <a:rPr lang="en-US" sz="1400" b="1" dirty="0" smtClean="0">
                <a:solidFill>
                  <a:srgbClr val="FFFFFF"/>
                </a:solidFill>
                <a:cs typeface="Arial" pitchFamily="34" charset="0"/>
              </a:rPr>
              <a:t>Device Memory</a:t>
            </a:r>
          </a:p>
        </p:txBody>
      </p:sp>
      <p:pic>
        <p:nvPicPr>
          <p:cNvPr id="209" name="Picture 208" descr="L-Membrane_CMYK_Master_Smal.gif"/>
          <p:cNvPicPr>
            <a:picLocks noChangeAspect="1"/>
          </p:cNvPicPr>
          <p:nvPr/>
        </p:nvPicPr>
        <p:blipFill>
          <a:blip r:embed="rId3" cstate="print"/>
          <a:stretch>
            <a:fillRect/>
          </a:stretch>
        </p:blipFill>
        <p:spPr>
          <a:xfrm>
            <a:off x="3012633" y="3739276"/>
            <a:ext cx="528506" cy="477124"/>
          </a:xfrm>
          <a:prstGeom prst="rect">
            <a:avLst/>
          </a:prstGeom>
        </p:spPr>
      </p:pic>
      <p:pic>
        <p:nvPicPr>
          <p:cNvPr id="210" name="Picture 209" descr="L-Membrane_CMYK_Master_Smal.gif"/>
          <p:cNvPicPr>
            <a:picLocks noChangeAspect="1"/>
          </p:cNvPicPr>
          <p:nvPr/>
        </p:nvPicPr>
        <p:blipFill>
          <a:blip r:embed="rId3" cstate="print"/>
          <a:stretch>
            <a:fillRect/>
          </a:stretch>
        </p:blipFill>
        <p:spPr>
          <a:xfrm>
            <a:off x="2149033" y="4386976"/>
            <a:ext cx="528506" cy="477124"/>
          </a:xfrm>
          <a:prstGeom prst="rect">
            <a:avLst/>
          </a:prstGeom>
        </p:spPr>
      </p:pic>
      <p:pic>
        <p:nvPicPr>
          <p:cNvPr id="217" name="Picture 216" descr="L-Membrane_CMYK_Master_Smal.gif"/>
          <p:cNvPicPr>
            <a:picLocks noChangeAspect="1"/>
          </p:cNvPicPr>
          <p:nvPr/>
        </p:nvPicPr>
        <p:blipFill>
          <a:blip r:embed="rId3" cstate="print"/>
          <a:stretch>
            <a:fillRect/>
          </a:stretch>
        </p:blipFill>
        <p:spPr>
          <a:xfrm>
            <a:off x="2999933" y="4386976"/>
            <a:ext cx="528506" cy="477124"/>
          </a:xfrm>
          <a:prstGeom prst="rect">
            <a:avLst/>
          </a:prstGeom>
        </p:spPr>
      </p:pic>
      <p:sp>
        <p:nvSpPr>
          <p:cNvPr id="206" name="Slide Number Placeholder 3"/>
          <p:cNvSpPr>
            <a:spLocks noGrp="1"/>
          </p:cNvSpPr>
          <p:nvPr>
            <p:ph type="sldNum" sz="quarter" idx="10"/>
          </p:nvPr>
        </p:nvSpPr>
        <p:spPr>
          <a:xfrm>
            <a:off x="7848600" y="6553200"/>
            <a:ext cx="990600" cy="304800"/>
          </a:xfrm>
        </p:spPr>
        <p:txBody>
          <a:bodyPr/>
          <a:lstStyle/>
          <a:p>
            <a:pPr>
              <a:defRPr/>
            </a:pPr>
            <a:fld id="{4301CAFF-952E-46F9-B5CA-0EB4370FF6BB}" type="slidenum">
              <a:rPr lang="en-US" altLang="en-US" smtClean="0"/>
              <a:pPr>
                <a:defRPr/>
              </a:pPr>
              <a:t>41</a:t>
            </a:fld>
            <a:endParaRPr lang="en-US" altLang="en-US"/>
          </a:p>
        </p:txBody>
      </p:sp>
      <p:sp>
        <p:nvSpPr>
          <p:cNvPr id="208" name="Rectangle 207"/>
          <p:cNvSpPr/>
          <p:nvPr/>
        </p:nvSpPr>
        <p:spPr>
          <a:xfrm>
            <a:off x="101600" y="1742398"/>
            <a:ext cx="4569778" cy="50292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Arial" pitchFamily="34" charset="0"/>
              <a:cs typeface="Arial"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8"/>
                                        </p:tgtEl>
                                        <p:attrNameLst>
                                          <p:attrName>style.visibility</p:attrName>
                                        </p:attrNameLst>
                                      </p:cBhvr>
                                      <p:to>
                                        <p:strVal val="visible"/>
                                      </p:to>
                                    </p:set>
                                    <p:animEffect transition="in" filter="fade">
                                      <p:cBhvr>
                                        <p:cTn id="27"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 grpId="0" animBg="1"/>
      <p:bldP spid="152" grpId="0" animBg="1"/>
      <p:bldP spid="129" grpId="0" animBg="1"/>
      <p:bldP spid="20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683568" y="3355676"/>
            <a:ext cx="4752528" cy="351869"/>
          </a:xfrm>
          <a:prstGeom prst="roundRect">
            <a:avLst/>
          </a:prstGeom>
          <a:solidFill>
            <a:schemeClr val="accent2">
              <a:lumMod val="40000"/>
              <a:lumOff val="60000"/>
            </a:schemeClr>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200" b="0" i="0" u="none" strike="noStrike" cap="none" normalizeH="0" baseline="-25000" dirty="0" smtClean="0">
              <a:ln>
                <a:noFill/>
              </a:ln>
              <a:solidFill>
                <a:schemeClr val="tx1"/>
              </a:solidFill>
              <a:effectLst/>
              <a:latin typeface="Times" pitchFamily="18" charset="0"/>
            </a:endParaRPr>
          </a:p>
        </p:txBody>
      </p:sp>
      <p:sp>
        <p:nvSpPr>
          <p:cNvPr id="2" name="Title 1"/>
          <p:cNvSpPr>
            <a:spLocks noGrp="1"/>
          </p:cNvSpPr>
          <p:nvPr>
            <p:ph type="title"/>
          </p:nvPr>
        </p:nvSpPr>
        <p:spPr/>
        <p:txBody>
          <a:bodyPr/>
          <a:lstStyle/>
          <a:p>
            <a:r>
              <a:rPr lang="en-GB" sz="3600" dirty="0" smtClean="0">
                <a:solidFill>
                  <a:schemeClr val="tx2"/>
                </a:solidFill>
              </a:rPr>
              <a:t>A</a:t>
            </a:r>
            <a:r>
              <a:rPr lang="en-GB" sz="3600" dirty="0" smtClean="0"/>
              <a:t>genda</a:t>
            </a:r>
            <a:endParaRPr lang="en-GB" sz="3600" dirty="0"/>
          </a:p>
        </p:txBody>
      </p:sp>
      <p:sp>
        <p:nvSpPr>
          <p:cNvPr id="3" name="Content Placeholder 2"/>
          <p:cNvSpPr>
            <a:spLocks noGrp="1"/>
          </p:cNvSpPr>
          <p:nvPr>
            <p:ph idx="1"/>
          </p:nvPr>
        </p:nvSpPr>
        <p:spPr/>
        <p:txBody>
          <a:bodyPr/>
          <a:lstStyle/>
          <a:p>
            <a:r>
              <a:rPr lang="en-GB" dirty="0" smtClean="0"/>
              <a:t>Introduction</a:t>
            </a:r>
          </a:p>
          <a:p>
            <a:r>
              <a:rPr lang="en-GB" dirty="0" smtClean="0"/>
              <a:t>Introduction to Parallel Computing</a:t>
            </a:r>
          </a:p>
          <a:p>
            <a:r>
              <a:rPr lang="en-GB" dirty="0" smtClean="0"/>
              <a:t>Built in Parallel Support</a:t>
            </a:r>
          </a:p>
          <a:p>
            <a:r>
              <a:rPr lang="en-GB" dirty="0" smtClean="0"/>
              <a:t>Composite Arrays and Batch Processing</a:t>
            </a:r>
          </a:p>
          <a:p>
            <a:r>
              <a:rPr lang="en-GB" dirty="0" smtClean="0"/>
              <a:t>Using GPUs</a:t>
            </a:r>
          </a:p>
          <a:p>
            <a:r>
              <a:rPr lang="en-GB" dirty="0" smtClean="0"/>
              <a:t>Built in GPU Support</a:t>
            </a:r>
          </a:p>
          <a:p>
            <a:r>
              <a:rPr lang="en-GB" dirty="0" smtClean="0"/>
              <a:t>GPU Arrays</a:t>
            </a:r>
          </a:p>
          <a:p>
            <a:r>
              <a:rPr lang="en-GB" dirty="0" smtClean="0"/>
              <a:t>Distributed GPU Computing</a:t>
            </a:r>
          </a:p>
          <a:p>
            <a:r>
              <a:rPr lang="en-GB" dirty="0" smtClean="0"/>
              <a:t>Scaling Up to a Cluster</a:t>
            </a:r>
          </a:p>
          <a:p>
            <a:r>
              <a:rPr lang="en-GB" dirty="0" smtClean="0"/>
              <a:t>Concluding Remarks</a:t>
            </a:r>
          </a:p>
        </p:txBody>
      </p:sp>
      <p:sp>
        <p:nvSpPr>
          <p:cNvPr id="4" name="Slide Number Placeholder 3"/>
          <p:cNvSpPr>
            <a:spLocks noGrp="1"/>
          </p:cNvSpPr>
          <p:nvPr>
            <p:ph type="sldNum" sz="quarter" idx="10"/>
          </p:nvPr>
        </p:nvSpPr>
        <p:spPr>
          <a:xfrm>
            <a:off x="7848600" y="6553200"/>
            <a:ext cx="990600" cy="304800"/>
          </a:xfrm>
        </p:spPr>
        <p:txBody>
          <a:bodyPr/>
          <a:lstStyle/>
          <a:p>
            <a:pPr>
              <a:defRPr/>
            </a:pPr>
            <a:fld id="{4301CAFF-952E-46F9-B5CA-0EB4370FF6BB}" type="slidenum">
              <a:rPr lang="en-US" altLang="en-US" smtClean="0"/>
              <a:pPr>
                <a:defRPr/>
              </a:pPr>
              <a:t>42</a:t>
            </a:fld>
            <a:endParaRPr lang="en-US" altLang="en-US" dirty="0"/>
          </a:p>
        </p:txBody>
      </p:sp>
    </p:spTree>
    <p:extLst>
      <p:ext uri="{BB962C8B-B14F-4D97-AF65-F5344CB8AC3E}">
        <p14:creationId xmlns:p14="http://schemas.microsoft.com/office/powerpoint/2010/main" val="1780257379"/>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0103" y="2993231"/>
            <a:ext cx="2365375"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itle 40"/>
          <p:cNvSpPr>
            <a:spLocks noGrp="1"/>
          </p:cNvSpPr>
          <p:nvPr>
            <p:ph type="title"/>
          </p:nvPr>
        </p:nvSpPr>
        <p:spPr/>
        <p:txBody>
          <a:bodyPr/>
          <a:lstStyle/>
          <a:p>
            <a:r>
              <a:rPr lang="en-US" dirty="0" smtClean="0"/>
              <a:t>What is a Graphics Processing Unit (GPU)</a:t>
            </a:r>
          </a:p>
        </p:txBody>
      </p:sp>
      <p:sp>
        <p:nvSpPr>
          <p:cNvPr id="412" name="Content Placeholder 411"/>
          <p:cNvSpPr>
            <a:spLocks noGrp="1"/>
          </p:cNvSpPr>
          <p:nvPr>
            <p:ph idx="1"/>
          </p:nvPr>
        </p:nvSpPr>
        <p:spPr>
          <a:xfrm>
            <a:off x="640432" y="1733128"/>
            <a:ext cx="6019800" cy="4648200"/>
          </a:xfrm>
        </p:spPr>
        <p:txBody>
          <a:bodyPr/>
          <a:lstStyle/>
          <a:p>
            <a:pPr>
              <a:spcBef>
                <a:spcPts val="2400"/>
              </a:spcBef>
            </a:pPr>
            <a:r>
              <a:rPr lang="en-US" dirty="0" smtClean="0"/>
              <a:t>Originally for graphics acceleration, now also used for scientific calculations</a:t>
            </a:r>
          </a:p>
          <a:p>
            <a:pPr>
              <a:spcBef>
                <a:spcPts val="2400"/>
              </a:spcBef>
            </a:pPr>
            <a:r>
              <a:rPr lang="en-US" dirty="0" smtClean="0"/>
              <a:t>Massively parallel array of integer and</a:t>
            </a:r>
            <a:br>
              <a:rPr lang="en-US" dirty="0" smtClean="0"/>
            </a:br>
            <a:r>
              <a:rPr lang="en-US" dirty="0" smtClean="0"/>
              <a:t>floating point processors</a:t>
            </a:r>
          </a:p>
          <a:p>
            <a:pPr lvl="1"/>
            <a:r>
              <a:rPr lang="en-US" dirty="0" smtClean="0"/>
              <a:t>Typically hundreds of processors per card</a:t>
            </a:r>
          </a:p>
          <a:p>
            <a:pPr lvl="1"/>
            <a:r>
              <a:rPr lang="en-US" dirty="0" smtClean="0"/>
              <a:t>GPU cores complement CPU cores</a:t>
            </a:r>
          </a:p>
          <a:p>
            <a:pPr>
              <a:spcBef>
                <a:spcPts val="2400"/>
              </a:spcBef>
            </a:pPr>
            <a:r>
              <a:rPr lang="en-US" dirty="0" smtClean="0"/>
              <a:t>Dedicated high-speed memory</a:t>
            </a:r>
          </a:p>
        </p:txBody>
      </p:sp>
      <p:sp>
        <p:nvSpPr>
          <p:cNvPr id="6" name="TextBox 5"/>
          <p:cNvSpPr txBox="1"/>
          <p:nvPr/>
        </p:nvSpPr>
        <p:spPr>
          <a:xfrm>
            <a:off x="437343" y="5883965"/>
            <a:ext cx="8289214" cy="974035"/>
          </a:xfrm>
          <a:prstGeom prst="rect">
            <a:avLst/>
          </a:prstGeom>
          <a:noFill/>
        </p:spPr>
        <p:txBody>
          <a:bodyPr wrap="square" rtlCol="0">
            <a:noAutofit/>
          </a:bodyPr>
          <a:lstStyle/>
          <a:p>
            <a:pPr marL="228600" indent="-228600" algn="l"/>
            <a:r>
              <a:rPr lang="en-US" sz="1600" dirty="0" smtClean="0">
                <a:latin typeface="+mn-lt"/>
              </a:rPr>
              <a:t>* 	Parallel Computing Toolbox requires NVIDIA GPUs with Compute Capability 1.3 or </a:t>
            </a:r>
            <a:r>
              <a:rPr lang="en-US" sz="1600" dirty="0" smtClean="0"/>
              <a:t>high</a:t>
            </a:r>
            <a:r>
              <a:rPr lang="en-US" sz="1600" dirty="0" smtClean="0">
                <a:latin typeface="+mn-lt"/>
              </a:rPr>
              <a:t>er, including NVIDIA Tesla 20-series products.  See a complete listing at </a:t>
            </a:r>
            <a:r>
              <a:rPr lang="en-US" sz="1600" dirty="0" smtClean="0">
                <a:latin typeface="+mn-lt"/>
                <a:hlinkClick r:id="rId4"/>
              </a:rPr>
              <a:t>www.nvidia.com/object/cuda_gpus.html</a:t>
            </a:r>
            <a:endParaRPr lang="en-US" sz="2000" dirty="0"/>
          </a:p>
        </p:txBody>
      </p:sp>
      <p:pic>
        <p:nvPicPr>
          <p:cNvPr id="1027" name="Picture 3" descr="F:\F_Documents\Solutions_Folders\Numerical Analytics\10.08.30 mathworks.com landing page\Badge_Tesla_3D.png"/>
          <p:cNvPicPr>
            <a:picLocks noChangeAspect="1" noChangeArrowheads="1"/>
          </p:cNvPicPr>
          <p:nvPr/>
        </p:nvPicPr>
        <p:blipFill>
          <a:blip r:embed="rId5" cstate="print"/>
          <a:srcRect/>
          <a:stretch>
            <a:fillRect/>
          </a:stretch>
        </p:blipFill>
        <p:spPr bwMode="auto">
          <a:xfrm>
            <a:off x="7164288" y="4365104"/>
            <a:ext cx="1229874" cy="1185291"/>
          </a:xfrm>
          <a:prstGeom prst="rect">
            <a:avLst/>
          </a:prstGeom>
          <a:noFill/>
        </p:spPr>
      </p:pic>
      <p:sp>
        <p:nvSpPr>
          <p:cNvPr id="7" name="Text Box 6"/>
          <p:cNvSpPr txBox="1">
            <a:spLocks noChangeArrowheads="1"/>
          </p:cNvSpPr>
          <p:nvPr/>
        </p:nvSpPr>
        <p:spPr bwMode="auto">
          <a:xfrm rot="769298">
            <a:off x="6528356" y="2014238"/>
            <a:ext cx="2289902" cy="1015663"/>
          </a:xfrm>
          <a:prstGeom prst="rect">
            <a:avLst/>
          </a:prstGeom>
          <a:noFill/>
          <a:ln w="25400" algn="ctr">
            <a:solidFill>
              <a:srgbClr val="FF0000"/>
            </a:solidFill>
            <a:miter lim="800000"/>
            <a:headEnd/>
            <a:tailEnd/>
          </a:ln>
        </p:spPr>
        <p:txBody>
          <a:bodyPr wrap="square">
            <a:spAutoFit/>
          </a:bodyPr>
          <a:lstStyle/>
          <a:p>
            <a:pPr algn="ctr"/>
            <a:r>
              <a:rPr lang="en-US" sz="2000" b="1" baseline="0" dirty="0" smtClean="0">
                <a:solidFill>
                  <a:srgbClr val="F70303"/>
                </a:solidFill>
                <a:latin typeface="Arial" charset="0"/>
              </a:rPr>
              <a:t>New: GPU functionality in</a:t>
            </a:r>
          </a:p>
          <a:p>
            <a:pPr algn="ctr"/>
            <a:r>
              <a:rPr lang="en-US" sz="2000" b="1" baseline="0" dirty="0" smtClean="0">
                <a:solidFill>
                  <a:srgbClr val="F70303"/>
                </a:solidFill>
                <a:latin typeface="Arial" charset="0"/>
              </a:rPr>
              <a:t>R2010b</a:t>
            </a:r>
            <a:endParaRPr lang="en-US" sz="2000" b="1" baseline="0" dirty="0">
              <a:solidFill>
                <a:srgbClr val="F70303"/>
              </a:solidFill>
              <a:latin typeface="Arial" charset="0"/>
            </a:endParaRPr>
          </a:p>
        </p:txBody>
      </p:sp>
      <p:sp>
        <p:nvSpPr>
          <p:cNvPr id="3" name="Slide Number Placeholder 2"/>
          <p:cNvSpPr>
            <a:spLocks noGrp="1"/>
          </p:cNvSpPr>
          <p:nvPr>
            <p:ph type="sldNum" sz="quarter" idx="10"/>
          </p:nvPr>
        </p:nvSpPr>
        <p:spPr/>
        <p:txBody>
          <a:bodyPr/>
          <a:lstStyle/>
          <a:p>
            <a:pPr>
              <a:defRPr/>
            </a:pPr>
            <a:fld id="{4301CAFF-952E-46F9-B5CA-0EB4370FF6BB}" type="slidenum">
              <a:rPr lang="en-US" altLang="en-US" smtClean="0"/>
              <a:pPr>
                <a:defRPr/>
              </a:pPr>
              <a:t>43</a:t>
            </a:fld>
            <a:endParaRPr lang="en-US" altLang="en-US"/>
          </a:p>
        </p:txBody>
      </p:sp>
    </p:spTree>
    <p:extLst>
      <p:ext uri="{BB962C8B-B14F-4D97-AF65-F5344CB8AC3E}">
        <p14:creationId xmlns:p14="http://schemas.microsoft.com/office/powerpoint/2010/main" val="29210064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2791284" y="3376148"/>
            <a:ext cx="3320570" cy="2620303"/>
            <a:chOff x="2791284" y="3376148"/>
            <a:chExt cx="3320570" cy="2620303"/>
          </a:xfrm>
        </p:grpSpPr>
        <p:grpSp>
          <p:nvGrpSpPr>
            <p:cNvPr id="6" name="Group 5"/>
            <p:cNvGrpSpPr/>
            <p:nvPr/>
          </p:nvGrpSpPr>
          <p:grpSpPr>
            <a:xfrm>
              <a:off x="2791284" y="3376148"/>
              <a:ext cx="3320570" cy="2620303"/>
              <a:chOff x="2819827" y="3429000"/>
              <a:chExt cx="3320570" cy="2620303"/>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44795" t="50000"/>
              <a:stretch/>
            </p:blipFill>
            <p:spPr>
              <a:xfrm>
                <a:off x="2819827" y="3682222"/>
                <a:ext cx="3320570" cy="2367081"/>
              </a:xfrm>
              <a:prstGeom prst="rect">
                <a:avLst/>
              </a:prstGeom>
            </p:spPr>
          </p:pic>
          <p:sp>
            <p:nvSpPr>
              <p:cNvPr id="11" name="Rectangle 10"/>
              <p:cNvSpPr/>
              <p:nvPr/>
            </p:nvSpPr>
            <p:spPr>
              <a:xfrm>
                <a:off x="4861962" y="3494897"/>
                <a:ext cx="1067462" cy="1009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Arial" pitchFamily="34" charset="0"/>
                  <a:cs typeface="Arial" pitchFamily="34" charset="0"/>
                </a:endParaRPr>
              </a:p>
            </p:txBody>
          </p:sp>
          <p:sp>
            <p:nvSpPr>
              <p:cNvPr id="12" name="Rectangle 11"/>
              <p:cNvSpPr/>
              <p:nvPr/>
            </p:nvSpPr>
            <p:spPr>
              <a:xfrm rot="3605767">
                <a:off x="4039179" y="3162631"/>
                <a:ext cx="645143" cy="1177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Arial" pitchFamily="34" charset="0"/>
                  <a:cs typeface="Arial" pitchFamily="34" charset="0"/>
                </a:endParaRPr>
              </a:p>
            </p:txBody>
          </p:sp>
          <p:sp>
            <p:nvSpPr>
              <p:cNvPr id="9" name="Rectangle 8"/>
              <p:cNvSpPr/>
              <p:nvPr/>
            </p:nvSpPr>
            <p:spPr>
              <a:xfrm>
                <a:off x="2819827" y="3682222"/>
                <a:ext cx="931647" cy="78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Arial" pitchFamily="34" charset="0"/>
                  <a:cs typeface="Arial" pitchFamily="34" charset="0"/>
                </a:endParaRPr>
              </a:p>
            </p:txBody>
          </p:sp>
          <p:sp>
            <p:nvSpPr>
              <p:cNvPr id="5" name="Rectangle 4"/>
              <p:cNvSpPr/>
              <p:nvPr/>
            </p:nvSpPr>
            <p:spPr>
              <a:xfrm>
                <a:off x="3048000" y="5638800"/>
                <a:ext cx="2590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Arial" pitchFamily="34" charset="0"/>
                  <a:cs typeface="Arial" pitchFamily="34" charset="0"/>
                </a:endParaRPr>
              </a:p>
            </p:txBody>
          </p:sp>
        </p:grpSp>
        <p:pic>
          <p:nvPicPr>
            <p:cNvPr id="26" name="Picture 25"/>
            <p:cNvPicPr>
              <a:picLocks noChangeAspect="1"/>
            </p:cNvPicPr>
            <p:nvPr/>
          </p:nvPicPr>
          <p:blipFill rotWithShape="1">
            <a:blip r:embed="rId3">
              <a:extLst>
                <a:ext uri="{28A0092B-C50C-407E-A947-70E740481C1C}">
                  <a14:useLocalDpi xmlns:a14="http://schemas.microsoft.com/office/drawing/2010/main" val="0"/>
                </a:ext>
              </a:extLst>
            </a:blip>
            <a:srcRect l="74355" t="23927" r="7401" b="60622"/>
            <a:stretch/>
          </p:blipFill>
          <p:spPr>
            <a:xfrm rot="882731">
              <a:off x="4919444" y="3962086"/>
              <a:ext cx="514307" cy="640059"/>
            </a:xfrm>
            <a:prstGeom prst="rect">
              <a:avLst/>
            </a:prstGeom>
            <a:scene3d>
              <a:camera prst="orthographicFront">
                <a:rot lat="3000000" lon="0" rev="600000"/>
              </a:camera>
              <a:lightRig rig="threePt" dir="t"/>
            </a:scene3d>
          </p:spPr>
        </p:pic>
        <p:sp>
          <p:nvSpPr>
            <p:cNvPr id="4" name="Rectangle 3"/>
            <p:cNvSpPr/>
            <p:nvPr/>
          </p:nvSpPr>
          <p:spPr>
            <a:xfrm rot="3531912">
              <a:off x="4904540" y="3988758"/>
              <a:ext cx="200458" cy="225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Arial" pitchFamily="34" charset="0"/>
                <a:cs typeface="Arial" pitchFamily="34" charset="0"/>
              </a:endParaRPr>
            </a:p>
          </p:txBody>
        </p:sp>
      </p:grpSp>
      <p:grpSp>
        <p:nvGrpSpPr>
          <p:cNvPr id="15" name="Group 14"/>
          <p:cNvGrpSpPr/>
          <p:nvPr/>
        </p:nvGrpSpPr>
        <p:grpSpPr>
          <a:xfrm>
            <a:off x="457200" y="3810000"/>
            <a:ext cx="2209799" cy="1875543"/>
            <a:chOff x="1084888" y="1981200"/>
            <a:chExt cx="2619481" cy="2297731"/>
          </a:xfrm>
        </p:grpSpPr>
        <p:grpSp>
          <p:nvGrpSpPr>
            <p:cNvPr id="27" name="Group 26"/>
            <p:cNvGrpSpPr/>
            <p:nvPr/>
          </p:nvGrpSpPr>
          <p:grpSpPr>
            <a:xfrm>
              <a:off x="1084888" y="1981200"/>
              <a:ext cx="2619481" cy="2297731"/>
              <a:chOff x="5671030" y="3376149"/>
              <a:chExt cx="3320570" cy="2620303"/>
            </a:xfrm>
          </p:grpSpPr>
          <p:pic>
            <p:nvPicPr>
              <p:cNvPr id="30" name="Picture 29"/>
              <p:cNvPicPr>
                <a:picLocks noChangeAspect="1"/>
              </p:cNvPicPr>
              <p:nvPr/>
            </p:nvPicPr>
            <p:blipFill rotWithShape="1">
              <a:blip r:embed="rId3">
                <a:extLst>
                  <a:ext uri="{28A0092B-C50C-407E-A947-70E740481C1C}">
                    <a14:useLocalDpi xmlns:a14="http://schemas.microsoft.com/office/drawing/2010/main" val="0"/>
                  </a:ext>
                </a:extLst>
              </a:blip>
              <a:srcRect l="44795" t="50000"/>
              <a:stretch/>
            </p:blipFill>
            <p:spPr>
              <a:xfrm>
                <a:off x="5671030" y="3629371"/>
                <a:ext cx="3320570" cy="2367081"/>
              </a:xfrm>
              <a:prstGeom prst="rect">
                <a:avLst/>
              </a:prstGeom>
            </p:spPr>
          </p:pic>
          <p:sp>
            <p:nvSpPr>
              <p:cNvPr id="31" name="Rectangle 30"/>
              <p:cNvSpPr/>
              <p:nvPr/>
            </p:nvSpPr>
            <p:spPr>
              <a:xfrm>
                <a:off x="7713165" y="3442046"/>
                <a:ext cx="1067462" cy="1009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Arial" pitchFamily="34" charset="0"/>
                  <a:cs typeface="Arial" pitchFamily="34" charset="0"/>
                </a:endParaRPr>
              </a:p>
            </p:txBody>
          </p:sp>
          <p:sp>
            <p:nvSpPr>
              <p:cNvPr id="32" name="Rectangle 31"/>
              <p:cNvSpPr/>
              <p:nvPr/>
            </p:nvSpPr>
            <p:spPr>
              <a:xfrm rot="3605767">
                <a:off x="6890382" y="3109780"/>
                <a:ext cx="645143" cy="1177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Arial" pitchFamily="34" charset="0"/>
                  <a:cs typeface="Arial" pitchFamily="34" charset="0"/>
                </a:endParaRPr>
              </a:p>
            </p:txBody>
          </p:sp>
          <p:sp>
            <p:nvSpPr>
              <p:cNvPr id="33" name="Rectangle 32"/>
              <p:cNvSpPr/>
              <p:nvPr/>
            </p:nvSpPr>
            <p:spPr>
              <a:xfrm>
                <a:off x="5671030" y="3629371"/>
                <a:ext cx="931647" cy="78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Arial" pitchFamily="34" charset="0"/>
                  <a:cs typeface="Arial" pitchFamily="34" charset="0"/>
                </a:endParaRPr>
              </a:p>
            </p:txBody>
          </p:sp>
          <p:sp>
            <p:nvSpPr>
              <p:cNvPr id="34" name="Rectangle 33"/>
              <p:cNvSpPr/>
              <p:nvPr/>
            </p:nvSpPr>
            <p:spPr>
              <a:xfrm>
                <a:off x="5899203" y="5585949"/>
                <a:ext cx="2590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Arial" pitchFamily="34" charset="0"/>
                  <a:cs typeface="Arial" pitchFamily="34" charset="0"/>
                </a:endParaRPr>
              </a:p>
            </p:txBody>
          </p:sp>
        </p:grpSp>
        <p:sp>
          <p:nvSpPr>
            <p:cNvPr id="35" name="Rectangle 34"/>
            <p:cNvSpPr/>
            <p:nvPr/>
          </p:nvSpPr>
          <p:spPr>
            <a:xfrm rot="3349072">
              <a:off x="2185772" y="3103951"/>
              <a:ext cx="565723" cy="929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Arial" pitchFamily="34" charset="0"/>
                <a:cs typeface="Arial" pitchFamily="34" charset="0"/>
              </a:endParaRPr>
            </a:p>
          </p:txBody>
        </p:sp>
        <p:sp>
          <p:nvSpPr>
            <p:cNvPr id="36" name="Rectangle 35"/>
            <p:cNvSpPr/>
            <p:nvPr/>
          </p:nvSpPr>
          <p:spPr>
            <a:xfrm rot="1185049">
              <a:off x="1701956" y="3577154"/>
              <a:ext cx="349329" cy="38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Arial" pitchFamily="34" charset="0"/>
                <a:cs typeface="Arial" pitchFamily="34" charset="0"/>
              </a:endParaRPr>
            </a:p>
          </p:txBody>
        </p:sp>
        <p:sp>
          <p:nvSpPr>
            <p:cNvPr id="37" name="Rectangle 36"/>
            <p:cNvSpPr/>
            <p:nvPr/>
          </p:nvSpPr>
          <p:spPr>
            <a:xfrm>
              <a:off x="1722058" y="3441929"/>
              <a:ext cx="154320" cy="211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Arial" pitchFamily="34" charset="0"/>
                <a:cs typeface="Arial" pitchFamily="34" charset="0"/>
              </a:endParaRPr>
            </a:p>
          </p:txBody>
        </p:sp>
      </p:grpSp>
      <p:sp>
        <p:nvSpPr>
          <p:cNvPr id="7" name="Cube 6"/>
          <p:cNvSpPr/>
          <p:nvPr/>
        </p:nvSpPr>
        <p:spPr>
          <a:xfrm>
            <a:off x="887747" y="4508500"/>
            <a:ext cx="1638852" cy="1056781"/>
          </a:xfrm>
          <a:prstGeom prst="cube">
            <a:avLst>
              <a:gd name="adj" fmla="val 94959"/>
            </a:avLst>
          </a:prstGeom>
          <a:solidFill>
            <a:srgbClr val="DFE1E5"/>
          </a:solidFill>
          <a:ln w="3175">
            <a:solidFill>
              <a:schemeClr val="tx1"/>
            </a:solidFill>
          </a:ln>
          <a:scene3d>
            <a:camera prst="isometricLeftDown">
              <a:rot lat="1980000" lon="30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itchFamily="34" charset="0"/>
              <a:cs typeface="Arial" pitchFamily="34" charset="0"/>
            </a:endParaRPr>
          </a:p>
        </p:txBody>
      </p:sp>
      <p:sp>
        <p:nvSpPr>
          <p:cNvPr id="38" name="Cube 37"/>
          <p:cNvSpPr/>
          <p:nvPr/>
        </p:nvSpPr>
        <p:spPr>
          <a:xfrm>
            <a:off x="1118866" y="4650243"/>
            <a:ext cx="1115617" cy="676576"/>
          </a:xfrm>
          <a:prstGeom prst="cube">
            <a:avLst>
              <a:gd name="adj" fmla="val 99350"/>
            </a:avLst>
          </a:prstGeom>
          <a:solidFill>
            <a:schemeClr val="bg1">
              <a:lumMod val="65000"/>
            </a:schemeClr>
          </a:solidFill>
          <a:ln w="3175">
            <a:solidFill>
              <a:schemeClr val="tx1"/>
            </a:solidFill>
          </a:ln>
          <a:scene3d>
            <a:camera prst="isometricLeftDown">
              <a:rot lat="1980000" lon="30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itchFamily="34" charset="0"/>
              <a:cs typeface="Arial" pitchFamily="34" charset="0"/>
            </a:endParaRPr>
          </a:p>
        </p:txBody>
      </p:sp>
      <p:sp>
        <p:nvSpPr>
          <p:cNvPr id="39" name="Cube 38"/>
          <p:cNvSpPr/>
          <p:nvPr/>
        </p:nvSpPr>
        <p:spPr>
          <a:xfrm>
            <a:off x="1676675" y="4976933"/>
            <a:ext cx="380726" cy="287702"/>
          </a:xfrm>
          <a:prstGeom prst="cube">
            <a:avLst>
              <a:gd name="adj" fmla="val 99350"/>
            </a:avLst>
          </a:prstGeom>
          <a:solidFill>
            <a:schemeClr val="bg1">
              <a:lumMod val="65000"/>
            </a:schemeClr>
          </a:solidFill>
          <a:ln w="3175">
            <a:solidFill>
              <a:schemeClr val="tx1"/>
            </a:solidFill>
          </a:ln>
          <a:scene3d>
            <a:camera prst="isometricLeftDown">
              <a:rot lat="1980000" lon="30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itchFamily="34" charset="0"/>
              <a:cs typeface="Arial" pitchFamily="34" charset="0"/>
            </a:endParaRPr>
          </a:p>
        </p:txBody>
      </p:sp>
      <p:sp>
        <p:nvSpPr>
          <p:cNvPr id="2" name="Title 1"/>
          <p:cNvSpPr>
            <a:spLocks noGrp="1"/>
          </p:cNvSpPr>
          <p:nvPr>
            <p:ph type="title"/>
          </p:nvPr>
        </p:nvSpPr>
        <p:spPr/>
        <p:txBody>
          <a:bodyPr/>
          <a:lstStyle/>
          <a:p>
            <a:r>
              <a:rPr lang="en-US" dirty="0" smtClean="0"/>
              <a:t>GPU Performance – not all cards are equal</a:t>
            </a:r>
            <a:endParaRPr lang="en-US" dirty="0"/>
          </a:p>
        </p:txBody>
      </p:sp>
      <p:sp>
        <p:nvSpPr>
          <p:cNvPr id="3" name="Content Placeholder 2"/>
          <p:cNvSpPr>
            <a:spLocks noGrp="1"/>
          </p:cNvSpPr>
          <p:nvPr>
            <p:ph idx="1"/>
          </p:nvPr>
        </p:nvSpPr>
        <p:spPr>
          <a:xfrm>
            <a:off x="569053" y="1787933"/>
            <a:ext cx="8323427" cy="1497051"/>
          </a:xfrm>
        </p:spPr>
        <p:txBody>
          <a:bodyPr/>
          <a:lstStyle/>
          <a:p>
            <a:r>
              <a:rPr lang="en-US" dirty="0" smtClean="0"/>
              <a:t>Tesla-based cards will provide best performance </a:t>
            </a:r>
          </a:p>
          <a:p>
            <a:r>
              <a:rPr lang="en-US" dirty="0" smtClean="0"/>
              <a:t>Realistically, expect 4x to 15x speedup (Tesla) </a:t>
            </a:r>
            <a:r>
              <a:rPr lang="en-US" dirty="0" err="1" smtClean="0"/>
              <a:t>vs</a:t>
            </a:r>
            <a:r>
              <a:rPr lang="en-US" dirty="0" smtClean="0"/>
              <a:t> CPU</a:t>
            </a:r>
          </a:p>
          <a:p>
            <a:r>
              <a:rPr lang="en-US" dirty="0"/>
              <a:t>See GPUBench on MATLAB Central for </a:t>
            </a:r>
            <a:r>
              <a:rPr lang="en-US" dirty="0" smtClean="0"/>
              <a:t>examples </a:t>
            </a:r>
          </a:p>
          <a:p>
            <a:pPr lvl="1"/>
            <a:endParaRPr lang="en-US" dirty="0"/>
          </a:p>
        </p:txBody>
      </p:sp>
      <p:grpSp>
        <p:nvGrpSpPr>
          <p:cNvPr id="14" name="Group 13"/>
          <p:cNvGrpSpPr/>
          <p:nvPr/>
        </p:nvGrpSpPr>
        <p:grpSpPr>
          <a:xfrm>
            <a:off x="5671030" y="3347919"/>
            <a:ext cx="3320570" cy="2620303"/>
            <a:chOff x="5671030" y="3376149"/>
            <a:chExt cx="3320570" cy="2620303"/>
          </a:xfrm>
        </p:grpSpPr>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44795" t="50000"/>
            <a:stretch/>
          </p:blipFill>
          <p:spPr>
            <a:xfrm>
              <a:off x="5671030" y="3629371"/>
              <a:ext cx="3320570" cy="2367081"/>
            </a:xfrm>
            <a:prstGeom prst="rect">
              <a:avLst/>
            </a:prstGeom>
          </p:spPr>
        </p:pic>
        <p:sp>
          <p:nvSpPr>
            <p:cNvPr id="17" name="Rectangle 16"/>
            <p:cNvSpPr/>
            <p:nvPr/>
          </p:nvSpPr>
          <p:spPr>
            <a:xfrm>
              <a:off x="7713165" y="3442046"/>
              <a:ext cx="1067462" cy="1009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Arial" pitchFamily="34" charset="0"/>
                <a:cs typeface="Arial" pitchFamily="34" charset="0"/>
              </a:endParaRPr>
            </a:p>
          </p:txBody>
        </p:sp>
        <p:sp>
          <p:nvSpPr>
            <p:cNvPr id="18" name="Rectangle 17"/>
            <p:cNvSpPr/>
            <p:nvPr/>
          </p:nvSpPr>
          <p:spPr>
            <a:xfrm rot="3605767">
              <a:off x="6890382" y="3109780"/>
              <a:ext cx="645143" cy="1177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Arial" pitchFamily="34" charset="0"/>
                <a:cs typeface="Arial" pitchFamily="34" charset="0"/>
              </a:endParaRPr>
            </a:p>
          </p:txBody>
        </p:sp>
        <p:sp>
          <p:nvSpPr>
            <p:cNvPr id="19" name="Rectangle 18"/>
            <p:cNvSpPr/>
            <p:nvPr/>
          </p:nvSpPr>
          <p:spPr>
            <a:xfrm>
              <a:off x="5671030" y="3629371"/>
              <a:ext cx="931647" cy="78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Arial" pitchFamily="34" charset="0"/>
                <a:cs typeface="Arial" pitchFamily="34" charset="0"/>
              </a:endParaRPr>
            </a:p>
          </p:txBody>
        </p:sp>
        <p:sp>
          <p:nvSpPr>
            <p:cNvPr id="20" name="Rectangle 19"/>
            <p:cNvSpPr/>
            <p:nvPr/>
          </p:nvSpPr>
          <p:spPr>
            <a:xfrm>
              <a:off x="5899203" y="5585949"/>
              <a:ext cx="2590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Arial" pitchFamily="34" charset="0"/>
                <a:cs typeface="Arial" pitchFamily="34" charset="0"/>
              </a:endParaRPr>
            </a:p>
          </p:txBody>
        </p:sp>
      </p:grpSp>
      <p:sp>
        <p:nvSpPr>
          <p:cNvPr id="13" name="Cube 12"/>
          <p:cNvSpPr/>
          <p:nvPr/>
        </p:nvSpPr>
        <p:spPr>
          <a:xfrm rot="19457753">
            <a:off x="2060825" y="4488507"/>
            <a:ext cx="304801" cy="109901"/>
          </a:xfrm>
          <a:prstGeom prst="cube">
            <a:avLst>
              <a:gd name="adj" fmla="val 91070"/>
            </a:avLst>
          </a:prstGeom>
          <a:ln>
            <a:noFill/>
          </a:ln>
          <a:scene3d>
            <a:camera prst="orthographicFront">
              <a:rot lat="0" lon="144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Arial" pitchFamily="34" charset="0"/>
              <a:cs typeface="Arial" pitchFamily="34" charset="0"/>
            </a:endParaRPr>
          </a:p>
        </p:txBody>
      </p:sp>
      <p:sp>
        <p:nvSpPr>
          <p:cNvPr id="21" name="TextBox 20"/>
          <p:cNvSpPr txBox="1"/>
          <p:nvPr/>
        </p:nvSpPr>
        <p:spPr>
          <a:xfrm>
            <a:off x="1038446" y="5589240"/>
            <a:ext cx="1047307" cy="830997"/>
          </a:xfrm>
          <a:prstGeom prst="rect">
            <a:avLst/>
          </a:prstGeom>
          <a:noFill/>
        </p:spPr>
        <p:txBody>
          <a:bodyPr wrap="square" rtlCol="0">
            <a:spAutoFit/>
          </a:bodyPr>
          <a:lstStyle/>
          <a:p>
            <a:pPr algn="ctr"/>
            <a:r>
              <a:rPr lang="en-US" dirty="0" smtClean="0">
                <a:solidFill>
                  <a:schemeClr val="tx2"/>
                </a:solidFill>
                <a:latin typeface="Arial" pitchFamily="34" charset="0"/>
                <a:cs typeface="Arial" pitchFamily="34" charset="0"/>
              </a:rPr>
              <a:t>Laptop GPU GeForce</a:t>
            </a:r>
            <a:endParaRPr lang="en-US" dirty="0">
              <a:solidFill>
                <a:schemeClr val="tx2"/>
              </a:solidFill>
              <a:latin typeface="Arial" pitchFamily="34" charset="0"/>
              <a:cs typeface="Arial" pitchFamily="34" charset="0"/>
            </a:endParaRPr>
          </a:p>
        </p:txBody>
      </p:sp>
      <p:sp>
        <p:nvSpPr>
          <p:cNvPr id="28" name="TextBox 27"/>
          <p:cNvSpPr txBox="1"/>
          <p:nvPr/>
        </p:nvSpPr>
        <p:spPr>
          <a:xfrm>
            <a:off x="3657600" y="5589241"/>
            <a:ext cx="1480951" cy="830997"/>
          </a:xfrm>
          <a:prstGeom prst="rect">
            <a:avLst/>
          </a:prstGeom>
          <a:noFill/>
        </p:spPr>
        <p:txBody>
          <a:bodyPr wrap="square" rtlCol="0">
            <a:spAutoFit/>
          </a:bodyPr>
          <a:lstStyle/>
          <a:p>
            <a:pPr algn="ctr"/>
            <a:r>
              <a:rPr lang="en-US" dirty="0" smtClean="0">
                <a:solidFill>
                  <a:schemeClr val="tx2"/>
                </a:solidFill>
                <a:latin typeface="Arial" pitchFamily="34" charset="0"/>
                <a:cs typeface="Arial" pitchFamily="34" charset="0"/>
              </a:rPr>
              <a:t>Desktop GPU GeForce / </a:t>
            </a:r>
            <a:r>
              <a:rPr lang="en-US" dirty="0" err="1" smtClean="0">
                <a:solidFill>
                  <a:schemeClr val="tx2"/>
                </a:solidFill>
                <a:latin typeface="Arial" pitchFamily="34" charset="0"/>
                <a:cs typeface="Arial" pitchFamily="34" charset="0"/>
              </a:rPr>
              <a:t>Quadro</a:t>
            </a:r>
            <a:endParaRPr lang="en-US" dirty="0">
              <a:solidFill>
                <a:schemeClr val="tx2"/>
              </a:solidFill>
              <a:latin typeface="Arial" pitchFamily="34" charset="0"/>
              <a:cs typeface="Arial" pitchFamily="34" charset="0"/>
            </a:endParaRPr>
          </a:p>
        </p:txBody>
      </p:sp>
      <p:sp>
        <p:nvSpPr>
          <p:cNvPr id="29" name="TextBox 28"/>
          <p:cNvSpPr txBox="1"/>
          <p:nvPr/>
        </p:nvSpPr>
        <p:spPr>
          <a:xfrm>
            <a:off x="6111854" y="5589242"/>
            <a:ext cx="2668773" cy="830997"/>
          </a:xfrm>
          <a:prstGeom prst="rect">
            <a:avLst/>
          </a:prstGeom>
          <a:noFill/>
        </p:spPr>
        <p:txBody>
          <a:bodyPr wrap="square" rtlCol="0">
            <a:spAutoFit/>
          </a:bodyPr>
          <a:lstStyle/>
          <a:p>
            <a:pPr algn="ctr"/>
            <a:r>
              <a:rPr lang="en-US" dirty="0" smtClean="0">
                <a:solidFill>
                  <a:schemeClr val="tx2"/>
                </a:solidFill>
                <a:latin typeface="Arial" pitchFamily="34" charset="0"/>
                <a:cs typeface="Arial" pitchFamily="34" charset="0"/>
              </a:rPr>
              <a:t>High Performance Computing GPU </a:t>
            </a:r>
          </a:p>
          <a:p>
            <a:pPr algn="ctr"/>
            <a:r>
              <a:rPr lang="en-US" dirty="0" smtClean="0">
                <a:solidFill>
                  <a:schemeClr val="tx2"/>
                </a:solidFill>
                <a:latin typeface="Arial" pitchFamily="34" charset="0"/>
                <a:cs typeface="Arial" pitchFamily="34" charset="0"/>
              </a:rPr>
              <a:t>Tesla / </a:t>
            </a:r>
            <a:r>
              <a:rPr lang="en-US" dirty="0" err="1" smtClean="0">
                <a:solidFill>
                  <a:schemeClr val="tx2"/>
                </a:solidFill>
                <a:latin typeface="Arial" pitchFamily="34" charset="0"/>
                <a:cs typeface="Arial" pitchFamily="34" charset="0"/>
              </a:rPr>
              <a:t>Quadro</a:t>
            </a:r>
            <a:endParaRPr lang="en-US" dirty="0">
              <a:solidFill>
                <a:schemeClr val="tx2"/>
              </a:solidFill>
              <a:latin typeface="Arial" pitchFamily="34" charset="0"/>
              <a:cs typeface="Arial" pitchFamily="34" charset="0"/>
            </a:endParaRPr>
          </a:p>
        </p:txBody>
      </p:sp>
      <p:sp>
        <p:nvSpPr>
          <p:cNvPr id="24" name="Rectangle 23"/>
          <p:cNvSpPr/>
          <p:nvPr/>
        </p:nvSpPr>
        <p:spPr>
          <a:xfrm rot="21127946">
            <a:off x="7786444" y="3889838"/>
            <a:ext cx="487075" cy="286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Arial" pitchFamily="34" charset="0"/>
              <a:cs typeface="Arial" pitchFamily="34" charset="0"/>
            </a:endParaRPr>
          </a:p>
        </p:txBody>
      </p:sp>
      <p:pic>
        <p:nvPicPr>
          <p:cNvPr id="45" name="Picture 2" descr="GPU_final-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4038600"/>
            <a:ext cx="679676" cy="53949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16585" y="3162454"/>
            <a:ext cx="6202211" cy="338554"/>
          </a:xfrm>
          <a:prstGeom prst="rect">
            <a:avLst/>
          </a:prstGeom>
          <a:noFill/>
        </p:spPr>
        <p:txBody>
          <a:bodyPr wrap="none" rtlCol="0">
            <a:spAutoFit/>
          </a:bodyPr>
          <a:lstStyle/>
          <a:p>
            <a:r>
              <a:rPr lang="en-US" dirty="0" smtClean="0">
                <a:solidFill>
                  <a:schemeClr val="tx2"/>
                </a:solidFill>
                <a:latin typeface="Arial" pitchFamily="34" charset="0"/>
                <a:cs typeface="Arial" pitchFamily="34" charset="0"/>
                <a:hlinkClick r:id="rId5"/>
              </a:rPr>
              <a:t>www.mathworks.com/matlabcentral/fileexchange/34080-gpubench</a:t>
            </a:r>
            <a:endParaRPr lang="en-US" dirty="0" smtClean="0">
              <a:solidFill>
                <a:schemeClr val="tx2"/>
              </a:solidFill>
              <a:latin typeface="Arial" pitchFamily="34" charset="0"/>
              <a:cs typeface="Arial" pitchFamily="34" charset="0"/>
            </a:endParaRPr>
          </a:p>
        </p:txBody>
      </p:sp>
      <p:sp>
        <p:nvSpPr>
          <p:cNvPr id="25" name="Slide Number Placeholder 24"/>
          <p:cNvSpPr>
            <a:spLocks noGrp="1"/>
          </p:cNvSpPr>
          <p:nvPr>
            <p:ph type="sldNum" sz="quarter" idx="10"/>
          </p:nvPr>
        </p:nvSpPr>
        <p:spPr/>
        <p:txBody>
          <a:bodyPr/>
          <a:lstStyle/>
          <a:p>
            <a:pPr>
              <a:defRPr/>
            </a:pPr>
            <a:fld id="{4301CAFF-952E-46F9-B5CA-0EB4370FF6BB}" type="slidenum">
              <a:rPr lang="en-US" altLang="en-US" smtClean="0"/>
              <a:pPr>
                <a:defRPr/>
              </a:pPr>
              <a:t>44</a:t>
            </a:fld>
            <a:endParaRPr lang="en-US" altLang="en-US"/>
          </a:p>
        </p:txBody>
      </p:sp>
    </p:spTree>
    <p:extLst>
      <p:ext uri="{BB962C8B-B14F-4D97-AF65-F5344CB8AC3E}">
        <p14:creationId xmlns:p14="http://schemas.microsoft.com/office/powerpoint/2010/main" val="205468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for Good Problems to Run on a GPU</a:t>
            </a:r>
            <a:endParaRPr lang="en-US" dirty="0"/>
          </a:p>
        </p:txBody>
      </p:sp>
      <p:sp>
        <p:nvSpPr>
          <p:cNvPr id="3" name="Content Placeholder 2"/>
          <p:cNvSpPr>
            <a:spLocks noGrp="1"/>
          </p:cNvSpPr>
          <p:nvPr>
            <p:ph idx="1"/>
          </p:nvPr>
        </p:nvSpPr>
        <p:spPr/>
        <p:txBody>
          <a:bodyPr/>
          <a:lstStyle/>
          <a:p>
            <a:r>
              <a:rPr lang="en-US" sz="2000" b="1" dirty="0" smtClean="0"/>
              <a:t>Massively parallel:</a:t>
            </a:r>
          </a:p>
          <a:p>
            <a:pPr lvl="1"/>
            <a:r>
              <a:rPr lang="en-US" sz="1800" dirty="0"/>
              <a:t>C</a:t>
            </a:r>
            <a:r>
              <a:rPr lang="en-US" sz="1800" dirty="0" smtClean="0"/>
              <a:t>alculations can be broken into hundreds  </a:t>
            </a:r>
            <a:br>
              <a:rPr lang="en-US" sz="1800" dirty="0" smtClean="0"/>
            </a:br>
            <a:r>
              <a:rPr lang="en-US" sz="1800" dirty="0" smtClean="0"/>
              <a:t>or thousands of independent units of work</a:t>
            </a:r>
          </a:p>
          <a:p>
            <a:pPr lvl="1"/>
            <a:r>
              <a:rPr lang="en-US" sz="1800" dirty="0" smtClean="0"/>
              <a:t>Problem size takes advantage of many GPU cores</a:t>
            </a:r>
          </a:p>
          <a:p>
            <a:endParaRPr lang="en-US" sz="2000" dirty="0" smtClean="0"/>
          </a:p>
          <a:p>
            <a:r>
              <a:rPr lang="en-US" sz="2000" b="1" dirty="0" smtClean="0"/>
              <a:t>Computationally intensive:</a:t>
            </a:r>
          </a:p>
          <a:p>
            <a:pPr lvl="1"/>
            <a:r>
              <a:rPr lang="en-US" sz="1800" dirty="0" smtClean="0"/>
              <a:t>Computation time significantly exceeds</a:t>
            </a:r>
            <a:r>
              <a:rPr lang="en-US" sz="1800" dirty="0"/>
              <a:t> </a:t>
            </a:r>
            <a:r>
              <a:rPr lang="en-US" sz="1800" dirty="0" smtClean="0"/>
              <a:t>CPU/GPU data transfer time </a:t>
            </a:r>
            <a:endParaRPr lang="en-US" sz="1800" dirty="0"/>
          </a:p>
          <a:p>
            <a:pPr lvl="1"/>
            <a:endParaRPr lang="en-US" sz="1800" dirty="0" smtClean="0"/>
          </a:p>
          <a:p>
            <a:r>
              <a:rPr lang="en-US" sz="2000" b="1" dirty="0" smtClean="0"/>
              <a:t>Algorithm consists of supported functions:</a:t>
            </a:r>
          </a:p>
          <a:p>
            <a:pPr lvl="1"/>
            <a:r>
              <a:rPr lang="en-US" sz="1800" dirty="0" smtClean="0"/>
              <a:t>Growing list of Toolboxes with built-in support</a:t>
            </a:r>
          </a:p>
          <a:p>
            <a:pPr lvl="2"/>
            <a:r>
              <a:rPr lang="en-US" sz="1400" dirty="0" smtClean="0">
                <a:hlinkClick r:id="rId3"/>
              </a:rPr>
              <a:t>www.mathworks.com/products/parallel-computing/builtin-parallel-support.html</a:t>
            </a:r>
            <a:endParaRPr lang="en-US" sz="1400" dirty="0" smtClean="0"/>
          </a:p>
          <a:p>
            <a:pPr lvl="1"/>
            <a:r>
              <a:rPr lang="en-US" sz="1800" dirty="0"/>
              <a:t>Subset of core MATLAB for </a:t>
            </a:r>
            <a:r>
              <a:rPr lang="en-US" sz="1800" b="1" dirty="0" err="1" smtClean="0">
                <a:solidFill>
                  <a:schemeClr val="tx2"/>
                </a:solidFill>
                <a:latin typeface="Courier New" pitchFamily="49" charset="0"/>
                <a:cs typeface="Courier New" pitchFamily="49" charset="0"/>
              </a:rPr>
              <a:t>gpuArray</a:t>
            </a:r>
            <a:r>
              <a:rPr lang="en-US" sz="1800" dirty="0" smtClean="0">
                <a:latin typeface="Courier New" pitchFamily="49" charset="0"/>
                <a:cs typeface="Courier New" pitchFamily="49" charset="0"/>
              </a:rPr>
              <a:t>, </a:t>
            </a:r>
            <a:r>
              <a:rPr lang="en-US" sz="1800" b="1" dirty="0" err="1" smtClean="0">
                <a:solidFill>
                  <a:schemeClr val="tx2"/>
                </a:solidFill>
                <a:latin typeface="Courier New" pitchFamily="49" charset="0"/>
                <a:cs typeface="Courier New" pitchFamily="49" charset="0"/>
              </a:rPr>
              <a:t>arrayfun</a:t>
            </a:r>
            <a:r>
              <a:rPr lang="en-US" sz="1800" b="1" dirty="0" smtClean="0">
                <a:solidFill>
                  <a:schemeClr val="tx2"/>
                </a:solidFill>
                <a:latin typeface="Courier New" pitchFamily="49" charset="0"/>
                <a:cs typeface="Courier New" pitchFamily="49" charset="0"/>
              </a:rPr>
              <a:t>, </a:t>
            </a:r>
            <a:r>
              <a:rPr lang="en-US" sz="1800" b="1" dirty="0" err="1" smtClean="0">
                <a:solidFill>
                  <a:schemeClr val="tx2"/>
                </a:solidFill>
                <a:latin typeface="Courier New" pitchFamily="49" charset="0"/>
                <a:cs typeface="Courier New" pitchFamily="49" charset="0"/>
              </a:rPr>
              <a:t>bsxfun</a:t>
            </a:r>
            <a:endParaRPr lang="en-US" sz="1800" b="1" dirty="0" smtClean="0">
              <a:solidFill>
                <a:schemeClr val="tx2"/>
              </a:solidFill>
              <a:latin typeface="Courier New" pitchFamily="49" charset="0"/>
              <a:cs typeface="Courier New" pitchFamily="49" charset="0"/>
            </a:endParaRPr>
          </a:p>
          <a:p>
            <a:pPr lvl="2"/>
            <a:r>
              <a:rPr lang="en-US" sz="1400" dirty="0" smtClean="0">
                <a:latin typeface="+mn-lt"/>
                <a:cs typeface="Courier New" pitchFamily="49" charset="0"/>
                <a:hlinkClick r:id="rId4"/>
              </a:rPr>
              <a:t>www.mathworks.com/help/distcomp/using-gpuarray.html#bsloua3-1</a:t>
            </a:r>
            <a:r>
              <a:rPr lang="en-US" sz="1400" dirty="0" smtClean="0">
                <a:latin typeface="+mn-lt"/>
                <a:cs typeface="Courier New" pitchFamily="49" charset="0"/>
              </a:rPr>
              <a:t> </a:t>
            </a:r>
          </a:p>
          <a:p>
            <a:pPr lvl="2"/>
            <a:r>
              <a:rPr lang="en-US" sz="1400" dirty="0" smtClean="0">
                <a:latin typeface="+mn-lt"/>
                <a:cs typeface="Courier New" pitchFamily="49" charset="0"/>
                <a:hlinkClick r:id="rId5"/>
              </a:rPr>
              <a:t>www.mathworks.com/help/distcomp/execute-matlab-code-elementwise-on-a-gpu.html#bsnx7h8-1</a:t>
            </a:r>
            <a:endParaRPr lang="en-US" sz="1400" dirty="0">
              <a:latin typeface="+mn-lt"/>
              <a:cs typeface="Courier New" pitchFamily="49" charset="0"/>
            </a:endParaRPr>
          </a:p>
          <a:p>
            <a:pPr marL="457200" lvl="1" indent="0">
              <a:buNone/>
            </a:pPr>
            <a:endParaRPr lang="en-US" sz="1800" dirty="0"/>
          </a:p>
          <a:p>
            <a:pPr lvl="1"/>
            <a:endParaRPr lang="en-US" sz="1600" dirty="0" smtClean="0"/>
          </a:p>
          <a:p>
            <a:endParaRPr lang="en-US" dirty="0" smtClean="0"/>
          </a:p>
        </p:txBody>
      </p:sp>
      <p:pic>
        <p:nvPicPr>
          <p:cNvPr id="92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216" y="1941338"/>
            <a:ext cx="1936341" cy="148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0"/>
          </p:nvPr>
        </p:nvSpPr>
        <p:spPr/>
        <p:txBody>
          <a:bodyPr/>
          <a:lstStyle/>
          <a:p>
            <a:pPr>
              <a:defRPr/>
            </a:pPr>
            <a:fld id="{4301CAFF-952E-46F9-B5CA-0EB4370FF6BB}" type="slidenum">
              <a:rPr lang="en-US" altLang="en-US" smtClean="0"/>
              <a:pPr>
                <a:defRPr/>
              </a:pPr>
              <a:t>45</a:t>
            </a:fld>
            <a:endParaRPr lang="en-US" altLang="en-US"/>
          </a:p>
        </p:txBody>
      </p:sp>
    </p:spTree>
    <p:extLst>
      <p:ext uri="{BB962C8B-B14F-4D97-AF65-F5344CB8AC3E}">
        <p14:creationId xmlns:p14="http://schemas.microsoft.com/office/powerpoint/2010/main" val="213349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p:cNvSpPr>
            <a:spLocks noGrp="1"/>
          </p:cNvSpPr>
          <p:nvPr>
            <p:ph type="title"/>
          </p:nvPr>
        </p:nvSpPr>
        <p:spPr/>
        <p:txBody>
          <a:bodyPr/>
          <a:lstStyle/>
          <a:p>
            <a:r>
              <a:rPr lang="en-US" sz="3600" dirty="0" smtClean="0"/>
              <a:t>Programming Parallel Applications</a:t>
            </a:r>
          </a:p>
        </p:txBody>
      </p:sp>
      <p:graphicFrame>
        <p:nvGraphicFramePr>
          <p:cNvPr id="4" name="Table 3"/>
          <p:cNvGraphicFramePr>
            <a:graphicFrameLocks noGrp="1"/>
          </p:cNvGraphicFramePr>
          <p:nvPr>
            <p:extLst>
              <p:ext uri="{D42A27DB-BD31-4B8C-83A1-F6EECF244321}">
                <p14:modId xmlns:p14="http://schemas.microsoft.com/office/powerpoint/2010/main" val="2643865071"/>
              </p:ext>
            </p:extLst>
          </p:nvPr>
        </p:nvGraphicFramePr>
        <p:xfrm>
          <a:off x="539552" y="1772816"/>
          <a:ext cx="7683387" cy="4907132"/>
        </p:xfrm>
        <a:graphic>
          <a:graphicData uri="http://schemas.openxmlformats.org/drawingml/2006/table">
            <a:tbl>
              <a:tblPr firstRow="1" bandRow="1">
                <a:tableStyleId>{00A15C55-8517-42AA-B614-E9B94910E393}</a:tableStyleId>
              </a:tblPr>
              <a:tblGrid>
                <a:gridCol w="1716165"/>
                <a:gridCol w="3243112"/>
                <a:gridCol w="2724110"/>
              </a:tblGrid>
              <a:tr h="777963">
                <a:tc>
                  <a:txBody>
                    <a:bodyPr/>
                    <a:lstStyle/>
                    <a:p>
                      <a:pPr algn="ctr"/>
                      <a:r>
                        <a:rPr lang="en-GB" sz="2300" dirty="0" smtClean="0"/>
                        <a:t>Level of Control</a:t>
                      </a:r>
                      <a:endParaRPr lang="en-GB" sz="2300" dirty="0"/>
                    </a:p>
                  </a:txBody>
                  <a:tcPr marL="87512" marR="87512" marT="43756" marB="43756" anchor="ctr"/>
                </a:tc>
                <a:tc>
                  <a:txBody>
                    <a:bodyPr/>
                    <a:lstStyle/>
                    <a:p>
                      <a:pPr algn="ctr"/>
                      <a:r>
                        <a:rPr lang="en-GB" sz="2300" dirty="0" smtClean="0"/>
                        <a:t>CPU Parallel</a:t>
                      </a:r>
                      <a:endParaRPr lang="en-GB" sz="2300" dirty="0"/>
                    </a:p>
                  </a:txBody>
                  <a:tcPr marL="87512" marR="87512" marT="43756" marB="43756" anchor="ctr"/>
                </a:tc>
                <a:tc>
                  <a:txBody>
                    <a:bodyPr/>
                    <a:lstStyle/>
                    <a:p>
                      <a:pPr algn="ctr"/>
                      <a:r>
                        <a:rPr lang="en-GB" sz="2300" dirty="0" err="1" smtClean="0"/>
                        <a:t>GPU</a:t>
                      </a:r>
                      <a:endParaRPr lang="en-GB" sz="2300" dirty="0"/>
                    </a:p>
                  </a:txBody>
                  <a:tcPr marL="87512" marR="87512" marT="43756" marB="43756" anchor="ctr"/>
                </a:tc>
              </a:tr>
              <a:tr h="1200560">
                <a:tc>
                  <a:txBody>
                    <a:bodyPr/>
                    <a:lstStyle/>
                    <a:p>
                      <a:pPr algn="ctr"/>
                      <a:r>
                        <a:rPr lang="en-GB" sz="1900" b="1" dirty="0" smtClean="0">
                          <a:solidFill>
                            <a:schemeClr val="tx1">
                              <a:lumMod val="50000"/>
                              <a:lumOff val="50000"/>
                            </a:schemeClr>
                          </a:solidFill>
                        </a:rPr>
                        <a:t>Minimal</a:t>
                      </a:r>
                      <a:endParaRPr lang="en-GB" sz="1900" b="1" dirty="0">
                        <a:solidFill>
                          <a:schemeClr val="tx1">
                            <a:lumMod val="50000"/>
                            <a:lumOff val="50000"/>
                          </a:schemeClr>
                        </a:solidFill>
                      </a:endParaRPr>
                    </a:p>
                  </a:txBody>
                  <a:tcPr marL="87512" marR="87512" marT="43756" marB="43756" anchor="ctr"/>
                </a:tc>
                <a:tc>
                  <a:txBody>
                    <a:bodyPr/>
                    <a:lstStyle/>
                    <a:p>
                      <a:pPr algn="ctr"/>
                      <a:r>
                        <a:rPr lang="en-GB" sz="1700" b="1" dirty="0" smtClean="0">
                          <a:solidFill>
                            <a:schemeClr val="tx1">
                              <a:lumMod val="50000"/>
                              <a:lumOff val="50000"/>
                            </a:schemeClr>
                          </a:solidFill>
                        </a:rPr>
                        <a:t>Support built</a:t>
                      </a:r>
                      <a:r>
                        <a:rPr lang="en-GB" sz="1700" b="1" baseline="0" dirty="0" smtClean="0">
                          <a:solidFill>
                            <a:schemeClr val="tx1">
                              <a:lumMod val="50000"/>
                              <a:lumOff val="50000"/>
                            </a:schemeClr>
                          </a:solidFill>
                        </a:rPr>
                        <a:t> into toolboxes</a:t>
                      </a:r>
                      <a:endParaRPr lang="en-GB" sz="1700" b="1" dirty="0">
                        <a:solidFill>
                          <a:schemeClr val="tx1">
                            <a:lumMod val="50000"/>
                            <a:lumOff val="50000"/>
                          </a:schemeClr>
                        </a:solidFill>
                      </a:endParaRPr>
                    </a:p>
                  </a:txBody>
                  <a:tcPr marL="87512" marR="87512" marT="43756" marB="43756" anchor="ctr"/>
                </a:tc>
                <a:tc>
                  <a:txBody>
                    <a:bodyPr/>
                    <a:lstStyle/>
                    <a:p>
                      <a:pPr algn="ctr"/>
                      <a:r>
                        <a:rPr lang="en-GB" sz="1700" b="1" dirty="0" smtClean="0">
                          <a:solidFill>
                            <a:schemeClr val="tx1"/>
                          </a:solidFill>
                        </a:rPr>
                        <a:t>Built-in GPU</a:t>
                      </a:r>
                      <a:r>
                        <a:rPr lang="en-GB" sz="1700" b="1" baseline="0" dirty="0" smtClean="0">
                          <a:solidFill>
                            <a:schemeClr val="tx1"/>
                          </a:solidFill>
                        </a:rPr>
                        <a:t> support (support built into existing functions, </a:t>
                      </a:r>
                      <a:r>
                        <a:rPr lang="en-GB" sz="1700" b="1" dirty="0" smtClean="0">
                          <a:solidFill>
                            <a:schemeClr val="tx1"/>
                          </a:solidFill>
                        </a:rPr>
                        <a:t>GPU arrays)</a:t>
                      </a:r>
                      <a:endParaRPr lang="en-GB" sz="1700" b="1" dirty="0">
                        <a:solidFill>
                          <a:schemeClr val="tx1"/>
                        </a:solidFill>
                      </a:endParaRPr>
                    </a:p>
                  </a:txBody>
                  <a:tcPr marL="87512" marR="87512" marT="43756" marB="43756" anchor="ctr"/>
                </a:tc>
              </a:tr>
              <a:tr h="1200560">
                <a:tc>
                  <a:txBody>
                    <a:bodyPr/>
                    <a:lstStyle/>
                    <a:p>
                      <a:pPr algn="ctr"/>
                      <a:r>
                        <a:rPr lang="en-GB" sz="1900" b="1" dirty="0" smtClean="0">
                          <a:solidFill>
                            <a:schemeClr val="tx1">
                              <a:lumMod val="50000"/>
                              <a:lumOff val="50000"/>
                            </a:schemeClr>
                          </a:solidFill>
                        </a:rPr>
                        <a:t>Some</a:t>
                      </a:r>
                      <a:endParaRPr lang="en-GB" sz="1900" b="1" dirty="0">
                        <a:solidFill>
                          <a:schemeClr val="tx1">
                            <a:lumMod val="50000"/>
                            <a:lumOff val="50000"/>
                          </a:schemeClr>
                        </a:solidFill>
                      </a:endParaRPr>
                    </a:p>
                  </a:txBody>
                  <a:tcPr marL="87512" marR="87512" marT="43756" marB="43756" anchor="ctr"/>
                </a:tc>
                <a:tc>
                  <a:txBody>
                    <a:bodyPr/>
                    <a:lstStyle/>
                    <a:p>
                      <a:pPr algn="ctr"/>
                      <a:r>
                        <a:rPr lang="en-GB" sz="1700" b="1" dirty="0" smtClean="0">
                          <a:solidFill>
                            <a:schemeClr val="tx1">
                              <a:lumMod val="50000"/>
                              <a:lumOff val="50000"/>
                            </a:schemeClr>
                          </a:solidFill>
                        </a:rPr>
                        <a:t>High-level programming constructs (</a:t>
                      </a:r>
                      <a:r>
                        <a:rPr lang="en-GB" sz="1700" b="1" baseline="0" dirty="0" smtClean="0">
                          <a:solidFill>
                            <a:schemeClr val="tx1">
                              <a:lumMod val="50000"/>
                              <a:lumOff val="50000"/>
                            </a:schemeClr>
                          </a:solidFill>
                          <a:latin typeface="Courier New" pitchFamily="49" charset="0"/>
                          <a:cs typeface="Courier New" pitchFamily="49" charset="0"/>
                        </a:rPr>
                        <a:t>parfor</a:t>
                      </a:r>
                      <a:r>
                        <a:rPr lang="en-GB" sz="1700" b="1" baseline="0" dirty="0" smtClean="0">
                          <a:solidFill>
                            <a:schemeClr val="tx1">
                              <a:lumMod val="50000"/>
                              <a:lumOff val="50000"/>
                            </a:schemeClr>
                          </a:solidFill>
                        </a:rPr>
                        <a:t>, </a:t>
                      </a:r>
                    </a:p>
                    <a:p>
                      <a:pPr algn="ctr"/>
                      <a:r>
                        <a:rPr lang="en-GB" sz="1700" b="1" baseline="0" dirty="0" smtClean="0">
                          <a:solidFill>
                            <a:schemeClr val="tx1">
                              <a:lumMod val="50000"/>
                              <a:lumOff val="50000"/>
                            </a:schemeClr>
                          </a:solidFill>
                        </a:rPr>
                        <a:t>batch, distributed arrays, composites)</a:t>
                      </a:r>
                      <a:endParaRPr lang="en-GB" sz="1700" b="1" dirty="0">
                        <a:solidFill>
                          <a:schemeClr val="tx1">
                            <a:lumMod val="50000"/>
                            <a:lumOff val="50000"/>
                          </a:schemeClr>
                        </a:solidFill>
                      </a:endParaRPr>
                    </a:p>
                  </a:txBody>
                  <a:tcPr marL="87512" marR="87512" marT="43756" marB="43756" anchor="ctr"/>
                </a:tc>
                <a:tc>
                  <a:txBody>
                    <a:bodyPr/>
                    <a:lstStyle/>
                    <a:p>
                      <a:pPr algn="ctr"/>
                      <a:r>
                        <a:rPr lang="en-GB" sz="1700" b="1" dirty="0" smtClean="0">
                          <a:solidFill>
                            <a:schemeClr val="tx1"/>
                          </a:solidFill>
                        </a:rPr>
                        <a:t>Execute custom functions</a:t>
                      </a:r>
                      <a:r>
                        <a:rPr lang="en-GB" sz="1700" b="1" baseline="0" dirty="0" smtClean="0">
                          <a:solidFill>
                            <a:schemeClr val="tx1"/>
                          </a:solidFill>
                        </a:rPr>
                        <a:t> on the GPU array</a:t>
                      </a:r>
                      <a:endParaRPr lang="en-GB" sz="1700" b="1" dirty="0">
                        <a:solidFill>
                          <a:schemeClr val="tx1"/>
                        </a:solidFill>
                      </a:endParaRPr>
                    </a:p>
                  </a:txBody>
                  <a:tcPr marL="87512" marR="87512" marT="43756" marB="43756" anchor="ctr"/>
                </a:tc>
              </a:tr>
              <a:tr h="1200560">
                <a:tc>
                  <a:txBody>
                    <a:bodyPr/>
                    <a:lstStyle/>
                    <a:p>
                      <a:pPr algn="ctr"/>
                      <a:r>
                        <a:rPr lang="en-GB" sz="1900" b="1" dirty="0" smtClean="0">
                          <a:solidFill>
                            <a:schemeClr val="tx1">
                              <a:lumMod val="50000"/>
                              <a:lumOff val="50000"/>
                            </a:schemeClr>
                          </a:solidFill>
                        </a:rPr>
                        <a:t>Extensive</a:t>
                      </a:r>
                      <a:endParaRPr lang="en-GB" sz="1900" b="1" dirty="0">
                        <a:solidFill>
                          <a:schemeClr val="tx1">
                            <a:lumMod val="50000"/>
                            <a:lumOff val="50000"/>
                          </a:schemeClr>
                        </a:solidFill>
                      </a:endParaRPr>
                    </a:p>
                  </a:txBody>
                  <a:tcPr marL="87512" marR="87512" marT="43756" marB="43756" anchor="ctr"/>
                </a:tc>
                <a:tc>
                  <a:txBody>
                    <a:bodyPr/>
                    <a:lstStyle/>
                    <a:p>
                      <a:pPr algn="ctr"/>
                      <a:r>
                        <a:rPr lang="en-GB" sz="1700" b="1" dirty="0" smtClean="0">
                          <a:solidFill>
                            <a:schemeClr val="tx1">
                              <a:lumMod val="50000"/>
                              <a:lumOff val="50000"/>
                            </a:schemeClr>
                          </a:solidFill>
                        </a:rPr>
                        <a:t>Low-level</a:t>
                      </a:r>
                      <a:r>
                        <a:rPr lang="en-GB" sz="1700" b="1" baseline="0" dirty="0" smtClean="0">
                          <a:solidFill>
                            <a:schemeClr val="tx1">
                              <a:lumMod val="50000"/>
                              <a:lumOff val="50000"/>
                            </a:schemeClr>
                          </a:solidFill>
                        </a:rPr>
                        <a:t> programming constructs (jobs/tasks, </a:t>
                      </a:r>
                      <a:r>
                        <a:rPr lang="en-GB" sz="1700" b="1" baseline="0" dirty="0" smtClean="0">
                          <a:solidFill>
                            <a:schemeClr val="tx1">
                              <a:lumMod val="50000"/>
                              <a:lumOff val="50000"/>
                            </a:schemeClr>
                          </a:solidFill>
                          <a:latin typeface="Courier New" pitchFamily="49" charset="0"/>
                          <a:cs typeface="Courier New" pitchFamily="49" charset="0"/>
                        </a:rPr>
                        <a:t>spmd</a:t>
                      </a:r>
                      <a:r>
                        <a:rPr lang="en-GB" sz="1700" b="1" baseline="0" dirty="0" smtClean="0">
                          <a:solidFill>
                            <a:schemeClr val="tx1">
                              <a:lumMod val="50000"/>
                              <a:lumOff val="50000"/>
                            </a:schemeClr>
                          </a:solidFill>
                        </a:rPr>
                        <a:t>)</a:t>
                      </a:r>
                      <a:endParaRPr lang="en-GB" sz="1700" b="1" dirty="0">
                        <a:solidFill>
                          <a:schemeClr val="tx1">
                            <a:lumMod val="50000"/>
                            <a:lumOff val="50000"/>
                          </a:schemeClr>
                        </a:solidFill>
                      </a:endParaRPr>
                    </a:p>
                  </a:txBody>
                  <a:tcPr marL="87512" marR="87512" marT="43756" marB="43756" anchor="ctr"/>
                </a:tc>
                <a:tc>
                  <a:txBody>
                    <a:bodyPr/>
                    <a:lstStyle/>
                    <a:p>
                      <a:pPr algn="ctr"/>
                      <a:r>
                        <a:rPr lang="en-GB" sz="1700" b="1" dirty="0" smtClean="0">
                          <a:solidFill>
                            <a:schemeClr val="tx1"/>
                          </a:solidFill>
                        </a:rPr>
                        <a:t>Invoke CUDA kernels directly from MATLAB</a:t>
                      </a:r>
                      <a:endParaRPr lang="en-GB" sz="1700" b="1" dirty="0">
                        <a:solidFill>
                          <a:schemeClr val="tx1"/>
                        </a:solidFill>
                      </a:endParaRPr>
                    </a:p>
                  </a:txBody>
                  <a:tcPr marL="87512" marR="87512" marT="43756" marB="43756" anchor="ctr"/>
                </a:tc>
              </a:tr>
              <a:tr h="516900">
                <a:tc>
                  <a:txBody>
                    <a:bodyPr/>
                    <a:lstStyle/>
                    <a:p>
                      <a:pPr algn="ctr"/>
                      <a:endParaRPr lang="en-GB" sz="1900" b="1" dirty="0">
                        <a:solidFill>
                          <a:schemeClr val="tx1">
                            <a:lumMod val="50000"/>
                            <a:lumOff val="50000"/>
                          </a:schemeClr>
                        </a:solidFill>
                      </a:endParaRPr>
                    </a:p>
                  </a:txBody>
                  <a:tcPr marL="87512" marR="87512" marT="43756" marB="43756" anchor="ctr"/>
                </a:tc>
                <a:tc gridSpan="2">
                  <a:txBody>
                    <a:bodyPr/>
                    <a:lstStyle/>
                    <a:p>
                      <a:pPr algn="ctr"/>
                      <a:r>
                        <a:rPr lang="en-GB" sz="1700" b="1" dirty="0" smtClean="0">
                          <a:solidFill>
                            <a:schemeClr val="tx1"/>
                          </a:solidFill>
                        </a:rPr>
                        <a:t>Distributed</a:t>
                      </a:r>
                      <a:r>
                        <a:rPr lang="en-GB" sz="1700" b="1" baseline="0" dirty="0" smtClean="0">
                          <a:solidFill>
                            <a:schemeClr val="tx1"/>
                          </a:solidFill>
                        </a:rPr>
                        <a:t> GPU Computing</a:t>
                      </a:r>
                      <a:endParaRPr lang="en-GB" sz="1700" b="1" dirty="0">
                        <a:solidFill>
                          <a:schemeClr val="tx1"/>
                        </a:solidFill>
                      </a:endParaRPr>
                    </a:p>
                  </a:txBody>
                  <a:tcPr marL="87512" marR="87512" marT="43756" marB="43756" anchor="ctr">
                    <a:solidFill>
                      <a:schemeClr val="tx2">
                        <a:lumMod val="20000"/>
                        <a:lumOff val="80000"/>
                      </a:schemeClr>
                    </a:solidFill>
                  </a:tcPr>
                </a:tc>
                <a:tc hMerge="1">
                  <a:txBody>
                    <a:bodyPr/>
                    <a:lstStyle/>
                    <a:p>
                      <a:pPr algn="ctr"/>
                      <a:endParaRPr lang="en-GB" sz="1700" b="1" dirty="0">
                        <a:solidFill>
                          <a:schemeClr val="bg1">
                            <a:lumMod val="50000"/>
                          </a:schemeClr>
                        </a:solidFill>
                      </a:endParaRPr>
                    </a:p>
                  </a:txBody>
                  <a:tcPr marL="87512" marR="87512" marT="43756" marB="43756" anchor="ctr"/>
                </a:tc>
              </a:tr>
            </a:tbl>
          </a:graphicData>
        </a:graphic>
      </p:graphicFrame>
      <p:sp>
        <p:nvSpPr>
          <p:cNvPr id="6" name="Up-Down Arrow 5"/>
          <p:cNvSpPr/>
          <p:nvPr/>
        </p:nvSpPr>
        <p:spPr>
          <a:xfrm>
            <a:off x="2122688" y="2600071"/>
            <a:ext cx="289072" cy="3528392"/>
          </a:xfrm>
          <a:prstGeom prst="upDownArrow">
            <a:avLst/>
          </a:prstGeom>
          <a:gradFill flip="none" rotWithShape="1">
            <a:gsLst>
              <a:gs pos="0">
                <a:srgbClr val="002060"/>
              </a:gs>
              <a:gs pos="50000">
                <a:srgbClr val="629CFA"/>
              </a:gs>
              <a:gs pos="100000">
                <a:schemeClr val="accent1">
                  <a:tint val="23500"/>
                  <a:satMod val="160000"/>
                </a:schemeClr>
              </a:gs>
            </a:gsLst>
            <a:lin ang="16200000" scaled="1"/>
            <a:tileRect/>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latin typeface="Arial" pitchFamily="34" charset="0"/>
              <a:cs typeface="Arial" pitchFamily="34" charset="0"/>
            </a:endParaRPr>
          </a:p>
        </p:txBody>
      </p:sp>
      <p:sp>
        <p:nvSpPr>
          <p:cNvPr id="9" name="Up-Down Arrow 8"/>
          <p:cNvSpPr/>
          <p:nvPr/>
        </p:nvSpPr>
        <p:spPr>
          <a:xfrm>
            <a:off x="5364088" y="2563976"/>
            <a:ext cx="286694" cy="3564488"/>
          </a:xfrm>
          <a:prstGeom prst="upDownArrow">
            <a:avLst/>
          </a:prstGeom>
          <a:gradFill flip="none" rotWithShape="1">
            <a:gsLst>
              <a:gs pos="0">
                <a:srgbClr val="002060"/>
              </a:gs>
              <a:gs pos="50000">
                <a:srgbClr val="629CFA"/>
              </a:gs>
              <a:gs pos="100000">
                <a:schemeClr val="accent1">
                  <a:tint val="23500"/>
                  <a:satMod val="160000"/>
                </a:schemeClr>
              </a:gs>
            </a:gsLst>
            <a:lin ang="16200000" scaled="1"/>
            <a:tileRect/>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latin typeface="Arial" pitchFamily="34" charset="0"/>
              <a:cs typeface="Arial" pitchFamily="34" charset="0"/>
            </a:endParaRPr>
          </a:p>
        </p:txBody>
      </p:sp>
      <p:sp>
        <p:nvSpPr>
          <p:cNvPr id="7" name="Slide Number Placeholder 3"/>
          <p:cNvSpPr>
            <a:spLocks noGrp="1"/>
          </p:cNvSpPr>
          <p:nvPr>
            <p:ph type="sldNum" sz="quarter" idx="10"/>
          </p:nvPr>
        </p:nvSpPr>
        <p:spPr>
          <a:xfrm>
            <a:off x="7848600" y="6553200"/>
            <a:ext cx="990600" cy="304800"/>
          </a:xfrm>
        </p:spPr>
        <p:txBody>
          <a:bodyPr/>
          <a:lstStyle/>
          <a:p>
            <a:pPr>
              <a:defRPr/>
            </a:pPr>
            <a:fld id="{4301CAFF-952E-46F9-B5CA-0EB4370FF6BB}" type="slidenum">
              <a:rPr lang="en-US" altLang="en-US" smtClean="0"/>
              <a:pPr>
                <a:defRPr/>
              </a:pPr>
              <a:t>46</a:t>
            </a:fld>
            <a:endParaRPr lang="en-US" altLang="en-US" dirty="0"/>
          </a:p>
        </p:txBody>
      </p:sp>
    </p:spTree>
    <p:extLst>
      <p:ext uri="{BB962C8B-B14F-4D97-AF65-F5344CB8AC3E}">
        <p14:creationId xmlns:p14="http://schemas.microsoft.com/office/powerpoint/2010/main" val="1219308725"/>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p:cNvSpPr>
            <a:spLocks noGrp="1"/>
          </p:cNvSpPr>
          <p:nvPr>
            <p:ph type="title"/>
          </p:nvPr>
        </p:nvSpPr>
        <p:spPr/>
        <p:txBody>
          <a:bodyPr/>
          <a:lstStyle/>
          <a:p>
            <a:r>
              <a:rPr lang="en-US" sz="3600" dirty="0" smtClean="0"/>
              <a:t>Programming Parallel Applications</a:t>
            </a:r>
          </a:p>
        </p:txBody>
      </p:sp>
      <p:graphicFrame>
        <p:nvGraphicFramePr>
          <p:cNvPr id="4" name="Table 3"/>
          <p:cNvGraphicFramePr>
            <a:graphicFrameLocks noGrp="1"/>
          </p:cNvGraphicFramePr>
          <p:nvPr>
            <p:extLst>
              <p:ext uri="{D42A27DB-BD31-4B8C-83A1-F6EECF244321}">
                <p14:modId xmlns:p14="http://schemas.microsoft.com/office/powerpoint/2010/main" val="595663763"/>
              </p:ext>
            </p:extLst>
          </p:nvPr>
        </p:nvGraphicFramePr>
        <p:xfrm>
          <a:off x="539552" y="1772816"/>
          <a:ext cx="7683387" cy="4907132"/>
        </p:xfrm>
        <a:graphic>
          <a:graphicData uri="http://schemas.openxmlformats.org/drawingml/2006/table">
            <a:tbl>
              <a:tblPr firstRow="1" bandRow="1">
                <a:tableStyleId>{00A15C55-8517-42AA-B614-E9B94910E393}</a:tableStyleId>
              </a:tblPr>
              <a:tblGrid>
                <a:gridCol w="1716165"/>
                <a:gridCol w="3243112"/>
                <a:gridCol w="2724110"/>
              </a:tblGrid>
              <a:tr h="777963">
                <a:tc>
                  <a:txBody>
                    <a:bodyPr/>
                    <a:lstStyle/>
                    <a:p>
                      <a:pPr algn="ctr"/>
                      <a:r>
                        <a:rPr lang="en-GB" sz="2300" dirty="0" smtClean="0"/>
                        <a:t>Level of Control</a:t>
                      </a:r>
                      <a:endParaRPr lang="en-GB" sz="2300" dirty="0"/>
                    </a:p>
                  </a:txBody>
                  <a:tcPr marL="87512" marR="87512" marT="43756" marB="43756" anchor="ctr"/>
                </a:tc>
                <a:tc>
                  <a:txBody>
                    <a:bodyPr/>
                    <a:lstStyle/>
                    <a:p>
                      <a:pPr algn="ctr"/>
                      <a:r>
                        <a:rPr lang="en-GB" sz="2300" dirty="0" smtClean="0"/>
                        <a:t>CPU Parallel</a:t>
                      </a:r>
                      <a:endParaRPr lang="en-GB" sz="2300" dirty="0"/>
                    </a:p>
                  </a:txBody>
                  <a:tcPr marL="87512" marR="87512" marT="43756" marB="43756" anchor="ctr"/>
                </a:tc>
                <a:tc>
                  <a:txBody>
                    <a:bodyPr/>
                    <a:lstStyle/>
                    <a:p>
                      <a:pPr algn="ctr"/>
                      <a:r>
                        <a:rPr lang="en-GB" sz="2300" dirty="0" err="1" smtClean="0"/>
                        <a:t>GPU</a:t>
                      </a:r>
                      <a:endParaRPr lang="en-GB" sz="2300" dirty="0"/>
                    </a:p>
                  </a:txBody>
                  <a:tcPr marL="87512" marR="87512" marT="43756" marB="43756" anchor="ctr"/>
                </a:tc>
              </a:tr>
              <a:tr h="1200560">
                <a:tc>
                  <a:txBody>
                    <a:bodyPr/>
                    <a:lstStyle/>
                    <a:p>
                      <a:pPr algn="ctr"/>
                      <a:r>
                        <a:rPr lang="en-GB" sz="1900" b="1" dirty="0" smtClean="0">
                          <a:solidFill>
                            <a:schemeClr val="tx1">
                              <a:lumMod val="50000"/>
                              <a:lumOff val="50000"/>
                            </a:schemeClr>
                          </a:solidFill>
                        </a:rPr>
                        <a:t>Minimal</a:t>
                      </a:r>
                      <a:endParaRPr lang="en-GB" sz="1900" b="1" dirty="0">
                        <a:solidFill>
                          <a:schemeClr val="tx1">
                            <a:lumMod val="50000"/>
                            <a:lumOff val="50000"/>
                          </a:schemeClr>
                        </a:solidFill>
                      </a:endParaRPr>
                    </a:p>
                  </a:txBody>
                  <a:tcPr marL="87512" marR="87512" marT="43756" marB="43756" anchor="ctr"/>
                </a:tc>
                <a:tc>
                  <a:txBody>
                    <a:bodyPr/>
                    <a:lstStyle/>
                    <a:p>
                      <a:pPr algn="ctr"/>
                      <a:r>
                        <a:rPr lang="en-GB" sz="1700" b="1" dirty="0" smtClean="0">
                          <a:solidFill>
                            <a:schemeClr val="tx1">
                              <a:lumMod val="50000"/>
                              <a:lumOff val="50000"/>
                            </a:schemeClr>
                          </a:solidFill>
                        </a:rPr>
                        <a:t>Support built</a:t>
                      </a:r>
                      <a:r>
                        <a:rPr lang="en-GB" sz="1700" b="1" baseline="0" dirty="0" smtClean="0">
                          <a:solidFill>
                            <a:schemeClr val="tx1">
                              <a:lumMod val="50000"/>
                              <a:lumOff val="50000"/>
                            </a:schemeClr>
                          </a:solidFill>
                        </a:rPr>
                        <a:t> into toolboxes</a:t>
                      </a:r>
                      <a:endParaRPr lang="en-GB" sz="1700" b="1" dirty="0">
                        <a:solidFill>
                          <a:schemeClr val="tx1">
                            <a:lumMod val="50000"/>
                            <a:lumOff val="50000"/>
                          </a:schemeClr>
                        </a:solidFill>
                      </a:endParaRPr>
                    </a:p>
                  </a:txBody>
                  <a:tcPr marL="87512" marR="87512" marT="43756" marB="43756" anchor="ctr"/>
                </a:tc>
                <a:tc>
                  <a:txBody>
                    <a:bodyPr/>
                    <a:lstStyle/>
                    <a:p>
                      <a:pPr algn="ctr"/>
                      <a:r>
                        <a:rPr lang="en-GB" sz="1700" b="1" dirty="0" smtClean="0">
                          <a:solidFill>
                            <a:schemeClr val="tx1"/>
                          </a:solidFill>
                        </a:rPr>
                        <a:t>Built-in GPU</a:t>
                      </a:r>
                      <a:r>
                        <a:rPr lang="en-GB" sz="1700" b="1" baseline="0" dirty="0" smtClean="0">
                          <a:solidFill>
                            <a:schemeClr val="tx1"/>
                          </a:solidFill>
                        </a:rPr>
                        <a:t> support (support built into existing functions, </a:t>
                      </a:r>
                      <a:r>
                        <a:rPr lang="en-GB" sz="1700" b="1" dirty="0" smtClean="0">
                          <a:solidFill>
                            <a:schemeClr val="tx1"/>
                          </a:solidFill>
                        </a:rPr>
                        <a:t>GPU arrays)</a:t>
                      </a:r>
                      <a:endParaRPr lang="en-GB" sz="1700" b="1" dirty="0">
                        <a:solidFill>
                          <a:schemeClr val="tx1"/>
                        </a:solidFill>
                      </a:endParaRPr>
                    </a:p>
                  </a:txBody>
                  <a:tcPr marL="87512" marR="87512" marT="43756" marB="43756" anchor="ctr"/>
                </a:tc>
              </a:tr>
              <a:tr h="1200560">
                <a:tc>
                  <a:txBody>
                    <a:bodyPr/>
                    <a:lstStyle/>
                    <a:p>
                      <a:pPr algn="ctr"/>
                      <a:r>
                        <a:rPr lang="en-GB" sz="1900" b="1" dirty="0" smtClean="0">
                          <a:solidFill>
                            <a:schemeClr val="tx1">
                              <a:lumMod val="50000"/>
                              <a:lumOff val="50000"/>
                            </a:schemeClr>
                          </a:solidFill>
                        </a:rPr>
                        <a:t>Some</a:t>
                      </a:r>
                      <a:endParaRPr lang="en-GB" sz="1900" b="1" dirty="0">
                        <a:solidFill>
                          <a:schemeClr val="tx1">
                            <a:lumMod val="50000"/>
                            <a:lumOff val="50000"/>
                          </a:schemeClr>
                        </a:solidFill>
                      </a:endParaRPr>
                    </a:p>
                  </a:txBody>
                  <a:tcPr marL="87512" marR="87512" marT="43756" marB="43756" anchor="ctr"/>
                </a:tc>
                <a:tc>
                  <a:txBody>
                    <a:bodyPr/>
                    <a:lstStyle/>
                    <a:p>
                      <a:pPr algn="ctr"/>
                      <a:r>
                        <a:rPr lang="en-GB" sz="1700" b="1" dirty="0" smtClean="0">
                          <a:solidFill>
                            <a:schemeClr val="tx1">
                              <a:lumMod val="50000"/>
                              <a:lumOff val="50000"/>
                            </a:schemeClr>
                          </a:solidFill>
                        </a:rPr>
                        <a:t>High-level programming constructs (</a:t>
                      </a:r>
                      <a:r>
                        <a:rPr lang="en-GB" sz="1700" b="1" baseline="0" dirty="0" smtClean="0">
                          <a:solidFill>
                            <a:schemeClr val="tx1">
                              <a:lumMod val="50000"/>
                              <a:lumOff val="50000"/>
                            </a:schemeClr>
                          </a:solidFill>
                          <a:latin typeface="Courier New" pitchFamily="49" charset="0"/>
                          <a:cs typeface="Courier New" pitchFamily="49" charset="0"/>
                        </a:rPr>
                        <a:t>parfor</a:t>
                      </a:r>
                      <a:r>
                        <a:rPr lang="en-GB" sz="1700" b="1" baseline="0" dirty="0" smtClean="0">
                          <a:solidFill>
                            <a:schemeClr val="tx1">
                              <a:lumMod val="50000"/>
                              <a:lumOff val="50000"/>
                            </a:schemeClr>
                          </a:solidFill>
                        </a:rPr>
                        <a:t>, </a:t>
                      </a:r>
                    </a:p>
                    <a:p>
                      <a:pPr algn="ctr"/>
                      <a:r>
                        <a:rPr lang="en-GB" sz="1700" b="1" baseline="0" dirty="0" smtClean="0">
                          <a:solidFill>
                            <a:schemeClr val="tx1">
                              <a:lumMod val="50000"/>
                              <a:lumOff val="50000"/>
                            </a:schemeClr>
                          </a:solidFill>
                        </a:rPr>
                        <a:t>batch, distributed arrays, composites)</a:t>
                      </a:r>
                      <a:endParaRPr lang="en-GB" sz="1700" b="1" dirty="0">
                        <a:solidFill>
                          <a:schemeClr val="tx1">
                            <a:lumMod val="50000"/>
                            <a:lumOff val="50000"/>
                          </a:schemeClr>
                        </a:solidFill>
                      </a:endParaRPr>
                    </a:p>
                  </a:txBody>
                  <a:tcPr marL="87512" marR="87512" marT="43756" marB="43756" anchor="ctr"/>
                </a:tc>
                <a:tc>
                  <a:txBody>
                    <a:bodyPr/>
                    <a:lstStyle/>
                    <a:p>
                      <a:pPr algn="ctr"/>
                      <a:r>
                        <a:rPr lang="en-GB" sz="1700" b="1" dirty="0" smtClean="0">
                          <a:solidFill>
                            <a:schemeClr val="tx1">
                              <a:lumMod val="50000"/>
                              <a:lumOff val="50000"/>
                            </a:schemeClr>
                          </a:solidFill>
                        </a:rPr>
                        <a:t>Execute custom functions</a:t>
                      </a:r>
                      <a:r>
                        <a:rPr lang="en-GB" sz="1700" b="1" baseline="0" dirty="0" smtClean="0">
                          <a:solidFill>
                            <a:schemeClr val="tx1">
                              <a:lumMod val="50000"/>
                              <a:lumOff val="50000"/>
                            </a:schemeClr>
                          </a:solidFill>
                        </a:rPr>
                        <a:t> on the GPU array</a:t>
                      </a:r>
                      <a:endParaRPr lang="en-GB" sz="1700" b="1" dirty="0">
                        <a:solidFill>
                          <a:schemeClr val="tx1">
                            <a:lumMod val="50000"/>
                            <a:lumOff val="50000"/>
                          </a:schemeClr>
                        </a:solidFill>
                      </a:endParaRPr>
                    </a:p>
                  </a:txBody>
                  <a:tcPr marL="87512" marR="87512" marT="43756" marB="43756" anchor="ctr"/>
                </a:tc>
              </a:tr>
              <a:tr h="1200560">
                <a:tc>
                  <a:txBody>
                    <a:bodyPr/>
                    <a:lstStyle/>
                    <a:p>
                      <a:pPr algn="ctr"/>
                      <a:r>
                        <a:rPr lang="en-GB" sz="1900" b="1" dirty="0" smtClean="0">
                          <a:solidFill>
                            <a:schemeClr val="tx1">
                              <a:lumMod val="50000"/>
                              <a:lumOff val="50000"/>
                            </a:schemeClr>
                          </a:solidFill>
                        </a:rPr>
                        <a:t>Extensive</a:t>
                      </a:r>
                      <a:endParaRPr lang="en-GB" sz="1900" b="1" dirty="0">
                        <a:solidFill>
                          <a:schemeClr val="tx1">
                            <a:lumMod val="50000"/>
                            <a:lumOff val="50000"/>
                          </a:schemeClr>
                        </a:solidFill>
                      </a:endParaRPr>
                    </a:p>
                  </a:txBody>
                  <a:tcPr marL="87512" marR="87512" marT="43756" marB="43756" anchor="ctr"/>
                </a:tc>
                <a:tc>
                  <a:txBody>
                    <a:bodyPr/>
                    <a:lstStyle/>
                    <a:p>
                      <a:pPr algn="ctr"/>
                      <a:r>
                        <a:rPr lang="en-GB" sz="1700" b="1" dirty="0" smtClean="0">
                          <a:solidFill>
                            <a:schemeClr val="tx1">
                              <a:lumMod val="50000"/>
                              <a:lumOff val="50000"/>
                            </a:schemeClr>
                          </a:solidFill>
                        </a:rPr>
                        <a:t>Low-level</a:t>
                      </a:r>
                      <a:r>
                        <a:rPr lang="en-GB" sz="1700" b="1" baseline="0" dirty="0" smtClean="0">
                          <a:solidFill>
                            <a:schemeClr val="tx1">
                              <a:lumMod val="50000"/>
                              <a:lumOff val="50000"/>
                            </a:schemeClr>
                          </a:solidFill>
                        </a:rPr>
                        <a:t> programming constructs (jobs/tasks, </a:t>
                      </a:r>
                      <a:r>
                        <a:rPr lang="en-GB" sz="1700" b="1" baseline="0" dirty="0" smtClean="0">
                          <a:solidFill>
                            <a:schemeClr val="tx1">
                              <a:lumMod val="50000"/>
                              <a:lumOff val="50000"/>
                            </a:schemeClr>
                          </a:solidFill>
                          <a:latin typeface="Courier New" pitchFamily="49" charset="0"/>
                          <a:cs typeface="Courier New" pitchFamily="49" charset="0"/>
                        </a:rPr>
                        <a:t>spmd</a:t>
                      </a:r>
                      <a:r>
                        <a:rPr lang="en-GB" sz="1700" b="1" baseline="0" dirty="0" smtClean="0">
                          <a:solidFill>
                            <a:schemeClr val="tx1">
                              <a:lumMod val="50000"/>
                              <a:lumOff val="50000"/>
                            </a:schemeClr>
                          </a:solidFill>
                        </a:rPr>
                        <a:t>)</a:t>
                      </a:r>
                      <a:endParaRPr lang="en-GB" sz="1700" b="1" dirty="0">
                        <a:solidFill>
                          <a:schemeClr val="tx1">
                            <a:lumMod val="50000"/>
                            <a:lumOff val="50000"/>
                          </a:schemeClr>
                        </a:solidFill>
                      </a:endParaRPr>
                    </a:p>
                  </a:txBody>
                  <a:tcPr marL="87512" marR="87512" marT="43756" marB="43756" anchor="ctr"/>
                </a:tc>
                <a:tc>
                  <a:txBody>
                    <a:bodyPr/>
                    <a:lstStyle/>
                    <a:p>
                      <a:pPr algn="ctr"/>
                      <a:r>
                        <a:rPr lang="en-GB" sz="1700" b="1" dirty="0" smtClean="0">
                          <a:solidFill>
                            <a:schemeClr val="tx1">
                              <a:lumMod val="50000"/>
                              <a:lumOff val="50000"/>
                            </a:schemeClr>
                          </a:solidFill>
                        </a:rPr>
                        <a:t>Invoke CUDA kernels directly from MATLAB</a:t>
                      </a:r>
                      <a:endParaRPr lang="en-GB" sz="1700" b="1" dirty="0">
                        <a:solidFill>
                          <a:schemeClr val="tx1">
                            <a:lumMod val="50000"/>
                            <a:lumOff val="50000"/>
                          </a:schemeClr>
                        </a:solidFill>
                      </a:endParaRPr>
                    </a:p>
                  </a:txBody>
                  <a:tcPr marL="87512" marR="87512" marT="43756" marB="43756" anchor="ctr"/>
                </a:tc>
              </a:tr>
              <a:tr h="516900">
                <a:tc>
                  <a:txBody>
                    <a:bodyPr/>
                    <a:lstStyle/>
                    <a:p>
                      <a:pPr algn="ctr"/>
                      <a:endParaRPr lang="en-GB" sz="1900" b="1" dirty="0">
                        <a:solidFill>
                          <a:schemeClr val="tx1">
                            <a:lumMod val="50000"/>
                            <a:lumOff val="50000"/>
                          </a:schemeClr>
                        </a:solidFill>
                      </a:endParaRPr>
                    </a:p>
                  </a:txBody>
                  <a:tcPr marL="87512" marR="87512" marT="43756" marB="43756" anchor="ctr"/>
                </a:tc>
                <a:tc gridSpan="2">
                  <a:txBody>
                    <a:bodyPr/>
                    <a:lstStyle/>
                    <a:p>
                      <a:pPr algn="ctr"/>
                      <a:r>
                        <a:rPr lang="en-GB" sz="1700" b="1" dirty="0" smtClean="0">
                          <a:solidFill>
                            <a:schemeClr val="tx1">
                              <a:lumMod val="50000"/>
                              <a:lumOff val="50000"/>
                            </a:schemeClr>
                          </a:solidFill>
                        </a:rPr>
                        <a:t>Distributed</a:t>
                      </a:r>
                      <a:r>
                        <a:rPr lang="en-GB" sz="1700" b="1" baseline="0" dirty="0" smtClean="0">
                          <a:solidFill>
                            <a:schemeClr val="tx1">
                              <a:lumMod val="50000"/>
                              <a:lumOff val="50000"/>
                            </a:schemeClr>
                          </a:solidFill>
                        </a:rPr>
                        <a:t> GPU Computing</a:t>
                      </a:r>
                      <a:endParaRPr lang="en-GB" sz="1700" b="1" dirty="0">
                        <a:solidFill>
                          <a:schemeClr val="tx1">
                            <a:lumMod val="50000"/>
                            <a:lumOff val="50000"/>
                          </a:schemeClr>
                        </a:solidFill>
                      </a:endParaRPr>
                    </a:p>
                  </a:txBody>
                  <a:tcPr marL="87512" marR="87512" marT="43756" marB="43756" anchor="ctr">
                    <a:solidFill>
                      <a:schemeClr val="tx2">
                        <a:lumMod val="20000"/>
                        <a:lumOff val="80000"/>
                      </a:schemeClr>
                    </a:solidFill>
                  </a:tcPr>
                </a:tc>
                <a:tc hMerge="1">
                  <a:txBody>
                    <a:bodyPr/>
                    <a:lstStyle/>
                    <a:p>
                      <a:pPr algn="ctr"/>
                      <a:endParaRPr lang="en-GB" sz="1700" b="1" dirty="0">
                        <a:solidFill>
                          <a:schemeClr val="bg1">
                            <a:lumMod val="50000"/>
                          </a:schemeClr>
                        </a:solidFill>
                      </a:endParaRPr>
                    </a:p>
                  </a:txBody>
                  <a:tcPr marL="87512" marR="87512" marT="43756" marB="43756" anchor="ctr"/>
                </a:tc>
              </a:tr>
            </a:tbl>
          </a:graphicData>
        </a:graphic>
      </p:graphicFrame>
      <p:sp>
        <p:nvSpPr>
          <p:cNvPr id="6" name="Up-Down Arrow 5"/>
          <p:cNvSpPr/>
          <p:nvPr/>
        </p:nvSpPr>
        <p:spPr>
          <a:xfrm>
            <a:off x="2122688" y="2600071"/>
            <a:ext cx="289072" cy="3528392"/>
          </a:xfrm>
          <a:prstGeom prst="upDownArrow">
            <a:avLst/>
          </a:prstGeom>
          <a:gradFill flip="none" rotWithShape="1">
            <a:gsLst>
              <a:gs pos="0">
                <a:srgbClr val="002060"/>
              </a:gs>
              <a:gs pos="50000">
                <a:srgbClr val="629CFA"/>
              </a:gs>
              <a:gs pos="100000">
                <a:schemeClr val="accent1">
                  <a:tint val="23500"/>
                  <a:satMod val="160000"/>
                </a:schemeClr>
              </a:gs>
            </a:gsLst>
            <a:lin ang="16200000" scaled="1"/>
            <a:tileRect/>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latin typeface="Arial" pitchFamily="34" charset="0"/>
              <a:cs typeface="Arial" pitchFamily="34" charset="0"/>
            </a:endParaRPr>
          </a:p>
        </p:txBody>
      </p:sp>
      <p:sp>
        <p:nvSpPr>
          <p:cNvPr id="9" name="Up-Down Arrow 8"/>
          <p:cNvSpPr/>
          <p:nvPr/>
        </p:nvSpPr>
        <p:spPr>
          <a:xfrm>
            <a:off x="5364088" y="2563976"/>
            <a:ext cx="286694" cy="3564488"/>
          </a:xfrm>
          <a:prstGeom prst="upDownArrow">
            <a:avLst/>
          </a:prstGeom>
          <a:gradFill flip="none" rotWithShape="1">
            <a:gsLst>
              <a:gs pos="0">
                <a:srgbClr val="002060"/>
              </a:gs>
              <a:gs pos="50000">
                <a:srgbClr val="629CFA"/>
              </a:gs>
              <a:gs pos="100000">
                <a:schemeClr val="accent1">
                  <a:tint val="23500"/>
                  <a:satMod val="160000"/>
                </a:schemeClr>
              </a:gs>
            </a:gsLst>
            <a:lin ang="16200000" scaled="1"/>
            <a:tileRect/>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latin typeface="Arial" pitchFamily="34" charset="0"/>
              <a:cs typeface="Arial" pitchFamily="34" charset="0"/>
            </a:endParaRPr>
          </a:p>
        </p:txBody>
      </p:sp>
      <p:sp>
        <p:nvSpPr>
          <p:cNvPr id="7" name="Slide Number Placeholder 3"/>
          <p:cNvSpPr>
            <a:spLocks noGrp="1"/>
          </p:cNvSpPr>
          <p:nvPr>
            <p:ph type="sldNum" sz="quarter" idx="10"/>
          </p:nvPr>
        </p:nvSpPr>
        <p:spPr>
          <a:xfrm>
            <a:off x="7848600" y="6553200"/>
            <a:ext cx="990600" cy="304800"/>
          </a:xfrm>
        </p:spPr>
        <p:txBody>
          <a:bodyPr/>
          <a:lstStyle/>
          <a:p>
            <a:pPr>
              <a:defRPr/>
            </a:pPr>
            <a:fld id="{4301CAFF-952E-46F9-B5CA-0EB4370FF6BB}" type="slidenum">
              <a:rPr lang="en-US" altLang="en-US" smtClean="0"/>
              <a:pPr>
                <a:defRPr/>
              </a:pPr>
              <a:t>47</a:t>
            </a:fld>
            <a:endParaRPr lang="en-US" altLang="en-US" dirty="0"/>
          </a:p>
        </p:txBody>
      </p:sp>
    </p:spTree>
    <p:extLst>
      <p:ext uri="{BB962C8B-B14F-4D97-AF65-F5344CB8AC3E}">
        <p14:creationId xmlns:p14="http://schemas.microsoft.com/office/powerpoint/2010/main" val="4256176704"/>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683568" y="3653195"/>
            <a:ext cx="4752528" cy="351869"/>
          </a:xfrm>
          <a:prstGeom prst="roundRect">
            <a:avLst/>
          </a:prstGeom>
          <a:solidFill>
            <a:schemeClr val="accent2">
              <a:lumMod val="40000"/>
              <a:lumOff val="60000"/>
            </a:schemeClr>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200" b="0" i="0" u="none" strike="noStrike" cap="none" normalizeH="0" baseline="-25000" dirty="0" smtClean="0">
              <a:ln>
                <a:noFill/>
              </a:ln>
              <a:solidFill>
                <a:schemeClr val="tx1"/>
              </a:solidFill>
              <a:effectLst/>
              <a:latin typeface="Times" pitchFamily="18" charset="0"/>
            </a:endParaRPr>
          </a:p>
        </p:txBody>
      </p:sp>
      <p:sp>
        <p:nvSpPr>
          <p:cNvPr id="2" name="Title 1"/>
          <p:cNvSpPr>
            <a:spLocks noGrp="1"/>
          </p:cNvSpPr>
          <p:nvPr>
            <p:ph type="title"/>
          </p:nvPr>
        </p:nvSpPr>
        <p:spPr/>
        <p:txBody>
          <a:bodyPr/>
          <a:lstStyle/>
          <a:p>
            <a:r>
              <a:rPr lang="en-GB" sz="3600" dirty="0" smtClean="0">
                <a:solidFill>
                  <a:schemeClr val="tx2"/>
                </a:solidFill>
              </a:rPr>
              <a:t>A</a:t>
            </a:r>
            <a:r>
              <a:rPr lang="en-GB" sz="3600" dirty="0" smtClean="0"/>
              <a:t>genda</a:t>
            </a:r>
            <a:endParaRPr lang="en-GB" sz="3600" dirty="0"/>
          </a:p>
        </p:txBody>
      </p:sp>
      <p:sp>
        <p:nvSpPr>
          <p:cNvPr id="3" name="Content Placeholder 2"/>
          <p:cNvSpPr>
            <a:spLocks noGrp="1"/>
          </p:cNvSpPr>
          <p:nvPr>
            <p:ph idx="1"/>
          </p:nvPr>
        </p:nvSpPr>
        <p:spPr/>
        <p:txBody>
          <a:bodyPr/>
          <a:lstStyle/>
          <a:p>
            <a:r>
              <a:rPr lang="en-GB" dirty="0" smtClean="0"/>
              <a:t>Introduction</a:t>
            </a:r>
          </a:p>
          <a:p>
            <a:r>
              <a:rPr lang="en-GB" dirty="0" smtClean="0"/>
              <a:t>Introduction to Parallel Computing</a:t>
            </a:r>
          </a:p>
          <a:p>
            <a:r>
              <a:rPr lang="en-GB" dirty="0" smtClean="0"/>
              <a:t>Built in Parallel Support</a:t>
            </a:r>
          </a:p>
          <a:p>
            <a:r>
              <a:rPr lang="en-GB" dirty="0" smtClean="0"/>
              <a:t>Composite Arrays and Batch Processing</a:t>
            </a:r>
          </a:p>
          <a:p>
            <a:r>
              <a:rPr lang="en-GB" dirty="0" smtClean="0"/>
              <a:t>Using GPUs</a:t>
            </a:r>
          </a:p>
          <a:p>
            <a:r>
              <a:rPr lang="en-GB" dirty="0" smtClean="0"/>
              <a:t>Built in GPU Support</a:t>
            </a:r>
          </a:p>
          <a:p>
            <a:r>
              <a:rPr lang="en-GB" dirty="0" smtClean="0"/>
              <a:t>GPU Arrays</a:t>
            </a:r>
          </a:p>
          <a:p>
            <a:r>
              <a:rPr lang="en-GB" dirty="0" smtClean="0"/>
              <a:t>Distributed GPU Computing</a:t>
            </a:r>
          </a:p>
          <a:p>
            <a:r>
              <a:rPr lang="en-GB" dirty="0" smtClean="0"/>
              <a:t>Scaling Up to a Cluster</a:t>
            </a:r>
          </a:p>
          <a:p>
            <a:r>
              <a:rPr lang="en-GB" dirty="0" smtClean="0"/>
              <a:t>Concluding Remarks</a:t>
            </a:r>
          </a:p>
        </p:txBody>
      </p:sp>
      <p:sp>
        <p:nvSpPr>
          <p:cNvPr id="4" name="Slide Number Placeholder 3"/>
          <p:cNvSpPr>
            <a:spLocks noGrp="1"/>
          </p:cNvSpPr>
          <p:nvPr>
            <p:ph type="sldNum" sz="quarter" idx="10"/>
          </p:nvPr>
        </p:nvSpPr>
        <p:spPr>
          <a:xfrm>
            <a:off x="7848600" y="6553200"/>
            <a:ext cx="990600" cy="304800"/>
          </a:xfrm>
        </p:spPr>
        <p:txBody>
          <a:bodyPr/>
          <a:lstStyle/>
          <a:p>
            <a:pPr>
              <a:defRPr/>
            </a:pPr>
            <a:fld id="{4301CAFF-952E-46F9-B5CA-0EB4370FF6BB}" type="slidenum">
              <a:rPr lang="en-US" altLang="en-US" smtClean="0"/>
              <a:pPr>
                <a:defRPr/>
              </a:pPr>
              <a:t>48</a:t>
            </a:fld>
            <a:endParaRPr lang="en-US" altLang="en-US" dirty="0"/>
          </a:p>
        </p:txBody>
      </p:sp>
    </p:spTree>
    <p:extLst>
      <p:ext uri="{BB962C8B-B14F-4D97-AF65-F5344CB8AC3E}">
        <p14:creationId xmlns:p14="http://schemas.microsoft.com/office/powerpoint/2010/main" val="3105822330"/>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Example – Neural Networks</a:t>
            </a:r>
            <a:endParaRPr lang="en-ZA" dirty="0"/>
          </a:p>
        </p:txBody>
      </p:sp>
      <p:sp>
        <p:nvSpPr>
          <p:cNvPr id="5" name="Content Placeholder 4"/>
          <p:cNvSpPr>
            <a:spLocks noGrp="1"/>
          </p:cNvSpPr>
          <p:nvPr>
            <p:ph idx="1"/>
          </p:nvPr>
        </p:nvSpPr>
        <p:spPr>
          <a:xfrm>
            <a:off x="685800" y="1828800"/>
            <a:ext cx="3886200" cy="4267200"/>
          </a:xfrm>
        </p:spPr>
        <p:txBody>
          <a:bodyPr/>
          <a:lstStyle/>
          <a:p>
            <a:pPr marL="0" indent="0">
              <a:buNone/>
            </a:pPr>
            <a:r>
              <a:rPr lang="en-ZA" dirty="0" smtClean="0"/>
              <a:t>GPU Computing using support built Into existing functions</a:t>
            </a:r>
          </a:p>
          <a:p>
            <a:pPr marL="0" indent="0">
              <a:buNone/>
            </a:pPr>
            <a:endParaRPr lang="en-ZA" dirty="0"/>
          </a:p>
          <a:p>
            <a:pPr marL="0" indent="0">
              <a:buNone/>
            </a:pPr>
            <a:r>
              <a:rPr lang="en-ZA" dirty="0" smtClean="0"/>
              <a:t>Goals:</a:t>
            </a:r>
          </a:p>
          <a:p>
            <a:r>
              <a:rPr lang="en-ZA" dirty="0" smtClean="0"/>
              <a:t>Utilise dedicate high-speed memory and highly parallel nature of GPU to train and simulate neural network</a:t>
            </a:r>
          </a:p>
          <a:p>
            <a:r>
              <a:rPr lang="en-ZA" dirty="0" smtClean="0"/>
              <a:t>Perform GPU programming with little to no knowledge of GPUs</a:t>
            </a:r>
          </a:p>
          <a:p>
            <a:endParaRPr lang="en-ZA" dirty="0"/>
          </a:p>
          <a:p>
            <a:pPr marL="0" indent="0">
              <a:buNone/>
            </a:pPr>
            <a:endParaRPr lang="en-ZA" dirty="0"/>
          </a:p>
        </p:txBody>
      </p:sp>
      <p:sp>
        <p:nvSpPr>
          <p:cNvPr id="3" name="Slide Number Placeholder 2"/>
          <p:cNvSpPr>
            <a:spLocks noGrp="1"/>
          </p:cNvSpPr>
          <p:nvPr>
            <p:ph type="sldNum" sz="quarter" idx="10"/>
          </p:nvPr>
        </p:nvSpPr>
        <p:spPr/>
        <p:txBody>
          <a:bodyPr/>
          <a:lstStyle/>
          <a:p>
            <a:pPr>
              <a:defRPr/>
            </a:pPr>
            <a:fld id="{4634D7FE-1C12-424A-B919-5E2A2809D13E}" type="slidenum">
              <a:rPr lang="en-US" altLang="en-US" smtClean="0"/>
              <a:pPr>
                <a:defRPr/>
              </a:pPr>
              <a:t>49</a:t>
            </a:fld>
            <a:endParaRPr lang="en-US" alt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7163" y="2996952"/>
            <a:ext cx="2831314" cy="2770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4896569" y="2014436"/>
            <a:ext cx="3660279" cy="29282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791170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683569" y="1916832"/>
            <a:ext cx="7761848" cy="4464496"/>
            <a:chOff x="581599" y="1143000"/>
            <a:chExt cx="6906693" cy="3566159"/>
          </a:xfrm>
        </p:grpSpPr>
        <p:pic>
          <p:nvPicPr>
            <p:cNvPr id="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81599" y="1143000"/>
              <a:ext cx="6906693" cy="3566159"/>
            </a:xfrm>
            <a:prstGeom prst="rect">
              <a:avLst/>
            </a:prstGeom>
            <a:ln>
              <a:noFill/>
            </a:ln>
            <a:effectLst>
              <a:outerShdw blurRad="190500" algn="tl" rotWithShape="0">
                <a:srgbClr val="000000">
                  <a:alpha val="70000"/>
                </a:srgbClr>
              </a:outerShdw>
            </a:effectLst>
          </p:spPr>
        </p:pic>
        <p:grpSp>
          <p:nvGrpSpPr>
            <p:cNvPr id="3" name="Group 3"/>
            <p:cNvGrpSpPr/>
            <p:nvPr/>
          </p:nvGrpSpPr>
          <p:grpSpPr>
            <a:xfrm>
              <a:off x="1388595" y="1890105"/>
              <a:ext cx="5967057" cy="2377095"/>
              <a:chOff x="1388595" y="1890105"/>
              <a:chExt cx="5967057" cy="2377095"/>
            </a:xfrm>
          </p:grpSpPr>
          <p:sp>
            <p:nvSpPr>
              <p:cNvPr id="79" name="Oval 78"/>
              <p:cNvSpPr/>
              <p:nvPr/>
            </p:nvSpPr>
            <p:spPr>
              <a:xfrm>
                <a:off x="1388595" y="2489955"/>
                <a:ext cx="76200" cy="76200"/>
              </a:xfrm>
              <a:prstGeom prst="ellipse">
                <a:avLst/>
              </a:prstGeom>
              <a:solidFill>
                <a:srgbClr val="F79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1" baseline="0" dirty="0" smtClean="0">
                  <a:solidFill>
                    <a:prstClr val="white"/>
                  </a:solidFill>
                  <a:latin typeface="Arial" pitchFamily="34" charset="0"/>
                  <a:cs typeface="Arial" pitchFamily="34" charset="0"/>
                </a:endParaRPr>
              </a:p>
            </p:txBody>
          </p:sp>
          <p:sp>
            <p:nvSpPr>
              <p:cNvPr id="80" name="Oval 79"/>
              <p:cNvSpPr/>
              <p:nvPr/>
            </p:nvSpPr>
            <p:spPr>
              <a:xfrm>
                <a:off x="2003425" y="2282825"/>
                <a:ext cx="76200" cy="76200"/>
              </a:xfrm>
              <a:prstGeom prst="ellipse">
                <a:avLst/>
              </a:prstGeom>
              <a:solidFill>
                <a:srgbClr val="F79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1" baseline="0" dirty="0" smtClean="0">
                  <a:solidFill>
                    <a:prstClr val="white"/>
                  </a:solidFill>
                  <a:latin typeface="Arial" pitchFamily="34" charset="0"/>
                  <a:cs typeface="Arial" pitchFamily="34" charset="0"/>
                </a:endParaRPr>
              </a:p>
            </p:txBody>
          </p:sp>
          <p:sp>
            <p:nvSpPr>
              <p:cNvPr id="81" name="Oval 80"/>
              <p:cNvSpPr/>
              <p:nvPr/>
            </p:nvSpPr>
            <p:spPr>
              <a:xfrm>
                <a:off x="2333625" y="2518530"/>
                <a:ext cx="76200" cy="76200"/>
              </a:xfrm>
              <a:prstGeom prst="ellipse">
                <a:avLst/>
              </a:prstGeom>
              <a:solidFill>
                <a:srgbClr val="F79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1" baseline="0" dirty="0" smtClean="0">
                  <a:solidFill>
                    <a:prstClr val="white"/>
                  </a:solidFill>
                  <a:latin typeface="Arial" pitchFamily="34" charset="0"/>
                  <a:cs typeface="Arial" pitchFamily="34" charset="0"/>
                </a:endParaRPr>
              </a:p>
            </p:txBody>
          </p:sp>
          <p:sp>
            <p:nvSpPr>
              <p:cNvPr id="82" name="Oval 81"/>
              <p:cNvSpPr/>
              <p:nvPr/>
            </p:nvSpPr>
            <p:spPr>
              <a:xfrm>
                <a:off x="1981200" y="2676525"/>
                <a:ext cx="76200" cy="76200"/>
              </a:xfrm>
              <a:prstGeom prst="ellipse">
                <a:avLst/>
              </a:prstGeom>
              <a:solidFill>
                <a:srgbClr val="F79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1" baseline="0" dirty="0" smtClean="0">
                  <a:solidFill>
                    <a:prstClr val="white"/>
                  </a:solidFill>
                  <a:latin typeface="Arial" pitchFamily="34" charset="0"/>
                  <a:cs typeface="Arial" pitchFamily="34" charset="0"/>
                </a:endParaRPr>
              </a:p>
            </p:txBody>
          </p:sp>
          <p:sp>
            <p:nvSpPr>
              <p:cNvPr id="83" name="Oval 82"/>
              <p:cNvSpPr/>
              <p:nvPr/>
            </p:nvSpPr>
            <p:spPr>
              <a:xfrm>
                <a:off x="1870075" y="2857500"/>
                <a:ext cx="76200" cy="762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1" baseline="0" dirty="0" smtClean="0">
                  <a:solidFill>
                    <a:prstClr val="white"/>
                  </a:solidFill>
                  <a:latin typeface="Arial" pitchFamily="34" charset="0"/>
                  <a:cs typeface="Arial" pitchFamily="34" charset="0"/>
                </a:endParaRPr>
              </a:p>
            </p:txBody>
          </p:sp>
          <p:sp>
            <p:nvSpPr>
              <p:cNvPr id="84" name="Oval 83"/>
              <p:cNvSpPr/>
              <p:nvPr/>
            </p:nvSpPr>
            <p:spPr>
              <a:xfrm>
                <a:off x="2273300" y="3219450"/>
                <a:ext cx="76200" cy="762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1" baseline="0" dirty="0" smtClean="0">
                  <a:solidFill>
                    <a:prstClr val="white"/>
                  </a:solidFill>
                  <a:latin typeface="Arial" pitchFamily="34" charset="0"/>
                  <a:cs typeface="Arial" pitchFamily="34" charset="0"/>
                </a:endParaRPr>
              </a:p>
            </p:txBody>
          </p:sp>
          <p:sp>
            <p:nvSpPr>
              <p:cNvPr id="85" name="Oval 84"/>
              <p:cNvSpPr/>
              <p:nvPr/>
            </p:nvSpPr>
            <p:spPr>
              <a:xfrm>
                <a:off x="2917825" y="3765550"/>
                <a:ext cx="76200" cy="762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1" baseline="0" dirty="0" smtClean="0">
                  <a:solidFill>
                    <a:prstClr val="white"/>
                  </a:solidFill>
                  <a:latin typeface="Arial" pitchFamily="34" charset="0"/>
                  <a:cs typeface="Arial" pitchFamily="34" charset="0"/>
                </a:endParaRPr>
              </a:p>
            </p:txBody>
          </p:sp>
          <p:sp>
            <p:nvSpPr>
              <p:cNvPr id="86" name="Oval 85"/>
              <p:cNvSpPr/>
              <p:nvPr/>
            </p:nvSpPr>
            <p:spPr>
              <a:xfrm>
                <a:off x="4340225" y="3984625"/>
                <a:ext cx="76200" cy="762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1" baseline="0" dirty="0" smtClean="0">
                  <a:solidFill>
                    <a:prstClr val="white"/>
                  </a:solidFill>
                  <a:latin typeface="Arial" pitchFamily="34" charset="0"/>
                  <a:cs typeface="Arial" pitchFamily="34" charset="0"/>
                </a:endParaRPr>
              </a:p>
            </p:txBody>
          </p:sp>
          <p:sp>
            <p:nvSpPr>
              <p:cNvPr id="87" name="Oval 86"/>
              <p:cNvSpPr/>
              <p:nvPr/>
            </p:nvSpPr>
            <p:spPr>
              <a:xfrm>
                <a:off x="4762500" y="2095500"/>
                <a:ext cx="76200" cy="762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1" baseline="0" dirty="0" smtClean="0">
                  <a:solidFill>
                    <a:prstClr val="white"/>
                  </a:solidFill>
                  <a:latin typeface="Arial" pitchFamily="34" charset="0"/>
                  <a:cs typeface="Arial" pitchFamily="34" charset="0"/>
                </a:endParaRPr>
              </a:p>
            </p:txBody>
          </p:sp>
          <p:sp>
            <p:nvSpPr>
              <p:cNvPr id="88" name="Oval 87"/>
              <p:cNvSpPr/>
              <p:nvPr/>
            </p:nvSpPr>
            <p:spPr>
              <a:xfrm>
                <a:off x="4425950" y="2458205"/>
                <a:ext cx="76200" cy="762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1" baseline="0" dirty="0" smtClean="0">
                  <a:solidFill>
                    <a:prstClr val="white"/>
                  </a:solidFill>
                  <a:latin typeface="Arial" pitchFamily="34" charset="0"/>
                  <a:cs typeface="Arial" pitchFamily="34" charset="0"/>
                </a:endParaRPr>
              </a:p>
            </p:txBody>
          </p:sp>
          <p:sp>
            <p:nvSpPr>
              <p:cNvPr id="89" name="Oval 88"/>
              <p:cNvSpPr/>
              <p:nvPr/>
            </p:nvSpPr>
            <p:spPr>
              <a:xfrm>
                <a:off x="4508500" y="2677570"/>
                <a:ext cx="76200" cy="762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1" baseline="0" dirty="0" smtClean="0">
                  <a:solidFill>
                    <a:prstClr val="white"/>
                  </a:solidFill>
                  <a:latin typeface="Arial" pitchFamily="34" charset="0"/>
                  <a:cs typeface="Arial" pitchFamily="34" charset="0"/>
                </a:endParaRPr>
              </a:p>
            </p:txBody>
          </p:sp>
          <p:sp>
            <p:nvSpPr>
              <p:cNvPr id="90" name="Oval 89"/>
              <p:cNvSpPr/>
              <p:nvPr/>
            </p:nvSpPr>
            <p:spPr>
              <a:xfrm>
                <a:off x="4256599" y="2448847"/>
                <a:ext cx="76200" cy="762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1" baseline="0" dirty="0" smtClean="0">
                  <a:solidFill>
                    <a:prstClr val="white"/>
                  </a:solidFill>
                  <a:latin typeface="Arial" pitchFamily="34" charset="0"/>
                  <a:cs typeface="Arial" pitchFamily="34" charset="0"/>
                </a:endParaRPr>
              </a:p>
            </p:txBody>
          </p:sp>
          <p:sp>
            <p:nvSpPr>
              <p:cNvPr id="91" name="Oval 90"/>
              <p:cNvSpPr/>
              <p:nvPr/>
            </p:nvSpPr>
            <p:spPr>
              <a:xfrm>
                <a:off x="4300263" y="2309009"/>
                <a:ext cx="76200" cy="762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1" baseline="0" dirty="0" smtClean="0">
                  <a:solidFill>
                    <a:prstClr val="white"/>
                  </a:solidFill>
                  <a:latin typeface="Arial" pitchFamily="34" charset="0"/>
                  <a:cs typeface="Arial" pitchFamily="34" charset="0"/>
                </a:endParaRPr>
              </a:p>
            </p:txBody>
          </p:sp>
          <p:sp>
            <p:nvSpPr>
              <p:cNvPr id="92" name="Oval 91"/>
              <p:cNvSpPr/>
              <p:nvPr/>
            </p:nvSpPr>
            <p:spPr>
              <a:xfrm>
                <a:off x="4303241" y="2187090"/>
                <a:ext cx="76200" cy="762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1" baseline="0" dirty="0" smtClean="0">
                  <a:solidFill>
                    <a:prstClr val="white"/>
                  </a:solidFill>
                  <a:latin typeface="Arial" pitchFamily="34" charset="0"/>
                  <a:cs typeface="Arial" pitchFamily="34" charset="0"/>
                </a:endParaRPr>
              </a:p>
            </p:txBody>
          </p:sp>
          <p:sp>
            <p:nvSpPr>
              <p:cNvPr id="93" name="Oval 92"/>
              <p:cNvSpPr/>
              <p:nvPr/>
            </p:nvSpPr>
            <p:spPr>
              <a:xfrm>
                <a:off x="5410200" y="2918870"/>
                <a:ext cx="76200" cy="762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1" baseline="0" dirty="0" smtClean="0">
                  <a:solidFill>
                    <a:prstClr val="white"/>
                  </a:solidFill>
                  <a:latin typeface="Arial" pitchFamily="34" charset="0"/>
                  <a:cs typeface="Arial" pitchFamily="34" charset="0"/>
                </a:endParaRPr>
              </a:p>
            </p:txBody>
          </p:sp>
          <p:sp>
            <p:nvSpPr>
              <p:cNvPr id="94" name="Oval 93"/>
              <p:cNvSpPr/>
              <p:nvPr/>
            </p:nvSpPr>
            <p:spPr>
              <a:xfrm>
                <a:off x="4227041" y="2095500"/>
                <a:ext cx="76200" cy="762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1" baseline="0" dirty="0" smtClean="0">
                  <a:solidFill>
                    <a:prstClr val="white"/>
                  </a:solidFill>
                  <a:latin typeface="Arial" pitchFamily="34" charset="0"/>
                  <a:cs typeface="Arial" pitchFamily="34" charset="0"/>
                </a:endParaRPr>
              </a:p>
            </p:txBody>
          </p:sp>
          <p:sp>
            <p:nvSpPr>
              <p:cNvPr id="95" name="Oval 94"/>
              <p:cNvSpPr/>
              <p:nvPr/>
            </p:nvSpPr>
            <p:spPr>
              <a:xfrm>
                <a:off x="5953520" y="3089706"/>
                <a:ext cx="76200" cy="762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1" baseline="0" dirty="0" smtClean="0">
                  <a:solidFill>
                    <a:prstClr val="white"/>
                  </a:solidFill>
                  <a:latin typeface="Arial" pitchFamily="34" charset="0"/>
                  <a:cs typeface="Arial" pitchFamily="34" charset="0"/>
                </a:endParaRPr>
              </a:p>
            </p:txBody>
          </p:sp>
          <p:sp>
            <p:nvSpPr>
              <p:cNvPr id="96" name="Oval 95"/>
              <p:cNvSpPr/>
              <p:nvPr/>
            </p:nvSpPr>
            <p:spPr>
              <a:xfrm>
                <a:off x="6083499" y="3311104"/>
                <a:ext cx="76200" cy="762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1" baseline="0" dirty="0" smtClean="0">
                  <a:solidFill>
                    <a:prstClr val="white"/>
                  </a:solidFill>
                  <a:latin typeface="Arial" pitchFamily="34" charset="0"/>
                  <a:cs typeface="Arial" pitchFamily="34" charset="0"/>
                </a:endParaRPr>
              </a:p>
            </p:txBody>
          </p:sp>
          <p:sp>
            <p:nvSpPr>
              <p:cNvPr id="97" name="Oval 96"/>
              <p:cNvSpPr/>
              <p:nvPr/>
            </p:nvSpPr>
            <p:spPr>
              <a:xfrm>
                <a:off x="5918399" y="3280755"/>
                <a:ext cx="76200" cy="762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1" baseline="0" dirty="0" smtClean="0">
                  <a:solidFill>
                    <a:prstClr val="white"/>
                  </a:solidFill>
                  <a:latin typeface="Arial" pitchFamily="34" charset="0"/>
                  <a:cs typeface="Arial" pitchFamily="34" charset="0"/>
                </a:endParaRPr>
              </a:p>
            </p:txBody>
          </p:sp>
          <p:sp>
            <p:nvSpPr>
              <p:cNvPr id="98" name="Oval 97"/>
              <p:cNvSpPr/>
              <p:nvPr/>
            </p:nvSpPr>
            <p:spPr>
              <a:xfrm>
                <a:off x="6356115" y="2790795"/>
                <a:ext cx="76200" cy="762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1" baseline="0" dirty="0" smtClean="0">
                  <a:solidFill>
                    <a:prstClr val="white"/>
                  </a:solidFill>
                  <a:latin typeface="Arial" pitchFamily="34" charset="0"/>
                  <a:cs typeface="Arial" pitchFamily="34" charset="0"/>
                </a:endParaRPr>
              </a:p>
            </p:txBody>
          </p:sp>
          <p:sp>
            <p:nvSpPr>
              <p:cNvPr id="99" name="Oval 98"/>
              <p:cNvSpPr/>
              <p:nvPr/>
            </p:nvSpPr>
            <p:spPr>
              <a:xfrm>
                <a:off x="6134399" y="2708637"/>
                <a:ext cx="76200" cy="762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1" baseline="0" dirty="0" smtClean="0">
                  <a:solidFill>
                    <a:prstClr val="white"/>
                  </a:solidFill>
                  <a:latin typeface="Arial" pitchFamily="34" charset="0"/>
                  <a:cs typeface="Arial" pitchFamily="34" charset="0"/>
                </a:endParaRPr>
              </a:p>
            </p:txBody>
          </p:sp>
          <p:sp>
            <p:nvSpPr>
              <p:cNvPr id="100" name="Oval 99"/>
              <p:cNvSpPr/>
              <p:nvPr/>
            </p:nvSpPr>
            <p:spPr>
              <a:xfrm>
                <a:off x="6292715" y="2649750"/>
                <a:ext cx="76200" cy="762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1" baseline="0" dirty="0" smtClean="0">
                  <a:solidFill>
                    <a:prstClr val="white"/>
                  </a:solidFill>
                  <a:latin typeface="Arial" pitchFamily="34" charset="0"/>
                  <a:cs typeface="Arial" pitchFamily="34" charset="0"/>
                </a:endParaRPr>
              </a:p>
            </p:txBody>
          </p:sp>
          <p:sp>
            <p:nvSpPr>
              <p:cNvPr id="101" name="Oval 100"/>
              <p:cNvSpPr/>
              <p:nvPr/>
            </p:nvSpPr>
            <p:spPr>
              <a:xfrm>
                <a:off x="7279452" y="4191000"/>
                <a:ext cx="76200" cy="762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1" baseline="0" dirty="0" smtClean="0">
                  <a:solidFill>
                    <a:prstClr val="white"/>
                  </a:solidFill>
                  <a:latin typeface="Arial" pitchFamily="34" charset="0"/>
                  <a:cs typeface="Arial" pitchFamily="34" charset="0"/>
                </a:endParaRPr>
              </a:p>
            </p:txBody>
          </p:sp>
          <p:sp>
            <p:nvSpPr>
              <p:cNvPr id="104" name="Oval 103"/>
              <p:cNvSpPr/>
              <p:nvPr/>
            </p:nvSpPr>
            <p:spPr>
              <a:xfrm>
                <a:off x="3898116" y="2209604"/>
                <a:ext cx="76200" cy="76200"/>
              </a:xfrm>
              <a:prstGeom prst="ellipse">
                <a:avLst/>
              </a:prstGeom>
              <a:solidFill>
                <a:srgbClr val="F79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1" baseline="0" dirty="0" smtClean="0">
                  <a:solidFill>
                    <a:prstClr val="white"/>
                  </a:solidFill>
                  <a:latin typeface="Arial" pitchFamily="34" charset="0"/>
                  <a:cs typeface="Arial" pitchFamily="34" charset="0"/>
                </a:endParaRPr>
              </a:p>
            </p:txBody>
          </p:sp>
          <p:sp>
            <p:nvSpPr>
              <p:cNvPr id="105" name="Oval 104"/>
              <p:cNvSpPr/>
              <p:nvPr/>
            </p:nvSpPr>
            <p:spPr>
              <a:xfrm>
                <a:off x="4188941" y="1928205"/>
                <a:ext cx="76200" cy="76200"/>
              </a:xfrm>
              <a:prstGeom prst="ellipse">
                <a:avLst/>
              </a:prstGeom>
              <a:solidFill>
                <a:srgbClr val="F79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1" baseline="0" dirty="0" smtClean="0">
                  <a:solidFill>
                    <a:prstClr val="white"/>
                  </a:solidFill>
                  <a:latin typeface="Arial" pitchFamily="34" charset="0"/>
                  <a:cs typeface="Arial" pitchFamily="34" charset="0"/>
                </a:endParaRPr>
              </a:p>
            </p:txBody>
          </p:sp>
          <p:sp>
            <p:nvSpPr>
              <p:cNvPr id="106" name="Oval 105"/>
              <p:cNvSpPr/>
              <p:nvPr/>
            </p:nvSpPr>
            <p:spPr>
              <a:xfrm>
                <a:off x="4347299" y="1890105"/>
                <a:ext cx="76200" cy="76200"/>
              </a:xfrm>
              <a:prstGeom prst="ellipse">
                <a:avLst/>
              </a:prstGeom>
              <a:solidFill>
                <a:srgbClr val="F79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1" baseline="0" dirty="0" smtClean="0">
                  <a:solidFill>
                    <a:prstClr val="white"/>
                  </a:solidFill>
                  <a:latin typeface="Arial" pitchFamily="34" charset="0"/>
                  <a:cs typeface="Arial" pitchFamily="34" charset="0"/>
                </a:endParaRPr>
              </a:p>
            </p:txBody>
          </p:sp>
          <p:sp>
            <p:nvSpPr>
              <p:cNvPr id="107" name="Oval 106"/>
              <p:cNvSpPr/>
              <p:nvPr/>
            </p:nvSpPr>
            <p:spPr>
              <a:xfrm>
                <a:off x="3825603" y="2096679"/>
                <a:ext cx="76200" cy="76200"/>
              </a:xfrm>
              <a:prstGeom prst="ellipse">
                <a:avLst/>
              </a:prstGeom>
              <a:solidFill>
                <a:srgbClr val="F79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1" baseline="0" dirty="0" smtClean="0">
                  <a:solidFill>
                    <a:prstClr val="white"/>
                  </a:solidFill>
                  <a:latin typeface="Arial" pitchFamily="34" charset="0"/>
                  <a:cs typeface="Arial" pitchFamily="34" charset="0"/>
                </a:endParaRPr>
              </a:p>
            </p:txBody>
          </p:sp>
          <p:sp>
            <p:nvSpPr>
              <p:cNvPr id="108" name="Oval 107"/>
              <p:cNvSpPr/>
              <p:nvPr/>
            </p:nvSpPr>
            <p:spPr>
              <a:xfrm>
                <a:off x="3996845" y="2148990"/>
                <a:ext cx="76200" cy="76200"/>
              </a:xfrm>
              <a:prstGeom prst="ellipse">
                <a:avLst/>
              </a:prstGeom>
              <a:solidFill>
                <a:srgbClr val="F79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1" baseline="0" dirty="0" smtClean="0">
                  <a:solidFill>
                    <a:prstClr val="white"/>
                  </a:solidFill>
                  <a:latin typeface="Arial" pitchFamily="34" charset="0"/>
                  <a:cs typeface="Arial" pitchFamily="34" charset="0"/>
                </a:endParaRPr>
              </a:p>
            </p:txBody>
          </p:sp>
          <p:sp>
            <p:nvSpPr>
              <p:cNvPr id="109" name="Oval 108"/>
              <p:cNvSpPr/>
              <p:nvPr/>
            </p:nvSpPr>
            <p:spPr>
              <a:xfrm>
                <a:off x="4018406" y="2229830"/>
                <a:ext cx="76200" cy="76200"/>
              </a:xfrm>
              <a:prstGeom prst="ellipse">
                <a:avLst/>
              </a:prstGeom>
              <a:solidFill>
                <a:srgbClr val="F79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1" baseline="0" dirty="0" smtClean="0">
                  <a:solidFill>
                    <a:prstClr val="white"/>
                  </a:solidFill>
                  <a:latin typeface="Arial" pitchFamily="34" charset="0"/>
                  <a:cs typeface="Arial" pitchFamily="34" charset="0"/>
                </a:endParaRPr>
              </a:p>
            </p:txBody>
          </p:sp>
          <p:sp>
            <p:nvSpPr>
              <p:cNvPr id="110" name="Oval 109"/>
              <p:cNvSpPr/>
              <p:nvPr/>
            </p:nvSpPr>
            <p:spPr>
              <a:xfrm>
                <a:off x="3760458" y="2442330"/>
                <a:ext cx="76200" cy="76200"/>
              </a:xfrm>
              <a:prstGeom prst="ellipse">
                <a:avLst/>
              </a:prstGeom>
              <a:solidFill>
                <a:srgbClr val="F79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1" baseline="0" dirty="0" smtClean="0">
                  <a:solidFill>
                    <a:prstClr val="white"/>
                  </a:solidFill>
                  <a:latin typeface="Arial" pitchFamily="34" charset="0"/>
                  <a:cs typeface="Arial" pitchFamily="34" charset="0"/>
                </a:endParaRPr>
              </a:p>
            </p:txBody>
          </p:sp>
          <p:sp>
            <p:nvSpPr>
              <p:cNvPr id="111" name="Oval 110"/>
              <p:cNvSpPr/>
              <p:nvPr/>
            </p:nvSpPr>
            <p:spPr>
              <a:xfrm>
                <a:off x="4076129" y="2372647"/>
                <a:ext cx="76200" cy="76200"/>
              </a:xfrm>
              <a:prstGeom prst="ellipse">
                <a:avLst/>
              </a:prstGeom>
              <a:solidFill>
                <a:srgbClr val="F79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1" baseline="0" dirty="0" smtClean="0">
                  <a:solidFill>
                    <a:prstClr val="white"/>
                  </a:solidFill>
                  <a:latin typeface="Arial" pitchFamily="34" charset="0"/>
                  <a:cs typeface="Arial" pitchFamily="34" charset="0"/>
                </a:endParaRPr>
              </a:p>
            </p:txBody>
          </p:sp>
          <p:sp>
            <p:nvSpPr>
              <p:cNvPr id="112" name="Oval 111"/>
              <p:cNvSpPr/>
              <p:nvPr/>
            </p:nvSpPr>
            <p:spPr>
              <a:xfrm>
                <a:off x="4103498" y="2244725"/>
                <a:ext cx="76200" cy="76200"/>
              </a:xfrm>
              <a:prstGeom prst="ellipse">
                <a:avLst/>
              </a:prstGeom>
              <a:solidFill>
                <a:srgbClr val="F79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1" baseline="0" dirty="0" smtClean="0">
                  <a:solidFill>
                    <a:prstClr val="white"/>
                  </a:solidFill>
                  <a:latin typeface="Arial" pitchFamily="34" charset="0"/>
                  <a:cs typeface="Arial" pitchFamily="34" charset="0"/>
                </a:endParaRPr>
              </a:p>
            </p:txBody>
          </p:sp>
          <p:sp>
            <p:nvSpPr>
              <p:cNvPr id="113" name="Oval 112"/>
              <p:cNvSpPr/>
              <p:nvPr/>
            </p:nvSpPr>
            <p:spPr>
              <a:xfrm>
                <a:off x="5334000" y="2865589"/>
                <a:ext cx="76200" cy="76200"/>
              </a:xfrm>
              <a:prstGeom prst="ellipse">
                <a:avLst/>
              </a:prstGeom>
              <a:solidFill>
                <a:srgbClr val="F79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1" baseline="0" dirty="0" smtClean="0">
                  <a:solidFill>
                    <a:prstClr val="white"/>
                  </a:solidFill>
                  <a:latin typeface="Arial" pitchFamily="34" charset="0"/>
                  <a:cs typeface="Arial" pitchFamily="34" charset="0"/>
                </a:endParaRPr>
              </a:p>
            </p:txBody>
          </p:sp>
          <p:sp>
            <p:nvSpPr>
              <p:cNvPr id="114" name="Oval 113"/>
              <p:cNvSpPr/>
              <p:nvPr/>
            </p:nvSpPr>
            <p:spPr>
              <a:xfrm>
                <a:off x="5402598" y="3042669"/>
                <a:ext cx="76200" cy="76200"/>
              </a:xfrm>
              <a:prstGeom prst="ellipse">
                <a:avLst/>
              </a:prstGeom>
              <a:solidFill>
                <a:srgbClr val="F79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1" baseline="0" dirty="0" smtClean="0">
                  <a:solidFill>
                    <a:prstClr val="white"/>
                  </a:solidFill>
                  <a:latin typeface="Arial" pitchFamily="34" charset="0"/>
                  <a:cs typeface="Arial" pitchFamily="34" charset="0"/>
                </a:endParaRPr>
              </a:p>
            </p:txBody>
          </p:sp>
          <p:sp>
            <p:nvSpPr>
              <p:cNvPr id="115" name="Oval 114"/>
              <p:cNvSpPr/>
              <p:nvPr/>
            </p:nvSpPr>
            <p:spPr>
              <a:xfrm>
                <a:off x="6061862" y="2594730"/>
                <a:ext cx="76200" cy="76200"/>
              </a:xfrm>
              <a:prstGeom prst="ellipse">
                <a:avLst/>
              </a:prstGeom>
              <a:solidFill>
                <a:srgbClr val="F79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1" baseline="0" dirty="0" smtClean="0">
                  <a:solidFill>
                    <a:prstClr val="white"/>
                  </a:solidFill>
                  <a:latin typeface="Arial" pitchFamily="34" charset="0"/>
                  <a:cs typeface="Arial" pitchFamily="34" charset="0"/>
                </a:endParaRPr>
              </a:p>
            </p:txBody>
          </p:sp>
          <p:sp>
            <p:nvSpPr>
              <p:cNvPr id="116" name="Oval 115"/>
              <p:cNvSpPr/>
              <p:nvPr/>
            </p:nvSpPr>
            <p:spPr>
              <a:xfrm>
                <a:off x="6222473" y="2519118"/>
                <a:ext cx="76200" cy="76200"/>
              </a:xfrm>
              <a:prstGeom prst="ellipse">
                <a:avLst/>
              </a:prstGeom>
              <a:solidFill>
                <a:srgbClr val="F79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1" baseline="0" dirty="0" smtClean="0">
                  <a:solidFill>
                    <a:prstClr val="white"/>
                  </a:solidFill>
                  <a:latin typeface="Arial" pitchFamily="34" charset="0"/>
                  <a:cs typeface="Arial" pitchFamily="34" charset="0"/>
                </a:endParaRPr>
              </a:p>
            </p:txBody>
          </p:sp>
          <p:sp>
            <p:nvSpPr>
              <p:cNvPr id="117" name="Oval 116"/>
              <p:cNvSpPr/>
              <p:nvPr/>
            </p:nvSpPr>
            <p:spPr>
              <a:xfrm>
                <a:off x="6298673" y="2417883"/>
                <a:ext cx="76200" cy="76200"/>
              </a:xfrm>
              <a:prstGeom prst="ellipse">
                <a:avLst/>
              </a:prstGeom>
              <a:solidFill>
                <a:srgbClr val="F79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1" baseline="0" dirty="0" smtClean="0">
                  <a:solidFill>
                    <a:prstClr val="white"/>
                  </a:solidFill>
                  <a:latin typeface="Arial" pitchFamily="34" charset="0"/>
                  <a:cs typeface="Arial" pitchFamily="34" charset="0"/>
                </a:endParaRPr>
              </a:p>
            </p:txBody>
          </p:sp>
          <p:sp>
            <p:nvSpPr>
              <p:cNvPr id="118" name="Oval 117"/>
              <p:cNvSpPr/>
              <p:nvPr/>
            </p:nvSpPr>
            <p:spPr>
              <a:xfrm>
                <a:off x="6688933" y="2535450"/>
                <a:ext cx="76200" cy="76200"/>
              </a:xfrm>
              <a:prstGeom prst="ellipse">
                <a:avLst/>
              </a:prstGeom>
              <a:solidFill>
                <a:srgbClr val="F79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1" baseline="0" dirty="0" smtClean="0">
                  <a:solidFill>
                    <a:prstClr val="white"/>
                  </a:solidFill>
                  <a:latin typeface="Arial" pitchFamily="34" charset="0"/>
                  <a:cs typeface="Arial" pitchFamily="34" charset="0"/>
                </a:endParaRPr>
              </a:p>
            </p:txBody>
          </p:sp>
          <p:sp>
            <p:nvSpPr>
              <p:cNvPr id="119" name="Oval 118"/>
              <p:cNvSpPr/>
              <p:nvPr/>
            </p:nvSpPr>
            <p:spPr>
              <a:xfrm>
                <a:off x="6598448" y="2551272"/>
                <a:ext cx="76200" cy="76200"/>
              </a:xfrm>
              <a:prstGeom prst="ellipse">
                <a:avLst/>
              </a:prstGeom>
              <a:solidFill>
                <a:srgbClr val="F79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1" baseline="0" dirty="0" smtClean="0">
                  <a:solidFill>
                    <a:prstClr val="white"/>
                  </a:solidFill>
                  <a:latin typeface="Arial" pitchFamily="34" charset="0"/>
                  <a:cs typeface="Arial" pitchFamily="34" charset="0"/>
                </a:endParaRPr>
              </a:p>
            </p:txBody>
          </p:sp>
          <p:sp>
            <p:nvSpPr>
              <p:cNvPr id="120" name="Oval 119"/>
              <p:cNvSpPr/>
              <p:nvPr/>
            </p:nvSpPr>
            <p:spPr>
              <a:xfrm>
                <a:off x="6517486" y="2586448"/>
                <a:ext cx="76200" cy="76200"/>
              </a:xfrm>
              <a:prstGeom prst="ellipse">
                <a:avLst/>
              </a:prstGeom>
              <a:solidFill>
                <a:srgbClr val="F79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1" baseline="0" dirty="0" smtClean="0">
                  <a:solidFill>
                    <a:prstClr val="white"/>
                  </a:solidFill>
                  <a:latin typeface="Arial" pitchFamily="34" charset="0"/>
                  <a:cs typeface="Arial" pitchFamily="34" charset="0"/>
                </a:endParaRPr>
              </a:p>
            </p:txBody>
          </p:sp>
          <p:sp>
            <p:nvSpPr>
              <p:cNvPr id="52" name="Oval 51"/>
              <p:cNvSpPr/>
              <p:nvPr/>
            </p:nvSpPr>
            <p:spPr>
              <a:xfrm>
                <a:off x="6851964" y="4002384"/>
                <a:ext cx="76200" cy="76200"/>
              </a:xfrm>
              <a:prstGeom prst="ellipse">
                <a:avLst/>
              </a:prstGeom>
              <a:solidFill>
                <a:srgbClr val="F79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1" baseline="0" dirty="0" smtClean="0">
                  <a:solidFill>
                    <a:prstClr val="white"/>
                  </a:solidFill>
                  <a:latin typeface="Arial" pitchFamily="34" charset="0"/>
                  <a:cs typeface="Arial" pitchFamily="34" charset="0"/>
                </a:endParaRPr>
              </a:p>
            </p:txBody>
          </p:sp>
          <p:sp>
            <p:nvSpPr>
              <p:cNvPr id="53" name="Oval 52"/>
              <p:cNvSpPr/>
              <p:nvPr/>
            </p:nvSpPr>
            <p:spPr>
              <a:xfrm>
                <a:off x="3980740" y="2316272"/>
                <a:ext cx="76200" cy="76200"/>
              </a:xfrm>
              <a:prstGeom prst="ellipse">
                <a:avLst/>
              </a:prstGeom>
              <a:solidFill>
                <a:srgbClr val="F79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1" baseline="0" dirty="0" smtClean="0">
                  <a:solidFill>
                    <a:prstClr val="white"/>
                  </a:solidFill>
                  <a:latin typeface="Arial" pitchFamily="34" charset="0"/>
                  <a:cs typeface="Arial" pitchFamily="34" charset="0"/>
                </a:endParaRPr>
              </a:p>
            </p:txBody>
          </p:sp>
        </p:grpSp>
      </p:grpSp>
      <p:sp>
        <p:nvSpPr>
          <p:cNvPr id="54" name="Rectangle 3"/>
          <p:cNvSpPr txBox="1">
            <a:spLocks noChangeArrowheads="1"/>
          </p:cNvSpPr>
          <p:nvPr/>
        </p:nvSpPr>
        <p:spPr bwMode="auto">
          <a:xfrm>
            <a:off x="527248" y="854224"/>
            <a:ext cx="8077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629CFA"/>
                </a:solidFill>
                <a:latin typeface="+mj-lt"/>
                <a:ea typeface="+mj-ea"/>
                <a:cs typeface="+mj-cs"/>
              </a:defRPr>
            </a:lvl1pPr>
            <a:lvl2pPr algn="l" rtl="0" eaLnBrk="1" fontAlgn="base" hangingPunct="1">
              <a:spcBef>
                <a:spcPct val="0"/>
              </a:spcBef>
              <a:spcAft>
                <a:spcPct val="0"/>
              </a:spcAft>
              <a:defRPr sz="2800">
                <a:solidFill>
                  <a:srgbClr val="629CFA"/>
                </a:solidFill>
                <a:latin typeface="Calibri" pitchFamily="34" charset="0"/>
              </a:defRPr>
            </a:lvl2pPr>
            <a:lvl3pPr algn="l" rtl="0" eaLnBrk="1" fontAlgn="base" hangingPunct="1">
              <a:spcBef>
                <a:spcPct val="0"/>
              </a:spcBef>
              <a:spcAft>
                <a:spcPct val="0"/>
              </a:spcAft>
              <a:defRPr sz="2800">
                <a:solidFill>
                  <a:srgbClr val="629CFA"/>
                </a:solidFill>
                <a:latin typeface="Calibri" pitchFamily="34" charset="0"/>
              </a:defRPr>
            </a:lvl3pPr>
            <a:lvl4pPr algn="l" rtl="0" eaLnBrk="1" fontAlgn="base" hangingPunct="1">
              <a:spcBef>
                <a:spcPct val="0"/>
              </a:spcBef>
              <a:spcAft>
                <a:spcPct val="0"/>
              </a:spcAft>
              <a:defRPr sz="2800">
                <a:solidFill>
                  <a:srgbClr val="629CFA"/>
                </a:solidFill>
                <a:latin typeface="Calibri" pitchFamily="34" charset="0"/>
              </a:defRPr>
            </a:lvl4pPr>
            <a:lvl5pPr algn="l" rtl="0" eaLnBrk="1" fontAlgn="base" hangingPunct="1">
              <a:spcBef>
                <a:spcPct val="0"/>
              </a:spcBef>
              <a:spcAft>
                <a:spcPct val="0"/>
              </a:spcAft>
              <a:defRPr sz="2800">
                <a:solidFill>
                  <a:srgbClr val="629CFA"/>
                </a:solidFill>
                <a:latin typeface="Calibri" pitchFamily="34" charset="0"/>
              </a:defRPr>
            </a:lvl5pPr>
            <a:lvl6pPr marL="457200" algn="l" rtl="0" eaLnBrk="1" fontAlgn="base" hangingPunct="1">
              <a:spcBef>
                <a:spcPct val="0"/>
              </a:spcBef>
              <a:spcAft>
                <a:spcPct val="0"/>
              </a:spcAft>
              <a:defRPr sz="2800">
                <a:solidFill>
                  <a:srgbClr val="629CFA"/>
                </a:solidFill>
                <a:latin typeface="Arial" charset="0"/>
              </a:defRPr>
            </a:lvl6pPr>
            <a:lvl7pPr marL="914400" algn="l" rtl="0" eaLnBrk="1" fontAlgn="base" hangingPunct="1">
              <a:spcBef>
                <a:spcPct val="0"/>
              </a:spcBef>
              <a:spcAft>
                <a:spcPct val="0"/>
              </a:spcAft>
              <a:defRPr sz="2800">
                <a:solidFill>
                  <a:srgbClr val="629CFA"/>
                </a:solidFill>
                <a:latin typeface="Arial" charset="0"/>
              </a:defRPr>
            </a:lvl7pPr>
            <a:lvl8pPr marL="1371600" algn="l" rtl="0" eaLnBrk="1" fontAlgn="base" hangingPunct="1">
              <a:spcBef>
                <a:spcPct val="0"/>
              </a:spcBef>
              <a:spcAft>
                <a:spcPct val="0"/>
              </a:spcAft>
              <a:defRPr sz="2800">
                <a:solidFill>
                  <a:srgbClr val="629CFA"/>
                </a:solidFill>
                <a:latin typeface="Arial" charset="0"/>
              </a:defRPr>
            </a:lvl8pPr>
            <a:lvl9pPr marL="1828800" algn="l" rtl="0" eaLnBrk="1" fontAlgn="base" hangingPunct="1">
              <a:spcBef>
                <a:spcPct val="0"/>
              </a:spcBef>
              <a:spcAft>
                <a:spcPct val="0"/>
              </a:spcAft>
              <a:defRPr sz="2800">
                <a:solidFill>
                  <a:srgbClr val="629CFA"/>
                </a:solidFill>
                <a:latin typeface="Arial" charset="0"/>
              </a:defRPr>
            </a:lvl9pPr>
          </a:lstStyle>
          <a:p>
            <a:r>
              <a:rPr lang="en-US" sz="3600" baseline="0" dirty="0" err="1" smtClean="0">
                <a:solidFill>
                  <a:srgbClr val="4F007C"/>
                </a:solidFill>
              </a:rPr>
              <a:t>MathWorks</a:t>
            </a:r>
            <a:r>
              <a:rPr lang="en-US" sz="3600" baseline="0" dirty="0" smtClean="0"/>
              <a:t> at a Glance</a:t>
            </a:r>
          </a:p>
        </p:txBody>
      </p:sp>
      <p:sp>
        <p:nvSpPr>
          <p:cNvPr id="4" name="Slide Number Placeholder 3"/>
          <p:cNvSpPr>
            <a:spLocks noGrp="1"/>
          </p:cNvSpPr>
          <p:nvPr>
            <p:ph type="sldNum" sz="quarter" idx="10"/>
          </p:nvPr>
        </p:nvSpPr>
        <p:spPr/>
        <p:txBody>
          <a:bodyPr/>
          <a:lstStyle/>
          <a:p>
            <a:fld id="{659CA439-CEAC-44BC-8A31-BE089E2264D4}" type="slidenum">
              <a:rPr lang="en-ZA" smtClean="0"/>
              <a:pPr/>
              <a:t>5</a:t>
            </a:fld>
            <a:endParaRPr lang="en-ZA"/>
          </a:p>
        </p:txBody>
      </p:sp>
    </p:spTree>
    <p:extLst>
      <p:ext uri="{BB962C8B-B14F-4D97-AF65-F5344CB8AC3E}">
        <p14:creationId xmlns:p14="http://schemas.microsoft.com/office/powerpoint/2010/main" val="566884954"/>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Example – Neural Networks</a:t>
            </a:r>
            <a:endParaRPr lang="en-ZA" dirty="0"/>
          </a:p>
        </p:txBody>
      </p:sp>
      <p:sp>
        <p:nvSpPr>
          <p:cNvPr id="5" name="Content Placeholder 4"/>
          <p:cNvSpPr>
            <a:spLocks noGrp="1"/>
          </p:cNvSpPr>
          <p:nvPr>
            <p:ph idx="1"/>
          </p:nvPr>
        </p:nvSpPr>
        <p:spPr>
          <a:xfrm>
            <a:off x="685800" y="1828800"/>
            <a:ext cx="3886200" cy="4267200"/>
          </a:xfrm>
        </p:spPr>
        <p:txBody>
          <a:bodyPr/>
          <a:lstStyle/>
          <a:p>
            <a:pPr marL="0" indent="0">
              <a:buNone/>
            </a:pPr>
            <a:r>
              <a:rPr lang="en-ZA" dirty="0" smtClean="0"/>
              <a:t>GPU Computing using support built Into existing functions</a:t>
            </a:r>
          </a:p>
          <a:p>
            <a:pPr marL="0" indent="0">
              <a:buNone/>
            </a:pPr>
            <a:endParaRPr lang="en-ZA" dirty="0"/>
          </a:p>
          <a:p>
            <a:pPr marL="0" indent="0">
              <a:buNone/>
            </a:pPr>
            <a:r>
              <a:rPr lang="en-ZA" dirty="0" smtClean="0"/>
              <a:t>Summary:</a:t>
            </a:r>
          </a:p>
          <a:p>
            <a:r>
              <a:rPr lang="en-ZA" dirty="0" smtClean="0"/>
              <a:t>Set “</a:t>
            </a:r>
            <a:r>
              <a:rPr lang="en-ZA" dirty="0" err="1" smtClean="0"/>
              <a:t>useGPU</a:t>
            </a:r>
            <a:r>
              <a:rPr lang="en-ZA" dirty="0" smtClean="0"/>
              <a:t>” flag to “yes” to utilise GPU support built into existing functions</a:t>
            </a:r>
          </a:p>
          <a:p>
            <a:r>
              <a:rPr lang="en-ZA" dirty="0" smtClean="0"/>
              <a:t>No knowledge of GPUs required</a:t>
            </a:r>
          </a:p>
          <a:p>
            <a:pPr marL="0" indent="0">
              <a:buNone/>
            </a:pPr>
            <a:endParaRPr lang="en-ZA" dirty="0" smtClean="0"/>
          </a:p>
          <a:p>
            <a:endParaRPr lang="en-ZA" dirty="0"/>
          </a:p>
          <a:p>
            <a:pPr marL="0" indent="0">
              <a:buNone/>
            </a:pPr>
            <a:endParaRPr lang="en-ZA" dirty="0"/>
          </a:p>
        </p:txBody>
      </p:sp>
      <p:sp>
        <p:nvSpPr>
          <p:cNvPr id="3" name="Slide Number Placeholder 2"/>
          <p:cNvSpPr>
            <a:spLocks noGrp="1"/>
          </p:cNvSpPr>
          <p:nvPr>
            <p:ph type="sldNum" sz="quarter" idx="10"/>
          </p:nvPr>
        </p:nvSpPr>
        <p:spPr/>
        <p:txBody>
          <a:bodyPr/>
          <a:lstStyle/>
          <a:p>
            <a:pPr>
              <a:defRPr/>
            </a:pPr>
            <a:fld id="{4634D7FE-1C12-424A-B919-5E2A2809D13E}" type="slidenum">
              <a:rPr lang="en-US" altLang="en-US" smtClean="0"/>
              <a:pPr>
                <a:defRPr/>
              </a:pPr>
              <a:t>50</a:t>
            </a:fld>
            <a:endParaRPr lang="en-US" alt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7163" y="2996952"/>
            <a:ext cx="2831314" cy="2770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4896569" y="2014436"/>
            <a:ext cx="3660279" cy="29282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6047167"/>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683568" y="4013235"/>
            <a:ext cx="4752528" cy="351869"/>
          </a:xfrm>
          <a:prstGeom prst="roundRect">
            <a:avLst/>
          </a:prstGeom>
          <a:solidFill>
            <a:schemeClr val="accent2">
              <a:lumMod val="40000"/>
              <a:lumOff val="60000"/>
            </a:schemeClr>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200" b="0" i="0" u="none" strike="noStrike" cap="none" normalizeH="0" baseline="-25000" dirty="0" smtClean="0">
              <a:ln>
                <a:noFill/>
              </a:ln>
              <a:solidFill>
                <a:schemeClr val="tx1"/>
              </a:solidFill>
              <a:effectLst/>
              <a:latin typeface="Times" pitchFamily="18" charset="0"/>
            </a:endParaRPr>
          </a:p>
        </p:txBody>
      </p:sp>
      <p:sp>
        <p:nvSpPr>
          <p:cNvPr id="2" name="Title 1"/>
          <p:cNvSpPr>
            <a:spLocks noGrp="1"/>
          </p:cNvSpPr>
          <p:nvPr>
            <p:ph type="title"/>
          </p:nvPr>
        </p:nvSpPr>
        <p:spPr/>
        <p:txBody>
          <a:bodyPr/>
          <a:lstStyle/>
          <a:p>
            <a:r>
              <a:rPr lang="en-GB" sz="3600" dirty="0" smtClean="0">
                <a:solidFill>
                  <a:schemeClr val="tx2"/>
                </a:solidFill>
              </a:rPr>
              <a:t>A</a:t>
            </a:r>
            <a:r>
              <a:rPr lang="en-GB" sz="3600" dirty="0" smtClean="0"/>
              <a:t>genda</a:t>
            </a:r>
            <a:endParaRPr lang="en-GB" sz="3600" dirty="0"/>
          </a:p>
        </p:txBody>
      </p:sp>
      <p:sp>
        <p:nvSpPr>
          <p:cNvPr id="3" name="Content Placeholder 2"/>
          <p:cNvSpPr>
            <a:spLocks noGrp="1"/>
          </p:cNvSpPr>
          <p:nvPr>
            <p:ph idx="1"/>
          </p:nvPr>
        </p:nvSpPr>
        <p:spPr/>
        <p:txBody>
          <a:bodyPr/>
          <a:lstStyle/>
          <a:p>
            <a:r>
              <a:rPr lang="en-GB" dirty="0" smtClean="0"/>
              <a:t>Introduction</a:t>
            </a:r>
          </a:p>
          <a:p>
            <a:r>
              <a:rPr lang="en-GB" dirty="0" smtClean="0"/>
              <a:t>Introduction to Parallel Computing</a:t>
            </a:r>
          </a:p>
          <a:p>
            <a:r>
              <a:rPr lang="en-GB" dirty="0" smtClean="0"/>
              <a:t>Built in Parallel Support</a:t>
            </a:r>
          </a:p>
          <a:p>
            <a:r>
              <a:rPr lang="en-GB" dirty="0" smtClean="0"/>
              <a:t>Composite Arrays and Batch Processing</a:t>
            </a:r>
          </a:p>
          <a:p>
            <a:r>
              <a:rPr lang="en-GB" dirty="0" smtClean="0"/>
              <a:t>Using GPUs</a:t>
            </a:r>
          </a:p>
          <a:p>
            <a:r>
              <a:rPr lang="en-GB" dirty="0" smtClean="0"/>
              <a:t>Built in GPU Support</a:t>
            </a:r>
          </a:p>
          <a:p>
            <a:r>
              <a:rPr lang="en-GB" dirty="0" smtClean="0"/>
              <a:t>GPU Arrays</a:t>
            </a:r>
          </a:p>
          <a:p>
            <a:r>
              <a:rPr lang="en-GB" dirty="0" smtClean="0"/>
              <a:t>Distributed GPU Computing</a:t>
            </a:r>
          </a:p>
          <a:p>
            <a:r>
              <a:rPr lang="en-GB" dirty="0" smtClean="0"/>
              <a:t>Scaling Up to a Cluster</a:t>
            </a:r>
          </a:p>
          <a:p>
            <a:r>
              <a:rPr lang="en-GB" dirty="0" smtClean="0"/>
              <a:t>Concluding Remarks</a:t>
            </a:r>
          </a:p>
        </p:txBody>
      </p:sp>
      <p:sp>
        <p:nvSpPr>
          <p:cNvPr id="4" name="Slide Number Placeholder 3"/>
          <p:cNvSpPr>
            <a:spLocks noGrp="1"/>
          </p:cNvSpPr>
          <p:nvPr>
            <p:ph type="sldNum" sz="quarter" idx="10"/>
          </p:nvPr>
        </p:nvSpPr>
        <p:spPr>
          <a:xfrm>
            <a:off x="7848600" y="6553200"/>
            <a:ext cx="990600" cy="304800"/>
          </a:xfrm>
        </p:spPr>
        <p:txBody>
          <a:bodyPr/>
          <a:lstStyle/>
          <a:p>
            <a:pPr>
              <a:defRPr/>
            </a:pPr>
            <a:fld id="{4301CAFF-952E-46F9-B5CA-0EB4370FF6BB}" type="slidenum">
              <a:rPr lang="en-US" altLang="en-US" smtClean="0"/>
              <a:pPr>
                <a:defRPr/>
              </a:pPr>
              <a:t>51</a:t>
            </a:fld>
            <a:endParaRPr lang="en-US" altLang="en-US" dirty="0"/>
          </a:p>
        </p:txBody>
      </p:sp>
    </p:spTree>
    <p:extLst>
      <p:ext uri="{BB962C8B-B14F-4D97-AF65-F5344CB8AC3E}">
        <p14:creationId xmlns:p14="http://schemas.microsoft.com/office/powerpoint/2010/main" val="3661600979"/>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GPU Arrays</a:t>
            </a:r>
            <a:endParaRPr lang="en-US" dirty="0"/>
          </a:p>
        </p:txBody>
      </p:sp>
      <p:sp>
        <p:nvSpPr>
          <p:cNvPr id="6" name="Content Placeholder 2"/>
          <p:cNvSpPr>
            <a:spLocks noGrp="1"/>
          </p:cNvSpPr>
          <p:nvPr>
            <p:ph idx="1"/>
          </p:nvPr>
        </p:nvSpPr>
        <p:spPr/>
        <p:txBody>
          <a:bodyPr/>
          <a:lstStyle/>
          <a:p>
            <a:pPr>
              <a:buNone/>
            </a:pPr>
            <a:r>
              <a:rPr lang="en-US" sz="2400" b="1" dirty="0" smtClean="0">
                <a:latin typeface="Courier New" pitchFamily="49" charset="0"/>
                <a:cs typeface="Courier New" pitchFamily="49" charset="0"/>
              </a:rPr>
              <a:t>&gt;&gt; A = someArray(1000, 1000);</a:t>
            </a:r>
          </a:p>
          <a:p>
            <a:pPr>
              <a:buNone/>
            </a:pPr>
            <a:r>
              <a:rPr lang="en-US" sz="2400" b="1" dirty="0" smtClean="0">
                <a:latin typeface="Courier New" pitchFamily="49" charset="0"/>
                <a:cs typeface="Courier New" pitchFamily="49" charset="0"/>
              </a:rPr>
              <a:t>&gt;&gt; G = gpuArray(A); </a:t>
            </a:r>
            <a:r>
              <a:rPr lang="en-US" sz="2400" b="1" dirty="0">
                <a:solidFill>
                  <a:srgbClr val="228B22"/>
                </a:solidFill>
                <a:latin typeface="Courier New" pitchFamily="49" charset="0"/>
                <a:cs typeface="Courier New" pitchFamily="49" charset="0"/>
              </a:rPr>
              <a:t>% </a:t>
            </a:r>
            <a:r>
              <a:rPr lang="en-US" sz="2400" b="1" dirty="0" smtClean="0">
                <a:solidFill>
                  <a:srgbClr val="228B22"/>
                </a:solidFill>
                <a:latin typeface="Courier New" pitchFamily="49" charset="0"/>
                <a:cs typeface="Courier New" pitchFamily="49" charset="0"/>
              </a:rPr>
              <a:t>Push to GPU memory</a:t>
            </a:r>
          </a:p>
          <a:p>
            <a:pPr>
              <a:buNone/>
            </a:pPr>
            <a:r>
              <a:rPr lang="en-US" sz="2400" b="1" dirty="0" smtClean="0">
                <a:latin typeface="Courier New" pitchFamily="49" charset="0"/>
                <a:cs typeface="Courier New" pitchFamily="49" charset="0"/>
              </a:rPr>
              <a:t>…</a:t>
            </a:r>
          </a:p>
          <a:p>
            <a:pPr>
              <a:buNone/>
            </a:pPr>
            <a:r>
              <a:rPr lang="en-US" sz="2400" b="1" dirty="0" smtClean="0">
                <a:latin typeface="Courier New" pitchFamily="49" charset="0"/>
                <a:cs typeface="Courier New" pitchFamily="49" charset="0"/>
              </a:rPr>
              <a:t>&gt;&gt; F = fft(G);   </a:t>
            </a:r>
          </a:p>
          <a:p>
            <a:pPr>
              <a:buNone/>
            </a:pPr>
            <a:r>
              <a:rPr lang="en-US" sz="2400" b="1" dirty="0" smtClean="0">
                <a:latin typeface="Courier New" pitchFamily="49" charset="0"/>
                <a:cs typeface="Courier New" pitchFamily="49" charset="0"/>
              </a:rPr>
              <a:t>&gt;&gt; x = G\b;    </a:t>
            </a:r>
          </a:p>
          <a:p>
            <a:pPr>
              <a:buNone/>
            </a:pPr>
            <a:r>
              <a:rPr lang="en-US" sz="2400" b="1" dirty="0" smtClean="0">
                <a:latin typeface="Courier New" pitchFamily="49" charset="0"/>
                <a:cs typeface="Courier New" pitchFamily="49" charset="0"/>
              </a:rPr>
              <a:t>…</a:t>
            </a:r>
          </a:p>
          <a:p>
            <a:pPr>
              <a:buNone/>
            </a:pPr>
            <a:r>
              <a:rPr lang="en-US" sz="2400" b="1" dirty="0" smtClean="0">
                <a:latin typeface="Courier New" pitchFamily="49" charset="0"/>
                <a:cs typeface="Courier New" pitchFamily="49" charset="0"/>
              </a:rPr>
              <a:t>&gt;&gt; z = gather(x); </a:t>
            </a:r>
            <a:r>
              <a:rPr lang="en-US" sz="2400" b="1" dirty="0" smtClean="0">
                <a:solidFill>
                  <a:srgbClr val="228B22"/>
                </a:solidFill>
                <a:latin typeface="Courier New" pitchFamily="49" charset="0"/>
                <a:cs typeface="Courier New" pitchFamily="49" charset="0"/>
              </a:rPr>
              <a:t>% Bring back into MATLAB</a:t>
            </a:r>
          </a:p>
          <a:p>
            <a:pPr>
              <a:buNone/>
            </a:pPr>
            <a:endParaRPr lang="en-US" sz="2400" b="1" dirty="0" smtClean="0">
              <a:latin typeface="Courier New" pitchFamily="49" charset="0"/>
              <a:cs typeface="Courier New" pitchFamily="49" charset="0"/>
            </a:endParaRPr>
          </a:p>
        </p:txBody>
      </p:sp>
      <p:sp>
        <p:nvSpPr>
          <p:cNvPr id="4" name="Slide Number Placeholder 3"/>
          <p:cNvSpPr>
            <a:spLocks noGrp="1"/>
          </p:cNvSpPr>
          <p:nvPr>
            <p:ph type="sldNum" sz="quarter" idx="10"/>
          </p:nvPr>
        </p:nvSpPr>
        <p:spPr>
          <a:xfrm>
            <a:off x="7848600" y="6553200"/>
            <a:ext cx="990600" cy="304800"/>
          </a:xfrm>
        </p:spPr>
        <p:txBody>
          <a:bodyPr/>
          <a:lstStyle/>
          <a:p>
            <a:pPr>
              <a:defRPr/>
            </a:pPr>
            <a:fld id="{4301CAFF-952E-46F9-B5CA-0EB4370FF6BB}" type="slidenum">
              <a:rPr lang="en-US" altLang="en-US" smtClean="0"/>
              <a:pPr>
                <a:defRPr/>
              </a:pPr>
              <a:t>52</a:t>
            </a:fld>
            <a:endParaRPr lang="en-US" altLang="en-US" dirty="0"/>
          </a:p>
        </p:txBody>
      </p:sp>
    </p:spTree>
    <p:extLst>
      <p:ext uri="{BB962C8B-B14F-4D97-AF65-F5344CB8AC3E}">
        <p14:creationId xmlns:p14="http://schemas.microsoft.com/office/powerpoint/2010/main" val="17469419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A\b with Double Precision</a:t>
            </a:r>
            <a:endParaRPr lang="en-US" dirty="0"/>
          </a:p>
        </p:txBody>
      </p:sp>
      <p:pic>
        <p:nvPicPr>
          <p:cNvPr id="3" name="Picture 2" descr="benchmarkGPU.jpg"/>
          <p:cNvPicPr>
            <a:picLocks noChangeAspect="1"/>
          </p:cNvPicPr>
          <p:nvPr/>
        </p:nvPicPr>
        <p:blipFill>
          <a:blip r:embed="rId2" cstate="print"/>
          <a:stretch>
            <a:fillRect/>
          </a:stretch>
        </p:blipFill>
        <p:spPr>
          <a:xfrm>
            <a:off x="1378461" y="1549827"/>
            <a:ext cx="6315559" cy="5199681"/>
          </a:xfrm>
          <a:prstGeom prst="rect">
            <a:avLst/>
          </a:prstGeom>
        </p:spPr>
      </p:pic>
      <p:sp>
        <p:nvSpPr>
          <p:cNvPr id="4" name="Slide Number Placeholder 3"/>
          <p:cNvSpPr>
            <a:spLocks noGrp="1"/>
          </p:cNvSpPr>
          <p:nvPr>
            <p:ph type="sldNum" sz="quarter" idx="10"/>
          </p:nvPr>
        </p:nvSpPr>
        <p:spPr>
          <a:xfrm>
            <a:off x="7848600" y="6553200"/>
            <a:ext cx="990600" cy="304800"/>
          </a:xfrm>
        </p:spPr>
        <p:txBody>
          <a:bodyPr/>
          <a:lstStyle/>
          <a:p>
            <a:pPr>
              <a:defRPr/>
            </a:pPr>
            <a:fld id="{4301CAFF-952E-46F9-B5CA-0EB4370FF6BB}" type="slidenum">
              <a:rPr lang="en-US" altLang="en-US" smtClean="0"/>
              <a:pPr>
                <a:defRPr/>
              </a:pPr>
              <a:t>53</a:t>
            </a:fld>
            <a:endParaRPr lang="en-US" altLang="en-US" dirty="0"/>
          </a:p>
        </p:txBody>
      </p:sp>
    </p:spTree>
    <p:extLst>
      <p:ext uri="{BB962C8B-B14F-4D97-AF65-F5344CB8AC3E}">
        <p14:creationId xmlns:p14="http://schemas.microsoft.com/office/powerpoint/2010/main" val="1032787738"/>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Example – Neural Networks</a:t>
            </a:r>
            <a:endParaRPr lang="en-ZA" dirty="0"/>
          </a:p>
        </p:txBody>
      </p:sp>
      <p:sp>
        <p:nvSpPr>
          <p:cNvPr id="5" name="Content Placeholder 4"/>
          <p:cNvSpPr>
            <a:spLocks noGrp="1"/>
          </p:cNvSpPr>
          <p:nvPr>
            <p:ph idx="1"/>
          </p:nvPr>
        </p:nvSpPr>
        <p:spPr>
          <a:xfrm>
            <a:off x="685800" y="1828800"/>
            <a:ext cx="3886200" cy="4267200"/>
          </a:xfrm>
        </p:spPr>
        <p:txBody>
          <a:bodyPr/>
          <a:lstStyle/>
          <a:p>
            <a:pPr marL="0" indent="0">
              <a:buNone/>
            </a:pPr>
            <a:r>
              <a:rPr lang="en-ZA" dirty="0" smtClean="0"/>
              <a:t>GPU Computing using GPU Arrays</a:t>
            </a:r>
          </a:p>
          <a:p>
            <a:pPr marL="0" indent="0">
              <a:buNone/>
            </a:pPr>
            <a:endParaRPr lang="en-ZA" dirty="0"/>
          </a:p>
          <a:p>
            <a:pPr marL="0" indent="0">
              <a:buNone/>
            </a:pPr>
            <a:r>
              <a:rPr lang="en-ZA" dirty="0" smtClean="0"/>
              <a:t>Goals:</a:t>
            </a:r>
          </a:p>
          <a:p>
            <a:r>
              <a:rPr lang="en-ZA" dirty="0" smtClean="0"/>
              <a:t>Improve speed on the GPU by converting data to GPU Arrays before training and simulation</a:t>
            </a:r>
          </a:p>
          <a:p>
            <a:pPr marL="0" indent="0">
              <a:buNone/>
            </a:pPr>
            <a:endParaRPr lang="en-ZA" dirty="0" smtClean="0"/>
          </a:p>
          <a:p>
            <a:endParaRPr lang="en-ZA" dirty="0"/>
          </a:p>
          <a:p>
            <a:pPr marL="0" indent="0">
              <a:buNone/>
            </a:pPr>
            <a:endParaRPr lang="en-ZA" dirty="0"/>
          </a:p>
        </p:txBody>
      </p:sp>
      <p:sp>
        <p:nvSpPr>
          <p:cNvPr id="3" name="Slide Number Placeholder 2"/>
          <p:cNvSpPr>
            <a:spLocks noGrp="1"/>
          </p:cNvSpPr>
          <p:nvPr>
            <p:ph type="sldNum" sz="quarter" idx="10"/>
          </p:nvPr>
        </p:nvSpPr>
        <p:spPr/>
        <p:txBody>
          <a:bodyPr/>
          <a:lstStyle/>
          <a:p>
            <a:pPr>
              <a:defRPr/>
            </a:pPr>
            <a:fld id="{4634D7FE-1C12-424A-B919-5E2A2809D13E}" type="slidenum">
              <a:rPr lang="en-US" altLang="en-US" smtClean="0"/>
              <a:pPr>
                <a:defRPr/>
              </a:pPr>
              <a:t>54</a:t>
            </a:fld>
            <a:endParaRPr lang="en-US" alt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7163" y="2996952"/>
            <a:ext cx="2831314" cy="2770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2112483"/>
            <a:ext cx="4211960" cy="4803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0929758"/>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Example – Neural Networks</a:t>
            </a:r>
            <a:endParaRPr lang="en-ZA" dirty="0"/>
          </a:p>
        </p:txBody>
      </p:sp>
      <p:sp>
        <p:nvSpPr>
          <p:cNvPr id="5" name="Content Placeholder 4"/>
          <p:cNvSpPr>
            <a:spLocks noGrp="1"/>
          </p:cNvSpPr>
          <p:nvPr>
            <p:ph idx="1"/>
          </p:nvPr>
        </p:nvSpPr>
        <p:spPr>
          <a:xfrm>
            <a:off x="685800" y="1828800"/>
            <a:ext cx="4318248" cy="4267200"/>
          </a:xfrm>
        </p:spPr>
        <p:txBody>
          <a:bodyPr/>
          <a:lstStyle/>
          <a:p>
            <a:pPr marL="0" indent="0">
              <a:buNone/>
            </a:pPr>
            <a:r>
              <a:rPr lang="en-ZA" dirty="0" smtClean="0"/>
              <a:t>GPU Computing using GPU Arrays</a:t>
            </a:r>
          </a:p>
          <a:p>
            <a:pPr marL="0" indent="0">
              <a:buNone/>
            </a:pPr>
            <a:endParaRPr lang="en-ZA" dirty="0"/>
          </a:p>
          <a:p>
            <a:pPr marL="0" indent="0">
              <a:buNone/>
            </a:pPr>
            <a:r>
              <a:rPr lang="en-ZA" dirty="0" smtClean="0"/>
              <a:t>Summary:</a:t>
            </a:r>
          </a:p>
          <a:p>
            <a:r>
              <a:rPr lang="en-ZA" dirty="0" smtClean="0"/>
              <a:t>Improved speed on the GPU by converting data to GPU Arrays before training and simulation</a:t>
            </a:r>
          </a:p>
          <a:p>
            <a:r>
              <a:rPr lang="en-ZA" dirty="0" smtClean="0"/>
              <a:t>GPU Arrays are easy to use and supported by a number of built-in functions</a:t>
            </a:r>
          </a:p>
          <a:p>
            <a:r>
              <a:rPr lang="en-ZA" dirty="0" smtClean="0"/>
              <a:t>Data format and the use of the TANSIG sigmoid transfer function have an impact on the performance of the neural network on the GPU.</a:t>
            </a:r>
          </a:p>
          <a:p>
            <a:pPr marL="0" indent="0">
              <a:buNone/>
            </a:pPr>
            <a:endParaRPr lang="en-ZA" dirty="0" smtClean="0"/>
          </a:p>
          <a:p>
            <a:endParaRPr lang="en-ZA" dirty="0"/>
          </a:p>
          <a:p>
            <a:pPr marL="0" indent="0">
              <a:buNone/>
            </a:pPr>
            <a:endParaRPr lang="en-ZA" dirty="0"/>
          </a:p>
        </p:txBody>
      </p:sp>
      <p:sp>
        <p:nvSpPr>
          <p:cNvPr id="3" name="Slide Number Placeholder 2"/>
          <p:cNvSpPr>
            <a:spLocks noGrp="1"/>
          </p:cNvSpPr>
          <p:nvPr>
            <p:ph type="sldNum" sz="quarter" idx="10"/>
          </p:nvPr>
        </p:nvSpPr>
        <p:spPr/>
        <p:txBody>
          <a:bodyPr/>
          <a:lstStyle/>
          <a:p>
            <a:pPr>
              <a:defRPr/>
            </a:pPr>
            <a:fld id="{4634D7FE-1C12-424A-B919-5E2A2809D13E}" type="slidenum">
              <a:rPr lang="en-US" altLang="en-US" smtClean="0"/>
              <a:pPr>
                <a:defRPr/>
              </a:pPr>
              <a:t>55</a:t>
            </a:fld>
            <a:endParaRPr lang="en-US" alt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7163" y="2996952"/>
            <a:ext cx="2831314" cy="2770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2112483"/>
            <a:ext cx="4211960" cy="4803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8547184"/>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p:cNvSpPr>
            <a:spLocks noGrp="1"/>
          </p:cNvSpPr>
          <p:nvPr>
            <p:ph type="title"/>
          </p:nvPr>
        </p:nvSpPr>
        <p:spPr/>
        <p:txBody>
          <a:bodyPr/>
          <a:lstStyle/>
          <a:p>
            <a:r>
              <a:rPr lang="en-US" sz="3600" dirty="0" smtClean="0"/>
              <a:t>Programming Parallel Applications</a:t>
            </a:r>
          </a:p>
        </p:txBody>
      </p:sp>
      <p:graphicFrame>
        <p:nvGraphicFramePr>
          <p:cNvPr id="4" name="Table 3"/>
          <p:cNvGraphicFramePr>
            <a:graphicFrameLocks noGrp="1"/>
          </p:cNvGraphicFramePr>
          <p:nvPr>
            <p:extLst>
              <p:ext uri="{D42A27DB-BD31-4B8C-83A1-F6EECF244321}">
                <p14:modId xmlns:p14="http://schemas.microsoft.com/office/powerpoint/2010/main" val="3529315394"/>
              </p:ext>
            </p:extLst>
          </p:nvPr>
        </p:nvGraphicFramePr>
        <p:xfrm>
          <a:off x="539552" y="1772816"/>
          <a:ext cx="7683387" cy="4907132"/>
        </p:xfrm>
        <a:graphic>
          <a:graphicData uri="http://schemas.openxmlformats.org/drawingml/2006/table">
            <a:tbl>
              <a:tblPr firstRow="1" bandRow="1">
                <a:tableStyleId>{00A15C55-8517-42AA-B614-E9B94910E393}</a:tableStyleId>
              </a:tblPr>
              <a:tblGrid>
                <a:gridCol w="1716165"/>
                <a:gridCol w="3243112"/>
                <a:gridCol w="2724110"/>
              </a:tblGrid>
              <a:tr h="777963">
                <a:tc>
                  <a:txBody>
                    <a:bodyPr/>
                    <a:lstStyle/>
                    <a:p>
                      <a:pPr algn="ctr"/>
                      <a:r>
                        <a:rPr lang="en-GB" sz="2300" dirty="0" smtClean="0"/>
                        <a:t>Level of Control</a:t>
                      </a:r>
                      <a:endParaRPr lang="en-GB" sz="2300" dirty="0"/>
                    </a:p>
                  </a:txBody>
                  <a:tcPr marL="87512" marR="87512" marT="43756" marB="43756" anchor="ctr"/>
                </a:tc>
                <a:tc>
                  <a:txBody>
                    <a:bodyPr/>
                    <a:lstStyle/>
                    <a:p>
                      <a:pPr algn="ctr"/>
                      <a:r>
                        <a:rPr lang="en-GB" sz="2300" dirty="0" smtClean="0"/>
                        <a:t>CPU Parallel</a:t>
                      </a:r>
                      <a:endParaRPr lang="en-GB" sz="2300" dirty="0"/>
                    </a:p>
                  </a:txBody>
                  <a:tcPr marL="87512" marR="87512" marT="43756" marB="43756" anchor="ctr"/>
                </a:tc>
                <a:tc>
                  <a:txBody>
                    <a:bodyPr/>
                    <a:lstStyle/>
                    <a:p>
                      <a:pPr algn="ctr"/>
                      <a:r>
                        <a:rPr lang="en-GB" sz="2300" dirty="0" err="1" smtClean="0"/>
                        <a:t>GPU</a:t>
                      </a:r>
                      <a:endParaRPr lang="en-GB" sz="2300" dirty="0"/>
                    </a:p>
                  </a:txBody>
                  <a:tcPr marL="87512" marR="87512" marT="43756" marB="43756" anchor="ctr"/>
                </a:tc>
              </a:tr>
              <a:tr h="1200560">
                <a:tc>
                  <a:txBody>
                    <a:bodyPr/>
                    <a:lstStyle/>
                    <a:p>
                      <a:pPr algn="ctr"/>
                      <a:r>
                        <a:rPr lang="en-GB" sz="1900" b="1" dirty="0" smtClean="0">
                          <a:solidFill>
                            <a:schemeClr val="tx1">
                              <a:lumMod val="50000"/>
                              <a:lumOff val="50000"/>
                            </a:schemeClr>
                          </a:solidFill>
                        </a:rPr>
                        <a:t>Minimal</a:t>
                      </a:r>
                      <a:endParaRPr lang="en-GB" sz="1900" b="1" dirty="0">
                        <a:solidFill>
                          <a:schemeClr val="tx1">
                            <a:lumMod val="50000"/>
                            <a:lumOff val="50000"/>
                          </a:schemeClr>
                        </a:solidFill>
                      </a:endParaRPr>
                    </a:p>
                  </a:txBody>
                  <a:tcPr marL="87512" marR="87512" marT="43756" marB="43756" anchor="ctr"/>
                </a:tc>
                <a:tc>
                  <a:txBody>
                    <a:bodyPr/>
                    <a:lstStyle/>
                    <a:p>
                      <a:pPr algn="ctr"/>
                      <a:r>
                        <a:rPr lang="en-GB" sz="1700" b="1" dirty="0" smtClean="0">
                          <a:solidFill>
                            <a:schemeClr val="tx1">
                              <a:lumMod val="50000"/>
                              <a:lumOff val="50000"/>
                            </a:schemeClr>
                          </a:solidFill>
                        </a:rPr>
                        <a:t>Support built</a:t>
                      </a:r>
                      <a:r>
                        <a:rPr lang="en-GB" sz="1700" b="1" baseline="0" dirty="0" smtClean="0">
                          <a:solidFill>
                            <a:schemeClr val="tx1">
                              <a:lumMod val="50000"/>
                              <a:lumOff val="50000"/>
                            </a:schemeClr>
                          </a:solidFill>
                        </a:rPr>
                        <a:t> into toolboxes</a:t>
                      </a:r>
                      <a:endParaRPr lang="en-GB" sz="1700" b="1" dirty="0">
                        <a:solidFill>
                          <a:schemeClr val="tx1">
                            <a:lumMod val="50000"/>
                            <a:lumOff val="50000"/>
                          </a:schemeClr>
                        </a:solidFill>
                      </a:endParaRPr>
                    </a:p>
                  </a:txBody>
                  <a:tcPr marL="87512" marR="87512" marT="43756" marB="43756" anchor="ctr"/>
                </a:tc>
                <a:tc>
                  <a:txBody>
                    <a:bodyPr/>
                    <a:lstStyle/>
                    <a:p>
                      <a:pPr algn="ctr"/>
                      <a:r>
                        <a:rPr lang="en-GB" sz="1700" b="1" dirty="0" smtClean="0">
                          <a:solidFill>
                            <a:schemeClr val="tx1">
                              <a:lumMod val="50000"/>
                              <a:lumOff val="50000"/>
                            </a:schemeClr>
                          </a:solidFill>
                        </a:rPr>
                        <a:t>Built-in GPU</a:t>
                      </a:r>
                      <a:r>
                        <a:rPr lang="en-GB" sz="1700" b="1" baseline="0" dirty="0" smtClean="0">
                          <a:solidFill>
                            <a:schemeClr val="tx1">
                              <a:lumMod val="50000"/>
                              <a:lumOff val="50000"/>
                            </a:schemeClr>
                          </a:solidFill>
                        </a:rPr>
                        <a:t> support (support built into existing functions, </a:t>
                      </a:r>
                      <a:r>
                        <a:rPr lang="en-GB" sz="1700" b="1" dirty="0" smtClean="0">
                          <a:solidFill>
                            <a:schemeClr val="tx1">
                              <a:lumMod val="50000"/>
                              <a:lumOff val="50000"/>
                            </a:schemeClr>
                          </a:solidFill>
                        </a:rPr>
                        <a:t>GPU arrays)</a:t>
                      </a:r>
                      <a:endParaRPr lang="en-GB" sz="1700" b="1" dirty="0">
                        <a:solidFill>
                          <a:schemeClr val="tx1">
                            <a:lumMod val="50000"/>
                            <a:lumOff val="50000"/>
                          </a:schemeClr>
                        </a:solidFill>
                      </a:endParaRPr>
                    </a:p>
                  </a:txBody>
                  <a:tcPr marL="87512" marR="87512" marT="43756" marB="43756" anchor="ctr"/>
                </a:tc>
              </a:tr>
              <a:tr h="1200560">
                <a:tc>
                  <a:txBody>
                    <a:bodyPr/>
                    <a:lstStyle/>
                    <a:p>
                      <a:pPr algn="ctr"/>
                      <a:r>
                        <a:rPr lang="en-GB" sz="1900" b="1" dirty="0" smtClean="0">
                          <a:solidFill>
                            <a:schemeClr val="tx1">
                              <a:lumMod val="50000"/>
                              <a:lumOff val="50000"/>
                            </a:schemeClr>
                          </a:solidFill>
                        </a:rPr>
                        <a:t>Some</a:t>
                      </a:r>
                      <a:endParaRPr lang="en-GB" sz="1900" b="1" dirty="0">
                        <a:solidFill>
                          <a:schemeClr val="tx1">
                            <a:lumMod val="50000"/>
                            <a:lumOff val="50000"/>
                          </a:schemeClr>
                        </a:solidFill>
                      </a:endParaRPr>
                    </a:p>
                  </a:txBody>
                  <a:tcPr marL="87512" marR="87512" marT="43756" marB="43756" anchor="ctr"/>
                </a:tc>
                <a:tc>
                  <a:txBody>
                    <a:bodyPr/>
                    <a:lstStyle/>
                    <a:p>
                      <a:pPr algn="ctr"/>
                      <a:r>
                        <a:rPr lang="en-GB" sz="1700" b="1" dirty="0" smtClean="0">
                          <a:solidFill>
                            <a:schemeClr val="tx1">
                              <a:lumMod val="50000"/>
                              <a:lumOff val="50000"/>
                            </a:schemeClr>
                          </a:solidFill>
                        </a:rPr>
                        <a:t>High-level programming constructs (</a:t>
                      </a:r>
                      <a:r>
                        <a:rPr lang="en-GB" sz="1700" b="1" baseline="0" dirty="0" smtClean="0">
                          <a:solidFill>
                            <a:schemeClr val="tx1">
                              <a:lumMod val="50000"/>
                              <a:lumOff val="50000"/>
                            </a:schemeClr>
                          </a:solidFill>
                          <a:latin typeface="Courier New" pitchFamily="49" charset="0"/>
                          <a:cs typeface="Courier New" pitchFamily="49" charset="0"/>
                        </a:rPr>
                        <a:t>parfor</a:t>
                      </a:r>
                      <a:r>
                        <a:rPr lang="en-GB" sz="1700" b="1" baseline="0" dirty="0" smtClean="0">
                          <a:solidFill>
                            <a:schemeClr val="tx1">
                              <a:lumMod val="50000"/>
                              <a:lumOff val="50000"/>
                            </a:schemeClr>
                          </a:solidFill>
                        </a:rPr>
                        <a:t>, </a:t>
                      </a:r>
                    </a:p>
                    <a:p>
                      <a:pPr algn="ctr"/>
                      <a:r>
                        <a:rPr lang="en-GB" sz="1700" b="1" baseline="0" dirty="0" smtClean="0">
                          <a:solidFill>
                            <a:schemeClr val="tx1">
                              <a:lumMod val="50000"/>
                              <a:lumOff val="50000"/>
                            </a:schemeClr>
                          </a:solidFill>
                        </a:rPr>
                        <a:t>batch, distributed arrays, composites)</a:t>
                      </a:r>
                      <a:endParaRPr lang="en-GB" sz="1700" b="1" dirty="0">
                        <a:solidFill>
                          <a:schemeClr val="tx1">
                            <a:lumMod val="50000"/>
                            <a:lumOff val="50000"/>
                          </a:schemeClr>
                        </a:solidFill>
                      </a:endParaRPr>
                    </a:p>
                  </a:txBody>
                  <a:tcPr marL="87512" marR="87512" marT="43756" marB="43756" anchor="ctr"/>
                </a:tc>
                <a:tc>
                  <a:txBody>
                    <a:bodyPr/>
                    <a:lstStyle/>
                    <a:p>
                      <a:pPr algn="ctr"/>
                      <a:r>
                        <a:rPr lang="en-GB" sz="1700" b="1" dirty="0" smtClean="0">
                          <a:solidFill>
                            <a:schemeClr val="tx1"/>
                          </a:solidFill>
                        </a:rPr>
                        <a:t>Execute custom functions</a:t>
                      </a:r>
                      <a:r>
                        <a:rPr lang="en-GB" sz="1700" b="1" baseline="0" dirty="0" smtClean="0">
                          <a:solidFill>
                            <a:schemeClr val="tx1"/>
                          </a:solidFill>
                        </a:rPr>
                        <a:t> on the GPU array</a:t>
                      </a:r>
                      <a:endParaRPr lang="en-GB" sz="1700" b="1" dirty="0">
                        <a:solidFill>
                          <a:schemeClr val="tx1"/>
                        </a:solidFill>
                      </a:endParaRPr>
                    </a:p>
                  </a:txBody>
                  <a:tcPr marL="87512" marR="87512" marT="43756" marB="43756" anchor="ctr"/>
                </a:tc>
              </a:tr>
              <a:tr h="1200560">
                <a:tc>
                  <a:txBody>
                    <a:bodyPr/>
                    <a:lstStyle/>
                    <a:p>
                      <a:pPr algn="ctr"/>
                      <a:r>
                        <a:rPr lang="en-GB" sz="1900" b="1" dirty="0" smtClean="0">
                          <a:solidFill>
                            <a:schemeClr val="tx1">
                              <a:lumMod val="50000"/>
                              <a:lumOff val="50000"/>
                            </a:schemeClr>
                          </a:solidFill>
                        </a:rPr>
                        <a:t>Extensive</a:t>
                      </a:r>
                      <a:endParaRPr lang="en-GB" sz="1900" b="1" dirty="0">
                        <a:solidFill>
                          <a:schemeClr val="tx1">
                            <a:lumMod val="50000"/>
                            <a:lumOff val="50000"/>
                          </a:schemeClr>
                        </a:solidFill>
                      </a:endParaRPr>
                    </a:p>
                  </a:txBody>
                  <a:tcPr marL="87512" marR="87512" marT="43756" marB="43756" anchor="ctr"/>
                </a:tc>
                <a:tc>
                  <a:txBody>
                    <a:bodyPr/>
                    <a:lstStyle/>
                    <a:p>
                      <a:pPr algn="ctr"/>
                      <a:r>
                        <a:rPr lang="en-GB" sz="1700" b="1" dirty="0" smtClean="0">
                          <a:solidFill>
                            <a:schemeClr val="tx1">
                              <a:lumMod val="50000"/>
                              <a:lumOff val="50000"/>
                            </a:schemeClr>
                          </a:solidFill>
                        </a:rPr>
                        <a:t>Low-level</a:t>
                      </a:r>
                      <a:r>
                        <a:rPr lang="en-GB" sz="1700" b="1" baseline="0" dirty="0" smtClean="0">
                          <a:solidFill>
                            <a:schemeClr val="tx1">
                              <a:lumMod val="50000"/>
                              <a:lumOff val="50000"/>
                            </a:schemeClr>
                          </a:solidFill>
                        </a:rPr>
                        <a:t> programming constructs (jobs/tasks, </a:t>
                      </a:r>
                      <a:r>
                        <a:rPr lang="en-GB" sz="1700" b="1" baseline="0" dirty="0" smtClean="0">
                          <a:solidFill>
                            <a:schemeClr val="tx1">
                              <a:lumMod val="50000"/>
                              <a:lumOff val="50000"/>
                            </a:schemeClr>
                          </a:solidFill>
                          <a:latin typeface="Courier New" pitchFamily="49" charset="0"/>
                          <a:cs typeface="Courier New" pitchFamily="49" charset="0"/>
                        </a:rPr>
                        <a:t>spmd</a:t>
                      </a:r>
                      <a:r>
                        <a:rPr lang="en-GB" sz="1700" b="1" baseline="0" dirty="0" smtClean="0">
                          <a:solidFill>
                            <a:schemeClr val="tx1">
                              <a:lumMod val="50000"/>
                              <a:lumOff val="50000"/>
                            </a:schemeClr>
                          </a:solidFill>
                        </a:rPr>
                        <a:t>)</a:t>
                      </a:r>
                      <a:endParaRPr lang="en-GB" sz="1700" b="1" dirty="0">
                        <a:solidFill>
                          <a:schemeClr val="tx1">
                            <a:lumMod val="50000"/>
                            <a:lumOff val="50000"/>
                          </a:schemeClr>
                        </a:solidFill>
                      </a:endParaRPr>
                    </a:p>
                  </a:txBody>
                  <a:tcPr marL="87512" marR="87512" marT="43756" marB="43756" anchor="ctr"/>
                </a:tc>
                <a:tc>
                  <a:txBody>
                    <a:bodyPr/>
                    <a:lstStyle/>
                    <a:p>
                      <a:pPr algn="ctr"/>
                      <a:r>
                        <a:rPr lang="en-GB" sz="1700" b="1" dirty="0" smtClean="0">
                          <a:solidFill>
                            <a:schemeClr val="tx1"/>
                          </a:solidFill>
                        </a:rPr>
                        <a:t>Invoke CUDA kernels directly from MATLAB</a:t>
                      </a:r>
                      <a:endParaRPr lang="en-GB" sz="1700" b="1" dirty="0">
                        <a:solidFill>
                          <a:schemeClr val="tx1"/>
                        </a:solidFill>
                      </a:endParaRPr>
                    </a:p>
                  </a:txBody>
                  <a:tcPr marL="87512" marR="87512" marT="43756" marB="43756" anchor="ctr"/>
                </a:tc>
              </a:tr>
              <a:tr h="516900">
                <a:tc>
                  <a:txBody>
                    <a:bodyPr/>
                    <a:lstStyle/>
                    <a:p>
                      <a:pPr algn="ctr"/>
                      <a:endParaRPr lang="en-GB" sz="1900" b="1" dirty="0">
                        <a:solidFill>
                          <a:schemeClr val="tx1">
                            <a:lumMod val="50000"/>
                            <a:lumOff val="50000"/>
                          </a:schemeClr>
                        </a:solidFill>
                      </a:endParaRPr>
                    </a:p>
                  </a:txBody>
                  <a:tcPr marL="87512" marR="87512" marT="43756" marB="43756" anchor="ctr"/>
                </a:tc>
                <a:tc gridSpan="2">
                  <a:txBody>
                    <a:bodyPr/>
                    <a:lstStyle/>
                    <a:p>
                      <a:pPr algn="ctr"/>
                      <a:r>
                        <a:rPr lang="en-GB" sz="1700" b="1" dirty="0" smtClean="0">
                          <a:solidFill>
                            <a:schemeClr val="tx1">
                              <a:lumMod val="50000"/>
                              <a:lumOff val="50000"/>
                            </a:schemeClr>
                          </a:solidFill>
                        </a:rPr>
                        <a:t>Distributed</a:t>
                      </a:r>
                      <a:r>
                        <a:rPr lang="en-GB" sz="1700" b="1" baseline="0" dirty="0" smtClean="0">
                          <a:solidFill>
                            <a:schemeClr val="tx1">
                              <a:lumMod val="50000"/>
                              <a:lumOff val="50000"/>
                            </a:schemeClr>
                          </a:solidFill>
                        </a:rPr>
                        <a:t> GPU Computing</a:t>
                      </a:r>
                      <a:endParaRPr lang="en-GB" sz="1700" b="1" dirty="0">
                        <a:solidFill>
                          <a:schemeClr val="tx1">
                            <a:lumMod val="50000"/>
                            <a:lumOff val="50000"/>
                          </a:schemeClr>
                        </a:solidFill>
                      </a:endParaRPr>
                    </a:p>
                  </a:txBody>
                  <a:tcPr marL="87512" marR="87512" marT="43756" marB="43756" anchor="ctr">
                    <a:solidFill>
                      <a:schemeClr val="tx2">
                        <a:lumMod val="20000"/>
                        <a:lumOff val="80000"/>
                      </a:schemeClr>
                    </a:solidFill>
                  </a:tcPr>
                </a:tc>
                <a:tc hMerge="1">
                  <a:txBody>
                    <a:bodyPr/>
                    <a:lstStyle/>
                    <a:p>
                      <a:pPr algn="ctr"/>
                      <a:endParaRPr lang="en-GB" sz="1700" b="1" dirty="0">
                        <a:solidFill>
                          <a:schemeClr val="bg1">
                            <a:lumMod val="50000"/>
                          </a:schemeClr>
                        </a:solidFill>
                      </a:endParaRPr>
                    </a:p>
                  </a:txBody>
                  <a:tcPr marL="87512" marR="87512" marT="43756" marB="43756" anchor="ctr"/>
                </a:tc>
              </a:tr>
            </a:tbl>
          </a:graphicData>
        </a:graphic>
      </p:graphicFrame>
      <p:sp>
        <p:nvSpPr>
          <p:cNvPr id="6" name="Up-Down Arrow 5"/>
          <p:cNvSpPr/>
          <p:nvPr/>
        </p:nvSpPr>
        <p:spPr>
          <a:xfrm>
            <a:off x="2122688" y="2600071"/>
            <a:ext cx="289072" cy="3528392"/>
          </a:xfrm>
          <a:prstGeom prst="upDownArrow">
            <a:avLst/>
          </a:prstGeom>
          <a:gradFill flip="none" rotWithShape="1">
            <a:gsLst>
              <a:gs pos="0">
                <a:srgbClr val="002060"/>
              </a:gs>
              <a:gs pos="50000">
                <a:srgbClr val="629CFA"/>
              </a:gs>
              <a:gs pos="100000">
                <a:schemeClr val="accent1">
                  <a:tint val="23500"/>
                  <a:satMod val="160000"/>
                </a:schemeClr>
              </a:gs>
            </a:gsLst>
            <a:lin ang="16200000" scaled="1"/>
            <a:tileRect/>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latin typeface="Arial" pitchFamily="34" charset="0"/>
              <a:cs typeface="Arial" pitchFamily="34" charset="0"/>
            </a:endParaRPr>
          </a:p>
        </p:txBody>
      </p:sp>
      <p:sp>
        <p:nvSpPr>
          <p:cNvPr id="9" name="Up-Down Arrow 8"/>
          <p:cNvSpPr/>
          <p:nvPr/>
        </p:nvSpPr>
        <p:spPr>
          <a:xfrm>
            <a:off x="5364088" y="2563976"/>
            <a:ext cx="286694" cy="3564488"/>
          </a:xfrm>
          <a:prstGeom prst="upDownArrow">
            <a:avLst/>
          </a:prstGeom>
          <a:gradFill flip="none" rotWithShape="1">
            <a:gsLst>
              <a:gs pos="0">
                <a:srgbClr val="002060"/>
              </a:gs>
              <a:gs pos="50000">
                <a:srgbClr val="629CFA"/>
              </a:gs>
              <a:gs pos="100000">
                <a:schemeClr val="accent1">
                  <a:tint val="23500"/>
                  <a:satMod val="160000"/>
                </a:schemeClr>
              </a:gs>
            </a:gsLst>
            <a:lin ang="16200000" scaled="1"/>
            <a:tileRect/>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latin typeface="Arial" pitchFamily="34" charset="0"/>
              <a:cs typeface="Arial" pitchFamily="34" charset="0"/>
            </a:endParaRPr>
          </a:p>
        </p:txBody>
      </p:sp>
      <p:sp>
        <p:nvSpPr>
          <p:cNvPr id="7" name="Slide Number Placeholder 3"/>
          <p:cNvSpPr>
            <a:spLocks noGrp="1"/>
          </p:cNvSpPr>
          <p:nvPr>
            <p:ph type="sldNum" sz="quarter" idx="10"/>
          </p:nvPr>
        </p:nvSpPr>
        <p:spPr>
          <a:xfrm>
            <a:off x="7848600" y="6553200"/>
            <a:ext cx="990600" cy="304800"/>
          </a:xfrm>
        </p:spPr>
        <p:txBody>
          <a:bodyPr/>
          <a:lstStyle/>
          <a:p>
            <a:pPr>
              <a:defRPr/>
            </a:pPr>
            <a:fld id="{4301CAFF-952E-46F9-B5CA-0EB4370FF6BB}" type="slidenum">
              <a:rPr lang="en-US" altLang="en-US" smtClean="0"/>
              <a:pPr>
                <a:defRPr/>
              </a:pPr>
              <a:t>56</a:t>
            </a:fld>
            <a:endParaRPr lang="en-US" altLang="en-US" dirty="0"/>
          </a:p>
        </p:txBody>
      </p:sp>
    </p:spTree>
    <p:extLst>
      <p:ext uri="{BB962C8B-B14F-4D97-AF65-F5344CB8AC3E}">
        <p14:creationId xmlns:p14="http://schemas.microsoft.com/office/powerpoint/2010/main" val="4013919922"/>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Programming Parallel Applications </a:t>
            </a:r>
            <a:r>
              <a:rPr lang="en-US" dirty="0" smtClean="0"/>
              <a:t>(GPU</a:t>
            </a:r>
            <a:r>
              <a:rPr lang="en-US" dirty="0"/>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7443068"/>
              </p:ext>
            </p:extLst>
          </p:nvPr>
        </p:nvGraphicFramePr>
        <p:xfrm>
          <a:off x="2040549" y="2309304"/>
          <a:ext cx="5215301" cy="2239392"/>
        </p:xfrm>
        <a:graphic>
          <a:graphicData uri="http://schemas.openxmlformats.org/drawingml/2006/table">
            <a:tbl>
              <a:tblPr bandRow="1">
                <a:tableStyleId>{00A15C55-8517-42AA-B614-E9B94910E393}</a:tableStyleId>
              </a:tblPr>
              <a:tblGrid>
                <a:gridCol w="5215301"/>
              </a:tblGrid>
              <a:tr h="959739">
                <a:tc>
                  <a:txBody>
                    <a:bodyPr/>
                    <a:lstStyle/>
                    <a:p>
                      <a:pPr marL="0" marR="0" lvl="0" indent="0" algn="l" defTabSz="914400" rtl="0" eaLnBrk="1" fontAlgn="auto" latinLnBrk="0" hangingPunct="1">
                        <a:lnSpc>
                          <a:spcPct val="100000"/>
                        </a:lnSpc>
                        <a:spcBef>
                          <a:spcPct val="20000"/>
                        </a:spcBef>
                        <a:spcAft>
                          <a:spcPts val="0"/>
                        </a:spcAft>
                        <a:buClr>
                          <a:srgbClr val="215383"/>
                        </a:buClr>
                        <a:buSzPct val="95000"/>
                        <a:buFont typeface="Wingdings" pitchFamily="2" charset="2"/>
                        <a:buNone/>
                        <a:tabLst/>
                        <a:defRPr/>
                      </a:pPr>
                      <a:r>
                        <a:rPr kumimoji="0" lang="en-GB" sz="2400" u="none" strike="noStrike" kern="0" cap="none" spc="0" normalizeH="0" baseline="0" noProof="0" dirty="0" smtClean="0">
                          <a:ln>
                            <a:noFill/>
                          </a:ln>
                          <a:effectLst/>
                          <a:uLnTx/>
                          <a:uFillTx/>
                        </a:rPr>
                        <a:t>Advanced programming constructs:</a:t>
                      </a:r>
                      <a:br>
                        <a:rPr kumimoji="0" lang="en-GB" sz="2400" u="none" strike="noStrike" kern="0" cap="none" spc="0" normalizeH="0" baseline="0" noProof="0" dirty="0" smtClean="0">
                          <a:ln>
                            <a:noFill/>
                          </a:ln>
                          <a:effectLst/>
                          <a:uLnTx/>
                          <a:uFillTx/>
                        </a:rPr>
                      </a:br>
                      <a:r>
                        <a:rPr kumimoji="0" lang="en-GB" sz="2400" b="1" u="none" strike="noStrike" kern="0" cap="none" spc="0" normalizeH="0" baseline="0" noProof="0" dirty="0" err="1" smtClean="0">
                          <a:ln>
                            <a:noFill/>
                          </a:ln>
                          <a:solidFill>
                            <a:schemeClr val="accent2"/>
                          </a:solidFill>
                          <a:effectLst/>
                          <a:uLnTx/>
                          <a:uFillTx/>
                          <a:latin typeface="Courier New" pitchFamily="49" charset="0"/>
                          <a:cs typeface="Courier New" pitchFamily="49" charset="0"/>
                        </a:rPr>
                        <a:t>arrayfun</a:t>
                      </a:r>
                      <a:r>
                        <a:rPr kumimoji="0" lang="en-GB" sz="2400" b="1" u="none" strike="noStrike" kern="0" cap="none" spc="0" normalizeH="0" baseline="0" noProof="0" dirty="0" smtClean="0">
                          <a:ln>
                            <a:noFill/>
                          </a:ln>
                          <a:solidFill>
                            <a:schemeClr val="accent2"/>
                          </a:solidFill>
                          <a:effectLst/>
                          <a:uLnTx/>
                          <a:uFillTx/>
                          <a:latin typeface="Courier New" pitchFamily="49" charset="0"/>
                          <a:cs typeface="Courier New" pitchFamily="49" charset="0"/>
                        </a:rPr>
                        <a:t>, </a:t>
                      </a:r>
                      <a:r>
                        <a:rPr kumimoji="0" lang="en-GB" sz="2400" b="1" u="none" strike="noStrike" kern="0" cap="none" spc="0" normalizeH="0" baseline="0" noProof="0" dirty="0" err="1" smtClean="0">
                          <a:ln>
                            <a:noFill/>
                          </a:ln>
                          <a:solidFill>
                            <a:schemeClr val="accent2"/>
                          </a:solidFill>
                          <a:effectLst/>
                          <a:uLnTx/>
                          <a:uFillTx/>
                          <a:latin typeface="Courier New" pitchFamily="49" charset="0"/>
                          <a:cs typeface="Courier New" pitchFamily="49" charset="0"/>
                        </a:rPr>
                        <a:t>bsxfun</a:t>
                      </a:r>
                      <a:r>
                        <a:rPr kumimoji="0" lang="en-GB" sz="2400" b="1" u="none" strike="noStrike" kern="0" cap="none" spc="0" normalizeH="0" baseline="0" noProof="0" dirty="0" smtClean="0">
                          <a:ln>
                            <a:noFill/>
                          </a:ln>
                          <a:solidFill>
                            <a:schemeClr val="accent2"/>
                          </a:solidFill>
                          <a:effectLst/>
                          <a:uLnTx/>
                          <a:uFillTx/>
                          <a:latin typeface="Courier New" pitchFamily="49" charset="0"/>
                          <a:cs typeface="Courier New" pitchFamily="49" charset="0"/>
                        </a:rPr>
                        <a:t>, </a:t>
                      </a:r>
                      <a:r>
                        <a:rPr kumimoji="0" lang="en-GB" sz="2400" b="1" u="none" strike="noStrike" kern="0" cap="none" spc="0" normalizeH="0" baseline="0" noProof="0" dirty="0" err="1" smtClean="0">
                          <a:ln>
                            <a:noFill/>
                          </a:ln>
                          <a:solidFill>
                            <a:schemeClr val="accent2"/>
                          </a:solidFill>
                          <a:effectLst/>
                          <a:uLnTx/>
                          <a:uFillTx/>
                          <a:latin typeface="Courier New" pitchFamily="49" charset="0"/>
                          <a:cs typeface="Courier New" pitchFamily="49" charset="0"/>
                        </a:rPr>
                        <a:t>spmd</a:t>
                      </a:r>
                      <a:endParaRPr kumimoji="0" lang="en-GB" sz="2400" b="1" i="0" u="none" strike="noStrike" kern="0" cap="none" spc="0" normalizeH="0" baseline="0" noProof="0" dirty="0" smtClean="0">
                        <a:ln>
                          <a:noFill/>
                        </a:ln>
                        <a:solidFill>
                          <a:schemeClr val="accent2"/>
                        </a:solidFill>
                        <a:effectLst/>
                        <a:uLnTx/>
                        <a:uFillTx/>
                        <a:latin typeface="Courier New" pitchFamily="49" charset="0"/>
                        <a:ea typeface="+mn-ea"/>
                        <a:cs typeface="Courier New" pitchFamily="49" charset="0"/>
                      </a:endParaRPr>
                    </a:p>
                  </a:txBody>
                  <a:tcPr anchor="ctr"/>
                </a:tc>
              </a:tr>
              <a:tr h="1279653">
                <a:tc>
                  <a:txBody>
                    <a:bodyPr/>
                    <a:lstStyle/>
                    <a:p>
                      <a:pPr marL="0" marR="0" lvl="0" indent="0" algn="l" defTabSz="914400" rtl="0" eaLnBrk="1" fontAlgn="auto" latinLnBrk="0" hangingPunct="1">
                        <a:lnSpc>
                          <a:spcPct val="100000"/>
                        </a:lnSpc>
                        <a:spcBef>
                          <a:spcPct val="20000"/>
                        </a:spcBef>
                        <a:spcAft>
                          <a:spcPts val="0"/>
                        </a:spcAft>
                        <a:buClr>
                          <a:srgbClr val="215383"/>
                        </a:buClr>
                        <a:buSzPct val="95000"/>
                        <a:buFont typeface="Wingdings" pitchFamily="2" charset="2"/>
                        <a:buNone/>
                        <a:tabLst/>
                        <a:defRPr/>
                      </a:pPr>
                      <a:r>
                        <a:rPr kumimoji="0" lang="en-GB" sz="2400" u="none" strike="noStrike" kern="0" cap="none" spc="0" normalizeH="0" baseline="0" noProof="0" dirty="0" smtClean="0">
                          <a:ln>
                            <a:noFill/>
                          </a:ln>
                          <a:effectLst/>
                          <a:uLnTx/>
                          <a:uFillTx/>
                        </a:rPr>
                        <a:t>Interface for experts:</a:t>
                      </a:r>
                    </a:p>
                    <a:p>
                      <a:pPr marL="0" marR="0" lvl="0" indent="0" algn="l" defTabSz="914400" rtl="0" eaLnBrk="1" fontAlgn="auto" latinLnBrk="0" hangingPunct="1">
                        <a:lnSpc>
                          <a:spcPct val="100000"/>
                        </a:lnSpc>
                        <a:spcBef>
                          <a:spcPct val="20000"/>
                        </a:spcBef>
                        <a:spcAft>
                          <a:spcPts val="0"/>
                        </a:spcAft>
                        <a:buClr>
                          <a:srgbClr val="215383"/>
                        </a:buClr>
                        <a:buSzPct val="95000"/>
                        <a:buFont typeface="Wingdings" pitchFamily="2" charset="2"/>
                        <a:buNone/>
                        <a:tabLst/>
                        <a:defRPr/>
                      </a:pPr>
                      <a:r>
                        <a:rPr kumimoji="0" lang="en-GB" sz="2000" u="none" strike="noStrike" kern="0" cap="none" spc="0" normalizeH="0" baseline="0" noProof="0" dirty="0" smtClean="0">
                          <a:ln>
                            <a:noFill/>
                          </a:ln>
                          <a:effectLst/>
                          <a:uLnTx/>
                          <a:uFillTx/>
                        </a:rPr>
                        <a:t>  </a:t>
                      </a:r>
                      <a:r>
                        <a:rPr kumimoji="0" lang="en-GB" sz="2400" b="1" u="none" strike="noStrike" kern="0" cap="none" spc="0" normalizeH="0" baseline="0" noProof="0" dirty="0" err="1" smtClean="0">
                          <a:ln>
                            <a:noFill/>
                          </a:ln>
                          <a:solidFill>
                            <a:schemeClr val="accent2"/>
                          </a:solidFill>
                          <a:effectLst/>
                          <a:uLnTx/>
                          <a:uFillTx/>
                          <a:latin typeface="Courier New" pitchFamily="49" charset="0"/>
                          <a:cs typeface="Courier New" pitchFamily="49" charset="0"/>
                        </a:rPr>
                        <a:t>CUDAKernel</a:t>
                      </a:r>
                      <a:r>
                        <a:rPr kumimoji="0" lang="en-GB" sz="2400" b="1" u="none" strike="noStrike" kern="0" cap="none" spc="0" normalizeH="0" baseline="0" noProof="0" dirty="0" smtClean="0">
                          <a:ln>
                            <a:noFill/>
                          </a:ln>
                          <a:solidFill>
                            <a:schemeClr val="accent2"/>
                          </a:solidFill>
                          <a:effectLst/>
                          <a:uLnTx/>
                          <a:uFillTx/>
                          <a:latin typeface="Courier New" pitchFamily="49" charset="0"/>
                          <a:cs typeface="Courier New" pitchFamily="49" charset="0"/>
                        </a:rPr>
                        <a:t>, MEX support</a:t>
                      </a:r>
                      <a:endParaRPr lang="en-US" sz="2400" b="1" dirty="0" smtClean="0">
                        <a:solidFill>
                          <a:schemeClr val="accent2"/>
                        </a:solidFill>
                        <a:latin typeface="Courier New" pitchFamily="49" charset="0"/>
                        <a:cs typeface="Courier New" pitchFamily="49" charset="0"/>
                      </a:endParaRPr>
                    </a:p>
                  </a:txBody>
                  <a:tcPr anchor="ctr"/>
                </a:tc>
              </a:tr>
            </a:tbl>
          </a:graphicData>
        </a:graphic>
      </p:graphicFrame>
      <p:sp>
        <p:nvSpPr>
          <p:cNvPr id="5" name="Up Arrow 4"/>
          <p:cNvSpPr/>
          <p:nvPr/>
        </p:nvSpPr>
        <p:spPr>
          <a:xfrm>
            <a:off x="457200" y="1752600"/>
            <a:ext cx="1143000" cy="3581400"/>
          </a:xfrm>
          <a:prstGeom prst="up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eaLnBrk="0" fontAlgn="base" hangingPunct="0">
              <a:spcBef>
                <a:spcPct val="0"/>
              </a:spcBef>
              <a:spcAft>
                <a:spcPct val="0"/>
              </a:spcAft>
            </a:pPr>
            <a:r>
              <a:rPr lang="en-US" sz="2000" b="1" dirty="0" smtClean="0">
                <a:solidFill>
                  <a:srgbClr val="FFFFFF"/>
                </a:solidFill>
                <a:cs typeface="Arial" pitchFamily="34" charset="0"/>
              </a:rPr>
              <a:t>Ease of Use</a:t>
            </a:r>
          </a:p>
        </p:txBody>
      </p:sp>
      <p:sp>
        <p:nvSpPr>
          <p:cNvPr id="7" name="Down Arrow 6"/>
          <p:cNvSpPr/>
          <p:nvPr/>
        </p:nvSpPr>
        <p:spPr>
          <a:xfrm>
            <a:off x="7391400" y="1752600"/>
            <a:ext cx="1143000" cy="3581400"/>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eaLnBrk="0" fontAlgn="base" hangingPunct="0">
              <a:spcBef>
                <a:spcPct val="0"/>
              </a:spcBef>
              <a:spcAft>
                <a:spcPct val="0"/>
              </a:spcAft>
            </a:pPr>
            <a:r>
              <a:rPr lang="en-US" sz="2000" b="1" dirty="0" smtClean="0">
                <a:solidFill>
                  <a:srgbClr val="FFFFFF"/>
                </a:solidFill>
                <a:cs typeface="Arial" pitchFamily="34" charset="0"/>
              </a:rPr>
              <a:t>Greater Control</a:t>
            </a:r>
          </a:p>
        </p:txBody>
      </p:sp>
      <p:sp>
        <p:nvSpPr>
          <p:cNvPr id="3" name="Rectangle 2"/>
          <p:cNvSpPr/>
          <p:nvPr/>
        </p:nvSpPr>
        <p:spPr>
          <a:xfrm>
            <a:off x="381000" y="5879594"/>
            <a:ext cx="8534400" cy="830997"/>
          </a:xfrm>
          <a:prstGeom prst="rect">
            <a:avLst/>
          </a:prstGeom>
        </p:spPr>
        <p:txBody>
          <a:bodyPr wrap="square">
            <a:spAutoFit/>
          </a:bodyPr>
          <a:lstStyle/>
          <a:p>
            <a:r>
              <a:rPr lang="en-US" dirty="0" smtClean="0">
                <a:hlinkClick r:id="rId3"/>
              </a:rPr>
              <a:t>www.mathworks.com/help/releases/R2013a/distcomp/create-and-run-mex-files-containing-cuda-code.html</a:t>
            </a:r>
            <a:endParaRPr lang="en-US" dirty="0" smtClean="0"/>
          </a:p>
          <a:p>
            <a:endParaRPr lang="en-US" dirty="0"/>
          </a:p>
        </p:txBody>
      </p:sp>
      <p:sp>
        <p:nvSpPr>
          <p:cNvPr id="6" name="Rectangle 5"/>
          <p:cNvSpPr/>
          <p:nvPr/>
        </p:nvSpPr>
        <p:spPr>
          <a:xfrm>
            <a:off x="469632" y="5445224"/>
            <a:ext cx="8305800" cy="543739"/>
          </a:xfrm>
          <a:prstGeom prst="rect">
            <a:avLst/>
          </a:prstGeom>
        </p:spPr>
        <p:txBody>
          <a:bodyPr wrap="square">
            <a:spAutoFit/>
          </a:bodyPr>
          <a:lstStyle/>
          <a:p>
            <a:r>
              <a:rPr lang="en-US" dirty="0" smtClean="0">
                <a:hlinkClick r:id="rId4"/>
              </a:rPr>
              <a:t>www.mathworks.com/help/releases/R2013a/distcomp/executing-cuda-or-ptx-code-on-the-gpu.html</a:t>
            </a:r>
            <a:endParaRPr lang="en-US" dirty="0" smtClean="0"/>
          </a:p>
          <a:p>
            <a:endParaRPr lang="en-US" sz="2000" dirty="0"/>
          </a:p>
        </p:txBody>
      </p:sp>
      <p:sp>
        <p:nvSpPr>
          <p:cNvPr id="9" name="Slide Number Placeholder 8"/>
          <p:cNvSpPr>
            <a:spLocks noGrp="1"/>
          </p:cNvSpPr>
          <p:nvPr>
            <p:ph type="sldNum" sz="quarter" idx="10"/>
          </p:nvPr>
        </p:nvSpPr>
        <p:spPr/>
        <p:txBody>
          <a:bodyPr/>
          <a:lstStyle/>
          <a:p>
            <a:pPr>
              <a:defRPr/>
            </a:pPr>
            <a:fld id="{4301CAFF-952E-46F9-B5CA-0EB4370FF6BB}" type="slidenum">
              <a:rPr lang="en-US" altLang="en-US" smtClean="0"/>
              <a:pPr>
                <a:defRPr/>
              </a:pPr>
              <a:t>57</a:t>
            </a:fld>
            <a:endParaRPr lang="en-US" altLang="en-US"/>
          </a:p>
        </p:txBody>
      </p:sp>
    </p:spTree>
    <p:extLst>
      <p:ext uri="{BB962C8B-B14F-4D97-AF65-F5344CB8AC3E}">
        <p14:creationId xmlns:p14="http://schemas.microsoft.com/office/powerpoint/2010/main" val="362039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683568" y="4445283"/>
            <a:ext cx="4752528" cy="351869"/>
          </a:xfrm>
          <a:prstGeom prst="roundRect">
            <a:avLst/>
          </a:prstGeom>
          <a:solidFill>
            <a:schemeClr val="accent2">
              <a:lumMod val="40000"/>
              <a:lumOff val="60000"/>
            </a:schemeClr>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200" b="0" i="0" u="none" strike="noStrike" cap="none" normalizeH="0" baseline="-25000" dirty="0" smtClean="0">
              <a:ln>
                <a:noFill/>
              </a:ln>
              <a:solidFill>
                <a:schemeClr val="tx1"/>
              </a:solidFill>
              <a:effectLst/>
              <a:latin typeface="Times" pitchFamily="18" charset="0"/>
            </a:endParaRPr>
          </a:p>
        </p:txBody>
      </p:sp>
      <p:sp>
        <p:nvSpPr>
          <p:cNvPr id="2" name="Title 1"/>
          <p:cNvSpPr>
            <a:spLocks noGrp="1"/>
          </p:cNvSpPr>
          <p:nvPr>
            <p:ph type="title"/>
          </p:nvPr>
        </p:nvSpPr>
        <p:spPr/>
        <p:txBody>
          <a:bodyPr/>
          <a:lstStyle/>
          <a:p>
            <a:r>
              <a:rPr lang="en-GB" sz="3600" dirty="0" smtClean="0">
                <a:solidFill>
                  <a:schemeClr val="tx2"/>
                </a:solidFill>
              </a:rPr>
              <a:t>A</a:t>
            </a:r>
            <a:r>
              <a:rPr lang="en-GB" sz="3600" dirty="0" smtClean="0"/>
              <a:t>genda</a:t>
            </a:r>
            <a:endParaRPr lang="en-GB" sz="3600" dirty="0"/>
          </a:p>
        </p:txBody>
      </p:sp>
      <p:sp>
        <p:nvSpPr>
          <p:cNvPr id="3" name="Content Placeholder 2"/>
          <p:cNvSpPr>
            <a:spLocks noGrp="1"/>
          </p:cNvSpPr>
          <p:nvPr>
            <p:ph idx="1"/>
          </p:nvPr>
        </p:nvSpPr>
        <p:spPr/>
        <p:txBody>
          <a:bodyPr/>
          <a:lstStyle/>
          <a:p>
            <a:r>
              <a:rPr lang="en-GB" dirty="0" smtClean="0"/>
              <a:t>Introduction</a:t>
            </a:r>
          </a:p>
          <a:p>
            <a:r>
              <a:rPr lang="en-GB" dirty="0" smtClean="0"/>
              <a:t>Introduction to Parallel Computing</a:t>
            </a:r>
          </a:p>
          <a:p>
            <a:r>
              <a:rPr lang="en-GB" dirty="0" smtClean="0"/>
              <a:t>Built in Parallel Support</a:t>
            </a:r>
          </a:p>
          <a:p>
            <a:r>
              <a:rPr lang="en-GB" dirty="0" smtClean="0"/>
              <a:t>Composite Arrays and Batch Processing</a:t>
            </a:r>
          </a:p>
          <a:p>
            <a:r>
              <a:rPr lang="en-GB" dirty="0" smtClean="0"/>
              <a:t>Using GPUs</a:t>
            </a:r>
          </a:p>
          <a:p>
            <a:r>
              <a:rPr lang="en-GB" dirty="0" smtClean="0"/>
              <a:t>Built in GPU Support</a:t>
            </a:r>
          </a:p>
          <a:p>
            <a:r>
              <a:rPr lang="en-GB" dirty="0" smtClean="0"/>
              <a:t>GPU Arrays</a:t>
            </a:r>
          </a:p>
          <a:p>
            <a:r>
              <a:rPr lang="en-GB" dirty="0" smtClean="0"/>
              <a:t>Distributed GPU Computing</a:t>
            </a:r>
          </a:p>
          <a:p>
            <a:r>
              <a:rPr lang="en-GB" dirty="0" smtClean="0"/>
              <a:t>Scaling Up to a Cluster</a:t>
            </a:r>
          </a:p>
          <a:p>
            <a:r>
              <a:rPr lang="en-GB" dirty="0" smtClean="0"/>
              <a:t>Concluding Remarks</a:t>
            </a:r>
          </a:p>
        </p:txBody>
      </p:sp>
      <p:sp>
        <p:nvSpPr>
          <p:cNvPr id="4" name="Slide Number Placeholder 3"/>
          <p:cNvSpPr>
            <a:spLocks noGrp="1"/>
          </p:cNvSpPr>
          <p:nvPr>
            <p:ph type="sldNum" sz="quarter" idx="10"/>
          </p:nvPr>
        </p:nvSpPr>
        <p:spPr>
          <a:xfrm>
            <a:off x="7848600" y="6553200"/>
            <a:ext cx="990600" cy="304800"/>
          </a:xfrm>
        </p:spPr>
        <p:txBody>
          <a:bodyPr/>
          <a:lstStyle/>
          <a:p>
            <a:pPr>
              <a:defRPr/>
            </a:pPr>
            <a:fld id="{4301CAFF-952E-46F9-B5CA-0EB4370FF6BB}" type="slidenum">
              <a:rPr lang="en-US" altLang="en-US" smtClean="0"/>
              <a:pPr>
                <a:defRPr/>
              </a:pPr>
              <a:t>58</a:t>
            </a:fld>
            <a:endParaRPr lang="en-US" altLang="en-US" dirty="0"/>
          </a:p>
        </p:txBody>
      </p:sp>
    </p:spTree>
    <p:extLst>
      <p:ext uri="{BB962C8B-B14F-4D97-AF65-F5344CB8AC3E}">
        <p14:creationId xmlns:p14="http://schemas.microsoft.com/office/powerpoint/2010/main" val="4235693278"/>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p:cNvSpPr>
            <a:spLocks noGrp="1"/>
          </p:cNvSpPr>
          <p:nvPr>
            <p:ph type="title"/>
          </p:nvPr>
        </p:nvSpPr>
        <p:spPr/>
        <p:txBody>
          <a:bodyPr/>
          <a:lstStyle/>
          <a:p>
            <a:r>
              <a:rPr lang="en-US" sz="3600" dirty="0" smtClean="0"/>
              <a:t>Programming Parallel Applications</a:t>
            </a:r>
          </a:p>
        </p:txBody>
      </p:sp>
      <p:graphicFrame>
        <p:nvGraphicFramePr>
          <p:cNvPr id="4" name="Table 3"/>
          <p:cNvGraphicFramePr>
            <a:graphicFrameLocks noGrp="1"/>
          </p:cNvGraphicFramePr>
          <p:nvPr>
            <p:extLst>
              <p:ext uri="{D42A27DB-BD31-4B8C-83A1-F6EECF244321}">
                <p14:modId xmlns:p14="http://schemas.microsoft.com/office/powerpoint/2010/main" val="349817251"/>
              </p:ext>
            </p:extLst>
          </p:nvPr>
        </p:nvGraphicFramePr>
        <p:xfrm>
          <a:off x="539552" y="1772816"/>
          <a:ext cx="7683387" cy="4907132"/>
        </p:xfrm>
        <a:graphic>
          <a:graphicData uri="http://schemas.openxmlformats.org/drawingml/2006/table">
            <a:tbl>
              <a:tblPr firstRow="1" bandRow="1">
                <a:tableStyleId>{00A15C55-8517-42AA-B614-E9B94910E393}</a:tableStyleId>
              </a:tblPr>
              <a:tblGrid>
                <a:gridCol w="1716165"/>
                <a:gridCol w="3243112"/>
                <a:gridCol w="2724110"/>
              </a:tblGrid>
              <a:tr h="777963">
                <a:tc>
                  <a:txBody>
                    <a:bodyPr/>
                    <a:lstStyle/>
                    <a:p>
                      <a:pPr algn="ctr"/>
                      <a:r>
                        <a:rPr lang="en-GB" sz="2300" dirty="0" smtClean="0"/>
                        <a:t>Level of Control</a:t>
                      </a:r>
                      <a:endParaRPr lang="en-GB" sz="2300" dirty="0"/>
                    </a:p>
                  </a:txBody>
                  <a:tcPr marL="87512" marR="87512" marT="43756" marB="43756" anchor="ctr"/>
                </a:tc>
                <a:tc>
                  <a:txBody>
                    <a:bodyPr/>
                    <a:lstStyle/>
                    <a:p>
                      <a:pPr algn="ctr"/>
                      <a:r>
                        <a:rPr lang="en-GB" sz="2300" dirty="0" smtClean="0"/>
                        <a:t>CPU Parallel</a:t>
                      </a:r>
                      <a:endParaRPr lang="en-GB" sz="2300" dirty="0"/>
                    </a:p>
                  </a:txBody>
                  <a:tcPr marL="87512" marR="87512" marT="43756" marB="43756" anchor="ctr"/>
                </a:tc>
                <a:tc>
                  <a:txBody>
                    <a:bodyPr/>
                    <a:lstStyle/>
                    <a:p>
                      <a:pPr algn="ctr"/>
                      <a:r>
                        <a:rPr lang="en-GB" sz="2300" dirty="0" err="1" smtClean="0"/>
                        <a:t>GPU</a:t>
                      </a:r>
                      <a:endParaRPr lang="en-GB" sz="2300" dirty="0"/>
                    </a:p>
                  </a:txBody>
                  <a:tcPr marL="87512" marR="87512" marT="43756" marB="43756" anchor="ctr"/>
                </a:tc>
              </a:tr>
              <a:tr h="1200560">
                <a:tc>
                  <a:txBody>
                    <a:bodyPr/>
                    <a:lstStyle/>
                    <a:p>
                      <a:pPr algn="ctr"/>
                      <a:r>
                        <a:rPr lang="en-GB" sz="1900" b="1" dirty="0" smtClean="0">
                          <a:solidFill>
                            <a:schemeClr val="tx1">
                              <a:lumMod val="50000"/>
                              <a:lumOff val="50000"/>
                            </a:schemeClr>
                          </a:solidFill>
                        </a:rPr>
                        <a:t>Minimal</a:t>
                      </a:r>
                      <a:endParaRPr lang="en-GB" sz="1900" b="1" dirty="0">
                        <a:solidFill>
                          <a:schemeClr val="tx1">
                            <a:lumMod val="50000"/>
                            <a:lumOff val="50000"/>
                          </a:schemeClr>
                        </a:solidFill>
                      </a:endParaRPr>
                    </a:p>
                  </a:txBody>
                  <a:tcPr marL="87512" marR="87512" marT="43756" marB="43756" anchor="ctr"/>
                </a:tc>
                <a:tc>
                  <a:txBody>
                    <a:bodyPr/>
                    <a:lstStyle/>
                    <a:p>
                      <a:pPr algn="ctr"/>
                      <a:r>
                        <a:rPr lang="en-GB" sz="1700" b="1" dirty="0" smtClean="0">
                          <a:solidFill>
                            <a:schemeClr val="tx1">
                              <a:lumMod val="50000"/>
                              <a:lumOff val="50000"/>
                            </a:schemeClr>
                          </a:solidFill>
                        </a:rPr>
                        <a:t>Support built</a:t>
                      </a:r>
                      <a:r>
                        <a:rPr lang="en-GB" sz="1700" b="1" baseline="0" dirty="0" smtClean="0">
                          <a:solidFill>
                            <a:schemeClr val="tx1">
                              <a:lumMod val="50000"/>
                              <a:lumOff val="50000"/>
                            </a:schemeClr>
                          </a:solidFill>
                        </a:rPr>
                        <a:t> into toolboxes</a:t>
                      </a:r>
                      <a:endParaRPr lang="en-GB" sz="1700" b="1" dirty="0">
                        <a:solidFill>
                          <a:schemeClr val="tx1">
                            <a:lumMod val="50000"/>
                            <a:lumOff val="50000"/>
                          </a:schemeClr>
                        </a:solidFill>
                      </a:endParaRPr>
                    </a:p>
                  </a:txBody>
                  <a:tcPr marL="87512" marR="87512" marT="43756" marB="43756" anchor="ctr"/>
                </a:tc>
                <a:tc>
                  <a:txBody>
                    <a:bodyPr/>
                    <a:lstStyle/>
                    <a:p>
                      <a:pPr algn="ctr"/>
                      <a:r>
                        <a:rPr lang="en-GB" sz="1700" b="1" dirty="0" smtClean="0">
                          <a:solidFill>
                            <a:schemeClr val="tx1">
                              <a:lumMod val="50000"/>
                              <a:lumOff val="50000"/>
                            </a:schemeClr>
                          </a:solidFill>
                        </a:rPr>
                        <a:t>Built-in GPU</a:t>
                      </a:r>
                      <a:r>
                        <a:rPr lang="en-GB" sz="1700" b="1" baseline="0" dirty="0" smtClean="0">
                          <a:solidFill>
                            <a:schemeClr val="tx1">
                              <a:lumMod val="50000"/>
                              <a:lumOff val="50000"/>
                            </a:schemeClr>
                          </a:solidFill>
                        </a:rPr>
                        <a:t> support (support built into existing functions, </a:t>
                      </a:r>
                      <a:r>
                        <a:rPr lang="en-GB" sz="1700" b="1" dirty="0" smtClean="0">
                          <a:solidFill>
                            <a:schemeClr val="tx1">
                              <a:lumMod val="50000"/>
                              <a:lumOff val="50000"/>
                            </a:schemeClr>
                          </a:solidFill>
                        </a:rPr>
                        <a:t>GPU arrays)</a:t>
                      </a:r>
                      <a:endParaRPr lang="en-GB" sz="1700" b="1" dirty="0">
                        <a:solidFill>
                          <a:schemeClr val="tx1">
                            <a:lumMod val="50000"/>
                            <a:lumOff val="50000"/>
                          </a:schemeClr>
                        </a:solidFill>
                      </a:endParaRPr>
                    </a:p>
                  </a:txBody>
                  <a:tcPr marL="87512" marR="87512" marT="43756" marB="43756" anchor="ctr"/>
                </a:tc>
              </a:tr>
              <a:tr h="1200560">
                <a:tc>
                  <a:txBody>
                    <a:bodyPr/>
                    <a:lstStyle/>
                    <a:p>
                      <a:pPr algn="ctr"/>
                      <a:r>
                        <a:rPr lang="en-GB" sz="1900" b="1" dirty="0" smtClean="0">
                          <a:solidFill>
                            <a:schemeClr val="tx1">
                              <a:lumMod val="50000"/>
                              <a:lumOff val="50000"/>
                            </a:schemeClr>
                          </a:solidFill>
                        </a:rPr>
                        <a:t>Some</a:t>
                      </a:r>
                      <a:endParaRPr lang="en-GB" sz="1900" b="1" dirty="0">
                        <a:solidFill>
                          <a:schemeClr val="tx1">
                            <a:lumMod val="50000"/>
                            <a:lumOff val="50000"/>
                          </a:schemeClr>
                        </a:solidFill>
                      </a:endParaRPr>
                    </a:p>
                  </a:txBody>
                  <a:tcPr marL="87512" marR="87512" marT="43756" marB="43756" anchor="ctr"/>
                </a:tc>
                <a:tc>
                  <a:txBody>
                    <a:bodyPr/>
                    <a:lstStyle/>
                    <a:p>
                      <a:pPr algn="ctr"/>
                      <a:r>
                        <a:rPr lang="en-GB" sz="1700" b="1" dirty="0" smtClean="0">
                          <a:solidFill>
                            <a:schemeClr val="tx1">
                              <a:lumMod val="50000"/>
                              <a:lumOff val="50000"/>
                            </a:schemeClr>
                          </a:solidFill>
                        </a:rPr>
                        <a:t>High-level programming constructs (</a:t>
                      </a:r>
                      <a:r>
                        <a:rPr lang="en-GB" sz="1700" b="1" baseline="0" dirty="0" smtClean="0">
                          <a:solidFill>
                            <a:schemeClr val="tx1">
                              <a:lumMod val="50000"/>
                              <a:lumOff val="50000"/>
                            </a:schemeClr>
                          </a:solidFill>
                          <a:latin typeface="Courier New" pitchFamily="49" charset="0"/>
                          <a:cs typeface="Courier New" pitchFamily="49" charset="0"/>
                        </a:rPr>
                        <a:t>parfor</a:t>
                      </a:r>
                      <a:r>
                        <a:rPr lang="en-GB" sz="1700" b="1" baseline="0" dirty="0" smtClean="0">
                          <a:solidFill>
                            <a:schemeClr val="tx1">
                              <a:lumMod val="50000"/>
                              <a:lumOff val="50000"/>
                            </a:schemeClr>
                          </a:solidFill>
                        </a:rPr>
                        <a:t>, </a:t>
                      </a:r>
                    </a:p>
                    <a:p>
                      <a:pPr algn="ctr"/>
                      <a:r>
                        <a:rPr lang="en-GB" sz="1700" b="1" baseline="0" dirty="0" smtClean="0">
                          <a:solidFill>
                            <a:schemeClr val="tx1">
                              <a:lumMod val="50000"/>
                              <a:lumOff val="50000"/>
                            </a:schemeClr>
                          </a:solidFill>
                        </a:rPr>
                        <a:t>batch, distributed arrays, composites)</a:t>
                      </a:r>
                      <a:endParaRPr lang="en-GB" sz="1700" b="1" dirty="0">
                        <a:solidFill>
                          <a:schemeClr val="tx1">
                            <a:lumMod val="50000"/>
                            <a:lumOff val="50000"/>
                          </a:schemeClr>
                        </a:solidFill>
                      </a:endParaRPr>
                    </a:p>
                  </a:txBody>
                  <a:tcPr marL="87512" marR="87512" marT="43756" marB="43756" anchor="ctr"/>
                </a:tc>
                <a:tc>
                  <a:txBody>
                    <a:bodyPr/>
                    <a:lstStyle/>
                    <a:p>
                      <a:pPr algn="ctr"/>
                      <a:r>
                        <a:rPr lang="en-GB" sz="1700" b="1" dirty="0" smtClean="0">
                          <a:solidFill>
                            <a:schemeClr val="tx1">
                              <a:lumMod val="50000"/>
                              <a:lumOff val="50000"/>
                            </a:schemeClr>
                          </a:solidFill>
                        </a:rPr>
                        <a:t>Execute custom functions</a:t>
                      </a:r>
                      <a:r>
                        <a:rPr lang="en-GB" sz="1700" b="1" baseline="0" dirty="0" smtClean="0">
                          <a:solidFill>
                            <a:schemeClr val="tx1">
                              <a:lumMod val="50000"/>
                              <a:lumOff val="50000"/>
                            </a:schemeClr>
                          </a:solidFill>
                        </a:rPr>
                        <a:t> on the GPU array</a:t>
                      </a:r>
                      <a:endParaRPr lang="en-GB" sz="1700" b="1" dirty="0">
                        <a:solidFill>
                          <a:schemeClr val="tx1">
                            <a:lumMod val="50000"/>
                            <a:lumOff val="50000"/>
                          </a:schemeClr>
                        </a:solidFill>
                      </a:endParaRPr>
                    </a:p>
                  </a:txBody>
                  <a:tcPr marL="87512" marR="87512" marT="43756" marB="43756" anchor="ctr"/>
                </a:tc>
              </a:tr>
              <a:tr h="1200560">
                <a:tc>
                  <a:txBody>
                    <a:bodyPr/>
                    <a:lstStyle/>
                    <a:p>
                      <a:pPr algn="ctr"/>
                      <a:r>
                        <a:rPr lang="en-GB" sz="1900" b="1" dirty="0" smtClean="0">
                          <a:solidFill>
                            <a:schemeClr val="tx1">
                              <a:lumMod val="50000"/>
                              <a:lumOff val="50000"/>
                            </a:schemeClr>
                          </a:solidFill>
                        </a:rPr>
                        <a:t>Extensive</a:t>
                      </a:r>
                      <a:endParaRPr lang="en-GB" sz="1900" b="1" dirty="0">
                        <a:solidFill>
                          <a:schemeClr val="tx1">
                            <a:lumMod val="50000"/>
                            <a:lumOff val="50000"/>
                          </a:schemeClr>
                        </a:solidFill>
                      </a:endParaRPr>
                    </a:p>
                  </a:txBody>
                  <a:tcPr marL="87512" marR="87512" marT="43756" marB="43756" anchor="ctr"/>
                </a:tc>
                <a:tc>
                  <a:txBody>
                    <a:bodyPr/>
                    <a:lstStyle/>
                    <a:p>
                      <a:pPr algn="ctr"/>
                      <a:r>
                        <a:rPr lang="en-GB" sz="1700" b="1" dirty="0" smtClean="0">
                          <a:solidFill>
                            <a:schemeClr val="tx1">
                              <a:lumMod val="50000"/>
                              <a:lumOff val="50000"/>
                            </a:schemeClr>
                          </a:solidFill>
                        </a:rPr>
                        <a:t>Low-level</a:t>
                      </a:r>
                      <a:r>
                        <a:rPr lang="en-GB" sz="1700" b="1" baseline="0" dirty="0" smtClean="0">
                          <a:solidFill>
                            <a:schemeClr val="tx1">
                              <a:lumMod val="50000"/>
                              <a:lumOff val="50000"/>
                            </a:schemeClr>
                          </a:solidFill>
                        </a:rPr>
                        <a:t> programming constructs (jobs/tasks, </a:t>
                      </a:r>
                      <a:r>
                        <a:rPr lang="en-GB" sz="1700" b="1" baseline="0" dirty="0" smtClean="0">
                          <a:solidFill>
                            <a:schemeClr val="tx1">
                              <a:lumMod val="50000"/>
                              <a:lumOff val="50000"/>
                            </a:schemeClr>
                          </a:solidFill>
                          <a:latin typeface="Courier New" pitchFamily="49" charset="0"/>
                          <a:cs typeface="Courier New" pitchFamily="49" charset="0"/>
                        </a:rPr>
                        <a:t>spmd</a:t>
                      </a:r>
                      <a:r>
                        <a:rPr lang="en-GB" sz="1700" b="1" baseline="0" dirty="0" smtClean="0">
                          <a:solidFill>
                            <a:schemeClr val="tx1">
                              <a:lumMod val="50000"/>
                              <a:lumOff val="50000"/>
                            </a:schemeClr>
                          </a:solidFill>
                        </a:rPr>
                        <a:t>)</a:t>
                      </a:r>
                      <a:endParaRPr lang="en-GB" sz="1700" b="1" dirty="0">
                        <a:solidFill>
                          <a:schemeClr val="tx1">
                            <a:lumMod val="50000"/>
                            <a:lumOff val="50000"/>
                          </a:schemeClr>
                        </a:solidFill>
                      </a:endParaRPr>
                    </a:p>
                  </a:txBody>
                  <a:tcPr marL="87512" marR="87512" marT="43756" marB="43756" anchor="ctr"/>
                </a:tc>
                <a:tc>
                  <a:txBody>
                    <a:bodyPr/>
                    <a:lstStyle/>
                    <a:p>
                      <a:pPr algn="ctr"/>
                      <a:r>
                        <a:rPr lang="en-GB" sz="1700" b="1" dirty="0" smtClean="0">
                          <a:solidFill>
                            <a:schemeClr val="tx1">
                              <a:lumMod val="50000"/>
                              <a:lumOff val="50000"/>
                            </a:schemeClr>
                          </a:solidFill>
                        </a:rPr>
                        <a:t>Invoke CUDA kernels directly from MATLAB</a:t>
                      </a:r>
                      <a:endParaRPr lang="en-GB" sz="1700" b="1" dirty="0">
                        <a:solidFill>
                          <a:schemeClr val="tx1">
                            <a:lumMod val="50000"/>
                            <a:lumOff val="50000"/>
                          </a:schemeClr>
                        </a:solidFill>
                      </a:endParaRPr>
                    </a:p>
                  </a:txBody>
                  <a:tcPr marL="87512" marR="87512" marT="43756" marB="43756" anchor="ctr"/>
                </a:tc>
              </a:tr>
              <a:tr h="516900">
                <a:tc>
                  <a:txBody>
                    <a:bodyPr/>
                    <a:lstStyle/>
                    <a:p>
                      <a:pPr algn="ctr"/>
                      <a:endParaRPr lang="en-GB" sz="1900" b="1" dirty="0">
                        <a:solidFill>
                          <a:schemeClr val="tx1">
                            <a:lumMod val="50000"/>
                            <a:lumOff val="50000"/>
                          </a:schemeClr>
                        </a:solidFill>
                      </a:endParaRPr>
                    </a:p>
                  </a:txBody>
                  <a:tcPr marL="87512" marR="87512" marT="43756" marB="43756" anchor="ctr"/>
                </a:tc>
                <a:tc gridSpan="2">
                  <a:txBody>
                    <a:bodyPr/>
                    <a:lstStyle/>
                    <a:p>
                      <a:pPr algn="ctr"/>
                      <a:r>
                        <a:rPr lang="en-GB" sz="1700" b="1" dirty="0" smtClean="0">
                          <a:solidFill>
                            <a:schemeClr val="tx1"/>
                          </a:solidFill>
                        </a:rPr>
                        <a:t>Distributed</a:t>
                      </a:r>
                      <a:r>
                        <a:rPr lang="en-GB" sz="1700" b="1" baseline="0" dirty="0" smtClean="0">
                          <a:solidFill>
                            <a:schemeClr val="tx1"/>
                          </a:solidFill>
                        </a:rPr>
                        <a:t> GPU Computing</a:t>
                      </a:r>
                      <a:endParaRPr lang="en-GB" sz="1700" b="1" dirty="0">
                        <a:solidFill>
                          <a:schemeClr val="tx1"/>
                        </a:solidFill>
                      </a:endParaRPr>
                    </a:p>
                  </a:txBody>
                  <a:tcPr marL="87512" marR="87512" marT="43756" marB="43756" anchor="ctr">
                    <a:solidFill>
                      <a:schemeClr val="tx2">
                        <a:lumMod val="20000"/>
                        <a:lumOff val="80000"/>
                      </a:schemeClr>
                    </a:solidFill>
                  </a:tcPr>
                </a:tc>
                <a:tc hMerge="1">
                  <a:txBody>
                    <a:bodyPr/>
                    <a:lstStyle/>
                    <a:p>
                      <a:pPr algn="ctr"/>
                      <a:endParaRPr lang="en-GB" sz="1700" b="1" dirty="0">
                        <a:solidFill>
                          <a:schemeClr val="bg1">
                            <a:lumMod val="50000"/>
                          </a:schemeClr>
                        </a:solidFill>
                      </a:endParaRPr>
                    </a:p>
                  </a:txBody>
                  <a:tcPr marL="87512" marR="87512" marT="43756" marB="43756" anchor="ctr"/>
                </a:tc>
              </a:tr>
            </a:tbl>
          </a:graphicData>
        </a:graphic>
      </p:graphicFrame>
      <p:sp>
        <p:nvSpPr>
          <p:cNvPr id="6" name="Up-Down Arrow 5"/>
          <p:cNvSpPr/>
          <p:nvPr/>
        </p:nvSpPr>
        <p:spPr>
          <a:xfrm>
            <a:off x="2122688" y="2600071"/>
            <a:ext cx="289072" cy="3528392"/>
          </a:xfrm>
          <a:prstGeom prst="upDownArrow">
            <a:avLst/>
          </a:prstGeom>
          <a:gradFill flip="none" rotWithShape="1">
            <a:gsLst>
              <a:gs pos="0">
                <a:srgbClr val="002060"/>
              </a:gs>
              <a:gs pos="50000">
                <a:srgbClr val="629CFA"/>
              </a:gs>
              <a:gs pos="100000">
                <a:schemeClr val="accent1">
                  <a:tint val="23500"/>
                  <a:satMod val="160000"/>
                </a:schemeClr>
              </a:gs>
            </a:gsLst>
            <a:lin ang="16200000" scaled="1"/>
            <a:tileRect/>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latin typeface="Arial" pitchFamily="34" charset="0"/>
              <a:cs typeface="Arial" pitchFamily="34" charset="0"/>
            </a:endParaRPr>
          </a:p>
        </p:txBody>
      </p:sp>
      <p:sp>
        <p:nvSpPr>
          <p:cNvPr id="9" name="Up-Down Arrow 8"/>
          <p:cNvSpPr/>
          <p:nvPr/>
        </p:nvSpPr>
        <p:spPr>
          <a:xfrm>
            <a:off x="5364088" y="2563976"/>
            <a:ext cx="286694" cy="3564488"/>
          </a:xfrm>
          <a:prstGeom prst="upDownArrow">
            <a:avLst/>
          </a:prstGeom>
          <a:gradFill flip="none" rotWithShape="1">
            <a:gsLst>
              <a:gs pos="0">
                <a:srgbClr val="002060"/>
              </a:gs>
              <a:gs pos="50000">
                <a:srgbClr val="629CFA"/>
              </a:gs>
              <a:gs pos="100000">
                <a:schemeClr val="accent1">
                  <a:tint val="23500"/>
                  <a:satMod val="160000"/>
                </a:schemeClr>
              </a:gs>
            </a:gsLst>
            <a:lin ang="16200000" scaled="1"/>
            <a:tileRect/>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latin typeface="Arial" pitchFamily="34" charset="0"/>
              <a:cs typeface="Arial" pitchFamily="34" charset="0"/>
            </a:endParaRPr>
          </a:p>
        </p:txBody>
      </p:sp>
      <p:sp>
        <p:nvSpPr>
          <p:cNvPr id="7" name="Slide Number Placeholder 3"/>
          <p:cNvSpPr>
            <a:spLocks noGrp="1"/>
          </p:cNvSpPr>
          <p:nvPr>
            <p:ph type="sldNum" sz="quarter" idx="10"/>
          </p:nvPr>
        </p:nvSpPr>
        <p:spPr>
          <a:xfrm>
            <a:off x="7848600" y="6553200"/>
            <a:ext cx="990600" cy="304800"/>
          </a:xfrm>
        </p:spPr>
        <p:txBody>
          <a:bodyPr/>
          <a:lstStyle/>
          <a:p>
            <a:pPr>
              <a:defRPr/>
            </a:pPr>
            <a:fld id="{4301CAFF-952E-46F9-B5CA-0EB4370FF6BB}" type="slidenum">
              <a:rPr lang="en-US" altLang="en-US" smtClean="0"/>
              <a:pPr>
                <a:defRPr/>
              </a:pPr>
              <a:t>59</a:t>
            </a:fld>
            <a:endParaRPr lang="en-US" altLang="en-US" dirty="0"/>
          </a:p>
        </p:txBody>
      </p:sp>
    </p:spTree>
    <p:extLst>
      <p:ext uri="{BB962C8B-B14F-4D97-AF65-F5344CB8AC3E}">
        <p14:creationId xmlns:p14="http://schemas.microsoft.com/office/powerpoint/2010/main" val="1153564315"/>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143000"/>
            <a:ext cx="83058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ight Arrow 24"/>
          <p:cNvSpPr/>
          <p:nvPr/>
        </p:nvSpPr>
        <p:spPr bwMode="auto">
          <a:xfrm>
            <a:off x="4211962" y="1988842"/>
            <a:ext cx="4053924" cy="304803"/>
          </a:xfrm>
          <a:prstGeom prst="rightArrow">
            <a:avLst>
              <a:gd name="adj1" fmla="val 55678"/>
              <a:gd name="adj2" fmla="val 66502"/>
            </a:avLst>
          </a:prstGeom>
          <a:gradFill flip="none" rotWithShape="1">
            <a:gsLst>
              <a:gs pos="34000">
                <a:schemeClr val="accent1"/>
              </a:gs>
              <a:gs pos="68000">
                <a:schemeClr val="accent1">
                  <a:lumMod val="40000"/>
                  <a:lumOff val="60000"/>
                </a:schemeClr>
              </a:gs>
              <a:gs pos="97000">
                <a:schemeClr val="bg1">
                  <a:shade val="100000"/>
                  <a:satMod val="115000"/>
                </a:schemeClr>
              </a:gs>
            </a:gsLst>
            <a:lin ang="10800000" scaled="1"/>
            <a:tileRect/>
          </a:gradFill>
          <a:ln w="127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spcBef>
                <a:spcPct val="20000"/>
              </a:spcBef>
              <a:buClr>
                <a:srgbClr val="215383"/>
              </a:buClr>
              <a:buFont typeface="Wingdings" pitchFamily="2" charset="2"/>
              <a:buChar char="§"/>
            </a:pPr>
            <a:endParaRPr lang="en-US" sz="1000" baseline="0" smtClean="0">
              <a:solidFill>
                <a:prstClr val="black"/>
              </a:solidFill>
              <a:latin typeface="Arial" charset="0"/>
            </a:endParaRPr>
          </a:p>
        </p:txBody>
      </p:sp>
      <p:sp>
        <p:nvSpPr>
          <p:cNvPr id="7171" name="Rectangle 2"/>
          <p:cNvSpPr>
            <a:spLocks noGrp="1" noChangeArrowheads="1"/>
          </p:cNvSpPr>
          <p:nvPr>
            <p:ph type="title"/>
          </p:nvPr>
        </p:nvSpPr>
        <p:spPr>
          <a:xfrm>
            <a:off x="616024" y="914400"/>
            <a:ext cx="7772400" cy="914400"/>
          </a:xfrm>
        </p:spPr>
        <p:txBody>
          <a:bodyPr>
            <a:normAutofit/>
          </a:bodyPr>
          <a:lstStyle/>
          <a:p>
            <a:r>
              <a:rPr lang="en-US" sz="3600" dirty="0" smtClean="0"/>
              <a:t>MathWorks </a:t>
            </a:r>
            <a:r>
              <a:rPr lang="en-US" sz="3600" dirty="0" smtClean="0">
                <a:solidFill>
                  <a:schemeClr val="tx2"/>
                </a:solidFill>
              </a:rPr>
              <a:t>Today</a:t>
            </a:r>
          </a:p>
        </p:txBody>
      </p:sp>
      <p:sp>
        <p:nvSpPr>
          <p:cNvPr id="18" name="Text Box 11"/>
          <p:cNvSpPr txBox="1">
            <a:spLocks noChangeArrowheads="1"/>
          </p:cNvSpPr>
          <p:nvPr/>
        </p:nvSpPr>
        <p:spPr bwMode="auto">
          <a:xfrm>
            <a:off x="755576" y="1844826"/>
            <a:ext cx="4238625" cy="3616375"/>
          </a:xfrm>
          <a:prstGeom prst="rect">
            <a:avLst/>
          </a:prstGeom>
          <a:noFill/>
          <a:ln w="9525">
            <a:noFill/>
            <a:miter lim="800000"/>
            <a:headEnd/>
            <a:tailEnd/>
          </a:ln>
        </p:spPr>
        <p:txBody>
          <a:bodyPr>
            <a:spAutoFit/>
          </a:bodyPr>
          <a:lstStyle/>
          <a:p>
            <a:pPr eaLnBrk="1" fontAlgn="auto" hangingPunct="1">
              <a:lnSpc>
                <a:spcPct val="95000"/>
              </a:lnSpc>
              <a:spcBef>
                <a:spcPct val="25000"/>
              </a:spcBef>
              <a:spcAft>
                <a:spcPts val="0"/>
              </a:spcAft>
              <a:buClr>
                <a:srgbClr val="4F007C"/>
              </a:buClr>
              <a:buSzPct val="50000"/>
            </a:pPr>
            <a:r>
              <a:rPr lang="en-US" sz="2000" baseline="0" dirty="0" smtClean="0">
                <a:solidFill>
                  <a:srgbClr val="5789D5"/>
                </a:solidFill>
                <a:latin typeface="Calibri"/>
              </a:rPr>
              <a:t>Revenue of</a:t>
            </a:r>
            <a:r>
              <a:rPr lang="en-US" baseline="0" dirty="0" smtClean="0">
                <a:solidFill>
                  <a:srgbClr val="5789D5"/>
                </a:solidFill>
                <a:latin typeface="Calibri"/>
              </a:rPr>
              <a:t> </a:t>
            </a:r>
            <a:r>
              <a:rPr lang="en-US" baseline="0" dirty="0" smtClean="0">
                <a:solidFill>
                  <a:srgbClr val="4F007C"/>
                </a:solidFill>
                <a:latin typeface="Calibri"/>
              </a:rPr>
              <a:t>$750M </a:t>
            </a:r>
            <a:r>
              <a:rPr lang="en-US" sz="2000" baseline="0" dirty="0">
                <a:solidFill>
                  <a:srgbClr val="5789D5"/>
                </a:solidFill>
                <a:latin typeface="Calibri"/>
              </a:rPr>
              <a:t>in </a:t>
            </a:r>
            <a:r>
              <a:rPr lang="en-US" sz="2000" baseline="0" dirty="0" smtClean="0">
                <a:solidFill>
                  <a:srgbClr val="5789D5"/>
                </a:solidFill>
                <a:latin typeface="Calibri"/>
              </a:rPr>
              <a:t>2012</a:t>
            </a:r>
          </a:p>
          <a:p>
            <a:pPr eaLnBrk="1" fontAlgn="auto" hangingPunct="1">
              <a:lnSpc>
                <a:spcPct val="95000"/>
              </a:lnSpc>
              <a:spcBef>
                <a:spcPct val="25000"/>
              </a:spcBef>
              <a:spcAft>
                <a:spcPts val="0"/>
              </a:spcAft>
              <a:buClr>
                <a:srgbClr val="4F007C"/>
              </a:buClr>
              <a:buSzPct val="50000"/>
            </a:pPr>
            <a:endParaRPr lang="en-US" sz="2000" baseline="0" dirty="0" smtClean="0">
              <a:solidFill>
                <a:srgbClr val="5789D5"/>
              </a:solidFill>
              <a:latin typeface="Calibri"/>
            </a:endParaRPr>
          </a:p>
          <a:p>
            <a:pPr eaLnBrk="1" fontAlgn="auto" hangingPunct="1">
              <a:lnSpc>
                <a:spcPct val="95000"/>
              </a:lnSpc>
              <a:spcBef>
                <a:spcPct val="25000"/>
              </a:spcBef>
              <a:spcAft>
                <a:spcPts val="0"/>
              </a:spcAft>
              <a:buClr>
                <a:srgbClr val="4F007C"/>
              </a:buClr>
              <a:buSzPct val="50000"/>
            </a:pPr>
            <a:r>
              <a:rPr lang="en-US" sz="2000" baseline="0" dirty="0" smtClean="0">
                <a:solidFill>
                  <a:srgbClr val="5789D5"/>
                </a:solidFill>
                <a:latin typeface="Calibri"/>
              </a:rPr>
              <a:t>More </a:t>
            </a:r>
            <a:r>
              <a:rPr lang="en-US" sz="2000" baseline="0" dirty="0">
                <a:solidFill>
                  <a:srgbClr val="5789D5"/>
                </a:solidFill>
                <a:latin typeface="Calibri"/>
              </a:rPr>
              <a:t>than </a:t>
            </a:r>
            <a:r>
              <a:rPr lang="en-US" baseline="0" dirty="0" smtClean="0">
                <a:solidFill>
                  <a:srgbClr val="4F007C"/>
                </a:solidFill>
                <a:latin typeface="Calibri"/>
              </a:rPr>
              <a:t>60% </a:t>
            </a:r>
            <a:r>
              <a:rPr lang="en-US" sz="2000" baseline="0" dirty="0" smtClean="0">
                <a:solidFill>
                  <a:srgbClr val="5789D5"/>
                </a:solidFill>
                <a:latin typeface="Calibri"/>
              </a:rPr>
              <a:t>of revenue </a:t>
            </a:r>
            <a:r>
              <a:rPr lang="en-US" sz="2000" baseline="0" dirty="0">
                <a:solidFill>
                  <a:srgbClr val="5789D5"/>
                </a:solidFill>
                <a:latin typeface="Calibri"/>
              </a:rPr>
              <a:t>from outside the </a:t>
            </a:r>
            <a:r>
              <a:rPr lang="en-US" sz="2000" baseline="0" dirty="0" smtClean="0">
                <a:solidFill>
                  <a:srgbClr val="5789D5"/>
                </a:solidFill>
                <a:latin typeface="Calibri"/>
              </a:rPr>
              <a:t>U.S.</a:t>
            </a:r>
          </a:p>
          <a:p>
            <a:pPr eaLnBrk="1" fontAlgn="auto" hangingPunct="1">
              <a:lnSpc>
                <a:spcPct val="95000"/>
              </a:lnSpc>
              <a:spcBef>
                <a:spcPct val="25000"/>
              </a:spcBef>
              <a:spcAft>
                <a:spcPts val="0"/>
              </a:spcAft>
              <a:buClr>
                <a:srgbClr val="4F007C"/>
              </a:buClr>
              <a:buSzPct val="50000"/>
            </a:pPr>
            <a:endParaRPr lang="en-US" sz="2000" baseline="0" dirty="0">
              <a:solidFill>
                <a:srgbClr val="5789D5"/>
              </a:solidFill>
              <a:latin typeface="Calibri"/>
            </a:endParaRPr>
          </a:p>
          <a:p>
            <a:pPr eaLnBrk="1" fontAlgn="auto" hangingPunct="1">
              <a:lnSpc>
                <a:spcPct val="95000"/>
              </a:lnSpc>
              <a:spcBef>
                <a:spcPct val="25000"/>
              </a:spcBef>
              <a:spcAft>
                <a:spcPts val="0"/>
              </a:spcAft>
              <a:buClr>
                <a:srgbClr val="4F007C"/>
              </a:buClr>
              <a:buSzPct val="50000"/>
            </a:pPr>
            <a:r>
              <a:rPr lang="en-US" baseline="0" dirty="0" smtClean="0">
                <a:solidFill>
                  <a:srgbClr val="4F007C"/>
                </a:solidFill>
                <a:latin typeface="Calibri"/>
              </a:rPr>
              <a:t>2800</a:t>
            </a:r>
            <a:r>
              <a:rPr lang="en-US" sz="2000" baseline="0" dirty="0" smtClean="0">
                <a:solidFill>
                  <a:srgbClr val="5789D5"/>
                </a:solidFill>
                <a:latin typeface="Calibri"/>
              </a:rPr>
              <a:t> employees worldwide</a:t>
            </a:r>
          </a:p>
          <a:p>
            <a:pPr eaLnBrk="1" fontAlgn="auto" hangingPunct="1">
              <a:lnSpc>
                <a:spcPct val="95000"/>
              </a:lnSpc>
              <a:spcBef>
                <a:spcPct val="25000"/>
              </a:spcBef>
              <a:spcAft>
                <a:spcPts val="0"/>
              </a:spcAft>
              <a:buClr>
                <a:srgbClr val="4F007C"/>
              </a:buClr>
              <a:buSzPct val="50000"/>
            </a:pPr>
            <a:endParaRPr lang="en-US" sz="2000" baseline="0" dirty="0">
              <a:solidFill>
                <a:srgbClr val="5789D5"/>
              </a:solidFill>
              <a:latin typeface="Calibri"/>
            </a:endParaRPr>
          </a:p>
          <a:p>
            <a:pPr eaLnBrk="1" fontAlgn="auto" hangingPunct="1">
              <a:lnSpc>
                <a:spcPct val="95000"/>
              </a:lnSpc>
              <a:spcBef>
                <a:spcPct val="25000"/>
              </a:spcBef>
              <a:spcAft>
                <a:spcPts val="0"/>
              </a:spcAft>
              <a:buClr>
                <a:srgbClr val="4F007C"/>
              </a:buClr>
              <a:buSzPct val="50000"/>
            </a:pPr>
            <a:r>
              <a:rPr lang="en-US" sz="2000" baseline="0" dirty="0" smtClean="0">
                <a:solidFill>
                  <a:srgbClr val="5789D5"/>
                </a:solidFill>
                <a:latin typeface="Calibri"/>
              </a:rPr>
              <a:t>More </a:t>
            </a:r>
            <a:r>
              <a:rPr lang="en-US" sz="2000" baseline="0" dirty="0">
                <a:solidFill>
                  <a:srgbClr val="5789D5"/>
                </a:solidFill>
                <a:latin typeface="Calibri"/>
              </a:rPr>
              <a:t>than </a:t>
            </a:r>
            <a:r>
              <a:rPr lang="en-US" baseline="0" dirty="0" smtClean="0">
                <a:solidFill>
                  <a:srgbClr val="4F007C"/>
                </a:solidFill>
                <a:latin typeface="Calibri"/>
              </a:rPr>
              <a:t>1 million users</a:t>
            </a:r>
            <a:endParaRPr lang="en-US" sz="2000" baseline="0" dirty="0">
              <a:solidFill>
                <a:srgbClr val="5789D5"/>
              </a:solidFill>
              <a:latin typeface="Calibri"/>
            </a:endParaRPr>
          </a:p>
          <a:p>
            <a:pPr eaLnBrk="1" fontAlgn="auto" hangingPunct="1">
              <a:lnSpc>
                <a:spcPct val="95000"/>
              </a:lnSpc>
              <a:spcBef>
                <a:spcPct val="25000"/>
              </a:spcBef>
              <a:spcAft>
                <a:spcPts val="0"/>
              </a:spcAft>
              <a:buClr>
                <a:srgbClr val="4F007C"/>
              </a:buClr>
              <a:buSzPct val="50000"/>
            </a:pPr>
            <a:r>
              <a:rPr lang="en-US" sz="2000" baseline="0" dirty="0" smtClean="0">
                <a:solidFill>
                  <a:srgbClr val="5789D5"/>
                </a:solidFill>
                <a:latin typeface="Calibri"/>
              </a:rPr>
              <a:t>In </a:t>
            </a:r>
            <a:r>
              <a:rPr lang="en-US" baseline="0" dirty="0" smtClean="0">
                <a:solidFill>
                  <a:srgbClr val="4F007C"/>
                </a:solidFill>
                <a:latin typeface="Calibri"/>
              </a:rPr>
              <a:t>175</a:t>
            </a:r>
            <a:r>
              <a:rPr lang="en-US" baseline="0" dirty="0">
                <a:solidFill>
                  <a:srgbClr val="4F007C"/>
                </a:solidFill>
                <a:latin typeface="Calibri"/>
              </a:rPr>
              <a:t>+</a:t>
            </a:r>
            <a:r>
              <a:rPr lang="en-US" sz="2000" baseline="0" dirty="0">
                <a:solidFill>
                  <a:srgbClr val="5789D5"/>
                </a:solidFill>
                <a:latin typeface="Calibri"/>
              </a:rPr>
              <a:t> countries</a:t>
            </a:r>
          </a:p>
        </p:txBody>
      </p:sp>
      <p:sp>
        <p:nvSpPr>
          <p:cNvPr id="2" name="Slide Number Placeholder 1"/>
          <p:cNvSpPr>
            <a:spLocks noGrp="1"/>
          </p:cNvSpPr>
          <p:nvPr>
            <p:ph type="sldNum" sz="quarter" idx="10"/>
          </p:nvPr>
        </p:nvSpPr>
        <p:spPr/>
        <p:txBody>
          <a:bodyPr/>
          <a:lstStyle/>
          <a:p>
            <a:fld id="{659CA439-CEAC-44BC-8A31-BE089E2264D4}" type="slidenum">
              <a:rPr lang="en-ZA" smtClean="0"/>
              <a:pPr/>
              <a:t>6</a:t>
            </a:fld>
            <a:endParaRPr lang="en-ZA"/>
          </a:p>
        </p:txBody>
      </p:sp>
    </p:spTree>
    <p:extLst>
      <p:ext uri="{BB962C8B-B14F-4D97-AF65-F5344CB8AC3E}">
        <p14:creationId xmlns:p14="http://schemas.microsoft.com/office/powerpoint/2010/main" val="2101269184"/>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Example – Neural Networks</a:t>
            </a:r>
            <a:endParaRPr lang="en-ZA" dirty="0"/>
          </a:p>
        </p:txBody>
      </p:sp>
      <p:sp>
        <p:nvSpPr>
          <p:cNvPr id="5" name="Content Placeholder 4"/>
          <p:cNvSpPr>
            <a:spLocks noGrp="1"/>
          </p:cNvSpPr>
          <p:nvPr>
            <p:ph idx="1"/>
          </p:nvPr>
        </p:nvSpPr>
        <p:spPr>
          <a:xfrm>
            <a:off x="685800" y="1828800"/>
            <a:ext cx="4606280" cy="4267200"/>
          </a:xfrm>
        </p:spPr>
        <p:txBody>
          <a:bodyPr/>
          <a:lstStyle/>
          <a:p>
            <a:pPr marL="0" indent="0">
              <a:buNone/>
            </a:pPr>
            <a:r>
              <a:rPr lang="en-ZA" dirty="0" smtClean="0"/>
              <a:t>Distributed GPU Computing</a:t>
            </a:r>
          </a:p>
          <a:p>
            <a:pPr marL="0" indent="0">
              <a:buNone/>
            </a:pPr>
            <a:endParaRPr lang="en-ZA" dirty="0"/>
          </a:p>
          <a:p>
            <a:pPr marL="0" indent="0">
              <a:buNone/>
            </a:pPr>
            <a:r>
              <a:rPr lang="en-ZA" dirty="0" smtClean="0"/>
              <a:t>Goals:</a:t>
            </a:r>
          </a:p>
          <a:p>
            <a:r>
              <a:rPr lang="en-ZA" dirty="0" smtClean="0"/>
              <a:t>Combine multicore computing and GPU computing to run calculations across multiple GPUs and/or CPUs</a:t>
            </a:r>
          </a:p>
          <a:p>
            <a:pPr marL="0" indent="0">
              <a:buNone/>
            </a:pPr>
            <a:endParaRPr lang="en-ZA" dirty="0" smtClean="0"/>
          </a:p>
          <a:p>
            <a:pPr marL="0" indent="0">
              <a:buNone/>
            </a:pPr>
            <a:endParaRPr lang="en-ZA" dirty="0" smtClean="0"/>
          </a:p>
          <a:p>
            <a:endParaRPr lang="en-ZA" dirty="0"/>
          </a:p>
          <a:p>
            <a:pPr marL="0" indent="0">
              <a:buNone/>
            </a:pPr>
            <a:endParaRPr lang="en-ZA" dirty="0"/>
          </a:p>
        </p:txBody>
      </p:sp>
      <p:sp>
        <p:nvSpPr>
          <p:cNvPr id="3" name="Slide Number Placeholder 2"/>
          <p:cNvSpPr>
            <a:spLocks noGrp="1"/>
          </p:cNvSpPr>
          <p:nvPr>
            <p:ph type="sldNum" sz="quarter" idx="10"/>
          </p:nvPr>
        </p:nvSpPr>
        <p:spPr/>
        <p:txBody>
          <a:bodyPr/>
          <a:lstStyle/>
          <a:p>
            <a:pPr>
              <a:defRPr/>
            </a:pPr>
            <a:fld id="{4634D7FE-1C12-424A-B919-5E2A2809D13E}" type="slidenum">
              <a:rPr lang="en-US" altLang="en-US" smtClean="0"/>
              <a:pPr>
                <a:defRPr/>
              </a:pPr>
              <a:t>60</a:t>
            </a:fld>
            <a:endParaRPr lang="en-US" altLang="en-US"/>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204864"/>
            <a:ext cx="2831314" cy="2770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1979712" y="5833070"/>
            <a:ext cx="6096000" cy="2381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0233097"/>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Example – Neural Networks</a:t>
            </a:r>
            <a:endParaRPr lang="en-ZA" dirty="0"/>
          </a:p>
        </p:txBody>
      </p:sp>
      <p:sp>
        <p:nvSpPr>
          <p:cNvPr id="5" name="Content Placeholder 4"/>
          <p:cNvSpPr>
            <a:spLocks noGrp="1"/>
          </p:cNvSpPr>
          <p:nvPr>
            <p:ph idx="1"/>
          </p:nvPr>
        </p:nvSpPr>
        <p:spPr>
          <a:xfrm>
            <a:off x="685800" y="1828800"/>
            <a:ext cx="4606280" cy="4267200"/>
          </a:xfrm>
        </p:spPr>
        <p:txBody>
          <a:bodyPr/>
          <a:lstStyle/>
          <a:p>
            <a:pPr marL="0" indent="0">
              <a:buNone/>
            </a:pPr>
            <a:r>
              <a:rPr lang="en-ZA" dirty="0" smtClean="0"/>
              <a:t>Distributed GPU Computing</a:t>
            </a:r>
          </a:p>
          <a:p>
            <a:pPr marL="0" indent="0">
              <a:buNone/>
            </a:pPr>
            <a:endParaRPr lang="en-ZA" dirty="0"/>
          </a:p>
          <a:p>
            <a:pPr marL="0" indent="0">
              <a:buNone/>
            </a:pPr>
            <a:r>
              <a:rPr lang="en-ZA" dirty="0" smtClean="0"/>
              <a:t>Summary:</a:t>
            </a:r>
          </a:p>
          <a:p>
            <a:r>
              <a:rPr lang="en-ZA" dirty="0" smtClean="0"/>
              <a:t>Multicore computing and GPU computing can be combined to run calculations across multiple GPUs and/or CPUs</a:t>
            </a:r>
          </a:p>
          <a:p>
            <a:r>
              <a:rPr lang="en-ZA" dirty="0" smtClean="0"/>
              <a:t>GPUs and CPUs can be on a single PC or on clusters of PCs</a:t>
            </a:r>
          </a:p>
          <a:p>
            <a:r>
              <a:rPr lang="en-ZA" dirty="0" smtClean="0"/>
              <a:t>Use built-in support or divide data manually using Composites and SPMD</a:t>
            </a:r>
          </a:p>
          <a:p>
            <a:pPr marL="0" indent="0">
              <a:buNone/>
            </a:pPr>
            <a:endParaRPr lang="en-ZA" dirty="0" smtClean="0"/>
          </a:p>
          <a:p>
            <a:pPr marL="0" indent="0">
              <a:buNone/>
            </a:pPr>
            <a:endParaRPr lang="en-ZA" dirty="0" smtClean="0"/>
          </a:p>
          <a:p>
            <a:endParaRPr lang="en-ZA" dirty="0"/>
          </a:p>
          <a:p>
            <a:pPr marL="0" indent="0">
              <a:buNone/>
            </a:pPr>
            <a:endParaRPr lang="en-ZA" dirty="0"/>
          </a:p>
        </p:txBody>
      </p:sp>
      <p:sp>
        <p:nvSpPr>
          <p:cNvPr id="3" name="Slide Number Placeholder 2"/>
          <p:cNvSpPr>
            <a:spLocks noGrp="1"/>
          </p:cNvSpPr>
          <p:nvPr>
            <p:ph type="sldNum" sz="quarter" idx="10"/>
          </p:nvPr>
        </p:nvSpPr>
        <p:spPr/>
        <p:txBody>
          <a:bodyPr/>
          <a:lstStyle/>
          <a:p>
            <a:pPr>
              <a:defRPr/>
            </a:pPr>
            <a:fld id="{4634D7FE-1C12-424A-B919-5E2A2809D13E}" type="slidenum">
              <a:rPr lang="en-US" altLang="en-US" smtClean="0"/>
              <a:pPr>
                <a:defRPr/>
              </a:pPr>
              <a:t>61</a:t>
            </a:fld>
            <a:endParaRPr lang="en-US" alt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204864"/>
            <a:ext cx="2831314" cy="2770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1979712" y="5805264"/>
            <a:ext cx="6096000" cy="2381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8086601"/>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683568" y="4805323"/>
            <a:ext cx="4752528" cy="351869"/>
          </a:xfrm>
          <a:prstGeom prst="roundRect">
            <a:avLst/>
          </a:prstGeom>
          <a:solidFill>
            <a:schemeClr val="accent2">
              <a:lumMod val="40000"/>
              <a:lumOff val="60000"/>
            </a:schemeClr>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200" b="0" i="0" u="none" strike="noStrike" cap="none" normalizeH="0" baseline="-25000" dirty="0" smtClean="0">
              <a:ln>
                <a:noFill/>
              </a:ln>
              <a:solidFill>
                <a:schemeClr val="tx1"/>
              </a:solidFill>
              <a:effectLst/>
              <a:latin typeface="Times" pitchFamily="18" charset="0"/>
            </a:endParaRPr>
          </a:p>
        </p:txBody>
      </p:sp>
      <p:sp>
        <p:nvSpPr>
          <p:cNvPr id="2" name="Title 1"/>
          <p:cNvSpPr>
            <a:spLocks noGrp="1"/>
          </p:cNvSpPr>
          <p:nvPr>
            <p:ph type="title"/>
          </p:nvPr>
        </p:nvSpPr>
        <p:spPr/>
        <p:txBody>
          <a:bodyPr/>
          <a:lstStyle/>
          <a:p>
            <a:r>
              <a:rPr lang="en-GB" sz="3600" dirty="0" smtClean="0">
                <a:solidFill>
                  <a:schemeClr val="tx2"/>
                </a:solidFill>
              </a:rPr>
              <a:t>A</a:t>
            </a:r>
            <a:r>
              <a:rPr lang="en-GB" sz="3600" dirty="0" smtClean="0"/>
              <a:t>genda</a:t>
            </a:r>
            <a:endParaRPr lang="en-GB" sz="3600" dirty="0"/>
          </a:p>
        </p:txBody>
      </p:sp>
      <p:sp>
        <p:nvSpPr>
          <p:cNvPr id="3" name="Content Placeholder 2"/>
          <p:cNvSpPr>
            <a:spLocks noGrp="1"/>
          </p:cNvSpPr>
          <p:nvPr>
            <p:ph idx="1"/>
          </p:nvPr>
        </p:nvSpPr>
        <p:spPr/>
        <p:txBody>
          <a:bodyPr/>
          <a:lstStyle/>
          <a:p>
            <a:r>
              <a:rPr lang="en-GB" dirty="0" smtClean="0"/>
              <a:t>Introduction</a:t>
            </a:r>
          </a:p>
          <a:p>
            <a:r>
              <a:rPr lang="en-GB" dirty="0" smtClean="0"/>
              <a:t>Introduction to Parallel Computing</a:t>
            </a:r>
          </a:p>
          <a:p>
            <a:r>
              <a:rPr lang="en-GB" dirty="0" smtClean="0"/>
              <a:t>Built in Parallel Support</a:t>
            </a:r>
          </a:p>
          <a:p>
            <a:r>
              <a:rPr lang="en-GB" dirty="0" smtClean="0"/>
              <a:t>Composite Arrays and Batch Processing</a:t>
            </a:r>
          </a:p>
          <a:p>
            <a:r>
              <a:rPr lang="en-GB" dirty="0" smtClean="0"/>
              <a:t>Using GPUs</a:t>
            </a:r>
          </a:p>
          <a:p>
            <a:r>
              <a:rPr lang="en-GB" dirty="0" smtClean="0"/>
              <a:t>Built in GPU Support</a:t>
            </a:r>
          </a:p>
          <a:p>
            <a:r>
              <a:rPr lang="en-GB" dirty="0" smtClean="0"/>
              <a:t>GPU Arrays</a:t>
            </a:r>
          </a:p>
          <a:p>
            <a:r>
              <a:rPr lang="en-GB" dirty="0" smtClean="0"/>
              <a:t>Distributed GPU Computing</a:t>
            </a:r>
          </a:p>
          <a:p>
            <a:r>
              <a:rPr lang="en-GB" dirty="0" smtClean="0"/>
              <a:t>Scaling Up to a Cluster</a:t>
            </a:r>
          </a:p>
          <a:p>
            <a:r>
              <a:rPr lang="en-GB" dirty="0" smtClean="0"/>
              <a:t>Concluding Remarks</a:t>
            </a:r>
          </a:p>
        </p:txBody>
      </p:sp>
      <p:sp>
        <p:nvSpPr>
          <p:cNvPr id="4" name="Slide Number Placeholder 3"/>
          <p:cNvSpPr>
            <a:spLocks noGrp="1"/>
          </p:cNvSpPr>
          <p:nvPr>
            <p:ph type="sldNum" sz="quarter" idx="10"/>
          </p:nvPr>
        </p:nvSpPr>
        <p:spPr>
          <a:xfrm>
            <a:off x="7848600" y="6553200"/>
            <a:ext cx="990600" cy="304800"/>
          </a:xfrm>
        </p:spPr>
        <p:txBody>
          <a:bodyPr/>
          <a:lstStyle/>
          <a:p>
            <a:pPr>
              <a:defRPr/>
            </a:pPr>
            <a:fld id="{4301CAFF-952E-46F9-B5CA-0EB4370FF6BB}" type="slidenum">
              <a:rPr lang="en-US" altLang="en-US" smtClean="0"/>
              <a:pPr>
                <a:defRPr/>
              </a:pPr>
              <a:t>62</a:t>
            </a:fld>
            <a:endParaRPr lang="en-US" altLang="en-US" dirty="0"/>
          </a:p>
        </p:txBody>
      </p:sp>
    </p:spTree>
    <p:extLst>
      <p:ext uri="{BB962C8B-B14F-4D97-AF65-F5344CB8AC3E}">
        <p14:creationId xmlns:p14="http://schemas.microsoft.com/office/powerpoint/2010/main" val="3763698477"/>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smtClean="0"/>
              <a:t>Use MATLAB Distributed Computing Server </a:t>
            </a:r>
          </a:p>
        </p:txBody>
      </p:sp>
      <p:pic>
        <p:nvPicPr>
          <p:cNvPr id="7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8907" y="2045648"/>
            <a:ext cx="2038350" cy="343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2477" y="2982273"/>
            <a:ext cx="829310" cy="116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 name="Folded Corner 131"/>
          <p:cNvSpPr/>
          <p:nvPr/>
        </p:nvSpPr>
        <p:spPr>
          <a:xfrm rot="10800000" flipH="1" flipV="1">
            <a:off x="2662236" y="5255490"/>
            <a:ext cx="742971" cy="405758"/>
          </a:xfrm>
          <a:prstGeom prst="foldedCorner">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solidFill>
                  <a:schemeClr val="tx1"/>
                </a:solidFill>
                <a:latin typeface="Arial Narrow" pitchFamily="34" charset="0"/>
                <a:cs typeface="Arial" pitchFamily="34" charset="0"/>
              </a:rPr>
              <a:t>Local</a:t>
            </a:r>
          </a:p>
        </p:txBody>
      </p:sp>
      <p:sp>
        <p:nvSpPr>
          <p:cNvPr id="130" name="Flowchart: Multidocument 129"/>
          <p:cNvSpPr/>
          <p:nvPr/>
        </p:nvSpPr>
        <p:spPr>
          <a:xfrm>
            <a:off x="3176586" y="4188686"/>
            <a:ext cx="963366" cy="762004"/>
          </a:xfrm>
          <a:prstGeom prst="flowChartMultidocumen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latin typeface="Arial Narrow" pitchFamily="34" charset="0"/>
                <a:cs typeface="Calibri" pitchFamily="34" charset="0"/>
              </a:rPr>
              <a:t>MATLAB</a:t>
            </a:r>
            <a:r>
              <a:rPr lang="en-US" sz="1400" b="1" dirty="0" smtClean="0">
                <a:latin typeface="Calibri" pitchFamily="34" charset="0"/>
                <a:cs typeface="Calibri" pitchFamily="34" charset="0"/>
              </a:rPr>
              <a:t> code</a:t>
            </a:r>
          </a:p>
        </p:txBody>
      </p:sp>
      <p:sp>
        <p:nvSpPr>
          <p:cNvPr id="3" name="Slide Number Placeholder 2"/>
          <p:cNvSpPr>
            <a:spLocks noGrp="1"/>
          </p:cNvSpPr>
          <p:nvPr>
            <p:ph type="sldNum" sz="quarter" idx="10"/>
          </p:nvPr>
        </p:nvSpPr>
        <p:spPr/>
        <p:txBody>
          <a:bodyPr/>
          <a:lstStyle/>
          <a:p>
            <a:pPr>
              <a:defRPr/>
            </a:pPr>
            <a:fld id="{4301CAFF-952E-46F9-B5CA-0EB4370FF6BB}" type="slidenum">
              <a:rPr lang="en-US" altLang="en-US" smtClean="0"/>
              <a:pPr>
                <a:defRPr/>
              </a:pPr>
              <a:t>63</a:t>
            </a:fld>
            <a:endParaRPr lang="en-US" altLang="en-US"/>
          </a:p>
        </p:txBody>
      </p:sp>
      <p:sp>
        <p:nvSpPr>
          <p:cNvPr id="10" name="Content Placeholder 9"/>
          <p:cNvSpPr txBox="1">
            <a:spLocks/>
          </p:cNvSpPr>
          <p:nvPr/>
        </p:nvSpPr>
        <p:spPr>
          <a:xfrm>
            <a:off x="5764088" y="1943098"/>
            <a:ext cx="3200400" cy="464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SzPct val="75000"/>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5000"/>
              </a:lnSpc>
              <a:spcBef>
                <a:spcPct val="20000"/>
              </a:spcBef>
              <a:buClr>
                <a:schemeClr val="tx2"/>
              </a:buClr>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5000"/>
              </a:lnSpc>
              <a:spcBef>
                <a:spcPct val="20000"/>
              </a:spcBef>
              <a:buClr>
                <a:schemeClr val="tx2"/>
              </a:buClr>
              <a:buSzPct val="75000"/>
              <a:buFont typeface="Wingdings" pitchFamily="2" charset="2"/>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5000"/>
              </a:lnSpc>
              <a:spcBef>
                <a:spcPct val="20000"/>
              </a:spcBef>
              <a:buFont typeface="Arial" pitchFamily="34" charset="0"/>
              <a:buNone/>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5000"/>
              </a:lnSpc>
              <a:spcBef>
                <a:spcPct val="20000"/>
              </a:spcBef>
              <a:buClr>
                <a:schemeClr val="tx2"/>
              </a:buClr>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baseline="0" dirty="0" smtClean="0">
                <a:solidFill>
                  <a:schemeClr val="tx2"/>
                </a:solidFill>
              </a:rPr>
              <a:t>Prototype code</a:t>
            </a:r>
          </a:p>
          <a:p>
            <a:pPr marL="0" indent="0">
              <a:buNone/>
            </a:pPr>
            <a:endParaRPr lang="en-US" baseline="0" dirty="0">
              <a:solidFill>
                <a:schemeClr val="tx2"/>
              </a:solidFill>
            </a:endParaRPr>
          </a:p>
        </p:txBody>
      </p:sp>
    </p:spTree>
    <p:extLst>
      <p:ext uri="{BB962C8B-B14F-4D97-AF65-F5344CB8AC3E}">
        <p14:creationId xmlns:p14="http://schemas.microsoft.com/office/powerpoint/2010/main" val="2985606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0" grpId="0" animBg="1"/>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smtClean="0"/>
              <a:t>Use MATLAB Distributed Computing Server </a:t>
            </a:r>
          </a:p>
        </p:txBody>
      </p:sp>
      <p:sp>
        <p:nvSpPr>
          <p:cNvPr id="131" name="Folded Corner 130"/>
          <p:cNvSpPr/>
          <p:nvPr/>
        </p:nvSpPr>
        <p:spPr>
          <a:xfrm rot="10800000" flipH="1" flipV="1">
            <a:off x="2627784" y="5723698"/>
            <a:ext cx="742971" cy="405758"/>
          </a:xfrm>
          <a:prstGeom prst="foldedCorner">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solidFill>
                  <a:schemeClr val="tx1"/>
                </a:solidFill>
                <a:latin typeface="Arial Narrow" pitchFamily="34" charset="0"/>
                <a:cs typeface="Arial" pitchFamily="34" charset="0"/>
              </a:rPr>
              <a:t>Cluster</a:t>
            </a:r>
          </a:p>
        </p:txBody>
      </p:sp>
      <p:pic>
        <p:nvPicPr>
          <p:cNvPr id="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2132856"/>
            <a:ext cx="2038679" cy="3438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1759" y="3167906"/>
            <a:ext cx="259080" cy="1717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pPr>
              <a:defRPr/>
            </a:pPr>
            <a:fld id="{4301CAFF-952E-46F9-B5CA-0EB4370FF6BB}" type="slidenum">
              <a:rPr lang="en-US" altLang="en-US" smtClean="0"/>
              <a:pPr>
                <a:defRPr/>
              </a:pPr>
              <a:t>64</a:t>
            </a:fld>
            <a:endParaRPr lang="en-US" altLang="en-US"/>
          </a:p>
        </p:txBody>
      </p:sp>
      <p:sp>
        <p:nvSpPr>
          <p:cNvPr id="10" name="Content Placeholder 9"/>
          <p:cNvSpPr txBox="1">
            <a:spLocks/>
          </p:cNvSpPr>
          <p:nvPr/>
        </p:nvSpPr>
        <p:spPr>
          <a:xfrm>
            <a:off x="5764088" y="1943098"/>
            <a:ext cx="3200400" cy="464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SzPct val="75000"/>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5000"/>
              </a:lnSpc>
              <a:spcBef>
                <a:spcPct val="20000"/>
              </a:spcBef>
              <a:buClr>
                <a:schemeClr val="tx2"/>
              </a:buClr>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5000"/>
              </a:lnSpc>
              <a:spcBef>
                <a:spcPct val="20000"/>
              </a:spcBef>
              <a:buClr>
                <a:schemeClr val="tx2"/>
              </a:buClr>
              <a:buSzPct val="75000"/>
              <a:buFont typeface="Wingdings" pitchFamily="2" charset="2"/>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5000"/>
              </a:lnSpc>
              <a:spcBef>
                <a:spcPct val="20000"/>
              </a:spcBef>
              <a:buFont typeface="Arial" pitchFamily="34" charset="0"/>
              <a:buNone/>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5000"/>
              </a:lnSpc>
              <a:spcBef>
                <a:spcPct val="20000"/>
              </a:spcBef>
              <a:buClr>
                <a:schemeClr val="tx2"/>
              </a:buClr>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baseline="0" dirty="0" smtClean="0">
                <a:solidFill>
                  <a:schemeClr val="tx2"/>
                </a:solidFill>
              </a:rPr>
              <a:t>Prototype code</a:t>
            </a:r>
          </a:p>
          <a:p>
            <a:pPr marL="457200" indent="-457200">
              <a:buFont typeface="+mj-lt"/>
              <a:buAutoNum type="arabicPeriod"/>
            </a:pPr>
            <a:endParaRPr lang="en-US" baseline="0" dirty="0">
              <a:solidFill>
                <a:schemeClr val="tx2"/>
              </a:solidFill>
            </a:endParaRPr>
          </a:p>
          <a:p>
            <a:pPr marL="457200" indent="-457200">
              <a:buFont typeface="+mj-lt"/>
              <a:buAutoNum type="arabicPeriod"/>
            </a:pPr>
            <a:r>
              <a:rPr lang="en-US" baseline="0" dirty="0" smtClean="0">
                <a:solidFill>
                  <a:schemeClr val="tx2"/>
                </a:solidFill>
              </a:rPr>
              <a:t>Get access to an enabled cluster</a:t>
            </a:r>
          </a:p>
          <a:p>
            <a:pPr marL="457200" indent="-457200">
              <a:buFont typeface="+mj-lt"/>
              <a:buAutoNum type="arabicPeriod"/>
            </a:pPr>
            <a:endParaRPr lang="en-US" baseline="0" dirty="0">
              <a:solidFill>
                <a:schemeClr val="tx2"/>
              </a:solidFill>
            </a:endParaRPr>
          </a:p>
          <a:p>
            <a:pPr marL="0" indent="0">
              <a:buNone/>
            </a:pPr>
            <a:endParaRPr lang="en-US" dirty="0" smtClean="0">
              <a:solidFill>
                <a:schemeClr val="bg1">
                  <a:lumMod val="85000"/>
                </a:schemeClr>
              </a:solidFill>
            </a:endParaRPr>
          </a:p>
        </p:txBody>
      </p:sp>
    </p:spTree>
    <p:extLst>
      <p:ext uri="{BB962C8B-B14F-4D97-AF65-F5344CB8AC3E}">
        <p14:creationId xmlns:p14="http://schemas.microsoft.com/office/powerpoint/2010/main" val="2819656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smtClean="0"/>
              <a:t>Use MATLAB Distributed Computing Server </a:t>
            </a:r>
          </a:p>
        </p:txBody>
      </p:sp>
      <p:pic>
        <p:nvPicPr>
          <p:cNvPr id="1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0136" y="1988840"/>
            <a:ext cx="2038679" cy="3438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4111" y="3023890"/>
            <a:ext cx="259080" cy="1717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7"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988840"/>
            <a:ext cx="2038350" cy="343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8" name="Group 147"/>
          <p:cNvGrpSpPr>
            <a:grpSpLocks noChangeAspect="1"/>
          </p:cNvGrpSpPr>
          <p:nvPr/>
        </p:nvGrpSpPr>
        <p:grpSpPr>
          <a:xfrm rot="10800000">
            <a:off x="2452937" y="4740930"/>
            <a:ext cx="457199" cy="449100"/>
            <a:chOff x="3453765" y="3807425"/>
            <a:chExt cx="571500" cy="561375"/>
          </a:xfrm>
        </p:grpSpPr>
        <p:sp>
          <p:nvSpPr>
            <p:cNvPr id="149" name="AutoShape 130"/>
            <p:cNvSpPr>
              <a:spLocks noChangeArrowheads="1"/>
            </p:cNvSpPr>
            <p:nvPr/>
          </p:nvSpPr>
          <p:spPr bwMode="auto">
            <a:xfrm>
              <a:off x="3453765" y="3807425"/>
              <a:ext cx="571500" cy="25400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2 w 21600"/>
                <a:gd name="T13" fmla="*/ 6480 h 21600"/>
                <a:gd name="T14" fmla="*/ 20160 w 21600"/>
                <a:gd name="T15" fmla="*/ 15120 h 21600"/>
              </a:gdLst>
              <a:ahLst/>
              <a:cxnLst>
                <a:cxn ang="T8">
                  <a:pos x="T0" y="T1"/>
                </a:cxn>
                <a:cxn ang="T9">
                  <a:pos x="T2" y="T3"/>
                </a:cxn>
                <a:cxn ang="T10">
                  <a:pos x="T4" y="T5"/>
                </a:cxn>
                <a:cxn ang="T11">
                  <a:pos x="T6" y="T7"/>
                </a:cxn>
              </a:cxnLst>
              <a:rect l="T12" t="T13" r="T14" b="T15"/>
              <a:pathLst>
                <a:path w="21600" h="21600">
                  <a:moveTo>
                    <a:pt x="18062" y="0"/>
                  </a:moveTo>
                  <a:lnTo>
                    <a:pt x="18062" y="6448"/>
                  </a:lnTo>
                  <a:lnTo>
                    <a:pt x="3375" y="6448"/>
                  </a:lnTo>
                  <a:lnTo>
                    <a:pt x="3375" y="15152"/>
                  </a:lnTo>
                  <a:lnTo>
                    <a:pt x="18062" y="15152"/>
                  </a:lnTo>
                  <a:lnTo>
                    <a:pt x="18062" y="21600"/>
                  </a:lnTo>
                  <a:lnTo>
                    <a:pt x="21600" y="10800"/>
                  </a:lnTo>
                  <a:close/>
                </a:path>
                <a:path w="21600" h="21600">
                  <a:moveTo>
                    <a:pt x="1350" y="6448"/>
                  </a:moveTo>
                  <a:lnTo>
                    <a:pt x="1350" y="15152"/>
                  </a:lnTo>
                  <a:lnTo>
                    <a:pt x="2700" y="15152"/>
                  </a:lnTo>
                  <a:lnTo>
                    <a:pt x="2700" y="6448"/>
                  </a:lnTo>
                  <a:close/>
                </a:path>
                <a:path w="21600" h="21600">
                  <a:moveTo>
                    <a:pt x="0" y="6448"/>
                  </a:moveTo>
                  <a:lnTo>
                    <a:pt x="0" y="15152"/>
                  </a:lnTo>
                  <a:lnTo>
                    <a:pt x="675" y="15152"/>
                  </a:lnTo>
                  <a:lnTo>
                    <a:pt x="675" y="6448"/>
                  </a:lnTo>
                  <a:close/>
                </a:path>
              </a:pathLst>
            </a:custGeom>
            <a:solidFill>
              <a:schemeClr val="accent4">
                <a:lumMod val="60000"/>
                <a:lumOff val="40000"/>
              </a:schemeClr>
            </a:solidFill>
            <a:ln w="9525" algn="ctr">
              <a:noFill/>
              <a:miter lim="800000"/>
              <a:headEnd/>
              <a:tailEnd/>
            </a:ln>
          </p:spPr>
          <p:txBody>
            <a:bodyPr wrap="none" anchor="ctr"/>
            <a:lstStyle/>
            <a:p>
              <a:pPr algn="ctr" eaLnBrk="0" fontAlgn="base" hangingPunct="0">
                <a:spcBef>
                  <a:spcPct val="0"/>
                </a:spcBef>
                <a:spcAft>
                  <a:spcPct val="0"/>
                </a:spcAft>
              </a:pPr>
              <a:endParaRPr lang="en-US" sz="1400" b="1">
                <a:solidFill>
                  <a:srgbClr val="000000"/>
                </a:solidFill>
              </a:endParaRPr>
            </a:p>
          </p:txBody>
        </p:sp>
        <p:sp>
          <p:nvSpPr>
            <p:cNvPr id="150" name="AutoShape 179"/>
            <p:cNvSpPr>
              <a:spLocks noChangeArrowheads="1"/>
            </p:cNvSpPr>
            <p:nvPr/>
          </p:nvSpPr>
          <p:spPr bwMode="auto">
            <a:xfrm flipH="1">
              <a:off x="3463290" y="4114800"/>
              <a:ext cx="552450" cy="25400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2 w 21600"/>
                <a:gd name="T13" fmla="*/ 6480 h 21600"/>
                <a:gd name="T14" fmla="*/ 20160 w 21600"/>
                <a:gd name="T15" fmla="*/ 15120 h 21600"/>
              </a:gdLst>
              <a:ahLst/>
              <a:cxnLst>
                <a:cxn ang="T8">
                  <a:pos x="T0" y="T1"/>
                </a:cxn>
                <a:cxn ang="T9">
                  <a:pos x="T2" y="T3"/>
                </a:cxn>
                <a:cxn ang="T10">
                  <a:pos x="T4" y="T5"/>
                </a:cxn>
                <a:cxn ang="T11">
                  <a:pos x="T6" y="T7"/>
                </a:cxn>
              </a:cxnLst>
              <a:rect l="T12" t="T13" r="T14" b="T15"/>
              <a:pathLst>
                <a:path w="21600" h="21600">
                  <a:moveTo>
                    <a:pt x="18062" y="0"/>
                  </a:moveTo>
                  <a:lnTo>
                    <a:pt x="18062" y="6448"/>
                  </a:lnTo>
                  <a:lnTo>
                    <a:pt x="3375" y="6448"/>
                  </a:lnTo>
                  <a:lnTo>
                    <a:pt x="3375" y="15152"/>
                  </a:lnTo>
                  <a:lnTo>
                    <a:pt x="18062" y="15152"/>
                  </a:lnTo>
                  <a:lnTo>
                    <a:pt x="18062" y="21600"/>
                  </a:lnTo>
                  <a:lnTo>
                    <a:pt x="21600" y="10800"/>
                  </a:lnTo>
                  <a:close/>
                </a:path>
                <a:path w="21600" h="21600">
                  <a:moveTo>
                    <a:pt x="1350" y="6448"/>
                  </a:moveTo>
                  <a:lnTo>
                    <a:pt x="1350" y="15152"/>
                  </a:lnTo>
                  <a:lnTo>
                    <a:pt x="2700" y="15152"/>
                  </a:lnTo>
                  <a:lnTo>
                    <a:pt x="2700" y="6448"/>
                  </a:lnTo>
                  <a:close/>
                </a:path>
                <a:path w="21600" h="21600">
                  <a:moveTo>
                    <a:pt x="0" y="6448"/>
                  </a:moveTo>
                  <a:lnTo>
                    <a:pt x="0" y="15152"/>
                  </a:lnTo>
                  <a:lnTo>
                    <a:pt x="675" y="15152"/>
                  </a:lnTo>
                  <a:lnTo>
                    <a:pt x="675" y="6448"/>
                  </a:lnTo>
                  <a:close/>
                </a:path>
              </a:pathLst>
            </a:custGeom>
            <a:solidFill>
              <a:schemeClr val="accent4"/>
            </a:solidFill>
            <a:ln w="9525" algn="ctr">
              <a:noFill/>
              <a:miter lim="800000"/>
              <a:headEnd/>
              <a:tailEnd/>
            </a:ln>
          </p:spPr>
          <p:txBody>
            <a:bodyPr wrap="none" anchor="ctr"/>
            <a:lstStyle/>
            <a:p>
              <a:pPr algn="ctr" eaLnBrk="0" fontAlgn="base" hangingPunct="0">
                <a:spcBef>
                  <a:spcPct val="0"/>
                </a:spcBef>
                <a:spcAft>
                  <a:spcPct val="0"/>
                </a:spcAft>
              </a:pPr>
              <a:endParaRPr lang="en-US" sz="1400" b="1">
                <a:solidFill>
                  <a:srgbClr val="000000"/>
                </a:solidFill>
              </a:endParaRPr>
            </a:p>
          </p:txBody>
        </p:sp>
      </p:grpSp>
      <p:pic>
        <p:nvPicPr>
          <p:cNvPr id="151"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9106" y="2925465"/>
            <a:ext cx="829310" cy="116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2" name="Folded Corner 151"/>
          <p:cNvSpPr/>
          <p:nvPr/>
        </p:nvSpPr>
        <p:spPr>
          <a:xfrm rot="10800000" flipH="1" flipV="1">
            <a:off x="1538865" y="5198682"/>
            <a:ext cx="742971" cy="405758"/>
          </a:xfrm>
          <a:prstGeom prst="foldedCorner">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solidFill>
                  <a:schemeClr val="tx1"/>
                </a:solidFill>
                <a:latin typeface="Arial Narrow" pitchFamily="34" charset="0"/>
                <a:cs typeface="Arial" pitchFamily="34" charset="0"/>
              </a:rPr>
              <a:t>Local</a:t>
            </a:r>
          </a:p>
        </p:txBody>
      </p:sp>
      <p:sp>
        <p:nvSpPr>
          <p:cNvPr id="153" name="Flowchart: Multidocument 152"/>
          <p:cNvSpPr/>
          <p:nvPr/>
        </p:nvSpPr>
        <p:spPr>
          <a:xfrm>
            <a:off x="2053215" y="4131878"/>
            <a:ext cx="963366" cy="762004"/>
          </a:xfrm>
          <a:prstGeom prst="flowChartMultidocumen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latin typeface="Arial Narrow" pitchFamily="34" charset="0"/>
                <a:cs typeface="Calibri" pitchFamily="34" charset="0"/>
              </a:rPr>
              <a:t>MATLAB</a:t>
            </a:r>
            <a:r>
              <a:rPr lang="en-US" sz="1400" b="1" dirty="0" smtClean="0">
                <a:latin typeface="Calibri" pitchFamily="34" charset="0"/>
                <a:cs typeface="Calibri" pitchFamily="34" charset="0"/>
              </a:rPr>
              <a:t> code</a:t>
            </a:r>
          </a:p>
        </p:txBody>
      </p:sp>
      <p:sp>
        <p:nvSpPr>
          <p:cNvPr id="154" name="Folded Corner 153"/>
          <p:cNvSpPr/>
          <p:nvPr/>
        </p:nvSpPr>
        <p:spPr>
          <a:xfrm rot="10800000" flipH="1" flipV="1">
            <a:off x="2910136" y="5579682"/>
            <a:ext cx="742971" cy="405758"/>
          </a:xfrm>
          <a:prstGeom prst="foldedCorner">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solidFill>
                  <a:schemeClr val="tx1"/>
                </a:solidFill>
                <a:latin typeface="Arial Narrow" pitchFamily="34" charset="0"/>
                <a:cs typeface="Arial" pitchFamily="34" charset="0"/>
              </a:rPr>
              <a:t>Cluster</a:t>
            </a:r>
          </a:p>
        </p:txBody>
      </p:sp>
      <p:sp>
        <p:nvSpPr>
          <p:cNvPr id="15" name="Content Placeholder 9"/>
          <p:cNvSpPr txBox="1">
            <a:spLocks/>
          </p:cNvSpPr>
          <p:nvPr/>
        </p:nvSpPr>
        <p:spPr>
          <a:xfrm>
            <a:off x="5764088" y="1943098"/>
            <a:ext cx="3200400" cy="464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SzPct val="75000"/>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5000"/>
              </a:lnSpc>
              <a:spcBef>
                <a:spcPct val="20000"/>
              </a:spcBef>
              <a:buClr>
                <a:schemeClr val="tx2"/>
              </a:buClr>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5000"/>
              </a:lnSpc>
              <a:spcBef>
                <a:spcPct val="20000"/>
              </a:spcBef>
              <a:buClr>
                <a:schemeClr val="tx2"/>
              </a:buClr>
              <a:buSzPct val="75000"/>
              <a:buFont typeface="Wingdings" pitchFamily="2" charset="2"/>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5000"/>
              </a:lnSpc>
              <a:spcBef>
                <a:spcPct val="20000"/>
              </a:spcBef>
              <a:buFont typeface="Arial" pitchFamily="34" charset="0"/>
              <a:buNone/>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5000"/>
              </a:lnSpc>
              <a:spcBef>
                <a:spcPct val="20000"/>
              </a:spcBef>
              <a:buClr>
                <a:schemeClr val="tx2"/>
              </a:buClr>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baseline="0" dirty="0" smtClean="0">
                <a:solidFill>
                  <a:schemeClr val="tx2"/>
                </a:solidFill>
              </a:rPr>
              <a:t>Prototype code</a:t>
            </a:r>
          </a:p>
          <a:p>
            <a:pPr marL="457200" indent="-457200">
              <a:buFont typeface="+mj-lt"/>
              <a:buAutoNum type="arabicPeriod"/>
            </a:pPr>
            <a:endParaRPr lang="en-US" baseline="0" dirty="0">
              <a:solidFill>
                <a:schemeClr val="tx2"/>
              </a:solidFill>
            </a:endParaRPr>
          </a:p>
          <a:p>
            <a:pPr marL="457200" indent="-457200">
              <a:buFont typeface="+mj-lt"/>
              <a:buAutoNum type="arabicPeriod"/>
            </a:pPr>
            <a:r>
              <a:rPr lang="en-US" baseline="0" dirty="0" smtClean="0">
                <a:solidFill>
                  <a:schemeClr val="tx2"/>
                </a:solidFill>
              </a:rPr>
              <a:t>Get access to an enabled cluster</a:t>
            </a:r>
          </a:p>
          <a:p>
            <a:pPr marL="457200" indent="-457200">
              <a:buFont typeface="+mj-lt"/>
              <a:buAutoNum type="arabicPeriod"/>
            </a:pPr>
            <a:endParaRPr lang="en-US" baseline="0" dirty="0">
              <a:solidFill>
                <a:schemeClr val="tx2"/>
              </a:solidFill>
            </a:endParaRPr>
          </a:p>
          <a:p>
            <a:pPr marL="457200" indent="-457200">
              <a:buFont typeface="+mj-lt"/>
              <a:buAutoNum type="arabicPeriod"/>
            </a:pPr>
            <a:r>
              <a:rPr lang="en-US" baseline="0" dirty="0" smtClean="0">
                <a:solidFill>
                  <a:schemeClr val="tx2"/>
                </a:solidFill>
              </a:rPr>
              <a:t>Switch cluster profile to run on cluster resources</a:t>
            </a:r>
          </a:p>
          <a:p>
            <a:pPr marL="0" indent="0">
              <a:buNone/>
            </a:pPr>
            <a:endParaRPr lang="en-US" dirty="0" smtClean="0">
              <a:solidFill>
                <a:schemeClr val="bg1">
                  <a:lumMod val="85000"/>
                </a:schemeClr>
              </a:solidFill>
            </a:endParaRPr>
          </a:p>
        </p:txBody>
      </p:sp>
      <p:sp>
        <p:nvSpPr>
          <p:cNvPr id="4" name="Slide Number Placeholder 3"/>
          <p:cNvSpPr>
            <a:spLocks noGrp="1"/>
          </p:cNvSpPr>
          <p:nvPr>
            <p:ph type="sldNum" sz="quarter" idx="10"/>
          </p:nvPr>
        </p:nvSpPr>
        <p:spPr/>
        <p:txBody>
          <a:bodyPr/>
          <a:lstStyle/>
          <a:p>
            <a:pPr>
              <a:defRPr/>
            </a:pPr>
            <a:fld id="{4301CAFF-952E-46F9-B5CA-0EB4370FF6BB}" type="slidenum">
              <a:rPr lang="en-US" altLang="en-US" smtClean="0"/>
              <a:pPr>
                <a:defRPr/>
              </a:pPr>
              <a:t>65</a:t>
            </a:fld>
            <a:endParaRPr lang="en-US" altLang="en-US"/>
          </a:p>
        </p:txBody>
      </p:sp>
    </p:spTree>
    <p:extLst>
      <p:ext uri="{BB962C8B-B14F-4D97-AF65-F5344CB8AC3E}">
        <p14:creationId xmlns:p14="http://schemas.microsoft.com/office/powerpoint/2010/main" val="2857995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66667E-6 2.59259E-6 L -0.15104 -0.05185 " pathEditMode="relative" rAng="0" ptsTypes="AA">
                                      <p:cBhvr>
                                        <p:cTn id="6" dur="2000" fill="hold"/>
                                        <p:tgtEl>
                                          <p:spTgt spid="154"/>
                                        </p:tgtEl>
                                        <p:attrNameLst>
                                          <p:attrName>ppt_x</p:attrName>
                                          <p:attrName>ppt_y</p:attrName>
                                        </p:attrNameLst>
                                      </p:cBhvr>
                                      <p:rCtr x="-7552" y="-2593"/>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6"/>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51"/>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5E-6 -2.22222E-6 L 0.27239 -2.22222E-6 " pathEditMode="relative" rAng="0" ptsTypes="AA">
                                      <p:cBhvr>
                                        <p:cTn id="18" dur="2000" fill="hold"/>
                                        <p:tgtEl>
                                          <p:spTgt spid="153"/>
                                        </p:tgtEl>
                                        <p:attrNameLst>
                                          <p:attrName>ppt_x</p:attrName>
                                          <p:attrName>ppt_y</p:attrName>
                                        </p:attrNameLst>
                                      </p:cBhvr>
                                      <p:rCtr x="13611" y="0"/>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animBg="1"/>
      <p:bldP spid="15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Migrate from Desktop to Cluster</a:t>
            </a:r>
            <a:br>
              <a:rPr lang="en-US" dirty="0" smtClean="0"/>
            </a:br>
            <a:r>
              <a:rPr lang="en-US" sz="2000" dirty="0" smtClean="0">
                <a:solidFill>
                  <a:schemeClr val="accent4"/>
                </a:solidFill>
              </a:rPr>
              <a:t>Scale</a:t>
            </a:r>
            <a:r>
              <a:rPr lang="en-US" dirty="0" smtClean="0"/>
              <a:t> </a:t>
            </a:r>
            <a:r>
              <a:rPr lang="en-US" sz="2000" dirty="0" smtClean="0">
                <a:solidFill>
                  <a:schemeClr val="accent4"/>
                </a:solidFill>
              </a:rPr>
              <a:t>to computer cluster</a:t>
            </a:r>
            <a:endParaRPr lang="en-US" dirty="0"/>
          </a:p>
        </p:txBody>
      </p:sp>
      <p:sp>
        <p:nvSpPr>
          <p:cNvPr id="6" name="Content Placeholder 5"/>
          <p:cNvSpPr>
            <a:spLocks noGrp="1"/>
          </p:cNvSpPr>
          <p:nvPr>
            <p:ph idx="1"/>
          </p:nvPr>
        </p:nvSpPr>
        <p:spPr>
          <a:xfrm>
            <a:off x="457200" y="2514600"/>
            <a:ext cx="3352800" cy="4038600"/>
          </a:xfrm>
        </p:spPr>
        <p:txBody>
          <a:bodyPr/>
          <a:lstStyle/>
          <a:p>
            <a:r>
              <a:rPr lang="en-US" dirty="0" smtClean="0"/>
              <a:t>Desktop interface</a:t>
            </a:r>
          </a:p>
          <a:p>
            <a:pPr lvl="1"/>
            <a:r>
              <a:rPr lang="en-US" dirty="0" smtClean="0"/>
              <a:t>Set defaults</a:t>
            </a:r>
          </a:p>
          <a:p>
            <a:pPr lvl="1"/>
            <a:r>
              <a:rPr lang="en-US" dirty="0" smtClean="0"/>
              <a:t>Discover clusters</a:t>
            </a:r>
          </a:p>
          <a:p>
            <a:pPr lvl="1"/>
            <a:r>
              <a:rPr lang="en-US" dirty="0" smtClean="0"/>
              <a:t>Manage profiles</a:t>
            </a:r>
          </a:p>
          <a:p>
            <a:pPr lvl="1"/>
            <a:r>
              <a:rPr lang="en-US" dirty="0" smtClean="0"/>
              <a:t>Monitor jobs</a:t>
            </a:r>
          </a:p>
          <a:p>
            <a:pPr lvl="1"/>
            <a:endParaRPr lang="en-US" dirty="0" smtClean="0"/>
          </a:p>
          <a:p>
            <a:r>
              <a:rPr lang="en-US" dirty="0" smtClean="0"/>
              <a:t>Command-line API </a:t>
            </a:r>
          </a:p>
          <a:p>
            <a:pPr marL="457200" lvl="1" indent="0">
              <a:buNone/>
            </a:pPr>
            <a:endParaRPr lang="en-US" dirty="0" smtClean="0"/>
          </a:p>
          <a:p>
            <a:pPr lvl="1"/>
            <a:endParaRPr lang="en-US" dirty="0"/>
          </a:p>
        </p:txBody>
      </p:sp>
      <p:pic>
        <p:nvPicPr>
          <p:cNvPr id="4098" name="Picture 2" descr="C:\Users\nide\AppData\Local\Temp\SNAGHTML1ec17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7543" y="1930666"/>
            <a:ext cx="4993057" cy="279373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nide\AppData\Local\Temp\SNAGHTML1ed8d1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7769" y="3962400"/>
            <a:ext cx="3655631" cy="184267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p:txBody>
          <a:bodyPr/>
          <a:lstStyle/>
          <a:p>
            <a:pPr>
              <a:defRPr/>
            </a:pPr>
            <a:fld id="{4301CAFF-952E-46F9-B5CA-0EB4370FF6BB}" type="slidenum">
              <a:rPr lang="en-US" altLang="en-US" smtClean="0"/>
              <a:pPr>
                <a:defRPr/>
              </a:pPr>
              <a:t>66</a:t>
            </a:fld>
            <a:endParaRPr lang="en-US" altLang="en-US"/>
          </a:p>
        </p:txBody>
      </p:sp>
    </p:spTree>
    <p:extLst>
      <p:ext uri="{BB962C8B-B14F-4D97-AF65-F5344CB8AC3E}">
        <p14:creationId xmlns:p14="http://schemas.microsoft.com/office/powerpoint/2010/main" val="6427826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MATLAB Distributed Computing Server</a:t>
            </a:r>
            <a:br>
              <a:rPr lang="en-US" smtClean="0"/>
            </a:br>
            <a:endParaRPr lang="en-US" dirty="0"/>
          </a:p>
        </p:txBody>
      </p:sp>
      <p:sp>
        <p:nvSpPr>
          <p:cNvPr id="5" name="Content Placeholder 4"/>
          <p:cNvSpPr>
            <a:spLocks noGrp="1"/>
          </p:cNvSpPr>
          <p:nvPr>
            <p:ph idx="1"/>
          </p:nvPr>
        </p:nvSpPr>
        <p:spPr>
          <a:xfrm>
            <a:off x="457200" y="1600200"/>
            <a:ext cx="5943600" cy="2514600"/>
          </a:xfrm>
        </p:spPr>
        <p:txBody>
          <a:bodyPr/>
          <a:lstStyle/>
          <a:p>
            <a:r>
              <a:rPr lang="en-US" dirty="0" smtClean="0"/>
              <a:t>Extension of desktop parallel computing </a:t>
            </a:r>
          </a:p>
          <a:p>
            <a:endParaRPr lang="en-US" dirty="0" smtClean="0"/>
          </a:p>
          <a:p>
            <a:r>
              <a:rPr lang="en-US" dirty="0" smtClean="0"/>
              <a:t>Pre-built framework and infrastructure</a:t>
            </a:r>
          </a:p>
          <a:p>
            <a:endParaRPr lang="en-US" dirty="0" smtClean="0"/>
          </a:p>
          <a:p>
            <a:r>
              <a:rPr lang="en-US" dirty="0" smtClean="0"/>
              <a:t>Simplified license and maintenance </a:t>
            </a:r>
          </a:p>
          <a:p>
            <a:endParaRPr lang="en-US" dirty="0" smtClean="0"/>
          </a:p>
          <a:p>
            <a:pPr lvl="1"/>
            <a:endParaRPr lang="en-US" dirty="0" smtClean="0"/>
          </a:p>
          <a:p>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743200"/>
            <a:ext cx="2038679" cy="3438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0"/>
          </p:nvPr>
        </p:nvSpPr>
        <p:spPr/>
        <p:txBody>
          <a:bodyPr/>
          <a:lstStyle/>
          <a:p>
            <a:pPr>
              <a:defRPr/>
            </a:pPr>
            <a:fld id="{4301CAFF-952E-46F9-B5CA-0EB4370FF6BB}" type="slidenum">
              <a:rPr lang="en-US" altLang="en-US" smtClean="0"/>
              <a:pPr>
                <a:defRPr/>
              </a:pPr>
              <a:t>67</a:t>
            </a:fld>
            <a:endParaRPr lang="en-US" altLang="en-US"/>
          </a:p>
        </p:txBody>
      </p:sp>
    </p:spTree>
    <p:extLst>
      <p:ext uri="{BB962C8B-B14F-4D97-AF65-F5344CB8AC3E}">
        <p14:creationId xmlns:p14="http://schemas.microsoft.com/office/powerpoint/2010/main" val="2317192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0" name="Rectangle 51"/>
          <p:cNvSpPr>
            <a:spLocks noGrp="1" noChangeArrowheads="1"/>
          </p:cNvSpPr>
          <p:nvPr>
            <p:ph type="title"/>
          </p:nvPr>
        </p:nvSpPr>
        <p:spPr/>
        <p:txBody>
          <a:bodyPr/>
          <a:lstStyle/>
          <a:p>
            <a:r>
              <a:rPr lang="en-US" smtClean="0"/>
              <a:t>Dynamic Licensing Model</a:t>
            </a:r>
            <a:endParaRPr lang="en-US" dirty="0" smtClean="0"/>
          </a:p>
        </p:txBody>
      </p:sp>
      <p:sp>
        <p:nvSpPr>
          <p:cNvPr id="68611" name="Rectangle 269"/>
          <p:cNvSpPr>
            <a:spLocks noGrp="1" noChangeArrowheads="1"/>
          </p:cNvSpPr>
          <p:nvPr>
            <p:ph idx="1"/>
          </p:nvPr>
        </p:nvSpPr>
        <p:spPr>
          <a:xfrm>
            <a:off x="457200" y="1600200"/>
            <a:ext cx="4495800" cy="4648200"/>
          </a:xfrm>
        </p:spPr>
        <p:txBody>
          <a:bodyPr/>
          <a:lstStyle/>
          <a:p>
            <a:r>
              <a:rPr lang="en-US" dirty="0" smtClean="0"/>
              <a:t>Users have access to their licensed products</a:t>
            </a:r>
          </a:p>
          <a:p>
            <a:pPr lvl="1"/>
            <a:endParaRPr lang="en-US" dirty="0" smtClean="0"/>
          </a:p>
          <a:p>
            <a:r>
              <a:rPr lang="en-US" dirty="0" smtClean="0"/>
              <a:t>Server does not check out any licenses on the client </a:t>
            </a:r>
          </a:p>
          <a:p>
            <a:pPr lvl="1"/>
            <a:endParaRPr lang="en-US" dirty="0" smtClean="0"/>
          </a:p>
          <a:p>
            <a:r>
              <a:rPr lang="en-US" dirty="0" smtClean="0"/>
              <a:t>User can exit MATLAB once the job is queued </a:t>
            </a:r>
          </a:p>
          <a:p>
            <a:pPr lvl="1"/>
            <a:endParaRPr lang="en-US" dirty="0" smtClean="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743200"/>
            <a:ext cx="2038679" cy="3438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7280" r="-1684"/>
          <a:stretch/>
        </p:blipFill>
        <p:spPr bwMode="auto">
          <a:xfrm>
            <a:off x="6400800" y="3828695"/>
            <a:ext cx="457200" cy="571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953000" y="3828695"/>
            <a:ext cx="1447800" cy="571855"/>
          </a:xfrm>
          <a:prstGeom prst="rect">
            <a:avLst/>
          </a:prstGeom>
          <a:solidFill>
            <a:schemeClr val="bg2">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cs typeface="Arial" pitchFamily="34" charset="0"/>
              </a:rPr>
              <a:t>MATLAB </a:t>
            </a:r>
          </a:p>
          <a:p>
            <a:pPr algn="ctr"/>
            <a:r>
              <a:rPr lang="en-US" sz="1050" b="1" dirty="0" smtClean="0">
                <a:cs typeface="Arial" pitchFamily="34" charset="0"/>
              </a:rPr>
              <a:t>User A</a:t>
            </a:r>
          </a:p>
        </p:txBody>
      </p:sp>
      <p:pic>
        <p:nvPicPr>
          <p:cNvPr id="1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7280" r="-1684"/>
          <a:stretch/>
        </p:blipFill>
        <p:spPr bwMode="auto">
          <a:xfrm>
            <a:off x="6400800" y="4895495"/>
            <a:ext cx="457200" cy="571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4953000" y="4914545"/>
            <a:ext cx="1447800" cy="571855"/>
          </a:xfrm>
          <a:prstGeom prst="rect">
            <a:avLst/>
          </a:prstGeom>
          <a:solidFill>
            <a:schemeClr val="accent4">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latin typeface="+mj-lt"/>
                <a:cs typeface="Arial" pitchFamily="34" charset="0"/>
              </a:rPr>
              <a:t>MATLAB </a:t>
            </a:r>
          </a:p>
          <a:p>
            <a:pPr algn="ctr"/>
            <a:r>
              <a:rPr lang="en-US" sz="1050" b="1" dirty="0" smtClean="0">
                <a:latin typeface="+mj-lt"/>
                <a:cs typeface="Arial" pitchFamily="34" charset="0"/>
              </a:rPr>
              <a:t>User B</a:t>
            </a:r>
          </a:p>
        </p:txBody>
      </p:sp>
      <p:sp>
        <p:nvSpPr>
          <p:cNvPr id="3" name="Slide Number Placeholder 2"/>
          <p:cNvSpPr>
            <a:spLocks noGrp="1"/>
          </p:cNvSpPr>
          <p:nvPr>
            <p:ph type="sldNum" sz="quarter" idx="10"/>
          </p:nvPr>
        </p:nvSpPr>
        <p:spPr/>
        <p:txBody>
          <a:bodyPr/>
          <a:lstStyle/>
          <a:p>
            <a:pPr>
              <a:defRPr/>
            </a:pPr>
            <a:fld id="{4301CAFF-952E-46F9-B5CA-0EB4370FF6BB}" type="slidenum">
              <a:rPr lang="en-US" altLang="en-US" smtClean="0"/>
              <a:pPr>
                <a:defRPr/>
              </a:pPr>
              <a:t>68</a:t>
            </a:fld>
            <a:endParaRPr lang="en-US" altLang="en-US"/>
          </a:p>
        </p:txBody>
      </p:sp>
    </p:spTree>
    <p:extLst>
      <p:ext uri="{BB962C8B-B14F-4D97-AF65-F5344CB8AC3E}">
        <p14:creationId xmlns:p14="http://schemas.microsoft.com/office/powerpoint/2010/main" val="9769223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6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Offload computation:</a:t>
            </a:r>
          </a:p>
          <a:p>
            <a:pPr lvl="1"/>
            <a:r>
              <a:rPr lang="en-US" dirty="0" smtClean="0"/>
              <a:t>Free up desktop</a:t>
            </a:r>
          </a:p>
          <a:p>
            <a:pPr lvl="1"/>
            <a:r>
              <a:rPr lang="en-US" dirty="0" smtClean="0"/>
              <a:t>Access better computers</a:t>
            </a:r>
          </a:p>
          <a:p>
            <a:endParaRPr lang="en-US" dirty="0" smtClean="0"/>
          </a:p>
          <a:p>
            <a:r>
              <a:rPr lang="en-US" dirty="0" smtClean="0"/>
              <a:t>Scale speed-up: </a:t>
            </a:r>
          </a:p>
          <a:p>
            <a:pPr lvl="1"/>
            <a:r>
              <a:rPr lang="en-US" dirty="0" smtClean="0"/>
              <a:t>Use more cores</a:t>
            </a:r>
          </a:p>
          <a:p>
            <a:pPr lvl="1"/>
            <a:r>
              <a:rPr lang="en-US" dirty="0" smtClean="0"/>
              <a:t>Go from hours to minutes</a:t>
            </a:r>
          </a:p>
          <a:p>
            <a:endParaRPr lang="en-US" dirty="0" smtClean="0"/>
          </a:p>
          <a:p>
            <a:r>
              <a:rPr lang="en-US" dirty="0" smtClean="0"/>
              <a:t>Scale memory: </a:t>
            </a:r>
          </a:p>
          <a:p>
            <a:pPr lvl="1"/>
            <a:r>
              <a:rPr lang="en-US" dirty="0" smtClean="0"/>
              <a:t>Utilize distributed arrays</a:t>
            </a:r>
          </a:p>
          <a:p>
            <a:pPr lvl="1"/>
            <a:r>
              <a:rPr lang="en-US" dirty="0" smtClean="0"/>
              <a:t>Solve larger problems without re-coding algorithms</a:t>
            </a:r>
          </a:p>
          <a:p>
            <a:endParaRPr lang="en-US" dirty="0"/>
          </a:p>
        </p:txBody>
      </p:sp>
      <p:sp>
        <p:nvSpPr>
          <p:cNvPr id="40962" name="Rectangle 2"/>
          <p:cNvSpPr>
            <a:spLocks noGrp="1" noChangeArrowheads="1"/>
          </p:cNvSpPr>
          <p:nvPr>
            <p:ph type="title"/>
          </p:nvPr>
        </p:nvSpPr>
        <p:spPr/>
        <p:txBody>
          <a:bodyPr/>
          <a:lstStyle/>
          <a:p>
            <a:r>
              <a:rPr lang="en-US" dirty="0" smtClean="0"/>
              <a:t>Take Advantage of Cluster Hardware</a:t>
            </a:r>
          </a:p>
        </p:txBody>
      </p:sp>
      <p:pic>
        <p:nvPicPr>
          <p:cNvPr id="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905000"/>
            <a:ext cx="2038679" cy="3438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7280" r="-1684"/>
          <a:stretch/>
        </p:blipFill>
        <p:spPr bwMode="auto">
          <a:xfrm>
            <a:off x="6400800" y="3295295"/>
            <a:ext cx="457200" cy="571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4953000" y="3314345"/>
            <a:ext cx="1447800" cy="571855"/>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latin typeface="+mj-lt"/>
                <a:cs typeface="Arial" pitchFamily="34" charset="0"/>
              </a:rPr>
              <a:t>MATLAB </a:t>
            </a:r>
          </a:p>
          <a:p>
            <a:pPr algn="ctr"/>
            <a:r>
              <a:rPr lang="en-US" sz="1050" b="1" dirty="0" smtClean="0">
                <a:latin typeface="+mj-lt"/>
                <a:cs typeface="Arial" pitchFamily="34" charset="0"/>
              </a:rPr>
              <a:t>Desktop (Client)</a:t>
            </a:r>
          </a:p>
        </p:txBody>
      </p:sp>
      <p:sp>
        <p:nvSpPr>
          <p:cNvPr id="3" name="Slide Number Placeholder 2"/>
          <p:cNvSpPr>
            <a:spLocks noGrp="1"/>
          </p:cNvSpPr>
          <p:nvPr>
            <p:ph type="sldNum" sz="quarter" idx="10"/>
          </p:nvPr>
        </p:nvSpPr>
        <p:spPr/>
        <p:txBody>
          <a:bodyPr/>
          <a:lstStyle/>
          <a:p>
            <a:pPr>
              <a:defRPr/>
            </a:pPr>
            <a:fld id="{4301CAFF-952E-46F9-B5CA-0EB4370FF6BB}" type="slidenum">
              <a:rPr lang="en-US" altLang="en-US" smtClean="0"/>
              <a:pPr>
                <a:defRPr/>
              </a:pPr>
              <a:t>69</a:t>
            </a:fld>
            <a:endParaRPr lang="en-US" altLang="en-US"/>
          </a:p>
        </p:txBody>
      </p:sp>
    </p:spTree>
    <p:extLst>
      <p:ext uri="{BB962C8B-B14F-4D97-AF65-F5344CB8AC3E}">
        <p14:creationId xmlns:p14="http://schemas.microsoft.com/office/powerpoint/2010/main" val="3792117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14400"/>
            <a:ext cx="9214792" cy="914400"/>
          </a:xfrm>
        </p:spPr>
        <p:txBody>
          <a:bodyPr>
            <a:normAutofit/>
          </a:bodyPr>
          <a:lstStyle/>
          <a:p>
            <a:r>
              <a:rPr lang="en-ZA" sz="3600" dirty="0" smtClean="0">
                <a:solidFill>
                  <a:schemeClr val="tx2"/>
                </a:solidFill>
              </a:rPr>
              <a:t>Customer-Driven</a:t>
            </a:r>
            <a:r>
              <a:rPr lang="en-ZA" sz="3600" dirty="0" smtClean="0"/>
              <a:t> Business</a:t>
            </a:r>
            <a:endParaRPr lang="en-ZA" sz="3600" dirty="0"/>
          </a:p>
        </p:txBody>
      </p:sp>
      <p:sp>
        <p:nvSpPr>
          <p:cNvPr id="3" name="Content Placeholder 2"/>
          <p:cNvSpPr>
            <a:spLocks noGrp="1"/>
          </p:cNvSpPr>
          <p:nvPr>
            <p:ph idx="1"/>
          </p:nvPr>
        </p:nvSpPr>
        <p:spPr>
          <a:xfrm>
            <a:off x="651361" y="1916832"/>
            <a:ext cx="4606280" cy="4267200"/>
          </a:xfrm>
        </p:spPr>
        <p:txBody>
          <a:bodyPr>
            <a:normAutofit/>
          </a:bodyPr>
          <a:lstStyle/>
          <a:p>
            <a:pPr marL="0" lvl="1" indent="0">
              <a:buNone/>
            </a:pPr>
            <a:r>
              <a:rPr lang="en-ZA" sz="2000" dirty="0" smtClean="0">
                <a:solidFill>
                  <a:schemeClr val="bg2"/>
                </a:solidFill>
              </a:rPr>
              <a:t>Two</a:t>
            </a:r>
            <a:r>
              <a:rPr lang="en-ZA" sz="2000" dirty="0" smtClean="0"/>
              <a:t> major releases per year</a:t>
            </a:r>
          </a:p>
          <a:p>
            <a:pPr marL="0" lvl="1" indent="0">
              <a:buNone/>
            </a:pPr>
            <a:endParaRPr lang="en-ZA" sz="2000" dirty="0" smtClean="0"/>
          </a:p>
          <a:p>
            <a:pPr marL="0" indent="0">
              <a:buNone/>
            </a:pPr>
            <a:r>
              <a:rPr lang="en-ZA" dirty="0" smtClean="0"/>
              <a:t>Software improvements driven by </a:t>
            </a:r>
            <a:r>
              <a:rPr lang="en-ZA" dirty="0" smtClean="0">
                <a:solidFill>
                  <a:schemeClr val="bg2"/>
                </a:solidFill>
              </a:rPr>
              <a:t>customers</a:t>
            </a:r>
          </a:p>
          <a:p>
            <a:pPr marL="457200" lvl="1" indent="0">
              <a:buNone/>
            </a:pPr>
            <a:endParaRPr lang="en-ZA" dirty="0" smtClean="0"/>
          </a:p>
          <a:p>
            <a:pPr marL="0" indent="0">
              <a:buNone/>
            </a:pPr>
            <a:r>
              <a:rPr lang="en-ZA" dirty="0" smtClean="0"/>
              <a:t>All customers subscribed to Software Maintenance Service get:</a:t>
            </a:r>
          </a:p>
          <a:p>
            <a:pPr marL="457200" lvl="1" indent="0">
              <a:buNone/>
            </a:pPr>
            <a:r>
              <a:rPr lang="en-ZA" dirty="0" smtClean="0">
                <a:solidFill>
                  <a:schemeClr val="bg2"/>
                </a:solidFill>
              </a:rPr>
              <a:t>Access to every release</a:t>
            </a:r>
          </a:p>
          <a:p>
            <a:pPr marL="457200" lvl="1" indent="0">
              <a:buNone/>
            </a:pPr>
            <a:r>
              <a:rPr lang="en-ZA" dirty="0" smtClean="0">
                <a:solidFill>
                  <a:schemeClr val="bg2"/>
                </a:solidFill>
              </a:rPr>
              <a:t>Technical support</a:t>
            </a:r>
          </a:p>
        </p:txBody>
      </p:sp>
      <p:pic>
        <p:nvPicPr>
          <p:cNvPr id="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5341"/>
          <a:stretch/>
        </p:blipFill>
        <p:spPr bwMode="auto">
          <a:xfrm>
            <a:off x="5263429" y="2060848"/>
            <a:ext cx="2838450" cy="2417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828999" y="4509120"/>
            <a:ext cx="2350323" cy="923330"/>
          </a:xfrm>
          <a:prstGeom prst="rect">
            <a:avLst/>
          </a:prstGeom>
          <a:solidFill>
            <a:schemeClr val="bg1"/>
          </a:solidFill>
          <a:ln w="0">
            <a:noFill/>
          </a:ln>
        </p:spPr>
        <p:txBody>
          <a:bodyPr wrap="none" lIns="91440" tIns="45720" rIns="91440" bIns="45720">
            <a:spAutoFit/>
          </a:bodyPr>
          <a:lstStyle/>
          <a:p>
            <a:pPr algn="ctr" eaLnBrk="1" fontAlgn="auto" hangingPunct="1">
              <a:spcBef>
                <a:spcPts val="0"/>
              </a:spcBef>
              <a:spcAft>
                <a:spcPts val="0"/>
              </a:spcAft>
            </a:pPr>
            <a:r>
              <a:rPr lang="en-US" sz="5400" b="1" baseline="0" dirty="0" smtClean="0">
                <a:ln w="12700">
                  <a:solidFill>
                    <a:srgbClr val="002060"/>
                  </a:solidFill>
                  <a:prstDash val="solid"/>
                </a:ln>
                <a:solidFill>
                  <a:srgbClr val="FFC000"/>
                </a:solidFill>
                <a:effectLst>
                  <a:outerShdw blurRad="41275" dist="20320" dir="1800000" algn="tl" rotWithShape="0">
                    <a:srgbClr val="000000">
                      <a:alpha val="40000"/>
                    </a:srgbClr>
                  </a:outerShdw>
                </a:effectLst>
                <a:latin typeface="Calibri"/>
              </a:rPr>
              <a:t>R</a:t>
            </a:r>
            <a:r>
              <a:rPr lang="en-US" sz="5400" baseline="0" dirty="0" smtClean="0">
                <a:ln w="12700">
                  <a:solidFill>
                    <a:srgbClr val="002060"/>
                  </a:solidFill>
                  <a:prstDash val="solid"/>
                </a:ln>
                <a:solidFill>
                  <a:srgbClr val="002060"/>
                </a:solidFill>
                <a:effectLst>
                  <a:outerShdw blurRad="41275" dist="20320" dir="1800000" algn="tl" rotWithShape="0">
                    <a:srgbClr val="000000">
                      <a:alpha val="40000"/>
                    </a:srgbClr>
                  </a:outerShdw>
                </a:effectLst>
                <a:latin typeface="Calibri"/>
              </a:rPr>
              <a:t>2013</a:t>
            </a:r>
            <a:r>
              <a:rPr lang="en-US" sz="5400" b="1" baseline="0" dirty="0" smtClean="0">
                <a:ln w="12700">
                  <a:solidFill>
                    <a:srgbClr val="002060"/>
                  </a:solidFill>
                  <a:prstDash val="solid"/>
                </a:ln>
                <a:solidFill>
                  <a:srgbClr val="FFC000"/>
                </a:solidFill>
                <a:effectLst>
                  <a:outerShdw blurRad="41275" dist="20320" dir="1800000" algn="tl" rotWithShape="0">
                    <a:srgbClr val="000000">
                      <a:alpha val="40000"/>
                    </a:srgbClr>
                  </a:outerShdw>
                </a:effectLst>
                <a:latin typeface="Calibri"/>
              </a:rPr>
              <a:t>b</a:t>
            </a:r>
            <a:endParaRPr lang="en-US" sz="5400" b="1" baseline="0" dirty="0">
              <a:ln w="12700">
                <a:solidFill>
                  <a:srgbClr val="002060"/>
                </a:solidFill>
                <a:prstDash val="solid"/>
              </a:ln>
              <a:solidFill>
                <a:srgbClr val="FFC000"/>
              </a:solidFill>
              <a:effectLst>
                <a:outerShdw blurRad="41275" dist="20320" dir="1800000" algn="tl" rotWithShape="0">
                  <a:srgbClr val="000000">
                    <a:alpha val="40000"/>
                  </a:srgbClr>
                </a:outerShdw>
              </a:effectLst>
              <a:latin typeface="Calibri"/>
            </a:endParaRPr>
          </a:p>
        </p:txBody>
      </p:sp>
      <p:sp>
        <p:nvSpPr>
          <p:cNvPr id="5" name="Slide Number Placeholder 4"/>
          <p:cNvSpPr>
            <a:spLocks noGrp="1"/>
          </p:cNvSpPr>
          <p:nvPr>
            <p:ph type="sldNum" sz="quarter" idx="10"/>
          </p:nvPr>
        </p:nvSpPr>
        <p:spPr/>
        <p:txBody>
          <a:bodyPr/>
          <a:lstStyle/>
          <a:p>
            <a:fld id="{659CA439-CEAC-44BC-8A31-BE089E2264D4}" type="slidenum">
              <a:rPr lang="en-ZA" smtClean="0"/>
              <a:pPr/>
              <a:t>7</a:t>
            </a:fld>
            <a:endParaRPr lang="en-ZA"/>
          </a:p>
        </p:txBody>
      </p:sp>
    </p:spTree>
    <p:extLst>
      <p:ext uri="{BB962C8B-B14F-4D97-AF65-F5344CB8AC3E}">
        <p14:creationId xmlns:p14="http://schemas.microsoft.com/office/powerpoint/2010/main" val="12710735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 Distributed Calculations</a:t>
            </a:r>
            <a:br>
              <a:rPr lang="en-US" dirty="0"/>
            </a:br>
            <a:r>
              <a:rPr lang="en-US" sz="2000" dirty="0">
                <a:solidFill>
                  <a:schemeClr val="accent4"/>
                </a:solidFill>
              </a:rPr>
              <a:t>Effect of number of computers on execution time </a:t>
            </a:r>
            <a:r>
              <a:rPr lang="en-US" dirty="0" smtClean="0"/>
              <a:t> </a:t>
            </a:r>
            <a:endParaRPr lang="en-US" dirty="0"/>
          </a:p>
        </p:txBody>
      </p:sp>
      <p:sp>
        <p:nvSpPr>
          <p:cNvPr id="3" name="Rectangle 2"/>
          <p:cNvSpPr/>
          <p:nvPr/>
        </p:nvSpPr>
        <p:spPr>
          <a:xfrm>
            <a:off x="381000" y="5357336"/>
            <a:ext cx="3810000" cy="738664"/>
          </a:xfrm>
          <a:prstGeom prst="rect">
            <a:avLst/>
          </a:prstGeom>
        </p:spPr>
        <p:txBody>
          <a:bodyPr wrap="square">
            <a:spAutoFit/>
          </a:bodyPr>
          <a:lstStyle/>
          <a:p>
            <a:r>
              <a:rPr lang="en-US" sz="1400" dirty="0" smtClean="0"/>
              <a:t>Processor: Intel Xeon E5-2670</a:t>
            </a:r>
          </a:p>
          <a:p>
            <a:r>
              <a:rPr lang="en-US" sz="1400" dirty="0" smtClean="0"/>
              <a:t>16 cores, 60 GB RAM per compute node</a:t>
            </a:r>
          </a:p>
          <a:p>
            <a:r>
              <a:rPr lang="en-US" sz="1400" dirty="0"/>
              <a:t>10 Gigabit Ethernet</a:t>
            </a:r>
            <a:endParaRPr lang="en-US" sz="1400" dirty="0" smtClean="0"/>
          </a:p>
        </p:txBody>
      </p:sp>
      <p:graphicFrame>
        <p:nvGraphicFramePr>
          <p:cNvPr id="5" name="Table 4"/>
          <p:cNvGraphicFramePr>
            <a:graphicFrameLocks noGrp="1"/>
          </p:cNvGraphicFramePr>
          <p:nvPr>
            <p:extLst>
              <p:ext uri="{D42A27DB-BD31-4B8C-83A1-F6EECF244321}">
                <p14:modId xmlns:p14="http://schemas.microsoft.com/office/powerpoint/2010/main" val="1205923560"/>
              </p:ext>
            </p:extLst>
          </p:nvPr>
        </p:nvGraphicFramePr>
        <p:xfrm>
          <a:off x="533400" y="1981200"/>
          <a:ext cx="3505200" cy="3343548"/>
        </p:xfrm>
        <a:graphic>
          <a:graphicData uri="http://schemas.openxmlformats.org/drawingml/2006/table">
            <a:tbl>
              <a:tblPr firstRow="1" bandRow="1">
                <a:tableStyleId>{00A15C55-8517-42AA-B614-E9B94910E393}</a:tableStyleId>
              </a:tblPr>
              <a:tblGrid>
                <a:gridCol w="652130"/>
                <a:gridCol w="983630"/>
                <a:gridCol w="878840"/>
                <a:gridCol w="990600"/>
              </a:tblGrid>
              <a:tr h="457200">
                <a:tc rowSpan="3">
                  <a:txBody>
                    <a:bodyPr/>
                    <a:lstStyle/>
                    <a:p>
                      <a:pPr algn="ctr"/>
                      <a:r>
                        <a:rPr lang="en-US" sz="1050" b="1" dirty="0" smtClean="0">
                          <a:latin typeface="+mj-lt"/>
                        </a:rPr>
                        <a:t>N</a:t>
                      </a:r>
                      <a:endParaRPr lang="en-US" sz="1050" b="1" dirty="0">
                        <a:latin typeface="+mj-lt"/>
                        <a:cs typeface="Calibri" pitchFamily="34" charset="0"/>
                      </a:endParaRPr>
                    </a:p>
                  </a:txBody>
                  <a:tcPr anchor="ctr"/>
                </a:tc>
                <a:tc gridSpan="3">
                  <a:txBody>
                    <a:bodyPr/>
                    <a:lstStyle/>
                    <a:p>
                      <a:pPr algn="ctr"/>
                      <a:r>
                        <a:rPr lang="en-US" sz="1100" b="1" baseline="0" dirty="0" smtClean="0">
                          <a:latin typeface="+mj-lt"/>
                          <a:cs typeface="Calibri" pitchFamily="34" charset="0"/>
                        </a:rPr>
                        <a:t>Time (s)</a:t>
                      </a:r>
                    </a:p>
                  </a:txBody>
                  <a:tcPr anchor="ctr"/>
                </a:tc>
                <a:tc hMerge="1">
                  <a:txBody>
                    <a:bodyPr/>
                    <a:lstStyle/>
                    <a:p>
                      <a:pPr algn="ctr"/>
                      <a:endParaRPr lang="en-US" sz="1100" b="1" baseline="0" dirty="0" smtClean="0">
                        <a:latin typeface="+mj-lt"/>
                        <a:cs typeface="Calibri" pitchFamily="34" charset="0"/>
                      </a:endParaRPr>
                    </a:p>
                  </a:txBody>
                  <a:tcPr anchor="ctr"/>
                </a:tc>
                <a:tc hMerge="1">
                  <a:txBody>
                    <a:bodyPr/>
                    <a:lstStyle/>
                    <a:p>
                      <a:pPr algn="ctr"/>
                      <a:endParaRPr lang="en-US" sz="1200" b="1" dirty="0">
                        <a:latin typeface="+mj-lt"/>
                        <a:cs typeface="Calibri" pitchFamily="34" charset="0"/>
                      </a:endParaRPr>
                    </a:p>
                  </a:txBody>
                  <a:tcPr anchor="ctr"/>
                </a:tc>
              </a:tr>
              <a:tr h="228600">
                <a:tc vMerge="1">
                  <a:txBody>
                    <a:bodyPr/>
                    <a:lstStyle/>
                    <a:p>
                      <a:pPr algn="ctr"/>
                      <a:endParaRPr lang="en-US" sz="1200" b="1" dirty="0">
                        <a:latin typeface="+mj-lt"/>
                        <a:cs typeface="Calibri" pitchFamily="34" charset="0"/>
                      </a:endParaRPr>
                    </a:p>
                  </a:txBody>
                  <a:tcPr anchor="ctr">
                    <a:solidFill>
                      <a:schemeClr val="accent4">
                        <a:lumMod val="40000"/>
                        <a:lumOff val="60000"/>
                      </a:schemeClr>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kern="1200" baseline="0" dirty="0" smtClean="0">
                          <a:solidFill>
                            <a:schemeClr val="dk1"/>
                          </a:solidFill>
                          <a:latin typeface="+mn-lt"/>
                          <a:ea typeface="+mn-ea"/>
                          <a:cs typeface="Calibri" pitchFamily="34" charset="0"/>
                        </a:rPr>
                        <a:t>1 node,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kern="1200" baseline="0" dirty="0" smtClean="0">
                          <a:solidFill>
                            <a:schemeClr val="dk1"/>
                          </a:solidFill>
                          <a:latin typeface="+mn-lt"/>
                          <a:ea typeface="+mn-ea"/>
                          <a:cs typeface="Calibri" pitchFamily="34" charset="0"/>
                        </a:rPr>
                        <a:t>multi-threaded</a:t>
                      </a:r>
                    </a:p>
                  </a:txBody>
                  <a:tcPr anchor="ctr">
                    <a:solidFill>
                      <a:srgbClr val="FFC000"/>
                    </a:solidFill>
                  </a:tcPr>
                </a:tc>
                <a:tc gridSpan="2">
                  <a:txBody>
                    <a:bodyPr/>
                    <a:lstStyle/>
                    <a:p>
                      <a:pPr algn="ctr"/>
                      <a:r>
                        <a:rPr lang="en-US" sz="1050" b="1" baseline="0" dirty="0" smtClean="0">
                          <a:latin typeface="+mj-lt"/>
                          <a:cs typeface="Calibri" pitchFamily="34" charset="0"/>
                        </a:rPr>
                        <a:t>Distributed</a:t>
                      </a:r>
                    </a:p>
                  </a:txBody>
                  <a:tcPr anchor="ctr">
                    <a:solidFill>
                      <a:srgbClr val="FFC000"/>
                    </a:solidFill>
                  </a:tcPr>
                </a:tc>
                <a:tc hMerge="1">
                  <a:txBody>
                    <a:bodyPr/>
                    <a:lstStyle/>
                    <a:p>
                      <a:pPr algn="ctr"/>
                      <a:endParaRPr lang="en-US" sz="1050" b="1" dirty="0">
                        <a:latin typeface="+mj-lt"/>
                        <a:cs typeface="Calibri" pitchFamily="34" charset="0"/>
                      </a:endParaRPr>
                    </a:p>
                  </a:txBody>
                  <a:tcPr anchor="ctr">
                    <a:solidFill>
                      <a:srgbClr val="FFC000"/>
                    </a:solidFill>
                  </a:tcPr>
                </a:tc>
              </a:tr>
              <a:tr h="434340">
                <a:tc vMerge="1">
                  <a:txBody>
                    <a:bodyPr/>
                    <a:lstStyle/>
                    <a:p>
                      <a:endParaRPr lang="en-US"/>
                    </a:p>
                  </a:txBody>
                  <a:tcPr/>
                </a:tc>
                <a:tc vMerge="1">
                  <a:txBody>
                    <a:bodyPr/>
                    <a:lstStyle/>
                    <a:p>
                      <a:endParaRPr lang="en-US"/>
                    </a:p>
                  </a:txBody>
                  <a:tcPr/>
                </a:tc>
                <a:tc>
                  <a:txBody>
                    <a:bodyPr/>
                    <a:lstStyle/>
                    <a:p>
                      <a:pPr algn="ctr"/>
                      <a:r>
                        <a:rPr lang="en-US" sz="1050" b="1" kern="1200" baseline="0" dirty="0" smtClean="0">
                          <a:solidFill>
                            <a:schemeClr val="dk1"/>
                          </a:solidFill>
                          <a:latin typeface="+mn-lt"/>
                          <a:ea typeface="+mn-ea"/>
                          <a:cs typeface="Calibri" pitchFamily="34" charset="0"/>
                        </a:rPr>
                        <a:t>2 nodes,</a:t>
                      </a:r>
                    </a:p>
                    <a:p>
                      <a:pPr algn="ctr"/>
                      <a:r>
                        <a:rPr lang="en-US" sz="1050" b="1" kern="1200" baseline="0" dirty="0" smtClean="0">
                          <a:solidFill>
                            <a:schemeClr val="dk1"/>
                          </a:solidFill>
                          <a:latin typeface="+mn-lt"/>
                          <a:ea typeface="+mn-ea"/>
                          <a:cs typeface="Calibri" pitchFamily="34" charset="0"/>
                        </a:rPr>
                        <a:t>32W</a:t>
                      </a:r>
                    </a:p>
                  </a:txBody>
                  <a:tcPr anchor="ctr">
                    <a:solidFill>
                      <a:srgbClr val="FFC000"/>
                    </a:solidFill>
                  </a:tcPr>
                </a:tc>
                <a:tc>
                  <a:txBody>
                    <a:bodyPr/>
                    <a:lstStyle/>
                    <a:p>
                      <a:pPr algn="ctr"/>
                      <a:r>
                        <a:rPr lang="en-US" sz="1050" b="1" kern="1200" dirty="0" smtClean="0">
                          <a:solidFill>
                            <a:schemeClr val="dk1"/>
                          </a:solidFill>
                          <a:latin typeface="+mn-lt"/>
                          <a:ea typeface="+mn-ea"/>
                          <a:cs typeface="Calibri" pitchFamily="34" charset="0"/>
                        </a:rPr>
                        <a:t>4 nodes,</a:t>
                      </a:r>
                    </a:p>
                    <a:p>
                      <a:pPr algn="ctr"/>
                      <a:r>
                        <a:rPr lang="en-US" sz="1050" b="1" kern="1200" dirty="0" smtClean="0">
                          <a:solidFill>
                            <a:schemeClr val="dk1"/>
                          </a:solidFill>
                          <a:latin typeface="+mn-lt"/>
                          <a:ea typeface="+mn-ea"/>
                          <a:cs typeface="Calibri" pitchFamily="34" charset="0"/>
                        </a:rPr>
                        <a:t>64W</a:t>
                      </a:r>
                    </a:p>
                  </a:txBody>
                  <a:tcPr anchor="ctr">
                    <a:solidFill>
                      <a:srgbClr val="FFC000"/>
                    </a:solidFill>
                  </a:tcPr>
                </a:tc>
              </a:tr>
              <a:tr h="366758">
                <a:tc>
                  <a:txBody>
                    <a:bodyPr/>
                    <a:lstStyle/>
                    <a:p>
                      <a:pPr algn="ctr"/>
                      <a:r>
                        <a:rPr lang="en-US" sz="1050" b="1" dirty="0" smtClean="0">
                          <a:solidFill>
                            <a:schemeClr val="tx1">
                              <a:lumMod val="75000"/>
                              <a:lumOff val="25000"/>
                            </a:schemeClr>
                          </a:solidFill>
                          <a:latin typeface="+mj-lt"/>
                          <a:cs typeface="Calibri" pitchFamily="34" charset="0"/>
                        </a:rPr>
                        <a:t>4000</a:t>
                      </a:r>
                      <a:endParaRPr lang="en-US" sz="1050" b="1" dirty="0">
                        <a:solidFill>
                          <a:schemeClr val="tx1">
                            <a:lumMod val="75000"/>
                            <a:lumOff val="25000"/>
                          </a:schemeClr>
                        </a:solidFill>
                        <a:latin typeface="+mj-lt"/>
                        <a:cs typeface="Calibri" pitchFamily="34" charset="0"/>
                      </a:endParaRPr>
                    </a:p>
                  </a:txBody>
                  <a:tcPr anchor="ctr">
                    <a:solidFill>
                      <a:srgbClr val="FFC000"/>
                    </a:solidFill>
                  </a:tcPr>
                </a:tc>
                <a:tc>
                  <a:txBody>
                    <a:bodyPr/>
                    <a:lstStyle/>
                    <a:p>
                      <a:pPr algn="ctr"/>
                      <a:r>
                        <a:rPr lang="en-US" sz="1050" b="1" kern="1200" dirty="0" smtClean="0">
                          <a:solidFill>
                            <a:schemeClr val="tx1">
                              <a:lumMod val="75000"/>
                              <a:lumOff val="25000"/>
                            </a:schemeClr>
                          </a:solidFill>
                          <a:latin typeface="+mn-lt"/>
                          <a:ea typeface="+mn-ea"/>
                          <a:cs typeface="Calibri" pitchFamily="34" charset="0"/>
                        </a:rPr>
                        <a:t>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tx1">
                              <a:lumMod val="75000"/>
                              <a:lumOff val="25000"/>
                            </a:schemeClr>
                          </a:solidFill>
                        </a:rPr>
                        <a:t>3</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tx1">
                              <a:lumMod val="75000"/>
                              <a:lumOff val="25000"/>
                            </a:schemeClr>
                          </a:solidFill>
                        </a:rPr>
                        <a:t>3</a:t>
                      </a:r>
                    </a:p>
                  </a:txBody>
                  <a:tcPr anchor="ctr"/>
                </a:tc>
              </a:tr>
              <a:tr h="366758">
                <a:tc>
                  <a:txBody>
                    <a:bodyPr/>
                    <a:lstStyle/>
                    <a:p>
                      <a:pPr algn="ctr"/>
                      <a:r>
                        <a:rPr lang="en-US" sz="1050" b="1" dirty="0" smtClean="0"/>
                        <a:t>8000</a:t>
                      </a:r>
                      <a:endParaRPr lang="en-US" sz="1050" b="1" dirty="0">
                        <a:latin typeface="+mj-lt"/>
                        <a:cs typeface="Calibri" pitchFamily="34" charset="0"/>
                      </a:endParaRPr>
                    </a:p>
                  </a:txBody>
                  <a:tcPr anchor="ctr">
                    <a:solidFill>
                      <a:srgbClr val="FFC000"/>
                    </a:solidFill>
                  </a:tcPr>
                </a:tc>
                <a:tc>
                  <a:txBody>
                    <a:bodyPr/>
                    <a:lstStyle/>
                    <a:p>
                      <a:pPr algn="ctr"/>
                      <a:r>
                        <a:rPr lang="en-US" sz="1050" b="1" kern="1200" dirty="0" smtClean="0">
                          <a:solidFill>
                            <a:schemeClr val="dk1"/>
                          </a:solidFill>
                          <a:latin typeface="+mn-lt"/>
                          <a:ea typeface="+mn-ea"/>
                          <a:cs typeface="Calibri" pitchFamily="34" charset="0"/>
                        </a:rPr>
                        <a:t>16</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t>14</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t>12</a:t>
                      </a:r>
                    </a:p>
                  </a:txBody>
                  <a:tcPr anchor="ctr"/>
                </a:tc>
              </a:tr>
              <a:tr h="366758">
                <a:tc>
                  <a:txBody>
                    <a:bodyPr/>
                    <a:lstStyle/>
                    <a:p>
                      <a:pPr algn="ctr"/>
                      <a:r>
                        <a:rPr lang="en-US" sz="1050" b="1" dirty="0" smtClean="0"/>
                        <a:t>16000</a:t>
                      </a:r>
                      <a:endParaRPr lang="en-US" sz="1050" b="1" dirty="0">
                        <a:latin typeface="+mj-lt"/>
                        <a:cs typeface="Calibri" pitchFamily="34" charset="0"/>
                      </a:endParaRPr>
                    </a:p>
                  </a:txBody>
                  <a:tcPr anchor="ctr">
                    <a:solidFill>
                      <a:srgbClr val="FFC000"/>
                    </a:solidFill>
                  </a:tcPr>
                </a:tc>
                <a:tc>
                  <a:txBody>
                    <a:bodyPr/>
                    <a:lstStyle/>
                    <a:p>
                      <a:pPr algn="ctr"/>
                      <a:r>
                        <a:rPr lang="en-US" sz="1050" b="1" kern="1200" dirty="0" smtClean="0">
                          <a:solidFill>
                            <a:schemeClr val="dk1"/>
                          </a:solidFill>
                          <a:latin typeface="+mn-lt"/>
                          <a:ea typeface="+mn-ea"/>
                          <a:cs typeface="Calibri" pitchFamily="34" charset="0"/>
                        </a:rPr>
                        <a:t>126</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t>102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t>67</a:t>
                      </a:r>
                    </a:p>
                  </a:txBody>
                  <a:tcPr anchor="ctr"/>
                </a:tc>
              </a:tr>
              <a:tr h="366758">
                <a:tc>
                  <a:txBody>
                    <a:bodyPr/>
                    <a:lstStyle/>
                    <a:p>
                      <a:pPr algn="ctr"/>
                      <a:r>
                        <a:rPr lang="en-US" sz="1050" b="1" dirty="0" smtClean="0"/>
                        <a:t>20000</a:t>
                      </a:r>
                      <a:endParaRPr lang="en-US" sz="1050" b="1" dirty="0">
                        <a:latin typeface="+mj-lt"/>
                        <a:cs typeface="Calibri" pitchFamily="34" charset="0"/>
                      </a:endParaRPr>
                    </a:p>
                  </a:txBody>
                  <a:tcPr anchor="ctr">
                    <a:solidFill>
                      <a:srgbClr val="FFC000"/>
                    </a:solidFill>
                  </a:tcPr>
                </a:tc>
                <a:tc>
                  <a:txBody>
                    <a:bodyPr/>
                    <a:lstStyle/>
                    <a:p>
                      <a:pPr algn="ctr"/>
                      <a:r>
                        <a:rPr lang="en-US" sz="1050" b="1" kern="1200" dirty="0" smtClean="0">
                          <a:solidFill>
                            <a:schemeClr val="dk1"/>
                          </a:solidFill>
                          <a:latin typeface="+mn-lt"/>
                          <a:ea typeface="+mn-ea"/>
                          <a:cs typeface="Calibri" pitchFamily="34" charset="0"/>
                        </a:rPr>
                        <a:t>244</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t>187</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t>118</a:t>
                      </a:r>
                    </a:p>
                  </a:txBody>
                  <a:tcPr anchor="ctr"/>
                </a:tc>
              </a:tr>
              <a:tr h="366758">
                <a:tc>
                  <a:txBody>
                    <a:bodyPr/>
                    <a:lstStyle/>
                    <a:p>
                      <a:pPr algn="ctr"/>
                      <a:r>
                        <a:rPr lang="en-US" sz="1050" b="1" dirty="0" smtClean="0">
                          <a:latin typeface="+mj-lt"/>
                          <a:cs typeface="Calibri" pitchFamily="34" charset="0"/>
                        </a:rPr>
                        <a:t>32000</a:t>
                      </a:r>
                      <a:endParaRPr lang="en-US" sz="1050" b="1" dirty="0">
                        <a:latin typeface="+mj-lt"/>
                        <a:cs typeface="Calibri" pitchFamily="34" charset="0"/>
                      </a:endParaRPr>
                    </a:p>
                  </a:txBody>
                  <a:tcPr anchor="ctr">
                    <a:solidFill>
                      <a:srgbClr val="FFC000"/>
                    </a:solidFill>
                  </a:tcPr>
                </a:tc>
                <a:tc>
                  <a:txBody>
                    <a:bodyPr/>
                    <a:lstStyle/>
                    <a:p>
                      <a:pPr algn="ctr"/>
                      <a:r>
                        <a:rPr lang="en-US" sz="1050" b="1" kern="1200" dirty="0" smtClean="0">
                          <a:solidFill>
                            <a:schemeClr val="dk1"/>
                          </a:solidFill>
                          <a:latin typeface="+mn-lt"/>
                          <a:ea typeface="+mn-ea"/>
                          <a:cs typeface="Calibri" pitchFamily="34" charset="0"/>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t>664</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t>394</a:t>
                      </a:r>
                    </a:p>
                  </a:txBody>
                  <a:tcPr anchor="ctr"/>
                </a:tc>
              </a:tr>
              <a:tr h="366758">
                <a:tc>
                  <a:txBody>
                    <a:bodyPr/>
                    <a:lstStyle/>
                    <a:p>
                      <a:pPr algn="ctr"/>
                      <a:r>
                        <a:rPr lang="en-US" sz="1050" b="1" dirty="0" smtClean="0">
                          <a:latin typeface="+mj-lt"/>
                          <a:cs typeface="Calibri" pitchFamily="34" charset="0"/>
                        </a:rPr>
                        <a:t>40000</a:t>
                      </a:r>
                      <a:endParaRPr lang="en-US" sz="1050" b="1" dirty="0">
                        <a:latin typeface="+mj-lt"/>
                        <a:cs typeface="Calibri" pitchFamily="34" charset="0"/>
                      </a:endParaRPr>
                    </a:p>
                  </a:txBody>
                  <a:tcPr anchor="ctr">
                    <a:solidFill>
                      <a:srgbClr val="FFC000"/>
                    </a:solidFill>
                  </a:tcPr>
                </a:tc>
                <a:tc>
                  <a:txBody>
                    <a:bodyPr/>
                    <a:lstStyle/>
                    <a:p>
                      <a:pPr algn="ctr"/>
                      <a:r>
                        <a:rPr lang="en-US" sz="1050" b="1" kern="1200" dirty="0" smtClean="0">
                          <a:solidFill>
                            <a:schemeClr val="dk1"/>
                          </a:solidFill>
                          <a:latin typeface="+mn-lt"/>
                          <a:ea typeface="+mn-ea"/>
                          <a:cs typeface="Calibri" pitchFamily="34" charset="0"/>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t>710</a:t>
                      </a:r>
                    </a:p>
                  </a:txBody>
                  <a:tcPr anchor="ctr"/>
                </a:tc>
              </a:tr>
            </a:tbl>
          </a:graphicData>
        </a:graphic>
      </p:graphicFrame>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22" r="747"/>
          <a:stretch/>
        </p:blipFill>
        <p:spPr bwMode="auto">
          <a:xfrm>
            <a:off x="4602480" y="1944624"/>
            <a:ext cx="3931920" cy="4075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0"/>
          </p:nvPr>
        </p:nvSpPr>
        <p:spPr/>
        <p:txBody>
          <a:bodyPr/>
          <a:lstStyle/>
          <a:p>
            <a:pPr>
              <a:defRPr/>
            </a:pPr>
            <a:fld id="{4301CAFF-952E-46F9-B5CA-0EB4370FF6BB}" type="slidenum">
              <a:rPr lang="en-US" altLang="en-US" smtClean="0"/>
              <a:pPr>
                <a:defRPr/>
              </a:pPr>
              <a:t>70</a:t>
            </a:fld>
            <a:endParaRPr lang="en-US" altLang="en-US"/>
          </a:p>
        </p:txBody>
      </p:sp>
    </p:spTree>
    <p:extLst>
      <p:ext uri="{BB962C8B-B14F-4D97-AF65-F5344CB8AC3E}">
        <p14:creationId xmlns:p14="http://schemas.microsoft.com/office/powerpoint/2010/main" val="1554199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Parameter Sweep of ODEs</a:t>
            </a:r>
            <a:br>
              <a:rPr lang="en-US" dirty="0" smtClean="0"/>
            </a:br>
            <a:r>
              <a:rPr lang="en-US" sz="2000" dirty="0" smtClean="0">
                <a:solidFill>
                  <a:schemeClr val="accent4"/>
                </a:solidFill>
              </a:rPr>
              <a:t>Scaling case study for a fixed problem size with a cluster </a:t>
            </a:r>
            <a:endParaRPr lang="en-US" sz="2000" dirty="0">
              <a:solidFill>
                <a:schemeClr val="accent4"/>
              </a:solidFill>
            </a:endParaRPr>
          </a:p>
        </p:txBody>
      </p:sp>
      <p:sp>
        <p:nvSpPr>
          <p:cNvPr id="3" name="Rectangle 2"/>
          <p:cNvSpPr/>
          <p:nvPr/>
        </p:nvSpPr>
        <p:spPr>
          <a:xfrm>
            <a:off x="685800" y="5638800"/>
            <a:ext cx="3429000" cy="523220"/>
          </a:xfrm>
          <a:prstGeom prst="rect">
            <a:avLst/>
          </a:prstGeom>
        </p:spPr>
        <p:txBody>
          <a:bodyPr wrap="square">
            <a:spAutoFit/>
          </a:bodyPr>
          <a:lstStyle/>
          <a:p>
            <a:r>
              <a:rPr lang="en-US" sz="1400" dirty="0" smtClean="0"/>
              <a:t>Processor: Intel Xeon E5-2670</a:t>
            </a:r>
          </a:p>
          <a:p>
            <a:r>
              <a:rPr lang="en-US" sz="1400" dirty="0" smtClean="0"/>
              <a:t>16 cores per node</a:t>
            </a:r>
          </a:p>
        </p:txBody>
      </p:sp>
      <p:graphicFrame>
        <p:nvGraphicFramePr>
          <p:cNvPr id="5" name="Table 4"/>
          <p:cNvGraphicFramePr>
            <a:graphicFrameLocks noGrp="1"/>
          </p:cNvGraphicFramePr>
          <p:nvPr>
            <p:extLst>
              <p:ext uri="{D42A27DB-BD31-4B8C-83A1-F6EECF244321}">
                <p14:modId xmlns:p14="http://schemas.microsoft.com/office/powerpoint/2010/main" val="165416223"/>
              </p:ext>
            </p:extLst>
          </p:nvPr>
        </p:nvGraphicFramePr>
        <p:xfrm>
          <a:off x="304800" y="1920210"/>
          <a:ext cx="4038600" cy="3649183"/>
        </p:xfrm>
        <a:graphic>
          <a:graphicData uri="http://schemas.openxmlformats.org/drawingml/2006/table">
            <a:tbl>
              <a:tblPr firstRow="1" bandRow="1">
                <a:tableStyleId>{00A15C55-8517-42AA-B614-E9B94910E393}</a:tableStyleId>
              </a:tblPr>
              <a:tblGrid>
                <a:gridCol w="854636"/>
                <a:gridCol w="543859"/>
                <a:gridCol w="543859"/>
                <a:gridCol w="684700"/>
                <a:gridCol w="649546"/>
                <a:gridCol w="762000"/>
              </a:tblGrid>
              <a:tr h="638419">
                <a:tc rowSpan="3">
                  <a:txBody>
                    <a:bodyPr/>
                    <a:lstStyle/>
                    <a:p>
                      <a:pPr algn="ctr"/>
                      <a:r>
                        <a:rPr lang="en-US" sz="1200" b="1" dirty="0" smtClean="0">
                          <a:latin typeface="+mj-lt"/>
                        </a:rPr>
                        <a:t>Workers</a:t>
                      </a:r>
                      <a:endParaRPr lang="en-US" sz="1200" b="1" dirty="0">
                        <a:latin typeface="+mj-lt"/>
                        <a:cs typeface="Calibri" pitchFamily="34" charset="0"/>
                      </a:endParaRPr>
                    </a:p>
                  </a:txBody>
                  <a:tcPr anchor="ctr"/>
                </a:tc>
                <a:tc gridSpan="5">
                  <a:txBody>
                    <a:bodyPr/>
                    <a:lstStyle/>
                    <a:p>
                      <a:pPr algn="ctr"/>
                      <a:r>
                        <a:rPr lang="en-US" sz="1200" b="1" baseline="0" dirty="0" smtClean="0">
                          <a:latin typeface="+mj-lt"/>
                          <a:cs typeface="Calibri" pitchFamily="34" charset="0"/>
                        </a:rPr>
                        <a:t>Computation time</a:t>
                      </a:r>
                    </a:p>
                    <a:p>
                      <a:pPr algn="ctr"/>
                      <a:r>
                        <a:rPr lang="en-US" sz="1200" b="1" baseline="0" dirty="0" smtClean="0">
                          <a:latin typeface="+mj-lt"/>
                          <a:cs typeface="Calibri" pitchFamily="34" charset="0"/>
                        </a:rPr>
                        <a:t> (minutes)</a:t>
                      </a:r>
                      <a:endParaRPr lang="en-US" sz="1200" b="1" dirty="0">
                        <a:latin typeface="+mj-lt"/>
                        <a:cs typeface="Calibri" pitchFamily="34" charset="0"/>
                      </a:endParaRPr>
                    </a:p>
                  </a:txBody>
                  <a:tcPr anchor="ctr"/>
                </a:tc>
                <a:tc hMerge="1">
                  <a:txBody>
                    <a:bodyPr/>
                    <a:lstStyle/>
                    <a:p>
                      <a:pPr algn="ctr"/>
                      <a:endParaRPr lang="en-US" sz="1200" b="1" dirty="0">
                        <a:latin typeface="+mj-lt"/>
                        <a:cs typeface="Calibri" pitchFamily="34" charset="0"/>
                      </a:endParaRPr>
                    </a:p>
                  </a:txBody>
                  <a:tcPr anchor="ctr"/>
                </a:tc>
                <a:tc hMerge="1">
                  <a:txBody>
                    <a:bodyPr/>
                    <a:lstStyle/>
                    <a:p>
                      <a:pPr algn="ctr"/>
                      <a:endParaRPr lang="en-US" sz="1200" b="1" dirty="0">
                        <a:latin typeface="+mj-lt"/>
                        <a:cs typeface="Calibri" pitchFamily="34" charset="0"/>
                      </a:endParaRPr>
                    </a:p>
                  </a:txBody>
                  <a:tcPr anchor="ctr"/>
                </a:tc>
                <a:tc hMerge="1">
                  <a:txBody>
                    <a:bodyPr/>
                    <a:lstStyle/>
                    <a:p>
                      <a:pPr algn="ctr"/>
                      <a:endParaRPr lang="en-US" sz="1200" b="1" dirty="0">
                        <a:latin typeface="+mj-lt"/>
                        <a:cs typeface="Calibri" pitchFamily="34" charset="0"/>
                      </a:endParaRPr>
                    </a:p>
                  </a:txBody>
                  <a:tcPr anchor="ctr"/>
                </a:tc>
                <a:tc hMerge="1">
                  <a:txBody>
                    <a:bodyPr/>
                    <a:lstStyle/>
                    <a:p>
                      <a:pPr algn="ctr"/>
                      <a:endParaRPr lang="en-US" sz="1200" b="1" dirty="0">
                        <a:latin typeface="+mj-lt"/>
                        <a:cs typeface="Calibri" pitchFamily="34" charset="0"/>
                      </a:endParaRPr>
                    </a:p>
                  </a:txBody>
                  <a:tcPr anchor="ctr"/>
                </a:tc>
              </a:tr>
              <a:tr h="382098">
                <a:tc vMerge="1">
                  <a:txBody>
                    <a:bodyPr/>
                    <a:lstStyle/>
                    <a:p>
                      <a:endParaRPr lang="en-US"/>
                    </a:p>
                  </a:txBody>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Number</a:t>
                      </a:r>
                      <a:r>
                        <a:rPr lang="en-US" sz="1200" b="1" baseline="0" dirty="0" smtClean="0">
                          <a:solidFill>
                            <a:schemeClr val="tx1"/>
                          </a:solidFill>
                        </a:rPr>
                        <a:t> of combinations</a:t>
                      </a:r>
                      <a:endParaRPr lang="en-US" sz="1200" b="1" dirty="0" smtClean="0">
                        <a:solidFill>
                          <a:schemeClr val="tx1"/>
                        </a:solidFill>
                      </a:endParaRPr>
                    </a:p>
                  </a:txBody>
                  <a:tcPr anchor="ctr">
                    <a:solidFill>
                      <a:srgbClr val="FFC000"/>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nchor="ctr">
                    <a:solidFill>
                      <a:srgbClr val="FFC000"/>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nchor="ctr">
                    <a:solidFill>
                      <a:srgbClr val="FFC000"/>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nchor="ctr">
                    <a:solidFill>
                      <a:srgbClr val="FFC000"/>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nchor="ctr">
                    <a:solidFill>
                      <a:srgbClr val="FFC000"/>
                    </a:solidFill>
                  </a:tcPr>
                </a:tc>
              </a:tr>
              <a:tr h="382098">
                <a:tc vMerge="1">
                  <a:txBody>
                    <a:bodyPr/>
                    <a:lstStyle/>
                    <a:p>
                      <a:pPr algn="ctr"/>
                      <a:endParaRPr lang="en-US" sz="1200" b="1" dirty="0">
                        <a:solidFill>
                          <a:schemeClr val="tx1"/>
                        </a:solidFill>
                        <a:latin typeface="+mj-lt"/>
                        <a:cs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961</a:t>
                      </a:r>
                    </a:p>
                  </a:txBody>
                  <a:tcPr anchor="ct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3844</a:t>
                      </a:r>
                    </a:p>
                  </a:txBody>
                  <a:tcPr anchor="ct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15625</a:t>
                      </a:r>
                    </a:p>
                  </a:txBody>
                  <a:tcPr anchor="ct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62500</a:t>
                      </a:r>
                    </a:p>
                  </a:txBody>
                  <a:tcPr anchor="ct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250000</a:t>
                      </a:r>
                    </a:p>
                  </a:txBody>
                  <a:tcPr anchor="ctr">
                    <a:solidFill>
                      <a:srgbClr val="FFC000"/>
                    </a:solidFill>
                  </a:tcPr>
                </a:tc>
              </a:tr>
              <a:tr h="382098">
                <a:tc>
                  <a:txBody>
                    <a:bodyPr/>
                    <a:lstStyle/>
                    <a:p>
                      <a:pPr algn="ctr"/>
                      <a:r>
                        <a:rPr lang="en-US" sz="1200" b="1" dirty="0" smtClean="0">
                          <a:solidFill>
                            <a:schemeClr val="tx1"/>
                          </a:solidFill>
                          <a:latin typeface="+mj-lt"/>
                          <a:cs typeface="Calibri" pitchFamily="34" charset="0"/>
                        </a:rPr>
                        <a:t>1</a:t>
                      </a:r>
                      <a:endParaRPr lang="en-US" sz="1200" b="1" dirty="0">
                        <a:solidFill>
                          <a:schemeClr val="tx1"/>
                        </a:solidFill>
                        <a:latin typeface="+mj-lt"/>
                        <a:cs typeface="Calibri" pitchFamily="34" charset="0"/>
                      </a:endParaRPr>
                    </a:p>
                  </a:txBody>
                  <a:tcPr anchor="ct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5</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20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81</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325</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1292</a:t>
                      </a:r>
                    </a:p>
                  </a:txBody>
                  <a:tcPr anchor="ctr"/>
                </a:tc>
              </a:tr>
              <a:tr h="382098">
                <a:tc>
                  <a:txBody>
                    <a:bodyPr/>
                    <a:lstStyle/>
                    <a:p>
                      <a:pPr algn="ctr"/>
                      <a:r>
                        <a:rPr lang="en-US" sz="1200" b="1" dirty="0" smtClean="0">
                          <a:latin typeface="+mj-lt"/>
                          <a:cs typeface="Calibri" pitchFamily="34" charset="0"/>
                        </a:rPr>
                        <a:t>16</a:t>
                      </a:r>
                      <a:endParaRPr lang="en-US" sz="1200" b="1" dirty="0">
                        <a:latin typeface="+mj-lt"/>
                        <a:cs typeface="Calibri" pitchFamily="34" charset="0"/>
                      </a:endParaRPr>
                    </a:p>
                  </a:txBody>
                  <a:tcPr anchor="ct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0.6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6</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25</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98</a:t>
                      </a:r>
                    </a:p>
                  </a:txBody>
                  <a:tcPr anchor="ctr"/>
                </a:tc>
              </a:tr>
              <a:tr h="382098">
                <a:tc>
                  <a:txBody>
                    <a:bodyPr/>
                    <a:lstStyle/>
                    <a:p>
                      <a:pPr algn="ctr"/>
                      <a:r>
                        <a:rPr lang="en-US" sz="1200" b="1" dirty="0" smtClean="0"/>
                        <a:t>32</a:t>
                      </a:r>
                      <a:endParaRPr lang="en-US" sz="1200" b="1" dirty="0">
                        <a:latin typeface="+mj-lt"/>
                        <a:cs typeface="Calibri" pitchFamily="34" charset="0"/>
                      </a:endParaRPr>
                    </a:p>
                  </a:txBody>
                  <a:tcPr anchor="ct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0.4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1</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3</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12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47</a:t>
                      </a:r>
                    </a:p>
                  </a:txBody>
                  <a:tcPr anchor="ctr"/>
                </a:tc>
              </a:tr>
              <a:tr h="366758">
                <a:tc>
                  <a:txBody>
                    <a:bodyPr/>
                    <a:lstStyle/>
                    <a:p>
                      <a:pPr algn="ctr"/>
                      <a:r>
                        <a:rPr lang="en-US" sz="1200" b="1" dirty="0" smtClean="0"/>
                        <a:t>64</a:t>
                      </a:r>
                      <a:endParaRPr lang="en-US" sz="1200" b="1" dirty="0">
                        <a:latin typeface="+mj-lt"/>
                        <a:cs typeface="Calibri" pitchFamily="34" charset="0"/>
                      </a:endParaRPr>
                    </a:p>
                  </a:txBody>
                  <a:tcPr anchor="ct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0.5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0.6</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1.7</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6</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23</a:t>
                      </a:r>
                    </a:p>
                  </a:txBody>
                  <a:tcPr anchor="ctr"/>
                </a:tc>
              </a:tr>
              <a:tr h="366758">
                <a:tc>
                  <a:txBody>
                    <a:bodyPr/>
                    <a:lstStyle/>
                    <a:p>
                      <a:pPr algn="ctr"/>
                      <a:r>
                        <a:rPr lang="en-US" sz="1200" b="1" dirty="0" smtClean="0"/>
                        <a:t>96</a:t>
                      </a:r>
                      <a:endParaRPr lang="en-US" sz="1200" b="1" dirty="0">
                        <a:latin typeface="+mj-lt"/>
                        <a:cs typeface="Calibri" pitchFamily="34" charset="0"/>
                      </a:endParaRPr>
                    </a:p>
                  </a:txBody>
                  <a:tcPr anchor="ct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0.5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0.7</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1.3</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4</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16</a:t>
                      </a:r>
                    </a:p>
                  </a:txBody>
                  <a:tcPr anchor="ctr"/>
                </a:tc>
              </a:tr>
              <a:tr h="366758">
                <a:tc>
                  <a:txBody>
                    <a:bodyPr/>
                    <a:lstStyle/>
                    <a:p>
                      <a:pPr algn="ctr"/>
                      <a:r>
                        <a:rPr lang="en-US" sz="1200" b="1" dirty="0" smtClean="0"/>
                        <a:t>128</a:t>
                      </a:r>
                      <a:endParaRPr lang="en-US" sz="1200" b="1" dirty="0">
                        <a:latin typeface="+mj-lt"/>
                        <a:cs typeface="Calibri" pitchFamily="34" charset="0"/>
                      </a:endParaRPr>
                    </a:p>
                  </a:txBody>
                  <a:tcPr anchor="ct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 0.6</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0.7</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1.1</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3.1</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12</a:t>
                      </a:r>
                    </a:p>
                  </a:txBody>
                  <a:tcPr anchor="ctr"/>
                </a:tc>
              </a:tr>
            </a:tbl>
          </a:graphicData>
        </a:graphic>
      </p:graphicFrame>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869430"/>
            <a:ext cx="3931920" cy="4046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0"/>
          </p:nvPr>
        </p:nvSpPr>
        <p:spPr/>
        <p:txBody>
          <a:bodyPr/>
          <a:lstStyle/>
          <a:p>
            <a:pPr>
              <a:defRPr/>
            </a:pPr>
            <a:fld id="{4301CAFF-952E-46F9-B5CA-0EB4370FF6BB}" type="slidenum">
              <a:rPr lang="en-US" altLang="en-US" smtClean="0"/>
              <a:pPr>
                <a:defRPr/>
              </a:pPr>
              <a:t>71</a:t>
            </a:fld>
            <a:endParaRPr lang="en-US" altLang="en-US"/>
          </a:p>
        </p:txBody>
      </p:sp>
    </p:spTree>
    <p:extLst>
      <p:ext uri="{BB962C8B-B14F-4D97-AF65-F5344CB8AC3E}">
        <p14:creationId xmlns:p14="http://schemas.microsoft.com/office/powerpoint/2010/main" val="959801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683568" y="5165363"/>
            <a:ext cx="4752528" cy="351869"/>
          </a:xfrm>
          <a:prstGeom prst="roundRect">
            <a:avLst/>
          </a:prstGeom>
          <a:solidFill>
            <a:schemeClr val="accent2">
              <a:lumMod val="40000"/>
              <a:lumOff val="60000"/>
            </a:schemeClr>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200" b="0" i="0" u="none" strike="noStrike" cap="none" normalizeH="0" baseline="-25000" dirty="0" smtClean="0">
              <a:ln>
                <a:noFill/>
              </a:ln>
              <a:solidFill>
                <a:schemeClr val="tx1"/>
              </a:solidFill>
              <a:effectLst/>
              <a:latin typeface="Times" pitchFamily="18" charset="0"/>
            </a:endParaRPr>
          </a:p>
        </p:txBody>
      </p:sp>
      <p:sp>
        <p:nvSpPr>
          <p:cNvPr id="2" name="Title 1"/>
          <p:cNvSpPr>
            <a:spLocks noGrp="1"/>
          </p:cNvSpPr>
          <p:nvPr>
            <p:ph type="title"/>
          </p:nvPr>
        </p:nvSpPr>
        <p:spPr/>
        <p:txBody>
          <a:bodyPr/>
          <a:lstStyle/>
          <a:p>
            <a:r>
              <a:rPr lang="en-GB" sz="3600" dirty="0" smtClean="0">
                <a:solidFill>
                  <a:schemeClr val="tx2"/>
                </a:solidFill>
              </a:rPr>
              <a:t>A</a:t>
            </a:r>
            <a:r>
              <a:rPr lang="en-GB" sz="3600" dirty="0" smtClean="0"/>
              <a:t>genda</a:t>
            </a:r>
            <a:endParaRPr lang="en-GB" sz="3600" dirty="0"/>
          </a:p>
        </p:txBody>
      </p:sp>
      <p:sp>
        <p:nvSpPr>
          <p:cNvPr id="3" name="Content Placeholder 2"/>
          <p:cNvSpPr>
            <a:spLocks noGrp="1"/>
          </p:cNvSpPr>
          <p:nvPr>
            <p:ph idx="1"/>
          </p:nvPr>
        </p:nvSpPr>
        <p:spPr/>
        <p:txBody>
          <a:bodyPr/>
          <a:lstStyle/>
          <a:p>
            <a:r>
              <a:rPr lang="en-GB" dirty="0" smtClean="0"/>
              <a:t>Introduction</a:t>
            </a:r>
          </a:p>
          <a:p>
            <a:r>
              <a:rPr lang="en-GB" dirty="0" smtClean="0"/>
              <a:t>Introduction to Parallel Computing</a:t>
            </a:r>
          </a:p>
          <a:p>
            <a:r>
              <a:rPr lang="en-GB" dirty="0" smtClean="0"/>
              <a:t>Built in Parallel Support</a:t>
            </a:r>
          </a:p>
          <a:p>
            <a:r>
              <a:rPr lang="en-GB" dirty="0" smtClean="0"/>
              <a:t>Composite Arrays and Batch Processing</a:t>
            </a:r>
          </a:p>
          <a:p>
            <a:r>
              <a:rPr lang="en-GB" dirty="0" smtClean="0"/>
              <a:t>Using GPUs</a:t>
            </a:r>
          </a:p>
          <a:p>
            <a:r>
              <a:rPr lang="en-GB" dirty="0" smtClean="0"/>
              <a:t>Built in GPU Support</a:t>
            </a:r>
          </a:p>
          <a:p>
            <a:r>
              <a:rPr lang="en-GB" dirty="0" smtClean="0"/>
              <a:t>GPU Arrays</a:t>
            </a:r>
          </a:p>
          <a:p>
            <a:r>
              <a:rPr lang="en-GB" dirty="0" smtClean="0"/>
              <a:t>Distributed GPU Computing</a:t>
            </a:r>
          </a:p>
          <a:p>
            <a:r>
              <a:rPr lang="en-GB" dirty="0" smtClean="0"/>
              <a:t>Scaling Up to a Cluster</a:t>
            </a:r>
          </a:p>
          <a:p>
            <a:r>
              <a:rPr lang="en-GB" dirty="0" smtClean="0"/>
              <a:t>Concluding Remarks</a:t>
            </a:r>
          </a:p>
        </p:txBody>
      </p:sp>
      <p:sp>
        <p:nvSpPr>
          <p:cNvPr id="4" name="Slide Number Placeholder 3"/>
          <p:cNvSpPr>
            <a:spLocks noGrp="1"/>
          </p:cNvSpPr>
          <p:nvPr>
            <p:ph type="sldNum" sz="quarter" idx="10"/>
          </p:nvPr>
        </p:nvSpPr>
        <p:spPr>
          <a:xfrm>
            <a:off x="7848600" y="6553200"/>
            <a:ext cx="990600" cy="304800"/>
          </a:xfrm>
        </p:spPr>
        <p:txBody>
          <a:bodyPr/>
          <a:lstStyle/>
          <a:p>
            <a:pPr>
              <a:defRPr/>
            </a:pPr>
            <a:fld id="{4301CAFF-952E-46F9-B5CA-0EB4370FF6BB}" type="slidenum">
              <a:rPr lang="en-US" altLang="en-US" smtClean="0"/>
              <a:pPr>
                <a:defRPr/>
              </a:pPr>
              <a:t>72</a:t>
            </a:fld>
            <a:endParaRPr lang="en-US" altLang="en-US" dirty="0"/>
          </a:p>
        </p:txBody>
      </p:sp>
    </p:spTree>
    <p:extLst>
      <p:ext uri="{BB962C8B-B14F-4D97-AF65-F5344CB8AC3E}">
        <p14:creationId xmlns:p14="http://schemas.microsoft.com/office/powerpoint/2010/main" val="2367042436"/>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458200" cy="914400"/>
          </a:xfrm>
        </p:spPr>
        <p:txBody>
          <a:bodyPr/>
          <a:lstStyle/>
          <a:p>
            <a:r>
              <a:rPr lang="en-ZA" sz="4800" dirty="0" smtClean="0"/>
              <a:t>MathWorks </a:t>
            </a:r>
            <a:r>
              <a:rPr lang="en-ZA" sz="4800" dirty="0" smtClean="0">
                <a:solidFill>
                  <a:schemeClr val="tx2"/>
                </a:solidFill>
              </a:rPr>
              <a:t>Product Overview</a:t>
            </a:r>
            <a:endParaRPr lang="en-ZA" sz="4800" dirty="0">
              <a:solidFill>
                <a:schemeClr val="tx2"/>
              </a:solidFill>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844824"/>
            <a:ext cx="6694488" cy="4373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bwMode="auto">
          <a:xfrm>
            <a:off x="2123728" y="4108936"/>
            <a:ext cx="1584176" cy="432048"/>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2500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17080281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400" dirty="0" smtClean="0"/>
              <a:t>Learn More</a:t>
            </a:r>
            <a:endParaRPr lang="en-ZA" sz="4400" dirty="0"/>
          </a:p>
        </p:txBody>
      </p:sp>
      <p:sp>
        <p:nvSpPr>
          <p:cNvPr id="11" name="Text Placeholder 10"/>
          <p:cNvSpPr>
            <a:spLocks noGrp="1"/>
          </p:cNvSpPr>
          <p:nvPr>
            <p:ph type="body" sz="half" idx="1"/>
          </p:nvPr>
        </p:nvSpPr>
        <p:spPr>
          <a:xfrm>
            <a:off x="685801" y="1828800"/>
            <a:ext cx="6334472" cy="4267200"/>
          </a:xfrm>
        </p:spPr>
        <p:txBody>
          <a:bodyPr/>
          <a:lstStyle/>
          <a:p>
            <a:pPr marL="0" indent="0">
              <a:buNone/>
            </a:pPr>
            <a:r>
              <a:rPr lang="en-ZA" sz="2400" dirty="0" smtClean="0"/>
              <a:t>Online Resources </a:t>
            </a:r>
          </a:p>
          <a:p>
            <a:pPr marL="457200" lvl="1" indent="0">
              <a:buNone/>
            </a:pPr>
            <a:r>
              <a:rPr lang="en-ZA" sz="2000" dirty="0" smtClean="0">
                <a:hlinkClick r:id="rId3"/>
              </a:rPr>
              <a:t>www.mathworks.com</a:t>
            </a:r>
            <a:endParaRPr lang="en-ZA" sz="2000" dirty="0" smtClean="0"/>
          </a:p>
          <a:p>
            <a:pPr marL="457200" lvl="1" indent="0">
              <a:buNone/>
            </a:pPr>
            <a:r>
              <a:rPr lang="en-ZA" sz="2000" dirty="0" smtClean="0">
                <a:hlinkClick r:id="rId4"/>
              </a:rPr>
              <a:t>www.optinum.co.za</a:t>
            </a:r>
            <a:endParaRPr lang="en-ZA" sz="2000" dirty="0" smtClean="0"/>
          </a:p>
          <a:p>
            <a:pPr lvl="1"/>
            <a:endParaRPr lang="en-ZA" sz="2400" dirty="0"/>
          </a:p>
          <a:p>
            <a:pPr marL="0" indent="0">
              <a:buNone/>
            </a:pPr>
            <a:r>
              <a:rPr lang="en-ZA" sz="2400" dirty="0" smtClean="0"/>
              <a:t>Other services offered by OPTI-NUM solutions</a:t>
            </a:r>
          </a:p>
          <a:p>
            <a:pPr marL="457200" lvl="1" indent="0">
              <a:buNone/>
            </a:pPr>
            <a:r>
              <a:rPr lang="en-ZA" sz="2000" dirty="0" smtClean="0"/>
              <a:t>Technical Support</a:t>
            </a:r>
          </a:p>
          <a:p>
            <a:pPr marL="457200" lvl="1" indent="0">
              <a:buNone/>
            </a:pPr>
            <a:r>
              <a:rPr lang="en-ZA" sz="2000" dirty="0" smtClean="0"/>
              <a:t>Training</a:t>
            </a:r>
          </a:p>
          <a:p>
            <a:pPr marL="457200" lvl="1" indent="0">
              <a:buNone/>
            </a:pPr>
            <a:r>
              <a:rPr lang="en-ZA" sz="2000" dirty="0" smtClean="0"/>
              <a:t>Consulting</a:t>
            </a:r>
          </a:p>
          <a:p>
            <a:pPr marL="457200" lvl="1" indent="0">
              <a:buNone/>
            </a:pPr>
            <a:r>
              <a:rPr lang="en-ZA" sz="2000" dirty="0" smtClean="0"/>
              <a:t>Private Seminars</a:t>
            </a:r>
          </a:p>
          <a:p>
            <a:pPr lvl="1"/>
            <a:endParaRPr lang="en-ZA" dirty="0"/>
          </a:p>
          <a:p>
            <a:pPr lvl="1"/>
            <a:endParaRPr lang="en-ZA" dirty="0" smtClean="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2564" y="2132856"/>
            <a:ext cx="3019836"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193" y="1196754"/>
            <a:ext cx="2283693" cy="81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fld id="{659CA439-CEAC-44BC-8A31-BE089E2264D4}" type="slidenum">
              <a:rPr lang="en-ZA" smtClean="0"/>
              <a:t>74</a:t>
            </a:fld>
            <a:endParaRPr lang="en-ZA"/>
          </a:p>
        </p:txBody>
      </p:sp>
    </p:spTree>
    <p:extLst>
      <p:ext uri="{BB962C8B-B14F-4D97-AF65-F5344CB8AC3E}">
        <p14:creationId xmlns:p14="http://schemas.microsoft.com/office/powerpoint/2010/main" val="2951613219"/>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3" y="914400"/>
            <a:ext cx="7918648" cy="914400"/>
          </a:xfrm>
        </p:spPr>
        <p:txBody>
          <a:bodyPr/>
          <a:lstStyle/>
          <a:p>
            <a:r>
              <a:rPr lang="en-ZA" dirty="0" smtClean="0"/>
              <a:t>Online Resources - MathWorks</a:t>
            </a:r>
            <a:endParaRPr lang="en-ZA" dirty="0"/>
          </a:p>
        </p:txBody>
      </p:sp>
      <p:grpSp>
        <p:nvGrpSpPr>
          <p:cNvPr id="5" name="Group 39"/>
          <p:cNvGrpSpPr/>
          <p:nvPr/>
        </p:nvGrpSpPr>
        <p:grpSpPr>
          <a:xfrm>
            <a:off x="179512" y="2060848"/>
            <a:ext cx="8964488" cy="3816424"/>
            <a:chOff x="179512" y="980728"/>
            <a:chExt cx="8964488" cy="3816424"/>
          </a:xfrm>
        </p:grpSpPr>
        <p:grpSp>
          <p:nvGrpSpPr>
            <p:cNvPr id="10" name="Group 9"/>
            <p:cNvGrpSpPr/>
            <p:nvPr/>
          </p:nvGrpSpPr>
          <p:grpSpPr>
            <a:xfrm>
              <a:off x="179512" y="2204864"/>
              <a:ext cx="8712968" cy="850507"/>
              <a:chOff x="179512" y="3119781"/>
              <a:chExt cx="8712968" cy="850507"/>
            </a:xfrm>
          </p:grpSpPr>
          <p:pic>
            <p:nvPicPr>
              <p:cNvPr id="1026" name="Picture 2"/>
              <p:cNvPicPr>
                <a:picLocks noChangeAspect="1" noChangeArrowheads="1"/>
              </p:cNvPicPr>
              <p:nvPr/>
            </p:nvPicPr>
            <p:blipFill>
              <a:blip r:embed="rId3" cstate="print"/>
              <a:srcRect/>
              <a:stretch>
                <a:fillRect/>
              </a:stretch>
            </p:blipFill>
            <p:spPr bwMode="auto">
              <a:xfrm>
                <a:off x="179512" y="3119781"/>
                <a:ext cx="8693763" cy="813275"/>
              </a:xfrm>
              <a:prstGeom prst="rect">
                <a:avLst/>
              </a:prstGeom>
              <a:noFill/>
              <a:ln w="9525">
                <a:noFill/>
                <a:miter lim="800000"/>
                <a:headEnd/>
                <a:tailEnd/>
              </a:ln>
            </p:spPr>
          </p:pic>
          <p:sp>
            <p:nvSpPr>
              <p:cNvPr id="6" name="Rounded Rectangle 5"/>
              <p:cNvSpPr/>
              <p:nvPr/>
            </p:nvSpPr>
            <p:spPr bwMode="auto">
              <a:xfrm>
                <a:off x="179512" y="3573016"/>
                <a:ext cx="1224136" cy="397272"/>
              </a:xfrm>
              <a:prstGeom prst="round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600" b="0" i="0" u="none" strike="noStrike" cap="none" normalizeH="0" baseline="-25000" dirty="0" smtClean="0">
                  <a:ln>
                    <a:noFill/>
                  </a:ln>
                  <a:solidFill>
                    <a:schemeClr val="tx1"/>
                  </a:solidFill>
                  <a:effectLst/>
                  <a:latin typeface="Times" pitchFamily="18" charset="0"/>
                </a:endParaRPr>
              </a:p>
            </p:txBody>
          </p:sp>
          <p:sp>
            <p:nvSpPr>
              <p:cNvPr id="7" name="Rounded Rectangle 6"/>
              <p:cNvSpPr/>
              <p:nvPr/>
            </p:nvSpPr>
            <p:spPr bwMode="auto">
              <a:xfrm>
                <a:off x="2843808" y="3573016"/>
                <a:ext cx="576064" cy="397272"/>
              </a:xfrm>
              <a:prstGeom prst="round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600" b="0" i="0" u="none" strike="noStrike" cap="none" normalizeH="0" baseline="-25000" dirty="0" smtClean="0">
                  <a:ln>
                    <a:noFill/>
                  </a:ln>
                  <a:solidFill>
                    <a:schemeClr val="tx1"/>
                  </a:solidFill>
                  <a:effectLst/>
                  <a:latin typeface="Times" pitchFamily="18" charset="0"/>
                </a:endParaRPr>
              </a:p>
            </p:txBody>
          </p:sp>
          <p:sp>
            <p:nvSpPr>
              <p:cNvPr id="8" name="Rounded Rectangle 7"/>
              <p:cNvSpPr/>
              <p:nvPr/>
            </p:nvSpPr>
            <p:spPr bwMode="auto">
              <a:xfrm>
                <a:off x="3491880" y="3573016"/>
                <a:ext cx="1008112" cy="397272"/>
              </a:xfrm>
              <a:prstGeom prst="round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600" b="0" i="0" u="none" strike="noStrike" cap="none" normalizeH="0" baseline="-25000" dirty="0" smtClean="0">
                  <a:ln>
                    <a:noFill/>
                  </a:ln>
                  <a:solidFill>
                    <a:schemeClr val="tx1"/>
                  </a:solidFill>
                  <a:effectLst/>
                  <a:latin typeface="Times" pitchFamily="18" charset="0"/>
                </a:endParaRPr>
              </a:p>
            </p:txBody>
          </p:sp>
          <p:sp>
            <p:nvSpPr>
              <p:cNvPr id="9" name="Rounded Rectangle 8"/>
              <p:cNvSpPr/>
              <p:nvPr/>
            </p:nvSpPr>
            <p:spPr bwMode="auto">
              <a:xfrm>
                <a:off x="7596336" y="3356992"/>
                <a:ext cx="1296144" cy="397272"/>
              </a:xfrm>
              <a:prstGeom prst="round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600" b="0" i="0" u="none" strike="noStrike" cap="none" normalizeH="0" baseline="-25000" dirty="0" smtClean="0">
                  <a:ln>
                    <a:noFill/>
                  </a:ln>
                  <a:solidFill>
                    <a:schemeClr val="tx1"/>
                  </a:solidFill>
                  <a:effectLst/>
                  <a:latin typeface="Times" pitchFamily="18" charset="0"/>
                </a:endParaRPr>
              </a:p>
            </p:txBody>
          </p:sp>
        </p:grpSp>
        <p:sp>
          <p:nvSpPr>
            <p:cNvPr id="19" name="Rectangle 19"/>
            <p:cNvSpPr>
              <a:spLocks noChangeArrowheads="1"/>
            </p:cNvSpPr>
            <p:nvPr/>
          </p:nvSpPr>
          <p:spPr bwMode="auto">
            <a:xfrm>
              <a:off x="3491880" y="1268760"/>
              <a:ext cx="2538412" cy="864096"/>
            </a:xfrm>
            <a:prstGeom prst="rect">
              <a:avLst/>
            </a:prstGeom>
            <a:noFill/>
            <a:ln w="12700">
              <a:noFill/>
              <a:miter lim="800000"/>
              <a:headEnd type="none" w="sm" len="sm"/>
              <a:tailEnd type="none" w="med" len="lg"/>
            </a:ln>
          </p:spPr>
          <p:txBody>
            <a:bodyPr/>
            <a:lstStyle/>
            <a:p>
              <a:pPr eaLnBrk="0" hangingPunct="0">
                <a:lnSpc>
                  <a:spcPct val="75000"/>
                </a:lnSpc>
                <a:buFontTx/>
                <a:buChar char="•"/>
              </a:pPr>
              <a:r>
                <a:rPr lang="en-US" sz="2000" b="0" baseline="0" dirty="0">
                  <a:solidFill>
                    <a:srgbClr val="330066"/>
                  </a:solidFill>
                  <a:latin typeface="Calibri" pitchFamily="34" charset="0"/>
                </a:rPr>
                <a:t> </a:t>
              </a:r>
              <a:r>
                <a:rPr lang="en-US" sz="1600" b="0" baseline="0" dirty="0">
                  <a:solidFill>
                    <a:srgbClr val="330066"/>
                  </a:solidFill>
                  <a:latin typeface="Calibri" pitchFamily="34" charset="0"/>
                </a:rPr>
                <a:t>View and report bugs</a:t>
              </a:r>
            </a:p>
            <a:p>
              <a:pPr eaLnBrk="0" hangingPunct="0">
                <a:lnSpc>
                  <a:spcPct val="75000"/>
                </a:lnSpc>
                <a:buFontTx/>
                <a:buChar char="•"/>
              </a:pPr>
              <a:r>
                <a:rPr lang="en-US" sz="2000" b="0" baseline="0" dirty="0">
                  <a:solidFill>
                    <a:srgbClr val="330066"/>
                  </a:solidFill>
                  <a:latin typeface="Calibri" pitchFamily="34" charset="0"/>
                </a:rPr>
                <a:t> </a:t>
              </a:r>
              <a:r>
                <a:rPr lang="en-US" sz="1600" b="0" baseline="0" dirty="0">
                  <a:solidFill>
                    <a:srgbClr val="330066"/>
                  </a:solidFill>
                  <a:latin typeface="Calibri" pitchFamily="34" charset="0"/>
                </a:rPr>
                <a:t>Documentation</a:t>
              </a:r>
            </a:p>
            <a:p>
              <a:pPr eaLnBrk="0" hangingPunct="0">
                <a:lnSpc>
                  <a:spcPct val="75000"/>
                </a:lnSpc>
                <a:buFontTx/>
                <a:buChar char="•"/>
              </a:pPr>
              <a:r>
                <a:rPr lang="en-US" sz="2000" b="0" baseline="0" dirty="0">
                  <a:solidFill>
                    <a:srgbClr val="330066"/>
                  </a:solidFill>
                  <a:latin typeface="Calibri" pitchFamily="34" charset="0"/>
                </a:rPr>
                <a:t> </a:t>
              </a:r>
              <a:r>
                <a:rPr lang="en-US" sz="1600" b="0" baseline="0" dirty="0">
                  <a:solidFill>
                    <a:srgbClr val="330066"/>
                  </a:solidFill>
                  <a:latin typeface="Calibri" pitchFamily="34" charset="0"/>
                </a:rPr>
                <a:t>Downloads</a:t>
              </a:r>
            </a:p>
          </p:txBody>
        </p:sp>
        <p:sp>
          <p:nvSpPr>
            <p:cNvPr id="20" name="Rectangle 20"/>
            <p:cNvSpPr>
              <a:spLocks noChangeArrowheads="1"/>
            </p:cNvSpPr>
            <p:nvPr/>
          </p:nvSpPr>
          <p:spPr bwMode="auto">
            <a:xfrm>
              <a:off x="2987824" y="3933056"/>
              <a:ext cx="1793875" cy="864096"/>
            </a:xfrm>
            <a:prstGeom prst="rect">
              <a:avLst/>
            </a:prstGeom>
            <a:noFill/>
            <a:ln w="12700">
              <a:noFill/>
              <a:miter lim="800000"/>
              <a:headEnd type="none" w="sm" len="sm"/>
              <a:tailEnd type="none" w="med" len="lg"/>
            </a:ln>
          </p:spPr>
          <p:txBody>
            <a:bodyPr/>
            <a:lstStyle/>
            <a:p>
              <a:pPr eaLnBrk="0" hangingPunct="0">
                <a:lnSpc>
                  <a:spcPct val="75000"/>
                </a:lnSpc>
                <a:buFontTx/>
                <a:buChar char="•"/>
              </a:pPr>
              <a:r>
                <a:rPr lang="en-US" sz="2000" b="0" baseline="0" dirty="0">
                  <a:solidFill>
                    <a:srgbClr val="330066"/>
                  </a:solidFill>
                  <a:latin typeface="Calibri" pitchFamily="34" charset="0"/>
                </a:rPr>
                <a:t> </a:t>
              </a:r>
              <a:r>
                <a:rPr lang="en-US" sz="1600" b="0" baseline="0" dirty="0">
                  <a:solidFill>
                    <a:srgbClr val="330066"/>
                  </a:solidFill>
                  <a:latin typeface="Calibri" pitchFamily="34" charset="0"/>
                </a:rPr>
                <a:t>File exchange</a:t>
              </a:r>
              <a:endParaRPr lang="en-US" sz="800" b="0" baseline="0" dirty="0">
                <a:solidFill>
                  <a:srgbClr val="330066"/>
                </a:solidFill>
                <a:latin typeface="Calibri" pitchFamily="34" charset="0"/>
              </a:endParaRPr>
            </a:p>
            <a:p>
              <a:pPr eaLnBrk="0" hangingPunct="0">
                <a:lnSpc>
                  <a:spcPct val="75000"/>
                </a:lnSpc>
                <a:buFontTx/>
                <a:buChar char="•"/>
              </a:pPr>
              <a:r>
                <a:rPr lang="en-US" sz="2000" b="0" baseline="0" dirty="0">
                  <a:solidFill>
                    <a:srgbClr val="330066"/>
                  </a:solidFill>
                  <a:latin typeface="Calibri" pitchFamily="34" charset="0"/>
                </a:rPr>
                <a:t> </a:t>
              </a:r>
              <a:r>
                <a:rPr lang="en-US" sz="1600" b="0" baseline="0" dirty="0">
                  <a:solidFill>
                    <a:srgbClr val="330066"/>
                  </a:solidFill>
                  <a:latin typeface="Calibri" pitchFamily="34" charset="0"/>
                </a:rPr>
                <a:t>Newsgroup</a:t>
              </a:r>
            </a:p>
            <a:p>
              <a:pPr eaLnBrk="0" hangingPunct="0">
                <a:lnSpc>
                  <a:spcPct val="75000"/>
                </a:lnSpc>
                <a:buFontTx/>
                <a:buChar char="•"/>
              </a:pPr>
              <a:r>
                <a:rPr lang="en-US" sz="2000" b="0" baseline="0" dirty="0">
                  <a:solidFill>
                    <a:srgbClr val="330066"/>
                  </a:solidFill>
                  <a:latin typeface="Calibri" pitchFamily="34" charset="0"/>
                </a:rPr>
                <a:t> </a:t>
              </a:r>
              <a:r>
                <a:rPr lang="en-US" sz="1600" b="0" baseline="0" dirty="0" smtClean="0">
                  <a:solidFill>
                    <a:srgbClr val="330066"/>
                  </a:solidFill>
                  <a:latin typeface="Calibri" pitchFamily="34" charset="0"/>
                </a:rPr>
                <a:t>Blogs</a:t>
              </a:r>
              <a:endParaRPr lang="en-US" sz="1600" b="0" baseline="0" dirty="0">
                <a:solidFill>
                  <a:srgbClr val="330066"/>
                </a:solidFill>
                <a:latin typeface="Calibri" pitchFamily="34" charset="0"/>
              </a:endParaRPr>
            </a:p>
          </p:txBody>
        </p:sp>
        <p:sp>
          <p:nvSpPr>
            <p:cNvPr id="21" name="Rectangle 21"/>
            <p:cNvSpPr>
              <a:spLocks noChangeArrowheads="1"/>
            </p:cNvSpPr>
            <p:nvPr/>
          </p:nvSpPr>
          <p:spPr bwMode="auto">
            <a:xfrm>
              <a:off x="5364088" y="3861048"/>
              <a:ext cx="1509712" cy="576064"/>
            </a:xfrm>
            <a:prstGeom prst="rect">
              <a:avLst/>
            </a:prstGeom>
            <a:noFill/>
            <a:ln w="12700">
              <a:noFill/>
              <a:miter lim="800000"/>
              <a:headEnd type="none" w="sm" len="sm"/>
              <a:tailEnd type="none" w="med" len="lg"/>
            </a:ln>
          </p:spPr>
          <p:txBody>
            <a:bodyPr/>
            <a:lstStyle/>
            <a:p>
              <a:pPr eaLnBrk="0" hangingPunct="0">
                <a:lnSpc>
                  <a:spcPct val="75000"/>
                </a:lnSpc>
                <a:buFontTx/>
                <a:buChar char="•"/>
              </a:pPr>
              <a:r>
                <a:rPr lang="en-US" sz="2000" baseline="0" dirty="0">
                  <a:solidFill>
                    <a:srgbClr val="330066"/>
                  </a:solidFill>
                  <a:latin typeface="Calibri" pitchFamily="34" charset="0"/>
                </a:rPr>
                <a:t> </a:t>
              </a:r>
              <a:r>
                <a:rPr lang="en-US" sz="1600" b="0" baseline="0" dirty="0">
                  <a:solidFill>
                    <a:srgbClr val="330066"/>
                  </a:solidFill>
                  <a:latin typeface="Calibri" pitchFamily="34" charset="0"/>
                </a:rPr>
                <a:t>Webinars</a:t>
              </a:r>
            </a:p>
            <a:p>
              <a:pPr eaLnBrk="0" hangingPunct="0">
                <a:lnSpc>
                  <a:spcPct val="75000"/>
                </a:lnSpc>
                <a:buFontTx/>
                <a:buChar char="•"/>
              </a:pPr>
              <a:r>
                <a:rPr lang="en-US" sz="2000" b="0" baseline="0" dirty="0">
                  <a:solidFill>
                    <a:srgbClr val="330066"/>
                  </a:solidFill>
                  <a:latin typeface="Calibri" pitchFamily="34" charset="0"/>
                </a:rPr>
                <a:t> </a:t>
              </a:r>
              <a:r>
                <a:rPr lang="en-US" sz="1600" b="0" baseline="0" dirty="0">
                  <a:solidFill>
                    <a:srgbClr val="330066"/>
                  </a:solidFill>
                  <a:latin typeface="Calibri" pitchFamily="34" charset="0"/>
                </a:rPr>
                <a:t>Newsletters</a:t>
              </a:r>
            </a:p>
          </p:txBody>
        </p:sp>
        <p:sp>
          <p:nvSpPr>
            <p:cNvPr id="22" name="Rectangle 20"/>
            <p:cNvSpPr>
              <a:spLocks noChangeArrowheads="1"/>
            </p:cNvSpPr>
            <p:nvPr/>
          </p:nvSpPr>
          <p:spPr bwMode="auto">
            <a:xfrm>
              <a:off x="6316216" y="980728"/>
              <a:ext cx="2827784" cy="838200"/>
            </a:xfrm>
            <a:prstGeom prst="rect">
              <a:avLst/>
            </a:prstGeom>
            <a:noFill/>
            <a:ln w="12700">
              <a:noFill/>
              <a:miter lim="800000"/>
              <a:headEnd type="none" w="sm" len="sm"/>
              <a:tailEnd type="none" w="med" len="lg"/>
            </a:ln>
          </p:spPr>
          <p:txBody>
            <a:bodyPr/>
            <a:lstStyle/>
            <a:p>
              <a:pPr eaLnBrk="0" hangingPunct="0">
                <a:lnSpc>
                  <a:spcPct val="75000"/>
                </a:lnSpc>
                <a:buFontTx/>
                <a:buChar char="•"/>
              </a:pPr>
              <a:r>
                <a:rPr lang="en-US" sz="2000" b="0" baseline="0" dirty="0">
                  <a:solidFill>
                    <a:srgbClr val="330066"/>
                  </a:solidFill>
                  <a:latin typeface="Calibri" pitchFamily="34" charset="0"/>
                </a:rPr>
                <a:t> </a:t>
              </a:r>
              <a:r>
                <a:rPr lang="en-US" sz="1600" b="0" baseline="0" dirty="0">
                  <a:solidFill>
                    <a:srgbClr val="330066"/>
                  </a:solidFill>
                  <a:latin typeface="Calibri" pitchFamily="34" charset="0"/>
                </a:rPr>
                <a:t>Create MathWorks account</a:t>
              </a:r>
            </a:p>
            <a:p>
              <a:pPr eaLnBrk="0" hangingPunct="0">
                <a:lnSpc>
                  <a:spcPct val="75000"/>
                </a:lnSpc>
                <a:buFontTx/>
                <a:buChar char="•"/>
              </a:pPr>
              <a:r>
                <a:rPr lang="en-US" sz="2000" b="0" baseline="0" dirty="0">
                  <a:solidFill>
                    <a:srgbClr val="330066"/>
                  </a:solidFill>
                  <a:latin typeface="Calibri" pitchFamily="34" charset="0"/>
                </a:rPr>
                <a:t> </a:t>
              </a:r>
              <a:r>
                <a:rPr lang="en-US" sz="1600" b="0" baseline="0" dirty="0">
                  <a:solidFill>
                    <a:srgbClr val="330066"/>
                  </a:solidFill>
                  <a:latin typeface="Calibri" pitchFamily="34" charset="0"/>
                </a:rPr>
                <a:t>Manage your account</a:t>
              </a:r>
            </a:p>
            <a:p>
              <a:pPr eaLnBrk="0" hangingPunct="0">
                <a:lnSpc>
                  <a:spcPct val="75000"/>
                </a:lnSpc>
                <a:buFontTx/>
                <a:buChar char="•"/>
              </a:pPr>
              <a:r>
                <a:rPr lang="en-US" sz="2000" b="0" baseline="0" dirty="0">
                  <a:solidFill>
                    <a:srgbClr val="330066"/>
                  </a:solidFill>
                  <a:latin typeface="Calibri" pitchFamily="34" charset="0"/>
                </a:rPr>
                <a:t> </a:t>
              </a:r>
              <a:r>
                <a:rPr lang="en-US" sz="1600" b="0" baseline="0" dirty="0">
                  <a:solidFill>
                    <a:srgbClr val="330066"/>
                  </a:solidFill>
                  <a:latin typeface="Calibri" pitchFamily="34" charset="0"/>
                </a:rPr>
                <a:t>Obtain product updates</a:t>
              </a:r>
            </a:p>
          </p:txBody>
        </p:sp>
        <p:cxnSp>
          <p:nvCxnSpPr>
            <p:cNvPr id="24" name="Straight Arrow Connector 23"/>
            <p:cNvCxnSpPr>
              <a:stCxn id="20" idx="0"/>
              <a:endCxn id="8" idx="2"/>
            </p:cNvCxnSpPr>
            <p:nvPr/>
          </p:nvCxnSpPr>
          <p:spPr bwMode="auto">
            <a:xfrm flipV="1">
              <a:off x="3884762" y="3055371"/>
              <a:ext cx="111174" cy="877685"/>
            </a:xfrm>
            <a:prstGeom prst="straightConnector1">
              <a:avLst/>
            </a:prstGeom>
            <a:solidFill>
              <a:schemeClr val="accent1"/>
            </a:solidFill>
            <a:ln w="28575" cap="flat" cmpd="sng" algn="ctr">
              <a:solidFill>
                <a:schemeClr val="accent6"/>
              </a:solidFill>
              <a:prstDash val="solid"/>
              <a:round/>
              <a:headEnd type="none" w="med" len="med"/>
              <a:tailEnd type="arrow"/>
            </a:ln>
            <a:effectLst/>
          </p:spPr>
        </p:cxnSp>
        <p:cxnSp>
          <p:nvCxnSpPr>
            <p:cNvPr id="26" name="Straight Arrow Connector 25"/>
            <p:cNvCxnSpPr>
              <a:stCxn id="19" idx="1"/>
              <a:endCxn id="7" idx="0"/>
            </p:cNvCxnSpPr>
            <p:nvPr/>
          </p:nvCxnSpPr>
          <p:spPr bwMode="auto">
            <a:xfrm flipH="1">
              <a:off x="3131840" y="1700808"/>
              <a:ext cx="360040" cy="957291"/>
            </a:xfrm>
            <a:prstGeom prst="straightConnector1">
              <a:avLst/>
            </a:prstGeom>
            <a:solidFill>
              <a:schemeClr val="accent1"/>
            </a:solidFill>
            <a:ln w="28575" cap="flat" cmpd="sng" algn="ctr">
              <a:solidFill>
                <a:schemeClr val="accent6"/>
              </a:solidFill>
              <a:prstDash val="solid"/>
              <a:round/>
              <a:headEnd type="none" w="med" len="med"/>
              <a:tailEnd type="arrow"/>
            </a:ln>
            <a:effectLst/>
          </p:spPr>
        </p:cxnSp>
        <p:cxnSp>
          <p:nvCxnSpPr>
            <p:cNvPr id="28" name="Straight Arrow Connector 27"/>
            <p:cNvCxnSpPr>
              <a:stCxn id="22" idx="2"/>
              <a:endCxn id="9" idx="0"/>
            </p:cNvCxnSpPr>
            <p:nvPr/>
          </p:nvCxnSpPr>
          <p:spPr bwMode="auto">
            <a:xfrm>
              <a:off x="7730108" y="1818928"/>
              <a:ext cx="514300" cy="623147"/>
            </a:xfrm>
            <a:prstGeom prst="straightConnector1">
              <a:avLst/>
            </a:prstGeom>
            <a:solidFill>
              <a:schemeClr val="accent1"/>
            </a:solidFill>
            <a:ln w="28575" cap="flat" cmpd="sng" algn="ctr">
              <a:solidFill>
                <a:schemeClr val="accent6"/>
              </a:solidFill>
              <a:prstDash val="solid"/>
              <a:round/>
              <a:headEnd type="none" w="med" len="med"/>
              <a:tailEnd type="arrow"/>
            </a:ln>
            <a:effectLst/>
          </p:spPr>
        </p:cxnSp>
        <p:sp>
          <p:nvSpPr>
            <p:cNvPr id="35" name="Rounded Rectangle 34"/>
            <p:cNvSpPr/>
            <p:nvPr/>
          </p:nvSpPr>
          <p:spPr bwMode="auto">
            <a:xfrm>
              <a:off x="5076056" y="2636912"/>
              <a:ext cx="720080" cy="397272"/>
            </a:xfrm>
            <a:prstGeom prst="round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600" b="0" i="0" u="none" strike="noStrike" cap="none" normalizeH="0" baseline="-25000" dirty="0" smtClean="0">
                <a:ln>
                  <a:noFill/>
                </a:ln>
                <a:solidFill>
                  <a:schemeClr val="tx1"/>
                </a:solidFill>
                <a:effectLst/>
                <a:latin typeface="Times" pitchFamily="18" charset="0"/>
              </a:endParaRPr>
            </a:p>
          </p:txBody>
        </p:sp>
        <p:cxnSp>
          <p:nvCxnSpPr>
            <p:cNvPr id="37" name="Straight Arrow Connector 36"/>
            <p:cNvCxnSpPr>
              <a:stCxn id="21" idx="0"/>
              <a:endCxn id="35" idx="2"/>
            </p:cNvCxnSpPr>
            <p:nvPr/>
          </p:nvCxnSpPr>
          <p:spPr bwMode="auto">
            <a:xfrm flipH="1" flipV="1">
              <a:off x="5436096" y="3034184"/>
              <a:ext cx="682848" cy="826864"/>
            </a:xfrm>
            <a:prstGeom prst="straightConnector1">
              <a:avLst/>
            </a:prstGeom>
            <a:solidFill>
              <a:schemeClr val="accent1"/>
            </a:solidFill>
            <a:ln w="28575" cap="flat" cmpd="sng" algn="ctr">
              <a:solidFill>
                <a:schemeClr val="accent6"/>
              </a:solidFill>
              <a:prstDash val="solid"/>
              <a:round/>
              <a:headEnd type="none" w="med" len="med"/>
              <a:tailEnd type="arrow"/>
            </a:ln>
            <a:effectLst/>
          </p:spPr>
        </p:cxnSp>
      </p:grpSp>
      <p:sp>
        <p:nvSpPr>
          <p:cNvPr id="60" name="TextBox 59"/>
          <p:cNvSpPr txBox="1"/>
          <p:nvPr/>
        </p:nvSpPr>
        <p:spPr>
          <a:xfrm>
            <a:off x="3274740" y="5949280"/>
            <a:ext cx="3961556" cy="1046440"/>
          </a:xfrm>
          <a:prstGeom prst="rect">
            <a:avLst/>
          </a:prstGeom>
          <a:noFill/>
        </p:spPr>
        <p:txBody>
          <a:bodyPr wrap="square" rtlCol="0">
            <a:spAutoFit/>
          </a:bodyPr>
          <a:lstStyle/>
          <a:p>
            <a:pPr>
              <a:spcAft>
                <a:spcPts val="1200"/>
              </a:spcAft>
            </a:pPr>
            <a:r>
              <a:rPr lang="en-ZA" sz="2600" b="1" dirty="0" smtClean="0">
                <a:latin typeface="Courier New" pitchFamily="49" charset="0"/>
                <a:cs typeface="Courier New" pitchFamily="49" charset="0"/>
              </a:rPr>
              <a:t>www.mathworks.com</a:t>
            </a:r>
          </a:p>
          <a:p>
            <a:pPr>
              <a:spcAft>
                <a:spcPts val="1200"/>
              </a:spcAft>
            </a:pPr>
            <a:endParaRPr lang="en-ZA" sz="2600" b="1" dirty="0">
              <a:latin typeface="Courier New" pitchFamily="49" charset="0"/>
              <a:cs typeface="Courier New" pitchFamily="49" charset="0"/>
            </a:endParaRPr>
          </a:p>
        </p:txBody>
      </p:sp>
      <p:sp>
        <p:nvSpPr>
          <p:cNvPr id="3" name="Slide Number Placeholder 2"/>
          <p:cNvSpPr>
            <a:spLocks noGrp="1"/>
          </p:cNvSpPr>
          <p:nvPr>
            <p:ph type="sldNum" sz="quarter" idx="10"/>
          </p:nvPr>
        </p:nvSpPr>
        <p:spPr/>
        <p:txBody>
          <a:bodyPr/>
          <a:lstStyle/>
          <a:p>
            <a:fld id="{659CA439-CEAC-44BC-8A31-BE089E2264D4}" type="slidenum">
              <a:rPr lang="en-ZA" smtClean="0"/>
              <a:t>75</a:t>
            </a:fld>
            <a:endParaRPr lang="en-ZA"/>
          </a:p>
        </p:txBody>
      </p:sp>
    </p:spTree>
    <p:extLst>
      <p:ext uri="{BB962C8B-B14F-4D97-AF65-F5344CB8AC3E}">
        <p14:creationId xmlns:p14="http://schemas.microsoft.com/office/powerpoint/2010/main" val="730307701"/>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Online Resources – OPTI-NUM solutions</a:t>
            </a:r>
            <a:endParaRPr lang="en-ZA" dirty="0"/>
          </a:p>
        </p:txBody>
      </p:sp>
      <p:grpSp>
        <p:nvGrpSpPr>
          <p:cNvPr id="5" name="Group 4"/>
          <p:cNvGrpSpPr/>
          <p:nvPr/>
        </p:nvGrpSpPr>
        <p:grpSpPr>
          <a:xfrm>
            <a:off x="179512" y="2581999"/>
            <a:ext cx="8783960" cy="3015952"/>
            <a:chOff x="179512" y="4799479"/>
            <a:chExt cx="8783960" cy="3015952"/>
          </a:xfrm>
        </p:grpSpPr>
        <p:grpSp>
          <p:nvGrpSpPr>
            <p:cNvPr id="6" name="Group 15"/>
            <p:cNvGrpSpPr/>
            <p:nvPr/>
          </p:nvGrpSpPr>
          <p:grpSpPr>
            <a:xfrm>
              <a:off x="179512" y="5214432"/>
              <a:ext cx="8783960" cy="1477392"/>
              <a:chOff x="179512" y="5214432"/>
              <a:chExt cx="8783960" cy="1477392"/>
            </a:xfrm>
          </p:grpSpPr>
          <p:pic>
            <p:nvPicPr>
              <p:cNvPr id="11" name="Picture 5"/>
              <p:cNvPicPr>
                <a:picLocks noChangeAspect="1" noChangeArrowheads="1"/>
              </p:cNvPicPr>
              <p:nvPr/>
            </p:nvPicPr>
            <p:blipFill>
              <a:blip r:embed="rId3" cstate="print"/>
              <a:srcRect/>
              <a:stretch>
                <a:fillRect/>
              </a:stretch>
            </p:blipFill>
            <p:spPr bwMode="auto">
              <a:xfrm>
                <a:off x="179512" y="5214432"/>
                <a:ext cx="8783960" cy="1396529"/>
              </a:xfrm>
              <a:prstGeom prst="rect">
                <a:avLst/>
              </a:prstGeom>
              <a:noFill/>
              <a:ln w="9525">
                <a:noFill/>
                <a:miter lim="800000"/>
                <a:headEnd/>
                <a:tailEnd/>
              </a:ln>
            </p:spPr>
          </p:pic>
          <p:sp>
            <p:nvSpPr>
              <p:cNvPr id="12" name="Rounded Rectangle 11"/>
              <p:cNvSpPr/>
              <p:nvPr/>
            </p:nvSpPr>
            <p:spPr bwMode="auto">
              <a:xfrm>
                <a:off x="971600" y="6294552"/>
                <a:ext cx="792088" cy="397272"/>
              </a:xfrm>
              <a:prstGeom prst="round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600" b="0" i="0" u="none" strike="noStrike" cap="none" normalizeH="0" baseline="-25000" dirty="0" smtClean="0">
                  <a:ln>
                    <a:noFill/>
                  </a:ln>
                  <a:solidFill>
                    <a:schemeClr val="tx1"/>
                  </a:solidFill>
                  <a:effectLst/>
                  <a:latin typeface="Times" pitchFamily="18" charset="0"/>
                </a:endParaRPr>
              </a:p>
            </p:txBody>
          </p:sp>
          <p:sp>
            <p:nvSpPr>
              <p:cNvPr id="13" name="Rounded Rectangle 12"/>
              <p:cNvSpPr/>
              <p:nvPr/>
            </p:nvSpPr>
            <p:spPr bwMode="auto">
              <a:xfrm>
                <a:off x="4644008" y="6294552"/>
                <a:ext cx="648072" cy="397272"/>
              </a:xfrm>
              <a:prstGeom prst="round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600" b="0" i="0" u="none" strike="noStrike" cap="none" normalizeH="0" baseline="-25000" dirty="0" smtClean="0">
                  <a:ln>
                    <a:noFill/>
                  </a:ln>
                  <a:solidFill>
                    <a:schemeClr val="tx1"/>
                  </a:solidFill>
                  <a:effectLst/>
                  <a:latin typeface="Times" pitchFamily="18" charset="0"/>
                </a:endParaRPr>
              </a:p>
            </p:txBody>
          </p:sp>
        </p:grpSp>
        <p:sp>
          <p:nvSpPr>
            <p:cNvPr id="7" name="TextBox 6"/>
            <p:cNvSpPr txBox="1"/>
            <p:nvPr/>
          </p:nvSpPr>
          <p:spPr>
            <a:xfrm>
              <a:off x="899592" y="7158648"/>
              <a:ext cx="2880320" cy="584775"/>
            </a:xfrm>
            <a:prstGeom prst="rect">
              <a:avLst/>
            </a:prstGeom>
            <a:noFill/>
          </p:spPr>
          <p:txBody>
            <a:bodyPr wrap="square" rtlCol="0">
              <a:spAutoFit/>
            </a:bodyPr>
            <a:lstStyle/>
            <a:p>
              <a:pPr>
                <a:buFont typeface="Arial" pitchFamily="34" charset="0"/>
                <a:buChar char="•"/>
              </a:pPr>
              <a:r>
                <a:rPr lang="en-ZA" sz="1600" baseline="0" dirty="0" smtClean="0">
                  <a:solidFill>
                    <a:srgbClr val="330066"/>
                  </a:solidFill>
                  <a:latin typeface="Calibri" pitchFamily="34" charset="0"/>
                </a:rPr>
                <a:t>Upcoming webinars</a:t>
              </a:r>
            </a:p>
            <a:p>
              <a:pPr>
                <a:buFont typeface="Arial" pitchFamily="34" charset="0"/>
                <a:buChar char="•"/>
              </a:pPr>
              <a:r>
                <a:rPr lang="en-ZA" sz="1600" baseline="0" dirty="0" smtClean="0">
                  <a:solidFill>
                    <a:srgbClr val="330066"/>
                  </a:solidFill>
                  <a:latin typeface="Calibri" pitchFamily="34" charset="0"/>
                </a:rPr>
                <a:t>Latest news stories</a:t>
              </a:r>
              <a:endParaRPr lang="en-ZA" sz="1600" baseline="0" dirty="0">
                <a:solidFill>
                  <a:srgbClr val="330066"/>
                </a:solidFill>
                <a:latin typeface="Calibri" pitchFamily="34" charset="0"/>
              </a:endParaRPr>
            </a:p>
          </p:txBody>
        </p:sp>
        <p:sp>
          <p:nvSpPr>
            <p:cNvPr id="8" name="TextBox 7"/>
            <p:cNvSpPr txBox="1"/>
            <p:nvPr/>
          </p:nvSpPr>
          <p:spPr>
            <a:xfrm>
              <a:off x="4067944" y="7230656"/>
              <a:ext cx="3960440" cy="584775"/>
            </a:xfrm>
            <a:prstGeom prst="rect">
              <a:avLst/>
            </a:prstGeom>
            <a:noFill/>
          </p:spPr>
          <p:txBody>
            <a:bodyPr wrap="square" rtlCol="0">
              <a:spAutoFit/>
            </a:bodyPr>
            <a:lstStyle/>
            <a:p>
              <a:pPr>
                <a:buFont typeface="Arial" pitchFamily="34" charset="0"/>
                <a:buChar char="•"/>
              </a:pPr>
              <a:r>
                <a:rPr lang="en-ZA" sz="1600" baseline="0" dirty="0" smtClean="0">
                  <a:solidFill>
                    <a:srgbClr val="330066"/>
                  </a:solidFill>
                  <a:latin typeface="Calibri" pitchFamily="34" charset="0"/>
                </a:rPr>
                <a:t>Submit sales or technical support queries</a:t>
              </a:r>
            </a:p>
            <a:p>
              <a:pPr>
                <a:buFont typeface="Arial" pitchFamily="34" charset="0"/>
                <a:buChar char="•"/>
              </a:pPr>
              <a:r>
                <a:rPr lang="en-ZA" sz="1600" baseline="0" dirty="0" smtClean="0">
                  <a:solidFill>
                    <a:srgbClr val="330066"/>
                  </a:solidFill>
                  <a:latin typeface="Calibri" pitchFamily="34" charset="0"/>
                </a:rPr>
                <a:t>Contact the consulting team</a:t>
              </a:r>
              <a:endParaRPr lang="en-ZA" sz="1600" baseline="0" dirty="0">
                <a:solidFill>
                  <a:srgbClr val="330066"/>
                </a:solidFill>
                <a:latin typeface="Calibri" pitchFamily="34" charset="0"/>
              </a:endParaRPr>
            </a:p>
          </p:txBody>
        </p:sp>
        <p:cxnSp>
          <p:nvCxnSpPr>
            <p:cNvPr id="9" name="Straight Arrow Connector 8"/>
            <p:cNvCxnSpPr>
              <a:stCxn id="37" idx="2"/>
              <a:endCxn id="12" idx="0"/>
            </p:cNvCxnSpPr>
            <p:nvPr/>
          </p:nvCxnSpPr>
          <p:spPr bwMode="auto">
            <a:xfrm flipH="1">
              <a:off x="1367644" y="4799479"/>
              <a:ext cx="1052500" cy="1495073"/>
            </a:xfrm>
            <a:prstGeom prst="straightConnector1">
              <a:avLst/>
            </a:prstGeom>
            <a:solidFill>
              <a:schemeClr val="accent1"/>
            </a:solidFill>
            <a:ln w="28575" cap="flat" cmpd="sng" algn="ctr">
              <a:solidFill>
                <a:schemeClr val="accent6"/>
              </a:solidFill>
              <a:prstDash val="solid"/>
              <a:round/>
              <a:headEnd type="none" w="med" len="med"/>
              <a:tailEnd type="arrow"/>
            </a:ln>
            <a:effectLst/>
          </p:spPr>
        </p:cxnSp>
        <p:cxnSp>
          <p:nvCxnSpPr>
            <p:cNvPr id="10" name="Straight Arrow Connector 9"/>
            <p:cNvCxnSpPr>
              <a:stCxn id="8" idx="0"/>
              <a:endCxn id="13" idx="3"/>
            </p:cNvCxnSpPr>
            <p:nvPr/>
          </p:nvCxnSpPr>
          <p:spPr bwMode="auto">
            <a:xfrm flipH="1" flipV="1">
              <a:off x="5292080" y="6493188"/>
              <a:ext cx="756084" cy="737468"/>
            </a:xfrm>
            <a:prstGeom prst="straightConnector1">
              <a:avLst/>
            </a:prstGeom>
            <a:solidFill>
              <a:schemeClr val="accent1"/>
            </a:solidFill>
            <a:ln w="28575" cap="flat" cmpd="sng" algn="ctr">
              <a:solidFill>
                <a:schemeClr val="accent6"/>
              </a:solidFill>
              <a:prstDash val="solid"/>
              <a:round/>
              <a:headEnd type="none" w="med" len="med"/>
              <a:tailEnd type="arrow"/>
            </a:ln>
            <a:effectLst/>
          </p:spPr>
        </p:cxnSp>
      </p:grpSp>
      <p:sp>
        <p:nvSpPr>
          <p:cNvPr id="14" name="TextBox 13"/>
          <p:cNvSpPr txBox="1"/>
          <p:nvPr/>
        </p:nvSpPr>
        <p:spPr>
          <a:xfrm>
            <a:off x="3347865" y="6021288"/>
            <a:ext cx="3960440" cy="1046440"/>
          </a:xfrm>
          <a:prstGeom prst="rect">
            <a:avLst/>
          </a:prstGeom>
          <a:noFill/>
        </p:spPr>
        <p:txBody>
          <a:bodyPr wrap="square" rtlCol="0">
            <a:spAutoFit/>
          </a:bodyPr>
          <a:lstStyle/>
          <a:p>
            <a:pPr algn="ctr">
              <a:spcAft>
                <a:spcPts val="1200"/>
              </a:spcAft>
            </a:pPr>
            <a:r>
              <a:rPr lang="en-ZA" sz="2600" b="1" dirty="0" smtClean="0">
                <a:latin typeface="Courier New" pitchFamily="49" charset="0"/>
                <a:cs typeface="Courier New" pitchFamily="49" charset="0"/>
              </a:rPr>
              <a:t>www.optinum.co.za</a:t>
            </a:r>
          </a:p>
          <a:p>
            <a:pPr algn="ctr">
              <a:spcAft>
                <a:spcPts val="1200"/>
              </a:spcAft>
            </a:pPr>
            <a:endParaRPr lang="en-ZA" sz="2600" b="1" dirty="0">
              <a:latin typeface="Courier New" pitchFamily="49" charset="0"/>
              <a:cs typeface="Courier New" pitchFamily="49" charset="0"/>
            </a:endParaRPr>
          </a:p>
        </p:txBody>
      </p:sp>
      <p:sp>
        <p:nvSpPr>
          <p:cNvPr id="37" name="TextBox 36"/>
          <p:cNvSpPr txBox="1"/>
          <p:nvPr/>
        </p:nvSpPr>
        <p:spPr>
          <a:xfrm>
            <a:off x="979984" y="1997226"/>
            <a:ext cx="2880320" cy="584775"/>
          </a:xfrm>
          <a:prstGeom prst="rect">
            <a:avLst/>
          </a:prstGeom>
          <a:noFill/>
        </p:spPr>
        <p:txBody>
          <a:bodyPr wrap="square" rtlCol="0">
            <a:spAutoFit/>
          </a:bodyPr>
          <a:lstStyle/>
          <a:p>
            <a:pPr>
              <a:buFont typeface="Arial" pitchFamily="34" charset="0"/>
              <a:buChar char="•"/>
            </a:pPr>
            <a:r>
              <a:rPr lang="en-ZA" sz="1600" baseline="0" dirty="0" smtClean="0">
                <a:solidFill>
                  <a:srgbClr val="330066"/>
                </a:solidFill>
                <a:latin typeface="Calibri" pitchFamily="34" charset="0"/>
              </a:rPr>
              <a:t>Training schedule</a:t>
            </a:r>
          </a:p>
          <a:p>
            <a:pPr>
              <a:buFont typeface="Arial" pitchFamily="34" charset="0"/>
              <a:buChar char="•"/>
            </a:pPr>
            <a:r>
              <a:rPr lang="en-ZA" sz="1600" baseline="0" dirty="0" smtClean="0">
                <a:solidFill>
                  <a:srgbClr val="330066"/>
                </a:solidFill>
                <a:latin typeface="Calibri" pitchFamily="34" charset="0"/>
              </a:rPr>
              <a:t>Upcoming seminars and events</a:t>
            </a:r>
            <a:endParaRPr lang="en-ZA" sz="1600" baseline="0" dirty="0">
              <a:solidFill>
                <a:srgbClr val="330066"/>
              </a:solidFill>
              <a:latin typeface="Calibri" pitchFamily="34" charset="0"/>
            </a:endParaRPr>
          </a:p>
        </p:txBody>
      </p:sp>
      <p:sp>
        <p:nvSpPr>
          <p:cNvPr id="39" name="Rounded Rectangle 38"/>
          <p:cNvSpPr/>
          <p:nvPr/>
        </p:nvSpPr>
        <p:spPr bwMode="auto">
          <a:xfrm>
            <a:off x="179513" y="4077072"/>
            <a:ext cx="792088" cy="397272"/>
          </a:xfrm>
          <a:prstGeom prst="round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600" b="0" i="0" u="none" strike="noStrike" cap="none" normalizeH="0" baseline="-25000" dirty="0" smtClean="0">
              <a:ln>
                <a:noFill/>
              </a:ln>
              <a:solidFill>
                <a:schemeClr val="tx1"/>
              </a:solidFill>
              <a:effectLst/>
              <a:latin typeface="Times" pitchFamily="18" charset="0"/>
            </a:endParaRPr>
          </a:p>
        </p:txBody>
      </p:sp>
      <p:cxnSp>
        <p:nvCxnSpPr>
          <p:cNvPr id="40" name="Straight Arrow Connector 39"/>
          <p:cNvCxnSpPr>
            <a:stCxn id="7" idx="1"/>
            <a:endCxn id="39" idx="2"/>
          </p:cNvCxnSpPr>
          <p:nvPr/>
        </p:nvCxnSpPr>
        <p:spPr bwMode="auto">
          <a:xfrm flipH="1" flipV="1">
            <a:off x="575556" y="4474344"/>
            <a:ext cx="324036" cy="759212"/>
          </a:xfrm>
          <a:prstGeom prst="straightConnector1">
            <a:avLst/>
          </a:prstGeom>
          <a:solidFill>
            <a:schemeClr val="accent1"/>
          </a:solidFill>
          <a:ln w="28575" cap="flat" cmpd="sng" algn="ctr">
            <a:solidFill>
              <a:schemeClr val="accent6"/>
            </a:solidFill>
            <a:prstDash val="solid"/>
            <a:round/>
            <a:headEnd type="none" w="med" len="med"/>
            <a:tailEnd type="arrow"/>
          </a:ln>
          <a:effectLst/>
        </p:spPr>
      </p:cxnSp>
      <p:sp>
        <p:nvSpPr>
          <p:cNvPr id="3" name="Slide Number Placeholder 2"/>
          <p:cNvSpPr>
            <a:spLocks noGrp="1"/>
          </p:cNvSpPr>
          <p:nvPr>
            <p:ph type="sldNum" sz="quarter" idx="10"/>
          </p:nvPr>
        </p:nvSpPr>
        <p:spPr/>
        <p:txBody>
          <a:bodyPr/>
          <a:lstStyle/>
          <a:p>
            <a:fld id="{659CA439-CEAC-44BC-8A31-BE089E2264D4}" type="slidenum">
              <a:rPr lang="en-ZA" smtClean="0"/>
              <a:t>76</a:t>
            </a:fld>
            <a:endParaRPr lang="en-ZA"/>
          </a:p>
        </p:txBody>
      </p:sp>
    </p:spTree>
    <p:extLst>
      <p:ext uri="{BB962C8B-B14F-4D97-AF65-F5344CB8AC3E}">
        <p14:creationId xmlns:p14="http://schemas.microsoft.com/office/powerpoint/2010/main" val="433086715"/>
      </p:ext>
    </p:ext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dirty="0" smtClean="0"/>
              <a:t>Technical Support</a:t>
            </a:r>
            <a:endParaRPr lang="en-ZA" sz="3600" dirty="0"/>
          </a:p>
        </p:txBody>
      </p:sp>
      <p:sp>
        <p:nvSpPr>
          <p:cNvPr id="3" name="Content Placeholder 2"/>
          <p:cNvSpPr>
            <a:spLocks noGrp="1"/>
          </p:cNvSpPr>
          <p:nvPr>
            <p:ph idx="1"/>
          </p:nvPr>
        </p:nvSpPr>
        <p:spPr/>
        <p:txBody>
          <a:bodyPr/>
          <a:lstStyle/>
          <a:p>
            <a:pPr marL="0" indent="0">
              <a:buNone/>
            </a:pPr>
            <a:r>
              <a:rPr lang="en-ZA" dirty="0" smtClean="0"/>
              <a:t>Part of Software Maintenance Service</a:t>
            </a:r>
          </a:p>
          <a:p>
            <a:pPr marL="0" indent="0">
              <a:buNone/>
            </a:pPr>
            <a:endParaRPr lang="en-ZA" dirty="0" smtClean="0"/>
          </a:p>
          <a:p>
            <a:pPr marL="0" indent="0">
              <a:buNone/>
            </a:pPr>
            <a:r>
              <a:rPr lang="en-ZA" dirty="0" smtClean="0"/>
              <a:t>Assistance from Applications Engineers with Bachelors degree or higher</a:t>
            </a:r>
          </a:p>
          <a:p>
            <a:pPr marL="0" indent="0">
              <a:buNone/>
            </a:pPr>
            <a:endParaRPr lang="en-ZA" dirty="0" smtClean="0"/>
          </a:p>
          <a:p>
            <a:pPr marL="0" indent="0">
              <a:buNone/>
            </a:pPr>
            <a:r>
              <a:rPr lang="en-ZA" dirty="0" smtClean="0"/>
              <a:t>Over 300 queries resolved in 2012</a:t>
            </a:r>
          </a:p>
          <a:p>
            <a:pPr marL="0" indent="0">
              <a:buNone/>
            </a:pPr>
            <a:endParaRPr lang="en-ZA" dirty="0" smtClean="0"/>
          </a:p>
          <a:p>
            <a:pPr marL="0" indent="0">
              <a:buNone/>
            </a:pPr>
            <a:r>
              <a:rPr lang="en-ZA" dirty="0" smtClean="0"/>
              <a:t>Queries can be submitted:</a:t>
            </a:r>
          </a:p>
          <a:p>
            <a:pPr marL="457200" lvl="1" indent="0">
              <a:buNone/>
            </a:pPr>
            <a:r>
              <a:rPr lang="en-ZA" dirty="0" smtClean="0"/>
              <a:t>By emailing </a:t>
            </a:r>
            <a:r>
              <a:rPr lang="en-ZA" dirty="0" smtClean="0">
                <a:solidFill>
                  <a:schemeClr val="accent2">
                    <a:lumMod val="40000"/>
                    <a:lumOff val="60000"/>
                  </a:schemeClr>
                </a:solidFill>
                <a:hlinkClick r:id="rId2"/>
              </a:rPr>
              <a:t>support@optinum.co.za</a:t>
            </a:r>
            <a:endParaRPr lang="en-ZA" dirty="0" smtClean="0">
              <a:solidFill>
                <a:schemeClr val="accent2">
                  <a:lumMod val="40000"/>
                  <a:lumOff val="60000"/>
                </a:schemeClr>
              </a:solidFill>
            </a:endParaRPr>
          </a:p>
          <a:p>
            <a:pPr marL="457200" lvl="1" indent="0">
              <a:buNone/>
            </a:pPr>
            <a:r>
              <a:rPr lang="en-ZA" dirty="0" smtClean="0"/>
              <a:t>On the OPTI-NUM solutions website</a:t>
            </a:r>
          </a:p>
          <a:p>
            <a:pPr marL="457200" lvl="1" indent="0">
              <a:buNone/>
            </a:pPr>
            <a:r>
              <a:rPr lang="en-ZA" dirty="0" smtClean="0"/>
              <a:t>On the MathWorks website</a:t>
            </a:r>
          </a:p>
          <a:p>
            <a:endParaRPr lang="en-ZA" dirty="0" smtClean="0"/>
          </a:p>
          <a:p>
            <a:endParaRPr lang="en-ZA" dirty="0"/>
          </a:p>
        </p:txBody>
      </p:sp>
      <p:sp>
        <p:nvSpPr>
          <p:cNvPr id="6" name="Slide Number Placeholder 5"/>
          <p:cNvSpPr>
            <a:spLocks noGrp="1"/>
          </p:cNvSpPr>
          <p:nvPr>
            <p:ph type="sldNum" sz="quarter" idx="10"/>
          </p:nvPr>
        </p:nvSpPr>
        <p:spPr/>
        <p:txBody>
          <a:bodyPr/>
          <a:lstStyle/>
          <a:p>
            <a:pPr>
              <a:defRPr/>
            </a:pPr>
            <a:fld id="{4301CAFF-952E-46F9-B5CA-0EB4370FF6BB}" type="slidenum">
              <a:rPr lang="en-US" altLang="en-US" smtClean="0"/>
              <a:pPr>
                <a:defRPr/>
              </a:pPr>
              <a:t>77</a:t>
            </a:fld>
            <a:endParaRPr lang="en-US" alt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3645024"/>
            <a:ext cx="3421752" cy="175218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46642408"/>
      </p:ext>
    </p:extLst>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dirty="0" smtClean="0"/>
              <a:t>Training</a:t>
            </a:r>
            <a:endParaRPr lang="en-ZA" sz="3600" dirty="0"/>
          </a:p>
        </p:txBody>
      </p:sp>
      <p:sp>
        <p:nvSpPr>
          <p:cNvPr id="3" name="Content Placeholder 2"/>
          <p:cNvSpPr>
            <a:spLocks noGrp="1"/>
          </p:cNvSpPr>
          <p:nvPr>
            <p:ph idx="1"/>
          </p:nvPr>
        </p:nvSpPr>
        <p:spPr>
          <a:xfrm>
            <a:off x="685800" y="1700808"/>
            <a:ext cx="7772400" cy="4395192"/>
          </a:xfrm>
        </p:spPr>
        <p:txBody>
          <a:bodyPr/>
          <a:lstStyle/>
          <a:p>
            <a:pPr marL="0" indent="0">
              <a:buNone/>
            </a:pPr>
            <a:r>
              <a:rPr lang="en-ZA" dirty="0" smtClean="0"/>
              <a:t>Public training</a:t>
            </a:r>
          </a:p>
          <a:p>
            <a:pPr marL="457200" lvl="1" indent="0">
              <a:buNone/>
            </a:pPr>
            <a:r>
              <a:rPr lang="en-ZA" dirty="0" smtClean="0"/>
              <a:t>At our offices in Hyde Park Corner</a:t>
            </a:r>
          </a:p>
          <a:p>
            <a:pPr marL="0" indent="0">
              <a:buNone/>
            </a:pPr>
            <a:r>
              <a:rPr lang="en-ZA" dirty="0" smtClean="0"/>
              <a:t>On-site Training</a:t>
            </a:r>
          </a:p>
          <a:p>
            <a:pPr marL="457200" lvl="1" indent="0">
              <a:buNone/>
            </a:pPr>
            <a:r>
              <a:rPr lang="en-ZA" dirty="0" smtClean="0"/>
              <a:t>Groups of four or more</a:t>
            </a:r>
          </a:p>
          <a:p>
            <a:pPr marL="0" indent="0">
              <a:buNone/>
            </a:pPr>
            <a:r>
              <a:rPr lang="en-ZA" dirty="0" smtClean="0"/>
              <a:t>For more information email </a:t>
            </a:r>
            <a:r>
              <a:rPr lang="en-ZA" dirty="0" smtClean="0">
                <a:hlinkClick r:id="rId2"/>
              </a:rPr>
              <a:t>sales@optinum.co.za</a:t>
            </a:r>
            <a:endParaRPr lang="en-ZA" dirty="0" smtClean="0"/>
          </a:p>
          <a:p>
            <a:endParaRPr lang="en-ZA" dirty="0" smtClean="0"/>
          </a:p>
          <a:p>
            <a:pPr lvl="1"/>
            <a:endParaRPr lang="en-ZA" dirty="0"/>
          </a:p>
        </p:txBody>
      </p:sp>
      <p:pic>
        <p:nvPicPr>
          <p:cNvPr id="1028" name="Picture 4"/>
          <p:cNvPicPr>
            <a:picLocks noChangeAspect="1" noChangeArrowheads="1"/>
          </p:cNvPicPr>
          <p:nvPr/>
        </p:nvPicPr>
        <p:blipFill>
          <a:blip r:embed="rId3" cstate="print"/>
          <a:srcRect/>
          <a:stretch>
            <a:fillRect/>
          </a:stretch>
        </p:blipFill>
        <p:spPr bwMode="auto">
          <a:xfrm>
            <a:off x="2051720" y="3429000"/>
            <a:ext cx="5184973" cy="3168991"/>
          </a:xfrm>
          <a:prstGeom prst="rect">
            <a:avLst/>
          </a:prstGeom>
          <a:noFill/>
          <a:ln w="9525">
            <a:noFill/>
            <a:miter lim="800000"/>
            <a:headEnd/>
            <a:tailEnd/>
          </a:ln>
        </p:spPr>
      </p:pic>
      <p:sp>
        <p:nvSpPr>
          <p:cNvPr id="9" name="Rounded Rectangle 8"/>
          <p:cNvSpPr/>
          <p:nvPr/>
        </p:nvSpPr>
        <p:spPr bwMode="auto">
          <a:xfrm>
            <a:off x="2195735" y="3717032"/>
            <a:ext cx="5040957" cy="216000"/>
          </a:xfrm>
          <a:prstGeom prst="roundRect">
            <a:avLst/>
          </a:prstGeom>
          <a:noFill/>
          <a:ln w="28575" cap="flat" cmpd="sng" algn="ctr">
            <a:solidFill>
              <a:schemeClr val="accent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endParaRPr lang="en-ZA" sz="1000" baseline="-25000" dirty="0">
              <a:solidFill>
                <a:prstClr val="black"/>
              </a:solidFill>
              <a:latin typeface="Times" pitchFamily="18" charset="0"/>
            </a:endParaRPr>
          </a:p>
        </p:txBody>
      </p:sp>
      <p:sp>
        <p:nvSpPr>
          <p:cNvPr id="10" name="Rounded Rectangle 9"/>
          <p:cNvSpPr/>
          <p:nvPr/>
        </p:nvSpPr>
        <p:spPr bwMode="auto">
          <a:xfrm>
            <a:off x="2123728" y="5705258"/>
            <a:ext cx="2952328" cy="216024"/>
          </a:xfrm>
          <a:prstGeom prst="roundRect">
            <a:avLst/>
          </a:prstGeom>
          <a:noFill/>
          <a:ln w="28575" cap="flat" cmpd="sng" algn="ctr">
            <a:solidFill>
              <a:schemeClr val="accent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endParaRPr lang="en-ZA" sz="1000" baseline="-25000" dirty="0">
              <a:solidFill>
                <a:prstClr val="black"/>
              </a:solidFill>
              <a:latin typeface="Times" pitchFamily="18" charset="0"/>
            </a:endParaRPr>
          </a:p>
        </p:txBody>
      </p:sp>
      <p:sp>
        <p:nvSpPr>
          <p:cNvPr id="11" name="Rounded Rectangle 10"/>
          <p:cNvSpPr/>
          <p:nvPr/>
        </p:nvSpPr>
        <p:spPr bwMode="auto">
          <a:xfrm>
            <a:off x="2123728" y="4769154"/>
            <a:ext cx="2088232" cy="216024"/>
          </a:xfrm>
          <a:prstGeom prst="roundRect">
            <a:avLst/>
          </a:prstGeom>
          <a:noFill/>
          <a:ln w="28575" cap="flat" cmpd="sng" algn="ctr">
            <a:solidFill>
              <a:schemeClr val="accent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endParaRPr lang="en-ZA" sz="1000" baseline="-25000" dirty="0">
              <a:solidFill>
                <a:prstClr val="black"/>
              </a:solidFill>
              <a:latin typeface="Times" pitchFamily="18" charset="0"/>
            </a:endParaRPr>
          </a:p>
        </p:txBody>
      </p:sp>
      <p:sp>
        <p:nvSpPr>
          <p:cNvPr id="6" name="Slide Number Placeholder 5"/>
          <p:cNvSpPr>
            <a:spLocks noGrp="1"/>
          </p:cNvSpPr>
          <p:nvPr>
            <p:ph type="sldNum" sz="quarter" idx="10"/>
          </p:nvPr>
        </p:nvSpPr>
        <p:spPr/>
        <p:txBody>
          <a:bodyPr/>
          <a:lstStyle/>
          <a:p>
            <a:pPr>
              <a:defRPr/>
            </a:pPr>
            <a:fld id="{4301CAFF-952E-46F9-B5CA-0EB4370FF6BB}" type="slidenum">
              <a:rPr lang="en-US" altLang="en-US" smtClean="0"/>
              <a:pPr>
                <a:defRPr/>
              </a:pPr>
              <a:t>78</a:t>
            </a:fld>
            <a:endParaRPr lang="en-US" altLang="en-US"/>
          </a:p>
        </p:txBody>
      </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052736"/>
            <a:ext cx="2904487" cy="207671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4309910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14400"/>
            <a:ext cx="7772400" cy="914400"/>
          </a:xfrm>
        </p:spPr>
        <p:txBody>
          <a:bodyPr/>
          <a:lstStyle/>
          <a:p>
            <a:r>
              <a:rPr lang="en-ZA" sz="4400" dirty="0" smtClean="0"/>
              <a:t>Consulting Services</a:t>
            </a:r>
            <a:endParaRPr lang="en-ZA" sz="4400" dirty="0"/>
          </a:p>
        </p:txBody>
      </p:sp>
      <p:sp>
        <p:nvSpPr>
          <p:cNvPr id="3" name="Content Placeholder 2"/>
          <p:cNvSpPr>
            <a:spLocks noGrp="1"/>
          </p:cNvSpPr>
          <p:nvPr>
            <p:ph idx="1"/>
          </p:nvPr>
        </p:nvSpPr>
        <p:spPr>
          <a:xfrm>
            <a:off x="539552" y="1828800"/>
            <a:ext cx="7772400" cy="4267200"/>
          </a:xfrm>
        </p:spPr>
        <p:txBody>
          <a:bodyPr/>
          <a:lstStyle/>
          <a:p>
            <a:pPr marL="0" indent="0">
              <a:buNone/>
            </a:pPr>
            <a:r>
              <a:rPr lang="en-ZA" dirty="0" smtClean="0"/>
              <a:t>Provided by a team of experienced engineers</a:t>
            </a:r>
          </a:p>
          <a:p>
            <a:pPr marL="0" indent="0">
              <a:buNone/>
            </a:pPr>
            <a:r>
              <a:rPr lang="en-ZA" dirty="0" smtClean="0"/>
              <a:t>Projects range from ramp-up to full system implementation</a:t>
            </a:r>
          </a:p>
          <a:p>
            <a:pPr marL="0" indent="0">
              <a:buNone/>
            </a:pPr>
            <a:r>
              <a:rPr lang="en-ZA" dirty="0" smtClean="0"/>
              <a:t>For more information, email consulting@optinum.co.za</a:t>
            </a:r>
          </a:p>
          <a:p>
            <a:endParaRPr lang="en-ZA" dirty="0"/>
          </a:p>
        </p:txBody>
      </p:sp>
      <p:pic>
        <p:nvPicPr>
          <p:cNvPr id="6" name="Picture 2" descr="http://www.mf.co.za/Links/PublishingImages/Nedbank%20Group%20Logo.jpg"/>
          <p:cNvPicPr>
            <a:picLocks noChangeAspect="1" noChangeArrowheads="1"/>
          </p:cNvPicPr>
          <p:nvPr/>
        </p:nvPicPr>
        <p:blipFill>
          <a:blip r:embed="rId3" cstate="print"/>
          <a:srcRect/>
          <a:stretch>
            <a:fillRect/>
          </a:stretch>
        </p:blipFill>
        <p:spPr bwMode="auto">
          <a:xfrm>
            <a:off x="611560" y="3789040"/>
            <a:ext cx="1905000" cy="476250"/>
          </a:xfrm>
          <a:prstGeom prst="rect">
            <a:avLst/>
          </a:prstGeom>
          <a:noFill/>
        </p:spPr>
      </p:pic>
      <p:pic>
        <p:nvPicPr>
          <p:cNvPr id="7" name="Picture 4" descr="http://www.momentum.co.za/wps/wcm/connect/d2836b0042242b8d9d7afdffe49ef661/logo_RMB_Investment_Service.jpg?MOD=AJPERES&amp;CACHEID=d2836b0042242b8d9d7afdffe49ef661"/>
          <p:cNvPicPr>
            <a:picLocks noChangeAspect="1" noChangeArrowheads="1"/>
          </p:cNvPicPr>
          <p:nvPr/>
        </p:nvPicPr>
        <p:blipFill>
          <a:blip r:embed="rId4" cstate="print"/>
          <a:srcRect/>
          <a:stretch>
            <a:fillRect/>
          </a:stretch>
        </p:blipFill>
        <p:spPr bwMode="auto">
          <a:xfrm>
            <a:off x="1475656" y="4725144"/>
            <a:ext cx="1176536" cy="383654"/>
          </a:xfrm>
          <a:prstGeom prst="rect">
            <a:avLst/>
          </a:prstGeom>
          <a:noFill/>
        </p:spPr>
      </p:pic>
      <p:pic>
        <p:nvPicPr>
          <p:cNvPr id="8" name="Picture 6" descr="http://preditor.mio.co.za/assets/articles/images/resized/14225_resized_mtn_300.png"/>
          <p:cNvPicPr>
            <a:picLocks noChangeAspect="1" noChangeArrowheads="1"/>
          </p:cNvPicPr>
          <p:nvPr/>
        </p:nvPicPr>
        <p:blipFill>
          <a:blip r:embed="rId5" cstate="print"/>
          <a:srcRect/>
          <a:stretch>
            <a:fillRect/>
          </a:stretch>
        </p:blipFill>
        <p:spPr bwMode="auto">
          <a:xfrm>
            <a:off x="3851920" y="3645024"/>
            <a:ext cx="841276" cy="841276"/>
          </a:xfrm>
          <a:prstGeom prst="rect">
            <a:avLst/>
          </a:prstGeom>
          <a:noFill/>
        </p:spPr>
      </p:pic>
      <p:pic>
        <p:nvPicPr>
          <p:cNvPr id="9" name="Picture 8" descr="http://www.ppaenergy.co.za/web-resources/img/logo.gif"/>
          <p:cNvPicPr>
            <a:picLocks noChangeAspect="1" noChangeArrowheads="1"/>
          </p:cNvPicPr>
          <p:nvPr/>
        </p:nvPicPr>
        <p:blipFill>
          <a:blip r:embed="rId6" cstate="print"/>
          <a:srcRect/>
          <a:stretch>
            <a:fillRect/>
          </a:stretch>
        </p:blipFill>
        <p:spPr bwMode="auto">
          <a:xfrm>
            <a:off x="3491881" y="5013178"/>
            <a:ext cx="701427" cy="512809"/>
          </a:xfrm>
          <a:prstGeom prst="rect">
            <a:avLst/>
          </a:prstGeom>
          <a:noFill/>
        </p:spPr>
      </p:pic>
      <p:pic>
        <p:nvPicPr>
          <p:cNvPr id="10" name="Picture 10" descr="http://tpmsa.org/wp-content/uploads/2010/06/eskom-logo.gif"/>
          <p:cNvPicPr>
            <a:picLocks noChangeAspect="1" noChangeArrowheads="1"/>
          </p:cNvPicPr>
          <p:nvPr/>
        </p:nvPicPr>
        <p:blipFill>
          <a:blip r:embed="rId7" cstate="print"/>
          <a:srcRect/>
          <a:stretch>
            <a:fillRect/>
          </a:stretch>
        </p:blipFill>
        <p:spPr bwMode="auto">
          <a:xfrm>
            <a:off x="2987824" y="5805266"/>
            <a:ext cx="1368152" cy="467597"/>
          </a:xfrm>
          <a:prstGeom prst="rect">
            <a:avLst/>
          </a:prstGeom>
          <a:noFill/>
        </p:spPr>
      </p:pic>
      <p:pic>
        <p:nvPicPr>
          <p:cNvPr id="11" name="Picture 12" descr="http://asdi.curtin.edu.au/csrp/_media/logos/angloplatinum.gif"/>
          <p:cNvPicPr>
            <a:picLocks noChangeAspect="1" noChangeArrowheads="1"/>
          </p:cNvPicPr>
          <p:nvPr/>
        </p:nvPicPr>
        <p:blipFill>
          <a:blip r:embed="rId8" cstate="print"/>
          <a:srcRect/>
          <a:stretch>
            <a:fillRect/>
          </a:stretch>
        </p:blipFill>
        <p:spPr bwMode="auto">
          <a:xfrm>
            <a:off x="5364089" y="4797152"/>
            <a:ext cx="1296143" cy="440970"/>
          </a:xfrm>
          <a:prstGeom prst="rect">
            <a:avLst/>
          </a:prstGeom>
          <a:noFill/>
        </p:spPr>
      </p:pic>
      <p:pic>
        <p:nvPicPr>
          <p:cNvPr id="12" name="Picture 14" descr="http://www.army-technology.com/contractor_images/denellandsystems/logo.gif"/>
          <p:cNvPicPr>
            <a:picLocks noChangeAspect="1" noChangeArrowheads="1"/>
          </p:cNvPicPr>
          <p:nvPr/>
        </p:nvPicPr>
        <p:blipFill>
          <a:blip r:embed="rId9" cstate="print"/>
          <a:srcRect/>
          <a:stretch>
            <a:fillRect/>
          </a:stretch>
        </p:blipFill>
        <p:spPr bwMode="auto">
          <a:xfrm>
            <a:off x="5076057" y="5805264"/>
            <a:ext cx="1152128" cy="610628"/>
          </a:xfrm>
          <a:prstGeom prst="rect">
            <a:avLst/>
          </a:prstGeom>
          <a:noFill/>
        </p:spPr>
      </p:pic>
      <p:pic>
        <p:nvPicPr>
          <p:cNvPr id="13" name="Picture 2" descr="http://careereco.net/files/2010/06/MathWorks_logo.jpg"/>
          <p:cNvPicPr>
            <a:picLocks noChangeAspect="1" noChangeArrowheads="1"/>
          </p:cNvPicPr>
          <p:nvPr/>
        </p:nvPicPr>
        <p:blipFill>
          <a:blip r:embed="rId10" cstate="print"/>
          <a:srcRect/>
          <a:stretch>
            <a:fillRect/>
          </a:stretch>
        </p:blipFill>
        <p:spPr bwMode="auto">
          <a:xfrm>
            <a:off x="5580112" y="3717032"/>
            <a:ext cx="2232248" cy="441364"/>
          </a:xfrm>
          <a:prstGeom prst="rect">
            <a:avLst/>
          </a:prstGeom>
          <a:noFill/>
        </p:spPr>
      </p:pic>
      <p:sp>
        <p:nvSpPr>
          <p:cNvPr id="4" name="Slide Number Placeholder 3"/>
          <p:cNvSpPr>
            <a:spLocks noGrp="1"/>
          </p:cNvSpPr>
          <p:nvPr>
            <p:ph type="sldNum" sz="quarter" idx="10"/>
          </p:nvPr>
        </p:nvSpPr>
        <p:spPr/>
        <p:txBody>
          <a:bodyPr/>
          <a:lstStyle/>
          <a:p>
            <a:fld id="{659CA439-CEAC-44BC-8A31-BE089E2264D4}" type="slidenum">
              <a:rPr lang="en-ZA" smtClean="0"/>
              <a:t>79</a:t>
            </a:fld>
            <a:endParaRPr lang="en-ZA"/>
          </a:p>
        </p:txBody>
      </p:sp>
    </p:spTree>
    <p:extLst>
      <p:ext uri="{BB962C8B-B14F-4D97-AF65-F5344CB8AC3E}">
        <p14:creationId xmlns:p14="http://schemas.microsoft.com/office/powerpoint/2010/main" val="3730894006"/>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3600" dirty="0" smtClean="0"/>
              <a:t>Key </a:t>
            </a:r>
            <a:r>
              <a:rPr lang="en-US" sz="3600" dirty="0" smtClean="0">
                <a:solidFill>
                  <a:schemeClr val="tx2"/>
                </a:solidFill>
              </a:rPr>
              <a:t>Industries</a:t>
            </a:r>
          </a:p>
        </p:txBody>
      </p:sp>
      <p:sp>
        <p:nvSpPr>
          <p:cNvPr id="8195" name="Rectangle 3"/>
          <p:cNvSpPr>
            <a:spLocks noGrp="1" noChangeArrowheads="1"/>
          </p:cNvSpPr>
          <p:nvPr>
            <p:ph idx="1"/>
          </p:nvPr>
        </p:nvSpPr>
        <p:spPr/>
        <p:txBody>
          <a:bodyPr/>
          <a:lstStyle/>
          <a:p>
            <a:pPr marL="0" indent="0">
              <a:buNone/>
            </a:pPr>
            <a:r>
              <a:rPr lang="en-US" sz="2000" dirty="0" smtClean="0"/>
              <a:t>Aerospace and Defense</a:t>
            </a:r>
          </a:p>
          <a:p>
            <a:pPr marL="0" indent="0">
              <a:buNone/>
            </a:pPr>
            <a:r>
              <a:rPr lang="en-US" sz="2000" dirty="0" smtClean="0"/>
              <a:t>Automotive</a:t>
            </a:r>
          </a:p>
          <a:p>
            <a:pPr marL="0" indent="0">
              <a:buNone/>
            </a:pPr>
            <a:r>
              <a:rPr lang="en-US" sz="2000" dirty="0" smtClean="0"/>
              <a:t>Biotech and Pharmaceutical</a:t>
            </a:r>
          </a:p>
          <a:p>
            <a:pPr marL="0" indent="0">
              <a:buNone/>
            </a:pPr>
            <a:r>
              <a:rPr lang="en-US" sz="2000" dirty="0" smtClean="0"/>
              <a:t>Communications</a:t>
            </a:r>
          </a:p>
          <a:p>
            <a:pPr marL="0" indent="0">
              <a:buNone/>
            </a:pPr>
            <a:r>
              <a:rPr lang="en-US" sz="2000" dirty="0" smtClean="0"/>
              <a:t>Education</a:t>
            </a:r>
          </a:p>
          <a:p>
            <a:pPr marL="0" indent="0">
              <a:buNone/>
            </a:pPr>
            <a:r>
              <a:rPr lang="en-US" sz="2000" dirty="0" smtClean="0"/>
              <a:t>Electronics and Semiconductors</a:t>
            </a:r>
          </a:p>
          <a:p>
            <a:pPr marL="0" indent="0">
              <a:buNone/>
            </a:pPr>
            <a:r>
              <a:rPr lang="en-US" sz="2000" dirty="0" smtClean="0"/>
              <a:t>Energy Production</a:t>
            </a:r>
          </a:p>
          <a:p>
            <a:pPr marL="0" indent="0">
              <a:buNone/>
            </a:pPr>
            <a:r>
              <a:rPr lang="en-US" sz="2000" dirty="0" smtClean="0"/>
              <a:t>Financial Services</a:t>
            </a:r>
          </a:p>
          <a:p>
            <a:pPr marL="0" indent="0">
              <a:buNone/>
            </a:pPr>
            <a:r>
              <a:rPr lang="en-US" sz="2000" dirty="0" smtClean="0"/>
              <a:t>Industrial Automation and</a:t>
            </a:r>
            <a:br>
              <a:rPr lang="en-US" sz="2000" dirty="0" smtClean="0"/>
            </a:br>
            <a:r>
              <a:rPr lang="en-US" sz="2000" dirty="0" smtClean="0"/>
              <a:t>Machinery</a:t>
            </a:r>
          </a:p>
        </p:txBody>
      </p:sp>
      <p:grpSp>
        <p:nvGrpSpPr>
          <p:cNvPr id="2" name="Group 4"/>
          <p:cNvGrpSpPr>
            <a:grpSpLocks/>
          </p:cNvGrpSpPr>
          <p:nvPr/>
        </p:nvGrpSpPr>
        <p:grpSpPr bwMode="auto">
          <a:xfrm>
            <a:off x="4751388" y="1466850"/>
            <a:ext cx="4037012" cy="4735513"/>
            <a:chOff x="2917" y="873"/>
            <a:chExt cx="2619" cy="3072"/>
          </a:xfrm>
        </p:grpSpPr>
        <p:pic>
          <p:nvPicPr>
            <p:cNvPr id="8197" name="Picture 5" descr="1188"/>
            <p:cNvPicPr>
              <a:picLocks noChangeAspect="1" noChangeArrowheads="1"/>
            </p:cNvPicPr>
            <p:nvPr/>
          </p:nvPicPr>
          <p:blipFill>
            <a:blip r:embed="rId3" cstate="print"/>
            <a:srcRect/>
            <a:stretch>
              <a:fillRect/>
            </a:stretch>
          </p:blipFill>
          <p:spPr bwMode="auto">
            <a:xfrm>
              <a:off x="3263" y="1638"/>
              <a:ext cx="1046" cy="689"/>
            </a:xfrm>
            <a:prstGeom prst="rect">
              <a:avLst/>
            </a:prstGeom>
            <a:noFill/>
            <a:ln w="9525">
              <a:noFill/>
              <a:miter lim="800000"/>
              <a:headEnd/>
              <a:tailEnd/>
            </a:ln>
          </p:spPr>
        </p:pic>
        <p:pic>
          <p:nvPicPr>
            <p:cNvPr id="8198" name="Picture 6" descr="57119"/>
            <p:cNvPicPr>
              <a:picLocks noChangeAspect="1" noChangeArrowheads="1"/>
            </p:cNvPicPr>
            <p:nvPr/>
          </p:nvPicPr>
          <p:blipFill>
            <a:blip r:embed="rId4" cstate="print"/>
            <a:srcRect/>
            <a:stretch>
              <a:fillRect/>
            </a:stretch>
          </p:blipFill>
          <p:spPr bwMode="auto">
            <a:xfrm>
              <a:off x="2917" y="2675"/>
              <a:ext cx="1392" cy="1017"/>
            </a:xfrm>
            <a:prstGeom prst="rect">
              <a:avLst/>
            </a:prstGeom>
            <a:noFill/>
            <a:ln w="9525">
              <a:noFill/>
              <a:miter lim="800000"/>
              <a:headEnd/>
              <a:tailEnd/>
            </a:ln>
          </p:spPr>
        </p:pic>
        <p:pic>
          <p:nvPicPr>
            <p:cNvPr id="8199" name="Picture 7"/>
            <p:cNvPicPr>
              <a:picLocks noChangeAspect="1" noChangeArrowheads="1"/>
            </p:cNvPicPr>
            <p:nvPr/>
          </p:nvPicPr>
          <p:blipFill>
            <a:blip r:embed="rId5" cstate="print"/>
            <a:srcRect r="7582" b="6575"/>
            <a:stretch>
              <a:fillRect/>
            </a:stretch>
          </p:blipFill>
          <p:spPr bwMode="auto">
            <a:xfrm>
              <a:off x="4890" y="2473"/>
              <a:ext cx="646" cy="753"/>
            </a:xfrm>
            <a:prstGeom prst="rect">
              <a:avLst/>
            </a:prstGeom>
            <a:noFill/>
            <a:ln w="12700">
              <a:noFill/>
              <a:miter lim="800000"/>
              <a:headEnd/>
              <a:tailEnd/>
            </a:ln>
          </p:spPr>
        </p:pic>
        <p:pic>
          <p:nvPicPr>
            <p:cNvPr id="8200" name="Picture 8" descr="C-16 Engine"/>
            <p:cNvPicPr>
              <a:picLocks noChangeAspect="1" noChangeArrowheads="1"/>
            </p:cNvPicPr>
            <p:nvPr/>
          </p:nvPicPr>
          <p:blipFill>
            <a:blip r:embed="rId6" cstate="print">
              <a:clrChange>
                <a:clrFrom>
                  <a:srgbClr val="FFFCFF"/>
                </a:clrFrom>
                <a:clrTo>
                  <a:srgbClr val="FFFCFF">
                    <a:alpha val="0"/>
                  </a:srgbClr>
                </a:clrTo>
              </a:clrChange>
            </a:blip>
            <a:srcRect/>
            <a:stretch>
              <a:fillRect/>
            </a:stretch>
          </p:blipFill>
          <p:spPr bwMode="auto">
            <a:xfrm>
              <a:off x="3961" y="873"/>
              <a:ext cx="695" cy="803"/>
            </a:xfrm>
            <a:prstGeom prst="rect">
              <a:avLst/>
            </a:prstGeom>
            <a:noFill/>
            <a:ln w="9525">
              <a:noFill/>
              <a:miter lim="800000"/>
              <a:headEnd/>
              <a:tailEnd/>
            </a:ln>
          </p:spPr>
        </p:pic>
        <p:pic>
          <p:nvPicPr>
            <p:cNvPr id="8201" name="Picture 9"/>
            <p:cNvPicPr>
              <a:picLocks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297" y="3166"/>
              <a:ext cx="1152" cy="779"/>
            </a:xfrm>
            <a:prstGeom prst="rect">
              <a:avLst/>
            </a:prstGeom>
            <a:noFill/>
            <a:ln w="9525">
              <a:noFill/>
              <a:miter lim="800000"/>
              <a:headEnd/>
              <a:tailEnd/>
            </a:ln>
          </p:spPr>
        </p:pic>
        <p:pic>
          <p:nvPicPr>
            <p:cNvPr id="8202" name="Picture 10" descr="SPM_split2_new"/>
            <p:cNvPicPr>
              <a:picLocks noChangeAspect="1" noChangeArrowheads="1"/>
            </p:cNvPicPr>
            <p:nvPr/>
          </p:nvPicPr>
          <p:blipFill>
            <a:blip r:embed="rId8" cstate="print"/>
            <a:srcRect/>
            <a:stretch>
              <a:fillRect/>
            </a:stretch>
          </p:blipFill>
          <p:spPr bwMode="auto">
            <a:xfrm>
              <a:off x="4543" y="1531"/>
              <a:ext cx="993" cy="869"/>
            </a:xfrm>
            <a:prstGeom prst="rect">
              <a:avLst/>
            </a:prstGeom>
            <a:noFill/>
            <a:ln w="9525">
              <a:noFill/>
              <a:miter lim="800000"/>
              <a:headEnd/>
              <a:tailEnd/>
            </a:ln>
          </p:spPr>
        </p:pic>
        <p:pic>
          <p:nvPicPr>
            <p:cNvPr id="8203" name="Picture 11"/>
            <p:cNvPicPr>
              <a:picLocks noChangeAspect="1" noChangeArrowheads="1"/>
            </p:cNvPicPr>
            <p:nvPr/>
          </p:nvPicPr>
          <p:blipFill>
            <a:blip r:embed="rId9" cstate="print"/>
            <a:srcRect/>
            <a:stretch>
              <a:fillRect/>
            </a:stretch>
          </p:blipFill>
          <p:spPr bwMode="auto">
            <a:xfrm>
              <a:off x="3961" y="2302"/>
              <a:ext cx="1015" cy="674"/>
            </a:xfrm>
            <a:prstGeom prst="rect">
              <a:avLst/>
            </a:prstGeom>
            <a:noFill/>
            <a:ln w="9525">
              <a:noFill/>
              <a:miter lim="800000"/>
              <a:headEnd/>
              <a:tailEnd/>
            </a:ln>
          </p:spPr>
        </p:pic>
      </p:grpSp>
    </p:spTree>
    <p:extLst>
      <p:ext uri="{BB962C8B-B14F-4D97-AF65-F5344CB8AC3E}">
        <p14:creationId xmlns:p14="http://schemas.microsoft.com/office/powerpoint/2010/main" val="885841029"/>
      </p:ext>
    </p:extLst>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881" y="3140968"/>
            <a:ext cx="2242592" cy="555544"/>
          </a:xfrm>
        </p:spPr>
        <p:txBody>
          <a:bodyPr/>
          <a:lstStyle/>
          <a:p>
            <a:r>
              <a:rPr lang="en-US" dirty="0" smtClean="0"/>
              <a:t>Questions?</a:t>
            </a:r>
            <a:endParaRPr lang="en-ZA" dirty="0"/>
          </a:p>
        </p:txBody>
      </p:sp>
      <p:sp>
        <p:nvSpPr>
          <p:cNvPr id="3" name="Slide Number Placeholder 2"/>
          <p:cNvSpPr>
            <a:spLocks noGrp="1"/>
          </p:cNvSpPr>
          <p:nvPr>
            <p:ph type="sldNum" sz="quarter" idx="10"/>
          </p:nvPr>
        </p:nvSpPr>
        <p:spPr/>
        <p:txBody>
          <a:bodyPr/>
          <a:lstStyle/>
          <a:p>
            <a:fld id="{659CA439-CEAC-44BC-8A31-BE089E2264D4}" type="slidenum">
              <a:rPr lang="en-ZA" smtClean="0"/>
              <a:t>80</a:t>
            </a:fld>
            <a:endParaRPr lang="en-ZA"/>
          </a:p>
        </p:txBody>
      </p:sp>
    </p:spTree>
    <p:extLst>
      <p:ext uri="{BB962C8B-B14F-4D97-AF65-F5344CB8AC3E}">
        <p14:creationId xmlns:p14="http://schemas.microsoft.com/office/powerpoint/2010/main" val="1595552301"/>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mtClean="0"/>
              <a:t>What Next?</a:t>
            </a:r>
            <a:endParaRPr lang="en-ZA" dirty="0"/>
          </a:p>
        </p:txBody>
      </p:sp>
      <p:sp>
        <p:nvSpPr>
          <p:cNvPr id="3" name="Content Placeholder 2"/>
          <p:cNvSpPr>
            <a:spLocks noGrp="1"/>
          </p:cNvSpPr>
          <p:nvPr>
            <p:ph idx="1"/>
          </p:nvPr>
        </p:nvSpPr>
        <p:spPr/>
        <p:txBody>
          <a:bodyPr/>
          <a:lstStyle/>
          <a:p>
            <a:r>
              <a:rPr lang="en-ZA" smtClean="0"/>
              <a:t>View some webinars:</a:t>
            </a:r>
          </a:p>
          <a:p>
            <a:pPr lvl="1"/>
            <a:r>
              <a:rPr lang="en-ZA" smtClean="0">
                <a:hlinkClick r:id="rId2"/>
              </a:rPr>
              <a:t>Parallel Computing with MATLAB on Multicore Desktops and GPU’s</a:t>
            </a:r>
            <a:endParaRPr lang="en-ZA" smtClean="0"/>
          </a:p>
          <a:p>
            <a:pPr lvl="1"/>
            <a:r>
              <a:rPr lang="en-ZA" smtClean="0">
                <a:hlinkClick r:id="rId3"/>
              </a:rPr>
              <a:t>GPU Computing with MATLAB</a:t>
            </a:r>
            <a:endParaRPr lang="en-ZA" smtClean="0"/>
          </a:p>
          <a:p>
            <a:r>
              <a:rPr lang="en-ZA" smtClean="0"/>
              <a:t>Do some reading:</a:t>
            </a:r>
          </a:p>
          <a:p>
            <a:pPr lvl="1"/>
            <a:r>
              <a:rPr lang="en-ZA" smtClean="0">
                <a:hlinkClick r:id="rId4"/>
              </a:rPr>
              <a:t>MATLAB</a:t>
            </a:r>
            <a:endParaRPr lang="en-ZA" smtClean="0"/>
          </a:p>
          <a:p>
            <a:pPr lvl="1"/>
            <a:r>
              <a:rPr lang="en-ZA" smtClean="0">
                <a:hlinkClick r:id="rId5"/>
              </a:rPr>
              <a:t>Parallel Computing Toolbox</a:t>
            </a:r>
            <a:endParaRPr lang="en-ZA" smtClean="0"/>
          </a:p>
          <a:p>
            <a:pPr lvl="1"/>
            <a:r>
              <a:rPr lang="en-ZA" smtClean="0">
                <a:hlinkClick r:id="rId6"/>
              </a:rPr>
              <a:t>MATLAB Distributed Computing Server</a:t>
            </a:r>
            <a:endParaRPr lang="en-ZA" smtClean="0"/>
          </a:p>
          <a:p>
            <a:r>
              <a:rPr lang="en-ZA" smtClean="0"/>
              <a:t>Related Blogs:</a:t>
            </a:r>
          </a:p>
          <a:p>
            <a:pPr lvl="1"/>
            <a:r>
              <a:rPr lang="en-ZA" smtClean="0">
                <a:hlinkClick r:id="rId7"/>
              </a:rPr>
              <a:t>Loren on the Art of MATLAB – Parallel Computing Entries</a:t>
            </a:r>
            <a:endParaRPr lang="en-ZA" smtClean="0"/>
          </a:p>
          <a:p>
            <a:r>
              <a:rPr lang="en-ZA" smtClean="0"/>
              <a:t>Keep up do date with training, free seminars and other events being hosted by OPTI-NUM solutions </a:t>
            </a:r>
            <a:r>
              <a:rPr lang="en-ZA" smtClean="0">
                <a:hlinkClick r:id="rId8"/>
              </a:rPr>
              <a:t>here</a:t>
            </a:r>
            <a:endParaRPr lang="en-ZA" smtClean="0"/>
          </a:p>
          <a:p>
            <a:pPr lvl="1"/>
            <a:endParaRPr lang="en-ZA" dirty="0"/>
          </a:p>
        </p:txBody>
      </p:sp>
      <p:sp>
        <p:nvSpPr>
          <p:cNvPr id="4" name="Slide Number Placeholder 3"/>
          <p:cNvSpPr>
            <a:spLocks noGrp="1"/>
          </p:cNvSpPr>
          <p:nvPr>
            <p:ph type="sldNum" sz="quarter" idx="10"/>
          </p:nvPr>
        </p:nvSpPr>
        <p:spPr/>
        <p:txBody>
          <a:bodyPr/>
          <a:lstStyle/>
          <a:p>
            <a:fld id="{F96E9E36-7C2E-4AE2-98C9-FE3D334A21C5}" type="slidenum">
              <a:rPr lang="en-ZA" smtClean="0"/>
              <a:pPr/>
              <a:t>81</a:t>
            </a:fld>
            <a:endParaRPr lang="en-ZA"/>
          </a:p>
        </p:txBody>
      </p:sp>
      <p:sp>
        <p:nvSpPr>
          <p:cNvPr id="6" name="Title 1"/>
          <p:cNvSpPr txBox="1">
            <a:spLocks/>
          </p:cNvSpPr>
          <p:nvPr/>
        </p:nvSpPr>
        <p:spPr bwMode="auto">
          <a:xfrm>
            <a:off x="755576" y="5157192"/>
            <a:ext cx="7772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3000" b="1"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Seminar Evaluation</a:t>
            </a:r>
            <a:endParaRPr lang="en-ZA" dirty="0"/>
          </a:p>
        </p:txBody>
      </p:sp>
      <p:sp>
        <p:nvSpPr>
          <p:cNvPr id="3" name="Content Placeholder 2"/>
          <p:cNvSpPr>
            <a:spLocks noGrp="1"/>
          </p:cNvSpPr>
          <p:nvPr>
            <p:ph idx="1"/>
          </p:nvPr>
        </p:nvSpPr>
        <p:spPr/>
        <p:txBody>
          <a:bodyPr/>
          <a:lstStyle/>
          <a:p>
            <a:r>
              <a:rPr lang="en-ZA" dirty="0" smtClean="0"/>
              <a:t>Thank you for attending the workshop</a:t>
            </a:r>
          </a:p>
          <a:p>
            <a:r>
              <a:rPr lang="en-ZA" dirty="0" smtClean="0"/>
              <a:t>Please take a few moments to fill out the evaluation form </a:t>
            </a:r>
          </a:p>
          <a:p>
            <a:pPr lvl="1"/>
            <a:r>
              <a:rPr lang="en-ZA" dirty="0" smtClean="0"/>
              <a:t>Would you like us to send you more information on the material covered today?</a:t>
            </a:r>
          </a:p>
          <a:p>
            <a:pPr lvl="1"/>
            <a:r>
              <a:rPr lang="en-ZA" dirty="0" smtClean="0"/>
              <a:t>Would you like a trial of the products used?</a:t>
            </a:r>
          </a:p>
          <a:p>
            <a:pPr lvl="1"/>
            <a:endParaRPr lang="en-ZA" dirty="0" smtClean="0"/>
          </a:p>
        </p:txBody>
      </p:sp>
      <p:sp>
        <p:nvSpPr>
          <p:cNvPr id="4" name="Slide Number Placeholder 3"/>
          <p:cNvSpPr>
            <a:spLocks noGrp="1"/>
          </p:cNvSpPr>
          <p:nvPr>
            <p:ph type="sldNum" sz="quarter" idx="10"/>
          </p:nvPr>
        </p:nvSpPr>
        <p:spPr/>
        <p:txBody>
          <a:bodyPr/>
          <a:lstStyle/>
          <a:p>
            <a:pPr>
              <a:defRPr/>
            </a:pPr>
            <a:fld id="{4301CAFF-952E-46F9-B5CA-0EB4370FF6BB}" type="slidenum">
              <a:rPr lang="en-US" altLang="en-US" smtClean="0"/>
              <a:pPr>
                <a:defRPr/>
              </a:pPr>
              <a:t>82</a:t>
            </a:fld>
            <a:endParaRPr lang="en-US" altLang="en-US"/>
          </a:p>
        </p:txBody>
      </p:sp>
      <p:pic>
        <p:nvPicPr>
          <p:cNvPr id="1026" name="Picture 2"/>
          <p:cNvPicPr>
            <a:picLocks noChangeAspect="1" noChangeArrowheads="1"/>
          </p:cNvPicPr>
          <p:nvPr/>
        </p:nvPicPr>
        <p:blipFill>
          <a:blip r:embed="rId2" cstate="print"/>
          <a:srcRect/>
          <a:stretch>
            <a:fillRect/>
          </a:stretch>
        </p:blipFill>
        <p:spPr bwMode="auto">
          <a:xfrm>
            <a:off x="3164509" y="3573016"/>
            <a:ext cx="2415603" cy="3111624"/>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5"/>
          <p:cNvSpPr>
            <a:spLocks noChangeArrowheads="1"/>
          </p:cNvSpPr>
          <p:nvPr/>
        </p:nvSpPr>
        <p:spPr bwMode="auto">
          <a:xfrm>
            <a:off x="251520" y="836712"/>
            <a:ext cx="6264696" cy="1066800"/>
          </a:xfrm>
          <a:prstGeom prst="rect">
            <a:avLst/>
          </a:prstGeom>
          <a:noFill/>
          <a:ln w="9525">
            <a:noFill/>
            <a:miter lim="800000"/>
            <a:headEnd/>
            <a:tailEnd/>
          </a:ln>
        </p:spPr>
        <p:txBody>
          <a:bodyPr lIns="0" tIns="0" rIns="0" bIns="0"/>
          <a:lstStyle/>
          <a:p>
            <a:r>
              <a:rPr lang="en-US" sz="2800" baseline="0" dirty="0" smtClean="0">
                <a:solidFill>
                  <a:schemeClr val="bg2"/>
                </a:solidFill>
                <a:latin typeface="+mn-lt"/>
              </a:rPr>
              <a:t>Lund University Develops an Artificial Neural Network for Matching Heart Transplant Donors with Recipients</a:t>
            </a:r>
            <a:endParaRPr lang="en-US" sz="2800" baseline="0" dirty="0">
              <a:solidFill>
                <a:schemeClr val="bg2"/>
              </a:solidFill>
              <a:latin typeface="+mn-lt"/>
            </a:endParaRPr>
          </a:p>
        </p:txBody>
      </p:sp>
      <p:sp>
        <p:nvSpPr>
          <p:cNvPr id="55299" name="Rectangle 16"/>
          <p:cNvSpPr>
            <a:spLocks noChangeArrowheads="1"/>
          </p:cNvSpPr>
          <p:nvPr/>
        </p:nvSpPr>
        <p:spPr bwMode="auto">
          <a:xfrm>
            <a:off x="467544" y="2132856"/>
            <a:ext cx="4896544" cy="3591098"/>
          </a:xfrm>
          <a:prstGeom prst="rect">
            <a:avLst/>
          </a:prstGeom>
          <a:solidFill>
            <a:schemeClr val="bg1"/>
          </a:solidFill>
          <a:ln w="19050">
            <a:noFill/>
            <a:miter lim="800000"/>
            <a:headEnd/>
            <a:tailEnd/>
          </a:ln>
        </p:spPr>
        <p:txBody>
          <a:bodyPr lIns="0" tIns="0" rIns="0" bIns="0"/>
          <a:lstStyle/>
          <a:p>
            <a:r>
              <a:rPr lang="en-US" sz="2000" b="1" baseline="0" dirty="0" smtClean="0">
                <a:solidFill>
                  <a:srgbClr val="3B0076"/>
                </a:solidFill>
                <a:latin typeface="+mn-lt"/>
              </a:rPr>
              <a:t>Challenge</a:t>
            </a:r>
          </a:p>
          <a:p>
            <a:pPr>
              <a:spcBef>
                <a:spcPts val="180"/>
              </a:spcBef>
              <a:buClr>
                <a:srgbClr val="215083"/>
              </a:buClr>
              <a:buFont typeface="Wingdings" pitchFamily="2" charset="2"/>
              <a:buNone/>
            </a:pPr>
            <a:r>
              <a:rPr lang="en-US" sz="1600" baseline="0" dirty="0" smtClean="0">
                <a:latin typeface="+mn-lt"/>
                <a:cs typeface="Times New Roman" pitchFamily="18" charset="0"/>
              </a:rPr>
              <a:t>Improve long-term survival rates for heart transplant</a:t>
            </a:r>
          </a:p>
          <a:p>
            <a:pPr>
              <a:spcBef>
                <a:spcPts val="180"/>
              </a:spcBef>
              <a:buClr>
                <a:srgbClr val="215083"/>
              </a:buClr>
              <a:buFont typeface="Wingdings" pitchFamily="2" charset="2"/>
              <a:buNone/>
            </a:pPr>
            <a:r>
              <a:rPr lang="en-US" sz="1600" baseline="0" dirty="0" smtClean="0">
                <a:latin typeface="+mn-lt"/>
                <a:cs typeface="Times New Roman" pitchFamily="18" charset="0"/>
              </a:rPr>
              <a:t>recipients by identifying optimal recipient and donor matches</a:t>
            </a:r>
          </a:p>
          <a:p>
            <a:pPr>
              <a:spcBef>
                <a:spcPts val="648"/>
              </a:spcBef>
              <a:buClr>
                <a:srgbClr val="215083"/>
              </a:buClr>
              <a:buFont typeface="Wingdings" pitchFamily="2" charset="2"/>
              <a:buNone/>
            </a:pPr>
            <a:r>
              <a:rPr lang="en-US" sz="2000" b="1" baseline="0" dirty="0" smtClean="0">
                <a:solidFill>
                  <a:srgbClr val="3B0076"/>
                </a:solidFill>
                <a:latin typeface="+mn-lt"/>
              </a:rPr>
              <a:t>Solution</a:t>
            </a:r>
          </a:p>
          <a:p>
            <a:pPr>
              <a:spcBef>
                <a:spcPts val="180"/>
              </a:spcBef>
            </a:pPr>
            <a:r>
              <a:rPr lang="en-US" sz="1600" baseline="0" dirty="0" smtClean="0">
                <a:solidFill>
                  <a:srgbClr val="000000"/>
                </a:solidFill>
                <a:latin typeface="+mn-lt"/>
              </a:rPr>
              <a:t>Use MathWorks tools to develop a predictive artificial neural network model and simulate thousands of risk-profile combinations on a 56-processor computing </a:t>
            </a:r>
            <a:br>
              <a:rPr lang="en-US" sz="1600" baseline="0" dirty="0" smtClean="0">
                <a:solidFill>
                  <a:srgbClr val="000000"/>
                </a:solidFill>
                <a:latin typeface="+mn-lt"/>
              </a:rPr>
            </a:br>
            <a:r>
              <a:rPr lang="en-US" sz="1600" baseline="0" dirty="0" smtClean="0">
                <a:solidFill>
                  <a:srgbClr val="000000"/>
                </a:solidFill>
                <a:latin typeface="+mn-lt"/>
              </a:rPr>
              <a:t>cluster</a:t>
            </a:r>
            <a:endParaRPr lang="en-US" sz="1600" baseline="0" dirty="0">
              <a:latin typeface="+mn-lt"/>
              <a:cs typeface="Times New Roman" pitchFamily="18" charset="0"/>
            </a:endParaRPr>
          </a:p>
          <a:p>
            <a:pPr>
              <a:spcBef>
                <a:spcPts val="648"/>
              </a:spcBef>
              <a:buClr>
                <a:srgbClr val="215083"/>
              </a:buClr>
              <a:buFont typeface="Wingdings" pitchFamily="2" charset="2"/>
              <a:buNone/>
            </a:pPr>
            <a:r>
              <a:rPr lang="en-US" sz="2000" b="1" baseline="0" dirty="0" smtClean="0">
                <a:solidFill>
                  <a:srgbClr val="3B0076"/>
                </a:solidFill>
                <a:latin typeface="+mn-lt"/>
              </a:rPr>
              <a:t>Results</a:t>
            </a:r>
            <a:endParaRPr lang="en-US" sz="2000" b="1" baseline="0" dirty="0">
              <a:solidFill>
                <a:srgbClr val="3B0076"/>
              </a:solidFill>
              <a:latin typeface="+mn-lt"/>
            </a:endParaRPr>
          </a:p>
          <a:p>
            <a:pPr marL="339725" lvl="1" indent="-225425">
              <a:spcBef>
                <a:spcPts val="180"/>
              </a:spcBef>
              <a:buClr>
                <a:srgbClr val="125687"/>
              </a:buClr>
              <a:buFont typeface="Wingdings" pitchFamily="2" charset="2"/>
              <a:buChar char="§"/>
            </a:pPr>
            <a:r>
              <a:rPr lang="en-US" sz="1600" baseline="0" dirty="0" smtClean="0">
                <a:latin typeface="+mn-lt"/>
                <a:cs typeface="Times New Roman" pitchFamily="18" charset="0"/>
              </a:rPr>
              <a:t>Prospective five-year survival rate raised by up </a:t>
            </a:r>
            <a:br>
              <a:rPr lang="en-US" sz="1600" baseline="0" dirty="0" smtClean="0">
                <a:latin typeface="+mn-lt"/>
                <a:cs typeface="Times New Roman" pitchFamily="18" charset="0"/>
              </a:rPr>
            </a:br>
            <a:r>
              <a:rPr lang="en-US" sz="1600" baseline="0" dirty="0" smtClean="0">
                <a:latin typeface="+mn-lt"/>
                <a:cs typeface="Times New Roman" pitchFamily="18" charset="0"/>
              </a:rPr>
              <a:t>to 10%</a:t>
            </a:r>
          </a:p>
          <a:p>
            <a:pPr marL="339725" lvl="1" indent="-225425">
              <a:spcBef>
                <a:spcPts val="180"/>
              </a:spcBef>
              <a:buClr>
                <a:srgbClr val="125687"/>
              </a:buClr>
              <a:buFont typeface="Wingdings" pitchFamily="2" charset="2"/>
              <a:buChar char="§"/>
            </a:pPr>
            <a:r>
              <a:rPr lang="en-US" sz="1600" baseline="0" dirty="0" smtClean="0">
                <a:latin typeface="+mn-lt"/>
                <a:cs typeface="Times New Roman" pitchFamily="18" charset="0"/>
              </a:rPr>
              <a:t>Network training time reduced by more than two-thirds</a:t>
            </a:r>
          </a:p>
          <a:p>
            <a:pPr marL="339725" lvl="1" indent="-225425">
              <a:spcBef>
                <a:spcPts val="180"/>
              </a:spcBef>
              <a:buClr>
                <a:schemeClr val="tx2"/>
              </a:buClr>
              <a:buFont typeface="Wingdings" pitchFamily="2" charset="2"/>
              <a:buChar char="§"/>
            </a:pPr>
            <a:r>
              <a:rPr lang="en-US" sz="1600" baseline="0" dirty="0" smtClean="0">
                <a:latin typeface="+mn-lt"/>
                <a:cs typeface="Times New Roman" pitchFamily="18" charset="0"/>
              </a:rPr>
              <a:t>Simulation time cut from weeks to days</a:t>
            </a:r>
            <a:endParaRPr lang="en-US" sz="1600" baseline="0" dirty="0">
              <a:latin typeface="+mn-lt"/>
              <a:cs typeface="Times New Roman" pitchFamily="18" charset="0"/>
            </a:endParaRPr>
          </a:p>
        </p:txBody>
      </p:sp>
      <p:sp>
        <p:nvSpPr>
          <p:cNvPr id="55300" name="Rectangle 17"/>
          <p:cNvSpPr>
            <a:spLocks noChangeArrowheads="1"/>
          </p:cNvSpPr>
          <p:nvPr/>
        </p:nvSpPr>
        <p:spPr bwMode="auto">
          <a:xfrm>
            <a:off x="381000" y="2132856"/>
            <a:ext cx="8005762" cy="4176464"/>
          </a:xfrm>
          <a:prstGeom prst="rect">
            <a:avLst/>
          </a:prstGeom>
          <a:noFill/>
          <a:ln w="28575">
            <a:solidFill>
              <a:schemeClr val="tx2"/>
            </a:solidFill>
            <a:miter lim="800000"/>
            <a:headEnd/>
            <a:tailEnd/>
          </a:ln>
        </p:spPr>
        <p:txBody>
          <a:bodyPr wrap="none" anchor="ctr"/>
          <a:lstStyle/>
          <a:p>
            <a:endParaRPr lang="en-US"/>
          </a:p>
        </p:txBody>
      </p:sp>
      <p:sp>
        <p:nvSpPr>
          <p:cNvPr id="217106" name="Rectangle 18"/>
          <p:cNvSpPr>
            <a:spLocks noChangeArrowheads="1"/>
          </p:cNvSpPr>
          <p:nvPr/>
        </p:nvSpPr>
        <p:spPr bwMode="auto">
          <a:xfrm>
            <a:off x="5257800" y="3789040"/>
            <a:ext cx="3581400" cy="2687960"/>
          </a:xfrm>
          <a:prstGeom prst="rect">
            <a:avLst/>
          </a:prstGeom>
          <a:gradFill rotWithShape="1">
            <a:gsLst>
              <a:gs pos="0">
                <a:srgbClr val="AEC7E2"/>
              </a:gs>
              <a:gs pos="50000">
                <a:srgbClr val="AEC7E2">
                  <a:gamma/>
                  <a:tint val="0"/>
                  <a:invGamma/>
                </a:srgbClr>
              </a:gs>
              <a:gs pos="100000">
                <a:srgbClr val="AEC7E2"/>
              </a:gs>
            </a:gsLst>
            <a:lin ang="2700000" scaled="1"/>
          </a:gradFill>
          <a:ln w="19050">
            <a:solidFill>
              <a:schemeClr val="tx2"/>
            </a:solidFill>
            <a:miter lim="800000"/>
            <a:headEnd/>
            <a:tailEnd/>
          </a:ln>
          <a:effectLst>
            <a:outerShdw dist="35921" dir="2700000" algn="ctr" rotWithShape="0">
              <a:schemeClr val="bg2">
                <a:alpha val="50000"/>
              </a:schemeClr>
            </a:outerShdw>
          </a:effectLst>
        </p:spPr>
        <p:txBody>
          <a:bodyPr lIns="182880" tIns="0" rIns="182880" bIns="0" anchor="ctr"/>
          <a:lstStyle/>
          <a:p>
            <a:pPr>
              <a:lnSpc>
                <a:spcPct val="130000"/>
              </a:lnSpc>
              <a:defRPr/>
            </a:pPr>
            <a:r>
              <a:rPr lang="en-US" sz="1400" b="1" baseline="0" dirty="0" smtClean="0">
                <a:solidFill>
                  <a:schemeClr val="tx2"/>
                </a:solidFill>
                <a:ea typeface="Arial Unicode MS" pitchFamily="34" charset="-128"/>
                <a:cs typeface="Arial Unicode MS" pitchFamily="34" charset="-128"/>
              </a:rPr>
              <a:t>“</a:t>
            </a:r>
            <a:r>
              <a:rPr lang="en-US" sz="1400" b="1" baseline="0" dirty="0" smtClean="0">
                <a:solidFill>
                  <a:schemeClr val="tx2"/>
                </a:solidFill>
              </a:rPr>
              <a:t>I spend a lot of time in the clinic, and don’t have the time or the technical expertise to learn, configure, and maintain software. MATLAB makes it easy for physicians like me to get work done and produce meaningful results.</a:t>
            </a:r>
            <a:r>
              <a:rPr lang="en-US" sz="1400" b="1" baseline="0" dirty="0" smtClean="0">
                <a:solidFill>
                  <a:schemeClr val="tx2"/>
                </a:solidFill>
                <a:ea typeface="Arial Unicode MS" pitchFamily="34" charset="-128"/>
                <a:cs typeface="Arial Unicode MS" pitchFamily="34" charset="-128"/>
              </a:rPr>
              <a:t>”</a:t>
            </a:r>
          </a:p>
          <a:p>
            <a:pPr algn="r">
              <a:lnSpc>
                <a:spcPct val="115000"/>
              </a:lnSpc>
              <a:spcBef>
                <a:spcPts val="360"/>
              </a:spcBef>
              <a:defRPr/>
            </a:pPr>
            <a:r>
              <a:rPr lang="en-US" sz="1400" b="1" baseline="0" dirty="0" smtClean="0">
                <a:solidFill>
                  <a:schemeClr val="tx2"/>
                </a:solidFill>
                <a:ea typeface="Arial Unicode MS" pitchFamily="34" charset="-128"/>
                <a:cs typeface="Arial Unicode MS" pitchFamily="34" charset="-128"/>
              </a:rPr>
              <a:t>	</a:t>
            </a:r>
            <a:r>
              <a:rPr lang="en-US" sz="1200" b="1" baseline="0" dirty="0" smtClean="0">
                <a:solidFill>
                  <a:schemeClr val="tx2"/>
                </a:solidFill>
                <a:ea typeface="Arial Unicode MS" pitchFamily="34" charset="-128"/>
                <a:cs typeface="Arial Unicode MS" pitchFamily="34" charset="-128"/>
              </a:rPr>
              <a:t>Dr. Johan Nilsson</a:t>
            </a:r>
            <a:br>
              <a:rPr lang="en-US" sz="1200" b="1" baseline="0" dirty="0" smtClean="0">
                <a:solidFill>
                  <a:schemeClr val="tx2"/>
                </a:solidFill>
                <a:ea typeface="Arial Unicode MS" pitchFamily="34" charset="-128"/>
                <a:cs typeface="Arial Unicode MS" pitchFamily="34" charset="-128"/>
              </a:rPr>
            </a:br>
            <a:r>
              <a:rPr lang="en-US" sz="1200" b="1" baseline="0" dirty="0" err="1" smtClean="0">
                <a:solidFill>
                  <a:schemeClr val="tx2"/>
                </a:solidFill>
                <a:ea typeface="Arial Unicode MS" pitchFamily="34" charset="-128"/>
                <a:cs typeface="Arial Unicode MS" pitchFamily="34" charset="-128"/>
              </a:rPr>
              <a:t>Skåne</a:t>
            </a:r>
            <a:r>
              <a:rPr lang="en-US" sz="1200" b="1" baseline="0" dirty="0" smtClean="0">
                <a:solidFill>
                  <a:schemeClr val="tx2"/>
                </a:solidFill>
                <a:ea typeface="Arial Unicode MS" pitchFamily="34" charset="-128"/>
                <a:cs typeface="Arial Unicode MS" pitchFamily="34" charset="-128"/>
              </a:rPr>
              <a:t> University Hospital</a:t>
            </a:r>
            <a:br>
              <a:rPr lang="en-US" sz="1200" b="1" baseline="0" dirty="0" smtClean="0">
                <a:solidFill>
                  <a:schemeClr val="tx2"/>
                </a:solidFill>
                <a:ea typeface="Arial Unicode MS" pitchFamily="34" charset="-128"/>
                <a:cs typeface="Arial Unicode MS" pitchFamily="34" charset="-128"/>
              </a:rPr>
            </a:br>
            <a:r>
              <a:rPr lang="en-US" sz="1200" b="1" baseline="0" dirty="0" smtClean="0">
                <a:solidFill>
                  <a:schemeClr val="tx2"/>
                </a:solidFill>
                <a:ea typeface="Arial Unicode MS" pitchFamily="34" charset="-128"/>
                <a:cs typeface="Arial Unicode MS" pitchFamily="34" charset="-128"/>
              </a:rPr>
              <a:t>Lund University</a:t>
            </a:r>
            <a:endParaRPr lang="en-US" sz="1200" b="1" baseline="0" dirty="0">
              <a:solidFill>
                <a:schemeClr val="tx2"/>
              </a:solidFill>
              <a:ea typeface="Arial Unicode MS" pitchFamily="34" charset="-128"/>
              <a:cs typeface="Arial Unicode MS" pitchFamily="34" charset="-128"/>
            </a:endParaRPr>
          </a:p>
        </p:txBody>
      </p:sp>
      <p:grpSp>
        <p:nvGrpSpPr>
          <p:cNvPr id="2" name="Group 13"/>
          <p:cNvGrpSpPr/>
          <p:nvPr/>
        </p:nvGrpSpPr>
        <p:grpSpPr>
          <a:xfrm>
            <a:off x="5796136" y="999779"/>
            <a:ext cx="3168352" cy="2573237"/>
            <a:chOff x="5562600" y="685800"/>
            <a:chExt cx="3429000" cy="2784927"/>
          </a:xfrm>
        </p:grpSpPr>
        <p:sp>
          <p:nvSpPr>
            <p:cNvPr id="55304" name="Text Box 22"/>
            <p:cNvSpPr txBox="1">
              <a:spLocks noChangeArrowheads="1"/>
            </p:cNvSpPr>
            <p:nvPr/>
          </p:nvSpPr>
          <p:spPr bwMode="auto">
            <a:xfrm>
              <a:off x="5562600" y="2916729"/>
              <a:ext cx="3429000" cy="553998"/>
            </a:xfrm>
            <a:prstGeom prst="rect">
              <a:avLst/>
            </a:prstGeom>
            <a:solidFill>
              <a:schemeClr val="bg1"/>
            </a:solidFill>
            <a:ln w="9525">
              <a:noFill/>
              <a:miter lim="800000"/>
              <a:headEnd/>
              <a:tailEnd/>
            </a:ln>
          </p:spPr>
          <p:txBody>
            <a:bodyPr wrap="square" lIns="0" tIns="182880" rIns="0" bIns="0">
              <a:spAutoFit/>
            </a:bodyPr>
            <a:lstStyle/>
            <a:p>
              <a:r>
                <a:rPr lang="en-US" sz="800" b="1" baseline="0" dirty="0" smtClean="0">
                  <a:solidFill>
                    <a:schemeClr val="tx2"/>
                  </a:solidFill>
                </a:rPr>
                <a:t>Plots showing actual and predicted survival, best and worst donor-recipient match, best and worst simulated match (left); and survival rate by duration of ischemia and donor age (right</a:t>
              </a:r>
              <a:r>
                <a:rPr lang="en-US" sz="800" i="1" baseline="0" dirty="0" smtClean="0"/>
                <a:t>). </a:t>
              </a:r>
              <a:endParaRPr lang="en-US" sz="800" b="1" baseline="0" dirty="0">
                <a:solidFill>
                  <a:schemeClr val="tx2"/>
                </a:solidFill>
              </a:endParaRPr>
            </a:p>
          </p:txBody>
        </p:sp>
        <p:grpSp>
          <p:nvGrpSpPr>
            <p:cNvPr id="3" name="Group 12"/>
            <p:cNvGrpSpPr/>
            <p:nvPr/>
          </p:nvGrpSpPr>
          <p:grpSpPr>
            <a:xfrm>
              <a:off x="5562600" y="685800"/>
              <a:ext cx="3374572" cy="2362200"/>
              <a:chOff x="5562600" y="685800"/>
              <a:chExt cx="3374572" cy="2362200"/>
            </a:xfrm>
          </p:grpSpPr>
          <p:pic>
            <p:nvPicPr>
              <p:cNvPr id="11" name="Picture 10" descr="Lund_PPTX_Plot.bmp"/>
              <p:cNvPicPr>
                <a:picLocks noChangeAspect="1"/>
              </p:cNvPicPr>
              <p:nvPr/>
            </p:nvPicPr>
            <p:blipFill>
              <a:blip r:embed="rId3" cstate="print"/>
              <a:stretch>
                <a:fillRect/>
              </a:stretch>
            </p:blipFill>
            <p:spPr>
              <a:xfrm>
                <a:off x="5562600" y="685800"/>
                <a:ext cx="2133600" cy="2362200"/>
              </a:xfrm>
              <a:prstGeom prst="rect">
                <a:avLst/>
              </a:prstGeom>
              <a:ln>
                <a:solidFill>
                  <a:schemeClr val="tx2"/>
                </a:solidFill>
              </a:ln>
            </p:spPr>
          </p:pic>
          <p:pic>
            <p:nvPicPr>
              <p:cNvPr id="12" name="Picture 11" descr="Lund_PPTX2_Plot.bmp"/>
              <p:cNvPicPr>
                <a:picLocks noChangeAspect="1"/>
              </p:cNvPicPr>
              <p:nvPr/>
            </p:nvPicPr>
            <p:blipFill>
              <a:blip r:embed="rId4" cstate="print"/>
              <a:stretch>
                <a:fillRect/>
              </a:stretch>
            </p:blipFill>
            <p:spPr>
              <a:xfrm>
                <a:off x="6955972" y="1291868"/>
                <a:ext cx="1981200" cy="1653037"/>
              </a:xfrm>
              <a:prstGeom prst="rect">
                <a:avLst/>
              </a:prstGeom>
              <a:ln>
                <a:solidFill>
                  <a:schemeClr val="tx2"/>
                </a:solidFill>
              </a:ln>
            </p:spPr>
          </p:pic>
        </p:grpSp>
      </p:grpSp>
      <p:sp>
        <p:nvSpPr>
          <p:cNvPr id="13" name="Rectangle 9"/>
          <p:cNvSpPr>
            <a:spLocks noGrp="1" noChangeArrowheads="1"/>
          </p:cNvSpPr>
          <p:nvPr>
            <p:ph type="sldNum" sz="quarter" idx="10"/>
          </p:nvPr>
        </p:nvSpPr>
        <p:spPr/>
        <p:txBody>
          <a:bodyPr/>
          <a:lstStyle>
            <a:lvl1pPr>
              <a:defRPr/>
            </a:lvl1pPr>
          </a:lstStyle>
          <a:p>
            <a:fld id="{4301CAFF-952E-46F9-B5CA-0EB4370FF6BB}" type="slidenum">
              <a:rPr lang="en-US" altLang="en-US" smtClean="0"/>
              <a:pPr/>
              <a:t>83</a:t>
            </a:fld>
            <a:endParaRPr lang="en-US" altLang="en-US"/>
          </a:p>
        </p:txBody>
      </p:sp>
    </p:spTree>
    <p:extLst>
      <p:ext uri="{BB962C8B-B14F-4D97-AF65-F5344CB8AC3E}">
        <p14:creationId xmlns:p14="http://schemas.microsoft.com/office/powerpoint/2010/main" val="152021124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458200" cy="914400"/>
          </a:xfrm>
        </p:spPr>
        <p:txBody>
          <a:bodyPr/>
          <a:lstStyle/>
          <a:p>
            <a:r>
              <a:rPr lang="en-ZA" sz="3600" dirty="0" smtClean="0"/>
              <a:t>MathWorks </a:t>
            </a:r>
            <a:r>
              <a:rPr lang="en-ZA" sz="3600" dirty="0" smtClean="0">
                <a:solidFill>
                  <a:schemeClr val="tx2"/>
                </a:solidFill>
              </a:rPr>
              <a:t>Product Overview</a:t>
            </a:r>
            <a:endParaRPr lang="en-ZA" sz="3600" dirty="0">
              <a:solidFill>
                <a:schemeClr val="tx2"/>
              </a:solidFill>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844824"/>
            <a:ext cx="6694488" cy="4373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3679015"/>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NSPresentation">
  <a:themeElements>
    <a:clrScheme name="OPTI-NUM solutions">
      <a:dk1>
        <a:sysClr val="windowText" lastClr="000000"/>
      </a:dk1>
      <a:lt1>
        <a:sysClr val="window" lastClr="FFFFFF"/>
      </a:lt1>
      <a:dk2>
        <a:srgbClr val="4F007C"/>
      </a:dk2>
      <a:lt2>
        <a:srgbClr val="5789D5"/>
      </a:lt2>
      <a:accent1>
        <a:srgbClr val="9AB8E6"/>
      </a:accent1>
      <a:accent2>
        <a:srgbClr val="00659D"/>
      </a:accent2>
      <a:accent3>
        <a:srgbClr val="9DC8E2"/>
      </a:accent3>
      <a:accent4>
        <a:srgbClr val="864DBE"/>
      </a:accent4>
      <a:accent5>
        <a:srgbClr val="009586"/>
      </a:accent5>
      <a:accent6>
        <a:srgbClr val="C60A8F"/>
      </a:accent6>
      <a:hlink>
        <a:srgbClr val="4F0086"/>
      </a:hlink>
      <a:folHlink>
        <a:srgbClr val="5789D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ZA" sz="2400" b="0" i="0" u="none" strike="noStrike" cap="none" normalizeH="0" baseline="-25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ZA" sz="2400" b="0" i="0" u="none" strike="noStrike" cap="none" normalizeH="0" baseline="-25000" smtClean="0">
            <a:ln>
              <a:noFill/>
            </a:ln>
            <a:solidFill>
              <a:schemeClr val="tx1"/>
            </a:solidFill>
            <a:effectLst/>
            <a:latin typeface="Times"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NSPresentation2008">
  <a:themeElements>
    <a:clrScheme name="OPTI-NUM solutions">
      <a:dk1>
        <a:sysClr val="windowText" lastClr="000000"/>
      </a:dk1>
      <a:lt1>
        <a:sysClr val="window" lastClr="FFFFFF"/>
      </a:lt1>
      <a:dk2>
        <a:srgbClr val="4F007C"/>
      </a:dk2>
      <a:lt2>
        <a:srgbClr val="5789D5"/>
      </a:lt2>
      <a:accent1>
        <a:srgbClr val="9AB8E6"/>
      </a:accent1>
      <a:accent2>
        <a:srgbClr val="00659D"/>
      </a:accent2>
      <a:accent3>
        <a:srgbClr val="9DC8E2"/>
      </a:accent3>
      <a:accent4>
        <a:srgbClr val="864DBE"/>
      </a:accent4>
      <a:accent5>
        <a:srgbClr val="009586"/>
      </a:accent5>
      <a:accent6>
        <a:srgbClr val="C60A8F"/>
      </a:accent6>
      <a:hlink>
        <a:srgbClr val="4F0086"/>
      </a:hlink>
      <a:folHlink>
        <a:srgbClr val="5789D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ZA" sz="2400" b="0" i="0" u="none" strike="noStrike" cap="none" normalizeH="0" baseline="-25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ZA" sz="2400" b="0" i="0" u="none" strike="noStrike" cap="none" normalizeH="0" baseline="-25000" smtClean="0">
            <a:ln>
              <a:noFill/>
            </a:ln>
            <a:solidFill>
              <a:schemeClr val="tx1"/>
            </a:solidFill>
            <a:effectLst/>
            <a:latin typeface="Times"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ONSPresentation</Template>
  <TotalTime>7218</TotalTime>
  <Words>9166</Words>
  <Application>Microsoft Office PowerPoint</Application>
  <PresentationFormat>On-screen Show (4:3)</PresentationFormat>
  <Paragraphs>1442</Paragraphs>
  <Slides>83</Slides>
  <Notes>57</Notes>
  <HiddenSlides>13</HiddenSlides>
  <MMClips>0</MMClips>
  <ScaleCrop>false</ScaleCrop>
  <HeadingPairs>
    <vt:vector size="4" baseType="variant">
      <vt:variant>
        <vt:lpstr>Theme</vt:lpstr>
      </vt:variant>
      <vt:variant>
        <vt:i4>2</vt:i4>
      </vt:variant>
      <vt:variant>
        <vt:lpstr>Slide Titles</vt:lpstr>
      </vt:variant>
      <vt:variant>
        <vt:i4>83</vt:i4>
      </vt:variant>
    </vt:vector>
  </HeadingPairs>
  <TitlesOfParts>
    <vt:vector size="85" baseType="lpstr">
      <vt:lpstr>ONSPresentation</vt:lpstr>
      <vt:lpstr>ONSPresentation2008</vt:lpstr>
      <vt:lpstr>Parallel and Distributed Computing with MATLAB</vt:lpstr>
      <vt:lpstr>Agenda</vt:lpstr>
      <vt:lpstr>Welcome</vt:lpstr>
      <vt:lpstr>About OPTI-NUM solutions</vt:lpstr>
      <vt:lpstr>PowerPoint Presentation</vt:lpstr>
      <vt:lpstr>MathWorks Today</vt:lpstr>
      <vt:lpstr>Customer-Driven Business</vt:lpstr>
      <vt:lpstr>Key Industries</vt:lpstr>
      <vt:lpstr>MathWorks Product Overview</vt:lpstr>
      <vt:lpstr>MATLAB in Financial Services</vt:lpstr>
      <vt:lpstr>Agenda</vt:lpstr>
      <vt:lpstr>Questions to Consider</vt:lpstr>
      <vt:lpstr>Questions to Consider</vt:lpstr>
      <vt:lpstr>Solving big technical problems</vt:lpstr>
      <vt:lpstr>Hardware Architecture</vt:lpstr>
      <vt:lpstr>Utilizing Additional Processing Power</vt:lpstr>
      <vt:lpstr>Going Beyond Serial MATLAB Applications</vt:lpstr>
      <vt:lpstr>Parallel Computing Toolbox for the Desktop</vt:lpstr>
      <vt:lpstr>Scale Up to Clusters and Clouds</vt:lpstr>
      <vt:lpstr>Scale Up to Clusters and Clouds</vt:lpstr>
      <vt:lpstr>Considerations</vt:lpstr>
      <vt:lpstr>Programming Parallel Applications</vt:lpstr>
      <vt:lpstr>Programming Parallel Applications</vt:lpstr>
      <vt:lpstr>Parallel Computing with MATLAB</vt:lpstr>
      <vt:lpstr>Parallel Computing with MATLAB</vt:lpstr>
      <vt:lpstr>Agenda</vt:lpstr>
      <vt:lpstr>Programming Parallel Applications</vt:lpstr>
      <vt:lpstr>Example – Neural Networks</vt:lpstr>
      <vt:lpstr>Supervised Learning Workflow</vt:lpstr>
      <vt:lpstr>Example – Neural Networks</vt:lpstr>
      <vt:lpstr>Example – Neural Networks</vt:lpstr>
      <vt:lpstr>Tools Providing Parallel Computing Support</vt:lpstr>
      <vt:lpstr>Agenda</vt:lpstr>
      <vt:lpstr>Programming Parallel Applications</vt:lpstr>
      <vt:lpstr>Composites</vt:lpstr>
      <vt:lpstr>Example – Neural Networks</vt:lpstr>
      <vt:lpstr>Example – Neural Networks</vt:lpstr>
      <vt:lpstr>Offload Computations with batch</vt:lpstr>
      <vt:lpstr>Example – Neural Networks</vt:lpstr>
      <vt:lpstr>Example – Neural Networks</vt:lpstr>
      <vt:lpstr>Performance Gain with More Hardware</vt:lpstr>
      <vt:lpstr>Agenda</vt:lpstr>
      <vt:lpstr>What is a Graphics Processing Unit (GPU)</vt:lpstr>
      <vt:lpstr>GPU Performance – not all cards are equal</vt:lpstr>
      <vt:lpstr>Criteria for Good Problems to Run on a GPU</vt:lpstr>
      <vt:lpstr>Programming Parallel Applications</vt:lpstr>
      <vt:lpstr>Programming Parallel Applications</vt:lpstr>
      <vt:lpstr>Agenda</vt:lpstr>
      <vt:lpstr>Example – Neural Networks</vt:lpstr>
      <vt:lpstr>Example – Neural Networks</vt:lpstr>
      <vt:lpstr>Agenda</vt:lpstr>
      <vt:lpstr>GPU Arrays</vt:lpstr>
      <vt:lpstr>Performance: A\b with Double Precision</vt:lpstr>
      <vt:lpstr>Example – Neural Networks</vt:lpstr>
      <vt:lpstr>Example – Neural Networks</vt:lpstr>
      <vt:lpstr>Programming Parallel Applications</vt:lpstr>
      <vt:lpstr>Programming Parallel Applications (GPU)</vt:lpstr>
      <vt:lpstr>Agenda</vt:lpstr>
      <vt:lpstr>Programming Parallel Applications</vt:lpstr>
      <vt:lpstr>Example – Neural Networks</vt:lpstr>
      <vt:lpstr>Example – Neural Networks</vt:lpstr>
      <vt:lpstr>Agenda</vt:lpstr>
      <vt:lpstr>Use MATLAB Distributed Computing Server </vt:lpstr>
      <vt:lpstr>Use MATLAB Distributed Computing Server </vt:lpstr>
      <vt:lpstr>Use MATLAB Distributed Computing Server </vt:lpstr>
      <vt:lpstr>Migrate from Desktop to Cluster Scale to computer cluster</vt:lpstr>
      <vt:lpstr>MATLAB Distributed Computing Server </vt:lpstr>
      <vt:lpstr>Dynamic Licensing Model</vt:lpstr>
      <vt:lpstr>Take Advantage of Cluster Hardware</vt:lpstr>
      <vt:lpstr>Investigation: Distributed Calculations Effect of number of computers on execution time  </vt:lpstr>
      <vt:lpstr>Benchmark: Parameter Sweep of ODEs Scaling case study for a fixed problem size with a cluster </vt:lpstr>
      <vt:lpstr>Agenda</vt:lpstr>
      <vt:lpstr>MathWorks Product Overview</vt:lpstr>
      <vt:lpstr>Learn More</vt:lpstr>
      <vt:lpstr>Online Resources - MathWorks</vt:lpstr>
      <vt:lpstr>Online Resources – OPTI-NUM solutions</vt:lpstr>
      <vt:lpstr>Technical Support</vt:lpstr>
      <vt:lpstr>Training</vt:lpstr>
      <vt:lpstr>Consulting Services</vt:lpstr>
      <vt:lpstr>Questions?</vt:lpstr>
      <vt:lpstr>What Next?</vt:lpstr>
      <vt:lpstr>Seminar Evaluation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Erin Maher</dc:creator>
  <cp:lastModifiedBy>Nicole Wilson</cp:lastModifiedBy>
  <cp:revision>234</cp:revision>
  <dcterms:created xsi:type="dcterms:W3CDTF">2012-08-16T10:11:32Z</dcterms:created>
  <dcterms:modified xsi:type="dcterms:W3CDTF">2014-01-29T13:50:51Z</dcterms:modified>
</cp:coreProperties>
</file>