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18"/>
  </p:notesMasterIdLst>
  <p:sldIdLst>
    <p:sldId id="256" r:id="rId3"/>
    <p:sldId id="257" r:id="rId4"/>
    <p:sldId id="258" r:id="rId5"/>
    <p:sldId id="259" r:id="rId6"/>
    <p:sldId id="261" r:id="rId7"/>
    <p:sldId id="262" r:id="rId8"/>
    <p:sldId id="260" r:id="rId9"/>
    <p:sldId id="263" r:id="rId10"/>
    <p:sldId id="265" r:id="rId11"/>
    <p:sldId id="270" r:id="rId12"/>
    <p:sldId id="266" r:id="rId13"/>
    <p:sldId id="269" r:id="rId14"/>
    <p:sldId id="267" r:id="rId15"/>
    <p:sldId id="271" r:id="rId16"/>
    <p:sldId id="272" r:id="rId17"/>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89" autoAdjust="0"/>
  </p:normalViewPr>
  <p:slideViewPr>
    <p:cSldViewPr>
      <p:cViewPr>
        <p:scale>
          <a:sx n="66" d="100"/>
          <a:sy n="66" d="100"/>
        </p:scale>
        <p:origin x="-2934" y="-8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97678DB-3F8D-4CD0-BA77-3656CB4B8304}" type="datetimeFigureOut">
              <a:rPr lang="en-US" smtClean="0"/>
              <a:pPr/>
              <a:t>1/30/2014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55A5A28D-BDB6-46FF-A1EF-D3D59E3A726F}" type="slidenum">
              <a:rPr lang="en-US" smtClean="0"/>
              <a:pPr/>
              <a:t>‹#›</a:t>
            </a:fld>
            <a:endParaRPr lang="en-US"/>
          </a:p>
        </p:txBody>
      </p:sp>
    </p:spTree>
    <p:extLst>
      <p:ext uri="{BB962C8B-B14F-4D97-AF65-F5344CB8AC3E}">
        <p14:creationId xmlns="" xmlns:p14="http://schemas.microsoft.com/office/powerpoint/2010/main" val="33777634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The ATCA</a:t>
            </a:r>
            <a:r>
              <a:rPr lang="en-ZA" baseline="0" dirty="0" smtClean="0"/>
              <a:t> will replace the entire VME crates that are currently being used.</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The</a:t>
            </a:r>
            <a:r>
              <a:rPr lang="en-ZA" baseline="0" dirty="0" smtClean="0"/>
              <a:t> ATCA was delivered to WITS not to long ago and </a:t>
            </a:r>
            <a:r>
              <a:rPr lang="en-ZA" baseline="0" dirty="0" smtClean="0"/>
              <a:t>its now completely set up</a:t>
            </a:r>
            <a:r>
              <a:rPr lang="en-ZA" baseline="0" dirty="0" smtClean="0"/>
              <a:t>. Its currently being housed in the 3</a:t>
            </a:r>
            <a:r>
              <a:rPr lang="en-ZA" baseline="30000" dirty="0" smtClean="0"/>
              <a:t>rd</a:t>
            </a:r>
            <a:r>
              <a:rPr lang="en-ZA" baseline="0" dirty="0" smtClean="0"/>
              <a:t> Year labs where the hands on sessions have been. </a:t>
            </a:r>
            <a:r>
              <a:rPr lang="en-ZA" dirty="0" smtClean="0"/>
              <a:t>So what exactly is this ATCA. Its</a:t>
            </a:r>
            <a:r>
              <a:rPr lang="en-ZA" baseline="0" dirty="0" smtClean="0"/>
              <a:t> an Advanced Telecommunications Computing Architecture. So essentially a very smart shelf. </a:t>
            </a:r>
          </a:p>
          <a:p>
            <a:endParaRPr lang="en-ZA" baseline="0" dirty="0" smtClean="0"/>
          </a:p>
          <a:p>
            <a:r>
              <a:rPr lang="en-ZA" baseline="0" dirty="0" smtClean="0"/>
              <a:t>It manages the hardware on a low level. The design is exceptionally modular. So if you insert a blade into the shelf it will initiate the power up sequence, the connectivity and allows full remote diagnostics and control of the device. Along with a lot of other functionality. </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This</a:t>
            </a:r>
            <a:r>
              <a:rPr lang="en-ZA" baseline="0" dirty="0" smtClean="0"/>
              <a:t> is a diagram of the chassis. This distributes the power and has all the foundations like switching and mounting brackets etc. This version is a six slot chassis with a dual star topology. The bottom two slots are both connected to all the other slots. This offers a layer of redundancy to prevent down time.</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On</a:t>
            </a:r>
            <a:r>
              <a:rPr lang="en-ZA" baseline="0" dirty="0" smtClean="0"/>
              <a:t> our set up we are only using two of the six slots right now. So there is a lot of space for future projects and developments. In the middle we have the Carrier board. I showed this in the picture with the </a:t>
            </a:r>
            <a:r>
              <a:rPr lang="en-ZA" baseline="0" dirty="0" err="1" smtClean="0"/>
              <a:t>sROD</a:t>
            </a:r>
            <a:r>
              <a:rPr lang="en-ZA" baseline="0" dirty="0" smtClean="0"/>
              <a:t> earlier. You would slot the </a:t>
            </a:r>
            <a:r>
              <a:rPr lang="en-ZA" baseline="0" dirty="0" err="1" smtClean="0"/>
              <a:t>sROD</a:t>
            </a:r>
            <a:r>
              <a:rPr lang="en-ZA" baseline="0" dirty="0" smtClean="0"/>
              <a:t> into two of the spaces on the carrier board. Two </a:t>
            </a:r>
            <a:r>
              <a:rPr lang="en-ZA" baseline="0" dirty="0" err="1" smtClean="0"/>
              <a:t>sRODS</a:t>
            </a:r>
            <a:r>
              <a:rPr lang="en-ZA" baseline="0" dirty="0" smtClean="0"/>
              <a:t> can be housed on one Carrier board. This is just for the demonstration project. For the actual upgrade in 2022 the </a:t>
            </a:r>
            <a:r>
              <a:rPr lang="en-ZA" baseline="0" dirty="0" err="1" smtClean="0"/>
              <a:t>sROD</a:t>
            </a:r>
            <a:r>
              <a:rPr lang="en-ZA" baseline="0" dirty="0" smtClean="0"/>
              <a:t> will be designed to use an entire blade. You will slot the </a:t>
            </a:r>
            <a:r>
              <a:rPr lang="en-ZA" baseline="0" dirty="0" err="1" smtClean="0"/>
              <a:t>sROD</a:t>
            </a:r>
            <a:r>
              <a:rPr lang="en-ZA" baseline="0" dirty="0" smtClean="0"/>
              <a:t> directly into the chassis. </a:t>
            </a:r>
          </a:p>
          <a:p>
            <a:endParaRPr lang="en-ZA" baseline="0" dirty="0" smtClean="0"/>
          </a:p>
          <a:p>
            <a:r>
              <a:rPr lang="en-ZA" dirty="0" smtClean="0"/>
              <a:t>At the bottom we have a Switching Control</a:t>
            </a:r>
            <a:r>
              <a:rPr lang="en-ZA" baseline="0" dirty="0" smtClean="0"/>
              <a:t> Module. This is the heart of the high performance platform. This model offers 10Gbit Switching, shelf management, networking timing and system management. The switch connects all modules (Blades) that are connected to the chassis. You can configure the ATCA to have two SCM and have one as a redundant in case of system failure. Such a system will not be needed so you could fit 5 </a:t>
            </a:r>
            <a:r>
              <a:rPr lang="en-ZA" baseline="0" dirty="0" err="1" smtClean="0"/>
              <a:t>sRODS</a:t>
            </a:r>
            <a:r>
              <a:rPr lang="en-ZA" baseline="0" dirty="0" smtClean="0"/>
              <a:t> in a chassis and this can support 40 super drawers. This is more than enough for the demonstrators needs. Since the throughput is handled on the </a:t>
            </a:r>
            <a:r>
              <a:rPr lang="en-ZA" baseline="0" dirty="0" err="1" smtClean="0"/>
              <a:t>sROD</a:t>
            </a:r>
            <a:r>
              <a:rPr lang="en-ZA" baseline="0" dirty="0" smtClean="0"/>
              <a:t> and not the switch itself. A 10G switch in the case is enough for monitoring and diagnostic purposes.</a:t>
            </a:r>
          </a:p>
          <a:p>
            <a:endParaRPr lang="en-ZA" baseline="0" dirty="0" smtClean="0"/>
          </a:p>
          <a:p>
            <a:r>
              <a:rPr lang="en-ZA" baseline="0" dirty="0" smtClean="0"/>
              <a:t>For the final upgrade to handle all 256 </a:t>
            </a:r>
            <a:r>
              <a:rPr lang="en-ZA" baseline="0" dirty="0" err="1" smtClean="0"/>
              <a:t>superdrawers</a:t>
            </a:r>
            <a:r>
              <a:rPr lang="en-ZA" baseline="0" dirty="0" smtClean="0"/>
              <a:t> we would need 32 </a:t>
            </a:r>
            <a:r>
              <a:rPr lang="en-ZA" baseline="0" dirty="0" err="1" smtClean="0"/>
              <a:t>sRODS</a:t>
            </a:r>
            <a:r>
              <a:rPr lang="en-ZA" baseline="0" dirty="0" smtClean="0"/>
              <a:t> (8 </a:t>
            </a:r>
            <a:r>
              <a:rPr lang="en-ZA" baseline="0" dirty="0" err="1" smtClean="0"/>
              <a:t>superdrawers</a:t>
            </a:r>
            <a:r>
              <a:rPr lang="en-ZA" baseline="0" dirty="0" smtClean="0"/>
              <a:t> per </a:t>
            </a:r>
            <a:r>
              <a:rPr lang="en-ZA" baseline="0" dirty="0" err="1" smtClean="0"/>
              <a:t>sROD</a:t>
            </a:r>
            <a:r>
              <a:rPr lang="en-ZA" baseline="0" dirty="0" smtClean="0"/>
              <a:t>) and these could fit into 3 16 slot ATCA chassis and this would just about fit on one rack. </a:t>
            </a:r>
            <a:endParaRPr lang="en-ZA" dirty="0" smtClean="0"/>
          </a:p>
        </p:txBody>
      </p:sp>
      <p:sp>
        <p:nvSpPr>
          <p:cNvPr id="4" name="Slide Number Placeholder 3"/>
          <p:cNvSpPr>
            <a:spLocks noGrp="1"/>
          </p:cNvSpPr>
          <p:nvPr>
            <p:ph type="sldNum" sz="quarter" idx="10"/>
          </p:nvPr>
        </p:nvSpPr>
        <p:spPr/>
        <p:txBody>
          <a:bodyPr/>
          <a:lstStyle/>
          <a:p>
            <a:fld id="{55A5A28D-BDB6-46FF-A1EF-D3D59E3A726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The large </a:t>
            </a:r>
            <a:r>
              <a:rPr lang="en-ZA" dirty="0" err="1" smtClean="0"/>
              <a:t>hadron</a:t>
            </a:r>
            <a:r>
              <a:rPr lang="en-ZA" dirty="0" smtClean="0"/>
              <a:t> collider situated between Switzerland</a:t>
            </a:r>
            <a:r>
              <a:rPr lang="en-ZA" baseline="0" dirty="0" smtClean="0"/>
              <a:t> and France is the worlds most powerful particle accelerator, achieving a centre of mass energy of 14 </a:t>
            </a:r>
            <a:r>
              <a:rPr lang="en-ZA" baseline="0" dirty="0" err="1" smtClean="0"/>
              <a:t>TeV</a:t>
            </a:r>
            <a:r>
              <a:rPr lang="en-ZA" baseline="0" dirty="0" smtClean="0"/>
              <a:t>. It achieves this by accelerating packets of protons in opposite directions around a 27km ring almost 100m beneath the ground. </a:t>
            </a:r>
          </a:p>
          <a:p>
            <a:endParaRPr lang="en-ZA" baseline="0" dirty="0" smtClean="0"/>
          </a:p>
          <a:p>
            <a:r>
              <a:rPr lang="en-ZA" baseline="0" dirty="0" smtClean="0"/>
              <a:t>There are four intersecting points where packets consisting of 115 billion protons cross one another and only about 20 collisions happen per crossing. In total this gives 600 million collisions per second and that’s a lot of data. In order to process these collisions we need to identify the shrapnel that is produced and store the data. This is where some of the most advanced detectors in the world come into play.</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The</a:t>
            </a:r>
            <a:r>
              <a:rPr lang="en-ZA" baseline="0" dirty="0" smtClean="0"/>
              <a:t> ATLAS detector is the largest of the seven detectors and is one of two general purpose detectors that discovered the Higgs boson in July 2012. The detector can be considered to be a series of concentric rings and starting from the inside out these are: The Inner detector, electromagnetic  and </a:t>
            </a:r>
            <a:r>
              <a:rPr lang="en-ZA" baseline="0" dirty="0" err="1" smtClean="0"/>
              <a:t>hadron</a:t>
            </a:r>
            <a:r>
              <a:rPr lang="en-ZA" baseline="0" dirty="0" smtClean="0"/>
              <a:t> calorimeters and the outer </a:t>
            </a:r>
            <a:r>
              <a:rPr lang="en-ZA" baseline="0" dirty="0" err="1" smtClean="0"/>
              <a:t>muon</a:t>
            </a:r>
            <a:r>
              <a:rPr lang="en-ZA" baseline="0" dirty="0" smtClean="0"/>
              <a:t> detector. </a:t>
            </a:r>
          </a:p>
          <a:p>
            <a:endParaRPr lang="en-ZA" baseline="0" dirty="0" smtClean="0"/>
          </a:p>
          <a:p>
            <a:r>
              <a:rPr lang="en-ZA" baseline="0" dirty="0" smtClean="0"/>
              <a:t>The Tile Calorimeter or </a:t>
            </a:r>
            <a:r>
              <a:rPr lang="en-ZA" baseline="0" dirty="0" err="1" smtClean="0"/>
              <a:t>TileCal</a:t>
            </a:r>
            <a:r>
              <a:rPr lang="en-ZA" baseline="0" dirty="0" smtClean="0"/>
              <a:t> is the main part of the </a:t>
            </a:r>
            <a:r>
              <a:rPr lang="en-ZA" baseline="0" dirty="0" err="1" smtClean="0"/>
              <a:t>hadron</a:t>
            </a:r>
            <a:r>
              <a:rPr lang="en-ZA" baseline="0" dirty="0" smtClean="0"/>
              <a:t> calorimeter shown here in orange.</a:t>
            </a:r>
          </a:p>
        </p:txBody>
      </p:sp>
      <p:sp>
        <p:nvSpPr>
          <p:cNvPr id="4" name="Slide Number Placeholder 3"/>
          <p:cNvSpPr>
            <a:spLocks noGrp="1"/>
          </p:cNvSpPr>
          <p:nvPr>
            <p:ph type="sldNum" sz="quarter" idx="10"/>
          </p:nvPr>
        </p:nvSpPr>
        <p:spPr/>
        <p:txBody>
          <a:bodyPr/>
          <a:lstStyle/>
          <a:p>
            <a:fld id="{55A5A28D-BDB6-46FF-A1EF-D3D59E3A726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It</a:t>
            </a:r>
            <a:r>
              <a:rPr lang="en-ZA" baseline="0" dirty="0" smtClean="0"/>
              <a:t> consists of a plastic </a:t>
            </a:r>
            <a:r>
              <a:rPr lang="en-ZA" baseline="0" dirty="0" err="1" smtClean="0"/>
              <a:t>scintilator</a:t>
            </a:r>
            <a:r>
              <a:rPr lang="en-ZA" baseline="0" dirty="0" smtClean="0"/>
              <a:t> sandwiched between an absorber material. In this case steel. </a:t>
            </a:r>
          </a:p>
          <a:p>
            <a:r>
              <a:rPr lang="en-ZA" baseline="0" dirty="0" smtClean="0"/>
              <a:t/>
            </a:r>
            <a:br>
              <a:rPr lang="en-ZA" baseline="0" dirty="0" smtClean="0"/>
            </a:br>
            <a:r>
              <a:rPr lang="en-ZA" baseline="0" dirty="0" smtClean="0"/>
              <a:t>As particles pass through they emit light as they deposit energy into the </a:t>
            </a:r>
            <a:r>
              <a:rPr lang="en-ZA" baseline="0" dirty="0" err="1" smtClean="0"/>
              <a:t>scintilator</a:t>
            </a:r>
            <a:r>
              <a:rPr lang="en-ZA" baseline="0" dirty="0" smtClean="0"/>
              <a:t> and the larger the energy the brighter the light. The light is guided through optic fibre cables to Photo Multiplier Tubes where the pulse is digitized. The PMTs can be seen at the bottom of the picture. </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These</a:t>
            </a:r>
            <a:r>
              <a:rPr lang="en-ZA" baseline="0" dirty="0" smtClean="0"/>
              <a:t> slices then make up what a wedge or pizza slice. They are stacked together and then inserted into the detector.</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So here is the </a:t>
            </a:r>
            <a:r>
              <a:rPr lang="en-ZA" dirty="0" err="1" smtClean="0"/>
              <a:t>TileCal</a:t>
            </a:r>
            <a:r>
              <a:rPr lang="en-ZA" baseline="0" dirty="0" smtClean="0"/>
              <a:t> inserted into the detector. If we go back a slide we can see the scale of one slice where the man is standing on the ladder. And back here we can really get an idea of how big this detector is.</a:t>
            </a:r>
          </a:p>
          <a:p>
            <a:endParaRPr lang="en-ZA" baseline="0" dirty="0" smtClean="0"/>
          </a:p>
          <a:p>
            <a:r>
              <a:rPr lang="en-ZA" baseline="0" dirty="0" smtClean="0"/>
              <a:t>The PMTs are located in the little blue boxes which you can see in the middle. These boxes are what we call super drawers. They are about 10 meters long and contain all the electronics to digitize the data and to perform the level one triggering. So this is the first step in selecting the interesting physics. </a:t>
            </a:r>
          </a:p>
          <a:p>
            <a:endParaRPr lang="en-ZA" baseline="0" dirty="0" smtClean="0"/>
          </a:p>
          <a:p>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In</a:t>
            </a:r>
            <a:r>
              <a:rPr lang="en-ZA" baseline="0" dirty="0" smtClean="0"/>
              <a:t> order to cope with the increased luminosity which will be about a factor of 10 in 2022. The electronics on these super drawers will be upgraded. I wont go into much detail about this but I will give an overview since the </a:t>
            </a:r>
            <a:r>
              <a:rPr lang="en-ZA" dirty="0" smtClean="0"/>
              <a:t>Digitizing and processing of the signal</a:t>
            </a:r>
            <a:r>
              <a:rPr lang="en-ZA" baseline="0" dirty="0" smtClean="0"/>
              <a:t> is a complex process. The pulse from the PMTs is first digitized by the ADC, then goes into a pipeline which you can think of as a buffer while the event selection takes place. The interesting events are then sent through to the Read Out Drivers which are off the detectors and this is sent to level 2 and level 3 triggering. The input data comes in at a rate of 40 MHz and reduced to 100 KHz. </a:t>
            </a:r>
          </a:p>
          <a:p>
            <a:endParaRPr lang="en-ZA" baseline="0" dirty="0" smtClean="0"/>
          </a:p>
          <a:p>
            <a:r>
              <a:rPr lang="en-ZA" baseline="0" dirty="0" smtClean="0"/>
              <a:t>There are some issues having the electronics sitting inside the detector. Such as radiation damage or single event upsets but also logistical issues if a component breaks or something malfunctions then you cant just simply walk in and replace it with out getting a healthy dose of cancer. </a:t>
            </a:r>
          </a:p>
          <a:p>
            <a:endParaRPr lang="en-ZA" baseline="0" dirty="0" smtClean="0"/>
          </a:p>
          <a:p>
            <a:r>
              <a:rPr lang="en-ZA" baseline="0" dirty="0" smtClean="0"/>
              <a:t>The current total bandwidth is around 165 </a:t>
            </a:r>
            <a:r>
              <a:rPr lang="en-ZA" baseline="0" dirty="0" err="1" smtClean="0"/>
              <a:t>Gbps</a:t>
            </a:r>
            <a:r>
              <a:rPr lang="en-ZA" baseline="0" dirty="0" smtClean="0"/>
              <a:t> and after the upgrade in 2022 it will be around 20 </a:t>
            </a:r>
            <a:r>
              <a:rPr lang="en-ZA" baseline="0" dirty="0" err="1" smtClean="0"/>
              <a:t>Tbps</a:t>
            </a:r>
            <a:r>
              <a:rPr lang="en-ZA" baseline="0" dirty="0" smtClean="0"/>
              <a:t>. About a factor of 120 X larger. To achieve this we need to use quite sophisticated electronics and they are quite sensitive devices so you </a:t>
            </a:r>
            <a:r>
              <a:rPr lang="en-ZA" baseline="0" dirty="0" err="1" smtClean="0"/>
              <a:t>dont</a:t>
            </a:r>
            <a:r>
              <a:rPr lang="en-ZA" baseline="0" dirty="0" smtClean="0"/>
              <a:t> want them in this radiation environment. ( CLICK )</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The current</a:t>
            </a:r>
            <a:r>
              <a:rPr lang="en-ZA" baseline="0" dirty="0" smtClean="0"/>
              <a:t> development of the super read out driver will allow a lot of the functionality and electronics to be taken off the detector and placed in the back end. So now there are none of those issues that we had before but we also have all the data coming out the detector going into the backend. So the system is heading towards being modular in design. </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smtClean="0"/>
              <a:t>It’s a double sized AMC card. The Advanced Mezzanine Card has or AMC has specific criteria that it has to meet. This is defined by the PICMG group or PCI Industrial Computer Manufacturers Group. This is a consortium of over 220 companies to adhere to an industrial standard to increase availability, cross platform support and time to market. </a:t>
            </a:r>
          </a:p>
          <a:p>
            <a:pPr marL="0" marR="0" indent="0" algn="l" defTabSz="914400" rtl="0" eaLnBrk="1" fontAlgn="auto" latinLnBrk="0" hangingPunct="1">
              <a:lnSpc>
                <a:spcPct val="100000"/>
              </a:lnSpc>
              <a:spcBef>
                <a:spcPts val="0"/>
              </a:spcBef>
              <a:spcAft>
                <a:spcPts val="0"/>
              </a:spcAft>
              <a:buClrTx/>
              <a:buSzTx/>
              <a:buFontTx/>
              <a:buNone/>
              <a:tabLst/>
              <a:defRPr/>
            </a:pPr>
            <a:endParaRPr lang="en-ZA" dirty="0" smtClean="0"/>
          </a:p>
          <a:p>
            <a:r>
              <a:rPr lang="en-ZA" dirty="0" smtClean="0"/>
              <a:t>The carrier board provides all auxiliary functions.</a:t>
            </a:r>
            <a:r>
              <a:rPr lang="en-ZA" baseline="0" dirty="0" smtClean="0"/>
              <a:t> (Mechanical support, power, connectivity and management etc). </a:t>
            </a:r>
            <a:r>
              <a:rPr lang="en-ZA" dirty="0" smtClean="0"/>
              <a:t>Plan to have a working demonstrator</a:t>
            </a:r>
            <a:r>
              <a:rPr lang="en-ZA" baseline="0" dirty="0" smtClean="0"/>
              <a:t> not necessarily house in an ATCA at first but have it working by June this year. So preparing the ATCA to house the </a:t>
            </a:r>
            <a:r>
              <a:rPr lang="en-ZA" baseline="0" dirty="0" err="1" smtClean="0"/>
              <a:t>sROD</a:t>
            </a:r>
            <a:r>
              <a:rPr lang="en-ZA" baseline="0" dirty="0" smtClean="0"/>
              <a:t> is not a mechanically complex but we do need to understand how the software will interact with the board. How the board can use the Intelligent Platform Management Bus will be more complex.</a:t>
            </a:r>
          </a:p>
          <a:p>
            <a:endParaRPr lang="en-ZA" baseline="0" dirty="0" smtClean="0"/>
          </a:p>
          <a:p>
            <a:endParaRPr lang="en-ZA" baseline="0" dirty="0" smtClean="0"/>
          </a:p>
        </p:txBody>
      </p:sp>
      <p:sp>
        <p:nvSpPr>
          <p:cNvPr id="4" name="Slide Number Placeholder 3"/>
          <p:cNvSpPr>
            <a:spLocks noGrp="1"/>
          </p:cNvSpPr>
          <p:nvPr>
            <p:ph type="sldNum" sz="quarter" idx="10"/>
          </p:nvPr>
        </p:nvSpPr>
        <p:spPr/>
        <p:txBody>
          <a:bodyPr/>
          <a:lstStyle/>
          <a:p>
            <a:fld id="{55A5A28D-BDB6-46FF-A1EF-D3D59E3A72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0" y="0"/>
            <a:ext cx="9163050" cy="6858000"/>
            <a:chOff x="0" y="0"/>
            <a:chExt cx="9163050" cy="6858000"/>
          </a:xfrm>
        </p:grpSpPr>
        <p:pic>
          <p:nvPicPr>
            <p:cNvPr id="7" name="Rectangle 6"/>
            <p:cNvPicPr>
              <a:picLocks noChangeAspect="1"/>
            </p:cNvPicPr>
            <p:nvPr/>
          </p:nvPicPr>
          <p:blipFill>
            <a:blip r:embed="rId2" cstate="screen"/>
            <a:stretch>
              <a:fillRect/>
            </a:stretch>
          </p:blipFill>
          <p:spPr>
            <a:xfrm>
              <a:off x="1292" y="457200"/>
              <a:ext cx="9144000" cy="6400800"/>
            </a:xfrm>
            <a:prstGeom prst="rect">
              <a:avLst/>
            </a:prstGeom>
            <a:noFill/>
            <a:ln>
              <a:noFill/>
            </a:ln>
          </p:spPr>
        </p:pic>
        <p:sp>
          <p:nvSpPr>
            <p:cNvPr id="8" name="Rectangle 7"/>
            <p:cNvSpPr/>
            <p:nvPr/>
          </p:nvSpPr>
          <p:spPr>
            <a:xfrm>
              <a:off x="1292" y="0"/>
              <a:ext cx="9144000" cy="6858000"/>
            </a:xfrm>
            <a:prstGeom prst="rect">
              <a:avLst/>
            </a:prstGeom>
            <a:solidFill>
              <a:schemeClr val="accent2">
                <a:shade val="75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286000"/>
            </a:xfrm>
            <a:prstGeom prst="rect">
              <a:avLst/>
            </a:prstGeom>
            <a:gradFill flip="none" rotWithShape="1">
              <a:gsLst>
                <a:gs pos="33000">
                  <a:schemeClr val="accent3">
                    <a:alpha val="49000"/>
                  </a:schemeClr>
                </a:gs>
                <a:gs pos="100000">
                  <a:schemeClr val="bg1">
                    <a:alpha val="4300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92" y="1981200"/>
              <a:ext cx="9144000" cy="1663824"/>
            </a:xfrm>
            <a:prstGeom prst="rect">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3645024"/>
              <a:ext cx="9144000" cy="457200"/>
            </a:xfrm>
            <a:prstGeom prst="rect">
              <a:avLst/>
            </a:prstGeom>
            <a:solidFill>
              <a:schemeClr val="accent6">
                <a:shade val="1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 y="0"/>
              <a:ext cx="9144000" cy="1981200"/>
            </a:xfrm>
            <a:prstGeom prst="rect">
              <a:avLst/>
            </a:prstGeom>
            <a:gradFill flip="none" rotWithShape="1">
              <a:gsLst>
                <a:gs pos="33000">
                  <a:schemeClr val="accent3"/>
                </a:gs>
                <a:gs pos="100000">
                  <a:schemeClr val="bg1">
                    <a:alpha val="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85800" y="1952624"/>
            <a:ext cx="7772400" cy="1692399"/>
          </a:xfrm>
        </p:spPr>
        <p:txBody>
          <a:bodyPr anchor="ctr"/>
          <a:lstStyle>
            <a:lvl1pPr algn="ctr">
              <a:defRPr sz="360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683568" y="3670424"/>
            <a:ext cx="7772400" cy="381000"/>
          </a:xfrm>
        </p:spPr>
        <p:txBody>
          <a:bodyPr/>
          <a:lstStyle>
            <a:lvl1pPr marL="0" indent="0" algn="ctr">
              <a:buNone/>
              <a:defRPr sz="1600">
                <a:solidFill>
                  <a:schemeClr val="bg1"/>
                </a:solidFill>
                <a:effectLst>
                  <a:outerShdw blurRad="254000" algn="tl" rotWithShape="0">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ysClr val="windowText" lastClr="000000"/>
                </a:solidFill>
              </a:defRPr>
            </a:lvl1pPr>
          </a:lstStyle>
          <a:p>
            <a:fld id="{B8559F04-125A-46AF-8FDD-961F14F442D8}" type="datetime5">
              <a:rPr lang="en-US" smtClean="0"/>
              <a:pPr/>
              <a:t>30-Jan-14</a:t>
            </a:fld>
            <a:endParaRPr lang="en-US"/>
          </a:p>
        </p:txBody>
      </p:sp>
      <p:sp>
        <p:nvSpPr>
          <p:cNvPr id="5" name="Footer Placeholder 4"/>
          <p:cNvSpPr>
            <a:spLocks noGrp="1"/>
          </p:cNvSpPr>
          <p:nvPr>
            <p:ph type="ftr" sz="quarter" idx="11"/>
          </p:nvPr>
        </p:nvSpPr>
        <p:spPr>
          <a:xfrm>
            <a:off x="3124200" y="639263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solidFill>
                  <a:sysClr val="windowText" lastClr="000000"/>
                </a:solidFill>
              </a:defRPr>
            </a:lvl1pPr>
          </a:lstStyle>
          <a:p>
            <a:fld id="{62D56ECA-4C16-4208-B374-27591EF545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hade val="1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0" y="228600"/>
            <a:ext cx="9144000" cy="6400800"/>
            <a:chOff x="0" y="228600"/>
            <a:chExt cx="9144000" cy="6400800"/>
          </a:xfrm>
        </p:grpSpPr>
        <p:pic>
          <p:nvPicPr>
            <p:cNvPr id="7" name="Rectangle 6"/>
            <p:cNvPicPr>
              <a:picLocks noChangeAspect="1"/>
            </p:cNvPicPr>
            <p:nvPr/>
          </p:nvPicPr>
          <p:blipFill>
            <a:blip r:embed="rId2" cstate="screen"/>
            <a:stretch>
              <a:fillRect/>
            </a:stretch>
          </p:blipFill>
          <p:spPr>
            <a:xfrm>
              <a:off x="0" y="228600"/>
              <a:ext cx="9144000" cy="6400800"/>
            </a:xfrm>
            <a:prstGeom prst="rect">
              <a:avLst/>
            </a:prstGeom>
            <a:noFill/>
            <a:ln>
              <a:noFill/>
            </a:ln>
          </p:spPr>
        </p:pic>
        <p:sp>
          <p:nvSpPr>
            <p:cNvPr id="8" name="Rectangle 7"/>
            <p:cNvSpPr/>
            <p:nvPr/>
          </p:nvSpPr>
          <p:spPr>
            <a:xfrm>
              <a:off x="0" y="228600"/>
              <a:ext cx="9144000" cy="6400800"/>
            </a:xfrm>
            <a:prstGeom prst="rect">
              <a:avLst/>
            </a:prstGeom>
            <a:solidFill>
              <a:schemeClr val="accent2">
                <a:shade val="50000"/>
                <a:alpha val="93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28600"/>
              <a:ext cx="9144000" cy="6199632"/>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62000" y="3505200"/>
            <a:ext cx="7772400" cy="1362075"/>
          </a:xfrm>
        </p:spPr>
        <p:txBody>
          <a:bodyPr anchor="b" anchorCtr="0"/>
          <a:lstStyle>
            <a:lvl1pPr algn="l">
              <a:defRPr sz="3600" b="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62000" y="4876801"/>
            <a:ext cx="7772400" cy="1042987"/>
          </a:xfrm>
        </p:spPr>
        <p:txBody>
          <a:bodyPr anchor="t" anchorCtr="0"/>
          <a:lstStyle>
            <a:lvl1pPr marL="0" indent="0">
              <a:buNone/>
              <a:defRPr sz="1600">
                <a:solidFill>
                  <a:schemeClr val="accent6">
                    <a:shade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7544" y="980728"/>
            <a:ext cx="8219256" cy="5145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3E16AD-ED58-43AB-A872-373EA7031A7C}" type="datetime5">
              <a:rPr lang="en-US" smtClean="0"/>
              <a:pPr/>
              <a:t>30-Jan-14</a:t>
            </a:fld>
            <a:endParaRPr lang="en-US"/>
          </a:p>
        </p:txBody>
      </p:sp>
      <p:sp>
        <p:nvSpPr>
          <p:cNvPr id="6" name="Footer Placeholder 5"/>
          <p:cNvSpPr>
            <a:spLocks noGrp="1"/>
          </p:cNvSpPr>
          <p:nvPr>
            <p:ph type="ftr" sz="quarter" idx="11"/>
          </p:nvPr>
        </p:nvSpPr>
        <p:spPr>
          <a:xfrm>
            <a:off x="3124200" y="639263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B10FA8-B7EA-4579-9ED5-BA530CC7ABC1}" type="datetime5">
              <a:rPr lang="en-US" smtClean="0"/>
              <a:pPr/>
              <a:t>30-Jan-14</a:t>
            </a:fld>
            <a:endParaRPr lang="en-US"/>
          </a:p>
        </p:txBody>
      </p:sp>
      <p:sp>
        <p:nvSpPr>
          <p:cNvPr id="8" name="Footer Placeholder 7"/>
          <p:cNvSpPr>
            <a:spLocks noGrp="1"/>
          </p:cNvSpPr>
          <p:nvPr>
            <p:ph type="ftr" sz="quarter" idx="11"/>
          </p:nvPr>
        </p:nvSpPr>
        <p:spPr>
          <a:xfrm>
            <a:off x="3124200" y="6392636"/>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123E53-48FA-476C-8108-362F83BD7FA3}" type="datetime5">
              <a:rPr lang="en-US" smtClean="0"/>
              <a:pPr/>
              <a:t>30-Jan-14</a:t>
            </a:fld>
            <a:endParaRPr lang="en-US"/>
          </a:p>
        </p:txBody>
      </p:sp>
      <p:sp>
        <p:nvSpPr>
          <p:cNvPr id="4" name="Footer Placeholder 3"/>
          <p:cNvSpPr>
            <a:spLocks noGrp="1"/>
          </p:cNvSpPr>
          <p:nvPr>
            <p:ph type="ftr" sz="quarter" idx="11"/>
          </p:nvPr>
        </p:nvSpPr>
        <p:spPr>
          <a:xfrm>
            <a:off x="3124200" y="6392636"/>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1A1AE-D6B2-4197-A1D1-56D245350E2A}" type="datetime5">
              <a:rPr lang="en-US" smtClean="0"/>
              <a:pPr/>
              <a:t>30-Jan-14</a:t>
            </a:fld>
            <a:endParaRPr lang="en-US"/>
          </a:p>
        </p:txBody>
      </p:sp>
      <p:sp>
        <p:nvSpPr>
          <p:cNvPr id="3" name="Footer Placeholder 2"/>
          <p:cNvSpPr>
            <a:spLocks noGrp="1"/>
          </p:cNvSpPr>
          <p:nvPr>
            <p:ph type="ftr" sz="quarter" idx="11"/>
          </p:nvPr>
        </p:nvSpPr>
        <p:spPr>
          <a:xfrm>
            <a:off x="3124200" y="6392636"/>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E28BD-2A01-4233-8D3D-1C4B6DDFD305}" type="datetime5">
              <a:rPr lang="en-US" smtClean="0"/>
              <a:pPr/>
              <a:t>30-Jan-14</a:t>
            </a:fld>
            <a:endParaRPr lang="en-US"/>
          </a:p>
        </p:txBody>
      </p:sp>
      <p:sp>
        <p:nvSpPr>
          <p:cNvPr id="6" name="Footer Placeholder 5"/>
          <p:cNvSpPr>
            <a:spLocks noGrp="1"/>
          </p:cNvSpPr>
          <p:nvPr>
            <p:ph type="ftr" sz="quarter" idx="11"/>
          </p:nvPr>
        </p:nvSpPr>
        <p:spPr>
          <a:xfrm>
            <a:off x="3124200" y="639263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CEB89-80FC-4664-BEE9-0AE9DF6D0DBB}" type="datetime5">
              <a:rPr lang="en-US" smtClean="0"/>
              <a:pPr/>
              <a:t>30-Jan-14</a:t>
            </a:fld>
            <a:endParaRPr lang="en-US"/>
          </a:p>
        </p:txBody>
      </p:sp>
      <p:sp>
        <p:nvSpPr>
          <p:cNvPr id="6" name="Footer Placeholder 5"/>
          <p:cNvSpPr>
            <a:spLocks noGrp="1"/>
          </p:cNvSpPr>
          <p:nvPr>
            <p:ph type="ftr" sz="quarter" idx="11"/>
          </p:nvPr>
        </p:nvSpPr>
        <p:spPr>
          <a:xfrm>
            <a:off x="3124200" y="639263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9144000" cy="6858000"/>
          </a:xfrm>
        </p:grpSpPr>
        <p:sp>
          <p:nvSpPr>
            <p:cNvPr id="16" name="Rectangle 15"/>
            <p:cNvSpPr/>
            <p:nvPr/>
          </p:nvSpPr>
          <p:spPr>
            <a:xfrm>
              <a:off x="0" y="0"/>
              <a:ext cx="9144000" cy="6858000"/>
            </a:xfrm>
            <a:prstGeom prst="rect">
              <a:avLst/>
            </a:prstGeom>
            <a:solidFill>
              <a:schemeClr val="accent6">
                <a:shade val="1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ctangle 12"/>
            <p:cNvPicPr>
              <a:picLocks noChangeAspect="1"/>
            </p:cNvPicPr>
            <p:nvPr/>
          </p:nvPicPr>
          <p:blipFill>
            <a:blip r:embed="rId11" cstate="screen"/>
            <a:stretch>
              <a:fillRect/>
            </a:stretch>
          </p:blipFill>
          <p:spPr>
            <a:xfrm>
              <a:off x="0" y="228600"/>
              <a:ext cx="9144000" cy="6400800"/>
            </a:xfrm>
            <a:prstGeom prst="rect">
              <a:avLst/>
            </a:prstGeom>
            <a:noFill/>
            <a:ln>
              <a:noFill/>
            </a:ln>
          </p:spPr>
        </p:pic>
        <p:sp>
          <p:nvSpPr>
            <p:cNvPr id="14" name="Rectangle 13"/>
            <p:cNvSpPr/>
            <p:nvPr/>
          </p:nvSpPr>
          <p:spPr>
            <a:xfrm>
              <a:off x="0" y="188640"/>
              <a:ext cx="9144000" cy="6440760"/>
            </a:xfrm>
            <a:prstGeom prst="rect">
              <a:avLst/>
            </a:prstGeom>
            <a:solidFill>
              <a:schemeClr val="accent2">
                <a:shade val="50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92696"/>
              <a:ext cx="9144000" cy="5736681"/>
            </a:xfrm>
            <a:prstGeom prst="rect">
              <a:avLst/>
            </a:prstGeom>
            <a:solidFill>
              <a:schemeClr val="accent2">
                <a:lumMod val="60000"/>
                <a:lumOff val="4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116632"/>
            <a:ext cx="8229600" cy="609699"/>
          </a:xfrm>
          <a:prstGeom prst="rect">
            <a:avLst/>
          </a:prstGeom>
        </p:spPr>
        <p:txBody>
          <a:bodyPr vert="horz"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9512" y="836712"/>
            <a:ext cx="8784976" cy="5472608"/>
          </a:xfrm>
          <a:prstGeom prst="rect">
            <a:avLst/>
          </a:prstGeom>
        </p:spPr>
        <p:txBody>
          <a:bodyPr vert="horz"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76243"/>
            <a:ext cx="2133600" cy="365125"/>
          </a:xfrm>
          <a:prstGeom prst="rect">
            <a:avLst/>
          </a:prstGeom>
        </p:spPr>
        <p:txBody>
          <a:bodyPr vert="horz" rtlCol="0" anchor="ctr"/>
          <a:lstStyle>
            <a:lvl1pPr algn="l">
              <a:defRPr sz="1200">
                <a:solidFill>
                  <a:sysClr val="windowText" lastClr="000000"/>
                </a:solidFill>
              </a:defRPr>
            </a:lvl1pPr>
          </a:lstStyle>
          <a:p>
            <a:fld id="{6E6132CB-5174-446D-A7C3-1CE6EEE19D9C}" type="datetime5">
              <a:rPr lang="en-US" smtClean="0"/>
              <a:pPr/>
              <a:t>30-Jan-14</a:t>
            </a:fld>
            <a:endParaRPr lang="en-US"/>
          </a:p>
        </p:txBody>
      </p:sp>
      <p:sp>
        <p:nvSpPr>
          <p:cNvPr id="6" name="Slide Number Placeholder 5"/>
          <p:cNvSpPr>
            <a:spLocks noGrp="1"/>
          </p:cNvSpPr>
          <p:nvPr>
            <p:ph type="sldNum" sz="quarter" idx="4"/>
          </p:nvPr>
        </p:nvSpPr>
        <p:spPr>
          <a:xfrm>
            <a:off x="6553200" y="6376243"/>
            <a:ext cx="2133600" cy="365125"/>
          </a:xfrm>
          <a:prstGeom prst="rect">
            <a:avLst/>
          </a:prstGeom>
        </p:spPr>
        <p:txBody>
          <a:bodyPr vert="horz" rtlCol="0" anchor="ctr"/>
          <a:lstStyle>
            <a:lvl1pPr algn="r">
              <a:defRPr sz="1200">
                <a:solidFill>
                  <a:sysClr val="windowText" lastClr="000000"/>
                </a:solidFill>
              </a:defRPr>
            </a:lvl1pPr>
          </a:lstStyle>
          <a:p>
            <a:fld id="{62D56ECA-4C16-4208-B374-27591EF545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p:txStyles>
    <p:titleStyle>
      <a:lvl1pPr algn="l" rtl="0" eaLnBrk="1" latinLnBrk="0" hangingPunct="1">
        <a:spcBef>
          <a:spcPct val="0"/>
        </a:spcBef>
        <a:buNone/>
        <a:defRPr sz="3600" kern="1200" cap="all" baseline="0">
          <a:solidFill>
            <a:schemeClr val="bg1"/>
          </a:solidFill>
          <a:effectLst>
            <a:outerShdw blurRad="254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Font typeface="Arial"/>
        <a:buChar char="•"/>
        <a:defRPr sz="2800" kern="1200">
          <a:solidFill>
            <a:schemeClr val="accent6">
              <a:shade val="10000"/>
            </a:schemeClr>
          </a:solidFill>
          <a:latin typeface="+mj-lt"/>
          <a:ea typeface="+mn-ea"/>
          <a:cs typeface="+mn-cs"/>
        </a:defRPr>
      </a:lvl1pPr>
      <a:lvl2pPr marL="742950" indent="-285750" algn="l" rtl="0" eaLnBrk="1" latinLnBrk="0" hangingPunct="1">
        <a:spcBef>
          <a:spcPct val="20000"/>
        </a:spcBef>
        <a:buFont typeface="Arial"/>
        <a:buChar char="–"/>
        <a:defRPr sz="2400" kern="1200">
          <a:solidFill>
            <a:schemeClr val="accent6">
              <a:shade val="10000"/>
            </a:schemeClr>
          </a:solidFill>
          <a:latin typeface="+mj-lt"/>
          <a:ea typeface="+mn-ea"/>
          <a:cs typeface="+mn-cs"/>
        </a:defRPr>
      </a:lvl2pPr>
      <a:lvl3pPr marL="1143000" indent="-228600" algn="l" rtl="0" eaLnBrk="1" latinLnBrk="0" hangingPunct="1">
        <a:spcBef>
          <a:spcPct val="20000"/>
        </a:spcBef>
        <a:buFont typeface="Arial"/>
        <a:buChar char="•"/>
        <a:defRPr sz="2000" kern="1200">
          <a:solidFill>
            <a:schemeClr val="accent6">
              <a:shade val="10000"/>
            </a:schemeClr>
          </a:solidFill>
          <a:latin typeface="+mj-lt"/>
          <a:ea typeface="+mn-ea"/>
          <a:cs typeface="+mn-cs"/>
        </a:defRPr>
      </a:lvl3pPr>
      <a:lvl4pPr marL="16002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4pPr>
      <a:lvl5pPr marL="20574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nchor="ctr">
            <a:normAutofit fontScale="90000"/>
          </a:bodyPr>
          <a:lstStyle/>
          <a:p>
            <a:r>
              <a:rPr lang="en-ZA" dirty="0" smtClean="0"/>
              <a:t>An ATCA framework for the ATLAS Front to Back End Electronics for the Phase II Upgrade at the LHC</a:t>
            </a:r>
            <a:endParaRPr lang="en-US" dirty="0"/>
          </a:p>
        </p:txBody>
      </p:sp>
      <p:sp>
        <p:nvSpPr>
          <p:cNvPr id="3" name="Rectangle 2"/>
          <p:cNvSpPr>
            <a:spLocks noGrp="1"/>
          </p:cNvSpPr>
          <p:nvPr>
            <p:ph type="subTitle" idx="1"/>
          </p:nvPr>
        </p:nvSpPr>
        <p:spPr>
          <a:xfrm>
            <a:off x="755576" y="3670424"/>
            <a:ext cx="7772400" cy="381000"/>
          </a:xfrm>
        </p:spPr>
        <p:txBody>
          <a:bodyPr/>
          <a:lstStyle/>
          <a:p>
            <a:r>
              <a:rPr lang="en-US" dirty="0" smtClean="0"/>
              <a:t>Robert Reed | University of the Witwatersrand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smtClean="0"/>
              <a:t>Atca</a:t>
            </a:r>
            <a:r>
              <a:rPr lang="en-ZA" dirty="0" smtClean="0"/>
              <a:t> at </a:t>
            </a:r>
            <a:r>
              <a:rPr lang="en-ZA" dirty="0" err="1" smtClean="0"/>
              <a:t>cern</a:t>
            </a:r>
            <a:endParaRPr lang="en-ZA" dirty="0"/>
          </a:p>
        </p:txBody>
      </p:sp>
      <p:sp>
        <p:nvSpPr>
          <p:cNvPr id="3" name="Content Placeholder 2"/>
          <p:cNvSpPr>
            <a:spLocks noGrp="1"/>
          </p:cNvSpPr>
          <p:nvPr>
            <p:ph idx="1"/>
          </p:nvPr>
        </p:nvSpPr>
        <p:spPr/>
        <p:txBody>
          <a:bodyPr/>
          <a:lstStyle/>
          <a:p>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10</a:t>
            </a:fld>
            <a:endParaRPr lang="en-US"/>
          </a:p>
        </p:txBody>
      </p:sp>
      <p:pic>
        <p:nvPicPr>
          <p:cNvPr id="1026" name="Picture 2" descr="C:\Users\Rob\Pictures\S3 Pics\20130417_111506.jpg"/>
          <p:cNvPicPr>
            <a:picLocks noChangeAspect="1" noChangeArrowheads="1"/>
          </p:cNvPicPr>
          <p:nvPr/>
        </p:nvPicPr>
        <p:blipFill>
          <a:blip r:embed="rId3" cstate="screen"/>
          <a:srcRect/>
          <a:stretch>
            <a:fillRect/>
          </a:stretch>
        </p:blipFill>
        <p:spPr bwMode="auto">
          <a:xfrm>
            <a:off x="5292080" y="1196752"/>
            <a:ext cx="3348372" cy="4464496"/>
          </a:xfrm>
          <a:prstGeom prst="rect">
            <a:avLst/>
          </a:prstGeom>
          <a:noFill/>
        </p:spPr>
      </p:pic>
      <p:pic>
        <p:nvPicPr>
          <p:cNvPr id="1029" name="Picture 5" descr="C:\Users\Rob\Pictures\S3 Pics\20130417_112144.jpg"/>
          <p:cNvPicPr>
            <a:picLocks noChangeAspect="1" noChangeArrowheads="1"/>
          </p:cNvPicPr>
          <p:nvPr/>
        </p:nvPicPr>
        <p:blipFill>
          <a:blip r:embed="rId4" cstate="screen"/>
          <a:srcRect/>
          <a:stretch>
            <a:fillRect/>
          </a:stretch>
        </p:blipFill>
        <p:spPr bwMode="auto">
          <a:xfrm>
            <a:off x="179512" y="1700808"/>
            <a:ext cx="4800534" cy="3600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ATCA CRATE</a:t>
            </a:r>
            <a:endParaRPr lang="en-ZA" dirty="0"/>
          </a:p>
        </p:txBody>
      </p:sp>
      <p:sp>
        <p:nvSpPr>
          <p:cNvPr id="3" name="Content Placeholder 2"/>
          <p:cNvSpPr>
            <a:spLocks noGrp="1"/>
          </p:cNvSpPr>
          <p:nvPr>
            <p:ph idx="1"/>
          </p:nvPr>
        </p:nvSpPr>
        <p:spPr/>
        <p:txBody>
          <a:bodyPr/>
          <a:lstStyle/>
          <a:p>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11</a:t>
            </a:fld>
            <a:endParaRPr lang="en-US"/>
          </a:p>
        </p:txBody>
      </p:sp>
      <p:pic>
        <p:nvPicPr>
          <p:cNvPr id="2050" name="Picture 2" descr="C:\Users\Rob\Dropbox\TileCal-Upgrades\Wits ATCA\20140119_182611.jpg"/>
          <p:cNvPicPr>
            <a:picLocks noChangeAspect="1" noChangeArrowheads="1"/>
          </p:cNvPicPr>
          <p:nvPr/>
        </p:nvPicPr>
        <p:blipFill>
          <a:blip r:embed="rId3" cstate="screen"/>
          <a:srcRect/>
          <a:stretch>
            <a:fillRect/>
          </a:stretch>
        </p:blipFill>
        <p:spPr bwMode="auto">
          <a:xfrm>
            <a:off x="395536" y="1196752"/>
            <a:ext cx="3379608" cy="4506144"/>
          </a:xfrm>
          <a:prstGeom prst="rect">
            <a:avLst/>
          </a:prstGeom>
          <a:noFill/>
          <a:effectLst>
            <a:softEdge rad="63500"/>
          </a:effectLst>
        </p:spPr>
      </p:pic>
      <p:pic>
        <p:nvPicPr>
          <p:cNvPr id="2051" name="Picture 3" descr="C:\Users\Rob\Dropbox\TileCal-Upgrades\Wits ATCA\20140123_171857.jpg"/>
          <p:cNvPicPr>
            <a:picLocks noChangeAspect="1" noChangeArrowheads="1"/>
          </p:cNvPicPr>
          <p:nvPr/>
        </p:nvPicPr>
        <p:blipFill>
          <a:blip r:embed="rId4" cstate="screen"/>
          <a:srcRect/>
          <a:stretch>
            <a:fillRect/>
          </a:stretch>
        </p:blipFill>
        <p:spPr bwMode="auto">
          <a:xfrm>
            <a:off x="5292080" y="1196752"/>
            <a:ext cx="3380400" cy="4507200"/>
          </a:xfrm>
          <a:prstGeom prst="rect">
            <a:avLst/>
          </a:prstGeom>
          <a:noFill/>
          <a:effectLst>
            <a:glow rad="139700">
              <a:schemeClr val="accent1">
                <a:satMod val="175000"/>
                <a:alpha val="40000"/>
              </a:schemeClr>
            </a:glow>
          </a:effectLst>
        </p:spPr>
      </p:pic>
      <p:sp>
        <p:nvSpPr>
          <p:cNvPr id="8" name="Right Arrow 7"/>
          <p:cNvSpPr/>
          <p:nvPr/>
        </p:nvSpPr>
        <p:spPr>
          <a:xfrm>
            <a:off x="3851920" y="2348880"/>
            <a:ext cx="1224136" cy="648072"/>
          </a:xfrm>
          <a:prstGeom prst="rightArrow">
            <a:avLst>
              <a:gd name="adj1" fmla="val 50000"/>
              <a:gd name="adj2" fmla="val 65677"/>
            </a:avLst>
          </a:prstGeom>
          <a:solidFill>
            <a:schemeClr val="accent2">
              <a:lumMod val="50000"/>
            </a:schemeClr>
          </a:solidFill>
          <a:ln w="25400" cap="rnd" cmpd="sng" algn="ctr">
            <a:solidFill>
              <a:schemeClr val="accent2">
                <a:lumMod val="50000"/>
              </a:schemeClr>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p:nvPr/>
        </p:nvSpPr>
        <p:spPr>
          <a:xfrm>
            <a:off x="3851920" y="3140968"/>
            <a:ext cx="1224136" cy="1200329"/>
          </a:xfrm>
          <a:prstGeom prst="rect">
            <a:avLst/>
          </a:prstGeom>
          <a:noFill/>
        </p:spPr>
        <p:txBody>
          <a:bodyPr wrap="square" rtlCol="0">
            <a:spAutoFit/>
          </a:bodyPr>
          <a:lstStyle/>
          <a:p>
            <a:pPr algn="ctr"/>
            <a:r>
              <a:rPr lang="en-ZA" dirty="0" smtClean="0"/>
              <a:t>Currently Situated in 3</a:t>
            </a:r>
            <a:r>
              <a:rPr lang="en-ZA" baseline="30000" dirty="0" smtClean="0"/>
              <a:t>rd</a:t>
            </a:r>
            <a:r>
              <a:rPr lang="en-ZA" dirty="0" smtClean="0"/>
              <a:t> Year Labs</a:t>
            </a:r>
            <a:endParaRPr lang="en-Z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ATCA Chassis</a:t>
            </a:r>
            <a:endParaRPr lang="en-ZA" dirty="0"/>
          </a:p>
        </p:txBody>
      </p:sp>
      <p:sp>
        <p:nvSpPr>
          <p:cNvPr id="3" name="Content Placeholder 2"/>
          <p:cNvSpPr>
            <a:spLocks noGrp="1"/>
          </p:cNvSpPr>
          <p:nvPr>
            <p:ph idx="1"/>
          </p:nvPr>
        </p:nvSpPr>
        <p:spPr/>
        <p:txBody>
          <a:bodyPr/>
          <a:lstStyle/>
          <a:p>
            <a:endParaRPr lang="en-ZA"/>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12</a:t>
            </a:fld>
            <a:endParaRPr lang="en-US"/>
          </a:p>
        </p:txBody>
      </p:sp>
      <p:pic>
        <p:nvPicPr>
          <p:cNvPr id="36866" name="Picture 2"/>
          <p:cNvPicPr>
            <a:picLocks noChangeAspect="1" noChangeArrowheads="1"/>
          </p:cNvPicPr>
          <p:nvPr/>
        </p:nvPicPr>
        <p:blipFill>
          <a:blip r:embed="rId3" cstate="screen"/>
          <a:srcRect/>
          <a:stretch>
            <a:fillRect/>
          </a:stretch>
        </p:blipFill>
        <p:spPr bwMode="auto">
          <a:xfrm>
            <a:off x="709613" y="870545"/>
            <a:ext cx="7724775" cy="5438775"/>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ATCA chassis</a:t>
            </a:r>
            <a:endParaRPr lang="en-ZA" dirty="0"/>
          </a:p>
        </p:txBody>
      </p:sp>
      <p:sp>
        <p:nvSpPr>
          <p:cNvPr id="3" name="Content Placeholder 2"/>
          <p:cNvSpPr>
            <a:spLocks noGrp="1"/>
          </p:cNvSpPr>
          <p:nvPr>
            <p:ph idx="1"/>
          </p:nvPr>
        </p:nvSpPr>
        <p:spPr>
          <a:xfrm>
            <a:off x="179512" y="764704"/>
            <a:ext cx="8784976" cy="5472608"/>
          </a:xfrm>
        </p:spPr>
        <p:txBody>
          <a:bodyPr/>
          <a:lstStyle/>
          <a:p>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13</a:t>
            </a:fld>
            <a:endParaRPr lang="en-US"/>
          </a:p>
        </p:txBody>
      </p:sp>
      <p:pic>
        <p:nvPicPr>
          <p:cNvPr id="3074" name="Picture 2" descr="C:\Users\Rob\Dropbox\TileCal-Upgrades\Wits ATCA\20140123_171917.jpg"/>
          <p:cNvPicPr>
            <a:picLocks noChangeAspect="1" noChangeArrowheads="1"/>
          </p:cNvPicPr>
          <p:nvPr/>
        </p:nvPicPr>
        <p:blipFill>
          <a:blip r:embed="rId3" cstate="screen"/>
          <a:srcRect/>
          <a:stretch>
            <a:fillRect/>
          </a:stretch>
        </p:blipFill>
        <p:spPr bwMode="auto">
          <a:xfrm>
            <a:off x="251520" y="1412776"/>
            <a:ext cx="6009600" cy="4507200"/>
          </a:xfrm>
          <a:prstGeom prst="rect">
            <a:avLst/>
          </a:prstGeom>
          <a:noFill/>
        </p:spPr>
      </p:pic>
      <p:cxnSp>
        <p:nvCxnSpPr>
          <p:cNvPr id="10" name="Straight Arrow Connector 9"/>
          <p:cNvCxnSpPr>
            <a:stCxn id="13" idx="1"/>
          </p:cNvCxnSpPr>
          <p:nvPr/>
        </p:nvCxnSpPr>
        <p:spPr>
          <a:xfrm flipH="1">
            <a:off x="5796136" y="2173506"/>
            <a:ext cx="720080" cy="31939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220072" y="2780928"/>
            <a:ext cx="1296144" cy="86409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148064" y="3645024"/>
            <a:ext cx="1368152" cy="108012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16216" y="1988840"/>
            <a:ext cx="2160240" cy="369332"/>
          </a:xfrm>
          <a:prstGeom prst="rect">
            <a:avLst/>
          </a:prstGeom>
          <a:noFill/>
        </p:spPr>
        <p:txBody>
          <a:bodyPr wrap="square" rtlCol="0">
            <a:spAutoFit/>
          </a:bodyPr>
          <a:lstStyle/>
          <a:p>
            <a:r>
              <a:rPr lang="en-ZA" dirty="0" smtClean="0"/>
              <a:t>ATCA 6206 Chassis</a:t>
            </a:r>
            <a:endParaRPr lang="en-ZA" dirty="0"/>
          </a:p>
        </p:txBody>
      </p:sp>
      <p:sp>
        <p:nvSpPr>
          <p:cNvPr id="19" name="TextBox 18"/>
          <p:cNvSpPr txBox="1"/>
          <p:nvPr/>
        </p:nvSpPr>
        <p:spPr>
          <a:xfrm>
            <a:off x="6516216" y="2564904"/>
            <a:ext cx="2160240" cy="646331"/>
          </a:xfrm>
          <a:prstGeom prst="rect">
            <a:avLst/>
          </a:prstGeom>
          <a:noFill/>
        </p:spPr>
        <p:txBody>
          <a:bodyPr wrap="square" rtlCol="0">
            <a:spAutoFit/>
          </a:bodyPr>
          <a:lstStyle/>
          <a:p>
            <a:r>
              <a:rPr lang="en-ZA" dirty="0" smtClean="0"/>
              <a:t>ATCA 2100 Carrier Board</a:t>
            </a:r>
            <a:endParaRPr lang="en-ZA" dirty="0"/>
          </a:p>
        </p:txBody>
      </p:sp>
      <p:sp>
        <p:nvSpPr>
          <p:cNvPr id="20" name="TextBox 19"/>
          <p:cNvSpPr txBox="1"/>
          <p:nvPr/>
        </p:nvSpPr>
        <p:spPr>
          <a:xfrm>
            <a:off x="6516216" y="3429000"/>
            <a:ext cx="2483768" cy="2031325"/>
          </a:xfrm>
          <a:prstGeom prst="rect">
            <a:avLst/>
          </a:prstGeom>
          <a:noFill/>
        </p:spPr>
        <p:txBody>
          <a:bodyPr wrap="square" rtlCol="0">
            <a:spAutoFit/>
          </a:bodyPr>
          <a:lstStyle/>
          <a:p>
            <a:r>
              <a:rPr lang="en-ZA" dirty="0" smtClean="0"/>
              <a:t>ATCA 2310 SCM</a:t>
            </a:r>
          </a:p>
          <a:p>
            <a:pPr>
              <a:buFont typeface="Arial" pitchFamily="34" charset="0"/>
              <a:buChar char="•"/>
            </a:pPr>
            <a:r>
              <a:rPr lang="en-ZA" dirty="0" smtClean="0"/>
              <a:t> 480 </a:t>
            </a:r>
            <a:r>
              <a:rPr lang="en-ZA" dirty="0" err="1" smtClean="0"/>
              <a:t>Gb</a:t>
            </a:r>
            <a:r>
              <a:rPr lang="en-ZA" dirty="0" smtClean="0"/>
              <a:t> Bandwidth</a:t>
            </a:r>
          </a:p>
          <a:p>
            <a:pPr>
              <a:buFont typeface="Arial" pitchFamily="34" charset="0"/>
              <a:buChar char="•"/>
            </a:pPr>
            <a:r>
              <a:rPr lang="en-ZA" dirty="0" smtClean="0"/>
              <a:t> 10G Switching</a:t>
            </a:r>
          </a:p>
          <a:p>
            <a:endParaRPr lang="en-ZA" dirty="0" smtClean="0"/>
          </a:p>
          <a:p>
            <a:r>
              <a:rPr lang="en-ZA" dirty="0" smtClean="0"/>
              <a:t>256 </a:t>
            </a:r>
            <a:r>
              <a:rPr lang="en-ZA" dirty="0" err="1" smtClean="0"/>
              <a:t>superdrawers</a:t>
            </a:r>
            <a:endParaRPr lang="en-ZA" dirty="0" smtClean="0"/>
          </a:p>
          <a:p>
            <a:r>
              <a:rPr lang="en-ZA" dirty="0" smtClean="0"/>
              <a:t>8 draws per </a:t>
            </a:r>
            <a:r>
              <a:rPr lang="en-ZA" dirty="0" err="1" smtClean="0"/>
              <a:t>sROD</a:t>
            </a:r>
            <a:endParaRPr lang="en-ZA" dirty="0" smtClean="0"/>
          </a:p>
          <a:p>
            <a:r>
              <a:rPr lang="en-ZA" dirty="0" smtClean="0"/>
              <a:t>32 </a:t>
            </a:r>
            <a:r>
              <a:rPr lang="en-ZA" dirty="0" err="1" smtClean="0"/>
              <a:t>sRODS</a:t>
            </a:r>
            <a:r>
              <a:rPr lang="en-ZA" dirty="0" smtClean="0"/>
              <a:t> in total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The way forward</a:t>
            </a:r>
            <a:endParaRPr lang="en-ZA" dirty="0"/>
          </a:p>
        </p:txBody>
      </p:sp>
      <p:sp>
        <p:nvSpPr>
          <p:cNvPr id="3" name="Content Placeholder 2"/>
          <p:cNvSpPr>
            <a:spLocks noGrp="1"/>
          </p:cNvSpPr>
          <p:nvPr>
            <p:ph idx="1"/>
          </p:nvPr>
        </p:nvSpPr>
        <p:spPr/>
        <p:txBody>
          <a:bodyPr/>
          <a:lstStyle/>
          <a:p>
            <a:r>
              <a:rPr lang="en-ZA" dirty="0" smtClean="0"/>
              <a:t>Waiting for the demonstrator to be manufactured</a:t>
            </a:r>
          </a:p>
          <a:p>
            <a:r>
              <a:rPr lang="en-ZA" dirty="0" smtClean="0"/>
              <a:t>Integrate the </a:t>
            </a:r>
            <a:r>
              <a:rPr lang="en-ZA" dirty="0" err="1" smtClean="0"/>
              <a:t>sROD</a:t>
            </a:r>
            <a:r>
              <a:rPr lang="en-ZA" dirty="0" smtClean="0"/>
              <a:t> into the </a:t>
            </a:r>
            <a:r>
              <a:rPr lang="en-ZA" dirty="0" smtClean="0"/>
              <a:t>ATCA</a:t>
            </a:r>
            <a:endParaRPr lang="en-ZA" dirty="0" smtClean="0"/>
          </a:p>
          <a:p>
            <a:r>
              <a:rPr lang="en-ZA" dirty="0" smtClean="0"/>
              <a:t>Duplicate </a:t>
            </a:r>
            <a:r>
              <a:rPr lang="en-ZA" dirty="0" smtClean="0"/>
              <a:t>the demonstrator project here at WITS </a:t>
            </a:r>
          </a:p>
          <a:p>
            <a:r>
              <a:rPr lang="en-ZA" dirty="0" smtClean="0"/>
              <a:t>Allows </a:t>
            </a:r>
            <a:r>
              <a:rPr lang="en-ZA" dirty="0" smtClean="0"/>
              <a:t>testing and development of high through-put electronics at WITS</a:t>
            </a:r>
          </a:p>
          <a:p>
            <a:r>
              <a:rPr lang="en-ZA" dirty="0" smtClean="0"/>
              <a:t>Develop software</a:t>
            </a:r>
          </a:p>
          <a:p>
            <a:pPr lvl="2">
              <a:buNone/>
            </a:pPr>
            <a:r>
              <a:rPr lang="en-ZA" dirty="0" smtClean="0"/>
              <a:t>Connect and monitor</a:t>
            </a:r>
          </a:p>
          <a:p>
            <a:pPr lvl="2">
              <a:buNone/>
            </a:pPr>
            <a:r>
              <a:rPr lang="en-ZA" dirty="0" smtClean="0"/>
              <a:t>devices real time </a:t>
            </a:r>
          </a:p>
          <a:p>
            <a:pPr lvl="1"/>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14</a:t>
            </a:fld>
            <a:endParaRPr lang="en-US"/>
          </a:p>
        </p:txBody>
      </p:sp>
      <p:pic>
        <p:nvPicPr>
          <p:cNvPr id="6" name="Picture 2"/>
          <p:cNvPicPr>
            <a:picLocks noChangeAspect="1" noChangeArrowheads="1"/>
          </p:cNvPicPr>
          <p:nvPr/>
        </p:nvPicPr>
        <p:blipFill>
          <a:blip r:embed="rId3" cstate="screen"/>
          <a:srcRect/>
          <a:stretch>
            <a:fillRect/>
          </a:stretch>
        </p:blipFill>
        <p:spPr bwMode="auto">
          <a:xfrm>
            <a:off x="3923928" y="3140968"/>
            <a:ext cx="4867275" cy="2981325"/>
          </a:xfrm>
          <a:prstGeom prst="rect">
            <a:avLst/>
          </a:prstGeom>
          <a:noFill/>
          <a:ln w="9525">
            <a:noFill/>
            <a:miter lim="800000"/>
            <a:headEnd/>
            <a:tailEnd/>
          </a:ln>
        </p:spPr>
      </p:pic>
      <p:pic>
        <p:nvPicPr>
          <p:cNvPr id="7" name="Picture 4"/>
          <p:cNvPicPr>
            <a:picLocks noChangeAspect="1" noChangeArrowheads="1"/>
          </p:cNvPicPr>
          <p:nvPr/>
        </p:nvPicPr>
        <p:blipFill>
          <a:blip r:embed="rId4" cstate="screen"/>
          <a:srcRect/>
          <a:stretch>
            <a:fillRect/>
          </a:stretch>
        </p:blipFill>
        <p:spPr bwMode="auto">
          <a:xfrm>
            <a:off x="5508104" y="3717032"/>
            <a:ext cx="2486025"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Questions</a:t>
            </a:r>
            <a:endParaRPr lang="en-ZA" dirty="0"/>
          </a:p>
        </p:txBody>
      </p:sp>
      <p:sp>
        <p:nvSpPr>
          <p:cNvPr id="3" name="Content Placeholder 2"/>
          <p:cNvSpPr>
            <a:spLocks noGrp="1"/>
          </p:cNvSpPr>
          <p:nvPr>
            <p:ph idx="1"/>
          </p:nvPr>
        </p:nvSpPr>
        <p:spPr/>
        <p:txBody>
          <a:bodyPr/>
          <a:lstStyle/>
          <a:p>
            <a:pPr lvl="1"/>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15</a:t>
            </a:fld>
            <a:endParaRPr lang="en-US"/>
          </a:p>
        </p:txBody>
      </p:sp>
      <p:pic>
        <p:nvPicPr>
          <p:cNvPr id="1028" name="Picture 4" descr="http://blog.admissions.illinois.edu/wp-content/uploads/2010/10/Questions2.png"/>
          <p:cNvPicPr>
            <a:picLocks noChangeAspect="1" noChangeArrowheads="1"/>
          </p:cNvPicPr>
          <p:nvPr/>
        </p:nvPicPr>
        <p:blipFill>
          <a:blip r:embed="rId3" cstate="screen"/>
          <a:srcRect/>
          <a:stretch>
            <a:fillRect/>
          </a:stretch>
        </p:blipFill>
        <p:spPr bwMode="auto">
          <a:xfrm>
            <a:off x="1619672" y="1717475"/>
            <a:ext cx="5904656" cy="3799757"/>
          </a:xfrm>
          <a:prstGeom prst="rect">
            <a:avLst/>
          </a:prstGeom>
          <a:noFill/>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The Large Hadron Collider</a:t>
            </a:r>
            <a:endParaRPr lang="en-ZA" dirty="0"/>
          </a:p>
        </p:txBody>
      </p:sp>
      <p:sp>
        <p:nvSpPr>
          <p:cNvPr id="3" name="Content Placeholder 2"/>
          <p:cNvSpPr>
            <a:spLocks noGrp="1"/>
          </p:cNvSpPr>
          <p:nvPr>
            <p:ph idx="1"/>
          </p:nvPr>
        </p:nvSpPr>
        <p:spPr>
          <a:xfrm>
            <a:off x="179512" y="1052736"/>
            <a:ext cx="8784976" cy="5256584"/>
          </a:xfrm>
        </p:spPr>
        <p:txBody>
          <a:bodyPr/>
          <a:lstStyle/>
          <a:p>
            <a:r>
              <a:rPr lang="en-ZA" dirty="0" smtClean="0"/>
              <a:t>Largest experiment in history</a:t>
            </a:r>
          </a:p>
          <a:p>
            <a:r>
              <a:rPr lang="en-ZA" dirty="0" smtClean="0"/>
              <a:t>Total energy 14 </a:t>
            </a:r>
            <a:r>
              <a:rPr lang="en-ZA" dirty="0" err="1" smtClean="0"/>
              <a:t>TeV</a:t>
            </a:r>
            <a:endParaRPr lang="en-ZA" dirty="0" smtClean="0"/>
          </a:p>
          <a:p>
            <a:r>
              <a:rPr lang="en-ZA" dirty="0" smtClean="0"/>
              <a:t>Protons at speeds of</a:t>
            </a:r>
          </a:p>
          <a:p>
            <a:pPr lvl="1"/>
            <a:r>
              <a:rPr lang="en-ZA" dirty="0" smtClean="0"/>
              <a:t>0.999 999 991 C</a:t>
            </a: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2</a:t>
            </a:fld>
            <a:endParaRPr lang="en-US"/>
          </a:p>
        </p:txBody>
      </p:sp>
      <p:pic>
        <p:nvPicPr>
          <p:cNvPr id="1026" name="Picture 2" descr="http://scienceblogs.com/startswithabang/files/2011/05/lhc-sim.jpeg"/>
          <p:cNvPicPr>
            <a:picLocks noChangeAspect="1" noChangeArrowheads="1"/>
          </p:cNvPicPr>
          <p:nvPr/>
        </p:nvPicPr>
        <p:blipFill>
          <a:blip r:embed="rId3" cstate="screen"/>
          <a:srcRect/>
          <a:stretch>
            <a:fillRect/>
          </a:stretch>
        </p:blipFill>
        <p:spPr bwMode="auto">
          <a:xfrm>
            <a:off x="251520" y="3284984"/>
            <a:ext cx="8551490" cy="2986800"/>
          </a:xfrm>
          <a:prstGeom prst="rect">
            <a:avLst/>
          </a:prstGeom>
          <a:noFill/>
          <a:effectLst>
            <a:softEdge rad="127000"/>
          </a:effectLst>
        </p:spPr>
      </p:pic>
      <p:pic>
        <p:nvPicPr>
          <p:cNvPr id="1028" name="Picture 4" descr="http://kjende.web.cern.ch/kjende/images/proton-proton_EN.png"/>
          <p:cNvPicPr>
            <a:picLocks noChangeAspect="1" noChangeArrowheads="1"/>
          </p:cNvPicPr>
          <p:nvPr/>
        </p:nvPicPr>
        <p:blipFill>
          <a:blip r:embed="rId4" cstate="screen"/>
          <a:srcRect/>
          <a:stretch>
            <a:fillRect/>
          </a:stretch>
        </p:blipFill>
        <p:spPr bwMode="auto">
          <a:xfrm>
            <a:off x="5292080" y="1268760"/>
            <a:ext cx="3418718" cy="1622020"/>
          </a:xfrm>
          <a:prstGeom prst="rect">
            <a:avLst/>
          </a:prstGeom>
          <a:noFill/>
          <a:ln>
            <a:noFill/>
          </a:ln>
          <a:effectLst>
            <a:glow rad="101600">
              <a:schemeClr val="accent1">
                <a:satMod val="175000"/>
                <a:alpha val="40000"/>
              </a:schemeClr>
            </a:glo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The ATLAS Detector</a:t>
            </a:r>
            <a:endParaRPr lang="en-ZA" dirty="0"/>
          </a:p>
        </p:txBody>
      </p:sp>
      <p:sp>
        <p:nvSpPr>
          <p:cNvPr id="3" name="Content Placeholder 2"/>
          <p:cNvSpPr>
            <a:spLocks noGrp="1"/>
          </p:cNvSpPr>
          <p:nvPr>
            <p:ph idx="1"/>
          </p:nvPr>
        </p:nvSpPr>
        <p:spPr/>
        <p:txBody>
          <a:bodyPr/>
          <a:lstStyle/>
          <a:p>
            <a:pPr>
              <a:buNone/>
            </a:pP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3</a:t>
            </a:fld>
            <a:endParaRPr lang="en-US"/>
          </a:p>
        </p:txBody>
      </p:sp>
      <p:pic>
        <p:nvPicPr>
          <p:cNvPr id="52226" name="Picture 2" descr="http://scipp.ucsc.edu/personnel/atlasdet.jpg"/>
          <p:cNvPicPr>
            <a:picLocks noChangeAspect="1" noChangeArrowheads="1"/>
          </p:cNvPicPr>
          <p:nvPr/>
        </p:nvPicPr>
        <p:blipFill>
          <a:blip r:embed="rId3" cstate="screen"/>
          <a:srcRect/>
          <a:stretch>
            <a:fillRect/>
          </a:stretch>
        </p:blipFill>
        <p:spPr bwMode="auto">
          <a:xfrm>
            <a:off x="485800" y="692696"/>
            <a:ext cx="8172400" cy="5719699"/>
          </a:xfrm>
          <a:prstGeom prst="rect">
            <a:avLst/>
          </a:prstGeom>
          <a:noFill/>
          <a:effectLst>
            <a:softEdge rad="3175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Tile Calorimeter</a:t>
            </a:r>
            <a:endParaRPr lang="en-ZA" dirty="0"/>
          </a:p>
        </p:txBody>
      </p:sp>
      <p:sp>
        <p:nvSpPr>
          <p:cNvPr id="3" name="Content Placeholder 2"/>
          <p:cNvSpPr>
            <a:spLocks noGrp="1"/>
          </p:cNvSpPr>
          <p:nvPr>
            <p:ph idx="1"/>
          </p:nvPr>
        </p:nvSpPr>
        <p:spPr/>
        <p:txBody>
          <a:bodyPr/>
          <a:lstStyle/>
          <a:p>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4</a:t>
            </a:fld>
            <a:endParaRPr lang="en-US"/>
          </a:p>
        </p:txBody>
      </p:sp>
      <p:pic>
        <p:nvPicPr>
          <p:cNvPr id="55298" name="Picture 2" descr="http://www.atlas.ch/photos/atlas_photos/selected-photos/calorimeters/tilecal-endcap/tilecal-99-020_02.gif"/>
          <p:cNvPicPr>
            <a:picLocks noChangeAspect="1" noChangeArrowheads="1"/>
          </p:cNvPicPr>
          <p:nvPr/>
        </p:nvPicPr>
        <p:blipFill>
          <a:blip r:embed="rId3" cstate="screen"/>
          <a:srcRect l="44190"/>
          <a:stretch>
            <a:fillRect/>
          </a:stretch>
        </p:blipFill>
        <p:spPr bwMode="auto">
          <a:xfrm>
            <a:off x="395536" y="1109898"/>
            <a:ext cx="4002630" cy="4827846"/>
          </a:xfrm>
          <a:prstGeom prst="rect">
            <a:avLst/>
          </a:prstGeom>
          <a:noFill/>
          <a:effectLst>
            <a:softEdge rad="63500"/>
          </a:effectLst>
        </p:spPr>
      </p:pic>
      <p:pic>
        <p:nvPicPr>
          <p:cNvPr id="55300" name="Picture 4" descr="http://bub.physto.se/Atlas/TileCal/bildarkiv/Tile1.png"/>
          <p:cNvPicPr>
            <a:picLocks noChangeAspect="1" noChangeArrowheads="1"/>
          </p:cNvPicPr>
          <p:nvPr/>
        </p:nvPicPr>
        <p:blipFill>
          <a:blip r:embed="rId4" cstate="screen"/>
          <a:srcRect/>
          <a:stretch>
            <a:fillRect/>
          </a:stretch>
        </p:blipFill>
        <p:spPr bwMode="auto">
          <a:xfrm>
            <a:off x="4572000" y="1196752"/>
            <a:ext cx="4113509" cy="4685716"/>
          </a:xfrm>
          <a:prstGeom prst="rect">
            <a:avLst/>
          </a:prstGeom>
          <a:noFill/>
          <a:effectLst>
            <a:glow rad="139700">
              <a:schemeClr val="accent1">
                <a:satMod val="175000"/>
                <a:alpha val="40000"/>
              </a:schemeClr>
            </a:glow>
          </a:effectLst>
        </p:spPr>
      </p:pic>
      <p:sp>
        <p:nvSpPr>
          <p:cNvPr id="8" name="TextBox 7"/>
          <p:cNvSpPr txBox="1"/>
          <p:nvPr/>
        </p:nvSpPr>
        <p:spPr>
          <a:xfrm>
            <a:off x="1835696" y="6093296"/>
            <a:ext cx="671979" cy="400110"/>
          </a:xfrm>
          <a:prstGeom prst="rect">
            <a:avLst/>
          </a:prstGeom>
          <a:noFill/>
        </p:spPr>
        <p:txBody>
          <a:bodyPr wrap="none" rtlCol="0">
            <a:spAutoFit/>
          </a:bodyPr>
          <a:lstStyle/>
          <a:p>
            <a:r>
              <a:rPr lang="en-ZA" sz="2000" b="1" dirty="0" smtClean="0"/>
              <a:t>PMT</a:t>
            </a:r>
            <a:endParaRPr lang="en-ZA" sz="2000" b="1" dirty="0"/>
          </a:p>
        </p:txBody>
      </p:sp>
      <p:cxnSp>
        <p:nvCxnSpPr>
          <p:cNvPr id="10" name="Straight Arrow Connector 9"/>
          <p:cNvCxnSpPr/>
          <p:nvPr/>
        </p:nvCxnSpPr>
        <p:spPr>
          <a:xfrm flipH="1" flipV="1">
            <a:off x="971600" y="5157192"/>
            <a:ext cx="936104" cy="100811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619672" y="5301208"/>
            <a:ext cx="432048" cy="7920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195736" y="5517232"/>
            <a:ext cx="72008" cy="57606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Tile Calorimeter</a:t>
            </a:r>
            <a:endParaRPr lang="en-ZA" dirty="0"/>
          </a:p>
        </p:txBody>
      </p:sp>
      <p:sp>
        <p:nvSpPr>
          <p:cNvPr id="3" name="Content Placeholder 2"/>
          <p:cNvSpPr>
            <a:spLocks noGrp="1"/>
          </p:cNvSpPr>
          <p:nvPr>
            <p:ph idx="1"/>
          </p:nvPr>
        </p:nvSpPr>
        <p:spPr/>
        <p:txBody>
          <a:bodyPr/>
          <a:lstStyle/>
          <a:p>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5</a:t>
            </a:fld>
            <a:endParaRPr lang="en-US"/>
          </a:p>
        </p:txBody>
      </p:sp>
      <p:pic>
        <p:nvPicPr>
          <p:cNvPr id="2052" name="Picture 4" descr="http://www.pa.msu.edu/hep/quarknet/hadron_cal_tile2.jpeg"/>
          <p:cNvPicPr>
            <a:picLocks noChangeAspect="1" noChangeArrowheads="1"/>
          </p:cNvPicPr>
          <p:nvPr/>
        </p:nvPicPr>
        <p:blipFill>
          <a:blip r:embed="rId3" cstate="screen"/>
          <a:srcRect/>
          <a:stretch>
            <a:fillRect/>
          </a:stretch>
        </p:blipFill>
        <p:spPr bwMode="auto">
          <a:xfrm>
            <a:off x="323528" y="1268760"/>
            <a:ext cx="3240360" cy="4718971"/>
          </a:xfrm>
          <a:prstGeom prst="rect">
            <a:avLst/>
          </a:prstGeom>
          <a:noFill/>
          <a:effectLst>
            <a:softEdge rad="63500"/>
          </a:effectLst>
        </p:spPr>
      </p:pic>
      <p:pic>
        <p:nvPicPr>
          <p:cNvPr id="2054" name="Picture 6" descr="http://www.atlas.ch/photos/atlas_photos/selected-photos/calorimeters/tilecal-barrel/0402092_04.jpg"/>
          <p:cNvPicPr>
            <a:picLocks noChangeAspect="1" noChangeArrowheads="1"/>
          </p:cNvPicPr>
          <p:nvPr/>
        </p:nvPicPr>
        <p:blipFill>
          <a:blip r:embed="rId4" cstate="screen"/>
          <a:srcRect/>
          <a:stretch>
            <a:fillRect/>
          </a:stretch>
        </p:blipFill>
        <p:spPr bwMode="auto">
          <a:xfrm>
            <a:off x="3923928" y="1268760"/>
            <a:ext cx="4792209" cy="4752528"/>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Tile Calorimeter</a:t>
            </a:r>
            <a:endParaRPr lang="en-ZA" dirty="0"/>
          </a:p>
        </p:txBody>
      </p:sp>
      <p:sp>
        <p:nvSpPr>
          <p:cNvPr id="3" name="Content Placeholder 2"/>
          <p:cNvSpPr>
            <a:spLocks noGrp="1"/>
          </p:cNvSpPr>
          <p:nvPr>
            <p:ph idx="1"/>
          </p:nvPr>
        </p:nvSpPr>
        <p:spPr/>
        <p:txBody>
          <a:bodyPr/>
          <a:lstStyle/>
          <a:p>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6</a:t>
            </a:fld>
            <a:endParaRPr lang="en-US"/>
          </a:p>
        </p:txBody>
      </p:sp>
      <p:pic>
        <p:nvPicPr>
          <p:cNvPr id="25602" name="Picture 2" descr="http://www.rnw.nl/data/files/imagecache/rnw_slideshow/images/atlas%20detector_0.jpg"/>
          <p:cNvPicPr>
            <a:picLocks noChangeAspect="1" noChangeArrowheads="1"/>
          </p:cNvPicPr>
          <p:nvPr/>
        </p:nvPicPr>
        <p:blipFill>
          <a:blip r:embed="rId3" cstate="screen"/>
          <a:srcRect t="6603" b="5914"/>
          <a:stretch>
            <a:fillRect/>
          </a:stretch>
        </p:blipFill>
        <p:spPr bwMode="auto">
          <a:xfrm>
            <a:off x="395536" y="836711"/>
            <a:ext cx="8352928" cy="5486565"/>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Data Acquisition</a:t>
            </a:r>
            <a:endParaRPr lang="en-ZA" dirty="0"/>
          </a:p>
        </p:txBody>
      </p:sp>
      <p:sp>
        <p:nvSpPr>
          <p:cNvPr id="3" name="Content Placeholder 2"/>
          <p:cNvSpPr>
            <a:spLocks noGrp="1"/>
          </p:cNvSpPr>
          <p:nvPr>
            <p:ph idx="1"/>
          </p:nvPr>
        </p:nvSpPr>
        <p:spPr/>
        <p:txBody>
          <a:bodyPr/>
          <a:lstStyle/>
          <a:p>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7</a:t>
            </a:fld>
            <a:endParaRPr lang="en-US"/>
          </a:p>
        </p:txBody>
      </p:sp>
      <p:pic>
        <p:nvPicPr>
          <p:cNvPr id="4097" name="Picture 1"/>
          <p:cNvPicPr>
            <a:picLocks noChangeAspect="1" noChangeArrowheads="1"/>
          </p:cNvPicPr>
          <p:nvPr/>
        </p:nvPicPr>
        <p:blipFill>
          <a:blip r:embed="rId3" cstate="screen"/>
          <a:srcRect/>
          <a:stretch>
            <a:fillRect/>
          </a:stretch>
        </p:blipFill>
        <p:spPr bwMode="auto">
          <a:xfrm>
            <a:off x="89756" y="1027204"/>
            <a:ext cx="8964488" cy="2329788"/>
          </a:xfrm>
          <a:prstGeom prst="rect">
            <a:avLst/>
          </a:prstGeom>
          <a:noFill/>
          <a:ln w="9525">
            <a:noFill/>
            <a:miter lim="800000"/>
            <a:headEnd/>
            <a:tailEnd/>
          </a:ln>
          <a:effectLst>
            <a:glow rad="101600">
              <a:schemeClr val="accent1">
                <a:satMod val="175000"/>
                <a:alpha val="40000"/>
              </a:schemeClr>
            </a:glow>
          </a:effectLst>
        </p:spPr>
      </p:pic>
      <p:pic>
        <p:nvPicPr>
          <p:cNvPr id="12289"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1259632" y="3933056"/>
            <a:ext cx="6767017" cy="2032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Data Acquisition - SROD</a:t>
            </a:r>
            <a:endParaRPr lang="en-ZA" dirty="0"/>
          </a:p>
        </p:txBody>
      </p:sp>
      <p:sp>
        <p:nvSpPr>
          <p:cNvPr id="3" name="Content Placeholder 2"/>
          <p:cNvSpPr>
            <a:spLocks noGrp="1"/>
          </p:cNvSpPr>
          <p:nvPr>
            <p:ph idx="1"/>
          </p:nvPr>
        </p:nvSpPr>
        <p:spPr/>
        <p:txBody>
          <a:bodyPr/>
          <a:lstStyle/>
          <a:p>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8</a:t>
            </a:fld>
            <a:endParaRPr lang="en-US"/>
          </a:p>
        </p:txBody>
      </p:sp>
      <p:pic>
        <p:nvPicPr>
          <p:cNvPr id="4098" name="Picture 2"/>
          <p:cNvPicPr>
            <a:picLocks noChangeAspect="1" noChangeArrowheads="1"/>
          </p:cNvPicPr>
          <p:nvPr/>
        </p:nvPicPr>
        <p:blipFill>
          <a:blip r:embed="rId3" cstate="screen"/>
          <a:srcRect/>
          <a:stretch>
            <a:fillRect/>
          </a:stretch>
        </p:blipFill>
        <p:spPr bwMode="auto">
          <a:xfrm>
            <a:off x="74772" y="3685092"/>
            <a:ext cx="8964000" cy="2153018"/>
          </a:xfrm>
          <a:prstGeom prst="rect">
            <a:avLst/>
          </a:prstGeom>
          <a:noFill/>
          <a:ln w="9525">
            <a:noFill/>
            <a:miter lim="800000"/>
            <a:headEnd/>
            <a:tailEnd/>
          </a:ln>
          <a:effectLst>
            <a:glow rad="101600">
              <a:schemeClr val="accent1">
                <a:satMod val="175000"/>
                <a:alpha val="40000"/>
              </a:schemeClr>
            </a:glow>
          </a:effectLst>
        </p:spPr>
      </p:pic>
      <p:pic>
        <p:nvPicPr>
          <p:cNvPr id="8" name="Picture 1"/>
          <p:cNvPicPr>
            <a:picLocks noChangeAspect="1" noChangeArrowheads="1"/>
          </p:cNvPicPr>
          <p:nvPr/>
        </p:nvPicPr>
        <p:blipFill>
          <a:blip r:embed="rId4" cstate="screen"/>
          <a:srcRect/>
          <a:stretch>
            <a:fillRect/>
          </a:stretch>
        </p:blipFill>
        <p:spPr bwMode="auto">
          <a:xfrm>
            <a:off x="89756" y="1211290"/>
            <a:ext cx="8964488" cy="2329788"/>
          </a:xfrm>
          <a:prstGeom prst="rect">
            <a:avLst/>
          </a:prstGeom>
          <a:noFill/>
          <a:ln w="9525">
            <a:noFill/>
            <a:miter lim="800000"/>
            <a:headEnd/>
            <a:tailEnd/>
          </a:ln>
          <a:effectLst>
            <a:glow rad="101600">
              <a:schemeClr val="accent1">
                <a:satMod val="175000"/>
                <a:alpha val="40000"/>
              </a:schemeClr>
            </a:glow>
          </a:effectLst>
        </p:spPr>
      </p:pic>
      <p:grpSp>
        <p:nvGrpSpPr>
          <p:cNvPr id="20" name="Group 19"/>
          <p:cNvGrpSpPr/>
          <p:nvPr/>
        </p:nvGrpSpPr>
        <p:grpSpPr>
          <a:xfrm>
            <a:off x="4788024" y="1124744"/>
            <a:ext cx="3816424" cy="2416334"/>
            <a:chOff x="4788024" y="940658"/>
            <a:chExt cx="3816424" cy="2416334"/>
          </a:xfrm>
        </p:grpSpPr>
        <p:cxnSp>
          <p:nvCxnSpPr>
            <p:cNvPr id="10" name="Straight Connector 9"/>
            <p:cNvCxnSpPr/>
            <p:nvPr/>
          </p:nvCxnSpPr>
          <p:spPr>
            <a:xfrm>
              <a:off x="6660232" y="1052736"/>
              <a:ext cx="0" cy="2304256"/>
            </a:xfrm>
            <a:prstGeom prst="line">
              <a:avLst/>
            </a:prstGeom>
            <a:ln w="57150">
              <a:solidFill>
                <a:schemeClr val="accent6">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76256" y="940658"/>
              <a:ext cx="1728192" cy="400110"/>
            </a:xfrm>
            <a:prstGeom prst="rect">
              <a:avLst/>
            </a:prstGeom>
            <a:noFill/>
          </p:spPr>
          <p:txBody>
            <a:bodyPr wrap="square" rtlCol="0">
              <a:spAutoFit/>
            </a:bodyPr>
            <a:lstStyle/>
            <a:p>
              <a:r>
                <a:rPr lang="en-ZA" sz="2000" b="1" dirty="0" smtClean="0">
                  <a:solidFill>
                    <a:schemeClr val="accent6">
                      <a:lumMod val="25000"/>
                    </a:schemeClr>
                  </a:solidFill>
                </a:rPr>
                <a:t>Off Detector</a:t>
              </a:r>
              <a:endParaRPr lang="en-ZA" sz="2000" b="1" dirty="0">
                <a:solidFill>
                  <a:schemeClr val="accent6">
                    <a:lumMod val="25000"/>
                  </a:schemeClr>
                </a:solidFill>
              </a:endParaRPr>
            </a:p>
          </p:txBody>
        </p:sp>
        <p:sp>
          <p:nvSpPr>
            <p:cNvPr id="16" name="TextBox 15"/>
            <p:cNvSpPr txBox="1"/>
            <p:nvPr/>
          </p:nvSpPr>
          <p:spPr>
            <a:xfrm>
              <a:off x="4788024" y="940658"/>
              <a:ext cx="1728192" cy="400110"/>
            </a:xfrm>
            <a:prstGeom prst="rect">
              <a:avLst/>
            </a:prstGeom>
            <a:noFill/>
          </p:spPr>
          <p:txBody>
            <a:bodyPr wrap="square" rtlCol="0">
              <a:spAutoFit/>
            </a:bodyPr>
            <a:lstStyle/>
            <a:p>
              <a:r>
                <a:rPr lang="en-ZA" sz="2000" b="1" dirty="0" smtClean="0">
                  <a:solidFill>
                    <a:schemeClr val="accent6">
                      <a:lumMod val="25000"/>
                    </a:schemeClr>
                  </a:solidFill>
                </a:rPr>
                <a:t>On Detector</a:t>
              </a:r>
              <a:endParaRPr lang="en-ZA" sz="2000" b="1" dirty="0">
                <a:solidFill>
                  <a:schemeClr val="accent6">
                    <a:lumMod val="25000"/>
                  </a:schemeClr>
                </a:solidFill>
              </a:endParaRPr>
            </a:p>
          </p:txBody>
        </p:sp>
      </p:grpSp>
      <p:grpSp>
        <p:nvGrpSpPr>
          <p:cNvPr id="21" name="Group 20"/>
          <p:cNvGrpSpPr/>
          <p:nvPr/>
        </p:nvGrpSpPr>
        <p:grpSpPr>
          <a:xfrm>
            <a:off x="2699792" y="3612178"/>
            <a:ext cx="3816424" cy="2121078"/>
            <a:chOff x="4788024" y="940658"/>
            <a:chExt cx="3816424" cy="2121078"/>
          </a:xfrm>
        </p:grpSpPr>
        <p:cxnSp>
          <p:nvCxnSpPr>
            <p:cNvPr id="22" name="Straight Connector 21"/>
            <p:cNvCxnSpPr/>
            <p:nvPr/>
          </p:nvCxnSpPr>
          <p:spPr>
            <a:xfrm>
              <a:off x="6660232" y="1236822"/>
              <a:ext cx="0" cy="1824914"/>
            </a:xfrm>
            <a:prstGeom prst="line">
              <a:avLst/>
            </a:prstGeom>
            <a:ln w="57150">
              <a:solidFill>
                <a:schemeClr val="accent6">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76256" y="940658"/>
              <a:ext cx="1728192" cy="400110"/>
            </a:xfrm>
            <a:prstGeom prst="rect">
              <a:avLst/>
            </a:prstGeom>
            <a:noFill/>
          </p:spPr>
          <p:txBody>
            <a:bodyPr wrap="square" rtlCol="0">
              <a:spAutoFit/>
            </a:bodyPr>
            <a:lstStyle/>
            <a:p>
              <a:r>
                <a:rPr lang="en-ZA" sz="2000" b="1" dirty="0" smtClean="0">
                  <a:solidFill>
                    <a:schemeClr val="accent6">
                      <a:lumMod val="25000"/>
                    </a:schemeClr>
                  </a:solidFill>
                </a:rPr>
                <a:t>Off Detector</a:t>
              </a:r>
              <a:endParaRPr lang="en-ZA" sz="2000" b="1" dirty="0">
                <a:solidFill>
                  <a:schemeClr val="accent6">
                    <a:lumMod val="25000"/>
                  </a:schemeClr>
                </a:solidFill>
              </a:endParaRPr>
            </a:p>
          </p:txBody>
        </p:sp>
        <p:sp>
          <p:nvSpPr>
            <p:cNvPr id="24" name="TextBox 23"/>
            <p:cNvSpPr txBox="1"/>
            <p:nvPr/>
          </p:nvSpPr>
          <p:spPr>
            <a:xfrm>
              <a:off x="4788024" y="940658"/>
              <a:ext cx="1728192" cy="400110"/>
            </a:xfrm>
            <a:prstGeom prst="rect">
              <a:avLst/>
            </a:prstGeom>
            <a:noFill/>
          </p:spPr>
          <p:txBody>
            <a:bodyPr wrap="square" rtlCol="0">
              <a:spAutoFit/>
            </a:bodyPr>
            <a:lstStyle/>
            <a:p>
              <a:r>
                <a:rPr lang="en-ZA" sz="2000" b="1" dirty="0" smtClean="0">
                  <a:solidFill>
                    <a:schemeClr val="accent6">
                      <a:lumMod val="25000"/>
                    </a:schemeClr>
                  </a:solidFill>
                </a:rPr>
                <a:t>On Detector</a:t>
              </a:r>
              <a:endParaRPr lang="en-ZA" sz="2000" b="1" dirty="0">
                <a:solidFill>
                  <a:schemeClr val="accent6">
                    <a:lumMod val="2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smtClean="0"/>
              <a:t>Atca</a:t>
            </a:r>
            <a:r>
              <a:rPr lang="en-ZA" dirty="0" smtClean="0"/>
              <a:t> - Carrier</a:t>
            </a:r>
            <a:endParaRPr lang="en-ZA" dirty="0"/>
          </a:p>
        </p:txBody>
      </p:sp>
      <p:sp>
        <p:nvSpPr>
          <p:cNvPr id="3" name="Content Placeholder 2"/>
          <p:cNvSpPr>
            <a:spLocks noGrp="1"/>
          </p:cNvSpPr>
          <p:nvPr>
            <p:ph idx="1"/>
          </p:nvPr>
        </p:nvSpPr>
        <p:spPr/>
        <p:txBody>
          <a:bodyPr/>
          <a:lstStyle/>
          <a:p>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9</a:t>
            </a:fld>
            <a:endParaRPr lang="en-US"/>
          </a:p>
        </p:txBody>
      </p:sp>
      <p:pic>
        <p:nvPicPr>
          <p:cNvPr id="1027" name="Picture 3"/>
          <p:cNvPicPr>
            <a:picLocks noChangeAspect="1" noChangeArrowheads="1"/>
          </p:cNvPicPr>
          <p:nvPr/>
        </p:nvPicPr>
        <p:blipFill>
          <a:blip r:embed="rId3" cstate="screen"/>
          <a:srcRect/>
          <a:stretch>
            <a:fillRect/>
          </a:stretch>
        </p:blipFill>
        <p:spPr bwMode="auto">
          <a:xfrm>
            <a:off x="3707904" y="836712"/>
            <a:ext cx="5274040" cy="3641408"/>
          </a:xfrm>
          <a:prstGeom prst="rect">
            <a:avLst/>
          </a:prstGeom>
          <a:noFill/>
          <a:ln w="9525">
            <a:noFill/>
            <a:miter lim="800000"/>
            <a:headEnd/>
            <a:tailEnd/>
          </a:ln>
          <a:effectLst>
            <a:softEdge rad="63500"/>
          </a:effectLst>
        </p:spPr>
      </p:pic>
      <p:pic>
        <p:nvPicPr>
          <p:cNvPr id="1026" name="Picture 2"/>
          <p:cNvPicPr>
            <a:picLocks noChangeAspect="1" noChangeArrowheads="1"/>
          </p:cNvPicPr>
          <p:nvPr/>
        </p:nvPicPr>
        <p:blipFill>
          <a:blip r:embed="rId4" cstate="screen"/>
          <a:srcRect/>
          <a:stretch>
            <a:fillRect/>
          </a:stretch>
        </p:blipFill>
        <p:spPr bwMode="auto">
          <a:xfrm rot="180193">
            <a:off x="315755" y="3291222"/>
            <a:ext cx="3053348" cy="2532173"/>
          </a:xfrm>
          <a:prstGeom prst="rect">
            <a:avLst/>
          </a:prstGeom>
          <a:noFill/>
          <a:ln w="9525">
            <a:noFill/>
            <a:miter lim="800000"/>
            <a:headEnd/>
            <a:tailEnd/>
          </a:ln>
          <a:effectLst/>
        </p:spPr>
      </p:pic>
      <p:pic>
        <p:nvPicPr>
          <p:cNvPr id="6146" name="Picture 2" descr="http://www.picmg.org/officersadmin/ResourceLogos/picmg_logo_resource.jpg"/>
          <p:cNvPicPr>
            <a:picLocks noChangeAspect="1" noChangeArrowheads="1"/>
          </p:cNvPicPr>
          <p:nvPr/>
        </p:nvPicPr>
        <p:blipFill>
          <a:blip r:embed="rId5" cstate="screen"/>
          <a:srcRect/>
          <a:stretch>
            <a:fillRect/>
          </a:stretch>
        </p:blipFill>
        <p:spPr bwMode="auto">
          <a:xfrm>
            <a:off x="1115616" y="1196752"/>
            <a:ext cx="1584176" cy="1584176"/>
          </a:xfrm>
          <a:prstGeom prst="rect">
            <a:avLst/>
          </a:prstGeom>
          <a:noFill/>
          <a:effectLst>
            <a:softEdge rad="63500"/>
          </a:effectLst>
        </p:spPr>
      </p:pic>
      <p:sp>
        <p:nvSpPr>
          <p:cNvPr id="9" name="TextBox 8"/>
          <p:cNvSpPr txBox="1"/>
          <p:nvPr/>
        </p:nvSpPr>
        <p:spPr>
          <a:xfrm>
            <a:off x="4716016" y="5085184"/>
            <a:ext cx="3491880" cy="923330"/>
          </a:xfrm>
          <a:prstGeom prst="rect">
            <a:avLst/>
          </a:prstGeom>
          <a:noFill/>
        </p:spPr>
        <p:txBody>
          <a:bodyPr wrap="square" numCol="2" rtlCol="0">
            <a:spAutoFit/>
          </a:bodyPr>
          <a:lstStyle/>
          <a:p>
            <a:pPr>
              <a:buFont typeface="Arial" pitchFamily="34" charset="0"/>
              <a:buChar char="•"/>
            </a:pPr>
            <a:r>
              <a:rPr lang="en-ZA" dirty="0" smtClean="0"/>
              <a:t> Mechanical</a:t>
            </a:r>
          </a:p>
          <a:p>
            <a:pPr>
              <a:buFont typeface="Arial" pitchFamily="34" charset="0"/>
              <a:buChar char="•"/>
            </a:pPr>
            <a:r>
              <a:rPr lang="en-ZA" dirty="0" smtClean="0"/>
              <a:t> Power</a:t>
            </a:r>
          </a:p>
          <a:p>
            <a:endParaRPr lang="en-ZA" dirty="0" smtClean="0"/>
          </a:p>
          <a:p>
            <a:pPr>
              <a:buFont typeface="Arial" pitchFamily="34" charset="0"/>
              <a:buChar char="•"/>
            </a:pPr>
            <a:r>
              <a:rPr lang="en-ZA" dirty="0" smtClean="0"/>
              <a:t> Connectivity</a:t>
            </a:r>
          </a:p>
          <a:p>
            <a:pPr>
              <a:buFont typeface="Arial" pitchFamily="34" charset="0"/>
              <a:buChar char="•"/>
            </a:pPr>
            <a:r>
              <a:rPr lang="en-ZA" dirty="0" smtClean="0"/>
              <a:t> Management</a:t>
            </a:r>
            <a:endParaRPr lang="en-ZA" dirty="0"/>
          </a:p>
        </p:txBody>
      </p:sp>
      <p:sp>
        <p:nvSpPr>
          <p:cNvPr id="10" name="TextBox 9"/>
          <p:cNvSpPr txBox="1"/>
          <p:nvPr/>
        </p:nvSpPr>
        <p:spPr>
          <a:xfrm>
            <a:off x="4716016" y="4653136"/>
            <a:ext cx="3024336" cy="369332"/>
          </a:xfrm>
          <a:prstGeom prst="rect">
            <a:avLst/>
          </a:prstGeom>
          <a:noFill/>
        </p:spPr>
        <p:txBody>
          <a:bodyPr wrap="square" rtlCol="0">
            <a:spAutoFit/>
          </a:bodyPr>
          <a:lstStyle/>
          <a:p>
            <a:r>
              <a:rPr lang="en-ZA" u="sng" dirty="0" smtClean="0"/>
              <a:t>Provides all auxiliary  Support</a:t>
            </a:r>
            <a:r>
              <a:rPr lang="en-ZA" dirty="0" smtClean="0"/>
              <a:t>: </a:t>
            </a:r>
          </a:p>
        </p:txBody>
      </p:sp>
      <p:cxnSp>
        <p:nvCxnSpPr>
          <p:cNvPr id="18" name="Curved Connector 17"/>
          <p:cNvCxnSpPr>
            <a:endCxn id="1026" idx="3"/>
          </p:cNvCxnSpPr>
          <p:nvPr/>
        </p:nvCxnSpPr>
        <p:spPr>
          <a:xfrm rot="10800000" flipV="1">
            <a:off x="3367006" y="4150789"/>
            <a:ext cx="866204" cy="486506"/>
          </a:xfrm>
          <a:prstGeom prst="curved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4139952" y="2348880"/>
            <a:ext cx="1872208" cy="1872208"/>
            <a:chOff x="3923928" y="3068960"/>
            <a:chExt cx="2232248" cy="1944216"/>
          </a:xfrm>
        </p:grpSpPr>
        <p:cxnSp>
          <p:nvCxnSpPr>
            <p:cNvPr id="29" name="Straight Connector 28"/>
            <p:cNvCxnSpPr/>
            <p:nvPr/>
          </p:nvCxnSpPr>
          <p:spPr>
            <a:xfrm flipH="1">
              <a:off x="3923928" y="3068960"/>
              <a:ext cx="288032" cy="18722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56176" y="3140968"/>
              <a:ext cx="0" cy="18722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3923928" y="4941168"/>
              <a:ext cx="2232248" cy="720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211960" y="3068960"/>
              <a:ext cx="1944216" cy="7200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S010165960">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E47E7E"/>
      </a:hlink>
      <a:folHlink>
        <a:srgbClr val="C8444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3"/>
        </a:solidFill>
        <a:ln w="25400" cap="rnd" cmpd="sng" algn="ctr">
          <a:noFill/>
          <a:prstDash val="solid"/>
        </a:ln>
        <a:effectLst/>
      </a:spPr>
      <a:bodyPr rtlCol="0" anchor="ctr"/>
      <a:lstStyle>
        <a:defPPr algn="ctr">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745B0B8-F12E-4BA6-AED8-2FA9328FAD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TS010165960</Template>
  <TotalTime>0</TotalTime>
  <Words>1492</Words>
  <Application>Microsoft Office PowerPoint</Application>
  <PresentationFormat>On-screen Show (4:3)</PresentationFormat>
  <Paragraphs>122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TS010165960</vt:lpstr>
      <vt:lpstr>An ATCA framework for the ATLAS Front to Back End Electronics for the Phase II Upgrade at the LHC</vt:lpstr>
      <vt:lpstr>The Large Hadron Collider</vt:lpstr>
      <vt:lpstr>The ATLAS Detector</vt:lpstr>
      <vt:lpstr>Tile Calorimeter</vt:lpstr>
      <vt:lpstr>Tile Calorimeter</vt:lpstr>
      <vt:lpstr>Tile Calorimeter</vt:lpstr>
      <vt:lpstr>Data Acquisition</vt:lpstr>
      <vt:lpstr>Data Acquisition - SROD</vt:lpstr>
      <vt:lpstr>Atca - Carrier</vt:lpstr>
      <vt:lpstr>Atca at cern</vt:lpstr>
      <vt:lpstr>ATCA CRATE</vt:lpstr>
      <vt:lpstr>ATCA Chassis</vt:lpstr>
      <vt:lpstr>ATCA chassis</vt:lpstr>
      <vt:lpstr>The way forward</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2013-04-16T13:31:52Z</dcterms:created>
  <dcterms:modified xsi:type="dcterms:W3CDTF">2014-01-30T17:21:44Z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TC101659609990</vt:lpwstr>
  </property>
</Properties>
</file>