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61" r:id="rId8"/>
    <p:sldId id="262" r:id="rId9"/>
    <p:sldId id="263" r:id="rId10"/>
    <p:sldId id="270" r:id="rId11"/>
    <p:sldId id="264" r:id="rId12"/>
    <p:sldId id="265" r:id="rId13"/>
    <p:sldId id="271" r:id="rId14"/>
    <p:sldId id="283" r:id="rId15"/>
    <p:sldId id="284" r:id="rId16"/>
    <p:sldId id="285" r:id="rId17"/>
    <p:sldId id="287" r:id="rId18"/>
    <p:sldId id="273" r:id="rId19"/>
    <p:sldId id="274" r:id="rId20"/>
    <p:sldId id="266" r:id="rId21"/>
    <p:sldId id="267" r:id="rId22"/>
    <p:sldId id="275" r:id="rId23"/>
    <p:sldId id="277" r:id="rId24"/>
    <p:sldId id="279" r:id="rId25"/>
    <p:sldId id="272" r:id="rId26"/>
    <p:sldId id="288" r:id="rId27"/>
    <p:sldId id="278" r:id="rId28"/>
    <p:sldId id="268"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303919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26146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12153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91679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375495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5789BA8-52F6-4304-AC25-6AB57B3B91FF}" type="datetimeFigureOut">
              <a:rPr lang="en-US" smtClean="0"/>
              <a:t>9/18/2021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86339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15789BA8-52F6-4304-AC25-6AB57B3B91FF}" type="datetimeFigureOut">
              <a:rPr lang="en-US" smtClean="0"/>
              <a:t>9/18/2021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25618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15789BA8-52F6-4304-AC25-6AB57B3B91FF}" type="datetimeFigureOut">
              <a:rPr lang="en-US" smtClean="0"/>
              <a:t>9/18/2021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146366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789BA8-52F6-4304-AC25-6AB57B3B91FF}" type="datetimeFigureOut">
              <a:rPr lang="en-US" smtClean="0"/>
              <a:t>9/18/2021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98601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5789BA8-52F6-4304-AC25-6AB57B3B91FF}" type="datetimeFigureOut">
              <a:rPr lang="en-US" smtClean="0"/>
              <a:t>9/18/2021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75934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5789BA8-52F6-4304-AC25-6AB57B3B91FF}" type="datetimeFigureOut">
              <a:rPr lang="en-US" smtClean="0"/>
              <a:t>9/18/2021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F408EA2-46CD-4330-BED9-8D03222B5254}" type="slidenum">
              <a:rPr lang="en-US" smtClean="0"/>
              <a:t>‹N°›</a:t>
            </a:fld>
            <a:endParaRPr lang="en-US"/>
          </a:p>
        </p:txBody>
      </p:sp>
    </p:spTree>
    <p:extLst>
      <p:ext uri="{BB962C8B-B14F-4D97-AF65-F5344CB8AC3E}">
        <p14:creationId xmlns:p14="http://schemas.microsoft.com/office/powerpoint/2010/main" val="205858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89BA8-52F6-4304-AC25-6AB57B3B91FF}" type="datetimeFigureOut">
              <a:rPr lang="en-US" smtClean="0"/>
              <a:t>9/18/2021</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8EA2-46CD-4330-BED9-8D03222B5254}" type="slidenum">
              <a:rPr lang="en-US" smtClean="0"/>
              <a:t>‹N°›</a:t>
            </a:fld>
            <a:endParaRPr lang="en-US"/>
          </a:p>
        </p:txBody>
      </p:sp>
    </p:spTree>
    <p:extLst>
      <p:ext uri="{BB962C8B-B14F-4D97-AF65-F5344CB8AC3E}">
        <p14:creationId xmlns:p14="http://schemas.microsoft.com/office/powerpoint/2010/main" val="46121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28949" y="1786466"/>
            <a:ext cx="9461862" cy="1328465"/>
          </a:xfrm>
        </p:spPr>
        <p:txBody>
          <a:bodyPr>
            <a:normAutofit/>
          </a:bodyPr>
          <a:lstStyle/>
          <a:p>
            <a:r>
              <a:rPr lang="en-US" sz="4500" b="1" dirty="0" smtClean="0">
                <a:latin typeface="Times New Roman" panose="02020603050405020304" pitchFamily="18" charset="0"/>
                <a:cs typeface="Times New Roman" panose="02020603050405020304" pitchFamily="18" charset="0"/>
              </a:rPr>
              <a:t>Advances in Radon </a:t>
            </a:r>
            <a:r>
              <a:rPr lang="en-US" sz="4500" b="1" dirty="0">
                <a:latin typeface="Times New Roman" panose="02020603050405020304" pitchFamily="18" charset="0"/>
                <a:cs typeface="Times New Roman" panose="02020603050405020304" pitchFamily="18" charset="0"/>
              </a:rPr>
              <a:t>R</a:t>
            </a:r>
            <a:r>
              <a:rPr lang="en-US" sz="4500" b="1" dirty="0" smtClean="0">
                <a:latin typeface="Times New Roman" panose="02020603050405020304" pitchFamily="18" charset="0"/>
                <a:cs typeface="Times New Roman" panose="02020603050405020304" pitchFamily="18" charset="0"/>
              </a:rPr>
              <a:t>esearch and </a:t>
            </a:r>
            <a:r>
              <a:rPr lang="en-US" sz="4500" b="1" dirty="0" smtClean="0">
                <a:latin typeface="Times New Roman" panose="02020603050405020304" pitchFamily="18" charset="0"/>
                <a:cs typeface="Times New Roman" panose="02020603050405020304" pitchFamily="18" charset="0"/>
              </a:rPr>
              <a:t>Protection</a:t>
            </a:r>
            <a:r>
              <a:rPr lang="en-US" sz="4500" b="1" dirty="0" smtClean="0">
                <a:latin typeface="Times New Roman" panose="02020603050405020304" pitchFamily="18" charset="0"/>
                <a:cs typeface="Times New Roman" panose="02020603050405020304" pitchFamily="18" charset="0"/>
              </a:rPr>
              <a:t> </a:t>
            </a:r>
            <a:r>
              <a:rPr lang="en-US" sz="4500" b="1" dirty="0" smtClean="0">
                <a:latin typeface="Times New Roman" panose="02020603050405020304" pitchFamily="18" charset="0"/>
                <a:cs typeface="Times New Roman" panose="02020603050405020304" pitchFamily="18" charset="0"/>
              </a:rPr>
              <a:t>in </a:t>
            </a:r>
            <a:r>
              <a:rPr lang="en-US" sz="4500" b="1" dirty="0">
                <a:latin typeface="Times New Roman" panose="02020603050405020304" pitchFamily="18" charset="0"/>
                <a:cs typeface="Times New Roman" panose="02020603050405020304" pitchFamily="18" charset="0"/>
              </a:rPr>
              <a:t>Cameroon</a:t>
            </a:r>
          </a:p>
        </p:txBody>
      </p:sp>
      <p:sp>
        <p:nvSpPr>
          <p:cNvPr id="3" name="Sous-titre 2"/>
          <p:cNvSpPr>
            <a:spLocks noGrp="1"/>
          </p:cNvSpPr>
          <p:nvPr>
            <p:ph type="subTitle" idx="1"/>
          </p:nvPr>
        </p:nvSpPr>
        <p:spPr>
          <a:xfrm>
            <a:off x="1267096" y="3261766"/>
            <a:ext cx="9940835" cy="3174273"/>
          </a:xfrm>
        </p:spPr>
        <p:txBody>
          <a:bodyPr>
            <a:normAutofit/>
          </a:bodyPr>
          <a:lstStyle/>
          <a:p>
            <a:r>
              <a:rPr lang="en-US" sz="4000" b="1" dirty="0" err="1" smtClean="0">
                <a:latin typeface="Times New Roman" panose="02020603050405020304" pitchFamily="18" charset="0"/>
                <a:cs typeface="Times New Roman" panose="02020603050405020304" pitchFamily="18" charset="0"/>
              </a:rPr>
              <a:t>Saïdou</a:t>
            </a:r>
            <a:r>
              <a:rPr lang="en-US" sz="4000" b="1" dirty="0" smtClean="0">
                <a:latin typeface="Times New Roman" panose="02020603050405020304" pitchFamily="18" charset="0"/>
                <a:cs typeface="Times New Roman" panose="02020603050405020304" pitchFamily="18" charset="0"/>
              </a:rPr>
              <a:t> </a:t>
            </a:r>
            <a:r>
              <a:rPr lang="en-US" sz="4000" b="1" baseline="30000" dirty="0" smtClean="0">
                <a:latin typeface="Times New Roman" panose="02020603050405020304" pitchFamily="18" charset="0"/>
                <a:cs typeface="Times New Roman" panose="02020603050405020304" pitchFamily="18" charset="0"/>
              </a:rPr>
              <a:t>1,2</a:t>
            </a:r>
            <a:endParaRPr lang="en-US" sz="4000" b="1" dirty="0" smtClean="0">
              <a:latin typeface="Times New Roman" panose="02020603050405020304" pitchFamily="18" charset="0"/>
              <a:cs typeface="Times New Roman" panose="02020603050405020304" pitchFamily="18" charset="0"/>
            </a:endParaRPr>
          </a:p>
          <a:p>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Research </a:t>
            </a:r>
            <a:r>
              <a:rPr lang="en-US" sz="2000" dirty="0">
                <a:latin typeface="Times New Roman" panose="02020603050405020304" pitchFamily="18" charset="0"/>
                <a:cs typeface="Times New Roman" panose="02020603050405020304" pitchFamily="18" charset="0"/>
              </a:rPr>
              <a:t>Centre for Nuclear </a:t>
            </a:r>
            <a:r>
              <a:rPr lang="en-US" sz="2000" dirty="0" smtClean="0">
                <a:latin typeface="Times New Roman" panose="02020603050405020304" pitchFamily="18" charset="0"/>
                <a:cs typeface="Times New Roman" panose="02020603050405020304" pitchFamily="18" charset="0"/>
              </a:rPr>
              <a:t>Science </a:t>
            </a:r>
            <a:r>
              <a:rPr lang="en-US" sz="2000" dirty="0">
                <a:latin typeface="Times New Roman" panose="02020603050405020304" pitchFamily="18" charset="0"/>
                <a:cs typeface="Times New Roman" panose="02020603050405020304" pitchFamily="18" charset="0"/>
              </a:rPr>
              <a:t>and Technology, Institute of Geological and Mining Research, Yaoundé, </a:t>
            </a:r>
            <a:r>
              <a:rPr lang="en-US" sz="2000" dirty="0" smtClean="0">
                <a:latin typeface="Times New Roman" panose="02020603050405020304" pitchFamily="18" charset="0"/>
                <a:cs typeface="Times New Roman" panose="02020603050405020304" pitchFamily="18" charset="0"/>
              </a:rPr>
              <a:t>Cameroon</a:t>
            </a:r>
          </a:p>
          <a:p>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Nuclear Physics Laboratory, Physics Department, Faculty of Science, University of Yaoundé I, Yaoundé, Cameroon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African</a:t>
            </a:r>
            <a:r>
              <a:rPr lang="en-US" dirty="0" smtClean="0">
                <a:latin typeface="Times New Roman" panose="02020603050405020304" pitchFamily="18" charset="0"/>
                <a:cs typeface="Times New Roman" panose="02020603050405020304" pitchFamily="18" charset="0"/>
              </a:rPr>
              <a:t> Nuclear Physics Conference, September 20-24, </a:t>
            </a:r>
            <a:r>
              <a:rPr lang="en-US"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2381956" cy="1786467"/>
          </a:xfrm>
          <a:prstGeom prst="rect">
            <a:avLst/>
          </a:prstGeom>
        </p:spPr>
      </p:pic>
    </p:spTree>
    <p:extLst>
      <p:ext uri="{BB962C8B-B14F-4D97-AF65-F5344CB8AC3E}">
        <p14:creationId xmlns:p14="http://schemas.microsoft.com/office/powerpoint/2010/main" val="2176081109"/>
      </p:ext>
    </p:extLst>
  </p:cSld>
  <p:clrMapOvr>
    <a:masterClrMapping/>
  </p:clrMapOvr>
  <mc:AlternateContent xmlns:mc="http://schemas.openxmlformats.org/markup-compatibility/2006" xmlns:p14="http://schemas.microsoft.com/office/powerpoint/2010/main">
    <mc:Choice Requires="p14">
      <p:transition spd="slow" p14:dur="2000" advTm="24010"/>
    </mc:Choice>
    <mc:Fallback xmlns="">
      <p:transition spd="slow" advTm="2401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1343"/>
          </a:xfrm>
        </p:spPr>
        <p:txBody>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199" y="1946367"/>
            <a:ext cx="10515600" cy="4441370"/>
          </a:xfrm>
        </p:spPr>
        <p:txBody>
          <a:bodyPr>
            <a:noAutofit/>
          </a:bodyPr>
          <a:lstStyle/>
          <a:p>
            <a:r>
              <a:rPr lang="es-ES" sz="3200" dirty="0">
                <a:latin typeface="Times New Roman" panose="02020603050405020304" pitchFamily="18" charset="0"/>
                <a:cs typeface="Times New Roman" panose="02020603050405020304" pitchFamily="18" charset="0"/>
              </a:rPr>
              <a:t>Only Tn </a:t>
            </a:r>
            <a:r>
              <a:rPr lang="es-ES" sz="3200" dirty="0" err="1">
                <a:latin typeface="Times New Roman" panose="02020603050405020304" pitchFamily="18" charset="0"/>
                <a:cs typeface="Times New Roman" panose="02020603050405020304" pitchFamily="18" charset="0"/>
              </a:rPr>
              <a:t>equilibrium</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factors</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were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calculated</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from</a:t>
            </a:r>
            <a:r>
              <a:rPr lang="es-ES" sz="3200" dirty="0">
                <a:latin typeface="Times New Roman" panose="02020603050405020304" pitchFamily="18" charset="0"/>
                <a:cs typeface="Times New Roman" panose="02020603050405020304" pitchFamily="18" charset="0"/>
              </a:rPr>
              <a:t> experimental data </a:t>
            </a:r>
            <a:r>
              <a:rPr lang="es-ES" sz="3200" dirty="0" err="1">
                <a:latin typeface="Times New Roman" panose="02020603050405020304" pitchFamily="18" charset="0"/>
                <a:cs typeface="Times New Roman" panose="02020603050405020304" pitchFamily="18" charset="0"/>
              </a:rPr>
              <a:t>while</a:t>
            </a:r>
            <a:r>
              <a:rPr lang="es-ES" sz="3200" dirty="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the</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value</a:t>
            </a:r>
            <a:r>
              <a:rPr lang="es-ES" sz="3200" dirty="0" smtClean="0">
                <a:latin typeface="Times New Roman" panose="02020603050405020304" pitchFamily="18" charset="0"/>
                <a:cs typeface="Times New Roman" panose="02020603050405020304" pitchFamily="18" charset="0"/>
              </a:rPr>
              <a:t> of </a:t>
            </a:r>
            <a:r>
              <a:rPr lang="es-ES" sz="3200" dirty="0">
                <a:latin typeface="Times New Roman" panose="02020603050405020304" pitchFamily="18" charset="0"/>
                <a:cs typeface="Times New Roman" panose="02020603050405020304" pitchFamily="18" charset="0"/>
              </a:rPr>
              <a:t>0.4 </a:t>
            </a:r>
            <a:r>
              <a:rPr lang="es-ES" sz="3200" dirty="0" err="1">
                <a:latin typeface="Times New Roman" panose="02020603050405020304" pitchFamily="18" charset="0"/>
                <a:cs typeface="Times New Roman" panose="02020603050405020304" pitchFamily="18" charset="0"/>
              </a:rPr>
              <a:t>given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by</a:t>
            </a:r>
            <a:r>
              <a:rPr lang="es-ES" sz="3200" dirty="0">
                <a:latin typeface="Times New Roman" panose="02020603050405020304" pitchFamily="18" charset="0"/>
                <a:cs typeface="Times New Roman" panose="02020603050405020304" pitchFamily="18" charset="0"/>
              </a:rPr>
              <a:t> </a:t>
            </a:r>
            <a:r>
              <a:rPr lang="es-ES" sz="3200" dirty="0" smtClean="0">
                <a:latin typeface="Times New Roman" panose="02020603050405020304" pitchFamily="18" charset="0"/>
                <a:cs typeface="Times New Roman" panose="02020603050405020304" pitchFamily="18" charset="0"/>
              </a:rPr>
              <a:t>UNSCEAR </a:t>
            </a:r>
            <a:r>
              <a:rPr lang="es-ES" sz="3200" dirty="0" err="1" smtClean="0">
                <a:latin typeface="Times New Roman" panose="02020603050405020304" pitchFamily="18" charset="0"/>
                <a:cs typeface="Times New Roman" panose="02020603050405020304" pitchFamily="18" charset="0"/>
              </a:rPr>
              <a:t>was</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used</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for</a:t>
            </a:r>
            <a:r>
              <a:rPr lang="es-ES" sz="3200" dirty="0" smtClean="0">
                <a:latin typeface="Times New Roman" panose="02020603050405020304" pitchFamily="18" charset="0"/>
                <a:cs typeface="Times New Roman" panose="02020603050405020304" pitchFamily="18" charset="0"/>
              </a:rPr>
              <a:t> Rn.</a:t>
            </a:r>
            <a:endParaRPr lang="es-ES" sz="3200" dirty="0">
              <a:latin typeface="Times New Roman" panose="02020603050405020304" pitchFamily="18" charset="0"/>
              <a:cs typeface="Times New Roman" panose="02020603050405020304" pitchFamily="18" charset="0"/>
            </a:endParaRPr>
          </a:p>
          <a:p>
            <a:r>
              <a:rPr lang="es-ES" sz="3200" dirty="0">
                <a:latin typeface="Times New Roman" panose="02020603050405020304" pitchFamily="18" charset="0"/>
                <a:cs typeface="Times New Roman" panose="02020603050405020304" pitchFamily="18" charset="0"/>
              </a:rPr>
              <a:t>Tn </a:t>
            </a:r>
            <a:r>
              <a:rPr lang="es-ES" sz="3200" dirty="0" err="1">
                <a:latin typeface="Times New Roman" panose="02020603050405020304" pitchFamily="18" charset="0"/>
                <a:cs typeface="Times New Roman" panose="02020603050405020304" pitchFamily="18" charset="0"/>
              </a:rPr>
              <a:t>equilibrium</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factors</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range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between</a:t>
            </a:r>
            <a:r>
              <a:rPr lang="es-ES" sz="3200" dirty="0">
                <a:latin typeface="Times New Roman" panose="02020603050405020304" pitchFamily="18" charset="0"/>
                <a:cs typeface="Times New Roman" panose="02020603050405020304" pitchFamily="18" charset="0"/>
              </a:rPr>
              <a:t> 0.01-0.6 </a:t>
            </a:r>
            <a:r>
              <a:rPr lang="es-ES" sz="3200" dirty="0" err="1">
                <a:latin typeface="Times New Roman" panose="02020603050405020304" pitchFamily="18" charset="0"/>
                <a:cs typeface="Times New Roman" panose="02020603050405020304" pitchFamily="18" charset="0"/>
              </a:rPr>
              <a:t>with</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arithmetic</a:t>
            </a:r>
            <a:r>
              <a:rPr lang="es-ES" sz="3200" dirty="0">
                <a:latin typeface="Times New Roman" panose="02020603050405020304" pitchFamily="18" charset="0"/>
                <a:cs typeface="Times New Roman" panose="02020603050405020304" pitchFamily="18" charset="0"/>
              </a:rPr>
              <a:t> mean of 0.09 </a:t>
            </a:r>
            <a:r>
              <a:rPr lang="es-ES" sz="3200" dirty="0" err="1">
                <a:latin typeface="Times New Roman" panose="02020603050405020304" pitchFamily="18" charset="0"/>
                <a:cs typeface="Times New Roman" panose="02020603050405020304" pitchFamily="18" charset="0"/>
              </a:rPr>
              <a:t>higher</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than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world</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average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value</a:t>
            </a:r>
            <a:r>
              <a:rPr lang="es-ES" sz="3200" dirty="0">
                <a:latin typeface="Times New Roman" panose="02020603050405020304" pitchFamily="18" charset="0"/>
                <a:cs typeface="Times New Roman" panose="02020603050405020304" pitchFamily="18" charset="0"/>
              </a:rPr>
              <a:t> of 0.02 </a:t>
            </a:r>
            <a:r>
              <a:rPr lang="es-ES" sz="3200" dirty="0" err="1">
                <a:latin typeface="Times New Roman" panose="02020603050405020304" pitchFamily="18" charset="0"/>
                <a:cs typeface="Times New Roman" panose="02020603050405020304" pitchFamily="18" charset="0"/>
              </a:rPr>
              <a:t>given</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by</a:t>
            </a:r>
            <a:r>
              <a:rPr lang="es-ES" sz="3200" dirty="0">
                <a:latin typeface="Times New Roman" panose="02020603050405020304" pitchFamily="18" charset="0"/>
                <a:cs typeface="Times New Roman" panose="02020603050405020304" pitchFamily="18" charset="0"/>
              </a:rPr>
              <a:t> UNSCEAR. </a:t>
            </a:r>
            <a:endParaRPr lang="es-E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Tn equilibrium factor varied according to seasons, the type of dwelling, building materials and </a:t>
            </a:r>
            <a:r>
              <a:rPr lang="en-US" sz="3200" dirty="0" smtClean="0">
                <a:latin typeface="Times New Roman" panose="02020603050405020304" pitchFamily="18" charset="0"/>
                <a:cs typeface="Times New Roman" panose="02020603050405020304" pitchFamily="18" charset="0"/>
              </a:rPr>
              <a:t>localities (ex: </a:t>
            </a:r>
            <a:r>
              <a:rPr lang="en-US" sz="3200" dirty="0" err="1" smtClean="0">
                <a:latin typeface="Times New Roman" panose="02020603050405020304" pitchFamily="18" charset="0"/>
                <a:cs typeface="Times New Roman" panose="02020603050405020304" pitchFamily="18" charset="0"/>
              </a:rPr>
              <a:t>Lolodorf</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s-ES" sz="3200" dirty="0">
              <a:latin typeface="Times New Roman" panose="02020603050405020304" pitchFamily="18" charset="0"/>
              <a:cs typeface="Times New Roman" panose="02020603050405020304" pitchFamily="18" charset="0"/>
            </a:endParaRPr>
          </a:p>
          <a:p>
            <a:pPr marL="0" indent="0">
              <a:buNone/>
            </a:pPr>
            <a:endParaRPr lang="en-US" sz="3200" dirty="0"/>
          </a:p>
        </p:txBody>
      </p:sp>
      <p:sp>
        <p:nvSpPr>
          <p:cNvPr id="4" name="Rectangle 3"/>
          <p:cNvSpPr/>
          <p:nvPr/>
        </p:nvSpPr>
        <p:spPr>
          <a:xfrm>
            <a:off x="1713261" y="1240974"/>
            <a:ext cx="8765477" cy="492443"/>
          </a:xfrm>
          <a:prstGeom prst="rect">
            <a:avLst/>
          </a:prstGeom>
        </p:spPr>
        <p:txBody>
          <a:bodyPr wrap="none">
            <a:spAutoFit/>
          </a:bodyPr>
          <a:lstStyle/>
          <a:p>
            <a:pPr lvl="1"/>
            <a:r>
              <a:rPr lang="en-US" sz="2600" b="1" dirty="0">
                <a:latin typeface="Times New Roman" panose="02020603050405020304" pitchFamily="18" charset="0"/>
                <a:cs typeface="Times New Roman" panose="02020603050405020304" pitchFamily="18" charset="0"/>
              </a:rPr>
              <a:t>Indoor radon, thoron and thoron progeny concentrations</a:t>
            </a:r>
          </a:p>
        </p:txBody>
      </p:sp>
    </p:spTree>
    <p:extLst>
      <p:ext uri="{BB962C8B-B14F-4D97-AF65-F5344CB8AC3E}">
        <p14:creationId xmlns:p14="http://schemas.microsoft.com/office/powerpoint/2010/main" val="35113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032601"/>
          </a:xfrm>
        </p:spPr>
        <p:txBody>
          <a:bodyPr/>
          <a:lstStyle/>
          <a:p>
            <a:pPr algn="ctr"/>
            <a:r>
              <a:rPr lang="en-US" b="1" dirty="0">
                <a:latin typeface="Times New Roman" panose="02020603050405020304" pitchFamily="18" charset="0"/>
                <a:cs typeface="Times New Roman" panose="02020603050405020304" pitchFamily="18" charset="0"/>
              </a:rPr>
              <a:t>Results and discussion</a:t>
            </a:r>
          </a:p>
        </p:txBody>
      </p:sp>
      <p:graphicFrame>
        <p:nvGraphicFramePr>
          <p:cNvPr id="7" name="Espace réservé du contenu 6"/>
          <p:cNvGraphicFramePr>
            <a:graphicFrameLocks noGrp="1"/>
          </p:cNvGraphicFramePr>
          <p:nvPr>
            <p:ph sz="half" idx="1"/>
            <p:extLst>
              <p:ext uri="{D42A27DB-BD31-4B8C-83A1-F6EECF244321}">
                <p14:modId xmlns:p14="http://schemas.microsoft.com/office/powerpoint/2010/main" val="2542281871"/>
              </p:ext>
            </p:extLst>
          </p:nvPr>
        </p:nvGraphicFramePr>
        <p:xfrm>
          <a:off x="559526" y="1933486"/>
          <a:ext cx="5460274" cy="4135616"/>
        </p:xfrm>
        <a:graphic>
          <a:graphicData uri="http://schemas.openxmlformats.org/drawingml/2006/table">
            <a:tbl>
              <a:tblPr firstRow="1" bandRow="1">
                <a:tableStyleId>{5940675A-B579-460E-94D1-54222C63F5DA}</a:tableStyleId>
              </a:tblPr>
              <a:tblGrid>
                <a:gridCol w="1332411">
                  <a:extLst>
                    <a:ext uri="{9D8B030D-6E8A-4147-A177-3AD203B41FA5}">
                      <a16:colId xmlns:a16="http://schemas.microsoft.com/office/drawing/2014/main" val="3788809987"/>
                    </a:ext>
                  </a:extLst>
                </a:gridCol>
                <a:gridCol w="1049809">
                  <a:extLst>
                    <a:ext uri="{9D8B030D-6E8A-4147-A177-3AD203B41FA5}">
                      <a16:colId xmlns:a16="http://schemas.microsoft.com/office/drawing/2014/main" val="3509395072"/>
                    </a:ext>
                  </a:extLst>
                </a:gridCol>
                <a:gridCol w="1131688">
                  <a:extLst>
                    <a:ext uri="{9D8B030D-6E8A-4147-A177-3AD203B41FA5}">
                      <a16:colId xmlns:a16="http://schemas.microsoft.com/office/drawing/2014/main" val="1655899160"/>
                    </a:ext>
                  </a:extLst>
                </a:gridCol>
                <a:gridCol w="913443">
                  <a:extLst>
                    <a:ext uri="{9D8B030D-6E8A-4147-A177-3AD203B41FA5}">
                      <a16:colId xmlns:a16="http://schemas.microsoft.com/office/drawing/2014/main" val="1818166225"/>
                    </a:ext>
                  </a:extLst>
                </a:gridCol>
                <a:gridCol w="1032923">
                  <a:extLst>
                    <a:ext uri="{9D8B030D-6E8A-4147-A177-3AD203B41FA5}">
                      <a16:colId xmlns:a16="http://schemas.microsoft.com/office/drawing/2014/main" val="2745125085"/>
                    </a:ext>
                  </a:extLst>
                </a:gridCol>
              </a:tblGrid>
              <a:tr h="562149">
                <a:tc rowSpan="2">
                  <a:txBody>
                    <a:bodyPr/>
                    <a:lstStyle/>
                    <a:p>
                      <a:pPr marL="0" marR="0" algn="ctr">
                        <a:spcBef>
                          <a:spcPts val="0"/>
                        </a:spcBef>
                        <a:spcAft>
                          <a:spcPts val="600"/>
                        </a:spcAft>
                      </a:pPr>
                      <a:r>
                        <a:rPr lang="en-US" sz="1700" b="1" dirty="0">
                          <a:effectLst/>
                        </a:rPr>
                        <a:t>Region</a:t>
                      </a:r>
                      <a:endParaRPr lang="en-US" sz="1700" b="1" dirty="0">
                        <a:effectLst/>
                        <a:latin typeface="Times New Roman" panose="02020603050405020304" pitchFamily="18" charset="0"/>
                        <a:ea typeface="Malgun Gothic" panose="020B0503020000020004" pitchFamily="34" charset="-127"/>
                      </a:endParaRPr>
                    </a:p>
                  </a:txBody>
                  <a:tcPr marL="9525" marR="9525" marT="9525" marB="0" anchor="b"/>
                </a:tc>
                <a:tc gridSpan="2">
                  <a:txBody>
                    <a:bodyPr/>
                    <a:lstStyle/>
                    <a:p>
                      <a:pPr marL="0" marR="0" algn="ctr">
                        <a:spcBef>
                          <a:spcPts val="0"/>
                        </a:spcBef>
                        <a:spcAft>
                          <a:spcPts val="600"/>
                        </a:spcAft>
                      </a:pPr>
                      <a:r>
                        <a:rPr lang="fr-FR" sz="1700" b="1" dirty="0" err="1">
                          <a:effectLst/>
                        </a:rPr>
                        <a:t>Mean</a:t>
                      </a:r>
                      <a:r>
                        <a:rPr lang="fr-FR" sz="1700" b="1" dirty="0">
                          <a:effectLst/>
                        </a:rPr>
                        <a:t> dose (mSv.yr</a:t>
                      </a:r>
                      <a:r>
                        <a:rPr lang="fr-FR" sz="1700" b="1" baseline="30000" dirty="0">
                          <a:effectLst/>
                        </a:rPr>
                        <a:t>-1</a:t>
                      </a:r>
                      <a:r>
                        <a:rPr lang="fr-FR" sz="1700" b="1" dirty="0">
                          <a:effectLst/>
                        </a:rPr>
                        <a:t>)</a:t>
                      </a:r>
                      <a:endParaRPr lang="en-US" sz="1700" b="1" dirty="0">
                        <a:effectLst/>
                        <a:latin typeface="Times New Roman" panose="02020603050405020304" pitchFamily="18" charset="0"/>
                        <a:ea typeface="Malgun Gothic" panose="020B0503020000020004" pitchFamily="34" charset="-127"/>
                      </a:endParaRPr>
                    </a:p>
                  </a:txBody>
                  <a:tcPr marL="9525" marR="9525" marT="9525" marB="0" anchor="b"/>
                </a:tc>
                <a:tc hMerge="1">
                  <a:txBody>
                    <a:bodyPr/>
                    <a:lstStyle/>
                    <a:p>
                      <a:endParaRPr lang="en-US"/>
                    </a:p>
                  </a:txBody>
                  <a:tcPr/>
                </a:tc>
                <a:tc gridSpan="2">
                  <a:txBody>
                    <a:bodyPr/>
                    <a:lstStyle/>
                    <a:p>
                      <a:pPr marL="0" marR="0" algn="ctr">
                        <a:spcBef>
                          <a:spcPts val="0"/>
                        </a:spcBef>
                        <a:spcAft>
                          <a:spcPts val="600"/>
                        </a:spcAft>
                      </a:pPr>
                      <a:endParaRPr lang="fr-FR" sz="1700" b="1" dirty="0">
                        <a:effectLst/>
                      </a:endParaRPr>
                    </a:p>
                    <a:p>
                      <a:pPr marL="0" marR="0" algn="ctr">
                        <a:spcBef>
                          <a:spcPts val="0"/>
                        </a:spcBef>
                        <a:spcAft>
                          <a:spcPts val="600"/>
                        </a:spcAft>
                      </a:pPr>
                      <a:r>
                        <a:rPr lang="fr-FR" sz="1700" b="1" dirty="0">
                          <a:effectLst/>
                        </a:rPr>
                        <a:t>Range (mSv.yr</a:t>
                      </a:r>
                      <a:r>
                        <a:rPr lang="fr-FR" sz="1700" b="1" baseline="30000" dirty="0">
                          <a:effectLst/>
                        </a:rPr>
                        <a:t>-1</a:t>
                      </a:r>
                      <a:r>
                        <a:rPr lang="fr-FR" sz="1700" b="1" dirty="0">
                          <a:effectLst/>
                        </a:rPr>
                        <a:t>)</a:t>
                      </a:r>
                      <a:endParaRPr lang="en-US" sz="1700" b="1" dirty="0">
                        <a:effectLst/>
                        <a:latin typeface="Times New Roman" panose="02020603050405020304" pitchFamily="18" charset="0"/>
                        <a:ea typeface="Malgun Gothic" panose="020B0503020000020004" pitchFamily="34" charset="-127"/>
                      </a:endParaRPr>
                    </a:p>
                  </a:txBody>
                  <a:tcPr marL="0" marR="0" marT="0" marB="0"/>
                </a:tc>
                <a:tc hMerge="1">
                  <a:txBody>
                    <a:bodyPr/>
                    <a:lstStyle/>
                    <a:p>
                      <a:endParaRPr lang="en-US"/>
                    </a:p>
                  </a:txBody>
                  <a:tcPr/>
                </a:tc>
                <a:extLst>
                  <a:ext uri="{0D108BD9-81ED-4DB2-BD59-A6C34878D82A}">
                    <a16:rowId xmlns:a16="http://schemas.microsoft.com/office/drawing/2014/main" val="2277323994"/>
                  </a:ext>
                </a:extLst>
              </a:tr>
              <a:tr h="322686">
                <a:tc vMerge="1">
                  <a:txBody>
                    <a:bodyPr/>
                    <a:lstStyle/>
                    <a:p>
                      <a:endParaRPr lang="en-US"/>
                    </a:p>
                  </a:txBody>
                  <a:tcPr/>
                </a:tc>
                <a:tc>
                  <a:txBody>
                    <a:bodyPr/>
                    <a:lstStyle/>
                    <a:p>
                      <a:pPr marL="0" marR="0" algn="ctr">
                        <a:spcBef>
                          <a:spcPts val="0"/>
                        </a:spcBef>
                        <a:spcAft>
                          <a:spcPts val="600"/>
                        </a:spcAft>
                      </a:pPr>
                      <a:r>
                        <a:rPr lang="fr-FR" sz="1700" b="1" baseline="30000">
                          <a:effectLst/>
                        </a:rPr>
                        <a:t>222</a:t>
                      </a:r>
                      <a:r>
                        <a:rPr lang="fr-FR" sz="1700" b="1">
                          <a:effectLst/>
                        </a:rPr>
                        <a:t>Rn</a:t>
                      </a:r>
                      <a:endParaRPr lang="en-US" sz="1700" b="1">
                        <a:effectLst/>
                        <a:latin typeface="Times New Roman" panose="02020603050405020304" pitchFamily="18" charset="0"/>
                        <a:ea typeface="Malgun Gothic" panose="020B0503020000020004" pitchFamily="34" charset="-127"/>
                      </a:endParaRPr>
                    </a:p>
                  </a:txBody>
                  <a:tcPr marL="9525" marR="9525" marT="9525" marB="0" anchor="b"/>
                </a:tc>
                <a:tc>
                  <a:txBody>
                    <a:bodyPr/>
                    <a:lstStyle/>
                    <a:p>
                      <a:pPr marL="0" marR="0" algn="ctr">
                        <a:spcBef>
                          <a:spcPts val="0"/>
                        </a:spcBef>
                        <a:spcAft>
                          <a:spcPts val="600"/>
                        </a:spcAft>
                      </a:pPr>
                      <a:r>
                        <a:rPr lang="fr-FR" sz="1700" b="1" baseline="30000">
                          <a:effectLst/>
                        </a:rPr>
                        <a:t>220</a:t>
                      </a:r>
                      <a:r>
                        <a:rPr lang="fr-FR" sz="1700" b="1">
                          <a:effectLst/>
                        </a:rPr>
                        <a:t>Rn</a:t>
                      </a:r>
                      <a:endParaRPr lang="en-US" sz="1700" b="1">
                        <a:effectLst/>
                        <a:latin typeface="Times New Roman" panose="02020603050405020304" pitchFamily="18" charset="0"/>
                        <a:ea typeface="Malgun Gothic" panose="020B0503020000020004" pitchFamily="34" charset="-127"/>
                      </a:endParaRPr>
                    </a:p>
                  </a:txBody>
                  <a:tcPr marL="0" marR="0" marT="0" marB="0" anchor="b"/>
                </a:tc>
                <a:tc>
                  <a:txBody>
                    <a:bodyPr/>
                    <a:lstStyle/>
                    <a:p>
                      <a:pPr marL="0" marR="0" algn="ctr">
                        <a:spcBef>
                          <a:spcPts val="0"/>
                        </a:spcBef>
                        <a:spcAft>
                          <a:spcPts val="600"/>
                        </a:spcAft>
                      </a:pPr>
                      <a:r>
                        <a:rPr lang="fr-FR" sz="1700" b="1" baseline="30000">
                          <a:effectLst/>
                        </a:rPr>
                        <a:t>222</a:t>
                      </a:r>
                      <a:r>
                        <a:rPr lang="fr-FR" sz="1700" b="1">
                          <a:effectLst/>
                        </a:rPr>
                        <a:t>Rn</a:t>
                      </a:r>
                      <a:endParaRPr lang="en-US" sz="1700" b="1">
                        <a:effectLst/>
                        <a:latin typeface="Times New Roman" panose="02020603050405020304" pitchFamily="18" charset="0"/>
                        <a:ea typeface="Malgun Gothic" panose="020B0503020000020004" pitchFamily="34" charset="-127"/>
                      </a:endParaRPr>
                    </a:p>
                  </a:txBody>
                  <a:tcPr marL="0" marR="0" marT="0" marB="0" anchor="b"/>
                </a:tc>
                <a:tc>
                  <a:txBody>
                    <a:bodyPr/>
                    <a:lstStyle/>
                    <a:p>
                      <a:pPr marL="0" marR="0" algn="ctr">
                        <a:spcBef>
                          <a:spcPts val="0"/>
                        </a:spcBef>
                        <a:spcAft>
                          <a:spcPts val="600"/>
                        </a:spcAft>
                      </a:pPr>
                      <a:r>
                        <a:rPr lang="fr-FR" sz="1700" b="1" baseline="30000">
                          <a:effectLst/>
                        </a:rPr>
                        <a:t>220</a:t>
                      </a:r>
                      <a:r>
                        <a:rPr lang="fr-FR" sz="1700" b="1">
                          <a:effectLst/>
                        </a:rPr>
                        <a:t>Rn</a:t>
                      </a:r>
                      <a:endParaRPr lang="en-US" sz="1700" b="1">
                        <a:effectLst/>
                        <a:latin typeface="Times New Roman" panose="02020603050405020304" pitchFamily="18" charset="0"/>
                        <a:ea typeface="Malgun Gothic" panose="020B0503020000020004" pitchFamily="34" charset="-127"/>
                      </a:endParaRPr>
                    </a:p>
                  </a:txBody>
                  <a:tcPr marL="0" marR="0" marT="0" marB="0" anchor="b"/>
                </a:tc>
                <a:extLst>
                  <a:ext uri="{0D108BD9-81ED-4DB2-BD59-A6C34878D82A}">
                    <a16:rowId xmlns:a16="http://schemas.microsoft.com/office/drawing/2014/main" val="4016731784"/>
                  </a:ext>
                </a:extLst>
              </a:tr>
              <a:tr h="321857">
                <a:tc>
                  <a:txBody>
                    <a:bodyPr/>
                    <a:lstStyle/>
                    <a:p>
                      <a:pPr marL="0" marR="0" algn="ctr">
                        <a:spcBef>
                          <a:spcPts val="0"/>
                        </a:spcBef>
                        <a:spcAft>
                          <a:spcPts val="600"/>
                        </a:spcAft>
                      </a:pPr>
                      <a:r>
                        <a:rPr lang="fr-FR" sz="1700" b="1">
                          <a:effectLst/>
                        </a:rPr>
                        <a:t>Adamawa</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2.5</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dirty="0">
                          <a:effectLst/>
                        </a:rPr>
                        <a:t>0.8-</a:t>
                      </a:r>
                      <a:r>
                        <a:rPr lang="fr-FR" sz="1700" b="1" dirty="0">
                          <a:solidFill>
                            <a:srgbClr val="FF0000"/>
                          </a:solidFill>
                          <a:effectLst/>
                        </a:rPr>
                        <a:t>10.2</a:t>
                      </a:r>
                      <a:endParaRPr lang="en-US" sz="1700" b="1" dirty="0">
                        <a:solidFill>
                          <a:srgbClr val="FF0000"/>
                        </a:solidFill>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017004742"/>
                  </a:ext>
                </a:extLst>
              </a:tr>
              <a:tr h="321857">
                <a:tc>
                  <a:txBody>
                    <a:bodyPr/>
                    <a:lstStyle/>
                    <a:p>
                      <a:pPr marL="0" marR="0" algn="ctr">
                        <a:spcBef>
                          <a:spcPts val="0"/>
                        </a:spcBef>
                        <a:spcAft>
                          <a:spcPts val="600"/>
                        </a:spcAft>
                      </a:pPr>
                      <a:r>
                        <a:rPr lang="fr-FR" sz="1700" b="1">
                          <a:effectLst/>
                        </a:rPr>
                        <a:t>Centre</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0.9</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0.06-4.5</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299988222"/>
                  </a:ext>
                </a:extLst>
              </a:tr>
              <a:tr h="321857">
                <a:tc>
                  <a:txBody>
                    <a:bodyPr/>
                    <a:lstStyle/>
                    <a:p>
                      <a:pPr marL="0" marR="0" algn="ctr">
                        <a:spcBef>
                          <a:spcPts val="0"/>
                        </a:spcBef>
                        <a:spcAft>
                          <a:spcPts val="600"/>
                        </a:spcAft>
                      </a:pPr>
                      <a:r>
                        <a:rPr lang="fr-FR" sz="1700" b="1">
                          <a:effectLst/>
                        </a:rPr>
                        <a:t>East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1.5</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2</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0.5-5.7</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0.13-4</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715521368"/>
                  </a:ext>
                </a:extLst>
              </a:tr>
              <a:tr h="321857">
                <a:tc>
                  <a:txBody>
                    <a:bodyPr/>
                    <a:lstStyle/>
                    <a:p>
                      <a:pPr marL="0" marR="0" algn="ctr">
                        <a:spcBef>
                          <a:spcPts val="0"/>
                        </a:spcBef>
                        <a:spcAft>
                          <a:spcPts val="600"/>
                        </a:spcAft>
                      </a:pPr>
                      <a:r>
                        <a:rPr lang="fr-FR" sz="1700" b="1">
                          <a:effectLst/>
                        </a:rPr>
                        <a:t>Far North</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3</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1.2-4</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4190179134"/>
                  </a:ext>
                </a:extLst>
              </a:tr>
              <a:tr h="321857">
                <a:tc>
                  <a:txBody>
                    <a:bodyPr/>
                    <a:lstStyle/>
                    <a:p>
                      <a:pPr marL="0" marR="0" algn="ctr">
                        <a:spcBef>
                          <a:spcPts val="0"/>
                        </a:spcBef>
                        <a:spcAft>
                          <a:spcPts val="600"/>
                        </a:spcAft>
                      </a:pPr>
                      <a:r>
                        <a:rPr lang="fr-FR" sz="1700" b="1">
                          <a:effectLst/>
                        </a:rPr>
                        <a:t>Littoral</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1.8</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1</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0.05-8.2</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a:effectLst/>
                        </a:rPr>
                        <a:t>0.3-3</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306758856"/>
                  </a:ext>
                </a:extLst>
              </a:tr>
              <a:tr h="321857">
                <a:tc>
                  <a:txBody>
                    <a:bodyPr/>
                    <a:lstStyle/>
                    <a:p>
                      <a:pPr marL="0" marR="0" algn="ctr">
                        <a:spcBef>
                          <a:spcPts val="0"/>
                        </a:spcBef>
                        <a:spcAft>
                          <a:spcPts val="600"/>
                        </a:spcAft>
                      </a:pPr>
                      <a:r>
                        <a:rPr lang="fr-FR" sz="1700" b="1">
                          <a:effectLst/>
                        </a:rPr>
                        <a:t>North</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0.9</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fr-FR" sz="1700" b="1">
                          <a:effectLst/>
                        </a:rPr>
                        <a:t>1.8</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dirty="0">
                          <a:effectLst/>
                        </a:rPr>
                        <a:t>0.07-</a:t>
                      </a:r>
                      <a:r>
                        <a:rPr lang="fr-FR" sz="1700" b="1" dirty="0">
                          <a:solidFill>
                            <a:srgbClr val="FF0000"/>
                          </a:solidFill>
                          <a:effectLst/>
                        </a:rPr>
                        <a:t>43</a:t>
                      </a:r>
                      <a:endParaRPr lang="en-US" sz="1700" b="1" dirty="0">
                        <a:solidFill>
                          <a:srgbClr val="FF0000"/>
                        </a:solidFill>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fr-FR" sz="1700" b="1" dirty="0">
                          <a:effectLst/>
                        </a:rPr>
                        <a:t>0.34-</a:t>
                      </a:r>
                      <a:r>
                        <a:rPr lang="fr-FR" sz="1700" b="1" dirty="0">
                          <a:solidFill>
                            <a:srgbClr val="FF0000"/>
                          </a:solidFill>
                          <a:effectLst/>
                        </a:rPr>
                        <a:t>6.2</a:t>
                      </a:r>
                      <a:endParaRPr lang="en-US" sz="1700" b="1" dirty="0">
                        <a:solidFill>
                          <a:srgbClr val="FF0000"/>
                        </a:solidFill>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529111809"/>
                  </a:ext>
                </a:extLst>
              </a:tr>
              <a:tr h="321857">
                <a:tc>
                  <a:txBody>
                    <a:bodyPr/>
                    <a:lstStyle/>
                    <a:p>
                      <a:pPr marL="0" marR="0" algn="ctr">
                        <a:spcBef>
                          <a:spcPts val="0"/>
                        </a:spcBef>
                        <a:spcAft>
                          <a:spcPts val="600"/>
                        </a:spcAft>
                      </a:pPr>
                      <a:r>
                        <a:rPr lang="fr-FR" sz="1700" b="1">
                          <a:effectLst/>
                        </a:rPr>
                        <a:t>North West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598446592"/>
                  </a:ext>
                </a:extLst>
              </a:tr>
              <a:tr h="321857">
                <a:tc>
                  <a:txBody>
                    <a:bodyPr/>
                    <a:lstStyle/>
                    <a:p>
                      <a:pPr marL="0" marR="0" algn="ctr">
                        <a:spcBef>
                          <a:spcPts val="0"/>
                        </a:spcBef>
                        <a:spcAft>
                          <a:spcPts val="600"/>
                        </a:spcAft>
                      </a:pPr>
                      <a:r>
                        <a:rPr lang="en-US" sz="1700" b="1">
                          <a:effectLst/>
                        </a:rPr>
                        <a:t>South</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2.1</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2.2</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dirty="0">
                          <a:effectLst/>
                        </a:rPr>
                        <a:t>0.4-</a:t>
                      </a:r>
                      <a:r>
                        <a:rPr lang="en-US" sz="1700" b="1" dirty="0">
                          <a:solidFill>
                            <a:srgbClr val="FF0000"/>
                          </a:solidFill>
                          <a:effectLst/>
                        </a:rPr>
                        <a:t>50</a:t>
                      </a:r>
                      <a:endParaRPr lang="en-US" sz="1700" b="1" dirty="0">
                        <a:solidFill>
                          <a:srgbClr val="FF0000"/>
                        </a:solidFill>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dirty="0">
                          <a:effectLst/>
                        </a:rPr>
                        <a:t>0.08-</a:t>
                      </a:r>
                      <a:r>
                        <a:rPr lang="en-US" sz="1700" b="1" dirty="0">
                          <a:solidFill>
                            <a:srgbClr val="FF0000"/>
                          </a:solidFill>
                          <a:effectLst/>
                        </a:rPr>
                        <a:t>8</a:t>
                      </a:r>
                      <a:endParaRPr lang="en-US" sz="1700" b="1" dirty="0">
                        <a:solidFill>
                          <a:srgbClr val="FF0000"/>
                        </a:solidFill>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459865705"/>
                  </a:ext>
                </a:extLst>
              </a:tr>
              <a:tr h="321857">
                <a:tc>
                  <a:txBody>
                    <a:bodyPr/>
                    <a:lstStyle/>
                    <a:p>
                      <a:pPr marL="0" marR="0" algn="ctr">
                        <a:spcBef>
                          <a:spcPts val="0"/>
                        </a:spcBef>
                        <a:spcAft>
                          <a:spcPts val="600"/>
                        </a:spcAft>
                      </a:pPr>
                      <a:r>
                        <a:rPr lang="en-US" sz="1700" b="1">
                          <a:effectLst/>
                        </a:rPr>
                        <a:t>South West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dirty="0">
                          <a:effectLst/>
                        </a:rPr>
                        <a:t>-</a:t>
                      </a:r>
                      <a:endParaRPr lang="en-US" sz="1700" b="1" dirty="0">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3610140418"/>
                  </a:ext>
                </a:extLst>
              </a:tr>
              <a:tr h="321857">
                <a:tc>
                  <a:txBody>
                    <a:bodyPr/>
                    <a:lstStyle/>
                    <a:p>
                      <a:pPr marL="0" marR="0" algn="ctr">
                        <a:spcBef>
                          <a:spcPts val="0"/>
                        </a:spcBef>
                        <a:spcAft>
                          <a:spcPts val="600"/>
                        </a:spcAft>
                      </a:pPr>
                      <a:r>
                        <a:rPr lang="en-US" sz="1700" b="1">
                          <a:effectLst/>
                        </a:rPr>
                        <a:t>West</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2.6</a:t>
                      </a:r>
                      <a:endParaRPr lang="en-US" sz="1700" b="1">
                        <a:effectLst/>
                        <a:latin typeface="Times New Roman" panose="02020603050405020304" pitchFamily="18" charset="0"/>
                        <a:ea typeface="Malgun Gothic" panose="020B0503020000020004" pitchFamily="34" charset="-127"/>
                      </a:endParaRPr>
                    </a:p>
                  </a:txBody>
                  <a:tcPr marL="9525" marR="9525" marT="9525" marB="0"/>
                </a:tc>
                <a:tc>
                  <a:txBody>
                    <a:bodyPr/>
                    <a:lstStyle/>
                    <a:p>
                      <a:pPr marL="0" marR="0" algn="ctr">
                        <a:spcBef>
                          <a:spcPts val="0"/>
                        </a:spcBef>
                        <a:spcAft>
                          <a:spcPts val="600"/>
                        </a:spcAft>
                      </a:pPr>
                      <a:r>
                        <a:rPr lang="en-US" sz="1700" b="1">
                          <a:effectLst/>
                        </a:rPr>
                        <a:t>-</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a:effectLst/>
                        </a:rPr>
                        <a:t>0.6-10</a:t>
                      </a:r>
                      <a:endParaRPr lang="en-US" sz="1700" b="1">
                        <a:effectLst/>
                        <a:latin typeface="Times New Roman" panose="02020603050405020304" pitchFamily="18" charset="0"/>
                        <a:ea typeface="Malgun Gothic" panose="020B0503020000020004" pitchFamily="34" charset="-127"/>
                      </a:endParaRPr>
                    </a:p>
                  </a:txBody>
                  <a:tcPr marL="0" marR="0" marT="0" marB="0"/>
                </a:tc>
                <a:tc>
                  <a:txBody>
                    <a:bodyPr/>
                    <a:lstStyle/>
                    <a:p>
                      <a:pPr marL="0" marR="0" algn="ctr">
                        <a:spcBef>
                          <a:spcPts val="0"/>
                        </a:spcBef>
                        <a:spcAft>
                          <a:spcPts val="600"/>
                        </a:spcAft>
                      </a:pPr>
                      <a:r>
                        <a:rPr lang="en-US" sz="1700" b="1" dirty="0">
                          <a:effectLst/>
                        </a:rPr>
                        <a:t>-</a:t>
                      </a:r>
                      <a:endParaRPr lang="en-US" sz="1700" b="1" dirty="0">
                        <a:effectLst/>
                        <a:latin typeface="Times New Roman" panose="02020603050405020304" pitchFamily="18" charset="0"/>
                        <a:ea typeface="Malgun Gothic" panose="020B0503020000020004" pitchFamily="34" charset="-127"/>
                      </a:endParaRPr>
                    </a:p>
                  </a:txBody>
                  <a:tcPr marL="0" marR="0" marT="0" marB="0"/>
                </a:tc>
                <a:extLst>
                  <a:ext uri="{0D108BD9-81ED-4DB2-BD59-A6C34878D82A}">
                    <a16:rowId xmlns:a16="http://schemas.microsoft.com/office/drawing/2014/main" val="635883120"/>
                  </a:ext>
                </a:extLst>
              </a:tr>
            </a:tbl>
          </a:graphicData>
        </a:graphic>
      </p:graphicFrame>
      <p:sp>
        <p:nvSpPr>
          <p:cNvPr id="6" name="Espace réservé du contenu 5"/>
          <p:cNvSpPr>
            <a:spLocks noGrp="1"/>
          </p:cNvSpPr>
          <p:nvPr>
            <p:ph sz="half" idx="2"/>
          </p:nvPr>
        </p:nvSpPr>
        <p:spPr>
          <a:xfrm>
            <a:off x="6172199" y="1825624"/>
            <a:ext cx="5388429" cy="4052661"/>
          </a:xfrm>
        </p:spPr>
        <p:txBody>
          <a:bodyPr>
            <a:noAutofit/>
          </a:bodyPr>
          <a:lstStyle/>
          <a:p>
            <a:pPr marL="0" indent="0">
              <a:buNone/>
            </a:pPr>
            <a:r>
              <a:rPr lang="en-US" sz="2500" dirty="0">
                <a:latin typeface="Times New Roman" panose="02020603050405020304" pitchFamily="18" charset="0"/>
                <a:cs typeface="Times New Roman" panose="02020603050405020304" pitchFamily="18" charset="0"/>
              </a:rPr>
              <a:t>Inhalation dose due to </a:t>
            </a:r>
            <a:r>
              <a:rPr lang="en-US" sz="2500" baseline="30000" dirty="0">
                <a:latin typeface="Times New Roman" panose="02020603050405020304" pitchFamily="18" charset="0"/>
                <a:cs typeface="Times New Roman" panose="02020603050405020304" pitchFamily="18" charset="0"/>
              </a:rPr>
              <a:t>222</a:t>
            </a:r>
            <a:r>
              <a:rPr lang="en-US" sz="2500" dirty="0">
                <a:latin typeface="Times New Roman" panose="02020603050405020304" pitchFamily="18" charset="0"/>
                <a:cs typeface="Times New Roman" panose="02020603050405020304" pitchFamily="18" charset="0"/>
              </a:rPr>
              <a:t>Rn and </a:t>
            </a:r>
            <a:r>
              <a:rPr lang="en-US" sz="2500" baseline="30000" dirty="0">
                <a:latin typeface="Times New Roman" panose="02020603050405020304" pitchFamily="18" charset="0"/>
                <a:cs typeface="Times New Roman" panose="02020603050405020304" pitchFamily="18" charset="0"/>
              </a:rPr>
              <a:t>220</a:t>
            </a:r>
            <a:r>
              <a:rPr lang="en-US" sz="2500" dirty="0">
                <a:latin typeface="Times New Roman" panose="02020603050405020304" pitchFamily="18" charset="0"/>
                <a:cs typeface="Times New Roman" panose="02020603050405020304" pitchFamily="18" charset="0"/>
              </a:rPr>
              <a:t>Rn exposure indoors ranges between 0.06-50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and 0.08-8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p>
          <a:p>
            <a:pPr marL="0" indent="0">
              <a:buNone/>
            </a:pPr>
            <a:r>
              <a:rPr lang="en-US" sz="2500" dirty="0">
                <a:latin typeface="Times New Roman" panose="02020603050405020304" pitchFamily="18" charset="0"/>
                <a:cs typeface="Times New Roman" panose="02020603050405020304" pitchFamily="18" charset="0"/>
              </a:rPr>
              <a:t>The mean value for </a:t>
            </a:r>
            <a:r>
              <a:rPr lang="en-US" sz="2500" baseline="30000" dirty="0">
                <a:latin typeface="Times New Roman" panose="02020603050405020304" pitchFamily="18" charset="0"/>
                <a:cs typeface="Times New Roman" panose="02020603050405020304" pitchFamily="18" charset="0"/>
              </a:rPr>
              <a:t>222</a:t>
            </a:r>
            <a:r>
              <a:rPr lang="en-US" sz="2500" dirty="0">
                <a:latin typeface="Times New Roman" panose="02020603050405020304" pitchFamily="18" charset="0"/>
                <a:cs typeface="Times New Roman" panose="02020603050405020304" pitchFamily="18" charset="0"/>
              </a:rPr>
              <a:t>Rn at the national level is 1.9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higher than the world average value of 1.2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(0.2-10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given by UNSCEAR. </a:t>
            </a:r>
          </a:p>
          <a:p>
            <a:pPr marL="0" indent="0">
              <a:buNone/>
            </a:pPr>
            <a:r>
              <a:rPr lang="en-US" sz="2500" dirty="0">
                <a:latin typeface="Times New Roman" panose="02020603050405020304" pitchFamily="18" charset="0"/>
                <a:cs typeface="Times New Roman" panose="02020603050405020304" pitchFamily="18" charset="0"/>
              </a:rPr>
              <a:t>The mean value of inhalation dose due to Tn exposure indoors is 1.75 mSv.yr</a:t>
            </a:r>
            <a:r>
              <a:rPr lang="en-US" sz="2500" baseline="30000" dirty="0">
                <a:latin typeface="Times New Roman" panose="02020603050405020304" pitchFamily="18" charset="0"/>
                <a:cs typeface="Times New Roman" panose="02020603050405020304" pitchFamily="18" charset="0"/>
              </a:rPr>
              <a:t>-1</a:t>
            </a:r>
            <a:r>
              <a:rPr lang="en-US" sz="2500" dirty="0">
                <a:latin typeface="Times New Roman" panose="02020603050405020304" pitchFamily="18" charset="0"/>
                <a:cs typeface="Times New Roman" panose="02020603050405020304" pitchFamily="18" charset="0"/>
              </a:rPr>
              <a:t>. </a:t>
            </a:r>
          </a:p>
          <a:p>
            <a:pPr marL="0" indent="0">
              <a:buNone/>
            </a:pPr>
            <a:endParaRPr lang="en-US" sz="2500" dirty="0">
              <a:latin typeface="Times New Roman" panose="02020603050405020304" pitchFamily="18" charset="0"/>
              <a:cs typeface="Times New Roman" panose="02020603050405020304" pitchFamily="18" charset="0"/>
            </a:endParaRPr>
          </a:p>
        </p:txBody>
      </p:sp>
      <p:sp>
        <p:nvSpPr>
          <p:cNvPr id="8" name="ZoneTexte 7"/>
          <p:cNvSpPr txBox="1"/>
          <p:nvPr/>
        </p:nvSpPr>
        <p:spPr>
          <a:xfrm>
            <a:off x="3135087" y="1203940"/>
            <a:ext cx="711925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Inhalation dose due to radon and thoron indoors</a:t>
            </a:r>
          </a:p>
        </p:txBody>
      </p:sp>
    </p:spTree>
    <p:extLst>
      <p:ext uri="{BB962C8B-B14F-4D97-AF65-F5344CB8AC3E}">
        <p14:creationId xmlns:p14="http://schemas.microsoft.com/office/powerpoint/2010/main" val="3634003741"/>
      </p:ext>
    </p:extLst>
  </p:cSld>
  <p:clrMapOvr>
    <a:masterClrMapping/>
  </p:clrMapOvr>
  <mc:AlternateContent xmlns:mc="http://schemas.openxmlformats.org/markup-compatibility/2006" xmlns:p14="http://schemas.microsoft.com/office/powerpoint/2010/main">
    <mc:Choice Requires="p14">
      <p:transition spd="slow" p14:dur="2000" advTm="70707"/>
    </mc:Choice>
    <mc:Fallback xmlns="">
      <p:transition spd="slow" advTm="7070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6"/>
            <a:ext cx="10515600" cy="901972"/>
          </a:xfrm>
        </p:spPr>
        <p:txBody>
          <a:bodyPr/>
          <a:lstStyle/>
          <a:p>
            <a:pPr algn="ctr"/>
            <a:r>
              <a:rPr lang="en-US" b="1" dirty="0">
                <a:latin typeface="Times New Roman" panose="02020603050405020304" pitchFamily="18" charset="0"/>
                <a:cs typeface="Times New Roman" panose="02020603050405020304" pitchFamily="18" charset="0"/>
              </a:rPr>
              <a:t>Results and discussion</a:t>
            </a:r>
          </a:p>
        </p:txBody>
      </p:sp>
      <p:sp>
        <p:nvSpPr>
          <p:cNvPr id="6" name="Espace réservé du contenu 5"/>
          <p:cNvSpPr>
            <a:spLocks noGrp="1"/>
          </p:cNvSpPr>
          <p:nvPr>
            <p:ph idx="1"/>
          </p:nvPr>
        </p:nvSpPr>
        <p:spPr>
          <a:xfrm>
            <a:off x="838200" y="1825625"/>
            <a:ext cx="9704294" cy="4522924"/>
          </a:xfrm>
        </p:spPr>
        <p:txBody>
          <a:bodyPr>
            <a:noAutofit/>
          </a:bodyPr>
          <a:lstStyle/>
          <a:p>
            <a:r>
              <a:rPr lang="en-US" sz="3000" dirty="0">
                <a:latin typeface="Times New Roman" panose="02020603050405020304" pitchFamily="18" charset="0"/>
                <a:cs typeface="Times New Roman" panose="02020603050405020304" pitchFamily="18" charset="0"/>
              </a:rPr>
              <a:t>The contribution of Tn to inhalation dose due to Rn and Tn exposure ranges between 12–67, 3–80, 7–70 and 7–60% in the North, South, East and Littoral regions </a:t>
            </a:r>
            <a:r>
              <a:rPr lang="en-US" sz="3000" dirty="0" smtClean="0">
                <a:latin typeface="Times New Roman" panose="02020603050405020304" pitchFamily="18" charset="0"/>
                <a:cs typeface="Times New Roman" panose="02020603050405020304" pitchFamily="18" charset="0"/>
              </a:rPr>
              <a:t>respectively.</a:t>
            </a:r>
          </a:p>
          <a:p>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a:t>
            </a:r>
            <a:r>
              <a:rPr lang="en-US" sz="3000" dirty="0" smtClean="0">
                <a:latin typeface="Times New Roman" panose="02020603050405020304" pitchFamily="18" charset="0"/>
                <a:cs typeface="Times New Roman" panose="02020603050405020304" pitchFamily="18" charset="0"/>
              </a:rPr>
              <a:t>he </a:t>
            </a:r>
            <a:r>
              <a:rPr lang="en-US" sz="3000" dirty="0">
                <a:latin typeface="Times New Roman" panose="02020603050405020304" pitchFamily="18" charset="0"/>
                <a:cs typeface="Times New Roman" panose="02020603050405020304" pitchFamily="18" charset="0"/>
              </a:rPr>
              <a:t>corresponding average values </a:t>
            </a:r>
            <a:r>
              <a:rPr lang="en-US" sz="3000" dirty="0" smtClean="0">
                <a:latin typeface="Times New Roman" panose="02020603050405020304" pitchFamily="18" charset="0"/>
                <a:cs typeface="Times New Roman" panose="02020603050405020304" pitchFamily="18" charset="0"/>
              </a:rPr>
              <a:t>are 49</a:t>
            </a:r>
            <a:r>
              <a:rPr lang="en-US" sz="3000" dirty="0">
                <a:latin typeface="Times New Roman" panose="02020603050405020304" pitchFamily="18" charset="0"/>
                <a:cs typeface="Times New Roman" panose="02020603050405020304" pitchFamily="18" charset="0"/>
              </a:rPr>
              <a:t>, 53, 31 and 26</a:t>
            </a:r>
            <a:r>
              <a:rPr lang="en-US" sz="3000" dirty="0" smtClean="0">
                <a:latin typeface="Times New Roman" panose="02020603050405020304" pitchFamily="18" charset="0"/>
                <a:cs typeface="Times New Roman" panose="02020603050405020304" pitchFamily="18" charset="0"/>
              </a:rPr>
              <a:t>% respectively.</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It clearly highlights the importance to consider Tn in inhalation dose assessment of Rn to avoid biased results in epidemiological studies. </a:t>
            </a:r>
          </a:p>
          <a:p>
            <a:pPr marL="0" indent="0">
              <a:buNone/>
            </a:pPr>
            <a:endParaRPr lang="en-US" sz="3000" dirty="0" smtClean="0">
              <a:latin typeface="Times New Roman" panose="02020603050405020304" pitchFamily="18" charset="0"/>
              <a:cs typeface="Times New Roman" panose="02020603050405020304" pitchFamily="18" charset="0"/>
            </a:endParaRPr>
          </a:p>
        </p:txBody>
      </p:sp>
      <p:sp>
        <p:nvSpPr>
          <p:cNvPr id="7" name="ZoneTexte 6"/>
          <p:cNvSpPr txBox="1"/>
          <p:nvPr/>
        </p:nvSpPr>
        <p:spPr>
          <a:xfrm>
            <a:off x="3043647" y="1267098"/>
            <a:ext cx="711925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Inhalation dose due to radon and thoron indoors</a:t>
            </a:r>
          </a:p>
        </p:txBody>
      </p:sp>
    </p:spTree>
    <p:extLst>
      <p:ext uri="{BB962C8B-B14F-4D97-AF65-F5344CB8AC3E}">
        <p14:creationId xmlns:p14="http://schemas.microsoft.com/office/powerpoint/2010/main" val="2546333767"/>
      </p:ext>
    </p:extLst>
  </p:cSld>
  <p:clrMapOvr>
    <a:masterClrMapping/>
  </p:clrMapOvr>
  <mc:AlternateContent xmlns:mc="http://schemas.openxmlformats.org/markup-compatibility/2006" xmlns:p14="http://schemas.microsoft.com/office/powerpoint/2010/main">
    <mc:Choice Requires="p14">
      <p:transition spd="slow" p14:dur="2000" advTm="63908"/>
    </mc:Choice>
    <mc:Fallback xmlns="">
      <p:transition spd="slow" advTm="6390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88909"/>
          </a:xfrm>
        </p:spPr>
        <p:txBody>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This result contributes to bring out the urgent need to regulate Tn exposure at the international level</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A reference level combining radon and thoron should be explored.</a:t>
            </a:r>
            <a:endParaRPr lang="en-US" sz="3200" dirty="0">
              <a:latin typeface="Times New Roman" panose="02020603050405020304" pitchFamily="18" charset="0"/>
              <a:cs typeface="Times New Roman" panose="02020603050405020304" pitchFamily="18" charset="0"/>
            </a:endParaRPr>
          </a:p>
          <a:p>
            <a:endParaRPr lang="en-US" sz="3200" dirty="0"/>
          </a:p>
        </p:txBody>
      </p:sp>
      <p:sp>
        <p:nvSpPr>
          <p:cNvPr id="4" name="ZoneTexte 3"/>
          <p:cNvSpPr txBox="1"/>
          <p:nvPr/>
        </p:nvSpPr>
        <p:spPr>
          <a:xfrm>
            <a:off x="3043647" y="1267098"/>
            <a:ext cx="711925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Inhalation dose due to radon and thoron indoors</a:t>
            </a:r>
          </a:p>
        </p:txBody>
      </p:sp>
    </p:spTree>
    <p:extLst>
      <p:ext uri="{BB962C8B-B14F-4D97-AF65-F5344CB8AC3E}">
        <p14:creationId xmlns:p14="http://schemas.microsoft.com/office/powerpoint/2010/main" val="3822643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0" y="1004712"/>
            <a:ext cx="5969176" cy="2957688"/>
          </a:xfrm>
          <a:prstGeom prst="rect">
            <a:avLst/>
          </a:prstGeom>
        </p:spPr>
      </p:pic>
      <p:pic>
        <p:nvPicPr>
          <p:cNvPr id="6" name="Espace réservé du contenu 5"/>
          <p:cNvPicPr>
            <a:picLocks noGrp="1" noChangeAspect="1"/>
          </p:cNvPicPr>
          <p:nvPr>
            <p:ph sz="half" idx="2"/>
          </p:nvPr>
        </p:nvPicPr>
        <p:blipFill>
          <a:blip r:embed="rId3"/>
          <a:stretch>
            <a:fillRect/>
          </a:stretch>
        </p:blipFill>
        <p:spPr>
          <a:xfrm>
            <a:off x="5969176" y="1004712"/>
            <a:ext cx="5940578" cy="3307644"/>
          </a:xfrm>
          <a:prstGeom prst="rect">
            <a:avLst/>
          </a:prstGeom>
        </p:spPr>
      </p:pic>
    </p:spTree>
    <p:extLst>
      <p:ext uri="{BB962C8B-B14F-4D97-AF65-F5344CB8AC3E}">
        <p14:creationId xmlns:p14="http://schemas.microsoft.com/office/powerpoint/2010/main" val="246567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half" idx="1"/>
          </p:nvPr>
        </p:nvPicPr>
        <p:blipFill>
          <a:blip r:embed="rId2"/>
          <a:stretch>
            <a:fillRect/>
          </a:stretch>
        </p:blipFill>
        <p:spPr>
          <a:xfrm>
            <a:off x="0" y="1185335"/>
            <a:ext cx="5950429" cy="3128028"/>
          </a:xfrm>
          <a:prstGeom prst="rect">
            <a:avLst/>
          </a:prstGeom>
        </p:spPr>
      </p:pic>
      <p:pic>
        <p:nvPicPr>
          <p:cNvPr id="5" name="Espace réservé du contenu 4"/>
          <p:cNvPicPr>
            <a:picLocks noGrp="1" noChangeAspect="1"/>
          </p:cNvPicPr>
          <p:nvPr>
            <p:ph sz="half" idx="2"/>
          </p:nvPr>
        </p:nvPicPr>
        <p:blipFill>
          <a:blip r:embed="rId3"/>
          <a:stretch>
            <a:fillRect/>
          </a:stretch>
        </p:blipFill>
        <p:spPr>
          <a:xfrm>
            <a:off x="5950429" y="1185335"/>
            <a:ext cx="5940170" cy="2811864"/>
          </a:xfrm>
          <a:prstGeom prst="rect">
            <a:avLst/>
          </a:prstGeom>
        </p:spPr>
      </p:pic>
    </p:spTree>
    <p:extLst>
      <p:ext uri="{BB962C8B-B14F-4D97-AF65-F5344CB8AC3E}">
        <p14:creationId xmlns:p14="http://schemas.microsoft.com/office/powerpoint/2010/main" val="316377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122635" y="1004712"/>
            <a:ext cx="5942321" cy="3791832"/>
          </a:xfrm>
          <a:prstGeom prst="rect">
            <a:avLst/>
          </a:prstGeom>
        </p:spPr>
      </p:pic>
      <p:pic>
        <p:nvPicPr>
          <p:cNvPr id="6" name="Espace réservé du contenu 5"/>
          <p:cNvPicPr>
            <a:picLocks noGrp="1" noChangeAspect="1"/>
          </p:cNvPicPr>
          <p:nvPr>
            <p:ph sz="half" idx="2"/>
          </p:nvPr>
        </p:nvPicPr>
        <p:blipFill>
          <a:blip r:embed="rId3"/>
          <a:stretch>
            <a:fillRect/>
          </a:stretch>
        </p:blipFill>
        <p:spPr>
          <a:xfrm>
            <a:off x="6064956" y="1004712"/>
            <a:ext cx="5958911" cy="2494844"/>
          </a:xfrm>
          <a:prstGeom prst="rect">
            <a:avLst/>
          </a:prstGeom>
        </p:spPr>
      </p:pic>
    </p:spTree>
    <p:extLst>
      <p:ext uri="{BB962C8B-B14F-4D97-AF65-F5344CB8AC3E}">
        <p14:creationId xmlns:p14="http://schemas.microsoft.com/office/powerpoint/2010/main" val="443877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669268" y="798336"/>
            <a:ext cx="7400421" cy="5083810"/>
          </a:xfrm>
          <a:prstGeom prst="rect">
            <a:avLst/>
          </a:prstGeom>
        </p:spPr>
      </p:pic>
    </p:spTree>
    <p:extLst>
      <p:ext uri="{BB962C8B-B14F-4D97-AF65-F5344CB8AC3E}">
        <p14:creationId xmlns:p14="http://schemas.microsoft.com/office/powerpoint/2010/main" val="219138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3539"/>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Results and discussion</a:t>
            </a:r>
            <a:endParaRPr lang="en-US"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744070" y="2041068"/>
            <a:ext cx="10515600" cy="4351338"/>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effective dose determined directly from thoron and its progeny was compared with the doses estimated using the equilibrium factor </a:t>
            </a:r>
            <a:r>
              <a:rPr lang="en-US" dirty="0" smtClean="0">
                <a:latin typeface="Times New Roman" panose="02020603050405020304" pitchFamily="18" charset="0"/>
                <a:cs typeface="Times New Roman" panose="02020603050405020304" pitchFamily="18" charset="0"/>
              </a:rPr>
              <a:t>(F</a:t>
            </a:r>
            <a:r>
              <a:rPr lang="en-US" baseline="-25000" dirty="0" smtClean="0">
                <a:latin typeface="Times New Roman" panose="02020603050405020304" pitchFamily="18" charset="0"/>
                <a:cs typeface="Times New Roman" panose="02020603050405020304" pitchFamily="18" charset="0"/>
              </a:rPr>
              <a:t>Tn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0.02 given by </a:t>
            </a:r>
            <a:r>
              <a:rPr lang="en-US" dirty="0" smtClean="0">
                <a:latin typeface="Times New Roman" panose="02020603050405020304" pitchFamily="18" charset="0"/>
                <a:cs typeface="Times New Roman" panose="02020603050405020304" pitchFamily="18" charset="0"/>
              </a:rPr>
              <a:t>UNSCEAR.</a:t>
            </a:r>
          </a:p>
          <a:p>
            <a:r>
              <a:rPr lang="en-US" dirty="0" smtClean="0">
                <a:latin typeface="Times New Roman" panose="02020603050405020304" pitchFamily="18" charset="0"/>
                <a:cs typeface="Times New Roman" panose="02020603050405020304" pitchFamily="18" charset="0"/>
              </a:rPr>
              <a:t>Thoron </a:t>
            </a:r>
            <a:r>
              <a:rPr lang="en-US" dirty="0">
                <a:latin typeface="Times New Roman" panose="02020603050405020304" pitchFamily="18" charset="0"/>
                <a:cs typeface="Times New Roman" panose="02020603050405020304" pitchFamily="18" charset="0"/>
              </a:rPr>
              <a:t>effective </a:t>
            </a:r>
            <a:r>
              <a:rPr lang="en-US" dirty="0" smtClean="0">
                <a:latin typeface="Times New Roman" panose="02020603050405020304" pitchFamily="18" charset="0"/>
                <a:cs typeface="Times New Roman" panose="02020603050405020304" pitchFamily="18" charset="0"/>
              </a:rPr>
              <a:t>dose traditionally determined varied </a:t>
            </a:r>
            <a:r>
              <a:rPr lang="en-US" dirty="0">
                <a:latin typeface="Times New Roman" panose="02020603050405020304" pitchFamily="18" charset="0"/>
                <a:cs typeface="Times New Roman" panose="02020603050405020304" pitchFamily="18" charset="0"/>
              </a:rPr>
              <a:t>according to the equilibrium factor used, and remained different from that of the direct measurement which uses EETC.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a:t>
            </a:r>
            <a:r>
              <a:rPr lang="en-US" dirty="0">
                <a:latin typeface="Times New Roman" panose="02020603050405020304" pitchFamily="18" charset="0"/>
                <a:cs typeface="Times New Roman" panose="02020603050405020304" pitchFamily="18" charset="0"/>
              </a:rPr>
              <a:t>, the internal </a:t>
            </a:r>
            <a:r>
              <a:rPr lang="en-US" dirty="0" smtClean="0">
                <a:latin typeface="Times New Roman" panose="02020603050405020304" pitchFamily="18" charset="0"/>
                <a:cs typeface="Times New Roman" panose="02020603050405020304" pitchFamily="18" charset="0"/>
              </a:rPr>
              <a:t>radiation </a:t>
            </a:r>
            <a:r>
              <a:rPr lang="en-US" dirty="0">
                <a:latin typeface="Times New Roman" panose="02020603050405020304" pitchFamily="18" charset="0"/>
                <a:cs typeface="Times New Roman" panose="02020603050405020304" pitchFamily="18" charset="0"/>
              </a:rPr>
              <a:t>dose resulting from the direct measurement seems more realistic. It can better inform about the thoron contribution to the total effective dose due to radon and thoron. The risk of public </a:t>
            </a:r>
            <a:r>
              <a:rPr lang="en-US" dirty="0" smtClean="0">
                <a:latin typeface="Times New Roman" panose="02020603050405020304" pitchFamily="18" charset="0"/>
                <a:cs typeface="Times New Roman" panose="02020603050405020304" pitchFamily="18" charset="0"/>
              </a:rPr>
              <a:t>exposure </a:t>
            </a:r>
            <a:r>
              <a:rPr lang="en-US" dirty="0">
                <a:latin typeface="Times New Roman" panose="02020603050405020304" pitchFamily="18" charset="0"/>
                <a:cs typeface="Times New Roman" panose="02020603050405020304" pitchFamily="18" charset="0"/>
              </a:rPr>
              <a:t>to thoron may therefore be higher than that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radon in many parts of the world if </a:t>
            </a:r>
            <a:r>
              <a:rPr lang="en-US" dirty="0" smtClean="0">
                <a:latin typeface="Times New Roman" panose="02020603050405020304" pitchFamily="18" charset="0"/>
                <a:cs typeface="Times New Roman" panose="02020603050405020304" pitchFamily="18" charset="0"/>
              </a:rPr>
              <a:t>F</a:t>
            </a:r>
            <a:r>
              <a:rPr lang="en-US" baseline="-25000" dirty="0" smtClean="0">
                <a:latin typeface="Times New Roman" panose="02020603050405020304" pitchFamily="18" charset="0"/>
                <a:cs typeface="Times New Roman" panose="02020603050405020304" pitchFamily="18" charset="0"/>
              </a:rPr>
              <a:t>Tn</a:t>
            </a:r>
            <a:r>
              <a:rPr lang="en-US" dirty="0" smtClean="0">
                <a:latin typeface="Times New Roman" panose="02020603050405020304" pitchFamily="18" charset="0"/>
                <a:cs typeface="Times New Roman" panose="02020603050405020304" pitchFamily="18" charset="0"/>
              </a:rPr>
              <a:t>=0.02 is </a:t>
            </a:r>
            <a:r>
              <a:rPr lang="en-US" dirty="0">
                <a:latin typeface="Times New Roman" panose="02020603050405020304" pitchFamily="18" charset="0"/>
                <a:cs typeface="Times New Roman" panose="02020603050405020304" pitchFamily="18" charset="0"/>
              </a:rPr>
              <a:t>no longer used in estimating total effective dose.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study confirms the conclusions of UNSCEAR and ICRP on the important contribution of thoron and its associated progeny in the effective </a:t>
            </a:r>
            <a:r>
              <a:rPr lang="en-US" dirty="0" smtClean="0">
                <a:latin typeface="Times New Roman" panose="02020603050405020304" pitchFamily="18" charset="0"/>
                <a:cs typeface="Times New Roman" panose="02020603050405020304" pitchFamily="18" charset="0"/>
              </a:rPr>
              <a:t>dose.</a:t>
            </a:r>
          </a:p>
        </p:txBody>
      </p:sp>
      <p:sp>
        <p:nvSpPr>
          <p:cNvPr id="4" name="ZoneTexte 3"/>
          <p:cNvSpPr txBox="1"/>
          <p:nvPr/>
        </p:nvSpPr>
        <p:spPr>
          <a:xfrm>
            <a:off x="1107141" y="1048665"/>
            <a:ext cx="9977718" cy="86177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The importance of direct progeny measurements for correct estimation of effective dose due to radon and thoron</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97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88275" y="809929"/>
            <a:ext cx="9650010" cy="5689428"/>
          </a:xfrm>
          <a:prstGeom prst="rect">
            <a:avLst/>
          </a:prstGeom>
        </p:spPr>
      </p:pic>
    </p:spTree>
    <p:extLst>
      <p:ext uri="{BB962C8B-B14F-4D97-AF65-F5344CB8AC3E}">
        <p14:creationId xmlns:p14="http://schemas.microsoft.com/office/powerpoint/2010/main" val="2895862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4224"/>
          </a:xfrm>
        </p:spPr>
        <p:txBody>
          <a:bodyPr/>
          <a:lstStyle/>
          <a:p>
            <a:pPr algn="ctr"/>
            <a:r>
              <a:rPr lang="en-US" b="1" dirty="0">
                <a:latin typeface="Times New Roman" panose="02020603050405020304" pitchFamily="18" charset="0"/>
                <a:cs typeface="Times New Roman" panose="02020603050405020304" pitchFamily="18" charset="0"/>
              </a:rPr>
              <a:t>Outline</a:t>
            </a:r>
          </a:p>
        </p:txBody>
      </p:sp>
      <p:sp>
        <p:nvSpPr>
          <p:cNvPr id="3" name="Espace réservé du contenu 2"/>
          <p:cNvSpPr>
            <a:spLocks noGrp="1"/>
          </p:cNvSpPr>
          <p:nvPr>
            <p:ph idx="1"/>
          </p:nvPr>
        </p:nvSpPr>
        <p:spPr>
          <a:xfrm>
            <a:off x="838200" y="1515291"/>
            <a:ext cx="9233263" cy="4661672"/>
          </a:xfrm>
        </p:spPr>
        <p:txBody>
          <a:bodyPr>
            <a:normAutofit fontScale="92500" lnSpcReduction="20000"/>
          </a:bodyPr>
          <a:lstStyle/>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q"/>
            </a:pPr>
            <a:r>
              <a:rPr lang="en-US" b="1" dirty="0" smtClean="0">
                <a:latin typeface="Times New Roman" panose="02020603050405020304" pitchFamily="18" charset="0"/>
                <a:cs typeface="Times New Roman" panose="02020603050405020304" pitchFamily="18" charset="0"/>
              </a:rPr>
              <a:t>Radon measurements and dosimetry</a:t>
            </a:r>
            <a:endParaRPr lang="en-US"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Electret Ionization Chambers (EIC) (</a:t>
            </a:r>
            <a:r>
              <a:rPr lang="en-US" baseline="30000" dirty="0" smtClean="0">
                <a:latin typeface="Times New Roman" panose="02020603050405020304" pitchFamily="18" charset="0"/>
                <a:cs typeface="Times New Roman" panose="02020603050405020304" pitchFamily="18" charset="0"/>
              </a:rPr>
              <a:t>222</a:t>
            </a:r>
            <a:r>
              <a:rPr lang="en-US" dirty="0" smtClean="0">
                <a:latin typeface="Times New Roman" panose="02020603050405020304" pitchFamily="18" charset="0"/>
                <a:cs typeface="Times New Roman" panose="02020603050405020304" pitchFamily="18" charset="0"/>
              </a:rPr>
              <a:t>Rn)</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RADUET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etectors (</a:t>
            </a:r>
            <a:r>
              <a:rPr lang="en-US" baseline="30000" dirty="0" smtClean="0">
                <a:latin typeface="Times New Roman" panose="02020603050405020304" pitchFamily="18" charset="0"/>
                <a:cs typeface="Times New Roman" panose="02020603050405020304" pitchFamily="18" charset="0"/>
              </a:rPr>
              <a:t>222</a:t>
            </a:r>
            <a:r>
              <a:rPr lang="en-US" dirty="0" smtClean="0">
                <a:latin typeface="Times New Roman" panose="02020603050405020304" pitchFamily="18" charset="0"/>
                <a:cs typeface="Times New Roman" panose="02020603050405020304" pitchFamily="18" charset="0"/>
              </a:rPr>
              <a:t>Rn </a:t>
            </a:r>
            <a:r>
              <a:rPr lang="en-US" dirty="0">
                <a:latin typeface="Times New Roman" panose="02020603050405020304" pitchFamily="18" charset="0"/>
                <a:cs typeface="Times New Roman" panose="02020603050405020304" pitchFamily="18" charset="0"/>
              </a:rPr>
              <a:t>and </a:t>
            </a:r>
            <a:r>
              <a:rPr lang="en-US" baseline="30000" dirty="0" smtClean="0">
                <a:latin typeface="Times New Roman" panose="02020603050405020304" pitchFamily="18" charset="0"/>
                <a:cs typeface="Times New Roman" panose="02020603050405020304" pitchFamily="18" charset="0"/>
              </a:rPr>
              <a:t>220</a:t>
            </a:r>
            <a:r>
              <a:rPr lang="en-US" dirty="0" smtClean="0">
                <a:latin typeface="Times New Roman" panose="02020603050405020304" pitchFamily="18" charset="0"/>
                <a:cs typeface="Times New Roman" panose="02020603050405020304" pitchFamily="18" charset="0"/>
              </a:rPr>
              <a:t>Rn)</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Thoron Progeny </a:t>
            </a:r>
            <a:r>
              <a:rPr lang="en-US" dirty="0" smtClean="0">
                <a:latin typeface="Times New Roman" panose="02020603050405020304" pitchFamily="18" charset="0"/>
                <a:cs typeface="Times New Roman" panose="02020603050405020304" pitchFamily="18" charset="0"/>
              </a:rPr>
              <a:t>monitors (</a:t>
            </a:r>
            <a:r>
              <a:rPr lang="en-US" dirty="0" err="1" smtClean="0">
                <a:latin typeface="Times New Roman" panose="02020603050405020304" pitchFamily="18" charset="0"/>
                <a:cs typeface="Times New Roman" panose="02020603050405020304" pitchFamily="18" charset="0"/>
              </a:rPr>
              <a:t>TnP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RADTRAK d</a:t>
            </a:r>
            <a:r>
              <a:rPr lang="en-US" dirty="0" smtClean="0">
                <a:latin typeface="Times New Roman" panose="02020603050405020304" pitchFamily="18" charset="0"/>
                <a:cs typeface="Times New Roman" panose="02020603050405020304" pitchFamily="18" charset="0"/>
              </a:rPr>
              <a:t>etectors (</a:t>
            </a:r>
            <a:r>
              <a:rPr lang="en-US" baseline="30000" dirty="0" smtClean="0">
                <a:latin typeface="Times New Roman" panose="02020603050405020304" pitchFamily="18" charset="0"/>
                <a:cs typeface="Times New Roman" panose="02020603050405020304" pitchFamily="18" charset="0"/>
              </a:rPr>
              <a:t>222</a:t>
            </a:r>
            <a:r>
              <a:rPr lang="en-US" dirty="0" smtClean="0">
                <a:latin typeface="Times New Roman" panose="02020603050405020304" pitchFamily="18" charset="0"/>
                <a:cs typeface="Times New Roman" panose="02020603050405020304" pitchFamily="18" charset="0"/>
              </a:rPr>
              <a:t>Rn)</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Results and Discussion</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Indoor </a:t>
            </a:r>
            <a:r>
              <a:rPr lang="en-US" baseline="30000" dirty="0" smtClean="0">
                <a:latin typeface="Times New Roman" panose="02020603050405020304" pitchFamily="18" charset="0"/>
                <a:cs typeface="Times New Roman" panose="02020603050405020304" pitchFamily="18" charset="0"/>
              </a:rPr>
              <a:t>222</a:t>
            </a:r>
            <a:r>
              <a:rPr lang="en-US" dirty="0" smtClean="0">
                <a:latin typeface="Times New Roman" panose="02020603050405020304" pitchFamily="18" charset="0"/>
                <a:cs typeface="Times New Roman" panose="02020603050405020304" pitchFamily="18" charset="0"/>
              </a:rPr>
              <a:t>Rn, </a:t>
            </a:r>
            <a:r>
              <a:rPr lang="en-US" baseline="30000" dirty="0" smtClean="0">
                <a:latin typeface="Times New Roman" panose="02020603050405020304" pitchFamily="18" charset="0"/>
                <a:cs typeface="Times New Roman" panose="02020603050405020304" pitchFamily="18" charset="0"/>
              </a:rPr>
              <a:t>220</a:t>
            </a:r>
            <a:r>
              <a:rPr lang="en-US" dirty="0" smtClean="0">
                <a:latin typeface="Times New Roman" panose="02020603050405020304" pitchFamily="18" charset="0"/>
                <a:cs typeface="Times New Roman" panose="02020603050405020304" pitchFamily="18" charset="0"/>
              </a:rPr>
              <a:t>Rn and </a:t>
            </a:r>
            <a:r>
              <a:rPr lang="en-US" dirty="0" err="1" smtClean="0">
                <a:latin typeface="Times New Roman" panose="02020603050405020304" pitchFamily="18" charset="0"/>
                <a:cs typeface="Times New Roman" panose="02020603050405020304" pitchFamily="18" charset="0"/>
              </a:rPr>
              <a:t>TnP</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oncentrations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Inhalation </a:t>
            </a:r>
            <a:r>
              <a:rPr lang="en-US" dirty="0" smtClean="0">
                <a:latin typeface="Times New Roman" panose="02020603050405020304" pitchFamily="18" charset="0"/>
                <a:cs typeface="Times New Roman" panose="02020603050405020304" pitchFamily="18" charset="0"/>
              </a:rPr>
              <a:t>dose </a:t>
            </a:r>
            <a:r>
              <a:rPr lang="en-US" dirty="0">
                <a:latin typeface="Times New Roman" panose="02020603050405020304" pitchFamily="18" charset="0"/>
                <a:cs typeface="Times New Roman" panose="02020603050405020304" pitchFamily="18" charset="0"/>
              </a:rPr>
              <a:t>due to </a:t>
            </a:r>
            <a:r>
              <a:rPr lang="en-US" baseline="30000" dirty="0">
                <a:latin typeface="Times New Roman" panose="02020603050405020304" pitchFamily="18" charset="0"/>
                <a:cs typeface="Times New Roman" panose="02020603050405020304" pitchFamily="18" charset="0"/>
              </a:rPr>
              <a:t>222</a:t>
            </a:r>
            <a:r>
              <a:rPr lang="en-US" dirty="0">
                <a:latin typeface="Times New Roman" panose="02020603050405020304" pitchFamily="18" charset="0"/>
                <a:cs typeface="Times New Roman" panose="02020603050405020304" pitchFamily="18" charset="0"/>
              </a:rPr>
              <a:t>Rn and </a:t>
            </a:r>
            <a:r>
              <a:rPr lang="en-US" baseline="30000" dirty="0">
                <a:latin typeface="Times New Roman" panose="02020603050405020304" pitchFamily="18" charset="0"/>
                <a:cs typeface="Times New Roman" panose="02020603050405020304" pitchFamily="18" charset="0"/>
              </a:rPr>
              <a:t>220</a:t>
            </a:r>
            <a:r>
              <a:rPr lang="en-US" dirty="0">
                <a:latin typeface="Times New Roman" panose="02020603050405020304" pitchFamily="18" charset="0"/>
                <a:cs typeface="Times New Roman" panose="02020603050405020304" pitchFamily="18" charset="0"/>
              </a:rPr>
              <a:t>Rn </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Importance </a:t>
            </a:r>
            <a:r>
              <a:rPr lang="en-US" dirty="0">
                <a:latin typeface="Times New Roman" panose="02020603050405020304" pitchFamily="18" charset="0"/>
                <a:cs typeface="Times New Roman" panose="02020603050405020304" pitchFamily="18" charset="0"/>
              </a:rPr>
              <a:t>of direct </a:t>
            </a:r>
            <a:r>
              <a:rPr lang="en-US" dirty="0" smtClean="0">
                <a:latin typeface="Times New Roman" panose="02020603050405020304" pitchFamily="18" charset="0"/>
                <a:cs typeface="Times New Roman" panose="02020603050405020304" pitchFamily="18" charset="0"/>
              </a:rPr>
              <a:t>progeny </a:t>
            </a:r>
            <a:r>
              <a:rPr lang="en-US" dirty="0">
                <a:latin typeface="Times New Roman" panose="02020603050405020304" pitchFamily="18" charset="0"/>
                <a:cs typeface="Times New Roman" panose="02020603050405020304" pitchFamily="18" charset="0"/>
              </a:rPr>
              <a:t>measurements for correct estimation of effective dose due to </a:t>
            </a:r>
            <a:r>
              <a:rPr lang="en-US" baseline="30000" dirty="0" smtClean="0">
                <a:latin typeface="Times New Roman" panose="02020603050405020304" pitchFamily="18" charset="0"/>
                <a:cs typeface="Times New Roman" panose="02020603050405020304" pitchFamily="18" charset="0"/>
              </a:rPr>
              <a:t>222</a:t>
            </a:r>
            <a:r>
              <a:rPr lang="en-US" dirty="0" smtClean="0">
                <a:latin typeface="Times New Roman" panose="02020603050405020304" pitchFamily="18" charset="0"/>
                <a:cs typeface="Times New Roman" panose="02020603050405020304" pitchFamily="18" charset="0"/>
              </a:rPr>
              <a:t>Rn and </a:t>
            </a:r>
            <a:r>
              <a:rPr lang="en-US" baseline="30000" dirty="0" smtClean="0">
                <a:latin typeface="Times New Roman" panose="02020603050405020304" pitchFamily="18" charset="0"/>
                <a:cs typeface="Times New Roman" panose="02020603050405020304" pitchFamily="18" charset="0"/>
              </a:rPr>
              <a:t>220</a:t>
            </a:r>
            <a:r>
              <a:rPr lang="en-US" dirty="0" smtClean="0">
                <a:latin typeface="Times New Roman" panose="02020603050405020304" pitchFamily="18" charset="0"/>
                <a:cs typeface="Times New Roman" panose="02020603050405020304" pitchFamily="18" charset="0"/>
              </a:rPr>
              <a:t>Rn</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Rn </a:t>
            </a:r>
            <a:r>
              <a:rPr lang="en-US" dirty="0" smtClean="0">
                <a:latin typeface="Times New Roman" panose="02020603050405020304" pitchFamily="18" charset="0"/>
                <a:cs typeface="Times New Roman" panose="02020603050405020304" pitchFamily="18" charset="0"/>
              </a:rPr>
              <a:t>Regulation </a:t>
            </a:r>
            <a:r>
              <a:rPr lang="en-US" dirty="0">
                <a:latin typeface="Times New Roman" panose="02020603050405020304" pitchFamily="18" charset="0"/>
                <a:cs typeface="Times New Roman" panose="02020603050405020304" pitchFamily="18" charset="0"/>
              </a:rPr>
              <a:t>and National Radon Action </a:t>
            </a:r>
            <a:r>
              <a:rPr lang="en-US" dirty="0" smtClean="0">
                <a:latin typeface="Times New Roman" panose="02020603050405020304" pitchFamily="18" charset="0"/>
                <a:cs typeface="Times New Roman" panose="02020603050405020304" pitchFamily="18" charset="0"/>
              </a:rPr>
              <a:t>Plan</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Dosimetry of inhaled </a:t>
            </a:r>
            <a:r>
              <a:rPr lang="en-US" baseline="30000" dirty="0" smtClean="0">
                <a:latin typeface="Times New Roman" panose="02020603050405020304" pitchFamily="18" charset="0"/>
                <a:cs typeface="Times New Roman" panose="02020603050405020304" pitchFamily="18" charset="0"/>
              </a:rPr>
              <a:t>219</a:t>
            </a:r>
            <a:r>
              <a:rPr lang="en-US" dirty="0" smtClean="0">
                <a:latin typeface="Times New Roman" panose="02020603050405020304" pitchFamily="18" charset="0"/>
                <a:cs typeface="Times New Roman" panose="02020603050405020304" pitchFamily="18" charset="0"/>
              </a:rPr>
              <a:t>Rn progeny and uncertainty on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ose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oefficients</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Conclusion and Perspectives</a:t>
            </a:r>
          </a:p>
        </p:txBody>
      </p:sp>
    </p:spTree>
    <p:extLst>
      <p:ext uri="{BB962C8B-B14F-4D97-AF65-F5344CB8AC3E}">
        <p14:creationId xmlns:p14="http://schemas.microsoft.com/office/powerpoint/2010/main" val="466202821"/>
      </p:ext>
    </p:extLst>
  </p:cSld>
  <p:clrMapOvr>
    <a:masterClrMapping/>
  </p:clrMapOvr>
  <mc:AlternateContent xmlns:mc="http://schemas.openxmlformats.org/markup-compatibility/2006" xmlns:p14="http://schemas.microsoft.com/office/powerpoint/2010/main">
    <mc:Choice Requires="p14">
      <p:transition spd="slow" p14:dur="2000" advTm="21085"/>
    </mc:Choice>
    <mc:Fallback xmlns="">
      <p:transition spd="slow" advTm="2108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6684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and discussion</a:t>
            </a:r>
          </a:p>
        </p:txBody>
      </p:sp>
      <p:sp>
        <p:nvSpPr>
          <p:cNvPr id="3" name="Espace réservé du contenu 2"/>
          <p:cNvSpPr>
            <a:spLocks noGrp="1"/>
          </p:cNvSpPr>
          <p:nvPr>
            <p:ph idx="1"/>
          </p:nvPr>
        </p:nvSpPr>
        <p:spPr>
          <a:xfrm>
            <a:off x="1045028" y="1669143"/>
            <a:ext cx="9730547" cy="4301351"/>
          </a:xfrm>
        </p:spPr>
        <p:txBody>
          <a:bodyPr>
            <a:noAutofit/>
          </a:bodyPr>
          <a:lstStyle/>
          <a:p>
            <a:pPr marL="0" indent="0">
              <a:buNone/>
            </a:pPr>
            <a:r>
              <a:rPr lang="es-ES" sz="2500" dirty="0" err="1">
                <a:latin typeface="Times New Roman" panose="02020603050405020304" pitchFamily="18" charset="0"/>
                <a:cs typeface="Times New Roman" panose="02020603050405020304" pitchFamily="18" charset="0"/>
              </a:rPr>
              <a:t>The</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collected</a:t>
            </a:r>
            <a:r>
              <a:rPr lang="es-ES" sz="2500" dirty="0">
                <a:latin typeface="Times New Roman" panose="02020603050405020304" pitchFamily="18" charset="0"/>
                <a:cs typeface="Times New Roman" panose="02020603050405020304" pitchFamily="18" charset="0"/>
              </a:rPr>
              <a:t> data </a:t>
            </a:r>
            <a:r>
              <a:rPr lang="es-ES" sz="2500" dirty="0" err="1">
                <a:latin typeface="Times New Roman" panose="02020603050405020304" pitchFamily="18" charset="0"/>
                <a:cs typeface="Times New Roman" panose="02020603050405020304" pitchFamily="18" charset="0"/>
              </a:rPr>
              <a:t>on</a:t>
            </a:r>
            <a:r>
              <a:rPr lang="es-ES" sz="2500" dirty="0">
                <a:latin typeface="Times New Roman" panose="02020603050405020304" pitchFamily="18" charset="0"/>
                <a:cs typeface="Times New Roman" panose="02020603050405020304" pitchFamily="18" charset="0"/>
              </a:rPr>
              <a:t> Rn </a:t>
            </a:r>
            <a:r>
              <a:rPr lang="es-ES" sz="2500" dirty="0" err="1">
                <a:latin typeface="Times New Roman" panose="02020603050405020304" pitchFamily="18" charset="0"/>
                <a:cs typeface="Times New Roman" panose="02020603050405020304" pitchFamily="18" charset="0"/>
              </a:rPr>
              <a:t>using</a:t>
            </a:r>
            <a:r>
              <a:rPr lang="es-ES" sz="2500" dirty="0">
                <a:latin typeface="Times New Roman" panose="02020603050405020304" pitchFamily="18" charset="0"/>
                <a:cs typeface="Times New Roman" panose="02020603050405020304" pitchFamily="18" charset="0"/>
              </a:rPr>
              <a:t> </a:t>
            </a:r>
            <a:r>
              <a:rPr lang="es-ES" sz="2500" dirty="0" err="1" smtClean="0">
                <a:latin typeface="Times New Roman" panose="02020603050405020304" pitchFamily="18" charset="0"/>
                <a:cs typeface="Times New Roman" panose="02020603050405020304" pitchFamily="18" charset="0"/>
              </a:rPr>
              <a:t>EICs</a:t>
            </a:r>
            <a:r>
              <a:rPr lang="es-ES" sz="2500" dirty="0" smtClean="0">
                <a:latin typeface="Times New Roman" panose="02020603050405020304" pitchFamily="18" charset="0"/>
                <a:cs typeface="Times New Roman" panose="02020603050405020304" pitchFamily="18" charset="0"/>
              </a:rPr>
              <a:t> </a:t>
            </a:r>
            <a:r>
              <a:rPr lang="es-ES" sz="2500" dirty="0">
                <a:latin typeface="Times New Roman" panose="02020603050405020304" pitchFamily="18" charset="0"/>
                <a:cs typeface="Times New Roman" panose="02020603050405020304" pitchFamily="18" charset="0"/>
              </a:rPr>
              <a:t>and RADUET </a:t>
            </a:r>
            <a:r>
              <a:rPr lang="es-ES" sz="2500" dirty="0" err="1">
                <a:latin typeface="Times New Roman" panose="02020603050405020304" pitchFamily="18" charset="0"/>
                <a:cs typeface="Times New Roman" panose="02020603050405020304" pitchFamily="18" charset="0"/>
              </a:rPr>
              <a:t>detectors</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helped</a:t>
            </a:r>
            <a:r>
              <a:rPr lang="es-ES" sz="2500" dirty="0">
                <a:latin typeface="Times New Roman" panose="02020603050405020304" pitchFamily="18" charset="0"/>
                <a:cs typeface="Times New Roman" panose="02020603050405020304" pitchFamily="18" charset="0"/>
              </a:rPr>
              <a:t> to </a:t>
            </a:r>
            <a:r>
              <a:rPr lang="es-ES" sz="2500" dirty="0" err="1">
                <a:latin typeface="Times New Roman" panose="02020603050405020304" pitchFamily="18" charset="0"/>
                <a:cs typeface="Times New Roman" panose="02020603050405020304" pitchFamily="18" charset="0"/>
              </a:rPr>
              <a:t>build</a:t>
            </a:r>
            <a:r>
              <a:rPr lang="es-ES" sz="2500" dirty="0">
                <a:latin typeface="Times New Roman" panose="02020603050405020304" pitchFamily="18" charset="0"/>
                <a:cs typeface="Times New Roman" panose="02020603050405020304" pitchFamily="18" charset="0"/>
              </a:rPr>
              <a:t> a </a:t>
            </a:r>
            <a:r>
              <a:rPr lang="es-ES" sz="2500" dirty="0" err="1">
                <a:latin typeface="Times New Roman" panose="02020603050405020304" pitchFamily="18" charset="0"/>
                <a:cs typeface="Times New Roman" panose="02020603050405020304" pitchFamily="18" charset="0"/>
              </a:rPr>
              <a:t>Technical</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Cooperation</a:t>
            </a:r>
            <a:r>
              <a:rPr lang="es-ES" sz="2500" dirty="0">
                <a:latin typeface="Times New Roman" panose="02020603050405020304" pitchFamily="18" charset="0"/>
                <a:cs typeface="Times New Roman" panose="02020603050405020304" pitchFamily="18" charset="0"/>
              </a:rPr>
              <a:t> Project </a:t>
            </a:r>
            <a:r>
              <a:rPr lang="es-ES" sz="2500" dirty="0" err="1">
                <a:latin typeface="Times New Roman" panose="02020603050405020304" pitchFamily="18" charset="0"/>
                <a:cs typeface="Times New Roman" panose="02020603050405020304" pitchFamily="18" charset="0"/>
              </a:rPr>
              <a:t>with</a:t>
            </a:r>
            <a:r>
              <a:rPr lang="es-ES" sz="2500" dirty="0">
                <a:latin typeface="Times New Roman" panose="02020603050405020304" pitchFamily="18" charset="0"/>
                <a:cs typeface="Times New Roman" panose="02020603050405020304" pitchFamily="18" charset="0"/>
              </a:rPr>
              <a:t> IAEA </a:t>
            </a:r>
            <a:r>
              <a:rPr lang="es-ES" sz="2500" dirty="0" err="1">
                <a:latin typeface="Times New Roman" panose="02020603050405020304" pitchFamily="18" charset="0"/>
                <a:cs typeface="Times New Roman" panose="02020603050405020304" pitchFamily="18" charset="0"/>
              </a:rPr>
              <a:t>on</a:t>
            </a:r>
            <a:r>
              <a:rPr lang="es-ES" sz="2500"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Establishing</a:t>
            </a:r>
            <a:r>
              <a:rPr lang="es-ES" sz="2500" i="1" dirty="0">
                <a:latin typeface="Times New Roman" panose="02020603050405020304" pitchFamily="18" charset="0"/>
                <a:cs typeface="Times New Roman" panose="02020603050405020304" pitchFamily="18" charset="0"/>
              </a:rPr>
              <a:t> a </a:t>
            </a:r>
            <a:r>
              <a:rPr lang="es-ES" sz="2500" i="1" dirty="0" err="1">
                <a:latin typeface="Times New Roman" panose="02020603050405020304" pitchFamily="18" charset="0"/>
                <a:cs typeface="Times New Roman" panose="02020603050405020304" pitchFamily="18" charset="0"/>
              </a:rPr>
              <a:t>national</a:t>
            </a:r>
            <a:r>
              <a:rPr lang="es-ES" sz="2500" i="1" dirty="0">
                <a:latin typeface="Times New Roman" panose="02020603050405020304" pitchFamily="18" charset="0"/>
                <a:cs typeface="Times New Roman" panose="02020603050405020304" pitchFamily="18" charset="0"/>
              </a:rPr>
              <a:t> Rn plan </a:t>
            </a:r>
            <a:r>
              <a:rPr lang="es-ES" sz="2500" i="1" dirty="0" err="1">
                <a:latin typeface="Times New Roman" panose="02020603050405020304" pitchFamily="18" charset="0"/>
                <a:cs typeface="Times New Roman" panose="02020603050405020304" pitchFamily="18" charset="0"/>
              </a:rPr>
              <a:t>for</a:t>
            </a:r>
            <a:r>
              <a:rPr lang="es-ES" sz="2500" i="1"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controlling</a:t>
            </a:r>
            <a:r>
              <a:rPr lang="es-ES" sz="2500" i="1"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public</a:t>
            </a:r>
            <a:r>
              <a:rPr lang="es-ES" sz="2500" i="1"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exposure</a:t>
            </a:r>
            <a:r>
              <a:rPr lang="es-ES" sz="2500" i="1" dirty="0">
                <a:latin typeface="Times New Roman" panose="02020603050405020304" pitchFamily="18" charset="0"/>
                <a:cs typeface="Times New Roman" panose="02020603050405020304" pitchFamily="18" charset="0"/>
              </a:rPr>
              <a:t> </a:t>
            </a:r>
            <a:r>
              <a:rPr lang="es-ES" sz="2500" i="1" dirty="0" err="1">
                <a:latin typeface="Times New Roman" panose="02020603050405020304" pitchFamily="18" charset="0"/>
                <a:cs typeface="Times New Roman" panose="02020603050405020304" pitchFamily="18" charset="0"/>
              </a:rPr>
              <a:t>due</a:t>
            </a:r>
            <a:r>
              <a:rPr lang="es-ES" sz="2500" i="1" dirty="0">
                <a:latin typeface="Times New Roman" panose="02020603050405020304" pitchFamily="18" charset="0"/>
                <a:cs typeface="Times New Roman" panose="02020603050405020304" pitchFamily="18" charset="0"/>
              </a:rPr>
              <a:t> to Rn </a:t>
            </a:r>
            <a:r>
              <a:rPr lang="es-ES" sz="2500" i="1" dirty="0" err="1">
                <a:latin typeface="Times New Roman" panose="02020603050405020304" pitchFamily="18" charset="0"/>
                <a:cs typeface="Times New Roman" panose="02020603050405020304" pitchFamily="18" charset="0"/>
              </a:rPr>
              <a:t>indoors</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implemented</a:t>
            </a:r>
            <a:r>
              <a:rPr lang="es-ES" sz="2500" dirty="0">
                <a:latin typeface="Times New Roman" panose="02020603050405020304" pitchFamily="18" charset="0"/>
                <a:cs typeface="Times New Roman" panose="02020603050405020304" pitchFamily="18" charset="0"/>
              </a:rPr>
              <a:t> </a:t>
            </a:r>
            <a:r>
              <a:rPr lang="es-ES" sz="2500" dirty="0" err="1" smtClean="0">
                <a:latin typeface="Times New Roman" panose="02020603050405020304" pitchFamily="18" charset="0"/>
                <a:cs typeface="Times New Roman" panose="02020603050405020304" pitchFamily="18" charset="0"/>
              </a:rPr>
              <a:t>from</a:t>
            </a:r>
            <a:r>
              <a:rPr lang="es-ES" sz="2500" dirty="0" smtClean="0">
                <a:latin typeface="Times New Roman" panose="02020603050405020304" pitchFamily="18" charset="0"/>
                <a:cs typeface="Times New Roman" panose="02020603050405020304" pitchFamily="18" charset="0"/>
              </a:rPr>
              <a:t> 2018 to 2020.</a:t>
            </a:r>
            <a:endParaRPr lang="es-ES" sz="2500" dirty="0">
              <a:latin typeface="Times New Roman" panose="02020603050405020304" pitchFamily="18" charset="0"/>
              <a:cs typeface="Times New Roman" panose="02020603050405020304" pitchFamily="18" charset="0"/>
            </a:endParaRPr>
          </a:p>
          <a:p>
            <a:pPr marL="0" indent="0">
              <a:buNone/>
            </a:pPr>
            <a:r>
              <a:rPr lang="es-ES" sz="2500" b="1" dirty="0" err="1" smtClean="0">
                <a:latin typeface="Times New Roman" panose="02020603050405020304" pitchFamily="18" charset="0"/>
                <a:cs typeface="Times New Roman" panose="02020603050405020304" pitchFamily="18" charset="0"/>
              </a:rPr>
              <a:t>Equipment</a:t>
            </a:r>
            <a:r>
              <a:rPr lang="es-ES" sz="2500" b="1" dirty="0" smtClean="0">
                <a:latin typeface="Times New Roman" panose="02020603050405020304" pitchFamily="18" charset="0"/>
                <a:cs typeface="Times New Roman" panose="02020603050405020304" pitchFamily="18" charset="0"/>
              </a:rPr>
              <a:t> </a:t>
            </a:r>
            <a:r>
              <a:rPr lang="es-ES" sz="2500" b="1" dirty="0" err="1" smtClean="0">
                <a:latin typeface="Times New Roman" panose="02020603050405020304" pitchFamily="18" charset="0"/>
                <a:cs typeface="Times New Roman" panose="02020603050405020304" pitchFamily="18" charset="0"/>
              </a:rPr>
              <a:t>received</a:t>
            </a:r>
            <a:r>
              <a:rPr lang="es-ES" sz="2500" b="1" dirty="0" smtClean="0">
                <a:latin typeface="Times New Roman" panose="02020603050405020304" pitchFamily="18" charset="0"/>
                <a:cs typeface="Times New Roman" panose="02020603050405020304" pitchFamily="18" charset="0"/>
              </a:rPr>
              <a:t> </a:t>
            </a:r>
            <a:r>
              <a:rPr lang="es-ES" sz="2500" b="1" dirty="0" err="1" smtClean="0">
                <a:latin typeface="Times New Roman" panose="02020603050405020304" pitchFamily="18" charset="0"/>
                <a:cs typeface="Times New Roman" panose="02020603050405020304" pitchFamily="18" charset="0"/>
              </a:rPr>
              <a:t>from</a:t>
            </a:r>
            <a:r>
              <a:rPr lang="es-ES" sz="2500" b="1" dirty="0" smtClean="0">
                <a:latin typeface="Times New Roman" panose="02020603050405020304" pitchFamily="18" charset="0"/>
                <a:cs typeface="Times New Roman" panose="02020603050405020304" pitchFamily="18" charset="0"/>
              </a:rPr>
              <a:t> </a:t>
            </a:r>
            <a:r>
              <a:rPr lang="es-ES" sz="2500" b="1" dirty="0" err="1" smtClean="0">
                <a:latin typeface="Times New Roman" panose="02020603050405020304" pitchFamily="18" charset="0"/>
                <a:cs typeface="Times New Roman" panose="02020603050405020304" pitchFamily="18" charset="0"/>
              </a:rPr>
              <a:t>the</a:t>
            </a:r>
            <a:r>
              <a:rPr lang="es-ES" sz="2500" b="1" dirty="0" smtClean="0">
                <a:latin typeface="Times New Roman" panose="02020603050405020304" pitchFamily="18" charset="0"/>
                <a:cs typeface="Times New Roman" panose="02020603050405020304" pitchFamily="18" charset="0"/>
              </a:rPr>
              <a:t> </a:t>
            </a:r>
            <a:r>
              <a:rPr lang="es-ES" sz="2500" b="1" dirty="0" err="1" smtClean="0">
                <a:latin typeface="Times New Roman" panose="02020603050405020304" pitchFamily="18" charset="0"/>
                <a:cs typeface="Times New Roman" panose="02020603050405020304" pitchFamily="18" charset="0"/>
              </a:rPr>
              <a:t>project</a:t>
            </a:r>
            <a:r>
              <a:rPr lang="es-ES" sz="2500" b="1" dirty="0" smtClean="0">
                <a:latin typeface="Times New Roman" panose="02020603050405020304" pitchFamily="18" charset="0"/>
                <a:cs typeface="Times New Roman" panose="02020603050405020304" pitchFamily="18" charset="0"/>
              </a:rPr>
              <a:t>:</a:t>
            </a:r>
          </a:p>
          <a:p>
            <a:r>
              <a:rPr lang="es-ES" sz="2500" dirty="0" smtClean="0">
                <a:latin typeface="Times New Roman" panose="02020603050405020304" pitchFamily="18" charset="0"/>
                <a:cs typeface="Times New Roman" panose="02020603050405020304" pitchFamily="18" charset="0"/>
              </a:rPr>
              <a:t>1500 </a:t>
            </a:r>
            <a:r>
              <a:rPr lang="es-ES" sz="2500" dirty="0" err="1">
                <a:latin typeface="Times New Roman" panose="02020603050405020304" pitchFamily="18" charset="0"/>
                <a:cs typeface="Times New Roman" panose="02020603050405020304" pitchFamily="18" charset="0"/>
              </a:rPr>
              <a:t>radon</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track</a:t>
            </a:r>
            <a:r>
              <a:rPr lang="es-ES" sz="2500" dirty="0">
                <a:latin typeface="Times New Roman" panose="02020603050405020304" pitchFamily="18" charset="0"/>
                <a:cs typeface="Times New Roman" panose="02020603050405020304" pitchFamily="18" charset="0"/>
              </a:rPr>
              <a:t> </a:t>
            </a:r>
            <a:r>
              <a:rPr lang="es-ES" sz="2500" dirty="0" err="1" smtClean="0">
                <a:latin typeface="Times New Roman" panose="02020603050405020304" pitchFamily="18" charset="0"/>
                <a:cs typeface="Times New Roman" panose="02020603050405020304" pitchFamily="18" charset="0"/>
              </a:rPr>
              <a:t>detectors</a:t>
            </a:r>
            <a:r>
              <a:rPr lang="es-ES" sz="2500" dirty="0" smtClean="0">
                <a:latin typeface="Times New Roman" panose="02020603050405020304" pitchFamily="18" charset="0"/>
                <a:cs typeface="Times New Roman" panose="02020603050405020304" pitchFamily="18" charset="0"/>
              </a:rPr>
              <a:t> ;</a:t>
            </a:r>
          </a:p>
          <a:p>
            <a:r>
              <a:rPr lang="es-ES" sz="2500" dirty="0" smtClean="0">
                <a:latin typeface="Times New Roman" panose="02020603050405020304" pitchFamily="18" charset="0"/>
                <a:cs typeface="Times New Roman" panose="02020603050405020304" pitchFamily="18" charset="0"/>
              </a:rPr>
              <a:t>01 </a:t>
            </a:r>
            <a:r>
              <a:rPr lang="es-ES" sz="2500" dirty="0" err="1">
                <a:latin typeface="Times New Roman" panose="02020603050405020304" pitchFamily="18" charset="0"/>
                <a:cs typeface="Times New Roman" panose="02020603050405020304" pitchFamily="18" charset="0"/>
              </a:rPr>
              <a:t>Radon</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calibration</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system</a:t>
            </a:r>
            <a:r>
              <a:rPr lang="es-ES" sz="2500" dirty="0">
                <a:latin typeface="Times New Roman" panose="02020603050405020304" pitchFamily="18" charset="0"/>
                <a:cs typeface="Times New Roman" panose="02020603050405020304" pitchFamily="18" charset="0"/>
              </a:rPr>
              <a:t> </a:t>
            </a:r>
            <a:r>
              <a:rPr lang="es-ES" sz="2500" dirty="0" smtClean="0">
                <a:latin typeface="Times New Roman" panose="02020603050405020304" pitchFamily="18" charset="0"/>
                <a:cs typeface="Times New Roman" panose="02020603050405020304" pitchFamily="18" charset="0"/>
              </a:rPr>
              <a:t>;</a:t>
            </a:r>
          </a:p>
          <a:p>
            <a:r>
              <a:rPr lang="es-ES" sz="2500" dirty="0" smtClean="0">
                <a:latin typeface="Times New Roman" panose="02020603050405020304" pitchFamily="18" charset="0"/>
                <a:cs typeface="Times New Roman" panose="02020603050405020304" pitchFamily="18" charset="0"/>
              </a:rPr>
              <a:t>01 </a:t>
            </a:r>
            <a:r>
              <a:rPr lang="es-ES" sz="2500" dirty="0" err="1" smtClean="0">
                <a:latin typeface="Times New Roman" panose="02020603050405020304" pitchFamily="18" charset="0"/>
                <a:cs typeface="Times New Roman" panose="02020603050405020304" pitchFamily="18" charset="0"/>
              </a:rPr>
              <a:t>Equipment</a:t>
            </a:r>
            <a:r>
              <a:rPr lang="es-ES" sz="2500" dirty="0" smtClean="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for</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radon</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measurements</a:t>
            </a:r>
            <a:r>
              <a:rPr lang="es-ES" sz="2500" dirty="0">
                <a:latin typeface="Times New Roman" panose="02020603050405020304" pitchFamily="18" charset="0"/>
                <a:cs typeface="Times New Roman" panose="02020603050405020304" pitchFamily="18" charset="0"/>
              </a:rPr>
              <a:t> in </a:t>
            </a:r>
            <a:r>
              <a:rPr lang="es-ES" sz="2500" dirty="0" err="1" smtClean="0">
                <a:latin typeface="Times New Roman" panose="02020603050405020304" pitchFamily="18" charset="0"/>
                <a:cs typeface="Times New Roman" panose="02020603050405020304" pitchFamily="18" charset="0"/>
              </a:rPr>
              <a:t>soil</a:t>
            </a:r>
            <a:r>
              <a:rPr lang="es-ES" sz="2500" dirty="0" smtClean="0">
                <a:latin typeface="Times New Roman" panose="02020603050405020304" pitchFamily="18" charset="0"/>
                <a:cs typeface="Times New Roman" panose="02020603050405020304" pitchFamily="18" charset="0"/>
              </a:rPr>
              <a:t> ;</a:t>
            </a:r>
          </a:p>
          <a:p>
            <a:r>
              <a:rPr lang="es-ES" sz="2500" dirty="0" smtClean="0">
                <a:latin typeface="Times New Roman" panose="02020603050405020304" pitchFamily="18" charset="0"/>
                <a:cs typeface="Times New Roman" panose="02020603050405020304" pitchFamily="18" charset="0"/>
              </a:rPr>
              <a:t> 01 I</a:t>
            </a:r>
            <a:r>
              <a:rPr lang="es-ES" sz="2500" i="1" dirty="0" smtClean="0">
                <a:latin typeface="Times New Roman" panose="02020603050405020304" pitchFamily="18" charset="0"/>
                <a:cs typeface="Times New Roman" panose="02020603050405020304" pitchFamily="18" charset="0"/>
              </a:rPr>
              <a:t>n-situ</a:t>
            </a:r>
            <a:r>
              <a:rPr lang="es-ES" sz="2500" dirty="0" smtClean="0">
                <a:latin typeface="Times New Roman" panose="02020603050405020304" pitchFamily="18" charset="0"/>
                <a:cs typeface="Times New Roman" panose="02020603050405020304" pitchFamily="18" charset="0"/>
              </a:rPr>
              <a:t> </a:t>
            </a:r>
            <a:r>
              <a:rPr lang="es-ES" sz="2500" dirty="0">
                <a:latin typeface="Times New Roman" panose="02020603050405020304" pitchFamily="18" charset="0"/>
                <a:cs typeface="Times New Roman" panose="02020603050405020304" pitchFamily="18" charset="0"/>
              </a:rPr>
              <a:t>gamma </a:t>
            </a:r>
            <a:r>
              <a:rPr lang="es-ES" sz="2500" dirty="0" err="1">
                <a:latin typeface="Times New Roman" panose="02020603050405020304" pitchFamily="18" charset="0"/>
                <a:cs typeface="Times New Roman" panose="02020603050405020304" pitchFamily="18" charset="0"/>
              </a:rPr>
              <a:t>spectrometer</a:t>
            </a:r>
            <a:r>
              <a:rPr lang="es-ES" sz="2500" dirty="0">
                <a:latin typeface="Times New Roman" panose="02020603050405020304" pitchFamily="18" charset="0"/>
                <a:cs typeface="Times New Roman" panose="02020603050405020304" pitchFamily="18" charset="0"/>
              </a:rPr>
              <a:t> </a:t>
            </a:r>
            <a:r>
              <a:rPr lang="es-ES" sz="2500" dirty="0" smtClean="0">
                <a:latin typeface="Times New Roman" panose="02020603050405020304" pitchFamily="18" charset="0"/>
                <a:cs typeface="Times New Roman" panose="02020603050405020304" pitchFamily="18" charset="0"/>
              </a:rPr>
              <a:t>;</a:t>
            </a:r>
          </a:p>
          <a:p>
            <a:r>
              <a:rPr lang="es-ES" sz="2500" dirty="0" smtClean="0">
                <a:latin typeface="Times New Roman" panose="02020603050405020304" pitchFamily="18" charset="0"/>
                <a:cs typeface="Times New Roman" panose="02020603050405020304" pitchFamily="18" charset="0"/>
              </a:rPr>
              <a:t>20 </a:t>
            </a:r>
            <a:r>
              <a:rPr lang="es-ES" sz="2500" dirty="0">
                <a:latin typeface="Times New Roman" panose="02020603050405020304" pitchFamily="18" charset="0"/>
                <a:cs typeface="Times New Roman" panose="02020603050405020304" pitchFamily="18" charset="0"/>
              </a:rPr>
              <a:t>integral </a:t>
            </a:r>
            <a:r>
              <a:rPr lang="es-ES" sz="2500" dirty="0" err="1">
                <a:latin typeface="Times New Roman" panose="02020603050405020304" pitchFamily="18" charset="0"/>
                <a:cs typeface="Times New Roman" panose="02020603050405020304" pitchFamily="18" charset="0"/>
              </a:rPr>
              <a:t>radon</a:t>
            </a:r>
            <a:r>
              <a:rPr lang="es-ES" sz="2500" dirty="0">
                <a:latin typeface="Times New Roman" panose="02020603050405020304" pitchFamily="18" charset="0"/>
                <a:cs typeface="Times New Roman" panose="02020603050405020304" pitchFamily="18" charset="0"/>
              </a:rPr>
              <a:t> </a:t>
            </a:r>
            <a:r>
              <a:rPr lang="es-ES" sz="2500" dirty="0" err="1">
                <a:latin typeface="Times New Roman" panose="02020603050405020304" pitchFamily="18" charset="0"/>
                <a:cs typeface="Times New Roman" panose="02020603050405020304" pitchFamily="18" charset="0"/>
              </a:rPr>
              <a:t>monitors</a:t>
            </a:r>
            <a:r>
              <a:rPr lang="es-ES" sz="2500" dirty="0">
                <a:latin typeface="Times New Roman" panose="02020603050405020304" pitchFamily="18" charset="0"/>
                <a:cs typeface="Times New Roman" panose="02020603050405020304" pitchFamily="18" charset="0"/>
              </a:rPr>
              <a:t> </a:t>
            </a:r>
            <a:r>
              <a:rPr lang="es-ES" sz="2500" dirty="0" smtClean="0">
                <a:latin typeface="Times New Roman" panose="02020603050405020304" pitchFamily="18" charset="0"/>
                <a:cs typeface="Times New Roman" panose="02020603050405020304" pitchFamily="18" charset="0"/>
              </a:rPr>
              <a:t>(</a:t>
            </a:r>
            <a:r>
              <a:rPr lang="es-ES" sz="2500" dirty="0" err="1" smtClean="0">
                <a:latin typeface="Times New Roman" panose="02020603050405020304" pitchFamily="18" charset="0"/>
                <a:cs typeface="Times New Roman" panose="02020603050405020304" pitchFamily="18" charset="0"/>
              </a:rPr>
              <a:t>RadonEye</a:t>
            </a:r>
            <a:r>
              <a:rPr lang="es-ES" sz="2500" dirty="0" smtClean="0">
                <a:latin typeface="Times New Roman" panose="02020603050405020304" pitchFamily="18" charset="0"/>
                <a:cs typeface="Times New Roman" panose="02020603050405020304" pitchFamily="18" charset="0"/>
              </a:rPr>
              <a:t>) </a:t>
            </a:r>
            <a:endParaRPr lang="es-ES" sz="2500" dirty="0">
              <a:latin typeface="Times New Roman" panose="02020603050405020304" pitchFamily="18" charset="0"/>
              <a:cs typeface="Times New Roman" panose="02020603050405020304" pitchFamily="18" charset="0"/>
            </a:endParaRPr>
          </a:p>
          <a:p>
            <a:pPr marL="0" indent="0">
              <a:buNone/>
            </a:pPr>
            <a:endParaRPr lang="en-US" sz="25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2351313" y="1088944"/>
            <a:ext cx="790174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Radon regulation and national radon action plan</a:t>
            </a:r>
          </a:p>
        </p:txBody>
      </p:sp>
    </p:spTree>
    <p:extLst>
      <p:ext uri="{BB962C8B-B14F-4D97-AF65-F5344CB8AC3E}">
        <p14:creationId xmlns:p14="http://schemas.microsoft.com/office/powerpoint/2010/main" val="861320280"/>
      </p:ext>
    </p:extLst>
  </p:cSld>
  <p:clrMapOvr>
    <a:masterClrMapping/>
  </p:clrMapOvr>
  <mc:AlternateContent xmlns:mc="http://schemas.openxmlformats.org/markup-compatibility/2006" xmlns:p14="http://schemas.microsoft.com/office/powerpoint/2010/main">
    <mc:Choice Requires="p14">
      <p:transition spd="slow" p14:dur="2000" advTm="67976"/>
    </mc:Choice>
    <mc:Fallback xmlns="">
      <p:transition spd="slow" advTm="6797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00" y="365126"/>
            <a:ext cx="10337800" cy="56720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and discussion</a:t>
            </a:r>
          </a:p>
        </p:txBody>
      </p:sp>
      <p:sp>
        <p:nvSpPr>
          <p:cNvPr id="3" name="Espace réservé du contenu 2"/>
          <p:cNvSpPr>
            <a:spLocks noGrp="1"/>
          </p:cNvSpPr>
          <p:nvPr>
            <p:ph idx="1"/>
          </p:nvPr>
        </p:nvSpPr>
        <p:spPr>
          <a:xfrm>
            <a:off x="838200" y="1574332"/>
            <a:ext cx="9982200" cy="4127221"/>
          </a:xfrm>
        </p:spPr>
        <p:txBody>
          <a:bodyPr>
            <a:normAutofit fontScale="92500" lnSpcReduction="20000"/>
          </a:bodyPr>
          <a:lstStyle/>
          <a:p>
            <a:r>
              <a:rPr lang="es-ES" dirty="0">
                <a:latin typeface="Times New Roman" panose="02020603050405020304" pitchFamily="18" charset="0"/>
                <a:cs typeface="Times New Roman" panose="02020603050405020304" pitchFamily="18" charset="0"/>
              </a:rPr>
              <a:t>Regulation </a:t>
            </a:r>
            <a:r>
              <a:rPr lang="es-ES" dirty="0" err="1">
                <a:latin typeface="Times New Roman" panose="02020603050405020304" pitchFamily="18" charset="0"/>
                <a:cs typeface="Times New Roman" panose="02020603050405020304" pitchFamily="18" charset="0"/>
              </a:rPr>
              <a:t>on</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was</a:t>
            </a:r>
            <a:r>
              <a:rPr lang="es-E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drafted </a:t>
            </a:r>
            <a:r>
              <a:rPr lang="en-US" dirty="0" smtClean="0">
                <a:latin typeface="Times New Roman" panose="02020603050405020304" pitchFamily="18" charset="0"/>
                <a:cs typeface="Times New Roman" panose="02020603050405020304" pitchFamily="18" charset="0"/>
              </a:rPr>
              <a:t>by the regulatory body from </a:t>
            </a:r>
            <a:r>
              <a:rPr lang="en-US" dirty="0">
                <a:latin typeface="Times New Roman" panose="02020603050405020304" pitchFamily="18" charset="0"/>
                <a:cs typeface="Times New Roman" panose="02020603050405020304" pitchFamily="18" charset="0"/>
              </a:rPr>
              <a:t>2019-2020 and the process to adopt it is ongoing. </a:t>
            </a:r>
          </a:p>
          <a:p>
            <a:r>
              <a:rPr lang="en-US" dirty="0">
                <a:latin typeface="Times New Roman" panose="02020603050405020304" pitchFamily="18" charset="0"/>
                <a:cs typeface="Times New Roman" panose="02020603050405020304" pitchFamily="18" charset="0"/>
              </a:rPr>
              <a:t>The national Rn action plan was validated during a national workshop in October 2020 involving all the national stakeholders.</a:t>
            </a:r>
          </a:p>
          <a:p>
            <a:r>
              <a:rPr lang="es-ES" dirty="0">
                <a:latin typeface="Times New Roman" panose="02020603050405020304" pitchFamily="18" charset="0"/>
                <a:cs typeface="Times New Roman" panose="02020603050405020304" pitchFamily="18" charset="0"/>
              </a:rPr>
              <a:t>To </a:t>
            </a:r>
            <a:r>
              <a:rPr lang="es-ES" dirty="0" err="1" smtClean="0">
                <a:latin typeface="Times New Roman" panose="02020603050405020304" pitchFamily="18" charset="0"/>
                <a:cs typeface="Times New Roman" panose="02020603050405020304" pitchFamily="18" charset="0"/>
              </a:rPr>
              <a:t>efficiently</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implement</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the</a:t>
            </a: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young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national</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action</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plan, </a:t>
            </a:r>
            <a:r>
              <a:rPr lang="es-ES" dirty="0" err="1" smtClean="0">
                <a:latin typeface="Times New Roman" panose="02020603050405020304" pitchFamily="18" charset="0"/>
                <a:cs typeface="Times New Roman" panose="02020603050405020304" pitchFamily="18" charset="0"/>
              </a:rPr>
              <a:t>mitigation</a:t>
            </a:r>
            <a:r>
              <a:rPr lang="es-ES" dirty="0" smtClean="0">
                <a:latin typeface="Times New Roman" panose="02020603050405020304" pitchFamily="18" charset="0"/>
                <a:cs typeface="Times New Roman" panose="02020603050405020304" pitchFamily="18" charset="0"/>
              </a:rPr>
              <a:t> of </a:t>
            </a:r>
            <a:r>
              <a:rPr lang="es-ES" dirty="0" err="1">
                <a:latin typeface="Times New Roman" panose="02020603050405020304" pitchFamily="18" charset="0"/>
                <a:cs typeface="Times New Roman" panose="02020603050405020304" pitchFamily="18" charset="0"/>
              </a:rPr>
              <a:t>high</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levels</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houses</a:t>
            </a:r>
            <a:r>
              <a:rPr lang="es-ES" dirty="0">
                <a:latin typeface="Times New Roman" panose="02020603050405020304" pitchFamily="18" charset="0"/>
                <a:cs typeface="Times New Roman" panose="02020603050405020304" pitchFamily="18" charset="0"/>
              </a:rPr>
              <a:t> and </a:t>
            </a:r>
            <a:r>
              <a:rPr lang="es-ES" dirty="0" err="1">
                <a:latin typeface="Times New Roman" panose="02020603050405020304" pitchFamily="18" charset="0"/>
                <a:cs typeface="Times New Roman" panose="02020603050405020304" pitchFamily="18" charset="0"/>
              </a:rPr>
              <a:t>workplaces</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Rn </a:t>
            </a:r>
            <a:r>
              <a:rPr lang="es-ES" dirty="0" err="1" smtClean="0">
                <a:latin typeface="Times New Roman" panose="02020603050405020304" pitchFamily="18" charset="0"/>
                <a:cs typeface="Times New Roman" panose="02020603050405020304" pitchFamily="18" charset="0"/>
              </a:rPr>
              <a:t>prevention</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capacity</a:t>
            </a: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building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on</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risk</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communication</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Rn </a:t>
            </a:r>
            <a:r>
              <a:rPr lang="es-ES" dirty="0" err="1">
                <a:latin typeface="Times New Roman" panose="02020603050405020304" pitchFamily="18" charset="0"/>
                <a:cs typeface="Times New Roman" panose="02020603050405020304" pitchFamily="18" charset="0"/>
              </a:rPr>
              <a:t>regulation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should</a:t>
            </a:r>
            <a:r>
              <a:rPr lang="es-ES" dirty="0">
                <a:latin typeface="Times New Roman" panose="02020603050405020304" pitchFamily="18" charset="0"/>
                <a:cs typeface="Times New Roman" panose="02020603050405020304" pitchFamily="18" charset="0"/>
              </a:rPr>
              <a:t> be </a:t>
            </a:r>
            <a:r>
              <a:rPr lang="es-ES" dirty="0" err="1">
                <a:latin typeface="Times New Roman" panose="02020603050405020304" pitchFamily="18" charset="0"/>
                <a:cs typeface="Times New Roman" panose="02020603050405020304" pitchFamily="18" charset="0"/>
              </a:rPr>
              <a:t>strengthened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taken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into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account</a:t>
            </a:r>
            <a:r>
              <a:rPr lang="es-E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 new project on </a:t>
            </a:r>
            <a:r>
              <a:rPr lang="es-ES" i="1" dirty="0" err="1">
                <a:latin typeface="Times New Roman" panose="02020603050405020304" pitchFamily="18" charset="0"/>
                <a:cs typeface="Times New Roman" panose="02020603050405020304" pitchFamily="18" charset="0"/>
              </a:rPr>
              <a:t>Strengthening</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National</a:t>
            </a:r>
            <a:r>
              <a:rPr lang="es-ES" i="1" dirty="0">
                <a:latin typeface="Times New Roman" panose="02020603050405020304" pitchFamily="18" charset="0"/>
                <a:cs typeface="Times New Roman" panose="02020603050405020304" pitchFamily="18" charset="0"/>
              </a:rPr>
              <a:t> Rn </a:t>
            </a:r>
            <a:r>
              <a:rPr lang="es-ES" i="1" dirty="0" err="1">
                <a:latin typeface="Times New Roman" panose="02020603050405020304" pitchFamily="18" charset="0"/>
                <a:cs typeface="Times New Roman" panose="02020603050405020304" pitchFamily="18" charset="0"/>
              </a:rPr>
              <a:t>Action</a:t>
            </a:r>
            <a:r>
              <a:rPr lang="es-ES" i="1" dirty="0">
                <a:latin typeface="Times New Roman" panose="02020603050405020304" pitchFamily="18" charset="0"/>
                <a:cs typeface="Times New Roman" panose="02020603050405020304" pitchFamily="18" charset="0"/>
              </a:rPr>
              <a:t> Plan to </a:t>
            </a:r>
            <a:r>
              <a:rPr lang="es-ES" i="1" dirty="0" err="1">
                <a:latin typeface="Times New Roman" panose="02020603050405020304" pitchFamily="18" charset="0"/>
                <a:cs typeface="Times New Roman" panose="02020603050405020304" pitchFamily="18" charset="0"/>
              </a:rPr>
              <a:t>Mitigate</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Public</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Exposure</a:t>
            </a:r>
            <a:r>
              <a:rPr lang="es-ES" i="1" dirty="0">
                <a:latin typeface="Times New Roman" panose="02020603050405020304" pitchFamily="18" charset="0"/>
                <a:cs typeface="Times New Roman" panose="02020603050405020304" pitchFamily="18" charset="0"/>
              </a:rPr>
              <a:t> to Rn in </a:t>
            </a:r>
            <a:r>
              <a:rPr lang="es-ES" i="1" dirty="0" err="1">
                <a:latin typeface="Times New Roman" panose="02020603050405020304" pitchFamily="18" charset="0"/>
                <a:cs typeface="Times New Roman" panose="02020603050405020304" pitchFamily="18" charset="0"/>
              </a:rPr>
              <a:t>Dwellings</a:t>
            </a:r>
            <a:r>
              <a:rPr lang="es-ES" i="1" dirty="0">
                <a:latin typeface="Times New Roman" panose="02020603050405020304" pitchFamily="18" charset="0"/>
                <a:cs typeface="Times New Roman" panose="02020603050405020304" pitchFamily="18" charset="0"/>
              </a:rPr>
              <a:t> and at </a:t>
            </a:r>
            <a:r>
              <a:rPr lang="es-ES" i="1" dirty="0" err="1">
                <a:latin typeface="Times New Roman" panose="02020603050405020304" pitchFamily="18" charset="0"/>
                <a:cs typeface="Times New Roman" panose="02020603050405020304" pitchFamily="18" charset="0"/>
              </a:rPr>
              <a:t>Workplaces</a:t>
            </a:r>
            <a:r>
              <a:rPr lang="es-ES" i="1" dirty="0">
                <a:latin typeface="Times New Roman" panose="02020603050405020304" pitchFamily="18" charset="0"/>
                <a:cs typeface="Times New Roman" panose="02020603050405020304" pitchFamily="18" charset="0"/>
              </a:rPr>
              <a:t> in </a:t>
            </a:r>
            <a:r>
              <a:rPr lang="es-ES" i="1" dirty="0" err="1">
                <a:latin typeface="Times New Roman" panose="02020603050405020304" pitchFamily="18" charset="0"/>
                <a:cs typeface="Times New Roman" panose="02020603050405020304" pitchFamily="18" charset="0"/>
              </a:rPr>
              <a:t>Cameroon</a:t>
            </a:r>
            <a:r>
              <a:rPr lang="es-ES" b="1" dirty="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will</a:t>
            </a:r>
            <a:r>
              <a:rPr lang="es-ES" dirty="0" smtClean="0">
                <a:latin typeface="Times New Roman" panose="02020603050405020304" pitchFamily="18" charset="0"/>
                <a:cs typeface="Times New Roman" panose="02020603050405020304" pitchFamily="18" charset="0"/>
              </a:rPr>
              <a:t> be </a:t>
            </a:r>
            <a:r>
              <a:rPr lang="es-ES" dirty="0" err="1" smtClean="0">
                <a:latin typeface="Times New Roman" panose="02020603050405020304" pitchFamily="18" charset="0"/>
                <a:cs typeface="Times New Roman" panose="02020603050405020304" pitchFamily="18" charset="0"/>
              </a:rPr>
              <a:t>launched</a:t>
            </a: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shortly</a:t>
            </a:r>
            <a:r>
              <a:rPr lang="es-E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within the framework of </a:t>
            </a:r>
            <a:r>
              <a:rPr lang="en-US" dirty="0" smtClean="0">
                <a:latin typeface="Times New Roman" panose="02020603050405020304" pitchFamily="18" charset="0"/>
                <a:cs typeface="Times New Roman" panose="02020603050405020304" pitchFamily="18" charset="0"/>
              </a:rPr>
              <a:t>2022-2023 </a:t>
            </a:r>
            <a:r>
              <a:rPr lang="en-US" dirty="0">
                <a:latin typeface="Times New Roman" panose="02020603050405020304" pitchFamily="18" charset="0"/>
                <a:cs typeface="Times New Roman" panose="02020603050405020304" pitchFamily="18" charset="0"/>
              </a:rPr>
              <a:t>IAEA TC Cycle.</a:t>
            </a:r>
          </a:p>
        </p:txBody>
      </p:sp>
      <p:sp>
        <p:nvSpPr>
          <p:cNvPr id="4" name="ZoneTexte 3"/>
          <p:cNvSpPr txBox="1"/>
          <p:nvPr/>
        </p:nvSpPr>
        <p:spPr>
          <a:xfrm>
            <a:off x="2891757" y="932330"/>
            <a:ext cx="6831874"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Radon regulation and national radon action plan</a:t>
            </a:r>
          </a:p>
        </p:txBody>
      </p:sp>
    </p:spTree>
    <p:extLst>
      <p:ext uri="{BB962C8B-B14F-4D97-AF65-F5344CB8AC3E}">
        <p14:creationId xmlns:p14="http://schemas.microsoft.com/office/powerpoint/2010/main" val="751363149"/>
      </p:ext>
    </p:extLst>
  </p:cSld>
  <p:clrMapOvr>
    <a:masterClrMapping/>
  </p:clrMapOvr>
  <mc:AlternateContent xmlns:mc="http://schemas.openxmlformats.org/markup-compatibility/2006" xmlns:p14="http://schemas.microsoft.com/office/powerpoint/2010/main">
    <mc:Choice Requires="p14">
      <p:transition spd="slow" p14:dur="2000" advTm="67763"/>
    </mc:Choice>
    <mc:Fallback xmlns="">
      <p:transition spd="slow" advTm="6776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27652"/>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200" y="1476624"/>
            <a:ext cx="10515600" cy="4707131"/>
          </a:xfrm>
        </p:spPr>
        <p:txBody>
          <a:bodyPr>
            <a:norm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inhalation </a:t>
            </a:r>
            <a:r>
              <a:rPr lang="en-US" dirty="0" smtClean="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actinon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progeny provided the highest dose to the lungs and ET airways.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calculations indicated that the most exposed region of the lung tissues for </a:t>
            </a:r>
            <a:r>
              <a:rPr lang="en-US" baseline="30000" dirty="0">
                <a:latin typeface="Times New Roman" panose="02020603050405020304" pitchFamily="18" charset="0"/>
                <a:cs typeface="Times New Roman" panose="02020603050405020304" pitchFamily="18" charset="0"/>
              </a:rPr>
              <a:t>211</a:t>
            </a:r>
            <a:r>
              <a:rPr lang="en-US" dirty="0">
                <a:latin typeface="Times New Roman" panose="02020603050405020304" pitchFamily="18" charset="0"/>
                <a:cs typeface="Times New Roman" panose="02020603050405020304" pitchFamily="18" charset="0"/>
              </a:rPr>
              <a:t>Pb was the bronchial for the unattached and attached fractions respectively for particle size of 1 nm and 500 nm and the bronchiolar for the attached fraction of 60 nm.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 most exposed region of the lung tissues for </a:t>
            </a:r>
            <a:r>
              <a:rPr lang="en-US" baseline="30000" dirty="0">
                <a:latin typeface="Times New Roman" panose="02020603050405020304" pitchFamily="18" charset="0"/>
                <a:cs typeface="Times New Roman" panose="02020603050405020304" pitchFamily="18" charset="0"/>
              </a:rPr>
              <a:t>211</a:t>
            </a:r>
            <a:r>
              <a:rPr lang="en-US" dirty="0">
                <a:latin typeface="Times New Roman" panose="02020603050405020304" pitchFamily="18" charset="0"/>
                <a:cs typeface="Times New Roman" panose="02020603050405020304" pitchFamily="18" charset="0"/>
              </a:rPr>
              <a:t>Bi was bronchiolar for unattached fraction (1nm) and bronchiole for attached fractions (60 nm and 500 nm particles size). </a:t>
            </a:r>
            <a:endParaRPr lang="en-US" dirty="0" smtClean="0">
              <a:latin typeface="Times New Roman" panose="02020603050405020304" pitchFamily="18" charset="0"/>
              <a:cs typeface="Times New Roman" panose="02020603050405020304" pitchFamily="18" charset="0"/>
            </a:endParaRPr>
          </a:p>
        </p:txBody>
      </p:sp>
      <p:sp>
        <p:nvSpPr>
          <p:cNvPr id="4" name="ZoneTexte 3"/>
          <p:cNvSpPr txBox="1"/>
          <p:nvPr/>
        </p:nvSpPr>
        <p:spPr>
          <a:xfrm>
            <a:off x="1854925" y="992778"/>
            <a:ext cx="9222377"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Dosimetry of inhaled </a:t>
            </a:r>
            <a:r>
              <a:rPr lang="en-US" sz="2500" b="1" baseline="30000" dirty="0" smtClean="0">
                <a:latin typeface="Times New Roman" panose="02020603050405020304" pitchFamily="18" charset="0"/>
                <a:cs typeface="Times New Roman" panose="02020603050405020304" pitchFamily="18" charset="0"/>
              </a:rPr>
              <a:t>219</a:t>
            </a:r>
            <a:r>
              <a:rPr lang="en-US" sz="2500" b="1" dirty="0" smtClean="0">
                <a:latin typeface="Times New Roman" panose="02020603050405020304" pitchFamily="18" charset="0"/>
                <a:cs typeface="Times New Roman" panose="02020603050405020304" pitchFamily="18" charset="0"/>
              </a:rPr>
              <a:t>Rn progeny</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359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75846"/>
          </a:xfrm>
        </p:spPr>
        <p:txBody>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 inhalation dose coefficients of </a:t>
            </a:r>
            <a:r>
              <a:rPr lang="en-US" sz="3200" dirty="0" err="1">
                <a:latin typeface="Times New Roman" panose="02020603050405020304" pitchFamily="18" charset="0"/>
                <a:cs typeface="Times New Roman" panose="02020603050405020304" pitchFamily="18" charset="0"/>
              </a:rPr>
              <a:t>actinon</a:t>
            </a:r>
            <a:r>
              <a:rPr lang="en-US" sz="3200" dirty="0">
                <a:latin typeface="Times New Roman" panose="02020603050405020304" pitchFamily="18" charset="0"/>
                <a:cs typeface="Times New Roman" panose="02020603050405020304" pitchFamily="18" charset="0"/>
              </a:rPr>
              <a:t> progeny found in this work were much closer to those of the ICRP 137. </a:t>
            </a:r>
          </a:p>
          <a:p>
            <a:r>
              <a:rPr lang="en-US" sz="3200" dirty="0">
                <a:latin typeface="Times New Roman" panose="02020603050405020304" pitchFamily="18" charset="0"/>
                <a:cs typeface="Times New Roman" panose="02020603050405020304" pitchFamily="18" charset="0"/>
              </a:rPr>
              <a:t>Furthermore, in order to work out the dose conversion coefficient for </a:t>
            </a:r>
            <a:r>
              <a:rPr lang="en-US" sz="3200" dirty="0" err="1">
                <a:latin typeface="Times New Roman" panose="02020603050405020304" pitchFamily="18" charset="0"/>
                <a:cs typeface="Times New Roman" panose="02020603050405020304" pitchFamily="18" charset="0"/>
              </a:rPr>
              <a:t>actinon</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219</a:t>
            </a:r>
            <a:r>
              <a:rPr lang="en-US" sz="3200" dirty="0">
                <a:latin typeface="Times New Roman" panose="02020603050405020304" pitchFamily="18" charset="0"/>
                <a:cs typeface="Times New Roman" panose="02020603050405020304" pitchFamily="18" charset="0"/>
              </a:rPr>
              <a:t>Rn) decay products, a study of activity size distributions and measurement of activity concentration of </a:t>
            </a:r>
            <a:r>
              <a:rPr lang="en-US" sz="3200" dirty="0" err="1">
                <a:latin typeface="Times New Roman" panose="02020603050405020304" pitchFamily="18" charset="0"/>
                <a:cs typeface="Times New Roman" panose="02020603050405020304" pitchFamily="18" charset="0"/>
              </a:rPr>
              <a:t>actinon</a:t>
            </a:r>
            <a:r>
              <a:rPr lang="en-US" sz="3200" dirty="0">
                <a:latin typeface="Times New Roman" panose="02020603050405020304" pitchFamily="18" charset="0"/>
                <a:cs typeface="Times New Roman" panose="02020603050405020304" pitchFamily="18" charset="0"/>
              </a:rPr>
              <a:t> progeny is recommended to be conducted in hospitals during the treatment of prostate cancer metastasis with </a:t>
            </a:r>
            <a:r>
              <a:rPr lang="en-US" sz="3200" baseline="30000" dirty="0">
                <a:latin typeface="Times New Roman" panose="02020603050405020304" pitchFamily="18" charset="0"/>
                <a:cs typeface="Times New Roman" panose="02020603050405020304" pitchFamily="18" charset="0"/>
              </a:rPr>
              <a:t>223</a:t>
            </a:r>
            <a:r>
              <a:rPr lang="en-US" sz="3200" dirty="0">
                <a:latin typeface="Times New Roman" panose="02020603050405020304" pitchFamily="18" charset="0"/>
                <a:cs typeface="Times New Roman" panose="02020603050405020304" pitchFamily="18" charset="0"/>
              </a:rPr>
              <a:t>Ra. </a:t>
            </a:r>
            <a:endParaRPr lang="en-US" sz="3200" b="1"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828799" y="1136471"/>
            <a:ext cx="9222377"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Dosimetry of inhaled </a:t>
            </a:r>
            <a:r>
              <a:rPr lang="en-US" sz="2500" b="1" baseline="30000" dirty="0" smtClean="0">
                <a:latin typeface="Times New Roman" panose="02020603050405020304" pitchFamily="18" charset="0"/>
                <a:cs typeface="Times New Roman" panose="02020603050405020304" pitchFamily="18" charset="0"/>
              </a:rPr>
              <a:t>219</a:t>
            </a:r>
            <a:r>
              <a:rPr lang="en-US" sz="2500" b="1" dirty="0" smtClean="0">
                <a:latin typeface="Times New Roman" panose="02020603050405020304" pitchFamily="18" charset="0"/>
                <a:cs typeface="Times New Roman" panose="02020603050405020304" pitchFamily="18" charset="0"/>
              </a:rPr>
              <a:t>Rn progeny</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906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476103" y="1092232"/>
            <a:ext cx="10402007" cy="4184361"/>
          </a:xfrm>
          <a:prstGeom prst="rect">
            <a:avLst/>
          </a:prstGeom>
        </p:spPr>
      </p:pic>
    </p:spTree>
    <p:extLst>
      <p:ext uri="{BB962C8B-B14F-4D97-AF65-F5344CB8AC3E}">
        <p14:creationId xmlns:p14="http://schemas.microsoft.com/office/powerpoint/2010/main" val="148839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32154"/>
          </a:xfrm>
        </p:spPr>
        <p:txBody>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200" y="1770074"/>
            <a:ext cx="10774680" cy="4604475"/>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Taking </a:t>
            </a:r>
            <a:r>
              <a:rPr lang="en-US" dirty="0">
                <a:latin typeface="Times New Roman" panose="02020603050405020304" pitchFamily="18" charset="0"/>
                <a:cs typeface="Times New Roman" panose="02020603050405020304" pitchFamily="18" charset="0"/>
              </a:rPr>
              <a:t>into account of the Activity Median Thermodynamic Diameter (AMTD) of </a:t>
            </a:r>
            <a:r>
              <a:rPr lang="en-US" dirty="0" smtClean="0">
                <a:latin typeface="Times New Roman" panose="02020603050405020304" pitchFamily="18" charset="0"/>
                <a:cs typeface="Times New Roman" panose="02020603050405020304" pitchFamily="18" charset="0"/>
              </a:rPr>
              <a:t>1 nm </a:t>
            </a:r>
            <a:r>
              <a:rPr lang="en-US" dirty="0">
                <a:latin typeface="Times New Roman" panose="02020603050405020304" pitchFamily="18" charset="0"/>
                <a:cs typeface="Times New Roman" panose="02020603050405020304" pitchFamily="18" charset="0"/>
              </a:rPr>
              <a:t>representing the unattached mode and the Activity Median Aerodynamic Diameters (AMAD) of </a:t>
            </a:r>
            <a:r>
              <a:rPr lang="en-US" dirty="0" smtClean="0">
                <a:latin typeface="Times New Roman" panose="02020603050405020304" pitchFamily="18" charset="0"/>
                <a:cs typeface="Times New Roman" panose="02020603050405020304" pitchFamily="18" charset="0"/>
              </a:rPr>
              <a:t>60 nm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500 nm </a:t>
            </a:r>
            <a:r>
              <a:rPr lang="en-US" dirty="0">
                <a:latin typeface="Times New Roman" panose="02020603050405020304" pitchFamily="18" charset="0"/>
                <a:cs typeface="Times New Roman" panose="02020603050405020304" pitchFamily="18" charset="0"/>
              </a:rPr>
              <a:t>for attached mode, the overall relative uncertainties of inhaled dose coefficients of </a:t>
            </a:r>
            <a:r>
              <a:rPr lang="en-US" baseline="30000" dirty="0" smtClean="0">
                <a:latin typeface="Times New Roman" panose="02020603050405020304" pitchFamily="18" charset="0"/>
                <a:cs typeface="Times New Roman" panose="02020603050405020304" pitchFamily="18" charset="0"/>
              </a:rPr>
              <a:t>211</a:t>
            </a:r>
            <a:r>
              <a:rPr lang="en-US" dirty="0" smtClean="0">
                <a:latin typeface="Times New Roman" panose="02020603050405020304" pitchFamily="18" charset="0"/>
                <a:cs typeface="Times New Roman" panose="02020603050405020304" pitchFamily="18" charset="0"/>
              </a:rPr>
              <a:t>Bi </a:t>
            </a:r>
            <a:r>
              <a:rPr lang="en-US" dirty="0">
                <a:latin typeface="Times New Roman" panose="02020603050405020304" pitchFamily="18" charset="0"/>
                <a:cs typeface="Times New Roman" panose="02020603050405020304" pitchFamily="18" charset="0"/>
              </a:rPr>
              <a:t>and </a:t>
            </a:r>
            <a:r>
              <a:rPr lang="en-US" baseline="30000" dirty="0">
                <a:latin typeface="Times New Roman" panose="02020603050405020304" pitchFamily="18" charset="0"/>
                <a:cs typeface="Times New Roman" panose="02020603050405020304" pitchFamily="18" charset="0"/>
              </a:rPr>
              <a:t>211</a:t>
            </a:r>
            <a:r>
              <a:rPr lang="en-US" dirty="0">
                <a:latin typeface="Times New Roman" panose="02020603050405020304" pitchFamily="18" charset="0"/>
                <a:cs typeface="Times New Roman" panose="02020603050405020304" pitchFamily="18" charset="0"/>
              </a:rPr>
              <a:t>Pb for the reference adult (male and female) </a:t>
            </a:r>
            <a:r>
              <a:rPr lang="en-US" dirty="0" smtClean="0">
                <a:latin typeface="Times New Roman" panose="02020603050405020304" pitchFamily="18" charset="0"/>
                <a:cs typeface="Times New Roman" panose="02020603050405020304" pitchFamily="18" charset="0"/>
              </a:rPr>
              <a:t>in some specific conditions are respectively:</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8.5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8.6%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unattached  particles (AMTD= </a:t>
            </a:r>
            <a:r>
              <a:rPr lang="en-US" dirty="0" smtClean="0">
                <a:latin typeface="Times New Roman" panose="02020603050405020304" pitchFamily="18" charset="0"/>
                <a:cs typeface="Times New Roman" panose="02020603050405020304" pitchFamily="18" charset="0"/>
              </a:rPr>
              <a:t>1 nm) </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9.1% and </a:t>
            </a:r>
            <a:r>
              <a:rPr lang="en-US" dirty="0">
                <a:latin typeface="Times New Roman" panose="02020603050405020304" pitchFamily="18" charset="0"/>
                <a:cs typeface="Times New Roman" panose="02020603050405020304" pitchFamily="18" charset="0"/>
              </a:rPr>
              <a:t>8.7% for attached particles (nucleation mode AMAD= 60 nm</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8.1</a:t>
            </a:r>
            <a:r>
              <a:rPr lang="en-US" dirty="0">
                <a:latin typeface="Times New Roman" panose="02020603050405020304" pitchFamily="18" charset="0"/>
                <a:cs typeface="Times New Roman" panose="02020603050405020304" pitchFamily="18" charset="0"/>
              </a:rPr>
              <a:t>% and 7.7% for attached particles (accumulation mode AMAD= 500 nm</a:t>
            </a:r>
            <a:r>
              <a:rPr lang="en-US" dirty="0" smtClean="0">
                <a:latin typeface="Times New Roman" panose="02020603050405020304" pitchFamily="18" charset="0"/>
                <a:cs typeface="Times New Roman" panose="02020603050405020304" pitchFamily="18" charset="0"/>
              </a:rPr>
              <a:t>).</a:t>
            </a:r>
          </a:p>
        </p:txBody>
      </p:sp>
      <p:sp>
        <p:nvSpPr>
          <p:cNvPr id="4" name="ZoneTexte 3"/>
          <p:cNvSpPr txBox="1"/>
          <p:nvPr/>
        </p:nvSpPr>
        <p:spPr>
          <a:xfrm>
            <a:off x="838200" y="1037920"/>
            <a:ext cx="1031748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Uncertainty on </a:t>
            </a:r>
            <a:r>
              <a:rPr lang="en-US" sz="2800" b="1" dirty="0" smtClean="0">
                <a:latin typeface="Times New Roman" panose="02020603050405020304" pitchFamily="18" charset="0"/>
                <a:cs typeface="Times New Roman" panose="02020603050405020304" pitchFamily="18" charset="0"/>
              </a:rPr>
              <a:t>dose coefficients of </a:t>
            </a:r>
            <a:r>
              <a:rPr lang="en-US" sz="2800" b="1" dirty="0" err="1" smtClean="0">
                <a:latin typeface="Times New Roman" panose="02020603050405020304" pitchFamily="18" charset="0"/>
                <a:cs typeface="Times New Roman" panose="02020603050405020304" pitchFamily="18" charset="0"/>
              </a:rPr>
              <a:t>actinon</a:t>
            </a:r>
            <a:r>
              <a:rPr lang="en-US" sz="2800" b="1" dirty="0" smtClean="0">
                <a:latin typeface="Times New Roman" panose="02020603050405020304" pitchFamily="18" charset="0"/>
                <a:cs typeface="Times New Roman" panose="02020603050405020304" pitchFamily="18" charset="0"/>
              </a:rPr>
              <a:t> progeny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37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41186"/>
          </a:xfrm>
        </p:spPr>
        <p:txBody>
          <a:bodyPr/>
          <a:lstStyle/>
          <a:p>
            <a:pPr algn="ctr"/>
            <a:r>
              <a:rPr lang="en-US" b="1" dirty="0" smtClean="0">
                <a:latin typeface="Times New Roman" panose="02020603050405020304" pitchFamily="18" charset="0"/>
                <a:cs typeface="Times New Roman" panose="02020603050405020304" pitchFamily="18" charset="0"/>
              </a:rPr>
              <a:t>Results and discussion</a:t>
            </a:r>
            <a:endParaRPr lang="en-US"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buNone/>
            </a:pPr>
            <a:r>
              <a:rPr lang="en-US" i="1" dirty="0" smtClean="0">
                <a:latin typeface="Times New Roman" panose="02020603050405020304" pitchFamily="18" charset="0"/>
                <a:cs typeface="Times New Roman" panose="02020603050405020304" pitchFamily="18" charset="0"/>
              </a:rPr>
              <a:t>Specific conditions:</a:t>
            </a:r>
          </a:p>
          <a:p>
            <a:pPr marL="0" indent="0">
              <a:buNone/>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onsidering </a:t>
            </a:r>
            <a:r>
              <a:rPr lang="en-US" dirty="0">
                <a:latin typeface="Times New Roman" panose="02020603050405020304" pitchFamily="18" charset="0"/>
                <a:cs typeface="Times New Roman" panose="02020603050405020304" pitchFamily="18" charset="0"/>
              </a:rPr>
              <a:t>the relative uncertainty on the Specific Absorbed Fractions, the radiation and tissues weighting factor, the number of nuclear transformations per activity intake, and target region fractional weights at 5%, and also considering correlation between SAFs </a:t>
            </a: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5% to take into account the importance of target and source organs. </a:t>
            </a:r>
          </a:p>
          <a:p>
            <a:pPr marL="0" indent="0">
              <a:buNone/>
            </a:pPr>
            <a:r>
              <a:rPr lang="en-US" dirty="0" smtClean="0">
                <a:latin typeface="Times New Roman" panose="02020603050405020304" pitchFamily="18" charset="0"/>
                <a:cs typeface="Times New Roman" panose="02020603050405020304" pitchFamily="18" charset="0"/>
              </a:rPr>
              <a:t>Finally ICRP </a:t>
            </a:r>
            <a:r>
              <a:rPr lang="en-US" dirty="0">
                <a:latin typeface="Times New Roman" panose="02020603050405020304" pitchFamily="18" charset="0"/>
                <a:cs typeface="Times New Roman" panose="02020603050405020304" pitchFamily="18" charset="0"/>
              </a:rPr>
              <a:t>should continue improving </a:t>
            </a:r>
            <a:r>
              <a:rPr lang="en-US" dirty="0" err="1">
                <a:latin typeface="Times New Roman" panose="02020603050405020304" pitchFamily="18" charset="0"/>
                <a:cs typeface="Times New Roman" panose="02020603050405020304" pitchFamily="18" charset="0"/>
              </a:rPr>
              <a:t>biokinetic</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dosimetric</a:t>
            </a:r>
            <a:r>
              <a:rPr lang="en-US" dirty="0">
                <a:latin typeface="Times New Roman" panose="02020603050405020304" pitchFamily="18" charset="0"/>
                <a:cs typeface="Times New Roman" panose="02020603050405020304" pitchFamily="18" charset="0"/>
              </a:rPr>
              <a:t> models to make them more physiological realistic to reduce the above uncertainties. </a:t>
            </a:r>
          </a:p>
          <a:p>
            <a:pPr marL="0" indent="0">
              <a:buNone/>
            </a:pPr>
            <a:endParaRPr lang="en-US" dirty="0"/>
          </a:p>
        </p:txBody>
      </p:sp>
      <p:sp>
        <p:nvSpPr>
          <p:cNvPr id="4" name="Rectangle 3"/>
          <p:cNvSpPr/>
          <p:nvPr/>
        </p:nvSpPr>
        <p:spPr>
          <a:xfrm>
            <a:off x="2494238" y="1227441"/>
            <a:ext cx="7304517" cy="477054"/>
          </a:xfrm>
          <a:prstGeom prst="rect">
            <a:avLst/>
          </a:prstGeom>
        </p:spPr>
        <p:txBody>
          <a:bodyPr wrap="square">
            <a:spAutoFit/>
          </a:bodyPr>
          <a:lstStyle/>
          <a:p>
            <a:pPr algn="ctr"/>
            <a:r>
              <a:rPr lang="en-US" sz="2500" b="1" dirty="0">
                <a:latin typeface="Times New Roman" panose="02020603050405020304" pitchFamily="18" charset="0"/>
                <a:cs typeface="Times New Roman" panose="02020603050405020304" pitchFamily="18" charset="0"/>
              </a:rPr>
              <a:t>Uncertainty on dose </a:t>
            </a:r>
            <a:r>
              <a:rPr lang="en-US" sz="2500" b="1" dirty="0" smtClean="0">
                <a:latin typeface="Times New Roman" panose="02020603050405020304" pitchFamily="18" charset="0"/>
                <a:cs typeface="Times New Roman" panose="02020603050405020304" pitchFamily="18" charset="0"/>
              </a:rPr>
              <a:t>coefficients of </a:t>
            </a:r>
            <a:r>
              <a:rPr lang="en-US" sz="2500" b="1" dirty="0" err="1" smtClean="0">
                <a:latin typeface="Times New Roman" panose="02020603050405020304" pitchFamily="18" charset="0"/>
                <a:cs typeface="Times New Roman" panose="02020603050405020304" pitchFamily="18" charset="0"/>
              </a:rPr>
              <a:t>actinon</a:t>
            </a:r>
            <a:r>
              <a:rPr lang="en-US" sz="2500" b="1" dirty="0" smtClean="0">
                <a:latin typeface="Times New Roman" panose="02020603050405020304" pitchFamily="18" charset="0"/>
                <a:cs typeface="Times New Roman" panose="02020603050405020304" pitchFamily="18" charset="0"/>
              </a:rPr>
              <a:t> progeny</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896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0" y="1054915"/>
            <a:ext cx="10515600" cy="4967061"/>
          </a:xfrm>
        </p:spPr>
        <p:txBody>
          <a:bodyPr>
            <a:noAutofit/>
          </a:bodyPr>
          <a:lstStyle/>
          <a:p>
            <a:pPr marL="0" indent="0">
              <a:buNone/>
            </a:pPr>
            <a:r>
              <a:rPr lang="en-US" sz="3200" b="1" dirty="0" smtClean="0">
                <a:latin typeface="Times New Roman" panose="02020603050405020304" pitchFamily="18" charset="0"/>
                <a:cs typeface="Times New Roman" panose="02020603050405020304" pitchFamily="18" charset="0"/>
              </a:rPr>
              <a:t>Uncertainties on </a:t>
            </a:r>
            <a:r>
              <a:rPr lang="en-US" sz="3200" b="1" dirty="0">
                <a:latin typeface="Times New Roman" panose="02020603050405020304" pitchFamily="18" charset="0"/>
                <a:cs typeface="Times New Roman" panose="02020603050405020304" pitchFamily="18" charset="0"/>
              </a:rPr>
              <a:t>t</a:t>
            </a:r>
            <a:r>
              <a:rPr lang="en-US" sz="3200" b="1" dirty="0" smtClean="0">
                <a:latin typeface="Times New Roman" panose="02020603050405020304" pitchFamily="18" charset="0"/>
                <a:cs typeface="Times New Roman" panose="02020603050405020304" pitchFamily="18" charset="0"/>
              </a:rPr>
              <a:t>he Assessment of Effective Dose Coefficients of </a:t>
            </a:r>
            <a:r>
              <a:rPr lang="en-US" sz="3200" b="1" baseline="30000" dirty="0">
                <a:latin typeface="Times New Roman" panose="02020603050405020304" pitchFamily="18" charset="0"/>
                <a:cs typeface="Times New Roman" panose="02020603050405020304" pitchFamily="18" charset="0"/>
              </a:rPr>
              <a:t>219</a:t>
            </a:r>
            <a:r>
              <a:rPr lang="en-US" sz="3200" b="1" dirty="0">
                <a:latin typeface="Times New Roman" panose="02020603050405020304" pitchFamily="18" charset="0"/>
                <a:cs typeface="Times New Roman" panose="02020603050405020304" pitchFamily="18" charset="0"/>
              </a:rPr>
              <a:t>Rn </a:t>
            </a:r>
            <a:r>
              <a:rPr lang="en-US" sz="3200" b="1" dirty="0" smtClean="0">
                <a:latin typeface="Times New Roman" panose="02020603050405020304" pitchFamily="18" charset="0"/>
                <a:cs typeface="Times New Roman" panose="02020603050405020304" pitchFamily="18" charset="0"/>
              </a:rPr>
              <a:t>Progeny</a:t>
            </a:r>
            <a:endParaRPr lang="en-US" sz="3200" dirty="0">
              <a:latin typeface="Times New Roman" panose="02020603050405020304" pitchFamily="18" charset="0"/>
              <a:cs typeface="Times New Roman" panose="02020603050405020304" pitchFamily="18" charset="0"/>
            </a:endParaRPr>
          </a:p>
          <a:p>
            <a:pPr marL="0" indent="0">
              <a:buNone/>
            </a:pPr>
            <a:r>
              <a:rPr lang="en-US" sz="1500" b="1"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p>
            <a:pPr marL="0" indent="0">
              <a:buNone/>
            </a:pPr>
            <a:r>
              <a:rPr lang="en-US" sz="1500" b="1" dirty="0" err="1">
                <a:latin typeface="Times New Roman" panose="02020603050405020304" pitchFamily="18" charset="0"/>
                <a:cs typeface="Times New Roman" panose="02020603050405020304" pitchFamily="18" charset="0"/>
              </a:rPr>
              <a:t>Atangana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Bingana</a:t>
            </a:r>
            <a:r>
              <a:rPr lang="en-US" sz="1500" b="1" dirty="0">
                <a:latin typeface="Times New Roman" panose="02020603050405020304" pitchFamily="18" charset="0"/>
                <a:cs typeface="Times New Roman" panose="02020603050405020304" pitchFamily="18" charset="0"/>
              </a:rPr>
              <a:t> Martin </a:t>
            </a:r>
            <a:r>
              <a:rPr lang="en-US" sz="1500" b="1" dirty="0" smtClean="0">
                <a:latin typeface="Times New Roman" panose="02020603050405020304" pitchFamily="18" charset="0"/>
                <a:cs typeface="Times New Roman" panose="02020603050405020304" pitchFamily="18" charset="0"/>
              </a:rPr>
              <a:t>Serge</a:t>
            </a:r>
            <a:r>
              <a:rPr lang="en-US" sz="1500" b="1" baseline="30000" dirty="0" smtClean="0">
                <a:latin typeface="Times New Roman" panose="02020603050405020304" pitchFamily="18" charset="0"/>
                <a:cs typeface="Times New Roman" panose="02020603050405020304" pitchFamily="18" charset="0"/>
              </a:rPr>
              <a:t>*</a:t>
            </a:r>
            <a:r>
              <a:rPr lang="en-US" sz="1500"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Hamadou</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Issa</a:t>
            </a:r>
            <a:r>
              <a:rPr lang="en-US" sz="1500" b="1" baseline="30000" dirty="0" smtClean="0">
                <a:latin typeface="Times New Roman" panose="02020603050405020304" pitchFamily="18" charset="0"/>
                <a:cs typeface="Times New Roman" panose="02020603050405020304" pitchFamily="18" charset="0"/>
              </a:rPr>
              <a:t>*</a:t>
            </a:r>
            <a:r>
              <a:rPr lang="en-US" sz="1500"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Saïdou</a:t>
            </a:r>
            <a:r>
              <a:rPr lang="en-US" sz="1500" b="1" baseline="30000" dirty="0">
                <a:latin typeface="Times New Roman" panose="02020603050405020304" pitchFamily="18" charset="0"/>
                <a:cs typeface="Times New Roman" panose="02020603050405020304" pitchFamily="18" charset="0"/>
              </a:rPr>
              <a:t>*, §, </a:t>
            </a:r>
            <a:r>
              <a:rPr lang="en-US" sz="1500" baseline="30000" dirty="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marL="0" indent="0">
              <a:buNone/>
            </a:pPr>
            <a:r>
              <a:rPr lang="en-US" sz="1500" b="1" baseline="3000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p>
            <a:pPr marL="0" indent="0">
              <a:buNone/>
            </a:pPr>
            <a:r>
              <a:rPr lang="en-US" sz="1500" baseline="30000" dirty="0">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Nuclear Physics Laboratory, Faculty of Science, University of Yaoundé I, P.O. Box 812 Yaoundé, Cameroon</a:t>
            </a:r>
          </a:p>
          <a:p>
            <a:pPr marL="0" indent="0">
              <a:buNone/>
            </a:pPr>
            <a:r>
              <a:rPr lang="en-US" sz="1500" dirty="0">
                <a:latin typeface="Times New Roman" panose="02020603050405020304" pitchFamily="18" charset="0"/>
                <a:cs typeface="Times New Roman" panose="02020603050405020304" pitchFamily="18" charset="0"/>
              </a:rPr>
              <a:t> </a:t>
            </a:r>
          </a:p>
          <a:p>
            <a:pPr marL="0" indent="0">
              <a:buNone/>
            </a:pPr>
            <a:r>
              <a:rPr lang="en-US" sz="1500" baseline="30000" dirty="0">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Nuclear Technology Section, Institute of Geological and Mining Research, P.O. Box 4110 Yaoundé, Cameroon</a:t>
            </a:r>
          </a:p>
          <a:p>
            <a:pPr marL="0" indent="0">
              <a:buNone/>
            </a:pPr>
            <a:r>
              <a:rPr lang="en-US" sz="1500" dirty="0">
                <a:latin typeface="Times New Roman" panose="02020603050405020304" pitchFamily="18" charset="0"/>
                <a:cs typeface="Times New Roman" panose="02020603050405020304" pitchFamily="18" charset="0"/>
              </a:rPr>
              <a:t> </a:t>
            </a:r>
          </a:p>
          <a:p>
            <a:pPr marL="0" indent="0">
              <a:buNone/>
            </a:pPr>
            <a:r>
              <a:rPr lang="en-US" sz="1500" baseline="30000" dirty="0">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Corresponding author</a:t>
            </a:r>
          </a:p>
          <a:p>
            <a:pPr marL="0" indent="0">
              <a:buNone/>
            </a:pPr>
            <a:r>
              <a:rPr lang="en-US" sz="1500" dirty="0">
                <a:latin typeface="Times New Roman" panose="02020603050405020304" pitchFamily="18" charset="0"/>
                <a:cs typeface="Times New Roman" panose="02020603050405020304" pitchFamily="18" charset="0"/>
              </a:rPr>
              <a:t>Nuclear Physics Laboratory, Faculty of Science, University of Yaoundé I, P.O. Box 812 Yaoundé, Cameroon.</a:t>
            </a:r>
          </a:p>
          <a:p>
            <a:pPr marL="0" indent="0">
              <a:buNone/>
            </a:pPr>
            <a:r>
              <a:rPr lang="en-US" sz="1500" dirty="0">
                <a:latin typeface="Times New Roman" panose="02020603050405020304" pitchFamily="18" charset="0"/>
                <a:cs typeface="Times New Roman" panose="02020603050405020304" pitchFamily="18" charset="0"/>
              </a:rPr>
              <a:t>Nuclear Technology Section, Institute of Geological and Mining Research, P.O. Box 4110 Yaoundé, Cameroon</a:t>
            </a:r>
          </a:p>
          <a:p>
            <a:pPr marL="0" indent="0">
              <a:buNone/>
            </a:pPr>
            <a:r>
              <a:rPr lang="fr-FR" sz="1500" dirty="0">
                <a:latin typeface="Times New Roman" panose="02020603050405020304" pitchFamily="18" charset="0"/>
                <a:cs typeface="Times New Roman" panose="02020603050405020304" pitchFamily="18" charset="0"/>
              </a:rPr>
              <a:t>E-mail: </a:t>
            </a:r>
            <a:r>
              <a:rPr lang="fr-FR" sz="1500" dirty="0" smtClean="0">
                <a:latin typeface="Times New Roman" panose="02020603050405020304" pitchFamily="18" charset="0"/>
                <a:cs typeface="Times New Roman" panose="02020603050405020304" pitchFamily="18" charset="0"/>
              </a:rPr>
              <a:t>saidous2002@yahoo.fr/ous.saidou@gmail.com</a:t>
            </a:r>
            <a:r>
              <a:rPr lang="en-US" sz="1500" b="1"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327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4927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Conclusion and perspectives</a:t>
            </a:r>
          </a:p>
        </p:txBody>
      </p:sp>
      <p:sp>
        <p:nvSpPr>
          <p:cNvPr id="3" name="Espace réservé du contenu 2"/>
          <p:cNvSpPr>
            <a:spLocks noGrp="1"/>
          </p:cNvSpPr>
          <p:nvPr>
            <p:ph idx="1"/>
          </p:nvPr>
        </p:nvSpPr>
        <p:spPr>
          <a:xfrm>
            <a:off x="838200" y="1219200"/>
            <a:ext cx="9758082" cy="5305777"/>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Rn has been measured </a:t>
            </a:r>
            <a:r>
              <a:rPr lang="en-US" dirty="0" smtClean="0">
                <a:latin typeface="Times New Roman" panose="02020603050405020304" pitchFamily="18" charset="0"/>
                <a:cs typeface="Times New Roman" panose="02020603050405020304" pitchFamily="18" charset="0"/>
              </a:rPr>
              <a:t>in about 2500 </a:t>
            </a:r>
            <a:r>
              <a:rPr lang="en-US" dirty="0">
                <a:latin typeface="Times New Roman" panose="02020603050405020304" pitchFamily="18" charset="0"/>
                <a:cs typeface="Times New Roman" panose="02020603050405020304" pitchFamily="18" charset="0"/>
              </a:rPr>
              <a:t>houses at the national scale. </a:t>
            </a:r>
          </a:p>
          <a:p>
            <a:r>
              <a:rPr lang="en-US" dirty="0">
                <a:latin typeface="Times New Roman" panose="02020603050405020304" pitchFamily="18" charset="0"/>
                <a:cs typeface="Times New Roman" panose="02020603050405020304" pitchFamily="18" charset="0"/>
              </a:rPr>
              <a:t>Collected data brought out the importance to develop Rn regulation and national Rn action plan. </a:t>
            </a:r>
          </a:p>
          <a:p>
            <a:r>
              <a:rPr lang="es-ES" dirty="0" err="1" smtClean="0">
                <a:latin typeface="Times New Roman" panose="02020603050405020304" pitchFamily="18" charset="0"/>
                <a:cs typeface="Times New Roman" panose="02020603050405020304" pitchFamily="18" charset="0"/>
              </a:rPr>
              <a:t>Regulation</a:t>
            </a: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on</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was</a:t>
            </a:r>
            <a:r>
              <a:rPr lang="es-E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drafted and the validation process is ongoing. </a:t>
            </a:r>
          </a:p>
          <a:p>
            <a:r>
              <a:rPr lang="en-US" dirty="0">
                <a:latin typeface="Times New Roman" panose="02020603050405020304" pitchFamily="18" charset="0"/>
                <a:cs typeface="Times New Roman" panose="02020603050405020304" pitchFamily="18" charset="0"/>
              </a:rPr>
              <a:t>The national Rn action plan was validated during a national workshop in 2020 involving all the national stakeholders. </a:t>
            </a:r>
          </a:p>
          <a:p>
            <a:r>
              <a:rPr lang="en-US" dirty="0">
                <a:latin typeface="Times New Roman" panose="02020603050405020304" pitchFamily="18" charset="0"/>
                <a:cs typeface="Times New Roman" panose="02020603050405020304" pitchFamily="18" charset="0"/>
              </a:rPr>
              <a:t>The next step is to make operational the national Rn plan and Rn regulation by emphasizing on Rn-risk </a:t>
            </a:r>
            <a:r>
              <a:rPr lang="en-US" dirty="0" smtClean="0">
                <a:latin typeface="Times New Roman" panose="02020603050405020304" pitchFamily="18" charset="0"/>
                <a:cs typeface="Times New Roman" panose="02020603050405020304" pitchFamily="18" charset="0"/>
              </a:rPr>
              <a:t>communication, Rn mitigation and integration of radon issue in building codes.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Rn-risk mapping will be extended to all the country to locate the Rn prone areas for radiological protection of the public. Rn measurements at workplaces will be considered. </a:t>
            </a:r>
          </a:p>
          <a:p>
            <a:r>
              <a:rPr lang="en-US" dirty="0">
                <a:latin typeface="Times New Roman" panose="02020603050405020304" pitchFamily="18" charset="0"/>
                <a:cs typeface="Times New Roman" panose="02020603050405020304" pitchFamily="18" charset="0"/>
              </a:rPr>
              <a:t>At the international level there is requirement to take into consideration Tn exposure in the regulation of Rn. Thus Tn reference levels </a:t>
            </a:r>
            <a:r>
              <a:rPr lang="en-US" dirty="0" smtClean="0">
                <a:latin typeface="Times New Roman" panose="02020603050405020304" pitchFamily="18" charset="0"/>
                <a:cs typeface="Times New Roman" panose="02020603050405020304" pitchFamily="18" charset="0"/>
              </a:rPr>
              <a:t>or combined Rn-</a:t>
            </a:r>
            <a:r>
              <a:rPr lang="en-US" dirty="0" err="1" smtClean="0">
                <a:latin typeface="Times New Roman" panose="02020603050405020304" pitchFamily="18" charset="0"/>
                <a:cs typeface="Times New Roman" panose="02020603050405020304" pitchFamily="18" charset="0"/>
              </a:rPr>
              <a:t>Tn</a:t>
            </a:r>
            <a:r>
              <a:rPr lang="en-US" dirty="0" smtClean="0">
                <a:latin typeface="Times New Roman" panose="02020603050405020304" pitchFamily="18" charset="0"/>
                <a:cs typeface="Times New Roman" panose="02020603050405020304" pitchFamily="18" charset="0"/>
              </a:rPr>
              <a:t> reference levels should </a:t>
            </a:r>
            <a:r>
              <a:rPr lang="en-US" dirty="0">
                <a:latin typeface="Times New Roman" panose="02020603050405020304" pitchFamily="18" charset="0"/>
                <a:cs typeface="Times New Roman" panose="02020603050405020304" pitchFamily="18" charset="0"/>
              </a:rPr>
              <a:t>be defined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International scientific collaboration will continue and will be </a:t>
            </a:r>
            <a:r>
              <a:rPr lang="en-US" dirty="0" smtClean="0">
                <a:latin typeface="Times New Roman" panose="02020603050405020304" pitchFamily="18" charset="0"/>
                <a:cs typeface="Times New Roman" panose="02020603050405020304" pitchFamily="18" charset="0"/>
              </a:rPr>
              <a:t>strengthened.</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020191"/>
      </p:ext>
    </p:extLst>
  </p:cSld>
  <p:clrMapOvr>
    <a:masterClrMapping/>
  </p:clrMapOvr>
  <mc:AlternateContent xmlns:mc="http://schemas.openxmlformats.org/markup-compatibility/2006" xmlns:p14="http://schemas.microsoft.com/office/powerpoint/2010/main">
    <mc:Choice Requires="p14">
      <p:transition spd="slow" p14:dur="2000" advTm="70552"/>
    </mc:Choice>
    <mc:Fallback xmlns="">
      <p:transition spd="slow" advTm="7055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172" y="2193925"/>
            <a:ext cx="10515600" cy="1325563"/>
          </a:xfrm>
        </p:spPr>
        <p:txBody>
          <a:bodyPr>
            <a:normAutofit/>
          </a:bodyPr>
          <a:lstStyle/>
          <a:p>
            <a:pPr algn="ctr"/>
            <a:r>
              <a:rPr lang="en-US" sz="5000" b="1" dirty="0">
                <a:latin typeface="Times New Roman" panose="02020603050405020304" pitchFamily="18" charset="0"/>
                <a:cs typeface="Times New Roman" panose="02020603050405020304" pitchFamily="18" charset="0"/>
              </a:rPr>
              <a:t>Thank you for your kind attention</a:t>
            </a:r>
          </a:p>
        </p:txBody>
      </p:sp>
    </p:spTree>
    <p:extLst>
      <p:ext uri="{BB962C8B-B14F-4D97-AF65-F5344CB8AC3E}">
        <p14:creationId xmlns:p14="http://schemas.microsoft.com/office/powerpoint/2010/main" val="3259300168"/>
      </p:ext>
    </p:extLst>
  </p:cSld>
  <p:clrMapOvr>
    <a:masterClrMapping/>
  </p:clrMapOvr>
  <mc:AlternateContent xmlns:mc="http://schemas.openxmlformats.org/markup-compatibility/2006" xmlns:p14="http://schemas.microsoft.com/office/powerpoint/2010/main">
    <mc:Choice Requires="p14">
      <p:transition spd="slow" p14:dur="2000" advTm="4149"/>
    </mc:Choice>
    <mc:Fallback xmlns="">
      <p:transition spd="slow" advTm="414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31074"/>
            <a:ext cx="9296989" cy="556351"/>
          </a:xfrm>
        </p:spPr>
        <p:txBody>
          <a:bodyPr>
            <a:noAutofit/>
          </a:bodyPr>
          <a:lstStyle/>
          <a:p>
            <a:pPr algn="ctr"/>
            <a:r>
              <a:rPr lang="en-US" sz="4000" b="1" dirty="0">
                <a:latin typeface="Times New Roman" panose="02020603050405020304" pitchFamily="18" charset="0"/>
                <a:cs typeface="Times New Roman" panose="02020603050405020304" pitchFamily="18" charset="0"/>
              </a:rPr>
              <a:t>Introduction</a:t>
            </a:r>
          </a:p>
        </p:txBody>
      </p:sp>
      <p:sp>
        <p:nvSpPr>
          <p:cNvPr id="5" name="Espace réservé du texte 4"/>
          <p:cNvSpPr>
            <a:spLocks noGrp="1"/>
          </p:cNvSpPr>
          <p:nvPr>
            <p:ph type="body" sz="half" idx="2"/>
          </p:nvPr>
        </p:nvSpPr>
        <p:spPr>
          <a:xfrm>
            <a:off x="600891" y="1097280"/>
            <a:ext cx="5956663" cy="5185954"/>
          </a:xfrm>
        </p:spPr>
        <p:txBody>
          <a:bodyPr>
            <a:normAutofit fontScale="92500" lnSpcReduction="20000"/>
          </a:bodyPr>
          <a:lstStyle/>
          <a:p>
            <a:pPr marL="342900" indent="-342900">
              <a:buFont typeface="Wingdings" panose="05000000000000000000" pitchFamily="2" charset="2"/>
              <a:buChar char="§"/>
            </a:pPr>
            <a:r>
              <a:rPr lang="es-ES" sz="2000" dirty="0">
                <a:latin typeface="Times New Roman" panose="02020603050405020304" pitchFamily="18" charset="0"/>
                <a:cs typeface="Times New Roman" panose="02020603050405020304" pitchFamily="18" charset="0"/>
              </a:rPr>
              <a:t>Cameroon </a:t>
            </a:r>
            <a:r>
              <a:rPr lang="es-ES" sz="2000" dirty="0" err="1">
                <a:latin typeface="Times New Roman" panose="02020603050405020304" pitchFamily="18" charset="0"/>
                <a:cs typeface="Times New Roman" panose="02020603050405020304" pitchFamily="18" charset="0"/>
              </a:rPr>
              <a:t>is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located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between</a:t>
            </a:r>
            <a:r>
              <a:rPr lang="es-ES" sz="2000" dirty="0">
                <a:latin typeface="Times New Roman" panose="02020603050405020304" pitchFamily="18" charset="0"/>
                <a:cs typeface="Times New Roman" panose="02020603050405020304" pitchFamily="18" charset="0"/>
              </a:rPr>
              <a:t> Central and West </a:t>
            </a:r>
            <a:r>
              <a:rPr lang="es-ES" sz="2000" dirty="0" err="1">
                <a:latin typeface="Times New Roman" panose="02020603050405020304" pitchFamily="18" charset="0"/>
                <a:cs typeface="Times New Roman" panose="02020603050405020304" pitchFamily="18" charset="0"/>
              </a:rPr>
              <a:t>Africa</a:t>
            </a:r>
            <a:r>
              <a:rPr lang="es-ES"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s-ES" sz="2000" dirty="0" err="1">
                <a:latin typeface="Times New Roman" panose="02020603050405020304" pitchFamily="18" charset="0"/>
                <a:cs typeface="Times New Roman" panose="02020603050405020304" pitchFamily="18" charset="0"/>
              </a:rPr>
              <a:t>It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is</a:t>
            </a:r>
            <a:r>
              <a:rPr lang="es-ES" sz="2000" dirty="0">
                <a:latin typeface="Times New Roman" panose="02020603050405020304" pitchFamily="18" charset="0"/>
                <a:cs typeface="Times New Roman" panose="02020603050405020304" pitchFamily="18" charset="0"/>
              </a:rPr>
              <a:t> extended </a:t>
            </a:r>
            <a:r>
              <a:rPr lang="es-ES" sz="2000" dirty="0" err="1">
                <a:latin typeface="Times New Roman" panose="02020603050405020304" pitchFamily="18" charset="0"/>
                <a:cs typeface="Times New Roman" panose="02020603050405020304" pitchFamily="18" charset="0"/>
              </a:rPr>
              <a:t>on</a:t>
            </a:r>
            <a:r>
              <a:rPr lang="es-ES" sz="2000" dirty="0">
                <a:latin typeface="Times New Roman" panose="02020603050405020304" pitchFamily="18" charset="0"/>
                <a:cs typeface="Times New Roman" panose="02020603050405020304" pitchFamily="18" charset="0"/>
              </a:rPr>
              <a:t> 475 000 km</a:t>
            </a:r>
            <a:r>
              <a:rPr lang="es-ES" sz="2000" baseline="30000" dirty="0">
                <a:latin typeface="Times New Roman" panose="02020603050405020304" pitchFamily="18" charset="0"/>
                <a:cs typeface="Times New Roman" panose="02020603050405020304" pitchFamily="18" charset="0"/>
              </a:rPr>
              <a:t>2</a:t>
            </a:r>
            <a:r>
              <a:rPr lang="es-ES" sz="2000" dirty="0">
                <a:latin typeface="Times New Roman" panose="02020603050405020304" pitchFamily="18" charset="0"/>
                <a:cs typeface="Times New Roman" panose="02020603050405020304" pitchFamily="18" charset="0"/>
              </a:rPr>
              <a:t>  and has </a:t>
            </a:r>
            <a:r>
              <a:rPr lang="es-ES" sz="2000" dirty="0" err="1">
                <a:latin typeface="Times New Roman" panose="02020603050405020304" pitchFamily="18" charset="0"/>
                <a:cs typeface="Times New Roman" panose="02020603050405020304" pitchFamily="18" charset="0"/>
              </a:rPr>
              <a:t>about</a:t>
            </a:r>
            <a:r>
              <a:rPr lang="es-ES" sz="2000" dirty="0">
                <a:latin typeface="Times New Roman" panose="02020603050405020304" pitchFamily="18" charset="0"/>
                <a:cs typeface="Times New Roman" panose="02020603050405020304" pitchFamily="18" charset="0"/>
              </a:rPr>
              <a:t> 25 </a:t>
            </a:r>
            <a:r>
              <a:rPr lang="es-ES" sz="2000" dirty="0" err="1">
                <a:latin typeface="Times New Roman" panose="02020603050405020304" pitchFamily="18" charset="0"/>
                <a:cs typeface="Times New Roman" panose="02020603050405020304" pitchFamily="18" charset="0"/>
              </a:rPr>
              <a:t>million</a:t>
            </a: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of </a:t>
            </a:r>
            <a:r>
              <a:rPr lang="es-ES" sz="2000" dirty="0" err="1" smtClean="0">
                <a:latin typeface="Times New Roman" panose="02020603050405020304" pitchFamily="18" charset="0"/>
                <a:cs typeface="Times New Roman" panose="02020603050405020304" pitchFamily="18" charset="0"/>
              </a:rPr>
              <a:t>inhabitants</a:t>
            </a:r>
            <a:r>
              <a:rPr lang="es-ES"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s-ES" sz="2000" dirty="0">
                <a:latin typeface="Times New Roman" panose="02020603050405020304" pitchFamily="18" charset="0"/>
                <a:cs typeface="Times New Roman" panose="02020603050405020304" pitchFamily="18" charset="0"/>
              </a:rPr>
              <a:t>Cameroon has ten </a:t>
            </a:r>
            <a:r>
              <a:rPr lang="es-ES" sz="2000" dirty="0" err="1">
                <a:latin typeface="Times New Roman" panose="02020603050405020304" pitchFamily="18" charset="0"/>
                <a:cs typeface="Times New Roman" panose="02020603050405020304" pitchFamily="18" charset="0"/>
              </a:rPr>
              <a:t>Regions</a:t>
            </a:r>
            <a:r>
              <a:rPr lang="es-ES" sz="2000" dirty="0">
                <a:latin typeface="Times New Roman" panose="02020603050405020304" pitchFamily="18" charset="0"/>
                <a:cs typeface="Times New Roman" panose="02020603050405020304" pitchFamily="18" charset="0"/>
              </a:rPr>
              <a:t> and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most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populated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cities</a:t>
            </a:r>
            <a:r>
              <a:rPr lang="es-ES" sz="2000" dirty="0">
                <a:latin typeface="Times New Roman" panose="02020603050405020304" pitchFamily="18" charset="0"/>
                <a:cs typeface="Times New Roman" panose="02020603050405020304" pitchFamily="18" charset="0"/>
              </a:rPr>
              <a:t> are </a:t>
            </a:r>
            <a:r>
              <a:rPr lang="es-ES" sz="2000" dirty="0" err="1">
                <a:latin typeface="Times New Roman" panose="02020603050405020304" pitchFamily="18" charset="0"/>
                <a:cs typeface="Times New Roman" panose="02020603050405020304" pitchFamily="18" charset="0"/>
              </a:rPr>
              <a:t>Yaoundé</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political</a:t>
            </a:r>
            <a:r>
              <a:rPr lang="es-ES" sz="2000" dirty="0">
                <a:latin typeface="Times New Roman" panose="02020603050405020304" pitchFamily="18" charset="0"/>
                <a:cs typeface="Times New Roman" panose="02020603050405020304" pitchFamily="18" charset="0"/>
              </a:rPr>
              <a:t> capital and </a:t>
            </a:r>
            <a:r>
              <a:rPr lang="es-ES" sz="2000" dirty="0" err="1">
                <a:latin typeface="Times New Roman" panose="02020603050405020304" pitchFamily="18" charset="0"/>
                <a:cs typeface="Times New Roman" panose="02020603050405020304" pitchFamily="18" charset="0"/>
              </a:rPr>
              <a:t>Douala</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economic</a:t>
            </a:r>
            <a:r>
              <a:rPr lang="es-ES" sz="2000" dirty="0">
                <a:latin typeface="Times New Roman" panose="02020603050405020304" pitchFamily="18" charset="0"/>
                <a:cs typeface="Times New Roman" panose="02020603050405020304" pitchFamily="18" charset="0"/>
              </a:rPr>
              <a:t> capital.</a:t>
            </a:r>
          </a:p>
          <a:p>
            <a:pPr marL="342900" indent="-342900">
              <a:buFont typeface="Wingdings" panose="05000000000000000000" pitchFamily="2" charset="2"/>
              <a:buChar char="§"/>
            </a:pPr>
            <a:r>
              <a:rPr lang="es-ES" sz="2000" dirty="0">
                <a:latin typeface="Times New Roman" panose="02020603050405020304" pitchFamily="18" charset="0"/>
                <a:cs typeface="Times New Roman" panose="02020603050405020304" pitchFamily="18" charset="0"/>
              </a:rPr>
              <a:t>Cameroon </a:t>
            </a:r>
            <a:r>
              <a:rPr lang="es-ES" sz="2000" dirty="0" err="1">
                <a:latin typeface="Times New Roman" panose="02020603050405020304" pitchFamily="18" charset="0"/>
                <a:cs typeface="Times New Roman" panose="02020603050405020304" pitchFamily="18" charset="0"/>
              </a:rPr>
              <a:t>is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currently</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among</a:t>
            </a:r>
            <a:r>
              <a:rPr lang="es-ES" sz="2000" dirty="0">
                <a:latin typeface="Times New Roman" panose="02020603050405020304" pitchFamily="18" charset="0"/>
                <a:cs typeface="Times New Roman" panose="02020603050405020304" pitchFamily="18" charset="0"/>
              </a:rPr>
              <a:t> top </a:t>
            </a:r>
            <a:r>
              <a:rPr lang="es-ES" sz="2000" dirty="0" err="1">
                <a:latin typeface="Times New Roman" panose="02020603050405020304" pitchFamily="18" charset="0"/>
                <a:cs typeface="Times New Roman" panose="02020603050405020304" pitchFamily="18" charset="0"/>
              </a:rPr>
              <a:t>countries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having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underground</a:t>
            </a:r>
            <a:r>
              <a:rPr lang="es-ES" sz="2000" dirty="0">
                <a:latin typeface="Times New Roman" panose="02020603050405020304" pitchFamily="18" charset="0"/>
                <a:cs typeface="Times New Roman" panose="02020603050405020304" pitchFamily="18" charset="0"/>
              </a:rPr>
              <a:t> mineral </a:t>
            </a:r>
            <a:r>
              <a:rPr lang="es-ES" sz="2000" dirty="0" err="1">
                <a:latin typeface="Times New Roman" panose="02020603050405020304" pitchFamily="18" charset="0"/>
                <a:cs typeface="Times New Roman" panose="02020603050405020304" pitchFamily="18" charset="0"/>
              </a:rPr>
              <a:t>ressources</a:t>
            </a:r>
            <a:endParaRPr lang="es-E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s-ES" sz="2000" dirty="0" err="1">
                <a:latin typeface="Times New Roman" panose="02020603050405020304" pitchFamily="18" charset="0"/>
                <a:cs typeface="Times New Roman" panose="02020603050405020304" pitchFamily="18" charset="0"/>
              </a:rPr>
              <a:t>Uranium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thorium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gold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diamond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cobalt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nickel</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iron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rare-earth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elements</a:t>
            </a:r>
            <a:r>
              <a:rPr lang="es-ES" sz="2000" dirty="0">
                <a:latin typeface="Times New Roman" panose="02020603050405020304" pitchFamily="18" charset="0"/>
                <a:cs typeface="Times New Roman" panose="02020603050405020304" pitchFamily="18" charset="0"/>
              </a:rPr>
              <a:t>, etc. </a:t>
            </a:r>
            <a:r>
              <a:rPr lang="es-ES" sz="2000" dirty="0" err="1">
                <a:latin typeface="Times New Roman" panose="02020603050405020304" pitchFamily="18" charset="0"/>
                <a:cs typeface="Times New Roman" panose="02020603050405020304" pitchFamily="18" charset="0"/>
              </a:rPr>
              <a:t>Most</a:t>
            </a:r>
            <a:r>
              <a:rPr lang="es-ES" sz="2000" dirty="0">
                <a:latin typeface="Times New Roman" panose="02020603050405020304" pitchFamily="18" charset="0"/>
                <a:cs typeface="Times New Roman" panose="02020603050405020304" pitchFamily="18" charset="0"/>
              </a:rPr>
              <a:t> of </a:t>
            </a:r>
            <a:r>
              <a:rPr lang="es-ES" sz="2000" dirty="0" err="1">
                <a:latin typeface="Times New Roman" panose="02020603050405020304" pitchFamily="18" charset="0"/>
                <a:cs typeface="Times New Roman" panose="02020603050405020304" pitchFamily="18" charset="0"/>
              </a:rPr>
              <a:t>the</a:t>
            </a:r>
            <a:r>
              <a:rPr lang="es-ES" sz="2000" dirty="0">
                <a:latin typeface="Times New Roman" panose="02020603050405020304" pitchFamily="18" charset="0"/>
                <a:cs typeface="Times New Roman" panose="02020603050405020304" pitchFamily="18" charset="0"/>
              </a:rPr>
              <a:t> ore </a:t>
            </a:r>
            <a:r>
              <a:rPr lang="es-ES" sz="2000" dirty="0" err="1">
                <a:latin typeface="Times New Roman" panose="02020603050405020304" pitchFamily="18" charset="0"/>
                <a:cs typeface="Times New Roman" panose="02020603050405020304" pitchFamily="18" charset="0"/>
              </a:rPr>
              <a:t>deposits</a:t>
            </a:r>
            <a:r>
              <a:rPr lang="es-ES" sz="2000" dirty="0">
                <a:latin typeface="Times New Roman" panose="02020603050405020304" pitchFamily="18" charset="0"/>
                <a:cs typeface="Times New Roman" panose="02020603050405020304" pitchFamily="18" charset="0"/>
              </a:rPr>
              <a:t> are </a:t>
            </a:r>
            <a:r>
              <a:rPr lang="es-ES" sz="2000" dirty="0" err="1">
                <a:latin typeface="Times New Roman" panose="02020603050405020304" pitchFamily="18" charset="0"/>
                <a:cs typeface="Times New Roman" panose="02020603050405020304" pitchFamily="18" charset="0"/>
              </a:rPr>
              <a:t>not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yet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exploited</a:t>
            </a:r>
            <a:r>
              <a:rPr lang="es-ES"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s-ES" sz="2000" dirty="0" err="1">
                <a:latin typeface="Times New Roman" panose="02020603050405020304" pitchFamily="18" charset="0"/>
                <a:cs typeface="Times New Roman" panose="02020603050405020304" pitchFamily="18" charset="0"/>
              </a:rPr>
              <a:t>Radon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measurements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indoors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started</a:t>
            </a:r>
            <a:r>
              <a:rPr lang="es-ES" sz="2000" dirty="0">
                <a:latin typeface="Times New Roman" panose="02020603050405020304" pitchFamily="18" charset="0"/>
                <a:cs typeface="Times New Roman" panose="02020603050405020304" pitchFamily="18" charset="0"/>
              </a:rPr>
              <a:t> in </a:t>
            </a:r>
            <a:r>
              <a:rPr lang="es-ES" sz="2000" dirty="0" smtClean="0">
                <a:latin typeface="Times New Roman" panose="02020603050405020304" pitchFamily="18" charset="0"/>
                <a:cs typeface="Times New Roman" panose="02020603050405020304" pitchFamily="18" charset="0"/>
              </a:rPr>
              <a:t>2012 </a:t>
            </a:r>
            <a:r>
              <a:rPr lang="es-ES" sz="2000" dirty="0" err="1" smtClean="0">
                <a:latin typeface="Times New Roman" panose="02020603050405020304" pitchFamily="18" charset="0"/>
                <a:cs typeface="Times New Roman" panose="02020603050405020304" pitchFamily="18" charset="0"/>
              </a:rPr>
              <a:t>with</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focus</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on</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mining</a:t>
            </a:r>
            <a:r>
              <a:rPr lang="es-ES" sz="2000" dirty="0" smtClean="0">
                <a:latin typeface="Times New Roman" panose="02020603050405020304" pitchFamily="18" charset="0"/>
                <a:cs typeface="Times New Roman" panose="02020603050405020304" pitchFamily="18" charset="0"/>
              </a:rPr>
              <a:t> and ore </a:t>
            </a:r>
            <a:r>
              <a:rPr lang="es-ES" sz="2000" dirty="0" err="1" smtClean="0">
                <a:latin typeface="Times New Roman" panose="02020603050405020304" pitchFamily="18" charset="0"/>
                <a:cs typeface="Times New Roman" panose="02020603050405020304" pitchFamily="18" charset="0"/>
              </a:rPr>
              <a:t>bearing</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areas</a:t>
            </a:r>
            <a:r>
              <a:rPr lang="es-ES" sz="2000" dirty="0" smtClean="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Various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techniques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were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used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Electret</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Ionization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Chambers</a:t>
            </a:r>
            <a:r>
              <a:rPr lang="es-ES" sz="2000" dirty="0">
                <a:latin typeface="Times New Roman" panose="02020603050405020304" pitchFamily="18" charset="0"/>
                <a:cs typeface="Times New Roman" panose="02020603050405020304" pitchFamily="18" charset="0"/>
              </a:rPr>
              <a:t>, RADUET and RADTRAK </a:t>
            </a:r>
            <a:r>
              <a:rPr lang="es-ES" sz="2000" dirty="0" err="1">
                <a:latin typeface="Times New Roman" panose="02020603050405020304" pitchFamily="18" charset="0"/>
                <a:cs typeface="Times New Roman" panose="02020603050405020304" pitchFamily="18" charset="0"/>
              </a:rPr>
              <a:t>detectors</a:t>
            </a:r>
            <a:r>
              <a:rPr lang="es-ES"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s-ES" sz="2000" dirty="0">
                <a:latin typeface="Times New Roman" panose="02020603050405020304" pitchFamily="18" charset="0"/>
                <a:cs typeface="Times New Roman" panose="02020603050405020304" pitchFamily="18" charset="0"/>
              </a:rPr>
              <a:t>Up to date, </a:t>
            </a:r>
            <a:r>
              <a:rPr lang="es-ES" sz="2000" dirty="0" err="1">
                <a:latin typeface="Times New Roman" panose="02020603050405020304" pitchFamily="18" charset="0"/>
                <a:cs typeface="Times New Roman" panose="02020603050405020304" pitchFamily="18" charset="0"/>
              </a:rPr>
              <a:t>radon</a:t>
            </a:r>
            <a:r>
              <a:rPr lang="es-ES" sz="2000" dirty="0">
                <a:latin typeface="Times New Roman" panose="02020603050405020304" pitchFamily="18" charset="0"/>
                <a:cs typeface="Times New Roman" panose="02020603050405020304" pitchFamily="18" charset="0"/>
              </a:rPr>
              <a:t> has </a:t>
            </a:r>
            <a:r>
              <a:rPr lang="es-ES" sz="2000" dirty="0" err="1">
                <a:latin typeface="Times New Roman" panose="02020603050405020304" pitchFamily="18" charset="0"/>
                <a:cs typeface="Times New Roman" panose="02020603050405020304" pitchFamily="18" charset="0"/>
              </a:rPr>
              <a:t>been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measured</a:t>
            </a:r>
            <a:r>
              <a:rPr lang="es-ES" sz="2000" dirty="0">
                <a:latin typeface="Times New Roman" panose="02020603050405020304" pitchFamily="18" charset="0"/>
                <a:cs typeface="Times New Roman" panose="02020603050405020304" pitchFamily="18" charset="0"/>
              </a:rPr>
              <a:t> in </a:t>
            </a:r>
            <a:r>
              <a:rPr lang="es-ES" sz="2000" dirty="0" err="1">
                <a:latin typeface="Times New Roman" panose="02020603050405020304" pitchFamily="18" charset="0"/>
                <a:cs typeface="Times New Roman" panose="02020603050405020304" pitchFamily="18" charset="0"/>
              </a:rPr>
              <a:t>about</a:t>
            </a:r>
            <a:r>
              <a:rPr lang="es-ES" sz="2000" dirty="0">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2500 </a:t>
            </a:r>
            <a:r>
              <a:rPr lang="es-ES" sz="2000" dirty="0" err="1">
                <a:latin typeface="Times New Roman" panose="02020603050405020304" pitchFamily="18" charset="0"/>
                <a:cs typeface="Times New Roman" panose="02020603050405020304" pitchFamily="18" charset="0"/>
              </a:rPr>
              <a:t>houses</a:t>
            </a:r>
            <a:r>
              <a:rPr lang="es-E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s-ES" sz="2000" dirty="0" err="1" smtClean="0">
                <a:latin typeface="Times New Roman" panose="02020603050405020304" pitchFamily="18" charset="0"/>
                <a:cs typeface="Times New Roman" panose="02020603050405020304" pitchFamily="18" charset="0"/>
              </a:rPr>
              <a:t>We</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will</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focus</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our</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presentation</a:t>
            </a:r>
            <a:r>
              <a:rPr lang="es-ES" sz="2000" dirty="0" smtClean="0">
                <a:latin typeface="Times New Roman" panose="02020603050405020304" pitchFamily="18" charset="0"/>
                <a:cs typeface="Times New Roman" panose="02020603050405020304" pitchFamily="18" charset="0"/>
              </a:rPr>
              <a:t> </a:t>
            </a:r>
            <a:r>
              <a:rPr lang="es-ES" sz="2000" dirty="0" err="1" smtClean="0">
                <a:latin typeface="Times New Roman" panose="02020603050405020304" pitchFamily="18" charset="0"/>
                <a:cs typeface="Times New Roman" panose="02020603050405020304" pitchFamily="18" charset="0"/>
              </a:rPr>
              <a:t>on</a:t>
            </a:r>
            <a:r>
              <a:rPr lang="es-ES" sz="2000" dirty="0" smtClean="0">
                <a:latin typeface="Times New Roman" panose="02020603050405020304" pitchFamily="18" charset="0"/>
                <a:cs typeface="Times New Roman" panose="02020603050405020304" pitchFamily="18" charset="0"/>
              </a:rPr>
              <a:t> RADUET and RADTRAK data.</a:t>
            </a:r>
            <a:endParaRPr lang="es-ES" sz="2000"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Espace réservé du contenu 5" descr="Afficher l’image sourc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0626" y="1160033"/>
            <a:ext cx="3616362" cy="4783567"/>
          </a:xfrm>
          <a:prstGeom prst="rect">
            <a:avLst/>
          </a:prstGeom>
          <a:noFill/>
          <a:ln>
            <a:noFill/>
          </a:ln>
        </p:spPr>
      </p:pic>
    </p:spTree>
    <p:extLst>
      <p:ext uri="{BB962C8B-B14F-4D97-AF65-F5344CB8AC3E}">
        <p14:creationId xmlns:p14="http://schemas.microsoft.com/office/powerpoint/2010/main" val="850634901"/>
      </p:ext>
    </p:extLst>
  </p:cSld>
  <p:clrMapOvr>
    <a:masterClrMapping/>
  </p:clrMapOvr>
  <mc:AlternateContent xmlns:mc="http://schemas.openxmlformats.org/markup-compatibility/2006" xmlns:p14="http://schemas.microsoft.com/office/powerpoint/2010/main">
    <mc:Choice Requires="p14">
      <p:transition spd="slow" p14:dur="2000" advTm="88295"/>
    </mc:Choice>
    <mc:Fallback xmlns="">
      <p:transition spd="slow" advTm="8829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10515600" cy="549275"/>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Material and Methods</a:t>
            </a:r>
          </a:p>
        </p:txBody>
      </p:sp>
      <p:sp>
        <p:nvSpPr>
          <p:cNvPr id="7" name="Espace réservé du contenu 6"/>
          <p:cNvSpPr>
            <a:spLocks noGrp="1"/>
          </p:cNvSpPr>
          <p:nvPr>
            <p:ph sz="half" idx="1"/>
          </p:nvPr>
        </p:nvSpPr>
        <p:spPr>
          <a:xfrm>
            <a:off x="854890" y="1785572"/>
            <a:ext cx="5647510" cy="4806746"/>
          </a:xfrm>
        </p:spPr>
        <p:txBody>
          <a:bodyPr>
            <a:noAutofit/>
          </a:bodyPr>
          <a:lstStyle/>
          <a:p>
            <a:pPr>
              <a:buFont typeface="Wingdings" panose="05000000000000000000" pitchFamily="2" charset="2"/>
              <a:buChar char="§"/>
            </a:pPr>
            <a:r>
              <a:rPr lang="fr-FR" sz="3000" dirty="0">
                <a:latin typeface="Times New Roman" panose="02020603050405020304" pitchFamily="18" charset="0"/>
                <a:cs typeface="Times New Roman" panose="02020603050405020304" pitchFamily="18" charset="0"/>
              </a:rPr>
              <a:t>450 </a:t>
            </a:r>
            <a:r>
              <a:rPr lang="en-US" sz="3000" dirty="0">
                <a:latin typeface="Times New Roman" panose="02020603050405020304" pitchFamily="18" charset="0"/>
                <a:cs typeface="Times New Roman" panose="02020603050405020304" pitchFamily="18" charset="0"/>
              </a:rPr>
              <a:t>RADUET detectors and 350 </a:t>
            </a:r>
            <a:r>
              <a:rPr lang="en-US" sz="3000" dirty="0" err="1">
                <a:latin typeface="Times New Roman" panose="02020603050405020304" pitchFamily="18" charset="0"/>
                <a:cs typeface="Times New Roman" panose="02020603050405020304" pitchFamily="18" charset="0"/>
              </a:rPr>
              <a:t>TnP</a:t>
            </a:r>
            <a:r>
              <a:rPr lang="en-US" sz="3000" dirty="0">
                <a:latin typeface="Times New Roman" panose="02020603050405020304" pitchFamily="18" charset="0"/>
                <a:cs typeface="Times New Roman" panose="02020603050405020304" pitchFamily="18" charset="0"/>
              </a:rPr>
              <a:t> monitors were deployed for two months in the houses of East, Littoral, North, and South Regions with highlight on mining and ore bearing areas. </a:t>
            </a:r>
          </a:p>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Detectors were collected and sent back to </a:t>
            </a:r>
            <a:r>
              <a:rPr lang="en-US" sz="3000" dirty="0" err="1">
                <a:latin typeface="Times New Roman" panose="02020603050405020304" pitchFamily="18" charset="0"/>
                <a:cs typeface="Times New Roman" panose="02020603050405020304" pitchFamily="18" charset="0"/>
              </a:rPr>
              <a:t>Hirosaki</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University in Japan </a:t>
            </a:r>
            <a:r>
              <a:rPr lang="en-US" sz="3000" dirty="0">
                <a:latin typeface="Times New Roman" panose="02020603050405020304" pitchFamily="18" charset="0"/>
                <a:cs typeface="Times New Roman" panose="02020603050405020304" pitchFamily="18" charset="0"/>
              </a:rPr>
              <a:t>for analysis.</a:t>
            </a:r>
          </a:p>
        </p:txBody>
      </p:sp>
      <p:sp>
        <p:nvSpPr>
          <p:cNvPr id="10" name="ZoneTexte 9"/>
          <p:cNvSpPr txBox="1"/>
          <p:nvPr/>
        </p:nvSpPr>
        <p:spPr>
          <a:xfrm flipH="1">
            <a:off x="2346960" y="1097279"/>
            <a:ext cx="7763691" cy="461665"/>
          </a:xfrm>
          <a:prstGeom prst="rect">
            <a:avLst/>
          </a:prstGeom>
          <a:noFill/>
        </p:spPr>
        <p:txBody>
          <a:bodyPr wrap="square" rtlCol="0">
            <a:spAutoFit/>
          </a:bodyPr>
          <a:lstStyle/>
          <a:p>
            <a:r>
              <a:rPr lang="en-US" sz="2400" b="1" baseline="30000" dirty="0">
                <a:latin typeface="Times New Roman" panose="02020603050405020304" pitchFamily="18" charset="0"/>
                <a:cs typeface="Times New Roman" panose="02020603050405020304" pitchFamily="18" charset="0"/>
              </a:rPr>
              <a:t>222</a:t>
            </a:r>
            <a:r>
              <a:rPr lang="en-US" sz="2400" b="1" dirty="0">
                <a:latin typeface="Times New Roman" panose="02020603050405020304" pitchFamily="18" charset="0"/>
                <a:cs typeface="Times New Roman" panose="02020603050405020304" pitchFamily="18" charset="0"/>
              </a:rPr>
              <a:t>Rn, </a:t>
            </a:r>
            <a:r>
              <a:rPr lang="en-US" sz="2400" b="1" baseline="30000" dirty="0">
                <a:latin typeface="Times New Roman" panose="02020603050405020304" pitchFamily="18" charset="0"/>
                <a:cs typeface="Times New Roman" panose="02020603050405020304" pitchFamily="18" charset="0"/>
              </a:rPr>
              <a:t>220</a:t>
            </a:r>
            <a:r>
              <a:rPr lang="en-US" sz="2400" b="1" dirty="0">
                <a:latin typeface="Times New Roman" panose="02020603050405020304" pitchFamily="18" charset="0"/>
                <a:cs typeface="Times New Roman" panose="02020603050405020304" pitchFamily="18" charset="0"/>
              </a:rPr>
              <a:t>Rn and </a:t>
            </a:r>
            <a:r>
              <a:rPr lang="en-US" sz="2400" b="1" dirty="0" err="1">
                <a:latin typeface="Times New Roman" panose="02020603050405020304" pitchFamily="18" charset="0"/>
                <a:cs typeface="Times New Roman" panose="02020603050405020304" pitchFamily="18" charset="0"/>
              </a:rPr>
              <a:t>TnP</a:t>
            </a:r>
            <a:r>
              <a:rPr lang="en-US" sz="2400" b="1" dirty="0">
                <a:latin typeface="Times New Roman" panose="02020603050405020304" pitchFamily="18" charset="0"/>
                <a:cs typeface="Times New Roman" panose="02020603050405020304" pitchFamily="18" charset="0"/>
              </a:rPr>
              <a:t> measurements in dwellings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940" y="1869684"/>
            <a:ext cx="3151093" cy="236332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941" y="3695888"/>
            <a:ext cx="3151093" cy="2443424"/>
          </a:xfrm>
          <a:prstGeom prst="rect">
            <a:avLst/>
          </a:prstGeom>
        </p:spPr>
      </p:pic>
    </p:spTree>
    <p:extLst>
      <p:ext uri="{BB962C8B-B14F-4D97-AF65-F5344CB8AC3E}">
        <p14:creationId xmlns:p14="http://schemas.microsoft.com/office/powerpoint/2010/main" val="3041191000"/>
      </p:ext>
    </p:extLst>
  </p:cSld>
  <p:clrMapOvr>
    <a:masterClrMapping/>
  </p:clrMapOvr>
  <mc:AlternateContent xmlns:mc="http://schemas.openxmlformats.org/markup-compatibility/2006" xmlns:p14="http://schemas.microsoft.com/office/powerpoint/2010/main">
    <mc:Choice Requires="p14">
      <p:transition spd="slow" p14:dur="2000" advTm="52335"/>
    </mc:Choice>
    <mc:Fallback xmlns="">
      <p:transition spd="slow" advTm="523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069286" cy="64071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Material and Methods</a:t>
            </a:r>
          </a:p>
        </p:txBody>
      </p:sp>
      <p:sp>
        <p:nvSpPr>
          <p:cNvPr id="3" name="Espace réservé du contenu 2"/>
          <p:cNvSpPr>
            <a:spLocks noGrp="1"/>
          </p:cNvSpPr>
          <p:nvPr>
            <p:ph sz="half" idx="1"/>
          </p:nvPr>
        </p:nvSpPr>
        <p:spPr>
          <a:xfrm>
            <a:off x="587829" y="1606732"/>
            <a:ext cx="5431971" cy="4596357"/>
          </a:xfrm>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total of 1400 RADTRAK detectors were deployed in the whole country without any discrimination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mining areas or not, </a:t>
            </a:r>
            <a:r>
              <a:rPr lang="en-US" dirty="0">
                <a:latin typeface="Times New Roman" panose="02020603050405020304" pitchFamily="18" charset="0"/>
                <a:cs typeface="Times New Roman" panose="02020603050405020304" pitchFamily="18" charset="0"/>
              </a:rPr>
              <a:t>ore bearing </a:t>
            </a:r>
            <a:r>
              <a:rPr lang="en-US" dirty="0" smtClean="0">
                <a:latin typeface="Times New Roman" panose="02020603050405020304" pitchFamily="18" charset="0"/>
                <a:cs typeface="Times New Roman" panose="02020603050405020304" pitchFamily="18" charset="0"/>
              </a:rPr>
              <a:t>areas or not).</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After two months of exposure, detectors were collected and sent back for analysis to RADONOVA Laboratories in Uppsala, Sweden.</a:t>
            </a:r>
          </a:p>
        </p:txBody>
      </p:sp>
      <p:pic>
        <p:nvPicPr>
          <p:cNvPr id="5" name="Espace réservé du contenu 4" descr="C:\Users\MICHAUX\AppData\Local\Microsoft\Windows\Temporary Internet Files\Content.Word\Produkt_Radtrak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335391"/>
            <a:ext cx="5181600" cy="2339029"/>
          </a:xfrm>
          <a:prstGeom prst="rect">
            <a:avLst/>
          </a:prstGeom>
          <a:noFill/>
          <a:ln>
            <a:noFill/>
          </a:ln>
        </p:spPr>
      </p:pic>
      <p:sp>
        <p:nvSpPr>
          <p:cNvPr id="6" name="ZoneTexte 5"/>
          <p:cNvSpPr txBox="1"/>
          <p:nvPr/>
        </p:nvSpPr>
        <p:spPr>
          <a:xfrm>
            <a:off x="3757749" y="1062390"/>
            <a:ext cx="4676502" cy="461665"/>
          </a:xfrm>
          <a:prstGeom prst="rect">
            <a:avLst/>
          </a:prstGeom>
          <a:noFill/>
        </p:spPr>
        <p:txBody>
          <a:bodyPr wrap="square" rtlCol="0">
            <a:spAutoFit/>
          </a:bodyPr>
          <a:lstStyle/>
          <a:p>
            <a:r>
              <a:rPr lang="en-US" sz="2400" b="1" baseline="30000" dirty="0">
                <a:latin typeface="Times New Roman" panose="02020603050405020304" pitchFamily="18" charset="0"/>
                <a:cs typeface="Times New Roman" panose="02020603050405020304" pitchFamily="18" charset="0"/>
              </a:rPr>
              <a:t>222</a:t>
            </a:r>
            <a:r>
              <a:rPr lang="en-US" sz="2400" b="1" dirty="0">
                <a:latin typeface="Times New Roman" panose="02020603050405020304" pitchFamily="18" charset="0"/>
                <a:cs typeface="Times New Roman" panose="02020603050405020304" pitchFamily="18" charset="0"/>
              </a:rPr>
              <a:t>Rn measurements in dwellings</a:t>
            </a:r>
          </a:p>
        </p:txBody>
      </p:sp>
    </p:spTree>
    <p:extLst>
      <p:ext uri="{BB962C8B-B14F-4D97-AF65-F5344CB8AC3E}">
        <p14:creationId xmlns:p14="http://schemas.microsoft.com/office/powerpoint/2010/main" val="3447284840"/>
      </p:ext>
    </p:extLst>
  </p:cSld>
  <p:clrMapOvr>
    <a:masterClrMapping/>
  </p:clrMapOvr>
  <mc:AlternateContent xmlns:mc="http://schemas.openxmlformats.org/markup-compatibility/2006" xmlns:p14="http://schemas.microsoft.com/office/powerpoint/2010/main">
    <mc:Choice Requires="p14">
      <p:transition spd="slow" p14:dur="2000" advTm="36092"/>
    </mc:Choice>
    <mc:Fallback xmlns="">
      <p:transition spd="slow" advTm="360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148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Material and methods</a:t>
            </a:r>
            <a:endParaRPr lang="en-US"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838200" y="1692013"/>
            <a:ext cx="5181600" cy="4778375"/>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The effective dose coefficients of inhaled </a:t>
            </a:r>
            <a:r>
              <a:rPr lang="en-US" baseline="30000" dirty="0">
                <a:latin typeface="Times New Roman" panose="02020603050405020304" pitchFamily="18" charset="0"/>
                <a:cs typeface="Times New Roman" panose="02020603050405020304" pitchFamily="18" charset="0"/>
              </a:rPr>
              <a:t>219</a:t>
            </a:r>
            <a:r>
              <a:rPr lang="en-US" dirty="0">
                <a:latin typeface="Times New Roman" panose="02020603050405020304" pitchFamily="18" charset="0"/>
                <a:cs typeface="Times New Roman" panose="02020603050405020304" pitchFamily="18" charset="0"/>
              </a:rPr>
              <a:t>Rn were calculated separately for three </a:t>
            </a:r>
            <a:r>
              <a:rPr lang="en-US" dirty="0" smtClean="0">
                <a:latin typeface="Times New Roman" panose="02020603050405020304" pitchFamily="18" charset="0"/>
                <a:cs typeface="Times New Roman" panose="02020603050405020304" pitchFamily="18" charset="0"/>
              </a:rPr>
              <a:t>modes (AMTD=1 nm, AMAD=60 nm and 500 nm) </a:t>
            </a:r>
            <a:r>
              <a:rPr lang="en-US" dirty="0">
                <a:latin typeface="Times New Roman" panose="02020603050405020304" pitchFamily="18" charset="0"/>
                <a:cs typeface="Times New Roman" panose="02020603050405020304" pitchFamily="18" charset="0"/>
              </a:rPr>
              <a:t>using </a:t>
            </a:r>
            <a:r>
              <a:rPr lang="en-US" dirty="0" err="1">
                <a:latin typeface="Times New Roman" panose="02020603050405020304" pitchFamily="18" charset="0"/>
                <a:cs typeface="Times New Roman" panose="02020603050405020304" pitchFamily="18" charset="0"/>
              </a:rPr>
              <a:t>biokinetic</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dosimetric</a:t>
            </a:r>
            <a:r>
              <a:rPr lang="en-US" dirty="0">
                <a:latin typeface="Times New Roman" panose="02020603050405020304" pitchFamily="18" charset="0"/>
                <a:cs typeface="Times New Roman" panose="02020603050405020304" pitchFamily="18" charset="0"/>
              </a:rPr>
              <a:t> models developed in the recent </a:t>
            </a:r>
            <a:r>
              <a:rPr lang="en-US" dirty="0" smtClean="0">
                <a:latin typeface="Times New Roman" panose="02020603050405020304" pitchFamily="18" charset="0"/>
                <a:cs typeface="Times New Roman" panose="02020603050405020304" pitchFamily="18" charset="0"/>
              </a:rPr>
              <a:t>OIR Publications </a:t>
            </a:r>
            <a:r>
              <a:rPr lang="en-US" dirty="0" smtClean="0">
                <a:latin typeface="Times New Roman" panose="02020603050405020304" pitchFamily="18" charset="0"/>
                <a:cs typeface="Times New Roman" panose="02020603050405020304" pitchFamily="18" charset="0"/>
              </a:rPr>
              <a:t>Series </a:t>
            </a:r>
            <a:r>
              <a:rPr lang="en-US" dirty="0">
                <a:latin typeface="Times New Roman" panose="02020603050405020304" pitchFamily="18" charset="0"/>
                <a:cs typeface="Times New Roman" panose="02020603050405020304" pitchFamily="18" charset="0"/>
              </a:rPr>
              <a:t>of ICRP. The </a:t>
            </a:r>
            <a:r>
              <a:rPr lang="en-US" dirty="0" err="1">
                <a:latin typeface="Times New Roman" panose="02020603050405020304" pitchFamily="18" charset="0"/>
                <a:cs typeface="Times New Roman" panose="02020603050405020304" pitchFamily="18" charset="0"/>
              </a:rPr>
              <a:t>biokinetic</a:t>
            </a:r>
            <a:r>
              <a:rPr lang="en-US" dirty="0">
                <a:latin typeface="Times New Roman" panose="02020603050405020304" pitchFamily="18" charset="0"/>
                <a:cs typeface="Times New Roman" panose="02020603050405020304" pitchFamily="18" charset="0"/>
              </a:rPr>
              <a:t> models of </a:t>
            </a:r>
            <a:r>
              <a:rPr lang="en-US" baseline="30000" dirty="0">
                <a:latin typeface="Times New Roman" panose="02020603050405020304" pitchFamily="18" charset="0"/>
                <a:cs typeface="Times New Roman" panose="02020603050405020304" pitchFamily="18" charset="0"/>
              </a:rPr>
              <a:t>211</a:t>
            </a:r>
            <a:r>
              <a:rPr lang="en-US" dirty="0">
                <a:latin typeface="Times New Roman" panose="02020603050405020304" pitchFamily="18" charset="0"/>
                <a:cs typeface="Times New Roman" panose="02020603050405020304" pitchFamily="18" charset="0"/>
              </a:rPr>
              <a:t>Pb and </a:t>
            </a:r>
            <a:r>
              <a:rPr lang="en-US" baseline="30000" dirty="0">
                <a:latin typeface="Times New Roman" panose="02020603050405020304" pitchFamily="18" charset="0"/>
                <a:cs typeface="Times New Roman" panose="02020603050405020304" pitchFamily="18" charset="0"/>
              </a:rPr>
              <a:t>211</a:t>
            </a:r>
            <a:r>
              <a:rPr lang="en-US" dirty="0">
                <a:latin typeface="Times New Roman" panose="02020603050405020304" pitchFamily="18" charset="0"/>
                <a:cs typeface="Times New Roman" panose="02020603050405020304" pitchFamily="18" charset="0"/>
              </a:rPr>
              <a:t>Bi have been implemented and solved in BIOKMOD.</a:t>
            </a:r>
            <a:endParaRPr lang="en-US" dirty="0" smtClean="0">
              <a:latin typeface="Times New Roman" panose="02020603050405020304" pitchFamily="18" charset="0"/>
              <a:cs typeface="Times New Roman" panose="02020603050405020304" pitchFamily="18" charset="0"/>
            </a:endParaRP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10251" y="1423851"/>
            <a:ext cx="3750414" cy="5305021"/>
          </a:xfrm>
        </p:spPr>
      </p:pic>
      <p:sp>
        <p:nvSpPr>
          <p:cNvPr id="5" name="ZoneTexte 4"/>
          <p:cNvSpPr txBox="1"/>
          <p:nvPr/>
        </p:nvSpPr>
        <p:spPr>
          <a:xfrm>
            <a:off x="3631475" y="1010524"/>
            <a:ext cx="5643153" cy="477054"/>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Dosimetry of inhaled </a:t>
            </a:r>
            <a:r>
              <a:rPr lang="en-US" sz="2500" b="1" baseline="30000" dirty="0" smtClean="0">
                <a:latin typeface="Times New Roman" panose="02020603050405020304" pitchFamily="18" charset="0"/>
                <a:cs typeface="Times New Roman" panose="02020603050405020304" pitchFamily="18" charset="0"/>
              </a:rPr>
              <a:t>219</a:t>
            </a:r>
            <a:r>
              <a:rPr lang="en-US" sz="2500" b="1" dirty="0" smtClean="0">
                <a:latin typeface="Times New Roman" panose="02020603050405020304" pitchFamily="18" charset="0"/>
                <a:cs typeface="Times New Roman" panose="02020603050405020304" pitchFamily="18" charset="0"/>
              </a:rPr>
              <a:t>Rn progeny</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76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038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and discussion</a:t>
            </a:r>
          </a:p>
        </p:txBody>
      </p:sp>
      <p:sp>
        <p:nvSpPr>
          <p:cNvPr id="3" name="Espace réservé du contenu 2"/>
          <p:cNvSpPr>
            <a:spLocks noGrp="1"/>
          </p:cNvSpPr>
          <p:nvPr>
            <p:ph sz="half" idx="1"/>
          </p:nvPr>
        </p:nvSpPr>
        <p:spPr>
          <a:xfrm>
            <a:off x="6526306" y="1646049"/>
            <a:ext cx="3424518" cy="4315480"/>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Rn, Tn and </a:t>
            </a:r>
            <a:r>
              <a:rPr lang="en-US" sz="2400" dirty="0" err="1">
                <a:latin typeface="Times New Roman" panose="02020603050405020304" pitchFamily="18" charset="0"/>
                <a:cs typeface="Times New Roman" panose="02020603050405020304" pitchFamily="18" charset="0"/>
              </a:rPr>
              <a:t>TnP</a:t>
            </a:r>
            <a:r>
              <a:rPr lang="en-US" sz="2400" dirty="0">
                <a:latin typeface="Times New Roman" panose="02020603050405020304" pitchFamily="18" charset="0"/>
                <a:cs typeface="Times New Roman" panose="02020603050405020304" pitchFamily="18" charset="0"/>
              </a:rPr>
              <a:t> concentrations range between 3-2620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4-700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0.4-36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respectively. </a:t>
            </a:r>
          </a:p>
          <a:p>
            <a:r>
              <a:rPr lang="en-US" sz="2400" dirty="0">
                <a:latin typeface="Times New Roman" panose="02020603050405020304" pitchFamily="18" charset="0"/>
                <a:cs typeface="Times New Roman" panose="02020603050405020304" pitchFamily="18" charset="0"/>
              </a:rPr>
              <a:t>The corresponding arithmetic means are 103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107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6.8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Arithmetic mean at the national scale is well above the world average value of 40 Bq.m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given by UNSCEAR. </a:t>
            </a:r>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3804246059"/>
              </p:ext>
            </p:extLst>
          </p:nvPr>
        </p:nvGraphicFramePr>
        <p:xfrm>
          <a:off x="485269" y="1886408"/>
          <a:ext cx="5875190" cy="4213116"/>
        </p:xfrm>
        <a:graphic>
          <a:graphicData uri="http://schemas.openxmlformats.org/drawingml/2006/table">
            <a:tbl>
              <a:tblPr firstRow="1" firstCol="1" bandRow="1">
                <a:tableStyleId>{5940675A-B579-460E-94D1-54222C63F5DA}</a:tableStyleId>
              </a:tblPr>
              <a:tblGrid>
                <a:gridCol w="1072822">
                  <a:extLst>
                    <a:ext uri="{9D8B030D-6E8A-4147-A177-3AD203B41FA5}">
                      <a16:colId xmlns:a16="http://schemas.microsoft.com/office/drawing/2014/main" val="3624895173"/>
                    </a:ext>
                  </a:extLst>
                </a:gridCol>
                <a:gridCol w="786443">
                  <a:extLst>
                    <a:ext uri="{9D8B030D-6E8A-4147-A177-3AD203B41FA5}">
                      <a16:colId xmlns:a16="http://schemas.microsoft.com/office/drawing/2014/main" val="1824345750"/>
                    </a:ext>
                  </a:extLst>
                </a:gridCol>
                <a:gridCol w="786443">
                  <a:extLst>
                    <a:ext uri="{9D8B030D-6E8A-4147-A177-3AD203B41FA5}">
                      <a16:colId xmlns:a16="http://schemas.microsoft.com/office/drawing/2014/main" val="1549725991"/>
                    </a:ext>
                  </a:extLst>
                </a:gridCol>
                <a:gridCol w="821689">
                  <a:extLst>
                    <a:ext uri="{9D8B030D-6E8A-4147-A177-3AD203B41FA5}">
                      <a16:colId xmlns:a16="http://schemas.microsoft.com/office/drawing/2014/main" val="1310218551"/>
                    </a:ext>
                  </a:extLst>
                </a:gridCol>
                <a:gridCol w="821689">
                  <a:extLst>
                    <a:ext uri="{9D8B030D-6E8A-4147-A177-3AD203B41FA5}">
                      <a16:colId xmlns:a16="http://schemas.microsoft.com/office/drawing/2014/main" val="3766139344"/>
                    </a:ext>
                  </a:extLst>
                </a:gridCol>
                <a:gridCol w="793052">
                  <a:extLst>
                    <a:ext uri="{9D8B030D-6E8A-4147-A177-3AD203B41FA5}">
                      <a16:colId xmlns:a16="http://schemas.microsoft.com/office/drawing/2014/main" val="1345361246"/>
                    </a:ext>
                  </a:extLst>
                </a:gridCol>
                <a:gridCol w="793052">
                  <a:extLst>
                    <a:ext uri="{9D8B030D-6E8A-4147-A177-3AD203B41FA5}">
                      <a16:colId xmlns:a16="http://schemas.microsoft.com/office/drawing/2014/main" val="2721025070"/>
                    </a:ext>
                  </a:extLst>
                </a:gridCol>
              </a:tblGrid>
              <a:tr h="454026">
                <a:tc rowSpan="2">
                  <a:txBody>
                    <a:bodyPr/>
                    <a:lstStyle/>
                    <a:p>
                      <a:pPr marL="0" marR="0" algn="just">
                        <a:spcBef>
                          <a:spcPts val="0"/>
                        </a:spcBef>
                        <a:spcAft>
                          <a:spcPts val="600"/>
                        </a:spcAft>
                        <a:tabLst>
                          <a:tab pos="1400175" algn="l"/>
                        </a:tabLst>
                      </a:pPr>
                      <a:r>
                        <a:rPr lang="es-ES" sz="1600" b="1">
                          <a:effectLst/>
                        </a:rPr>
                        <a:t>Region</a:t>
                      </a:r>
                      <a:endParaRPr lang="en-US" sz="1600" b="1">
                        <a:effectLst/>
                        <a:latin typeface="Times New Roman" panose="02020603050405020304" pitchFamily="18" charset="0"/>
                        <a:ea typeface="Malgun Gothic" panose="020B0503020000020004" pitchFamily="34" charset="-127"/>
                      </a:endParaRPr>
                    </a:p>
                  </a:txBody>
                  <a:tcPr marL="68580" marR="68580" marT="0" marB="0"/>
                </a:tc>
                <a:tc gridSpan="3">
                  <a:txBody>
                    <a:bodyPr/>
                    <a:lstStyle/>
                    <a:p>
                      <a:pPr marL="0" marR="0">
                        <a:spcBef>
                          <a:spcPts val="0"/>
                        </a:spcBef>
                        <a:spcAft>
                          <a:spcPts val="600"/>
                        </a:spcAft>
                        <a:tabLst>
                          <a:tab pos="1400175" algn="l"/>
                        </a:tabLst>
                      </a:pPr>
                      <a:r>
                        <a:rPr lang="es-ES" sz="1600" b="1">
                          <a:effectLst/>
                        </a:rPr>
                        <a:t>Arithmetic mean (Bq.m</a:t>
                      </a:r>
                      <a:r>
                        <a:rPr lang="es-ES" sz="1600" b="1" baseline="30000">
                          <a:effectLst/>
                        </a:rPr>
                        <a:t>-3</a:t>
                      </a: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600"/>
                        </a:spcAft>
                        <a:tabLst>
                          <a:tab pos="1400175" algn="l"/>
                        </a:tabLst>
                      </a:pPr>
                      <a:r>
                        <a:rPr lang="es-ES" sz="1600" b="1">
                          <a:effectLst/>
                        </a:rPr>
                        <a:t>Range (Bq.m</a:t>
                      </a:r>
                      <a:r>
                        <a:rPr lang="es-ES" sz="1600" b="1" baseline="30000">
                          <a:effectLst/>
                        </a:rPr>
                        <a:t>-3</a:t>
                      </a: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702158"/>
                  </a:ext>
                </a:extLst>
              </a:tr>
              <a:tr h="364651">
                <a:tc vMerge="1">
                  <a:txBody>
                    <a:bodyPr/>
                    <a:lstStyle/>
                    <a:p>
                      <a:endParaRPr lang="en-US"/>
                    </a:p>
                  </a:txBody>
                  <a:tcPr/>
                </a:tc>
                <a:tc>
                  <a:txBody>
                    <a:bodyPr/>
                    <a:lstStyle/>
                    <a:p>
                      <a:pPr marL="0" marR="0">
                        <a:spcBef>
                          <a:spcPts val="0"/>
                        </a:spcBef>
                        <a:spcAft>
                          <a:spcPts val="600"/>
                        </a:spcAft>
                        <a:tabLst>
                          <a:tab pos="1400175" algn="l"/>
                        </a:tabLst>
                      </a:pPr>
                      <a:r>
                        <a:rPr lang="es-ES" sz="1600" b="1" baseline="30000">
                          <a:effectLst/>
                        </a:rPr>
                        <a:t>222</a:t>
                      </a:r>
                      <a:r>
                        <a:rPr lang="es-ES" sz="1600" b="1">
                          <a:effectLst/>
                        </a:rPr>
                        <a:t>Rn</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600" b="1" baseline="30000">
                          <a:effectLst/>
                        </a:rPr>
                        <a:t>220</a:t>
                      </a:r>
                      <a:r>
                        <a:rPr lang="es-ES" sz="1600" b="1">
                          <a:effectLst/>
                        </a:rPr>
                        <a:t>Rn</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600" b="1">
                          <a:effectLst/>
                        </a:rPr>
                        <a:t>TnP</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600" b="1" baseline="30000">
                          <a:effectLst/>
                        </a:rPr>
                        <a:t>222</a:t>
                      </a:r>
                      <a:r>
                        <a:rPr lang="es-ES" sz="1600" b="1">
                          <a:effectLst/>
                        </a:rPr>
                        <a:t>Rn</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600" b="1" baseline="30000">
                          <a:effectLst/>
                        </a:rPr>
                        <a:t>220</a:t>
                      </a:r>
                      <a:r>
                        <a:rPr lang="es-ES" sz="1600" b="1">
                          <a:effectLst/>
                        </a:rPr>
                        <a:t>Rn</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600" b="1">
                          <a:effectLst/>
                        </a:rPr>
                        <a:t>TnP</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367471374"/>
                  </a:ext>
                </a:extLst>
              </a:tr>
              <a:tr h="236844">
                <a:tc>
                  <a:txBody>
                    <a:bodyPr/>
                    <a:lstStyle/>
                    <a:p>
                      <a:pPr marL="0" marR="0" algn="just">
                        <a:spcBef>
                          <a:spcPts val="0"/>
                        </a:spcBef>
                        <a:spcAft>
                          <a:spcPts val="600"/>
                        </a:spcAft>
                      </a:pPr>
                      <a:r>
                        <a:rPr lang="en-US" sz="1600" b="1">
                          <a:effectLst/>
                        </a:rPr>
                        <a:t>Adamawa</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133</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30-540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160352099"/>
                  </a:ext>
                </a:extLst>
              </a:tr>
              <a:tr h="350351">
                <a:tc>
                  <a:txBody>
                    <a:bodyPr/>
                    <a:lstStyle/>
                    <a:p>
                      <a:pPr marL="0" marR="0" algn="just">
                        <a:spcBef>
                          <a:spcPts val="0"/>
                        </a:spcBef>
                        <a:spcAft>
                          <a:spcPts val="600"/>
                        </a:spcAft>
                      </a:pPr>
                      <a:r>
                        <a:rPr lang="en-US" sz="1600" b="1">
                          <a:effectLst/>
                        </a:rPr>
                        <a:t>Centre</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48</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3-235</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668702354"/>
                  </a:ext>
                </a:extLst>
              </a:tr>
              <a:tr h="252932">
                <a:tc>
                  <a:txBody>
                    <a:bodyPr/>
                    <a:lstStyle/>
                    <a:p>
                      <a:pPr marL="0" marR="0" algn="just">
                        <a:spcBef>
                          <a:spcPts val="0"/>
                        </a:spcBef>
                        <a:spcAft>
                          <a:spcPts val="600"/>
                        </a:spcAft>
                      </a:pPr>
                      <a:r>
                        <a:rPr lang="en-US" sz="1600" b="1">
                          <a:effectLst/>
                        </a:rPr>
                        <a:t>East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80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92</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6</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27-300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4-383</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0.6-19</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21970549"/>
                  </a:ext>
                </a:extLst>
              </a:tr>
              <a:tr h="317282">
                <a:tc>
                  <a:txBody>
                    <a:bodyPr/>
                    <a:lstStyle/>
                    <a:p>
                      <a:pPr marL="0" marR="0" algn="just">
                        <a:spcBef>
                          <a:spcPts val="0"/>
                        </a:spcBef>
                        <a:spcAft>
                          <a:spcPts val="600"/>
                        </a:spcAft>
                      </a:pPr>
                      <a:r>
                        <a:rPr lang="en-US" sz="1600" b="1">
                          <a:effectLst/>
                        </a:rPr>
                        <a:t>Far North</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157</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62-310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4128021673"/>
                  </a:ext>
                </a:extLst>
              </a:tr>
              <a:tr h="336051">
                <a:tc>
                  <a:txBody>
                    <a:bodyPr/>
                    <a:lstStyle/>
                    <a:p>
                      <a:pPr marL="0" marR="0" algn="just">
                        <a:spcBef>
                          <a:spcPts val="0"/>
                        </a:spcBef>
                        <a:spcAft>
                          <a:spcPts val="600"/>
                        </a:spcAft>
                      </a:pPr>
                      <a:r>
                        <a:rPr lang="en-US" sz="1600" b="1">
                          <a:effectLst/>
                        </a:rPr>
                        <a:t>Littoral</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95</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80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4.6</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3-436</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4-246</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1.5-13</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458045666"/>
                  </a:ext>
                </a:extLst>
              </a:tr>
              <a:tr h="357501">
                <a:tc>
                  <a:txBody>
                    <a:bodyPr/>
                    <a:lstStyle/>
                    <a:p>
                      <a:pPr marL="0" marR="0" algn="just">
                        <a:spcBef>
                          <a:spcPts val="0"/>
                        </a:spcBef>
                        <a:spcAft>
                          <a:spcPts val="600"/>
                        </a:spcAft>
                      </a:pPr>
                      <a:r>
                        <a:rPr lang="en-US" sz="1600" b="1">
                          <a:effectLst/>
                        </a:rPr>
                        <a:t>North</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48</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94</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6.4</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4-</a:t>
                      </a:r>
                      <a:r>
                        <a:rPr lang="es-ES" sz="1600" b="1" dirty="0">
                          <a:solidFill>
                            <a:srgbClr val="FF0000"/>
                          </a:solidFill>
                          <a:effectLst/>
                        </a:rPr>
                        <a:t>2260</a:t>
                      </a:r>
                      <a:endParaRPr lang="en-US" sz="16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24-238</a:t>
                      </a:r>
                      <a:endParaRPr lang="en-US" sz="16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4-9</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803643689"/>
                  </a:ext>
                </a:extLst>
              </a:tr>
              <a:tr h="350351">
                <a:tc>
                  <a:txBody>
                    <a:bodyPr/>
                    <a:lstStyle/>
                    <a:p>
                      <a:pPr marL="0" marR="0" algn="just">
                        <a:spcBef>
                          <a:spcPts val="0"/>
                        </a:spcBef>
                        <a:spcAft>
                          <a:spcPts val="600"/>
                        </a:spcAft>
                      </a:pPr>
                      <a:r>
                        <a:rPr lang="en-US" sz="1600" b="1">
                          <a:effectLst/>
                        </a:rPr>
                        <a:t>North-West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740485974"/>
                  </a:ext>
                </a:extLst>
              </a:tr>
              <a:tr h="317282">
                <a:tc>
                  <a:txBody>
                    <a:bodyPr/>
                    <a:lstStyle/>
                    <a:p>
                      <a:pPr marL="0" marR="0" algn="just">
                        <a:spcBef>
                          <a:spcPts val="0"/>
                        </a:spcBef>
                        <a:spcAft>
                          <a:spcPts val="600"/>
                        </a:spcAft>
                      </a:pPr>
                      <a:r>
                        <a:rPr lang="en-US" sz="1600" b="1">
                          <a:effectLst/>
                        </a:rPr>
                        <a:t>South</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113</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160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10.3</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23-</a:t>
                      </a:r>
                      <a:r>
                        <a:rPr lang="es-ES" sz="1600" b="1" dirty="0">
                          <a:solidFill>
                            <a:srgbClr val="FF0000"/>
                          </a:solidFill>
                          <a:effectLst/>
                        </a:rPr>
                        <a:t>2620</a:t>
                      </a:r>
                      <a:endParaRPr lang="en-US" sz="16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6-</a:t>
                      </a:r>
                      <a:r>
                        <a:rPr lang="es-ES" sz="1600" b="1" dirty="0">
                          <a:solidFill>
                            <a:srgbClr val="FF0000"/>
                          </a:solidFill>
                          <a:effectLst/>
                        </a:rPr>
                        <a:t>700</a:t>
                      </a:r>
                      <a:endParaRPr lang="en-US" sz="16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0.4-</a:t>
                      </a:r>
                      <a:r>
                        <a:rPr lang="es-ES" sz="1600" b="1" dirty="0">
                          <a:solidFill>
                            <a:srgbClr val="FF0000"/>
                          </a:solidFill>
                          <a:effectLst/>
                        </a:rPr>
                        <a:t>36</a:t>
                      </a:r>
                      <a:endParaRPr lang="en-US" sz="16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3261039086"/>
                  </a:ext>
                </a:extLst>
              </a:tr>
              <a:tr h="336051">
                <a:tc>
                  <a:txBody>
                    <a:bodyPr/>
                    <a:lstStyle/>
                    <a:p>
                      <a:pPr marL="0" marR="0" algn="just">
                        <a:spcBef>
                          <a:spcPts val="0"/>
                        </a:spcBef>
                        <a:spcAft>
                          <a:spcPts val="600"/>
                        </a:spcAft>
                      </a:pPr>
                      <a:r>
                        <a:rPr lang="en-US" sz="1600" b="1">
                          <a:effectLst/>
                        </a:rPr>
                        <a:t>South-West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 </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 </a:t>
                      </a:r>
                      <a:endParaRPr lang="en-US" sz="1600" b="1" dirty="0">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261792849"/>
                  </a:ext>
                </a:extLst>
              </a:tr>
              <a:tr h="235951">
                <a:tc>
                  <a:txBody>
                    <a:bodyPr/>
                    <a:lstStyle/>
                    <a:p>
                      <a:pPr marL="0" marR="0" algn="just">
                        <a:spcBef>
                          <a:spcPts val="0"/>
                        </a:spcBef>
                        <a:spcAft>
                          <a:spcPts val="600"/>
                        </a:spcAft>
                      </a:pPr>
                      <a:r>
                        <a:rPr lang="en-US" sz="1600" b="1">
                          <a:effectLst/>
                        </a:rPr>
                        <a:t>West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140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600" b="1">
                          <a:effectLst/>
                        </a:rPr>
                        <a:t>-</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a:effectLst/>
                        </a:rPr>
                        <a:t>30-530</a:t>
                      </a:r>
                      <a:endParaRPr lang="en-US" sz="16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a:t>
                      </a:r>
                      <a:endParaRPr lang="en-US" sz="16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600" b="1" dirty="0">
                          <a:effectLst/>
                        </a:rPr>
                        <a:t>-</a:t>
                      </a:r>
                      <a:endParaRPr lang="en-US" sz="1600" b="1" dirty="0">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290524110"/>
                  </a:ext>
                </a:extLst>
              </a:tr>
            </a:tbl>
          </a:graphicData>
        </a:graphic>
      </p:graphicFrame>
      <p:sp>
        <p:nvSpPr>
          <p:cNvPr id="5" name="Rectangle 4"/>
          <p:cNvSpPr/>
          <p:nvPr/>
        </p:nvSpPr>
        <p:spPr>
          <a:xfrm>
            <a:off x="1918269" y="1114946"/>
            <a:ext cx="8142101"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Indoor radon, thoron and thoron progeny concentrations</a:t>
            </a:r>
          </a:p>
        </p:txBody>
      </p:sp>
    </p:spTree>
    <p:extLst>
      <p:ext uri="{BB962C8B-B14F-4D97-AF65-F5344CB8AC3E}">
        <p14:creationId xmlns:p14="http://schemas.microsoft.com/office/powerpoint/2010/main" val="1810904208"/>
      </p:ext>
    </p:extLst>
  </p:cSld>
  <p:clrMapOvr>
    <a:masterClrMapping/>
  </p:clrMapOvr>
  <mc:AlternateContent xmlns:mc="http://schemas.openxmlformats.org/markup-compatibility/2006" xmlns:p14="http://schemas.microsoft.com/office/powerpoint/2010/main">
    <mc:Choice Requires="p14">
      <p:transition spd="slow" p14:dur="2000" advTm="78097"/>
    </mc:Choice>
    <mc:Fallback xmlns="">
      <p:transition spd="slow" advTm="7809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038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and discussion</a:t>
            </a:r>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3207906999"/>
              </p:ext>
            </p:extLst>
          </p:nvPr>
        </p:nvGraphicFramePr>
        <p:xfrm>
          <a:off x="165461" y="1883833"/>
          <a:ext cx="5930539" cy="4089326"/>
        </p:xfrm>
        <a:graphic>
          <a:graphicData uri="http://schemas.openxmlformats.org/drawingml/2006/table">
            <a:tbl>
              <a:tblPr firstRow="1" firstCol="1" bandRow="1">
                <a:tableStyleId>{5940675A-B579-460E-94D1-54222C63F5DA}</a:tableStyleId>
              </a:tblPr>
              <a:tblGrid>
                <a:gridCol w="1077113">
                  <a:extLst>
                    <a:ext uri="{9D8B030D-6E8A-4147-A177-3AD203B41FA5}">
                      <a16:colId xmlns:a16="http://schemas.microsoft.com/office/drawing/2014/main" val="344892607"/>
                    </a:ext>
                  </a:extLst>
                </a:gridCol>
                <a:gridCol w="753550">
                  <a:extLst>
                    <a:ext uri="{9D8B030D-6E8A-4147-A177-3AD203B41FA5}">
                      <a16:colId xmlns:a16="http://schemas.microsoft.com/office/drawing/2014/main" val="323177637"/>
                    </a:ext>
                  </a:extLst>
                </a:gridCol>
                <a:gridCol w="802882">
                  <a:extLst>
                    <a:ext uri="{9D8B030D-6E8A-4147-A177-3AD203B41FA5}">
                      <a16:colId xmlns:a16="http://schemas.microsoft.com/office/drawing/2014/main" val="1451993656"/>
                    </a:ext>
                  </a:extLst>
                </a:gridCol>
                <a:gridCol w="838868">
                  <a:extLst>
                    <a:ext uri="{9D8B030D-6E8A-4147-A177-3AD203B41FA5}">
                      <a16:colId xmlns:a16="http://schemas.microsoft.com/office/drawing/2014/main" val="2488508761"/>
                    </a:ext>
                  </a:extLst>
                </a:gridCol>
                <a:gridCol w="838868">
                  <a:extLst>
                    <a:ext uri="{9D8B030D-6E8A-4147-A177-3AD203B41FA5}">
                      <a16:colId xmlns:a16="http://schemas.microsoft.com/office/drawing/2014/main" val="747041998"/>
                    </a:ext>
                  </a:extLst>
                </a:gridCol>
                <a:gridCol w="809629">
                  <a:extLst>
                    <a:ext uri="{9D8B030D-6E8A-4147-A177-3AD203B41FA5}">
                      <a16:colId xmlns:a16="http://schemas.microsoft.com/office/drawing/2014/main" val="1721086165"/>
                    </a:ext>
                  </a:extLst>
                </a:gridCol>
                <a:gridCol w="809629">
                  <a:extLst>
                    <a:ext uri="{9D8B030D-6E8A-4147-A177-3AD203B41FA5}">
                      <a16:colId xmlns:a16="http://schemas.microsoft.com/office/drawing/2014/main" val="3360357810"/>
                    </a:ext>
                  </a:extLst>
                </a:gridCol>
              </a:tblGrid>
              <a:tr h="678407">
                <a:tc rowSpan="2">
                  <a:txBody>
                    <a:bodyPr/>
                    <a:lstStyle/>
                    <a:p>
                      <a:pPr marL="0" marR="0" algn="just">
                        <a:spcBef>
                          <a:spcPts val="0"/>
                        </a:spcBef>
                        <a:spcAft>
                          <a:spcPts val="600"/>
                        </a:spcAft>
                        <a:tabLst>
                          <a:tab pos="1400175" algn="l"/>
                        </a:tabLst>
                      </a:pPr>
                      <a:r>
                        <a:rPr lang="es-ES" sz="1500" b="1" dirty="0" err="1">
                          <a:effectLst/>
                        </a:rPr>
                        <a:t>Region</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gridSpan="3">
                  <a:txBody>
                    <a:bodyPr/>
                    <a:lstStyle/>
                    <a:p>
                      <a:pPr marL="0" marR="0">
                        <a:spcBef>
                          <a:spcPts val="0"/>
                        </a:spcBef>
                        <a:spcAft>
                          <a:spcPts val="600"/>
                        </a:spcAft>
                        <a:tabLst>
                          <a:tab pos="1400175" algn="l"/>
                        </a:tabLst>
                      </a:pPr>
                      <a:r>
                        <a:rPr lang="es-ES" sz="1500" b="1" dirty="0" err="1">
                          <a:effectLst/>
                        </a:rPr>
                        <a:t>Percentage</a:t>
                      </a:r>
                      <a:r>
                        <a:rPr lang="es-ES" sz="1500" b="1" dirty="0">
                          <a:effectLst/>
                        </a:rPr>
                        <a:t> (%) of </a:t>
                      </a:r>
                      <a:r>
                        <a:rPr lang="es-ES" sz="1500" b="1" dirty="0" err="1">
                          <a:effectLst/>
                        </a:rPr>
                        <a:t>houses</a:t>
                      </a:r>
                      <a:r>
                        <a:rPr lang="es-ES" sz="1500" b="1" dirty="0">
                          <a:effectLst/>
                        </a:rPr>
                        <a:t> </a:t>
                      </a:r>
                      <a:r>
                        <a:rPr lang="es-ES" sz="1500" b="1" dirty="0" err="1">
                          <a:effectLst/>
                        </a:rPr>
                        <a:t>having</a:t>
                      </a:r>
                      <a:r>
                        <a:rPr lang="es-ES" sz="1500" b="1" dirty="0">
                          <a:effectLst/>
                        </a:rPr>
                        <a:t> </a:t>
                      </a:r>
                      <a:r>
                        <a:rPr lang="es-ES" sz="1500" b="1" dirty="0" err="1">
                          <a:effectLst/>
                        </a:rPr>
                        <a:t>radon</a:t>
                      </a:r>
                      <a:r>
                        <a:rPr lang="es-ES" sz="1500" b="1" dirty="0">
                          <a:effectLst/>
                        </a:rPr>
                        <a:t> </a:t>
                      </a:r>
                      <a:r>
                        <a:rPr lang="es-ES" sz="1500" b="1" dirty="0" err="1">
                          <a:effectLst/>
                        </a:rPr>
                        <a:t>above</a:t>
                      </a:r>
                      <a:r>
                        <a:rPr lang="es-ES" sz="1500" b="1" dirty="0">
                          <a:effectLst/>
                        </a:rPr>
                        <a:t> </a:t>
                      </a:r>
                      <a:r>
                        <a:rPr lang="es-ES" sz="1500" b="1" dirty="0" err="1">
                          <a:effectLst/>
                        </a:rPr>
                        <a:t>the</a:t>
                      </a:r>
                      <a:r>
                        <a:rPr lang="es-ES" sz="1500" b="1" dirty="0">
                          <a:effectLst/>
                        </a:rPr>
                        <a:t> Reference </a:t>
                      </a:r>
                      <a:r>
                        <a:rPr lang="es-ES" sz="1500" b="1" dirty="0" err="1">
                          <a:effectLst/>
                        </a:rPr>
                        <a:t>Levels</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600"/>
                        </a:spcAft>
                        <a:tabLst>
                          <a:tab pos="1400175" algn="l"/>
                        </a:tabLst>
                      </a:pPr>
                      <a:r>
                        <a:rPr lang="es-ES" sz="1500" b="1" dirty="0" err="1">
                          <a:effectLst/>
                        </a:rPr>
                        <a:t>Percentage</a:t>
                      </a:r>
                      <a:r>
                        <a:rPr lang="es-ES" sz="1500" b="1" dirty="0">
                          <a:effectLst/>
                        </a:rPr>
                        <a:t> (%) of </a:t>
                      </a:r>
                      <a:r>
                        <a:rPr lang="es-ES" sz="1500" b="1" dirty="0" err="1">
                          <a:effectLst/>
                        </a:rPr>
                        <a:t>houses</a:t>
                      </a:r>
                      <a:r>
                        <a:rPr lang="es-ES" sz="1500" b="1" dirty="0">
                          <a:effectLst/>
                        </a:rPr>
                        <a:t> </a:t>
                      </a:r>
                      <a:r>
                        <a:rPr lang="es-ES" sz="1500" b="1" dirty="0" err="1">
                          <a:effectLst/>
                        </a:rPr>
                        <a:t>having</a:t>
                      </a:r>
                      <a:r>
                        <a:rPr lang="es-ES" sz="1500" b="1" dirty="0">
                          <a:effectLst/>
                        </a:rPr>
                        <a:t> </a:t>
                      </a:r>
                      <a:r>
                        <a:rPr lang="es-ES" sz="1500" b="1" dirty="0" err="1">
                          <a:effectLst/>
                        </a:rPr>
                        <a:t>thoron</a:t>
                      </a:r>
                      <a:r>
                        <a:rPr lang="es-ES" sz="1500" b="1" dirty="0">
                          <a:effectLst/>
                        </a:rPr>
                        <a:t> </a:t>
                      </a:r>
                      <a:r>
                        <a:rPr lang="es-ES" sz="1500" b="1" dirty="0" err="1">
                          <a:effectLst/>
                        </a:rPr>
                        <a:t>above</a:t>
                      </a:r>
                      <a:r>
                        <a:rPr lang="es-ES" sz="1500" b="1" dirty="0">
                          <a:effectLst/>
                        </a:rPr>
                        <a:t> </a:t>
                      </a:r>
                      <a:r>
                        <a:rPr lang="es-ES" sz="1500" b="1" dirty="0" err="1">
                          <a:effectLst/>
                        </a:rPr>
                        <a:t>some</a:t>
                      </a:r>
                      <a:r>
                        <a:rPr lang="es-ES" sz="1500" b="1" dirty="0">
                          <a:effectLst/>
                        </a:rPr>
                        <a:t> </a:t>
                      </a:r>
                      <a:r>
                        <a:rPr lang="es-ES" sz="1500" b="1" dirty="0" err="1">
                          <a:effectLst/>
                        </a:rPr>
                        <a:t>specific</a:t>
                      </a:r>
                      <a:r>
                        <a:rPr lang="es-ES" sz="1500" b="1" dirty="0">
                          <a:effectLst/>
                        </a:rPr>
                        <a:t> </a:t>
                      </a:r>
                      <a:r>
                        <a:rPr lang="es-ES" sz="1500" b="1" dirty="0" err="1">
                          <a:effectLst/>
                        </a:rPr>
                        <a:t>levels</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2866553"/>
                  </a:ext>
                </a:extLst>
              </a:tr>
              <a:tr h="452271">
                <a:tc vMerge="1">
                  <a:txBody>
                    <a:bodyPr/>
                    <a:lstStyle/>
                    <a:p>
                      <a:endParaRPr lang="en-US"/>
                    </a:p>
                  </a:txBody>
                  <a:tcPr/>
                </a:tc>
                <a:tc>
                  <a:txBody>
                    <a:bodyPr/>
                    <a:lstStyle/>
                    <a:p>
                      <a:pPr marL="0" marR="0">
                        <a:spcBef>
                          <a:spcPts val="0"/>
                        </a:spcBef>
                        <a:spcAft>
                          <a:spcPts val="600"/>
                        </a:spcAft>
                        <a:tabLst>
                          <a:tab pos="1400175" algn="l"/>
                        </a:tabLst>
                      </a:pPr>
                      <a:r>
                        <a:rPr lang="es-ES" sz="1500" b="1">
                          <a:effectLst/>
                        </a:rPr>
                        <a:t>≥100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500" b="1">
                          <a:effectLst/>
                        </a:rPr>
                        <a:t>≥200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500" b="1">
                          <a:effectLst/>
                        </a:rPr>
                        <a:t>≥300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500" b="1">
                          <a:effectLst/>
                        </a:rPr>
                        <a:t>≥100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500" b="1">
                          <a:effectLst/>
                        </a:rPr>
                        <a:t>≥200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spcBef>
                          <a:spcPts val="0"/>
                        </a:spcBef>
                        <a:spcAft>
                          <a:spcPts val="600"/>
                        </a:spcAft>
                        <a:tabLst>
                          <a:tab pos="1400175" algn="l"/>
                        </a:tabLst>
                      </a:pPr>
                      <a:r>
                        <a:rPr lang="es-ES" sz="1500" b="1">
                          <a:effectLst/>
                        </a:rPr>
                        <a:t>≥300 Bq.m</a:t>
                      </a:r>
                      <a:r>
                        <a:rPr lang="es-ES" sz="1500" b="1" baseline="30000">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3344038484"/>
                  </a:ext>
                </a:extLst>
              </a:tr>
              <a:tr h="226136">
                <a:tc>
                  <a:txBody>
                    <a:bodyPr/>
                    <a:lstStyle/>
                    <a:p>
                      <a:pPr marL="0" marR="0" algn="just">
                        <a:spcBef>
                          <a:spcPts val="0"/>
                        </a:spcBef>
                        <a:spcAft>
                          <a:spcPts val="600"/>
                        </a:spcAft>
                      </a:pPr>
                      <a:r>
                        <a:rPr lang="en-US" sz="1500" b="1">
                          <a:effectLst/>
                        </a:rPr>
                        <a:t>Adamawa</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solidFill>
                            <a:srgbClr val="FF0000"/>
                          </a:solidFill>
                          <a:effectLst/>
                        </a:rPr>
                        <a:t>58</a:t>
                      </a:r>
                      <a:endParaRPr lang="en-US" sz="1500" b="1">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solidFill>
                            <a:srgbClr val="FF0000"/>
                          </a:solidFill>
                          <a:effectLst/>
                        </a:rPr>
                        <a:t>14</a:t>
                      </a:r>
                      <a:endParaRPr lang="en-US" sz="1500" b="1">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solidFill>
                            <a:srgbClr val="FF0000"/>
                          </a:solidFill>
                          <a:effectLst/>
                        </a:rPr>
                        <a:t>5</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760745145"/>
                  </a:ext>
                </a:extLst>
              </a:tr>
              <a:tr h="333130">
                <a:tc>
                  <a:txBody>
                    <a:bodyPr/>
                    <a:lstStyle/>
                    <a:p>
                      <a:pPr marL="0" marR="0" algn="just">
                        <a:spcBef>
                          <a:spcPts val="0"/>
                        </a:spcBef>
                        <a:spcAft>
                          <a:spcPts val="600"/>
                        </a:spcAft>
                      </a:pPr>
                      <a:r>
                        <a:rPr lang="en-US" sz="1500" b="1">
                          <a:effectLst/>
                        </a:rPr>
                        <a:t>Centre</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6</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2</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0</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114610791"/>
                  </a:ext>
                </a:extLst>
              </a:tr>
              <a:tr h="240500">
                <a:tc>
                  <a:txBody>
                    <a:bodyPr/>
                    <a:lstStyle/>
                    <a:p>
                      <a:pPr marL="0" marR="0" algn="just">
                        <a:spcBef>
                          <a:spcPts val="0"/>
                        </a:spcBef>
                        <a:spcAft>
                          <a:spcPts val="600"/>
                        </a:spcAft>
                      </a:pPr>
                      <a:r>
                        <a:rPr lang="en-US" sz="1500" b="1">
                          <a:effectLst/>
                        </a:rPr>
                        <a:t>East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33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2</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1</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19</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9</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2</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773534298"/>
                  </a:ext>
                </a:extLst>
              </a:tr>
              <a:tr h="301686">
                <a:tc>
                  <a:txBody>
                    <a:bodyPr/>
                    <a:lstStyle/>
                    <a:p>
                      <a:pPr marL="0" marR="0" algn="just">
                        <a:spcBef>
                          <a:spcPts val="0"/>
                        </a:spcBef>
                        <a:spcAft>
                          <a:spcPts val="600"/>
                        </a:spcAft>
                      </a:pPr>
                      <a:r>
                        <a:rPr lang="en-US" sz="1500" b="1">
                          <a:effectLst/>
                        </a:rPr>
                        <a:t>Far North</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solidFill>
                            <a:srgbClr val="FF0000"/>
                          </a:solidFill>
                          <a:effectLst/>
                        </a:rPr>
                        <a:t>90</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solidFill>
                            <a:srgbClr val="FF0000"/>
                          </a:solidFill>
                          <a:effectLst/>
                        </a:rPr>
                        <a:t>16</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solidFill>
                            <a:srgbClr val="FF0000"/>
                          </a:solidFill>
                          <a:effectLst/>
                        </a:rPr>
                        <a:t>1</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647625187"/>
                  </a:ext>
                </a:extLst>
              </a:tr>
              <a:tr h="319532">
                <a:tc>
                  <a:txBody>
                    <a:bodyPr/>
                    <a:lstStyle/>
                    <a:p>
                      <a:pPr marL="0" marR="0" algn="just">
                        <a:spcBef>
                          <a:spcPts val="0"/>
                        </a:spcBef>
                        <a:spcAft>
                          <a:spcPts val="600"/>
                        </a:spcAft>
                      </a:pPr>
                      <a:r>
                        <a:rPr lang="en-US" sz="1500" b="1" dirty="0">
                          <a:effectLst/>
                        </a:rPr>
                        <a:t>Littoral</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33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1</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1</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32</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0</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088985860"/>
                  </a:ext>
                </a:extLst>
              </a:tr>
              <a:tr h="339930">
                <a:tc>
                  <a:txBody>
                    <a:bodyPr/>
                    <a:lstStyle/>
                    <a:p>
                      <a:pPr marL="0" marR="0" algn="just">
                        <a:spcBef>
                          <a:spcPts val="0"/>
                        </a:spcBef>
                        <a:spcAft>
                          <a:spcPts val="600"/>
                        </a:spcAft>
                      </a:pPr>
                      <a:r>
                        <a:rPr lang="en-US" sz="1500" b="1">
                          <a:effectLst/>
                        </a:rPr>
                        <a:t>North</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20</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43</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2</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1</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1610478978"/>
                  </a:ext>
                </a:extLst>
              </a:tr>
              <a:tr h="333130">
                <a:tc>
                  <a:txBody>
                    <a:bodyPr/>
                    <a:lstStyle/>
                    <a:p>
                      <a:pPr marL="0" marR="0" algn="just">
                        <a:spcBef>
                          <a:spcPts val="0"/>
                        </a:spcBef>
                        <a:spcAft>
                          <a:spcPts val="600"/>
                        </a:spcAft>
                      </a:pPr>
                      <a:r>
                        <a:rPr lang="en-US" sz="1500" b="1">
                          <a:effectLst/>
                        </a:rPr>
                        <a:t>North-West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effectLst/>
                        </a:rPr>
                        <a:t>-</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effectLst/>
                        </a:rPr>
                        <a:t>-</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525076904"/>
                  </a:ext>
                </a:extLst>
              </a:tr>
              <a:tr h="301686">
                <a:tc>
                  <a:txBody>
                    <a:bodyPr/>
                    <a:lstStyle/>
                    <a:p>
                      <a:pPr marL="0" marR="0" algn="just">
                        <a:spcBef>
                          <a:spcPts val="0"/>
                        </a:spcBef>
                        <a:spcAft>
                          <a:spcPts val="600"/>
                        </a:spcAft>
                      </a:pPr>
                      <a:r>
                        <a:rPr lang="en-US" sz="1500" b="1">
                          <a:effectLst/>
                        </a:rPr>
                        <a:t>South</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47</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2</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1</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solidFill>
                            <a:srgbClr val="FF0000"/>
                          </a:solidFill>
                          <a:effectLst/>
                        </a:rPr>
                        <a:t>56</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solidFill>
                            <a:srgbClr val="FF0000"/>
                          </a:solidFill>
                          <a:effectLst/>
                        </a:rPr>
                        <a:t>33</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solidFill>
                            <a:srgbClr val="FF0000"/>
                          </a:solidFill>
                          <a:effectLst/>
                        </a:rPr>
                        <a:t>15</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40618018"/>
                  </a:ext>
                </a:extLst>
              </a:tr>
              <a:tr h="319532">
                <a:tc>
                  <a:txBody>
                    <a:bodyPr/>
                    <a:lstStyle/>
                    <a:p>
                      <a:pPr marL="0" marR="0" algn="just">
                        <a:spcBef>
                          <a:spcPts val="0"/>
                        </a:spcBef>
                        <a:spcAft>
                          <a:spcPts val="600"/>
                        </a:spcAft>
                      </a:pPr>
                      <a:r>
                        <a:rPr lang="en-US" sz="1500" b="1">
                          <a:effectLst/>
                        </a:rPr>
                        <a:t>South-West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3909980231"/>
                  </a:ext>
                </a:extLst>
              </a:tr>
              <a:tr h="226136">
                <a:tc>
                  <a:txBody>
                    <a:bodyPr/>
                    <a:lstStyle/>
                    <a:p>
                      <a:pPr marL="0" marR="0" algn="just">
                        <a:spcBef>
                          <a:spcPts val="0"/>
                        </a:spcBef>
                        <a:spcAft>
                          <a:spcPts val="600"/>
                        </a:spcAft>
                      </a:pPr>
                      <a:r>
                        <a:rPr lang="en-US" sz="1500" b="1">
                          <a:effectLst/>
                        </a:rPr>
                        <a:t>West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solidFill>
                            <a:srgbClr val="FF0000"/>
                          </a:solidFill>
                          <a:effectLst/>
                        </a:rPr>
                        <a:t>72</a:t>
                      </a:r>
                      <a:endParaRPr lang="en-US" sz="1500" b="1">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a:solidFill>
                            <a:srgbClr val="FF0000"/>
                          </a:solidFill>
                          <a:effectLst/>
                        </a:rPr>
                        <a:t>13</a:t>
                      </a:r>
                      <a:endParaRPr lang="en-US" sz="1500" b="1">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pPr>
                      <a:r>
                        <a:rPr lang="en-US" sz="1500" b="1" dirty="0">
                          <a:solidFill>
                            <a:srgbClr val="FF0000"/>
                          </a:solidFill>
                          <a:effectLst/>
                        </a:rPr>
                        <a:t>3</a:t>
                      </a:r>
                      <a:endParaRPr lang="en-US" sz="1500" b="1" dirty="0">
                        <a:solidFill>
                          <a:srgbClr val="FF0000"/>
                        </a:solidFill>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effectLst/>
                        </a:rPr>
                        <a:t>-</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a:effectLst/>
                        </a:rPr>
                        <a:t>-</a:t>
                      </a:r>
                      <a:endParaRPr lang="en-US" sz="1500" b="1">
                        <a:effectLst/>
                        <a:latin typeface="Times New Roman" panose="02020603050405020304" pitchFamily="18" charset="0"/>
                        <a:ea typeface="Malgun Gothic" panose="020B0503020000020004" pitchFamily="34" charset="-127"/>
                      </a:endParaRPr>
                    </a:p>
                  </a:txBody>
                  <a:tcPr marL="68580" marR="68580" marT="0" marB="0"/>
                </a:tc>
                <a:tc>
                  <a:txBody>
                    <a:bodyPr/>
                    <a:lstStyle/>
                    <a:p>
                      <a:pPr marL="0" marR="0" algn="just">
                        <a:spcBef>
                          <a:spcPts val="0"/>
                        </a:spcBef>
                        <a:spcAft>
                          <a:spcPts val="600"/>
                        </a:spcAft>
                        <a:tabLst>
                          <a:tab pos="1400175" algn="l"/>
                        </a:tabLst>
                      </a:pPr>
                      <a:r>
                        <a:rPr lang="es-ES" sz="1500" b="1" dirty="0">
                          <a:effectLst/>
                        </a:rPr>
                        <a:t>-</a:t>
                      </a:r>
                      <a:endParaRPr lang="en-US" sz="1500" b="1" dirty="0">
                        <a:effectLst/>
                        <a:latin typeface="Times New Roman" panose="02020603050405020304" pitchFamily="18" charset="0"/>
                        <a:ea typeface="Malgun Gothic" panose="020B0503020000020004" pitchFamily="34" charset="-127"/>
                      </a:endParaRPr>
                    </a:p>
                  </a:txBody>
                  <a:tcPr marL="68580" marR="68580" marT="0" marB="0"/>
                </a:tc>
                <a:extLst>
                  <a:ext uri="{0D108BD9-81ED-4DB2-BD59-A6C34878D82A}">
                    <a16:rowId xmlns:a16="http://schemas.microsoft.com/office/drawing/2014/main" val="2935718934"/>
                  </a:ext>
                </a:extLst>
              </a:tr>
            </a:tbl>
          </a:graphicData>
        </a:graphic>
      </p:graphicFrame>
      <p:sp>
        <p:nvSpPr>
          <p:cNvPr id="4" name="Espace réservé du contenu 3"/>
          <p:cNvSpPr>
            <a:spLocks noGrp="1"/>
          </p:cNvSpPr>
          <p:nvPr>
            <p:ph sz="half" idx="2"/>
          </p:nvPr>
        </p:nvSpPr>
        <p:spPr>
          <a:xfrm>
            <a:off x="6248400" y="1883833"/>
            <a:ext cx="5342965" cy="3503955"/>
          </a:xfrm>
        </p:spPr>
        <p:txBody>
          <a:bodyPr>
            <a:normAutofit fontScale="70000" lnSpcReduction="20000"/>
          </a:bodyPr>
          <a:lstStyle/>
          <a:p>
            <a:pPr marL="0" indent="0">
              <a:buNone/>
            </a:pPr>
            <a:r>
              <a:rPr lang="es-ES" dirty="0" err="1">
                <a:latin typeface="Times New Roman" panose="02020603050405020304" pitchFamily="18" charset="0"/>
                <a:cs typeface="Times New Roman" panose="02020603050405020304" pitchFamily="18" charset="0"/>
              </a:rPr>
              <a:t>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average</a:t>
            </a:r>
            <a:r>
              <a:rPr lang="es-ES" dirty="0">
                <a:latin typeface="Times New Roman" panose="02020603050405020304" pitchFamily="18" charset="0"/>
                <a:cs typeface="Times New Roman" panose="02020603050405020304" pitchFamily="18" charset="0"/>
              </a:rPr>
              <a:t> 49%, 9%, and 2% of </a:t>
            </a:r>
            <a:r>
              <a:rPr lang="es-ES" dirty="0" err="1">
                <a:latin typeface="Times New Roman" panose="02020603050405020304" pitchFamily="18" charset="0"/>
                <a:cs typeface="Times New Roman" panose="02020603050405020304" pitchFamily="18" charset="0"/>
              </a:rPr>
              <a:t>all</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surveyed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houses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have</a:t>
            </a:r>
            <a:r>
              <a:rPr lang="es-ES" dirty="0">
                <a:latin typeface="Times New Roman" panose="02020603050405020304" pitchFamily="18" charset="0"/>
                <a:cs typeface="Times New Roman" panose="02020603050405020304" pitchFamily="18" charset="0"/>
              </a:rPr>
              <a:t> </a:t>
            </a:r>
            <a:r>
              <a:rPr lang="es-ES" baseline="30000" dirty="0">
                <a:latin typeface="Times New Roman" panose="02020603050405020304" pitchFamily="18" charset="0"/>
                <a:cs typeface="Times New Roman" panose="02020603050405020304" pitchFamily="18" charset="0"/>
              </a:rPr>
              <a:t>222</a:t>
            </a:r>
            <a:r>
              <a:rPr lang="es-ES" dirty="0">
                <a:latin typeface="Times New Roman" panose="02020603050405020304" pitchFamily="18" charset="0"/>
                <a:cs typeface="Times New Roman" panose="02020603050405020304" pitchFamily="18" charset="0"/>
              </a:rPr>
              <a:t>Rn </a:t>
            </a:r>
            <a:r>
              <a:rPr lang="es-ES" dirty="0" err="1">
                <a:latin typeface="Times New Roman" panose="02020603050405020304" pitchFamily="18" charset="0"/>
                <a:cs typeface="Times New Roman" panose="02020603050405020304" pitchFamily="18" charset="0"/>
              </a:rPr>
              <a:t>concentrations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above</a:t>
            </a:r>
            <a:r>
              <a:rPr lang="es-ES" dirty="0">
                <a:latin typeface="Times New Roman" panose="02020603050405020304" pitchFamily="18" charset="0"/>
                <a:cs typeface="Times New Roman" panose="02020603050405020304" pitchFamily="18" charset="0"/>
              </a:rPr>
              <a:t> 100, 200 and 300 Bq.m</a:t>
            </a:r>
            <a:r>
              <a:rPr lang="es-ES" baseline="30000" dirty="0">
                <a:latin typeface="Times New Roman" panose="02020603050405020304" pitchFamily="18" charset="0"/>
                <a:cs typeface="Times New Roman" panose="02020603050405020304" pitchFamily="18" charset="0"/>
              </a:rPr>
              <a:t>-3</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respectively</a:t>
            </a:r>
            <a:r>
              <a:rPr lang="es-ES" dirty="0">
                <a:latin typeface="Times New Roman" panose="02020603050405020304" pitchFamily="18" charset="0"/>
                <a:cs typeface="Times New Roman" panose="02020603050405020304" pitchFamily="18" charset="0"/>
              </a:rPr>
              <a:t>. </a:t>
            </a:r>
          </a:p>
          <a:p>
            <a:pPr marL="0" indent="0">
              <a:buNone/>
            </a:pPr>
            <a:r>
              <a:rPr lang="es-ES" dirty="0" err="1">
                <a:latin typeface="Times New Roman" panose="02020603050405020304" pitchFamily="18" charset="0"/>
                <a:cs typeface="Times New Roman" panose="02020603050405020304" pitchFamily="18" charset="0"/>
              </a:rPr>
              <a:t>It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clearly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appears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importance</a:t>
            </a:r>
            <a:r>
              <a:rPr lang="es-ES" dirty="0">
                <a:latin typeface="Times New Roman" panose="02020603050405020304" pitchFamily="18" charset="0"/>
                <a:cs typeface="Times New Roman" panose="02020603050405020304" pitchFamily="18" charset="0"/>
              </a:rPr>
              <a:t> to </a:t>
            </a:r>
            <a:r>
              <a:rPr lang="es-ES" dirty="0" err="1">
                <a:latin typeface="Times New Roman" panose="02020603050405020304" pitchFamily="18" charset="0"/>
                <a:cs typeface="Times New Roman" panose="02020603050405020304" pitchFamily="18" charset="0"/>
              </a:rPr>
              <a:t>put</a:t>
            </a:r>
            <a:r>
              <a:rPr lang="es-ES" dirty="0">
                <a:latin typeface="Times New Roman" panose="02020603050405020304" pitchFamily="18" charset="0"/>
                <a:cs typeface="Times New Roman" panose="02020603050405020304" pitchFamily="18" charset="0"/>
              </a:rPr>
              <a:t> in place Rn </a:t>
            </a:r>
            <a:r>
              <a:rPr lang="es-ES" dirty="0" err="1">
                <a:latin typeface="Times New Roman" panose="02020603050405020304" pitchFamily="18" charset="0"/>
                <a:cs typeface="Times New Roman" panose="02020603050405020304" pitchFamily="18" charset="0"/>
              </a:rPr>
              <a:t>regulation</a:t>
            </a:r>
            <a:r>
              <a:rPr lang="es-ES" dirty="0">
                <a:latin typeface="Times New Roman" panose="02020603050405020304" pitchFamily="18" charset="0"/>
                <a:cs typeface="Times New Roman" panose="02020603050405020304" pitchFamily="18" charset="0"/>
              </a:rPr>
              <a:t> and </a:t>
            </a:r>
            <a:r>
              <a:rPr lang="es-ES" dirty="0" err="1">
                <a:latin typeface="Times New Roman" panose="02020603050405020304" pitchFamily="18" charset="0"/>
                <a:cs typeface="Times New Roman" panose="02020603050405020304" pitchFamily="18" charset="0"/>
              </a:rPr>
              <a:t>national</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action</a:t>
            </a:r>
            <a:r>
              <a:rPr lang="es-ES" dirty="0">
                <a:latin typeface="Times New Roman" panose="02020603050405020304" pitchFamily="18" charset="0"/>
                <a:cs typeface="Times New Roman" panose="02020603050405020304" pitchFamily="18" charset="0"/>
              </a:rPr>
              <a:t> plan in </a:t>
            </a:r>
            <a:r>
              <a:rPr lang="es-ES" dirty="0" err="1">
                <a:latin typeface="Times New Roman" panose="02020603050405020304" pitchFamily="18" charset="0"/>
                <a:cs typeface="Times New Roman" panose="02020603050405020304" pitchFamily="18" charset="0"/>
              </a:rPr>
              <a:t>Cameroon</a:t>
            </a:r>
            <a:r>
              <a:rPr lang="es-ES" dirty="0">
                <a:latin typeface="Times New Roman" panose="02020603050405020304" pitchFamily="18" charset="0"/>
                <a:cs typeface="Times New Roman" panose="02020603050405020304" pitchFamily="18" charset="0"/>
              </a:rPr>
              <a:t>. </a:t>
            </a:r>
          </a:p>
          <a:p>
            <a:pPr marL="0" indent="0">
              <a:buNone/>
            </a:pPr>
            <a:r>
              <a:rPr lang="es-ES" dirty="0" err="1">
                <a:latin typeface="Times New Roman" panose="02020603050405020304" pitchFamily="18" charset="0"/>
                <a:cs typeface="Times New Roman" panose="02020603050405020304" pitchFamily="18" charset="0"/>
              </a:rPr>
              <a:t>Adamawa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Far</a:t>
            </a:r>
            <a:r>
              <a:rPr lang="es-ES" dirty="0">
                <a:latin typeface="Times New Roman" panose="02020603050405020304" pitchFamily="18" charset="0"/>
                <a:cs typeface="Times New Roman" panose="02020603050405020304" pitchFamily="18" charset="0"/>
              </a:rPr>
              <a:t> North and West </a:t>
            </a:r>
            <a:r>
              <a:rPr lang="es-ES" dirty="0" err="1">
                <a:latin typeface="Times New Roman" panose="02020603050405020304" pitchFamily="18" charset="0"/>
                <a:cs typeface="Times New Roman" panose="02020603050405020304" pitchFamily="18" charset="0"/>
              </a:rPr>
              <a:t>have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average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radon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concentrations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higher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than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those</a:t>
            </a:r>
            <a:r>
              <a:rPr lang="es-ES" dirty="0">
                <a:latin typeface="Times New Roman" panose="02020603050405020304" pitchFamily="18" charset="0"/>
                <a:cs typeface="Times New Roman" panose="02020603050405020304" pitchFamily="18" charset="0"/>
              </a:rPr>
              <a:t> of </a:t>
            </a:r>
            <a:r>
              <a:rPr lang="es-ES" dirty="0" err="1">
                <a:latin typeface="Times New Roman" panose="02020603050405020304" pitchFamily="18" charset="0"/>
                <a:cs typeface="Times New Roman" panose="02020603050405020304" pitchFamily="18" charset="0"/>
              </a:rPr>
              <a:t>other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regions</a:t>
            </a:r>
            <a:r>
              <a:rPr lang="es-ES" dirty="0">
                <a:latin typeface="Times New Roman" panose="02020603050405020304" pitchFamily="18" charset="0"/>
                <a:cs typeface="Times New Roman" panose="02020603050405020304" pitchFamily="18" charset="0"/>
              </a:rPr>
              <a:t>. </a:t>
            </a:r>
          </a:p>
          <a:p>
            <a:pPr marL="0" indent="0">
              <a:buNone/>
            </a:pP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city</a:t>
            </a:r>
            <a:r>
              <a:rPr lang="es-ES" dirty="0">
                <a:latin typeface="Times New Roman" panose="02020603050405020304" pitchFamily="18" charset="0"/>
                <a:cs typeface="Times New Roman" panose="02020603050405020304" pitchFamily="18" charset="0"/>
              </a:rPr>
              <a:t> of </a:t>
            </a:r>
            <a:r>
              <a:rPr lang="es-ES" dirty="0" err="1">
                <a:latin typeface="Times New Roman" panose="02020603050405020304" pitchFamily="18" charset="0"/>
                <a:cs typeface="Times New Roman" panose="02020603050405020304" pitchFamily="18" charset="0"/>
              </a:rPr>
              <a:t>Ngaoundéré</a:t>
            </a:r>
            <a:r>
              <a:rPr lang="es-ES" dirty="0">
                <a:latin typeface="Times New Roman" panose="02020603050405020304" pitchFamily="18" charset="0"/>
                <a:cs typeface="Times New Roman" panose="02020603050405020304" pitchFamily="18" charset="0"/>
              </a:rPr>
              <a:t>, capital of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Adamawa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Region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appears</a:t>
            </a:r>
            <a:r>
              <a:rPr lang="es-ES" dirty="0">
                <a:latin typeface="Times New Roman" panose="02020603050405020304" pitchFamily="18" charset="0"/>
                <a:cs typeface="Times New Roman" panose="02020603050405020304" pitchFamily="18" charset="0"/>
              </a:rPr>
              <a:t> as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most</a:t>
            </a:r>
            <a:r>
              <a:rPr lang="es-ES" dirty="0">
                <a:latin typeface="Times New Roman" panose="02020603050405020304" pitchFamily="18" charset="0"/>
                <a:cs typeface="Times New Roman" panose="02020603050405020304" pitchFamily="18" charset="0"/>
              </a:rPr>
              <a:t> Rn-</a:t>
            </a:r>
            <a:r>
              <a:rPr lang="es-ES" dirty="0" err="1">
                <a:latin typeface="Times New Roman" panose="02020603050405020304" pitchFamily="18" charset="0"/>
                <a:cs typeface="Times New Roman" panose="02020603050405020304" pitchFamily="18" charset="0"/>
              </a:rPr>
              <a:t>exposed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area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with</a:t>
            </a:r>
            <a:r>
              <a:rPr lang="es-ES" dirty="0">
                <a:latin typeface="Times New Roman" panose="02020603050405020304" pitchFamily="18" charset="0"/>
                <a:cs typeface="Times New Roman" panose="02020603050405020304" pitchFamily="18" charset="0"/>
              </a:rPr>
              <a:t> 28% of </a:t>
            </a:r>
            <a:r>
              <a:rPr lang="es-ES" dirty="0" err="1">
                <a:latin typeface="Times New Roman" panose="02020603050405020304" pitchFamily="18" charset="0"/>
                <a:cs typeface="Times New Roman" panose="02020603050405020304" pitchFamily="18" charset="0"/>
              </a:rPr>
              <a:t>houses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having</a:t>
            </a:r>
            <a:r>
              <a:rPr lang="es-ES" dirty="0">
                <a:latin typeface="Times New Roman" panose="02020603050405020304" pitchFamily="18" charset="0"/>
                <a:cs typeface="Times New Roman" panose="02020603050405020304" pitchFamily="18" charset="0"/>
              </a:rPr>
              <a:t> Rn </a:t>
            </a:r>
            <a:r>
              <a:rPr lang="es-ES" dirty="0" err="1">
                <a:latin typeface="Times New Roman" panose="02020603050405020304" pitchFamily="18" charset="0"/>
                <a:cs typeface="Times New Roman" panose="02020603050405020304" pitchFamily="18" charset="0"/>
              </a:rPr>
              <a:t>above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reference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level</a:t>
            </a:r>
            <a:r>
              <a:rPr lang="es-ES" dirty="0">
                <a:latin typeface="Times New Roman" panose="02020603050405020304" pitchFamily="18" charset="0"/>
                <a:cs typeface="Times New Roman" panose="02020603050405020304" pitchFamily="18" charset="0"/>
              </a:rPr>
              <a:t> of 300 Bq.m</a:t>
            </a:r>
            <a:r>
              <a:rPr lang="es-ES" baseline="30000" dirty="0">
                <a:latin typeface="Times New Roman" panose="02020603050405020304" pitchFamily="18" charset="0"/>
                <a:cs typeface="Times New Roman" panose="02020603050405020304" pitchFamily="18" charset="0"/>
              </a:rPr>
              <a:t>-3</a:t>
            </a:r>
            <a:r>
              <a:rPr lang="es-E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2101149" y="1045507"/>
            <a:ext cx="8142101"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Indoor radon, thoron and thoron progeny concentrations</a:t>
            </a:r>
          </a:p>
        </p:txBody>
      </p:sp>
    </p:spTree>
    <p:extLst>
      <p:ext uri="{BB962C8B-B14F-4D97-AF65-F5344CB8AC3E}">
        <p14:creationId xmlns:p14="http://schemas.microsoft.com/office/powerpoint/2010/main" val="4039059683"/>
      </p:ext>
    </p:extLst>
  </p:cSld>
  <p:clrMapOvr>
    <a:masterClrMapping/>
  </p:clrMapOvr>
  <mc:AlternateContent xmlns:mc="http://schemas.openxmlformats.org/markup-compatibility/2006" xmlns:p14="http://schemas.microsoft.com/office/powerpoint/2010/main">
    <mc:Choice Requires="p14">
      <p:transition spd="slow" p14:dur="2000" advTm="79212"/>
    </mc:Choice>
    <mc:Fallback xmlns="">
      <p:transition spd="slow" advTm="792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75656" y="365126"/>
            <a:ext cx="10178143" cy="65377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Results and discussion</a:t>
            </a:r>
          </a:p>
        </p:txBody>
      </p:sp>
      <p:sp>
        <p:nvSpPr>
          <p:cNvPr id="6" name="Espace réservé du contenu 5"/>
          <p:cNvSpPr>
            <a:spLocks noGrp="1"/>
          </p:cNvSpPr>
          <p:nvPr>
            <p:ph idx="1"/>
          </p:nvPr>
        </p:nvSpPr>
        <p:spPr>
          <a:xfrm>
            <a:off x="1175656" y="1828800"/>
            <a:ext cx="9901645" cy="4323806"/>
          </a:xfrm>
        </p:spPr>
        <p:txBody>
          <a:bodyPr>
            <a:normAutofit/>
          </a:bodyPr>
          <a:lstStyle/>
          <a:p>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highest</a:t>
            </a:r>
            <a:r>
              <a:rPr lang="es-ES" sz="3200" dirty="0">
                <a:latin typeface="Times New Roman" panose="02020603050405020304" pitchFamily="18" charset="0"/>
                <a:cs typeface="Times New Roman" panose="02020603050405020304" pitchFamily="18" charset="0"/>
              </a:rPr>
              <a:t> Rn </a:t>
            </a:r>
            <a:r>
              <a:rPr lang="es-ES" sz="3200" dirty="0" err="1">
                <a:latin typeface="Times New Roman" panose="02020603050405020304" pitchFamily="18" charset="0"/>
                <a:cs typeface="Times New Roman" panose="02020603050405020304" pitchFamily="18" charset="0"/>
              </a:rPr>
              <a:t>concentration</a:t>
            </a:r>
            <a:r>
              <a:rPr lang="es-ES" sz="3200" dirty="0">
                <a:latin typeface="Times New Roman" panose="02020603050405020304" pitchFamily="18" charset="0"/>
                <a:cs typeface="Times New Roman" panose="02020603050405020304" pitchFamily="18" charset="0"/>
              </a:rPr>
              <a:t> of 2620 Bq.m</a:t>
            </a:r>
            <a:r>
              <a:rPr lang="es-ES" sz="3200" baseline="30000" dirty="0">
                <a:latin typeface="Times New Roman" panose="02020603050405020304" pitchFamily="18" charset="0"/>
                <a:cs typeface="Times New Roman" panose="02020603050405020304" pitchFamily="18" charset="0"/>
              </a:rPr>
              <a:t>-3</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was</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found</a:t>
            </a:r>
            <a:r>
              <a:rPr lang="es-ES" sz="3200" dirty="0">
                <a:latin typeface="Times New Roman" panose="02020603050405020304" pitchFamily="18" charset="0"/>
                <a:cs typeface="Times New Roman" panose="02020603050405020304" pitchFamily="18" charset="0"/>
              </a:rPr>
              <a:t> in </a:t>
            </a:r>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South </a:t>
            </a:r>
            <a:r>
              <a:rPr lang="es-ES" sz="3200" dirty="0" err="1">
                <a:latin typeface="Times New Roman" panose="02020603050405020304" pitchFamily="18" charset="0"/>
                <a:cs typeface="Times New Roman" panose="02020603050405020304" pitchFamily="18" charset="0"/>
              </a:rPr>
              <a:t>Region</a:t>
            </a:r>
            <a:r>
              <a:rPr lang="es-ES" sz="3200" dirty="0">
                <a:latin typeface="Times New Roman" panose="02020603050405020304" pitchFamily="18" charset="0"/>
                <a:cs typeface="Times New Roman" panose="02020603050405020304" pitchFamily="18" charset="0"/>
              </a:rPr>
              <a:t>. </a:t>
            </a:r>
          </a:p>
          <a:p>
            <a:r>
              <a:rPr lang="es-ES" sz="3200" dirty="0" err="1">
                <a:latin typeface="Times New Roman" panose="02020603050405020304" pitchFamily="18" charset="0"/>
                <a:cs typeface="Times New Roman" panose="02020603050405020304" pitchFamily="18" charset="0"/>
              </a:rPr>
              <a:t>Additional</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field</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works</a:t>
            </a:r>
            <a:r>
              <a:rPr lang="es-ES" sz="3200" dirty="0">
                <a:latin typeface="Times New Roman" panose="02020603050405020304" pitchFamily="18" charset="0"/>
                <a:cs typeface="Times New Roman" panose="02020603050405020304" pitchFamily="18" charset="0"/>
              </a:rPr>
              <a:t> are </a:t>
            </a:r>
            <a:r>
              <a:rPr lang="es-ES" sz="3200" dirty="0" err="1" smtClean="0">
                <a:latin typeface="Times New Roman" panose="02020603050405020304" pitchFamily="18" charset="0"/>
                <a:cs typeface="Times New Roman" panose="02020603050405020304" pitchFamily="18" charset="0"/>
              </a:rPr>
              <a:t>ongoing</a:t>
            </a:r>
            <a:r>
              <a:rPr lang="en-US" sz="3200" dirty="0" smtClean="0">
                <a:latin typeface="Times New Roman" panose="02020603050405020304" pitchFamily="18" charset="0"/>
                <a:cs typeface="Times New Roman" panose="02020603050405020304" pitchFamily="18" charset="0"/>
              </a:rPr>
              <a:t> </a:t>
            </a:r>
            <a:r>
              <a:rPr lang="es-ES" sz="3200" dirty="0" smtClean="0">
                <a:latin typeface="Times New Roman" panose="02020603050405020304" pitchFamily="18" charset="0"/>
                <a:cs typeface="Times New Roman" panose="02020603050405020304" pitchFamily="18" charset="0"/>
              </a:rPr>
              <a:t>in </a:t>
            </a:r>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whole</a:t>
            </a:r>
            <a:r>
              <a:rPr lang="es-ES" sz="3200" dirty="0">
                <a:latin typeface="Times New Roman" panose="02020603050405020304" pitchFamily="18" charset="0"/>
                <a:cs typeface="Times New Roman" panose="02020603050405020304" pitchFamily="18" charset="0"/>
              </a:rPr>
              <a:t> country to </a:t>
            </a:r>
            <a:r>
              <a:rPr lang="es-ES" sz="3200" dirty="0" err="1">
                <a:latin typeface="Times New Roman" panose="02020603050405020304" pitchFamily="18" charset="0"/>
                <a:cs typeface="Times New Roman" panose="02020603050405020304" pitchFamily="18" charset="0"/>
              </a:rPr>
              <a:t>measure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geogenic</a:t>
            </a:r>
            <a:r>
              <a:rPr lang="es-ES" sz="3200" dirty="0">
                <a:latin typeface="Times New Roman" panose="02020603050405020304" pitchFamily="18" charset="0"/>
                <a:cs typeface="Times New Roman" panose="02020603050405020304" pitchFamily="18" charset="0"/>
              </a:rPr>
              <a:t> Rn, </a:t>
            </a:r>
            <a:r>
              <a:rPr lang="es-ES" sz="3200" dirty="0" err="1">
                <a:latin typeface="Times New Roman" panose="02020603050405020304" pitchFamily="18" charset="0"/>
                <a:cs typeface="Times New Roman" panose="02020603050405020304" pitchFamily="18" charset="0"/>
              </a:rPr>
              <a:t>indoor</a:t>
            </a:r>
            <a:r>
              <a:rPr lang="es-ES" sz="3200" dirty="0">
                <a:latin typeface="Times New Roman" panose="02020603050405020304" pitchFamily="18" charset="0"/>
                <a:cs typeface="Times New Roman" panose="02020603050405020304" pitchFamily="18" charset="0"/>
              </a:rPr>
              <a:t> Rn, Tn, </a:t>
            </a:r>
            <a:r>
              <a:rPr lang="es-ES" sz="3200" dirty="0" err="1">
                <a:latin typeface="Times New Roman" panose="02020603050405020304" pitchFamily="18" charset="0"/>
                <a:cs typeface="Times New Roman" panose="02020603050405020304" pitchFamily="18" charset="0"/>
              </a:rPr>
              <a:t>RnP</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TnP</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using</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other</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techniques</a:t>
            </a:r>
            <a:r>
              <a:rPr lang="es-ES" sz="3200" dirty="0">
                <a:latin typeface="Times New Roman" panose="02020603050405020304" pitchFamily="18" charset="0"/>
                <a:cs typeface="Times New Roman" panose="02020603050405020304" pitchFamily="18" charset="0"/>
              </a:rPr>
              <a:t>. </a:t>
            </a:r>
          </a:p>
          <a:p>
            <a:r>
              <a:rPr lang="es-ES" sz="3200" dirty="0">
                <a:latin typeface="Times New Roman" panose="02020603050405020304" pitchFamily="18" charset="0"/>
                <a:cs typeface="Times New Roman" panose="02020603050405020304" pitchFamily="18" charset="0"/>
              </a:rPr>
              <a:t>Rn </a:t>
            </a:r>
            <a:r>
              <a:rPr lang="es-ES" sz="3200" dirty="0" err="1">
                <a:latin typeface="Times New Roman" panose="02020603050405020304" pitchFamily="18" charset="0"/>
                <a:cs typeface="Times New Roman" panose="02020603050405020304" pitchFamily="18" charset="0"/>
              </a:rPr>
              <a:t>prone</a:t>
            </a:r>
            <a:r>
              <a:rPr lang="es-ES" sz="3200" dirty="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areas</a:t>
            </a:r>
            <a:r>
              <a:rPr lang="es-ES" sz="3200" dirty="0">
                <a:latin typeface="Times New Roman" panose="02020603050405020304" pitchFamily="18" charset="0"/>
                <a:cs typeface="Times New Roman" panose="02020603050405020304" pitchFamily="18" charset="0"/>
              </a:rPr>
              <a:t> of </a:t>
            </a:r>
            <a:r>
              <a:rPr lang="es-ES" sz="3200" dirty="0" err="1">
                <a:latin typeface="Times New Roman" panose="02020603050405020304" pitchFamily="18" charset="0"/>
                <a:cs typeface="Times New Roman" panose="02020603050405020304" pitchFamily="18" charset="0"/>
              </a:rPr>
              <a:t>the</a:t>
            </a:r>
            <a:r>
              <a:rPr lang="es-ES" sz="3200" dirty="0">
                <a:latin typeface="Times New Roman" panose="02020603050405020304" pitchFamily="18" charset="0"/>
                <a:cs typeface="Times New Roman" panose="02020603050405020304" pitchFamily="18" charset="0"/>
              </a:rPr>
              <a:t> country </a:t>
            </a:r>
            <a:r>
              <a:rPr lang="es-ES" sz="3200" dirty="0" err="1">
                <a:latin typeface="Times New Roman" panose="02020603050405020304" pitchFamily="18" charset="0"/>
                <a:cs typeface="Times New Roman" panose="02020603050405020304" pitchFamily="18" charset="0"/>
              </a:rPr>
              <a:t>will</a:t>
            </a:r>
            <a:r>
              <a:rPr lang="es-ES" sz="3200" dirty="0">
                <a:latin typeface="Times New Roman" panose="02020603050405020304" pitchFamily="18" charset="0"/>
                <a:cs typeface="Times New Roman" panose="02020603050405020304" pitchFamily="18" charset="0"/>
              </a:rPr>
              <a:t> be </a:t>
            </a:r>
            <a:r>
              <a:rPr lang="es-ES" sz="3200" dirty="0" err="1">
                <a:latin typeface="Times New Roman" panose="02020603050405020304" pitchFamily="18" charset="0"/>
                <a:cs typeface="Times New Roman" panose="02020603050405020304" pitchFamily="18" charset="0"/>
              </a:rPr>
              <a:t>located</a:t>
            </a:r>
            <a:r>
              <a:rPr lang="es-ES" sz="3200" dirty="0">
                <a:latin typeface="Times New Roman" panose="02020603050405020304" pitchFamily="18" charset="0"/>
                <a:cs typeface="Times New Roman" panose="02020603050405020304" pitchFamily="18" charset="0"/>
              </a:rPr>
              <a:t>.</a:t>
            </a:r>
          </a:p>
          <a:p>
            <a:r>
              <a:rPr lang="es-ES" sz="3200" dirty="0" smtClean="0">
                <a:latin typeface="Times New Roman" panose="02020603050405020304" pitchFamily="18" charset="0"/>
                <a:cs typeface="Times New Roman" panose="02020603050405020304" pitchFamily="18" charset="0"/>
              </a:rPr>
              <a:t>Prior to </a:t>
            </a:r>
            <a:r>
              <a:rPr lang="es-ES" sz="3200" dirty="0" err="1" smtClean="0">
                <a:latin typeface="Times New Roman" panose="02020603050405020304" pitchFamily="18" charset="0"/>
                <a:cs typeface="Times New Roman" panose="02020603050405020304" pitchFamily="18" charset="0"/>
              </a:rPr>
              <a:t>inhalation</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dose</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assessment</a:t>
            </a:r>
            <a:r>
              <a:rPr lang="es-ES" sz="3200" dirty="0" smtClean="0">
                <a:latin typeface="Times New Roman" panose="02020603050405020304" pitchFamily="18" charset="0"/>
                <a:cs typeface="Times New Roman" panose="02020603050405020304" pitchFamily="18" charset="0"/>
              </a:rPr>
              <a:t>, </a:t>
            </a:r>
            <a:r>
              <a:rPr lang="es-ES" sz="3200" dirty="0" err="1" smtClean="0">
                <a:latin typeface="Times New Roman" panose="02020603050405020304" pitchFamily="18" charset="0"/>
                <a:cs typeface="Times New Roman" panose="02020603050405020304" pitchFamily="18" charset="0"/>
              </a:rPr>
              <a:t>the</a:t>
            </a:r>
            <a:r>
              <a:rPr lang="es-ES" sz="3200" dirty="0" smtClean="0">
                <a:latin typeface="Times New Roman" panose="02020603050405020304" pitchFamily="18" charset="0"/>
                <a:cs typeface="Times New Roman" panose="02020603050405020304" pitchFamily="18" charset="0"/>
              </a:rPr>
              <a:t> </a:t>
            </a:r>
            <a:r>
              <a:rPr lang="es-ES" sz="3200" dirty="0" err="1">
                <a:latin typeface="Times New Roman" panose="02020603050405020304" pitchFamily="18" charset="0"/>
                <a:cs typeface="Times New Roman" panose="02020603050405020304" pitchFamily="18" charset="0"/>
              </a:rPr>
              <a:t>equilibrium</a:t>
            </a:r>
            <a:r>
              <a:rPr lang="es-ES" sz="3200" dirty="0">
                <a:latin typeface="Times New Roman" panose="02020603050405020304" pitchFamily="18" charset="0"/>
                <a:cs typeface="Times New Roman" panose="02020603050405020304" pitchFamily="18" charset="0"/>
              </a:rPr>
              <a:t> factor </a:t>
            </a:r>
            <a:r>
              <a:rPr lang="es-ES" sz="3200" dirty="0" smtClean="0">
                <a:latin typeface="Times New Roman" panose="02020603050405020304" pitchFamily="18" charset="0"/>
                <a:cs typeface="Times New Roman" panose="02020603050405020304" pitchFamily="18" charset="0"/>
              </a:rPr>
              <a:t>of Rn and Tn </a:t>
            </a:r>
            <a:r>
              <a:rPr lang="es-ES" sz="3200" dirty="0" err="1" smtClean="0">
                <a:latin typeface="Times New Roman" panose="02020603050405020304" pitchFamily="18" charset="0"/>
                <a:cs typeface="Times New Roman" panose="02020603050405020304" pitchFamily="18" charset="0"/>
              </a:rPr>
              <a:t>should</a:t>
            </a:r>
            <a:r>
              <a:rPr lang="es-ES" sz="3200" dirty="0" smtClean="0">
                <a:latin typeface="Times New Roman" panose="02020603050405020304" pitchFamily="18" charset="0"/>
                <a:cs typeface="Times New Roman" panose="02020603050405020304" pitchFamily="18" charset="0"/>
              </a:rPr>
              <a:t> be </a:t>
            </a:r>
            <a:r>
              <a:rPr lang="es-ES" sz="3200" dirty="0" err="1" smtClean="0">
                <a:latin typeface="Times New Roman" panose="02020603050405020304" pitchFamily="18" charset="0"/>
                <a:cs typeface="Times New Roman" panose="02020603050405020304" pitchFamily="18" charset="0"/>
              </a:rPr>
              <a:t>known</a:t>
            </a:r>
            <a:r>
              <a:rPr lang="es-ES" sz="3200" dirty="0" smtClean="0">
                <a:latin typeface="Times New Roman" panose="02020603050405020304" pitchFamily="18" charset="0"/>
                <a:cs typeface="Times New Roman" panose="02020603050405020304" pitchFamily="18" charset="0"/>
              </a:rPr>
              <a:t>. </a:t>
            </a:r>
            <a:endParaRPr lang="es-ES" sz="3200" dirty="0">
              <a:latin typeface="Times New Roman" panose="02020603050405020304" pitchFamily="18" charset="0"/>
              <a:cs typeface="Times New Roman" panose="02020603050405020304" pitchFamily="18" charset="0"/>
            </a:endParaRPr>
          </a:p>
          <a:p>
            <a:endParaRPr lang="es-E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2024949" y="1193019"/>
            <a:ext cx="8142101"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Indoor radon, thoron and thoron progeny concentrations</a:t>
            </a:r>
          </a:p>
        </p:txBody>
      </p:sp>
    </p:spTree>
    <p:extLst>
      <p:ext uri="{BB962C8B-B14F-4D97-AF65-F5344CB8AC3E}">
        <p14:creationId xmlns:p14="http://schemas.microsoft.com/office/powerpoint/2010/main" val="4073622094"/>
      </p:ext>
    </p:extLst>
  </p:cSld>
  <p:clrMapOvr>
    <a:masterClrMapping/>
  </p:clrMapOvr>
  <mc:AlternateContent xmlns:mc="http://schemas.openxmlformats.org/markup-compatibility/2006" xmlns:p14="http://schemas.microsoft.com/office/powerpoint/2010/main">
    <mc:Choice Requires="p14">
      <p:transition spd="slow" p14:dur="2000" advTm="78347"/>
    </mc:Choice>
    <mc:Fallback xmlns="">
      <p:transition spd="slow" advTm="78347"/>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2296</Words>
  <Application>Microsoft Office PowerPoint</Application>
  <PresentationFormat>Grand écran</PresentationFormat>
  <Paragraphs>355</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Malgun Gothic</vt:lpstr>
      <vt:lpstr>Arial</vt:lpstr>
      <vt:lpstr>Calibri</vt:lpstr>
      <vt:lpstr>Calibri Light</vt:lpstr>
      <vt:lpstr>Times New Roman</vt:lpstr>
      <vt:lpstr>Wingdings</vt:lpstr>
      <vt:lpstr>Thème Office</vt:lpstr>
      <vt:lpstr>Advances in Radon Research and Protection in Cameroon</vt:lpstr>
      <vt:lpstr>Outline</vt:lpstr>
      <vt:lpstr>Introduction</vt:lpstr>
      <vt:lpstr>Material and Methods</vt:lpstr>
      <vt:lpstr>Material and Methods</vt:lpstr>
      <vt:lpstr>Material and methods</vt:lpstr>
      <vt:lpstr>Results and discussion</vt:lpstr>
      <vt:lpstr>Results and discussion</vt:lpstr>
      <vt:lpstr>Results and discussion</vt:lpstr>
      <vt:lpstr>Results and discussion</vt:lpstr>
      <vt:lpstr>Results and discussion</vt:lpstr>
      <vt:lpstr>Results and discussion</vt:lpstr>
      <vt:lpstr>Results and discussion</vt:lpstr>
      <vt:lpstr>Présentation PowerPoint</vt:lpstr>
      <vt:lpstr>Présentation PowerPoint</vt:lpstr>
      <vt:lpstr>Présentation PowerPoint</vt:lpstr>
      <vt:lpstr>Présentation PowerPoint</vt:lpstr>
      <vt:lpstr>Results and discussion</vt:lpstr>
      <vt:lpstr>Présentation PowerPoint</vt:lpstr>
      <vt:lpstr>Results and discussion</vt:lpstr>
      <vt:lpstr>Results and discussion</vt:lpstr>
      <vt:lpstr>Results and discussion</vt:lpstr>
      <vt:lpstr>Results and discussion</vt:lpstr>
      <vt:lpstr>Présentation PowerPoint</vt:lpstr>
      <vt:lpstr>Results and discussion</vt:lpstr>
      <vt:lpstr>Results and discussion</vt:lpstr>
      <vt:lpstr>Présentation PowerPoint</vt:lpstr>
      <vt:lpstr>Conclusion and perspectives</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radon and thoron measurements, inhalation dose assessment to national regulation and radon action plan in Cameroon</dc:title>
  <dc:creator>USER</dc:creator>
  <cp:lastModifiedBy>USER</cp:lastModifiedBy>
  <cp:revision>134</cp:revision>
  <dcterms:created xsi:type="dcterms:W3CDTF">2020-12-28T14:36:27Z</dcterms:created>
  <dcterms:modified xsi:type="dcterms:W3CDTF">2021-09-18T16:46:46Z</dcterms:modified>
</cp:coreProperties>
</file>