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17"/>
  </p:notesMasterIdLst>
  <p:sldIdLst>
    <p:sldId id="256" r:id="rId2"/>
    <p:sldId id="257" r:id="rId3"/>
    <p:sldId id="284" r:id="rId4"/>
    <p:sldId id="285" r:id="rId5"/>
    <p:sldId id="283" r:id="rId6"/>
    <p:sldId id="287" r:id="rId7"/>
    <p:sldId id="265" r:id="rId8"/>
    <p:sldId id="274" r:id="rId9"/>
    <p:sldId id="289" r:id="rId10"/>
    <p:sldId id="282" r:id="rId11"/>
    <p:sldId id="294" r:id="rId12"/>
    <p:sldId id="292" r:id="rId13"/>
    <p:sldId id="277" r:id="rId14"/>
    <p:sldId id="290" r:id="rId15"/>
    <p:sldId id="28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27" autoAdjust="0"/>
  </p:normalViewPr>
  <p:slideViewPr>
    <p:cSldViewPr snapToGrid="0">
      <p:cViewPr varScale="1">
        <p:scale>
          <a:sx n="104" d="100"/>
          <a:sy n="104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C5A69-60E8-4955-9AED-04B09E7B529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25A90-BF1B-4906-B17F-E717BE8A0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8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25A90-BF1B-4906-B17F-E717BE8A09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25A90-BF1B-4906-B17F-E717BE8A09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3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25A90-BF1B-4906-B17F-E717BE8A09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3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BFD0-49E8-45CB-A6FA-5176CB234988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6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23A9-0A98-4BAC-A4F8-DAACB1379860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8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EC39-FBD2-42DA-8DCD-74D82AF514D9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3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C547-9907-4ACC-9074-BDF27FE43BF1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4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2912-AFBF-4B08-999C-7FA537C65FEE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15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570-9F94-43C8-9765-594C68555FF5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0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94F7-D447-4A07-87B0-1EE973CA0276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3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B154-298A-455A-B1B9-F7FD0945AE43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9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CF51-E322-4EDC-89E9-7D36DFA23B00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4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9D840D-E6B9-4AAE-BE9F-33F9BFA3A71F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6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1296-6024-443C-8917-41BE2097F35E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6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C84ED0-E2FC-4B7D-9018-50586FA15248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AAAD-066F-424B-B186-2D1111793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3010"/>
            <a:ext cx="8656982" cy="1955440"/>
          </a:xfrm>
        </p:spPr>
        <p:txBody>
          <a:bodyPr>
            <a:normAutofit/>
          </a:bodyPr>
          <a:lstStyle/>
          <a:p>
            <a:b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D40CD-5CF8-4026-9260-7EDBBAE39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0430" y="3362661"/>
            <a:ext cx="6858000" cy="12418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Nidhi Tripathi</a:t>
            </a:r>
          </a:p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School of Physics</a:t>
            </a:r>
          </a:p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University of the Witwatersrand, Johannesburg, SA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BBCDA-F4D8-4D31-B4F0-E435A2FE911A}"/>
              </a:ext>
            </a:extLst>
          </p:cNvPr>
          <p:cNvSpPr txBox="1"/>
          <p:nvPr/>
        </p:nvSpPr>
        <p:spPr>
          <a:xfrm>
            <a:off x="1399032" y="4891660"/>
            <a:ext cx="523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Times New Roman" panose="02020603050405020304" pitchFamily="18" charset="0"/>
              </a:rPr>
              <a:t>Supervisors: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Prof. Bruce Mellado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Dr. Xifeng Ruan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DC5DC-76A7-46E4-A11B-CB00723D0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635" y="4803956"/>
            <a:ext cx="2436359" cy="857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333E6D-4C98-4E58-899D-B04275490235}"/>
              </a:ext>
            </a:extLst>
          </p:cNvPr>
          <p:cNvSpPr txBox="1"/>
          <p:nvPr/>
        </p:nvSpPr>
        <p:spPr>
          <a:xfrm>
            <a:off x="2011018" y="850393"/>
            <a:ext cx="8336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Simulation of Monte-Carlo events at the LHC using a Generative model based on Kernel Density Estimation 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FD38E-2F83-459C-9082-6CC9F2C3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AA8A3-2D34-47F4-9431-CE9B68AEF1E5}"/>
              </a:ext>
            </a:extLst>
          </p:cNvPr>
          <p:cNvSpPr txBox="1"/>
          <p:nvPr/>
        </p:nvSpPr>
        <p:spPr>
          <a:xfrm>
            <a:off x="1664208" y="2624328"/>
            <a:ext cx="900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>
                <a:solidFill>
                  <a:schemeClr val="bg2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First Pan-African Astro-Particle and Collider Physics Workshop</a:t>
            </a:r>
            <a:endParaRPr lang="en-Z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2"/>
    </mc:Choice>
    <mc:Fallback xmlns="">
      <p:transition spd="slow" advTm="294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FFB3A43-1FB6-42EC-A5F1-EC6EF776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55" y="696354"/>
            <a:ext cx="3902329" cy="2672689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A0D28BFB-9AD1-459C-A49F-C8A7B677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049" y="711161"/>
            <a:ext cx="3902329" cy="26726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373B8E-4C6E-4D29-9010-78B0E2971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429" y="686533"/>
            <a:ext cx="3780382" cy="2672689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0ECD4940-7B0A-4DDB-AF1F-2CA1EA1CD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7" y="3488957"/>
            <a:ext cx="3780382" cy="2672689"/>
          </a:xfrm>
          <a:prstGeom prst="rect">
            <a:avLst/>
          </a:prstGeom>
        </p:spPr>
      </p:pic>
      <p:pic>
        <p:nvPicPr>
          <p:cNvPr id="22" name="Picture 21" descr="Histogram&#10;&#10;Description automatically generated">
            <a:extLst>
              <a:ext uri="{FF2B5EF4-FFF2-40B4-BE49-F238E27FC236}">
                <a16:creationId xmlns:a16="http://schemas.microsoft.com/office/drawing/2014/main" id="{08B5E502-8BEE-411D-BF0D-5788BABDC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621" y="3506057"/>
            <a:ext cx="3780382" cy="2682851"/>
          </a:xfrm>
          <a:prstGeom prst="rect">
            <a:avLst/>
          </a:prstGeom>
        </p:spPr>
      </p:pic>
      <p:pic>
        <p:nvPicPr>
          <p:cNvPr id="23" name="Picture 22" descr="Chart, histogram&#10;&#10;Description automatically generated">
            <a:extLst>
              <a:ext uri="{FF2B5EF4-FFF2-40B4-BE49-F238E27FC236}">
                <a16:creationId xmlns:a16="http://schemas.microsoft.com/office/drawing/2014/main" id="{A1E33623-AFC4-4D86-A0CE-F91C56EAE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7111" y="3545077"/>
            <a:ext cx="3973466" cy="2672689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28D136BD-6D8D-4694-BD96-EC7A88CB97A5}"/>
              </a:ext>
            </a:extLst>
          </p:cNvPr>
          <p:cNvSpPr txBox="1">
            <a:spLocks/>
          </p:cNvSpPr>
          <p:nvPr/>
        </p:nvSpPr>
        <p:spPr>
          <a:xfrm>
            <a:off x="155448" y="36426"/>
            <a:ext cx="2441447" cy="70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8000"/>
                </a:solidFill>
              </a:rPr>
              <a:t>KDE Results</a:t>
            </a:r>
            <a:endParaRPr lang="en-ZA" sz="3600" b="1" dirty="0">
              <a:solidFill>
                <a:srgbClr val="008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8C8F21-7ACE-4273-A986-CC56B68A2CED}"/>
              </a:ext>
            </a:extLst>
          </p:cNvPr>
          <p:cNvSpPr txBox="1"/>
          <p:nvPr/>
        </p:nvSpPr>
        <p:spPr>
          <a:xfrm rot="16200000">
            <a:off x="-347903" y="1460380"/>
            <a:ext cx="124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Arabic Typesetting" panose="03020402040406030203" pitchFamily="66" charset="-78"/>
              </a:rPr>
              <a:t> </a:t>
            </a:r>
            <a:r>
              <a:rPr lang="en-US" sz="1600" dirty="0">
                <a:cs typeface="Arabic Typesetting" panose="03020402040406030203" pitchFamily="66" charset="-78"/>
              </a:rPr>
              <a:t>Frequency</a:t>
            </a:r>
            <a:endParaRPr lang="en-ZA" sz="1600" dirty="0">
              <a:cs typeface="Arabic Typesetting" panose="03020402040406030203" pitchFamily="66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EF19A-734B-450A-8351-28A2D811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5777D7-B0DC-4C0C-ABA9-AEAA4D54ACDA}"/>
              </a:ext>
            </a:extLst>
          </p:cNvPr>
          <p:cNvSpPr txBox="1"/>
          <p:nvPr/>
        </p:nvSpPr>
        <p:spPr>
          <a:xfrm rot="16200000">
            <a:off x="-288813" y="4467947"/>
            <a:ext cx="124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Arabic Typesetting" panose="03020402040406030203" pitchFamily="66" charset="-78"/>
              </a:rPr>
              <a:t> </a:t>
            </a:r>
            <a:r>
              <a:rPr lang="en-US" sz="1600" dirty="0">
                <a:cs typeface="Arabic Typesetting" panose="03020402040406030203" pitchFamily="66" charset="-78"/>
              </a:rPr>
              <a:t>Frequency</a:t>
            </a:r>
            <a:endParaRPr lang="en-ZA" sz="1600" dirty="0">
              <a:cs typeface="Arabic Typesetting" panose="03020402040406030203" pitchFamily="66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03037-4D2E-41E4-AE85-B9BF17076F1D}"/>
              </a:ext>
            </a:extLst>
          </p:cNvPr>
          <p:cNvSpPr txBox="1"/>
          <p:nvPr/>
        </p:nvSpPr>
        <p:spPr>
          <a:xfrm>
            <a:off x="5166360" y="219456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Bandwidth= 0,01, Sample Size= 100,000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94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91"/>
    </mc:Choice>
    <mc:Fallback xmlns="">
      <p:transition spd="slow" advTm="439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6AE4419A-DD0A-49C7-AA48-C20B7C5A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923" y="876195"/>
            <a:ext cx="3973466" cy="2672689"/>
          </a:xfrm>
          <a:prstGeom prst="rect">
            <a:avLst/>
          </a:prstGeom>
        </p:spPr>
      </p:pic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37EBF84B-0FF4-4F85-8EB7-67B72751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1" y="866032"/>
            <a:ext cx="3780382" cy="2672689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7A75FB8D-60C5-4270-951D-C8C58A322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389" y="816881"/>
            <a:ext cx="3841355" cy="2662526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28D136BD-6D8D-4694-BD96-EC7A88CB97A5}"/>
              </a:ext>
            </a:extLst>
          </p:cNvPr>
          <p:cNvSpPr txBox="1">
            <a:spLocks/>
          </p:cNvSpPr>
          <p:nvPr/>
        </p:nvSpPr>
        <p:spPr>
          <a:xfrm>
            <a:off x="155448" y="36426"/>
            <a:ext cx="2441447" cy="70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8000"/>
                </a:solidFill>
              </a:rPr>
              <a:t>KDE Results</a:t>
            </a:r>
            <a:endParaRPr lang="en-ZA" sz="3600" b="1" dirty="0">
              <a:solidFill>
                <a:srgbClr val="008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8C8F21-7ACE-4273-A986-CC56B68A2CED}"/>
              </a:ext>
            </a:extLst>
          </p:cNvPr>
          <p:cNvSpPr txBox="1"/>
          <p:nvPr/>
        </p:nvSpPr>
        <p:spPr>
          <a:xfrm rot="16200000">
            <a:off x="-450539" y="1820990"/>
            <a:ext cx="124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Arabic Typesetting" panose="03020402040406030203" pitchFamily="66" charset="-78"/>
              </a:rPr>
              <a:t> </a:t>
            </a:r>
            <a:r>
              <a:rPr lang="en-US" sz="1400" dirty="0">
                <a:cs typeface="Arabic Typesetting" panose="03020402040406030203" pitchFamily="66" charset="-78"/>
              </a:rPr>
              <a:t>Frequency</a:t>
            </a:r>
            <a:endParaRPr lang="en-ZA" sz="1400" dirty="0">
              <a:cs typeface="Arabic Typesetting" panose="03020402040406030203" pitchFamily="66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68F4BF-9069-4886-BD1D-A19307D32A2A}"/>
              </a:ext>
            </a:extLst>
          </p:cNvPr>
          <p:cNvSpPr txBox="1"/>
          <p:nvPr/>
        </p:nvSpPr>
        <p:spPr>
          <a:xfrm rot="16200000">
            <a:off x="-334106" y="4475366"/>
            <a:ext cx="1066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abic Typesetting" panose="03020402040406030203" pitchFamily="66" charset="-78"/>
              </a:rPr>
              <a:t> Frequency</a:t>
            </a:r>
            <a:endParaRPr lang="en-ZA" sz="1400" dirty="0">
              <a:cs typeface="Arabic Typesetting" panose="03020402040406030203" pitchFamily="66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EF19A-734B-450A-8351-28A2D811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25" name="Picture 24" descr="Chart, histogram&#10;&#10;Description automatically generated">
            <a:extLst>
              <a:ext uri="{FF2B5EF4-FFF2-40B4-BE49-F238E27FC236}">
                <a16:creationId xmlns:a16="http://schemas.microsoft.com/office/drawing/2014/main" id="{577652E5-1D58-401D-93D7-1B65AD9D1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05" y="3559047"/>
            <a:ext cx="3831193" cy="2672689"/>
          </a:xfrm>
          <a:prstGeom prst="rect">
            <a:avLst/>
          </a:prstGeom>
        </p:spPr>
      </p:pic>
      <p:pic>
        <p:nvPicPr>
          <p:cNvPr id="26" name="Picture 25" descr="Histogram&#10;&#10;Description automatically generated">
            <a:extLst>
              <a:ext uri="{FF2B5EF4-FFF2-40B4-BE49-F238E27FC236}">
                <a16:creationId xmlns:a16="http://schemas.microsoft.com/office/drawing/2014/main" id="{FBC258B9-9F60-47E5-A862-FD6FC1D36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278" y="3559047"/>
            <a:ext cx="3678758" cy="2682851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F3E54A78-049B-4B97-93E4-C3E40B82E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1036" y="3579372"/>
            <a:ext cx="3902329" cy="2672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62CC55-EBA1-494C-85B2-CA4D471EF0D8}"/>
              </a:ext>
            </a:extLst>
          </p:cNvPr>
          <p:cNvSpPr txBox="1"/>
          <p:nvPr/>
        </p:nvSpPr>
        <p:spPr>
          <a:xfrm>
            <a:off x="5166360" y="219456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Bandwidth= 0,01, Sample Size= 100,000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25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6"/>
    </mc:Choice>
    <mc:Fallback xmlns="">
      <p:transition spd="slow" advTm="84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33F26C39-35A8-4B92-9C68-F18F7EC8F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0" y="798812"/>
            <a:ext cx="3902329" cy="2672689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257CE939-8598-4C88-AF16-4CA78F97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58" y="732206"/>
            <a:ext cx="3902329" cy="2662526"/>
          </a:xfrm>
          <a:prstGeom prst="rect">
            <a:avLst/>
          </a:prstGeom>
        </p:spPr>
      </p:pic>
      <p:pic>
        <p:nvPicPr>
          <p:cNvPr id="8" name="Picture 7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8FC8B95F-CF38-4066-9286-6C7F01FF3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943" y="727568"/>
            <a:ext cx="3841355" cy="2672689"/>
          </a:xfrm>
          <a:prstGeom prst="rect">
            <a:avLst/>
          </a:prstGeom>
        </p:spPr>
      </p:pic>
      <p:pic>
        <p:nvPicPr>
          <p:cNvPr id="12" name="Picture 11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46EC3729-0967-407B-98A0-CD827D67C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30" y="3501700"/>
            <a:ext cx="3841355" cy="2672689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D016E666-4382-4356-9C87-29F0FA15D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9085" y="3501700"/>
            <a:ext cx="3841355" cy="2662526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C47C92F-A3EB-439C-861E-367D7B211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9293" y="3471501"/>
            <a:ext cx="3902329" cy="2672689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28D136BD-6D8D-4694-BD96-EC7A88CB97A5}"/>
              </a:ext>
            </a:extLst>
          </p:cNvPr>
          <p:cNvSpPr txBox="1">
            <a:spLocks/>
          </p:cNvSpPr>
          <p:nvPr/>
        </p:nvSpPr>
        <p:spPr>
          <a:xfrm>
            <a:off x="155448" y="36426"/>
            <a:ext cx="2441447" cy="70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8000"/>
                </a:solidFill>
              </a:rPr>
              <a:t>KDE Results</a:t>
            </a:r>
            <a:endParaRPr lang="en-ZA" sz="3600" b="1" dirty="0">
              <a:solidFill>
                <a:srgbClr val="008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B82E4E-1393-4CF4-A67E-2185E2513C45}"/>
              </a:ext>
            </a:extLst>
          </p:cNvPr>
          <p:cNvSpPr txBox="1"/>
          <p:nvPr/>
        </p:nvSpPr>
        <p:spPr>
          <a:xfrm rot="16200000">
            <a:off x="-532155" y="1896583"/>
            <a:ext cx="1357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abic Typesetting" panose="03020402040406030203" pitchFamily="66" charset="-78"/>
              </a:rPr>
              <a:t> Frequency</a:t>
            </a:r>
            <a:endParaRPr lang="en-ZA" sz="1400" dirty="0">
              <a:cs typeface="Arabic Typesetting" panose="03020402040406030203" pitchFamily="66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9E9E17-2837-46E1-896A-0BF44DEF518B}"/>
              </a:ext>
            </a:extLst>
          </p:cNvPr>
          <p:cNvSpPr txBox="1"/>
          <p:nvPr/>
        </p:nvSpPr>
        <p:spPr>
          <a:xfrm rot="16200000">
            <a:off x="-377389" y="4541341"/>
            <a:ext cx="1133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abic Typesetting" panose="03020402040406030203" pitchFamily="66" charset="-78"/>
              </a:rPr>
              <a:t> Frequency</a:t>
            </a:r>
            <a:endParaRPr lang="en-ZA" sz="1400" dirty="0">
              <a:cs typeface="Arabic Typesetting" panose="03020402040406030203" pitchFamily="66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EF19A-734B-450A-8351-28A2D811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756B0-F01B-479B-B538-E197B0B6E974}"/>
              </a:ext>
            </a:extLst>
          </p:cNvPr>
          <p:cNvSpPr txBox="1"/>
          <p:nvPr/>
        </p:nvSpPr>
        <p:spPr>
          <a:xfrm>
            <a:off x="5166360" y="219456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Bandwidth= 0,01, Sample Size= 100,000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3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"/>
    </mc:Choice>
    <mc:Fallback xmlns="">
      <p:transition spd="slow" advTm="392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A7E972-A210-4B0A-B1B6-4ABE29CDDEFE}"/>
              </a:ext>
            </a:extLst>
          </p:cNvPr>
          <p:cNvSpPr txBox="1"/>
          <p:nvPr/>
        </p:nvSpPr>
        <p:spPr>
          <a:xfrm>
            <a:off x="272715" y="149767"/>
            <a:ext cx="115779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11111"/>
                </a:solidFill>
                <a:latin typeface="+mj-lt"/>
                <a:cs typeface="Times New Roman" panose="02020603050405020304" pitchFamily="18" charset="0"/>
              </a:rPr>
              <a:t>Correlation heatmap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10E87-FC72-47F1-A232-78F5239E89A2}"/>
              </a:ext>
            </a:extLst>
          </p:cNvPr>
          <p:cNvSpPr txBox="1"/>
          <p:nvPr/>
        </p:nvSpPr>
        <p:spPr>
          <a:xfrm>
            <a:off x="868680" y="1073280"/>
            <a:ext cx="4544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11111"/>
                </a:solidFill>
                <a:cs typeface="Times New Roman" panose="02020603050405020304" pitchFamily="18" charset="0"/>
              </a:rPr>
              <a:t>Original</a:t>
            </a:r>
            <a:r>
              <a:rPr lang="en-US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9C165-0275-47E1-9462-F3527B86CCA0}"/>
              </a:ext>
            </a:extLst>
          </p:cNvPr>
          <p:cNvSpPr txBox="1"/>
          <p:nvPr/>
        </p:nvSpPr>
        <p:spPr>
          <a:xfrm>
            <a:off x="7340041" y="1063248"/>
            <a:ext cx="361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Generated</a:t>
            </a:r>
            <a:r>
              <a:rPr lang="en-US" b="1" dirty="0"/>
              <a:t> Events</a:t>
            </a:r>
            <a:endParaRPr lang="en-ZA" b="1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A090F1F-1B05-4239-95D3-D3717945F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" y="1878444"/>
            <a:ext cx="5962125" cy="4200184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52D88CF5-B97A-4A51-AE08-0F6C96DF3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31" y="1814366"/>
            <a:ext cx="5949089" cy="432834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061DB017-825C-4DBC-AFE3-A3F6C25F9742}"/>
              </a:ext>
            </a:extLst>
          </p:cNvPr>
          <p:cNvSpPr txBox="1">
            <a:spLocks/>
          </p:cNvSpPr>
          <p:nvPr/>
        </p:nvSpPr>
        <p:spPr>
          <a:xfrm>
            <a:off x="155448" y="36426"/>
            <a:ext cx="2441447" cy="70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8000"/>
                </a:solidFill>
              </a:rPr>
              <a:t>KDE Results</a:t>
            </a:r>
            <a:endParaRPr lang="en-ZA" sz="3600" b="1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B0DBD-6F2E-44B3-B5C5-F5FD2B85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7"/>
    </mc:Choice>
    <mc:Fallback xmlns="">
      <p:transition spd="slow" advTm="2164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D815E0E-4517-4087-83BA-30E02D68368E}"/>
              </a:ext>
            </a:extLst>
          </p:cNvPr>
          <p:cNvSpPr txBox="1">
            <a:spLocks/>
          </p:cNvSpPr>
          <p:nvPr/>
        </p:nvSpPr>
        <p:spPr>
          <a:xfrm>
            <a:off x="155448" y="36426"/>
            <a:ext cx="2441447" cy="70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8000"/>
                </a:solidFill>
              </a:rPr>
              <a:t>KDE Results</a:t>
            </a:r>
            <a:endParaRPr lang="en-ZA" sz="3600" b="1" dirty="0">
              <a:solidFill>
                <a:srgbClr val="008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950561-4E41-477E-BFD3-112E41FC7828}"/>
              </a:ext>
            </a:extLst>
          </p:cNvPr>
          <p:cNvSpPr txBox="1"/>
          <p:nvPr/>
        </p:nvSpPr>
        <p:spPr>
          <a:xfrm>
            <a:off x="337625" y="707595"/>
            <a:ext cx="466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Original data pair plot    </a:t>
            </a:r>
            <a:endParaRPr lang="en-ZA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58489-2B9F-4A43-BDBE-1AE59F5E42EE}"/>
              </a:ext>
            </a:extLst>
          </p:cNvPr>
          <p:cNvSpPr txBox="1"/>
          <p:nvPr/>
        </p:nvSpPr>
        <p:spPr>
          <a:xfrm>
            <a:off x="7618518" y="652982"/>
            <a:ext cx="397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Generated data pair plot        </a:t>
            </a:r>
            <a:endParaRPr lang="en-ZA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113A660D-4925-4D9D-98B3-992AF9F98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2" y="1230815"/>
            <a:ext cx="5218140" cy="4853279"/>
          </a:xfrm>
          <a:prstGeom prst="rect">
            <a:avLst/>
          </a:prstGeom>
        </p:spPr>
      </p:pic>
      <p:pic>
        <p:nvPicPr>
          <p:cNvPr id="8" name="Picture 7" descr="Chart, bubble chart&#10;&#10;Description automatically generated">
            <a:extLst>
              <a:ext uri="{FF2B5EF4-FFF2-40B4-BE49-F238E27FC236}">
                <a16:creationId xmlns:a16="http://schemas.microsoft.com/office/drawing/2014/main" id="{F145AE9F-ACCA-4D2E-B098-36DB468EA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70" y="1116299"/>
            <a:ext cx="4967795" cy="49677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4322B-D110-4674-9B26-0EEF3DE9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93"/>
    </mc:Choice>
    <mc:Fallback xmlns="">
      <p:transition spd="slow" advTm="3759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6CE5533-8C16-4CF5-B059-7B3DFF8CB1E3}"/>
              </a:ext>
            </a:extLst>
          </p:cNvPr>
          <p:cNvSpPr txBox="1">
            <a:spLocks/>
          </p:cNvSpPr>
          <p:nvPr/>
        </p:nvSpPr>
        <p:spPr>
          <a:xfrm>
            <a:off x="2971800" y="861465"/>
            <a:ext cx="5952744" cy="703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Conclusion          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B50A8-73ED-4BAD-8E8E-A8D75649B59F}"/>
              </a:ext>
            </a:extLst>
          </p:cNvPr>
          <p:cNvSpPr txBox="1"/>
          <p:nvPr/>
        </p:nvSpPr>
        <p:spPr>
          <a:xfrm>
            <a:off x="658368" y="2044036"/>
            <a:ext cx="101681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Times New Roman" panose="02020603050405020304" pitchFamily="18" charset="0"/>
              </a:rPr>
              <a:t>Kernel density estimation (</a:t>
            </a:r>
            <a:r>
              <a:rPr lang="en-US" sz="2400" dirty="0"/>
              <a:t>KDE ) sampling model performs well.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performance of KDE model degrades exponentially with high dimensional data sets, this phenomenon is called “curse of dimensionality”.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Continue investigation for better KDE performance on new datasets.</a:t>
            </a: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7952A-7CE6-4430-9269-569A471C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38"/>
    </mc:Choice>
    <mc:Fallback xmlns="">
      <p:transition spd="slow" advTm="276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B912-4299-4360-9018-AAC8AE10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219" y="992975"/>
            <a:ext cx="7886700" cy="7416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B02D4-B402-437E-9946-818FEC83F96D}"/>
              </a:ext>
            </a:extLst>
          </p:cNvPr>
          <p:cNvSpPr txBox="1">
            <a:spLocks/>
          </p:cNvSpPr>
          <p:nvPr/>
        </p:nvSpPr>
        <p:spPr>
          <a:xfrm>
            <a:off x="2141220" y="1734655"/>
            <a:ext cx="8259494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buAutoNum type="arabicPeriod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Introduction.</a:t>
            </a:r>
          </a:p>
          <a:p>
            <a:pPr marL="0" indent="0">
              <a:buNone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2. Results.</a:t>
            </a:r>
          </a:p>
          <a:p>
            <a:pPr marL="0" indent="0">
              <a:buNone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3. Conclusion.</a:t>
            </a:r>
          </a:p>
          <a:p>
            <a:pPr marL="0" indent="0">
              <a:buNone/>
            </a:pPr>
            <a:endParaRPr lang="en-US" sz="2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08484-70E8-4886-9052-DD6D9198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9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0"/>
    </mc:Choice>
    <mc:Fallback xmlns="">
      <p:transition spd="slow" advTm="1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401B18-F3FA-427B-8DCF-8D148FAB61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3592" y="861465"/>
            <a:ext cx="4316413" cy="7032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Machine Learning          </a:t>
            </a:r>
            <a:endParaRPr lang="en-Z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B0FC6-36B6-42DD-B681-A2658B8D3F0E}"/>
              </a:ext>
            </a:extLst>
          </p:cNvPr>
          <p:cNvSpPr txBox="1"/>
          <p:nvPr/>
        </p:nvSpPr>
        <p:spPr>
          <a:xfrm>
            <a:off x="228601" y="1733480"/>
            <a:ext cx="116494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achine learning algorithms are used to make a prediction or classification. </a:t>
            </a:r>
          </a:p>
          <a:p>
            <a:pPr algn="just"/>
            <a:endParaRPr lang="en-US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Machine learning algorithms are generally used for different applications such as weather forecasting, stock trading, facial recognition, medical prediction, spam detection and commodity sales among others.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b="0" i="0" dirty="0">
              <a:effectLst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cs typeface="Times New Roman" panose="02020603050405020304" pitchFamily="18" charset="0"/>
              </a:rPr>
              <a:t>Machine learning is a sub-fields of artificial intelligence. </a:t>
            </a:r>
            <a:endParaRPr lang="en-ZA" dirty="0"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521FD32-722A-4F48-A5A6-AD5A2B352B8C}"/>
              </a:ext>
            </a:extLst>
          </p:cNvPr>
          <p:cNvSpPr txBox="1">
            <a:spLocks/>
          </p:cNvSpPr>
          <p:nvPr/>
        </p:nvSpPr>
        <p:spPr>
          <a:xfrm>
            <a:off x="228600" y="210162"/>
            <a:ext cx="2441447" cy="70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8000"/>
                </a:solidFill>
              </a:rPr>
              <a:t>Introduction</a:t>
            </a:r>
            <a:endParaRPr lang="en-ZA" sz="3600" b="1" dirty="0">
              <a:solidFill>
                <a:srgbClr val="008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05D87-2E24-4BC5-9D8C-CACBD8EF55FB}"/>
              </a:ext>
            </a:extLst>
          </p:cNvPr>
          <p:cNvSpPr txBox="1"/>
          <p:nvPr/>
        </p:nvSpPr>
        <p:spPr>
          <a:xfrm>
            <a:off x="411480" y="4937760"/>
            <a:ext cx="867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>
                <a:solidFill>
                  <a:srgbClr val="002060"/>
                </a:solidFill>
              </a:rPr>
              <a:t>Ref: https://www.ibm.com/za-en/cloud/learn/machine-learning#toc-machine-le-SzgJbkmk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4467E-12AB-47B4-8B47-229A4A48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1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61"/>
    </mc:Choice>
    <mc:Fallback xmlns="">
      <p:transition spd="slow" advTm="5686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7585DD-E16C-4457-A61A-63C8EAB3C599}"/>
              </a:ext>
            </a:extLst>
          </p:cNvPr>
          <p:cNvSpPr txBox="1"/>
          <p:nvPr/>
        </p:nvSpPr>
        <p:spPr>
          <a:xfrm>
            <a:off x="228600" y="1484468"/>
            <a:ext cx="414223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sz="2000" b="1" i="0" dirty="0">
              <a:effectLst/>
              <a:cs typeface="Times New Roman" panose="02020603050405020304" pitchFamily="18" charset="0"/>
            </a:endParaRPr>
          </a:p>
          <a:p>
            <a:pPr marL="180000" indent="-180000"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cs typeface="Times New Roman" panose="02020603050405020304" pitchFamily="18" charset="0"/>
              </a:rPr>
              <a:t>Supervised machine learning:          </a:t>
            </a:r>
          </a:p>
          <a:p>
            <a:pPr algn="l" fontAlgn="base"/>
            <a:r>
              <a:rPr lang="en-US" sz="2400" b="1" i="0" dirty="0">
                <a:effectLst/>
                <a:cs typeface="Times New Roman" panose="02020603050405020304" pitchFamily="18" charset="0"/>
              </a:rPr>
              <a:t> </a:t>
            </a:r>
          </a:p>
          <a:p>
            <a:pPr marL="180000" indent="-180000"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cs typeface="Times New Roman" panose="02020603050405020304" pitchFamily="18" charset="0"/>
              </a:rPr>
              <a:t>Unsupervised machine learning:</a:t>
            </a:r>
          </a:p>
          <a:p>
            <a:pPr fontAlgn="base"/>
            <a:endParaRPr lang="en-US" i="0" dirty="0">
              <a:effectLst/>
              <a:cs typeface="Times New Roman" panose="02020603050405020304" pitchFamily="18" charset="0"/>
            </a:endParaRPr>
          </a:p>
          <a:p>
            <a:pPr marL="180000" indent="-180000"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cs typeface="Times New Roman" panose="02020603050405020304" pitchFamily="18" charset="0"/>
              </a:rPr>
              <a:t>Semi-supervised learning: </a:t>
            </a:r>
          </a:p>
          <a:p>
            <a:pPr algn="l" fontAlgn="base"/>
            <a:endParaRPr lang="en-US" sz="2400" b="0" i="0" dirty="0">
              <a:effectLst/>
              <a:cs typeface="Times New Roman" panose="02020603050405020304" pitchFamily="18" charset="0"/>
            </a:endParaRPr>
          </a:p>
          <a:p>
            <a:pPr algn="l" fontAlgn="base"/>
            <a:endParaRPr lang="en-US" i="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5D4B61E-8940-4737-9EAA-8C210F7FBD9B}"/>
              </a:ext>
            </a:extLst>
          </p:cNvPr>
          <p:cNvSpPr txBox="1">
            <a:spLocks/>
          </p:cNvSpPr>
          <p:nvPr/>
        </p:nvSpPr>
        <p:spPr>
          <a:xfrm>
            <a:off x="228600" y="210162"/>
            <a:ext cx="2441447" cy="70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8000"/>
                </a:solidFill>
              </a:rPr>
              <a:t>Introduction</a:t>
            </a:r>
            <a:endParaRPr lang="en-ZA" sz="3600" b="1" dirty="0">
              <a:solidFill>
                <a:srgbClr val="008000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2DF7FC6-BCAA-4AF9-9E5B-2ED4FC4CF48D}"/>
              </a:ext>
            </a:extLst>
          </p:cNvPr>
          <p:cNvSpPr txBox="1">
            <a:spLocks/>
          </p:cNvSpPr>
          <p:nvPr/>
        </p:nvSpPr>
        <p:spPr>
          <a:xfrm>
            <a:off x="3116580" y="250853"/>
            <a:ext cx="5952744" cy="703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Machine Learning Methods          </a:t>
            </a:r>
            <a:endParaRPr lang="en-Z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7F381-A618-4C4A-8C12-1A1D6AE5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6DDE76-EA66-4F9E-A590-0303749C4A22}"/>
              </a:ext>
            </a:extLst>
          </p:cNvPr>
          <p:cNvGrpSpPr/>
          <p:nvPr/>
        </p:nvGrpSpPr>
        <p:grpSpPr>
          <a:xfrm>
            <a:off x="5852160" y="1115136"/>
            <a:ext cx="5843016" cy="4860864"/>
            <a:chOff x="5852160" y="1115136"/>
            <a:chExt cx="5843016" cy="4860864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5892C224-80C1-401F-AEA0-DA7749F95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1" b="-2310"/>
            <a:stretch/>
          </p:blipFill>
          <p:spPr>
            <a:xfrm>
              <a:off x="5852160" y="1404000"/>
              <a:ext cx="5843016" cy="4572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EC8C90-7F52-4125-86B3-90FB2309CA7F}"/>
                </a:ext>
              </a:extLst>
            </p:cNvPr>
            <p:cNvSpPr txBox="1"/>
            <p:nvPr/>
          </p:nvSpPr>
          <p:spPr>
            <a:xfrm>
              <a:off x="7679425" y="1115136"/>
              <a:ext cx="2108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Supervised Learning</a:t>
              </a:r>
              <a:endParaRPr lang="en-ZA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4A8676-D942-4B84-AC70-8E813BB59D47}"/>
                </a:ext>
              </a:extLst>
            </p:cNvPr>
            <p:cNvSpPr/>
            <p:nvPr/>
          </p:nvSpPr>
          <p:spPr>
            <a:xfrm>
              <a:off x="7592292" y="4082097"/>
              <a:ext cx="1690254" cy="267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6C8D8C-31BA-4FD0-B324-C22D94015AC5}"/>
                </a:ext>
              </a:extLst>
            </p:cNvPr>
            <p:cNvSpPr txBox="1"/>
            <p:nvPr/>
          </p:nvSpPr>
          <p:spPr>
            <a:xfrm>
              <a:off x="7573210" y="3992264"/>
              <a:ext cx="2365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Unsupervised Learning</a:t>
              </a:r>
              <a:endParaRPr lang="en-ZA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8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78"/>
    </mc:Choice>
    <mc:Fallback xmlns="">
      <p:transition spd="slow" advTm="6557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E2008E-96FF-49AF-891D-1B24399A83CA}"/>
              </a:ext>
            </a:extLst>
          </p:cNvPr>
          <p:cNvSpPr txBox="1"/>
          <p:nvPr/>
        </p:nvSpPr>
        <p:spPr>
          <a:xfrm>
            <a:off x="393192" y="1929384"/>
            <a:ext cx="1141171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b="0" i="0" dirty="0">
              <a:effectLst/>
            </a:endParaRPr>
          </a:p>
          <a:p>
            <a:pPr algn="just"/>
            <a:r>
              <a:rPr lang="en-US" dirty="0">
                <a:cs typeface="Times New Roman" panose="02020603050405020304" pitchFamily="18" charset="0"/>
              </a:rPr>
              <a:t>In recent years generative model rapidly being applied, adapted and developed for </a:t>
            </a:r>
            <a:r>
              <a:rPr lang="en-ZA" dirty="0">
                <a:cs typeface="Times New Roman" panose="02020603050405020304" pitchFamily="18" charset="0"/>
              </a:rPr>
              <a:t>fast, accurate simulation essential for particle physics experiments. </a:t>
            </a:r>
            <a:r>
              <a:rPr lang="en-US" i="0" dirty="0">
                <a:effectLst/>
              </a:rPr>
              <a:t>A generative model tries to learn the probability distribution that generates the sample data.</a:t>
            </a:r>
            <a:r>
              <a:rPr lang="en-US" i="0" dirty="0">
                <a:solidFill>
                  <a:srgbClr val="202124"/>
                </a:solidFill>
                <a:effectLst/>
              </a:rPr>
              <a:t> A Generative Model is a powerful way of learning any kind of data distribution using unsupervised learning.</a:t>
            </a:r>
            <a:endParaRPr lang="en-US" dirty="0">
              <a:cs typeface="Times New Roman" panose="02020603050405020304" pitchFamily="18" charset="0"/>
            </a:endParaRPr>
          </a:p>
          <a:p>
            <a:pPr algn="just"/>
            <a:endParaRPr lang="en-US" i="0" dirty="0">
              <a:effectLst/>
            </a:endParaRPr>
          </a:p>
          <a:p>
            <a:pPr algn="just"/>
            <a:r>
              <a:rPr lang="en-US" sz="2000" b="1" i="0" dirty="0">
                <a:effectLst/>
              </a:rPr>
              <a:t>Types of generative model are:</a:t>
            </a:r>
          </a:p>
          <a:p>
            <a:r>
              <a:rPr lang="en-US" sz="2000" b="1" dirty="0"/>
              <a:t>                  </a:t>
            </a:r>
            <a:r>
              <a:rPr lang="en-ZA" sz="2000" b="0" i="0" dirty="0">
                <a:effectLst/>
              </a:rPr>
              <a:t>Variational autoencoder</a:t>
            </a:r>
          </a:p>
          <a:p>
            <a:r>
              <a:rPr lang="en-ZA" b="0" i="0" dirty="0">
                <a:effectLst/>
              </a:rPr>
              <a:t>                    Generative adversarial network</a:t>
            </a:r>
          </a:p>
          <a:p>
            <a:r>
              <a:rPr lang="en-ZA" dirty="0"/>
              <a:t>                    Gaussian Mixtures</a:t>
            </a:r>
          </a:p>
          <a:p>
            <a:r>
              <a:rPr lang="en-ZA" dirty="0"/>
              <a:t>                    Kernel Density Estimation</a:t>
            </a:r>
            <a:endParaRPr lang="en-ZA" b="0" i="0" dirty="0">
              <a:effectLst/>
            </a:endParaRPr>
          </a:p>
          <a:p>
            <a:pPr algn="just"/>
            <a:endParaRPr lang="en-US" b="0" i="0" dirty="0">
              <a:effectLst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29F220D-3C5D-402B-8E20-21453BCB94EE}"/>
              </a:ext>
            </a:extLst>
          </p:cNvPr>
          <p:cNvSpPr txBox="1">
            <a:spLocks/>
          </p:cNvSpPr>
          <p:nvPr/>
        </p:nvSpPr>
        <p:spPr>
          <a:xfrm>
            <a:off x="228600" y="210162"/>
            <a:ext cx="2441447" cy="70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8000"/>
                </a:solidFill>
              </a:rPr>
              <a:t>Introduction</a:t>
            </a:r>
            <a:endParaRPr lang="en-ZA" sz="3600" b="1" dirty="0">
              <a:solidFill>
                <a:srgbClr val="008000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3FC3EFB-8DD8-4916-8510-A50F03892261}"/>
              </a:ext>
            </a:extLst>
          </p:cNvPr>
          <p:cNvSpPr txBox="1">
            <a:spLocks/>
          </p:cNvSpPr>
          <p:nvPr/>
        </p:nvSpPr>
        <p:spPr>
          <a:xfrm>
            <a:off x="2880360" y="861465"/>
            <a:ext cx="5952744" cy="703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Generative Models         </a:t>
            </a:r>
            <a:endParaRPr lang="en-Z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6353F-3DA8-4B08-9092-18F1C2FC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3"/>
    </mc:Choice>
    <mc:Fallback xmlns="">
      <p:transition spd="slow" advTm="3722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E2008E-96FF-49AF-891D-1B24399A83CA}"/>
              </a:ext>
            </a:extLst>
          </p:cNvPr>
          <p:cNvSpPr txBox="1"/>
          <p:nvPr/>
        </p:nvSpPr>
        <p:spPr>
          <a:xfrm>
            <a:off x="393192" y="1947672"/>
            <a:ext cx="1141171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b="0" i="0" dirty="0">
              <a:effectLst/>
            </a:endParaRPr>
          </a:p>
          <a:p>
            <a:pPr algn="just"/>
            <a:r>
              <a:rPr lang="en-US" dirty="0">
                <a:cs typeface="Times New Roman" panose="02020603050405020304" pitchFamily="18" charset="0"/>
              </a:rPr>
              <a:t>In recent years generative model rapidly being applied, adapted and developed for </a:t>
            </a:r>
            <a:r>
              <a:rPr lang="en-ZA" dirty="0">
                <a:cs typeface="Times New Roman" panose="02020603050405020304" pitchFamily="18" charset="0"/>
              </a:rPr>
              <a:t>fast, accurate simulation essential for particle physics experiments. </a:t>
            </a:r>
            <a:r>
              <a:rPr lang="en-US" b="0" i="0" dirty="0">
                <a:effectLst/>
              </a:rPr>
              <a:t>A generative model </a:t>
            </a:r>
            <a:r>
              <a:rPr lang="en-US" i="0" dirty="0">
                <a:effectLst/>
              </a:rPr>
              <a:t>tries to learn the probability distribution that generated the data.</a:t>
            </a:r>
            <a:endParaRPr lang="en-US" dirty="0">
              <a:cs typeface="Times New Roman" panose="02020603050405020304" pitchFamily="18" charset="0"/>
            </a:endParaRPr>
          </a:p>
          <a:p>
            <a:pPr algn="just"/>
            <a:endParaRPr lang="en-US" b="0" i="0" dirty="0">
              <a:effectLst/>
            </a:endParaRPr>
          </a:p>
          <a:p>
            <a:pPr algn="just"/>
            <a:r>
              <a:rPr lang="en-US" sz="2000" b="1" i="0" dirty="0">
                <a:effectLst/>
              </a:rPr>
              <a:t>Types of generative model are:</a:t>
            </a:r>
          </a:p>
          <a:p>
            <a:r>
              <a:rPr lang="en-US" sz="2000" b="1" dirty="0"/>
              <a:t>                  </a:t>
            </a:r>
            <a:r>
              <a:rPr lang="en-ZA" sz="2000" b="0" i="0" dirty="0">
                <a:effectLst/>
              </a:rPr>
              <a:t>Variational autoencoder</a:t>
            </a:r>
          </a:p>
          <a:p>
            <a:r>
              <a:rPr lang="en-ZA" b="0" i="0" dirty="0">
                <a:effectLst/>
              </a:rPr>
              <a:t>                    Generative adversarial network</a:t>
            </a:r>
          </a:p>
          <a:p>
            <a:r>
              <a:rPr lang="en-ZA" dirty="0"/>
              <a:t>                    Gaussian Mixtures</a:t>
            </a:r>
          </a:p>
          <a:p>
            <a:r>
              <a:rPr lang="en-ZA" dirty="0"/>
              <a:t>                    </a:t>
            </a:r>
            <a:r>
              <a:rPr lang="en-ZA" b="1" dirty="0">
                <a:solidFill>
                  <a:srgbClr val="0000FF"/>
                </a:solidFill>
              </a:rPr>
              <a:t>Kernel Density Estimation</a:t>
            </a:r>
            <a:endParaRPr lang="en-ZA" b="1" i="0" dirty="0">
              <a:solidFill>
                <a:srgbClr val="0000FF"/>
              </a:solidFill>
              <a:effectLst/>
            </a:endParaRPr>
          </a:p>
          <a:p>
            <a:pPr algn="just"/>
            <a:endParaRPr lang="en-US" b="0" i="0" dirty="0">
              <a:effectLst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8217E5F-09EB-41BE-AF63-11BB4203A8C7}"/>
              </a:ext>
            </a:extLst>
          </p:cNvPr>
          <p:cNvSpPr txBox="1">
            <a:spLocks/>
          </p:cNvSpPr>
          <p:nvPr/>
        </p:nvSpPr>
        <p:spPr>
          <a:xfrm>
            <a:off x="228600" y="210162"/>
            <a:ext cx="2441447" cy="70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8000"/>
                </a:solidFill>
              </a:rPr>
              <a:t>Introduction</a:t>
            </a:r>
            <a:endParaRPr lang="en-ZA" sz="3600" b="1" dirty="0">
              <a:solidFill>
                <a:srgbClr val="008000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FBCA75F-3262-40A6-A747-479821A0A558}"/>
              </a:ext>
            </a:extLst>
          </p:cNvPr>
          <p:cNvSpPr txBox="1">
            <a:spLocks/>
          </p:cNvSpPr>
          <p:nvPr/>
        </p:nvSpPr>
        <p:spPr>
          <a:xfrm>
            <a:off x="2880360" y="861465"/>
            <a:ext cx="5952744" cy="703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Generative Models         </a:t>
            </a:r>
            <a:endParaRPr lang="en-ZA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A7E87-85F8-442E-B6D7-E5EAE21C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5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9"/>
    </mc:Choice>
    <mc:Fallback xmlns="">
      <p:transition spd="slow" advTm="59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B912-4299-4360-9018-AAC8AE1033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2192000" cy="674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>
                <a:solidFill>
                  <a:schemeClr val="tx1"/>
                </a:solidFill>
                <a:cs typeface="Times New Roman" panose="02020603050405020304" pitchFamily="18" charset="0"/>
              </a:rPr>
              <a:t>Kernel density estimation </a:t>
            </a:r>
            <a:endParaRPr lang="en-US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0DB46CC5-E2C0-42CA-890C-BCA2584785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2738"/>
                <a:ext cx="12192000" cy="43153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37160" algn="l" defTabSz="685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3716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548640" indent="-13716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754380" indent="-13716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920120" indent="-13716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17145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Kernel density estimation or KDE is a non-parametric way to estimate the probability density function of a random variable. In other words, the aim of KDE is to find probability density function (PDF) for a given dataset.</a:t>
                </a:r>
                <a:r>
                  <a:rPr lang="en-US" b="0" i="0" dirty="0">
                    <a:solidFill>
                      <a:srgbClr val="212529"/>
                    </a:solidFill>
                    <a:effectLst/>
                  </a:rPr>
                  <a:t> With this generative model, new samples can be drawn.</a:t>
                </a:r>
              </a:p>
              <a:p>
                <a:pPr marL="0" indent="0">
                  <a:buNone/>
                </a:pPr>
                <a:endParaRPr lang="en-US" altLang="en-US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34290" indent="0">
                  <a:buNone/>
                </a:pPr>
                <a:endParaRPr lang="en-US" altLang="en-US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3429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For a sample of  (x</a:t>
                </a:r>
                <a:r>
                  <a:rPr lang="en-US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,x</a:t>
                </a:r>
                <a:r>
                  <a:rPr lang="en-US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,…,x</a:t>
                </a:r>
                <a:r>
                  <a:rPr lang="en-US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 the kernel density estimate, is given by: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     p(x)=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𝑛h</m:t>
                        </m:r>
                      </m:den>
                    </m:f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𝑥𝑗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where K(a) is the kernel function and h is the smoothing parameter, also called the bandwidth. </a:t>
                </a:r>
                <a:endParaRPr lang="en-ZA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0DB46CC5-E2C0-42CA-890C-BCA258478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2738"/>
                <a:ext cx="12192000" cy="4315325"/>
              </a:xfrm>
              <a:prstGeom prst="rect">
                <a:avLst/>
              </a:prstGeom>
              <a:blipFill>
                <a:blip r:embed="rId4"/>
                <a:stretch>
                  <a:fillRect l="-500" t="-14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3F00EE1-C602-4BA2-B7ED-79435AA7067B}"/>
              </a:ext>
            </a:extLst>
          </p:cNvPr>
          <p:cNvSpPr txBox="1">
            <a:spLocks/>
          </p:cNvSpPr>
          <p:nvPr/>
        </p:nvSpPr>
        <p:spPr>
          <a:xfrm>
            <a:off x="228600" y="210162"/>
            <a:ext cx="2441447" cy="70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8000"/>
                </a:solidFill>
              </a:rPr>
              <a:t>Introduction</a:t>
            </a:r>
            <a:endParaRPr lang="en-ZA" sz="3600" b="1" dirty="0">
              <a:solidFill>
                <a:srgbClr val="008000"/>
              </a:solidFill>
            </a:endParaRPr>
          </a:p>
        </p:txBody>
      </p:sp>
      <p:pic>
        <p:nvPicPr>
          <p:cNvPr id="1026" name="Picture 2" descr="Histograms and Density Plots in Python | by Will Koehrsen | Towards Data  Science">
            <a:extLst>
              <a:ext uri="{FF2B5EF4-FFF2-40B4-BE49-F238E27FC236}">
                <a16:creationId xmlns:a16="http://schemas.microsoft.com/office/drawing/2014/main" id="{D9B66135-E91F-4448-B085-08B8F4610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833" y="1925054"/>
            <a:ext cx="2328311" cy="22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335171-C728-4297-B8A3-3F09339002EE}"/>
              </a:ext>
            </a:extLst>
          </p:cNvPr>
          <p:cNvSpPr txBox="1"/>
          <p:nvPr/>
        </p:nvSpPr>
        <p:spPr>
          <a:xfrm>
            <a:off x="9752636" y="4240250"/>
            <a:ext cx="2090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Wikipedia</a:t>
            </a:r>
            <a:endParaRPr lang="en-ZA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9F61B-2974-4E12-9167-51AF1286A3B2}"/>
              </a:ext>
            </a:extLst>
          </p:cNvPr>
          <p:cNvSpPr txBox="1"/>
          <p:nvPr/>
        </p:nvSpPr>
        <p:spPr>
          <a:xfrm>
            <a:off x="1" y="5451106"/>
            <a:ext cx="12097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solidFill>
                  <a:srgbClr val="002060"/>
                </a:solidFill>
              </a:rPr>
              <a:t>Ref:  https://en.wikipedia.org/wiki/Kernel_density_estimation#:~:text=In%20statistics%2C%20kernel%20density%20estimation,on%20a%20finite%20data%20sample.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60290-FD27-4C5E-8165-2FDF3213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6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29"/>
    </mc:Choice>
    <mc:Fallback xmlns="">
      <p:transition spd="slow" advTm="392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691506-D77E-4FA2-AF9A-CDCB837F7DD0}"/>
              </a:ext>
            </a:extLst>
          </p:cNvPr>
          <p:cNvSpPr txBox="1">
            <a:spLocks/>
          </p:cNvSpPr>
          <p:nvPr/>
        </p:nvSpPr>
        <p:spPr>
          <a:xfrm>
            <a:off x="110836" y="1856232"/>
            <a:ext cx="12081164" cy="3671507"/>
          </a:xfrm>
          <a:prstGeom prst="rect">
            <a:avLst/>
          </a:prstGeom>
        </p:spPr>
        <p:txBody>
          <a:bodyPr/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The scikit-learn library allows the tuning of the bandwidth parameter via cross-validation and returns the parameter value that maximizes the log-likelihood of data. </a:t>
            </a:r>
          </a:p>
          <a:p>
            <a:pPr marL="3429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The function we can use to achieve this is GridSearchCV(), which requires different values of the bandwidth parameter.</a:t>
            </a:r>
          </a:p>
          <a:p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C0A3265-542A-4055-998A-37F9E068FC8E}"/>
              </a:ext>
            </a:extLst>
          </p:cNvPr>
          <p:cNvSpPr txBox="1">
            <a:spLocks/>
          </p:cNvSpPr>
          <p:nvPr/>
        </p:nvSpPr>
        <p:spPr>
          <a:xfrm>
            <a:off x="228600" y="210162"/>
            <a:ext cx="2441447" cy="70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8000"/>
                </a:solidFill>
              </a:rPr>
              <a:t>Introduction</a:t>
            </a:r>
            <a:endParaRPr lang="en-ZA" sz="3600" b="1" dirty="0">
              <a:solidFill>
                <a:srgbClr val="008000"/>
              </a:solidFill>
            </a:endParaRPr>
          </a:p>
        </p:txBody>
      </p:sp>
      <p:pic>
        <p:nvPicPr>
          <p:cNvPr id="2050" name="Picture 2" descr="Kernel Density Estimation Definition | DeepAI">
            <a:extLst>
              <a:ext uri="{FF2B5EF4-FFF2-40B4-BE49-F238E27FC236}">
                <a16:creationId xmlns:a16="http://schemas.microsoft.com/office/drawing/2014/main" id="{9ADB361F-0352-49F1-BAD0-7A484C67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48" y="3340988"/>
            <a:ext cx="40862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BBB06-9422-45D5-95E3-FB5946666447}"/>
              </a:ext>
            </a:extLst>
          </p:cNvPr>
          <p:cNvSpPr txBox="1"/>
          <p:nvPr/>
        </p:nvSpPr>
        <p:spPr>
          <a:xfrm>
            <a:off x="7461504" y="6025896"/>
            <a:ext cx="2090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Wikipedia</a:t>
            </a:r>
            <a:endParaRPr lang="en-ZA" sz="1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95013D-3516-4E79-9160-9508C51452AB}"/>
              </a:ext>
            </a:extLst>
          </p:cNvPr>
          <p:cNvSpPr txBox="1">
            <a:spLocks/>
          </p:cNvSpPr>
          <p:nvPr/>
        </p:nvSpPr>
        <p:spPr>
          <a:xfrm>
            <a:off x="2670047" y="220663"/>
            <a:ext cx="8738852" cy="674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400" b="1" i="0" cap="none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Tuning The Bandwidth Parameter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89649E-9E46-4A1D-BDBD-FEE3BF58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31"/>
    </mc:Choice>
    <mc:Fallback xmlns="">
      <p:transition spd="slow" advTm="745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7AF23D-917C-467B-A99A-B19D05A63E77}"/>
              </a:ext>
            </a:extLst>
          </p:cNvPr>
          <p:cNvSpPr txBox="1"/>
          <p:nvPr/>
        </p:nvSpPr>
        <p:spPr>
          <a:xfrm>
            <a:off x="272716" y="1171074"/>
            <a:ext cx="11646568" cy="314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sz="24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In the search for new bosons, the </a:t>
            </a:r>
            <a:r>
              <a:rPr lang="en-ZA" sz="2400" dirty="0" err="1">
                <a:effectLst/>
                <a:ea typeface="Calibri" panose="020F0502020204030204" pitchFamily="34" charset="0"/>
                <a:cs typeface="Mangal" panose="02040503050203030202" pitchFamily="18" charset="0"/>
              </a:rPr>
              <a:t>Z</a:t>
            </a:r>
            <a:r>
              <a:rPr lang="en-ZA" sz="2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Mangal" panose="02040503050203030202" pitchFamily="18" charset="0"/>
              </a:rPr>
              <a:t>g</a:t>
            </a:r>
            <a:r>
              <a:rPr lang="en-ZA" sz="24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 final state data is used as a pure background sample. Using </a:t>
            </a:r>
            <a:r>
              <a:rPr lang="en-US" sz="24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Scikit-learn </a:t>
            </a:r>
            <a:r>
              <a:rPr lang="en-ZA" sz="24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and </a:t>
            </a:r>
            <a:r>
              <a:rPr lang="en-US" sz="24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NumPy </a:t>
            </a:r>
            <a:r>
              <a:rPr lang="en-ZA" sz="24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libraries the KDE generative model is constructed to take the pre-processed </a:t>
            </a:r>
            <a:r>
              <a:rPr lang="en-ZA" sz="2400" dirty="0" err="1">
                <a:effectLst/>
                <a:ea typeface="Calibri" panose="020F0502020204030204" pitchFamily="34" charset="0"/>
                <a:cs typeface="Mangal" panose="02040503050203030202" pitchFamily="18" charset="0"/>
              </a:rPr>
              <a:t>Z</a:t>
            </a:r>
            <a:r>
              <a:rPr lang="en-ZA" sz="2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Mangal" panose="02040503050203030202" pitchFamily="18" charset="0"/>
              </a:rPr>
              <a:t>g</a:t>
            </a:r>
            <a:r>
              <a:rPr lang="en-ZA" sz="24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 data and generate a sample dataset.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ZA" sz="24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 err="1"/>
              <a:t>Z</a:t>
            </a:r>
            <a:r>
              <a:rPr lang="en-US" sz="2400" u="sng" dirty="0" err="1">
                <a:latin typeface="Symbol" panose="05050102010706020507" pitchFamily="18" charset="2"/>
              </a:rPr>
              <a:t>g</a:t>
            </a:r>
            <a:r>
              <a:rPr lang="en-US" sz="2400" u="sng" dirty="0"/>
              <a:t> fast simulated dataset: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sz="2400" dirty="0"/>
              <a:t>['</a:t>
            </a:r>
            <a:r>
              <a:rPr lang="en-ZA" sz="2400" dirty="0" err="1"/>
              <a:t>mlly</a:t>
            </a:r>
            <a:r>
              <a:rPr lang="en-ZA" sz="2400" dirty="0"/>
              <a:t>', '</a:t>
            </a:r>
            <a:r>
              <a:rPr lang="en-ZA" sz="2400" dirty="0" err="1"/>
              <a:t>phi_zy</a:t>
            </a:r>
            <a:r>
              <a:rPr lang="en-ZA" sz="2400" dirty="0"/>
              <a:t>', '</a:t>
            </a:r>
            <a:r>
              <a:rPr lang="en-ZA" sz="2400" dirty="0" err="1"/>
              <a:t>eta_zy</a:t>
            </a:r>
            <a:r>
              <a:rPr lang="en-ZA" sz="2400" dirty="0"/>
              <a:t>', '</a:t>
            </a:r>
            <a:r>
              <a:rPr lang="en-ZA" sz="2400" dirty="0" err="1"/>
              <a:t>pt_zy</a:t>
            </a:r>
            <a:r>
              <a:rPr lang="en-ZA" sz="2400" dirty="0"/>
              <a:t>', '</a:t>
            </a:r>
            <a:r>
              <a:rPr lang="en-ZA" sz="2400" dirty="0" err="1"/>
              <a:t>e_zy</a:t>
            </a:r>
            <a:r>
              <a:rPr lang="en-ZA" sz="2400" dirty="0"/>
              <a:t>', '</a:t>
            </a:r>
            <a:r>
              <a:rPr lang="en-ZA" sz="2400" dirty="0" err="1"/>
              <a:t>mll</a:t>
            </a:r>
            <a:r>
              <a:rPr lang="en-ZA" sz="2400" dirty="0"/>
              <a:t>', '</a:t>
            </a:r>
            <a:r>
              <a:rPr lang="en-ZA" sz="2400" dirty="0" err="1"/>
              <a:t>phi_ll</a:t>
            </a:r>
            <a:r>
              <a:rPr lang="en-ZA" sz="2400" dirty="0"/>
              <a:t>', '</a:t>
            </a:r>
            <a:r>
              <a:rPr lang="en-ZA" sz="2400" dirty="0" err="1"/>
              <a:t>eta_ll</a:t>
            </a:r>
            <a:r>
              <a:rPr lang="en-ZA" sz="2400" dirty="0"/>
              <a:t>', '</a:t>
            </a:r>
            <a:r>
              <a:rPr lang="en-ZA" sz="2400" dirty="0" err="1"/>
              <a:t>pt_ll</a:t>
            </a:r>
            <a:r>
              <a:rPr lang="en-ZA" sz="2400" dirty="0"/>
              <a:t>', '</a:t>
            </a:r>
            <a:r>
              <a:rPr lang="en-ZA" sz="2400" dirty="0" err="1"/>
              <a:t>e_ll</a:t>
            </a:r>
            <a:r>
              <a:rPr lang="en-ZA" sz="2400" dirty="0"/>
              <a:t>', '</a:t>
            </a:r>
            <a:r>
              <a:rPr lang="en-ZA" sz="2400" dirty="0" err="1"/>
              <a:t>dR_ll</a:t>
            </a:r>
            <a:r>
              <a:rPr lang="en-ZA" sz="2400" dirty="0"/>
              <a:t>', 'MET', '</a:t>
            </a:r>
            <a:r>
              <a:rPr lang="en-ZA" sz="2400" dirty="0" err="1"/>
              <a:t>MET_phi</a:t>
            </a:r>
            <a:r>
              <a:rPr lang="en-ZA" sz="2400" dirty="0"/>
              <a:t>', 'Nj', '</a:t>
            </a:r>
            <a:r>
              <a:rPr lang="en-ZA" sz="2400" dirty="0" err="1"/>
              <a:t>Ncj</a:t>
            </a:r>
            <a:r>
              <a:rPr lang="en-ZA" sz="2400" dirty="0"/>
              <a:t>', '</a:t>
            </a:r>
            <a:r>
              <a:rPr lang="en-ZA" sz="2400" dirty="0" err="1"/>
              <a:t>dPhi_ll</a:t>
            </a:r>
            <a:r>
              <a:rPr lang="en-ZA" sz="2400" dirty="0"/>
              <a:t>', '</a:t>
            </a:r>
            <a:r>
              <a:rPr lang="en-ZA" sz="2400" dirty="0" err="1"/>
              <a:t>dPhi_METZy</a:t>
            </a:r>
            <a:r>
              <a:rPr lang="en-ZA" sz="2400" dirty="0"/>
              <a:t>', '</a:t>
            </a:r>
            <a:r>
              <a:rPr lang="en-ZA" sz="2400" dirty="0" err="1"/>
              <a:t>llpt_mlly</a:t>
            </a:r>
            <a:r>
              <a:rPr lang="en-ZA" sz="2400" dirty="0"/>
              <a:t>'] </a:t>
            </a:r>
            <a:endParaRPr lang="en-ZA" sz="24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8C077F-FDFC-4D99-A6B8-18C516852393}"/>
              </a:ext>
            </a:extLst>
          </p:cNvPr>
          <p:cNvSpPr txBox="1">
            <a:spLocks/>
          </p:cNvSpPr>
          <p:nvPr/>
        </p:nvSpPr>
        <p:spPr>
          <a:xfrm>
            <a:off x="155448" y="36426"/>
            <a:ext cx="2441447" cy="70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8000"/>
                </a:solidFill>
              </a:rPr>
              <a:t>KDE Results</a:t>
            </a:r>
            <a:endParaRPr lang="en-ZA" sz="3600" b="1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87B13-C8AE-4AFE-B5BB-B0217D63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52"/>
    </mc:Choice>
    <mc:Fallback xmlns="">
      <p:transition spd="slow" advTm="4275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4.8|15.2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14239</TotalTime>
  <Words>729</Words>
  <Application>Microsoft Office PowerPoint</Application>
  <PresentationFormat>Widescreen</PresentationFormat>
  <Paragraphs>116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Corbel</vt:lpstr>
      <vt:lpstr>helvetica</vt:lpstr>
      <vt:lpstr>Symbol</vt:lpstr>
      <vt:lpstr>Times New Roman</vt:lpstr>
      <vt:lpstr>Wingdings</vt:lpstr>
      <vt:lpstr>Retrospect</vt:lpstr>
      <vt:lpstr> </vt:lpstr>
      <vt:lpstr>Outline</vt:lpstr>
      <vt:lpstr>Machine Learning          </vt:lpstr>
      <vt:lpstr>PowerPoint Presentation</vt:lpstr>
      <vt:lpstr>PowerPoint Presentation</vt:lpstr>
      <vt:lpstr>PowerPoint Presentation</vt:lpstr>
      <vt:lpstr>Kernel density estimation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a novel iron-based  cubic compound RhFe3C</dc:title>
  <dc:creator>Nyawasedza Magoda</dc:creator>
  <cp:lastModifiedBy>nidhi tripathi</cp:lastModifiedBy>
  <cp:revision>209</cp:revision>
  <dcterms:created xsi:type="dcterms:W3CDTF">2021-06-28T18:09:35Z</dcterms:created>
  <dcterms:modified xsi:type="dcterms:W3CDTF">2022-03-23T12:49:33Z</dcterms:modified>
</cp:coreProperties>
</file>