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70" r:id="rId4"/>
    <p:sldId id="271" r:id="rId5"/>
    <p:sldId id="257" r:id="rId6"/>
    <p:sldId id="275" r:id="rId7"/>
    <p:sldId id="258" r:id="rId8"/>
    <p:sldId id="259" r:id="rId9"/>
    <p:sldId id="261" r:id="rId10"/>
    <p:sldId id="265" r:id="rId11"/>
    <p:sldId id="276" r:id="rId12"/>
    <p:sldId id="27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7A947-7779-40A8-B69A-AF3394B0478B}" type="datetimeFigureOut">
              <a:rPr lang="en-ZA" smtClean="0"/>
              <a:t>2022/03/23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67DD-9B98-436C-B3FF-9EAC49B08D5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690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C5EE-D629-45CF-9BC1-C15BCEB6DD98}" type="datetime1">
              <a:rPr lang="en-ZA" smtClean="0"/>
              <a:t>2022/03/23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083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90B7-4DE0-4A5D-A571-B20CBE7BA4A1}" type="datetime1">
              <a:rPr lang="en-ZA" smtClean="0"/>
              <a:t>2022/03/23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95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E9D9-2851-4FD0-AAEC-86ACF9146C85}" type="datetime1">
              <a:rPr lang="en-ZA" smtClean="0"/>
              <a:t>2022/03/23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41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1608-5CA7-4671-BC48-949E45C74F15}" type="datetime1">
              <a:rPr lang="en-ZA" smtClean="0"/>
              <a:t>2022/03/23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699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F6C-47EA-4F58-B935-491581303513}" type="datetime1">
              <a:rPr lang="en-ZA" smtClean="0"/>
              <a:t>2022/03/23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44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A9C6-3AC7-43F6-86E2-C192F6870DA9}" type="datetime1">
              <a:rPr lang="en-ZA" smtClean="0"/>
              <a:t>2022/03/23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103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4869-2495-41E8-8D63-3CD956D726F7}" type="datetime1">
              <a:rPr lang="en-ZA" smtClean="0"/>
              <a:t>2022/03/23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606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0EE3-AD01-4514-9162-6F61A264A49F}" type="datetime1">
              <a:rPr lang="en-ZA" smtClean="0"/>
              <a:t>2022/03/23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954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79A-0764-4784-91D9-DD5F5D7F2095}" type="datetime1">
              <a:rPr lang="en-ZA" smtClean="0"/>
              <a:t>2022/03/23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689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2D2C-BC92-4898-BF86-A3B35584E7CD}" type="datetime1">
              <a:rPr lang="en-ZA" smtClean="0"/>
              <a:t>2022/03/23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611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3A73-4CB5-4DA0-BA38-20EA9E256C93}" type="datetime1">
              <a:rPr lang="en-ZA" smtClean="0"/>
              <a:t>2022/03/23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648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41B28-C713-4BFF-A8EA-8D95996BCAA2}" type="datetime1">
              <a:rPr lang="en-ZA" smtClean="0"/>
              <a:t>2022/03/23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C8DF5-0605-42B3-A53F-3828CF3CCD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06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Monitoring and Analysis of the ATLAS Tile calorimeter Low-Voltage Power Supplies temperature data.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Lungisani </a:t>
            </a:r>
            <a:r>
              <a:rPr lang="en-US" dirty="0" err="1" smtClean="0"/>
              <a:t>Sipho</a:t>
            </a:r>
            <a:r>
              <a:rPr lang="en-US" dirty="0" smtClean="0"/>
              <a:t> </a:t>
            </a:r>
            <a:r>
              <a:rPr lang="en-US" dirty="0" err="1" smtClean="0"/>
              <a:t>Phakathi</a:t>
            </a:r>
            <a:endParaRPr lang="en-US" dirty="0"/>
          </a:p>
          <a:p>
            <a:r>
              <a:rPr lang="en-US" dirty="0" smtClean="0"/>
              <a:t>Supervised </a:t>
            </a:r>
          </a:p>
          <a:p>
            <a:r>
              <a:rPr lang="en-US" dirty="0" smtClean="0"/>
              <a:t>by</a:t>
            </a:r>
          </a:p>
          <a:p>
            <a:r>
              <a:rPr lang="en-ZA" dirty="0" smtClean="0"/>
              <a:t>Mgr</a:t>
            </a:r>
            <a:r>
              <a:rPr lang="en-ZA" dirty="0"/>
              <a:t>. </a:t>
            </a:r>
            <a:r>
              <a:rPr lang="en-ZA" dirty="0" err="1"/>
              <a:t>Juraj</a:t>
            </a:r>
            <a:r>
              <a:rPr lang="en-ZA" dirty="0"/>
              <a:t> </a:t>
            </a:r>
            <a:r>
              <a:rPr lang="en-ZA" dirty="0" err="1"/>
              <a:t>Smieško</a:t>
            </a:r>
            <a:r>
              <a:rPr lang="en-ZA" dirty="0"/>
              <a:t>, </a:t>
            </a:r>
            <a:r>
              <a:rPr lang="en-ZA" dirty="0" smtClean="0"/>
              <a:t>PhD, Filipe Martins &amp; Dr Betty Kibirige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3173"/>
            <a:ext cx="2076469" cy="1277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441" y="5349875"/>
            <a:ext cx="3324225" cy="13811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90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function of a Detector Plugin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detector plugin was using “</a:t>
            </a:r>
            <a:r>
              <a:rPr lang="en-GB" dirty="0" err="1" smtClean="0"/>
              <a:t>wget</a:t>
            </a:r>
            <a:r>
              <a:rPr lang="en-GB" dirty="0" smtClean="0"/>
              <a:t>” command to query the DDV server to collect data and the results comes in the form of a text file that needs to be converted to a csv file. </a:t>
            </a:r>
          </a:p>
          <a:p>
            <a:r>
              <a:rPr lang="en-GB" dirty="0" smtClean="0"/>
              <a:t>Output was then drawn using d3.js to be visualised by the user.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10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63" y="3551583"/>
            <a:ext cx="8297433" cy="31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Still need to be analysed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1" y="1915028"/>
            <a:ext cx="10604004" cy="42184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847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of current status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363" y="1690688"/>
            <a:ext cx="9690637" cy="44862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12</a:t>
            </a:fld>
            <a:endParaRPr lang="en-ZA"/>
          </a:p>
        </p:txBody>
      </p:sp>
      <p:sp>
        <p:nvSpPr>
          <p:cNvPr id="6" name="TextBox 5"/>
          <p:cNvSpPr txBox="1"/>
          <p:nvPr/>
        </p:nvSpPr>
        <p:spPr>
          <a:xfrm flipH="1">
            <a:off x="112542" y="1690688"/>
            <a:ext cx="1997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HTTP REQUESTS</a:t>
            </a:r>
            <a:endParaRPr lang="en-ZA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542" y="2222696"/>
            <a:ext cx="2757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TEMPORARY SOLUTION</a:t>
            </a:r>
            <a:endParaRPr lang="en-ZA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12541" y="2898380"/>
            <a:ext cx="248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PLOTLY.js LIBRARY FUNCTIONALITY</a:t>
            </a:r>
            <a:endParaRPr lang="en-Z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62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and conclusion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main focus is on showing one plugin properly</a:t>
            </a:r>
          </a:p>
          <a:p>
            <a:r>
              <a:rPr lang="en-GB" dirty="0" smtClean="0"/>
              <a:t>Collecting data at the different times</a:t>
            </a:r>
          </a:p>
          <a:p>
            <a:r>
              <a:rPr lang="en-GB" dirty="0" smtClean="0"/>
              <a:t>Comparing the data for checking with the previous periods of last 24hrs</a:t>
            </a:r>
          </a:p>
          <a:p>
            <a:r>
              <a:rPr lang="en-GB" dirty="0" smtClean="0"/>
              <a:t>Accessing the quality of the cooling of the module</a:t>
            </a:r>
          </a:p>
          <a:p>
            <a:r>
              <a:rPr lang="en-GB" dirty="0" smtClean="0"/>
              <a:t>Present in an easy way the actual temperature values across different modules</a:t>
            </a:r>
          </a:p>
          <a:p>
            <a:r>
              <a:rPr lang="en-GB" dirty="0" smtClean="0"/>
              <a:t>There is still more need to be done</a:t>
            </a:r>
          </a:p>
          <a:p>
            <a:pPr marL="0" indent="0">
              <a:buNone/>
            </a:pPr>
            <a:endParaRPr lang="en-GB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46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Content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 </a:t>
            </a:r>
            <a:r>
              <a:rPr lang="en-GB" b="1" dirty="0" smtClean="0"/>
              <a:t>CERN</a:t>
            </a:r>
          </a:p>
          <a:p>
            <a:pPr lvl="1"/>
            <a:r>
              <a:rPr lang="en-GB" b="1" dirty="0" smtClean="0"/>
              <a:t>Large </a:t>
            </a:r>
            <a:r>
              <a:rPr lang="en-GB" b="1" dirty="0" err="1" smtClean="0"/>
              <a:t>Hardron</a:t>
            </a:r>
            <a:r>
              <a:rPr lang="en-GB" b="1" dirty="0" smtClean="0"/>
              <a:t> Collider </a:t>
            </a:r>
          </a:p>
          <a:p>
            <a:pPr lvl="1"/>
            <a:r>
              <a:rPr lang="en-GB" b="1" dirty="0" smtClean="0"/>
              <a:t>ATLAS</a:t>
            </a:r>
          </a:p>
          <a:p>
            <a:pPr lvl="1"/>
            <a:r>
              <a:rPr lang="en-GB" b="1" dirty="0" smtClean="0"/>
              <a:t>Tile Calorimeter</a:t>
            </a:r>
            <a:endParaRPr lang="en-GB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b="1" dirty="0" smtClean="0"/>
              <a:t>Tile-In-One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b="1" dirty="0" smtClean="0"/>
              <a:t>Detector Control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b="1" dirty="0" smtClean="0"/>
              <a:t>Goals and Objective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b="1" dirty="0" smtClean="0"/>
              <a:t>Current 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b="1" dirty="0" smtClean="0"/>
              <a:t>Conclusion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84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8621"/>
            <a:ext cx="10515600" cy="1325563"/>
          </a:xfrm>
        </p:spPr>
        <p:txBody>
          <a:bodyPr/>
          <a:lstStyle/>
          <a:p>
            <a:r>
              <a:rPr lang="en-GB" dirty="0" smtClean="0"/>
              <a:t>Large Hadron Collider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642" y="2346805"/>
            <a:ext cx="5431949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3</a:t>
            </a:fld>
            <a:endParaRPr lang="en-ZA"/>
          </a:p>
        </p:txBody>
      </p:sp>
      <p:sp>
        <p:nvSpPr>
          <p:cNvPr id="6" name="TextBox 5"/>
          <p:cNvSpPr txBox="1"/>
          <p:nvPr/>
        </p:nvSpPr>
        <p:spPr>
          <a:xfrm flipH="1">
            <a:off x="253581" y="3096743"/>
            <a:ext cx="5577376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ZA" sz="2800" dirty="0" smtClean="0">
                <a:solidFill>
                  <a:prstClr val="black"/>
                </a:solidFill>
              </a:rPr>
              <a:t>The </a:t>
            </a:r>
            <a:r>
              <a:rPr lang="en-ZA" sz="2800" dirty="0">
                <a:solidFill>
                  <a:prstClr val="black"/>
                </a:solidFill>
              </a:rPr>
              <a:t>Large Hadron Collider (LHC) is the world’s most powerful particle accelerator, giving high energy proton-proton collision at an energy of 13TeV situated at </a:t>
            </a:r>
            <a:r>
              <a:rPr lang="en-ZA" sz="2800" dirty="0" smtClean="0">
                <a:solidFill>
                  <a:prstClr val="black"/>
                </a:solidFill>
              </a:rPr>
              <a:t>CERN</a:t>
            </a:r>
            <a:r>
              <a:rPr lang="en-ZA" sz="2800" dirty="0">
                <a:solidFill>
                  <a:prstClr val="black"/>
                </a:solidFill>
              </a:rPr>
              <a:t>.</a:t>
            </a:r>
          </a:p>
          <a:p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253581" y="1517597"/>
            <a:ext cx="10495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prstClr val="black"/>
                </a:solidFill>
              </a:rPr>
              <a:t>The European Organisation for Nuclear Research (CERN), based in France and Switzerland is Europe’s foremost particle physics laboratory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093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ATLAS DETECTOR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Out of four detectors, the main focus is based on ATLAS detector as it is the one of two general-purpose proton-proton experiments at the LHC.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4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148" y="2629597"/>
            <a:ext cx="5741089" cy="36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Calorimeter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sub-detectors of ATLAS is the Tile calorimeter.</a:t>
            </a:r>
          </a:p>
          <a:p>
            <a:r>
              <a:rPr lang="en-US" dirty="0" smtClean="0"/>
              <a:t> Numerous tasks must be performed by different tools that were developed independently in order </a:t>
            </a:r>
            <a:br>
              <a:rPr lang="en-US" dirty="0" smtClean="0"/>
            </a:br>
            <a:r>
              <a:rPr lang="en-US" dirty="0" smtClean="0"/>
              <a:t>to ensure its proper operation and </a:t>
            </a:r>
            <a:br>
              <a:rPr lang="en-US" dirty="0" smtClean="0"/>
            </a:br>
            <a:r>
              <a:rPr lang="en-US" dirty="0" smtClean="0"/>
              <a:t>assess the quality of the data.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324322" y="2979586"/>
            <a:ext cx="5731510" cy="38519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13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Detector Control System (DCS)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004281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6</a:t>
            </a:fld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03" y="1533846"/>
            <a:ext cx="6036297" cy="47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Tile-In-One: Plugin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Tile-in-One (TiO) is a collection of small sized independent web tools called plugins.</a:t>
            </a:r>
            <a:endParaRPr lang="en-ZA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7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0435"/>
            <a:ext cx="6027664" cy="4071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4" y="2279527"/>
            <a:ext cx="5730737" cy="39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Tile-In-One: Architecture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>
                <a:cs typeface="Calibri" panose="020F0502020204030204" pitchFamily="34" charset="0"/>
              </a:rPr>
              <a:t>T</a:t>
            </a:r>
            <a:r>
              <a:rPr lang="en-ZA" dirty="0" smtClean="0">
                <a:cs typeface="Calibri" panose="020F0502020204030204" pitchFamily="34" charset="0"/>
              </a:rPr>
              <a:t>he </a:t>
            </a:r>
            <a:r>
              <a:rPr lang="en-ZA" dirty="0" err="1">
                <a:cs typeface="Calibri" panose="020F0502020204030204" pitchFamily="34" charset="0"/>
              </a:rPr>
              <a:t>TiO</a:t>
            </a:r>
            <a:r>
              <a:rPr lang="en-ZA" dirty="0">
                <a:cs typeface="Calibri" panose="020F0502020204030204" pitchFamily="34" charset="0"/>
              </a:rPr>
              <a:t> web </a:t>
            </a:r>
            <a:r>
              <a:rPr lang="en-ZA" dirty="0" smtClean="0">
                <a:cs typeface="Calibri" panose="020F0502020204030204" pitchFamily="34" charset="0"/>
              </a:rPr>
              <a:t>platform </a:t>
            </a:r>
            <a:r>
              <a:rPr lang="en-ZA" dirty="0">
                <a:cs typeface="Calibri" panose="020F0502020204030204" pitchFamily="34" charset="0"/>
              </a:rPr>
              <a:t>is designed with the flexibility and ease of maintenance</a:t>
            </a:r>
            <a:r>
              <a:rPr lang="en-ZA" dirty="0" smtClean="0">
                <a:cs typeface="Calibri" panose="020F0502020204030204" pitchFamily="34" charset="0"/>
              </a:rPr>
              <a:t>.</a:t>
            </a:r>
          </a:p>
          <a:p>
            <a:r>
              <a:rPr lang="en-ZA" dirty="0" smtClean="0">
                <a:cs typeface="Calibri" panose="020F0502020204030204" pitchFamily="34" charset="0"/>
              </a:rPr>
              <a:t>One plugin needs data from several </a:t>
            </a:r>
            <a:br>
              <a:rPr lang="en-ZA" dirty="0" smtClean="0">
                <a:cs typeface="Calibri" panose="020F0502020204030204" pitchFamily="34" charset="0"/>
              </a:rPr>
            </a:br>
            <a:r>
              <a:rPr lang="en-ZA" dirty="0" smtClean="0">
                <a:cs typeface="Calibri" panose="020F0502020204030204" pitchFamily="34" charset="0"/>
              </a:rPr>
              <a:t>different data sources. Having one VM </a:t>
            </a:r>
            <a:br>
              <a:rPr lang="en-ZA" dirty="0" smtClean="0">
                <a:cs typeface="Calibri" panose="020F0502020204030204" pitchFamily="34" charset="0"/>
              </a:rPr>
            </a:br>
            <a:r>
              <a:rPr lang="en-ZA" dirty="0" smtClean="0">
                <a:cs typeface="Calibri" panose="020F0502020204030204" pitchFamily="34" charset="0"/>
              </a:rPr>
              <a:t>per plugin allows the plugin developers </a:t>
            </a:r>
            <a:br>
              <a:rPr lang="en-ZA" dirty="0" smtClean="0">
                <a:cs typeface="Calibri" panose="020F0502020204030204" pitchFamily="34" charset="0"/>
              </a:rPr>
            </a:br>
            <a:r>
              <a:rPr lang="en-ZA" dirty="0" smtClean="0">
                <a:cs typeface="Calibri" panose="020F0502020204030204" pitchFamily="34" charset="0"/>
              </a:rPr>
              <a:t>to setup it in the required way without </a:t>
            </a:r>
            <a:br>
              <a:rPr lang="en-ZA" dirty="0" smtClean="0">
                <a:cs typeface="Calibri" panose="020F0502020204030204" pitchFamily="34" charset="0"/>
              </a:rPr>
            </a:br>
            <a:r>
              <a:rPr lang="en-ZA" dirty="0" smtClean="0">
                <a:cs typeface="Calibri" panose="020F0502020204030204" pitchFamily="34" charset="0"/>
              </a:rPr>
              <a:t>interference of other plugins.</a:t>
            </a:r>
          </a:p>
          <a:p>
            <a:r>
              <a:rPr lang="en-GB" dirty="0" smtClean="0"/>
              <a:t>ATLAS DCS Data Viewer (DDV) allows </a:t>
            </a:r>
            <a:br>
              <a:rPr lang="en-GB" dirty="0" smtClean="0"/>
            </a:br>
            <a:r>
              <a:rPr lang="en-GB" dirty="0" smtClean="0"/>
              <a:t>access to the historical data.</a:t>
            </a:r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archi.png"/>
          <p:cNvPicPr/>
          <p:nvPr/>
        </p:nvPicPr>
        <p:blipFill>
          <a:blip r:embed="rId2"/>
          <a:stretch/>
        </p:blipFill>
        <p:spPr>
          <a:xfrm>
            <a:off x="6771005" y="2657544"/>
            <a:ext cx="5420995" cy="3373120"/>
          </a:xfrm>
          <a:prstGeom prst="rect">
            <a:avLst/>
          </a:prstGeom>
          <a:ln w="0">
            <a:noFill/>
          </a:ln>
          <a:effectLst>
            <a:softEdge rad="11232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71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To access the DCS temperature data</a:t>
            </a:r>
          </a:p>
          <a:p>
            <a:pPr marL="457200" lvl="1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0" lvl="0" indent="0">
              <a:buNone/>
            </a:pPr>
            <a:endParaRPr lang="en-ZA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DF5-0605-42B3-A53F-3828CF3CCD45}" type="slidenum">
              <a:rPr lang="en-ZA" smtClean="0"/>
              <a:t>9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547808"/>
            <a:ext cx="5098259" cy="3495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6133512" y="2685979"/>
            <a:ext cx="522028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0000"/>
                </a:solidFill>
              </a:rPr>
              <a:t>Visualising temperature data using interactive plotting library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400" dirty="0" smtClean="0"/>
              <a:t>Plotly.js library is used for graphical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FF0000"/>
                </a:solidFill>
              </a:rPr>
              <a:t>C</a:t>
            </a:r>
            <a:r>
              <a:rPr lang="en-ZA" sz="2800" b="1" dirty="0" smtClean="0">
                <a:solidFill>
                  <a:srgbClr val="FF0000"/>
                </a:solidFill>
              </a:rPr>
              <a:t>ollecting </a:t>
            </a:r>
            <a:r>
              <a:rPr lang="en-ZA" sz="2800" b="1" dirty="0">
                <a:solidFill>
                  <a:srgbClr val="FF0000"/>
                </a:solidFill>
              </a:rPr>
              <a:t>the DCS temperature data, analyse and display the status of the module to the user</a:t>
            </a:r>
            <a:endParaRPr lang="en-ZA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9003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4242</TotalTime>
  <Words>465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Monitoring and Analysis of the ATLAS Tile calorimeter Low-Voltage Power Supplies temperature data.</vt:lpstr>
      <vt:lpstr>Content</vt:lpstr>
      <vt:lpstr>Large Hadron Collider</vt:lpstr>
      <vt:lpstr>ATLAS DETECTOR</vt:lpstr>
      <vt:lpstr>Tile Calorimeter</vt:lpstr>
      <vt:lpstr>Detector Control System (DCS)</vt:lpstr>
      <vt:lpstr>Tile-In-One: Plugin</vt:lpstr>
      <vt:lpstr>Tile-In-One: Architecture</vt:lpstr>
      <vt:lpstr>Goals and Objectives:</vt:lpstr>
      <vt:lpstr>The function of a Detector Plugin</vt:lpstr>
      <vt:lpstr>Still need to be analysed</vt:lpstr>
      <vt:lpstr>Results of current status</vt:lpstr>
      <vt:lpstr>Discussion and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Extraction and analysis of the ATLAS Tile calorimeter Low-Voltage Power Supplies temperature data.</dc:title>
  <dc:creator>eLABPC2</dc:creator>
  <cp:lastModifiedBy>Lungisani</cp:lastModifiedBy>
  <cp:revision>120</cp:revision>
  <dcterms:created xsi:type="dcterms:W3CDTF">2022-01-26T06:57:12Z</dcterms:created>
  <dcterms:modified xsi:type="dcterms:W3CDTF">2022-03-23T13:58:47Z</dcterms:modified>
</cp:coreProperties>
</file>