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56" r:id="rId2"/>
    <p:sldId id="296" r:id="rId3"/>
    <p:sldId id="298" r:id="rId4"/>
    <p:sldId id="257" r:id="rId5"/>
    <p:sldId id="259" r:id="rId6"/>
    <p:sldId id="258" r:id="rId7"/>
    <p:sldId id="264" r:id="rId8"/>
    <p:sldId id="262" r:id="rId9"/>
    <p:sldId id="309" r:id="rId10"/>
    <p:sldId id="273" r:id="rId11"/>
    <p:sldId id="267" r:id="rId12"/>
    <p:sldId id="268" r:id="rId13"/>
    <p:sldId id="307" r:id="rId14"/>
    <p:sldId id="274" r:id="rId15"/>
    <p:sldId id="308" r:id="rId16"/>
    <p:sldId id="291" r:id="rId17"/>
    <p:sldId id="310" r:id="rId18"/>
    <p:sldId id="304" r:id="rId19"/>
    <p:sldId id="305" r:id="rId20"/>
    <p:sldId id="303" r:id="rId21"/>
    <p:sldId id="311" r:id="rId22"/>
    <p:sldId id="306" r:id="rId23"/>
    <p:sldId id="297" r:id="rId24"/>
    <p:sldId id="299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2" autoAdjust="0"/>
    <p:restoredTop sz="94660"/>
  </p:normalViewPr>
  <p:slideViewPr>
    <p:cSldViewPr snapToGrid="0">
      <p:cViewPr varScale="1">
        <p:scale>
          <a:sx n="69" d="100"/>
          <a:sy n="69" d="100"/>
        </p:scale>
        <p:origin x="38" y="4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A94166-09D9-4F55-A9DA-FB5F5FB58057}" type="datetimeFigureOut">
              <a:rPr lang="en-ZA" smtClean="0"/>
              <a:t>2022/03/17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09C94D-2B64-41EE-989C-46BF9ED1B16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1680683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09C94D-2B64-41EE-989C-46BF9ED1B167}" type="slidenum">
              <a:rPr lang="en-ZA" smtClean="0"/>
              <a:t>1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7521019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09C94D-2B64-41EE-989C-46BF9ED1B167}" type="slidenum">
              <a:rPr lang="en-ZA" smtClean="0"/>
              <a:t>12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1852470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09C94D-2B64-41EE-989C-46BF9ED1B167}" type="slidenum">
              <a:rPr lang="en-ZA" smtClean="0"/>
              <a:t>13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8463477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09C94D-2B64-41EE-989C-46BF9ED1B167}" type="slidenum">
              <a:rPr lang="en-ZA" smtClean="0"/>
              <a:t>14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2046345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0F0E3D-509D-479E-A0BD-EA4C2871760C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7563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09C94D-2B64-41EE-989C-46BF9ED1B167}" type="slidenum">
              <a:rPr lang="en-ZA" smtClean="0"/>
              <a:t>4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0630082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09C94D-2B64-41EE-989C-46BF9ED1B167}" type="slidenum">
              <a:rPr lang="en-ZA" smtClean="0"/>
              <a:t>5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2763285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09C94D-2B64-41EE-989C-46BF9ED1B167}" type="slidenum">
              <a:rPr lang="en-ZA" smtClean="0"/>
              <a:t>6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4337474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09C94D-2B64-41EE-989C-46BF9ED1B167}" type="slidenum">
              <a:rPr lang="en-ZA" smtClean="0"/>
              <a:t>7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0693544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09C94D-2B64-41EE-989C-46BF9ED1B167}" type="slidenum">
              <a:rPr lang="en-ZA" smtClean="0"/>
              <a:t>8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3643421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09C94D-2B64-41EE-989C-46BF9ED1B167}" type="slidenum">
              <a:rPr lang="en-ZA" smtClean="0"/>
              <a:t>9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1123007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09C94D-2B64-41EE-989C-46BF9ED1B167}" type="slidenum">
              <a:rPr lang="en-ZA" smtClean="0"/>
              <a:t>10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9971178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09C94D-2B64-41EE-989C-46BF9ED1B167}" type="slidenum">
              <a:rPr lang="en-ZA" smtClean="0"/>
              <a:t>11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0985758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4D0D6-B6B8-4DCB-8C82-1B01D55B6C38}" type="datetimeFigureOut">
              <a:rPr lang="en-ZA" smtClean="0"/>
              <a:t>2022/03/17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B1FC7-E6A5-4BBF-9264-6AC0BEEA439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623097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4D0D6-B6B8-4DCB-8C82-1B01D55B6C38}" type="datetimeFigureOut">
              <a:rPr lang="en-ZA" smtClean="0"/>
              <a:t>2022/03/17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B1FC7-E6A5-4BBF-9264-6AC0BEEA439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2218971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4D0D6-B6B8-4DCB-8C82-1B01D55B6C38}" type="datetimeFigureOut">
              <a:rPr lang="en-ZA" smtClean="0"/>
              <a:t>2022/03/17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B1FC7-E6A5-4BBF-9264-6AC0BEEA439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2279529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C04F94-ADFA-4EF3-8748-29CD5E44C2E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95854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4D0D6-B6B8-4DCB-8C82-1B01D55B6C38}" type="datetimeFigureOut">
              <a:rPr lang="en-ZA" smtClean="0"/>
              <a:t>2022/03/17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B1FC7-E6A5-4BBF-9264-6AC0BEEA439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853118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4D0D6-B6B8-4DCB-8C82-1B01D55B6C38}" type="datetimeFigureOut">
              <a:rPr lang="en-ZA" smtClean="0"/>
              <a:t>2022/03/17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B1FC7-E6A5-4BBF-9264-6AC0BEEA439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6517921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4D0D6-B6B8-4DCB-8C82-1B01D55B6C38}" type="datetimeFigureOut">
              <a:rPr lang="en-ZA" smtClean="0"/>
              <a:t>2022/03/17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B1FC7-E6A5-4BBF-9264-6AC0BEEA439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0763589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4D0D6-B6B8-4DCB-8C82-1B01D55B6C38}" type="datetimeFigureOut">
              <a:rPr lang="en-ZA" smtClean="0"/>
              <a:t>2022/03/17</a:t>
            </a:fld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B1FC7-E6A5-4BBF-9264-6AC0BEEA439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795382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4D0D6-B6B8-4DCB-8C82-1B01D55B6C38}" type="datetimeFigureOut">
              <a:rPr lang="en-ZA" smtClean="0"/>
              <a:t>2022/03/17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B1FC7-E6A5-4BBF-9264-6AC0BEEA439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906730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4D0D6-B6B8-4DCB-8C82-1B01D55B6C38}" type="datetimeFigureOut">
              <a:rPr lang="en-ZA" smtClean="0"/>
              <a:t>2022/03/17</a:t>
            </a:fld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B1FC7-E6A5-4BBF-9264-6AC0BEEA439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820246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4D0D6-B6B8-4DCB-8C82-1B01D55B6C38}" type="datetimeFigureOut">
              <a:rPr lang="en-ZA" smtClean="0"/>
              <a:t>2022/03/17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B1FC7-E6A5-4BBF-9264-6AC0BEEA439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453682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4D0D6-B6B8-4DCB-8C82-1B01D55B6C38}" type="datetimeFigureOut">
              <a:rPr lang="en-ZA" smtClean="0"/>
              <a:t>2022/03/17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B1FC7-E6A5-4BBF-9264-6AC0BEEA439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0754410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4D0D6-B6B8-4DCB-8C82-1B01D55B6C38}" type="datetimeFigureOut">
              <a:rPr lang="en-ZA" smtClean="0"/>
              <a:t>2022/03/17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BB1FC7-E6A5-4BBF-9264-6AC0BEEA439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601910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hyperlink" Target="../../../Videos/bhe_lg.mpeg" TargetMode="External"/><Relationship Id="rId7" Type="http://schemas.openxmlformats.org/officeDocument/2006/relationships/image" Target="../media/image19.jpeg"/><Relationship Id="rId2" Type="http://schemas.openxmlformats.org/officeDocument/2006/relationships/slideLayout" Target="../slideLayouts/slideLayout4.xml"/><Relationship Id="rId1" Type="http://schemas.openxmlformats.org/officeDocument/2006/relationships/video" Target="file:///C:\Users\24420530\Videos\MOJAVE\3C273.mpeg" TargetMode="Externa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10" Type="http://schemas.openxmlformats.org/officeDocument/2006/relationships/image" Target="../media/image22.pn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../../../../../../Program%20Files/TurningPoint/2003/Questions.html" TargetMode="Externa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Relationship Id="rId5" Type="http://schemas.openxmlformats.org/officeDocument/2006/relationships/image" Target="../media/image25.jpeg"/><Relationship Id="rId4" Type="http://schemas.openxmlformats.org/officeDocument/2006/relationships/image" Target="../media/image24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4" Type="http://schemas.openxmlformats.org/officeDocument/2006/relationships/hyperlink" Target="../../../../../Program%20Files/TurningPoint/2003/Questions.html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hyperlink" Target="../../../../../Program%20Files/TurningPoint/2003/Questions.html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hyperlink" Target="../../../../../Program%20Files/TurningPoint/2003/Questions.html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0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lum bright="-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4180" y="-806091"/>
            <a:ext cx="8586697" cy="90428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1131" y="309622"/>
            <a:ext cx="8452793" cy="2211745"/>
          </a:xfrm>
        </p:spPr>
        <p:txBody>
          <a:bodyPr>
            <a:normAutofit fontScale="90000"/>
          </a:bodyPr>
          <a:lstStyle/>
          <a:p>
            <a:r>
              <a:rPr lang="en-US" sz="5400" b="1" u="sng" dirty="0" smtClean="0">
                <a:solidFill>
                  <a:srgbClr val="FFFF00"/>
                </a:solidFill>
              </a:rPr>
              <a:t>Very-High-Energy Neutrino Production in Jetted Active </a:t>
            </a:r>
            <a:r>
              <a:rPr lang="en-US" sz="5400" b="1" u="sng" dirty="0" smtClean="0">
                <a:solidFill>
                  <a:srgbClr val="FFFF00"/>
                </a:solidFill>
              </a:rPr>
              <a:t>Galactic </a:t>
            </a:r>
            <a:r>
              <a:rPr lang="en-US" sz="5400" b="1" u="sng" dirty="0" smtClean="0">
                <a:solidFill>
                  <a:srgbClr val="FFFF00"/>
                </a:solidFill>
              </a:rPr>
              <a:t>Nuclei</a:t>
            </a:r>
            <a:endParaRPr lang="en-ZA" sz="5400" b="1" u="sng" dirty="0">
              <a:solidFill>
                <a:srgbClr val="FFFF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28527" y="2874979"/>
            <a:ext cx="6858000" cy="1815154"/>
          </a:xfrm>
        </p:spPr>
        <p:txBody>
          <a:bodyPr>
            <a:normAutofit fontScale="92500" lnSpcReduction="20000"/>
          </a:bodyPr>
          <a:lstStyle/>
          <a:p>
            <a:r>
              <a:rPr lang="en-US" sz="3600" b="1" dirty="0" smtClean="0">
                <a:solidFill>
                  <a:srgbClr val="FFFF00"/>
                </a:solidFill>
              </a:rPr>
              <a:t>Markus </a:t>
            </a:r>
            <a:r>
              <a:rPr lang="en-US" sz="3600" b="1" dirty="0" err="1" smtClean="0">
                <a:solidFill>
                  <a:srgbClr val="FFFF00"/>
                </a:solidFill>
              </a:rPr>
              <a:t>Böttcher</a:t>
            </a:r>
            <a:endParaRPr lang="en-US" sz="3600" b="1" dirty="0" smtClean="0">
              <a:solidFill>
                <a:srgbClr val="FFFF00"/>
              </a:solidFill>
            </a:endParaRPr>
          </a:p>
          <a:p>
            <a:r>
              <a:rPr lang="en-US" sz="2800" i="1" dirty="0" err="1" smtClean="0">
                <a:solidFill>
                  <a:srgbClr val="FFFF00"/>
                </a:solidFill>
              </a:rPr>
              <a:t>SARChI</a:t>
            </a:r>
            <a:r>
              <a:rPr lang="en-US" sz="2800" i="1" dirty="0" smtClean="0">
                <a:solidFill>
                  <a:srgbClr val="FFFF00"/>
                </a:solidFill>
              </a:rPr>
              <a:t> Chair of Astrophysics and Space Physics</a:t>
            </a:r>
          </a:p>
          <a:p>
            <a:r>
              <a:rPr lang="en-US" sz="2800" i="1" dirty="0" smtClean="0">
                <a:solidFill>
                  <a:srgbClr val="FFFF00"/>
                </a:solidFill>
              </a:rPr>
              <a:t>North-West University</a:t>
            </a:r>
          </a:p>
          <a:p>
            <a:r>
              <a:rPr lang="en-US" sz="2800" i="1" dirty="0" smtClean="0">
                <a:solidFill>
                  <a:srgbClr val="FFFF00"/>
                </a:solidFill>
              </a:rPr>
              <a:t>Potchefstroom, South Africa</a:t>
            </a:r>
          </a:p>
          <a:p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388659" y="5462520"/>
            <a:ext cx="5403808" cy="1282889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ZA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5877" y="5551719"/>
            <a:ext cx="1733550" cy="5810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293512" y="6208244"/>
            <a:ext cx="5526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This work is based on the research supported in part by the National Research Foundation of South Africa (Grant Number 64789). </a:t>
            </a:r>
            <a:endParaRPr lang="en-ZA" sz="12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87" y="5543205"/>
            <a:ext cx="3228386" cy="111379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3959" y="5514494"/>
            <a:ext cx="1587246" cy="703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480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74058"/>
            <a:ext cx="7886700" cy="672104"/>
          </a:xfrm>
        </p:spPr>
        <p:txBody>
          <a:bodyPr>
            <a:normAutofit/>
          </a:bodyPr>
          <a:lstStyle/>
          <a:p>
            <a:pPr algn="ctr"/>
            <a:r>
              <a:rPr lang="en-US" sz="4000" u="sng" dirty="0" smtClean="0">
                <a:solidFill>
                  <a:srgbClr val="002060"/>
                </a:solidFill>
              </a:rPr>
              <a:t>Photo-Pion Models for TXS 0506+056</a:t>
            </a:r>
            <a:endParaRPr lang="en-ZA" sz="4000" u="sng" dirty="0">
              <a:solidFill>
                <a:srgbClr val="00206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28650" y="5809985"/>
            <a:ext cx="77928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Models with p-</a:t>
            </a:r>
            <a:r>
              <a:rPr lang="en-US" sz="2800" dirty="0" smtClean="0">
                <a:solidFill>
                  <a:srgbClr val="FF0000"/>
                </a:solidFill>
                <a:latin typeface="Symbol" panose="05050102010706020507" pitchFamily="18" charset="2"/>
              </a:rPr>
              <a:t>g</a:t>
            </a:r>
            <a:r>
              <a:rPr lang="en-US" sz="2800" dirty="0" smtClean="0">
                <a:solidFill>
                  <a:srgbClr val="FF0000"/>
                </a:solidFill>
              </a:rPr>
              <a:t> induced </a:t>
            </a:r>
            <a:r>
              <a:rPr lang="en-US" sz="2800" dirty="0" smtClean="0">
                <a:solidFill>
                  <a:srgbClr val="FF0000"/>
                </a:solidFill>
                <a:latin typeface="Symbol" panose="05050102010706020507" pitchFamily="18" charset="2"/>
              </a:rPr>
              <a:t>g</a:t>
            </a:r>
            <a:r>
              <a:rPr lang="en-US" sz="2800" dirty="0" smtClean="0">
                <a:solidFill>
                  <a:srgbClr val="FF0000"/>
                </a:solidFill>
              </a:rPr>
              <a:t>-ray emission over-produce X-rays due to cascades! </a:t>
            </a:r>
            <a:endParaRPr lang="en-ZA" sz="2800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8795" y="876319"/>
            <a:ext cx="5217348" cy="483813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037228" y="5208637"/>
            <a:ext cx="27977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(Gao et al. 2019)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186522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91067" y="686223"/>
            <a:ext cx="5162864" cy="417557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74058"/>
            <a:ext cx="7886700" cy="672104"/>
          </a:xfrm>
        </p:spPr>
        <p:txBody>
          <a:bodyPr>
            <a:normAutofit/>
          </a:bodyPr>
          <a:lstStyle/>
          <a:p>
            <a:pPr algn="ctr"/>
            <a:r>
              <a:rPr lang="en-US" sz="4000" u="sng" dirty="0" smtClean="0">
                <a:solidFill>
                  <a:srgbClr val="002060"/>
                </a:solidFill>
              </a:rPr>
              <a:t>Photo-Pion Models for TXS 0506+056</a:t>
            </a:r>
            <a:endParaRPr lang="en-ZA" sz="4000" u="sng" dirty="0">
              <a:solidFill>
                <a:srgbClr val="00206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50377" y="5417740"/>
            <a:ext cx="77928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Models producing neutrinos and gamma-rays require </a:t>
            </a:r>
            <a:r>
              <a:rPr lang="en-US" sz="2800" dirty="0" err="1" smtClean="0">
                <a:solidFill>
                  <a:srgbClr val="FF0000"/>
                </a:solidFill>
              </a:rPr>
              <a:t>leptonic</a:t>
            </a:r>
            <a:r>
              <a:rPr lang="en-US" sz="2800" dirty="0" smtClean="0">
                <a:solidFill>
                  <a:srgbClr val="FF0000"/>
                </a:solidFill>
              </a:rPr>
              <a:t>-dominated gamma-ray production!</a:t>
            </a:r>
            <a:endParaRPr lang="en-ZA" sz="28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7548" y="4840994"/>
            <a:ext cx="18100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(Gao et al. 2019)</a:t>
            </a:r>
            <a:endParaRPr lang="en-ZA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6813" y="780272"/>
            <a:ext cx="5070142" cy="4222641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6511636" y="4674827"/>
            <a:ext cx="2225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</a:t>
            </a:r>
            <a:r>
              <a:rPr lang="en-US" dirty="0" err="1" smtClean="0"/>
              <a:t>Keivani</a:t>
            </a:r>
            <a:r>
              <a:rPr lang="en-US" dirty="0" smtClean="0"/>
              <a:t> et al. 2018)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917127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353" y="64873"/>
            <a:ext cx="8133213" cy="1147711"/>
          </a:xfrm>
        </p:spPr>
        <p:txBody>
          <a:bodyPr>
            <a:normAutofit fontScale="90000"/>
          </a:bodyPr>
          <a:lstStyle/>
          <a:p>
            <a:pPr algn="ctr"/>
            <a:r>
              <a:rPr lang="en-US" u="sng" dirty="0" smtClean="0">
                <a:solidFill>
                  <a:srgbClr val="002060"/>
                </a:solidFill>
              </a:rPr>
              <a:t>Photo-pion production – </a:t>
            </a:r>
            <a:r>
              <a:rPr lang="en-US" u="sng" dirty="0">
                <a:solidFill>
                  <a:srgbClr val="002060"/>
                </a:solidFill>
              </a:rPr>
              <a:t/>
            </a:r>
            <a:br>
              <a:rPr lang="en-US" u="sng" dirty="0">
                <a:solidFill>
                  <a:srgbClr val="002060"/>
                </a:solidFill>
              </a:rPr>
            </a:br>
            <a:r>
              <a:rPr lang="en-US" u="sng" dirty="0" smtClean="0">
                <a:solidFill>
                  <a:srgbClr val="002060"/>
                </a:solidFill>
              </a:rPr>
              <a:t>Origin of Target Photons</a:t>
            </a:r>
            <a:endParaRPr lang="en-ZA" u="sng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8489" y="983314"/>
            <a:ext cx="9048466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smtClean="0"/>
              <a:t>To produce </a:t>
            </a:r>
            <a:r>
              <a:rPr lang="en-US" sz="2400" dirty="0" err="1" smtClean="0"/>
              <a:t>IceCube</a:t>
            </a:r>
            <a:r>
              <a:rPr lang="en-US" sz="2400" dirty="0" smtClean="0"/>
              <a:t> neutrinos (~ 100 </a:t>
            </a:r>
            <a:r>
              <a:rPr lang="en-US" sz="2400" dirty="0" err="1" smtClean="0"/>
              <a:t>TeV</a:t>
            </a:r>
            <a:r>
              <a:rPr lang="en-US" sz="2400" dirty="0" smtClean="0"/>
              <a:t>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→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2400" baseline="-25000" dirty="0" err="1" smtClean="0">
                <a:latin typeface="Symbol" panose="05050102010706020507" pitchFamily="18" charset="2"/>
                <a:cs typeface="Arial" panose="020B0604020202020204" pitchFamily="34" charset="0"/>
              </a:rPr>
              <a:t>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= 10</a:t>
            </a:r>
            <a:r>
              <a:rPr lang="en-US" sz="2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E</a:t>
            </a:r>
            <a:r>
              <a:rPr lang="en-US" sz="24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eV):</a:t>
            </a:r>
          </a:p>
          <a:p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dirty="0" smtClean="0">
                <a:cs typeface="Arial" panose="020B0604020202020204" pitchFamily="34" charset="0"/>
              </a:rPr>
              <a:t>Need protons with               </a:t>
            </a:r>
            <a:r>
              <a:rPr lang="en-US" sz="2400" dirty="0" err="1" smtClean="0">
                <a:solidFill>
                  <a:srgbClr val="FF0000"/>
                </a:solidFill>
                <a:cs typeface="Arial" panose="020B0604020202020204" pitchFamily="34" charset="0"/>
              </a:rPr>
              <a:t>E’</a:t>
            </a:r>
            <a:r>
              <a:rPr lang="en-US" sz="2400" baseline="-25000" dirty="0" err="1" smtClean="0">
                <a:solidFill>
                  <a:srgbClr val="FF0000"/>
                </a:solidFill>
                <a:cs typeface="Arial" panose="020B0604020202020204" pitchFamily="34" charset="0"/>
              </a:rPr>
              <a:t>p</a:t>
            </a:r>
            <a:r>
              <a:rPr lang="en-US" sz="2400" dirty="0" smtClean="0">
                <a:solidFill>
                  <a:srgbClr val="FF0000"/>
                </a:solidFill>
                <a:cs typeface="Arial" panose="020B0604020202020204" pitchFamily="34" charset="0"/>
              </a:rPr>
              <a:t> ~ 200 E</a:t>
            </a:r>
            <a:r>
              <a:rPr lang="en-US" sz="2400" baseline="-25000" dirty="0" smtClean="0">
                <a:solidFill>
                  <a:srgbClr val="FF0000"/>
                </a:solidFill>
                <a:cs typeface="Arial" panose="020B0604020202020204" pitchFamily="34" charset="0"/>
              </a:rPr>
              <a:t>14</a:t>
            </a:r>
            <a:r>
              <a:rPr lang="en-US" sz="2400" dirty="0" smtClean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d</a:t>
            </a:r>
            <a:r>
              <a:rPr lang="en-US" sz="2400" baseline="-25000" dirty="0" smtClean="0">
                <a:solidFill>
                  <a:srgbClr val="FF0000"/>
                </a:solidFill>
                <a:cs typeface="Arial" panose="020B0604020202020204" pitchFamily="34" charset="0"/>
              </a:rPr>
              <a:t>1</a:t>
            </a:r>
            <a:r>
              <a:rPr lang="en-US" sz="2400" baseline="30000" dirty="0" smtClean="0">
                <a:solidFill>
                  <a:srgbClr val="FF0000"/>
                </a:solidFill>
                <a:cs typeface="Arial" panose="020B0604020202020204" pitchFamily="34" charset="0"/>
              </a:rPr>
              <a:t>-1</a:t>
            </a:r>
            <a:r>
              <a:rPr lang="en-US" sz="2400" dirty="0" smtClean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cs typeface="Arial" panose="020B0604020202020204" pitchFamily="34" charset="0"/>
              </a:rPr>
              <a:t>TeV</a:t>
            </a:r>
            <a:endParaRPr lang="en-US" sz="2400" dirty="0" smtClean="0">
              <a:solidFill>
                <a:srgbClr val="FF0000"/>
              </a:solidFill>
              <a:cs typeface="Arial" panose="020B0604020202020204" pitchFamily="34" charset="0"/>
            </a:endParaRPr>
          </a:p>
          <a:p>
            <a:endParaRPr lang="en-US" sz="1200" dirty="0" smtClean="0">
              <a:solidFill>
                <a:srgbClr val="FF0000"/>
              </a:solidFill>
              <a:cs typeface="Arial" panose="020B0604020202020204" pitchFamily="34" charset="0"/>
            </a:endParaRPr>
          </a:p>
          <a:p>
            <a:r>
              <a:rPr lang="en-US" sz="2400" dirty="0">
                <a:cs typeface="Arial" panose="020B0604020202020204" pitchFamily="34" charset="0"/>
              </a:rPr>
              <a:t> </a:t>
            </a:r>
            <a:r>
              <a:rPr lang="en-US" sz="2400" dirty="0" smtClean="0">
                <a:cs typeface="Arial" panose="020B0604020202020204" pitchFamily="34" charset="0"/>
              </a:rPr>
              <a:t>   and target photons with     </a:t>
            </a:r>
            <a:r>
              <a:rPr lang="en-US" sz="2400" dirty="0" err="1" smtClean="0">
                <a:solidFill>
                  <a:srgbClr val="FF0000"/>
                </a:solidFill>
                <a:cs typeface="Arial" panose="020B0604020202020204" pitchFamily="34" charset="0"/>
              </a:rPr>
              <a:t>E’</a:t>
            </a:r>
            <a:r>
              <a:rPr lang="en-US" sz="2400" baseline="-25000" dirty="0" err="1" smtClean="0">
                <a:solidFill>
                  <a:srgbClr val="FF0000"/>
                </a:solidFill>
                <a:cs typeface="Arial" panose="020B0604020202020204" pitchFamily="34" charset="0"/>
              </a:rPr>
              <a:t>t</a:t>
            </a:r>
            <a:r>
              <a:rPr lang="en-US" sz="2400" dirty="0" smtClean="0">
                <a:solidFill>
                  <a:srgbClr val="FF0000"/>
                </a:solidFill>
                <a:cs typeface="Arial" panose="020B0604020202020204" pitchFamily="34" charset="0"/>
              </a:rPr>
              <a:t> ~ 1.6 E</a:t>
            </a:r>
            <a:r>
              <a:rPr lang="en-US" sz="2400" baseline="-25000" dirty="0" smtClean="0">
                <a:solidFill>
                  <a:srgbClr val="FF0000"/>
                </a:solidFill>
                <a:cs typeface="Arial" panose="020B0604020202020204" pitchFamily="34" charset="0"/>
              </a:rPr>
              <a:t>14</a:t>
            </a:r>
            <a:r>
              <a:rPr lang="en-US" sz="2400" baseline="30000" dirty="0" smtClean="0">
                <a:solidFill>
                  <a:srgbClr val="FF0000"/>
                </a:solidFill>
                <a:cs typeface="Arial" panose="020B0604020202020204" pitchFamily="34" charset="0"/>
              </a:rPr>
              <a:t>-1</a:t>
            </a:r>
            <a:r>
              <a:rPr lang="en-US" sz="2400" dirty="0" smtClean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d</a:t>
            </a:r>
            <a:r>
              <a:rPr lang="en-US" sz="2400" baseline="-25000" dirty="0">
                <a:solidFill>
                  <a:srgbClr val="FF0000"/>
                </a:solidFill>
                <a:cs typeface="Arial" panose="020B0604020202020204" pitchFamily="34" charset="0"/>
              </a:rPr>
              <a:t>1</a:t>
            </a:r>
            <a:r>
              <a:rPr lang="en-US" sz="2400" dirty="0" smtClean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cs typeface="Arial" panose="020B0604020202020204" pitchFamily="34" charset="0"/>
              </a:rPr>
              <a:t>keV</a:t>
            </a:r>
            <a:endParaRPr lang="en-US" sz="2400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 </a:t>
            </a:r>
            <a:endParaRPr lang="en-ZA" dirty="0"/>
          </a:p>
        </p:txBody>
      </p:sp>
      <p:sp>
        <p:nvSpPr>
          <p:cNvPr id="7" name="TextBox 6"/>
          <p:cNvSpPr txBox="1"/>
          <p:nvPr/>
        </p:nvSpPr>
        <p:spPr>
          <a:xfrm>
            <a:off x="6728345" y="2101755"/>
            <a:ext cx="22518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=&gt; Not UHECRs!</a:t>
            </a:r>
            <a:endParaRPr lang="en-ZA" sz="24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28345" y="2648939"/>
            <a:ext cx="18697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=&gt; X-rays!</a:t>
            </a:r>
            <a:endParaRPr lang="en-ZA" sz="2400" dirty="0">
              <a:solidFill>
                <a:srgbClr val="FF0000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04716" y="1924335"/>
            <a:ext cx="8775510" cy="131018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3" name="TextBox 2"/>
          <p:cNvSpPr txBox="1"/>
          <p:nvPr/>
        </p:nvSpPr>
        <p:spPr>
          <a:xfrm>
            <a:off x="368489" y="3314494"/>
            <a:ext cx="83660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u="sng" dirty="0" smtClean="0">
                <a:solidFill>
                  <a:srgbClr val="002060"/>
                </a:solidFill>
              </a:rPr>
              <a:t>(At least) two possible scenarios: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04716" y="3931997"/>
            <a:ext cx="421715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R"/>
            </a:pPr>
            <a:r>
              <a:rPr lang="en-US" sz="2400" u="sng" dirty="0" smtClean="0">
                <a:solidFill>
                  <a:srgbClr val="002060"/>
                </a:solidFill>
              </a:rPr>
              <a:t>Target photons co-moving with the emission region</a:t>
            </a:r>
          </a:p>
          <a:p>
            <a:pPr marL="342900" indent="-342900">
              <a:buAutoNum type="alphaLcParenR"/>
            </a:pPr>
            <a:endParaRPr lang="en-US" sz="1000" dirty="0" smtClean="0">
              <a:solidFill>
                <a:srgbClr val="002060"/>
              </a:solidFill>
            </a:endParaRPr>
          </a:p>
          <a:p>
            <a:pPr marL="342900" indent="-342900">
              <a:buFont typeface="Symbol" panose="05050102010706020507" pitchFamily="18" charset="2"/>
              <a:buChar char="Þ"/>
            </a:pPr>
            <a:r>
              <a:rPr lang="en-US" sz="2400" dirty="0" err="1" smtClean="0">
                <a:solidFill>
                  <a:srgbClr val="002060"/>
                </a:solidFill>
              </a:rPr>
              <a:t>E</a:t>
            </a:r>
            <a:r>
              <a:rPr lang="en-US" sz="2400" baseline="-25000" dirty="0" err="1" smtClean="0">
                <a:solidFill>
                  <a:srgbClr val="002060"/>
                </a:solidFill>
              </a:rPr>
              <a:t>t</a:t>
            </a:r>
            <a:r>
              <a:rPr lang="en-US" sz="2400" baseline="30000" dirty="0" err="1" smtClean="0">
                <a:solidFill>
                  <a:srgbClr val="002060"/>
                </a:solidFill>
              </a:rPr>
              <a:t>obs</a:t>
            </a:r>
            <a:r>
              <a:rPr lang="en-US" sz="2400" dirty="0" smtClean="0">
                <a:solidFill>
                  <a:srgbClr val="002060"/>
                </a:solidFill>
              </a:rPr>
              <a:t> ~ 1</a:t>
            </a:r>
            <a:r>
              <a:rPr lang="en-US" sz="2400" dirty="0">
                <a:solidFill>
                  <a:srgbClr val="002060"/>
                </a:solidFill>
              </a:rPr>
              <a:t>6</a:t>
            </a:r>
            <a:r>
              <a:rPr lang="en-US" sz="2400" dirty="0" smtClean="0">
                <a:solidFill>
                  <a:srgbClr val="002060"/>
                </a:solidFill>
              </a:rPr>
              <a:t> E</a:t>
            </a:r>
            <a:r>
              <a:rPr lang="en-US" sz="2400" baseline="-25000" dirty="0" smtClean="0">
                <a:solidFill>
                  <a:srgbClr val="002060"/>
                </a:solidFill>
              </a:rPr>
              <a:t>14</a:t>
            </a:r>
            <a:r>
              <a:rPr lang="en-US" sz="2400" baseline="30000" dirty="0" smtClean="0">
                <a:solidFill>
                  <a:srgbClr val="002060"/>
                </a:solidFill>
              </a:rPr>
              <a:t>-1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smtClean="0">
                <a:solidFill>
                  <a:srgbClr val="002060"/>
                </a:solidFill>
                <a:latin typeface="Symbol" panose="05050102010706020507" pitchFamily="18" charset="2"/>
              </a:rPr>
              <a:t>d</a:t>
            </a:r>
            <a:r>
              <a:rPr lang="en-US" sz="2400" baseline="-25000" dirty="0" smtClean="0">
                <a:solidFill>
                  <a:srgbClr val="002060"/>
                </a:solidFill>
              </a:rPr>
              <a:t>1</a:t>
            </a:r>
            <a:r>
              <a:rPr lang="en-US" sz="2400" baseline="30000" dirty="0" smtClean="0">
                <a:solidFill>
                  <a:srgbClr val="002060"/>
                </a:solidFill>
              </a:rPr>
              <a:t>2</a:t>
            </a:r>
            <a:r>
              <a:rPr lang="en-US" sz="2400" dirty="0" smtClean="0">
                <a:solidFill>
                  <a:srgbClr val="002060"/>
                </a:solidFill>
              </a:rPr>
              <a:t>/(1+z) </a:t>
            </a:r>
            <a:r>
              <a:rPr lang="en-US" sz="2400" dirty="0" err="1" smtClean="0">
                <a:solidFill>
                  <a:srgbClr val="002060"/>
                </a:solidFill>
              </a:rPr>
              <a:t>keV</a:t>
            </a:r>
            <a:endParaRPr lang="en-US" sz="2400" dirty="0" smtClean="0">
              <a:solidFill>
                <a:srgbClr val="002060"/>
              </a:solidFill>
            </a:endParaRPr>
          </a:p>
          <a:p>
            <a:endParaRPr lang="en-US" sz="1000" dirty="0" smtClean="0">
              <a:solidFill>
                <a:srgbClr val="002060"/>
              </a:solidFill>
            </a:endParaRPr>
          </a:p>
          <a:p>
            <a:pPr marL="342900" indent="-342900">
              <a:buFont typeface="Symbol" panose="05050102010706020507" pitchFamily="18" charset="2"/>
              <a:buChar char="Þ"/>
            </a:pPr>
            <a:r>
              <a:rPr lang="en-US" sz="2400" dirty="0" smtClean="0">
                <a:solidFill>
                  <a:srgbClr val="002060"/>
                </a:solidFill>
              </a:rPr>
              <a:t>Observed as hard X-rays</a:t>
            </a:r>
          </a:p>
          <a:p>
            <a:pPr marL="342900" indent="-342900">
              <a:buFont typeface="Symbol" panose="05050102010706020507" pitchFamily="18" charset="2"/>
              <a:buChar char="Þ"/>
            </a:pPr>
            <a:endParaRPr lang="en-US" sz="1200" dirty="0">
              <a:solidFill>
                <a:srgbClr val="002060"/>
              </a:solidFill>
            </a:endParaRPr>
          </a:p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Can be ruled out from energetics constraints. </a:t>
            </a:r>
            <a:endParaRPr lang="en-ZA" sz="24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58723" y="4019272"/>
            <a:ext cx="419668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lphaLcParenR" startAt="2"/>
            </a:pPr>
            <a:r>
              <a:rPr lang="en-US" sz="2400" u="sng" dirty="0" smtClean="0">
                <a:solidFill>
                  <a:srgbClr val="002060"/>
                </a:solidFill>
              </a:rPr>
              <a:t>Target photons stationary in the AGN frame</a:t>
            </a:r>
          </a:p>
          <a:p>
            <a:pPr marL="342900" indent="-342900">
              <a:buAutoNum type="alphaLcParenR"/>
            </a:pPr>
            <a:endParaRPr lang="en-US" sz="1000" dirty="0" smtClean="0">
              <a:solidFill>
                <a:srgbClr val="002060"/>
              </a:solidFill>
            </a:endParaRPr>
          </a:p>
          <a:p>
            <a:pPr marL="342900" indent="-342900">
              <a:buFont typeface="Symbol" panose="05050102010706020507" pitchFamily="18" charset="2"/>
              <a:buChar char="Þ"/>
            </a:pPr>
            <a:r>
              <a:rPr lang="en-US" sz="2400" dirty="0" err="1" smtClean="0">
                <a:solidFill>
                  <a:srgbClr val="002060"/>
                </a:solidFill>
              </a:rPr>
              <a:t>E</a:t>
            </a:r>
            <a:r>
              <a:rPr lang="en-US" sz="2400" baseline="-25000" dirty="0" err="1" smtClean="0">
                <a:solidFill>
                  <a:srgbClr val="002060"/>
                </a:solidFill>
              </a:rPr>
              <a:t>t</a:t>
            </a:r>
            <a:r>
              <a:rPr lang="en-US" sz="2400" baseline="30000" dirty="0" err="1" smtClean="0">
                <a:solidFill>
                  <a:srgbClr val="002060"/>
                </a:solidFill>
              </a:rPr>
              <a:t>obs</a:t>
            </a:r>
            <a:r>
              <a:rPr lang="en-US" sz="2400" dirty="0" smtClean="0">
                <a:solidFill>
                  <a:srgbClr val="002060"/>
                </a:solidFill>
              </a:rPr>
              <a:t> ~ 160 E</a:t>
            </a:r>
            <a:r>
              <a:rPr lang="en-US" sz="2400" baseline="-25000" dirty="0" smtClean="0">
                <a:solidFill>
                  <a:srgbClr val="002060"/>
                </a:solidFill>
              </a:rPr>
              <a:t>14</a:t>
            </a:r>
            <a:r>
              <a:rPr lang="en-US" sz="2400" baseline="30000" dirty="0" smtClean="0">
                <a:solidFill>
                  <a:srgbClr val="002060"/>
                </a:solidFill>
              </a:rPr>
              <a:t>-1</a:t>
            </a:r>
            <a:r>
              <a:rPr lang="en-US" sz="2400" dirty="0" smtClean="0">
                <a:solidFill>
                  <a:srgbClr val="002060"/>
                </a:solidFill>
              </a:rPr>
              <a:t>/(1+z) eV</a:t>
            </a:r>
          </a:p>
          <a:p>
            <a:endParaRPr lang="en-US" sz="1000" dirty="0" smtClean="0">
              <a:solidFill>
                <a:srgbClr val="002060"/>
              </a:solidFill>
            </a:endParaRPr>
          </a:p>
          <a:p>
            <a:pPr marL="342900" indent="-342900">
              <a:buFont typeface="Symbol" panose="05050102010706020507" pitchFamily="18" charset="2"/>
              <a:buChar char="Þ"/>
            </a:pPr>
            <a:r>
              <a:rPr lang="en-US" sz="2400" dirty="0" smtClean="0">
                <a:solidFill>
                  <a:srgbClr val="002060"/>
                </a:solidFill>
              </a:rPr>
              <a:t>Observed as UV / soft X-rays</a:t>
            </a:r>
          </a:p>
          <a:p>
            <a:endParaRPr lang="en-US" sz="1200" dirty="0">
              <a:solidFill>
                <a:srgbClr val="FF0000"/>
              </a:solidFill>
            </a:endParaRPr>
          </a:p>
          <a:p>
            <a:r>
              <a:rPr lang="en-ZA" sz="2400" dirty="0" smtClean="0">
                <a:solidFill>
                  <a:srgbClr val="FF0000"/>
                </a:solidFill>
              </a:rPr>
              <a:t>Plausible. All constraints can be met. </a:t>
            </a:r>
            <a:endParaRPr lang="en-ZA" sz="2400" dirty="0">
              <a:solidFill>
                <a:srgbClr val="FF0000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4421875" y="4095722"/>
            <a:ext cx="13647" cy="2537090"/>
          </a:xfrm>
          <a:prstGeom prst="line">
            <a:avLst/>
          </a:prstGeom>
          <a:ln w="254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2705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2955" y="1282892"/>
            <a:ext cx="8720919" cy="499507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u="sng" dirty="0" smtClean="0">
                <a:solidFill>
                  <a:srgbClr val="002060"/>
                </a:solidFill>
              </a:rPr>
              <a:t>Possible sources of external UV / soft X-ray target photons: </a:t>
            </a:r>
          </a:p>
          <a:p>
            <a:pPr marL="0" indent="0">
              <a:buNone/>
            </a:pPr>
            <a:endParaRPr lang="en-US" dirty="0">
              <a:solidFill>
                <a:srgbClr val="002060"/>
              </a:solidFill>
            </a:endParaRPr>
          </a:p>
          <a:p>
            <a:r>
              <a:rPr lang="en-US" dirty="0" smtClean="0">
                <a:solidFill>
                  <a:srgbClr val="002060"/>
                </a:solidFill>
              </a:rPr>
              <a:t>Broad Line Region? 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2060"/>
                </a:solidFill>
              </a:rPr>
              <a:t>   (</a:t>
            </a:r>
            <a:r>
              <a:rPr lang="en-US" dirty="0" err="1" smtClean="0">
                <a:solidFill>
                  <a:srgbClr val="002060"/>
                </a:solidFill>
              </a:rPr>
              <a:t>Padovani</a:t>
            </a:r>
            <a:r>
              <a:rPr lang="en-US" dirty="0" smtClean="0">
                <a:solidFill>
                  <a:srgbClr val="002060"/>
                </a:solidFill>
              </a:rPr>
              <a:t> et al. 2019)</a:t>
            </a:r>
          </a:p>
          <a:p>
            <a:pPr marL="0" indent="0">
              <a:buNone/>
            </a:pPr>
            <a:endParaRPr lang="en-US" dirty="0" smtClean="0">
              <a:solidFill>
                <a:srgbClr val="002060"/>
              </a:solidFill>
            </a:endParaRPr>
          </a:p>
          <a:p>
            <a:r>
              <a:rPr lang="en-US" dirty="0" smtClean="0">
                <a:solidFill>
                  <a:srgbClr val="002060"/>
                </a:solidFill>
              </a:rPr>
              <a:t>Slow-moving sheath 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2060"/>
                </a:solidFill>
              </a:rPr>
              <a:t>   (</a:t>
            </a:r>
            <a:r>
              <a:rPr lang="en-US" dirty="0" err="1" smtClean="0">
                <a:solidFill>
                  <a:srgbClr val="002060"/>
                </a:solidFill>
              </a:rPr>
              <a:t>Tavecchio</a:t>
            </a:r>
            <a:r>
              <a:rPr lang="en-US" dirty="0" smtClean="0">
                <a:solidFill>
                  <a:srgbClr val="002060"/>
                </a:solidFill>
              </a:rPr>
              <a:t> &amp; </a:t>
            </a:r>
            <a:r>
              <a:rPr lang="en-US" dirty="0" err="1" smtClean="0">
                <a:solidFill>
                  <a:srgbClr val="002060"/>
                </a:solidFill>
              </a:rPr>
              <a:t>Ghisellini</a:t>
            </a:r>
            <a:r>
              <a:rPr lang="en-US" dirty="0" smtClean="0">
                <a:solidFill>
                  <a:srgbClr val="002060"/>
                </a:solidFill>
              </a:rPr>
              <a:t> 2005)</a:t>
            </a:r>
          </a:p>
          <a:p>
            <a:pPr marL="0" indent="0">
              <a:buNone/>
            </a:pPr>
            <a:endParaRPr lang="en-US" dirty="0" smtClean="0">
              <a:solidFill>
                <a:srgbClr val="002060"/>
              </a:solidFill>
            </a:endParaRPr>
          </a:p>
          <a:p>
            <a:r>
              <a:rPr lang="en-US" dirty="0" smtClean="0">
                <a:solidFill>
                  <a:srgbClr val="002060"/>
                </a:solidFill>
              </a:rPr>
              <a:t>Accretion flow (RIAF)</a:t>
            </a:r>
          </a:p>
          <a:p>
            <a:pPr marL="0" indent="0">
              <a:buNone/>
            </a:pP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smtClean="0">
                <a:solidFill>
                  <a:srgbClr val="002060"/>
                </a:solidFill>
              </a:rPr>
              <a:t>  (</a:t>
            </a:r>
            <a:r>
              <a:rPr lang="en-US" dirty="0" err="1" smtClean="0">
                <a:solidFill>
                  <a:srgbClr val="002060"/>
                </a:solidFill>
              </a:rPr>
              <a:t>Righi</a:t>
            </a:r>
            <a:r>
              <a:rPr lang="en-US" dirty="0" smtClean="0">
                <a:solidFill>
                  <a:srgbClr val="002060"/>
                </a:solidFill>
              </a:rPr>
              <a:t> et al. 2019)</a:t>
            </a:r>
          </a:p>
          <a:p>
            <a:pPr marL="0" indent="0">
              <a:buNone/>
            </a:pP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smtClean="0">
                <a:solidFill>
                  <a:srgbClr val="002060"/>
                </a:solidFill>
              </a:rPr>
              <a:t>  </a:t>
            </a:r>
            <a:endParaRPr lang="en-ZA" dirty="0">
              <a:solidFill>
                <a:srgbClr val="002060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01353" y="64874"/>
            <a:ext cx="8133213" cy="11361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u="sng" dirty="0" smtClean="0">
                <a:solidFill>
                  <a:srgbClr val="002060"/>
                </a:solidFill>
              </a:rPr>
              <a:t>Photo-pion production – </a:t>
            </a:r>
            <a:br>
              <a:rPr lang="en-US" u="sng" dirty="0" smtClean="0">
                <a:solidFill>
                  <a:srgbClr val="002060"/>
                </a:solidFill>
              </a:rPr>
            </a:br>
            <a:r>
              <a:rPr lang="en-US" u="sng" dirty="0" smtClean="0">
                <a:solidFill>
                  <a:srgbClr val="002060"/>
                </a:solidFill>
              </a:rPr>
              <a:t>Origin of Target Photons</a:t>
            </a:r>
            <a:endParaRPr lang="en-ZA" u="sng" dirty="0">
              <a:solidFill>
                <a:srgbClr val="002060"/>
              </a:solidFill>
            </a:endParaRPr>
          </a:p>
        </p:txBody>
      </p:sp>
      <p:pic>
        <p:nvPicPr>
          <p:cNvPr id="7" name="Picture 4" descr="agn_model_u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58399" y="1738024"/>
            <a:ext cx="4435475" cy="4900612"/>
          </a:xfrm>
          <a:prstGeom prst="rect">
            <a:avLst/>
          </a:prstGeom>
          <a:noFill/>
        </p:spPr>
      </p:pic>
      <p:cxnSp>
        <p:nvCxnSpPr>
          <p:cNvPr id="8" name="Straight Arrow Connector 7"/>
          <p:cNvCxnSpPr/>
          <p:nvPr/>
        </p:nvCxnSpPr>
        <p:spPr>
          <a:xfrm>
            <a:off x="3657600" y="2715491"/>
            <a:ext cx="3158836" cy="1089891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3657600" y="2715491"/>
            <a:ext cx="2928257" cy="1268680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856516" y="2688033"/>
            <a:ext cx="560193" cy="836630"/>
          </a:xfrm>
          <a:prstGeom prst="line">
            <a:avLst/>
          </a:prstGeom>
          <a:ln w="1016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096004" y="2535634"/>
            <a:ext cx="424539" cy="860710"/>
          </a:xfrm>
          <a:prstGeom prst="line">
            <a:avLst/>
          </a:prstGeom>
          <a:ln w="1016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3679371" y="2715491"/>
            <a:ext cx="2491988" cy="1089893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3712028" y="3106348"/>
            <a:ext cx="2413698" cy="675946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3559628" y="4136571"/>
            <a:ext cx="3124201" cy="919385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5304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64871"/>
            <a:ext cx="7886700" cy="677808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u="sng" dirty="0" smtClean="0">
                <a:solidFill>
                  <a:srgbClr val="002060"/>
                </a:solidFill>
              </a:rPr>
              <a:t>Summary</a:t>
            </a:r>
            <a:endParaRPr lang="en-ZA" b="1" u="sng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8356" y="877666"/>
            <a:ext cx="8636000" cy="441682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Jetted active </a:t>
            </a:r>
            <a:r>
              <a:rPr lang="en-US" dirty="0" smtClean="0"/>
              <a:t>galactic </a:t>
            </a:r>
            <a:r>
              <a:rPr lang="en-US" dirty="0" smtClean="0"/>
              <a:t>nuclei are likely sources of </a:t>
            </a:r>
            <a:r>
              <a:rPr lang="en-US" dirty="0" smtClean="0"/>
              <a:t>some of the </a:t>
            </a:r>
            <a:r>
              <a:rPr lang="en-US" dirty="0" err="1" smtClean="0"/>
              <a:t>IceCube</a:t>
            </a:r>
            <a:r>
              <a:rPr lang="en-US" dirty="0" smtClean="0"/>
              <a:t>-detected very-high-energy </a:t>
            </a:r>
            <a:r>
              <a:rPr lang="en-US" dirty="0" smtClean="0"/>
              <a:t>neutrinos.</a:t>
            </a:r>
          </a:p>
          <a:p>
            <a:pPr marL="0" indent="0">
              <a:buNone/>
            </a:pPr>
            <a:endParaRPr lang="en-US" sz="1400" dirty="0" smtClean="0"/>
          </a:p>
          <a:p>
            <a:r>
              <a:rPr lang="en-US" dirty="0" smtClean="0"/>
              <a:t>Production of </a:t>
            </a:r>
            <a:r>
              <a:rPr lang="en-US" dirty="0" err="1" smtClean="0"/>
              <a:t>IceCube</a:t>
            </a:r>
            <a:r>
              <a:rPr lang="en-US" dirty="0"/>
              <a:t> </a:t>
            </a:r>
            <a:r>
              <a:rPr lang="en-US" dirty="0" smtClean="0"/>
              <a:t>neutrinos requires</a:t>
            </a:r>
          </a:p>
          <a:p>
            <a:pPr lvl="1"/>
            <a:r>
              <a:rPr lang="en-US" dirty="0" smtClean="0"/>
              <a:t>Protons of ~ </a:t>
            </a:r>
            <a:r>
              <a:rPr lang="en-US" dirty="0" err="1" smtClean="0"/>
              <a:t>PeV</a:t>
            </a:r>
            <a:r>
              <a:rPr lang="en-US" dirty="0" smtClean="0"/>
              <a:t> energies</a:t>
            </a:r>
          </a:p>
          <a:p>
            <a:pPr lvl="1"/>
            <a:r>
              <a:rPr lang="en-US" dirty="0" smtClean="0"/>
              <a:t>Target photons of co-moving UV / X-ray energies</a:t>
            </a:r>
          </a:p>
          <a:p>
            <a:pPr marL="457200" lvl="1" indent="0">
              <a:buNone/>
            </a:pPr>
            <a:endParaRPr lang="en-US" sz="1300" dirty="0" smtClean="0"/>
          </a:p>
          <a:p>
            <a:r>
              <a:rPr lang="en-US" dirty="0" smtClean="0"/>
              <a:t>No correlation between </a:t>
            </a:r>
            <a:r>
              <a:rPr lang="en-US" dirty="0" smtClean="0">
                <a:latin typeface="Symbol" panose="05050102010706020507" pitchFamily="18" charset="2"/>
              </a:rPr>
              <a:t>g</a:t>
            </a:r>
            <a:r>
              <a:rPr lang="en-US" dirty="0" smtClean="0"/>
              <a:t>-ray and neutrino activity necessarily </a:t>
            </a:r>
            <a:r>
              <a:rPr lang="en-US" dirty="0" smtClean="0"/>
              <a:t>expected, but correlation with X-rays. </a:t>
            </a:r>
            <a:endParaRPr lang="en-US" dirty="0" smtClean="0"/>
          </a:p>
          <a:p>
            <a:pPr marL="0" indent="0">
              <a:buNone/>
            </a:pPr>
            <a:endParaRPr lang="en-US" sz="1300" dirty="0" smtClean="0"/>
          </a:p>
          <a:p>
            <a:r>
              <a:rPr lang="en-US" dirty="0" err="1" smtClean="0"/>
              <a:t>IceCube</a:t>
            </a:r>
            <a:r>
              <a:rPr lang="en-US" dirty="0" smtClean="0"/>
              <a:t> 170922A / TXS 0506+056 </a:t>
            </a:r>
            <a:r>
              <a:rPr lang="en-US" dirty="0" smtClean="0"/>
              <a:t>and other </a:t>
            </a:r>
            <a:r>
              <a:rPr lang="en-US" dirty="0" smtClean="0"/>
              <a:t>possible neutrino – blazar correlations </a:t>
            </a:r>
            <a:r>
              <a:rPr lang="en-US" dirty="0" smtClean="0"/>
              <a:t>strongly </a:t>
            </a:r>
            <a:r>
              <a:rPr lang="en-US" dirty="0" err="1" smtClean="0"/>
              <a:t>favour</a:t>
            </a:r>
            <a:r>
              <a:rPr lang="en-US" dirty="0" smtClean="0"/>
              <a:t> </a:t>
            </a:r>
            <a:endParaRPr lang="en-US" dirty="0" smtClean="0"/>
          </a:p>
          <a:p>
            <a:pPr lvl="1"/>
            <a:r>
              <a:rPr lang="en-US" dirty="0" err="1" smtClean="0"/>
              <a:t>leptonically</a:t>
            </a:r>
            <a:r>
              <a:rPr lang="en-US" dirty="0" smtClean="0"/>
              <a:t>-dominated </a:t>
            </a:r>
            <a:r>
              <a:rPr lang="en-US" dirty="0" smtClean="0">
                <a:latin typeface="Symbol" panose="05050102010706020507" pitchFamily="18" charset="2"/>
              </a:rPr>
              <a:t>g</a:t>
            </a:r>
            <a:r>
              <a:rPr lang="en-US" dirty="0" smtClean="0"/>
              <a:t>-ray emission</a:t>
            </a:r>
          </a:p>
          <a:p>
            <a:pPr lvl="1"/>
            <a:r>
              <a:rPr lang="en-US" dirty="0" smtClean="0"/>
              <a:t>UV / soft X-ray target photon field external to the jet</a:t>
            </a:r>
          </a:p>
          <a:p>
            <a:endParaRPr lang="en-ZA" dirty="0"/>
          </a:p>
        </p:txBody>
      </p:sp>
      <p:sp>
        <p:nvSpPr>
          <p:cNvPr id="4" name="Rounded Rectangle 3"/>
          <p:cNvSpPr/>
          <p:nvPr/>
        </p:nvSpPr>
        <p:spPr>
          <a:xfrm>
            <a:off x="2914655" y="5462520"/>
            <a:ext cx="6106889" cy="1282889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ZA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17" y="5551719"/>
            <a:ext cx="1733550" cy="5810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778591" y="6204479"/>
            <a:ext cx="632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Supported by the South African Research Chairs Initiative (</a:t>
            </a:r>
            <a:r>
              <a:rPr lang="en-US" sz="1200" dirty="0" err="1"/>
              <a:t>SARChI</a:t>
            </a:r>
            <a:r>
              <a:rPr lang="en-US" sz="1200" dirty="0"/>
              <a:t>) of the Department of Science </a:t>
            </a:r>
            <a:r>
              <a:rPr lang="en-US" sz="1200"/>
              <a:t>and </a:t>
            </a:r>
            <a:r>
              <a:rPr lang="en-US" sz="1200" smtClean="0"/>
              <a:t>Innovation </a:t>
            </a:r>
            <a:r>
              <a:rPr lang="en-US" sz="1200" dirty="0"/>
              <a:t>and the National Research Foundation of South Africa. </a:t>
            </a:r>
            <a:endParaRPr lang="en-ZA" sz="12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87" y="5624112"/>
            <a:ext cx="2760003" cy="9522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8099" y="5514494"/>
            <a:ext cx="1587246" cy="703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978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44686" y="-2838467"/>
            <a:ext cx="15212786" cy="10546287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533400" y="6019800"/>
            <a:ext cx="8153400" cy="584775"/>
          </a:xfrm>
          <a:prstGeom prst="roundRect">
            <a:avLst/>
          </a:prstGeom>
          <a:solidFill>
            <a:schemeClr val="bg2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0212" y="838200"/>
            <a:ext cx="5943600" cy="1143000"/>
          </a:xfrm>
        </p:spPr>
        <p:txBody>
          <a:bodyPr>
            <a:normAutofit fontScale="90000"/>
          </a:bodyPr>
          <a:lstStyle/>
          <a:p>
            <a:r>
              <a:rPr lang="en-US" sz="8000" dirty="0" smtClean="0">
                <a:solidFill>
                  <a:srgbClr val="FFFF00"/>
                </a:solidFill>
              </a:rPr>
              <a:t>Thank you!</a:t>
            </a:r>
            <a:endParaRPr lang="en-ZA" sz="8000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3010" y="6030686"/>
            <a:ext cx="8153400" cy="584775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ZA" sz="1600" dirty="0"/>
              <a:t>Any </a:t>
            </a:r>
            <a:r>
              <a:rPr lang="en-ZA" sz="1600" dirty="0" smtClean="0"/>
              <a:t>opinion, finding </a:t>
            </a:r>
            <a:r>
              <a:rPr lang="en-ZA" sz="1600" dirty="0"/>
              <a:t>and conclusion or recommendation </a:t>
            </a:r>
            <a:r>
              <a:rPr lang="en-ZA" sz="1600" dirty="0" smtClean="0"/>
              <a:t>expressed in </a:t>
            </a:r>
            <a:r>
              <a:rPr lang="en-ZA" sz="1600" dirty="0"/>
              <a:t>this material is that of the authors and the NRF </a:t>
            </a:r>
            <a:r>
              <a:rPr lang="en-ZA" sz="1600" dirty="0" smtClean="0"/>
              <a:t>does not </a:t>
            </a:r>
            <a:r>
              <a:rPr lang="en-ZA" sz="1600" dirty="0"/>
              <a:t>accept any liability in this regard.</a:t>
            </a:r>
          </a:p>
        </p:txBody>
      </p:sp>
    </p:spTree>
    <p:extLst>
      <p:ext uri="{BB962C8B-B14F-4D97-AF65-F5344CB8AC3E}">
        <p14:creationId xmlns:p14="http://schemas.microsoft.com/office/powerpoint/2010/main" val="2256834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5107" y="2466069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ZA" sz="8000" b="1" dirty="0" smtClean="0"/>
              <a:t>Backup Slides</a:t>
            </a:r>
            <a:endParaRPr lang="en-ZA" sz="8000" b="1" dirty="0"/>
          </a:p>
        </p:txBody>
      </p:sp>
    </p:spTree>
    <p:extLst>
      <p:ext uri="{BB962C8B-B14F-4D97-AF65-F5344CB8AC3E}">
        <p14:creationId xmlns:p14="http://schemas.microsoft.com/office/powerpoint/2010/main" val="1788049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304800" y="76200"/>
            <a:ext cx="8229600" cy="868363"/>
          </a:xfrm>
        </p:spPr>
        <p:txBody>
          <a:bodyPr/>
          <a:lstStyle/>
          <a:p>
            <a:pPr algn="ctr" eaLnBrk="1" hangingPunct="1"/>
            <a:r>
              <a:rPr lang="en-US" altLang="en-US" u="sng" dirty="0" smtClean="0">
                <a:solidFill>
                  <a:srgbClr val="002060"/>
                </a:solidFill>
              </a:rPr>
              <a:t>The AGN Zoo</a:t>
            </a:r>
          </a:p>
        </p:txBody>
      </p:sp>
      <p:pic>
        <p:nvPicPr>
          <p:cNvPr id="12291" name="Picture 6" descr="01b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>
            <a:lum brigh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09800"/>
            <a:ext cx="1676400" cy="137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5" descr="m87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76200"/>
            <a:ext cx="2514600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7" descr="m74_baixauli_1806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400"/>
            <a:ext cx="1981200" cy="191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9" descr="qusar_hosts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2870200"/>
            <a:ext cx="13716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Picture 14" descr="CygA_radio.jp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5638800"/>
            <a:ext cx="152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7" name="Picture 15" descr="3c66b_20cm.jp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2963" y="5638800"/>
            <a:ext cx="1468437" cy="114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9" name="TextBox 9"/>
          <p:cNvSpPr txBox="1">
            <a:spLocks noChangeArrowheads="1"/>
          </p:cNvSpPr>
          <p:nvPr/>
        </p:nvSpPr>
        <p:spPr bwMode="auto">
          <a:xfrm>
            <a:off x="2667000" y="1524000"/>
            <a:ext cx="1143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Spirals</a:t>
            </a:r>
          </a:p>
        </p:txBody>
      </p:sp>
      <p:sp>
        <p:nvSpPr>
          <p:cNvPr id="15370" name="TextBox 11"/>
          <p:cNvSpPr txBox="1">
            <a:spLocks noChangeArrowheads="1"/>
          </p:cNvSpPr>
          <p:nvPr/>
        </p:nvSpPr>
        <p:spPr bwMode="auto">
          <a:xfrm>
            <a:off x="4800600" y="1504950"/>
            <a:ext cx="1295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Ellipticals</a:t>
            </a:r>
          </a:p>
        </p:txBody>
      </p:sp>
      <p:cxnSp>
        <p:nvCxnSpPr>
          <p:cNvPr id="14" name="Straight Arrow Connector 13"/>
          <p:cNvCxnSpPr>
            <a:endCxn id="15369" idx="0"/>
          </p:cNvCxnSpPr>
          <p:nvPr/>
        </p:nvCxnSpPr>
        <p:spPr>
          <a:xfrm rot="10800000" flipV="1">
            <a:off x="3238500" y="1066800"/>
            <a:ext cx="876300" cy="457200"/>
          </a:xfrm>
          <a:prstGeom prst="straightConnector1">
            <a:avLst/>
          </a:prstGeom>
          <a:ln w="254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4191000" y="1066800"/>
            <a:ext cx="685800" cy="457200"/>
          </a:xfrm>
          <a:prstGeom prst="straightConnector1">
            <a:avLst/>
          </a:prstGeom>
          <a:ln w="254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2209800" y="2590800"/>
            <a:ext cx="1143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</a:rPr>
              <a:t>Seyferts</a:t>
            </a:r>
          </a:p>
        </p:txBody>
      </p:sp>
      <p:cxnSp>
        <p:nvCxnSpPr>
          <p:cNvPr id="21" name="Straight Arrow Connector 20"/>
          <p:cNvCxnSpPr>
            <a:endCxn id="20" idx="0"/>
          </p:cNvCxnSpPr>
          <p:nvPr/>
        </p:nvCxnSpPr>
        <p:spPr>
          <a:xfrm rot="5400000">
            <a:off x="2609850" y="2152650"/>
            <a:ext cx="609600" cy="266700"/>
          </a:xfrm>
          <a:prstGeom prst="straightConnector1">
            <a:avLst/>
          </a:prstGeom>
          <a:ln w="254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1371600" y="3581400"/>
            <a:ext cx="1981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Emission lines</a:t>
            </a: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152400" y="3886200"/>
            <a:ext cx="22860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Broad and narrow</a:t>
            </a:r>
            <a:endParaRPr lang="en-US" altLang="en-US" sz="2000">
              <a:solidFill>
                <a:srgbClr val="FF0000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Seyfert 1</a:t>
            </a: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2438400" y="3886200"/>
            <a:ext cx="14478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Narrow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Seyfert 2</a:t>
            </a:r>
          </a:p>
        </p:txBody>
      </p:sp>
      <p:cxnSp>
        <p:nvCxnSpPr>
          <p:cNvPr id="28" name="Straight Arrow Connector 27"/>
          <p:cNvCxnSpPr>
            <a:endCxn id="25" idx="0"/>
          </p:cNvCxnSpPr>
          <p:nvPr/>
        </p:nvCxnSpPr>
        <p:spPr>
          <a:xfrm rot="5400000">
            <a:off x="2247900" y="3086100"/>
            <a:ext cx="609600" cy="381000"/>
          </a:xfrm>
          <a:prstGeom prst="straightConnector1">
            <a:avLst/>
          </a:prstGeom>
          <a:ln w="254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5562600" y="1981200"/>
            <a:ext cx="457200" cy="304800"/>
          </a:xfrm>
          <a:prstGeom prst="straightConnector1">
            <a:avLst/>
          </a:prstGeom>
          <a:ln w="254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endCxn id="48" idx="0"/>
          </p:cNvCxnSpPr>
          <p:nvPr/>
        </p:nvCxnSpPr>
        <p:spPr>
          <a:xfrm rot="10800000" flipV="1">
            <a:off x="4953000" y="1981200"/>
            <a:ext cx="457200" cy="304800"/>
          </a:xfrm>
          <a:prstGeom prst="straightConnector1">
            <a:avLst/>
          </a:prstGeom>
          <a:ln w="254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0" y="4648200"/>
            <a:ext cx="40386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rot="5400000">
            <a:off x="2514600" y="3124200"/>
            <a:ext cx="3048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>
            <a:spLocks noChangeArrowheads="1"/>
          </p:cNvSpPr>
          <p:nvPr/>
        </p:nvSpPr>
        <p:spPr bwMode="auto">
          <a:xfrm>
            <a:off x="4114800" y="2286000"/>
            <a:ext cx="1676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002060"/>
                </a:solidFill>
              </a:rPr>
              <a:t>Radio loud</a:t>
            </a:r>
          </a:p>
        </p:txBody>
      </p:sp>
      <p:sp>
        <p:nvSpPr>
          <p:cNvPr id="50" name="TextBox 49"/>
          <p:cNvSpPr txBox="1">
            <a:spLocks noChangeArrowheads="1"/>
          </p:cNvSpPr>
          <p:nvPr/>
        </p:nvSpPr>
        <p:spPr bwMode="auto">
          <a:xfrm>
            <a:off x="5867400" y="2057400"/>
            <a:ext cx="1143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002060"/>
                </a:solidFill>
              </a:rPr>
              <a:t>Radio quiet</a:t>
            </a:r>
          </a:p>
        </p:txBody>
      </p:sp>
      <p:sp>
        <p:nvSpPr>
          <p:cNvPr id="53" name="TextBox 52"/>
          <p:cNvSpPr txBox="1">
            <a:spLocks noChangeArrowheads="1"/>
          </p:cNvSpPr>
          <p:nvPr/>
        </p:nvSpPr>
        <p:spPr bwMode="auto">
          <a:xfrm>
            <a:off x="7391400" y="2065338"/>
            <a:ext cx="17526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Radio quiet quasars</a:t>
            </a:r>
          </a:p>
        </p:txBody>
      </p:sp>
      <p:cxnSp>
        <p:nvCxnSpPr>
          <p:cNvPr id="54" name="Straight Arrow Connector 53"/>
          <p:cNvCxnSpPr/>
          <p:nvPr/>
        </p:nvCxnSpPr>
        <p:spPr>
          <a:xfrm>
            <a:off x="6858000" y="2438400"/>
            <a:ext cx="533400" cy="76200"/>
          </a:xfrm>
          <a:prstGeom prst="straightConnector1">
            <a:avLst/>
          </a:prstGeom>
          <a:ln w="254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>
            <a:spLocks noChangeArrowheads="1"/>
          </p:cNvSpPr>
          <p:nvPr/>
        </p:nvSpPr>
        <p:spPr bwMode="auto">
          <a:xfrm>
            <a:off x="4038600" y="2895600"/>
            <a:ext cx="1981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Radio spectrum</a:t>
            </a:r>
          </a:p>
        </p:txBody>
      </p:sp>
      <p:sp>
        <p:nvSpPr>
          <p:cNvPr id="62" name="TextBox 61"/>
          <p:cNvSpPr txBox="1">
            <a:spLocks noChangeArrowheads="1"/>
          </p:cNvSpPr>
          <p:nvPr/>
        </p:nvSpPr>
        <p:spPr bwMode="auto">
          <a:xfrm>
            <a:off x="4114800" y="3505200"/>
            <a:ext cx="1676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Flat     Steep</a:t>
            </a:r>
          </a:p>
        </p:txBody>
      </p:sp>
      <p:cxnSp>
        <p:nvCxnSpPr>
          <p:cNvPr id="63" name="Straight Arrow Connector 62"/>
          <p:cNvCxnSpPr>
            <a:stCxn id="48" idx="2"/>
          </p:cNvCxnSpPr>
          <p:nvPr/>
        </p:nvCxnSpPr>
        <p:spPr>
          <a:xfrm rot="5400000">
            <a:off x="4810126" y="2828925"/>
            <a:ext cx="285750" cy="3175"/>
          </a:xfrm>
          <a:prstGeom prst="straightConnector1">
            <a:avLst/>
          </a:prstGeom>
          <a:ln w="254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 rot="10800000" flipV="1">
            <a:off x="4648200" y="3352800"/>
            <a:ext cx="266700" cy="228600"/>
          </a:xfrm>
          <a:prstGeom prst="straightConnector1">
            <a:avLst/>
          </a:prstGeom>
          <a:ln w="254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>
            <a:off x="4991100" y="3352800"/>
            <a:ext cx="342900" cy="228600"/>
          </a:xfrm>
          <a:prstGeom prst="straightConnector1">
            <a:avLst/>
          </a:prstGeom>
          <a:ln w="254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/>
          <p:cNvSpPr txBox="1">
            <a:spLocks noChangeArrowheads="1"/>
          </p:cNvSpPr>
          <p:nvPr/>
        </p:nvSpPr>
        <p:spPr bwMode="auto">
          <a:xfrm>
            <a:off x="5791200" y="3403600"/>
            <a:ext cx="19050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</a:rPr>
              <a:t>Steep Spectrum Radio Quasars</a:t>
            </a:r>
          </a:p>
        </p:txBody>
      </p:sp>
      <p:cxnSp>
        <p:nvCxnSpPr>
          <p:cNvPr id="73" name="Straight Arrow Connector 72"/>
          <p:cNvCxnSpPr/>
          <p:nvPr/>
        </p:nvCxnSpPr>
        <p:spPr>
          <a:xfrm>
            <a:off x="5715000" y="3810000"/>
            <a:ext cx="381000" cy="152400"/>
          </a:xfrm>
          <a:prstGeom prst="straightConnector1">
            <a:avLst/>
          </a:prstGeom>
          <a:ln w="254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>
            <a:endCxn id="106" idx="0"/>
          </p:cNvCxnSpPr>
          <p:nvPr/>
        </p:nvCxnSpPr>
        <p:spPr>
          <a:xfrm rot="5400000">
            <a:off x="3867150" y="4095750"/>
            <a:ext cx="838200" cy="266700"/>
          </a:xfrm>
          <a:prstGeom prst="straightConnector1">
            <a:avLst/>
          </a:prstGeom>
          <a:ln w="254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/>
          <p:nvPr/>
        </p:nvCxnSpPr>
        <p:spPr>
          <a:xfrm>
            <a:off x="4572000" y="3886200"/>
            <a:ext cx="990600" cy="685800"/>
          </a:xfrm>
          <a:prstGeom prst="straightConnector1">
            <a:avLst/>
          </a:prstGeom>
          <a:ln w="254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TextBox 89"/>
          <p:cNvSpPr txBox="1">
            <a:spLocks noChangeArrowheads="1"/>
          </p:cNvSpPr>
          <p:nvPr/>
        </p:nvSpPr>
        <p:spPr bwMode="auto">
          <a:xfrm>
            <a:off x="5181600" y="4495800"/>
            <a:ext cx="1981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</a:rPr>
              <a:t>Radio galaxies</a:t>
            </a:r>
          </a:p>
        </p:txBody>
      </p:sp>
      <p:sp>
        <p:nvSpPr>
          <p:cNvPr id="91" name="TextBox 90"/>
          <p:cNvSpPr txBox="1">
            <a:spLocks noChangeArrowheads="1"/>
          </p:cNvSpPr>
          <p:nvPr/>
        </p:nvSpPr>
        <p:spPr bwMode="auto">
          <a:xfrm>
            <a:off x="6248400" y="5257800"/>
            <a:ext cx="2438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</a:rPr>
              <a:t>FR I                 FR II </a:t>
            </a:r>
          </a:p>
        </p:txBody>
      </p:sp>
      <p:cxnSp>
        <p:nvCxnSpPr>
          <p:cNvPr id="96" name="Straight Arrow Connector 95"/>
          <p:cNvCxnSpPr/>
          <p:nvPr/>
        </p:nvCxnSpPr>
        <p:spPr>
          <a:xfrm>
            <a:off x="6096000" y="4876800"/>
            <a:ext cx="1828800" cy="457200"/>
          </a:xfrm>
          <a:prstGeom prst="straightConnector1">
            <a:avLst/>
          </a:prstGeom>
          <a:ln w="254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/>
          <p:nvPr/>
        </p:nvCxnSpPr>
        <p:spPr>
          <a:xfrm rot="16200000" flipH="1">
            <a:off x="6057900" y="4914900"/>
            <a:ext cx="381000" cy="304800"/>
          </a:xfrm>
          <a:prstGeom prst="straightConnector1">
            <a:avLst/>
          </a:prstGeom>
          <a:ln w="254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TextBox 105"/>
          <p:cNvSpPr txBox="1">
            <a:spLocks noChangeArrowheads="1"/>
          </p:cNvSpPr>
          <p:nvPr/>
        </p:nvSpPr>
        <p:spPr bwMode="auto">
          <a:xfrm>
            <a:off x="3505200" y="4648200"/>
            <a:ext cx="1295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Blazars</a:t>
            </a:r>
          </a:p>
        </p:txBody>
      </p:sp>
      <p:sp>
        <p:nvSpPr>
          <p:cNvPr id="111" name="TextBox 110"/>
          <p:cNvSpPr txBox="1">
            <a:spLocks noChangeArrowheads="1"/>
          </p:cNvSpPr>
          <p:nvPr/>
        </p:nvSpPr>
        <p:spPr bwMode="auto">
          <a:xfrm>
            <a:off x="2971800" y="5314950"/>
            <a:ext cx="1981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Emission lines</a:t>
            </a:r>
          </a:p>
        </p:txBody>
      </p:sp>
      <p:sp>
        <p:nvSpPr>
          <p:cNvPr id="112" name="TextBox 111"/>
          <p:cNvSpPr txBox="1">
            <a:spLocks noChangeArrowheads="1"/>
          </p:cNvSpPr>
          <p:nvPr/>
        </p:nvSpPr>
        <p:spPr bwMode="auto">
          <a:xfrm>
            <a:off x="2057400" y="5643563"/>
            <a:ext cx="1676400" cy="113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Weak/absent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BL Lac Objects</a:t>
            </a:r>
          </a:p>
        </p:txBody>
      </p:sp>
      <p:sp>
        <p:nvSpPr>
          <p:cNvPr id="113" name="TextBox 112"/>
          <p:cNvSpPr txBox="1">
            <a:spLocks noChangeArrowheads="1"/>
          </p:cNvSpPr>
          <p:nvPr/>
        </p:nvSpPr>
        <p:spPr bwMode="auto">
          <a:xfrm>
            <a:off x="3657600" y="5643563"/>
            <a:ext cx="2286000" cy="113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Strong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Flat Spectrum Radio Quasars</a:t>
            </a:r>
          </a:p>
        </p:txBody>
      </p:sp>
      <p:cxnSp>
        <p:nvCxnSpPr>
          <p:cNvPr id="115" name="Straight Arrow Connector 114"/>
          <p:cNvCxnSpPr/>
          <p:nvPr/>
        </p:nvCxnSpPr>
        <p:spPr>
          <a:xfrm rot="5400000">
            <a:off x="3886201" y="5257800"/>
            <a:ext cx="304800" cy="3175"/>
          </a:xfrm>
          <a:prstGeom prst="straightConnector1">
            <a:avLst/>
          </a:prstGeom>
          <a:ln w="254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/>
          <p:cNvCxnSpPr/>
          <p:nvPr/>
        </p:nvCxnSpPr>
        <p:spPr>
          <a:xfrm>
            <a:off x="5715000" y="4419600"/>
            <a:ext cx="1905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/>
          <p:nvPr/>
        </p:nvCxnSpPr>
        <p:spPr>
          <a:xfrm rot="5400000" flipH="1" flipV="1">
            <a:off x="3238500" y="6286500"/>
            <a:ext cx="9906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/>
          <p:cNvCxnSpPr/>
          <p:nvPr/>
        </p:nvCxnSpPr>
        <p:spPr>
          <a:xfrm rot="16200000" flipV="1">
            <a:off x="4381500" y="4686300"/>
            <a:ext cx="1752600" cy="10668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3C273.mpeg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32363"/>
            <a:ext cx="2209800" cy="173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1262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8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6" dur="5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8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1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4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7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0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3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 nodeType="clickPar">
                      <p:stCondLst>
                        <p:cond delay="0"/>
                      </p:stCondLst>
                      <p:childTnLst>
                        <p:par>
                          <p:cTn id="1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41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142" repeatCount="indefinite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20" grpId="0"/>
      <p:bldP spid="25" grpId="0"/>
      <p:bldP spid="26" grpId="0"/>
      <p:bldP spid="27" grpId="0"/>
      <p:bldP spid="48" grpId="0"/>
      <p:bldP spid="50" grpId="0"/>
      <p:bldP spid="53" grpId="0"/>
      <p:bldP spid="61" grpId="0"/>
      <p:bldP spid="62" grpId="0"/>
      <p:bldP spid="72" grpId="0"/>
      <p:bldP spid="90" grpId="0"/>
      <p:bldP spid="91" grpId="0"/>
      <p:bldP spid="106" grpId="0"/>
      <p:bldP spid="111" grpId="0"/>
      <p:bldP spid="112" grpId="0"/>
      <p:bldP spid="1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Content Placeholder 2"/>
          <p:cNvSpPr>
            <a:spLocks noGrp="1"/>
          </p:cNvSpPr>
          <p:nvPr>
            <p:ph idx="1"/>
          </p:nvPr>
        </p:nvSpPr>
        <p:spPr>
          <a:xfrm>
            <a:off x="1884215" y="325583"/>
            <a:ext cx="5224463" cy="662708"/>
          </a:xfrm>
        </p:spPr>
        <p:txBody>
          <a:bodyPr>
            <a:noAutofit/>
          </a:bodyPr>
          <a:lstStyle/>
          <a:p>
            <a:pPr algn="ctr" eaLnBrk="1" hangingPunct="1">
              <a:buFontTx/>
              <a:buNone/>
            </a:pPr>
            <a:r>
              <a:rPr lang="en-US" altLang="en-US" sz="3600" u="sng" dirty="0" smtClean="0">
                <a:solidFill>
                  <a:srgbClr val="FFFF00"/>
                </a:solidFill>
              </a:rPr>
              <a:t>Superluminal Motion</a:t>
            </a:r>
            <a:endParaRPr lang="en-US" altLang="en-US" sz="3600" dirty="0" smtClean="0">
              <a:solidFill>
                <a:srgbClr val="FFFF00"/>
              </a:solidFill>
            </a:endParaRPr>
          </a:p>
        </p:txBody>
      </p:sp>
      <p:sp>
        <p:nvSpPr>
          <p:cNvPr id="31748" name="TextBox 4"/>
          <p:cNvSpPr txBox="1">
            <a:spLocks noChangeArrowheads="1"/>
          </p:cNvSpPr>
          <p:nvPr/>
        </p:nvSpPr>
        <p:spPr bwMode="auto">
          <a:xfrm>
            <a:off x="5181600" y="6488113"/>
            <a:ext cx="3962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FF00"/>
                </a:solidFill>
              </a:rPr>
              <a:t>The MOJAVE Project (Lister et al.)</a:t>
            </a:r>
          </a:p>
        </p:txBody>
      </p:sp>
      <p:pic>
        <p:nvPicPr>
          <p:cNvPr id="4" name="3C279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57946" y="828964"/>
            <a:ext cx="647700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331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95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FlagCount" hidden="1">
            <a:hlinkClick r:id="rId3" action="ppaction://hlinkfile"/>
          </p:cNvPr>
          <p:cNvSpPr>
            <a:spLocks noChangeArrowheads="1"/>
          </p:cNvSpPr>
          <p:nvPr/>
        </p:nvSpPr>
        <p:spPr bwMode="auto">
          <a:xfrm>
            <a:off x="8255000" y="254000"/>
            <a:ext cx="381000" cy="3175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>
              <a:alpha val="25098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400" b="1">
                <a:latin typeface="Tahoma" panose="020B0604030504040204" pitchFamily="34" charset="0"/>
              </a:rPr>
              <a:t>0</a:t>
            </a:r>
          </a:p>
        </p:txBody>
      </p:sp>
      <p:pic>
        <p:nvPicPr>
          <p:cNvPr id="32771" name="Picture 13" descr="slmotion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73088"/>
            <a:ext cx="8499475" cy="521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2" name="Rectangle 2"/>
          <p:cNvSpPr>
            <a:spLocks noGrp="1" noChangeArrowheads="1"/>
          </p:cNvSpPr>
          <p:nvPr>
            <p:ph type="title"/>
          </p:nvPr>
        </p:nvSpPr>
        <p:spPr>
          <a:xfrm>
            <a:off x="2590800" y="0"/>
            <a:ext cx="5486400" cy="792163"/>
          </a:xfrm>
        </p:spPr>
        <p:txBody>
          <a:bodyPr/>
          <a:lstStyle/>
          <a:p>
            <a:r>
              <a:rPr lang="en-US" altLang="en-US" sz="4000" u="sng" dirty="0" smtClean="0">
                <a:solidFill>
                  <a:srgbClr val="002060"/>
                </a:solidFill>
              </a:rPr>
              <a:t>Superluminal Motion</a:t>
            </a:r>
          </a:p>
        </p:txBody>
      </p:sp>
      <p:sp>
        <p:nvSpPr>
          <p:cNvPr id="32773" name="TextBox 14"/>
          <p:cNvSpPr txBox="1">
            <a:spLocks noChangeArrowheads="1"/>
          </p:cNvSpPr>
          <p:nvPr/>
        </p:nvSpPr>
        <p:spPr bwMode="auto">
          <a:xfrm>
            <a:off x="533400" y="6107113"/>
            <a:ext cx="8026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dirty="0">
                <a:solidFill>
                  <a:srgbClr val="002060"/>
                </a:solidFill>
              </a:rPr>
              <a:t>Apparent motion at up to ~ 40 times the speed of light!</a:t>
            </a:r>
          </a:p>
        </p:txBody>
      </p:sp>
      <p:pic>
        <p:nvPicPr>
          <p:cNvPr id="32774" name="Picture 6" descr="3C279_slmotion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9525"/>
            <a:ext cx="2282825" cy="340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4796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pPr eaLnBrk="1" hangingPunct="1"/>
            <a:r>
              <a:rPr lang="en-US" altLang="en-US" b="1" u="sng" smtClean="0">
                <a:solidFill>
                  <a:srgbClr val="FFFF00"/>
                </a:solidFill>
              </a:rPr>
              <a:t>Blazars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3657600"/>
            <a:ext cx="8229600" cy="3124200"/>
          </a:xfrm>
        </p:spPr>
        <p:txBody>
          <a:bodyPr/>
          <a:lstStyle/>
          <a:p>
            <a:pPr eaLnBrk="1" hangingPunct="1"/>
            <a:r>
              <a:rPr lang="en-US" altLang="en-US" sz="2800" dirty="0" smtClean="0">
                <a:solidFill>
                  <a:srgbClr val="FFFF00"/>
                </a:solidFill>
              </a:rPr>
              <a:t>Class of AGN consisting of BL Lac objects and gamma-ray bright quasars </a:t>
            </a:r>
          </a:p>
          <a:p>
            <a:pPr eaLnBrk="1" hangingPunct="1"/>
            <a:r>
              <a:rPr lang="en-US" altLang="en-US" sz="2800" dirty="0" smtClean="0">
                <a:solidFill>
                  <a:srgbClr val="FFFF00"/>
                </a:solidFill>
              </a:rPr>
              <a:t>Rapidly (often intra-day) variable</a:t>
            </a:r>
          </a:p>
          <a:p>
            <a:pPr eaLnBrk="1" hangingPunct="1"/>
            <a:r>
              <a:rPr lang="en-US" altLang="en-US" sz="2800" dirty="0" smtClean="0">
                <a:solidFill>
                  <a:srgbClr val="FFFF00"/>
                </a:solidFill>
              </a:rPr>
              <a:t>Strong gamma-ray sources</a:t>
            </a:r>
          </a:p>
          <a:p>
            <a:pPr eaLnBrk="1" hangingPunct="1"/>
            <a:r>
              <a:rPr lang="en-US" altLang="en-US" sz="2800" dirty="0" smtClean="0">
                <a:solidFill>
                  <a:srgbClr val="FFFF00"/>
                </a:solidFill>
              </a:rPr>
              <a:t>Radio jets, often with superluminal motion</a:t>
            </a:r>
          </a:p>
          <a:p>
            <a:pPr eaLnBrk="1" hangingPunct="1"/>
            <a:r>
              <a:rPr lang="en-US" altLang="en-US" sz="2800" dirty="0" smtClean="0">
                <a:solidFill>
                  <a:srgbClr val="FFFF00"/>
                </a:solidFill>
              </a:rPr>
              <a:t>Radio and optical polarization</a:t>
            </a:r>
          </a:p>
        </p:txBody>
      </p:sp>
      <p:pic>
        <p:nvPicPr>
          <p:cNvPr id="19460" name="Picture 4" descr="3c175_vla_bi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38400" y="777875"/>
            <a:ext cx="4343400" cy="2879725"/>
          </a:xfrm>
          <a:noFill/>
        </p:spPr>
      </p:pic>
      <p:sp>
        <p:nvSpPr>
          <p:cNvPr id="19461" name="FlagCount" hidden="1">
            <a:hlinkClick r:id="rId4" action="ppaction://hlinkfile"/>
          </p:cNvPr>
          <p:cNvSpPr>
            <a:spLocks noChangeArrowheads="1"/>
          </p:cNvSpPr>
          <p:nvPr/>
        </p:nvSpPr>
        <p:spPr bwMode="auto">
          <a:xfrm>
            <a:off x="8255000" y="254000"/>
            <a:ext cx="381000" cy="3175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>
              <a:alpha val="25098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1">
                <a:latin typeface="Tahoma" panose="020B0604030504040204" pitchFamily="34" charset="0"/>
              </a:rPr>
              <a:t>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97217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92163"/>
          </a:xfrm>
        </p:spPr>
        <p:txBody>
          <a:bodyPr/>
          <a:lstStyle/>
          <a:p>
            <a:pPr algn="ctr" eaLnBrk="1" hangingPunct="1"/>
            <a:r>
              <a:rPr lang="en-US" altLang="en-US" u="sng" dirty="0" smtClean="0">
                <a:solidFill>
                  <a:srgbClr val="002060"/>
                </a:solidFill>
              </a:rPr>
              <a:t>Relativistic Beaming / Boosting</a:t>
            </a:r>
          </a:p>
        </p:txBody>
      </p:sp>
      <p:sp>
        <p:nvSpPr>
          <p:cNvPr id="13315" name="TextBox 3"/>
          <p:cNvSpPr txBox="1">
            <a:spLocks noChangeArrowheads="1"/>
          </p:cNvSpPr>
          <p:nvPr/>
        </p:nvSpPr>
        <p:spPr bwMode="auto">
          <a:xfrm>
            <a:off x="533400" y="846138"/>
            <a:ext cx="35052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u="sng" dirty="0">
                <a:solidFill>
                  <a:srgbClr val="002060"/>
                </a:solidFill>
              </a:rPr>
              <a:t>In the co-moving frame of the emission region:</a:t>
            </a:r>
          </a:p>
        </p:txBody>
      </p:sp>
      <p:sp>
        <p:nvSpPr>
          <p:cNvPr id="5" name="Oval 4"/>
          <p:cNvSpPr/>
          <p:nvPr/>
        </p:nvSpPr>
        <p:spPr>
          <a:xfrm>
            <a:off x="2057400" y="2743200"/>
            <a:ext cx="609600" cy="6096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cxnSp>
        <p:nvCxnSpPr>
          <p:cNvPr id="7" name="Straight Arrow Connector 6"/>
          <p:cNvCxnSpPr>
            <a:stCxn id="5" idx="0"/>
          </p:cNvCxnSpPr>
          <p:nvPr/>
        </p:nvCxnSpPr>
        <p:spPr>
          <a:xfrm rot="5400000" flipH="1" flipV="1">
            <a:off x="2019301" y="2400300"/>
            <a:ext cx="685800" cy="3175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5400000" flipH="1" flipV="1">
            <a:off x="2590800" y="2286000"/>
            <a:ext cx="533400" cy="5334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2514600" y="3276600"/>
            <a:ext cx="609600" cy="5334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5" idx="6"/>
          </p:cNvCxnSpPr>
          <p:nvPr/>
        </p:nvCxnSpPr>
        <p:spPr>
          <a:xfrm>
            <a:off x="2667000" y="3048000"/>
            <a:ext cx="838200" cy="158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10800000" flipV="1">
            <a:off x="1600200" y="3276600"/>
            <a:ext cx="609600" cy="5334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16200000" flipV="1">
            <a:off x="1562100" y="2324100"/>
            <a:ext cx="609600" cy="5334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5" idx="4"/>
          </p:cNvCxnSpPr>
          <p:nvPr/>
        </p:nvCxnSpPr>
        <p:spPr>
          <a:xfrm rot="5400000">
            <a:off x="1981201" y="3733800"/>
            <a:ext cx="762000" cy="3175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10800000">
            <a:off x="1219200" y="3048000"/>
            <a:ext cx="838200" cy="158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25" name="TextBox 26"/>
          <p:cNvSpPr txBox="1">
            <a:spLocks noChangeArrowheads="1"/>
          </p:cNvSpPr>
          <p:nvPr/>
        </p:nvSpPr>
        <p:spPr bwMode="auto">
          <a:xfrm>
            <a:off x="2819400" y="2514600"/>
            <a:ext cx="457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accent2"/>
                </a:solidFill>
                <a:latin typeface="Symbol" panose="05050102010706020507" pitchFamily="18" charset="2"/>
              </a:rPr>
              <a:t>n</a:t>
            </a:r>
            <a:r>
              <a:rPr lang="en-US" altLang="en-US" sz="2400">
                <a:solidFill>
                  <a:schemeClr val="accent2"/>
                </a:solidFill>
              </a:rPr>
              <a:t>’</a:t>
            </a:r>
          </a:p>
        </p:txBody>
      </p:sp>
      <p:cxnSp>
        <p:nvCxnSpPr>
          <p:cNvPr id="29" name="Straight Connector 28"/>
          <p:cNvCxnSpPr/>
          <p:nvPr/>
        </p:nvCxnSpPr>
        <p:spPr>
          <a:xfrm rot="5400000">
            <a:off x="1562894" y="3847306"/>
            <a:ext cx="6019800" cy="1588"/>
          </a:xfrm>
          <a:prstGeom prst="line">
            <a:avLst/>
          </a:prstGeom>
          <a:ln w="317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5029200" y="685800"/>
            <a:ext cx="35052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u="sng" dirty="0">
                <a:solidFill>
                  <a:srgbClr val="002060"/>
                </a:solidFill>
              </a:rPr>
              <a:t>In the stationary (observer’s) frame:</a:t>
            </a:r>
          </a:p>
        </p:txBody>
      </p:sp>
      <p:sp>
        <p:nvSpPr>
          <p:cNvPr id="31" name="TextBox 8"/>
          <p:cNvSpPr txBox="1">
            <a:spLocks noChangeArrowheads="1"/>
          </p:cNvSpPr>
          <p:nvPr/>
        </p:nvSpPr>
        <p:spPr bwMode="auto">
          <a:xfrm>
            <a:off x="5257800" y="1471613"/>
            <a:ext cx="3200400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0000"/>
                </a:solidFill>
                <a:latin typeface="Symbol" panose="05050102010706020507" pitchFamily="18" charset="2"/>
              </a:rPr>
              <a:t>d</a:t>
            </a:r>
            <a:r>
              <a:rPr lang="en-US" altLang="en-US" sz="2400" dirty="0">
                <a:solidFill>
                  <a:srgbClr val="FF0000"/>
                </a:solidFill>
              </a:rPr>
              <a:t> = (</a:t>
            </a:r>
            <a:r>
              <a:rPr lang="en-US" altLang="en-US" sz="2400" dirty="0">
                <a:solidFill>
                  <a:srgbClr val="FF0000"/>
                </a:solidFill>
                <a:latin typeface="Symbol" panose="05050102010706020507" pitchFamily="18" charset="2"/>
              </a:rPr>
              <a:t>G</a:t>
            </a:r>
            <a:r>
              <a:rPr lang="en-US" altLang="en-US" sz="2400" dirty="0">
                <a:solidFill>
                  <a:srgbClr val="FF0000"/>
                </a:solidFill>
              </a:rPr>
              <a:t>[1 – </a:t>
            </a:r>
            <a:r>
              <a:rPr lang="en-US" altLang="en-US" sz="2400" dirty="0" err="1">
                <a:solidFill>
                  <a:srgbClr val="FF0000"/>
                </a:solidFill>
                <a:latin typeface="Symbol" panose="05050102010706020507" pitchFamily="18" charset="2"/>
              </a:rPr>
              <a:t>b</a:t>
            </a:r>
            <a:r>
              <a:rPr lang="en-US" altLang="en-US" sz="2400" baseline="-25000" dirty="0" err="1">
                <a:solidFill>
                  <a:srgbClr val="FF0000"/>
                </a:solidFill>
                <a:latin typeface="Symbol" panose="05050102010706020507" pitchFamily="18" charset="2"/>
              </a:rPr>
              <a:t>G</a:t>
            </a:r>
            <a:r>
              <a:rPr lang="en-US" altLang="en-US" sz="2400" dirty="0" err="1">
                <a:solidFill>
                  <a:srgbClr val="FF0000"/>
                </a:solidFill>
              </a:rPr>
              <a:t>cos</a:t>
            </a:r>
            <a:r>
              <a:rPr lang="en-US" altLang="en-US" sz="2400" dirty="0" err="1">
                <a:solidFill>
                  <a:srgbClr val="FF0000"/>
                </a:solidFill>
                <a:latin typeface="Symbol" panose="05050102010706020507" pitchFamily="18" charset="2"/>
              </a:rPr>
              <a:t>q</a:t>
            </a:r>
            <a:r>
              <a:rPr lang="en-US" altLang="en-US" sz="2400" dirty="0">
                <a:solidFill>
                  <a:srgbClr val="FF0000"/>
                </a:solidFill>
              </a:rPr>
              <a:t>])</a:t>
            </a:r>
            <a:r>
              <a:rPr lang="en-US" altLang="en-US" sz="2400" baseline="30000" dirty="0">
                <a:solidFill>
                  <a:srgbClr val="FF0000"/>
                </a:solidFill>
              </a:rPr>
              <a:t>-1</a:t>
            </a:r>
            <a:r>
              <a:rPr lang="en-US" altLang="en-US" sz="2400" dirty="0">
                <a:solidFill>
                  <a:schemeClr val="accent2"/>
                </a:solidFill>
              </a:rPr>
              <a:t>: </a:t>
            </a:r>
            <a:r>
              <a:rPr lang="en-US" altLang="en-US" sz="1800" dirty="0">
                <a:solidFill>
                  <a:srgbClr val="002060"/>
                </a:solidFill>
              </a:rPr>
              <a:t>Doppler boosting factor</a:t>
            </a:r>
            <a:endParaRPr lang="en-US" altLang="en-US" sz="1800" baseline="-25000" dirty="0">
              <a:solidFill>
                <a:srgbClr val="002060"/>
              </a:solidFill>
            </a:endParaRPr>
          </a:p>
        </p:txBody>
      </p:sp>
      <p:sp>
        <p:nvSpPr>
          <p:cNvPr id="13329" name="TextBox 31"/>
          <p:cNvSpPr txBox="1">
            <a:spLocks noChangeArrowheads="1"/>
          </p:cNvSpPr>
          <p:nvPr/>
        </p:nvSpPr>
        <p:spPr bwMode="auto">
          <a:xfrm>
            <a:off x="990600" y="4343400"/>
            <a:ext cx="29718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002060"/>
                </a:solidFill>
              </a:rPr>
              <a:t>Isotropic emission </a:t>
            </a:r>
            <a:r>
              <a:rPr lang="en-US" altLang="en-US" sz="2000" dirty="0" err="1">
                <a:solidFill>
                  <a:srgbClr val="002060"/>
                </a:solidFill>
              </a:rPr>
              <a:t>I’</a:t>
            </a:r>
            <a:r>
              <a:rPr lang="en-US" altLang="en-US" sz="2000" baseline="-25000" dirty="0" err="1">
                <a:solidFill>
                  <a:srgbClr val="002060"/>
                </a:solidFill>
                <a:latin typeface="Symbol" panose="05050102010706020507" pitchFamily="18" charset="2"/>
              </a:rPr>
              <a:t>n</a:t>
            </a:r>
            <a:r>
              <a:rPr lang="en-US" altLang="en-US" sz="2000" baseline="-25000" dirty="0">
                <a:solidFill>
                  <a:srgbClr val="002060"/>
                </a:solidFill>
              </a:rPr>
              <a:t>’</a:t>
            </a:r>
            <a:r>
              <a:rPr lang="en-US" altLang="en-US" sz="2000" dirty="0">
                <a:solidFill>
                  <a:srgbClr val="002060"/>
                </a:solidFill>
              </a:rPr>
              <a:t> at frequency </a:t>
            </a:r>
            <a:r>
              <a:rPr lang="en-US" altLang="en-US" sz="2000" dirty="0">
                <a:solidFill>
                  <a:srgbClr val="002060"/>
                </a:solidFill>
                <a:latin typeface="Symbol" panose="05050102010706020507" pitchFamily="18" charset="2"/>
              </a:rPr>
              <a:t>n</a:t>
            </a:r>
            <a:r>
              <a:rPr lang="en-US" altLang="en-US" sz="2000" dirty="0">
                <a:solidFill>
                  <a:srgbClr val="002060"/>
                </a:solidFill>
              </a:rPr>
              <a:t>’</a:t>
            </a:r>
          </a:p>
        </p:txBody>
      </p:sp>
      <p:sp>
        <p:nvSpPr>
          <p:cNvPr id="33" name="Oval 32"/>
          <p:cNvSpPr/>
          <p:nvPr/>
        </p:nvSpPr>
        <p:spPr>
          <a:xfrm flipH="1">
            <a:off x="6400800" y="2819400"/>
            <a:ext cx="152400" cy="6858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cxnSp>
        <p:nvCxnSpPr>
          <p:cNvPr id="35" name="Straight Arrow Connector 34"/>
          <p:cNvCxnSpPr/>
          <p:nvPr/>
        </p:nvCxnSpPr>
        <p:spPr>
          <a:xfrm>
            <a:off x="3886200" y="3122613"/>
            <a:ext cx="1600200" cy="158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3810000" y="2589213"/>
            <a:ext cx="2057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2060"/>
                </a:solidFill>
                <a:latin typeface="Symbol" panose="05050102010706020507" pitchFamily="18" charset="2"/>
              </a:rPr>
              <a:t>G = (1-b</a:t>
            </a:r>
            <a:r>
              <a:rPr lang="en-US" altLang="en-US" sz="2400" baseline="-25000" dirty="0">
                <a:solidFill>
                  <a:srgbClr val="002060"/>
                </a:solidFill>
                <a:latin typeface="Symbol" panose="05050102010706020507" pitchFamily="18" charset="2"/>
              </a:rPr>
              <a:t>G</a:t>
            </a:r>
            <a:r>
              <a:rPr lang="en-US" altLang="en-US" sz="2400" baseline="30000" dirty="0">
                <a:solidFill>
                  <a:srgbClr val="002060"/>
                </a:solidFill>
                <a:latin typeface="Symbol" panose="05050102010706020507" pitchFamily="18" charset="2"/>
              </a:rPr>
              <a:t>2</a:t>
            </a:r>
            <a:r>
              <a:rPr lang="en-US" altLang="en-US" sz="2400" dirty="0">
                <a:solidFill>
                  <a:srgbClr val="002060"/>
                </a:solidFill>
                <a:latin typeface="Symbol" panose="05050102010706020507" pitchFamily="18" charset="2"/>
              </a:rPr>
              <a:t>)</a:t>
            </a:r>
            <a:r>
              <a:rPr lang="en-US" altLang="en-US" sz="2400" baseline="30000" dirty="0">
                <a:solidFill>
                  <a:srgbClr val="002060"/>
                </a:solidFill>
                <a:latin typeface="Symbol" panose="05050102010706020507" pitchFamily="18" charset="2"/>
              </a:rPr>
              <a:t>-1/2</a:t>
            </a:r>
          </a:p>
        </p:txBody>
      </p:sp>
      <p:cxnSp>
        <p:nvCxnSpPr>
          <p:cNvPr id="39" name="Straight Arrow Connector 38"/>
          <p:cNvCxnSpPr/>
          <p:nvPr/>
        </p:nvCxnSpPr>
        <p:spPr>
          <a:xfrm flipV="1">
            <a:off x="6553200" y="2590800"/>
            <a:ext cx="1676400" cy="3810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rot="10800000">
            <a:off x="6096000" y="3124200"/>
            <a:ext cx="304800" cy="158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rot="10800000" flipV="1">
            <a:off x="6172200" y="3352800"/>
            <a:ext cx="228600" cy="1524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rot="16200000" flipV="1">
            <a:off x="6210300" y="2781300"/>
            <a:ext cx="304800" cy="762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6477000" y="3505200"/>
            <a:ext cx="533400" cy="4572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V="1">
            <a:off x="6477000" y="2438400"/>
            <a:ext cx="609600" cy="3810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6553200" y="3276600"/>
            <a:ext cx="1676400" cy="5334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6553200" y="3124200"/>
            <a:ext cx="2209800" cy="158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7315200" y="4338638"/>
            <a:ext cx="129540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400" dirty="0">
                <a:solidFill>
                  <a:srgbClr val="FF0000"/>
                </a:solidFill>
                <a:latin typeface="Symbol" pitchFamily="18" charset="2"/>
              </a:rPr>
              <a:t>n = d</a:t>
            </a:r>
            <a:r>
              <a:rPr lang="en-US" sz="24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Symbol" pitchFamily="18" charset="2"/>
              </a:rPr>
              <a:t>n</a:t>
            </a:r>
            <a:r>
              <a:rPr lang="en-US" sz="2400" dirty="0">
                <a:solidFill>
                  <a:srgbClr val="FF0000"/>
                </a:solidFill>
                <a:latin typeface="Arial" charset="0"/>
              </a:rPr>
              <a:t>’</a:t>
            </a:r>
          </a:p>
        </p:txBody>
      </p:sp>
      <p:sp>
        <p:nvSpPr>
          <p:cNvPr id="67" name="TextBox 66"/>
          <p:cNvSpPr txBox="1">
            <a:spLocks noChangeArrowheads="1"/>
          </p:cNvSpPr>
          <p:nvPr/>
        </p:nvSpPr>
        <p:spPr bwMode="auto">
          <a:xfrm>
            <a:off x="4724400" y="4092575"/>
            <a:ext cx="2438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002060"/>
                </a:solidFill>
              </a:rPr>
              <a:t>Beamed emission: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FF0000"/>
                </a:solidFill>
              </a:rPr>
              <a:t>I</a:t>
            </a:r>
            <a:r>
              <a:rPr lang="en-US" altLang="en-US" sz="2000" baseline="-25000" dirty="0">
                <a:solidFill>
                  <a:srgbClr val="FF0000"/>
                </a:solidFill>
                <a:latin typeface="Symbol" panose="05050102010706020507" pitchFamily="18" charset="2"/>
              </a:rPr>
              <a:t>n</a:t>
            </a:r>
            <a:r>
              <a:rPr lang="en-US" altLang="en-US" sz="2000" dirty="0">
                <a:solidFill>
                  <a:srgbClr val="FF0000"/>
                </a:solidFill>
              </a:rPr>
              <a:t> = </a:t>
            </a:r>
            <a:r>
              <a:rPr lang="en-US" altLang="en-US" sz="2000" dirty="0">
                <a:solidFill>
                  <a:srgbClr val="FF0000"/>
                </a:solidFill>
                <a:latin typeface="Symbol" panose="05050102010706020507" pitchFamily="18" charset="2"/>
              </a:rPr>
              <a:t>d</a:t>
            </a:r>
            <a:r>
              <a:rPr lang="en-US" altLang="en-US" sz="2000" baseline="30000" dirty="0">
                <a:solidFill>
                  <a:srgbClr val="FF0000"/>
                </a:solidFill>
              </a:rPr>
              <a:t>3</a:t>
            </a:r>
            <a:r>
              <a:rPr lang="en-US" altLang="en-US" sz="2000" dirty="0">
                <a:solidFill>
                  <a:srgbClr val="FF0000"/>
                </a:solidFill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</a:rPr>
              <a:t>I’</a:t>
            </a:r>
            <a:r>
              <a:rPr lang="en-US" altLang="en-US" sz="2000" baseline="-25000" dirty="0" err="1">
                <a:solidFill>
                  <a:srgbClr val="FF0000"/>
                </a:solidFill>
                <a:latin typeface="Symbol" panose="05050102010706020507" pitchFamily="18" charset="2"/>
              </a:rPr>
              <a:t>n</a:t>
            </a:r>
            <a:r>
              <a:rPr lang="en-US" altLang="en-US" sz="2000" baseline="-25000" dirty="0">
                <a:solidFill>
                  <a:srgbClr val="FF0000"/>
                </a:solidFill>
              </a:rPr>
              <a:t>’</a:t>
            </a:r>
            <a:endParaRPr lang="en-US" altLang="en-US" sz="2000" u="sng" dirty="0">
              <a:solidFill>
                <a:srgbClr val="FF0000"/>
              </a:solidFill>
            </a:endParaRPr>
          </a:p>
        </p:txBody>
      </p:sp>
      <p:cxnSp>
        <p:nvCxnSpPr>
          <p:cNvPr id="34" name="Straight Arrow Connector 33"/>
          <p:cNvCxnSpPr/>
          <p:nvPr/>
        </p:nvCxnSpPr>
        <p:spPr>
          <a:xfrm>
            <a:off x="4191000" y="3732213"/>
            <a:ext cx="838200" cy="1587"/>
          </a:xfrm>
          <a:prstGeom prst="straightConnector1">
            <a:avLst/>
          </a:prstGeom>
          <a:ln w="635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val 31"/>
          <p:cNvSpPr/>
          <p:nvPr/>
        </p:nvSpPr>
        <p:spPr>
          <a:xfrm>
            <a:off x="1219200" y="1981200"/>
            <a:ext cx="2286000" cy="2133600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6096000" y="2362200"/>
            <a:ext cx="2667000" cy="1676400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3346" name="TextBox 31"/>
          <p:cNvSpPr txBox="1">
            <a:spLocks noChangeArrowheads="1"/>
          </p:cNvSpPr>
          <p:nvPr/>
        </p:nvSpPr>
        <p:spPr bwMode="auto">
          <a:xfrm>
            <a:off x="990600" y="6000750"/>
            <a:ext cx="2971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002060"/>
                </a:solidFill>
              </a:rPr>
              <a:t>Time interval </a:t>
            </a:r>
            <a:r>
              <a:rPr lang="en-US" altLang="en-US" sz="2000" dirty="0" err="1">
                <a:solidFill>
                  <a:srgbClr val="002060"/>
                </a:solidFill>
              </a:rPr>
              <a:t>t’</a:t>
            </a:r>
            <a:r>
              <a:rPr lang="en-US" altLang="en-US" sz="2000" baseline="-25000" dirty="0" err="1">
                <a:solidFill>
                  <a:srgbClr val="002060"/>
                </a:solidFill>
              </a:rPr>
              <a:t>var</a:t>
            </a:r>
            <a:endParaRPr lang="en-US" altLang="en-US" sz="2000" baseline="-25000" dirty="0">
              <a:solidFill>
                <a:srgbClr val="002060"/>
              </a:solidFill>
            </a:endParaRPr>
          </a:p>
        </p:txBody>
      </p:sp>
      <p:sp>
        <p:nvSpPr>
          <p:cNvPr id="52" name="TextBox 51"/>
          <p:cNvSpPr txBox="1">
            <a:spLocks noChangeArrowheads="1"/>
          </p:cNvSpPr>
          <p:nvPr/>
        </p:nvSpPr>
        <p:spPr bwMode="auto">
          <a:xfrm>
            <a:off x="5562600" y="5006975"/>
            <a:ext cx="2895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002060"/>
                </a:solidFill>
              </a:rPr>
              <a:t>For power-law </a:t>
            </a:r>
            <a:r>
              <a:rPr lang="en-US" altLang="en-US" sz="2000" dirty="0" err="1">
                <a:solidFill>
                  <a:srgbClr val="002060"/>
                </a:solidFill>
              </a:rPr>
              <a:t>F</a:t>
            </a:r>
            <a:r>
              <a:rPr lang="en-US" altLang="en-US" sz="2000" baseline="-25000" dirty="0" err="1">
                <a:solidFill>
                  <a:srgbClr val="002060"/>
                </a:solidFill>
                <a:latin typeface="Symbol" panose="05050102010706020507" pitchFamily="18" charset="2"/>
              </a:rPr>
              <a:t>n</a:t>
            </a:r>
            <a:r>
              <a:rPr lang="en-US" altLang="en-US" sz="2000" dirty="0">
                <a:solidFill>
                  <a:srgbClr val="002060"/>
                </a:solidFill>
                <a:latin typeface="Symbol" panose="05050102010706020507" pitchFamily="18" charset="2"/>
              </a:rPr>
              <a:t> ~ n</a:t>
            </a:r>
            <a:r>
              <a:rPr lang="en-US" altLang="en-US" sz="2000" baseline="30000" dirty="0">
                <a:solidFill>
                  <a:srgbClr val="002060"/>
                </a:solidFill>
                <a:latin typeface="Symbol" panose="05050102010706020507" pitchFamily="18" charset="2"/>
              </a:rPr>
              <a:t>-a</a:t>
            </a:r>
            <a:r>
              <a:rPr lang="en-US" altLang="en-US" sz="2000" dirty="0">
                <a:solidFill>
                  <a:srgbClr val="002060"/>
                </a:solidFill>
              </a:rPr>
              <a:t>: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 err="1">
                <a:solidFill>
                  <a:srgbClr val="FF0000"/>
                </a:solidFill>
              </a:rPr>
              <a:t>F</a:t>
            </a:r>
            <a:r>
              <a:rPr lang="en-US" altLang="en-US" sz="2000" baseline="-25000" dirty="0" err="1">
                <a:solidFill>
                  <a:srgbClr val="FF0000"/>
                </a:solidFill>
                <a:latin typeface="Symbol" panose="05050102010706020507" pitchFamily="18" charset="2"/>
              </a:rPr>
              <a:t>n</a:t>
            </a:r>
            <a:r>
              <a:rPr lang="en-US" altLang="en-US" sz="2000" dirty="0">
                <a:solidFill>
                  <a:srgbClr val="FF0000"/>
                </a:solidFill>
              </a:rPr>
              <a:t> = </a:t>
            </a:r>
            <a:r>
              <a:rPr lang="en-US" altLang="en-US" sz="2000" dirty="0">
                <a:solidFill>
                  <a:srgbClr val="FF0000"/>
                </a:solidFill>
                <a:latin typeface="Symbol" panose="05050102010706020507" pitchFamily="18" charset="2"/>
              </a:rPr>
              <a:t>d</a:t>
            </a:r>
            <a:r>
              <a:rPr lang="en-US" altLang="en-US" sz="2000" baseline="30000" dirty="0">
                <a:solidFill>
                  <a:srgbClr val="FF0000"/>
                </a:solidFill>
              </a:rPr>
              <a:t>(3+</a:t>
            </a:r>
            <a:r>
              <a:rPr lang="en-US" altLang="en-US" sz="2000" baseline="30000" dirty="0">
                <a:solidFill>
                  <a:srgbClr val="FF0000"/>
                </a:solidFill>
                <a:latin typeface="Symbol" panose="05050102010706020507" pitchFamily="18" charset="2"/>
              </a:rPr>
              <a:t>a</a:t>
            </a:r>
            <a:r>
              <a:rPr lang="en-US" altLang="en-US" sz="2000" baseline="30000" dirty="0">
                <a:solidFill>
                  <a:srgbClr val="FF0000"/>
                </a:solidFill>
              </a:rPr>
              <a:t>)</a:t>
            </a:r>
            <a:r>
              <a:rPr lang="en-US" altLang="en-US" sz="2000" dirty="0">
                <a:solidFill>
                  <a:srgbClr val="FF0000"/>
                </a:solidFill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</a:rPr>
              <a:t>F’</a:t>
            </a:r>
            <a:r>
              <a:rPr lang="en-US" altLang="en-US" sz="2000" baseline="-25000" dirty="0" err="1">
                <a:solidFill>
                  <a:srgbClr val="FF0000"/>
                </a:solidFill>
                <a:latin typeface="Symbol" panose="05050102010706020507" pitchFamily="18" charset="2"/>
              </a:rPr>
              <a:t>n</a:t>
            </a:r>
            <a:endParaRPr lang="en-US" altLang="en-US" sz="2000" u="sng" dirty="0">
              <a:solidFill>
                <a:srgbClr val="FF0000"/>
              </a:solidFill>
            </a:endParaRPr>
          </a:p>
        </p:txBody>
      </p:sp>
      <p:sp>
        <p:nvSpPr>
          <p:cNvPr id="53" name="TextBox 31"/>
          <p:cNvSpPr txBox="1">
            <a:spLocks noChangeArrowheads="1"/>
          </p:cNvSpPr>
          <p:nvPr/>
        </p:nvSpPr>
        <p:spPr bwMode="auto">
          <a:xfrm>
            <a:off x="5105400" y="5943600"/>
            <a:ext cx="3200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002060"/>
                </a:solidFill>
              </a:rPr>
              <a:t>Time interval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 err="1">
                <a:solidFill>
                  <a:srgbClr val="FF0000"/>
                </a:solidFill>
              </a:rPr>
              <a:t>t</a:t>
            </a:r>
            <a:r>
              <a:rPr lang="en-US" altLang="en-US" sz="2000" baseline="-25000" dirty="0" err="1">
                <a:solidFill>
                  <a:srgbClr val="FF0000"/>
                </a:solidFill>
              </a:rPr>
              <a:t>var</a:t>
            </a:r>
            <a:r>
              <a:rPr lang="en-US" altLang="en-US" sz="2000" dirty="0">
                <a:solidFill>
                  <a:srgbClr val="FF0000"/>
                </a:solidFill>
              </a:rPr>
              <a:t> = </a:t>
            </a:r>
            <a:r>
              <a:rPr lang="en-US" altLang="en-US" sz="2000" dirty="0" err="1">
                <a:solidFill>
                  <a:srgbClr val="FF0000"/>
                </a:solidFill>
              </a:rPr>
              <a:t>t’</a:t>
            </a:r>
            <a:r>
              <a:rPr lang="en-US" altLang="en-US" sz="2000" baseline="-25000" dirty="0" err="1">
                <a:solidFill>
                  <a:srgbClr val="FF0000"/>
                </a:solidFill>
              </a:rPr>
              <a:t>var</a:t>
            </a:r>
            <a:r>
              <a:rPr lang="en-US" altLang="en-US" sz="2000" dirty="0">
                <a:solidFill>
                  <a:srgbClr val="FF0000"/>
                </a:solidFill>
              </a:rPr>
              <a:t> / </a:t>
            </a:r>
            <a:r>
              <a:rPr lang="en-US" altLang="en-US" sz="2000" dirty="0">
                <a:solidFill>
                  <a:srgbClr val="FF0000"/>
                </a:solidFill>
                <a:latin typeface="Symbol" panose="05050102010706020507" pitchFamily="18" charset="2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1367706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6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3" grpId="0" animBg="1"/>
      <p:bldP spid="38" grpId="0"/>
      <p:bldP spid="66" grpId="0"/>
      <p:bldP spid="67" grpId="0"/>
      <p:bldP spid="36" grpId="0" animBg="1"/>
      <p:bldP spid="52" grpId="0"/>
      <p:bldP spid="5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92163"/>
          </a:xfrm>
        </p:spPr>
        <p:txBody>
          <a:bodyPr/>
          <a:lstStyle/>
          <a:p>
            <a:pPr algn="ctr" eaLnBrk="1" hangingPunct="1"/>
            <a:r>
              <a:rPr lang="en-US" altLang="en-US" u="sng" dirty="0" smtClean="0">
                <a:solidFill>
                  <a:srgbClr val="002060"/>
                </a:solidFill>
              </a:rPr>
              <a:t>Relativistic Beaming / Boosting</a:t>
            </a:r>
          </a:p>
        </p:txBody>
      </p:sp>
      <p:sp>
        <p:nvSpPr>
          <p:cNvPr id="14339" name="TextBox 3"/>
          <p:cNvSpPr txBox="1">
            <a:spLocks noChangeArrowheads="1"/>
          </p:cNvSpPr>
          <p:nvPr/>
        </p:nvSpPr>
        <p:spPr bwMode="auto">
          <a:xfrm>
            <a:off x="228600" y="1971675"/>
            <a:ext cx="609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err="1">
                <a:solidFill>
                  <a:srgbClr val="002060"/>
                </a:solidFill>
              </a:rPr>
              <a:t>F</a:t>
            </a:r>
            <a:r>
              <a:rPr lang="en-US" altLang="en-US" sz="2400" baseline="-25000" dirty="0" err="1">
                <a:solidFill>
                  <a:srgbClr val="002060"/>
                </a:solidFill>
                <a:latin typeface="Symbol" panose="05050102010706020507" pitchFamily="18" charset="2"/>
              </a:rPr>
              <a:t>n</a:t>
            </a:r>
            <a:endParaRPr lang="en-US" altLang="en-US" sz="2400" baseline="-25000" dirty="0">
              <a:solidFill>
                <a:srgbClr val="002060"/>
              </a:solidFill>
              <a:latin typeface="Symbol" panose="05050102010706020507" pitchFamily="18" charset="2"/>
            </a:endParaRPr>
          </a:p>
        </p:txBody>
      </p:sp>
      <p:cxnSp>
        <p:nvCxnSpPr>
          <p:cNvPr id="49" name="Straight Arrow Connector 48"/>
          <p:cNvCxnSpPr/>
          <p:nvPr/>
        </p:nvCxnSpPr>
        <p:spPr>
          <a:xfrm rot="5400000" flipH="1" flipV="1">
            <a:off x="-649287" y="3462338"/>
            <a:ext cx="2820987" cy="1587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flipV="1">
            <a:off x="762000" y="4872038"/>
            <a:ext cx="2897188" cy="1587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42" name="TextBox 3"/>
          <p:cNvSpPr txBox="1">
            <a:spLocks noChangeArrowheads="1"/>
          </p:cNvSpPr>
          <p:nvPr/>
        </p:nvSpPr>
        <p:spPr bwMode="auto">
          <a:xfrm>
            <a:off x="3124200" y="4795838"/>
            <a:ext cx="609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2060"/>
                </a:solidFill>
                <a:latin typeface="Symbol" panose="05050102010706020507" pitchFamily="18" charset="2"/>
              </a:rPr>
              <a:t>n</a:t>
            </a:r>
          </a:p>
        </p:txBody>
      </p:sp>
      <p:cxnSp>
        <p:nvCxnSpPr>
          <p:cNvPr id="57" name="Straight Connector 56"/>
          <p:cNvCxnSpPr/>
          <p:nvPr/>
        </p:nvCxnSpPr>
        <p:spPr>
          <a:xfrm>
            <a:off x="1143000" y="3447183"/>
            <a:ext cx="1676400" cy="1143000"/>
          </a:xfrm>
          <a:prstGeom prst="line">
            <a:avLst/>
          </a:prstGeom>
          <a:ln w="254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44" name="TextBox 3"/>
          <p:cNvSpPr txBox="1">
            <a:spLocks noChangeArrowheads="1"/>
          </p:cNvSpPr>
          <p:nvPr/>
        </p:nvSpPr>
        <p:spPr bwMode="auto">
          <a:xfrm>
            <a:off x="1828800" y="3644900"/>
            <a:ext cx="7620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2060"/>
                </a:solidFill>
                <a:latin typeface="Symbol" panose="05050102010706020507" pitchFamily="18" charset="2"/>
              </a:rPr>
              <a:t>n</a:t>
            </a:r>
            <a:r>
              <a:rPr lang="en-US" altLang="en-US" sz="2400" baseline="30000" dirty="0">
                <a:solidFill>
                  <a:srgbClr val="002060"/>
                </a:solidFill>
                <a:latin typeface="Symbol" panose="05050102010706020507" pitchFamily="18" charset="2"/>
              </a:rPr>
              <a:t>-a</a:t>
            </a:r>
          </a:p>
        </p:txBody>
      </p:sp>
      <p:cxnSp>
        <p:nvCxnSpPr>
          <p:cNvPr id="61" name="Straight Connector 60"/>
          <p:cNvCxnSpPr/>
          <p:nvPr/>
        </p:nvCxnSpPr>
        <p:spPr>
          <a:xfrm>
            <a:off x="1905000" y="1971675"/>
            <a:ext cx="1676400" cy="11430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>
            <a:off x="1143000" y="3419475"/>
            <a:ext cx="762000" cy="1588"/>
          </a:xfrm>
          <a:prstGeom prst="straightConnector1">
            <a:avLst/>
          </a:prstGeom>
          <a:ln w="1905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 rot="5400000" flipH="1" flipV="1">
            <a:off x="1181101" y="2695575"/>
            <a:ext cx="1447800" cy="3175"/>
          </a:xfrm>
          <a:prstGeom prst="straightConnector1">
            <a:avLst/>
          </a:prstGeom>
          <a:ln w="1905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48" name="TextBox 3"/>
          <p:cNvSpPr txBox="1">
            <a:spLocks noChangeArrowheads="1"/>
          </p:cNvSpPr>
          <p:nvPr/>
        </p:nvSpPr>
        <p:spPr bwMode="auto">
          <a:xfrm>
            <a:off x="1219200" y="2962275"/>
            <a:ext cx="609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  <a:latin typeface="Symbol" panose="05050102010706020507" pitchFamily="18" charset="2"/>
              </a:rPr>
              <a:t>d</a:t>
            </a:r>
          </a:p>
        </p:txBody>
      </p:sp>
      <p:sp>
        <p:nvSpPr>
          <p:cNvPr id="14349" name="TextBox 3"/>
          <p:cNvSpPr txBox="1">
            <a:spLocks noChangeArrowheads="1"/>
          </p:cNvSpPr>
          <p:nvPr/>
        </p:nvSpPr>
        <p:spPr bwMode="auto">
          <a:xfrm>
            <a:off x="1828800" y="2657475"/>
            <a:ext cx="609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  <a:latin typeface="Symbol" panose="05050102010706020507" pitchFamily="18" charset="2"/>
              </a:rPr>
              <a:t>d</a:t>
            </a:r>
            <a:r>
              <a:rPr lang="en-US" altLang="en-US" sz="2400" baseline="30000">
                <a:solidFill>
                  <a:srgbClr val="FF0000"/>
                </a:solidFill>
                <a:latin typeface="Symbol" panose="05050102010706020507" pitchFamily="18" charset="2"/>
              </a:rPr>
              <a:t>3</a:t>
            </a:r>
          </a:p>
        </p:txBody>
      </p:sp>
      <p:sp>
        <p:nvSpPr>
          <p:cNvPr id="14350" name="TextBox 3"/>
          <p:cNvSpPr txBox="1">
            <a:spLocks noChangeArrowheads="1"/>
          </p:cNvSpPr>
          <p:nvPr/>
        </p:nvSpPr>
        <p:spPr bwMode="auto">
          <a:xfrm>
            <a:off x="2667000" y="3343275"/>
            <a:ext cx="838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  <a:latin typeface="Symbol" panose="05050102010706020507" pitchFamily="18" charset="2"/>
              </a:rPr>
              <a:t>d</a:t>
            </a:r>
            <a:r>
              <a:rPr lang="en-US" altLang="en-US" sz="2400" baseline="30000">
                <a:solidFill>
                  <a:srgbClr val="FF0000"/>
                </a:solidFill>
                <a:latin typeface="Symbol" panose="05050102010706020507" pitchFamily="18" charset="2"/>
              </a:rPr>
              <a:t>3+a</a:t>
            </a:r>
          </a:p>
        </p:txBody>
      </p:sp>
      <p:cxnSp>
        <p:nvCxnSpPr>
          <p:cNvPr id="74" name="Straight Arrow Connector 73"/>
          <p:cNvCxnSpPr/>
          <p:nvPr/>
        </p:nvCxnSpPr>
        <p:spPr>
          <a:xfrm rot="5400000" flipH="1" flipV="1">
            <a:off x="1789907" y="3532981"/>
            <a:ext cx="1905000" cy="1587"/>
          </a:xfrm>
          <a:prstGeom prst="straightConnector1">
            <a:avLst/>
          </a:prstGeom>
          <a:ln w="1905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3"/>
          <p:cNvSpPr txBox="1">
            <a:spLocks noChangeArrowheads="1"/>
          </p:cNvSpPr>
          <p:nvPr/>
        </p:nvSpPr>
        <p:spPr bwMode="auto">
          <a:xfrm>
            <a:off x="4038600" y="1905000"/>
            <a:ext cx="762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err="1">
                <a:solidFill>
                  <a:srgbClr val="002060"/>
                </a:solidFill>
                <a:latin typeface="Symbol" panose="05050102010706020507" pitchFamily="18" charset="2"/>
              </a:rPr>
              <a:t>n</a:t>
            </a:r>
            <a:r>
              <a:rPr lang="en-US" altLang="en-US" sz="2400" dirty="0" err="1">
                <a:solidFill>
                  <a:srgbClr val="002060"/>
                </a:solidFill>
              </a:rPr>
              <a:t>F</a:t>
            </a:r>
            <a:r>
              <a:rPr lang="en-US" altLang="en-US" sz="2400" baseline="-25000" dirty="0" err="1">
                <a:solidFill>
                  <a:srgbClr val="002060"/>
                </a:solidFill>
                <a:latin typeface="Symbol" panose="05050102010706020507" pitchFamily="18" charset="2"/>
              </a:rPr>
              <a:t>n</a:t>
            </a:r>
            <a:endParaRPr lang="en-US" altLang="en-US" sz="2400" baseline="-25000" dirty="0">
              <a:solidFill>
                <a:srgbClr val="002060"/>
              </a:solidFill>
              <a:latin typeface="Symbol" panose="05050102010706020507" pitchFamily="18" charset="2"/>
            </a:endParaRPr>
          </a:p>
        </p:txBody>
      </p:sp>
      <p:cxnSp>
        <p:nvCxnSpPr>
          <p:cNvPr id="80" name="Straight Arrow Connector 79"/>
          <p:cNvCxnSpPr/>
          <p:nvPr/>
        </p:nvCxnSpPr>
        <p:spPr>
          <a:xfrm rot="5400000" flipH="1" flipV="1">
            <a:off x="3313907" y="3394869"/>
            <a:ext cx="2819400" cy="1587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/>
          <p:nvPr/>
        </p:nvCxnSpPr>
        <p:spPr>
          <a:xfrm flipV="1">
            <a:off x="4724400" y="4805363"/>
            <a:ext cx="2897188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3"/>
          <p:cNvSpPr txBox="1">
            <a:spLocks noChangeArrowheads="1"/>
          </p:cNvSpPr>
          <p:nvPr/>
        </p:nvSpPr>
        <p:spPr bwMode="auto">
          <a:xfrm>
            <a:off x="7086600" y="4729163"/>
            <a:ext cx="609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2060"/>
                </a:solidFill>
                <a:latin typeface="Symbol" panose="05050102010706020507" pitchFamily="18" charset="2"/>
              </a:rPr>
              <a:t>n</a:t>
            </a:r>
          </a:p>
        </p:txBody>
      </p:sp>
      <p:cxnSp>
        <p:nvCxnSpPr>
          <p:cNvPr id="86" name="Straight Arrow Connector 85"/>
          <p:cNvCxnSpPr/>
          <p:nvPr/>
        </p:nvCxnSpPr>
        <p:spPr>
          <a:xfrm>
            <a:off x="5410200" y="3657600"/>
            <a:ext cx="838200" cy="1588"/>
          </a:xfrm>
          <a:prstGeom prst="straightConnector1">
            <a:avLst/>
          </a:prstGeom>
          <a:ln w="1905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/>
          <p:nvPr/>
        </p:nvCxnSpPr>
        <p:spPr>
          <a:xfrm rot="16200000" flipV="1">
            <a:off x="5330825" y="2740026"/>
            <a:ext cx="1804987" cy="30162"/>
          </a:xfrm>
          <a:prstGeom prst="straightConnector1">
            <a:avLst/>
          </a:prstGeom>
          <a:ln w="1905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TextBox 3"/>
          <p:cNvSpPr txBox="1">
            <a:spLocks noChangeArrowheads="1"/>
          </p:cNvSpPr>
          <p:nvPr/>
        </p:nvSpPr>
        <p:spPr bwMode="auto">
          <a:xfrm>
            <a:off x="5562600" y="3271838"/>
            <a:ext cx="609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  <a:latin typeface="Symbol" panose="05050102010706020507" pitchFamily="18" charset="2"/>
              </a:rPr>
              <a:t>d</a:t>
            </a:r>
          </a:p>
        </p:txBody>
      </p:sp>
      <p:sp>
        <p:nvSpPr>
          <p:cNvPr id="89" name="TextBox 3"/>
          <p:cNvSpPr txBox="1">
            <a:spLocks noChangeArrowheads="1"/>
          </p:cNvSpPr>
          <p:nvPr/>
        </p:nvSpPr>
        <p:spPr bwMode="auto">
          <a:xfrm>
            <a:off x="6096000" y="2738438"/>
            <a:ext cx="609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  <a:latin typeface="Symbol" panose="05050102010706020507" pitchFamily="18" charset="2"/>
              </a:rPr>
              <a:t>d</a:t>
            </a:r>
            <a:r>
              <a:rPr lang="en-US" altLang="en-US" sz="2400" baseline="30000">
                <a:solidFill>
                  <a:srgbClr val="FF0000"/>
                </a:solidFill>
                <a:latin typeface="Symbol" panose="05050102010706020507" pitchFamily="18" charset="2"/>
              </a:rPr>
              <a:t>4</a:t>
            </a:r>
          </a:p>
        </p:txBody>
      </p:sp>
      <p:sp>
        <p:nvSpPr>
          <p:cNvPr id="92" name="Freeform 91"/>
          <p:cNvSpPr/>
          <p:nvPr/>
        </p:nvSpPr>
        <p:spPr>
          <a:xfrm>
            <a:off x="4765675" y="3648075"/>
            <a:ext cx="1352550" cy="925513"/>
          </a:xfrm>
          <a:custGeom>
            <a:avLst/>
            <a:gdLst>
              <a:gd name="connsiteX0" fmla="*/ 0 w 1352282"/>
              <a:gd name="connsiteY0" fmla="*/ 925132 h 925132"/>
              <a:gd name="connsiteX1" fmla="*/ 206062 w 1352282"/>
              <a:gd name="connsiteY1" fmla="*/ 358462 h 925132"/>
              <a:gd name="connsiteX2" fmla="*/ 579549 w 1352282"/>
              <a:gd name="connsiteY2" fmla="*/ 23611 h 925132"/>
              <a:gd name="connsiteX3" fmla="*/ 1068947 w 1352282"/>
              <a:gd name="connsiteY3" fmla="*/ 216794 h 925132"/>
              <a:gd name="connsiteX4" fmla="*/ 1352282 w 1352282"/>
              <a:gd name="connsiteY4" fmla="*/ 834980 h 925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52282" h="925132">
                <a:moveTo>
                  <a:pt x="0" y="925132"/>
                </a:moveTo>
                <a:cubicBezTo>
                  <a:pt x="54735" y="716923"/>
                  <a:pt x="109471" y="508715"/>
                  <a:pt x="206062" y="358462"/>
                </a:cubicBezTo>
                <a:cubicBezTo>
                  <a:pt x="302653" y="208209"/>
                  <a:pt x="435735" y="47222"/>
                  <a:pt x="579549" y="23611"/>
                </a:cubicBezTo>
                <a:cubicBezTo>
                  <a:pt x="723363" y="0"/>
                  <a:pt x="940158" y="81566"/>
                  <a:pt x="1068947" y="216794"/>
                </a:cubicBezTo>
                <a:cubicBezTo>
                  <a:pt x="1197736" y="352022"/>
                  <a:pt x="1275009" y="593501"/>
                  <a:pt x="1352282" y="834980"/>
                </a:cubicBezTo>
              </a:path>
            </a:pathLst>
          </a:custGeom>
          <a:ln w="254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93" name="Freeform 92"/>
          <p:cNvSpPr/>
          <p:nvPr/>
        </p:nvSpPr>
        <p:spPr>
          <a:xfrm>
            <a:off x="5562600" y="1828800"/>
            <a:ext cx="1352550" cy="925513"/>
          </a:xfrm>
          <a:custGeom>
            <a:avLst/>
            <a:gdLst>
              <a:gd name="connsiteX0" fmla="*/ 0 w 1352282"/>
              <a:gd name="connsiteY0" fmla="*/ 925132 h 925132"/>
              <a:gd name="connsiteX1" fmla="*/ 206062 w 1352282"/>
              <a:gd name="connsiteY1" fmla="*/ 358462 h 925132"/>
              <a:gd name="connsiteX2" fmla="*/ 579549 w 1352282"/>
              <a:gd name="connsiteY2" fmla="*/ 23611 h 925132"/>
              <a:gd name="connsiteX3" fmla="*/ 1068947 w 1352282"/>
              <a:gd name="connsiteY3" fmla="*/ 216794 h 925132"/>
              <a:gd name="connsiteX4" fmla="*/ 1352282 w 1352282"/>
              <a:gd name="connsiteY4" fmla="*/ 834980 h 925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52282" h="925132">
                <a:moveTo>
                  <a:pt x="0" y="925132"/>
                </a:moveTo>
                <a:cubicBezTo>
                  <a:pt x="54735" y="716923"/>
                  <a:pt x="109471" y="508715"/>
                  <a:pt x="206062" y="358462"/>
                </a:cubicBezTo>
                <a:cubicBezTo>
                  <a:pt x="302653" y="208209"/>
                  <a:pt x="435735" y="47222"/>
                  <a:pt x="579549" y="23611"/>
                </a:cubicBezTo>
                <a:cubicBezTo>
                  <a:pt x="723363" y="0"/>
                  <a:pt x="940158" y="81566"/>
                  <a:pt x="1068947" y="216794"/>
                </a:cubicBezTo>
                <a:cubicBezTo>
                  <a:pt x="1197736" y="352022"/>
                  <a:pt x="1275009" y="593501"/>
                  <a:pt x="1352282" y="834980"/>
                </a:cubicBezTo>
              </a:path>
            </a:pathLst>
          </a:cu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97" name="TextBox 3"/>
          <p:cNvSpPr txBox="1">
            <a:spLocks noChangeArrowheads="1"/>
          </p:cNvSpPr>
          <p:nvPr/>
        </p:nvSpPr>
        <p:spPr bwMode="auto">
          <a:xfrm>
            <a:off x="6400800" y="3652838"/>
            <a:ext cx="1524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2400" dirty="0">
                <a:solidFill>
                  <a:srgbClr val="FF0000"/>
                </a:solidFill>
                <a:latin typeface="Symbol" pitchFamily="18" charset="2"/>
              </a:rPr>
              <a:t>n</a:t>
            </a:r>
            <a:r>
              <a:rPr lang="en-US" sz="2400" dirty="0">
                <a:solidFill>
                  <a:srgbClr val="FF0000"/>
                </a:solidFill>
                <a:latin typeface="Arial" charset="0"/>
              </a:rPr>
              <a:t>F</a:t>
            </a:r>
            <a:r>
              <a:rPr lang="en-US" sz="2400" baseline="-25000" dirty="0">
                <a:solidFill>
                  <a:srgbClr val="FF0000"/>
                </a:solidFill>
                <a:latin typeface="Symbol" pitchFamily="18" charset="2"/>
              </a:rPr>
              <a:t>n</a:t>
            </a:r>
            <a:r>
              <a:rPr lang="en-US" sz="2400" baseline="30000" dirty="0">
                <a:solidFill>
                  <a:srgbClr val="FF0000"/>
                </a:solidFill>
              </a:rPr>
              <a:t>pk</a:t>
            </a:r>
            <a:r>
              <a:rPr lang="en-US" sz="2400" baseline="30000" dirty="0">
                <a:solidFill>
                  <a:srgbClr val="FF0000"/>
                </a:solidFill>
                <a:latin typeface="Symbol" pitchFamily="18" charset="2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Symbol" pitchFamily="18" charset="2"/>
              </a:rPr>
              <a:t>~</a:t>
            </a:r>
          </a:p>
        </p:txBody>
      </p:sp>
      <p:sp>
        <p:nvSpPr>
          <p:cNvPr id="98" name="TextBox 3"/>
          <p:cNvSpPr txBox="1">
            <a:spLocks noChangeArrowheads="1"/>
          </p:cNvSpPr>
          <p:nvPr/>
        </p:nvSpPr>
        <p:spPr bwMode="auto">
          <a:xfrm>
            <a:off x="7696200" y="3424238"/>
            <a:ext cx="762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L      </a:t>
            </a:r>
            <a:endParaRPr lang="en-US" altLang="en-US" sz="2400" baseline="-25000">
              <a:solidFill>
                <a:srgbClr val="FF0000"/>
              </a:solidFill>
              <a:latin typeface="Symbol" panose="05050102010706020507" pitchFamily="18" charset="2"/>
            </a:endParaRPr>
          </a:p>
        </p:txBody>
      </p:sp>
      <p:sp>
        <p:nvSpPr>
          <p:cNvPr id="99" name="TextBox 3"/>
          <p:cNvSpPr txBox="1">
            <a:spLocks noChangeArrowheads="1"/>
          </p:cNvSpPr>
          <p:nvPr/>
        </p:nvSpPr>
        <p:spPr bwMode="auto">
          <a:xfrm>
            <a:off x="7391400" y="3881438"/>
            <a:ext cx="1600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4</a:t>
            </a:r>
            <a:r>
              <a:rPr lang="en-US" altLang="en-US" sz="2400">
                <a:solidFill>
                  <a:srgbClr val="FF0000"/>
                </a:solidFill>
                <a:latin typeface="Symbol" panose="05050102010706020507" pitchFamily="18" charset="2"/>
              </a:rPr>
              <a:t>p </a:t>
            </a:r>
            <a:r>
              <a:rPr lang="en-US" altLang="en-US" sz="2400">
                <a:solidFill>
                  <a:srgbClr val="FF0000"/>
                </a:solidFill>
              </a:rPr>
              <a:t>d</a:t>
            </a:r>
            <a:r>
              <a:rPr lang="en-US" altLang="en-US" sz="2400" baseline="-25000">
                <a:solidFill>
                  <a:srgbClr val="FF0000"/>
                </a:solidFill>
              </a:rPr>
              <a:t>L</a:t>
            </a:r>
            <a:r>
              <a:rPr lang="en-US" altLang="en-US" sz="2400" baseline="30000">
                <a:solidFill>
                  <a:srgbClr val="FF0000"/>
                </a:solidFill>
              </a:rPr>
              <a:t>2</a:t>
            </a:r>
            <a:endParaRPr lang="en-US" altLang="en-US" sz="2400" baseline="30000">
              <a:solidFill>
                <a:srgbClr val="FF0000"/>
              </a:solidFill>
              <a:latin typeface="Symbol" panose="05050102010706020507" pitchFamily="18" charset="2"/>
            </a:endParaRPr>
          </a:p>
        </p:txBody>
      </p:sp>
      <p:sp>
        <p:nvSpPr>
          <p:cNvPr id="100" name="TextBox 3"/>
          <p:cNvSpPr txBox="1">
            <a:spLocks noChangeArrowheads="1"/>
          </p:cNvSpPr>
          <p:nvPr/>
        </p:nvSpPr>
        <p:spPr bwMode="auto">
          <a:xfrm>
            <a:off x="7467600" y="3500438"/>
            <a:ext cx="14478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______      </a:t>
            </a:r>
            <a:endParaRPr lang="en-US" altLang="en-US" sz="2400" baseline="-25000">
              <a:solidFill>
                <a:srgbClr val="FF0000"/>
              </a:solidFill>
              <a:latin typeface="Symbol" panose="05050102010706020507" pitchFamily="18" charset="2"/>
            </a:endParaRPr>
          </a:p>
        </p:txBody>
      </p:sp>
      <p:sp>
        <p:nvSpPr>
          <p:cNvPr id="101" name="TextBox 3"/>
          <p:cNvSpPr txBox="1">
            <a:spLocks noChangeArrowheads="1"/>
          </p:cNvSpPr>
          <p:nvPr/>
        </p:nvSpPr>
        <p:spPr bwMode="auto">
          <a:xfrm>
            <a:off x="5257800" y="5638800"/>
            <a:ext cx="1447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0000"/>
                </a:solidFill>
              </a:rPr>
              <a:t>L </a:t>
            </a:r>
            <a:r>
              <a:rPr lang="en-US" altLang="en-US" sz="2400" dirty="0">
                <a:solidFill>
                  <a:srgbClr val="002060"/>
                </a:solidFill>
              </a:rPr>
              <a:t>~</a:t>
            </a:r>
            <a:r>
              <a:rPr lang="en-US" altLang="en-US" sz="2400" dirty="0">
                <a:solidFill>
                  <a:schemeClr val="accent2"/>
                </a:solidFill>
              </a:rPr>
              <a:t> </a:t>
            </a:r>
            <a:r>
              <a:rPr lang="en-US" altLang="en-US" sz="2400" dirty="0">
                <a:solidFill>
                  <a:srgbClr val="FF0000"/>
                </a:solidFill>
                <a:latin typeface="Symbol" panose="05050102010706020507" pitchFamily="18" charset="2"/>
              </a:rPr>
              <a:t>d</a:t>
            </a:r>
            <a:r>
              <a:rPr lang="en-US" altLang="en-US" sz="2400" baseline="30000" dirty="0">
                <a:solidFill>
                  <a:srgbClr val="FF0000"/>
                </a:solidFill>
              </a:rPr>
              <a:t>4</a:t>
            </a:r>
            <a:r>
              <a:rPr lang="en-US" altLang="en-US" sz="2400" dirty="0">
                <a:solidFill>
                  <a:schemeClr val="accent2"/>
                </a:solidFill>
              </a:rPr>
              <a:t> </a:t>
            </a:r>
            <a:r>
              <a:rPr lang="en-US" altLang="en-US" sz="2400" dirty="0">
                <a:solidFill>
                  <a:srgbClr val="002060"/>
                </a:solidFill>
              </a:rPr>
              <a:t>L’ </a:t>
            </a:r>
            <a:r>
              <a:rPr lang="en-US" altLang="en-US" sz="2400" dirty="0">
                <a:solidFill>
                  <a:schemeClr val="accent2"/>
                </a:solidFill>
              </a:rPr>
              <a:t>     </a:t>
            </a:r>
            <a:endParaRPr lang="en-US" altLang="en-US" sz="2400" baseline="-25000" dirty="0">
              <a:solidFill>
                <a:schemeClr val="accent2"/>
              </a:solidFill>
              <a:latin typeface="Symbol" panose="05050102010706020507" pitchFamily="18" charset="2"/>
            </a:endParaRPr>
          </a:p>
        </p:txBody>
      </p:sp>
      <p:sp>
        <p:nvSpPr>
          <p:cNvPr id="102" name="Rectangle 101"/>
          <p:cNvSpPr/>
          <p:nvPr/>
        </p:nvSpPr>
        <p:spPr>
          <a:xfrm>
            <a:off x="5181600" y="5562600"/>
            <a:ext cx="1600200" cy="6096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214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xfrm>
            <a:off x="1550843" y="528637"/>
            <a:ext cx="5162550" cy="639763"/>
          </a:xfrm>
        </p:spPr>
        <p:txBody>
          <a:bodyPr>
            <a:noAutofit/>
          </a:bodyPr>
          <a:lstStyle/>
          <a:p>
            <a:pPr algn="ctr" eaLnBrk="1" hangingPunct="1">
              <a:buFontTx/>
              <a:buNone/>
            </a:pPr>
            <a:r>
              <a:rPr lang="en-US" altLang="en-US" sz="3600" u="sng" dirty="0" smtClean="0">
                <a:solidFill>
                  <a:srgbClr val="002060"/>
                </a:solidFill>
              </a:rPr>
              <a:t>Superluminal Motion</a:t>
            </a:r>
            <a:endParaRPr lang="en-US" altLang="en-US" sz="3600" dirty="0" smtClean="0">
              <a:solidFill>
                <a:srgbClr val="00206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52600" y="4191000"/>
            <a:ext cx="2362200" cy="6096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496292" y="2521532"/>
            <a:ext cx="1371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2400" dirty="0" err="1">
                <a:solidFill>
                  <a:srgbClr val="002060"/>
                </a:solidFill>
                <a:latin typeface="+mn-lt"/>
                <a:sym typeface="Symbol" pitchFamily="18" charset="2"/>
              </a:rPr>
              <a:t>v</a:t>
            </a:r>
            <a:r>
              <a:rPr lang="en-US" sz="2400" baseline="-25000" dirty="0" err="1">
                <a:solidFill>
                  <a:srgbClr val="002060"/>
                </a:solidFill>
                <a:latin typeface="Symbol" pitchFamily="18" charset="2"/>
                <a:sym typeface="Symbol" pitchFamily="18" charset="2"/>
              </a:rPr>
              <a:t>,</a:t>
            </a:r>
            <a:r>
              <a:rPr lang="en-US" sz="2400" baseline="-25000" dirty="0" err="1">
                <a:solidFill>
                  <a:srgbClr val="002060"/>
                </a:solidFill>
                <a:latin typeface="Arial" charset="0"/>
              </a:rPr>
              <a:t>app</a:t>
            </a:r>
            <a:r>
              <a:rPr lang="en-US" sz="2400" dirty="0">
                <a:solidFill>
                  <a:srgbClr val="002060"/>
                </a:solidFill>
                <a:latin typeface="Arial" charset="0"/>
              </a:rPr>
              <a:t> =       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096492" y="2369132"/>
            <a:ext cx="838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002060"/>
                </a:solidFill>
              </a:rPr>
              <a:t>v </a:t>
            </a:r>
            <a:r>
              <a:rPr lang="en-US" altLang="en-US" sz="2000" dirty="0" err="1">
                <a:solidFill>
                  <a:srgbClr val="002060"/>
                </a:solidFill>
              </a:rPr>
              <a:t>sin</a:t>
            </a:r>
            <a:r>
              <a:rPr lang="en-US" altLang="en-US" sz="2000" dirty="0" err="1">
                <a:solidFill>
                  <a:srgbClr val="002060"/>
                </a:solidFill>
                <a:latin typeface="Symbol" panose="05050102010706020507" pitchFamily="18" charset="2"/>
              </a:rPr>
              <a:t>q</a:t>
            </a:r>
            <a:endParaRPr lang="en-US" altLang="en-US" sz="2000" dirty="0">
              <a:solidFill>
                <a:srgbClr val="002060"/>
              </a:solidFill>
              <a:latin typeface="Symbol" panose="05050102010706020507" pitchFamily="18" charset="2"/>
            </a:endParaRPr>
          </a:p>
        </p:txBody>
      </p:sp>
      <p:cxnSp>
        <p:nvCxnSpPr>
          <p:cNvPr id="10" name="Straight Connector 9"/>
          <p:cNvCxnSpPr>
            <a:endCxn id="7" idx="3"/>
          </p:cNvCxnSpPr>
          <p:nvPr/>
        </p:nvCxnSpPr>
        <p:spPr>
          <a:xfrm rot="10800000" flipV="1">
            <a:off x="2867892" y="2750132"/>
            <a:ext cx="1447800" cy="1588"/>
          </a:xfrm>
          <a:prstGeom prst="line">
            <a:avLst/>
          </a:prstGeom>
          <a:ln w="254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2867892" y="2750132"/>
            <a:ext cx="1371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002060"/>
                </a:solidFill>
              </a:rPr>
              <a:t>1 – </a:t>
            </a:r>
            <a:r>
              <a:rPr lang="en-US" altLang="en-US" sz="2000" dirty="0">
                <a:solidFill>
                  <a:srgbClr val="002060"/>
                </a:solidFill>
                <a:latin typeface="Symbol" panose="05050102010706020507" pitchFamily="18" charset="2"/>
              </a:rPr>
              <a:t>b</a:t>
            </a:r>
            <a:r>
              <a:rPr lang="en-US" altLang="en-US" sz="2000" dirty="0">
                <a:solidFill>
                  <a:srgbClr val="002060"/>
                </a:solidFill>
              </a:rPr>
              <a:t> </a:t>
            </a:r>
            <a:r>
              <a:rPr lang="en-US" altLang="en-US" sz="2000" dirty="0" err="1">
                <a:solidFill>
                  <a:srgbClr val="002060"/>
                </a:solidFill>
              </a:rPr>
              <a:t>cos</a:t>
            </a:r>
            <a:r>
              <a:rPr lang="en-US" altLang="en-US" sz="2000" dirty="0" err="1">
                <a:solidFill>
                  <a:srgbClr val="002060"/>
                </a:solidFill>
                <a:latin typeface="Symbol" panose="05050102010706020507" pitchFamily="18" charset="2"/>
              </a:rPr>
              <a:t>q</a:t>
            </a:r>
            <a:endParaRPr lang="en-US" altLang="en-US" sz="2000" dirty="0">
              <a:solidFill>
                <a:srgbClr val="002060"/>
              </a:solidFill>
              <a:latin typeface="Symbol" panose="05050102010706020507" pitchFamily="18" charset="2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609600" y="3505200"/>
            <a:ext cx="4953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/>
              <a:t>This is maximum for </a:t>
            </a:r>
            <a:r>
              <a:rPr lang="en-US" altLang="en-US" sz="2400" dirty="0">
                <a:latin typeface="Symbol" panose="05050102010706020507" pitchFamily="18" charset="2"/>
              </a:rPr>
              <a:t>b</a:t>
            </a:r>
            <a:r>
              <a:rPr lang="en-US" altLang="en-US" sz="2400" dirty="0"/>
              <a:t> = </a:t>
            </a:r>
            <a:r>
              <a:rPr lang="en-US" altLang="en-US" sz="2400" dirty="0" err="1"/>
              <a:t>cos</a:t>
            </a:r>
            <a:r>
              <a:rPr lang="en-US" altLang="en-US" sz="2400" dirty="0" err="1">
                <a:latin typeface="Symbol" panose="05050102010706020507" pitchFamily="18" charset="2"/>
              </a:rPr>
              <a:t>q</a:t>
            </a:r>
            <a:r>
              <a:rPr lang="en-US" altLang="en-US" sz="2400" dirty="0"/>
              <a:t> =&gt;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752600" y="4248150"/>
            <a:ext cx="2362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err="1">
                <a:solidFill>
                  <a:srgbClr val="002060"/>
                </a:solidFill>
                <a:latin typeface="Symbol" panose="05050102010706020507" pitchFamily="18" charset="2"/>
              </a:rPr>
              <a:t>b</a:t>
            </a:r>
            <a:r>
              <a:rPr lang="en-US" altLang="en-US" sz="2400" baseline="-25000" dirty="0" err="1">
                <a:solidFill>
                  <a:srgbClr val="002060"/>
                </a:solidFill>
                <a:latin typeface="Symbol" panose="05050102010706020507" pitchFamily="18" charset="2"/>
                <a:sym typeface="Symbol" panose="05050102010706020507" pitchFamily="18" charset="2"/>
              </a:rPr>
              <a:t>,</a:t>
            </a:r>
            <a:r>
              <a:rPr lang="en-US" altLang="en-US" sz="2400" baseline="-25000" dirty="0" err="1">
                <a:solidFill>
                  <a:srgbClr val="002060"/>
                </a:solidFill>
              </a:rPr>
              <a:t>app</a:t>
            </a:r>
            <a:r>
              <a:rPr lang="en-US" altLang="en-US" sz="2400" dirty="0">
                <a:solidFill>
                  <a:srgbClr val="002060"/>
                </a:solidFill>
              </a:rPr>
              <a:t> = </a:t>
            </a:r>
            <a:r>
              <a:rPr lang="en-US" altLang="en-US" sz="2400" dirty="0">
                <a:solidFill>
                  <a:srgbClr val="002060"/>
                </a:solidFill>
                <a:latin typeface="Symbol" panose="05050102010706020507" pitchFamily="18" charset="2"/>
              </a:rPr>
              <a:t>Gb</a:t>
            </a:r>
            <a:r>
              <a:rPr lang="en-US" altLang="en-US" sz="2400" dirty="0">
                <a:solidFill>
                  <a:srgbClr val="002060"/>
                </a:solidFill>
              </a:rPr>
              <a:t> ≈ </a:t>
            </a:r>
            <a:r>
              <a:rPr lang="en-US" altLang="en-US" sz="2400" dirty="0">
                <a:solidFill>
                  <a:srgbClr val="002060"/>
                </a:solidFill>
                <a:latin typeface="Symbol" panose="05050102010706020507" pitchFamily="18" charset="2"/>
              </a:rPr>
              <a:t>G</a:t>
            </a:r>
            <a:r>
              <a:rPr lang="en-US" altLang="en-US" sz="2400" dirty="0">
                <a:solidFill>
                  <a:srgbClr val="002060"/>
                </a:solidFill>
              </a:rPr>
              <a:t>        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2057400" y="4191000"/>
            <a:ext cx="8382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>
                <a:solidFill>
                  <a:srgbClr val="002060"/>
                </a:solidFill>
              </a:rPr>
              <a:t>max</a:t>
            </a:r>
            <a:endParaRPr lang="en-US" altLang="en-US" sz="1600" dirty="0">
              <a:solidFill>
                <a:srgbClr val="002060"/>
              </a:solidFill>
              <a:latin typeface="Symbol" panose="05050102010706020507" pitchFamily="18" charset="2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685800" y="5105400"/>
            <a:ext cx="4572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err="1">
                <a:solidFill>
                  <a:srgbClr val="FF0000"/>
                </a:solidFill>
                <a:latin typeface="Symbol" panose="05050102010706020507" pitchFamily="18" charset="2"/>
                <a:sym typeface="Symbol" panose="05050102010706020507" pitchFamily="18" charset="2"/>
              </a:rPr>
              <a:t>b</a:t>
            </a:r>
            <a:r>
              <a:rPr lang="en-US" altLang="en-US" sz="2400" baseline="-25000" dirty="0" err="1">
                <a:solidFill>
                  <a:srgbClr val="FF0000"/>
                </a:solidFill>
                <a:sym typeface="Symbol" panose="05050102010706020507" pitchFamily="18" charset="2"/>
              </a:rPr>
              <a:t>app</a:t>
            </a:r>
            <a:r>
              <a:rPr lang="en-US" altLang="en-US" sz="2400" dirty="0">
                <a:solidFill>
                  <a:srgbClr val="FF0000"/>
                </a:solidFill>
                <a:sym typeface="Symbol" panose="05050102010706020507" pitchFamily="18" charset="2"/>
              </a:rPr>
              <a:t> up to ~ </a:t>
            </a:r>
            <a:r>
              <a:rPr lang="en-US" altLang="en-US" sz="2400" dirty="0" smtClean="0">
                <a:solidFill>
                  <a:srgbClr val="FF0000"/>
                </a:solidFill>
                <a:sym typeface="Symbol" panose="05050102010706020507" pitchFamily="18" charset="2"/>
              </a:rPr>
              <a:t>40 </a:t>
            </a:r>
            <a:r>
              <a:rPr lang="en-US" altLang="en-US" sz="2400" dirty="0">
                <a:solidFill>
                  <a:srgbClr val="FF0000"/>
                </a:solidFill>
                <a:sym typeface="Symbol" panose="05050102010706020507" pitchFamily="18" charset="2"/>
              </a:rPr>
              <a:t>observed</a:t>
            </a:r>
            <a:endParaRPr lang="en-US" altLang="en-US" sz="2400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43523" y="5867400"/>
            <a:ext cx="4391892" cy="4619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2400" dirty="0">
                <a:solidFill>
                  <a:srgbClr val="FF0000"/>
                </a:solidFill>
                <a:latin typeface="Symbol" pitchFamily="18" charset="2"/>
                <a:sym typeface="Symbol"/>
              </a:rPr>
              <a:t>G </a:t>
            </a:r>
            <a:r>
              <a:rPr lang="en-US" sz="2400" dirty="0">
                <a:solidFill>
                  <a:srgbClr val="FF0000"/>
                </a:solidFill>
                <a:latin typeface="Times New Roman"/>
                <a:cs typeface="Times New Roman"/>
                <a:sym typeface="Symbol"/>
              </a:rPr>
              <a:t>≥</a:t>
            </a:r>
            <a:r>
              <a:rPr lang="en-US" sz="2400" dirty="0">
                <a:solidFill>
                  <a:srgbClr val="FF0000"/>
                </a:solidFill>
                <a:latin typeface="+mn-lt"/>
                <a:sym typeface="Symbol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latin typeface="+mn-lt"/>
                <a:sym typeface="Symbol"/>
              </a:rPr>
              <a:t>40 </a:t>
            </a:r>
            <a:r>
              <a:rPr lang="en-US" sz="2400" dirty="0">
                <a:solidFill>
                  <a:srgbClr val="FF0000"/>
                </a:solidFill>
                <a:latin typeface="+mn-lt"/>
                <a:sym typeface="Symbol"/>
              </a:rPr>
              <a:t>at least in some blazars!</a:t>
            </a:r>
            <a:endParaRPr lang="en-US" sz="24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81000" y="5791200"/>
            <a:ext cx="5181600" cy="6096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cxnSp>
        <p:nvCxnSpPr>
          <p:cNvPr id="26" name="Straight Arrow Connector 25"/>
          <p:cNvCxnSpPr/>
          <p:nvPr/>
        </p:nvCxnSpPr>
        <p:spPr>
          <a:xfrm rot="5400000" flipH="1" flipV="1">
            <a:off x="4953001" y="4191000"/>
            <a:ext cx="4724400" cy="3175"/>
          </a:xfrm>
          <a:prstGeom prst="straightConnector1">
            <a:avLst/>
          </a:prstGeom>
          <a:ln w="254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808" name="TextBox 26"/>
          <p:cNvSpPr txBox="1">
            <a:spLocks noChangeArrowheads="1"/>
          </p:cNvSpPr>
          <p:nvPr/>
        </p:nvSpPr>
        <p:spPr bwMode="auto">
          <a:xfrm>
            <a:off x="6629400" y="1371600"/>
            <a:ext cx="1676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chemeClr val="accent2"/>
                </a:solidFill>
              </a:rPr>
              <a:t>To observer</a:t>
            </a:r>
          </a:p>
        </p:txBody>
      </p:sp>
      <p:cxnSp>
        <p:nvCxnSpPr>
          <p:cNvPr id="29" name="Straight Connector 28"/>
          <p:cNvCxnSpPr/>
          <p:nvPr/>
        </p:nvCxnSpPr>
        <p:spPr>
          <a:xfrm rot="5400000" flipH="1" flipV="1">
            <a:off x="6667500" y="4914900"/>
            <a:ext cx="2286000" cy="990600"/>
          </a:xfrm>
          <a:prstGeom prst="line">
            <a:avLst/>
          </a:prstGeom>
          <a:ln w="5080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810" name="TextBox 29"/>
          <p:cNvSpPr txBox="1">
            <a:spLocks noChangeArrowheads="1"/>
          </p:cNvSpPr>
          <p:nvPr/>
        </p:nvSpPr>
        <p:spPr bwMode="auto">
          <a:xfrm rot="-3898735">
            <a:off x="8061325" y="4310063"/>
            <a:ext cx="685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</a:rPr>
              <a:t>Jet</a:t>
            </a:r>
          </a:p>
        </p:txBody>
      </p:sp>
      <p:sp>
        <p:nvSpPr>
          <p:cNvPr id="31" name="Oval 30"/>
          <p:cNvSpPr/>
          <p:nvPr/>
        </p:nvSpPr>
        <p:spPr>
          <a:xfrm>
            <a:off x="7239000" y="64008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8077200" y="46482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4" name="Right Brace 33"/>
          <p:cNvSpPr/>
          <p:nvPr/>
        </p:nvSpPr>
        <p:spPr>
          <a:xfrm rot="1473001">
            <a:off x="7789863" y="4730750"/>
            <a:ext cx="282575" cy="1916113"/>
          </a:xfrm>
          <a:prstGeom prst="rightBrac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3814" name="TextBox 34"/>
          <p:cNvSpPr txBox="1">
            <a:spLocks noChangeArrowheads="1"/>
          </p:cNvSpPr>
          <p:nvPr/>
        </p:nvSpPr>
        <p:spPr bwMode="auto">
          <a:xfrm>
            <a:off x="8001000" y="5562600"/>
            <a:ext cx="685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v </a:t>
            </a:r>
            <a:r>
              <a:rPr lang="en-US" altLang="en-US" sz="2000">
                <a:latin typeface="Symbol" panose="05050102010706020507" pitchFamily="18" charset="2"/>
              </a:rPr>
              <a:t>D</a:t>
            </a:r>
            <a:r>
              <a:rPr lang="en-US" altLang="en-US" sz="2000"/>
              <a:t>t</a:t>
            </a:r>
          </a:p>
        </p:txBody>
      </p:sp>
      <p:cxnSp>
        <p:nvCxnSpPr>
          <p:cNvPr id="37" name="Straight Connector 36"/>
          <p:cNvCxnSpPr/>
          <p:nvPr/>
        </p:nvCxnSpPr>
        <p:spPr>
          <a:xfrm>
            <a:off x="7315200" y="4648200"/>
            <a:ext cx="762000" cy="1588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ight Brace 38"/>
          <p:cNvSpPr/>
          <p:nvPr/>
        </p:nvSpPr>
        <p:spPr>
          <a:xfrm rot="16200000">
            <a:off x="7505700" y="4076700"/>
            <a:ext cx="381000" cy="762000"/>
          </a:xfrm>
          <a:prstGeom prst="rightBrac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3817" name="TextBox 39"/>
          <p:cNvSpPr txBox="1">
            <a:spLocks noChangeArrowheads="1"/>
          </p:cNvSpPr>
          <p:nvPr/>
        </p:nvSpPr>
        <p:spPr bwMode="auto">
          <a:xfrm>
            <a:off x="7315200" y="3886200"/>
            <a:ext cx="1143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v </a:t>
            </a:r>
            <a:r>
              <a:rPr lang="en-US" altLang="en-US" sz="2000">
                <a:latin typeface="Symbol" panose="05050102010706020507" pitchFamily="18" charset="2"/>
              </a:rPr>
              <a:t>D</a:t>
            </a:r>
            <a:r>
              <a:rPr lang="en-US" altLang="en-US" sz="2000"/>
              <a:t>t sin</a:t>
            </a:r>
            <a:r>
              <a:rPr lang="en-US" altLang="en-US" sz="2000">
                <a:latin typeface="Symbol" panose="05050102010706020507" pitchFamily="18" charset="2"/>
              </a:rPr>
              <a:t>q</a:t>
            </a:r>
          </a:p>
        </p:txBody>
      </p:sp>
      <p:sp>
        <p:nvSpPr>
          <p:cNvPr id="33818" name="TextBox 40"/>
          <p:cNvSpPr txBox="1">
            <a:spLocks noChangeArrowheads="1"/>
          </p:cNvSpPr>
          <p:nvPr/>
        </p:nvSpPr>
        <p:spPr bwMode="auto">
          <a:xfrm rot="-5400000">
            <a:off x="5972175" y="5286375"/>
            <a:ext cx="1371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</a:rPr>
              <a:t>v </a:t>
            </a:r>
            <a:r>
              <a:rPr lang="en-US" altLang="en-US" sz="2000">
                <a:solidFill>
                  <a:srgbClr val="FF0000"/>
                </a:solidFill>
                <a:latin typeface="Symbol" panose="05050102010706020507" pitchFamily="18" charset="2"/>
              </a:rPr>
              <a:t>D</a:t>
            </a:r>
            <a:r>
              <a:rPr lang="en-US" altLang="en-US" sz="2000">
                <a:solidFill>
                  <a:srgbClr val="FF0000"/>
                </a:solidFill>
              </a:rPr>
              <a:t>t cos</a:t>
            </a:r>
            <a:r>
              <a:rPr lang="en-US" altLang="en-US" sz="2000">
                <a:solidFill>
                  <a:srgbClr val="FF0000"/>
                </a:solidFill>
                <a:latin typeface="Symbol" panose="05050102010706020507" pitchFamily="18" charset="2"/>
              </a:rPr>
              <a:t>q</a:t>
            </a:r>
          </a:p>
        </p:txBody>
      </p:sp>
      <p:sp>
        <p:nvSpPr>
          <p:cNvPr id="42" name="Left Brace 41"/>
          <p:cNvSpPr/>
          <p:nvPr/>
        </p:nvSpPr>
        <p:spPr>
          <a:xfrm>
            <a:off x="6934200" y="4648200"/>
            <a:ext cx="381000" cy="1752600"/>
          </a:xfrm>
          <a:prstGeom prst="leftBrac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43" name="TextBox 42"/>
          <p:cNvSpPr txBox="1">
            <a:spLocks noChangeArrowheads="1"/>
          </p:cNvSpPr>
          <p:nvPr/>
        </p:nvSpPr>
        <p:spPr bwMode="auto">
          <a:xfrm>
            <a:off x="1572492" y="1759532"/>
            <a:ext cx="3276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err="1">
                <a:solidFill>
                  <a:srgbClr val="002060"/>
                </a:solidFill>
                <a:latin typeface="Symbol" panose="05050102010706020507" pitchFamily="18" charset="2"/>
              </a:rPr>
              <a:t>D</a:t>
            </a:r>
            <a:r>
              <a:rPr lang="en-US" altLang="en-US" sz="2400" dirty="0" err="1">
                <a:solidFill>
                  <a:srgbClr val="002060"/>
                </a:solidFill>
              </a:rPr>
              <a:t>t</a:t>
            </a:r>
            <a:r>
              <a:rPr lang="en-US" altLang="en-US" sz="2400" baseline="-25000" dirty="0" err="1">
                <a:solidFill>
                  <a:srgbClr val="002060"/>
                </a:solidFill>
              </a:rPr>
              <a:t>obs</a:t>
            </a:r>
            <a:r>
              <a:rPr lang="en-US" altLang="en-US" sz="2400" dirty="0">
                <a:solidFill>
                  <a:srgbClr val="002060"/>
                </a:solidFill>
              </a:rPr>
              <a:t> = </a:t>
            </a:r>
            <a:r>
              <a:rPr lang="en-US" altLang="en-US" sz="2400" dirty="0">
                <a:solidFill>
                  <a:srgbClr val="002060"/>
                </a:solidFill>
                <a:latin typeface="Symbol" panose="05050102010706020507" pitchFamily="18" charset="2"/>
              </a:rPr>
              <a:t>D</a:t>
            </a:r>
            <a:r>
              <a:rPr lang="en-US" altLang="en-US" sz="2400" dirty="0">
                <a:solidFill>
                  <a:srgbClr val="002060"/>
                </a:solidFill>
              </a:rPr>
              <a:t>t (1 – </a:t>
            </a:r>
            <a:r>
              <a:rPr lang="en-US" altLang="en-US" sz="2400" dirty="0">
                <a:solidFill>
                  <a:srgbClr val="002060"/>
                </a:solidFill>
                <a:latin typeface="Symbol" panose="05050102010706020507" pitchFamily="18" charset="2"/>
              </a:rPr>
              <a:t>b</a:t>
            </a:r>
            <a:r>
              <a:rPr lang="en-US" altLang="en-US" sz="2400" dirty="0">
                <a:solidFill>
                  <a:srgbClr val="002060"/>
                </a:solidFill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</a:rPr>
              <a:t>cos</a:t>
            </a:r>
            <a:r>
              <a:rPr lang="en-US" altLang="en-US" sz="2400" dirty="0" err="1">
                <a:solidFill>
                  <a:srgbClr val="002060"/>
                </a:solidFill>
                <a:latin typeface="Symbol" panose="05050102010706020507" pitchFamily="18" charset="2"/>
              </a:rPr>
              <a:t>q</a:t>
            </a:r>
            <a:r>
              <a:rPr lang="en-US" altLang="en-US" sz="2400" dirty="0">
                <a:solidFill>
                  <a:srgbClr val="002060"/>
                </a:solidFill>
              </a:rPr>
              <a:t>)</a:t>
            </a:r>
          </a:p>
        </p:txBody>
      </p:sp>
      <p:sp>
        <p:nvSpPr>
          <p:cNvPr id="44" name="Rectangle 43"/>
          <p:cNvSpPr/>
          <p:nvPr/>
        </p:nvSpPr>
        <p:spPr>
          <a:xfrm>
            <a:off x="1572492" y="2369132"/>
            <a:ext cx="2971800" cy="8382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3822" name="TextBox 44"/>
          <p:cNvSpPr txBox="1">
            <a:spLocks noChangeArrowheads="1"/>
          </p:cNvSpPr>
          <p:nvPr/>
        </p:nvSpPr>
        <p:spPr bwMode="auto">
          <a:xfrm>
            <a:off x="7315200" y="5391150"/>
            <a:ext cx="304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  <a:latin typeface="Symbol" panose="05050102010706020507" pitchFamily="18" charset="2"/>
              </a:rPr>
              <a:t>q</a:t>
            </a:r>
          </a:p>
        </p:txBody>
      </p:sp>
      <p:sp>
        <p:nvSpPr>
          <p:cNvPr id="47" name="Freeform 46"/>
          <p:cNvSpPr/>
          <p:nvPr/>
        </p:nvSpPr>
        <p:spPr>
          <a:xfrm>
            <a:off x="7315200" y="5267325"/>
            <a:ext cx="488950" cy="90488"/>
          </a:xfrm>
          <a:custGeom>
            <a:avLst/>
            <a:gdLst>
              <a:gd name="connsiteX0" fmla="*/ 0 w 489397"/>
              <a:gd name="connsiteY0" fmla="*/ 0 h 90152"/>
              <a:gd name="connsiteX1" fmla="*/ 193183 w 489397"/>
              <a:gd name="connsiteY1" fmla="*/ 25758 h 90152"/>
              <a:gd name="connsiteX2" fmla="*/ 489397 w 489397"/>
              <a:gd name="connsiteY2" fmla="*/ 90152 h 90152"/>
              <a:gd name="connsiteX0" fmla="*/ 0 w 489397"/>
              <a:gd name="connsiteY0" fmla="*/ 0 h 90152"/>
              <a:gd name="connsiteX1" fmla="*/ 193183 w 489397"/>
              <a:gd name="connsiteY1" fmla="*/ 25758 h 90152"/>
              <a:gd name="connsiteX2" fmla="*/ 489397 w 489397"/>
              <a:gd name="connsiteY2" fmla="*/ 90152 h 90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89397" h="90152">
                <a:moveTo>
                  <a:pt x="0" y="0"/>
                </a:moveTo>
                <a:cubicBezTo>
                  <a:pt x="55808" y="5366"/>
                  <a:pt x="203916" y="20392"/>
                  <a:pt x="193183" y="25758"/>
                </a:cubicBezTo>
                <a:cubicBezTo>
                  <a:pt x="274749" y="40783"/>
                  <a:pt x="382073" y="65467"/>
                  <a:pt x="489397" y="90152"/>
                </a:cubicBezTo>
              </a:path>
            </a:pathLst>
          </a:cu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3824" name="TextBox 35"/>
          <p:cNvSpPr txBox="1">
            <a:spLocks noChangeArrowheads="1"/>
          </p:cNvSpPr>
          <p:nvPr/>
        </p:nvSpPr>
        <p:spPr bwMode="auto">
          <a:xfrm>
            <a:off x="5486400" y="1981200"/>
            <a:ext cx="1600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Symbol" panose="05050102010706020507" pitchFamily="18" charset="2"/>
              </a:rPr>
              <a:t>G</a:t>
            </a:r>
            <a:r>
              <a:rPr lang="en-US" altLang="en-US" sz="1800"/>
              <a:t> = (1 – </a:t>
            </a:r>
            <a:r>
              <a:rPr lang="en-US" altLang="en-US" sz="1800">
                <a:latin typeface="Symbol" panose="05050102010706020507" pitchFamily="18" charset="2"/>
              </a:rPr>
              <a:t>b</a:t>
            </a:r>
            <a:r>
              <a:rPr lang="en-US" altLang="en-US" sz="1800" baseline="30000"/>
              <a:t>2</a:t>
            </a:r>
            <a:r>
              <a:rPr lang="en-US" altLang="en-US" sz="1800"/>
              <a:t>)</a:t>
            </a:r>
            <a:r>
              <a:rPr lang="en-US" altLang="en-US" sz="1800" baseline="30000"/>
              <a:t>-1/2</a:t>
            </a:r>
          </a:p>
        </p:txBody>
      </p:sp>
      <p:sp>
        <p:nvSpPr>
          <p:cNvPr id="33825" name="TextBox 37"/>
          <p:cNvSpPr txBox="1">
            <a:spLocks noChangeArrowheads="1"/>
          </p:cNvSpPr>
          <p:nvPr/>
        </p:nvSpPr>
        <p:spPr bwMode="auto">
          <a:xfrm>
            <a:off x="5791200" y="2438400"/>
            <a:ext cx="990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Symbol" panose="05050102010706020507" pitchFamily="18" charset="2"/>
              </a:rPr>
              <a:t>b</a:t>
            </a:r>
            <a:r>
              <a:rPr lang="en-US" altLang="en-US" sz="1800"/>
              <a:t> = v/c</a:t>
            </a:r>
            <a:endParaRPr lang="en-US" altLang="en-US" sz="1800" baseline="30000"/>
          </a:p>
        </p:txBody>
      </p:sp>
    </p:spTree>
    <p:extLst>
      <p:ext uri="{BB962C8B-B14F-4D97-AF65-F5344CB8AC3E}">
        <p14:creationId xmlns:p14="http://schemas.microsoft.com/office/powerpoint/2010/main" val="4041048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8" grpId="0"/>
      <p:bldP spid="12" grpId="0"/>
      <p:bldP spid="13" grpId="0"/>
      <p:bldP spid="14" grpId="0"/>
      <p:bldP spid="15" grpId="0"/>
      <p:bldP spid="18" grpId="0"/>
      <p:bldP spid="19" grpId="0"/>
      <p:bldP spid="20" grpId="0" animBg="1"/>
      <p:bldP spid="4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1" descr="Oct08ECfit_z0.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35138"/>
            <a:ext cx="4953000" cy="3827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8" descr="SED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1988" y="1524000"/>
            <a:ext cx="4900612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Title 1"/>
          <p:cNvSpPr>
            <a:spLocks noGrp="1"/>
          </p:cNvSpPr>
          <p:nvPr>
            <p:ph type="title"/>
          </p:nvPr>
        </p:nvSpPr>
        <p:spPr>
          <a:xfrm>
            <a:off x="1371600" y="274638"/>
            <a:ext cx="6934200" cy="1325562"/>
          </a:xfrm>
        </p:spPr>
        <p:txBody>
          <a:bodyPr/>
          <a:lstStyle/>
          <a:p>
            <a:pPr algn="ctr" eaLnBrk="1" hangingPunct="1"/>
            <a:r>
              <a:rPr lang="en-US" altLang="en-US" u="sng" dirty="0" smtClean="0">
                <a:solidFill>
                  <a:srgbClr val="002060"/>
                </a:solidFill>
              </a:rPr>
              <a:t>Blazar Spectral Energy Distributions (SEDs)</a:t>
            </a:r>
          </a:p>
        </p:txBody>
      </p:sp>
      <p:sp>
        <p:nvSpPr>
          <p:cNvPr id="20485" name="TextBox 9"/>
          <p:cNvSpPr txBox="1">
            <a:spLocks noChangeArrowheads="1"/>
          </p:cNvSpPr>
          <p:nvPr/>
        </p:nvSpPr>
        <p:spPr bwMode="auto">
          <a:xfrm>
            <a:off x="533400" y="5562600"/>
            <a:ext cx="3657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0000"/>
                </a:solidFill>
              </a:rPr>
              <a:t>Non-thermal spectra with two broad bumps: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105400" y="5562600"/>
            <a:ext cx="4038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altLang="en-US" sz="1800" dirty="0">
                <a:solidFill>
                  <a:srgbClr val="FF0000"/>
                </a:solidFill>
              </a:rPr>
              <a:t> Low-energy </a:t>
            </a:r>
            <a:r>
              <a:rPr lang="en-US" altLang="en-US" sz="1800" dirty="0" smtClean="0">
                <a:solidFill>
                  <a:srgbClr val="FF0000"/>
                </a:solidFill>
              </a:rPr>
              <a:t>(electron </a:t>
            </a:r>
            <a:r>
              <a:rPr lang="en-US" altLang="en-US" sz="1800" dirty="0">
                <a:solidFill>
                  <a:srgbClr val="FF0000"/>
                </a:solidFill>
              </a:rPr>
              <a:t>synchrotron):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FF0000"/>
                </a:solidFill>
              </a:rPr>
              <a:t>radio-IR-optical(-UV-X-rays)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rot="10800000">
            <a:off x="1828800" y="3048000"/>
            <a:ext cx="3429000" cy="25908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5400000" flipH="1" flipV="1">
            <a:off x="4610100" y="4229100"/>
            <a:ext cx="2133600" cy="6858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4343400" y="6248400"/>
            <a:ext cx="4038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altLang="en-US" sz="1800">
                <a:solidFill>
                  <a:srgbClr val="00B050"/>
                </a:solidFill>
              </a:rPr>
              <a:t> High-energy (X-ray – </a:t>
            </a:r>
            <a:r>
              <a:rPr lang="en-US" altLang="en-US" sz="1800">
                <a:solidFill>
                  <a:srgbClr val="00B050"/>
                </a:solidFill>
                <a:latin typeface="Symbol" panose="05050102010706020507" pitchFamily="18" charset="2"/>
              </a:rPr>
              <a:t>g</a:t>
            </a:r>
            <a:r>
              <a:rPr lang="en-US" altLang="en-US" sz="1800">
                <a:solidFill>
                  <a:srgbClr val="00B050"/>
                </a:solidFill>
              </a:rPr>
              <a:t>-rays)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 rot="16200000" flipV="1">
            <a:off x="2667000" y="4038600"/>
            <a:ext cx="3429000" cy="990600"/>
          </a:xfrm>
          <a:prstGeom prst="straightConnector1">
            <a:avLst/>
          </a:prstGeom>
          <a:ln w="190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rot="5400000" flipH="1" flipV="1">
            <a:off x="4800600" y="3276600"/>
            <a:ext cx="3124200" cy="2819400"/>
          </a:xfrm>
          <a:prstGeom prst="straightConnector1">
            <a:avLst/>
          </a:prstGeom>
          <a:ln w="190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92" name="TextBox 16"/>
          <p:cNvSpPr txBox="1">
            <a:spLocks noChangeArrowheads="1"/>
          </p:cNvSpPr>
          <p:nvPr/>
        </p:nvSpPr>
        <p:spPr bwMode="auto">
          <a:xfrm>
            <a:off x="1981200" y="1947863"/>
            <a:ext cx="8382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chemeClr val="tx2"/>
                </a:solidFill>
              </a:rPr>
              <a:t>3C66A</a:t>
            </a:r>
          </a:p>
        </p:txBody>
      </p:sp>
    </p:spTree>
    <p:extLst>
      <p:ext uri="{BB962C8B-B14F-4D97-AF65-F5344CB8AC3E}">
        <p14:creationId xmlns:p14="http://schemas.microsoft.com/office/powerpoint/2010/main" val="297336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pPr algn="ctr" eaLnBrk="1" hangingPunct="1"/>
            <a:r>
              <a:rPr lang="en-US" altLang="en-US" u="sng" dirty="0" smtClean="0">
                <a:solidFill>
                  <a:srgbClr val="FFFF00"/>
                </a:solidFill>
              </a:rPr>
              <a:t>Blazar Models</a:t>
            </a:r>
          </a:p>
        </p:txBody>
      </p:sp>
      <p:pic>
        <p:nvPicPr>
          <p:cNvPr id="27651" name="Picture 4" descr="agn_model_up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22525" y="1728788"/>
            <a:ext cx="4435475" cy="4900612"/>
          </a:xfrm>
          <a:noFill/>
        </p:spPr>
      </p:pic>
      <p:sp>
        <p:nvSpPr>
          <p:cNvPr id="11272" name="Line 8"/>
          <p:cNvSpPr>
            <a:spLocks noChangeShapeType="1"/>
          </p:cNvSpPr>
          <p:nvPr/>
        </p:nvSpPr>
        <p:spPr bwMode="auto">
          <a:xfrm flipH="1" flipV="1">
            <a:off x="3200400" y="1524000"/>
            <a:ext cx="1066800" cy="18288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ZA"/>
          </a:p>
        </p:txBody>
      </p:sp>
      <p:sp>
        <p:nvSpPr>
          <p:cNvPr id="11273" name="Text Box 9"/>
          <p:cNvSpPr txBox="1">
            <a:spLocks noChangeArrowheads="1"/>
          </p:cNvSpPr>
          <p:nvPr/>
        </p:nvSpPr>
        <p:spPr bwMode="auto">
          <a:xfrm>
            <a:off x="2362200" y="1143000"/>
            <a:ext cx="419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>
                <a:solidFill>
                  <a:srgbClr val="FFFF00"/>
                </a:solidFill>
              </a:rPr>
              <a:t>Relativistic jet outflow with </a:t>
            </a:r>
            <a:r>
              <a:rPr lang="en-US" altLang="en-US" sz="2000">
                <a:solidFill>
                  <a:srgbClr val="FFFF00"/>
                </a:solidFill>
                <a:latin typeface="Symbol" panose="05050102010706020507" pitchFamily="18" charset="2"/>
              </a:rPr>
              <a:t>G</a:t>
            </a:r>
            <a:r>
              <a:rPr lang="en-US" altLang="en-US" sz="2000">
                <a:solidFill>
                  <a:srgbClr val="FFFF00"/>
                </a:solidFill>
              </a:rPr>
              <a:t> </a:t>
            </a:r>
            <a:r>
              <a:rPr lang="en-US" altLang="en-US" sz="2000">
                <a:solidFill>
                  <a:srgbClr val="FFFF00"/>
                </a:solidFill>
                <a:cs typeface="Arial" panose="020B0604020202020204" pitchFamily="34" charset="0"/>
              </a:rPr>
              <a:t>≈ 10</a:t>
            </a:r>
          </a:p>
        </p:txBody>
      </p:sp>
      <p:sp>
        <p:nvSpPr>
          <p:cNvPr id="11274" name="Text Box 10"/>
          <p:cNvSpPr txBox="1">
            <a:spLocks noChangeArrowheads="1"/>
          </p:cNvSpPr>
          <p:nvPr/>
        </p:nvSpPr>
        <p:spPr bwMode="auto">
          <a:xfrm>
            <a:off x="396875" y="2507670"/>
            <a:ext cx="19050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000">
                <a:solidFill>
                  <a:srgbClr val="FFFF00"/>
                </a:solidFill>
              </a:rPr>
              <a:t>Injection, acceleration of ultrarelativistic electrons</a:t>
            </a:r>
          </a:p>
        </p:txBody>
      </p:sp>
      <p:sp>
        <p:nvSpPr>
          <p:cNvPr id="11275" name="Line 11"/>
          <p:cNvSpPr>
            <a:spLocks noChangeShapeType="1"/>
          </p:cNvSpPr>
          <p:nvPr/>
        </p:nvSpPr>
        <p:spPr bwMode="auto">
          <a:xfrm flipH="1">
            <a:off x="2073274" y="3581399"/>
            <a:ext cx="2346325" cy="313745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ZA"/>
          </a:p>
        </p:txBody>
      </p:sp>
      <p:sp>
        <p:nvSpPr>
          <p:cNvPr id="11276" name="Line 12"/>
          <p:cNvSpPr>
            <a:spLocks noChangeShapeType="1"/>
          </p:cNvSpPr>
          <p:nvPr/>
        </p:nvSpPr>
        <p:spPr bwMode="auto">
          <a:xfrm flipV="1">
            <a:off x="701675" y="3955470"/>
            <a:ext cx="0" cy="12954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ZA"/>
          </a:p>
        </p:txBody>
      </p:sp>
      <p:sp>
        <p:nvSpPr>
          <p:cNvPr id="11277" name="Line 13"/>
          <p:cNvSpPr>
            <a:spLocks noChangeShapeType="1"/>
          </p:cNvSpPr>
          <p:nvPr/>
        </p:nvSpPr>
        <p:spPr bwMode="auto">
          <a:xfrm>
            <a:off x="701675" y="5250870"/>
            <a:ext cx="1524000" cy="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ZA"/>
          </a:p>
        </p:txBody>
      </p:sp>
      <p:sp>
        <p:nvSpPr>
          <p:cNvPr id="11279" name="Line 15"/>
          <p:cNvSpPr>
            <a:spLocks noChangeShapeType="1"/>
          </p:cNvSpPr>
          <p:nvPr/>
        </p:nvSpPr>
        <p:spPr bwMode="auto">
          <a:xfrm flipV="1">
            <a:off x="1006475" y="4336470"/>
            <a:ext cx="0" cy="9144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ZA"/>
          </a:p>
        </p:txBody>
      </p:sp>
      <p:sp>
        <p:nvSpPr>
          <p:cNvPr id="11280" name="Line 16"/>
          <p:cNvSpPr>
            <a:spLocks noChangeShapeType="1"/>
          </p:cNvSpPr>
          <p:nvPr/>
        </p:nvSpPr>
        <p:spPr bwMode="auto">
          <a:xfrm>
            <a:off x="1006475" y="4336470"/>
            <a:ext cx="838200" cy="6096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ZA"/>
          </a:p>
        </p:txBody>
      </p:sp>
      <p:sp>
        <p:nvSpPr>
          <p:cNvPr id="11281" name="Line 17"/>
          <p:cNvSpPr>
            <a:spLocks noChangeShapeType="1"/>
          </p:cNvSpPr>
          <p:nvPr/>
        </p:nvSpPr>
        <p:spPr bwMode="auto">
          <a:xfrm>
            <a:off x="1844675" y="4946070"/>
            <a:ext cx="0" cy="3048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ZA"/>
          </a:p>
        </p:txBody>
      </p:sp>
      <p:sp>
        <p:nvSpPr>
          <p:cNvPr id="11282" name="Text Box 18"/>
          <p:cNvSpPr txBox="1">
            <a:spLocks noChangeArrowheads="1"/>
          </p:cNvSpPr>
          <p:nvPr/>
        </p:nvSpPr>
        <p:spPr bwMode="auto">
          <a:xfrm rot="-5400000">
            <a:off x="-106362" y="4290432"/>
            <a:ext cx="1066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>
                <a:solidFill>
                  <a:srgbClr val="FFFF00"/>
                </a:solidFill>
              </a:rPr>
              <a:t>Q</a:t>
            </a:r>
            <a:r>
              <a:rPr lang="en-US" altLang="en-US" sz="2000" baseline="-25000">
                <a:solidFill>
                  <a:srgbClr val="FFFF00"/>
                </a:solidFill>
              </a:rPr>
              <a:t>e</a:t>
            </a:r>
            <a:r>
              <a:rPr lang="en-US" altLang="en-US" sz="2000">
                <a:solidFill>
                  <a:srgbClr val="FFFF00"/>
                </a:solidFill>
              </a:rPr>
              <a:t> (</a:t>
            </a:r>
            <a:r>
              <a:rPr lang="en-US" altLang="en-US" sz="2000">
                <a:solidFill>
                  <a:srgbClr val="FFFF00"/>
                </a:solidFill>
                <a:latin typeface="Symbol" panose="05050102010706020507" pitchFamily="18" charset="2"/>
              </a:rPr>
              <a:t>g</a:t>
            </a:r>
            <a:r>
              <a:rPr lang="en-US" altLang="en-US" sz="2000">
                <a:solidFill>
                  <a:srgbClr val="FFFF00"/>
                </a:solidFill>
              </a:rPr>
              <a:t>,t)</a:t>
            </a:r>
          </a:p>
        </p:txBody>
      </p:sp>
      <p:sp>
        <p:nvSpPr>
          <p:cNvPr id="11284" name="Text Box 20"/>
          <p:cNvSpPr txBox="1">
            <a:spLocks noChangeArrowheads="1"/>
          </p:cNvSpPr>
          <p:nvPr/>
        </p:nvSpPr>
        <p:spPr bwMode="auto">
          <a:xfrm>
            <a:off x="2057400" y="5174670"/>
            <a:ext cx="457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>
                <a:solidFill>
                  <a:srgbClr val="FFFF00"/>
                </a:solidFill>
                <a:latin typeface="Symbol" panose="05050102010706020507" pitchFamily="18" charset="2"/>
              </a:rPr>
              <a:t>g</a:t>
            </a:r>
            <a:endParaRPr lang="en-US" altLang="en-US" sz="2000">
              <a:solidFill>
                <a:srgbClr val="FFFF00"/>
              </a:solidFill>
            </a:endParaRPr>
          </a:p>
        </p:txBody>
      </p:sp>
      <p:sp>
        <p:nvSpPr>
          <p:cNvPr id="11285" name="Line 21"/>
          <p:cNvSpPr>
            <a:spLocks noChangeShapeType="1"/>
          </p:cNvSpPr>
          <p:nvPr/>
        </p:nvSpPr>
        <p:spPr bwMode="auto">
          <a:xfrm flipV="1">
            <a:off x="4343400" y="1295400"/>
            <a:ext cx="2971800" cy="21336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ZA"/>
          </a:p>
        </p:txBody>
      </p:sp>
      <p:sp>
        <p:nvSpPr>
          <p:cNvPr id="11286" name="Text Box 22"/>
          <p:cNvSpPr txBox="1">
            <a:spLocks noChangeArrowheads="1"/>
          </p:cNvSpPr>
          <p:nvPr/>
        </p:nvSpPr>
        <p:spPr bwMode="auto">
          <a:xfrm>
            <a:off x="7010400" y="685800"/>
            <a:ext cx="1905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000">
                <a:solidFill>
                  <a:srgbClr val="FF3300"/>
                </a:solidFill>
              </a:rPr>
              <a:t>Synchrotron emission</a:t>
            </a:r>
          </a:p>
        </p:txBody>
      </p:sp>
      <p:sp>
        <p:nvSpPr>
          <p:cNvPr id="11287" name="Line 23"/>
          <p:cNvSpPr>
            <a:spLocks noChangeShapeType="1"/>
          </p:cNvSpPr>
          <p:nvPr/>
        </p:nvSpPr>
        <p:spPr bwMode="auto">
          <a:xfrm flipV="1">
            <a:off x="7391400" y="1431925"/>
            <a:ext cx="0" cy="12954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ZA"/>
          </a:p>
        </p:txBody>
      </p:sp>
      <p:sp>
        <p:nvSpPr>
          <p:cNvPr id="11288" name="Line 24"/>
          <p:cNvSpPr>
            <a:spLocks noChangeShapeType="1"/>
          </p:cNvSpPr>
          <p:nvPr/>
        </p:nvSpPr>
        <p:spPr bwMode="auto">
          <a:xfrm>
            <a:off x="7391400" y="2727325"/>
            <a:ext cx="1524000" cy="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ZA"/>
          </a:p>
        </p:txBody>
      </p:sp>
      <p:sp>
        <p:nvSpPr>
          <p:cNvPr id="11292" name="Text Box 28"/>
          <p:cNvSpPr txBox="1">
            <a:spLocks noChangeArrowheads="1"/>
          </p:cNvSpPr>
          <p:nvPr/>
        </p:nvSpPr>
        <p:spPr bwMode="auto">
          <a:xfrm rot="-5400000">
            <a:off x="6735763" y="1782762"/>
            <a:ext cx="762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>
                <a:solidFill>
                  <a:srgbClr val="FFFF00"/>
                </a:solidFill>
                <a:latin typeface="Symbol" panose="05050102010706020507" pitchFamily="18" charset="2"/>
              </a:rPr>
              <a:t>n</a:t>
            </a:r>
            <a:r>
              <a:rPr lang="en-US" altLang="en-US" sz="2000">
                <a:solidFill>
                  <a:srgbClr val="FFFF00"/>
                </a:solidFill>
              </a:rPr>
              <a:t>F</a:t>
            </a:r>
            <a:r>
              <a:rPr lang="en-US" altLang="en-US" sz="2000" baseline="-25000">
                <a:solidFill>
                  <a:srgbClr val="FFFF00"/>
                </a:solidFill>
                <a:latin typeface="Symbol" panose="05050102010706020507" pitchFamily="18" charset="2"/>
              </a:rPr>
              <a:t>n</a:t>
            </a:r>
          </a:p>
        </p:txBody>
      </p:sp>
      <p:sp>
        <p:nvSpPr>
          <p:cNvPr id="11293" name="Text Box 29"/>
          <p:cNvSpPr txBox="1">
            <a:spLocks noChangeArrowheads="1"/>
          </p:cNvSpPr>
          <p:nvPr/>
        </p:nvSpPr>
        <p:spPr bwMode="auto">
          <a:xfrm>
            <a:off x="8458200" y="2651125"/>
            <a:ext cx="457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>
                <a:solidFill>
                  <a:srgbClr val="FFFF00"/>
                </a:solidFill>
                <a:latin typeface="Symbol" panose="05050102010706020507" pitchFamily="18" charset="2"/>
              </a:rPr>
              <a:t>n</a:t>
            </a:r>
            <a:endParaRPr lang="en-US" altLang="en-US" sz="2000">
              <a:solidFill>
                <a:srgbClr val="FFFF00"/>
              </a:solidFill>
            </a:endParaRPr>
          </a:p>
        </p:txBody>
      </p:sp>
      <p:sp>
        <p:nvSpPr>
          <p:cNvPr id="11298" name="Freeform 34"/>
          <p:cNvSpPr>
            <a:spLocks/>
          </p:cNvSpPr>
          <p:nvPr/>
        </p:nvSpPr>
        <p:spPr bwMode="auto">
          <a:xfrm>
            <a:off x="7378700" y="1965325"/>
            <a:ext cx="774700" cy="762000"/>
          </a:xfrm>
          <a:custGeom>
            <a:avLst/>
            <a:gdLst>
              <a:gd name="T0" fmla="*/ 2147483646 w 488"/>
              <a:gd name="T1" fmla="*/ 2147483646 h 480"/>
              <a:gd name="T2" fmla="*/ 2147483646 w 488"/>
              <a:gd name="T3" fmla="*/ 2147483646 h 480"/>
              <a:gd name="T4" fmla="*/ 2147483646 w 488"/>
              <a:gd name="T5" fmla="*/ 2147483646 h 480"/>
              <a:gd name="T6" fmla="*/ 2147483646 w 488"/>
              <a:gd name="T7" fmla="*/ 2147483646 h 480"/>
              <a:gd name="T8" fmla="*/ 2147483646 w 488"/>
              <a:gd name="T9" fmla="*/ 0 h 480"/>
              <a:gd name="T10" fmla="*/ 2147483646 w 488"/>
              <a:gd name="T11" fmla="*/ 2147483646 h 480"/>
              <a:gd name="T12" fmla="*/ 2147483646 w 488"/>
              <a:gd name="T13" fmla="*/ 2147483646 h 48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88"/>
              <a:gd name="T22" fmla="*/ 0 h 480"/>
              <a:gd name="T23" fmla="*/ 488 w 488"/>
              <a:gd name="T24" fmla="*/ 480 h 48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88" h="480">
                <a:moveTo>
                  <a:pt x="8" y="480"/>
                </a:moveTo>
                <a:cubicBezTo>
                  <a:pt x="4" y="412"/>
                  <a:pt x="0" y="344"/>
                  <a:pt x="8" y="288"/>
                </a:cubicBezTo>
                <a:cubicBezTo>
                  <a:pt x="16" y="232"/>
                  <a:pt x="32" y="184"/>
                  <a:pt x="56" y="144"/>
                </a:cubicBezTo>
                <a:cubicBezTo>
                  <a:pt x="80" y="104"/>
                  <a:pt x="112" y="72"/>
                  <a:pt x="152" y="48"/>
                </a:cubicBezTo>
                <a:cubicBezTo>
                  <a:pt x="192" y="24"/>
                  <a:pt x="256" y="0"/>
                  <a:pt x="296" y="0"/>
                </a:cubicBezTo>
                <a:cubicBezTo>
                  <a:pt x="336" y="0"/>
                  <a:pt x="360" y="16"/>
                  <a:pt x="392" y="48"/>
                </a:cubicBezTo>
                <a:cubicBezTo>
                  <a:pt x="424" y="80"/>
                  <a:pt x="472" y="168"/>
                  <a:pt x="488" y="192"/>
                </a:cubicBezTo>
              </a:path>
            </a:pathLst>
          </a:custGeom>
          <a:noFill/>
          <a:ln w="28575" cmpd="sng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ZA"/>
          </a:p>
        </p:txBody>
      </p:sp>
      <p:sp>
        <p:nvSpPr>
          <p:cNvPr id="11299" name="Freeform 35"/>
          <p:cNvSpPr>
            <a:spLocks/>
          </p:cNvSpPr>
          <p:nvPr/>
        </p:nvSpPr>
        <p:spPr bwMode="auto">
          <a:xfrm>
            <a:off x="8153400" y="1889125"/>
            <a:ext cx="914400" cy="838200"/>
          </a:xfrm>
          <a:custGeom>
            <a:avLst/>
            <a:gdLst>
              <a:gd name="T0" fmla="*/ 0 w 576"/>
              <a:gd name="T1" fmla="*/ 2147483646 h 528"/>
              <a:gd name="T2" fmla="*/ 2147483646 w 576"/>
              <a:gd name="T3" fmla="*/ 2147483646 h 528"/>
              <a:gd name="T4" fmla="*/ 2147483646 w 576"/>
              <a:gd name="T5" fmla="*/ 2147483646 h 528"/>
              <a:gd name="T6" fmla="*/ 2147483646 w 576"/>
              <a:gd name="T7" fmla="*/ 0 h 528"/>
              <a:gd name="T8" fmla="*/ 2147483646 w 576"/>
              <a:gd name="T9" fmla="*/ 2147483646 h 528"/>
              <a:gd name="T10" fmla="*/ 2147483646 w 576"/>
              <a:gd name="T11" fmla="*/ 2147483646 h 528"/>
              <a:gd name="T12" fmla="*/ 2147483646 w 576"/>
              <a:gd name="T13" fmla="*/ 2147483646 h 52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76"/>
              <a:gd name="T22" fmla="*/ 0 h 528"/>
              <a:gd name="T23" fmla="*/ 576 w 576"/>
              <a:gd name="T24" fmla="*/ 528 h 52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76" h="528">
                <a:moveTo>
                  <a:pt x="0" y="240"/>
                </a:moveTo>
                <a:cubicBezTo>
                  <a:pt x="32" y="208"/>
                  <a:pt x="64" y="176"/>
                  <a:pt x="96" y="144"/>
                </a:cubicBezTo>
                <a:cubicBezTo>
                  <a:pt x="128" y="112"/>
                  <a:pt x="152" y="72"/>
                  <a:pt x="192" y="48"/>
                </a:cubicBezTo>
                <a:cubicBezTo>
                  <a:pt x="232" y="24"/>
                  <a:pt x="296" y="0"/>
                  <a:pt x="336" y="0"/>
                </a:cubicBezTo>
                <a:cubicBezTo>
                  <a:pt x="376" y="0"/>
                  <a:pt x="400" y="0"/>
                  <a:pt x="432" y="48"/>
                </a:cubicBezTo>
                <a:cubicBezTo>
                  <a:pt x="464" y="96"/>
                  <a:pt x="504" y="208"/>
                  <a:pt x="528" y="288"/>
                </a:cubicBezTo>
                <a:cubicBezTo>
                  <a:pt x="552" y="368"/>
                  <a:pt x="564" y="448"/>
                  <a:pt x="576" y="528"/>
                </a:cubicBezTo>
              </a:path>
            </a:pathLst>
          </a:custGeom>
          <a:noFill/>
          <a:ln w="28575" cmpd="sng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ZA"/>
          </a:p>
        </p:txBody>
      </p:sp>
      <p:sp>
        <p:nvSpPr>
          <p:cNvPr id="11300" name="Text Box 36"/>
          <p:cNvSpPr txBox="1">
            <a:spLocks noChangeArrowheads="1"/>
          </p:cNvSpPr>
          <p:nvPr/>
        </p:nvSpPr>
        <p:spPr bwMode="auto">
          <a:xfrm>
            <a:off x="7162800" y="3200400"/>
            <a:ext cx="1905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000">
                <a:solidFill>
                  <a:srgbClr val="FF3300"/>
                </a:solidFill>
              </a:rPr>
              <a:t>Compton emission</a:t>
            </a:r>
          </a:p>
        </p:txBody>
      </p:sp>
      <p:sp>
        <p:nvSpPr>
          <p:cNvPr id="11301" name="Line 37"/>
          <p:cNvSpPr>
            <a:spLocks noChangeShapeType="1"/>
          </p:cNvSpPr>
          <p:nvPr/>
        </p:nvSpPr>
        <p:spPr bwMode="auto">
          <a:xfrm>
            <a:off x="4343400" y="3429000"/>
            <a:ext cx="3124200" cy="3048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ZA"/>
          </a:p>
        </p:txBody>
      </p:sp>
      <p:sp>
        <p:nvSpPr>
          <p:cNvPr id="11302" name="Line 38"/>
          <p:cNvSpPr>
            <a:spLocks noChangeShapeType="1"/>
          </p:cNvSpPr>
          <p:nvPr/>
        </p:nvSpPr>
        <p:spPr bwMode="auto">
          <a:xfrm flipV="1">
            <a:off x="7467600" y="3886200"/>
            <a:ext cx="0" cy="12954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ZA"/>
          </a:p>
        </p:txBody>
      </p:sp>
      <p:sp>
        <p:nvSpPr>
          <p:cNvPr id="11303" name="Line 39"/>
          <p:cNvSpPr>
            <a:spLocks noChangeShapeType="1"/>
          </p:cNvSpPr>
          <p:nvPr/>
        </p:nvSpPr>
        <p:spPr bwMode="auto">
          <a:xfrm>
            <a:off x="7467600" y="5181600"/>
            <a:ext cx="1524000" cy="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ZA"/>
          </a:p>
        </p:txBody>
      </p:sp>
      <p:sp>
        <p:nvSpPr>
          <p:cNvPr id="11304" name="Text Box 40"/>
          <p:cNvSpPr txBox="1">
            <a:spLocks noChangeArrowheads="1"/>
          </p:cNvSpPr>
          <p:nvPr/>
        </p:nvSpPr>
        <p:spPr bwMode="auto">
          <a:xfrm rot="-5400000">
            <a:off x="6811963" y="4373562"/>
            <a:ext cx="762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>
                <a:solidFill>
                  <a:srgbClr val="FFFF00"/>
                </a:solidFill>
                <a:latin typeface="Symbol" panose="05050102010706020507" pitchFamily="18" charset="2"/>
              </a:rPr>
              <a:t>n</a:t>
            </a:r>
            <a:r>
              <a:rPr lang="en-US" altLang="en-US" sz="2000">
                <a:solidFill>
                  <a:srgbClr val="FFFF00"/>
                </a:solidFill>
              </a:rPr>
              <a:t>F</a:t>
            </a:r>
            <a:r>
              <a:rPr lang="en-US" altLang="en-US" sz="2000" baseline="-25000">
                <a:solidFill>
                  <a:srgbClr val="FFFF00"/>
                </a:solidFill>
                <a:latin typeface="Symbol" panose="05050102010706020507" pitchFamily="18" charset="2"/>
              </a:rPr>
              <a:t>n</a:t>
            </a:r>
          </a:p>
        </p:txBody>
      </p:sp>
      <p:sp>
        <p:nvSpPr>
          <p:cNvPr id="11305" name="Text Box 41"/>
          <p:cNvSpPr txBox="1">
            <a:spLocks noChangeArrowheads="1"/>
          </p:cNvSpPr>
          <p:nvPr/>
        </p:nvSpPr>
        <p:spPr bwMode="auto">
          <a:xfrm>
            <a:off x="8534400" y="5105400"/>
            <a:ext cx="457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>
                <a:solidFill>
                  <a:srgbClr val="FFFF00"/>
                </a:solidFill>
                <a:latin typeface="Symbol" panose="05050102010706020507" pitchFamily="18" charset="2"/>
              </a:rPr>
              <a:t>n</a:t>
            </a:r>
            <a:endParaRPr lang="en-US" altLang="en-US" sz="2000">
              <a:solidFill>
                <a:srgbClr val="FFFF00"/>
              </a:solidFill>
            </a:endParaRPr>
          </a:p>
        </p:txBody>
      </p:sp>
      <p:sp>
        <p:nvSpPr>
          <p:cNvPr id="11306" name="Freeform 42"/>
          <p:cNvSpPr>
            <a:spLocks/>
          </p:cNvSpPr>
          <p:nvPr/>
        </p:nvSpPr>
        <p:spPr bwMode="auto">
          <a:xfrm>
            <a:off x="7454900" y="4419600"/>
            <a:ext cx="774700" cy="762000"/>
          </a:xfrm>
          <a:custGeom>
            <a:avLst/>
            <a:gdLst>
              <a:gd name="T0" fmla="*/ 2147483646 w 488"/>
              <a:gd name="T1" fmla="*/ 2147483646 h 480"/>
              <a:gd name="T2" fmla="*/ 2147483646 w 488"/>
              <a:gd name="T3" fmla="*/ 2147483646 h 480"/>
              <a:gd name="T4" fmla="*/ 2147483646 w 488"/>
              <a:gd name="T5" fmla="*/ 2147483646 h 480"/>
              <a:gd name="T6" fmla="*/ 2147483646 w 488"/>
              <a:gd name="T7" fmla="*/ 2147483646 h 480"/>
              <a:gd name="T8" fmla="*/ 2147483646 w 488"/>
              <a:gd name="T9" fmla="*/ 0 h 480"/>
              <a:gd name="T10" fmla="*/ 2147483646 w 488"/>
              <a:gd name="T11" fmla="*/ 2147483646 h 480"/>
              <a:gd name="T12" fmla="*/ 2147483646 w 488"/>
              <a:gd name="T13" fmla="*/ 2147483646 h 48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88"/>
              <a:gd name="T22" fmla="*/ 0 h 480"/>
              <a:gd name="T23" fmla="*/ 488 w 488"/>
              <a:gd name="T24" fmla="*/ 480 h 48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88" h="480">
                <a:moveTo>
                  <a:pt x="8" y="480"/>
                </a:moveTo>
                <a:cubicBezTo>
                  <a:pt x="4" y="412"/>
                  <a:pt x="0" y="344"/>
                  <a:pt x="8" y="288"/>
                </a:cubicBezTo>
                <a:cubicBezTo>
                  <a:pt x="16" y="232"/>
                  <a:pt x="32" y="184"/>
                  <a:pt x="56" y="144"/>
                </a:cubicBezTo>
                <a:cubicBezTo>
                  <a:pt x="80" y="104"/>
                  <a:pt x="112" y="72"/>
                  <a:pt x="152" y="48"/>
                </a:cubicBezTo>
                <a:cubicBezTo>
                  <a:pt x="192" y="24"/>
                  <a:pt x="256" y="0"/>
                  <a:pt x="296" y="0"/>
                </a:cubicBezTo>
                <a:cubicBezTo>
                  <a:pt x="336" y="0"/>
                  <a:pt x="360" y="16"/>
                  <a:pt x="392" y="48"/>
                </a:cubicBezTo>
                <a:cubicBezTo>
                  <a:pt x="424" y="80"/>
                  <a:pt x="472" y="168"/>
                  <a:pt x="488" y="192"/>
                </a:cubicBezTo>
              </a:path>
            </a:pathLst>
          </a:custGeom>
          <a:noFill/>
          <a:ln w="28575" cmpd="sng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ZA"/>
          </a:p>
        </p:txBody>
      </p:sp>
      <p:sp>
        <p:nvSpPr>
          <p:cNvPr id="11307" name="Freeform 43"/>
          <p:cNvSpPr>
            <a:spLocks/>
          </p:cNvSpPr>
          <p:nvPr/>
        </p:nvSpPr>
        <p:spPr bwMode="auto">
          <a:xfrm>
            <a:off x="8229600" y="4343400"/>
            <a:ext cx="914400" cy="838200"/>
          </a:xfrm>
          <a:custGeom>
            <a:avLst/>
            <a:gdLst>
              <a:gd name="T0" fmla="*/ 0 w 576"/>
              <a:gd name="T1" fmla="*/ 2147483646 h 528"/>
              <a:gd name="T2" fmla="*/ 2147483646 w 576"/>
              <a:gd name="T3" fmla="*/ 2147483646 h 528"/>
              <a:gd name="T4" fmla="*/ 2147483646 w 576"/>
              <a:gd name="T5" fmla="*/ 2147483646 h 528"/>
              <a:gd name="T6" fmla="*/ 2147483646 w 576"/>
              <a:gd name="T7" fmla="*/ 0 h 528"/>
              <a:gd name="T8" fmla="*/ 2147483646 w 576"/>
              <a:gd name="T9" fmla="*/ 2147483646 h 528"/>
              <a:gd name="T10" fmla="*/ 2147483646 w 576"/>
              <a:gd name="T11" fmla="*/ 2147483646 h 528"/>
              <a:gd name="T12" fmla="*/ 2147483646 w 576"/>
              <a:gd name="T13" fmla="*/ 2147483646 h 52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76"/>
              <a:gd name="T22" fmla="*/ 0 h 528"/>
              <a:gd name="T23" fmla="*/ 576 w 576"/>
              <a:gd name="T24" fmla="*/ 528 h 52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76" h="528">
                <a:moveTo>
                  <a:pt x="0" y="240"/>
                </a:moveTo>
                <a:cubicBezTo>
                  <a:pt x="32" y="208"/>
                  <a:pt x="64" y="176"/>
                  <a:pt x="96" y="144"/>
                </a:cubicBezTo>
                <a:cubicBezTo>
                  <a:pt x="128" y="112"/>
                  <a:pt x="152" y="72"/>
                  <a:pt x="192" y="48"/>
                </a:cubicBezTo>
                <a:cubicBezTo>
                  <a:pt x="232" y="24"/>
                  <a:pt x="296" y="0"/>
                  <a:pt x="336" y="0"/>
                </a:cubicBezTo>
                <a:cubicBezTo>
                  <a:pt x="376" y="0"/>
                  <a:pt x="400" y="0"/>
                  <a:pt x="432" y="48"/>
                </a:cubicBezTo>
                <a:cubicBezTo>
                  <a:pt x="464" y="96"/>
                  <a:pt x="504" y="208"/>
                  <a:pt x="528" y="288"/>
                </a:cubicBezTo>
                <a:cubicBezTo>
                  <a:pt x="552" y="368"/>
                  <a:pt x="564" y="448"/>
                  <a:pt x="576" y="528"/>
                </a:cubicBezTo>
              </a:path>
            </a:pathLst>
          </a:custGeom>
          <a:noFill/>
          <a:ln w="28575" cmpd="sng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ZA"/>
          </a:p>
        </p:txBody>
      </p:sp>
      <p:sp>
        <p:nvSpPr>
          <p:cNvPr id="11308" name="Text Box 44"/>
          <p:cNvSpPr txBox="1">
            <a:spLocks noChangeArrowheads="1"/>
          </p:cNvSpPr>
          <p:nvPr/>
        </p:nvSpPr>
        <p:spPr bwMode="auto">
          <a:xfrm>
            <a:off x="1616075" y="517467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FF3300"/>
                </a:solidFill>
                <a:latin typeface="Symbol" panose="05050102010706020507" pitchFamily="18" charset="2"/>
              </a:rPr>
              <a:t>g</a:t>
            </a:r>
            <a:r>
              <a:rPr lang="en-US" altLang="en-US" sz="2400" baseline="-25000">
                <a:solidFill>
                  <a:srgbClr val="FF3300"/>
                </a:solidFill>
                <a:latin typeface="Symbol" panose="05050102010706020507" pitchFamily="18" charset="2"/>
              </a:rPr>
              <a:t>2</a:t>
            </a:r>
          </a:p>
        </p:txBody>
      </p:sp>
      <p:sp>
        <p:nvSpPr>
          <p:cNvPr id="11309" name="Text Box 45"/>
          <p:cNvSpPr txBox="1">
            <a:spLocks noChangeArrowheads="1"/>
          </p:cNvSpPr>
          <p:nvPr/>
        </p:nvSpPr>
        <p:spPr bwMode="auto">
          <a:xfrm>
            <a:off x="854075" y="517467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FF3300"/>
                </a:solidFill>
                <a:latin typeface="Symbol" panose="05050102010706020507" pitchFamily="18" charset="2"/>
              </a:rPr>
              <a:t>g</a:t>
            </a:r>
            <a:r>
              <a:rPr lang="en-US" altLang="en-US" sz="2400" baseline="-25000">
                <a:solidFill>
                  <a:srgbClr val="FF3300"/>
                </a:solidFill>
                <a:latin typeface="Symbol" panose="05050102010706020507" pitchFamily="18" charset="2"/>
              </a:rPr>
              <a:t>1</a:t>
            </a:r>
          </a:p>
        </p:txBody>
      </p:sp>
      <p:sp>
        <p:nvSpPr>
          <p:cNvPr id="11310" name="Text Box 46"/>
          <p:cNvSpPr txBox="1">
            <a:spLocks noChangeArrowheads="1"/>
          </p:cNvSpPr>
          <p:nvPr/>
        </p:nvSpPr>
        <p:spPr bwMode="auto">
          <a:xfrm>
            <a:off x="1311275" y="4184070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FFFF00"/>
                </a:solidFill>
                <a:latin typeface="Symbol" panose="05050102010706020507" pitchFamily="18" charset="2"/>
              </a:rPr>
              <a:t>g</a:t>
            </a:r>
            <a:r>
              <a:rPr lang="en-US" altLang="en-US" sz="2400" baseline="30000">
                <a:solidFill>
                  <a:srgbClr val="FFFF00"/>
                </a:solidFill>
              </a:rPr>
              <a:t>-q</a:t>
            </a:r>
          </a:p>
        </p:txBody>
      </p:sp>
      <p:sp>
        <p:nvSpPr>
          <p:cNvPr id="11311" name="Text Box 47"/>
          <p:cNvSpPr txBox="1">
            <a:spLocks noChangeArrowheads="1"/>
          </p:cNvSpPr>
          <p:nvPr/>
        </p:nvSpPr>
        <p:spPr bwMode="auto">
          <a:xfrm>
            <a:off x="6477000" y="5486400"/>
            <a:ext cx="2743200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000">
                <a:solidFill>
                  <a:srgbClr val="FFFF00"/>
                </a:solidFill>
              </a:rPr>
              <a:t>Seed photons: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000">
                <a:solidFill>
                  <a:srgbClr val="FFFF00"/>
                </a:solidFill>
              </a:rPr>
              <a:t>Synchrotron (SSC), Accr. Disk + BLR (EC) </a:t>
            </a:r>
          </a:p>
        </p:txBody>
      </p:sp>
      <p:sp>
        <p:nvSpPr>
          <p:cNvPr id="11314" name="Text Box 50"/>
          <p:cNvSpPr txBox="1">
            <a:spLocks noChangeArrowheads="1"/>
          </p:cNvSpPr>
          <p:nvPr/>
        </p:nvSpPr>
        <p:spPr bwMode="auto">
          <a:xfrm>
            <a:off x="3168649" y="5257800"/>
            <a:ext cx="2057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 err="1">
                <a:solidFill>
                  <a:srgbClr val="FFFF00"/>
                </a:solidFill>
              </a:rPr>
              <a:t>Leptonic</a:t>
            </a:r>
            <a:r>
              <a:rPr lang="en-US" altLang="en-US" b="1" dirty="0">
                <a:solidFill>
                  <a:srgbClr val="FFFF00"/>
                </a:solidFill>
              </a:rPr>
              <a:t> Models </a:t>
            </a:r>
          </a:p>
        </p:txBody>
      </p:sp>
      <p:sp>
        <p:nvSpPr>
          <p:cNvPr id="27686" name="FlagCount" hidden="1">
            <a:hlinkClick r:id="rId4" action="ppaction://hlinkfile"/>
          </p:cNvPr>
          <p:cNvSpPr>
            <a:spLocks noChangeArrowheads="1"/>
          </p:cNvSpPr>
          <p:nvPr/>
        </p:nvSpPr>
        <p:spPr bwMode="auto">
          <a:xfrm>
            <a:off x="8255000" y="254000"/>
            <a:ext cx="381000" cy="3175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>
              <a:alpha val="25098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1">
                <a:latin typeface="Tahoma" panose="020B0604030504040204" pitchFamily="34" charset="0"/>
              </a:rPr>
              <a:t>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39911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2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2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2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2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2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2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2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3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3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3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3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3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3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5" dur="500"/>
                                        <p:tgtEl>
                                          <p:spTgt spid="11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8" dur="500"/>
                                        <p:tgtEl>
                                          <p:spTgt spid="11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2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2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12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12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1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1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1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1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1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1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1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1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87" dur="500"/>
                                        <p:tgtEl>
                                          <p:spTgt spid="11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0" dur="500"/>
                                        <p:tgtEl>
                                          <p:spTgt spid="11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1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1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13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13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13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13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113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113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13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1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113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113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7" dur="500"/>
                                        <p:tgtEl>
                                          <p:spTgt spid="11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4" grpId="0"/>
      <p:bldP spid="11275" grpId="0" animBg="1"/>
      <p:bldP spid="11276" grpId="0" animBg="1"/>
      <p:bldP spid="11277" grpId="0" animBg="1"/>
      <p:bldP spid="11279" grpId="0" animBg="1"/>
      <p:bldP spid="11280" grpId="0" animBg="1"/>
      <p:bldP spid="11281" grpId="0" animBg="1"/>
      <p:bldP spid="11282" grpId="0"/>
      <p:bldP spid="11284" grpId="0"/>
      <p:bldP spid="11285" grpId="0" animBg="1"/>
      <p:bldP spid="11286" grpId="0"/>
      <p:bldP spid="11287" grpId="0" animBg="1"/>
      <p:bldP spid="11288" grpId="0" animBg="1"/>
      <p:bldP spid="11292" grpId="0"/>
      <p:bldP spid="11293" grpId="0"/>
      <p:bldP spid="11298" grpId="0" animBg="1"/>
      <p:bldP spid="11299" grpId="0" animBg="1"/>
      <p:bldP spid="11300" grpId="0"/>
      <p:bldP spid="11301" grpId="0" animBg="1"/>
      <p:bldP spid="11302" grpId="0" animBg="1"/>
      <p:bldP spid="11303" grpId="0" animBg="1"/>
      <p:bldP spid="11304" grpId="0"/>
      <p:bldP spid="11305" grpId="0"/>
      <p:bldP spid="11306" grpId="0" animBg="1"/>
      <p:bldP spid="11307" grpId="0" animBg="1"/>
      <p:bldP spid="11308" grpId="0"/>
      <p:bldP spid="11309" grpId="0"/>
      <p:bldP spid="11310" grpId="0"/>
      <p:bldP spid="113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7696200" cy="914400"/>
          </a:xfrm>
        </p:spPr>
        <p:txBody>
          <a:bodyPr/>
          <a:lstStyle/>
          <a:p>
            <a:pPr algn="ctr" eaLnBrk="1" hangingPunct="1"/>
            <a:r>
              <a:rPr lang="en-US" altLang="en-US" u="sng" dirty="0" smtClean="0">
                <a:solidFill>
                  <a:srgbClr val="FFFF00"/>
                </a:solidFill>
              </a:rPr>
              <a:t>(</a:t>
            </a:r>
            <a:r>
              <a:rPr lang="en-US" altLang="en-US" u="sng" dirty="0" err="1" smtClean="0">
                <a:solidFill>
                  <a:srgbClr val="FFFF00"/>
                </a:solidFill>
              </a:rPr>
              <a:t>Lepto</a:t>
            </a:r>
            <a:r>
              <a:rPr lang="en-US" altLang="en-US" u="sng" dirty="0" smtClean="0">
                <a:solidFill>
                  <a:srgbClr val="FFFF00"/>
                </a:solidFill>
              </a:rPr>
              <a:t>-)Hadronic </a:t>
            </a:r>
            <a:r>
              <a:rPr lang="en-US" altLang="en-US" u="sng" dirty="0" smtClean="0">
                <a:solidFill>
                  <a:srgbClr val="FFFF00"/>
                </a:solidFill>
              </a:rPr>
              <a:t>Blazar </a:t>
            </a:r>
            <a:r>
              <a:rPr lang="en-US" altLang="en-US" u="sng" dirty="0" smtClean="0">
                <a:solidFill>
                  <a:srgbClr val="FFFF00"/>
                </a:solidFill>
              </a:rPr>
              <a:t>Models</a:t>
            </a:r>
          </a:p>
        </p:txBody>
      </p:sp>
      <p:pic>
        <p:nvPicPr>
          <p:cNvPr id="28675" name="Picture 3" descr="agn_model_up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22525" y="1728788"/>
            <a:ext cx="4435475" cy="4900612"/>
          </a:xfrm>
          <a:noFill/>
        </p:spPr>
      </p:pic>
      <p:sp>
        <p:nvSpPr>
          <p:cNvPr id="28676" name="Line 4"/>
          <p:cNvSpPr>
            <a:spLocks noChangeShapeType="1"/>
          </p:cNvSpPr>
          <p:nvPr/>
        </p:nvSpPr>
        <p:spPr bwMode="auto">
          <a:xfrm flipH="1" flipV="1">
            <a:off x="3200400" y="1524000"/>
            <a:ext cx="1066800" cy="18288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ZA"/>
          </a:p>
        </p:txBody>
      </p:sp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2362200" y="1143000"/>
            <a:ext cx="419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>
                <a:solidFill>
                  <a:srgbClr val="FFFF00"/>
                </a:solidFill>
              </a:rPr>
              <a:t>Relativistic jet outflow with </a:t>
            </a:r>
            <a:r>
              <a:rPr lang="en-US" altLang="en-US" sz="2000">
                <a:solidFill>
                  <a:srgbClr val="FFFF00"/>
                </a:solidFill>
                <a:latin typeface="Symbol" panose="05050102010706020507" pitchFamily="18" charset="2"/>
              </a:rPr>
              <a:t>G</a:t>
            </a:r>
            <a:r>
              <a:rPr lang="en-US" altLang="en-US" sz="2000">
                <a:solidFill>
                  <a:srgbClr val="FFFF00"/>
                </a:solidFill>
              </a:rPr>
              <a:t> </a:t>
            </a:r>
            <a:r>
              <a:rPr lang="en-US" altLang="en-US" sz="2000">
                <a:solidFill>
                  <a:srgbClr val="FFFF00"/>
                </a:solidFill>
                <a:cs typeface="Arial" panose="020B0604020202020204" pitchFamily="34" charset="0"/>
              </a:rPr>
              <a:t>≈ 10</a:t>
            </a:r>
          </a:p>
        </p:txBody>
      </p:sp>
      <p:sp>
        <p:nvSpPr>
          <p:cNvPr id="80902" name="Text Box 6"/>
          <p:cNvSpPr txBox="1">
            <a:spLocks noChangeArrowheads="1"/>
          </p:cNvSpPr>
          <p:nvPr/>
        </p:nvSpPr>
        <p:spPr bwMode="auto">
          <a:xfrm>
            <a:off x="31750" y="741946"/>
            <a:ext cx="2314576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000" dirty="0">
                <a:solidFill>
                  <a:srgbClr val="FFFF00"/>
                </a:solidFill>
              </a:rPr>
              <a:t>Injection, acceleration of </a:t>
            </a:r>
            <a:r>
              <a:rPr lang="en-US" altLang="en-US" sz="2000" dirty="0" err="1">
                <a:solidFill>
                  <a:srgbClr val="FFFF00"/>
                </a:solidFill>
              </a:rPr>
              <a:t>ultrarelativistic</a:t>
            </a:r>
            <a:r>
              <a:rPr lang="en-US" altLang="en-US" sz="2000" dirty="0">
                <a:solidFill>
                  <a:srgbClr val="FFFF00"/>
                </a:solidFill>
              </a:rPr>
              <a:t> electrons </a:t>
            </a:r>
            <a:r>
              <a:rPr lang="en-US" altLang="en-US" sz="2000" dirty="0">
                <a:solidFill>
                  <a:srgbClr val="FF3300"/>
                </a:solidFill>
              </a:rPr>
              <a:t>and protons</a:t>
            </a:r>
          </a:p>
        </p:txBody>
      </p:sp>
      <p:sp>
        <p:nvSpPr>
          <p:cNvPr id="80903" name="Line 7"/>
          <p:cNvSpPr>
            <a:spLocks noChangeShapeType="1"/>
          </p:cNvSpPr>
          <p:nvPr/>
        </p:nvSpPr>
        <p:spPr bwMode="auto">
          <a:xfrm flipH="1" flipV="1">
            <a:off x="1905000" y="1981200"/>
            <a:ext cx="2514600" cy="16002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ZA"/>
          </a:p>
        </p:txBody>
      </p:sp>
      <p:sp>
        <p:nvSpPr>
          <p:cNvPr id="80904" name="Line 8"/>
          <p:cNvSpPr>
            <a:spLocks noChangeShapeType="1"/>
          </p:cNvSpPr>
          <p:nvPr/>
        </p:nvSpPr>
        <p:spPr bwMode="auto">
          <a:xfrm flipV="1">
            <a:off x="549275" y="2149475"/>
            <a:ext cx="0" cy="12954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ZA"/>
          </a:p>
        </p:txBody>
      </p:sp>
      <p:sp>
        <p:nvSpPr>
          <p:cNvPr id="80905" name="Line 9"/>
          <p:cNvSpPr>
            <a:spLocks noChangeShapeType="1"/>
          </p:cNvSpPr>
          <p:nvPr/>
        </p:nvSpPr>
        <p:spPr bwMode="auto">
          <a:xfrm>
            <a:off x="549275" y="3444875"/>
            <a:ext cx="1524000" cy="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ZA"/>
          </a:p>
        </p:txBody>
      </p:sp>
      <p:sp>
        <p:nvSpPr>
          <p:cNvPr id="80906" name="Line 10"/>
          <p:cNvSpPr>
            <a:spLocks noChangeShapeType="1"/>
          </p:cNvSpPr>
          <p:nvPr/>
        </p:nvSpPr>
        <p:spPr bwMode="auto">
          <a:xfrm flipV="1">
            <a:off x="854075" y="2530475"/>
            <a:ext cx="0" cy="9144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ZA"/>
          </a:p>
        </p:txBody>
      </p:sp>
      <p:sp>
        <p:nvSpPr>
          <p:cNvPr id="80907" name="Line 11"/>
          <p:cNvSpPr>
            <a:spLocks noChangeShapeType="1"/>
          </p:cNvSpPr>
          <p:nvPr/>
        </p:nvSpPr>
        <p:spPr bwMode="auto">
          <a:xfrm>
            <a:off x="854075" y="2530475"/>
            <a:ext cx="838200" cy="6096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ZA"/>
          </a:p>
        </p:txBody>
      </p:sp>
      <p:sp>
        <p:nvSpPr>
          <p:cNvPr id="80908" name="Line 12"/>
          <p:cNvSpPr>
            <a:spLocks noChangeShapeType="1"/>
          </p:cNvSpPr>
          <p:nvPr/>
        </p:nvSpPr>
        <p:spPr bwMode="auto">
          <a:xfrm>
            <a:off x="1692275" y="3140075"/>
            <a:ext cx="0" cy="3048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ZA"/>
          </a:p>
        </p:txBody>
      </p:sp>
      <p:sp>
        <p:nvSpPr>
          <p:cNvPr id="80909" name="Text Box 13"/>
          <p:cNvSpPr txBox="1">
            <a:spLocks noChangeArrowheads="1"/>
          </p:cNvSpPr>
          <p:nvPr/>
        </p:nvSpPr>
        <p:spPr bwMode="auto">
          <a:xfrm rot="-5400000">
            <a:off x="-342900" y="2536825"/>
            <a:ext cx="12350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>
                <a:solidFill>
                  <a:srgbClr val="FFFF00"/>
                </a:solidFill>
              </a:rPr>
              <a:t>Q</a:t>
            </a:r>
            <a:r>
              <a:rPr lang="en-US" altLang="en-US" sz="2000" baseline="-25000">
                <a:solidFill>
                  <a:srgbClr val="FFFF00"/>
                </a:solidFill>
              </a:rPr>
              <a:t>e,p</a:t>
            </a:r>
            <a:r>
              <a:rPr lang="en-US" altLang="en-US" sz="2000">
                <a:solidFill>
                  <a:srgbClr val="FFFF00"/>
                </a:solidFill>
              </a:rPr>
              <a:t> (</a:t>
            </a:r>
            <a:r>
              <a:rPr lang="en-US" altLang="en-US" sz="2000">
                <a:solidFill>
                  <a:srgbClr val="FFFF00"/>
                </a:solidFill>
                <a:latin typeface="Symbol" panose="05050102010706020507" pitchFamily="18" charset="2"/>
              </a:rPr>
              <a:t>g</a:t>
            </a:r>
            <a:r>
              <a:rPr lang="en-US" altLang="en-US" sz="2000">
                <a:solidFill>
                  <a:srgbClr val="FFFF00"/>
                </a:solidFill>
              </a:rPr>
              <a:t>,t)</a:t>
            </a:r>
          </a:p>
        </p:txBody>
      </p:sp>
      <p:sp>
        <p:nvSpPr>
          <p:cNvPr id="80910" name="Text Box 14"/>
          <p:cNvSpPr txBox="1">
            <a:spLocks noChangeArrowheads="1"/>
          </p:cNvSpPr>
          <p:nvPr/>
        </p:nvSpPr>
        <p:spPr bwMode="auto">
          <a:xfrm>
            <a:off x="1905000" y="3368675"/>
            <a:ext cx="457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>
                <a:solidFill>
                  <a:srgbClr val="FFFF00"/>
                </a:solidFill>
                <a:latin typeface="Symbol" panose="05050102010706020507" pitchFamily="18" charset="2"/>
              </a:rPr>
              <a:t>g</a:t>
            </a:r>
            <a:endParaRPr lang="en-US" altLang="en-US" sz="2000">
              <a:solidFill>
                <a:srgbClr val="FFFF00"/>
              </a:solidFill>
            </a:endParaRPr>
          </a:p>
        </p:txBody>
      </p:sp>
      <p:sp>
        <p:nvSpPr>
          <p:cNvPr id="80911" name="Line 15"/>
          <p:cNvSpPr>
            <a:spLocks noChangeShapeType="1"/>
          </p:cNvSpPr>
          <p:nvPr/>
        </p:nvSpPr>
        <p:spPr bwMode="auto">
          <a:xfrm flipH="1">
            <a:off x="2209800" y="3429000"/>
            <a:ext cx="2133600" cy="16764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ZA"/>
          </a:p>
        </p:txBody>
      </p:sp>
      <p:sp>
        <p:nvSpPr>
          <p:cNvPr id="80912" name="Text Box 16"/>
          <p:cNvSpPr txBox="1">
            <a:spLocks noChangeArrowheads="1"/>
          </p:cNvSpPr>
          <p:nvPr/>
        </p:nvSpPr>
        <p:spPr bwMode="auto">
          <a:xfrm>
            <a:off x="533400" y="4479925"/>
            <a:ext cx="19050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000">
                <a:solidFill>
                  <a:srgbClr val="FF3300"/>
                </a:solidFill>
              </a:rPr>
              <a:t>Synchrotron emission of primary e</a:t>
            </a:r>
            <a:r>
              <a:rPr lang="en-US" altLang="en-US" sz="2000" baseline="30000">
                <a:solidFill>
                  <a:srgbClr val="FF3300"/>
                </a:solidFill>
              </a:rPr>
              <a:t>-</a:t>
            </a:r>
          </a:p>
        </p:txBody>
      </p:sp>
      <p:sp>
        <p:nvSpPr>
          <p:cNvPr id="80913" name="Line 17"/>
          <p:cNvSpPr>
            <a:spLocks noChangeShapeType="1"/>
          </p:cNvSpPr>
          <p:nvPr/>
        </p:nvSpPr>
        <p:spPr bwMode="auto">
          <a:xfrm flipV="1">
            <a:off x="685800" y="5165725"/>
            <a:ext cx="0" cy="12954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ZA"/>
          </a:p>
        </p:txBody>
      </p:sp>
      <p:sp>
        <p:nvSpPr>
          <p:cNvPr id="80914" name="Line 18"/>
          <p:cNvSpPr>
            <a:spLocks noChangeShapeType="1"/>
          </p:cNvSpPr>
          <p:nvPr/>
        </p:nvSpPr>
        <p:spPr bwMode="auto">
          <a:xfrm>
            <a:off x="685800" y="6461125"/>
            <a:ext cx="1524000" cy="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ZA"/>
          </a:p>
        </p:txBody>
      </p:sp>
      <p:sp>
        <p:nvSpPr>
          <p:cNvPr id="80915" name="Text Box 19"/>
          <p:cNvSpPr txBox="1">
            <a:spLocks noChangeArrowheads="1"/>
          </p:cNvSpPr>
          <p:nvPr/>
        </p:nvSpPr>
        <p:spPr bwMode="auto">
          <a:xfrm rot="-5400000">
            <a:off x="30163" y="5516562"/>
            <a:ext cx="762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>
                <a:solidFill>
                  <a:srgbClr val="FFFF00"/>
                </a:solidFill>
                <a:latin typeface="Symbol" panose="05050102010706020507" pitchFamily="18" charset="2"/>
              </a:rPr>
              <a:t>n</a:t>
            </a:r>
            <a:r>
              <a:rPr lang="en-US" altLang="en-US" sz="2000">
                <a:solidFill>
                  <a:srgbClr val="FFFF00"/>
                </a:solidFill>
              </a:rPr>
              <a:t>F</a:t>
            </a:r>
            <a:r>
              <a:rPr lang="en-US" altLang="en-US" sz="2000" baseline="-25000">
                <a:solidFill>
                  <a:srgbClr val="FFFF00"/>
                </a:solidFill>
                <a:latin typeface="Symbol" panose="05050102010706020507" pitchFamily="18" charset="2"/>
              </a:rPr>
              <a:t>n</a:t>
            </a:r>
          </a:p>
        </p:txBody>
      </p:sp>
      <p:sp>
        <p:nvSpPr>
          <p:cNvPr id="80916" name="Text Box 20"/>
          <p:cNvSpPr txBox="1">
            <a:spLocks noChangeArrowheads="1"/>
          </p:cNvSpPr>
          <p:nvPr/>
        </p:nvSpPr>
        <p:spPr bwMode="auto">
          <a:xfrm>
            <a:off x="1752600" y="6384925"/>
            <a:ext cx="457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>
                <a:solidFill>
                  <a:srgbClr val="FFFF00"/>
                </a:solidFill>
                <a:latin typeface="Symbol" panose="05050102010706020507" pitchFamily="18" charset="2"/>
              </a:rPr>
              <a:t>n</a:t>
            </a:r>
            <a:endParaRPr lang="en-US" altLang="en-US" sz="2000">
              <a:solidFill>
                <a:srgbClr val="FFFF00"/>
              </a:solidFill>
            </a:endParaRPr>
          </a:p>
        </p:txBody>
      </p:sp>
      <p:sp>
        <p:nvSpPr>
          <p:cNvPr id="80917" name="Freeform 21"/>
          <p:cNvSpPr>
            <a:spLocks/>
          </p:cNvSpPr>
          <p:nvPr/>
        </p:nvSpPr>
        <p:spPr bwMode="auto">
          <a:xfrm>
            <a:off x="673100" y="5699125"/>
            <a:ext cx="774700" cy="762000"/>
          </a:xfrm>
          <a:custGeom>
            <a:avLst/>
            <a:gdLst>
              <a:gd name="T0" fmla="*/ 2147483646 w 488"/>
              <a:gd name="T1" fmla="*/ 2147483646 h 480"/>
              <a:gd name="T2" fmla="*/ 2147483646 w 488"/>
              <a:gd name="T3" fmla="*/ 2147483646 h 480"/>
              <a:gd name="T4" fmla="*/ 2147483646 w 488"/>
              <a:gd name="T5" fmla="*/ 2147483646 h 480"/>
              <a:gd name="T6" fmla="*/ 2147483646 w 488"/>
              <a:gd name="T7" fmla="*/ 2147483646 h 480"/>
              <a:gd name="T8" fmla="*/ 2147483646 w 488"/>
              <a:gd name="T9" fmla="*/ 0 h 480"/>
              <a:gd name="T10" fmla="*/ 2147483646 w 488"/>
              <a:gd name="T11" fmla="*/ 2147483646 h 480"/>
              <a:gd name="T12" fmla="*/ 2147483646 w 488"/>
              <a:gd name="T13" fmla="*/ 2147483646 h 48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88"/>
              <a:gd name="T22" fmla="*/ 0 h 480"/>
              <a:gd name="T23" fmla="*/ 488 w 488"/>
              <a:gd name="T24" fmla="*/ 480 h 48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88" h="480">
                <a:moveTo>
                  <a:pt x="8" y="480"/>
                </a:moveTo>
                <a:cubicBezTo>
                  <a:pt x="4" y="412"/>
                  <a:pt x="0" y="344"/>
                  <a:pt x="8" y="288"/>
                </a:cubicBezTo>
                <a:cubicBezTo>
                  <a:pt x="16" y="232"/>
                  <a:pt x="32" y="184"/>
                  <a:pt x="56" y="144"/>
                </a:cubicBezTo>
                <a:cubicBezTo>
                  <a:pt x="80" y="104"/>
                  <a:pt x="112" y="72"/>
                  <a:pt x="152" y="48"/>
                </a:cubicBezTo>
                <a:cubicBezTo>
                  <a:pt x="192" y="24"/>
                  <a:pt x="256" y="0"/>
                  <a:pt x="296" y="0"/>
                </a:cubicBezTo>
                <a:cubicBezTo>
                  <a:pt x="336" y="0"/>
                  <a:pt x="360" y="16"/>
                  <a:pt x="392" y="48"/>
                </a:cubicBezTo>
                <a:cubicBezTo>
                  <a:pt x="424" y="80"/>
                  <a:pt x="472" y="168"/>
                  <a:pt x="488" y="192"/>
                </a:cubicBezTo>
              </a:path>
            </a:pathLst>
          </a:custGeom>
          <a:noFill/>
          <a:ln w="28575" cmpd="sng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ZA"/>
          </a:p>
        </p:txBody>
      </p:sp>
      <p:sp>
        <p:nvSpPr>
          <p:cNvPr id="80918" name="Freeform 22"/>
          <p:cNvSpPr>
            <a:spLocks/>
          </p:cNvSpPr>
          <p:nvPr/>
        </p:nvSpPr>
        <p:spPr bwMode="auto">
          <a:xfrm>
            <a:off x="1447800" y="5622925"/>
            <a:ext cx="914400" cy="838200"/>
          </a:xfrm>
          <a:custGeom>
            <a:avLst/>
            <a:gdLst>
              <a:gd name="T0" fmla="*/ 0 w 576"/>
              <a:gd name="T1" fmla="*/ 2147483646 h 528"/>
              <a:gd name="T2" fmla="*/ 2147483646 w 576"/>
              <a:gd name="T3" fmla="*/ 2147483646 h 528"/>
              <a:gd name="T4" fmla="*/ 2147483646 w 576"/>
              <a:gd name="T5" fmla="*/ 2147483646 h 528"/>
              <a:gd name="T6" fmla="*/ 2147483646 w 576"/>
              <a:gd name="T7" fmla="*/ 0 h 528"/>
              <a:gd name="T8" fmla="*/ 2147483646 w 576"/>
              <a:gd name="T9" fmla="*/ 2147483646 h 528"/>
              <a:gd name="T10" fmla="*/ 2147483646 w 576"/>
              <a:gd name="T11" fmla="*/ 2147483646 h 528"/>
              <a:gd name="T12" fmla="*/ 2147483646 w 576"/>
              <a:gd name="T13" fmla="*/ 2147483646 h 52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76"/>
              <a:gd name="T22" fmla="*/ 0 h 528"/>
              <a:gd name="T23" fmla="*/ 576 w 576"/>
              <a:gd name="T24" fmla="*/ 528 h 52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76" h="528">
                <a:moveTo>
                  <a:pt x="0" y="240"/>
                </a:moveTo>
                <a:cubicBezTo>
                  <a:pt x="32" y="208"/>
                  <a:pt x="64" y="176"/>
                  <a:pt x="96" y="144"/>
                </a:cubicBezTo>
                <a:cubicBezTo>
                  <a:pt x="128" y="112"/>
                  <a:pt x="152" y="72"/>
                  <a:pt x="192" y="48"/>
                </a:cubicBezTo>
                <a:cubicBezTo>
                  <a:pt x="232" y="24"/>
                  <a:pt x="296" y="0"/>
                  <a:pt x="336" y="0"/>
                </a:cubicBezTo>
                <a:cubicBezTo>
                  <a:pt x="376" y="0"/>
                  <a:pt x="400" y="0"/>
                  <a:pt x="432" y="48"/>
                </a:cubicBezTo>
                <a:cubicBezTo>
                  <a:pt x="464" y="96"/>
                  <a:pt x="504" y="208"/>
                  <a:pt x="528" y="288"/>
                </a:cubicBezTo>
                <a:cubicBezTo>
                  <a:pt x="552" y="368"/>
                  <a:pt x="564" y="448"/>
                  <a:pt x="576" y="528"/>
                </a:cubicBezTo>
              </a:path>
            </a:pathLst>
          </a:custGeom>
          <a:noFill/>
          <a:ln w="28575" cmpd="sng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ZA"/>
          </a:p>
        </p:txBody>
      </p:sp>
      <p:sp>
        <p:nvSpPr>
          <p:cNvPr id="80919" name="Text Box 23"/>
          <p:cNvSpPr txBox="1">
            <a:spLocks noChangeArrowheads="1"/>
          </p:cNvSpPr>
          <p:nvPr/>
        </p:nvSpPr>
        <p:spPr bwMode="auto">
          <a:xfrm>
            <a:off x="6365631" y="938665"/>
            <a:ext cx="288973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000" dirty="0">
                <a:solidFill>
                  <a:srgbClr val="FF3300"/>
                </a:solidFill>
              </a:rPr>
              <a:t>Proton-induced radiation mechanisms:</a:t>
            </a:r>
          </a:p>
        </p:txBody>
      </p:sp>
      <p:sp>
        <p:nvSpPr>
          <p:cNvPr id="80920" name="Line 24"/>
          <p:cNvSpPr>
            <a:spLocks noChangeShapeType="1"/>
          </p:cNvSpPr>
          <p:nvPr/>
        </p:nvSpPr>
        <p:spPr bwMode="auto">
          <a:xfrm flipV="1">
            <a:off x="4343400" y="1646550"/>
            <a:ext cx="2651125" cy="1858649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ZA"/>
          </a:p>
        </p:txBody>
      </p:sp>
      <p:sp>
        <p:nvSpPr>
          <p:cNvPr id="80921" name="Line 25"/>
          <p:cNvSpPr>
            <a:spLocks noChangeShapeType="1"/>
          </p:cNvSpPr>
          <p:nvPr/>
        </p:nvSpPr>
        <p:spPr bwMode="auto">
          <a:xfrm flipV="1">
            <a:off x="7315200" y="1646550"/>
            <a:ext cx="0" cy="102045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ZA"/>
          </a:p>
        </p:txBody>
      </p:sp>
      <p:sp>
        <p:nvSpPr>
          <p:cNvPr id="80922" name="Line 26"/>
          <p:cNvSpPr>
            <a:spLocks noChangeShapeType="1"/>
          </p:cNvSpPr>
          <p:nvPr/>
        </p:nvSpPr>
        <p:spPr bwMode="auto">
          <a:xfrm>
            <a:off x="7315200" y="2667000"/>
            <a:ext cx="1524000" cy="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ZA"/>
          </a:p>
        </p:txBody>
      </p:sp>
      <p:sp>
        <p:nvSpPr>
          <p:cNvPr id="80923" name="Text Box 27"/>
          <p:cNvSpPr txBox="1">
            <a:spLocks noChangeArrowheads="1"/>
          </p:cNvSpPr>
          <p:nvPr/>
        </p:nvSpPr>
        <p:spPr bwMode="auto">
          <a:xfrm rot="-5400000">
            <a:off x="6659563" y="1858962"/>
            <a:ext cx="762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>
                <a:solidFill>
                  <a:srgbClr val="FFFF00"/>
                </a:solidFill>
                <a:latin typeface="Symbol" panose="05050102010706020507" pitchFamily="18" charset="2"/>
              </a:rPr>
              <a:t>n</a:t>
            </a:r>
            <a:r>
              <a:rPr lang="en-US" altLang="en-US" sz="2000">
                <a:solidFill>
                  <a:srgbClr val="FFFF00"/>
                </a:solidFill>
              </a:rPr>
              <a:t>F</a:t>
            </a:r>
            <a:r>
              <a:rPr lang="en-US" altLang="en-US" sz="2000" baseline="-25000">
                <a:solidFill>
                  <a:srgbClr val="FFFF00"/>
                </a:solidFill>
                <a:latin typeface="Symbol" panose="05050102010706020507" pitchFamily="18" charset="2"/>
              </a:rPr>
              <a:t>n</a:t>
            </a:r>
          </a:p>
        </p:txBody>
      </p:sp>
      <p:sp>
        <p:nvSpPr>
          <p:cNvPr id="80924" name="Text Box 28"/>
          <p:cNvSpPr txBox="1">
            <a:spLocks noChangeArrowheads="1"/>
          </p:cNvSpPr>
          <p:nvPr/>
        </p:nvSpPr>
        <p:spPr bwMode="auto">
          <a:xfrm>
            <a:off x="8382000" y="2590800"/>
            <a:ext cx="457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>
                <a:solidFill>
                  <a:srgbClr val="FFFF00"/>
                </a:solidFill>
                <a:latin typeface="Symbol" panose="05050102010706020507" pitchFamily="18" charset="2"/>
              </a:rPr>
              <a:t>n</a:t>
            </a:r>
            <a:endParaRPr lang="en-US" altLang="en-US" sz="2000">
              <a:solidFill>
                <a:srgbClr val="FFFF00"/>
              </a:solidFill>
            </a:endParaRPr>
          </a:p>
        </p:txBody>
      </p:sp>
      <p:sp>
        <p:nvSpPr>
          <p:cNvPr id="80925" name="Freeform 29"/>
          <p:cNvSpPr>
            <a:spLocks/>
          </p:cNvSpPr>
          <p:nvPr/>
        </p:nvSpPr>
        <p:spPr bwMode="auto">
          <a:xfrm>
            <a:off x="7302500" y="1905000"/>
            <a:ext cx="774700" cy="762000"/>
          </a:xfrm>
          <a:custGeom>
            <a:avLst/>
            <a:gdLst>
              <a:gd name="T0" fmla="*/ 2147483646 w 488"/>
              <a:gd name="T1" fmla="*/ 2147483646 h 480"/>
              <a:gd name="T2" fmla="*/ 2147483646 w 488"/>
              <a:gd name="T3" fmla="*/ 2147483646 h 480"/>
              <a:gd name="T4" fmla="*/ 2147483646 w 488"/>
              <a:gd name="T5" fmla="*/ 2147483646 h 480"/>
              <a:gd name="T6" fmla="*/ 2147483646 w 488"/>
              <a:gd name="T7" fmla="*/ 2147483646 h 480"/>
              <a:gd name="T8" fmla="*/ 2147483646 w 488"/>
              <a:gd name="T9" fmla="*/ 0 h 480"/>
              <a:gd name="T10" fmla="*/ 2147483646 w 488"/>
              <a:gd name="T11" fmla="*/ 2147483646 h 480"/>
              <a:gd name="T12" fmla="*/ 2147483646 w 488"/>
              <a:gd name="T13" fmla="*/ 2147483646 h 48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88"/>
              <a:gd name="T22" fmla="*/ 0 h 480"/>
              <a:gd name="T23" fmla="*/ 488 w 488"/>
              <a:gd name="T24" fmla="*/ 480 h 48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88" h="480">
                <a:moveTo>
                  <a:pt x="8" y="480"/>
                </a:moveTo>
                <a:cubicBezTo>
                  <a:pt x="4" y="412"/>
                  <a:pt x="0" y="344"/>
                  <a:pt x="8" y="288"/>
                </a:cubicBezTo>
                <a:cubicBezTo>
                  <a:pt x="16" y="232"/>
                  <a:pt x="32" y="184"/>
                  <a:pt x="56" y="144"/>
                </a:cubicBezTo>
                <a:cubicBezTo>
                  <a:pt x="80" y="104"/>
                  <a:pt x="112" y="72"/>
                  <a:pt x="152" y="48"/>
                </a:cubicBezTo>
                <a:cubicBezTo>
                  <a:pt x="192" y="24"/>
                  <a:pt x="256" y="0"/>
                  <a:pt x="296" y="0"/>
                </a:cubicBezTo>
                <a:cubicBezTo>
                  <a:pt x="336" y="0"/>
                  <a:pt x="360" y="16"/>
                  <a:pt x="392" y="48"/>
                </a:cubicBezTo>
                <a:cubicBezTo>
                  <a:pt x="424" y="80"/>
                  <a:pt x="472" y="168"/>
                  <a:pt x="488" y="192"/>
                </a:cubicBezTo>
              </a:path>
            </a:pathLst>
          </a:custGeom>
          <a:noFill/>
          <a:ln w="28575" cmpd="sng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ZA"/>
          </a:p>
        </p:txBody>
      </p:sp>
      <p:sp>
        <p:nvSpPr>
          <p:cNvPr id="80926" name="Freeform 30"/>
          <p:cNvSpPr>
            <a:spLocks/>
          </p:cNvSpPr>
          <p:nvPr/>
        </p:nvSpPr>
        <p:spPr bwMode="auto">
          <a:xfrm>
            <a:off x="8077200" y="1828800"/>
            <a:ext cx="914400" cy="838200"/>
          </a:xfrm>
          <a:custGeom>
            <a:avLst/>
            <a:gdLst>
              <a:gd name="T0" fmla="*/ 0 w 576"/>
              <a:gd name="T1" fmla="*/ 2147483646 h 528"/>
              <a:gd name="T2" fmla="*/ 2147483646 w 576"/>
              <a:gd name="T3" fmla="*/ 2147483646 h 528"/>
              <a:gd name="T4" fmla="*/ 2147483646 w 576"/>
              <a:gd name="T5" fmla="*/ 2147483646 h 528"/>
              <a:gd name="T6" fmla="*/ 2147483646 w 576"/>
              <a:gd name="T7" fmla="*/ 0 h 528"/>
              <a:gd name="T8" fmla="*/ 2147483646 w 576"/>
              <a:gd name="T9" fmla="*/ 2147483646 h 528"/>
              <a:gd name="T10" fmla="*/ 2147483646 w 576"/>
              <a:gd name="T11" fmla="*/ 2147483646 h 528"/>
              <a:gd name="T12" fmla="*/ 2147483646 w 576"/>
              <a:gd name="T13" fmla="*/ 2147483646 h 52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76"/>
              <a:gd name="T22" fmla="*/ 0 h 528"/>
              <a:gd name="T23" fmla="*/ 576 w 576"/>
              <a:gd name="T24" fmla="*/ 528 h 52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76" h="528">
                <a:moveTo>
                  <a:pt x="0" y="240"/>
                </a:moveTo>
                <a:cubicBezTo>
                  <a:pt x="32" y="208"/>
                  <a:pt x="64" y="176"/>
                  <a:pt x="96" y="144"/>
                </a:cubicBezTo>
                <a:cubicBezTo>
                  <a:pt x="128" y="112"/>
                  <a:pt x="152" y="72"/>
                  <a:pt x="192" y="48"/>
                </a:cubicBezTo>
                <a:cubicBezTo>
                  <a:pt x="232" y="24"/>
                  <a:pt x="296" y="0"/>
                  <a:pt x="336" y="0"/>
                </a:cubicBezTo>
                <a:cubicBezTo>
                  <a:pt x="376" y="0"/>
                  <a:pt x="400" y="0"/>
                  <a:pt x="432" y="48"/>
                </a:cubicBezTo>
                <a:cubicBezTo>
                  <a:pt x="464" y="96"/>
                  <a:pt x="504" y="208"/>
                  <a:pt x="528" y="288"/>
                </a:cubicBezTo>
                <a:cubicBezTo>
                  <a:pt x="552" y="368"/>
                  <a:pt x="564" y="448"/>
                  <a:pt x="576" y="528"/>
                </a:cubicBezTo>
              </a:path>
            </a:pathLst>
          </a:custGeom>
          <a:noFill/>
          <a:ln w="28575" cmpd="sng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ZA"/>
          </a:p>
        </p:txBody>
      </p:sp>
      <p:sp>
        <p:nvSpPr>
          <p:cNvPr id="80927" name="Text Box 31"/>
          <p:cNvSpPr txBox="1">
            <a:spLocks noChangeArrowheads="1"/>
          </p:cNvSpPr>
          <p:nvPr/>
        </p:nvSpPr>
        <p:spPr bwMode="auto">
          <a:xfrm>
            <a:off x="1463675" y="3368675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FF3300"/>
                </a:solidFill>
                <a:latin typeface="Symbol" panose="05050102010706020507" pitchFamily="18" charset="2"/>
              </a:rPr>
              <a:t>g</a:t>
            </a:r>
            <a:r>
              <a:rPr lang="en-US" altLang="en-US" sz="2400" baseline="-25000">
                <a:solidFill>
                  <a:srgbClr val="FF3300"/>
                </a:solidFill>
                <a:latin typeface="Symbol" panose="05050102010706020507" pitchFamily="18" charset="2"/>
              </a:rPr>
              <a:t>2</a:t>
            </a:r>
          </a:p>
        </p:txBody>
      </p:sp>
      <p:sp>
        <p:nvSpPr>
          <p:cNvPr id="80928" name="Text Box 32"/>
          <p:cNvSpPr txBox="1">
            <a:spLocks noChangeArrowheads="1"/>
          </p:cNvSpPr>
          <p:nvPr/>
        </p:nvSpPr>
        <p:spPr bwMode="auto">
          <a:xfrm>
            <a:off x="701675" y="3368675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FF3300"/>
                </a:solidFill>
                <a:latin typeface="Symbol" panose="05050102010706020507" pitchFamily="18" charset="2"/>
              </a:rPr>
              <a:t>g</a:t>
            </a:r>
            <a:r>
              <a:rPr lang="en-US" altLang="en-US" sz="2400" baseline="-25000">
                <a:solidFill>
                  <a:srgbClr val="FF3300"/>
                </a:solidFill>
                <a:latin typeface="Symbol" panose="05050102010706020507" pitchFamily="18" charset="2"/>
              </a:rPr>
              <a:t>1</a:t>
            </a:r>
          </a:p>
        </p:txBody>
      </p:sp>
      <p:sp>
        <p:nvSpPr>
          <p:cNvPr id="80929" name="Text Box 33"/>
          <p:cNvSpPr txBox="1">
            <a:spLocks noChangeArrowheads="1"/>
          </p:cNvSpPr>
          <p:nvPr/>
        </p:nvSpPr>
        <p:spPr bwMode="auto">
          <a:xfrm>
            <a:off x="1158875" y="2378075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FFFF00"/>
                </a:solidFill>
                <a:latin typeface="Symbol" panose="05050102010706020507" pitchFamily="18" charset="2"/>
              </a:rPr>
              <a:t>g</a:t>
            </a:r>
            <a:r>
              <a:rPr lang="en-US" altLang="en-US" sz="2400" baseline="30000">
                <a:solidFill>
                  <a:srgbClr val="FFFF00"/>
                </a:solidFill>
              </a:rPr>
              <a:t>-q</a:t>
            </a:r>
          </a:p>
        </p:txBody>
      </p:sp>
      <p:sp>
        <p:nvSpPr>
          <p:cNvPr id="80930" name="Text Box 34"/>
          <p:cNvSpPr txBox="1">
            <a:spLocks noChangeArrowheads="1"/>
          </p:cNvSpPr>
          <p:nvPr/>
        </p:nvSpPr>
        <p:spPr bwMode="auto">
          <a:xfrm>
            <a:off x="6781800" y="2879725"/>
            <a:ext cx="21336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>
                <a:solidFill>
                  <a:srgbClr val="FFFF00"/>
                </a:solidFill>
              </a:rPr>
              <a:t> Proton synchrotron</a:t>
            </a:r>
          </a:p>
        </p:txBody>
      </p:sp>
      <p:sp>
        <p:nvSpPr>
          <p:cNvPr id="80934" name="Text Box 38"/>
          <p:cNvSpPr txBox="1">
            <a:spLocks noChangeArrowheads="1"/>
          </p:cNvSpPr>
          <p:nvPr/>
        </p:nvSpPr>
        <p:spPr bwMode="auto">
          <a:xfrm>
            <a:off x="7162800" y="3641725"/>
            <a:ext cx="1524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>
                <a:solidFill>
                  <a:srgbClr val="FFFF00"/>
                </a:solidFill>
              </a:rPr>
              <a:t> p</a:t>
            </a:r>
            <a:r>
              <a:rPr lang="en-US" altLang="en-US" sz="2000">
                <a:solidFill>
                  <a:srgbClr val="FFFF00"/>
                </a:solidFill>
                <a:latin typeface="Symbol" panose="05050102010706020507" pitchFamily="18" charset="2"/>
              </a:rPr>
              <a:t>g</a:t>
            </a:r>
            <a:r>
              <a:rPr lang="en-US" altLang="en-US" sz="2000">
                <a:solidFill>
                  <a:srgbClr val="FFFF00"/>
                </a:solidFill>
              </a:rPr>
              <a:t> </a:t>
            </a:r>
            <a:r>
              <a:rPr lang="en-US" altLang="en-US" sz="2000">
                <a:solidFill>
                  <a:srgbClr val="FFFF00"/>
                </a:solidFill>
                <a:cs typeface="Arial" panose="020B0604020202020204" pitchFamily="34" charset="0"/>
              </a:rPr>
              <a:t>→ p</a:t>
            </a:r>
            <a:r>
              <a:rPr lang="en-US" altLang="en-US" sz="2000">
                <a:solidFill>
                  <a:srgbClr val="FFFF00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p</a:t>
            </a:r>
            <a:r>
              <a:rPr lang="en-US" altLang="en-US" sz="2000" baseline="30000">
                <a:solidFill>
                  <a:srgbClr val="FFFF00"/>
                </a:solidFill>
                <a:cs typeface="Arial" panose="020B0604020202020204" pitchFamily="34" charset="0"/>
              </a:rPr>
              <a:t>0</a:t>
            </a:r>
            <a:r>
              <a:rPr lang="en-US" altLang="en-US" sz="2000">
                <a:solidFill>
                  <a:srgbClr val="FFFF00"/>
                </a:solidFill>
                <a:cs typeface="Arial" panose="020B0604020202020204" pitchFamily="34" charset="0"/>
              </a:rPr>
              <a:t> </a:t>
            </a:r>
            <a:r>
              <a:rPr lang="en-US" altLang="en-US" sz="2000">
                <a:solidFill>
                  <a:srgbClr val="FFFF00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p</a:t>
            </a:r>
            <a:r>
              <a:rPr lang="en-US" altLang="en-US" sz="2000" baseline="30000">
                <a:solidFill>
                  <a:srgbClr val="FFFF00"/>
                </a:solidFill>
                <a:cs typeface="Arial" panose="020B0604020202020204" pitchFamily="34" charset="0"/>
              </a:rPr>
              <a:t>0 </a:t>
            </a:r>
            <a:r>
              <a:rPr lang="en-US" altLang="en-US" sz="2000">
                <a:solidFill>
                  <a:srgbClr val="FFFF00"/>
                </a:solidFill>
                <a:cs typeface="Arial" panose="020B0604020202020204" pitchFamily="34" charset="0"/>
              </a:rPr>
              <a:t>→</a:t>
            </a:r>
            <a:r>
              <a:rPr lang="en-US" altLang="en-US" sz="2000" baseline="30000">
                <a:solidFill>
                  <a:srgbClr val="FFFF00"/>
                </a:solidFill>
                <a:cs typeface="Arial" panose="020B0604020202020204" pitchFamily="34" charset="0"/>
              </a:rPr>
              <a:t> </a:t>
            </a:r>
            <a:r>
              <a:rPr lang="en-US" altLang="en-US" sz="2000">
                <a:solidFill>
                  <a:srgbClr val="FFFF00"/>
                </a:solidFill>
                <a:cs typeface="Arial" panose="020B0604020202020204" pitchFamily="34" charset="0"/>
              </a:rPr>
              <a:t>2</a:t>
            </a:r>
            <a:r>
              <a:rPr lang="en-US" altLang="en-US" sz="2000">
                <a:solidFill>
                  <a:srgbClr val="FFFF00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g</a:t>
            </a:r>
          </a:p>
        </p:txBody>
      </p:sp>
      <p:sp>
        <p:nvSpPr>
          <p:cNvPr id="80935" name="Text Box 39"/>
          <p:cNvSpPr txBox="1">
            <a:spLocks noChangeArrowheads="1"/>
          </p:cNvSpPr>
          <p:nvPr/>
        </p:nvSpPr>
        <p:spPr bwMode="auto">
          <a:xfrm>
            <a:off x="5943600" y="4419600"/>
            <a:ext cx="3124200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>
                <a:solidFill>
                  <a:srgbClr val="FFFF00"/>
                </a:solidFill>
              </a:rPr>
              <a:t> p</a:t>
            </a:r>
            <a:r>
              <a:rPr lang="en-US" altLang="en-US" sz="2000">
                <a:solidFill>
                  <a:srgbClr val="FFFF00"/>
                </a:solidFill>
                <a:latin typeface="Symbol" panose="05050102010706020507" pitchFamily="18" charset="2"/>
              </a:rPr>
              <a:t>g</a:t>
            </a:r>
            <a:r>
              <a:rPr lang="en-US" altLang="en-US" sz="2000">
                <a:solidFill>
                  <a:srgbClr val="FFFF00"/>
                </a:solidFill>
              </a:rPr>
              <a:t> </a:t>
            </a:r>
            <a:r>
              <a:rPr lang="en-US" altLang="en-US" sz="2000">
                <a:solidFill>
                  <a:srgbClr val="FFFF00"/>
                </a:solidFill>
                <a:cs typeface="Arial" panose="020B0604020202020204" pitchFamily="34" charset="0"/>
              </a:rPr>
              <a:t>→ n</a:t>
            </a:r>
            <a:r>
              <a:rPr lang="en-US" altLang="en-US" sz="2000">
                <a:solidFill>
                  <a:srgbClr val="FFFF00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p</a:t>
            </a:r>
            <a:r>
              <a:rPr lang="en-US" altLang="en-US" sz="2000" baseline="30000">
                <a:solidFill>
                  <a:srgbClr val="FFFF00"/>
                </a:solidFill>
                <a:cs typeface="Arial" panose="020B0604020202020204" pitchFamily="34" charset="0"/>
              </a:rPr>
              <a:t>+ </a:t>
            </a:r>
            <a:r>
              <a:rPr lang="en-US" altLang="en-US" sz="2000">
                <a:solidFill>
                  <a:srgbClr val="FFFF00"/>
                </a:solidFill>
                <a:cs typeface="Arial" panose="020B0604020202020204" pitchFamily="34" charset="0"/>
              </a:rPr>
              <a:t>;   </a:t>
            </a:r>
            <a:r>
              <a:rPr lang="en-US" altLang="en-US" sz="2000">
                <a:solidFill>
                  <a:srgbClr val="FFFF00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p</a:t>
            </a:r>
            <a:r>
              <a:rPr lang="en-US" altLang="en-US" sz="2000" baseline="30000">
                <a:solidFill>
                  <a:srgbClr val="FFFF00"/>
                </a:solidFill>
                <a:cs typeface="Arial" panose="020B0604020202020204" pitchFamily="34" charset="0"/>
              </a:rPr>
              <a:t>+ </a:t>
            </a:r>
            <a:r>
              <a:rPr lang="en-US" altLang="en-US" sz="2000">
                <a:solidFill>
                  <a:srgbClr val="FFFF00"/>
                </a:solidFill>
                <a:cs typeface="Arial" panose="020B0604020202020204" pitchFamily="34" charset="0"/>
              </a:rPr>
              <a:t>→ </a:t>
            </a:r>
            <a:r>
              <a:rPr lang="en-US" altLang="en-US" sz="2000">
                <a:solidFill>
                  <a:srgbClr val="FFFF00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m</a:t>
            </a:r>
            <a:r>
              <a:rPr lang="en-US" altLang="en-US" sz="2000" baseline="30000">
                <a:solidFill>
                  <a:srgbClr val="FFFF00"/>
                </a:solidFill>
                <a:cs typeface="Arial" panose="020B0604020202020204" pitchFamily="34" charset="0"/>
              </a:rPr>
              <a:t>+</a:t>
            </a:r>
            <a:r>
              <a:rPr lang="en-US" altLang="en-US" sz="2000">
                <a:solidFill>
                  <a:srgbClr val="FFFF00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n</a:t>
            </a:r>
            <a:r>
              <a:rPr lang="en-US" altLang="en-US" sz="2000" baseline="-25000">
                <a:solidFill>
                  <a:srgbClr val="FFFF00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m</a:t>
            </a:r>
            <a:r>
              <a:rPr lang="en-US" altLang="en-US" sz="2000">
                <a:solidFill>
                  <a:srgbClr val="FFFF00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 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000">
                <a:solidFill>
                  <a:srgbClr val="FFFF00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m</a:t>
            </a:r>
            <a:r>
              <a:rPr lang="en-US" altLang="en-US" sz="2000" baseline="30000">
                <a:solidFill>
                  <a:srgbClr val="FFFF00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+</a:t>
            </a:r>
            <a:r>
              <a:rPr lang="en-US" altLang="en-US" sz="2000">
                <a:solidFill>
                  <a:srgbClr val="FFFF00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 </a:t>
            </a:r>
            <a:r>
              <a:rPr lang="en-US" altLang="en-US" sz="2000">
                <a:solidFill>
                  <a:srgbClr val="FFFF00"/>
                </a:solidFill>
                <a:cs typeface="Arial" panose="020B0604020202020204" pitchFamily="34" charset="0"/>
              </a:rPr>
              <a:t>→ e</a:t>
            </a:r>
            <a:r>
              <a:rPr lang="en-US" altLang="en-US" sz="2000" baseline="30000">
                <a:solidFill>
                  <a:srgbClr val="FFFF00"/>
                </a:solidFill>
                <a:cs typeface="Arial" panose="020B0604020202020204" pitchFamily="34" charset="0"/>
              </a:rPr>
              <a:t>+</a:t>
            </a:r>
            <a:r>
              <a:rPr lang="en-US" altLang="en-US" sz="2000">
                <a:solidFill>
                  <a:srgbClr val="FFFF00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n</a:t>
            </a:r>
            <a:r>
              <a:rPr lang="en-US" altLang="en-US" sz="2000" baseline="-25000">
                <a:solidFill>
                  <a:srgbClr val="FFFF00"/>
                </a:solidFill>
                <a:cs typeface="Arial" panose="020B0604020202020204" pitchFamily="34" charset="0"/>
              </a:rPr>
              <a:t>e</a:t>
            </a:r>
            <a:r>
              <a:rPr lang="en-US" altLang="en-US" sz="2000">
                <a:solidFill>
                  <a:srgbClr val="FFFF00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n</a:t>
            </a:r>
            <a:r>
              <a:rPr lang="en-US" altLang="en-US" sz="2000" baseline="-25000">
                <a:solidFill>
                  <a:srgbClr val="FFFF00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m</a:t>
            </a:r>
          </a:p>
        </p:txBody>
      </p:sp>
      <p:sp>
        <p:nvSpPr>
          <p:cNvPr id="80936" name="Line 40"/>
          <p:cNvSpPr>
            <a:spLocks noChangeShapeType="1"/>
          </p:cNvSpPr>
          <p:nvPr/>
        </p:nvSpPr>
        <p:spPr bwMode="auto">
          <a:xfrm>
            <a:off x="7924800" y="4953000"/>
            <a:ext cx="2286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ZA"/>
          </a:p>
        </p:txBody>
      </p:sp>
      <p:sp>
        <p:nvSpPr>
          <p:cNvPr id="80937" name="Text Box 41"/>
          <p:cNvSpPr txBox="1">
            <a:spLocks noChangeArrowheads="1"/>
          </p:cNvSpPr>
          <p:nvPr/>
        </p:nvSpPr>
        <p:spPr bwMode="auto">
          <a:xfrm>
            <a:off x="6705600" y="5410200"/>
            <a:ext cx="21336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000">
                <a:solidFill>
                  <a:srgbClr val="FFFF00"/>
                </a:solidFill>
                <a:cs typeface="Arial" panose="020B0604020202020204" pitchFamily="34" charset="0"/>
              </a:rPr>
              <a:t>→ secondary </a:t>
            </a:r>
            <a:r>
              <a:rPr lang="en-US" altLang="en-US" sz="2000">
                <a:solidFill>
                  <a:srgbClr val="FFFF00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m</a:t>
            </a:r>
            <a:r>
              <a:rPr lang="en-US" altLang="en-US" sz="2000">
                <a:solidFill>
                  <a:srgbClr val="FFFF00"/>
                </a:solidFill>
                <a:cs typeface="Arial" panose="020B0604020202020204" pitchFamily="34" charset="0"/>
              </a:rPr>
              <a:t>-, e-synchrotron</a:t>
            </a:r>
          </a:p>
        </p:txBody>
      </p:sp>
      <p:sp>
        <p:nvSpPr>
          <p:cNvPr id="80938" name="Text Box 42"/>
          <p:cNvSpPr txBox="1">
            <a:spLocks noChangeArrowheads="1"/>
          </p:cNvSpPr>
          <p:nvPr/>
        </p:nvSpPr>
        <p:spPr bwMode="auto">
          <a:xfrm>
            <a:off x="6781800" y="6248400"/>
            <a:ext cx="2133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>
                <a:solidFill>
                  <a:srgbClr val="FFFF00"/>
                </a:solidFill>
              </a:rPr>
              <a:t> Cascades …</a:t>
            </a:r>
          </a:p>
        </p:txBody>
      </p:sp>
      <p:sp>
        <p:nvSpPr>
          <p:cNvPr id="28713" name="FlagCount" hidden="1">
            <a:hlinkClick r:id="rId4" action="ppaction://hlinkfile"/>
          </p:cNvPr>
          <p:cNvSpPr>
            <a:spLocks noChangeArrowheads="1"/>
          </p:cNvSpPr>
          <p:nvPr/>
        </p:nvSpPr>
        <p:spPr bwMode="auto">
          <a:xfrm>
            <a:off x="8255000" y="254000"/>
            <a:ext cx="381000" cy="3175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>
              <a:alpha val="25098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1">
                <a:latin typeface="Tahoma" panose="020B0604030504040204" pitchFamily="34" charset="0"/>
              </a:rPr>
              <a:t>0</a:t>
            </a:r>
          </a:p>
        </p:txBody>
      </p:sp>
      <p:sp>
        <p:nvSpPr>
          <p:cNvPr id="2" name="Oval 1"/>
          <p:cNvSpPr/>
          <p:nvPr/>
        </p:nvSpPr>
        <p:spPr>
          <a:xfrm>
            <a:off x="8458200" y="4458152"/>
            <a:ext cx="457200" cy="442069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43" name="Oval 42"/>
          <p:cNvSpPr/>
          <p:nvPr/>
        </p:nvSpPr>
        <p:spPr>
          <a:xfrm>
            <a:off x="7641770" y="4835750"/>
            <a:ext cx="647700" cy="563563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3" name="Rounded Rectangle 2"/>
          <p:cNvSpPr/>
          <p:nvPr/>
        </p:nvSpPr>
        <p:spPr>
          <a:xfrm>
            <a:off x="2432023" y="5638170"/>
            <a:ext cx="4258408" cy="917146"/>
          </a:xfrm>
          <a:prstGeom prst="roundRect">
            <a:avLst/>
          </a:prstGeom>
          <a:solidFill>
            <a:srgbClr val="0070C0"/>
          </a:solidFill>
          <a:ln w="254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80933" name="Text Box 37"/>
          <p:cNvSpPr txBox="1">
            <a:spLocks noChangeArrowheads="1"/>
          </p:cNvSpPr>
          <p:nvPr/>
        </p:nvSpPr>
        <p:spPr bwMode="auto">
          <a:xfrm>
            <a:off x="2465160" y="5643906"/>
            <a:ext cx="4167064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 dirty="0" smtClean="0">
                <a:solidFill>
                  <a:srgbClr val="FFFF00"/>
                </a:solidFill>
              </a:rPr>
              <a:t>See talk by Q. King, T. </a:t>
            </a:r>
            <a:r>
              <a:rPr lang="en-US" altLang="en-US" sz="1800" dirty="0" err="1" smtClean="0">
                <a:solidFill>
                  <a:srgbClr val="FFFF00"/>
                </a:solidFill>
              </a:rPr>
              <a:t>Govenor</a:t>
            </a:r>
            <a:r>
              <a:rPr lang="en-US" altLang="en-US" sz="1800" dirty="0" smtClean="0">
                <a:solidFill>
                  <a:srgbClr val="FFFF00"/>
                </a:solidFill>
              </a:rPr>
              <a:t>, and M. Fu on Monday for a brief discussion of </a:t>
            </a:r>
            <a:r>
              <a:rPr lang="en-US" altLang="en-US" sz="1800" dirty="0" err="1" smtClean="0">
                <a:solidFill>
                  <a:srgbClr val="FFFF00"/>
                </a:solidFill>
              </a:rPr>
              <a:t>leptonic</a:t>
            </a:r>
            <a:r>
              <a:rPr lang="en-US" altLang="en-US" sz="1800" dirty="0" smtClean="0">
                <a:solidFill>
                  <a:srgbClr val="FFFF00"/>
                </a:solidFill>
              </a:rPr>
              <a:t> models </a:t>
            </a:r>
            <a:endParaRPr lang="en-US" altLang="en-US" sz="1800" dirty="0">
              <a:solidFill>
                <a:srgbClr val="FFFF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89758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80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80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09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09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09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09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09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09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09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09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09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09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09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09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09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09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09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09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09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09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09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09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5" dur="500"/>
                                        <p:tgtEl>
                                          <p:spTgt spid="809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8" dur="500"/>
                                        <p:tgtEl>
                                          <p:spTgt spid="809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09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09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80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80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809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809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809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809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809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809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80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80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87" dur="500"/>
                                        <p:tgtEl>
                                          <p:spTgt spid="80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0" dur="500"/>
                                        <p:tgtEl>
                                          <p:spTgt spid="80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809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809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809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809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809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809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809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809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809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809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809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809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1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8" dur="500"/>
                                        <p:tgtEl>
                                          <p:spTgt spid="80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12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2" dur="500"/>
                                        <p:tgtEl>
                                          <p:spTgt spid="809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 nodeType="withGroup">
                            <p:stCondLst>
                              <p:cond delay="1500"/>
                            </p:stCondLst>
                            <p:childTnLst>
                              <p:par>
                                <p:cTn id="12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6" dur="500"/>
                                        <p:tgtEl>
                                          <p:spTgt spid="809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9" dur="500"/>
                                        <p:tgtEl>
                                          <p:spTgt spid="809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13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3" dur="500"/>
                                        <p:tgtEl>
                                          <p:spTgt spid="809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 nodeType="withGroup">
                            <p:stCondLst>
                              <p:cond delay="2500"/>
                            </p:stCondLst>
                            <p:childTnLst>
                              <p:par>
                                <p:cTn id="13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7" dur="500"/>
                                        <p:tgtEl>
                                          <p:spTgt spid="80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6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02" grpId="0"/>
      <p:bldP spid="80903" grpId="0" animBg="1"/>
      <p:bldP spid="80904" grpId="0" animBg="1"/>
      <p:bldP spid="80905" grpId="0" animBg="1"/>
      <p:bldP spid="80906" grpId="0" animBg="1"/>
      <p:bldP spid="80907" grpId="0" animBg="1"/>
      <p:bldP spid="80908" grpId="0" animBg="1"/>
      <p:bldP spid="80909" grpId="0"/>
      <p:bldP spid="80910" grpId="0"/>
      <p:bldP spid="80911" grpId="0" animBg="1"/>
      <p:bldP spid="80912" grpId="0"/>
      <p:bldP spid="80913" grpId="0" animBg="1"/>
      <p:bldP spid="80914" grpId="0" animBg="1"/>
      <p:bldP spid="80915" grpId="0"/>
      <p:bldP spid="80916" grpId="0"/>
      <p:bldP spid="80917" grpId="0" animBg="1"/>
      <p:bldP spid="80918" grpId="0" animBg="1"/>
      <p:bldP spid="80919" grpId="0"/>
      <p:bldP spid="80920" grpId="0" animBg="1"/>
      <p:bldP spid="80921" grpId="0" animBg="1"/>
      <p:bldP spid="80922" grpId="0" animBg="1"/>
      <p:bldP spid="80923" grpId="0"/>
      <p:bldP spid="80924" grpId="0"/>
      <p:bldP spid="80925" grpId="0" animBg="1"/>
      <p:bldP spid="80926" grpId="0" animBg="1"/>
      <p:bldP spid="80927" grpId="0"/>
      <p:bldP spid="80928" grpId="0"/>
      <p:bldP spid="80929" grpId="0"/>
      <p:bldP spid="80930" grpId="0"/>
      <p:bldP spid="80934" grpId="0"/>
      <p:bldP spid="80935" grpId="0"/>
      <p:bldP spid="80936" grpId="0" animBg="1"/>
      <p:bldP spid="80937" grpId="0"/>
      <p:bldP spid="80938" grpId="0"/>
      <p:bldP spid="2" grpId="0" animBg="1"/>
      <p:bldP spid="4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65079"/>
            <a:ext cx="7886700" cy="835023"/>
          </a:xfrm>
        </p:spPr>
        <p:txBody>
          <a:bodyPr>
            <a:normAutofit/>
          </a:bodyPr>
          <a:lstStyle/>
          <a:p>
            <a:pPr algn="ctr"/>
            <a:r>
              <a:rPr lang="en-US" sz="4800" u="sng" dirty="0" smtClean="0">
                <a:solidFill>
                  <a:srgbClr val="002060"/>
                </a:solidFill>
              </a:rPr>
              <a:t>Basics of Neutrino Production</a:t>
            </a:r>
            <a:endParaRPr lang="en-ZA" sz="4800" u="sng" dirty="0">
              <a:solidFill>
                <a:srgbClr val="002060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73707" y="1197716"/>
            <a:ext cx="8141643" cy="47894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p + </a:t>
            </a:r>
            <a:r>
              <a:rPr lang="en-US" dirty="0" smtClean="0">
                <a:latin typeface="Symbol" panose="05050102010706020507" pitchFamily="18" charset="2"/>
              </a:rPr>
              <a:t>g</a:t>
            </a:r>
            <a:r>
              <a:rPr lang="en-US" dirty="0" smtClean="0"/>
              <a:t> → p + </a:t>
            </a:r>
            <a:r>
              <a:rPr lang="en-US" dirty="0" smtClean="0">
                <a:latin typeface="Symbol" panose="05050102010706020507" pitchFamily="18" charset="2"/>
              </a:rPr>
              <a:t>p</a:t>
            </a:r>
            <a:r>
              <a:rPr lang="en-US" baseline="30000" dirty="0" smtClean="0"/>
              <a:t>0</a:t>
            </a:r>
            <a:r>
              <a:rPr lang="en-US" dirty="0" smtClean="0"/>
              <a:t>          </a:t>
            </a:r>
          </a:p>
          <a:p>
            <a:pPr marL="0" indent="0">
              <a:buNone/>
            </a:pPr>
            <a:r>
              <a:rPr lang="en-US" dirty="0" smtClean="0"/>
              <a:t>                 or   n + </a:t>
            </a:r>
            <a:r>
              <a:rPr lang="en-US" dirty="0" smtClean="0">
                <a:latin typeface="Symbol" panose="05050102010706020507" pitchFamily="18" charset="2"/>
              </a:rPr>
              <a:t>p</a:t>
            </a:r>
            <a:r>
              <a:rPr lang="en-US" baseline="30000" dirty="0" smtClean="0"/>
              <a:t>+                </a:t>
            </a:r>
          </a:p>
          <a:p>
            <a:pPr marL="0" indent="0">
              <a:buNone/>
            </a:pPr>
            <a:endParaRPr lang="en-US" baseline="3000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>
                <a:latin typeface="Symbol" panose="05050102010706020507" pitchFamily="18" charset="2"/>
              </a:rPr>
              <a:t>	</a:t>
            </a:r>
            <a:r>
              <a:rPr lang="en-US" dirty="0" smtClean="0">
                <a:solidFill>
                  <a:schemeClr val="tx2"/>
                </a:solidFill>
                <a:latin typeface="Symbol" panose="05050102010706020507" pitchFamily="18" charset="2"/>
              </a:rPr>
              <a:t>	p</a:t>
            </a:r>
            <a:r>
              <a:rPr lang="en-US" baseline="30000" dirty="0" smtClean="0">
                <a:solidFill>
                  <a:schemeClr val="tx2"/>
                </a:solidFill>
              </a:rPr>
              <a:t>0</a:t>
            </a:r>
            <a:r>
              <a:rPr lang="en-US" dirty="0" smtClean="0">
                <a:solidFill>
                  <a:schemeClr val="tx2"/>
                </a:solidFill>
              </a:rPr>
              <a:t> → 2</a:t>
            </a:r>
            <a:r>
              <a:rPr lang="en-US" dirty="0" smtClean="0">
                <a:solidFill>
                  <a:schemeClr val="tx2"/>
                </a:solidFill>
                <a:latin typeface="Symbol" panose="05050102010706020507" pitchFamily="18" charset="2"/>
              </a:rPr>
              <a:t>g</a:t>
            </a:r>
            <a:endParaRPr lang="en-US" baseline="-25000" dirty="0" smtClean="0">
              <a:solidFill>
                <a:schemeClr val="tx2"/>
              </a:solidFill>
              <a:latin typeface="Symbol" panose="05050102010706020507" pitchFamily="18" charset="2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>
                <a:solidFill>
                  <a:schemeClr val="tx2"/>
                </a:solidFill>
                <a:latin typeface="Symbol" panose="05050102010706020507" pitchFamily="18" charset="2"/>
              </a:rPr>
              <a:t>		p</a:t>
            </a:r>
            <a:r>
              <a:rPr lang="en-US" baseline="30000" dirty="0" smtClean="0">
                <a:solidFill>
                  <a:schemeClr val="tx2"/>
                </a:solidFill>
              </a:rPr>
              <a:t>+</a:t>
            </a:r>
            <a:r>
              <a:rPr lang="en-US" dirty="0" smtClean="0">
                <a:solidFill>
                  <a:schemeClr val="tx2"/>
                </a:solidFill>
              </a:rPr>
              <a:t> → </a:t>
            </a:r>
            <a:r>
              <a:rPr lang="en-US" dirty="0" smtClean="0">
                <a:solidFill>
                  <a:schemeClr val="tx2"/>
                </a:solidFill>
                <a:latin typeface="Symbol" panose="05050102010706020507" pitchFamily="18" charset="2"/>
              </a:rPr>
              <a:t>m</a:t>
            </a:r>
            <a:r>
              <a:rPr lang="en-US" baseline="30000" dirty="0" smtClean="0">
                <a:solidFill>
                  <a:schemeClr val="tx2"/>
                </a:solidFill>
              </a:rPr>
              <a:t>+</a:t>
            </a:r>
            <a:r>
              <a:rPr lang="en-US" dirty="0" smtClean="0">
                <a:solidFill>
                  <a:schemeClr val="tx2"/>
                </a:solidFill>
              </a:rPr>
              <a:t> + </a:t>
            </a:r>
            <a:r>
              <a:rPr lang="en-US" dirty="0" smtClean="0">
                <a:solidFill>
                  <a:schemeClr val="tx2"/>
                </a:solidFill>
                <a:latin typeface="Symbol" panose="05050102010706020507" pitchFamily="18" charset="2"/>
              </a:rPr>
              <a:t>n</a:t>
            </a:r>
            <a:r>
              <a:rPr lang="en-US" baseline="-25000" dirty="0" smtClean="0">
                <a:solidFill>
                  <a:schemeClr val="tx2"/>
                </a:solidFill>
                <a:latin typeface="Symbol" panose="05050102010706020507" pitchFamily="18" charset="2"/>
              </a:rPr>
              <a:t>m		</a:t>
            </a:r>
            <a:r>
              <a:rPr lang="en-US" dirty="0" smtClean="0">
                <a:solidFill>
                  <a:schemeClr val="tx2"/>
                </a:solidFill>
                <a:latin typeface="Symbol" panose="05050102010706020507" pitchFamily="18" charset="2"/>
              </a:rPr>
              <a:t>t = 2.55</a:t>
            </a:r>
            <a:r>
              <a:rPr lang="en-US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×</a:t>
            </a:r>
            <a:r>
              <a:rPr lang="en-US" dirty="0" smtClean="0">
                <a:solidFill>
                  <a:schemeClr val="tx2"/>
                </a:solidFill>
                <a:latin typeface="Symbol" panose="05050102010706020507" pitchFamily="18" charset="2"/>
              </a:rPr>
              <a:t>10</a:t>
            </a:r>
            <a:r>
              <a:rPr lang="en-US" baseline="30000" dirty="0" smtClean="0">
                <a:solidFill>
                  <a:schemeClr val="tx2"/>
                </a:solidFill>
                <a:latin typeface="Symbol" panose="05050102010706020507" pitchFamily="18" charset="2"/>
              </a:rPr>
              <a:t>-8</a:t>
            </a:r>
            <a:r>
              <a:rPr lang="en-US" dirty="0" smtClean="0">
                <a:solidFill>
                  <a:schemeClr val="tx2"/>
                </a:solidFill>
                <a:latin typeface="Symbol" panose="05050102010706020507" pitchFamily="18" charset="2"/>
              </a:rPr>
              <a:t> </a:t>
            </a:r>
            <a:r>
              <a:rPr lang="en-US" dirty="0" smtClean="0">
                <a:solidFill>
                  <a:schemeClr val="tx2"/>
                </a:solidFill>
              </a:rPr>
              <a:t>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>
                <a:solidFill>
                  <a:schemeClr val="tx2"/>
                </a:solidFill>
                <a:latin typeface="Symbol" panose="05050102010706020507" pitchFamily="18" charset="2"/>
              </a:rPr>
              <a:t>		p</a:t>
            </a:r>
            <a:r>
              <a:rPr lang="en-US" baseline="30000" dirty="0" smtClean="0">
                <a:solidFill>
                  <a:schemeClr val="tx2"/>
                </a:solidFill>
              </a:rPr>
              <a:t>-</a:t>
            </a:r>
            <a:r>
              <a:rPr lang="en-US" dirty="0" smtClean="0">
                <a:solidFill>
                  <a:schemeClr val="tx2"/>
                </a:solidFill>
              </a:rPr>
              <a:t> → </a:t>
            </a:r>
            <a:r>
              <a:rPr lang="en-US" dirty="0" smtClean="0">
                <a:solidFill>
                  <a:schemeClr val="tx2"/>
                </a:solidFill>
                <a:latin typeface="Symbol" panose="05050102010706020507" pitchFamily="18" charset="2"/>
              </a:rPr>
              <a:t>m</a:t>
            </a:r>
            <a:r>
              <a:rPr lang="en-US" baseline="30000" dirty="0" smtClean="0">
                <a:solidFill>
                  <a:schemeClr val="tx2"/>
                </a:solidFill>
              </a:rPr>
              <a:t>-</a:t>
            </a:r>
            <a:r>
              <a:rPr lang="en-US" dirty="0" smtClean="0">
                <a:solidFill>
                  <a:schemeClr val="tx2"/>
                </a:solidFill>
              </a:rPr>
              <a:t> + </a:t>
            </a:r>
            <a:r>
              <a:rPr lang="en-US" dirty="0" smtClean="0">
                <a:solidFill>
                  <a:schemeClr val="tx2"/>
                </a:solidFill>
                <a:latin typeface="Symbol" panose="05050102010706020507" pitchFamily="18" charset="2"/>
              </a:rPr>
              <a:t>n</a:t>
            </a:r>
            <a:r>
              <a:rPr lang="en-US" baseline="-25000" dirty="0" smtClean="0">
                <a:solidFill>
                  <a:schemeClr val="tx2"/>
                </a:solidFill>
                <a:latin typeface="Symbol" panose="05050102010706020507" pitchFamily="18" charset="2"/>
              </a:rPr>
              <a:t>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	</a:t>
            </a:r>
            <a:r>
              <a:rPr lang="en-US" dirty="0" smtClean="0">
                <a:solidFill>
                  <a:srgbClr val="00B050"/>
                </a:solidFill>
              </a:rPr>
              <a:t>	</a:t>
            </a:r>
            <a:r>
              <a:rPr lang="en-US" dirty="0" smtClean="0">
                <a:solidFill>
                  <a:srgbClr val="00B050"/>
                </a:solidFill>
                <a:latin typeface="Symbol" panose="05050102010706020507" pitchFamily="18" charset="2"/>
              </a:rPr>
              <a:t>m</a:t>
            </a:r>
            <a:r>
              <a:rPr lang="en-US" baseline="30000" dirty="0" smtClean="0">
                <a:solidFill>
                  <a:srgbClr val="00B050"/>
                </a:solidFill>
              </a:rPr>
              <a:t>+</a:t>
            </a:r>
            <a:r>
              <a:rPr lang="en-US" dirty="0" smtClean="0">
                <a:solidFill>
                  <a:srgbClr val="00B050"/>
                </a:solidFill>
              </a:rPr>
              <a:t> → e</a:t>
            </a:r>
            <a:r>
              <a:rPr lang="en-US" baseline="30000" dirty="0" smtClean="0">
                <a:solidFill>
                  <a:srgbClr val="00B050"/>
                </a:solidFill>
              </a:rPr>
              <a:t>+</a:t>
            </a:r>
            <a:r>
              <a:rPr lang="en-US" dirty="0" smtClean="0">
                <a:solidFill>
                  <a:srgbClr val="00B050"/>
                </a:solidFill>
              </a:rPr>
              <a:t> + </a:t>
            </a:r>
            <a:r>
              <a:rPr lang="en-US" dirty="0" smtClean="0">
                <a:solidFill>
                  <a:srgbClr val="00B050"/>
                </a:solidFill>
                <a:latin typeface="Symbol" panose="05050102010706020507" pitchFamily="18" charset="2"/>
              </a:rPr>
              <a:t>n</a:t>
            </a:r>
            <a:r>
              <a:rPr lang="en-US" baseline="-25000" dirty="0" smtClean="0">
                <a:solidFill>
                  <a:srgbClr val="00B050"/>
                </a:solidFill>
                <a:latin typeface="Symbol" panose="05050102010706020507" pitchFamily="18" charset="2"/>
              </a:rPr>
              <a:t>m</a:t>
            </a:r>
            <a:r>
              <a:rPr lang="en-US" dirty="0" smtClean="0">
                <a:solidFill>
                  <a:srgbClr val="00B050"/>
                </a:solidFill>
                <a:latin typeface="Symbol" panose="05050102010706020507" pitchFamily="18" charset="2"/>
              </a:rPr>
              <a:t> + n</a:t>
            </a:r>
            <a:r>
              <a:rPr lang="en-US" baseline="-25000" dirty="0" smtClean="0">
                <a:solidFill>
                  <a:srgbClr val="00B050"/>
                </a:solidFill>
              </a:rPr>
              <a:t>e	</a:t>
            </a:r>
            <a:r>
              <a:rPr lang="en-US" dirty="0" smtClean="0">
                <a:solidFill>
                  <a:srgbClr val="00B050"/>
                </a:solidFill>
                <a:latin typeface="Symbol" panose="05050102010706020507" pitchFamily="18" charset="2"/>
              </a:rPr>
              <a:t> t = 2.2</a:t>
            </a:r>
            <a:r>
              <a:rPr lang="en-US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×</a:t>
            </a:r>
            <a:r>
              <a:rPr lang="en-US" dirty="0" smtClean="0">
                <a:solidFill>
                  <a:srgbClr val="00B050"/>
                </a:solidFill>
                <a:latin typeface="Symbol" panose="05050102010706020507" pitchFamily="18" charset="2"/>
              </a:rPr>
              <a:t>10</a:t>
            </a:r>
            <a:r>
              <a:rPr lang="en-US" baseline="30000" dirty="0" smtClean="0">
                <a:solidFill>
                  <a:srgbClr val="00B050"/>
                </a:solidFill>
                <a:latin typeface="Symbol" panose="05050102010706020507" pitchFamily="18" charset="2"/>
              </a:rPr>
              <a:t>-6</a:t>
            </a:r>
            <a:r>
              <a:rPr lang="en-US" dirty="0" smtClean="0">
                <a:solidFill>
                  <a:srgbClr val="00B050"/>
                </a:solidFill>
                <a:latin typeface="Symbol" panose="05050102010706020507" pitchFamily="18" charset="2"/>
              </a:rPr>
              <a:t> </a:t>
            </a:r>
            <a:r>
              <a:rPr lang="en-US" dirty="0" smtClean="0">
                <a:solidFill>
                  <a:srgbClr val="00B050"/>
                </a:solidFill>
              </a:rPr>
              <a:t>s</a:t>
            </a:r>
            <a:endParaRPr lang="en-US" baseline="-25000" dirty="0" smtClean="0">
              <a:solidFill>
                <a:srgbClr val="00B05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>
                <a:solidFill>
                  <a:srgbClr val="00B050"/>
                </a:solidFill>
                <a:latin typeface="Symbol" panose="05050102010706020507" pitchFamily="18" charset="2"/>
              </a:rPr>
              <a:t>		m</a:t>
            </a:r>
            <a:r>
              <a:rPr lang="en-US" baseline="30000" dirty="0" smtClean="0">
                <a:solidFill>
                  <a:srgbClr val="00B050"/>
                </a:solidFill>
              </a:rPr>
              <a:t>-</a:t>
            </a:r>
            <a:r>
              <a:rPr lang="en-US" dirty="0" smtClean="0">
                <a:solidFill>
                  <a:srgbClr val="00B050"/>
                </a:solidFill>
              </a:rPr>
              <a:t> → e</a:t>
            </a:r>
            <a:r>
              <a:rPr lang="en-US" baseline="30000" dirty="0" smtClean="0">
                <a:solidFill>
                  <a:srgbClr val="00B050"/>
                </a:solidFill>
              </a:rPr>
              <a:t>-</a:t>
            </a:r>
            <a:r>
              <a:rPr lang="en-US" dirty="0" smtClean="0">
                <a:solidFill>
                  <a:srgbClr val="00B050"/>
                </a:solidFill>
              </a:rPr>
              <a:t> + </a:t>
            </a:r>
            <a:r>
              <a:rPr lang="en-US" dirty="0" smtClean="0">
                <a:solidFill>
                  <a:srgbClr val="00B050"/>
                </a:solidFill>
                <a:latin typeface="Symbol" panose="05050102010706020507" pitchFamily="18" charset="2"/>
              </a:rPr>
              <a:t>n</a:t>
            </a:r>
            <a:r>
              <a:rPr lang="en-US" baseline="-25000" dirty="0" smtClean="0">
                <a:solidFill>
                  <a:srgbClr val="00B050"/>
                </a:solidFill>
                <a:latin typeface="Symbol" panose="05050102010706020507" pitchFamily="18" charset="2"/>
              </a:rPr>
              <a:t>m</a:t>
            </a:r>
            <a:r>
              <a:rPr lang="en-US" dirty="0" smtClean="0">
                <a:solidFill>
                  <a:srgbClr val="00B050"/>
                </a:solidFill>
                <a:latin typeface="Symbol" panose="05050102010706020507" pitchFamily="18" charset="2"/>
              </a:rPr>
              <a:t> + n</a:t>
            </a:r>
            <a:r>
              <a:rPr lang="en-US" baseline="-25000" dirty="0" smtClean="0">
                <a:solidFill>
                  <a:srgbClr val="00B050"/>
                </a:solidFill>
              </a:rPr>
              <a:t>e</a:t>
            </a:r>
            <a:endParaRPr lang="en-ZA" baseline="-25000" dirty="0" smtClean="0">
              <a:solidFill>
                <a:srgbClr val="00B05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ZA" baseline="-25000" dirty="0"/>
          </a:p>
        </p:txBody>
      </p:sp>
      <p:sp>
        <p:nvSpPr>
          <p:cNvPr id="7" name="Oval 6"/>
          <p:cNvSpPr/>
          <p:nvPr/>
        </p:nvSpPr>
        <p:spPr>
          <a:xfrm>
            <a:off x="3673448" y="3652755"/>
            <a:ext cx="504967" cy="559558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8" name="Oval 7"/>
          <p:cNvSpPr/>
          <p:nvPr/>
        </p:nvSpPr>
        <p:spPr>
          <a:xfrm>
            <a:off x="3624803" y="4586013"/>
            <a:ext cx="504967" cy="559558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9" name="Oval 8"/>
          <p:cNvSpPr/>
          <p:nvPr/>
        </p:nvSpPr>
        <p:spPr>
          <a:xfrm>
            <a:off x="4283557" y="4586013"/>
            <a:ext cx="504967" cy="559558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0" name="Oval 9"/>
          <p:cNvSpPr/>
          <p:nvPr/>
        </p:nvSpPr>
        <p:spPr>
          <a:xfrm>
            <a:off x="3552890" y="4091758"/>
            <a:ext cx="504967" cy="559558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1" name="Oval 10"/>
          <p:cNvSpPr/>
          <p:nvPr/>
        </p:nvSpPr>
        <p:spPr>
          <a:xfrm>
            <a:off x="3539242" y="5104627"/>
            <a:ext cx="504967" cy="559558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2" name="Oval 11"/>
          <p:cNvSpPr/>
          <p:nvPr/>
        </p:nvSpPr>
        <p:spPr>
          <a:xfrm>
            <a:off x="4228907" y="5091238"/>
            <a:ext cx="504967" cy="559558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cxnSp>
        <p:nvCxnSpPr>
          <p:cNvPr id="13" name="Straight Connector 12"/>
          <p:cNvCxnSpPr/>
          <p:nvPr/>
        </p:nvCxnSpPr>
        <p:spPr>
          <a:xfrm>
            <a:off x="3624803" y="4212313"/>
            <a:ext cx="328361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657460" y="4745715"/>
            <a:ext cx="328361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288833" y="5279117"/>
            <a:ext cx="328361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9693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5388" y="733007"/>
            <a:ext cx="6305266" cy="42750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850106"/>
          </a:xfrm>
        </p:spPr>
        <p:txBody>
          <a:bodyPr/>
          <a:lstStyle/>
          <a:p>
            <a:pPr algn="ctr"/>
            <a:r>
              <a:rPr lang="en-US" u="sng" dirty="0" smtClean="0">
                <a:solidFill>
                  <a:srgbClr val="002060"/>
                </a:solidFill>
              </a:rPr>
              <a:t>Photo-Pion Production</a:t>
            </a:r>
            <a:endParaRPr lang="en-ZA" u="sng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50347" y="4747419"/>
            <a:ext cx="35216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2060"/>
                </a:solidFill>
              </a:rPr>
              <a:t>Spectral index of target photon field</a:t>
            </a:r>
            <a:endParaRPr lang="en-ZA" sz="2400" dirty="0">
              <a:solidFill>
                <a:srgbClr val="002060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4097965" y="4937308"/>
            <a:ext cx="869290" cy="184665"/>
          </a:xfrm>
          <a:prstGeom prst="straightConnector1">
            <a:avLst/>
          </a:prstGeom>
          <a:ln w="2222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 rot="16200000">
            <a:off x="-177421" y="2283206"/>
            <a:ext cx="36166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2060"/>
                </a:solidFill>
              </a:rPr>
              <a:t>Fractional energy output </a:t>
            </a:r>
            <a:endParaRPr lang="en-ZA" sz="2400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8044" y="5578416"/>
            <a:ext cx="86420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2060"/>
                </a:solidFill>
              </a:rPr>
              <a:t>Total energy output in neutrinos is ~ approx. equal to energy output in </a:t>
            </a:r>
            <a:r>
              <a:rPr lang="en-US" sz="2400" dirty="0" smtClean="0">
                <a:solidFill>
                  <a:srgbClr val="002060"/>
                </a:solidFill>
              </a:rPr>
              <a:t>photons: </a:t>
            </a:r>
          </a:p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~ 5 % of the original proton energy to every neutrino. </a:t>
            </a:r>
            <a:endParaRPr lang="en-ZA" sz="24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131696" y="4695667"/>
            <a:ext cx="23020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</a:t>
            </a:r>
            <a:r>
              <a:rPr lang="en-US" dirty="0" err="1" smtClean="0"/>
              <a:t>Mücke</a:t>
            </a:r>
            <a:r>
              <a:rPr lang="en-US" dirty="0" smtClean="0"/>
              <a:t> et al. 1998)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298888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751" y="1168708"/>
            <a:ext cx="8501721" cy="5716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778098"/>
          </a:xfrm>
        </p:spPr>
        <p:txBody>
          <a:bodyPr/>
          <a:lstStyle/>
          <a:p>
            <a:pPr algn="ctr"/>
            <a:r>
              <a:rPr lang="en-US" u="sng" dirty="0" smtClean="0">
                <a:solidFill>
                  <a:srgbClr val="002060"/>
                </a:solidFill>
              </a:rPr>
              <a:t>Photo-Pion Production</a:t>
            </a:r>
            <a:endParaRPr lang="en-ZA" u="sng" dirty="0">
              <a:solidFill>
                <a:srgbClr val="00206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355976" y="5271591"/>
            <a:ext cx="40324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ymbol" panose="05050102010706020507" pitchFamily="18" charset="2"/>
              </a:rPr>
              <a:t>s</a:t>
            </a:r>
            <a:r>
              <a:rPr lang="en-US" sz="2400" dirty="0" smtClean="0">
                <a:latin typeface="Symbol" panose="05050102010706020507" pitchFamily="18" charset="2"/>
              </a:rPr>
              <a:t>(</a:t>
            </a:r>
            <a:r>
              <a:rPr lang="en-US" sz="2400" dirty="0" smtClean="0"/>
              <a:t>p</a:t>
            </a:r>
            <a:r>
              <a:rPr lang="en-US" sz="2400" dirty="0" smtClean="0">
                <a:latin typeface="Symbol" panose="05050102010706020507" pitchFamily="18" charset="2"/>
              </a:rPr>
              <a:t>g</a:t>
            </a:r>
            <a:r>
              <a:rPr lang="en-US" sz="2400" dirty="0" smtClean="0"/>
              <a:t>→p</a:t>
            </a:r>
            <a:r>
              <a:rPr lang="en-US" sz="2400" dirty="0" smtClean="0">
                <a:latin typeface="Symbol" panose="05050102010706020507" pitchFamily="18" charset="2"/>
              </a:rPr>
              <a:t>p</a:t>
            </a:r>
            <a:r>
              <a:rPr lang="en-US" sz="2400" baseline="30000" dirty="0"/>
              <a:t>0</a:t>
            </a:r>
            <a:r>
              <a:rPr lang="en-US" sz="2400" dirty="0" smtClean="0"/>
              <a:t>) : </a:t>
            </a:r>
            <a:r>
              <a:rPr lang="en-US" sz="2400" dirty="0" smtClean="0">
                <a:latin typeface="Symbol" panose="05050102010706020507" pitchFamily="18" charset="2"/>
              </a:rPr>
              <a:t>s(</a:t>
            </a:r>
            <a:r>
              <a:rPr lang="en-US" sz="2400" dirty="0" err="1" smtClean="0"/>
              <a:t>p</a:t>
            </a:r>
            <a:r>
              <a:rPr lang="en-US" sz="2400" dirty="0" err="1" smtClean="0">
                <a:latin typeface="Symbol" panose="05050102010706020507" pitchFamily="18" charset="2"/>
              </a:rPr>
              <a:t>g</a:t>
            </a:r>
            <a:r>
              <a:rPr lang="en-US" sz="2400" dirty="0" err="1" smtClean="0"/>
              <a:t>→n</a:t>
            </a:r>
            <a:r>
              <a:rPr lang="en-US" sz="2400" dirty="0" err="1" smtClean="0">
                <a:latin typeface="Symbol" panose="05050102010706020507" pitchFamily="18" charset="2"/>
              </a:rPr>
              <a:t>p</a:t>
            </a:r>
            <a:r>
              <a:rPr lang="en-US" sz="2400" baseline="30000" dirty="0"/>
              <a:t>+</a:t>
            </a:r>
            <a:r>
              <a:rPr lang="en-US" sz="2400" dirty="0" smtClean="0"/>
              <a:t>)  =  2:1</a:t>
            </a:r>
            <a:endParaRPr lang="en-ZA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3179927" y="1543376"/>
            <a:ext cx="2083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Symbol" panose="05050102010706020507" pitchFamily="18" charset="2"/>
              </a:rPr>
              <a:t>D</a:t>
            </a:r>
            <a:r>
              <a:rPr lang="en-US" sz="2400" baseline="30000" dirty="0" smtClean="0">
                <a:solidFill>
                  <a:srgbClr val="FF0000"/>
                </a:solidFill>
                <a:latin typeface="Symbol" panose="05050102010706020507" pitchFamily="18" charset="2"/>
              </a:rPr>
              <a:t>+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resonance (1232 MeV)</a:t>
            </a:r>
            <a:endParaRPr lang="en-ZA" sz="2400" dirty="0">
              <a:solidFill>
                <a:srgbClr val="FF0000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2388359" y="1774208"/>
            <a:ext cx="791568" cy="95535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74994" y="6399035"/>
            <a:ext cx="40465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</a:t>
            </a:r>
            <a:r>
              <a:rPr lang="en-US" dirty="0" err="1" smtClean="0"/>
              <a:t>Baldini</a:t>
            </a:r>
            <a:r>
              <a:rPr lang="en-US" dirty="0" smtClean="0"/>
              <a:t> et al. 1998; </a:t>
            </a:r>
            <a:r>
              <a:rPr lang="en-US" dirty="0" err="1" smtClean="0"/>
              <a:t>Mücke</a:t>
            </a:r>
            <a:r>
              <a:rPr lang="en-US" dirty="0" smtClean="0"/>
              <a:t> et al. 2000)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351059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0355" y="468120"/>
            <a:ext cx="7818505" cy="50145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9718" y="0"/>
            <a:ext cx="7886700" cy="808581"/>
          </a:xfrm>
        </p:spPr>
        <p:txBody>
          <a:bodyPr/>
          <a:lstStyle/>
          <a:p>
            <a:pPr algn="ctr"/>
            <a:r>
              <a:rPr lang="en-US" u="sng" dirty="0" smtClean="0">
                <a:solidFill>
                  <a:srgbClr val="002060"/>
                </a:solidFill>
              </a:rPr>
              <a:t>Photo-Pion Production </a:t>
            </a:r>
            <a:endParaRPr lang="en-ZA" u="sng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35523" y="2265025"/>
            <a:ext cx="36122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2060"/>
                </a:solidFill>
              </a:rPr>
              <a:t>Spectral index (n[</a:t>
            </a:r>
            <a:r>
              <a:rPr lang="en-US" sz="2400" dirty="0" smtClean="0">
                <a:solidFill>
                  <a:srgbClr val="002060"/>
                </a:solidFill>
                <a:latin typeface="Symbol" panose="05050102010706020507" pitchFamily="18" charset="2"/>
              </a:rPr>
              <a:t>e</a:t>
            </a:r>
            <a:r>
              <a:rPr lang="en-US" sz="2400" dirty="0" smtClean="0">
                <a:solidFill>
                  <a:srgbClr val="002060"/>
                </a:solidFill>
              </a:rPr>
              <a:t>] ~ </a:t>
            </a:r>
            <a:r>
              <a:rPr lang="en-US" sz="2400" dirty="0" smtClean="0">
                <a:solidFill>
                  <a:srgbClr val="002060"/>
                </a:solidFill>
                <a:latin typeface="Symbol" panose="05050102010706020507" pitchFamily="18" charset="2"/>
              </a:rPr>
              <a:t>e</a:t>
            </a:r>
            <a:r>
              <a:rPr lang="en-US" sz="2400" baseline="30000" dirty="0" smtClean="0">
                <a:solidFill>
                  <a:srgbClr val="002060"/>
                </a:solidFill>
                <a:latin typeface="Symbol" panose="05050102010706020507" pitchFamily="18" charset="2"/>
              </a:rPr>
              <a:t>-a</a:t>
            </a:r>
            <a:r>
              <a:rPr lang="en-US" sz="2400" dirty="0" smtClean="0">
                <a:solidFill>
                  <a:srgbClr val="002060"/>
                </a:solidFill>
              </a:rPr>
              <a:t>) of target photon field</a:t>
            </a:r>
            <a:endParaRPr lang="en-ZA" sz="2400" dirty="0">
              <a:solidFill>
                <a:srgbClr val="002060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5933749" y="2019865"/>
            <a:ext cx="903785" cy="245160"/>
          </a:xfrm>
          <a:prstGeom prst="straightConnector1">
            <a:avLst/>
          </a:prstGeom>
          <a:ln w="2222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166346" y="5347798"/>
            <a:ext cx="39305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2060"/>
                </a:solidFill>
              </a:rPr>
              <a:t>Center-of-Momentum energy</a:t>
            </a:r>
            <a:endParaRPr lang="en-ZA" sz="2400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 rot="16200000">
            <a:off x="-991048" y="2516637"/>
            <a:ext cx="35303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2060"/>
                </a:solidFill>
              </a:rPr>
              <a:t>Interaction Probability</a:t>
            </a:r>
            <a:endParaRPr lang="en-ZA" sz="2400" dirty="0">
              <a:solidFill>
                <a:srgbClr val="00206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933749" y="4978466"/>
            <a:ext cx="23020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</a:t>
            </a:r>
            <a:r>
              <a:rPr lang="en-US" dirty="0" err="1" smtClean="0"/>
              <a:t>Mücke</a:t>
            </a:r>
            <a:r>
              <a:rPr lang="en-US" dirty="0" smtClean="0"/>
              <a:t> et al. 1999)</a:t>
            </a:r>
            <a:endParaRPr lang="en-ZA" dirty="0"/>
          </a:p>
        </p:txBody>
      </p:sp>
      <p:sp>
        <p:nvSpPr>
          <p:cNvPr id="12" name="TextBox 11"/>
          <p:cNvSpPr txBox="1"/>
          <p:nvPr/>
        </p:nvSpPr>
        <p:spPr>
          <a:xfrm>
            <a:off x="936707" y="5852026"/>
            <a:ext cx="772463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For realistic target photon fields, most interactions occur near threshold (at </a:t>
            </a:r>
            <a:r>
              <a:rPr lang="en-US" sz="2800" dirty="0" smtClean="0">
                <a:solidFill>
                  <a:srgbClr val="FF0000"/>
                </a:solidFill>
                <a:latin typeface="Symbol" panose="05050102010706020507" pitchFamily="18" charset="2"/>
              </a:rPr>
              <a:t>D</a:t>
            </a:r>
            <a:r>
              <a:rPr lang="en-US" sz="2800" baseline="30000" dirty="0" smtClean="0">
                <a:solidFill>
                  <a:srgbClr val="FF0000"/>
                </a:solidFill>
              </a:rPr>
              <a:t>+</a:t>
            </a:r>
            <a:r>
              <a:rPr lang="en-US" sz="2800" dirty="0" smtClean="0">
                <a:solidFill>
                  <a:srgbClr val="FF0000"/>
                </a:solidFill>
              </a:rPr>
              <a:t> resonance).</a:t>
            </a:r>
            <a:endParaRPr lang="en-ZA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7774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353" y="215002"/>
            <a:ext cx="8133213" cy="917764"/>
          </a:xfrm>
        </p:spPr>
        <p:txBody>
          <a:bodyPr/>
          <a:lstStyle/>
          <a:p>
            <a:r>
              <a:rPr lang="en-US" u="sng" dirty="0" smtClean="0">
                <a:solidFill>
                  <a:srgbClr val="002060"/>
                </a:solidFill>
              </a:rPr>
              <a:t>Photo-pion production - Energetics</a:t>
            </a:r>
            <a:endParaRPr lang="en-ZA" u="sng" dirty="0">
              <a:solidFill>
                <a:srgbClr val="002060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10474" y="1530644"/>
            <a:ext cx="8424092" cy="7200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>
                <a:solidFill>
                  <a:srgbClr val="002060"/>
                </a:solidFill>
              </a:rPr>
              <a:t>p-</a:t>
            </a:r>
            <a:r>
              <a:rPr lang="en-US" dirty="0" smtClean="0">
                <a:solidFill>
                  <a:srgbClr val="002060"/>
                </a:solidFill>
                <a:latin typeface="Symbol" panose="05050102010706020507" pitchFamily="18" charset="2"/>
              </a:rPr>
              <a:t>g</a:t>
            </a:r>
            <a:r>
              <a:rPr lang="en-US" dirty="0" smtClean="0">
                <a:solidFill>
                  <a:srgbClr val="002060"/>
                </a:solidFill>
              </a:rPr>
              <a:t> threshold:                                                 </a:t>
            </a:r>
            <a:r>
              <a:rPr lang="en-US" dirty="0" smtClean="0"/>
              <a:t>~ 10</a:t>
            </a:r>
            <a:r>
              <a:rPr lang="en-US" baseline="30000" dirty="0" smtClean="0"/>
              <a:t>17</a:t>
            </a:r>
            <a:r>
              <a:rPr lang="en-US" dirty="0" smtClean="0"/>
              <a:t> eV E</a:t>
            </a:r>
            <a:r>
              <a:rPr lang="en-US" baseline="-25000" dirty="0"/>
              <a:t>t</a:t>
            </a:r>
            <a:r>
              <a:rPr lang="en-US" baseline="-25000" dirty="0" smtClean="0"/>
              <a:t>,eV</a:t>
            </a:r>
            <a:r>
              <a:rPr lang="en-US" baseline="30000" dirty="0" smtClean="0"/>
              <a:t>-1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9804" y="1200644"/>
            <a:ext cx="3703544" cy="98183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5534" y="2185907"/>
            <a:ext cx="9048466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At </a:t>
            </a:r>
            <a:r>
              <a:rPr lang="en-US" sz="2400" dirty="0" smtClean="0">
                <a:latin typeface="Symbol" panose="05050102010706020507" pitchFamily="18" charset="2"/>
              </a:rPr>
              <a:t>D</a:t>
            </a:r>
            <a:r>
              <a:rPr lang="en-US" sz="2400" baseline="30000" dirty="0" smtClean="0"/>
              <a:t>+</a:t>
            </a:r>
            <a:r>
              <a:rPr lang="en-US" sz="2400" dirty="0" smtClean="0"/>
              <a:t> resonance: </a:t>
            </a:r>
          </a:p>
          <a:p>
            <a:endParaRPr lang="en-US" sz="2400" dirty="0">
              <a:solidFill>
                <a:srgbClr val="FF0000"/>
              </a:solidFill>
            </a:endParaRPr>
          </a:p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s = E</a:t>
            </a:r>
            <a:r>
              <a:rPr lang="en-US" sz="2400" baseline="-25000" dirty="0" smtClean="0">
                <a:solidFill>
                  <a:srgbClr val="FF0000"/>
                </a:solidFill>
              </a:rPr>
              <a:t>p</a:t>
            </a:r>
            <a:r>
              <a:rPr lang="en-US" sz="2400" dirty="0" smtClean="0">
                <a:solidFill>
                  <a:srgbClr val="FF0000"/>
                </a:solidFill>
              </a:rPr>
              <a:t>’ E</a:t>
            </a:r>
            <a:r>
              <a:rPr lang="en-US" sz="2400" baseline="-25000" dirty="0" smtClean="0">
                <a:solidFill>
                  <a:srgbClr val="FF0000"/>
                </a:solidFill>
              </a:rPr>
              <a:t>t</a:t>
            </a:r>
            <a:r>
              <a:rPr lang="en-US" sz="2400" dirty="0" smtClean="0">
                <a:solidFill>
                  <a:srgbClr val="FF0000"/>
                </a:solidFill>
              </a:rPr>
              <a:t>’ (1 – </a:t>
            </a:r>
            <a:r>
              <a:rPr lang="en-US" sz="2400" dirty="0" err="1" smtClean="0">
                <a:solidFill>
                  <a:srgbClr val="FF0000"/>
                </a:solidFill>
                <a:latin typeface="Symbol" panose="05050102010706020507" pitchFamily="18" charset="2"/>
              </a:rPr>
              <a:t>b</a:t>
            </a:r>
            <a:r>
              <a:rPr lang="en-US" sz="2400" baseline="-25000" dirty="0" err="1" smtClean="0">
                <a:solidFill>
                  <a:srgbClr val="FF0000"/>
                </a:solidFill>
              </a:rPr>
              <a:t>p</a:t>
            </a:r>
            <a:r>
              <a:rPr lang="en-US" sz="2400" dirty="0" smtClean="0">
                <a:solidFill>
                  <a:srgbClr val="FF0000"/>
                </a:solidFill>
              </a:rPr>
              <a:t>’ </a:t>
            </a:r>
            <a:r>
              <a:rPr lang="en-US" sz="2400" dirty="0" smtClean="0">
                <a:solidFill>
                  <a:srgbClr val="FF0000"/>
                </a:solidFill>
                <a:latin typeface="Symbol" panose="05050102010706020507" pitchFamily="18" charset="2"/>
              </a:rPr>
              <a:t>m</a:t>
            </a:r>
            <a:r>
              <a:rPr lang="en-US" sz="2400" dirty="0" smtClean="0">
                <a:solidFill>
                  <a:srgbClr val="FF0000"/>
                </a:solidFill>
              </a:rPr>
              <a:t>) = E</a:t>
            </a:r>
            <a:r>
              <a:rPr lang="en-US" sz="2400" baseline="-25000" dirty="0" smtClean="0">
                <a:solidFill>
                  <a:srgbClr val="FF0000"/>
                </a:solidFill>
                <a:latin typeface="Symbol" panose="05050102010706020507" pitchFamily="18" charset="2"/>
              </a:rPr>
              <a:t>D</a:t>
            </a:r>
            <a:r>
              <a:rPr lang="en-US" sz="2400" baseline="-10000" dirty="0" smtClean="0">
                <a:solidFill>
                  <a:srgbClr val="FF0000"/>
                </a:solidFill>
                <a:latin typeface="Symbol" panose="05050102010706020507" pitchFamily="18" charset="2"/>
              </a:rPr>
              <a:t>+</a:t>
            </a:r>
            <a:r>
              <a:rPr lang="en-US" sz="2400" baseline="30000" dirty="0" smtClean="0">
                <a:solidFill>
                  <a:srgbClr val="FF0000"/>
                </a:solidFill>
              </a:rPr>
              <a:t>2</a:t>
            </a:r>
            <a:r>
              <a:rPr lang="en-US" sz="2400" dirty="0" smtClean="0">
                <a:solidFill>
                  <a:srgbClr val="FF0000"/>
                </a:solidFill>
              </a:rPr>
              <a:t> = (1232 MeV)</a:t>
            </a:r>
            <a:r>
              <a:rPr lang="en-US" sz="2400" baseline="30000" dirty="0" smtClean="0">
                <a:solidFill>
                  <a:srgbClr val="FF0000"/>
                </a:solidFill>
              </a:rPr>
              <a:t>2</a:t>
            </a:r>
          </a:p>
          <a:p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Each neutrino takes about ~ 5 % of the proton’s energy</a:t>
            </a:r>
          </a:p>
          <a:p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Symbol" panose="05050102010706020507" pitchFamily="18" charset="2"/>
              <a:buChar char="Þ"/>
            </a:pPr>
            <a:r>
              <a:rPr lang="en-US" sz="2400" dirty="0" smtClean="0"/>
              <a:t> To produce </a:t>
            </a:r>
            <a:r>
              <a:rPr lang="en-US" sz="2400" dirty="0" err="1" smtClean="0"/>
              <a:t>IceCube</a:t>
            </a:r>
            <a:r>
              <a:rPr lang="en-US" sz="2400" dirty="0" smtClean="0"/>
              <a:t> neutrinos (~ 100 </a:t>
            </a:r>
            <a:r>
              <a:rPr lang="en-US" sz="2400" dirty="0" err="1" smtClean="0"/>
              <a:t>TeV</a:t>
            </a:r>
            <a:r>
              <a:rPr lang="en-US" sz="2400" dirty="0" smtClean="0"/>
              <a:t>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→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2400" baseline="-25000" dirty="0" err="1" smtClean="0">
                <a:latin typeface="Symbol" panose="05050102010706020507" pitchFamily="18" charset="2"/>
                <a:cs typeface="Arial" panose="020B0604020202020204" pitchFamily="34" charset="0"/>
              </a:rPr>
              <a:t>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= 10</a:t>
            </a:r>
            <a:r>
              <a:rPr lang="en-US" sz="2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E</a:t>
            </a:r>
            <a:r>
              <a:rPr lang="en-US" sz="24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eV):</a:t>
            </a:r>
          </a:p>
          <a:p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r>
              <a:rPr lang="en-US" sz="2400" dirty="0" smtClean="0">
                <a:cs typeface="Arial" panose="020B0604020202020204" pitchFamily="34" charset="0"/>
              </a:rPr>
              <a:t>Need protons with               </a:t>
            </a:r>
            <a:r>
              <a:rPr lang="en-US" sz="2400" dirty="0" err="1" smtClean="0">
                <a:solidFill>
                  <a:srgbClr val="FF0000"/>
                </a:solidFill>
                <a:cs typeface="Arial" panose="020B0604020202020204" pitchFamily="34" charset="0"/>
              </a:rPr>
              <a:t>E’</a:t>
            </a:r>
            <a:r>
              <a:rPr lang="en-US" sz="2400" baseline="-25000" dirty="0" err="1" smtClean="0">
                <a:solidFill>
                  <a:srgbClr val="FF0000"/>
                </a:solidFill>
                <a:cs typeface="Arial" panose="020B0604020202020204" pitchFamily="34" charset="0"/>
              </a:rPr>
              <a:t>p</a:t>
            </a:r>
            <a:r>
              <a:rPr lang="en-US" sz="2400" dirty="0" smtClean="0">
                <a:solidFill>
                  <a:srgbClr val="FF0000"/>
                </a:solidFill>
                <a:cs typeface="Arial" panose="020B0604020202020204" pitchFamily="34" charset="0"/>
              </a:rPr>
              <a:t> ~ 200 E</a:t>
            </a:r>
            <a:r>
              <a:rPr lang="en-US" sz="2400" baseline="-25000" dirty="0" smtClean="0">
                <a:solidFill>
                  <a:srgbClr val="FF0000"/>
                </a:solidFill>
                <a:cs typeface="Arial" panose="020B0604020202020204" pitchFamily="34" charset="0"/>
              </a:rPr>
              <a:t>14</a:t>
            </a:r>
            <a:r>
              <a:rPr lang="en-US" sz="2400" dirty="0" smtClean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d</a:t>
            </a:r>
            <a:r>
              <a:rPr lang="en-US" sz="2400" baseline="-25000" dirty="0" smtClean="0">
                <a:solidFill>
                  <a:srgbClr val="FF0000"/>
                </a:solidFill>
                <a:cs typeface="Arial" panose="020B0604020202020204" pitchFamily="34" charset="0"/>
              </a:rPr>
              <a:t>1</a:t>
            </a:r>
            <a:r>
              <a:rPr lang="en-US" sz="2400" baseline="30000" dirty="0" smtClean="0">
                <a:solidFill>
                  <a:srgbClr val="FF0000"/>
                </a:solidFill>
                <a:cs typeface="Arial" panose="020B0604020202020204" pitchFamily="34" charset="0"/>
              </a:rPr>
              <a:t>-1</a:t>
            </a:r>
            <a:r>
              <a:rPr lang="en-US" sz="2400" dirty="0" smtClean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cs typeface="Arial" panose="020B0604020202020204" pitchFamily="34" charset="0"/>
              </a:rPr>
              <a:t>TeV</a:t>
            </a:r>
            <a:endParaRPr lang="en-US" sz="2400" dirty="0" smtClean="0">
              <a:solidFill>
                <a:srgbClr val="FF0000"/>
              </a:solidFill>
              <a:cs typeface="Arial" panose="020B0604020202020204" pitchFamily="34" charset="0"/>
            </a:endParaRPr>
          </a:p>
          <a:p>
            <a:endParaRPr lang="en-US" sz="1200" dirty="0" smtClean="0">
              <a:solidFill>
                <a:srgbClr val="FF0000"/>
              </a:solidFill>
              <a:cs typeface="Arial" panose="020B0604020202020204" pitchFamily="34" charset="0"/>
            </a:endParaRPr>
          </a:p>
          <a:p>
            <a:r>
              <a:rPr lang="en-US" sz="2400" dirty="0">
                <a:cs typeface="Arial" panose="020B0604020202020204" pitchFamily="34" charset="0"/>
              </a:rPr>
              <a:t> </a:t>
            </a:r>
            <a:r>
              <a:rPr lang="en-US" sz="2400" dirty="0" smtClean="0">
                <a:cs typeface="Arial" panose="020B0604020202020204" pitchFamily="34" charset="0"/>
              </a:rPr>
              <a:t>                and target photons with     </a:t>
            </a:r>
            <a:r>
              <a:rPr lang="en-US" sz="2400" dirty="0" err="1" smtClean="0">
                <a:solidFill>
                  <a:srgbClr val="FF0000"/>
                </a:solidFill>
                <a:cs typeface="Arial" panose="020B0604020202020204" pitchFamily="34" charset="0"/>
              </a:rPr>
              <a:t>E’</a:t>
            </a:r>
            <a:r>
              <a:rPr lang="en-US" sz="2400" baseline="-25000" dirty="0" err="1" smtClean="0">
                <a:solidFill>
                  <a:srgbClr val="FF0000"/>
                </a:solidFill>
                <a:cs typeface="Arial" panose="020B0604020202020204" pitchFamily="34" charset="0"/>
              </a:rPr>
              <a:t>t</a:t>
            </a:r>
            <a:r>
              <a:rPr lang="en-US" sz="2400" dirty="0" smtClean="0">
                <a:solidFill>
                  <a:srgbClr val="FF0000"/>
                </a:solidFill>
                <a:cs typeface="Arial" panose="020B0604020202020204" pitchFamily="34" charset="0"/>
              </a:rPr>
              <a:t> ~ 1.6 E</a:t>
            </a:r>
            <a:r>
              <a:rPr lang="en-US" sz="2400" baseline="-25000" dirty="0" smtClean="0">
                <a:solidFill>
                  <a:srgbClr val="FF0000"/>
                </a:solidFill>
                <a:cs typeface="Arial" panose="020B0604020202020204" pitchFamily="34" charset="0"/>
              </a:rPr>
              <a:t>14</a:t>
            </a:r>
            <a:r>
              <a:rPr lang="en-US" sz="2400" baseline="30000" dirty="0" smtClean="0">
                <a:solidFill>
                  <a:srgbClr val="FF0000"/>
                </a:solidFill>
                <a:cs typeface="Arial" panose="020B0604020202020204" pitchFamily="34" charset="0"/>
              </a:rPr>
              <a:t>-1</a:t>
            </a:r>
            <a:r>
              <a:rPr lang="en-US" sz="2400" dirty="0" smtClean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d</a:t>
            </a:r>
            <a:r>
              <a:rPr lang="en-US" sz="2400" baseline="-25000" dirty="0">
                <a:solidFill>
                  <a:srgbClr val="FF0000"/>
                </a:solidFill>
                <a:cs typeface="Arial" panose="020B0604020202020204" pitchFamily="34" charset="0"/>
              </a:rPr>
              <a:t>1</a:t>
            </a:r>
            <a:r>
              <a:rPr lang="en-US" sz="2400" dirty="0" smtClean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cs typeface="Arial" panose="020B0604020202020204" pitchFamily="34" charset="0"/>
              </a:rPr>
              <a:t>keV</a:t>
            </a:r>
            <a:endParaRPr lang="en-US" sz="2400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 </a:t>
            </a:r>
            <a:endParaRPr lang="en-ZA" dirty="0"/>
          </a:p>
        </p:txBody>
      </p:sp>
      <p:sp>
        <p:nvSpPr>
          <p:cNvPr id="9" name="Rounded Rectangle 8"/>
          <p:cNvSpPr/>
          <p:nvPr/>
        </p:nvSpPr>
        <p:spPr>
          <a:xfrm>
            <a:off x="989810" y="5272447"/>
            <a:ext cx="6574775" cy="131018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410228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8501" y="1750346"/>
            <a:ext cx="4479576" cy="3060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2167"/>
            <a:ext cx="7886700" cy="713047"/>
          </a:xfrm>
        </p:spPr>
        <p:txBody>
          <a:bodyPr/>
          <a:lstStyle/>
          <a:p>
            <a:pPr algn="ctr"/>
            <a:r>
              <a:rPr lang="en-US" u="sng" dirty="0" smtClean="0">
                <a:solidFill>
                  <a:srgbClr val="002060"/>
                </a:solidFill>
              </a:rPr>
              <a:t>The </a:t>
            </a:r>
            <a:r>
              <a:rPr lang="en-US" u="sng" dirty="0" err="1" smtClean="0">
                <a:solidFill>
                  <a:srgbClr val="002060"/>
                </a:solidFill>
              </a:rPr>
              <a:t>p</a:t>
            </a:r>
            <a:r>
              <a:rPr lang="en-US" u="sng" dirty="0" err="1" smtClean="0">
                <a:solidFill>
                  <a:srgbClr val="002060"/>
                </a:solidFill>
                <a:latin typeface="Symbol" panose="05050102010706020507" pitchFamily="18" charset="2"/>
              </a:rPr>
              <a:t>g</a:t>
            </a:r>
            <a:r>
              <a:rPr lang="en-US" u="sng" dirty="0" smtClean="0">
                <a:solidFill>
                  <a:srgbClr val="002060"/>
                </a:solidFill>
              </a:rPr>
              <a:t> Efficiency Problem</a:t>
            </a:r>
            <a:endParaRPr lang="en-ZA" u="sng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796" y="979465"/>
            <a:ext cx="8717764" cy="3183102"/>
          </a:xfrm>
        </p:spPr>
        <p:txBody>
          <a:bodyPr>
            <a:normAutofit/>
          </a:bodyPr>
          <a:lstStyle/>
          <a:p>
            <a:r>
              <a:rPr lang="en-US" sz="2400" dirty="0" smtClean="0"/>
              <a:t>Efficiency for protons to undergo </a:t>
            </a:r>
            <a:r>
              <a:rPr lang="en-US" sz="2400" dirty="0" err="1" smtClean="0"/>
              <a:t>p</a:t>
            </a:r>
            <a:r>
              <a:rPr lang="en-US" sz="2400" dirty="0" err="1" smtClean="0">
                <a:latin typeface="Symbol" panose="05050102010706020507" pitchFamily="18" charset="2"/>
              </a:rPr>
              <a:t>g</a:t>
            </a:r>
            <a:r>
              <a:rPr lang="en-US" sz="2400" dirty="0" smtClean="0">
                <a:latin typeface="Symbol" panose="05050102010706020507" pitchFamily="18" charset="2"/>
              </a:rPr>
              <a:t> </a:t>
            </a:r>
            <a:r>
              <a:rPr lang="en-US" sz="2400" dirty="0" smtClean="0"/>
              <a:t>interaction</a:t>
            </a:r>
            <a:r>
              <a:rPr lang="en-ZA" sz="2400" dirty="0" smtClean="0"/>
              <a:t> ~ </a:t>
            </a:r>
            <a:r>
              <a:rPr lang="en-ZA" sz="2400" dirty="0" err="1" smtClean="0">
                <a:latin typeface="Symbol" panose="05050102010706020507" pitchFamily="18" charset="2"/>
              </a:rPr>
              <a:t>t</a:t>
            </a:r>
            <a:r>
              <a:rPr lang="en-ZA" sz="2400" baseline="-25000" dirty="0" err="1" smtClean="0"/>
              <a:t>p</a:t>
            </a:r>
            <a:r>
              <a:rPr lang="en-ZA" sz="2400" baseline="-25000" dirty="0" err="1" smtClean="0">
                <a:latin typeface="Symbol" panose="05050102010706020507" pitchFamily="18" charset="2"/>
              </a:rPr>
              <a:t>g</a:t>
            </a:r>
            <a:r>
              <a:rPr lang="en-ZA" sz="2400" dirty="0" smtClean="0"/>
              <a:t> = </a:t>
            </a:r>
            <a:r>
              <a:rPr lang="en-ZA" sz="2400" dirty="0" err="1" smtClean="0">
                <a:latin typeface="French Script MT" panose="03020402040607040605" pitchFamily="66" charset="0"/>
              </a:rPr>
              <a:t>l</a:t>
            </a:r>
            <a:r>
              <a:rPr lang="en-ZA" sz="2400" baseline="-25000" dirty="0" err="1" smtClean="0"/>
              <a:t>esc</a:t>
            </a:r>
            <a:r>
              <a:rPr lang="en-ZA" sz="2400" dirty="0" smtClean="0"/>
              <a:t> </a:t>
            </a:r>
            <a:r>
              <a:rPr lang="en-ZA" sz="2400" dirty="0" err="1" smtClean="0">
                <a:latin typeface="Symbol" panose="05050102010706020507" pitchFamily="18" charset="2"/>
              </a:rPr>
              <a:t>s</a:t>
            </a:r>
            <a:r>
              <a:rPr lang="en-ZA" sz="2400" baseline="-25000" dirty="0" err="1" smtClean="0"/>
              <a:t>p</a:t>
            </a:r>
            <a:r>
              <a:rPr lang="en-ZA" sz="2400" baseline="-25000" dirty="0" err="1" smtClean="0">
                <a:latin typeface="Symbol" panose="05050102010706020507" pitchFamily="18" charset="2"/>
              </a:rPr>
              <a:t>g</a:t>
            </a:r>
            <a:r>
              <a:rPr lang="en-ZA" sz="2400" dirty="0" smtClean="0"/>
              <a:t> </a:t>
            </a:r>
            <a:r>
              <a:rPr lang="en-ZA" sz="2400" dirty="0" err="1" smtClean="0"/>
              <a:t>n</a:t>
            </a:r>
            <a:r>
              <a:rPr lang="en-ZA" sz="2400" baseline="-25000" dirty="0" err="1" smtClean="0"/>
              <a:t>ph</a:t>
            </a:r>
            <a:endParaRPr lang="en-ZA" sz="2400" baseline="-25000" dirty="0" smtClean="0"/>
          </a:p>
          <a:p>
            <a:r>
              <a:rPr lang="en-US" sz="2400" dirty="0" smtClean="0"/>
              <a:t>Likelihood of </a:t>
            </a:r>
            <a:r>
              <a:rPr lang="en-US" sz="2400" dirty="0" smtClean="0">
                <a:latin typeface="Symbol" panose="05050102010706020507" pitchFamily="18" charset="2"/>
              </a:rPr>
              <a:t>g</a:t>
            </a:r>
            <a:r>
              <a:rPr lang="en-US" sz="2400" dirty="0" smtClean="0"/>
              <a:t>-ray photons to be absorbed ~ </a:t>
            </a:r>
            <a:r>
              <a:rPr lang="en-US" sz="2400" dirty="0" err="1" smtClean="0">
                <a:latin typeface="Symbol" panose="05050102010706020507" pitchFamily="18" charset="2"/>
              </a:rPr>
              <a:t>t</a:t>
            </a:r>
            <a:r>
              <a:rPr lang="en-US" sz="2400" baseline="-25000" dirty="0" err="1" smtClean="0">
                <a:latin typeface="Symbol" panose="05050102010706020507" pitchFamily="18" charset="2"/>
              </a:rPr>
              <a:t>gg</a:t>
            </a:r>
            <a:r>
              <a:rPr lang="en-US" sz="2400" dirty="0" smtClean="0"/>
              <a:t> = R </a:t>
            </a:r>
            <a:r>
              <a:rPr lang="en-US" sz="2400" dirty="0" err="1" smtClean="0">
                <a:latin typeface="Symbol" panose="05050102010706020507" pitchFamily="18" charset="2"/>
              </a:rPr>
              <a:t>s</a:t>
            </a:r>
            <a:r>
              <a:rPr lang="en-US" sz="2400" baseline="-25000" dirty="0" err="1" smtClean="0">
                <a:latin typeface="Symbol" panose="05050102010706020507" pitchFamily="18" charset="2"/>
              </a:rPr>
              <a:t>gg</a:t>
            </a:r>
            <a:r>
              <a:rPr lang="en-US" sz="2400" dirty="0" smtClean="0"/>
              <a:t> </a:t>
            </a:r>
            <a:r>
              <a:rPr lang="en-US" sz="2400" dirty="0" err="1" smtClean="0"/>
              <a:t>n</a:t>
            </a:r>
            <a:r>
              <a:rPr lang="en-US" sz="2400" baseline="-25000" dirty="0" err="1" smtClean="0"/>
              <a:t>ph</a:t>
            </a:r>
            <a:endParaRPr lang="en-US" sz="2400" baseline="-25000" dirty="0" smtClean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922" y="1951630"/>
            <a:ext cx="4272579" cy="2872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086552" y="2140370"/>
            <a:ext cx="9159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2060"/>
                </a:solidFill>
                <a:latin typeface="Symbol" panose="05050102010706020507" pitchFamily="18" charset="2"/>
              </a:rPr>
              <a:t>s</a:t>
            </a:r>
            <a:r>
              <a:rPr lang="en-US" sz="3200" baseline="-25000" dirty="0" err="1" smtClean="0">
                <a:solidFill>
                  <a:srgbClr val="002060"/>
                </a:solidFill>
              </a:rPr>
              <a:t>p</a:t>
            </a:r>
            <a:r>
              <a:rPr lang="en-US" sz="3200" baseline="-25000" dirty="0" err="1" smtClean="0">
                <a:solidFill>
                  <a:srgbClr val="002060"/>
                </a:solidFill>
                <a:latin typeface="Symbol" panose="05050102010706020507" pitchFamily="18" charset="2"/>
              </a:rPr>
              <a:t>g</a:t>
            </a:r>
            <a:endParaRPr lang="en-ZA" sz="3200" baseline="-25000" dirty="0">
              <a:solidFill>
                <a:srgbClr val="002060"/>
              </a:solidFill>
              <a:latin typeface="Symbol" panose="05050102010706020507" pitchFamily="18" charset="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17472" y="2278628"/>
            <a:ext cx="8935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2060"/>
                </a:solidFill>
                <a:latin typeface="Symbol" panose="05050102010706020507" pitchFamily="18" charset="2"/>
              </a:rPr>
              <a:t>s</a:t>
            </a:r>
            <a:r>
              <a:rPr lang="en-US" sz="3200" baseline="-25000" dirty="0" err="1" smtClean="0">
                <a:solidFill>
                  <a:srgbClr val="002060"/>
                </a:solidFill>
                <a:latin typeface="Symbol" panose="05050102010706020507" pitchFamily="18" charset="2"/>
              </a:rPr>
              <a:t>gg</a:t>
            </a:r>
            <a:endParaRPr lang="en-ZA" sz="3200" baseline="-25000" dirty="0">
              <a:solidFill>
                <a:srgbClr val="002060"/>
              </a:solidFill>
              <a:latin typeface="Symbol" panose="05050102010706020507" pitchFamily="18" charset="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34796" y="4884062"/>
                <a:ext cx="5282233" cy="197393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             </m:t>
                    </m:r>
                    <m:f>
                      <m:fPr>
                        <m:ctrlPr>
                          <a:rPr lang="en-ZA" sz="32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ZA" sz="32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  <m:r>
                          <a:rPr lang="en-US" sz="3200" b="0" i="1" baseline="-2500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  <m:r>
                          <a:rPr lang="en-US" sz="3200" b="0" i="1" baseline="-2500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num>
                      <m:den>
                        <m:r>
                          <a:rPr lang="en-ZA" sz="32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  <m:r>
                          <a:rPr lang="en-ZA" sz="3200" i="1" baseline="-2500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𝛾𝛾</m:t>
                        </m:r>
                      </m:den>
                    </m:f>
                    <m:r>
                      <a:rPr lang="en-US" sz="32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ZA" sz="32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ZA" sz="32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  <m:r>
                          <a:rPr lang="en-US" sz="3200" b="0" i="1" baseline="-2500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  <m:r>
                          <a:rPr lang="en-US" sz="3200" b="0" i="1" baseline="-2500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  <m:r>
                          <m:rPr>
                            <m:nor/>
                          </m:rPr>
                          <a:rPr lang="en-US" sz="3200" b="0" i="0" baseline="-2500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ZA" sz="2800" dirty="0" smtClean="0">
                            <a:solidFill>
                              <a:srgbClr val="002060"/>
                            </a:solidFill>
                            <a:latin typeface="French Script MT" panose="03020402040607040605" pitchFamily="66" charset="0"/>
                          </a:rPr>
                          <m:t>l</m:t>
                        </m:r>
                        <m:r>
                          <m:rPr>
                            <m:nor/>
                          </m:rPr>
                          <a:rPr lang="en-ZA" sz="2800" baseline="-25000" dirty="0" smtClean="0">
                            <a:solidFill>
                              <a:srgbClr val="002060"/>
                            </a:solidFill>
                          </a:rPr>
                          <m:t>esc</m:t>
                        </m:r>
                      </m:num>
                      <m:den>
                        <m:r>
                          <a:rPr lang="en-ZA" sz="32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  <m:r>
                          <a:rPr lang="en-ZA" sz="3200" i="1" baseline="-2500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𝛾𝛾</m:t>
                        </m:r>
                        <m:r>
                          <a:rPr lang="en-US" sz="32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32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</m:den>
                    </m:f>
                  </m:oMath>
                </a14:m>
                <a:r>
                  <a:rPr lang="en-ZA" sz="2800" dirty="0" smtClean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ZA" sz="280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US" sz="2800" b="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2800" b="0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300</m:t>
                        </m:r>
                      </m:den>
                    </m:f>
                    <m:f>
                      <m:fPr>
                        <m:ctrlPr>
                          <a:rPr lang="en-US" sz="2800" b="0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ZA" sz="2800" dirty="0">
                            <a:solidFill>
                              <a:srgbClr val="002060"/>
                            </a:solidFill>
                            <a:latin typeface="French Script MT" panose="03020402040607040605" pitchFamily="66" charset="0"/>
                          </a:rPr>
                          <m:t>l</m:t>
                        </m:r>
                        <m:r>
                          <m:rPr>
                            <m:nor/>
                          </m:rPr>
                          <a:rPr lang="en-ZA" sz="2800" baseline="-25000" dirty="0">
                            <a:solidFill>
                              <a:srgbClr val="002060"/>
                            </a:solidFill>
                          </a:rPr>
                          <m:t>esc</m:t>
                        </m:r>
                      </m:num>
                      <m:den>
                        <m:r>
                          <a:rPr lang="en-US" sz="2800" b="0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</m:den>
                    </m:f>
                  </m:oMath>
                </a14:m>
                <a:r>
                  <a:rPr lang="en-ZA" sz="2800" dirty="0" smtClean="0">
                    <a:solidFill>
                      <a:srgbClr val="002060"/>
                    </a:solidFill>
                  </a:rPr>
                  <a:t>       </a:t>
                </a:r>
              </a:p>
              <a:p>
                <a:endParaRPr lang="en-ZA" sz="2800" dirty="0" smtClean="0">
                  <a:solidFill>
                    <a:srgbClr val="002060"/>
                  </a:solidFill>
                </a:endParaRPr>
              </a:p>
              <a:p>
                <a:r>
                  <a:rPr lang="en-ZA" sz="2800" dirty="0" smtClean="0">
                    <a:solidFill>
                      <a:srgbClr val="002060"/>
                    </a:solidFill>
                  </a:rPr>
                  <a:t>at     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2800" b="0" i="1" baseline="-2500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  <m:r>
                      <a:rPr lang="en-US" sz="28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~ </m:t>
                    </m:r>
                    <m:f>
                      <m:fPr>
                        <m:ctrlPr>
                          <a:rPr lang="en-US" sz="2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  <m:r>
                          <a:rPr lang="en-US" sz="2800" b="0" i="1" baseline="-2500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  <m:r>
                          <a:rPr lang="en-US" sz="2800" b="0" i="1" baseline="3000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n-US" sz="2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  <m:r>
                          <a:rPr lang="en-US" sz="2800" b="0" i="1" baseline="3000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  <m:r>
                          <a:rPr lang="en-US" sz="2800" b="0" i="1" baseline="-2500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den>
                    </m:f>
                  </m:oMath>
                </a14:m>
                <a:r>
                  <a:rPr lang="en-ZA" sz="2800" dirty="0" smtClean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~ 3.3</m:t>
                    </m:r>
                    <m:r>
                      <a:rPr lang="en-US" sz="2800" b="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×10</m:t>
                    </m:r>
                    <m:r>
                      <a:rPr lang="en-US" sz="2800" b="0" i="1" baseline="30000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sz="2800" b="0" i="1" baseline="50000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</m:t>
                    </m:r>
                    <m:r>
                      <a:rPr lang="en-US" sz="2800" b="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800" b="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</m:t>
                    </m:r>
                    <m:r>
                      <a:rPr lang="en-US" sz="2800" b="0" i="1" baseline="-25000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𝜈</m:t>
                    </m:r>
                    <m:r>
                      <a:rPr lang="en-US" sz="2800" b="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en-ZA" sz="2800" dirty="0" smtClean="0">
                  <a:solidFill>
                    <a:srgbClr val="002060"/>
                  </a:solidFill>
                </a:endParaRPr>
              </a:p>
              <a:p>
                <a:endParaRPr lang="en-US" sz="14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796" y="4884062"/>
                <a:ext cx="5282233" cy="1973938"/>
              </a:xfrm>
              <a:prstGeom prst="rect">
                <a:avLst/>
              </a:prstGeom>
              <a:blipFill rotWithShape="0">
                <a:blip r:embed="rId5"/>
                <a:stretch>
                  <a:fillRect l="-4157"/>
                </a:stretch>
              </a:blipFill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6191774" y="4857936"/>
            <a:ext cx="28477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400" dirty="0" err="1" smtClean="0">
                <a:latin typeface="French Script MT" panose="03020402040607040605" pitchFamily="66" charset="0"/>
              </a:rPr>
              <a:t>l</a:t>
            </a:r>
            <a:r>
              <a:rPr lang="en-ZA" sz="2400" baseline="-25000" dirty="0" err="1" smtClean="0"/>
              <a:t>esc</a:t>
            </a:r>
            <a:r>
              <a:rPr lang="en-ZA" sz="2400" dirty="0" smtClean="0"/>
              <a:t> = average length travelled by protons until escape</a:t>
            </a:r>
            <a:endParaRPr lang="en-ZA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6191796" y="6157121"/>
            <a:ext cx="2571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2060"/>
                </a:solidFill>
              </a:rPr>
              <a:t>~ GeV – </a:t>
            </a:r>
            <a:r>
              <a:rPr lang="en-US" sz="2400" dirty="0" err="1" smtClean="0">
                <a:solidFill>
                  <a:srgbClr val="002060"/>
                </a:solidFill>
              </a:rPr>
              <a:t>TeV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smtClean="0">
                <a:solidFill>
                  <a:srgbClr val="002060"/>
                </a:solidFill>
                <a:latin typeface="Symbol" panose="05050102010706020507" pitchFamily="18" charset="2"/>
              </a:rPr>
              <a:t>g</a:t>
            </a:r>
            <a:r>
              <a:rPr lang="en-US" sz="2400" dirty="0" smtClean="0">
                <a:solidFill>
                  <a:srgbClr val="002060"/>
                </a:solidFill>
              </a:rPr>
              <a:t>-rays</a:t>
            </a:r>
            <a:endParaRPr lang="en-ZA" sz="2400" dirty="0">
              <a:solidFill>
                <a:srgbClr val="002060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5447212" y="6322424"/>
            <a:ext cx="718458" cy="13062"/>
          </a:xfrm>
          <a:prstGeom prst="straightConnector1">
            <a:avLst/>
          </a:prstGeom>
          <a:ln w="254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ounded Rectangle 12"/>
          <p:cNvSpPr/>
          <p:nvPr/>
        </p:nvSpPr>
        <p:spPr>
          <a:xfrm>
            <a:off x="523241" y="1392351"/>
            <a:ext cx="8240305" cy="4437012"/>
          </a:xfrm>
          <a:prstGeom prst="roundRect">
            <a:avLst/>
          </a:prstGeom>
          <a:solidFill>
            <a:schemeClr val="bg2"/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1" name="TextBox 10"/>
          <p:cNvSpPr txBox="1"/>
          <p:nvPr/>
        </p:nvSpPr>
        <p:spPr>
          <a:xfrm>
            <a:off x="832166" y="1625698"/>
            <a:ext cx="762245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Symbol" panose="05050102010706020507" pitchFamily="18" charset="2"/>
              <a:buChar char="Þ"/>
            </a:pPr>
            <a:r>
              <a:rPr lang="en-ZA" sz="2800" dirty="0" smtClean="0">
                <a:solidFill>
                  <a:srgbClr val="FF0000"/>
                </a:solidFill>
              </a:rPr>
              <a:t>Efficient neutrino production sites are likely to be optically thick to </a:t>
            </a:r>
            <a:r>
              <a:rPr lang="en-ZA" sz="2800" dirty="0" smtClean="0">
                <a:solidFill>
                  <a:srgbClr val="FF0000"/>
                </a:solidFill>
                <a:latin typeface="Symbol" panose="05050102010706020507" pitchFamily="18" charset="2"/>
              </a:rPr>
              <a:t>g</a:t>
            </a:r>
            <a:r>
              <a:rPr lang="en-ZA" sz="2800" dirty="0" smtClean="0">
                <a:solidFill>
                  <a:srgbClr val="FF0000"/>
                </a:solidFill>
              </a:rPr>
              <a:t>-rays</a:t>
            </a:r>
            <a:endParaRPr lang="en-ZA" sz="2800" dirty="0" smtClean="0">
              <a:solidFill>
                <a:srgbClr val="FF0000"/>
              </a:solidFill>
            </a:endParaRPr>
          </a:p>
          <a:p>
            <a:endParaRPr lang="en-ZA" sz="2800" dirty="0" smtClean="0">
              <a:solidFill>
                <a:srgbClr val="FF0000"/>
              </a:solidFill>
            </a:endParaRPr>
          </a:p>
          <a:p>
            <a:pPr marL="285750" indent="-285750">
              <a:buFont typeface="Symbol" panose="05050102010706020507" pitchFamily="18" charset="2"/>
              <a:buChar char="Þ"/>
            </a:pPr>
            <a:r>
              <a:rPr lang="en-ZA" sz="2800" dirty="0" smtClean="0">
                <a:solidFill>
                  <a:srgbClr val="FF0000"/>
                </a:solidFill>
              </a:rPr>
              <a:t>Expect no correlation between </a:t>
            </a:r>
            <a:r>
              <a:rPr lang="en-ZA" sz="2800" dirty="0" smtClean="0">
                <a:solidFill>
                  <a:srgbClr val="FF0000"/>
                </a:solidFill>
                <a:latin typeface="Symbol" panose="05050102010706020507" pitchFamily="18" charset="2"/>
              </a:rPr>
              <a:t>g</a:t>
            </a:r>
            <a:r>
              <a:rPr lang="en-ZA" sz="2800" dirty="0" smtClean="0">
                <a:solidFill>
                  <a:srgbClr val="FF0000"/>
                </a:solidFill>
              </a:rPr>
              <a:t>-ray </a:t>
            </a:r>
            <a:r>
              <a:rPr lang="en-ZA" sz="2800" dirty="0" smtClean="0">
                <a:solidFill>
                  <a:srgbClr val="FF0000"/>
                </a:solidFill>
              </a:rPr>
              <a:t>and neutrino activity! </a:t>
            </a:r>
            <a:endParaRPr lang="en-ZA" sz="2800" dirty="0" smtClean="0">
              <a:solidFill>
                <a:srgbClr val="FF0000"/>
              </a:solidFill>
            </a:endParaRPr>
          </a:p>
          <a:p>
            <a:pPr marL="285750" indent="-285750">
              <a:buFont typeface="Symbol" panose="05050102010706020507" pitchFamily="18" charset="2"/>
              <a:buChar char="Þ"/>
            </a:pPr>
            <a:endParaRPr lang="en-ZA" sz="2800" dirty="0" smtClean="0">
              <a:solidFill>
                <a:srgbClr val="FF0000"/>
              </a:solidFill>
            </a:endParaRPr>
          </a:p>
          <a:p>
            <a:pPr marL="285750" indent="-285750">
              <a:buFont typeface="Symbol" panose="05050102010706020507" pitchFamily="18" charset="2"/>
              <a:buChar char="Þ"/>
            </a:pPr>
            <a:r>
              <a:rPr lang="en-ZA" sz="2800" dirty="0" smtClean="0">
                <a:solidFill>
                  <a:srgbClr val="FF0000"/>
                </a:solidFill>
              </a:rPr>
              <a:t>Correlation between neutrino activity and X-ray – soft </a:t>
            </a:r>
            <a:r>
              <a:rPr lang="en-ZA" sz="2800" dirty="0" smtClean="0">
                <a:solidFill>
                  <a:srgbClr val="FF0000"/>
                </a:solidFill>
                <a:latin typeface="Symbol" panose="05050102010706020507" pitchFamily="18" charset="2"/>
              </a:rPr>
              <a:t>g</a:t>
            </a:r>
            <a:r>
              <a:rPr lang="en-ZA" sz="2800" dirty="0" smtClean="0">
                <a:solidFill>
                  <a:srgbClr val="FF0000"/>
                </a:solidFill>
              </a:rPr>
              <a:t>-ray activity expected due to cascading!</a:t>
            </a:r>
          </a:p>
          <a:p>
            <a:r>
              <a:rPr lang="en-ZA" sz="2800" dirty="0">
                <a:solidFill>
                  <a:srgbClr val="FF0000"/>
                </a:solidFill>
              </a:rPr>
              <a:t> </a:t>
            </a:r>
            <a:r>
              <a:rPr lang="en-ZA" sz="2800" dirty="0" smtClean="0">
                <a:solidFill>
                  <a:srgbClr val="FF0000"/>
                </a:solidFill>
              </a:rPr>
              <a:t>  (talk by Q. King, T. </a:t>
            </a:r>
            <a:r>
              <a:rPr lang="en-ZA" sz="2800" dirty="0" err="1" smtClean="0">
                <a:solidFill>
                  <a:srgbClr val="FF0000"/>
                </a:solidFill>
              </a:rPr>
              <a:t>Govenor</a:t>
            </a:r>
            <a:r>
              <a:rPr lang="en-ZA" sz="2800" dirty="0" smtClean="0">
                <a:solidFill>
                  <a:srgbClr val="FF0000"/>
                </a:solidFill>
              </a:rPr>
              <a:t>, and M. Fu Monday)</a:t>
            </a:r>
            <a:endParaRPr lang="en-ZA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9282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 animBg="1"/>
      <p:bldP spid="1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TLE" val="Slide 1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11346</TotalTime>
  <Words>1208</Words>
  <Application>Microsoft Office PowerPoint</Application>
  <PresentationFormat>On-screen Show (4:3)</PresentationFormat>
  <Paragraphs>266</Paragraphs>
  <Slides>24</Slides>
  <Notes>13</Notes>
  <HiddenSlides>0</HiddenSlides>
  <MMClips>2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3" baseType="lpstr">
      <vt:lpstr>Arial</vt:lpstr>
      <vt:lpstr>Calibri</vt:lpstr>
      <vt:lpstr>Calibri Light</vt:lpstr>
      <vt:lpstr>Cambria Math</vt:lpstr>
      <vt:lpstr>French Script MT</vt:lpstr>
      <vt:lpstr>Symbol</vt:lpstr>
      <vt:lpstr>Tahoma</vt:lpstr>
      <vt:lpstr>Times New Roman</vt:lpstr>
      <vt:lpstr>Office Theme</vt:lpstr>
      <vt:lpstr>Very-High-Energy Neutrino Production in Jetted Active Galactic Nuclei</vt:lpstr>
      <vt:lpstr>Blazars</vt:lpstr>
      <vt:lpstr>(Lepto-)Hadronic Blazar Models</vt:lpstr>
      <vt:lpstr>Basics of Neutrino Production</vt:lpstr>
      <vt:lpstr>Photo-Pion Production</vt:lpstr>
      <vt:lpstr>Photo-Pion Production</vt:lpstr>
      <vt:lpstr>Photo-Pion Production </vt:lpstr>
      <vt:lpstr>Photo-pion production - Energetics</vt:lpstr>
      <vt:lpstr>The pg Efficiency Problem</vt:lpstr>
      <vt:lpstr>Photo-Pion Models for TXS 0506+056</vt:lpstr>
      <vt:lpstr>Photo-Pion Models for TXS 0506+056</vt:lpstr>
      <vt:lpstr>Photo-pion production –  Origin of Target Photons</vt:lpstr>
      <vt:lpstr>PowerPoint Presentation</vt:lpstr>
      <vt:lpstr>Summary</vt:lpstr>
      <vt:lpstr>Thank you!</vt:lpstr>
      <vt:lpstr>Backup Slides</vt:lpstr>
      <vt:lpstr>The AGN Zoo</vt:lpstr>
      <vt:lpstr>PowerPoint Presentation</vt:lpstr>
      <vt:lpstr>Superluminal Motion</vt:lpstr>
      <vt:lpstr>Relativistic Beaming / Boosting</vt:lpstr>
      <vt:lpstr>Relativistic Beaming / Boosting</vt:lpstr>
      <vt:lpstr>PowerPoint Presentation</vt:lpstr>
      <vt:lpstr>Blazar Spectral Energy Distributions (SEDs)</vt:lpstr>
      <vt:lpstr>Blazar Models</vt:lpstr>
    </vt:vector>
  </TitlesOfParts>
  <Company>North-West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Neutrino Production in AGN</dc:title>
  <dc:creator>24420530</dc:creator>
  <cp:lastModifiedBy>user</cp:lastModifiedBy>
  <cp:revision>207</cp:revision>
  <dcterms:created xsi:type="dcterms:W3CDTF">2018-08-20T09:13:37Z</dcterms:created>
  <dcterms:modified xsi:type="dcterms:W3CDTF">2022-03-17T11:01:51Z</dcterms:modified>
</cp:coreProperties>
</file>