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rCy6EUN31iH4oaZlEFUZUbXKz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A547A-79AF-448C-A6D5-453F7C53E4D5}">
  <a:tblStyle styleId="{FA8A547A-79AF-448C-A6D5-453F7C53E4D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5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not produce neutrenos</a:t>
            </a:r>
            <a:endParaRPr/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model that produces neutrenos</a:t>
            </a:r>
            <a:endParaRPr/>
          </a:p>
        </p:txBody>
      </p:sp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3ac88b406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f3ac88b406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f3ac88b406_4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dc27166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1dc271664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11dc271664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a0c140c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a0c140c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11a0c140cb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a49b8cb92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11a49b8cb9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9dc0319a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19dc0319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a228abe5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1a228abe5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1a228abe53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If their optical spectrum does not show strong and broad emission lines, they are called BL Lacs or blazars of BL Lac type</a:t>
            </a: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6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a49b8cb92_0_14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1a49b8cb92_0_14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g11a49b8cb92_0_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1a49b8cb92_0_1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1a49b8cb92_0_1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a49b8cb92_0_1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1a49b8cb92_0_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1a49b8cb92_0_1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1a49b8cb92_0_1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1a49b8cb92_0_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1a49b8cb92_0_1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a49b8cb92_0_1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1a49b8cb92_0_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11a49b8cb92_0_1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11a49b8cb92_0_153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11a49b8cb92_0_153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11a49b8cb92_0_1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1a49b8cb92_0_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1a49b8cb92_0_1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a49b8cb92_0_16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1a49b8cb92_0_16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11a49b8cb92_0_1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1a49b8cb92_0_1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1a49b8cb92_0_1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a49b8cb92_0_1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1a49b8cb92_0_16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g11a49b8cb92_0_16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11a49b8cb92_0_1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1a49b8cb92_0_1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1a49b8cb92_0_1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a49b8cb92_0_17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1a49b8cb92_0_17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g11a49b8cb92_0_1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1a49b8cb92_0_1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1a49b8cb92_0_1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a49b8cb92_0_18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1a49b8cb92_0_18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g11a49b8cb92_0_18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11a49b8cb92_0_18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g11a49b8cb92_0_18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11a49b8cb92_0_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1a49b8cb92_0_1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1a49b8cb92_0_1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a49b8cb92_0_1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1a49b8cb92_0_1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1a49b8cb92_0_19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1a49b8cb92_0_1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a49b8cb92_0_1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1a49b8cb92_0_19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11a49b8cb92_0_1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a49b8cb92_0_19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11a49b8cb92_0_19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8" name="Google Shape;168;g11a49b8cb92_0_19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g11a49b8cb92_0_1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11a49b8cb92_0_1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11a49b8cb92_0_1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a49b8cb92_0_20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1a49b8cb92_0_20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g11a49b8cb92_0_20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6" name="Google Shape;176;g11a49b8cb92_0_2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11a49b8cb92_0_2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1a49b8cb92_0_2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a49b8cb92_0_2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1a49b8cb92_0_21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11a49b8cb92_0_2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11a49b8cb92_0_2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11a49b8cb92_0_2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a49b8cb92_0_219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11a49b8cb92_0_219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11a49b8cb92_0_2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11a49b8cb92_0_2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11a49b8cb92_0_2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5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a49b8cb92_0_1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g11a49b8cb92_0_1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11a49b8cb92_0_1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11a49b8cb92_0_1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11a49b8cb92_0_1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4180" y="-806091"/>
            <a:ext cx="8586698" cy="904286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"/>
          <p:cNvSpPr txBox="1">
            <a:spLocks noGrp="1"/>
          </p:cNvSpPr>
          <p:nvPr>
            <p:ph type="ctrTitle"/>
          </p:nvPr>
        </p:nvSpPr>
        <p:spPr>
          <a:xfrm>
            <a:off x="122000" y="-3"/>
            <a:ext cx="8871000" cy="1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60"/>
              <a:buFont typeface="Calibri"/>
              <a:buNone/>
            </a:pPr>
            <a:r>
              <a:rPr lang="en-US" sz="4660" b="1" u="sng">
                <a:solidFill>
                  <a:srgbClr val="FFFF00"/>
                </a:solidFill>
              </a:rPr>
              <a:t>Correlation Between IceCube Neutrinos and X-ray Flaring Blazars </a:t>
            </a:r>
            <a:endParaRPr sz="4660" b="1" u="sng">
              <a:solidFill>
                <a:srgbClr val="FFFF00"/>
              </a:solidFill>
            </a:endParaRPr>
          </a:p>
        </p:txBody>
      </p:sp>
      <p:sp>
        <p:nvSpPr>
          <p:cNvPr id="198" name="Google Shape;198;p1"/>
          <p:cNvSpPr txBox="1">
            <a:spLocks noGrp="1"/>
          </p:cNvSpPr>
          <p:nvPr>
            <p:ph type="subTitle" idx="1"/>
          </p:nvPr>
        </p:nvSpPr>
        <p:spPr>
          <a:xfrm>
            <a:off x="729600" y="1876863"/>
            <a:ext cx="80220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456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Matthew Fu</a:t>
            </a:r>
            <a:r>
              <a:rPr lang="en-US" sz="991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56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, Timothy Govenor</a:t>
            </a:r>
            <a:r>
              <a:rPr lang="en-US" sz="991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56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, Quentin King</a:t>
            </a:r>
            <a:r>
              <a:rPr lang="en-US" sz="991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56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56" b="1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456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Parisa Roustazadeh</a:t>
            </a:r>
            <a:r>
              <a:rPr lang="en-US" sz="991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991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56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Markus Boettcher</a:t>
            </a:r>
            <a:r>
              <a:rPr lang="en-US" sz="1456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56" b="1" baseline="30000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991" b="1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681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  1</a:t>
            </a:r>
            <a:r>
              <a:rPr lang="en-US" sz="991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Bishop Watterson High School, Columbus, OH, USA</a:t>
            </a:r>
            <a:endParaRPr sz="991" b="1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681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991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Columbus State Community College, Columbus, OH, USA</a:t>
            </a:r>
            <a:endParaRPr sz="991" b="1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991" b="1" baseline="30000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991" b="1">
                <a:solidFill>
                  <a:srgbClr val="FFFF0B"/>
                </a:solidFill>
                <a:latin typeface="Arial"/>
                <a:ea typeface="Arial"/>
                <a:cs typeface="Arial"/>
                <a:sym typeface="Arial"/>
              </a:rPr>
              <a:t>North-West University, Potchefstroom, South Africa</a:t>
            </a:r>
            <a:endParaRPr sz="991" b="1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456" b="1" baseline="30000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991" b="1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2076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0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0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03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456" b="1" baseline="30000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991" b="1">
              <a:solidFill>
                <a:srgbClr val="FFFF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2535" b="1">
              <a:solidFill>
                <a:srgbClr val="FFFF00"/>
              </a:solidFill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729600" y="5575200"/>
            <a:ext cx="7873500" cy="146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6204" y="5692432"/>
            <a:ext cx="173355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 txBox="1"/>
          <p:nvPr/>
        </p:nvSpPr>
        <p:spPr>
          <a:xfrm>
            <a:off x="1504041" y="6464829"/>
            <a:ext cx="632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 the South African Research Chairs Initiative (SARChI) of the Department of Science and Innovation and the National Research Foundation of South Africa (grant no. 64789).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680" y="3077490"/>
            <a:ext cx="2037718" cy="7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19049" y="5631432"/>
            <a:ext cx="1587246" cy="70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7">
            <a:alphaModFix/>
          </a:blip>
          <a:srcRect b="22209"/>
          <a:stretch/>
        </p:blipFill>
        <p:spPr>
          <a:xfrm>
            <a:off x="589375" y="3169125"/>
            <a:ext cx="5408799" cy="17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u="sng">
                <a:solidFill>
                  <a:srgbClr val="FFFF00"/>
                </a:solidFill>
              </a:rPr>
              <a:t>Blazar Models</a:t>
            </a:r>
            <a:endParaRPr/>
          </a:p>
        </p:txBody>
      </p:sp>
      <p:pic>
        <p:nvPicPr>
          <p:cNvPr id="309" name="Google Shape;309;p12" descr="agn_model_u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2525" y="1728788"/>
            <a:ext cx="4435475" cy="4900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12"/>
          <p:cNvCxnSpPr/>
          <p:nvPr/>
        </p:nvCxnSpPr>
        <p:spPr>
          <a:xfrm rot="10800000">
            <a:off x="3200400" y="1524000"/>
            <a:ext cx="1066800" cy="18288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1" name="Google Shape;311;p12"/>
          <p:cNvSpPr txBox="1"/>
          <p:nvPr/>
        </p:nvSpPr>
        <p:spPr>
          <a:xfrm>
            <a:off x="2362200" y="1143000"/>
            <a:ext cx="419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Relativistic jet outflow with 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≈ 10</a:t>
            </a:r>
            <a:endParaRPr/>
          </a:p>
        </p:txBody>
      </p:sp>
      <p:sp>
        <p:nvSpPr>
          <p:cNvPr id="312" name="Google Shape;312;p12"/>
          <p:cNvSpPr txBox="1"/>
          <p:nvPr/>
        </p:nvSpPr>
        <p:spPr>
          <a:xfrm>
            <a:off x="209100" y="3276607"/>
            <a:ext cx="1905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Injection, acceleration of ultrarelativistic electrons</a:t>
            </a:r>
            <a:endParaRPr/>
          </a:p>
        </p:txBody>
      </p:sp>
      <p:cxnSp>
        <p:nvCxnSpPr>
          <p:cNvPr id="313" name="Google Shape;313;p12"/>
          <p:cNvCxnSpPr/>
          <p:nvPr/>
        </p:nvCxnSpPr>
        <p:spPr>
          <a:xfrm flipH="1">
            <a:off x="2073274" y="3581399"/>
            <a:ext cx="2346325" cy="313745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12"/>
          <p:cNvCxnSpPr/>
          <p:nvPr/>
        </p:nvCxnSpPr>
        <p:spPr>
          <a:xfrm rot="10800000" flipH="1">
            <a:off x="4343400" y="1295400"/>
            <a:ext cx="2971800" cy="21336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12"/>
          <p:cNvSpPr txBox="1"/>
          <p:nvPr/>
        </p:nvSpPr>
        <p:spPr>
          <a:xfrm>
            <a:off x="7010400" y="685800"/>
            <a:ext cx="1905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Synchrotron emission</a:t>
            </a:r>
            <a:endParaRPr/>
          </a:p>
        </p:txBody>
      </p:sp>
      <p:cxnSp>
        <p:nvCxnSpPr>
          <p:cNvPr id="316" name="Google Shape;316;p12"/>
          <p:cNvCxnSpPr/>
          <p:nvPr/>
        </p:nvCxnSpPr>
        <p:spPr>
          <a:xfrm rot="10800000">
            <a:off x="7391400" y="1431925"/>
            <a:ext cx="0" cy="12954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7" name="Google Shape;317;p12"/>
          <p:cNvCxnSpPr/>
          <p:nvPr/>
        </p:nvCxnSpPr>
        <p:spPr>
          <a:xfrm>
            <a:off x="7391400" y="2727325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p12"/>
          <p:cNvSpPr txBox="1"/>
          <p:nvPr/>
        </p:nvSpPr>
        <p:spPr>
          <a:xfrm rot="-5400000">
            <a:off x="6735763" y="1782762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/>
          </a:p>
        </p:txBody>
      </p:sp>
      <p:sp>
        <p:nvSpPr>
          <p:cNvPr id="319" name="Google Shape;319;p12"/>
          <p:cNvSpPr txBox="1"/>
          <p:nvPr/>
        </p:nvSpPr>
        <p:spPr>
          <a:xfrm>
            <a:off x="8458200" y="2651125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7378700" y="1965325"/>
            <a:ext cx="774700" cy="762000"/>
          </a:xfrm>
          <a:custGeom>
            <a:avLst/>
            <a:gdLst/>
            <a:ahLst/>
            <a:cxnLst/>
            <a:rect l="l" t="t" r="r" b="b"/>
            <a:pathLst>
              <a:path w="488" h="480" extrusionOk="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8153400" y="1889125"/>
            <a:ext cx="914400" cy="838200"/>
          </a:xfrm>
          <a:custGeom>
            <a:avLst/>
            <a:gdLst/>
            <a:ahLst/>
            <a:cxnLst/>
            <a:rect l="l" t="t" r="r" b="b"/>
            <a:pathLst>
              <a:path w="576" h="528" extrusionOk="0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7162800" y="3200400"/>
            <a:ext cx="1905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Compton emission</a:t>
            </a:r>
            <a:endParaRPr/>
          </a:p>
        </p:txBody>
      </p:sp>
      <p:cxnSp>
        <p:nvCxnSpPr>
          <p:cNvPr id="323" name="Google Shape;323;p12"/>
          <p:cNvCxnSpPr/>
          <p:nvPr/>
        </p:nvCxnSpPr>
        <p:spPr>
          <a:xfrm>
            <a:off x="4343400" y="3429000"/>
            <a:ext cx="3124200" cy="3048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12"/>
          <p:cNvCxnSpPr/>
          <p:nvPr/>
        </p:nvCxnSpPr>
        <p:spPr>
          <a:xfrm rot="10800000">
            <a:off x="7467600" y="3886200"/>
            <a:ext cx="0" cy="12954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12"/>
          <p:cNvCxnSpPr/>
          <p:nvPr/>
        </p:nvCxnSpPr>
        <p:spPr>
          <a:xfrm>
            <a:off x="7467600" y="5181600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12"/>
          <p:cNvSpPr txBox="1"/>
          <p:nvPr/>
        </p:nvSpPr>
        <p:spPr>
          <a:xfrm rot="-5400000">
            <a:off x="6811963" y="4373562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/>
          </a:p>
        </p:txBody>
      </p:sp>
      <p:sp>
        <p:nvSpPr>
          <p:cNvPr id="327" name="Google Shape;327;p12"/>
          <p:cNvSpPr txBox="1"/>
          <p:nvPr/>
        </p:nvSpPr>
        <p:spPr>
          <a:xfrm>
            <a:off x="8534400" y="51054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7454900" y="4419600"/>
            <a:ext cx="774700" cy="762000"/>
          </a:xfrm>
          <a:custGeom>
            <a:avLst/>
            <a:gdLst/>
            <a:ahLst/>
            <a:cxnLst/>
            <a:rect l="l" t="t" r="r" b="b"/>
            <a:pathLst>
              <a:path w="488" h="480" extrusionOk="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8229600" y="4343400"/>
            <a:ext cx="914400" cy="838200"/>
          </a:xfrm>
          <a:custGeom>
            <a:avLst/>
            <a:gdLst/>
            <a:ahLst/>
            <a:cxnLst/>
            <a:rect l="l" t="t" r="r" b="b"/>
            <a:pathLst>
              <a:path w="576" h="528" extrusionOk="0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854075" y="5174670"/>
            <a:ext cx="45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Noto Sans Symbols"/>
              <a:buNone/>
            </a:pPr>
            <a:endParaRPr/>
          </a:p>
        </p:txBody>
      </p:sp>
      <p:sp>
        <p:nvSpPr>
          <p:cNvPr id="331" name="Google Shape;331;p12"/>
          <p:cNvSpPr txBox="1"/>
          <p:nvPr/>
        </p:nvSpPr>
        <p:spPr>
          <a:xfrm>
            <a:off x="6477000" y="5486400"/>
            <a:ext cx="27432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Seed photons: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Synchrotron (SSC), Accr. Disk + BLR (EC) </a:t>
            </a:r>
            <a:endParaRPr/>
          </a:p>
        </p:txBody>
      </p:sp>
      <p:sp>
        <p:nvSpPr>
          <p:cNvPr id="332" name="Google Shape;332;p12"/>
          <p:cNvSpPr txBox="1"/>
          <p:nvPr/>
        </p:nvSpPr>
        <p:spPr>
          <a:xfrm>
            <a:off x="3168649" y="52578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Leptonic Models </a:t>
            </a:r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322175" y="6197725"/>
            <a:ext cx="3827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→ No neutrino production</a:t>
            </a:r>
            <a:endParaRPr sz="2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u="sng">
                <a:solidFill>
                  <a:srgbClr val="FFFF00"/>
                </a:solidFill>
              </a:rPr>
              <a:t>Blazar Models</a:t>
            </a:r>
            <a:endParaRPr/>
          </a:p>
        </p:txBody>
      </p:sp>
      <p:pic>
        <p:nvPicPr>
          <p:cNvPr id="339" name="Google Shape;339;p13" descr="agn_model_u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2525" y="1728788"/>
            <a:ext cx="4435500" cy="490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13"/>
          <p:cNvCxnSpPr/>
          <p:nvPr/>
        </p:nvCxnSpPr>
        <p:spPr>
          <a:xfrm rot="10800000">
            <a:off x="3200400" y="1524000"/>
            <a:ext cx="1066800" cy="18288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1" name="Google Shape;341;p13"/>
          <p:cNvSpPr txBox="1"/>
          <p:nvPr/>
        </p:nvSpPr>
        <p:spPr>
          <a:xfrm>
            <a:off x="2362200" y="1143000"/>
            <a:ext cx="419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Relativistic jet outflow with 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≈ 10</a:t>
            </a:r>
            <a:endParaRPr/>
          </a:p>
        </p:txBody>
      </p:sp>
      <p:sp>
        <p:nvSpPr>
          <p:cNvPr id="342" name="Google Shape;342;p13"/>
          <p:cNvSpPr txBox="1"/>
          <p:nvPr/>
        </p:nvSpPr>
        <p:spPr>
          <a:xfrm>
            <a:off x="31750" y="741950"/>
            <a:ext cx="2178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Injection, acceleration of ultrarelativistic electrons </a:t>
            </a:r>
            <a:r>
              <a:rPr lang="en-US"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and protons</a:t>
            </a:r>
            <a:endParaRPr/>
          </a:p>
        </p:txBody>
      </p:sp>
      <p:cxnSp>
        <p:nvCxnSpPr>
          <p:cNvPr id="343" name="Google Shape;343;p13"/>
          <p:cNvCxnSpPr/>
          <p:nvPr/>
        </p:nvCxnSpPr>
        <p:spPr>
          <a:xfrm rot="10800000">
            <a:off x="1917000" y="2146800"/>
            <a:ext cx="2502600" cy="14346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13"/>
          <p:cNvCxnSpPr/>
          <p:nvPr/>
        </p:nvCxnSpPr>
        <p:spPr>
          <a:xfrm flipH="1">
            <a:off x="2209800" y="3429000"/>
            <a:ext cx="2133600" cy="16764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5" name="Google Shape;345;p13"/>
          <p:cNvSpPr txBox="1"/>
          <p:nvPr/>
        </p:nvSpPr>
        <p:spPr>
          <a:xfrm>
            <a:off x="533400" y="4479925"/>
            <a:ext cx="1905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Synchrotron emission of primary e</a:t>
            </a:r>
            <a:r>
              <a:rPr lang="en-US" sz="2000" baseline="30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cxnSp>
        <p:nvCxnSpPr>
          <p:cNvPr id="346" name="Google Shape;346;p13"/>
          <p:cNvCxnSpPr/>
          <p:nvPr/>
        </p:nvCxnSpPr>
        <p:spPr>
          <a:xfrm rot="10800000">
            <a:off x="685800" y="5165725"/>
            <a:ext cx="0" cy="12954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p13"/>
          <p:cNvCxnSpPr/>
          <p:nvPr/>
        </p:nvCxnSpPr>
        <p:spPr>
          <a:xfrm>
            <a:off x="685800" y="6461125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8" name="Google Shape;348;p13"/>
          <p:cNvSpPr txBox="1"/>
          <p:nvPr/>
        </p:nvSpPr>
        <p:spPr>
          <a:xfrm rot="-5400000">
            <a:off x="31826" y="5514900"/>
            <a:ext cx="7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1752600" y="6384925"/>
            <a:ext cx="45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673100" y="5699125"/>
            <a:ext cx="774700" cy="762000"/>
          </a:xfrm>
          <a:custGeom>
            <a:avLst/>
            <a:gdLst/>
            <a:ahLst/>
            <a:cxnLst/>
            <a:rect l="l" t="t" r="r" b="b"/>
            <a:pathLst>
              <a:path w="488" h="480" extrusionOk="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1447800" y="5622925"/>
            <a:ext cx="914400" cy="838200"/>
          </a:xfrm>
          <a:custGeom>
            <a:avLst/>
            <a:gdLst/>
            <a:ahLst/>
            <a:cxnLst/>
            <a:rect l="l" t="t" r="r" b="b"/>
            <a:pathLst>
              <a:path w="576" h="528" extrusionOk="0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7162800" y="288925"/>
            <a:ext cx="2057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Proton-induced radiation mechanisms:</a:t>
            </a:r>
            <a:endParaRPr/>
          </a:p>
        </p:txBody>
      </p:sp>
      <p:cxnSp>
        <p:nvCxnSpPr>
          <p:cNvPr id="353" name="Google Shape;353;p13"/>
          <p:cNvCxnSpPr/>
          <p:nvPr/>
        </p:nvCxnSpPr>
        <p:spPr>
          <a:xfrm rot="10800000" flipH="1">
            <a:off x="4343400" y="870900"/>
            <a:ext cx="3139800" cy="26343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13"/>
          <p:cNvCxnSpPr/>
          <p:nvPr/>
        </p:nvCxnSpPr>
        <p:spPr>
          <a:xfrm rot="10800000">
            <a:off x="7315200" y="1371600"/>
            <a:ext cx="0" cy="12954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" name="Google Shape;355;p13"/>
          <p:cNvCxnSpPr/>
          <p:nvPr/>
        </p:nvCxnSpPr>
        <p:spPr>
          <a:xfrm>
            <a:off x="7315200" y="2667000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13"/>
          <p:cNvSpPr txBox="1"/>
          <p:nvPr/>
        </p:nvSpPr>
        <p:spPr>
          <a:xfrm rot="-5400000">
            <a:off x="6659563" y="1858962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8382000" y="25908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7302500" y="1905000"/>
            <a:ext cx="774700" cy="762000"/>
          </a:xfrm>
          <a:custGeom>
            <a:avLst/>
            <a:gdLst/>
            <a:ahLst/>
            <a:cxnLst/>
            <a:rect l="l" t="t" r="r" b="b"/>
            <a:pathLst>
              <a:path w="488" h="480" extrusionOk="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8077200" y="1828800"/>
            <a:ext cx="914400" cy="838200"/>
          </a:xfrm>
          <a:custGeom>
            <a:avLst/>
            <a:gdLst/>
            <a:ahLst/>
            <a:cxnLst/>
            <a:rect l="l" t="t" r="r" b="b"/>
            <a:pathLst>
              <a:path w="576" h="528" extrusionOk="0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6781800" y="2879725"/>
            <a:ext cx="2133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Proton synchrotron</a:t>
            </a:r>
            <a:endParaRPr/>
          </a:p>
        </p:txBody>
      </p:sp>
      <p:sp>
        <p:nvSpPr>
          <p:cNvPr id="361" name="Google Shape;361;p13"/>
          <p:cNvSpPr txBox="1"/>
          <p:nvPr/>
        </p:nvSpPr>
        <p:spPr>
          <a:xfrm>
            <a:off x="3162300" y="54864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Hadronic Models </a:t>
            </a:r>
            <a:endParaRPr/>
          </a:p>
        </p:txBody>
      </p:sp>
      <p:sp>
        <p:nvSpPr>
          <p:cNvPr id="362" name="Google Shape;362;p13"/>
          <p:cNvSpPr txBox="1"/>
          <p:nvPr/>
        </p:nvSpPr>
        <p:spPr>
          <a:xfrm>
            <a:off x="7162800" y="3641725"/>
            <a:ext cx="1524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→ p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2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2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en-US" sz="2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5943600" y="4419600"/>
            <a:ext cx="31242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→ n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2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;   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2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2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 baseline="-25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2000" baseline="30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→ e</a:t>
            </a:r>
            <a:r>
              <a:rPr lang="en-US" sz="2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 baseline="-25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endParaRPr/>
          </a:p>
        </p:txBody>
      </p:sp>
      <p:cxnSp>
        <p:nvCxnSpPr>
          <p:cNvPr id="364" name="Google Shape;364;p13"/>
          <p:cNvCxnSpPr/>
          <p:nvPr/>
        </p:nvCxnSpPr>
        <p:spPr>
          <a:xfrm>
            <a:off x="7924800" y="4953000"/>
            <a:ext cx="228600" cy="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13"/>
          <p:cNvSpPr txBox="1"/>
          <p:nvPr/>
        </p:nvSpPr>
        <p:spPr>
          <a:xfrm>
            <a:off x="6705600" y="5410200"/>
            <a:ext cx="2133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→ secondary 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-, e-synchrotron</a:t>
            </a:r>
            <a:endParaRPr/>
          </a:p>
        </p:txBody>
      </p:sp>
      <p:sp>
        <p:nvSpPr>
          <p:cNvPr id="366" name="Google Shape;366;p13"/>
          <p:cNvSpPr txBox="1"/>
          <p:nvPr/>
        </p:nvSpPr>
        <p:spPr>
          <a:xfrm>
            <a:off x="6781800" y="62484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Cascades …</a:t>
            </a: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8458200" y="4458152"/>
            <a:ext cx="457200" cy="442069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7641770" y="4835750"/>
            <a:ext cx="647700" cy="563563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2199875" y="3626650"/>
            <a:ext cx="5263200" cy="83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2115875" y="3568963"/>
            <a:ext cx="543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Markus Boettcher’s talk Wednesday morning for more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f3ac88b406_4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9225" y="120550"/>
            <a:ext cx="6308424" cy="537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f3ac88b406_4_4"/>
          <p:cNvSpPr txBox="1"/>
          <p:nvPr/>
        </p:nvSpPr>
        <p:spPr>
          <a:xfrm>
            <a:off x="131100" y="3671775"/>
            <a:ext cx="54063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Ultra-high-energy gamma-rays absorbed by lower-energy photons, producing secondary particles, producing more gamma-rays, absorbed again …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 emerges at X-rays and soft gamma-rays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→ Look for correlations between neutrinos and X-ray flares!</a:t>
            </a:r>
            <a:endParaRPr sz="24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f3ac88b406_4_4"/>
          <p:cNvSpPr txBox="1"/>
          <p:nvPr/>
        </p:nvSpPr>
        <p:spPr>
          <a:xfrm>
            <a:off x="461625" y="353500"/>
            <a:ext cx="4278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Electromagnetic cascades</a:t>
            </a:r>
            <a:endParaRPr sz="40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dc271664c_0_1"/>
          <p:cNvSpPr txBox="1"/>
          <p:nvPr/>
        </p:nvSpPr>
        <p:spPr>
          <a:xfrm>
            <a:off x="545450" y="259425"/>
            <a:ext cx="8180100" cy="1477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>
                <a:latin typeface="Calibri"/>
                <a:ea typeface="Calibri"/>
                <a:cs typeface="Calibri"/>
                <a:sym typeface="Calibri"/>
              </a:rPr>
              <a:t>Search for neutrino - X-ray </a:t>
            </a:r>
            <a:endParaRPr sz="42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>
                <a:latin typeface="Calibri"/>
                <a:ea typeface="Calibri"/>
                <a:cs typeface="Calibri"/>
                <a:sym typeface="Calibri"/>
              </a:rPr>
              <a:t>flare correlations</a:t>
            </a:r>
            <a:r>
              <a:rPr lang="en-US" sz="3600" b="1" u="sng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11dc271664c_0_1"/>
          <p:cNvSpPr txBox="1"/>
          <p:nvPr/>
        </p:nvSpPr>
        <p:spPr>
          <a:xfrm>
            <a:off x="775850" y="2417850"/>
            <a:ext cx="7719300" cy="3509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Investigate all potential neutrino alert - blazar associations identified in Giommi et al. (2020) + a few more recent tentative associations from ATels etc.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Search the archive of the Swift blazar monitoring programme for counterpart blazars observed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Identify the flux activity during the time of the IceCube alert.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a0c140cbc_0_0"/>
          <p:cNvSpPr txBox="1">
            <a:spLocks noGrp="1"/>
          </p:cNvSpPr>
          <p:nvPr>
            <p:ph type="title"/>
          </p:nvPr>
        </p:nvSpPr>
        <p:spPr>
          <a:xfrm>
            <a:off x="628650" y="1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Neutrino Alerts Investigated</a:t>
            </a:r>
            <a:endParaRPr u="sng"/>
          </a:p>
        </p:txBody>
      </p:sp>
      <p:graphicFrame>
        <p:nvGraphicFramePr>
          <p:cNvPr id="392" name="Google Shape;392;g11a0c140cbc_0_0"/>
          <p:cNvGraphicFramePr/>
          <p:nvPr/>
        </p:nvGraphicFramePr>
        <p:xfrm>
          <a:off x="744854" y="132568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{FA8A547A-79AF-448C-A6D5-453F7C53E4D5}</a:tableStyleId>
              </a:tblPr>
              <a:tblGrid>
                <a:gridCol w="25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Alert #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Source Name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Correlated X-ray flare?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IC-35 (“Big Bird”, 2012)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IceCube-141209A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IceCube-170922A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IC-150926A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IceCube-190221A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IceCube-211208A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IceCube-190730A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IceCube-200107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IceCube-211208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IceCube-220304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IceCube-170922A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IceCube-190730A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IceCube-111216A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PKS 1424-418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GB6 J1040+0617 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TXS 0506+056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4FGL J1258.7-0452 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4FGL J1750.4-1721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PKS 0735+17 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PKS 1502+106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3HSP J095507.9+35510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PKS 0735+17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TXS 0310+022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5BZB J0509+0541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5BZQ J1504+1029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3HSP J023248.5+201717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11a49b8cb92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332" y="434112"/>
            <a:ext cx="5047650" cy="630956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11a49b8cb92_0_125"/>
          <p:cNvSpPr txBox="1">
            <a:spLocks noGrp="1"/>
          </p:cNvSpPr>
          <p:nvPr>
            <p:ph type="title"/>
          </p:nvPr>
        </p:nvSpPr>
        <p:spPr>
          <a:xfrm>
            <a:off x="628650" y="14151"/>
            <a:ext cx="78867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600" u="sng">
                <a:solidFill>
                  <a:srgbClr val="002060"/>
                </a:solidFill>
              </a:rPr>
              <a:t>Examples of positive correlations</a:t>
            </a:r>
            <a:endParaRPr sz="3600" u="sng">
              <a:solidFill>
                <a:srgbClr val="002060"/>
              </a:solidFill>
            </a:endParaRPr>
          </a:p>
        </p:txBody>
      </p:sp>
      <p:sp>
        <p:nvSpPr>
          <p:cNvPr id="399" name="Google Shape;399;g11a49b8cb92_0_125"/>
          <p:cNvSpPr/>
          <p:nvPr/>
        </p:nvSpPr>
        <p:spPr>
          <a:xfrm>
            <a:off x="281216" y="1854462"/>
            <a:ext cx="41661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IceCube-211208 – PKS 0735+17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FSRQ at z = 0.45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Multi-wavelength flare, including X-rays and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-rays, during and after the neutrino event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g11a49b8cb92_0_125"/>
          <p:cNvCxnSpPr/>
          <p:nvPr/>
        </p:nvCxnSpPr>
        <p:spPr>
          <a:xfrm rot="10800000" flipH="1">
            <a:off x="6068290" y="1173066"/>
            <a:ext cx="18600" cy="4913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1" name="Google Shape;401;g11a49b8cb92_0_125"/>
          <p:cNvSpPr txBox="1"/>
          <p:nvPr/>
        </p:nvSpPr>
        <p:spPr>
          <a:xfrm>
            <a:off x="1480921" y="5476623"/>
            <a:ext cx="314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Chandra et al. (2022), in prep.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119dc0319a4_1_0"/>
          <p:cNvPicPr preferRelativeResize="0"/>
          <p:nvPr/>
        </p:nvPicPr>
        <p:blipFill rotWithShape="1">
          <a:blip r:embed="rId3">
            <a:alphaModFix/>
          </a:blip>
          <a:srcRect l="3920" r="-3920"/>
          <a:stretch/>
        </p:blipFill>
        <p:spPr>
          <a:xfrm>
            <a:off x="3729395" y="2115044"/>
            <a:ext cx="5577992" cy="443345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119dc0319a4_1_0"/>
          <p:cNvSpPr txBox="1">
            <a:spLocks noGrp="1"/>
          </p:cNvSpPr>
          <p:nvPr>
            <p:ph type="title"/>
          </p:nvPr>
        </p:nvSpPr>
        <p:spPr>
          <a:xfrm>
            <a:off x="628650" y="23387"/>
            <a:ext cx="78867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600" u="sng">
                <a:solidFill>
                  <a:srgbClr val="002060"/>
                </a:solidFill>
              </a:rPr>
              <a:t>Tentative Associations of IceCube Neutrinos with Blazars</a:t>
            </a:r>
            <a:endParaRPr sz="3600" u="sng">
              <a:solidFill>
                <a:srgbClr val="002060"/>
              </a:solidFill>
            </a:endParaRPr>
          </a:p>
        </p:txBody>
      </p:sp>
      <p:sp>
        <p:nvSpPr>
          <p:cNvPr id="408" name="Google Shape;408;g119dc0319a4_1_0"/>
          <p:cNvSpPr txBox="1"/>
          <p:nvPr/>
        </p:nvSpPr>
        <p:spPr>
          <a:xfrm>
            <a:off x="2789300" y="4956200"/>
            <a:ext cx="597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g119dc0319a4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87376"/>
            <a:ext cx="3583150" cy="2688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119dc0319a4_1_0"/>
          <p:cNvSpPr txBox="1">
            <a:spLocks noGrp="1"/>
          </p:cNvSpPr>
          <p:nvPr>
            <p:ph type="body" idx="1"/>
          </p:nvPr>
        </p:nvSpPr>
        <p:spPr>
          <a:xfrm>
            <a:off x="-64389" y="1138381"/>
            <a:ext cx="78867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400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u="sng"/>
              <a:t>IC-35 (“Big Bird”, 2012) – PKS 1424-418 (Kadler et al. 2016)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685800" lvl="1" indent="-23717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2 PeV neutrino (HESE) on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4 December 2012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685800" lvl="1" indent="-23717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FSRQ at z = 1.522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685800" lvl="1" indent="-23717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Year-long </a:t>
            </a:r>
            <a:r>
              <a:rPr lang="en-US" sz="180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/>
              <a:t>-ray, X-ray, optical,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 and radio outburst.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685800" lvl="1" indent="-23717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Radio outburst dominated by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 core-flux increase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685800" lvl="1" indent="-1346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a228abe53_0_8"/>
          <p:cNvSpPr txBox="1">
            <a:spLocks noGrp="1"/>
          </p:cNvSpPr>
          <p:nvPr>
            <p:ph type="title"/>
          </p:nvPr>
        </p:nvSpPr>
        <p:spPr>
          <a:xfrm>
            <a:off x="681750" y="269425"/>
            <a:ext cx="7780500" cy="94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en-US" sz="3600" u="sng">
                <a:solidFill>
                  <a:srgbClr val="002060"/>
                </a:solidFill>
              </a:rPr>
              <a:t>Tentative Associations of IceCube Neutrinos with Blazars - Counter-example!</a:t>
            </a:r>
            <a:endParaRPr/>
          </a:p>
        </p:txBody>
      </p:sp>
      <p:sp>
        <p:nvSpPr>
          <p:cNvPr id="417" name="Google Shape;417;g11a228abe53_0_8"/>
          <p:cNvSpPr txBox="1"/>
          <p:nvPr/>
        </p:nvSpPr>
        <p:spPr>
          <a:xfrm>
            <a:off x="1639950" y="2664925"/>
            <a:ext cx="735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g11a228abe5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950" y="1395975"/>
            <a:ext cx="735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11a228abe53_0_8"/>
          <p:cNvSpPr txBox="1"/>
          <p:nvPr/>
        </p:nvSpPr>
        <p:spPr>
          <a:xfrm>
            <a:off x="159500" y="2118625"/>
            <a:ext cx="38151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IceCube-190730A – PKS 1502+106 (IceCube Collaboration et al. 2019; Franckowiak et al. 2020; Rodrigues et al. 2021)</a:t>
            </a:r>
            <a:endParaRPr sz="15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g11a228abe53_0_8"/>
          <p:cNvSpPr txBox="1"/>
          <p:nvPr/>
        </p:nvSpPr>
        <p:spPr>
          <a:xfrm>
            <a:off x="681750" y="3659350"/>
            <a:ext cx="30000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Neutrino event during a long-term radio outburst</a:t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(started 2014), but low </a:t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γ-ray activity</a:t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1" name="Google Shape;421;g11a228abe53_0_8"/>
          <p:cNvSpPr txBox="1"/>
          <p:nvPr/>
        </p:nvSpPr>
        <p:spPr>
          <a:xfrm>
            <a:off x="5679225" y="4378750"/>
            <a:ext cx="1690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Swift-XRT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>
            <a:spLocks noGrp="1"/>
          </p:cNvSpPr>
          <p:nvPr>
            <p:ph type="title"/>
          </p:nvPr>
        </p:nvSpPr>
        <p:spPr>
          <a:xfrm>
            <a:off x="628650" y="64871"/>
            <a:ext cx="7886700" cy="67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en-US" u="sng">
                <a:solidFill>
                  <a:srgbClr val="002060"/>
                </a:solidFill>
              </a:rPr>
              <a:t>Summary</a:t>
            </a:r>
            <a:endParaRPr u="sng">
              <a:solidFill>
                <a:srgbClr val="002060"/>
              </a:solidFill>
            </a:endParaRPr>
          </a:p>
        </p:txBody>
      </p:sp>
      <p:sp>
        <p:nvSpPr>
          <p:cNvPr id="428" name="Google Shape;428;p16"/>
          <p:cNvSpPr txBox="1">
            <a:spLocks noGrp="1"/>
          </p:cNvSpPr>
          <p:nvPr>
            <p:ph type="body" idx="1"/>
          </p:nvPr>
        </p:nvSpPr>
        <p:spPr>
          <a:xfrm>
            <a:off x="733442" y="832510"/>
            <a:ext cx="7886700" cy="459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Jetted active galactic nuclei are likely sources of very-high-energy neutrinos.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correlation between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/>
              <a:t>-ray and neutrino activity necessarily expected, but X-ray – neutrino collection expected because of cascading.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Evidence for neutrino – X-ray cascades found in several cases, but at least one counter-example, and many cases without information about X-ray activity during neutrino alerts. </a:t>
            </a:r>
            <a:endParaRPr/>
          </a:p>
        </p:txBody>
      </p:sp>
      <p:sp>
        <p:nvSpPr>
          <p:cNvPr id="429" name="Google Shape;429;p16"/>
          <p:cNvSpPr/>
          <p:nvPr/>
        </p:nvSpPr>
        <p:spPr>
          <a:xfrm>
            <a:off x="2914655" y="5462520"/>
            <a:ext cx="6106889" cy="128288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7" y="5551719"/>
            <a:ext cx="173355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6"/>
          <p:cNvSpPr txBox="1"/>
          <p:nvPr/>
        </p:nvSpPr>
        <p:spPr>
          <a:xfrm>
            <a:off x="2778591" y="6204479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 the South African Research Chairs Initiative (SARChI) of the Department of Science and Innovation and the National Research Foundation of South Africa (grant no. 64789).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87" y="5624112"/>
            <a:ext cx="2760003" cy="95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8099" y="5514494"/>
            <a:ext cx="1587246" cy="70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44686" y="-2838467"/>
            <a:ext cx="15212786" cy="1054628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7"/>
          <p:cNvSpPr/>
          <p:nvPr/>
        </p:nvSpPr>
        <p:spPr>
          <a:xfrm>
            <a:off x="533400" y="6019800"/>
            <a:ext cx="8153400" cy="58477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1700212" y="838200"/>
            <a:ext cx="594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lang="en-US" sz="8000">
                <a:solidFill>
                  <a:srgbClr val="FFFF00"/>
                </a:solidFill>
              </a:rPr>
              <a:t>Thank you!</a:t>
            </a:r>
            <a:endParaRPr sz="8000">
              <a:solidFill>
                <a:srgbClr val="FFFF00"/>
              </a:solidFill>
            </a:endParaRPr>
          </a:p>
        </p:txBody>
      </p:sp>
      <p:sp>
        <p:nvSpPr>
          <p:cNvPr id="442" name="Google Shape;442;p17"/>
          <p:cNvSpPr txBox="1"/>
          <p:nvPr/>
        </p:nvSpPr>
        <p:spPr>
          <a:xfrm>
            <a:off x="523010" y="6030686"/>
            <a:ext cx="8153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opinion, finding and conclusion or recommendation expressed in this material is that of the authors and the NRF does not accept any liability in this regard.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" descr="icecube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328" y="1478759"/>
            <a:ext cx="3886201" cy="420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 descr="Neutrinos-IceCube-neutrino-detector-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3400" y="1478750"/>
            <a:ext cx="3259211" cy="42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"/>
          <p:cNvSpPr txBox="1"/>
          <p:nvPr/>
        </p:nvSpPr>
        <p:spPr>
          <a:xfrm>
            <a:off x="1219200" y="0"/>
            <a:ext cx="6819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sng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IceCube Neutrino Detector at the South Pole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12" name="Google Shape;212;p2"/>
          <p:cNvSpPr txBox="1"/>
          <p:nvPr/>
        </p:nvSpPr>
        <p:spPr>
          <a:xfrm>
            <a:off x="1330353" y="5869321"/>
            <a:ext cx="6483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86 strings with 60 digital optical modules each.</a:t>
            </a:r>
            <a:endParaRPr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Fully operational since 2010.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2199875" y="3789550"/>
            <a:ext cx="5263200" cy="13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 txBox="1"/>
          <p:nvPr/>
        </p:nvSpPr>
        <p:spPr>
          <a:xfrm>
            <a:off x="2382450" y="3799600"/>
            <a:ext cx="4873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Andrew Chen’s talk today and Anna Franckowiak’s talk Wednesday morning for more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u="sng"/>
              <a:t>The IceCube Neutrino Spectrum</a:t>
            </a:r>
            <a:endParaRPr sz="4000" u="sng"/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668" y="1294356"/>
            <a:ext cx="7146050" cy="4823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5"/>
          <p:cNvCxnSpPr/>
          <p:nvPr/>
        </p:nvCxnSpPr>
        <p:spPr>
          <a:xfrm>
            <a:off x="3454400" y="2373751"/>
            <a:ext cx="0" cy="35098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5"/>
          <p:cNvCxnSpPr/>
          <p:nvPr/>
        </p:nvCxnSpPr>
        <p:spPr>
          <a:xfrm>
            <a:off x="3463636" y="2549242"/>
            <a:ext cx="1560946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5"/>
          <p:cNvSpPr txBox="1"/>
          <p:nvPr/>
        </p:nvSpPr>
        <p:spPr>
          <a:xfrm>
            <a:off x="3980006" y="2530772"/>
            <a:ext cx="29287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aseline="-250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&gt;&gt; 100 TeV =&gt; Likely of astrophysical origin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1764146" y="2927927"/>
            <a:ext cx="206894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Large background of atmospheric neutrinos from cosmic-ray interactions with the atmosphere. 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942109" y="6265677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evidence for astrophysical neutrinos published in 2013.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257" y="1031539"/>
            <a:ext cx="7605898" cy="507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u="sng">
                <a:solidFill>
                  <a:srgbClr val="002060"/>
                </a:solidFill>
              </a:rPr>
              <a:t>IceCube-Detected Neutrinos</a:t>
            </a:r>
            <a:br>
              <a:rPr lang="en-US" u="sng">
                <a:solidFill>
                  <a:srgbClr val="002060"/>
                </a:solidFill>
              </a:rPr>
            </a:br>
            <a:r>
              <a:rPr lang="en-US" sz="3200" u="sng">
                <a:solidFill>
                  <a:srgbClr val="002060"/>
                </a:solidFill>
              </a:rPr>
              <a:t>All-sky map; time-dependent signal search</a:t>
            </a:r>
            <a:endParaRPr sz="3200" u="sng">
              <a:solidFill>
                <a:srgbClr val="002060"/>
              </a:solidFill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691830" y="5683539"/>
            <a:ext cx="780538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n-US" sz="200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evidence of a cumulative excess of events from 110 potential sources, primarily driven by 4 active galactic nuclei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NGC 1068, TXS 0506+056, PKS 1424+240, GB6 J1542+6129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6"/>
          <p:cNvCxnSpPr/>
          <p:nvPr/>
        </p:nvCxnSpPr>
        <p:spPr>
          <a:xfrm>
            <a:off x="6619875" y="1657350"/>
            <a:ext cx="238200" cy="1314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4" name="Google Shape;234;p6"/>
          <p:cNvSpPr txBox="1"/>
          <p:nvPr/>
        </p:nvSpPr>
        <p:spPr>
          <a:xfrm>
            <a:off x="6188364" y="1285411"/>
            <a:ext cx="13115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NGC 1068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6"/>
          <p:cNvCxnSpPr/>
          <p:nvPr/>
        </p:nvCxnSpPr>
        <p:spPr>
          <a:xfrm rot="10800000">
            <a:off x="5962650" y="2907000"/>
            <a:ext cx="952500" cy="1331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6" name="Google Shape;236;p6"/>
          <p:cNvSpPr txBox="1"/>
          <p:nvPr/>
        </p:nvSpPr>
        <p:spPr>
          <a:xfrm>
            <a:off x="6421338" y="4240433"/>
            <a:ext cx="1605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TXS 0506+056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6"/>
          <p:cNvCxnSpPr/>
          <p:nvPr/>
        </p:nvCxnSpPr>
        <p:spPr>
          <a:xfrm rot="10800000" flipH="1">
            <a:off x="2724150" y="2750925"/>
            <a:ext cx="1619400" cy="1525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6"/>
          <p:cNvSpPr txBox="1"/>
          <p:nvPr/>
        </p:nvSpPr>
        <p:spPr>
          <a:xfrm>
            <a:off x="1896963" y="4240433"/>
            <a:ext cx="160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PKS 1424+240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6"/>
          <p:cNvCxnSpPr/>
          <p:nvPr/>
        </p:nvCxnSpPr>
        <p:spPr>
          <a:xfrm>
            <a:off x="2695575" y="1586875"/>
            <a:ext cx="1476600" cy="257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0" name="Google Shape;240;p6"/>
          <p:cNvSpPr txBox="1"/>
          <p:nvPr/>
        </p:nvSpPr>
        <p:spPr>
          <a:xfrm>
            <a:off x="971553" y="1371600"/>
            <a:ext cx="197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GB6 J1542+6129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7" y="4017819"/>
            <a:ext cx="4479849" cy="227691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b="1" u="sng">
                <a:solidFill>
                  <a:srgbClr val="FFFF00"/>
                </a:solidFill>
              </a:rPr>
              <a:t>Active Galactic Nuclei (AGN)</a:t>
            </a:r>
            <a:endParaRPr/>
          </a:p>
        </p:txBody>
      </p:sp>
      <p:pic>
        <p:nvPicPr>
          <p:cNvPr id="247" name="Google Shape;247;p7" descr="01a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25162" y="862264"/>
            <a:ext cx="29495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88233" y="990600"/>
            <a:ext cx="6324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Nuclei of galaxies with peculiar properties:</a:t>
            </a:r>
            <a:endParaRPr/>
          </a:p>
        </p:txBody>
      </p:sp>
      <p:sp>
        <p:nvSpPr>
          <p:cNvPr id="249" name="Google Shape;249;p7"/>
          <p:cNvSpPr txBox="1"/>
          <p:nvPr/>
        </p:nvSpPr>
        <p:spPr>
          <a:xfrm>
            <a:off x="-649701" y="1504115"/>
            <a:ext cx="457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Extremely bright nuclei</a:t>
            </a:r>
            <a:endParaRPr/>
          </a:p>
        </p:txBody>
      </p:sp>
      <p:sp>
        <p:nvSpPr>
          <p:cNvPr id="250" name="Google Shape;250;p7"/>
          <p:cNvSpPr txBox="1"/>
          <p:nvPr/>
        </p:nvSpPr>
        <p:spPr>
          <a:xfrm>
            <a:off x="-132343" y="1885115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Variability</a:t>
            </a: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-116301" y="2266115"/>
            <a:ext cx="449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High-Energy (X-/</a:t>
            </a:r>
            <a:r>
              <a:rPr lang="en-US" sz="20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-ray) emission</a:t>
            </a:r>
            <a:endParaRPr/>
          </a:p>
        </p:txBody>
      </p:sp>
      <p:sp>
        <p:nvSpPr>
          <p:cNvPr id="252" name="Google Shape;252;p7"/>
          <p:cNvSpPr txBox="1"/>
          <p:nvPr/>
        </p:nvSpPr>
        <p:spPr>
          <a:xfrm>
            <a:off x="-116300" y="2714540"/>
            <a:ext cx="37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Relativistic outflows (jets)</a:t>
            </a:r>
            <a:endParaRPr/>
          </a:p>
        </p:txBody>
      </p:sp>
      <p:sp>
        <p:nvSpPr>
          <p:cNvPr id="253" name="Google Shape;253;p7"/>
          <p:cNvSpPr txBox="1"/>
          <p:nvPr/>
        </p:nvSpPr>
        <p:spPr>
          <a:xfrm>
            <a:off x="-2507225" y="3810000"/>
            <a:ext cx="73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732799" y="2424075"/>
            <a:ext cx="3419926" cy="51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8" descr="seedsjets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7750" y="914400"/>
            <a:ext cx="344805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8" descr="CygA_radi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1371600"/>
            <a:ext cx="35052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 txBox="1"/>
          <p:nvPr/>
        </p:nvSpPr>
        <p:spPr>
          <a:xfrm>
            <a:off x="5410200" y="4343400"/>
            <a:ext cx="3429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Radio Galaxy: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Powerful </a:t>
            </a:r>
            <a:r>
              <a:rPr lang="en-US" sz="2400" b="1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radio lobes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at the end points of the jets, where kinetic jet power is dissipated.</a:t>
            </a:r>
            <a:endParaRPr/>
          </a:p>
        </p:txBody>
      </p:sp>
      <p:sp>
        <p:nvSpPr>
          <p:cNvPr id="262" name="Google Shape;262;p8"/>
          <p:cNvSpPr txBox="1"/>
          <p:nvPr/>
        </p:nvSpPr>
        <p:spPr>
          <a:xfrm>
            <a:off x="7086600" y="3565525"/>
            <a:ext cx="1828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Cyg A (radio)</a:t>
            </a:r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4267200" y="762000"/>
            <a:ext cx="609600" cy="6096000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>
            <a:spLocks noGrp="1"/>
          </p:cNvSpPr>
          <p:nvPr>
            <p:ph type="title"/>
          </p:nvPr>
        </p:nvSpPr>
        <p:spPr>
          <a:xfrm>
            <a:off x="133925" y="-76200"/>
            <a:ext cx="8857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 b="1" u="sng">
                <a:solidFill>
                  <a:srgbClr val="FFFF00"/>
                </a:solidFill>
              </a:rPr>
              <a:t>Types of radio-loud AGN and AGN Unification</a:t>
            </a:r>
            <a:endParaRPr/>
          </a:p>
        </p:txBody>
      </p:sp>
      <p:cxnSp>
        <p:nvCxnSpPr>
          <p:cNvPr id="265" name="Google Shape;265;p8"/>
          <p:cNvCxnSpPr/>
          <p:nvPr/>
        </p:nvCxnSpPr>
        <p:spPr>
          <a:xfrm flipH="1">
            <a:off x="4191000" y="1447800"/>
            <a:ext cx="2743200" cy="152400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p8"/>
          <p:cNvSpPr txBox="1"/>
          <p:nvPr/>
        </p:nvSpPr>
        <p:spPr>
          <a:xfrm rot="-1774284">
            <a:off x="4495800" y="2041525"/>
            <a:ext cx="304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Observing direction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9" descr="3c175_vla_bi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583113"/>
            <a:ext cx="3200400" cy="21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 descr="seedsjets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47750" y="914400"/>
            <a:ext cx="34482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9"/>
          <p:cNvSpPr/>
          <p:nvPr/>
        </p:nvSpPr>
        <p:spPr>
          <a:xfrm>
            <a:off x="4267200" y="762000"/>
            <a:ext cx="609600" cy="6096000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212436" y="-76200"/>
            <a:ext cx="893156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Types of radio-loud AGN and AGN Unification</a:t>
            </a:r>
            <a:endParaRPr/>
          </a:p>
        </p:txBody>
      </p:sp>
      <p:sp>
        <p:nvSpPr>
          <p:cNvPr id="275" name="Google Shape;275;p9"/>
          <p:cNvSpPr txBox="1"/>
          <p:nvPr/>
        </p:nvSpPr>
        <p:spPr>
          <a:xfrm>
            <a:off x="4495800" y="1531216"/>
            <a:ext cx="426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Blazar:</a:t>
            </a:r>
            <a:endParaRPr sz="2400" u="sng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"/>
          <p:cNvSpPr txBox="1"/>
          <p:nvPr/>
        </p:nvSpPr>
        <p:spPr>
          <a:xfrm rot="2902367">
            <a:off x="3755581" y="5258029"/>
            <a:ext cx="2484339" cy="4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Observing direction</a:t>
            </a:r>
            <a:endParaRPr/>
          </a:p>
        </p:txBody>
      </p:sp>
      <p:cxnSp>
        <p:nvCxnSpPr>
          <p:cNvPr id="277" name="Google Shape;277;p9"/>
          <p:cNvCxnSpPr/>
          <p:nvPr/>
        </p:nvCxnSpPr>
        <p:spPr>
          <a:xfrm rot="10800000">
            <a:off x="3733800" y="4419600"/>
            <a:ext cx="1828800" cy="205740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9"/>
          <p:cNvSpPr/>
          <p:nvPr/>
        </p:nvSpPr>
        <p:spPr>
          <a:xfrm>
            <a:off x="4678218" y="2187193"/>
            <a:ext cx="40710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Emission from the jet pointing towards us is Doppler boosted compared to the jet moving in the other direction (“counter jet”).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b="1" u="sng">
                <a:solidFill>
                  <a:srgbClr val="FFFF00"/>
                </a:solidFill>
              </a:rPr>
              <a:t>Blazars</a:t>
            </a:r>
            <a:endParaRPr/>
          </a:p>
        </p:txBody>
      </p:sp>
      <p:sp>
        <p:nvSpPr>
          <p:cNvPr id="284" name="Google Shape;284;p10"/>
          <p:cNvSpPr txBox="1">
            <a:spLocks noGrp="1"/>
          </p:cNvSpPr>
          <p:nvPr>
            <p:ph type="body" idx="1"/>
          </p:nvPr>
        </p:nvSpPr>
        <p:spPr>
          <a:xfrm>
            <a:off x="457200" y="4100946"/>
            <a:ext cx="8229600" cy="250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Class of AGN consisting of BL Lac objects and gamma-ray bright quasars (Flat Spectrum Radio Quasars = FSRQs)</a:t>
            </a:r>
            <a:endParaRPr sz="2800">
              <a:solidFill>
                <a:srgbClr val="FFFF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Rapidly (often intra-day) variable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>
                <a:solidFill>
                  <a:srgbClr val="FFFF00"/>
                </a:solidFill>
              </a:rPr>
              <a:t>Bright</a:t>
            </a:r>
            <a:r>
              <a:rPr lang="en-US" sz="2800">
                <a:solidFill>
                  <a:srgbClr val="FFFF00"/>
                </a:solidFill>
              </a:rPr>
              <a:t> gamma-ray sources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Radio jets, often with superluminal motion</a:t>
            </a:r>
            <a:endParaRPr sz="2800">
              <a:solidFill>
                <a:srgbClr val="FFFF00"/>
              </a:solidFill>
            </a:endParaRPr>
          </a:p>
        </p:txBody>
      </p:sp>
      <p:pic>
        <p:nvPicPr>
          <p:cNvPr id="285" name="Google Shape;285;p10" descr="3c175_vla_bi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89381" y="293423"/>
            <a:ext cx="5310909" cy="3521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1" descr="Oct08ECfit_z0.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35138"/>
            <a:ext cx="4953000" cy="38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 descr="SED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1988" y="1524000"/>
            <a:ext cx="4900612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1"/>
          <p:cNvSpPr txBox="1">
            <a:spLocks noGrp="1"/>
          </p:cNvSpPr>
          <p:nvPr>
            <p:ph type="title"/>
          </p:nvPr>
        </p:nvSpPr>
        <p:spPr>
          <a:xfrm>
            <a:off x="1371600" y="274638"/>
            <a:ext cx="69342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u="sng">
                <a:solidFill>
                  <a:srgbClr val="002060"/>
                </a:solidFill>
              </a:rPr>
              <a:t>Blazar Spectral Energy Distributions (SEDs)</a:t>
            </a:r>
            <a:endParaRPr/>
          </a:p>
        </p:txBody>
      </p:sp>
      <p:sp>
        <p:nvSpPr>
          <p:cNvPr id="293" name="Google Shape;293;p11"/>
          <p:cNvSpPr txBox="1"/>
          <p:nvPr/>
        </p:nvSpPr>
        <p:spPr>
          <a:xfrm>
            <a:off x="533400" y="5562600"/>
            <a:ext cx="3657600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Non-thermal spectra with two broad bumps:</a:t>
            </a:r>
            <a:endParaRPr/>
          </a:p>
        </p:txBody>
      </p:sp>
      <p:sp>
        <p:nvSpPr>
          <p:cNvPr id="294" name="Google Shape;294;p11"/>
          <p:cNvSpPr txBox="1"/>
          <p:nvPr/>
        </p:nvSpPr>
        <p:spPr>
          <a:xfrm>
            <a:off x="5105400" y="5562600"/>
            <a:ext cx="403860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Low-energy (electron synchrotron):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radio-IR-optical(-UV-X-rays)</a:t>
            </a:r>
            <a:endParaRPr/>
          </a:p>
        </p:txBody>
      </p:sp>
      <p:cxnSp>
        <p:nvCxnSpPr>
          <p:cNvPr id="295" name="Google Shape;295;p11"/>
          <p:cNvCxnSpPr/>
          <p:nvPr/>
        </p:nvCxnSpPr>
        <p:spPr>
          <a:xfrm rot="10800000">
            <a:off x="1828800" y="3048000"/>
            <a:ext cx="3429000" cy="2590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6" name="Google Shape;296;p11"/>
          <p:cNvCxnSpPr/>
          <p:nvPr/>
        </p:nvCxnSpPr>
        <p:spPr>
          <a:xfrm rot="-5400000">
            <a:off x="4610100" y="4229100"/>
            <a:ext cx="2133600" cy="685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7" name="Google Shape;297;p11"/>
          <p:cNvSpPr txBox="1"/>
          <p:nvPr/>
        </p:nvSpPr>
        <p:spPr>
          <a:xfrm>
            <a:off x="4343400" y="6248400"/>
            <a:ext cx="403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High-energy (X-ray – </a:t>
            </a:r>
            <a:r>
              <a:rPr lang="en-US" sz="1800">
                <a:solidFill>
                  <a:srgbClr val="00B05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-rays): Either leptonic or hadronic emission</a:t>
            </a:r>
            <a:endParaRPr/>
          </a:p>
        </p:txBody>
      </p:sp>
      <p:cxnSp>
        <p:nvCxnSpPr>
          <p:cNvPr id="298" name="Google Shape;298;p11"/>
          <p:cNvCxnSpPr/>
          <p:nvPr/>
        </p:nvCxnSpPr>
        <p:spPr>
          <a:xfrm rot="5400000" flipH="1">
            <a:off x="2667000" y="4038600"/>
            <a:ext cx="3429000" cy="9906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9" name="Google Shape;299;p11"/>
          <p:cNvCxnSpPr/>
          <p:nvPr/>
        </p:nvCxnSpPr>
        <p:spPr>
          <a:xfrm rot="-5400000">
            <a:off x="4800600" y="3276600"/>
            <a:ext cx="3124200" cy="28194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00" name="Google Shape;300;p11"/>
          <p:cNvSpPr txBox="1"/>
          <p:nvPr/>
        </p:nvSpPr>
        <p:spPr>
          <a:xfrm>
            <a:off x="1981200" y="1947863"/>
            <a:ext cx="8382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3C66A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1862643" y="2794105"/>
            <a:ext cx="5911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2104736" y="3071104"/>
            <a:ext cx="5911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3407860" y="2009001"/>
            <a:ext cx="10271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Gamma-rays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On-screen Show (4:3)</PresentationFormat>
  <Paragraphs>187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Trebuchet MS</vt:lpstr>
      <vt:lpstr>Office Theme</vt:lpstr>
      <vt:lpstr>Office Theme</vt:lpstr>
      <vt:lpstr>Correlation Between IceCube Neutrinos and X-ray Flaring Blazars </vt:lpstr>
      <vt:lpstr>PowerPoint Presentation</vt:lpstr>
      <vt:lpstr>The IceCube Neutrino Spectrum</vt:lpstr>
      <vt:lpstr>IceCube-Detected Neutrinos All-sky map; time-dependent signal search</vt:lpstr>
      <vt:lpstr>Active Galactic Nuclei (AGN)</vt:lpstr>
      <vt:lpstr>Types of radio-loud AGN and AGN Unification</vt:lpstr>
      <vt:lpstr>PowerPoint Presentation</vt:lpstr>
      <vt:lpstr>Blazars</vt:lpstr>
      <vt:lpstr>Blazar Spectral Energy Distributions (SEDs)</vt:lpstr>
      <vt:lpstr>Blazar Models</vt:lpstr>
      <vt:lpstr>Blazar Models</vt:lpstr>
      <vt:lpstr>PowerPoint Presentation</vt:lpstr>
      <vt:lpstr>PowerPoint Presentation</vt:lpstr>
      <vt:lpstr>Neutrino Alerts Investigated</vt:lpstr>
      <vt:lpstr>Examples of positive correlations</vt:lpstr>
      <vt:lpstr>Tentative Associations of IceCube Neutrinos with Blazars</vt:lpstr>
      <vt:lpstr>Tentative Associations of IceCube Neutrinos with Blazars - Counter-example!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Between IceCube Neutrinos and X-ray Flaring Blazars</dc:title>
  <dc:creator>24420530</dc:creator>
  <cp:lastModifiedBy>Quentin King</cp:lastModifiedBy>
  <cp:revision>1</cp:revision>
  <dcterms:created xsi:type="dcterms:W3CDTF">2018-08-20T09:13:37Z</dcterms:created>
  <dcterms:modified xsi:type="dcterms:W3CDTF">2022-03-18T14:57:11Z</dcterms:modified>
</cp:coreProperties>
</file>