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330" r:id="rId3"/>
    <p:sldId id="260" r:id="rId4"/>
    <p:sldId id="458" r:id="rId5"/>
    <p:sldId id="485" r:id="rId6"/>
    <p:sldId id="487" r:id="rId7"/>
    <p:sldId id="308" r:id="rId8"/>
    <p:sldId id="547" r:id="rId9"/>
    <p:sldId id="555" r:id="rId10"/>
    <p:sldId id="259" r:id="rId11"/>
    <p:sldId id="548" r:id="rId12"/>
    <p:sldId id="559" r:id="rId13"/>
    <p:sldId id="489" r:id="rId14"/>
    <p:sldId id="490" r:id="rId15"/>
    <p:sldId id="558" r:id="rId16"/>
    <p:sldId id="493" r:id="rId17"/>
    <p:sldId id="405" r:id="rId18"/>
    <p:sldId id="494" r:id="rId19"/>
    <p:sldId id="486" r:id="rId20"/>
    <p:sldId id="560" r:id="rId21"/>
    <p:sldId id="582" r:id="rId22"/>
    <p:sldId id="266" r:id="rId23"/>
    <p:sldId id="491" r:id="rId24"/>
    <p:sldId id="459" r:id="rId25"/>
    <p:sldId id="492" r:id="rId26"/>
    <p:sldId id="3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3"/>
    <p:restoredTop sz="96197"/>
  </p:normalViewPr>
  <p:slideViewPr>
    <p:cSldViewPr snapToGrid="0" snapToObjects="1">
      <p:cViewPr varScale="1">
        <p:scale>
          <a:sx n="117" d="100"/>
          <a:sy n="117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C0A7-6DD6-3A4F-AC93-7A604E8345C7}" type="datetimeFigureOut">
              <a:rPr lang="en-RU" smtClean="0"/>
              <a:t>04.09.2023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BDEC-1895-BF49-8984-F70CBB99B9A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862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/>
                  <a:t>Супер </a:t>
                </a:r>
                <a:r>
                  <a:rPr lang="en-US" dirty="0"/>
                  <a:t>c-tau </a:t>
                </a:r>
                <a:r>
                  <a:rPr lang="ru-RU" dirty="0"/>
                  <a:t>фабрика может работать в диапазоне энергий от 2 до 5 ГэВ. На графике показаны частицы, которые могут быть рождены а этом диапазоне энергий.</a:t>
                </a:r>
              </a:p>
              <a:p>
                <a:endParaRPr lang="ru-RU" dirty="0"/>
              </a:p>
              <a:p>
                <a:r>
                  <a:rPr lang="ru-RU" dirty="0"/>
                  <a:t>Первая интересна точка – это</a:t>
                </a:r>
                <a:r>
                  <a:rPr lang="en-US" dirty="0"/>
                  <a:t> </a:t>
                </a:r>
                <a:r>
                  <a:rPr lang="ru-RU" dirty="0" err="1"/>
                  <a:t>чармоний</a:t>
                </a:r>
                <a:r>
                  <a:rPr lang="ru-RU" dirty="0"/>
                  <a:t> </a:t>
                </a:r>
                <a:r>
                  <a:rPr lang="en-US" dirty="0"/>
                  <a:t>J/psi</a:t>
                </a:r>
                <a:r>
                  <a:rPr lang="ru-RU" dirty="0"/>
                  <a:t>. Дальше идут пороги рождения пар тау лептонов, </a:t>
                </a:r>
                <a:r>
                  <a:rPr lang="en-US" dirty="0"/>
                  <a:t>D </a:t>
                </a:r>
                <a:r>
                  <a:rPr lang="ru-RU" dirty="0"/>
                  <a:t>мезонов, </a:t>
                </a:r>
                <a:r>
                  <a:rPr lang="en-US" dirty="0"/>
                  <a:t>Ds </a:t>
                </a:r>
                <a:r>
                  <a:rPr lang="ru-RU" dirty="0"/>
                  <a:t>мезонов, очарованных барионов, а также серии резонансов </a:t>
                </a:r>
                <a:r>
                  <a:rPr lang="en-US" dirty="0"/>
                  <a:t>psi.</a:t>
                </a:r>
              </a:p>
              <a:p>
                <a:endParaRPr lang="en-US" dirty="0"/>
              </a:p>
              <a:p>
                <a:r>
                  <a:rPr lang="ru-RU" dirty="0"/>
                  <a:t>В таблице показаны ожидаемые наборы данных, которые можно получить за год работы Супер </a:t>
                </a:r>
                <a:r>
                  <a:rPr lang="en-US" dirty="0"/>
                  <a:t>c-tau </a:t>
                </a:r>
                <a:r>
                  <a:rPr lang="ru-RU" dirty="0"/>
                  <a:t>фабрики</a:t>
                </a:r>
                <a:r>
                  <a:rPr lang="ru-RU" i="0">
                    <a:latin typeface="Cambria Math" panose="02040503050406030204" pitchFamily="18" charset="0"/>
                  </a:rPr>
                  <a:t>"Место для уравнения."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F14C-7B7D-49AA-B76A-B9849983C6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9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2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2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2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3366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5658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0392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84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52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87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692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670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25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963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647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E02A-75B4-5E4C-B72B-F74DF260F56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4747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NUL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81.png"/><Relationship Id="rId7" Type="http://schemas.openxmlformats.org/officeDocument/2006/relationships/image" Target="../media/image5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0.png"/><Relationship Id="rId5" Type="http://schemas.openxmlformats.org/officeDocument/2006/relationships/image" Target="../media/image50.emf"/><Relationship Id="rId4" Type="http://schemas.openxmlformats.org/officeDocument/2006/relationships/image" Target="../media/image290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60.png"/><Relationship Id="rId7" Type="http://schemas.openxmlformats.org/officeDocument/2006/relationships/image" Target="../media/image54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1.png"/><Relationship Id="rId5" Type="http://schemas.openxmlformats.org/officeDocument/2006/relationships/image" Target="../media/image62.png"/><Relationship Id="rId10" Type="http://schemas.openxmlformats.org/officeDocument/2006/relationships/image" Target="../media/image571.png"/><Relationship Id="rId4" Type="http://schemas.openxmlformats.org/officeDocument/2006/relationships/image" Target="../media/image61.png"/><Relationship Id="rId9" Type="http://schemas.openxmlformats.org/officeDocument/2006/relationships/image" Target="../media/image5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image" Target="../media/image83.png"/><Relationship Id="rId10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td.inp.nsk.su/c-tau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22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0.png"/><Relationship Id="rId3" Type="http://schemas.openxmlformats.org/officeDocument/2006/relationships/image" Target="../media/image74.png"/><Relationship Id="rId7" Type="http://schemas.openxmlformats.org/officeDocument/2006/relationships/image" Target="../media/image53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00.png"/><Relationship Id="rId5" Type="http://schemas.openxmlformats.org/officeDocument/2006/relationships/image" Target="../media/image5100.png"/><Relationship Id="rId4" Type="http://schemas.openxmlformats.org/officeDocument/2006/relationships/image" Target="../media/image75.jpeg"/><Relationship Id="rId9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emf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9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5" Type="http://schemas.openxmlformats.org/officeDocument/2006/relationships/image" Target="../media/image681.png"/><Relationship Id="rId4" Type="http://schemas.openxmlformats.org/officeDocument/2006/relationships/image" Target="../media/image6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0.png"/><Relationship Id="rId18" Type="http://schemas.openxmlformats.org/officeDocument/2006/relationships/image" Target="../media/image11.png"/><Relationship Id="rId3" Type="http://schemas.openxmlformats.org/officeDocument/2006/relationships/image" Target="../media/image111.png"/><Relationship Id="rId21" Type="http://schemas.openxmlformats.org/officeDocument/2006/relationships/image" Target="../media/image14.png"/><Relationship Id="rId7" Type="http://schemas.openxmlformats.org/officeDocument/2006/relationships/image" Target="../media/image134.png"/><Relationship Id="rId12" Type="http://schemas.openxmlformats.org/officeDocument/2006/relationships/image" Target="../media/image18.png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210.png"/><Relationship Id="rId23" Type="http://schemas.openxmlformats.org/officeDocument/2006/relationships/image" Target="../media/image16.png"/><Relationship Id="rId10" Type="http://schemas.openxmlformats.org/officeDocument/2006/relationships/image" Target="../media/image160.png"/><Relationship Id="rId19" Type="http://schemas.openxmlformats.org/officeDocument/2006/relationships/image" Target="../media/image12.png"/><Relationship Id="rId4" Type="http://schemas.openxmlformats.org/officeDocument/2006/relationships/image" Target="../media/image122.png"/><Relationship Id="rId9" Type="http://schemas.openxmlformats.org/officeDocument/2006/relationships/image" Target="../media/image10.png"/><Relationship Id="rId14" Type="http://schemas.openxmlformats.org/officeDocument/2006/relationships/image" Target="../media/image201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9.jpeg"/><Relationship Id="rId4" Type="http://schemas.openxmlformats.org/officeDocument/2006/relationships/image" Target="../media/image401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72.png"/><Relationship Id="rId26" Type="http://schemas.openxmlformats.org/officeDocument/2006/relationships/image" Target="../media/image251.png"/><Relationship Id="rId39" Type="http://schemas.openxmlformats.org/officeDocument/2006/relationships/image" Target="../media/image380.png"/><Relationship Id="rId21" Type="http://schemas.openxmlformats.org/officeDocument/2006/relationships/image" Target="../media/image200.png"/><Relationship Id="rId34" Type="http://schemas.openxmlformats.org/officeDocument/2006/relationships/image" Target="../media/image630.png"/><Relationship Id="rId42" Type="http://schemas.openxmlformats.org/officeDocument/2006/relationships/image" Target="../media/image410.png"/><Relationship Id="rId47" Type="http://schemas.openxmlformats.org/officeDocument/2006/relationships/image" Target="../media/image460.png"/><Relationship Id="rId50" Type="http://schemas.openxmlformats.org/officeDocument/2006/relationships/image" Target="../media/image720.png"/><Relationship Id="rId7" Type="http://schemas.openxmlformats.org/officeDocument/2006/relationships/image" Target="../media/image511.png"/><Relationship Id="rId2" Type="http://schemas.openxmlformats.org/officeDocument/2006/relationships/image" Target="../media/image19.png"/><Relationship Id="rId16" Type="http://schemas.openxmlformats.org/officeDocument/2006/relationships/image" Target="../media/image150.png"/><Relationship Id="rId29" Type="http://schemas.openxmlformats.org/officeDocument/2006/relationships/image" Target="../media/image280.png"/><Relationship Id="rId11" Type="http://schemas.openxmlformats.org/officeDocument/2006/relationships/image" Target="../media/image103.png"/><Relationship Id="rId24" Type="http://schemas.openxmlformats.org/officeDocument/2006/relationships/image" Target="../media/image550.png"/><Relationship Id="rId32" Type="http://schemas.openxmlformats.org/officeDocument/2006/relationships/image" Target="../media/image610.png"/><Relationship Id="rId37" Type="http://schemas.openxmlformats.org/officeDocument/2006/relationships/image" Target="../media/image360.png"/><Relationship Id="rId40" Type="http://schemas.openxmlformats.org/officeDocument/2006/relationships/image" Target="../media/image390.png"/><Relationship Id="rId45" Type="http://schemas.openxmlformats.org/officeDocument/2006/relationships/image" Target="../media/image680.png"/><Relationship Id="rId5" Type="http://schemas.openxmlformats.org/officeDocument/2006/relationships/image" Target="../media/image22.png"/><Relationship Id="rId15" Type="http://schemas.openxmlformats.org/officeDocument/2006/relationships/image" Target="../media/image141.png"/><Relationship Id="rId23" Type="http://schemas.openxmlformats.org/officeDocument/2006/relationships/image" Target="../media/image540.png"/><Relationship Id="rId28" Type="http://schemas.openxmlformats.org/officeDocument/2006/relationships/image" Target="../media/image570.png"/><Relationship Id="rId36" Type="http://schemas.openxmlformats.org/officeDocument/2006/relationships/image" Target="../media/image650.png"/><Relationship Id="rId49" Type="http://schemas.openxmlformats.org/officeDocument/2006/relationships/image" Target="../media/image710.png"/><Relationship Id="rId10" Type="http://schemas.openxmlformats.org/officeDocument/2006/relationships/image" Target="../media/image530.png"/><Relationship Id="rId19" Type="http://schemas.openxmlformats.org/officeDocument/2006/relationships/image" Target="../media/image180.png"/><Relationship Id="rId31" Type="http://schemas.openxmlformats.org/officeDocument/2006/relationships/image" Target="../media/image591.png"/><Relationship Id="rId44" Type="http://schemas.openxmlformats.org/officeDocument/2006/relationships/image" Target="../media/image670.png"/><Relationship Id="rId52" Type="http://schemas.openxmlformats.org/officeDocument/2006/relationships/image" Target="../media/image510.png"/><Relationship Id="rId4" Type="http://schemas.openxmlformats.org/officeDocument/2006/relationships/image" Target="../media/image21.jpeg"/><Relationship Id="rId9" Type="http://schemas.openxmlformats.org/officeDocument/2006/relationships/image" Target="../media/image520.png"/><Relationship Id="rId14" Type="http://schemas.openxmlformats.org/officeDocument/2006/relationships/image" Target="../media/image135.png"/><Relationship Id="rId22" Type="http://schemas.openxmlformats.org/officeDocument/2006/relationships/image" Target="../media/image216.png"/><Relationship Id="rId27" Type="http://schemas.openxmlformats.org/officeDocument/2006/relationships/image" Target="../media/image560.png"/><Relationship Id="rId30" Type="http://schemas.openxmlformats.org/officeDocument/2006/relationships/image" Target="../media/image580.png"/><Relationship Id="rId35" Type="http://schemas.openxmlformats.org/officeDocument/2006/relationships/image" Target="../media/image640.png"/><Relationship Id="rId43" Type="http://schemas.openxmlformats.org/officeDocument/2006/relationships/image" Target="../media/image660.png"/><Relationship Id="rId48" Type="http://schemas.openxmlformats.org/officeDocument/2006/relationships/image" Target="../media/image470.png"/><Relationship Id="rId8" Type="http://schemas.openxmlformats.org/officeDocument/2006/relationships/image" Target="../media/image750.png"/><Relationship Id="rId51" Type="http://schemas.openxmlformats.org/officeDocument/2006/relationships/image" Target="../media/image730.png"/><Relationship Id="rId3" Type="http://schemas.openxmlformats.org/officeDocument/2006/relationships/image" Target="../media/image20.png"/><Relationship Id="rId12" Type="http://schemas.openxmlformats.org/officeDocument/2006/relationships/image" Target="../media/image1110.png"/><Relationship Id="rId17" Type="http://schemas.openxmlformats.org/officeDocument/2006/relationships/image" Target="../media/image163.png"/><Relationship Id="rId25" Type="http://schemas.openxmlformats.org/officeDocument/2006/relationships/image" Target="../media/image241.png"/><Relationship Id="rId33" Type="http://schemas.openxmlformats.org/officeDocument/2006/relationships/image" Target="../media/image620.png"/><Relationship Id="rId38" Type="http://schemas.openxmlformats.org/officeDocument/2006/relationships/image" Target="../media/image370.png"/><Relationship Id="rId46" Type="http://schemas.openxmlformats.org/officeDocument/2006/relationships/image" Target="../media/image690.png"/><Relationship Id="rId20" Type="http://schemas.openxmlformats.org/officeDocument/2006/relationships/image" Target="../media/image191.png"/><Relationship Id="rId41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5543" y="954559"/>
            <a:ext cx="10694692" cy="13494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Development of FARICH technique for the Super Charm-Tau Factory project.</a:t>
            </a:r>
            <a:endParaRPr lang="en-US" sz="13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17463" y="2303996"/>
            <a:ext cx="10157074" cy="44100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Alexander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Barnyakov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BINP PID-group of SCT-collaboration</a:t>
            </a:r>
            <a:endParaRPr lang="en-US" sz="1600" i="1" dirty="0"/>
          </a:p>
          <a:p>
            <a:pPr>
              <a:defRPr/>
            </a:pPr>
            <a:r>
              <a:rPr lang="en-US" sz="1600" i="1" dirty="0" err="1"/>
              <a:t>Budker</a:t>
            </a:r>
            <a:r>
              <a:rPr lang="en-US" sz="1600" i="1" dirty="0"/>
              <a:t> Institute of Nuclear Physics, Novosibirsk, Russia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b="1" dirty="0"/>
              <a:t>SCTF project overview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b="1" dirty="0"/>
              <a:t>PID system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FARICH technique progress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FARICH with dual aerogel radiator concept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b="1" dirty="0"/>
              <a:t>Summary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4–8 September 2023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CTICC, Cape Town, South Africa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79B42-2500-5D41-A73F-635C33419D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500" y="5472565"/>
            <a:ext cx="1105930" cy="1241461"/>
          </a:xfrm>
          <a:prstGeom prst="rect">
            <a:avLst/>
          </a:prstGeom>
        </p:spPr>
      </p:pic>
      <p:pic>
        <p:nvPicPr>
          <p:cNvPr id="6" name="Picture 5" descr="D:\Архив\Лого ИЯФ\++ logo BINP new bold blue Прозрачный.gif">
            <a:extLst>
              <a:ext uri="{FF2B5EF4-FFF2-40B4-BE49-F238E27FC236}">
                <a16:creationId xmlns:a16="http://schemas.microsoft.com/office/drawing/2014/main" id="{A0B607C5-A127-F737-8F8B-E4723BB7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78" y="16873"/>
            <a:ext cx="702265" cy="8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80903-DC7A-0E5C-BF10-571F8FB29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86" y="43935"/>
            <a:ext cx="6266344" cy="979116"/>
          </a:xfrm>
          <a:prstGeom prst="rect">
            <a:avLst/>
          </a:prstGeom>
        </p:spPr>
      </p:pic>
    </p:spTree>
  </p:cSld>
  <p:clrMapOvr>
    <a:masterClrMapping/>
  </p:clrMapOvr>
  <p:transition spd="slow" advTm="77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6"/>
          <p:cNvPicPr/>
          <p:nvPr/>
        </p:nvPicPr>
        <p:blipFill>
          <a:blip r:embed="rId2"/>
          <a:stretch/>
        </p:blipFill>
        <p:spPr>
          <a:xfrm>
            <a:off x="2540136" y="3694032"/>
            <a:ext cx="9638478" cy="3002621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F577FB-3097-C589-892E-905A595B3455}"/>
              </a:ext>
            </a:extLst>
          </p:cNvPr>
          <p:cNvSpPr txBox="1">
            <a:spLocks/>
          </p:cNvSpPr>
          <p:nvPr/>
        </p:nvSpPr>
        <p:spPr>
          <a:xfrm>
            <a:off x="73742" y="75416"/>
            <a:ext cx="12044516" cy="66124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beam test 2023 results</a:t>
            </a:r>
            <a:endParaRPr lang="ru-RU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06D766-8EB4-8A1A-A15E-296DC6F4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35" y="718770"/>
            <a:ext cx="9575930" cy="3002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9B6EFD-8104-CA5F-82AC-12E41BF015A5}"/>
              </a:ext>
            </a:extLst>
          </p:cNvPr>
          <p:cNvSpPr txBox="1"/>
          <p:nvPr/>
        </p:nvSpPr>
        <p:spPr>
          <a:xfrm>
            <a:off x="578120" y="1743739"/>
            <a:ext cx="17163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Pixel </a:t>
            </a:r>
            <a:r>
              <a:rPr lang="ru-RU" dirty="0"/>
              <a:t>6</a:t>
            </a:r>
            <a:r>
              <a:rPr lang="en-US" dirty="0"/>
              <a:t>x</a:t>
            </a:r>
            <a:r>
              <a:rPr lang="ru-RU" dirty="0"/>
              <a:t>6</a:t>
            </a:r>
            <a:r>
              <a:rPr lang="en-US" dirty="0"/>
              <a:t> mm</a:t>
            </a:r>
            <a:endParaRPr lang="ru-RU" dirty="0"/>
          </a:p>
          <a:p>
            <a:r>
              <a:rPr lang="en-US" dirty="0" err="1"/>
              <a:t>Geom</a:t>
            </a:r>
            <a:r>
              <a:rPr lang="ru-RU" dirty="0"/>
              <a:t>.</a:t>
            </a:r>
            <a:r>
              <a:rPr lang="en-US" dirty="0"/>
              <a:t>Eff.</a:t>
            </a:r>
            <a:r>
              <a:rPr lang="ru-RU" dirty="0"/>
              <a:t> </a:t>
            </a:r>
            <a:r>
              <a:rPr lang="en-US" dirty="0"/>
              <a:t>~ 80%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D5473-B5D3-9115-B1C2-0F37B9E19066}"/>
              </a:ext>
            </a:extLst>
          </p:cNvPr>
          <p:cNvSpPr txBox="1"/>
          <p:nvPr/>
        </p:nvSpPr>
        <p:spPr>
          <a:xfrm>
            <a:off x="578119" y="4467931"/>
            <a:ext cx="17163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Pixel 3x3 mm</a:t>
            </a:r>
            <a:endParaRPr lang="ru-RU" dirty="0"/>
          </a:p>
          <a:p>
            <a:r>
              <a:rPr lang="en-US" dirty="0" err="1"/>
              <a:t>Geom</a:t>
            </a:r>
            <a:r>
              <a:rPr lang="ru-RU" dirty="0"/>
              <a:t>.</a:t>
            </a:r>
            <a:r>
              <a:rPr lang="en-US" dirty="0"/>
              <a:t>Eff.</a:t>
            </a:r>
            <a:r>
              <a:rPr lang="ru-RU" dirty="0"/>
              <a:t> </a:t>
            </a:r>
            <a:r>
              <a:rPr lang="en-US" dirty="0"/>
              <a:t>~ 20%</a:t>
            </a:r>
            <a:endParaRPr lang="en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A1A35-1AD2-1C90-349E-183DCAC1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9070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CFCB-F6EB-20A7-AD94-A93BFE84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5AF14-DA88-0A47-2562-B986711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3436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11</a:t>
            </a:fld>
            <a:endParaRPr lang="en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377C-E220-BF0C-D1DE-12C58E9F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48" y="71899"/>
            <a:ext cx="11429999" cy="595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TBeam</a:t>
            </a:r>
            <a:r>
              <a:rPr lang="en-US" sz="4000" b="1" dirty="0"/>
              <a:t> results consideration</a:t>
            </a:r>
            <a:endParaRPr lang="en-RU" sz="4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4762C1-AB90-8572-C59A-6C225F66883D}"/>
              </a:ext>
            </a:extLst>
          </p:cNvPr>
          <p:cNvSpPr txBox="1"/>
          <p:nvPr/>
        </p:nvSpPr>
        <p:spPr>
          <a:xfrm>
            <a:off x="173838" y="3600424"/>
            <a:ext cx="32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Aerogel</a:t>
            </a:r>
            <a:r>
              <a:rPr lang="ru-RU" dirty="0"/>
              <a:t>: </a:t>
            </a:r>
            <a:r>
              <a:rPr lang="en-RU" dirty="0"/>
              <a:t>20+20 </a:t>
            </a:r>
            <a:r>
              <a:rPr lang="en-US" dirty="0"/>
              <a:t>mm</a:t>
            </a:r>
            <a:r>
              <a:rPr lang="ru-RU" dirty="0"/>
              <a:t> (</a:t>
            </a:r>
            <a:r>
              <a:rPr lang="en-US" dirty="0"/>
              <a:t>Chiba Univ.)</a:t>
            </a:r>
          </a:p>
          <a:p>
            <a:r>
              <a:rPr lang="en-US" dirty="0"/>
              <a:t>n(400nm): 1.045 +1.055</a:t>
            </a:r>
          </a:p>
          <a:p>
            <a:r>
              <a:rPr lang="en-US" dirty="0"/>
              <a:t>Pixel:	   </a:t>
            </a:r>
            <a:r>
              <a:rPr lang="en-US" dirty="0">
                <a:solidFill>
                  <a:srgbClr val="7030A0"/>
                </a:solidFill>
              </a:rPr>
              <a:t>5x5</a:t>
            </a:r>
            <a:r>
              <a:rPr lang="en-US" dirty="0"/>
              <a:t> mm</a:t>
            </a:r>
            <a:endParaRPr lang="en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6C8C5-E486-29A8-4F3B-34FBA90234B3}"/>
              </a:ext>
            </a:extLst>
          </p:cNvPr>
          <p:cNvSpPr txBox="1"/>
          <p:nvPr/>
        </p:nvSpPr>
        <p:spPr>
          <a:xfrm>
            <a:off x="3575260" y="3605966"/>
            <a:ext cx="2473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4-</a:t>
            </a:r>
            <a:r>
              <a:rPr lang="en-US" dirty="0"/>
              <a:t>layers</a:t>
            </a:r>
            <a:r>
              <a:rPr lang="ru-RU" dirty="0"/>
              <a:t> (</a:t>
            </a:r>
            <a:r>
              <a:rPr lang="en-US" dirty="0"/>
              <a:t>Novosibirsk</a:t>
            </a:r>
            <a:r>
              <a:rPr lang="ru-RU" dirty="0"/>
              <a:t>)</a:t>
            </a:r>
            <a:r>
              <a:rPr lang="en-US" dirty="0"/>
              <a:t> –&gt;</a:t>
            </a:r>
            <a:endParaRPr lang="ru-RU" dirty="0"/>
          </a:p>
          <a:p>
            <a:pPr algn="ctr"/>
            <a:r>
              <a:rPr lang="ru-RU" dirty="0"/>
              <a:t>1.039 </a:t>
            </a:r>
            <a:r>
              <a:rPr lang="en-US" dirty="0"/>
              <a:t>÷ 1.046</a:t>
            </a:r>
          </a:p>
          <a:p>
            <a:pPr algn="ctr"/>
            <a:r>
              <a:rPr lang="en-RU" dirty="0">
                <a:solidFill>
                  <a:srgbClr val="FF0000"/>
                </a:solidFill>
              </a:rPr>
              <a:t>6x6</a:t>
            </a:r>
            <a:r>
              <a:rPr lang="en-RU" dirty="0"/>
              <a:t> </a:t>
            </a:r>
            <a:r>
              <a:rPr lang="en-US" dirty="0"/>
              <a:t>mm</a:t>
            </a:r>
            <a:endParaRPr lang="en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A35858-43F1-AB4F-F464-D537CBC03502}"/>
              </a:ext>
            </a:extLst>
          </p:cNvPr>
          <p:cNvSpPr txBox="1"/>
          <p:nvPr/>
        </p:nvSpPr>
        <p:spPr>
          <a:xfrm>
            <a:off x="7171417" y="3609489"/>
            <a:ext cx="93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–</a:t>
            </a:r>
          </a:p>
          <a:p>
            <a:pPr algn="ctr"/>
            <a:r>
              <a:rPr lang="ru-RU" dirty="0"/>
              <a:t>–</a:t>
            </a:r>
            <a:endParaRPr lang="en-US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en-RU" dirty="0">
                <a:solidFill>
                  <a:srgbClr val="FF0000"/>
                </a:solidFill>
              </a:rPr>
              <a:t>x</a:t>
            </a:r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en-RU" dirty="0"/>
              <a:t> </a:t>
            </a:r>
            <a:r>
              <a:rPr lang="en-US" dirty="0"/>
              <a:t>mm</a:t>
            </a:r>
            <a:endParaRPr lang="en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6E6189-0E8D-E3D0-0C46-5A7B979E5C81}"/>
              </a:ext>
            </a:extLst>
          </p:cNvPr>
          <p:cNvSpPr txBox="1"/>
          <p:nvPr/>
        </p:nvSpPr>
        <p:spPr>
          <a:xfrm>
            <a:off x="9627982" y="3626145"/>
            <a:ext cx="2226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4-</a:t>
            </a:r>
            <a:r>
              <a:rPr lang="en-US" dirty="0"/>
              <a:t>layers</a:t>
            </a:r>
            <a:r>
              <a:rPr lang="ru-RU" dirty="0"/>
              <a:t> (</a:t>
            </a:r>
            <a:r>
              <a:rPr lang="en-US" dirty="0"/>
              <a:t>ideal profile</a:t>
            </a:r>
            <a:r>
              <a:rPr lang="ru-RU" dirty="0"/>
              <a:t>)</a:t>
            </a:r>
          </a:p>
          <a:p>
            <a:pPr algn="ctr"/>
            <a:r>
              <a:rPr lang="ru-RU" dirty="0"/>
              <a:t>1.041 </a:t>
            </a:r>
            <a:r>
              <a:rPr lang="en-US" dirty="0"/>
              <a:t>÷ 1.0</a:t>
            </a:r>
            <a:r>
              <a:rPr lang="ru-RU" dirty="0"/>
              <a:t>50</a:t>
            </a:r>
            <a:endParaRPr lang="en-US" dirty="0"/>
          </a:p>
          <a:p>
            <a:pPr algn="ctr"/>
            <a:r>
              <a:rPr lang="ru-RU" dirty="0">
                <a:solidFill>
                  <a:srgbClr val="7030A0"/>
                </a:solidFill>
              </a:rPr>
              <a:t>3</a:t>
            </a:r>
            <a:r>
              <a:rPr lang="en-RU" dirty="0">
                <a:solidFill>
                  <a:srgbClr val="7030A0"/>
                </a:solidFill>
              </a:rPr>
              <a:t>x</a:t>
            </a:r>
            <a:r>
              <a:rPr lang="ru-RU" dirty="0">
                <a:solidFill>
                  <a:srgbClr val="7030A0"/>
                </a:solidFill>
              </a:rPr>
              <a:t>3</a:t>
            </a:r>
            <a:r>
              <a:rPr lang="en-RU" dirty="0"/>
              <a:t> </a:t>
            </a:r>
            <a:r>
              <a:rPr lang="en-US" dirty="0"/>
              <a:t>mm</a:t>
            </a:r>
            <a:endParaRPr lang="en-R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D71B5B-6739-C985-B314-B12944523E48}"/>
              </a:ext>
            </a:extLst>
          </p:cNvPr>
          <p:cNvGrpSpPr/>
          <p:nvPr/>
        </p:nvGrpSpPr>
        <p:grpSpPr>
          <a:xfrm>
            <a:off x="33803" y="478020"/>
            <a:ext cx="12154523" cy="3078675"/>
            <a:chOff x="33803" y="663079"/>
            <a:chExt cx="12154523" cy="30786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C17607-7530-0A5A-9723-7DD9357D2C9A}"/>
                </a:ext>
              </a:extLst>
            </p:cNvPr>
            <p:cNvGrpSpPr/>
            <p:nvPr/>
          </p:nvGrpSpPr>
          <p:grpSpPr>
            <a:xfrm>
              <a:off x="33803" y="697025"/>
              <a:ext cx="3244935" cy="2913908"/>
              <a:chOff x="6934213" y="149005"/>
              <a:chExt cx="3385889" cy="341654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EACC015-FB7B-30F9-C4AA-D6FADEB3B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4213" y="387653"/>
                <a:ext cx="3296222" cy="317789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5071B0-F496-7641-6A6B-68D8DE5A67D8}"/>
                  </a:ext>
                </a:extLst>
              </p:cNvPr>
              <p:cNvSpPr txBox="1"/>
              <p:nvPr/>
            </p:nvSpPr>
            <p:spPr>
              <a:xfrm>
                <a:off x="8347885" y="211798"/>
                <a:ext cx="1972217" cy="360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PTEP 2016, 033H01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080AAF-C73D-0ACC-8DD4-063D066EF034}"/>
                  </a:ext>
                </a:extLst>
              </p:cNvPr>
              <p:cNvSpPr txBox="1"/>
              <p:nvPr/>
            </p:nvSpPr>
            <p:spPr>
              <a:xfrm>
                <a:off x="7501786" y="149005"/>
                <a:ext cx="11652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Times"/>
                  </a:rPr>
                  <a:t>Belle II</a:t>
                </a:r>
                <a:endParaRPr lang="en-US" dirty="0">
                  <a:latin typeface="Time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978BE4-00ED-15E4-349A-B194B7BB1103}"/>
                </a:ext>
              </a:extLst>
            </p:cNvPr>
            <p:cNvGrpSpPr/>
            <p:nvPr/>
          </p:nvGrpSpPr>
          <p:grpSpPr>
            <a:xfrm>
              <a:off x="9293920" y="663079"/>
              <a:ext cx="2894406" cy="3078675"/>
              <a:chOff x="5403102" y="3851441"/>
              <a:chExt cx="2503282" cy="22912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CBF91D9-63CD-D83A-458F-92B5EA481B90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5403102" y="3851441"/>
                <a:ext cx="2430392" cy="2291202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0E472F-5F05-9E9C-65F4-CB4E4483BC4E}"/>
                  </a:ext>
                </a:extLst>
              </p:cNvPr>
              <p:cNvSpPr txBox="1"/>
              <p:nvPr/>
            </p:nvSpPr>
            <p:spPr>
              <a:xfrm>
                <a:off x="5793537" y="3851441"/>
                <a:ext cx="1575201" cy="2864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71600" tIns="35800" rIns="71600" bIns="35800" anchor="t">
                <a:noAutofit/>
              </a:bodyPr>
              <a:lstStyle/>
              <a:p>
                <a:pPr algn="ctr"/>
                <a:r>
                  <a:rPr lang="en-US" sz="1432" spc="-1" dirty="0">
                    <a:latin typeface="Arial"/>
                  </a:rPr>
                  <a:t>Simulation</a:t>
                </a:r>
                <a:endParaRPr lang="ru-RU" sz="1432" spc="-1" dirty="0">
                  <a:latin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2A1079D-2CBE-AB00-B44B-57423037CEBA}"/>
                  </a:ext>
                </a:extLst>
              </p:cNvPr>
              <p:cNvSpPr/>
              <p:nvPr/>
            </p:nvSpPr>
            <p:spPr>
              <a:xfrm>
                <a:off x="6969303" y="4632877"/>
                <a:ext cx="937081" cy="162091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RU" sz="1633">
                  <a:noFill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F56EAD-DC0F-3A52-F638-6CC0AA0F639F}"/>
                </a:ext>
              </a:extLst>
            </p:cNvPr>
            <p:cNvGrpSpPr/>
            <p:nvPr/>
          </p:nvGrpSpPr>
          <p:grpSpPr>
            <a:xfrm>
              <a:off x="6048985" y="696782"/>
              <a:ext cx="3159001" cy="2935171"/>
              <a:chOff x="8261663" y="3842599"/>
              <a:chExt cx="2463900" cy="231436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D9E2C98-1D02-A8B1-55B1-AB2258ADDCD0}"/>
                  </a:ext>
                </a:extLst>
              </p:cNvPr>
              <p:cNvGrpSpPr/>
              <p:nvPr/>
            </p:nvGrpSpPr>
            <p:grpSpPr>
              <a:xfrm>
                <a:off x="8261663" y="3842599"/>
                <a:ext cx="2463900" cy="2314361"/>
                <a:chOff x="7733148" y="4235754"/>
                <a:chExt cx="2715994" cy="2551155"/>
              </a:xfrm>
            </p:grpSpPr>
            <p:pic>
              <p:nvPicPr>
                <p:cNvPr id="13" name="Рисунок 10">
                  <a:extLst>
                    <a:ext uri="{FF2B5EF4-FFF2-40B4-BE49-F238E27FC236}">
                      <a16:creationId xmlns:a16="http://schemas.microsoft.com/office/drawing/2014/main" id="{49EA0D67-20E5-1A86-98C4-61FFB0D5ADBF}"/>
                    </a:ext>
                  </a:extLst>
                </p:cNvPr>
                <p:cNvPicPr/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/>
              </p:blipFill>
              <p:spPr>
                <a:xfrm>
                  <a:off x="7733148" y="4348102"/>
                  <a:ext cx="2715994" cy="2438807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0B1AD9-E233-1F0F-94AB-F6565AD7BFCC}"/>
                    </a:ext>
                  </a:extLst>
                </p:cNvPr>
                <p:cNvSpPr txBox="1"/>
                <p:nvPr/>
              </p:nvSpPr>
              <p:spPr>
                <a:xfrm>
                  <a:off x="7979904" y="4235754"/>
                  <a:ext cx="1736367" cy="315703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lIns="71600" tIns="35800" rIns="71600" bIns="35800" anchor="t">
                  <a:noAutofit/>
                </a:bodyPr>
                <a:lstStyle/>
                <a:p>
                  <a:pPr algn="ctr"/>
                  <a:r>
                    <a:rPr lang="en-US" sz="1432" spc="-1" dirty="0" err="1">
                      <a:latin typeface="Arial"/>
                    </a:rPr>
                    <a:t>TBeam</a:t>
                  </a:r>
                  <a:endParaRPr lang="ru-RU" sz="1432" spc="-1" dirty="0">
                    <a:latin typeface="Arial"/>
                  </a:endParaRP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68C055-1017-2DAB-FCD9-852D65B9A883}"/>
                  </a:ext>
                </a:extLst>
              </p:cNvPr>
              <p:cNvSpPr/>
              <p:nvPr/>
            </p:nvSpPr>
            <p:spPr>
              <a:xfrm>
                <a:off x="9788482" y="4661412"/>
                <a:ext cx="937081" cy="162091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RU" sz="1633">
                  <a:noFill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E6AC3E-E2C3-04E5-1045-666E83AE366C}"/>
                </a:ext>
              </a:extLst>
            </p:cNvPr>
            <p:cNvGrpSpPr/>
            <p:nvPr/>
          </p:nvGrpSpPr>
          <p:grpSpPr>
            <a:xfrm>
              <a:off x="3098998" y="747197"/>
              <a:ext cx="3071000" cy="2822839"/>
              <a:chOff x="3120018" y="747197"/>
              <a:chExt cx="3071000" cy="282283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ADD51DB-6448-374E-6628-231F48250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0018" y="747197"/>
                <a:ext cx="3071000" cy="2822839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2877A42-CDE2-3EB6-339B-6577EAC4F4D2}"/>
                  </a:ext>
                </a:extLst>
              </p:cNvPr>
              <p:cNvSpPr/>
              <p:nvPr/>
            </p:nvSpPr>
            <p:spPr>
              <a:xfrm>
                <a:off x="4879254" y="1734606"/>
                <a:ext cx="1302240" cy="16961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6DCF1D5-700C-6CE7-EAB4-31144BD3C252}"/>
              </a:ext>
            </a:extLst>
          </p:cNvPr>
          <p:cNvSpPr/>
          <p:nvPr/>
        </p:nvSpPr>
        <p:spPr>
          <a:xfrm>
            <a:off x="1854818" y="1794186"/>
            <a:ext cx="1302240" cy="1441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593AD9-7452-506A-C8B8-E4403990E78A}"/>
                  </a:ext>
                </a:extLst>
              </p:cNvPr>
              <p:cNvSpPr txBox="1"/>
              <p:nvPr/>
            </p:nvSpPr>
            <p:spPr>
              <a:xfrm>
                <a:off x="3761457" y="4487375"/>
                <a:ext cx="1716367" cy="6677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Geom</a:t>
                </a:r>
                <a:r>
                  <a:rPr lang="ru-RU" dirty="0"/>
                  <a:t>.</a:t>
                </a:r>
                <a:r>
                  <a:rPr lang="en-US" dirty="0"/>
                  <a:t>Eff.</a:t>
                </a:r>
                <a:r>
                  <a:rPr lang="ru-RU" dirty="0"/>
                  <a:t> </a:t>
                </a:r>
                <a:r>
                  <a:rPr lang="en-US" dirty="0"/>
                  <a:t>~ 80%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593AD9-7452-506A-C8B8-E4403990E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57" y="4487375"/>
                <a:ext cx="1716367" cy="667747"/>
              </a:xfrm>
              <a:prstGeom prst="rect">
                <a:avLst/>
              </a:prstGeom>
              <a:blipFill>
                <a:blip r:embed="rId6"/>
                <a:stretch>
                  <a:fillRect l="-2941" t="-3704" r="-1471" b="-185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E98379-AE3B-FFC3-8B90-B105AD13C926}"/>
                  </a:ext>
                </a:extLst>
              </p:cNvPr>
              <p:cNvSpPr txBox="1"/>
              <p:nvPr/>
            </p:nvSpPr>
            <p:spPr>
              <a:xfrm>
                <a:off x="6890896" y="4509374"/>
                <a:ext cx="1716367" cy="6677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Geom</a:t>
                </a:r>
                <a:r>
                  <a:rPr lang="ru-RU" dirty="0"/>
                  <a:t>.</a:t>
                </a:r>
                <a:r>
                  <a:rPr lang="en-US" dirty="0"/>
                  <a:t>Eff.</a:t>
                </a:r>
                <a:r>
                  <a:rPr lang="ru-RU" dirty="0"/>
                  <a:t> </a:t>
                </a:r>
                <a:r>
                  <a:rPr lang="en-US" dirty="0"/>
                  <a:t>~ 20%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E98379-AE3B-FFC3-8B90-B105AD13C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96" y="4509374"/>
                <a:ext cx="1716367" cy="667747"/>
              </a:xfrm>
              <a:prstGeom prst="rect">
                <a:avLst/>
              </a:prstGeom>
              <a:blipFill>
                <a:blip r:embed="rId7"/>
                <a:stretch>
                  <a:fillRect l="-2941" t="-5660" r="-2206" b="-188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A19F1F-C2A5-6BA2-2712-9E33A47FBB07}"/>
                  </a:ext>
                </a:extLst>
              </p:cNvPr>
              <p:cNvSpPr txBox="1"/>
              <p:nvPr/>
            </p:nvSpPr>
            <p:spPr>
              <a:xfrm>
                <a:off x="507547" y="5211217"/>
                <a:ext cx="7645853" cy="923330"/>
              </a:xfrm>
              <a:prstGeom prst="rect">
                <a:avLst/>
              </a:prstGeom>
              <a:solidFill>
                <a:srgbClr val="FFC000"/>
              </a:solidFill>
              <a:ln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SPE resolution </a:t>
                </a:r>
                <a:r>
                  <a:rPr lang="en-GB" dirty="0">
                    <a:solidFill>
                      <a:srgbClr val="FF0000"/>
                    </a:solidFill>
                  </a:rPr>
                  <a:t>~7÷8 𝑚𝑟𝑎𝑑</a:t>
                </a:r>
                <a:r>
                  <a:rPr lang="en-GB" dirty="0"/>
                  <a:t> is able to provide: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RU" dirty="0"/>
                  <a:t>π/K @ </a:t>
                </a:r>
                <a:r>
                  <a:rPr lang="en-RU" dirty="0">
                    <a:solidFill>
                      <a:srgbClr val="FF0000"/>
                    </a:solidFill>
                  </a:rPr>
                  <a:t>8.0 GeV/c</a:t>
                </a:r>
                <a:r>
                  <a:rPr lang="en-RU" dirty="0"/>
                  <a:t>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dirty="0"/>
                  <a:t> 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RU" dirty="0"/>
                  <a:t>) and </a:t>
                </a:r>
                <a:r>
                  <a:rPr lang="en-RU" dirty="0">
                    <a:solidFill>
                      <a:schemeClr val="tx1"/>
                    </a:solidFill>
                  </a:rPr>
                  <a:t>π/K @ </a:t>
                </a:r>
                <a:r>
                  <a:rPr lang="en-RU" dirty="0">
                    <a:solidFill>
                      <a:srgbClr val="C00000"/>
                    </a:solidFill>
                  </a:rPr>
                  <a:t>6.0 GeV/c</a:t>
                </a:r>
                <a:r>
                  <a:rPr lang="en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dirty="0">
                    <a:solidFill>
                      <a:schemeClr val="tx1"/>
                    </a:solidFill>
                  </a:rPr>
                  <a:t> </a:t>
                </a:r>
                <a:r>
                  <a:rPr lang="en-RU" dirty="0"/>
                  <a:t>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RU" dirty="0"/>
                  <a:t>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RU" dirty="0"/>
                  <a:t>µ/π @ </a:t>
                </a:r>
                <a:r>
                  <a:rPr lang="en-RU" dirty="0">
                    <a:solidFill>
                      <a:srgbClr val="FF0000"/>
                    </a:solidFill>
                  </a:rPr>
                  <a:t>1.5 GeV/c</a:t>
                </a:r>
                <a:r>
                  <a:rPr lang="en-RU" dirty="0"/>
                  <a:t>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dirty="0"/>
                  <a:t> 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RU" dirty="0"/>
                  <a:t>) and </a:t>
                </a:r>
                <a:r>
                  <a:rPr lang="en-RU" dirty="0">
                    <a:solidFill>
                      <a:schemeClr val="tx1"/>
                    </a:solidFill>
                  </a:rPr>
                  <a:t>µ/π @ </a:t>
                </a:r>
                <a:r>
                  <a:rPr lang="en-RU" dirty="0">
                    <a:solidFill>
                      <a:srgbClr val="C00000"/>
                    </a:solidFill>
                  </a:rPr>
                  <a:t>1.3 GeV/c</a:t>
                </a:r>
                <a:r>
                  <a:rPr lang="en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dirty="0">
                    <a:solidFill>
                      <a:schemeClr val="tx1"/>
                    </a:solidFill>
                  </a:rPr>
                  <a:t> </a:t>
                </a:r>
                <a:r>
                  <a:rPr lang="en-RU" dirty="0"/>
                  <a:t>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RU" dirty="0"/>
                  <a:t>) </a:t>
                </a:r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A19F1F-C2A5-6BA2-2712-9E33A47FB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7" y="5211217"/>
                <a:ext cx="7645853" cy="923330"/>
              </a:xfrm>
              <a:prstGeom prst="rect">
                <a:avLst/>
              </a:prstGeom>
              <a:blipFill>
                <a:blip r:embed="rId8"/>
                <a:stretch>
                  <a:fillRect l="-497" t="-1333" b="-9333"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1445B6-8AE0-7FD9-244A-B8D6FD1D23C7}"/>
                  </a:ext>
                </a:extLst>
              </p:cNvPr>
              <p:cNvSpPr txBox="1"/>
              <p:nvPr/>
            </p:nvSpPr>
            <p:spPr>
              <a:xfrm>
                <a:off x="1016435" y="4487374"/>
                <a:ext cx="1716367" cy="66774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Geom</a:t>
                </a:r>
                <a:r>
                  <a:rPr lang="ru-RU" dirty="0"/>
                  <a:t>.</a:t>
                </a:r>
                <a:r>
                  <a:rPr lang="en-US" dirty="0"/>
                  <a:t>Eff.</a:t>
                </a:r>
                <a:r>
                  <a:rPr lang="ru-RU" dirty="0"/>
                  <a:t> </a:t>
                </a:r>
                <a:r>
                  <a:rPr lang="en-US" dirty="0"/>
                  <a:t>~ </a:t>
                </a:r>
                <a:r>
                  <a:rPr lang="ru-RU" dirty="0"/>
                  <a:t>9</a:t>
                </a:r>
                <a:r>
                  <a:rPr lang="en-US" dirty="0"/>
                  <a:t>0%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1445B6-8AE0-7FD9-244A-B8D6FD1D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5" y="4487374"/>
                <a:ext cx="1716367" cy="667747"/>
              </a:xfrm>
              <a:prstGeom prst="rect">
                <a:avLst/>
              </a:prstGeom>
              <a:blipFill>
                <a:blip r:embed="rId9"/>
                <a:stretch>
                  <a:fillRect l="-3676" t="-3704" r="-1471" b="-185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1FDAD22-5F83-C0DD-6C63-9244926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FB063F-B715-1642-9E9E-5CE69F7621FB}"/>
              </a:ext>
            </a:extLst>
          </p:cNvPr>
          <p:cNvSpPr txBox="1"/>
          <p:nvPr/>
        </p:nvSpPr>
        <p:spPr>
          <a:xfrm>
            <a:off x="8916134" y="4739689"/>
            <a:ext cx="306749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dirty="0"/>
              <a:t>Dimensions of focusing aerogels </a:t>
            </a:r>
            <a:r>
              <a:rPr lang="en-GB" dirty="0">
                <a:solidFill>
                  <a:srgbClr val="FF0000"/>
                </a:solidFill>
              </a:rPr>
              <a:t>23x23x3.5 cm </a:t>
            </a:r>
            <a:r>
              <a:rPr lang="en-GB" dirty="0"/>
              <a:t>allow us to design the  full-scale FARICH systems for the future particle physis experiments.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AC13FDCA-0FB4-1474-2C76-9BDCC3EE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39C548C-5E4D-00B0-A818-B1456524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846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B5407A-4295-48CD-4F58-E3A5F9834171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203371" y="3015343"/>
            <a:ext cx="2995698" cy="2067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2F658D-10D0-2420-91E6-E9B5FF1AC0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8236"/>
                <a:ext cx="10515600" cy="723567"/>
              </a:xfrm>
            </p:spPr>
            <p:txBody>
              <a:bodyPr>
                <a:normAutofit/>
              </a:bodyPr>
              <a:lstStyle/>
              <a:p>
                <a:r>
                  <a:rPr lang="en-RU" b="1" dirty="0"/>
                  <a:t>PID options for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RU" b="1" dirty="0"/>
                  <a:t> – separation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2F658D-10D0-2420-91E6-E9B5FF1AC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8236"/>
                <a:ext cx="10515600" cy="723567"/>
              </a:xfrm>
              <a:blipFill>
                <a:blip r:embed="rId2"/>
                <a:stretch>
                  <a:fillRect l="-2413" t="-24138" b="-3965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653B68A-98C9-FF58-0532-C43D8D11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0" y="3552995"/>
            <a:ext cx="5454369" cy="3140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92EA9-2483-F2BB-C626-04C9DE9AD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389" y="821803"/>
                <a:ext cx="6890381" cy="29110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RU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RU" sz="1800" dirty="0"/>
                  <a:t> 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≤7%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600" dirty="0"/>
                  <a:t> up to 0.6 GeV/c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RU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≤4%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600" dirty="0"/>
                  <a:t> up to 0.9 GeV/c</a:t>
                </a:r>
              </a:p>
              <a:p>
                <a:pPr>
                  <a:lnSpc>
                    <a:spcPct val="100000"/>
                  </a:lnSpc>
                </a:pPr>
                <a:r>
                  <a:rPr lang="en-RU" sz="1800" dirty="0"/>
                  <a:t>Focusing Aerogel RICH</a:t>
                </a:r>
                <a:r>
                  <a:rPr lang="ru-RU" sz="1800" dirty="0"/>
                  <a:t> </a:t>
                </a:r>
                <a:r>
                  <a:rPr lang="en-US" sz="1800" dirty="0"/>
                  <a:t>(FARICH)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(4</a:t>
                </a:r>
                <a:r>
                  <a:rPr lang="en-US" sz="1800" dirty="0"/>
                  <a:t> layer @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/>
                  <a:t>=1.05</a:t>
                </a:r>
                <a:r>
                  <a:rPr lang="ru-RU" sz="1800" dirty="0"/>
                  <a:t>)</a:t>
                </a:r>
                <a:r>
                  <a:rPr lang="en-US" sz="1800" dirty="0">
                    <a:ea typeface="Cambria Math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800" dirty="0"/>
                  <a:t> from 0.5 to 6 GeV/c </a:t>
                </a:r>
              </a:p>
              <a:p>
                <a:pPr>
                  <a:lnSpc>
                    <a:spcPct val="100000"/>
                  </a:lnSpc>
                </a:pPr>
                <a:r>
                  <a:rPr lang="en-RU" sz="1800" dirty="0"/>
                  <a:t>ASHIPH@SiPM (n</a:t>
                </a:r>
                <a:r>
                  <a:rPr lang="en-RU" sz="1800" baseline="-25000" dirty="0"/>
                  <a:t>1</a:t>
                </a:r>
                <a:r>
                  <a:rPr lang="en-RU" sz="1800" dirty="0"/>
                  <a:t>=1.03 and n</a:t>
                </a:r>
                <a:r>
                  <a:rPr lang="en-RU" sz="1800" baseline="-25000" dirty="0"/>
                  <a:t>2</a:t>
                </a:r>
                <a:r>
                  <a:rPr lang="en-RU" sz="1800" dirty="0"/>
                  <a:t>=1.015)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800" dirty="0"/>
                  <a:t> from 0.6 to 3.5 GeV/c </a:t>
                </a:r>
              </a:p>
              <a:p>
                <a:pPr>
                  <a:lnSpc>
                    <a:spcPct val="100000"/>
                  </a:lnSpc>
                </a:pPr>
                <a:endParaRPr lang="en-RU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92EA9-2483-F2BB-C626-04C9DE9AD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389" y="821803"/>
                <a:ext cx="6890381" cy="2911032"/>
              </a:xfrm>
              <a:blipFill>
                <a:blip r:embed="rId4"/>
                <a:stretch>
                  <a:fillRect l="-921" t="-1434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E769-D96F-F5F1-FAA4-DD7092A1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GB" dirty="0"/>
              <a:t>TIPP2023, 4-8 Sept. 2023, Cape Town</a:t>
            </a:r>
            <a:endParaRPr lang="en-R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727B1B-FEE9-AA32-B0F2-657437BA3130}"/>
              </a:ext>
            </a:extLst>
          </p:cNvPr>
          <p:cNvGrpSpPr/>
          <p:nvPr/>
        </p:nvGrpSpPr>
        <p:grpSpPr>
          <a:xfrm>
            <a:off x="8199069" y="3416583"/>
            <a:ext cx="3362460" cy="3331606"/>
            <a:chOff x="8474041" y="3428158"/>
            <a:chExt cx="3113702" cy="311370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FD21CD-2341-826B-07BB-6238976A2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4041" y="3428158"/>
              <a:ext cx="3113702" cy="31137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869E9A-12DC-91C4-C925-08B8E79A7EC3}"/>
                </a:ext>
              </a:extLst>
            </p:cNvPr>
            <p:cNvSpPr txBox="1"/>
            <p:nvPr/>
          </p:nvSpPr>
          <p:spPr>
            <a:xfrm>
              <a:off x="8474041" y="3460612"/>
              <a:ext cx="3113702" cy="287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1400" i="1" dirty="0" err="1">
                  <a:solidFill>
                    <a:srgbClr val="C00000"/>
                  </a:solidFill>
                </a:rPr>
                <a:t>A.Yu</a:t>
              </a:r>
              <a:r>
                <a:rPr lang="en-US" altLang="ru-RU" sz="1400" i="1" dirty="0">
                  <a:solidFill>
                    <a:srgbClr val="C00000"/>
                  </a:solidFill>
                </a:rPr>
                <a:t>. </a:t>
              </a:r>
              <a:r>
                <a:rPr lang="en-US" altLang="ru-RU" sz="1400" i="1" dirty="0" err="1">
                  <a:solidFill>
                    <a:srgbClr val="C00000"/>
                  </a:solidFill>
                </a:rPr>
                <a:t>Barnyakov</a:t>
              </a:r>
              <a:r>
                <a:rPr lang="en-US" altLang="ru-RU" sz="1400" i="1" dirty="0">
                  <a:solidFill>
                    <a:srgbClr val="C00000"/>
                  </a:solidFill>
                </a:rPr>
                <a:t>, et al., NIM A </a:t>
              </a:r>
              <a:r>
                <a:rPr lang="en-US" sz="1400" i="1" dirty="0">
                  <a:solidFill>
                    <a:srgbClr val="C00000"/>
                  </a:solidFill>
                </a:rPr>
                <a:t>732 (2013) 35</a:t>
              </a:r>
              <a:endParaRPr lang="ru-RU" altLang="ru-RU" sz="1400" i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17AF42-0830-EEBD-DCD4-1E2D52C02CB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702629" y="1905000"/>
            <a:ext cx="3156581" cy="1402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E67F4-BCC9-3B33-AF29-64E7C2B64E1B}"/>
              </a:ext>
            </a:extLst>
          </p:cNvPr>
          <p:cNvGrpSpPr/>
          <p:nvPr/>
        </p:nvGrpSpPr>
        <p:grpSpPr>
          <a:xfrm>
            <a:off x="7859210" y="615804"/>
            <a:ext cx="3977314" cy="2768693"/>
            <a:chOff x="7642631" y="710673"/>
            <a:chExt cx="4379088" cy="34092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C68003-020A-E3ED-8EFB-AD0AF02C6494}"/>
                </a:ext>
              </a:extLst>
            </p:cNvPr>
            <p:cNvGrpSpPr/>
            <p:nvPr/>
          </p:nvGrpSpPr>
          <p:grpSpPr>
            <a:xfrm>
              <a:off x="7642631" y="821803"/>
              <a:ext cx="4379088" cy="3298096"/>
              <a:chOff x="7442522" y="1014059"/>
              <a:chExt cx="4684016" cy="3361371"/>
            </a:xfrm>
          </p:grpSpPr>
          <p:pic>
            <p:nvPicPr>
              <p:cNvPr id="18" name="Content Placeholder 7">
                <a:extLst>
                  <a:ext uri="{FF2B5EF4-FFF2-40B4-BE49-F238E27FC236}">
                    <a16:creationId xmlns:a16="http://schemas.microsoft.com/office/drawing/2014/main" id="{AE670B16-251B-B0B8-9869-84DE1CB00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2522" y="1014059"/>
                <a:ext cx="4684016" cy="33613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B9DE72-5E80-AA76-347B-742F15279E29}"/>
                  </a:ext>
                </a:extLst>
              </p:cNvPr>
              <p:cNvSpPr txBox="1"/>
              <p:nvPr/>
            </p:nvSpPr>
            <p:spPr>
              <a:xfrm>
                <a:off x="8877043" y="1266939"/>
                <a:ext cx="2393753" cy="3764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Parametric simulation</a:t>
                </a:r>
                <a:endParaRPr lang="en-RU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888405-6EFE-7FB4-2DE8-443A24F95236}"/>
                </a:ext>
              </a:extLst>
            </p:cNvPr>
            <p:cNvSpPr txBox="1"/>
            <p:nvPr/>
          </p:nvSpPr>
          <p:spPr>
            <a:xfrm>
              <a:off x="8141776" y="710673"/>
              <a:ext cx="3380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err="1">
                  <a:solidFill>
                    <a:srgbClr val="C00000"/>
                  </a:solidFill>
                </a:rPr>
                <a:t>A.Yu</a:t>
              </a:r>
              <a:r>
                <a:rPr lang="en-GB" sz="1400" i="1" dirty="0">
                  <a:solidFill>
                    <a:srgbClr val="C00000"/>
                  </a:solidFill>
                </a:rPr>
                <a:t>.</a:t>
              </a:r>
              <a:r>
                <a:rPr lang="ru-RU" sz="1400" i="1" dirty="0">
                  <a:solidFill>
                    <a:srgbClr val="C00000"/>
                  </a:solidFill>
                </a:rPr>
                <a:t> </a:t>
              </a:r>
              <a:r>
                <a:rPr lang="en-GB" sz="1400" i="1" dirty="0" err="1">
                  <a:solidFill>
                    <a:srgbClr val="C00000"/>
                  </a:solidFill>
                </a:rPr>
                <a:t>Barnyakov</a:t>
              </a:r>
              <a:r>
                <a:rPr lang="en-GB" sz="1400" i="1" dirty="0">
                  <a:solidFill>
                    <a:srgbClr val="C00000"/>
                  </a:solidFill>
                </a:rPr>
                <a:t> et al 2020 JINST </a:t>
              </a:r>
              <a:r>
                <a:rPr lang="en-GB" sz="1400" b="1" i="1" dirty="0">
                  <a:solidFill>
                    <a:srgbClr val="C00000"/>
                  </a:solidFill>
                </a:rPr>
                <a:t>15 </a:t>
              </a:r>
              <a:r>
                <a:rPr lang="en-GB" sz="1400" i="1" dirty="0">
                  <a:solidFill>
                    <a:srgbClr val="C00000"/>
                  </a:solidFill>
                </a:rPr>
                <a:t>C04032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AA87026-0D85-66C0-7C29-7CAAAC4A3B22}"/>
              </a:ext>
            </a:extLst>
          </p:cNvPr>
          <p:cNvSpPr txBox="1"/>
          <p:nvPr/>
        </p:nvSpPr>
        <p:spPr>
          <a:xfrm>
            <a:off x="370390" y="3563881"/>
            <a:ext cx="311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12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EPJ Web of Conferences </a:t>
            </a:r>
            <a:r>
              <a:rPr lang="en-RU" sz="1200" b="1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212</a:t>
            </a:r>
            <a:r>
              <a:rPr lang="en-RU" sz="12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01012 (2019)</a:t>
            </a:r>
            <a:r>
              <a:rPr lang="ru-RU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RU" sz="1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A.Yu. Barnyakov </a:t>
            </a:r>
            <a:r>
              <a:rPr lang="en-RU" sz="1200" i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et al</a:t>
            </a:r>
            <a:r>
              <a:rPr lang="en-RU" sz="1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2020 </a:t>
            </a:r>
            <a:r>
              <a:rPr lang="en-RU" sz="1200" i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JINST</a:t>
            </a:r>
            <a:r>
              <a:rPr lang="en-RU" sz="1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r>
              <a:rPr lang="en-RU" sz="12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15</a:t>
            </a:r>
            <a:r>
              <a:rPr lang="en-RU" sz="120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C04032</a:t>
            </a:r>
            <a:r>
              <a:rPr lang="en-RU" sz="1200" dirty="0">
                <a:solidFill>
                  <a:srgbClr val="FF0000"/>
                </a:solidFill>
                <a:effectLst/>
              </a:rPr>
              <a:t> </a:t>
            </a:r>
            <a:endParaRPr lang="en-RU" sz="1200" dirty="0">
              <a:solidFill>
                <a:srgbClr val="FF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0C2DB-8EEB-5CA3-D6DF-30B575CF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9638"/>
            <a:ext cx="2743200" cy="365125"/>
          </a:xfrm>
        </p:spPr>
        <p:txBody>
          <a:bodyPr/>
          <a:lstStyle/>
          <a:p>
            <a:r>
              <a:rPr lang="ru-RU"/>
              <a:t>05.09.2023</a:t>
            </a:r>
            <a:endParaRPr lang="en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D4D7D-5DB2-A424-4031-3B93F0B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76094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13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3976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4D97EE59-175F-8310-99EF-83F6F413D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8792125" y="2572658"/>
            <a:ext cx="3401657" cy="3406910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50D78A-13C2-41AD-F41B-2F9F6E3B33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4010" y="136525"/>
                <a:ext cx="10809790" cy="754444"/>
              </a:xfrm>
            </p:spPr>
            <p:txBody>
              <a:bodyPr>
                <a:normAutofit/>
              </a:bodyPr>
              <a:lstStyle/>
              <a:p>
                <a:r>
                  <a:rPr lang="en-RU" dirty="0"/>
                  <a:t>PID options for µ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RU" dirty="0"/>
                  <a:t> – separation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50D78A-13C2-41AD-F41B-2F9F6E3B3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4010" y="136525"/>
                <a:ext cx="10809790" cy="754444"/>
              </a:xfrm>
              <a:blipFill>
                <a:blip r:embed="rId3"/>
                <a:stretch>
                  <a:fillRect l="-2227" t="-19672" b="-3442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90DCD-A78F-5A0A-4117-A10BEEF412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964" y="928358"/>
                <a:ext cx="6157844" cy="32707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RU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𝒅𝑬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RU" sz="1800" b="1" dirty="0"/>
                  <a:t>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RU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7%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600" dirty="0"/>
                  <a:t> up to 0.15 GeV/c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RU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sub>
                        </m:sSub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𝑐𝑙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4%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600" dirty="0"/>
                  <a:t> up to 0.25 GeV/c</a:t>
                </a:r>
              </a:p>
              <a:p>
                <a:pPr>
                  <a:lnSpc>
                    <a:spcPct val="120000"/>
                  </a:lnSpc>
                </a:pPr>
                <a:r>
                  <a:rPr lang="en-RU" sz="1800" b="1" dirty="0"/>
                  <a:t>TOF</a:t>
                </a:r>
                <a:r>
                  <a:rPr lang="en-RU" sz="1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RU" sz="1800" dirty="0"/>
                  <a:t>100 ps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800" dirty="0"/>
                  <a:t> up to 0.2 GeV/c, e.g. Chernkov light from entrance window of MCP-PMT</a:t>
                </a:r>
              </a:p>
              <a:p>
                <a:pPr>
                  <a:lnSpc>
                    <a:spcPct val="120000"/>
                  </a:lnSpc>
                </a:pPr>
                <a:r>
                  <a:rPr lang="en-RU" sz="1800" b="1" dirty="0"/>
                  <a:t>FARICH</a:t>
                </a:r>
                <a:r>
                  <a:rPr lang="en-RU" sz="1800" dirty="0"/>
                  <a:t> </a:t>
                </a:r>
                <a:r>
                  <a:rPr lang="ru-RU" sz="1800" dirty="0"/>
                  <a:t>(4-</a:t>
                </a:r>
                <a:r>
                  <a:rPr lang="en-US" sz="1800" dirty="0"/>
                  <a:t>layer,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/>
                  <a:t>=1.05</a:t>
                </a:r>
                <a:r>
                  <a:rPr lang="ru-RU" sz="1800" dirty="0"/>
                  <a:t>)</a:t>
                </a:r>
                <a:r>
                  <a:rPr lang="en-US" sz="1800" dirty="0">
                    <a:ea typeface="Cambria Math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sz="1800" dirty="0"/>
                  <a:t> from 0.5 to 1.5 GeV/c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90DCD-A78F-5A0A-4117-A10BEEF41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964" y="928358"/>
                <a:ext cx="6157844" cy="3270701"/>
              </a:xfrm>
              <a:blipFill>
                <a:blip r:embed="rId4"/>
                <a:stretch>
                  <a:fillRect l="-619" t="-11583" r="-20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A926E-5780-D52E-97EB-2FB3697B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CFFE7-3026-802A-B592-E2BE44F3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9DD14B-49F9-6C23-E0A7-AB22E487281D}"/>
              </a:ext>
            </a:extLst>
          </p:cNvPr>
          <p:cNvGrpSpPr/>
          <p:nvPr/>
        </p:nvGrpSpPr>
        <p:grpSpPr>
          <a:xfrm>
            <a:off x="6153530" y="808359"/>
            <a:ext cx="2806697" cy="2749580"/>
            <a:chOff x="8028885" y="681035"/>
            <a:chExt cx="2829881" cy="28590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513A2A-81B8-925E-44ED-16B80076E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 b="-1821"/>
            <a:stretch/>
          </p:blipFill>
          <p:spPr>
            <a:xfrm>
              <a:off x="8033120" y="681035"/>
              <a:ext cx="2825646" cy="28590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CCD575-87B5-AB49-D92C-F13FC8C36999}"/>
                    </a:ext>
                  </a:extLst>
                </p:cNvPr>
                <p:cNvSpPr txBox="1"/>
                <p:nvPr/>
              </p:nvSpPr>
              <p:spPr>
                <a:xfrm rot="16200000">
                  <a:off x="7142440" y="1684693"/>
                  <a:ext cx="2080667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sz="1400" dirty="0">
                      <a:ea typeface="Cambria Math" panose="02040503050406030204" pitchFamily="18" charset="0"/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en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a14:m>
                  <a:r>
                    <a:rPr lang="en-RU" sz="1400" dirty="0"/>
                    <a:t>	    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CCD575-87B5-AB49-D92C-F13FC8C36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42440" y="1684693"/>
                  <a:ext cx="208066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D374C9-679D-3620-1495-2403CB4887AE}"/>
                    </a:ext>
                  </a:extLst>
                </p:cNvPr>
                <p:cNvSpPr txBox="1"/>
                <p:nvPr/>
              </p:nvSpPr>
              <p:spPr>
                <a:xfrm>
                  <a:off x="8442831" y="3060074"/>
                  <a:ext cx="2404959" cy="4800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sz="1200" b="1" dirty="0">
                      <a:ea typeface="Cambria Math" panose="02040503050406030204" pitchFamily="18" charset="0"/>
                    </a:rPr>
                    <a:t>0.1		    1		      10</a:t>
                  </a:r>
                </a:p>
                <a:p>
                  <a:r>
                    <a:rPr lang="en-RU" sz="1100" dirty="0">
                      <a:ea typeface="Cambria Math" panose="02040503050406030204" pitchFamily="18" charset="0"/>
                    </a:rPr>
                    <a:t>                              </a:t>
                  </a:r>
                  <a14:m>
                    <m:oMath xmlns:m="http://schemas.openxmlformats.org/officeDocument/2006/math">
                      <m:r>
                        <a:rPr lang="en-RU" sz="1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𝑮𝒆𝑽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RU" sz="1200" b="1" dirty="0"/>
                    <a:t>	    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D374C9-679D-3620-1495-2403CB488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831" y="3060074"/>
                  <a:ext cx="2404959" cy="480052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44BAD-B37F-0807-5B06-46EE712FA63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416049" y="2183149"/>
            <a:ext cx="1741681" cy="738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84FCE1-6AED-EE5C-03D7-F4EE0012AFDF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5198574" y="3928203"/>
            <a:ext cx="3590925" cy="347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843796-12F0-2919-2217-852EE42E2C37}"/>
              </a:ext>
            </a:extLst>
          </p:cNvPr>
          <p:cNvSpPr txBox="1"/>
          <p:nvPr/>
        </p:nvSpPr>
        <p:spPr>
          <a:xfrm>
            <a:off x="8395557" y="5953792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C00000"/>
                </a:solidFill>
              </a:rPr>
              <a:t>A.Yu.Barnyakov</a:t>
            </a:r>
            <a:r>
              <a:rPr lang="en-US" sz="1400" i="1" dirty="0">
                <a:solidFill>
                  <a:srgbClr val="C00000"/>
                </a:solidFill>
              </a:rPr>
              <a:t> et al., </a:t>
            </a:r>
            <a:r>
              <a:rPr lang="en-GB" sz="1400" i="1" dirty="0">
                <a:solidFill>
                  <a:srgbClr val="C00000"/>
                </a:solidFill>
              </a:rPr>
              <a:t>NIMA 1039 (2022) 167044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Callout 21">
                <a:extLst>
                  <a:ext uri="{FF2B5EF4-FFF2-40B4-BE49-F238E27FC236}">
                    <a16:creationId xmlns:a16="http://schemas.microsoft.com/office/drawing/2014/main" id="{A1AEFFBB-4F10-8799-EF00-A4450B6A3710}"/>
                  </a:ext>
                </a:extLst>
              </p:cNvPr>
              <p:cNvSpPr/>
              <p:nvPr/>
            </p:nvSpPr>
            <p:spPr>
              <a:xfrm>
                <a:off x="5053780" y="4390271"/>
                <a:ext cx="3754554" cy="1247903"/>
              </a:xfrm>
              <a:prstGeom prst="rightArrowCallout">
                <a:avLst>
                  <a:gd name="adj1" fmla="val 11529"/>
                  <a:gd name="adj2" fmla="val 14523"/>
                  <a:gd name="adj3" fmla="val 13026"/>
                  <a:gd name="adj4" fmla="val 93518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dirty="0">
                    <a:solidFill>
                      <a:schemeClr val="tx1"/>
                    </a:solidFill>
                  </a:rPr>
                  <a:t>Results of parametric</a:t>
                </a:r>
                <a:r>
                  <a:rPr lang="ru-RU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simulation tuned with results of beam test :</a:t>
                </a:r>
              </a:p>
              <a:p>
                <a:pPr algn="just"/>
                <a:r>
                  <a:rPr lang="en-US" sz="1800" dirty="0">
                    <a:solidFill>
                      <a:schemeClr val="tx1"/>
                    </a:solidFill>
                  </a:rPr>
                  <a:t>– SPR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RU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r>
                          <a:rPr lang="en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RU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RU" sz="1800" dirty="0">
                            <a:solidFill>
                              <a:schemeClr val="tx1"/>
                            </a:solidFill>
                          </a:rPr>
                          <m:t>mm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=	</a:t>
                </a:r>
                <a:r>
                  <a:rPr lang="en-US" sz="1800" dirty="0">
                    <a:solidFill>
                      <a:srgbClr val="C00000"/>
                    </a:solidFill>
                  </a:rPr>
                  <a:t>1.63 mm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just"/>
                <a:r>
                  <a:rPr lang="en-US" sz="1800" dirty="0">
                    <a:solidFill>
                      <a:schemeClr val="tx1"/>
                    </a:solidFill>
                  </a:rPr>
                  <a:t>– SPR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RU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ø1 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mm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=	</a:t>
                </a:r>
                <a:r>
                  <a:rPr lang="en-US" sz="1800" dirty="0">
                    <a:solidFill>
                      <a:srgbClr val="C00000"/>
                    </a:solidFill>
                  </a:rPr>
                  <a:t>1.36 mm </a:t>
                </a:r>
              </a:p>
            </p:txBody>
          </p:sp>
        </mc:Choice>
        <mc:Fallback xmlns="">
          <p:sp>
            <p:nvSpPr>
              <p:cNvPr id="22" name="Right Arrow Callout 21">
                <a:extLst>
                  <a:ext uri="{FF2B5EF4-FFF2-40B4-BE49-F238E27FC236}">
                    <a16:creationId xmlns:a16="http://schemas.microsoft.com/office/drawing/2014/main" id="{A1AEFFBB-4F10-8799-EF00-A4450B6A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80" y="4390271"/>
                <a:ext cx="3754554" cy="1247903"/>
              </a:xfrm>
              <a:prstGeom prst="rightArrowCallout">
                <a:avLst>
                  <a:gd name="adj1" fmla="val 11529"/>
                  <a:gd name="adj2" fmla="val 14523"/>
                  <a:gd name="adj3" fmla="val 13026"/>
                  <a:gd name="adj4" fmla="val 93518"/>
                </a:avLst>
              </a:prstGeom>
              <a:blipFill>
                <a:blip r:embed="rId8"/>
                <a:stretch>
                  <a:fillRect l="-667" b="-39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9A0EA6-9DA5-9A72-DA5F-2C4D1163FCE5}"/>
                  </a:ext>
                </a:extLst>
              </p:cNvPr>
              <p:cNvSpPr txBox="1"/>
              <p:nvPr/>
            </p:nvSpPr>
            <p:spPr>
              <a:xfrm>
                <a:off x="128964" y="4756178"/>
                <a:ext cx="4813426" cy="5847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RU" sz="1600" b="1" dirty="0"/>
                  <a:t>FARICH</a:t>
                </a:r>
                <a:r>
                  <a:rPr lang="en-RU" sz="1600" dirty="0"/>
                  <a:t> with dual aerogel radiator is proposed</a:t>
                </a:r>
              </a:p>
              <a:p>
                <a:r>
                  <a:rPr lang="en-GB" sz="1600" dirty="0"/>
                  <a:t>t</a:t>
                </a:r>
                <a:r>
                  <a:rPr lang="en-RU" sz="1600" dirty="0"/>
                  <a:t>o extend down µ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RU" sz="1600" dirty="0"/>
                  <a:t> – separation from 0.5 to 0.2 GeV/c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9A0EA6-9DA5-9A72-DA5F-2C4D1163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4" y="4756178"/>
                <a:ext cx="4813426" cy="584775"/>
              </a:xfrm>
              <a:prstGeom prst="rect">
                <a:avLst/>
              </a:prstGeom>
              <a:blipFill>
                <a:blip r:embed="rId9"/>
                <a:stretch>
                  <a:fillRect l="-789" t="-4255" b="-1063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A057A0B-54DA-5702-2073-3E7B5B5E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0758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0626-8AC1-75D3-E70C-CD637E2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74"/>
            <a:ext cx="10515600" cy="850217"/>
          </a:xfrm>
        </p:spPr>
        <p:txBody>
          <a:bodyPr>
            <a:normAutofit/>
          </a:bodyPr>
          <a:lstStyle/>
          <a:p>
            <a:r>
              <a:rPr lang="en-RU" dirty="0"/>
              <a:t>RICH with dual radiators is not very new idea!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D1B1-AF52-9B36-A1F1-36278301F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367" y="1099595"/>
            <a:ext cx="6191177" cy="5147798"/>
          </a:xfrm>
        </p:spPr>
        <p:txBody>
          <a:bodyPr>
            <a:normAutofit fontScale="85000" lnSpcReduction="20000"/>
          </a:bodyPr>
          <a:lstStyle/>
          <a:p>
            <a:r>
              <a:rPr lang="en-RU" dirty="0"/>
              <a:t>Liquid + Gas:</a:t>
            </a:r>
          </a:p>
          <a:p>
            <a:pPr lvl="1"/>
            <a:r>
              <a:rPr lang="en-RU" dirty="0"/>
              <a:t>RICH – DELPHI </a:t>
            </a:r>
          </a:p>
          <a:p>
            <a:pPr lvl="1"/>
            <a:r>
              <a:rPr lang="en-RU" dirty="0"/>
              <a:t>CRID – SLD</a:t>
            </a:r>
          </a:p>
          <a:p>
            <a:pPr lvl="2"/>
            <a:r>
              <a:rPr lang="en-RU" dirty="0"/>
              <a:t>C</a:t>
            </a:r>
            <a:r>
              <a:rPr lang="en-RU" baseline="-25000" dirty="0"/>
              <a:t>6</a:t>
            </a:r>
            <a:r>
              <a:rPr lang="en-RU" dirty="0"/>
              <a:t>F</a:t>
            </a:r>
            <a:r>
              <a:rPr lang="en-RU" baseline="-25000" dirty="0"/>
              <a:t>12</a:t>
            </a:r>
            <a:r>
              <a:rPr lang="en-RU" dirty="0"/>
              <a:t>(n=1.278@190nm) + C</a:t>
            </a:r>
            <a:r>
              <a:rPr lang="en-RU" baseline="-25000" dirty="0"/>
              <a:t>5</a:t>
            </a:r>
            <a:r>
              <a:rPr lang="en-RU" dirty="0"/>
              <a:t>F</a:t>
            </a:r>
            <a:r>
              <a:rPr lang="en-RU" baseline="-25000" dirty="0"/>
              <a:t>10</a:t>
            </a:r>
            <a:r>
              <a:rPr lang="en-RU" dirty="0"/>
              <a:t>(n=1.00174@190nm)</a:t>
            </a:r>
          </a:p>
          <a:p>
            <a:r>
              <a:rPr lang="en-RU" dirty="0"/>
              <a:t>Aerogel + Gas:</a:t>
            </a:r>
          </a:p>
          <a:p>
            <a:pPr lvl="1"/>
            <a:r>
              <a:rPr lang="en-RU" dirty="0"/>
              <a:t>HERMES		</a:t>
            </a:r>
          </a:p>
          <a:p>
            <a:pPr lvl="1"/>
            <a:r>
              <a:rPr lang="en-RU" dirty="0"/>
              <a:t>RICH1 – LHCb </a:t>
            </a:r>
          </a:p>
          <a:p>
            <a:pPr lvl="2"/>
            <a:r>
              <a:rPr lang="en-RU" dirty="0"/>
              <a:t>Aer.(n=1.03@400nm) + C</a:t>
            </a:r>
            <a:r>
              <a:rPr lang="en-RU" baseline="-25000" dirty="0"/>
              <a:t>4</a:t>
            </a:r>
            <a:r>
              <a:rPr lang="en-RU" dirty="0"/>
              <a:t>F</a:t>
            </a:r>
            <a:r>
              <a:rPr lang="en-RU" baseline="-25000" dirty="0"/>
              <a:t>10</a:t>
            </a:r>
            <a:r>
              <a:rPr lang="en-RU" dirty="0"/>
              <a:t>(n=1.00137@400nm)</a:t>
            </a:r>
          </a:p>
          <a:p>
            <a:r>
              <a:rPr lang="en-RU" dirty="0"/>
              <a:t>Aerogel + Crystal:</a:t>
            </a:r>
          </a:p>
          <a:p>
            <a:pPr lvl="1"/>
            <a:r>
              <a:rPr lang="en-US" dirty="0" err="1"/>
              <a:t>RICH+ToF</a:t>
            </a:r>
            <a:r>
              <a:rPr lang="en-US" dirty="0"/>
              <a:t> – </a:t>
            </a:r>
            <a:r>
              <a:rPr lang="en-US" dirty="0" err="1"/>
              <a:t>SuperB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Aer.(n=1.05</a:t>
            </a:r>
            <a:r>
              <a:rPr lang="en-RU" dirty="0"/>
              <a:t>@400nm</a:t>
            </a:r>
            <a:r>
              <a:rPr lang="en-US" dirty="0"/>
              <a:t>) + Quartz (n=1.47</a:t>
            </a:r>
            <a:r>
              <a:rPr lang="en-RU" dirty="0"/>
              <a:t>@400nm</a:t>
            </a:r>
            <a:r>
              <a:rPr lang="en-US" dirty="0"/>
              <a:t>)</a:t>
            </a:r>
            <a:endParaRPr lang="ru-RU" dirty="0"/>
          </a:p>
          <a:p>
            <a:pPr lvl="1"/>
            <a:r>
              <a:rPr lang="en-RU" dirty="0"/>
              <a:t>FARICH – SuperB: </a:t>
            </a:r>
          </a:p>
          <a:p>
            <a:pPr lvl="2"/>
            <a:r>
              <a:rPr lang="en-RU" dirty="0"/>
              <a:t>3-layer aer. n</a:t>
            </a:r>
            <a:r>
              <a:rPr lang="en-RU" baseline="-25000" dirty="0"/>
              <a:t>max</a:t>
            </a:r>
            <a:r>
              <a:rPr lang="en-RU" dirty="0"/>
              <a:t>=1.07@400nm + NaF (n=1.33@400nm)</a:t>
            </a:r>
          </a:p>
          <a:p>
            <a:r>
              <a:rPr lang="en-RU" dirty="0">
                <a:solidFill>
                  <a:srgbClr val="C00000"/>
                </a:solidFill>
              </a:rPr>
              <a:t>Aerogel + Aerogel:</a:t>
            </a:r>
          </a:p>
          <a:p>
            <a:pPr lvl="1"/>
            <a:r>
              <a:rPr lang="en-RU" dirty="0">
                <a:solidFill>
                  <a:srgbClr val="C00000"/>
                </a:solidFill>
              </a:rPr>
              <a:t>FARICH – SCTF: </a:t>
            </a:r>
          </a:p>
          <a:p>
            <a:pPr lvl="2"/>
            <a:r>
              <a:rPr lang="en-RU" dirty="0">
                <a:solidFill>
                  <a:srgbClr val="C00000"/>
                </a:solidFill>
              </a:rPr>
              <a:t>4-layer aer. n</a:t>
            </a:r>
            <a:r>
              <a:rPr lang="en-RU" baseline="-25000" dirty="0">
                <a:solidFill>
                  <a:srgbClr val="C00000"/>
                </a:solidFill>
              </a:rPr>
              <a:t>max</a:t>
            </a:r>
            <a:r>
              <a:rPr lang="en-RU" dirty="0">
                <a:solidFill>
                  <a:srgbClr val="C00000"/>
                </a:solidFill>
              </a:rPr>
              <a:t>=1.05@400nm + aer (n=1.12@400nm)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AF31FC-E4DF-71A4-E3CD-3BCE9A804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4810" y="903953"/>
            <a:ext cx="4526980" cy="2358544"/>
          </a:xfrm>
          <a:ln w="28575">
            <a:solidFill>
              <a:schemeClr val="accent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031A0-0BE0-2BDA-6030-E20224A4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51CB-32D1-B1F5-D6D2-AA639FBC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D22D5-D78C-0D8E-972E-822FDD75E51C}"/>
              </a:ext>
            </a:extLst>
          </p:cNvPr>
          <p:cNvSpPr txBox="1"/>
          <p:nvPr/>
        </p:nvSpPr>
        <p:spPr>
          <a:xfrm>
            <a:off x="9910276" y="869230"/>
            <a:ext cx="1097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P=2 GeV/c</a:t>
            </a:r>
            <a:endParaRPr lang="en-RU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A28F4C-6B7B-22E6-039A-C44B515C08F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842000" y="2083225"/>
            <a:ext cx="1102810" cy="2124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B1A453-D5C7-7095-DF0A-DE5DEF54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359578"/>
            <a:ext cx="2664883" cy="29353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DED913-20D9-3E2C-79F1-70060448C1A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80544" y="4706132"/>
            <a:ext cx="1672856" cy="121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30296C1-4BC8-45C6-0851-EF2BB2881281}"/>
              </a:ext>
            </a:extLst>
          </p:cNvPr>
          <p:cNvSpPr txBox="1"/>
          <p:nvPr/>
        </p:nvSpPr>
        <p:spPr>
          <a:xfrm>
            <a:off x="614773" y="5867560"/>
            <a:ext cx="53822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RU" dirty="0"/>
              <a:t>Aerogel is material with easy tunnable refractive index!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0488A-63C6-06C0-697B-B269DB92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0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B3935E-ECA8-47EE-A261-B0DAD3414FDA}"/>
              </a:ext>
            </a:extLst>
          </p:cNvPr>
          <p:cNvGrpSpPr/>
          <p:nvPr/>
        </p:nvGrpSpPr>
        <p:grpSpPr>
          <a:xfrm>
            <a:off x="591759" y="3352553"/>
            <a:ext cx="5798283" cy="2404570"/>
            <a:chOff x="6807936" y="820150"/>
            <a:chExt cx="5232622" cy="19689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D76D13-C0A6-1D60-2DA8-8424A146185B}"/>
                </a:ext>
              </a:extLst>
            </p:cNvPr>
            <p:cNvGrpSpPr/>
            <p:nvPr/>
          </p:nvGrpSpPr>
          <p:grpSpPr>
            <a:xfrm>
              <a:off x="6807936" y="820150"/>
              <a:ext cx="5232622" cy="1968968"/>
              <a:chOff x="6807936" y="820150"/>
              <a:chExt cx="5232622" cy="196896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6CB6F67-A36B-54AA-E610-DC3FCEE2645E}"/>
                  </a:ext>
                </a:extLst>
              </p:cNvPr>
              <p:cNvGrpSpPr/>
              <p:nvPr/>
            </p:nvGrpSpPr>
            <p:grpSpPr>
              <a:xfrm>
                <a:off x="6807936" y="820150"/>
                <a:ext cx="5232622" cy="1968968"/>
                <a:chOff x="1173693" y="3359853"/>
                <a:chExt cx="10515600" cy="3361813"/>
              </a:xfrm>
            </p:grpSpPr>
            <p:pic>
              <p:nvPicPr>
                <p:cNvPr id="27" name="Picture 26" descr="A screenshot of a video game&#10;&#10;Description automatically generated">
                  <a:extLst>
                    <a:ext uri="{FF2B5EF4-FFF2-40B4-BE49-F238E27FC236}">
                      <a16:creationId xmlns:a16="http://schemas.microsoft.com/office/drawing/2014/main" id="{80799D08-7B41-3617-2A3D-E0E28BDB4D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73693" y="3359853"/>
                  <a:ext cx="10515600" cy="2979420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F60B170-2823-ACFD-BA53-FFBD4CD84F75}"/>
                    </a:ext>
                  </a:extLst>
                </p:cNvPr>
                <p:cNvSpPr txBox="1"/>
                <p:nvPr/>
              </p:nvSpPr>
              <p:spPr>
                <a:xfrm>
                  <a:off x="4575694" y="4890421"/>
                  <a:ext cx="2436476" cy="764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  GEM2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2E2149-26E5-1A1E-1A6A-952F24F8302A}"/>
                    </a:ext>
                  </a:extLst>
                </p:cNvPr>
                <p:cNvSpPr txBox="1"/>
                <p:nvPr/>
              </p:nvSpPr>
              <p:spPr>
                <a:xfrm>
                  <a:off x="8486876" y="3820093"/>
                  <a:ext cx="1724844" cy="6305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GEM3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5A3B9E4-1A2F-7910-6239-7E1280BD6B2F}"/>
                    </a:ext>
                  </a:extLst>
                </p:cNvPr>
                <p:cNvSpPr txBox="1"/>
                <p:nvPr/>
              </p:nvSpPr>
              <p:spPr>
                <a:xfrm>
                  <a:off x="1173693" y="5956881"/>
                  <a:ext cx="2514600" cy="764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  GEM1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B7AE3A-857A-03FE-45DF-3F4490C67F98}"/>
                  </a:ext>
                </a:extLst>
              </p:cNvPr>
              <p:cNvSpPr txBox="1"/>
              <p:nvPr/>
            </p:nvSpPr>
            <p:spPr>
              <a:xfrm>
                <a:off x="10580915" y="2071998"/>
                <a:ext cx="13400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GEM1–</a:t>
                </a:r>
                <a:r>
                  <a:rPr lang="en-RU" sz="1400" dirty="0"/>
                  <a:t>GEM2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0C247F-882C-CA71-754B-494CC69E6036}"/>
                  </a:ext>
                </a:extLst>
              </p:cNvPr>
              <p:cNvSpPr txBox="1"/>
              <p:nvPr/>
            </p:nvSpPr>
            <p:spPr>
              <a:xfrm>
                <a:off x="10341428" y="2344965"/>
                <a:ext cx="1699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/>
                  <a:t>GEM1–</a:t>
                </a:r>
                <a:r>
                  <a:rPr lang="en-RU" sz="1400" dirty="0"/>
                  <a:t>GEM2–GEM3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05769-942E-A741-DC52-590666CB2129}"/>
                </a:ext>
              </a:extLst>
            </p:cNvPr>
            <p:cNvSpPr txBox="1"/>
            <p:nvPr/>
          </p:nvSpPr>
          <p:spPr>
            <a:xfrm>
              <a:off x="8478340" y="2091024"/>
              <a:ext cx="35083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i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lang="en-RU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82A23B-341F-AA4C-993F-1625FA8C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59" y="140309"/>
            <a:ext cx="11264881" cy="588941"/>
          </a:xfrm>
        </p:spPr>
        <p:txBody>
          <a:bodyPr>
            <a:normAutofit fontScale="90000"/>
          </a:bodyPr>
          <a:lstStyle/>
          <a:p>
            <a:pPr algn="ctr"/>
            <a:r>
              <a:rPr lang="en-RU" b="1" dirty="0">
                <a:solidFill>
                  <a:schemeClr val="tx1"/>
                </a:solidFill>
              </a:rPr>
              <a:t>Beam tests results of FARICH </a:t>
            </a:r>
            <a:r>
              <a:rPr lang="en-RU" dirty="0">
                <a:solidFill>
                  <a:schemeClr val="tx1"/>
                </a:solidFill>
              </a:rPr>
              <a:t>with dual radiator</a:t>
            </a:r>
            <a:endParaRPr lang="en-RU" b="1" dirty="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C53098-045D-0582-CDFD-D707BBB6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95993" y="597294"/>
            <a:ext cx="3146360" cy="614407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B5FE0-D226-CFAF-2585-167FA4FF6AFC}"/>
              </a:ext>
            </a:extLst>
          </p:cNvPr>
          <p:cNvGrpSpPr/>
          <p:nvPr/>
        </p:nvGrpSpPr>
        <p:grpSpPr>
          <a:xfrm>
            <a:off x="818426" y="1084667"/>
            <a:ext cx="3347869" cy="1864893"/>
            <a:chOff x="6508467" y="3083626"/>
            <a:chExt cx="2888078" cy="19480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8A5F635-0319-6038-2021-1782B03389B5}"/>
                </a:ext>
              </a:extLst>
            </p:cNvPr>
            <p:cNvGrpSpPr/>
            <p:nvPr/>
          </p:nvGrpSpPr>
          <p:grpSpPr>
            <a:xfrm>
              <a:off x="6508467" y="3083626"/>
              <a:ext cx="2888078" cy="1948056"/>
              <a:chOff x="6508467" y="3083626"/>
              <a:chExt cx="2888078" cy="194805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17FBB4B-C228-5303-1C21-47955D758700}"/>
                  </a:ext>
                </a:extLst>
              </p:cNvPr>
              <p:cNvGrpSpPr/>
              <p:nvPr/>
            </p:nvGrpSpPr>
            <p:grpSpPr>
              <a:xfrm>
                <a:off x="6508467" y="3083626"/>
                <a:ext cx="2888078" cy="1948056"/>
                <a:chOff x="8276311" y="3146909"/>
                <a:chExt cx="2888078" cy="1948056"/>
              </a:xfrm>
            </p:grpSpPr>
            <p:pic>
              <p:nvPicPr>
                <p:cNvPr id="23" name="Рисунок 21">
                  <a:extLst>
                    <a:ext uri="{FF2B5EF4-FFF2-40B4-BE49-F238E27FC236}">
                      <a16:creationId xmlns:a16="http://schemas.microsoft.com/office/drawing/2014/main" id="{75F7D8F2-EED7-2490-B6E4-D5DCB87783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3360" y="3146909"/>
                  <a:ext cx="2301029" cy="1948056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ED5BB5-E46C-E8B1-41C6-BA1D285EBB2B}"/>
                    </a:ext>
                  </a:extLst>
                </p:cNvPr>
                <p:cNvSpPr/>
                <p:nvPr/>
              </p:nvSpPr>
              <p:spPr>
                <a:xfrm>
                  <a:off x="8612564" y="3564869"/>
                  <a:ext cx="293930" cy="101475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/>
                </a:p>
              </p:txBody>
            </p:sp>
            <p:sp>
              <p:nvSpPr>
                <p:cNvPr id="29" name="Diagonal Stripe 28">
                  <a:extLst>
                    <a:ext uri="{FF2B5EF4-FFF2-40B4-BE49-F238E27FC236}">
                      <a16:creationId xmlns:a16="http://schemas.microsoft.com/office/drawing/2014/main" id="{10730B05-BE90-4C80-F16E-0D5FB361884E}"/>
                    </a:ext>
                  </a:extLst>
                </p:cNvPr>
                <p:cNvSpPr/>
                <p:nvPr/>
              </p:nvSpPr>
              <p:spPr>
                <a:xfrm rot="5400000">
                  <a:off x="9230561" y="3563281"/>
                  <a:ext cx="887210" cy="2000864"/>
                </a:xfrm>
                <a:prstGeom prst="diagStripe">
                  <a:avLst>
                    <a:gd name="adj" fmla="val 8727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Diagonal Stripe 29">
                  <a:extLst>
                    <a:ext uri="{FF2B5EF4-FFF2-40B4-BE49-F238E27FC236}">
                      <a16:creationId xmlns:a16="http://schemas.microsoft.com/office/drawing/2014/main" id="{6B32D5F0-7F09-AC5C-DB8E-9FBD26F2DB97}"/>
                    </a:ext>
                  </a:extLst>
                </p:cNvPr>
                <p:cNvSpPr/>
                <p:nvPr/>
              </p:nvSpPr>
              <p:spPr>
                <a:xfrm rot="10800000">
                  <a:off x="8673731" y="3201677"/>
                  <a:ext cx="2011685" cy="908283"/>
                </a:xfrm>
                <a:prstGeom prst="diagStripe">
                  <a:avLst>
                    <a:gd name="adj" fmla="val 8727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CFD5690-6BBA-EC32-9DF5-3EFC8AD5D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76311" y="4120106"/>
                  <a:ext cx="2861951" cy="83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6D715-0BD9-23D3-BAAA-218B73AED090}"/>
                  </a:ext>
                </a:extLst>
              </p:cNvPr>
              <p:cNvSpPr txBox="1"/>
              <p:nvPr/>
            </p:nvSpPr>
            <p:spPr>
              <a:xfrm rot="16200000">
                <a:off x="8191607" y="3916495"/>
                <a:ext cx="1859186" cy="27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Photon   detector</a:t>
                </a:r>
                <a:endParaRPr lang="en-RU" sz="1600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0024A7-394B-DEC2-C8DF-5CFA25EEC021}"/>
                </a:ext>
              </a:extLst>
            </p:cNvPr>
            <p:cNvSpPr txBox="1"/>
            <p:nvPr/>
          </p:nvSpPr>
          <p:spPr>
            <a:xfrm rot="16200000">
              <a:off x="6431014" y="3949403"/>
              <a:ext cx="1007773" cy="238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>
                  <a:solidFill>
                    <a:schemeClr val="bg1"/>
                  </a:solidFill>
                </a:rPr>
                <a:t>ZrO</a:t>
              </a:r>
              <a:r>
                <a:rPr lang="en-RU" sz="1200" baseline="-25000" dirty="0">
                  <a:solidFill>
                    <a:schemeClr val="bg1"/>
                  </a:solidFill>
                </a:rPr>
                <a:t>2</a:t>
              </a:r>
              <a:r>
                <a:rPr lang="en-RU" sz="1200" dirty="0">
                  <a:solidFill>
                    <a:schemeClr val="bg1"/>
                  </a:solidFill>
                </a:rPr>
                <a:t> aerogel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B710EEB-C295-53FC-A671-E3F3751CF1C3}"/>
              </a:ext>
            </a:extLst>
          </p:cNvPr>
          <p:cNvSpPr txBox="1"/>
          <p:nvPr/>
        </p:nvSpPr>
        <p:spPr>
          <a:xfrm>
            <a:off x="8739842" y="950016"/>
            <a:ext cx="3262003" cy="865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ZrO</a:t>
            </a:r>
            <a:r>
              <a:rPr lang="en-US" b="1" u="sng" baseline="-25000" dirty="0"/>
              <a:t>2</a:t>
            </a:r>
            <a:r>
              <a:rPr lang="en-US" b="1" u="sng" dirty="0"/>
              <a:t>–SiO</a:t>
            </a:r>
            <a:r>
              <a:rPr lang="en-US" b="1" u="sng" baseline="-25000" dirty="0"/>
              <a:t>2</a:t>
            </a:r>
            <a:r>
              <a:rPr lang="en-US" b="1" u="sng" dirty="0"/>
              <a:t> aerogel:</a:t>
            </a:r>
          </a:p>
          <a:p>
            <a:r>
              <a:rPr lang="en-US" dirty="0"/>
              <a:t>Thickness 12 mm &amp; ø20 mm;</a:t>
            </a:r>
          </a:p>
          <a:p>
            <a:r>
              <a:rPr lang="en-US" dirty="0" err="1"/>
              <a:t>L</a:t>
            </a:r>
            <a:r>
              <a:rPr lang="en-US" baseline="-25000" dirty="0" err="1"/>
              <a:t>sc</a:t>
            </a:r>
            <a:r>
              <a:rPr lang="en-US" dirty="0"/>
              <a:t>(400nm)=21±0.5 mm;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CB4F54-9826-7455-1960-4F2107ECF453}"/>
              </a:ext>
            </a:extLst>
          </p:cNvPr>
          <p:cNvSpPr txBox="1"/>
          <p:nvPr/>
        </p:nvSpPr>
        <p:spPr>
          <a:xfrm>
            <a:off x="8821706" y="2944706"/>
            <a:ext cx="28754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4-layer SiO</a:t>
            </a:r>
            <a:r>
              <a:rPr lang="en-US" b="1" u="sng" baseline="-25000" dirty="0"/>
              <a:t>2</a:t>
            </a:r>
            <a:r>
              <a:rPr lang="en-US" b="1" u="sng" dirty="0"/>
              <a:t> aerogel:</a:t>
            </a:r>
          </a:p>
          <a:p>
            <a:r>
              <a:rPr lang="en-US" dirty="0"/>
              <a:t>100x100x35 mm;</a:t>
            </a:r>
          </a:p>
          <a:p>
            <a:r>
              <a:rPr lang="en-US" dirty="0" err="1"/>
              <a:t>L</a:t>
            </a:r>
            <a:r>
              <a:rPr lang="en-US" baseline="-25000" dirty="0" err="1"/>
              <a:t>sc</a:t>
            </a:r>
            <a:r>
              <a:rPr lang="en-US" dirty="0"/>
              <a:t>(400nm)=37±0.3 mm;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9B9521-518C-C9CF-23A4-14AB2D279E4C}"/>
              </a:ext>
            </a:extLst>
          </p:cNvPr>
          <p:cNvSpPr txBox="1"/>
          <p:nvPr/>
        </p:nvSpPr>
        <p:spPr>
          <a:xfrm>
            <a:off x="8855486" y="4632410"/>
            <a:ext cx="3146360" cy="865237"/>
          </a:xfrm>
          <a:prstGeom prst="rect">
            <a:avLst/>
          </a:prstGeom>
          <a:solidFill>
            <a:srgbClr val="F4D764">
              <a:alpha val="5058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Photon detector</a:t>
            </a:r>
          </a:p>
          <a:p>
            <a:r>
              <a:rPr lang="en-US" dirty="0"/>
              <a:t>4 </a:t>
            </a:r>
            <a:r>
              <a:rPr lang="en-US" dirty="0" err="1"/>
              <a:t>MaPMT</a:t>
            </a:r>
            <a:r>
              <a:rPr lang="en-US" dirty="0"/>
              <a:t> H12700 </a:t>
            </a:r>
            <a:r>
              <a:rPr lang="en-US" sz="1100" dirty="0"/>
              <a:t>(Hamamatsu)</a:t>
            </a:r>
            <a:r>
              <a:rPr lang="en-US" dirty="0"/>
              <a:t>;</a:t>
            </a:r>
          </a:p>
          <a:p>
            <a:r>
              <a:rPr lang="en-US" dirty="0"/>
              <a:t>256 pixels with 3x3 mm size;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21D8E-FD7E-D5B9-4597-79B50100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887" y="6465710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DD0F8-E653-FC71-6E01-7915FB41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70FF-974E-22DC-9EB5-DC7D91A7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7505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3F85115-4770-91FA-7840-6C0BC8188B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77740" y="3136768"/>
            <a:ext cx="5210958" cy="2442228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A4021-B2BB-AF69-D8A0-0CDE5F019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01" y="957868"/>
            <a:ext cx="5210957" cy="244222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089DB6B-9BFF-2023-960B-3E4F4188F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8090" y="3107307"/>
            <a:ext cx="5224422" cy="2448539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AA52D2-F439-027E-C146-1F9EEE867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80" y="911569"/>
            <a:ext cx="5223032" cy="2447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46484-869F-CF57-9819-4F72DBAB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51"/>
            <a:ext cx="10515600" cy="823912"/>
          </a:xfrm>
        </p:spPr>
        <p:txBody>
          <a:bodyPr/>
          <a:lstStyle/>
          <a:p>
            <a:r>
              <a:rPr lang="en-RU" dirty="0"/>
              <a:t>µ/π-separation via G4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D4F8E9F-A2AE-3F19-96F1-F8B30FE062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2122" y="768226"/>
                <a:ext cx="4510269" cy="541337"/>
              </a:xfrm>
            </p:spPr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RU" dirty="0"/>
                  <a:t>FARICH: "ideal”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RU" dirty="0"/>
                  <a:t> profile 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D4F8E9F-A2AE-3F19-96F1-F8B30FE06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2122" y="768226"/>
                <a:ext cx="4510269" cy="541337"/>
              </a:xfr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938B639A-434F-63D6-57BC-A2DADDE92F72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597571" y="785157"/>
                <a:ext cx="5335929" cy="541337"/>
              </a:xfrm>
            </p:spPr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RU" dirty="0"/>
                  <a:t>FARICH (“ideal”)+ZrO</a:t>
                </a:r>
                <a:r>
                  <a:rPr lang="en-RU" baseline="-25000" dirty="0"/>
                  <a:t>2</a:t>
                </a:r>
                <a:r>
                  <a:rPr lang="en-RU" dirty="0"/>
                  <a:t>–aer.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RU" dirty="0"/>
                  <a:t>=1.12/12 mm)</a:t>
                </a:r>
                <a:endParaRPr lang="en-RU" baseline="-25000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938B639A-434F-63D6-57BC-A2DADDE92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597571" y="785157"/>
                <a:ext cx="5335929" cy="541337"/>
              </a:xfrm>
              <a:blipFill>
                <a:blip r:embed="rId7"/>
                <a:stretch>
                  <a:fillRect l="-1425" r="-1425" b="-909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CCBE-06B1-CB4F-B759-1468A6CB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98B6-1904-D0D0-C3DF-470EC7F8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347" y="6538912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D36475-213F-E6D5-A360-CEC9E4666CEE}"/>
                  </a:ext>
                </a:extLst>
              </p:cNvPr>
              <p:cNvSpPr txBox="1"/>
              <p:nvPr/>
            </p:nvSpPr>
            <p:spPr>
              <a:xfrm>
                <a:off x="5150731" y="2993623"/>
                <a:ext cx="1891176" cy="8501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µ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RU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D36475-213F-E6D5-A360-CEC9E466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2993623"/>
                <a:ext cx="1891176" cy="850169"/>
              </a:xfrm>
              <a:prstGeom prst="rect">
                <a:avLst/>
              </a:prstGeom>
              <a:blipFill>
                <a:blip r:embed="rId8"/>
                <a:stretch>
                  <a:fillRect t="-67647" r="-22000" b="-15441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CE5ED8-F634-F210-D879-E4EBA39DC0F7}"/>
                  </a:ext>
                </a:extLst>
              </p:cNvPr>
              <p:cNvSpPr txBox="1"/>
              <p:nvPr/>
            </p:nvSpPr>
            <p:spPr>
              <a:xfrm>
                <a:off x="57877" y="5509471"/>
                <a:ext cx="5555846" cy="111690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RU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sub>
                              </m:sSub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𝐙𝐫</m:t>
                                  </m:r>
                                </m:sub>
                              </m:sSub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𝐅𝐚</m:t>
                                  </m:r>
                                </m:sub>
                              </m:sSub>
                            </m:e>
                          </m:d>
                          <m:r>
                            <a:rPr lang="en-RU" sz="11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RU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1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1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𝐅𝐚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1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𝐦</m:t>
                                              </m:r>
                                              <m:r>
                                                <a:rPr lang="en-US" sz="11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𝒊𝒏</m:t>
                                              </m:r>
                                            </m:sup>
                                          </m:sSubSup>
                                        </m:e>
                                        <m:sup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11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1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RU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RU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RU" sz="1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RU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𝐦</m:t>
                                          </m:r>
                                        </m:e>
                                        <m:sup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RU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𝐅𝐚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RU" sz="1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RU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0"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sub>
                          </m:sSub>
                          <m:r>
                            <a:rPr lang="en-US" sz="11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RU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 panose="02040503050406030204" pitchFamily="18" charset="0"/>
                                </a:rPr>
                                <m:t>𝐙𝐫</m:t>
                              </m:r>
                            </m:sub>
                          </m:sSub>
                        </m:e>
                      </m:d>
                      <m:r>
                        <a:rPr lang="en-RU" sz="11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RU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RU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𝐅𝐚</m:t>
                                          </m:r>
                                        </m:sub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𝐦𝐚𝐱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11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1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11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RU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e>
                                        <m:sub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𝐅𝐚</m:t>
                                          </m:r>
                                        </m:sub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𝐦𝐚𝐱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RU" sz="11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CE5ED8-F634-F210-D879-E4EBA39DC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7" y="5509471"/>
                <a:ext cx="5555846" cy="1116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8008B-146F-1EB5-E953-229CE7E4E0AF}"/>
                  </a:ext>
                </a:extLst>
              </p:cNvPr>
              <p:cNvSpPr txBox="1"/>
              <p:nvPr/>
            </p:nvSpPr>
            <p:spPr>
              <a:xfrm>
                <a:off x="7384646" y="5512114"/>
                <a:ext cx="4537830" cy="1116909"/>
              </a:xfrm>
              <a:prstGeom prst="rect">
                <a:avLst/>
              </a:prstGeom>
              <a:solidFill>
                <a:srgbClr val="FFC1CE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RU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sub>
                              </m:sSub>
                              <m:r>
                                <a:rPr lang="en-US" sz="11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</a:rPr>
                                    <m:t>𝐙𝐫</m:t>
                                  </m:r>
                                </m:sub>
                              </m:sSub>
                            </m:e>
                          </m:d>
                          <m:r>
                            <a:rPr lang="en-RU" sz="11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RU" sz="11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𝒁𝒓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en-US" sz="11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RU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RU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p>
                                          <m:r>
                                            <a:rPr lang="en-US" sz="11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RU" sz="11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RU" sz="1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RU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𝐦</m:t>
                                          </m:r>
                                        </m:e>
                                        <m:sup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RU" sz="11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p>
                                          <m:r>
                                            <a:rPr lang="en-US" sz="11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</a:rPr>
                            <m:t>𝐙𝐫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RU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1100" b="1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r>
                        <a:rPr lang="en-RU" sz="11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RU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RU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𝒁𝒓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1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11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RU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11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𝒁𝒓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11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RU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RU" sz="1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p>
                                      <m:r>
                                        <a:rPr lang="en-US" sz="11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RU" sz="11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8008B-146F-1EB5-E953-229CE7E4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646" y="5512114"/>
                <a:ext cx="4537830" cy="1116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F80F705-452A-3318-5A13-1849E8C04609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835800" y="2592728"/>
            <a:ext cx="1214376" cy="291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55A3FC-4D40-D2F8-6308-A5322350FE12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835800" y="2511628"/>
            <a:ext cx="7824484" cy="2997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09A81E-5591-BF3D-BB07-4EDDA0E7CEE8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653561" y="2766847"/>
            <a:ext cx="978543" cy="2745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C66CF-4D4C-537B-9CA6-8246F6DC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23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17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792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90D136-9185-EF18-205F-B3026BD85F6B}"/>
              </a:ext>
            </a:extLst>
          </p:cNvPr>
          <p:cNvSpPr txBox="1"/>
          <p:nvPr/>
        </p:nvSpPr>
        <p:spPr>
          <a:xfrm>
            <a:off x="5068356" y="3966341"/>
            <a:ext cx="3542244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/>
              <a:t>275 tiles 200x202x35 in barrel part</a:t>
            </a:r>
          </a:p>
          <a:p>
            <a:r>
              <a:rPr lang="en-RU" dirty="0"/>
              <a:t>2x55 trapezoidal tiles in end caps:</a:t>
            </a:r>
          </a:p>
          <a:p>
            <a:r>
              <a:rPr lang="en-RU" dirty="0"/>
              <a:t>	2x12 – inner radius</a:t>
            </a:r>
          </a:p>
          <a:p>
            <a:r>
              <a:rPr lang="en-RU" dirty="0"/>
              <a:t>	2x18 – medium radius</a:t>
            </a:r>
          </a:p>
          <a:p>
            <a:r>
              <a:rPr lang="en-RU" dirty="0"/>
              <a:t>	2x25 – outer radius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C8778-6A7E-5713-39BF-8B577CB374AF}"/>
              </a:ext>
            </a:extLst>
          </p:cNvPr>
          <p:cNvGrpSpPr/>
          <p:nvPr/>
        </p:nvGrpSpPr>
        <p:grpSpPr>
          <a:xfrm>
            <a:off x="5068357" y="533684"/>
            <a:ext cx="3542244" cy="3367341"/>
            <a:chOff x="5068356" y="533684"/>
            <a:chExt cx="4342355" cy="46423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722916-9815-9792-5431-B601F159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723" r="1260" b="8452"/>
            <a:stretch/>
          </p:blipFill>
          <p:spPr>
            <a:xfrm>
              <a:off x="5068356" y="533684"/>
              <a:ext cx="4342355" cy="428574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6C3A0F-A805-FC3D-229E-D4F728BE65A8}"/>
                </a:ext>
              </a:extLst>
            </p:cNvPr>
            <p:cNvSpPr txBox="1"/>
            <p:nvPr/>
          </p:nvSpPr>
          <p:spPr>
            <a:xfrm>
              <a:off x="6312130" y="4806727"/>
              <a:ext cx="1593898" cy="369332"/>
            </a:xfrm>
            <a:prstGeom prst="rect">
              <a:avLst/>
            </a:prstGeom>
            <a:solidFill>
              <a:srgbClr val="FF8AD8">
                <a:alpha val="2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RU" dirty="0"/>
                <a:t>Aerogel layout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838AA5-DEEA-844F-B7D7-C04A342826DE}"/>
              </a:ext>
            </a:extLst>
          </p:cNvPr>
          <p:cNvGrpSpPr/>
          <p:nvPr/>
        </p:nvGrpSpPr>
        <p:grpSpPr>
          <a:xfrm>
            <a:off x="408193" y="861851"/>
            <a:ext cx="4399254" cy="5690264"/>
            <a:chOff x="7378470" y="770339"/>
            <a:chExt cx="4241634" cy="5678118"/>
          </a:xfrm>
        </p:grpSpPr>
        <p:pic>
          <p:nvPicPr>
            <p:cNvPr id="20" name="Рисунок 10">
              <a:extLst>
                <a:ext uri="{FF2B5EF4-FFF2-40B4-BE49-F238E27FC236}">
                  <a16:creationId xmlns:a16="http://schemas.microsoft.com/office/drawing/2014/main" id="{16E7B983-148B-754F-A60B-07770A217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6886" y="770339"/>
              <a:ext cx="3806109" cy="35472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3">
                  <a:extLst>
                    <a:ext uri="{FF2B5EF4-FFF2-40B4-BE49-F238E27FC236}">
                      <a16:creationId xmlns:a16="http://schemas.microsoft.com/office/drawing/2014/main" id="{10689146-3757-374D-A31C-396387213745}"/>
                    </a:ext>
                  </a:extLst>
                </p:cNvPr>
                <p:cNvSpPr/>
                <p:nvPr/>
              </p:nvSpPr>
              <p:spPr>
                <a:xfrm>
                  <a:off x="7378470" y="4325556"/>
                  <a:ext cx="4241634" cy="2122901"/>
                </a:xfrm>
                <a:prstGeom prst="rect">
                  <a:avLst/>
                </a:prstGeom>
                <a:ln/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Proximity focusing RICH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4-layer focusing aerogel</a:t>
                  </a:r>
                  <a:endParaRPr lang="ru-RU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n</a:t>
                  </a:r>
                  <a:r>
                    <a:rPr lang="en-US" sz="1600" baseline="-250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max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= 1.05 (1.07?), total thickness 35 mm</a:t>
                  </a:r>
                  <a:endParaRPr lang="ru-RU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𝑎𝑒𝑟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u-RU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ru-RU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</a:rPr>
                    <a:t>21 m</a:t>
                  </a:r>
                  <a:r>
                    <a:rPr lang="en-US" sz="1600" baseline="30000" dirty="0">
                      <a:solidFill>
                        <a:srgbClr val="C00000"/>
                      </a:solidFill>
                    </a:rPr>
                    <a:t>2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–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total area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of photon detectors</a:t>
                  </a:r>
                </a:p>
                <a:p>
                  <a:pPr lvl="1">
                    <a:defRPr/>
                  </a:pP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• 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SiPMs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–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barrel part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(16 m</a:t>
                  </a:r>
                  <a:r>
                    <a:rPr lang="en-US" sz="16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</a:p>
                <a:p>
                  <a:pPr lvl="1">
                    <a:defRPr/>
                  </a:pPr>
                  <a:r>
                    <a:rPr lang="en-US" sz="1600" dirty="0">
                      <a:solidFill>
                        <a:srgbClr val="FF0000"/>
                      </a:solidFill>
                    </a:rPr>
                    <a:t>• MCP-PMT </a:t>
                  </a:r>
                  <a:r>
                    <a:rPr lang="ru-RU" sz="1600" dirty="0">
                      <a:solidFill>
                        <a:srgbClr val="FF0000"/>
                      </a:solidFill>
                    </a:rPr>
                    <a:t>– </a:t>
                  </a:r>
                  <a:r>
                    <a:rPr lang="en-US" sz="1600" dirty="0">
                      <a:solidFill>
                        <a:srgbClr val="FF0000"/>
                      </a:solidFill>
                    </a:rPr>
                    <a:t>endcap parts (4 m</a:t>
                  </a:r>
                  <a:r>
                    <a:rPr lang="en-US" sz="1600" baseline="30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600" dirty="0">
                      <a:solidFill>
                        <a:srgbClr val="FF0000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~10</a:t>
                  </a:r>
                  <a:r>
                    <a:rPr lang="en-US" sz="16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6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pixels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3х3 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mm</a:t>
                  </a:r>
                  <a:r>
                    <a:rPr lang="ru-RU" sz="16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with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pitch 4</a:t>
                  </a:r>
                  <a:r>
                    <a:rPr lang="ru-RU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 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mm</a:t>
                  </a:r>
                </a:p>
              </p:txBody>
            </p:sp>
          </mc:Choice>
          <mc:Fallback xmlns="">
            <p:sp>
              <p:nvSpPr>
                <p:cNvPr id="21" name="Прямоугольник 3">
                  <a:extLst>
                    <a:ext uri="{FF2B5EF4-FFF2-40B4-BE49-F238E27FC236}">
                      <a16:creationId xmlns:a16="http://schemas.microsoft.com/office/drawing/2014/main" id="{10689146-3757-374D-A31C-3963872137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470" y="4325556"/>
                  <a:ext cx="4241634" cy="2122901"/>
                </a:xfrm>
                <a:prstGeom prst="rect">
                  <a:avLst/>
                </a:prstGeom>
                <a:blipFill>
                  <a:blip r:embed="rId5"/>
                  <a:stretch>
                    <a:fillRect l="-287" t="-592"/>
                  </a:stretch>
                </a:blipFill>
                <a:ln/>
                <a:effectLst/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4" y="33779"/>
            <a:ext cx="12044516" cy="7873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</a:t>
            </a:r>
            <a:r>
              <a:rPr lang="ru-RU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system concept for the SCTF </a:t>
            </a:r>
            <a:endParaRPr lang="ru-RU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0575C40-315D-9189-234A-C538608676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68356" y="5559343"/>
              <a:ext cx="6202882" cy="10386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8493">
                      <a:extLst>
                        <a:ext uri="{9D8B030D-6E8A-4147-A177-3AD203B41FA5}">
                          <a16:colId xmlns:a16="http://schemas.microsoft.com/office/drawing/2014/main" val="4239822789"/>
                        </a:ext>
                      </a:extLst>
                    </a:gridCol>
                    <a:gridCol w="912411">
                      <a:extLst>
                        <a:ext uri="{9D8B030D-6E8A-4147-A177-3AD203B41FA5}">
                          <a16:colId xmlns:a16="http://schemas.microsoft.com/office/drawing/2014/main" val="1971770973"/>
                        </a:ext>
                      </a:extLst>
                    </a:gridCol>
                    <a:gridCol w="990387">
                      <a:extLst>
                        <a:ext uri="{9D8B030D-6E8A-4147-A177-3AD203B41FA5}">
                          <a16:colId xmlns:a16="http://schemas.microsoft.com/office/drawing/2014/main" val="943354695"/>
                        </a:ext>
                      </a:extLst>
                    </a:gridCol>
                    <a:gridCol w="990387">
                      <a:extLst>
                        <a:ext uri="{9D8B030D-6E8A-4147-A177-3AD203B41FA5}">
                          <a16:colId xmlns:a16="http://schemas.microsoft.com/office/drawing/2014/main" val="3928274933"/>
                        </a:ext>
                      </a:extLst>
                    </a:gridCol>
                    <a:gridCol w="955602">
                      <a:extLst>
                        <a:ext uri="{9D8B030D-6E8A-4147-A177-3AD203B41FA5}">
                          <a16:colId xmlns:a16="http://schemas.microsoft.com/office/drawing/2014/main" val="1351372734"/>
                        </a:ext>
                      </a:extLst>
                    </a:gridCol>
                    <a:gridCol w="955602">
                      <a:extLst>
                        <a:ext uri="{9D8B030D-6E8A-4147-A177-3AD203B41FA5}">
                          <a16:colId xmlns:a16="http://schemas.microsoft.com/office/drawing/2014/main" val="1069203425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SHAPE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en-RU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∆, </m:t>
                                </m:r>
                                <m:r>
                                  <a:rPr lang="en-US" sz="12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𝐦𝐦</m:t>
                                </m:r>
                              </m:oMath>
                            </m:oMathPara>
                          </a14:m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Aerogel size</a:t>
                          </a:r>
                          <a:r>
                            <a:rPr lang="ru-RU" sz="1200" dirty="0">
                              <a:effectLst/>
                            </a:rPr>
                            <a:t>, </a:t>
                          </a:r>
                          <a:r>
                            <a:rPr lang="en-US" sz="1200" dirty="0">
                              <a:effectLst/>
                            </a:rPr>
                            <a:t>mm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293701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200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100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75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50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574612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Parallelepiped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0.86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0.62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0.5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143465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Trapezoidal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.96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0.94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0.92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0.9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5035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0575C40-315D-9189-234A-C538608676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361350"/>
                  </p:ext>
                </p:extLst>
              </p:nvPr>
            </p:nvGraphicFramePr>
            <p:xfrm>
              <a:off x="5068356" y="5559343"/>
              <a:ext cx="6202882" cy="10386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8493">
                      <a:extLst>
                        <a:ext uri="{9D8B030D-6E8A-4147-A177-3AD203B41FA5}">
                          <a16:colId xmlns:a16="http://schemas.microsoft.com/office/drawing/2014/main" val="4239822789"/>
                        </a:ext>
                      </a:extLst>
                    </a:gridCol>
                    <a:gridCol w="912411">
                      <a:extLst>
                        <a:ext uri="{9D8B030D-6E8A-4147-A177-3AD203B41FA5}">
                          <a16:colId xmlns:a16="http://schemas.microsoft.com/office/drawing/2014/main" val="1971770973"/>
                        </a:ext>
                      </a:extLst>
                    </a:gridCol>
                    <a:gridCol w="990387">
                      <a:extLst>
                        <a:ext uri="{9D8B030D-6E8A-4147-A177-3AD203B41FA5}">
                          <a16:colId xmlns:a16="http://schemas.microsoft.com/office/drawing/2014/main" val="943354695"/>
                        </a:ext>
                      </a:extLst>
                    </a:gridCol>
                    <a:gridCol w="990387">
                      <a:extLst>
                        <a:ext uri="{9D8B030D-6E8A-4147-A177-3AD203B41FA5}">
                          <a16:colId xmlns:a16="http://schemas.microsoft.com/office/drawing/2014/main" val="3928274933"/>
                        </a:ext>
                      </a:extLst>
                    </a:gridCol>
                    <a:gridCol w="955602">
                      <a:extLst>
                        <a:ext uri="{9D8B030D-6E8A-4147-A177-3AD203B41FA5}">
                          <a16:colId xmlns:a16="http://schemas.microsoft.com/office/drawing/2014/main" val="1351372734"/>
                        </a:ext>
                      </a:extLst>
                    </a:gridCol>
                    <a:gridCol w="955602">
                      <a:extLst>
                        <a:ext uri="{9D8B030D-6E8A-4147-A177-3AD203B41FA5}">
                          <a16:colId xmlns:a16="http://schemas.microsoft.com/office/drawing/2014/main" val="1069203425"/>
                        </a:ext>
                      </a:extLst>
                    </a:gridCol>
                  </a:tblGrid>
                  <a:tr h="24498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SHAPE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54167" t="-2273" r="-429167" b="-104545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Aerogel size</a:t>
                          </a:r>
                          <a:r>
                            <a:rPr lang="ru-RU" sz="1200" dirty="0">
                              <a:effectLst/>
                            </a:rPr>
                            <a:t>, </a:t>
                          </a:r>
                          <a:r>
                            <a:rPr lang="en-US" sz="1200" dirty="0">
                              <a:effectLst/>
                            </a:rPr>
                            <a:t>mm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2937013"/>
                      </a:ext>
                    </a:extLst>
                  </a:tr>
                  <a:tr h="303657">
                    <a:tc v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200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100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75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50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57461226"/>
                      </a:ext>
                    </a:extLst>
                  </a:tr>
                  <a:tr h="2449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Parallelepiped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0.86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0.62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0.5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14346544"/>
                      </a:ext>
                    </a:extLst>
                  </a:tr>
                  <a:tr h="2449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Trapezoidal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2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.96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0.94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>
                              <a:effectLst/>
                            </a:rPr>
                            <a:t>0.92</a:t>
                          </a:r>
                          <a:endParaRPr lang="en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200" dirty="0">
                              <a:effectLst/>
                            </a:rPr>
                            <a:t>0.9</a:t>
                          </a:r>
                          <a:endParaRPr lang="en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503506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1C880FB-176F-E826-C68E-C6EB5176E805}"/>
              </a:ext>
            </a:extLst>
          </p:cNvPr>
          <p:cNvGrpSpPr/>
          <p:nvPr/>
        </p:nvGrpSpPr>
        <p:grpSpPr>
          <a:xfrm>
            <a:off x="9410711" y="636608"/>
            <a:ext cx="2551793" cy="4938704"/>
            <a:chOff x="9410711" y="494879"/>
            <a:chExt cx="2551793" cy="50341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702241-A849-C31F-0606-993FB8C6B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76734" y="1135445"/>
              <a:ext cx="1613348" cy="13564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8710E2-D5A7-4883-53EF-7D3957A1E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76734" y="2582826"/>
              <a:ext cx="1606111" cy="1318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A6B86-3643-105D-E400-2ADF94B257BF}"/>
                </a:ext>
              </a:extLst>
            </p:cNvPr>
            <p:cNvSpPr txBox="1"/>
            <p:nvPr/>
          </p:nvSpPr>
          <p:spPr>
            <a:xfrm>
              <a:off x="9619855" y="494879"/>
              <a:ext cx="20411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GEANT4 simulation </a:t>
              </a:r>
            </a:p>
            <a:p>
              <a:pPr algn="ctr"/>
              <a:r>
                <a:rPr lang="en-US" dirty="0"/>
                <a:t>of edge effects</a:t>
              </a:r>
              <a:endParaRPr lang="en-RU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E0DDAB-D337-398B-B265-40A73C538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19855" y="3931357"/>
              <a:ext cx="2215581" cy="1546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C860B2-C523-BCC0-ACB1-4AA8A3651AE9}"/>
                </a:ext>
              </a:extLst>
            </p:cNvPr>
            <p:cNvSpPr/>
            <p:nvPr/>
          </p:nvSpPr>
          <p:spPr>
            <a:xfrm>
              <a:off x="9410711" y="494879"/>
              <a:ext cx="2551793" cy="503413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0F086-A063-7571-16AF-76044F45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7" y="6472098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18</a:t>
            </a:fld>
            <a:endParaRPr lang="en-RU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B3D1BA2-2487-47F9-E2F4-E25BED27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453" y="6506821"/>
            <a:ext cx="2743200" cy="365125"/>
          </a:xfrm>
        </p:spPr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1E46557-F655-67CA-C276-EA8A5DC4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6825"/>
            <a:ext cx="4114800" cy="365125"/>
          </a:xfrm>
        </p:spPr>
        <p:txBody>
          <a:bodyPr/>
          <a:lstStyle/>
          <a:p>
            <a:r>
              <a:rPr lang="en-GB" dirty="0"/>
              <a:t>TIPP2023, 4-8 Sept. 2023, Cape Town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6663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C00F74-641D-F91D-357B-3485A573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01"/>
            <a:ext cx="10515600" cy="607148"/>
          </a:xfrm>
        </p:spPr>
        <p:txBody>
          <a:bodyPr>
            <a:normAutofit fontScale="90000"/>
          </a:bodyPr>
          <a:lstStyle/>
          <a:p>
            <a:pPr algn="ctr"/>
            <a:r>
              <a:rPr lang="en-RU" b="1" dirty="0"/>
              <a:t>Summary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62B142-9F4A-6E64-AC73-A98D426A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3" y="1006997"/>
            <a:ext cx="11759878" cy="5349353"/>
          </a:xfrm>
        </p:spPr>
        <p:txBody>
          <a:bodyPr>
            <a:normAutofit/>
          </a:bodyPr>
          <a:lstStyle/>
          <a:p>
            <a:r>
              <a:rPr lang="en-RU" dirty="0"/>
              <a:t>In 2020-2023 the essential progress in FARICH technique development was achieved in Novosibirsk:</a:t>
            </a:r>
          </a:p>
          <a:p>
            <a:pPr lvl="1"/>
            <a:r>
              <a:rPr lang="en-RU" dirty="0"/>
              <a:t>The </a:t>
            </a:r>
            <a:r>
              <a:rPr lang="en-RU" dirty="0">
                <a:solidFill>
                  <a:srgbClr val="C00000"/>
                </a:solidFill>
              </a:rPr>
              <a:t>4-layer focusing aerogel sample with 20x20x3.5 </a:t>
            </a:r>
            <a:r>
              <a:rPr lang="en-RU" dirty="0"/>
              <a:t>cm size were produced for the first time in the world –&gt; the possibility to create full-scale systems based on 4-layer focusing aerogel Cherenkov radiators was demonstrated</a:t>
            </a:r>
          </a:p>
          <a:p>
            <a:pPr lvl="1"/>
            <a:r>
              <a:rPr lang="en-RU" dirty="0"/>
              <a:t>The measured SPR </a:t>
            </a:r>
            <a:r>
              <a:rPr lang="en-RU" dirty="0">
                <a:solidFill>
                  <a:srgbClr val="C00000"/>
                </a:solidFill>
              </a:rPr>
              <a:t>(~7 mrad</a:t>
            </a:r>
            <a:r>
              <a:rPr lang="en-RU" dirty="0"/>
              <a:t>) of FARICH based on 4-layer focusing aerogel is in good agreement with simulation and expectation</a:t>
            </a:r>
          </a:p>
          <a:p>
            <a:pPr lvl="1" algn="just"/>
            <a:r>
              <a:rPr lang="en-RU" dirty="0"/>
              <a:t>Recent progress in high opticaly dense aerogel production with help of ZrO</a:t>
            </a:r>
            <a:r>
              <a:rPr lang="en-RU" baseline="-25000" dirty="0"/>
              <a:t>2</a:t>
            </a:r>
            <a:r>
              <a:rPr lang="en-RU" dirty="0"/>
              <a:t> dope allows us to consider new design of FARICH detector with dual aerogel radiator which able to provide exccelent </a:t>
            </a:r>
            <a:r>
              <a:rPr lang="en-RU" dirty="0">
                <a:solidFill>
                  <a:srgbClr val="C00000"/>
                </a:solidFill>
              </a:rPr>
              <a:t>µ/π – separation from 0.2 up to 1.5 GeV/c</a:t>
            </a:r>
          </a:p>
          <a:p>
            <a:pPr algn="just"/>
            <a:r>
              <a:rPr lang="en-RU" dirty="0"/>
              <a:t>For further progress of the FARICH option the development of position-sensetive </a:t>
            </a:r>
            <a:r>
              <a:rPr lang="en-RU" dirty="0">
                <a:solidFill>
                  <a:srgbClr val="C00000"/>
                </a:solidFill>
              </a:rPr>
              <a:t>photon detectors</a:t>
            </a:r>
            <a:r>
              <a:rPr lang="en-RU" dirty="0"/>
              <a:t> and compatible </a:t>
            </a:r>
            <a:r>
              <a:rPr lang="en-RU" dirty="0">
                <a:solidFill>
                  <a:srgbClr val="C00000"/>
                </a:solidFill>
              </a:rPr>
              <a:t>R/O electronics </a:t>
            </a:r>
            <a:r>
              <a:rPr lang="en-RU" dirty="0"/>
              <a:t>are highly required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2142E-A3D0-CF8C-4E32-B3E0589F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72E21-89CF-AB15-7591-D8858BA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AB3B4-7C5C-21E2-2232-E7D89A6C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163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A447-869B-0589-9C4E-AFCE4B17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103437"/>
            <a:ext cx="10515600" cy="1325563"/>
          </a:xfrm>
        </p:spPr>
        <p:txBody>
          <a:bodyPr/>
          <a:lstStyle/>
          <a:p>
            <a:pPr algn="ctr"/>
            <a:r>
              <a:rPr lang="en-RU" b="1" dirty="0"/>
              <a:t>Back up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9E2EA-FF90-5987-379C-764F4394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9AEAC-6D92-45F9-B8C0-FA476164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0FCD-D185-7F5E-5038-4127667D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155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id="{E88FFCEE-E329-4090-AA17-07A8C95B3D4A}"/>
              </a:ext>
            </a:extLst>
          </p:cNvPr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488" y="752950"/>
            <a:ext cx="6452478" cy="4789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91036B-2142-4598-8DC9-22F5A39D7C02}"/>
              </a:ext>
            </a:extLst>
          </p:cNvPr>
          <p:cNvSpPr/>
          <p:nvPr/>
        </p:nvSpPr>
        <p:spPr>
          <a:xfrm>
            <a:off x="8873413" y="3428998"/>
            <a:ext cx="2974469" cy="173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032648-51DB-4FB9-8020-E673FEF49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398" y="4058619"/>
            <a:ext cx="2018815" cy="202123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4793F-9E34-4F62-B89A-002E0B3D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457"/>
          </a:xfrm>
        </p:spPr>
        <p:txBody>
          <a:bodyPr/>
          <a:lstStyle/>
          <a:p>
            <a:r>
              <a:rPr lang="en-US" sz="4400" cap="none" dirty="0"/>
              <a:t>The SCT 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B2D29D57-B451-4307-969E-31EEE5433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318" y="1321323"/>
                <a:ext cx="5540315" cy="50215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2000" b="0" kern="1200" spc="1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2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Super charm-tau factory is </a:t>
                </a:r>
                <a:r>
                  <a:rPr lang="en-GB" sz="1800" dirty="0">
                    <a:solidFill>
                      <a:schemeClr val="tx1"/>
                    </a:solidFill>
                    <a:effectLst/>
                    <a:latin typeface="CambriaMath"/>
                  </a:rPr>
                  <a:t>𝑒+𝑒− </a:t>
                </a:r>
                <a:r>
                  <a:rPr lang="en-GB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collider, dedicated to precision study of properties of charm-quark,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-lepton, study of strong interactions, search of BSM physics</a:t>
                </a:r>
                <a:r>
                  <a:rPr lang="en-GB" sz="1800" dirty="0">
                    <a:effectLst/>
                    <a:latin typeface="Calibri" panose="020F0502020204030204" pitchFamily="34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Beam energy from 1.5 (1.0) to 3.5 GeV</a:t>
                </a:r>
                <a:endParaRPr lang="en-US" sz="1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Luminosity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@ 2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ru-RU" sz="1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Longitudinal polarization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beams</a:t>
                </a:r>
              </a:p>
              <a:p>
                <a:pPr marL="285750" indent="-28575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Experiments will be conducted using state-of- the-art general purpose detector </a:t>
                </a:r>
                <a:endParaRPr lang="en-GB" dirty="0">
                  <a:solidFill>
                    <a:schemeClr val="tx1"/>
                  </a:solidFill>
                  <a:effectLst/>
                </a:endParaRPr>
              </a:p>
              <a:p>
                <a:pPr marL="800100" lvl="1" indent="-34290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Tracking </a:t>
                </a:r>
                <a:r>
                  <a:rPr lang="en-GB" sz="1800" b="0" dirty="0">
                    <a:effectLst/>
                    <a:latin typeface="Calibri" panose="020F0502020204030204" pitchFamily="34" charset="0"/>
                  </a:rPr>
                  <a:t>(including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b="0" dirty="0">
                    <a:effectLst/>
                    <a:latin typeface="Calibri" panose="020F0502020204030204" pitchFamily="34" charset="0"/>
                  </a:rPr>
                  <a:t>)</a:t>
                </a:r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Calorimetry (</a:t>
                </a:r>
                <a:r>
                  <a:rPr lang="en-GB" sz="1800" b="0" dirty="0">
                    <a:effectLst/>
                    <a:latin typeface="Calibri" panose="020F0502020204030204" pitchFamily="34" charset="0"/>
                  </a:rPr>
                  <a:t>high resolution, fast,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GB" sz="1800" b="0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sz="1800" b="0" dirty="0">
                    <a:effectLst/>
                    <a:latin typeface="CambriaMath"/>
                  </a:rPr>
                  <a:t> </a:t>
                </a:r>
                <a:r>
                  <a:rPr lang="en-GB" sz="1800" b="0" dirty="0" err="1">
                    <a:effectLst/>
                    <a:latin typeface="Calibri" panose="020F0502020204030204" pitchFamily="34" charset="0"/>
                  </a:rPr>
                  <a:t>sep.</a:t>
                </a:r>
                <a:r>
                  <a:rPr lang="en-GB" sz="1800" b="0" dirty="0"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b="0" dirty="0">
                    <a:solidFill>
                      <a:srgbClr val="C00000"/>
                    </a:solidFill>
                  </a:rPr>
                  <a:t>PID system: </a:t>
                </a:r>
              </a:p>
              <a:p>
                <a:pPr marL="1257300" lvl="2" indent="-34290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>
                    <a:solidFill>
                      <a:srgbClr val="C00000"/>
                    </a:solidFill>
                  </a:rPr>
                  <a:t>– separation up to 3.5 GeV/c</a:t>
                </a:r>
              </a:p>
              <a:p>
                <a:pPr marL="1257300" lvl="2" indent="-342900">
                  <a:lnSpc>
                    <a:spcPct val="12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1600" b="0" dirty="0">
                    <a:solidFill>
                      <a:srgbClr val="C00000"/>
                    </a:solidFill>
                  </a:rPr>
                  <a:t> – separation up to 1.5 GeV/c</a:t>
                </a: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B2D29D57-B451-4307-969E-31EEE543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8" y="1321323"/>
                <a:ext cx="5540315" cy="5021552"/>
              </a:xfrm>
              <a:prstGeom prst="rect">
                <a:avLst/>
              </a:prstGeom>
              <a:blipFill>
                <a:blip r:embed="rId4"/>
                <a:stretch>
                  <a:fillRect l="-229" t="-253" r="-1144" b="-10859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10B5506-0558-4186-80B2-776190F6421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9E059-DDD1-4F21-8442-BC5C8718C563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47F43A-3D05-44F3-91D5-AEFF6F972BC2}"/>
              </a:ext>
            </a:extLst>
          </p:cNvPr>
          <p:cNvGrpSpPr/>
          <p:nvPr/>
        </p:nvGrpSpPr>
        <p:grpSpPr>
          <a:xfrm>
            <a:off x="6207942" y="4040820"/>
            <a:ext cx="5096631" cy="2343521"/>
            <a:chOff x="4805797" y="4531599"/>
            <a:chExt cx="5096631" cy="23435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615E7A-B99B-48EF-91B4-00E176ADD448}"/>
                </a:ext>
              </a:extLst>
            </p:cNvPr>
            <p:cNvSpPr/>
            <p:nvPr/>
          </p:nvSpPr>
          <p:spPr>
            <a:xfrm>
              <a:off x="4805797" y="5437928"/>
              <a:ext cx="447869" cy="494523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FECD49-8D20-4BD2-96A0-668F32117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3804" y="4531599"/>
              <a:ext cx="2424879" cy="90632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73A640-60B9-4A7E-BAF6-0360E3FFF8CB}"/>
                </a:ext>
              </a:extLst>
            </p:cNvPr>
            <p:cNvCxnSpPr>
              <a:cxnSpLocks/>
            </p:cNvCxnSpPr>
            <p:nvPr/>
          </p:nvCxnSpPr>
          <p:spPr>
            <a:xfrm>
              <a:off x="5243804" y="5927325"/>
              <a:ext cx="2424879" cy="90632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F7A058-0D4A-479C-A6E6-8305C274DB21}"/>
                </a:ext>
              </a:extLst>
            </p:cNvPr>
            <p:cNvSpPr/>
            <p:nvPr/>
          </p:nvSpPr>
          <p:spPr>
            <a:xfrm>
              <a:off x="7668683" y="4531599"/>
              <a:ext cx="2233745" cy="2343521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95EC48-AF32-4A87-9E7C-FA7D983454F5}"/>
              </a:ext>
            </a:extLst>
          </p:cNvPr>
          <p:cNvCxnSpPr>
            <a:cxnSpLocks/>
          </p:cNvCxnSpPr>
          <p:nvPr/>
        </p:nvCxnSpPr>
        <p:spPr>
          <a:xfrm>
            <a:off x="9498564" y="6079849"/>
            <a:ext cx="1048063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0C0024-A0F4-4751-A53D-51DC40EA566A}"/>
              </a:ext>
            </a:extLst>
          </p:cNvPr>
          <p:cNvSpPr txBox="1"/>
          <p:nvPr/>
        </p:nvSpPr>
        <p:spPr>
          <a:xfrm>
            <a:off x="9841361" y="6033478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C976CB-6210-483B-8D27-E318B7119DA8}"/>
              </a:ext>
            </a:extLst>
          </p:cNvPr>
          <p:cNvSpPr/>
          <p:nvPr/>
        </p:nvSpPr>
        <p:spPr>
          <a:xfrm>
            <a:off x="6207942" y="1533950"/>
            <a:ext cx="1735907" cy="5637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CDR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ctd.inp.nsk.su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0C747E-B96A-8F53-E3B9-01A612E3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6FA88A0-E53A-E2AD-0F5B-34746FD4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6D535-2EC7-6506-F3C8-FC51BE79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047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E67B-C1F6-F98F-B75C-5131CCBC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35"/>
            <a:ext cx="10515600" cy="696420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/>
              <a:t>Photon detector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934FD-B777-0671-6944-7FA65A06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3" y="1235278"/>
            <a:ext cx="2765922" cy="53750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RU" dirty="0"/>
              <a:t>SiPM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72197-B6EA-36F9-0F55-693DDE13D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745" y="1772784"/>
            <a:ext cx="2765922" cy="4901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RU" sz="1600" dirty="0"/>
              <a:t>There are several manufacturer in the world.</a:t>
            </a:r>
          </a:p>
          <a:p>
            <a:pPr algn="just"/>
            <a:r>
              <a:rPr lang="en-RU" sz="1600" dirty="0"/>
              <a:t>It is required to develop and produce special R/O electronics and cooling system to operate with SiPMs in detector conditions</a:t>
            </a:r>
            <a:endParaRPr lang="ru-RU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20752D-A48F-1842-E48C-6483BE22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64629" y="1229161"/>
            <a:ext cx="4308871" cy="517256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RU" dirty="0"/>
              <a:t>MCP-PMT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6299F-B1F1-8468-7154-C4DB477A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1910" y="1746417"/>
            <a:ext cx="4308872" cy="4959184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r>
              <a:rPr lang="en-RU" sz="1600" dirty="0"/>
              <a:t>There are several manufacturers in the world.</a:t>
            </a:r>
          </a:p>
          <a:p>
            <a:pPr algn="just"/>
            <a:r>
              <a:rPr lang="en-RU" sz="1600" dirty="0"/>
              <a:t>PDE is not so high, it is limited by photoelectron collection efficiency (~60%) and geometrical efficiency is worse than for SiPM option. Severl vendors suggest MCP-PMT with CE=90%</a:t>
            </a:r>
          </a:p>
          <a:p>
            <a:pPr algn="just"/>
            <a:r>
              <a:rPr lang="en-RU" sz="1600" dirty="0"/>
              <a:t>There is no such a big problem with intrinsic noise rejecion in comparison with SiPM option</a:t>
            </a:r>
          </a:p>
          <a:p>
            <a:pPr algn="just"/>
            <a:r>
              <a:rPr lang="en-RU" sz="1600" dirty="0"/>
              <a:t>Specialised R/O elctronics is already developed for other experiments and could be adopted for the SPD experiment requirements</a:t>
            </a:r>
          </a:p>
          <a:p>
            <a:pPr algn="just"/>
            <a:endParaRPr lang="en-RU" sz="9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0AE3B0-253A-1354-0EF5-C1F5B93A436D}"/>
              </a:ext>
            </a:extLst>
          </p:cNvPr>
          <p:cNvSpPr txBox="1">
            <a:spLocks/>
          </p:cNvSpPr>
          <p:nvPr/>
        </p:nvSpPr>
        <p:spPr>
          <a:xfrm>
            <a:off x="7689840" y="1248445"/>
            <a:ext cx="4308872" cy="51725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HAPD</a:t>
            </a:r>
            <a:endParaRPr lang="en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EC2BD-2614-28E1-B713-576F1FF5A6F2}"/>
              </a:ext>
            </a:extLst>
          </p:cNvPr>
          <p:cNvSpPr txBox="1"/>
          <p:nvPr/>
        </p:nvSpPr>
        <p:spPr>
          <a:xfrm>
            <a:off x="486899" y="637588"/>
            <a:ext cx="1132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U" dirty="0">
                <a:solidFill>
                  <a:srgbClr val="C00000"/>
                </a:solidFill>
              </a:rPr>
              <a:t>Due to axial magnetic field the SiPM is only one possible candidate for the cylindrical part of the FARICH system!!! </a:t>
            </a:r>
          </a:p>
          <a:p>
            <a:pPr algn="ctr"/>
            <a:r>
              <a:rPr lang="en-RU" dirty="0">
                <a:solidFill>
                  <a:schemeClr val="accent1"/>
                </a:solidFill>
              </a:rPr>
              <a:t>For the endacp regions </a:t>
            </a:r>
            <a:r>
              <a:rPr lang="en-US" dirty="0">
                <a:solidFill>
                  <a:schemeClr val="accent1"/>
                </a:solidFill>
              </a:rPr>
              <a:t>there are three options of photon detectors.</a:t>
            </a:r>
            <a:endParaRPr lang="en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A4EB19AD-44DF-6A03-4D18-BA83DB4261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9840" y="1765701"/>
                <a:ext cx="4308872" cy="493989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RU" sz="1600" dirty="0"/>
                  <a:t>Only Hamamtsu produced such devices for the Belle II experiment and now it doesn’t produced anymore!</a:t>
                </a:r>
              </a:p>
              <a:p>
                <a:pPr algn="just"/>
                <a:r>
                  <a:rPr lang="en-RU" sz="1600" dirty="0"/>
                  <a:t>Expected PDE of such devices will less than for SiPM option but signficantly (1.5 times) higher than for MCP-PMT option.</a:t>
                </a:r>
              </a:p>
              <a:p>
                <a:pPr algn="just"/>
                <a:r>
                  <a:rPr lang="en-RU" sz="1600" dirty="0"/>
                  <a:t>Expected gain is about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1÷2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RU" sz="1600" dirty="0"/>
              </a:p>
              <a:p>
                <a:pPr algn="just"/>
                <a:r>
                  <a:rPr lang="en-RU" sz="1600" dirty="0"/>
                  <a:t>Development of specialised R/O elctronics is needed. It is possible to adopt some Belle II ARICH system expirience. </a:t>
                </a:r>
              </a:p>
              <a:p>
                <a:pPr algn="just"/>
                <a:r>
                  <a:rPr lang="en-RU" sz="1600" dirty="0"/>
                  <a:t>The S/N-ratio is about 1000, it means that only thermostabilization system to operate at the room temperature will enough for this option.</a:t>
                </a:r>
              </a:p>
              <a:p>
                <a:pPr algn="just"/>
                <a:endParaRPr lang="en-RU" sz="1600" dirty="0"/>
              </a:p>
            </p:txBody>
          </p:sp>
        </mc:Choice>
        <mc:Fallback xmlns="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A4EB19AD-44DF-6A03-4D18-BA83DB426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40" y="1765701"/>
                <a:ext cx="4308872" cy="4939899"/>
              </a:xfrm>
              <a:prstGeom prst="rect">
                <a:avLst/>
              </a:prstGeom>
              <a:blipFill>
                <a:blip r:embed="rId2"/>
                <a:stretch>
                  <a:fillRect l="-292" t="-767" r="-58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BB2E2-9288-D0AA-7C55-7867765E8164}"/>
              </a:ext>
            </a:extLst>
          </p:cNvPr>
          <p:cNvGrpSpPr/>
          <p:nvPr/>
        </p:nvGrpSpPr>
        <p:grpSpPr>
          <a:xfrm>
            <a:off x="3776575" y="4806904"/>
            <a:ext cx="3358386" cy="1597619"/>
            <a:chOff x="6292897" y="669496"/>
            <a:chExt cx="4271109" cy="24830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D3EED1-A5AD-7DB6-1C5D-BD468C86574A}"/>
                </a:ext>
              </a:extLst>
            </p:cNvPr>
            <p:cNvGrpSpPr/>
            <p:nvPr/>
          </p:nvGrpSpPr>
          <p:grpSpPr>
            <a:xfrm>
              <a:off x="6292897" y="669496"/>
              <a:ext cx="2321029" cy="2483024"/>
              <a:chOff x="7879079" y="1075986"/>
              <a:chExt cx="1554480" cy="153782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2F988D8-C13B-5ECC-2F01-57CBD7553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079" y="1075986"/>
                <a:ext cx="1554480" cy="1537825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2FEB811-1380-6467-A269-BA630CBAE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9680" y="1470581"/>
                <a:ext cx="0" cy="101809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6E5A44-B51B-B625-D5CA-03DA0201F0CA}"/>
                  </a:ext>
                </a:extLst>
              </p:cNvPr>
              <p:cNvSpPr txBox="1"/>
              <p:nvPr/>
            </p:nvSpPr>
            <p:spPr>
              <a:xfrm rot="16200000">
                <a:off x="8475102" y="1800681"/>
                <a:ext cx="603625" cy="235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RU" sz="1200" b="1" dirty="0">
                    <a:solidFill>
                      <a:srgbClr val="0070C0"/>
                    </a:solidFill>
                  </a:rPr>
                  <a:t>59 </a:t>
                </a:r>
                <a:r>
                  <a:rPr lang="en-US" sz="1200" b="1" dirty="0">
                    <a:solidFill>
                      <a:srgbClr val="0070C0"/>
                    </a:solidFill>
                  </a:rPr>
                  <a:t>mm</a:t>
                </a:r>
                <a:endParaRPr lang="en-RU" sz="1200" b="1" dirty="0">
                  <a:solidFill>
                    <a:srgbClr val="0070C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0B5600-FF87-97C6-8DFA-60AAB347BA31}"/>
                    </a:ext>
                  </a:extLst>
                </p:cNvPr>
                <p:cNvSpPr txBox="1"/>
                <p:nvPr/>
              </p:nvSpPr>
              <p:spPr>
                <a:xfrm>
                  <a:off x="8613926" y="1888630"/>
                  <a:ext cx="1950080" cy="906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RU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Planacon </a:t>
                  </a:r>
                  <a:r>
                    <a:rPr lang="en-GB" sz="1200" b="0" i="0" u="none" strike="noStrike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XP85112</a:t>
                  </a:r>
                </a:p>
                <a:p>
                  <a:r>
                    <a:rPr lang="en-GB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pixels with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6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6 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mm</a:t>
                  </a:r>
                  <a:endPara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Cost</a:t>
                  </a:r>
                  <a:r>
                    <a:rPr lang="ru-RU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15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$</m:t>
                      </m:r>
                    </m:oMath>
                  </a14:m>
                  <a:r>
                    <a:rPr lang="ru-RU" sz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RU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0B5600-FF87-97C6-8DFA-60AAB347B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926" y="1888630"/>
                  <a:ext cx="1950080" cy="906804"/>
                </a:xfrm>
                <a:prstGeom prst="rect">
                  <a:avLst/>
                </a:prstGeom>
                <a:blipFill>
                  <a:blip r:embed="rId4"/>
                  <a:stretch>
                    <a:fillRect t="-2174" r="-9091" b="-17391"/>
                  </a:stretch>
                </a:blipFill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851B9-29D4-4070-FA2C-0F6BC6597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44" y="4711066"/>
            <a:ext cx="2321804" cy="14075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EDC59-3A42-5B07-C742-65B547F86573}"/>
              </a:ext>
            </a:extLst>
          </p:cNvPr>
          <p:cNvSpPr txBox="1"/>
          <p:nvPr/>
        </p:nvSpPr>
        <p:spPr>
          <a:xfrm>
            <a:off x="877998" y="6097209"/>
            <a:ext cx="1705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U" sz="1200" dirty="0"/>
              <a:t>KETEK PA3325-WB-0808</a:t>
            </a:r>
          </a:p>
          <a:p>
            <a:pPr algn="ctr"/>
            <a:r>
              <a:rPr lang="en-RU" sz="1200" dirty="0"/>
              <a:t>(BroadCom, USA)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58BD79-99D3-05EA-52D7-3013C1D851AA}"/>
              </a:ext>
            </a:extLst>
          </p:cNvPr>
          <p:cNvCxnSpPr>
            <a:cxnSpLocks/>
          </p:cNvCxnSpPr>
          <p:nvPr/>
        </p:nvCxnSpPr>
        <p:spPr>
          <a:xfrm>
            <a:off x="838200" y="5541790"/>
            <a:ext cx="1341906" cy="1840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D9C090-B06D-7B72-1442-48E741FC3404}"/>
              </a:ext>
            </a:extLst>
          </p:cNvPr>
          <p:cNvSpPr txBox="1"/>
          <p:nvPr/>
        </p:nvSpPr>
        <p:spPr>
          <a:xfrm rot="439986">
            <a:off x="1267013" y="534993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26</a:t>
            </a:r>
            <a:r>
              <a:rPr lang="en-US" sz="1200" b="1" dirty="0">
                <a:solidFill>
                  <a:srgbClr val="C00000"/>
                </a:solidFill>
              </a:rPr>
              <a:t>.8</a:t>
            </a:r>
            <a:r>
              <a:rPr lang="en-RU" sz="1200" b="1" dirty="0">
                <a:solidFill>
                  <a:srgbClr val="C00000"/>
                </a:solidFill>
              </a:rPr>
              <a:t> </a:t>
            </a:r>
            <a:r>
              <a:rPr lang="en-US" sz="1200" b="1" dirty="0">
                <a:solidFill>
                  <a:srgbClr val="C00000"/>
                </a:solidFill>
              </a:rPr>
              <a:t>mm</a:t>
            </a:r>
            <a:endParaRPr lang="en-RU" sz="1200" b="1" dirty="0">
              <a:solidFill>
                <a:srgbClr val="C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C99B81-ED9A-1F5D-3D30-6D494C2A8B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373" y="5226086"/>
            <a:ext cx="3664406" cy="12663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B83D5B9-B83B-73AB-73D5-E6C3AD50A2B1}"/>
              </a:ext>
            </a:extLst>
          </p:cNvPr>
          <p:cNvSpPr txBox="1"/>
          <p:nvPr/>
        </p:nvSpPr>
        <p:spPr>
          <a:xfrm rot="18004628">
            <a:off x="8484048" y="5696002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73</a:t>
            </a:r>
            <a:r>
              <a:rPr lang="en-RU" sz="1200" b="1" dirty="0">
                <a:solidFill>
                  <a:srgbClr val="C00000"/>
                </a:solidFill>
              </a:rPr>
              <a:t> </a:t>
            </a:r>
            <a:r>
              <a:rPr lang="en-US" sz="1200" b="1" dirty="0">
                <a:solidFill>
                  <a:srgbClr val="C00000"/>
                </a:solidFill>
              </a:rPr>
              <a:t>mm</a:t>
            </a:r>
            <a:endParaRPr lang="en-RU" sz="12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E5F62B-CE38-6D69-2072-52F99242B1F3}"/>
              </a:ext>
            </a:extLst>
          </p:cNvPr>
          <p:cNvCxnSpPr>
            <a:cxnSpLocks/>
          </p:cNvCxnSpPr>
          <p:nvPr/>
        </p:nvCxnSpPr>
        <p:spPr>
          <a:xfrm flipV="1">
            <a:off x="8691320" y="5520770"/>
            <a:ext cx="393776" cy="64232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D2157FE-0193-FAD3-46C8-C67E15C6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3408" y="6596464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F124091-D0EA-B056-7A26-8E2B1192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5" y="6417860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21</a:t>
            </a:fld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8C490-8559-2D93-37F1-D59E03C6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807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197E-B650-FBE3-483D-5855CA48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91856"/>
            <a:ext cx="10515600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en-RU" dirty="0"/>
              <a:t>R/O electronics cost estimation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68756-2F84-E212-D955-5CCFDF6A0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798707"/>
            <a:ext cx="5157787" cy="455558"/>
          </a:xfrm>
        </p:spPr>
        <p:txBody>
          <a:bodyPr/>
          <a:lstStyle/>
          <a:p>
            <a:pPr algn="ctr"/>
            <a:r>
              <a:rPr lang="en-RU" dirty="0"/>
              <a:t>FPG-TDC (GSI)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893A9A-C53D-038F-07C7-B96813831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6" y="2192888"/>
            <a:ext cx="5157787" cy="98320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B637D-7938-C892-031B-E892A8CE3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588" y="1858155"/>
            <a:ext cx="5183188" cy="455559"/>
          </a:xfrm>
        </p:spPr>
        <p:txBody>
          <a:bodyPr/>
          <a:lstStyle/>
          <a:p>
            <a:pPr algn="ctr"/>
            <a:r>
              <a:rPr lang="en-RU" dirty="0"/>
              <a:t>TOFPET-II (PetSys)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85F0D8-7616-EA6D-F1EB-F0E4C399F8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340" y="2244081"/>
            <a:ext cx="3658599" cy="13293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30725-B9D4-80BA-1E74-74117A43700D}"/>
              </a:ext>
            </a:extLst>
          </p:cNvPr>
          <p:cNvSpPr txBox="1"/>
          <p:nvPr/>
        </p:nvSpPr>
        <p:spPr>
          <a:xfrm>
            <a:off x="1227631" y="657826"/>
            <a:ext cx="8430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There are two modern approaches in development of specialised R/O electronics:</a:t>
            </a:r>
          </a:p>
          <a:p>
            <a:r>
              <a:rPr lang="en-RU" dirty="0"/>
              <a:t>	– ASIC (Application Specialised Integrated Circuits)</a:t>
            </a:r>
          </a:p>
          <a:p>
            <a:r>
              <a:rPr lang="en-RU" dirty="0"/>
              <a:t>	– FPGA (Field Programable Gate Arrays) </a:t>
            </a:r>
          </a:p>
          <a:p>
            <a:r>
              <a:rPr lang="en-RU" dirty="0"/>
              <a:t>The differences in performance, power consumption and costs are not sufficient today!!!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756F43-83AC-20EE-5D3A-1B89BCA460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980" y="2400494"/>
            <a:ext cx="2259724" cy="2057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A2D52-A827-C6AB-4EE9-F964557DC484}"/>
                  </a:ext>
                </a:extLst>
              </p:cNvPr>
              <p:cNvSpPr txBox="1"/>
              <p:nvPr/>
            </p:nvSpPr>
            <p:spPr>
              <a:xfrm>
                <a:off x="647502" y="3187927"/>
                <a:ext cx="3795398" cy="4941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9 834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€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×384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13€/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𝑐h𝑎𝑛</m:t>
                    </m:r>
                  </m:oMath>
                </a14:m>
                <a:r>
                  <a:rPr lang="en-RU" dirty="0">
                    <a:solidFill>
                      <a:srgbClr val="7030A0"/>
                    </a:solidFill>
                  </a:rPr>
                  <a:t> </a:t>
                </a:r>
                <a:r>
                  <a:rPr lang="en-RU" dirty="0"/>
                  <a:t>if N</a:t>
                </a:r>
                <a:r>
                  <a:rPr lang="en-RU" baseline="-25000" dirty="0"/>
                  <a:t>ch</a:t>
                </a:r>
                <a:r>
                  <a:rPr lang="en-RU" dirty="0"/>
                  <a:t>&lt;1000 (2019)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A2D52-A827-C6AB-4EE9-F964557D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02" y="3187927"/>
                <a:ext cx="3795398" cy="494174"/>
              </a:xfrm>
              <a:prstGeom prst="rect">
                <a:avLst/>
              </a:prstGeom>
              <a:blipFill>
                <a:blip r:embed="rId5"/>
                <a:stretch>
                  <a:fillRect r="-333" b="-769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4FC6D-FC0E-9A21-DEAC-63160BA9F0E2}"/>
                  </a:ext>
                </a:extLst>
              </p:cNvPr>
              <p:cNvSpPr txBox="1"/>
              <p:nvPr/>
            </p:nvSpPr>
            <p:spPr>
              <a:xfrm>
                <a:off x="6385612" y="3687213"/>
                <a:ext cx="3207096" cy="4941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31 008€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×128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30€/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𝑐h𝑎𝑛</m:t>
                    </m:r>
                  </m:oMath>
                </a14:m>
                <a:r>
                  <a:rPr lang="en-RU" dirty="0">
                    <a:solidFill>
                      <a:srgbClr val="7030A0"/>
                    </a:solidFill>
                  </a:rPr>
                  <a:t> </a:t>
                </a:r>
                <a:r>
                  <a:rPr lang="en-RU" dirty="0"/>
                  <a:t>if N</a:t>
                </a:r>
                <a:r>
                  <a:rPr lang="en-RU" baseline="-25000" dirty="0"/>
                  <a:t>ch</a:t>
                </a:r>
                <a:r>
                  <a:rPr lang="en-RU" dirty="0"/>
                  <a:t>≤1000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4FC6D-FC0E-9A21-DEAC-63160BA9F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612" y="3687213"/>
                <a:ext cx="3207096" cy="494174"/>
              </a:xfrm>
              <a:prstGeom prst="rect">
                <a:avLst/>
              </a:prstGeom>
              <a:blipFill>
                <a:blip r:embed="rId6"/>
                <a:stretch>
                  <a:fillRect r="-1581" b="-7500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5931E8-6318-A661-2670-A029D6FF4CD2}"/>
                  </a:ext>
                </a:extLst>
              </p:cNvPr>
              <p:cNvSpPr txBox="1"/>
              <p:nvPr/>
            </p:nvSpPr>
            <p:spPr>
              <a:xfrm>
                <a:off x="6404932" y="4295211"/>
                <a:ext cx="282789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A system with 100kChannel:</a:t>
                </a:r>
              </a:p>
              <a:p>
                <a:r>
                  <a:rPr lang="en-US" dirty="0"/>
                  <a:t>	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€/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𝑐h𝑎𝑛</m:t>
                    </m:r>
                  </m:oMath>
                </a14:m>
                <a:r>
                  <a:rPr lang="en-RU" dirty="0"/>
                  <a:t> (2020)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5931E8-6318-A661-2670-A029D6FF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32" y="4295211"/>
                <a:ext cx="2827890" cy="646331"/>
              </a:xfrm>
              <a:prstGeom prst="rect">
                <a:avLst/>
              </a:prstGeom>
              <a:blipFill>
                <a:blip r:embed="rId7"/>
                <a:stretch>
                  <a:fillRect l="-1786" t="-3846" r="-446" b="-1346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976EA8-7C0F-70C2-B439-A190828420D3}"/>
                  </a:ext>
                </a:extLst>
              </p:cNvPr>
              <p:cNvSpPr txBox="1"/>
              <p:nvPr/>
            </p:nvSpPr>
            <p:spPr>
              <a:xfrm>
                <a:off x="631519" y="3724987"/>
                <a:ext cx="4151265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A system with 30kChannel (HADES):</a:t>
                </a:r>
              </a:p>
              <a:p>
                <a:r>
                  <a:rPr lang="en-US" dirty="0"/>
                  <a:t>	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€/30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≈6€/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𝑐h𝑎𝑛</m:t>
                    </m:r>
                  </m:oMath>
                </a14:m>
                <a:r>
                  <a:rPr lang="en-RU" dirty="0"/>
                  <a:t> (2017)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976EA8-7C0F-70C2-B439-A1908284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9" y="3724987"/>
                <a:ext cx="4151265" cy="646331"/>
              </a:xfrm>
              <a:prstGeom prst="rect">
                <a:avLst/>
              </a:prstGeom>
              <a:blipFill>
                <a:blip r:embed="rId8"/>
                <a:stretch>
                  <a:fillRect l="-1220" t="-3846" r="-305" b="-15385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DAEAA10-2DB1-1F9C-CAF9-60CFBC79C36C}"/>
              </a:ext>
            </a:extLst>
          </p:cNvPr>
          <p:cNvSpPr txBox="1"/>
          <p:nvPr/>
        </p:nvSpPr>
        <p:spPr>
          <a:xfrm>
            <a:off x="6385612" y="4897716"/>
            <a:ext cx="472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Power consumption:</a:t>
            </a:r>
          </a:p>
          <a:p>
            <a:r>
              <a:rPr lang="en-US" dirty="0"/>
              <a:t>  15mW/</a:t>
            </a:r>
            <a:r>
              <a:rPr lang="en-US" dirty="0" err="1"/>
              <a:t>chan</a:t>
            </a:r>
            <a:r>
              <a:rPr lang="en-US" dirty="0"/>
              <a:t> (ASIC) + DAQ (FPGA)~</a:t>
            </a:r>
            <a:r>
              <a:rPr lang="en-US" dirty="0">
                <a:solidFill>
                  <a:srgbClr val="C00000"/>
                </a:solidFill>
              </a:rPr>
              <a:t>60mW/</a:t>
            </a:r>
            <a:r>
              <a:rPr lang="en-US" dirty="0" err="1">
                <a:solidFill>
                  <a:srgbClr val="C00000"/>
                </a:solidFill>
              </a:rPr>
              <a:t>chan</a:t>
            </a:r>
            <a:endParaRPr lang="en-RU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1EDF81-31A3-80CF-78A1-F2058F8DEB92}"/>
              </a:ext>
            </a:extLst>
          </p:cNvPr>
          <p:cNvSpPr txBox="1"/>
          <p:nvPr/>
        </p:nvSpPr>
        <p:spPr>
          <a:xfrm>
            <a:off x="610856" y="4386289"/>
            <a:ext cx="472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Power consumption: </a:t>
            </a:r>
            <a:r>
              <a:rPr lang="en-US" dirty="0"/>
              <a:t>~</a:t>
            </a:r>
            <a:r>
              <a:rPr lang="en-US" dirty="0">
                <a:solidFill>
                  <a:srgbClr val="C00000"/>
                </a:solidFill>
              </a:rPr>
              <a:t>55mW/</a:t>
            </a:r>
            <a:r>
              <a:rPr lang="en-US" dirty="0" err="1">
                <a:solidFill>
                  <a:srgbClr val="C00000"/>
                </a:solidFill>
              </a:rPr>
              <a:t>chan</a:t>
            </a:r>
            <a:endParaRPr lang="en-RU" dirty="0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D35DDE-0013-0182-6986-3EAFE6C8A6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02" y="4770592"/>
            <a:ext cx="2259724" cy="166858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FA2ED7-08D3-D59A-C969-55053EDD56E6}"/>
              </a:ext>
            </a:extLst>
          </p:cNvPr>
          <p:cNvSpPr/>
          <p:nvPr/>
        </p:nvSpPr>
        <p:spPr>
          <a:xfrm>
            <a:off x="472966" y="1858155"/>
            <a:ext cx="5391806" cy="47528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6A0A04-ED9A-E411-0F7F-6CC99D412DE0}"/>
              </a:ext>
            </a:extLst>
          </p:cNvPr>
          <p:cNvSpPr/>
          <p:nvPr/>
        </p:nvSpPr>
        <p:spPr>
          <a:xfrm>
            <a:off x="6334538" y="1856144"/>
            <a:ext cx="5593166" cy="47528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CC03949-C6C3-41FD-316C-230FA41F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5834" y="6540257"/>
            <a:ext cx="2743200" cy="365125"/>
          </a:xfrm>
        </p:spPr>
        <p:txBody>
          <a:bodyPr/>
          <a:lstStyle/>
          <a:p>
            <a:fld id="{F312846B-70FE-374D-9041-F04B3E564842}" type="slidenum">
              <a:rPr lang="en-RU" smtClean="0"/>
              <a:t>22</a:t>
            </a:fld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0CA40-65DF-8A48-FD50-C2B43C40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4324" y="6540257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022E38-36BF-783B-E31A-BD36B3B7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8309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72B76-CA4F-480E-85A6-A1EDF66D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the SCT factory</a:t>
            </a:r>
            <a:endParaRPr lang="ru-R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E40435-DE30-43B1-B4EB-962C179B8A76}"/>
              </a:ext>
            </a:extLst>
          </p:cNvPr>
          <p:cNvGrpSpPr/>
          <p:nvPr/>
        </p:nvGrpSpPr>
        <p:grpSpPr>
          <a:xfrm>
            <a:off x="999803" y="1928390"/>
            <a:ext cx="9043844" cy="4369673"/>
            <a:chOff x="-53778" y="1696505"/>
            <a:chExt cx="9043844" cy="4369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8E3EA8F5-27A7-463E-82B2-01B12CC58887}"/>
                    </a:ext>
                  </a:extLst>
                </p:cNvPr>
                <p:cNvSpPr/>
                <p:nvPr/>
              </p:nvSpPr>
              <p:spPr>
                <a:xfrm>
                  <a:off x="-53778" y="1696505"/>
                  <a:ext cx="4318646" cy="629194"/>
                </a:xfrm>
                <a:custGeom>
                  <a:avLst/>
                  <a:gdLst>
                    <a:gd name="connsiteX0" fmla="*/ 0 w 2617778"/>
                    <a:gd name="connsiteY0" fmla="*/ 0 h 855466"/>
                    <a:gd name="connsiteX1" fmla="*/ 2617778 w 2617778"/>
                    <a:gd name="connsiteY1" fmla="*/ 0 h 855466"/>
                    <a:gd name="connsiteX2" fmla="*/ 2617778 w 2617778"/>
                    <a:gd name="connsiteY2" fmla="*/ 855466 h 855466"/>
                    <a:gd name="connsiteX3" fmla="*/ 0 w 2617778"/>
                    <a:gd name="connsiteY3" fmla="*/ 855466 h 855466"/>
                    <a:gd name="connsiteX4" fmla="*/ 0 w 2617778"/>
                    <a:gd name="connsiteY4" fmla="*/ 0 h 85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855466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855466"/>
                      </a:lnTo>
                      <a:lnTo>
                        <a:pt x="0" y="855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0904" tIns="69088" rIns="120904" bIns="69088" numCol="1" spcCol="1270" anchor="ctr" anchorCtr="0">
                  <a:noAutofit/>
                </a:bodyPr>
                <a:lstStyle/>
                <a:p>
                  <a:pPr marL="342900" lvl="0" indent="-342900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+mj-lt"/>
                    <a:buAutoNum type="arabicPeriod"/>
                  </a:pPr>
                  <a:r>
                    <a:rPr lang="en-US" kern="1200" dirty="0"/>
                    <a:t>Threshold production of </a:t>
                  </a:r>
                  <a14:m>
                    <m:oMath xmlns:m="http://schemas.openxmlformats.org/officeDocument/2006/math">
                      <m:r>
                        <a:rPr lang="en-US" i="1" kern="1200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kern="1200" dirty="0"/>
                    <a:t> leptons and charmed hadrons</a:t>
                  </a:r>
                  <a:endParaRPr lang="ru-RU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8E3EA8F5-27A7-463E-82B2-01B12CC58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778" y="1696505"/>
                  <a:ext cx="4318646" cy="629194"/>
                </a:xfrm>
                <a:custGeom>
                  <a:avLst/>
                  <a:gdLst>
                    <a:gd name="connsiteX0" fmla="*/ 0 w 2617778"/>
                    <a:gd name="connsiteY0" fmla="*/ 0 h 855466"/>
                    <a:gd name="connsiteX1" fmla="*/ 2617778 w 2617778"/>
                    <a:gd name="connsiteY1" fmla="*/ 0 h 855466"/>
                    <a:gd name="connsiteX2" fmla="*/ 2617778 w 2617778"/>
                    <a:gd name="connsiteY2" fmla="*/ 855466 h 855466"/>
                    <a:gd name="connsiteX3" fmla="*/ 0 w 2617778"/>
                    <a:gd name="connsiteY3" fmla="*/ 855466 h 855466"/>
                    <a:gd name="connsiteX4" fmla="*/ 0 w 2617778"/>
                    <a:gd name="connsiteY4" fmla="*/ 0 h 85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855466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855466"/>
                      </a:lnTo>
                      <a:lnTo>
                        <a:pt x="0" y="855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l="-423" t="-4717" b="-103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8FEA5A-744D-4245-88DC-CBCEDE167C58}"/>
                </a:ext>
              </a:extLst>
            </p:cNvPr>
            <p:cNvSpPr/>
            <p:nvPr/>
          </p:nvSpPr>
          <p:spPr>
            <a:xfrm>
              <a:off x="327646" y="2333311"/>
              <a:ext cx="3938559" cy="1325563"/>
            </a:xfrm>
            <a:custGeom>
              <a:avLst/>
              <a:gdLst>
                <a:gd name="connsiteX0" fmla="*/ 0 w 2617778"/>
                <a:gd name="connsiteY0" fmla="*/ 0 h 1469947"/>
                <a:gd name="connsiteX1" fmla="*/ 2617778 w 2617778"/>
                <a:gd name="connsiteY1" fmla="*/ 0 h 1469947"/>
                <a:gd name="connsiteX2" fmla="*/ 2617778 w 2617778"/>
                <a:gd name="connsiteY2" fmla="*/ 1469947 h 1469947"/>
                <a:gd name="connsiteX3" fmla="*/ 0 w 2617778"/>
                <a:gd name="connsiteY3" fmla="*/ 1469947 h 1469947"/>
                <a:gd name="connsiteX4" fmla="*/ 0 w 2617778"/>
                <a:gd name="connsiteY4" fmla="*/ 0 h 146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778" h="1469947">
                  <a:moveTo>
                    <a:pt x="0" y="0"/>
                  </a:moveTo>
                  <a:lnTo>
                    <a:pt x="2617778" y="0"/>
                  </a:lnTo>
                  <a:lnTo>
                    <a:pt x="2617778" y="1469947"/>
                  </a:lnTo>
                  <a:lnTo>
                    <a:pt x="0" y="14699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kern="1200" dirty="0"/>
                <a:t>Well-defined initial state</a:t>
              </a:r>
            </a:p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dirty="0"/>
                <a:t>Low multiplicity of particles</a:t>
              </a:r>
              <a:endParaRPr lang="ru-RU" sz="1700" kern="1200" dirty="0"/>
            </a:p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kern="1200" dirty="0"/>
                <a:t>Kinematic constraints</a:t>
              </a:r>
              <a:endParaRPr lang="ru-RU" sz="17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18FD6C-5D77-4B24-92C9-E162C7790F9B}"/>
                </a:ext>
              </a:extLst>
            </p:cNvPr>
            <p:cNvSpPr/>
            <p:nvPr/>
          </p:nvSpPr>
          <p:spPr>
            <a:xfrm>
              <a:off x="4632389" y="1697035"/>
              <a:ext cx="4357677" cy="629194"/>
            </a:xfrm>
            <a:custGeom>
              <a:avLst/>
              <a:gdLst>
                <a:gd name="connsiteX0" fmla="*/ 0 w 2617778"/>
                <a:gd name="connsiteY0" fmla="*/ 0 h 855466"/>
                <a:gd name="connsiteX1" fmla="*/ 2617778 w 2617778"/>
                <a:gd name="connsiteY1" fmla="*/ 0 h 855466"/>
                <a:gd name="connsiteX2" fmla="*/ 2617778 w 2617778"/>
                <a:gd name="connsiteY2" fmla="*/ 855466 h 855466"/>
                <a:gd name="connsiteX3" fmla="*/ 0 w 2617778"/>
                <a:gd name="connsiteY3" fmla="*/ 855466 h 855466"/>
                <a:gd name="connsiteX4" fmla="*/ 0 w 2617778"/>
                <a:gd name="connsiteY4" fmla="*/ 0 h 85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778" h="855466">
                  <a:moveTo>
                    <a:pt x="0" y="0"/>
                  </a:moveTo>
                  <a:lnTo>
                    <a:pt x="2617778" y="0"/>
                  </a:lnTo>
                  <a:lnTo>
                    <a:pt x="2617778" y="855466"/>
                  </a:lnTo>
                  <a:lnTo>
                    <a:pt x="0" y="855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2252848"/>
                <a:satOff val="-5806"/>
                <a:lumOff val="-3922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342900" lvl="0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 startAt="2"/>
              </a:pPr>
              <a:r>
                <a:rPr lang="en-US" kern="1200" dirty="0"/>
                <a:t>Longitudinal polarization of the electron beam</a:t>
              </a:r>
              <a:endParaRPr lang="ru-RU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A222A72-CF8A-4A17-97FD-DFB511892C3B}"/>
                    </a:ext>
                  </a:extLst>
                </p:cNvPr>
                <p:cNvSpPr/>
                <p:nvPr/>
              </p:nvSpPr>
              <p:spPr>
                <a:xfrm>
                  <a:off x="5036472" y="2333311"/>
                  <a:ext cx="3950454" cy="1325563"/>
                </a:xfrm>
                <a:custGeom>
                  <a:avLst/>
                  <a:gdLst>
                    <a:gd name="connsiteX0" fmla="*/ 0 w 2617778"/>
                    <a:gd name="connsiteY0" fmla="*/ 0 h 1469947"/>
                    <a:gd name="connsiteX1" fmla="*/ 2617778 w 2617778"/>
                    <a:gd name="connsiteY1" fmla="*/ 0 h 1469947"/>
                    <a:gd name="connsiteX2" fmla="*/ 2617778 w 2617778"/>
                    <a:gd name="connsiteY2" fmla="*/ 1469947 h 1469947"/>
                    <a:gd name="connsiteX3" fmla="*/ 0 w 2617778"/>
                    <a:gd name="connsiteY3" fmla="*/ 1469947 h 1469947"/>
                    <a:gd name="connsiteX4" fmla="*/ 0 w 2617778"/>
                    <a:gd name="connsiteY4" fmla="*/ 0 h 146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1469947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1469947"/>
                      </a:lnTo>
                      <a:lnTo>
                        <a:pt x="0" y="1469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>
                    <a:tint val="40000"/>
                    <a:alpha val="90000"/>
                    <a:hueOff val="-2246587"/>
                    <a:satOff val="-7611"/>
                    <a:lumOff val="-976"/>
                    <a:alphaOff val="0"/>
                  </a:schemeClr>
                </a:lnRef>
                <a:fillRef idx="1">
                  <a:schemeClr val="accent5">
                    <a:tint val="40000"/>
                    <a:alpha val="90000"/>
                    <a:hueOff val="-2246587"/>
                    <a:satOff val="-7611"/>
                    <a:lumOff val="-976"/>
                    <a:alphaOff val="0"/>
                  </a:schemeClr>
                </a:fillRef>
                <a:effectRef idx="0">
                  <a:schemeClr val="accent5">
                    <a:tint val="40000"/>
                    <a:alpha val="90000"/>
                    <a:hueOff val="-2246587"/>
                    <a:satOff val="-7611"/>
                    <a:lumOff val="-976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0678" tIns="90678" rIns="120904" bIns="136017" numCol="1" spcCol="1270" anchor="t" anchorCtr="0">
                  <a:noAutofit/>
                </a:bodyPr>
                <a:lstStyle/>
                <a:p>
                  <a:pPr marL="171450" lvl="1" indent="-171450" algn="l" defTabSz="75565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Courier New" panose="02070309020205020404" pitchFamily="49" charset="0"/>
                    <a:buChar char="o"/>
                  </a:pPr>
                  <a:r>
                    <a:rPr lang="en-US" sz="1700" kern="1200" dirty="0">
                      <a:latin typeface="Calibri (Body)"/>
                      <a:ea typeface="Cambria Math" panose="02040503050406030204" pitchFamily="18" charset="0"/>
                    </a:rPr>
                    <a:t>Boosted sensitivity to </a:t>
                  </a:r>
                  <a:r>
                    <a:rPr lang="en-US" sz="1700" kern="1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𝒞𝒫</a:t>
                  </a:r>
                  <a:r>
                    <a:rPr lang="en-US" sz="1700" kern="1200" dirty="0">
                      <a:latin typeface="Calibri (Body)"/>
                      <a:ea typeface="Cambria Math" panose="02040503050406030204" pitchFamily="18" charset="0"/>
                    </a:rPr>
                    <a:t> violation in baryons and </a:t>
                  </a:r>
                  <a14:m>
                    <m:oMath xmlns:m="http://schemas.openxmlformats.org/officeDocument/2006/math">
                      <m:r>
                        <a:rPr lang="en-US" sz="17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sz="1700" kern="1200" dirty="0">
                      <a:latin typeface="Calibri (Body)"/>
                    </a:rPr>
                    <a:t> leptons</a:t>
                  </a:r>
                  <a:endParaRPr lang="ru-RU" sz="1700" kern="1200" dirty="0">
                    <a:latin typeface="Calibri (Body)"/>
                  </a:endParaRPr>
                </a:p>
                <a:p>
                  <a:pPr marL="171450" lvl="1" indent="-171450" algn="l" defTabSz="75565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Courier New" panose="02070309020205020404" pitchFamily="49" charset="0"/>
                    <a:buChar char="o"/>
                  </a:pPr>
                  <a:r>
                    <a:rPr lang="en-US" sz="1700" kern="1200" dirty="0">
                      <a:latin typeface="Calibri (Body)"/>
                    </a:rPr>
                    <a:t>Measuring the Weinberg angle</a:t>
                  </a:r>
                  <a:endParaRPr lang="ru-RU" sz="1700" kern="1200" dirty="0"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A222A72-CF8A-4A17-97FD-DFB511892C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472" y="2333311"/>
                  <a:ext cx="3950454" cy="1325563"/>
                </a:xfrm>
                <a:custGeom>
                  <a:avLst/>
                  <a:gdLst>
                    <a:gd name="connsiteX0" fmla="*/ 0 w 2617778"/>
                    <a:gd name="connsiteY0" fmla="*/ 0 h 1469947"/>
                    <a:gd name="connsiteX1" fmla="*/ 2617778 w 2617778"/>
                    <a:gd name="connsiteY1" fmla="*/ 0 h 1469947"/>
                    <a:gd name="connsiteX2" fmla="*/ 2617778 w 2617778"/>
                    <a:gd name="connsiteY2" fmla="*/ 1469947 h 1469947"/>
                    <a:gd name="connsiteX3" fmla="*/ 0 w 2617778"/>
                    <a:gd name="connsiteY3" fmla="*/ 1469947 h 1469947"/>
                    <a:gd name="connsiteX4" fmla="*/ 0 w 2617778"/>
                    <a:gd name="connsiteY4" fmla="*/ 0 h 146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1469947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1469947"/>
                      </a:lnTo>
                      <a:lnTo>
                        <a:pt x="0" y="1469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l="-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207919A-15FF-4E06-B86A-D956EB8EBD35}"/>
                    </a:ext>
                  </a:extLst>
                </p:cNvPr>
                <p:cNvSpPr/>
                <p:nvPr/>
              </p:nvSpPr>
              <p:spPr>
                <a:xfrm>
                  <a:off x="-53777" y="4085133"/>
                  <a:ext cx="4318646" cy="629194"/>
                </a:xfrm>
                <a:custGeom>
                  <a:avLst/>
                  <a:gdLst>
                    <a:gd name="connsiteX0" fmla="*/ 0 w 2617778"/>
                    <a:gd name="connsiteY0" fmla="*/ 0 h 855466"/>
                    <a:gd name="connsiteX1" fmla="*/ 2617778 w 2617778"/>
                    <a:gd name="connsiteY1" fmla="*/ 0 h 855466"/>
                    <a:gd name="connsiteX2" fmla="*/ 2617778 w 2617778"/>
                    <a:gd name="connsiteY2" fmla="*/ 855466 h 855466"/>
                    <a:gd name="connsiteX3" fmla="*/ 0 w 2617778"/>
                    <a:gd name="connsiteY3" fmla="*/ 855466 h 855466"/>
                    <a:gd name="connsiteX4" fmla="*/ 0 w 2617778"/>
                    <a:gd name="connsiteY4" fmla="*/ 0 h 85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855466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855466"/>
                      </a:lnTo>
                      <a:lnTo>
                        <a:pt x="0" y="855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5">
                    <a:hueOff val="-4505695"/>
                    <a:satOff val="-11613"/>
                    <a:lumOff val="-7843"/>
                    <a:alphaOff val="0"/>
                  </a:schemeClr>
                </a:lnRef>
                <a:fillRef idx="1">
                  <a:schemeClr val="accent5">
                    <a:hueOff val="-4505695"/>
                    <a:satOff val="-11613"/>
                    <a:lumOff val="-7843"/>
                    <a:alphaOff val="0"/>
                  </a:schemeClr>
                </a:fillRef>
                <a:effectRef idx="0">
                  <a:schemeClr val="accent5">
                    <a:hueOff val="-4505695"/>
                    <a:satOff val="-11613"/>
                    <a:lumOff val="-784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0904" tIns="69088" rIns="120904" bIns="69088" numCol="1" spcCol="1270" anchor="ctr" anchorCtr="0">
                  <a:noAutofit/>
                </a:bodyPr>
                <a:lstStyle/>
                <a:p>
                  <a:pPr marL="342900" lvl="0" indent="-342900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+mj-lt"/>
                    <a:buAutoNum type="arabicPeriod" startAt="3"/>
                  </a:pPr>
                  <a:r>
                    <a:rPr lang="en-US" kern="1200" dirty="0"/>
                    <a:t>Coherent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120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 kern="1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 kern="120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kern="120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120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i="1" kern="12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ru-RU" kern="1200" dirty="0"/>
                    <a:t> </a:t>
                  </a:r>
                  <a:r>
                    <a:rPr lang="en-US" kern="1200" dirty="0"/>
                    <a:t>pairs</a:t>
                  </a:r>
                  <a:endParaRPr lang="ru-RU" kern="1200" dirty="0"/>
                </a:p>
              </p:txBody>
            </p:sp>
          </mc:Choice>
          <mc:Fallback xmlns=""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207919A-15FF-4E06-B86A-D956EB8EBD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777" y="4085133"/>
                  <a:ext cx="4318646" cy="629194"/>
                </a:xfrm>
                <a:custGeom>
                  <a:avLst/>
                  <a:gdLst>
                    <a:gd name="connsiteX0" fmla="*/ 0 w 2617778"/>
                    <a:gd name="connsiteY0" fmla="*/ 0 h 855466"/>
                    <a:gd name="connsiteX1" fmla="*/ 2617778 w 2617778"/>
                    <a:gd name="connsiteY1" fmla="*/ 0 h 855466"/>
                    <a:gd name="connsiteX2" fmla="*/ 2617778 w 2617778"/>
                    <a:gd name="connsiteY2" fmla="*/ 855466 h 855466"/>
                    <a:gd name="connsiteX3" fmla="*/ 0 w 2617778"/>
                    <a:gd name="connsiteY3" fmla="*/ 855466 h 855466"/>
                    <a:gd name="connsiteX4" fmla="*/ 0 w 2617778"/>
                    <a:gd name="connsiteY4" fmla="*/ 0 h 85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7778" h="855466">
                      <a:moveTo>
                        <a:pt x="0" y="0"/>
                      </a:moveTo>
                      <a:lnTo>
                        <a:pt x="2617778" y="0"/>
                      </a:lnTo>
                      <a:lnTo>
                        <a:pt x="2617778" y="855466"/>
                      </a:lnTo>
                      <a:lnTo>
                        <a:pt x="0" y="855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42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006379-7043-47A6-A704-4733F007DEC5}"/>
                </a:ext>
              </a:extLst>
            </p:cNvPr>
            <p:cNvSpPr/>
            <p:nvPr/>
          </p:nvSpPr>
          <p:spPr>
            <a:xfrm>
              <a:off x="306355" y="4725375"/>
              <a:ext cx="3958513" cy="1325563"/>
            </a:xfrm>
            <a:custGeom>
              <a:avLst/>
              <a:gdLst>
                <a:gd name="connsiteX0" fmla="*/ 0 w 2617778"/>
                <a:gd name="connsiteY0" fmla="*/ 0 h 1469947"/>
                <a:gd name="connsiteX1" fmla="*/ 2617778 w 2617778"/>
                <a:gd name="connsiteY1" fmla="*/ 0 h 1469947"/>
                <a:gd name="connsiteX2" fmla="*/ 2617778 w 2617778"/>
                <a:gd name="connsiteY2" fmla="*/ 1469947 h 1469947"/>
                <a:gd name="connsiteX3" fmla="*/ 0 w 2617778"/>
                <a:gd name="connsiteY3" fmla="*/ 1469947 h 1469947"/>
                <a:gd name="connsiteX4" fmla="*/ 0 w 2617778"/>
                <a:gd name="connsiteY4" fmla="*/ 0 h 146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778" h="1469947">
                  <a:moveTo>
                    <a:pt x="0" y="0"/>
                  </a:moveTo>
                  <a:lnTo>
                    <a:pt x="2617778" y="0"/>
                  </a:lnTo>
                  <a:lnTo>
                    <a:pt x="2617778" y="1469947"/>
                  </a:lnTo>
                  <a:lnTo>
                    <a:pt x="0" y="14699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4493175"/>
                <a:satOff val="-15221"/>
                <a:lumOff val="-1952"/>
                <a:alphaOff val="0"/>
              </a:schemeClr>
            </a:lnRef>
            <a:fillRef idx="1">
              <a:schemeClr val="accent5">
                <a:tint val="40000"/>
                <a:alpha val="90000"/>
                <a:hueOff val="-4493175"/>
                <a:satOff val="-15221"/>
                <a:lumOff val="-1952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493175"/>
                <a:satOff val="-15221"/>
                <a:lumOff val="-195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kern="1200" dirty="0"/>
                <a:t>Measuring charm mixing and </a:t>
              </a:r>
              <a:r>
                <a:rPr lang="en-US" sz="1700" kern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𝒞𝒫</a:t>
              </a:r>
              <a:r>
                <a:rPr lang="en-US" sz="1700" kern="1200" dirty="0">
                  <a:latin typeface="Calibri (Body)"/>
                  <a:ea typeface="Cambria Math" panose="02040503050406030204" pitchFamily="18" charset="0"/>
                </a:rPr>
                <a:t> violation with unique techniques</a:t>
              </a:r>
              <a:endParaRPr lang="ru-RU" sz="1700" kern="1200" dirty="0">
                <a:latin typeface="Calibri (Body)"/>
              </a:endParaRPr>
            </a:p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kern="1200" dirty="0"/>
                <a:t>Measuring phases of the decay amplitudes</a:t>
              </a:r>
              <a:endParaRPr lang="ru-RU" sz="17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1D5642-5573-49A6-A9C3-365242530473}"/>
                </a:ext>
              </a:extLst>
            </p:cNvPr>
            <p:cNvSpPr/>
            <p:nvPr/>
          </p:nvSpPr>
          <p:spPr>
            <a:xfrm>
              <a:off x="4629249" y="4085132"/>
              <a:ext cx="4357677" cy="629201"/>
            </a:xfrm>
            <a:custGeom>
              <a:avLst/>
              <a:gdLst>
                <a:gd name="connsiteX0" fmla="*/ 0 w 2617778"/>
                <a:gd name="connsiteY0" fmla="*/ 0 h 855466"/>
                <a:gd name="connsiteX1" fmla="*/ 2617778 w 2617778"/>
                <a:gd name="connsiteY1" fmla="*/ 0 h 855466"/>
                <a:gd name="connsiteX2" fmla="*/ 2617778 w 2617778"/>
                <a:gd name="connsiteY2" fmla="*/ 855466 h 855466"/>
                <a:gd name="connsiteX3" fmla="*/ 0 w 2617778"/>
                <a:gd name="connsiteY3" fmla="*/ 855466 h 855466"/>
                <a:gd name="connsiteX4" fmla="*/ 0 w 2617778"/>
                <a:gd name="connsiteY4" fmla="*/ 0 h 85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778" h="855466">
                  <a:moveTo>
                    <a:pt x="0" y="0"/>
                  </a:moveTo>
                  <a:lnTo>
                    <a:pt x="2617778" y="0"/>
                  </a:lnTo>
                  <a:lnTo>
                    <a:pt x="2617778" y="855466"/>
                  </a:lnTo>
                  <a:lnTo>
                    <a:pt x="0" y="855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342900" lvl="0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 startAt="4"/>
              </a:pPr>
              <a:r>
                <a:rPr lang="en-US" kern="1200" dirty="0"/>
                <a:t>Full event reconstruction</a:t>
              </a:r>
              <a:endParaRPr lang="ru-RU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D7FD2-A309-4B74-A8AA-12E196B48A8D}"/>
                </a:ext>
              </a:extLst>
            </p:cNvPr>
            <p:cNvSpPr/>
            <p:nvPr/>
          </p:nvSpPr>
          <p:spPr>
            <a:xfrm>
              <a:off x="5048369" y="4721961"/>
              <a:ext cx="3938558" cy="1344217"/>
            </a:xfrm>
            <a:custGeom>
              <a:avLst/>
              <a:gdLst>
                <a:gd name="connsiteX0" fmla="*/ 0 w 2617778"/>
                <a:gd name="connsiteY0" fmla="*/ 0 h 1469947"/>
                <a:gd name="connsiteX1" fmla="*/ 2617778 w 2617778"/>
                <a:gd name="connsiteY1" fmla="*/ 0 h 1469947"/>
                <a:gd name="connsiteX2" fmla="*/ 2617778 w 2617778"/>
                <a:gd name="connsiteY2" fmla="*/ 1469947 h 1469947"/>
                <a:gd name="connsiteX3" fmla="*/ 0 w 2617778"/>
                <a:gd name="connsiteY3" fmla="*/ 1469947 h 1469947"/>
                <a:gd name="connsiteX4" fmla="*/ 0 w 2617778"/>
                <a:gd name="connsiteY4" fmla="*/ 0 h 146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778" h="1469947">
                  <a:moveTo>
                    <a:pt x="0" y="0"/>
                  </a:moveTo>
                  <a:lnTo>
                    <a:pt x="2617778" y="0"/>
                  </a:lnTo>
                  <a:lnTo>
                    <a:pt x="2617778" y="1469947"/>
                  </a:lnTo>
                  <a:lnTo>
                    <a:pt x="0" y="14699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lnRef>
            <a:fillRef idx="1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dirty="0"/>
                <a:t>Superior background suppression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en-US" sz="1700" kern="1200" dirty="0"/>
                <a:t>Measuring absolute branching fraction of charmed hadrons</a:t>
              </a:r>
              <a:endParaRPr lang="ru-RU" sz="1700" kern="120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0EE26-7E82-517D-8EE9-06E60EDE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95186-2C98-D85D-407E-7915ED6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F9C96-6898-8129-4DBF-1F977FFA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6801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DAE0-8AB7-144D-3A8A-4D64F736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71"/>
            <a:ext cx="10515600" cy="823912"/>
          </a:xfrm>
        </p:spPr>
        <p:txBody>
          <a:bodyPr/>
          <a:lstStyle/>
          <a:p>
            <a:r>
              <a:rPr lang="en-RU" dirty="0"/>
              <a:t>Aerogels with high optical density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DDB57-ABFE-0EB8-FBA8-DFDE0714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45307"/>
            <a:ext cx="5157787" cy="539523"/>
          </a:xfrm>
        </p:spPr>
        <p:txBody>
          <a:bodyPr anchor="ctr"/>
          <a:lstStyle/>
          <a:p>
            <a:pPr algn="ctr"/>
            <a:r>
              <a:rPr lang="en-RU" dirty="0"/>
              <a:t>Sintering approach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3C133-2C50-23ED-9D13-84CB8F3F6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772358"/>
            <a:ext cx="5183188" cy="485362"/>
          </a:xfrm>
        </p:spPr>
        <p:txBody>
          <a:bodyPr anchor="ctr"/>
          <a:lstStyle/>
          <a:p>
            <a:pPr algn="ctr"/>
            <a:r>
              <a:rPr lang="en-GB" dirty="0"/>
              <a:t>ZrO</a:t>
            </a:r>
            <a:r>
              <a:rPr lang="en-GB" baseline="-25000" dirty="0"/>
              <a:t>2</a:t>
            </a:r>
            <a:r>
              <a:rPr lang="en-GB" dirty="0"/>
              <a:t> addition approach</a:t>
            </a:r>
            <a:endParaRPr lang="en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7F469-28C2-9B16-DF52-859149E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57E81-440A-7D4A-5BBB-FCA4FF2D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1046" y="6395027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5B2468F3-A29C-B604-8102-6DF08F6B0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4409" y="4065328"/>
            <a:ext cx="3935118" cy="2672272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6497334-F630-0AE2-0273-B1D463E90A37}"/>
              </a:ext>
            </a:extLst>
          </p:cNvPr>
          <p:cNvGrpSpPr/>
          <p:nvPr/>
        </p:nvGrpSpPr>
        <p:grpSpPr>
          <a:xfrm>
            <a:off x="100934" y="1192633"/>
            <a:ext cx="4803574" cy="3086078"/>
            <a:chOff x="457194" y="1652176"/>
            <a:chExt cx="4803574" cy="30860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721C3F-3317-F6EC-16E0-C8A0FBCC39BD}"/>
                </a:ext>
              </a:extLst>
            </p:cNvPr>
            <p:cNvGrpSpPr/>
            <p:nvPr/>
          </p:nvGrpSpPr>
          <p:grpSpPr>
            <a:xfrm>
              <a:off x="457194" y="1652176"/>
              <a:ext cx="4803574" cy="3086078"/>
              <a:chOff x="4803563" y="1228879"/>
              <a:chExt cx="4198291" cy="2361539"/>
            </a:xfrm>
          </p:grpSpPr>
          <p:pic>
            <p:nvPicPr>
              <p:cNvPr id="14" name="Рисунок 10">
                <a:extLst>
                  <a:ext uri="{FF2B5EF4-FFF2-40B4-BE49-F238E27FC236}">
                    <a16:creationId xmlns:a16="http://schemas.microsoft.com/office/drawing/2014/main" id="{7A2810F6-04FE-ADFC-9E92-93EF1B6CA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3563" y="1228879"/>
                <a:ext cx="4198291" cy="2361539"/>
              </a:xfrm>
              <a:prstGeom prst="rect">
                <a:avLst/>
              </a:prstGeom>
            </p:spPr>
          </p:pic>
          <p:cxnSp>
            <p:nvCxnSpPr>
              <p:cNvPr id="15" name="Прямая со стрелкой 16">
                <a:extLst>
                  <a:ext uri="{FF2B5EF4-FFF2-40B4-BE49-F238E27FC236}">
                    <a16:creationId xmlns:a16="http://schemas.microsoft.com/office/drawing/2014/main" id="{7B58C10F-CB56-DBFD-FAD4-D64ABC8EC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0889" y="1345817"/>
                <a:ext cx="8467" cy="1888904"/>
              </a:xfrm>
              <a:prstGeom prst="straightConnector1">
                <a:avLst/>
              </a:prstGeom>
              <a:ln>
                <a:headEnd type="stealth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11136-A5D3-F9BE-6BE1-29440D138682}"/>
                  </a:ext>
                </a:extLst>
              </p:cNvPr>
              <p:cNvSpPr txBox="1"/>
              <p:nvPr/>
            </p:nvSpPr>
            <p:spPr>
              <a:xfrm rot="16200000">
                <a:off x="4801950" y="1945213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230 мм</a:t>
                </a:r>
              </a:p>
            </p:txBody>
          </p:sp>
          <p:cxnSp>
            <p:nvCxnSpPr>
              <p:cNvPr id="17" name="Прямая со стрелкой 27">
                <a:extLst>
                  <a:ext uri="{FF2B5EF4-FFF2-40B4-BE49-F238E27FC236}">
                    <a16:creationId xmlns:a16="http://schemas.microsoft.com/office/drawing/2014/main" id="{58F193E3-1939-C0C1-E658-CC47EB7FB8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30889" y="1345817"/>
                <a:ext cx="1809712" cy="0"/>
              </a:xfrm>
              <a:prstGeom prst="straightConnector1">
                <a:avLst/>
              </a:prstGeom>
              <a:ln>
                <a:headEnd type="stealth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C47C08-AB65-D834-9BFB-E08AF5F66790}"/>
                  </a:ext>
                </a:extLst>
              </p:cNvPr>
              <p:cNvSpPr txBox="1"/>
              <p:nvPr/>
            </p:nvSpPr>
            <p:spPr>
              <a:xfrm>
                <a:off x="5958116" y="1278684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230 мм</a:t>
                </a:r>
              </a:p>
            </p:txBody>
          </p:sp>
        </p:grp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9B4D724C-B46A-1A83-2286-EF6387E90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280522" y="1842460"/>
              <a:ext cx="720720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ru-RU" sz="1400" dirty="0"/>
                <a:t>n=1.05</a:t>
              </a:r>
              <a:endParaRPr lang="ru-RU" altLang="ru-RU" sz="1400" baseline="-25000" dirty="0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4D792C23-723D-63D7-F4B5-2D01EFBA5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601431" y="2212607"/>
              <a:ext cx="685078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ru-RU" sz="1400" dirty="0"/>
                <a:t>n=1.12</a:t>
              </a:r>
              <a:endParaRPr lang="ru-RU" altLang="ru-RU" sz="1400" baseline="-25000" dirty="0"/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5775981D-224E-BE3E-2F1C-53F4A1176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943970" y="2564001"/>
              <a:ext cx="596769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ru-RU" sz="1400" dirty="0"/>
                <a:t>n=1.2</a:t>
              </a:r>
              <a:endParaRPr lang="ru-RU" altLang="ru-RU" sz="1400" baseline="-25000" dirty="0"/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73543B84-6C45-C844-7638-8AF905536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4324892" y="2959404"/>
              <a:ext cx="682126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ru-RU" sz="1400" dirty="0"/>
                <a:t>n=1.25</a:t>
              </a:r>
              <a:endParaRPr lang="ru-RU" altLang="ru-RU" sz="1400" baseline="-25000" dirty="0"/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6C66F5FA-B2AF-263B-D3D4-E4EA42A6C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736554" y="4359932"/>
              <a:ext cx="682127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ru-RU" sz="1400" dirty="0"/>
                <a:t>n=1.13   </a:t>
              </a:r>
              <a:endParaRPr lang="ru-RU" altLang="ru-RU" sz="1400" baseline="-25000" dirty="0"/>
            </a:p>
          </p:txBody>
        </p:sp>
      </p:grpSp>
      <p:sp>
        <p:nvSpPr>
          <p:cNvPr id="28" name="Right Arrow Callout 27">
            <a:extLst>
              <a:ext uri="{FF2B5EF4-FFF2-40B4-BE49-F238E27FC236}">
                <a16:creationId xmlns:a16="http://schemas.microsoft.com/office/drawing/2014/main" id="{5F393479-28D2-43BE-5CA7-C467C6F6CED7}"/>
              </a:ext>
            </a:extLst>
          </p:cNvPr>
          <p:cNvSpPr/>
          <p:nvPr/>
        </p:nvSpPr>
        <p:spPr>
          <a:xfrm>
            <a:off x="64716" y="5380415"/>
            <a:ext cx="1704375" cy="627730"/>
          </a:xfrm>
          <a:prstGeom prst="rightArrowCallout">
            <a:avLst>
              <a:gd name="adj1" fmla="val 13649"/>
              <a:gd name="adj2" fmla="val 19325"/>
              <a:gd name="adj3" fmla="val 17433"/>
              <a:gd name="adj4" fmla="val 90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main flaw</a:t>
            </a:r>
          </a:p>
          <a:p>
            <a:r>
              <a:rPr lang="en-US" sz="1600" dirty="0"/>
              <a:t>of this approach</a:t>
            </a:r>
            <a:endParaRPr lang="en-RU" sz="1600" dirty="0"/>
          </a:p>
        </p:txBody>
      </p:sp>
      <p:pic>
        <p:nvPicPr>
          <p:cNvPr id="29" name="Рисунок 15">
            <a:extLst>
              <a:ext uri="{FF2B5EF4-FFF2-40B4-BE49-F238E27FC236}">
                <a16:creationId xmlns:a16="http://schemas.microsoft.com/office/drawing/2014/main" id="{925368F7-76AC-0CD8-6151-A88D8DDFD8A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377" y="1170345"/>
            <a:ext cx="5183188" cy="30493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B6874E-9C7C-1D96-D6D1-D5FE239EF203}"/>
              </a:ext>
            </a:extLst>
          </p:cNvPr>
          <p:cNvSpPr txBox="1"/>
          <p:nvPr/>
        </p:nvSpPr>
        <p:spPr>
          <a:xfrm rot="16200000">
            <a:off x="4461530" y="2460823"/>
            <a:ext cx="17794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RU" sz="1600" dirty="0"/>
              <a:t>L</a:t>
            </a:r>
            <a:r>
              <a:rPr lang="en-RU" sz="1600" baseline="-25000" dirty="0"/>
              <a:t>sc</a:t>
            </a:r>
            <a:r>
              <a:rPr lang="en-RU" sz="1600" dirty="0"/>
              <a:t>(400nm)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EA10A-5069-78D8-A88E-D44A5BBC95A4}"/>
              </a:ext>
            </a:extLst>
          </p:cNvPr>
          <p:cNvSpPr txBox="1"/>
          <p:nvPr/>
        </p:nvSpPr>
        <p:spPr>
          <a:xfrm>
            <a:off x="7092236" y="4089103"/>
            <a:ext cx="15132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RU" sz="1600" dirty="0"/>
              <a:t>Refractive index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DC50E1-D95F-103F-8981-65BB8EF1FE7E}"/>
              </a:ext>
            </a:extLst>
          </p:cNvPr>
          <p:cNvGrpSpPr/>
          <p:nvPr/>
        </p:nvGrpSpPr>
        <p:grpSpPr>
          <a:xfrm>
            <a:off x="9980172" y="1458084"/>
            <a:ext cx="2110894" cy="2060797"/>
            <a:chOff x="9980172" y="1458084"/>
            <a:chExt cx="2110894" cy="2060797"/>
          </a:xfrm>
        </p:grpSpPr>
        <p:pic>
          <p:nvPicPr>
            <p:cNvPr id="31" name="Рисунок 28">
              <a:extLst>
                <a:ext uri="{FF2B5EF4-FFF2-40B4-BE49-F238E27FC236}">
                  <a16:creationId xmlns:a16="http://schemas.microsoft.com/office/drawing/2014/main" id="{F760F660-C2DC-FB01-D7F5-604824177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80172" y="1458084"/>
              <a:ext cx="2110894" cy="201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52A6A4-8FEC-844C-BC09-400E06A5D5EF}"/>
                </a:ext>
              </a:extLst>
            </p:cNvPr>
            <p:cNvSpPr txBox="1"/>
            <p:nvPr/>
          </p:nvSpPr>
          <p:spPr>
            <a:xfrm>
              <a:off x="10219959" y="2934106"/>
              <a:ext cx="17738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RU" sz="1600" dirty="0"/>
                <a:t>The first sample of </a:t>
              </a:r>
            </a:p>
            <a:p>
              <a:pPr algn="ctr"/>
              <a:r>
                <a:rPr lang="en-RU" sz="1600" dirty="0"/>
                <a:t>SiO</a:t>
              </a:r>
              <a:r>
                <a:rPr lang="en-RU" sz="1600" baseline="-25000" dirty="0"/>
                <a:t>2</a:t>
              </a:r>
              <a:r>
                <a:rPr lang="en-RU" sz="1600" dirty="0"/>
                <a:t>–ZrO</a:t>
              </a:r>
              <a:r>
                <a:rPr lang="en-RU" sz="1600" baseline="-25000" dirty="0"/>
                <a:t>2</a:t>
              </a:r>
              <a:r>
                <a:rPr lang="en-RU" sz="1600" dirty="0"/>
                <a:t> aerogel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A944FEF-976C-F8EE-2BE4-5A19185C250D}"/>
              </a:ext>
            </a:extLst>
          </p:cNvPr>
          <p:cNvSpPr txBox="1"/>
          <p:nvPr/>
        </p:nvSpPr>
        <p:spPr>
          <a:xfrm>
            <a:off x="5463657" y="4506285"/>
            <a:ext cx="653012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RU" dirty="0"/>
              <a:t>The addition of small amount (</a:t>
            </a:r>
            <a:r>
              <a:rPr lang="en-RU" dirty="0">
                <a:solidFill>
                  <a:srgbClr val="C00000"/>
                </a:solidFill>
              </a:rPr>
              <a:t>0.03÷0.06 mol</a:t>
            </a:r>
            <a:r>
              <a:rPr lang="en-RU" dirty="0"/>
              <a:t>) of </a:t>
            </a:r>
            <a:r>
              <a:rPr lang="en-RU" dirty="0">
                <a:solidFill>
                  <a:srgbClr val="C00000"/>
                </a:solidFill>
              </a:rPr>
              <a:t>ZrO</a:t>
            </a:r>
            <a:r>
              <a:rPr lang="en-RU" baseline="-25000" dirty="0">
                <a:solidFill>
                  <a:srgbClr val="C00000"/>
                </a:solidFill>
              </a:rPr>
              <a:t>2</a:t>
            </a:r>
            <a:r>
              <a:rPr lang="en-RU" baseline="-25000" dirty="0"/>
              <a:t> </a:t>
            </a:r>
            <a:r>
              <a:rPr lang="en-RU" dirty="0"/>
              <a:t>in SiO</a:t>
            </a:r>
            <a:r>
              <a:rPr lang="en-RU" baseline="-25000" dirty="0"/>
              <a:t>2</a:t>
            </a:r>
            <a:r>
              <a:rPr lang="en-RU" dirty="0"/>
              <a:t> based aerogel alow us to produce highly transperant aerogels with high optical density: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RU" dirty="0"/>
              <a:t>Refractive index </a:t>
            </a:r>
            <a:r>
              <a:rPr lang="en-RU" dirty="0">
                <a:solidFill>
                  <a:srgbClr val="C00000"/>
                </a:solidFill>
              </a:rPr>
              <a:t>up to n=1.12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Rayleigh</a:t>
            </a:r>
            <a:r>
              <a:rPr lang="en-RU" dirty="0"/>
              <a:t> light scattering length L</a:t>
            </a:r>
            <a:r>
              <a:rPr lang="en-RU" baseline="-25000" dirty="0"/>
              <a:t>sc</a:t>
            </a:r>
            <a:r>
              <a:rPr lang="en-RU" dirty="0"/>
              <a:t>(400nm) </a:t>
            </a:r>
            <a:r>
              <a:rPr lang="en-RU" dirty="0">
                <a:solidFill>
                  <a:srgbClr val="C00000"/>
                </a:solidFill>
              </a:rPr>
              <a:t>up to 30 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5520-F316-1F0C-9A17-E4D37D96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337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D93316A-DE59-3D69-78EB-97A67212A108}"/>
              </a:ext>
            </a:extLst>
          </p:cNvPr>
          <p:cNvGrpSpPr/>
          <p:nvPr/>
        </p:nvGrpSpPr>
        <p:grpSpPr>
          <a:xfrm>
            <a:off x="6807936" y="820150"/>
            <a:ext cx="5232622" cy="1968968"/>
            <a:chOff x="6807936" y="820150"/>
            <a:chExt cx="5232622" cy="19689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9D9469-1E28-7CD3-D41A-60892F7CF0E0}"/>
                </a:ext>
              </a:extLst>
            </p:cNvPr>
            <p:cNvGrpSpPr/>
            <p:nvPr/>
          </p:nvGrpSpPr>
          <p:grpSpPr>
            <a:xfrm>
              <a:off x="6807936" y="820150"/>
              <a:ext cx="5232622" cy="1968968"/>
              <a:chOff x="6807936" y="820150"/>
              <a:chExt cx="5232622" cy="196896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9BFF3D-C652-955B-B9EE-EFF263E3F151}"/>
                  </a:ext>
                </a:extLst>
              </p:cNvPr>
              <p:cNvGrpSpPr/>
              <p:nvPr/>
            </p:nvGrpSpPr>
            <p:grpSpPr>
              <a:xfrm>
                <a:off x="6807936" y="820150"/>
                <a:ext cx="5232622" cy="1968968"/>
                <a:chOff x="1173693" y="3359853"/>
                <a:chExt cx="10515600" cy="3361813"/>
              </a:xfrm>
            </p:grpSpPr>
            <p:pic>
              <p:nvPicPr>
                <p:cNvPr id="13" name="Picture 12" descr="A screenshot of a video game&#10;&#10;Description automatically generated">
                  <a:extLst>
                    <a:ext uri="{FF2B5EF4-FFF2-40B4-BE49-F238E27FC236}">
                      <a16:creationId xmlns:a16="http://schemas.microsoft.com/office/drawing/2014/main" id="{1EBA9598-C1B0-797D-A186-49574A732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73693" y="3359853"/>
                  <a:ext cx="10515600" cy="297942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1DB192E-928E-C34B-C6E7-9A5E7C4603C8}"/>
                    </a:ext>
                  </a:extLst>
                </p:cNvPr>
                <p:cNvSpPr txBox="1"/>
                <p:nvPr/>
              </p:nvSpPr>
              <p:spPr>
                <a:xfrm>
                  <a:off x="4575694" y="4890421"/>
                  <a:ext cx="2436476" cy="764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  GEM2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37CFC58-0980-27DF-BE64-2DEEF203F5E7}"/>
                    </a:ext>
                  </a:extLst>
                </p:cNvPr>
                <p:cNvSpPr txBox="1"/>
                <p:nvPr/>
              </p:nvSpPr>
              <p:spPr>
                <a:xfrm>
                  <a:off x="8486876" y="3820093"/>
                  <a:ext cx="1724844" cy="6305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GEM3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EF83B2-E41E-ABB9-C7F9-5B9FBCDD7CFF}"/>
                    </a:ext>
                  </a:extLst>
                </p:cNvPr>
                <p:cNvSpPr txBox="1"/>
                <p:nvPr/>
              </p:nvSpPr>
              <p:spPr>
                <a:xfrm>
                  <a:off x="1173693" y="5956881"/>
                  <a:ext cx="2514600" cy="7647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RU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  GEM1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076C68-56FD-9BDB-725D-333FF67850A1}"/>
                  </a:ext>
                </a:extLst>
              </p:cNvPr>
              <p:cNvSpPr txBox="1"/>
              <p:nvPr/>
            </p:nvSpPr>
            <p:spPr>
              <a:xfrm>
                <a:off x="10580915" y="2071998"/>
                <a:ext cx="13400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GEM1–</a:t>
                </a:r>
                <a:r>
                  <a:rPr lang="en-RU" sz="1400" dirty="0"/>
                  <a:t>GEM2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4EEFDC-CBC5-997C-FA1F-6AE6EFD1A9EC}"/>
                  </a:ext>
                </a:extLst>
              </p:cNvPr>
              <p:cNvSpPr txBox="1"/>
              <p:nvPr/>
            </p:nvSpPr>
            <p:spPr>
              <a:xfrm>
                <a:off x="10341428" y="2344965"/>
                <a:ext cx="1699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r>
                  <a:rPr lang="en-US" sz="1400" dirty="0"/>
                  <a:t>GEM1–</a:t>
                </a:r>
                <a:r>
                  <a:rPr lang="en-RU" sz="1400" dirty="0"/>
                  <a:t>GEM2–GEM3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86AA9B-3664-1863-8CAB-099709BB49BF}"/>
                </a:ext>
              </a:extLst>
            </p:cNvPr>
            <p:cNvSpPr txBox="1"/>
            <p:nvPr/>
          </p:nvSpPr>
          <p:spPr>
            <a:xfrm>
              <a:off x="8478340" y="2091024"/>
              <a:ext cx="35083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i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lang="en-RU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82A23B-341F-AA4C-993F-1625FA8C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0" y="140309"/>
            <a:ext cx="9464040" cy="588941"/>
          </a:xfrm>
        </p:spPr>
        <p:txBody>
          <a:bodyPr>
            <a:normAutofit fontScale="90000"/>
          </a:bodyPr>
          <a:lstStyle/>
          <a:p>
            <a:pPr algn="ctr"/>
            <a:r>
              <a:rPr lang="en-RU" dirty="0"/>
              <a:t>Beam tests with FARICH in</a:t>
            </a:r>
            <a:r>
              <a:rPr lang="ru-RU" dirty="0"/>
              <a:t> </a:t>
            </a:r>
            <a:r>
              <a:rPr lang="en-RU" dirty="0"/>
              <a:t>2021-2022 at BINP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E0381E-5604-4047-AFC4-F885DAF0C1C1}"/>
              </a:ext>
            </a:extLst>
          </p:cNvPr>
          <p:cNvGrpSpPr/>
          <p:nvPr/>
        </p:nvGrpSpPr>
        <p:grpSpPr>
          <a:xfrm>
            <a:off x="205352" y="729250"/>
            <a:ext cx="6566959" cy="6020264"/>
            <a:chOff x="205352" y="899728"/>
            <a:chExt cx="6566959" cy="6020264"/>
          </a:xfrm>
        </p:grpSpPr>
        <p:pic>
          <p:nvPicPr>
            <p:cNvPr id="10" name="Рисунок 6">
              <a:extLst>
                <a:ext uri="{FF2B5EF4-FFF2-40B4-BE49-F238E27FC236}">
                  <a16:creationId xmlns:a16="http://schemas.microsoft.com/office/drawing/2014/main" id="{761510A7-AB9A-DC48-BCBB-B083837BD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963" y="2706620"/>
              <a:ext cx="6106333" cy="42133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511E6E-CD3D-974D-9E35-77A58FB9119F}"/>
                </a:ext>
              </a:extLst>
            </p:cNvPr>
            <p:cNvSpPr txBox="1"/>
            <p:nvPr/>
          </p:nvSpPr>
          <p:spPr>
            <a:xfrm>
              <a:off x="205352" y="899728"/>
              <a:ext cx="6566959" cy="23083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57176" indent="-257176">
                <a:buFont typeface="Arial" panose="020B0604020202020204" pitchFamily="34" charset="0"/>
                <a:buChar char="•"/>
              </a:pPr>
              <a:r>
                <a:rPr lang="en-RU" sz="1600" dirty="0"/>
                <a:t>Electrons with E=</a:t>
              </a:r>
              <a:r>
                <a:rPr lang="en-US" sz="1600" dirty="0"/>
                <a:t>2</a:t>
              </a:r>
              <a:r>
                <a:rPr lang="en-RU" sz="1600" dirty="0"/>
                <a:t> GeV are used</a:t>
              </a:r>
            </a:p>
            <a:p>
              <a:pPr marL="257176" indent="-257176">
                <a:buFont typeface="Arial" panose="020B0604020202020204" pitchFamily="34" charset="0"/>
                <a:buChar char="•"/>
              </a:pPr>
              <a:r>
                <a:rPr lang="en-RU" sz="1600" dirty="0"/>
                <a:t>4 MaPMTs (H12700 from Hamamatsu with pixel 6x6 mm) were used with different masks to reduce effective pixel size:</a:t>
              </a:r>
            </a:p>
            <a:p>
              <a:pPr marL="714376" lvl="1" indent="-257176">
                <a:buFont typeface="Arial" panose="020B0604020202020204" pitchFamily="34" charset="0"/>
                <a:buChar char="•"/>
              </a:pPr>
              <a:r>
                <a:rPr lang="en-GB" sz="1600" dirty="0" err="1"/>
                <a:t>Ø</a:t>
              </a:r>
              <a:r>
                <a:rPr lang="en-RU" sz="1600" dirty="0"/>
                <a:t>1 mm to investigate contribution from aerogel itself</a:t>
              </a:r>
            </a:p>
            <a:p>
              <a:pPr marL="714376" lvl="1" indent="-257176">
                <a:buFont typeface="Arial" panose="020B0604020202020204" pitchFamily="34" charset="0"/>
                <a:buChar char="•"/>
              </a:pPr>
              <a:r>
                <a:rPr lang="en-RU" sz="1600" dirty="0"/>
                <a:t>3x3 mm to measure realistic Single Photon Resoulution (SPR)</a:t>
              </a:r>
            </a:p>
            <a:p>
              <a:pPr marL="257176" indent="-257176">
                <a:buFont typeface="Arial" panose="020B0604020202020204" pitchFamily="34" charset="0"/>
                <a:buChar char="•"/>
              </a:pPr>
              <a:r>
                <a:rPr lang="en-RU" sz="1600" dirty="0">
                  <a:solidFill>
                    <a:schemeClr val="accent1"/>
                  </a:solidFill>
                </a:rPr>
                <a:t>Three GEMs are used at beamline:</a:t>
              </a:r>
            </a:p>
            <a:p>
              <a:pPr marL="668656" lvl="1" indent="-257176">
                <a:buFont typeface="Wingdings" pitchFamily="2" charset="2"/>
                <a:buChar char="ü"/>
              </a:pPr>
              <a:r>
                <a:rPr lang="en-RU" sz="1600" dirty="0">
                  <a:solidFill>
                    <a:schemeClr val="accent1"/>
                  </a:solidFill>
                </a:rPr>
                <a:t>Two before aerogel sample and one behind </a:t>
              </a:r>
            </a:p>
            <a:p>
              <a:pPr marL="668656" lvl="1" indent="-257176">
                <a:buFont typeface="Wingdings" pitchFamily="2" charset="2"/>
                <a:buChar char="ü"/>
              </a:pPr>
              <a:r>
                <a:rPr lang="en-RU" sz="1600" dirty="0">
                  <a:solidFill>
                    <a:schemeClr val="accent1"/>
                  </a:solidFill>
                </a:rPr>
                <a:t>It alows us to restore Chernekov angle for each detected photon and mitigate multiple scattering affects at beam-line.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5AFAB-05B3-D436-3692-C79C3BE8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7" y="6379128"/>
            <a:ext cx="1173480" cy="365125"/>
          </a:xfrm>
        </p:spPr>
        <p:txBody>
          <a:bodyPr/>
          <a:lstStyle/>
          <a:p>
            <a:r>
              <a:rPr lang="ru-RU"/>
              <a:t>05.09.2023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BCF5-943E-857E-79E4-D43A9050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844" y="6384389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B5FE0-D226-CFAF-2585-167FA4FF6AFC}"/>
              </a:ext>
            </a:extLst>
          </p:cNvPr>
          <p:cNvGrpSpPr/>
          <p:nvPr/>
        </p:nvGrpSpPr>
        <p:grpSpPr>
          <a:xfrm>
            <a:off x="6508467" y="3083624"/>
            <a:ext cx="2888078" cy="1948058"/>
            <a:chOff x="6508467" y="3083624"/>
            <a:chExt cx="2888078" cy="194805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8A5F635-0319-6038-2021-1782B03389B5}"/>
                </a:ext>
              </a:extLst>
            </p:cNvPr>
            <p:cNvGrpSpPr/>
            <p:nvPr/>
          </p:nvGrpSpPr>
          <p:grpSpPr>
            <a:xfrm>
              <a:off x="6508467" y="3083624"/>
              <a:ext cx="2888078" cy="1948058"/>
              <a:chOff x="6508467" y="3083624"/>
              <a:chExt cx="2888078" cy="194805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17FBB4B-C228-5303-1C21-47955D758700}"/>
                  </a:ext>
                </a:extLst>
              </p:cNvPr>
              <p:cNvGrpSpPr/>
              <p:nvPr/>
            </p:nvGrpSpPr>
            <p:grpSpPr>
              <a:xfrm>
                <a:off x="6508467" y="3083624"/>
                <a:ext cx="2888078" cy="1948058"/>
                <a:chOff x="8276311" y="3146907"/>
                <a:chExt cx="2888078" cy="1948058"/>
              </a:xfrm>
            </p:grpSpPr>
            <p:pic>
              <p:nvPicPr>
                <p:cNvPr id="23" name="Рисунок 21">
                  <a:extLst>
                    <a:ext uri="{FF2B5EF4-FFF2-40B4-BE49-F238E27FC236}">
                      <a16:creationId xmlns:a16="http://schemas.microsoft.com/office/drawing/2014/main" id="{75F7D8F2-EED7-2490-B6E4-D5DCB87783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3360" y="3146909"/>
                  <a:ext cx="2301029" cy="1948056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ED5BB5-E46C-E8B1-41C6-BA1D285EBB2B}"/>
                    </a:ext>
                  </a:extLst>
                </p:cNvPr>
                <p:cNvSpPr/>
                <p:nvPr/>
              </p:nvSpPr>
              <p:spPr>
                <a:xfrm>
                  <a:off x="8612564" y="3700818"/>
                  <a:ext cx="293930" cy="9422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/>
                </a:p>
              </p:txBody>
            </p:sp>
            <p:sp>
              <p:nvSpPr>
                <p:cNvPr id="29" name="Diagonal Stripe 28">
                  <a:extLst>
                    <a:ext uri="{FF2B5EF4-FFF2-40B4-BE49-F238E27FC236}">
                      <a16:creationId xmlns:a16="http://schemas.microsoft.com/office/drawing/2014/main" id="{10730B05-BE90-4C80-F16E-0D5FB361884E}"/>
                    </a:ext>
                  </a:extLst>
                </p:cNvPr>
                <p:cNvSpPr/>
                <p:nvPr/>
              </p:nvSpPr>
              <p:spPr>
                <a:xfrm rot="5400000">
                  <a:off x="9194682" y="3599160"/>
                  <a:ext cx="969787" cy="2011681"/>
                </a:xfrm>
                <a:prstGeom prst="diagStripe">
                  <a:avLst>
                    <a:gd name="adj" fmla="val 8727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Diagonal Stripe 29">
                  <a:extLst>
                    <a:ext uri="{FF2B5EF4-FFF2-40B4-BE49-F238E27FC236}">
                      <a16:creationId xmlns:a16="http://schemas.microsoft.com/office/drawing/2014/main" id="{6B32D5F0-7F09-AC5C-DB8E-9FBD26F2DB97}"/>
                    </a:ext>
                  </a:extLst>
                </p:cNvPr>
                <p:cNvSpPr/>
                <p:nvPr/>
              </p:nvSpPr>
              <p:spPr>
                <a:xfrm rot="10800000">
                  <a:off x="8673731" y="3146907"/>
                  <a:ext cx="2011683" cy="963053"/>
                </a:xfrm>
                <a:prstGeom prst="diagStripe">
                  <a:avLst>
                    <a:gd name="adj" fmla="val 8727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CFD5690-6BBA-EC32-9DF5-3EFC8AD5D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276311" y="4120106"/>
                  <a:ext cx="2861951" cy="83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6D715-0BD9-23D3-BAAA-218B73AED090}"/>
                  </a:ext>
                </a:extLst>
              </p:cNvPr>
              <p:cNvSpPr txBox="1"/>
              <p:nvPr/>
            </p:nvSpPr>
            <p:spPr>
              <a:xfrm rot="16200000">
                <a:off x="8245370" y="3796438"/>
                <a:ext cx="1642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Photon   detector</a:t>
                </a:r>
                <a:endParaRPr lang="en-RU" sz="1600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0024A7-394B-DEC2-C8DF-5CFA25EEC021}"/>
                </a:ext>
              </a:extLst>
            </p:cNvPr>
            <p:cNvSpPr txBox="1"/>
            <p:nvPr/>
          </p:nvSpPr>
          <p:spPr>
            <a:xfrm rot="16200000">
              <a:off x="6452525" y="3930383"/>
              <a:ext cx="964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>
                  <a:solidFill>
                    <a:schemeClr val="bg1"/>
                  </a:solidFill>
                </a:rPr>
                <a:t>ZrO</a:t>
              </a:r>
              <a:r>
                <a:rPr lang="en-RU" sz="1200" baseline="-25000" dirty="0">
                  <a:solidFill>
                    <a:schemeClr val="bg1"/>
                  </a:solidFill>
                </a:rPr>
                <a:t>2</a:t>
              </a:r>
              <a:r>
                <a:rPr lang="en-RU" sz="1200" dirty="0">
                  <a:solidFill>
                    <a:schemeClr val="bg1"/>
                  </a:solidFill>
                </a:rPr>
                <a:t> aerogel</a:t>
              </a:r>
            </a:p>
          </p:txBody>
        </p:sp>
      </p:grp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8C8FA457-D1E3-62CC-7E5E-1DC59C8A99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86837" y="1693239"/>
            <a:ext cx="2325160" cy="4533449"/>
          </a:xfrm>
          <a:prstGeom prst="rect">
            <a:avLst/>
          </a:prstGeom>
        </p:spPr>
      </p:pic>
      <p:sp>
        <p:nvSpPr>
          <p:cNvPr id="14" name="Left Arrow Callout 13">
            <a:extLst>
              <a:ext uri="{FF2B5EF4-FFF2-40B4-BE49-F238E27FC236}">
                <a16:creationId xmlns:a16="http://schemas.microsoft.com/office/drawing/2014/main" id="{6152E557-9D54-3D49-9A48-68479324066B}"/>
              </a:ext>
            </a:extLst>
          </p:cNvPr>
          <p:cNvSpPr/>
          <p:nvPr/>
        </p:nvSpPr>
        <p:spPr>
          <a:xfrm>
            <a:off x="6457049" y="6147604"/>
            <a:ext cx="3627477" cy="294255"/>
          </a:xfrm>
          <a:prstGeom prst="leftArrowCallout">
            <a:avLst>
              <a:gd name="adj1" fmla="val 22478"/>
              <a:gd name="adj2" fmla="val 19075"/>
              <a:gd name="adj3" fmla="val 18220"/>
              <a:gd name="adj4" fmla="val 96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G N Abramov et al 2014 JINST </a:t>
            </a:r>
            <a:r>
              <a:rPr lang="en-GB" sz="1600" b="1" i="1" dirty="0"/>
              <a:t>9 </a:t>
            </a:r>
            <a:r>
              <a:rPr lang="en-GB" sz="1600" i="1" dirty="0"/>
              <a:t>C08022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24E4A-2F50-988A-A32C-D0D99562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425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64774BDA-AD79-3E27-6CC2-3E017848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2619" y="1265692"/>
            <a:ext cx="2773690" cy="5407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D9FD0F-C0D7-1B5E-9065-AF97923E5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0" r="-1"/>
          <a:stretch/>
        </p:blipFill>
        <p:spPr>
          <a:xfrm>
            <a:off x="3079983" y="1380064"/>
            <a:ext cx="3095358" cy="29587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1BC342-90EF-C8B9-A590-E8D91284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80"/>
          <a:stretch/>
        </p:blipFill>
        <p:spPr>
          <a:xfrm>
            <a:off x="5906644" y="1828362"/>
            <a:ext cx="2657165" cy="1810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0FE38-7474-1E4E-97ED-91FE1FBB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51"/>
            <a:ext cx="10515600" cy="773908"/>
          </a:xfrm>
        </p:spPr>
        <p:txBody>
          <a:bodyPr/>
          <a:lstStyle/>
          <a:p>
            <a:pPr algn="ctr"/>
            <a:r>
              <a:rPr lang="en-RU" dirty="0"/>
              <a:t>G4 simulation vs beam test results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428C23-15D2-56C7-9FE9-3667146B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897" y="768790"/>
            <a:ext cx="2309812" cy="506767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fontScale="92500"/>
          </a:bodyPr>
          <a:lstStyle/>
          <a:p>
            <a:r>
              <a:rPr lang="en-US" dirty="0" err="1"/>
              <a:t>TBeam</a:t>
            </a:r>
            <a:r>
              <a:rPr lang="en-US" dirty="0"/>
              <a:t> results</a:t>
            </a:r>
            <a:endParaRPr lang="en-R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9DB30-1E82-3E52-74DC-B99C77943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46492" y="1321596"/>
            <a:ext cx="2602360" cy="5060525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89772-C582-C4BA-79A9-7D373FAA7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23218" y="842815"/>
            <a:ext cx="2743201" cy="50676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92500"/>
          </a:bodyPr>
          <a:lstStyle/>
          <a:p>
            <a:pPr algn="ctr"/>
            <a:r>
              <a:rPr lang="en-RU" dirty="0"/>
              <a:t>G4 simulation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94FE-6C11-597A-CC31-0C59DC8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D7B3-403B-E06B-ED6A-13F85857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191BF95-4E97-ACA0-5636-85DB42696561}"/>
              </a:ext>
            </a:extLst>
          </p:cNvPr>
          <p:cNvSpPr txBox="1">
            <a:spLocks/>
          </p:cNvSpPr>
          <p:nvPr/>
        </p:nvSpPr>
        <p:spPr>
          <a:xfrm>
            <a:off x="3411070" y="786389"/>
            <a:ext cx="4758758" cy="574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Optical parameters for G4 </a:t>
            </a:r>
            <a:r>
              <a:rPr lang="en-US" dirty="0" err="1"/>
              <a:t>simultion</a:t>
            </a:r>
            <a:endParaRPr lang="en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F23FA-8C2F-D515-24BC-F332E842C7B1}"/>
              </a:ext>
            </a:extLst>
          </p:cNvPr>
          <p:cNvSpPr txBox="1"/>
          <p:nvPr/>
        </p:nvSpPr>
        <p:spPr>
          <a:xfrm>
            <a:off x="4977851" y="4273374"/>
            <a:ext cx="31755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sz="1600" dirty="0"/>
              <a:t>PDE for H12700 from data-sheet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sz="1600" dirty="0"/>
              <a:t>Pixel 3x3 mm with pitch 6mm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Focal d</a:t>
            </a:r>
            <a:r>
              <a:rPr lang="en-RU" sz="1600" dirty="0"/>
              <a:t>istance L=172 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9F8A7-6937-E2CF-B402-986DF31BDD96}"/>
              </a:ext>
            </a:extLst>
          </p:cNvPr>
          <p:cNvSpPr txBox="1"/>
          <p:nvPr/>
        </p:nvSpPr>
        <p:spPr>
          <a:xfrm>
            <a:off x="3124832" y="5328300"/>
            <a:ext cx="510409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RU" sz="1600" dirty="0"/>
              <a:t>The main difference between G4sim and TBeam is a photon small angle scattering effect on aerogel surfaces and inside. These effects have not implemented in G4sim yet.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AAC28-E535-FD45-1490-5E80A0D6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499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838AA5-DEEA-844F-B7D7-C04A342826DE}"/>
              </a:ext>
            </a:extLst>
          </p:cNvPr>
          <p:cNvGrpSpPr/>
          <p:nvPr/>
        </p:nvGrpSpPr>
        <p:grpSpPr>
          <a:xfrm>
            <a:off x="7330320" y="901847"/>
            <a:ext cx="4369457" cy="5145464"/>
            <a:chOff x="7196000" y="1320882"/>
            <a:chExt cx="4419947" cy="569715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20" name="Рисунок 10">
              <a:extLst>
                <a:ext uri="{FF2B5EF4-FFF2-40B4-BE49-F238E27FC236}">
                  <a16:creationId xmlns:a16="http://schemas.microsoft.com/office/drawing/2014/main" id="{16E7B983-148B-754F-A60B-07770A217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2037" y="1320882"/>
              <a:ext cx="3806109" cy="3547254"/>
            </a:xfrm>
            <a:prstGeom prst="rect">
              <a:avLst/>
            </a:prstGeom>
            <a:grp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3">
                  <a:extLst>
                    <a:ext uri="{FF2B5EF4-FFF2-40B4-BE49-F238E27FC236}">
                      <a16:creationId xmlns:a16="http://schemas.microsoft.com/office/drawing/2014/main" id="{10689146-3757-374D-A31C-396387213745}"/>
                    </a:ext>
                  </a:extLst>
                </p:cNvPr>
                <p:cNvSpPr/>
                <p:nvPr/>
              </p:nvSpPr>
              <p:spPr>
                <a:xfrm>
                  <a:off x="7196000" y="5245999"/>
                  <a:ext cx="4419947" cy="17720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214313" indent="-214313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Proximity focusing RICH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4-layer or gradient aerogel radiator </a:t>
                  </a:r>
                  <a:b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</a:b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n</a:t>
                  </a:r>
                  <a:r>
                    <a:rPr lang="en-US" sz="1400" baseline="-250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max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= 1.05 (1.07?), 35 mm thickness </a:t>
                  </a:r>
                  <a:endParaRPr lang="ru-RU" sz="1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marL="214313" indent="-214313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>
                      <a:solidFill>
                        <a:srgbClr val="C00000"/>
                      </a:solidFill>
                    </a:rPr>
                    <a:t>21 m</a:t>
                  </a:r>
                  <a:r>
                    <a:rPr lang="en-US" sz="1400" baseline="30000" dirty="0">
                      <a:solidFill>
                        <a:srgbClr val="C00000"/>
                      </a:solidFill>
                    </a:rPr>
                    <a:t>2</a:t>
                  </a:r>
                  <a:r>
                    <a:rPr lang="ru-RU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total photon detector area</a:t>
                  </a:r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SiPMs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in barrel (16 m</a:t>
                  </a:r>
                  <a:r>
                    <a:rPr lang="en-US" sz="14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</a:p>
                <a:p>
                  <a:pPr marL="557213" lvl="1" indent="-214313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MCP PMTs in endcaps (5 m</a:t>
                  </a:r>
                  <a:r>
                    <a:rPr lang="en-US" sz="14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)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  <a:defRPr/>
                  </a:pPr>
                  <a14:m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~10</m:t>
                      </m:r>
                      <m:r>
                        <a:rPr lang="en-US" sz="14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pixels with 4 mm pitch &amp; 3x3 mm</a:t>
                  </a:r>
                  <a:r>
                    <a:rPr lang="en-US" sz="1400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sensitive area</a:t>
                  </a:r>
                </a:p>
              </p:txBody>
            </p:sp>
          </mc:Choice>
          <mc:Fallback xmlns="">
            <p:sp>
              <p:nvSpPr>
                <p:cNvPr id="21" name="Прямоугольник 3">
                  <a:extLst>
                    <a:ext uri="{FF2B5EF4-FFF2-40B4-BE49-F238E27FC236}">
                      <a16:creationId xmlns:a16="http://schemas.microsoft.com/office/drawing/2014/main" id="{10689146-3757-374D-A31C-3963872137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000" y="5245999"/>
                  <a:ext cx="4419947" cy="1772033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29" y="82845"/>
            <a:ext cx="9033387" cy="59049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system concept for SCTF project</a:t>
            </a:r>
            <a:endParaRPr lang="ru-RU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>
                <a:extLst>
                  <a:ext uri="{FF2B5EF4-FFF2-40B4-BE49-F238E27FC236}">
                    <a16:creationId xmlns:a16="http://schemas.microsoft.com/office/drawing/2014/main" id="{B1396B96-C5DC-3440-B3D6-F65E69226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609" y="3702953"/>
                <a:ext cx="5681651" cy="2755658"/>
              </a:xfr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/>
                  <a:t>Main requirements for PID system: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up to 3.5 GeV/c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suppression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~1/40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0.5÷1.2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/>
                  <a:t>Below 0.2 GeV/c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separation could be performed with help of tracking system by means </a:t>
                </a:r>
                <a:r>
                  <a:rPr lang="en-US" dirty="0" err="1"/>
                  <a:t>dE</a:t>
                </a:r>
                <a:r>
                  <a:rPr lang="en-US" dirty="0"/>
                  <a:t>/dx technique (cluster counting mode) or with </a:t>
                </a:r>
                <a:r>
                  <a:rPr lang="en-US" dirty="0" err="1"/>
                  <a:t>ToF</a:t>
                </a:r>
                <a:r>
                  <a:rPr lang="en-US" dirty="0"/>
                  <a:t> technique using Cherenkov light from entrance window of fast photon detectors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𝑇𝑇𝑆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≤100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dirty="0"/>
                  <a:t>FARICH with dual radiator was considered to provide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separation in momentum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0.2÷0.5</m:t>
                    </m:r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𝐺𝑒𝑉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Объект 2">
                <a:extLst>
                  <a:ext uri="{FF2B5EF4-FFF2-40B4-BE49-F238E27FC236}">
                    <a16:creationId xmlns:a16="http://schemas.microsoft.com/office/drawing/2014/main" id="{B1396B96-C5DC-3440-B3D6-F65E69226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609" y="3702953"/>
                <a:ext cx="5681651" cy="2755658"/>
              </a:xfrm>
              <a:blipFill>
                <a:blip r:embed="rId5"/>
                <a:stretch>
                  <a:fillRect l="-446" t="-459" r="-446" b="-17890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FA4C4A3-1317-74E5-EE34-6596826FF41F}"/>
              </a:ext>
            </a:extLst>
          </p:cNvPr>
          <p:cNvGrpSpPr/>
          <p:nvPr/>
        </p:nvGrpSpPr>
        <p:grpSpPr>
          <a:xfrm>
            <a:off x="484570" y="571732"/>
            <a:ext cx="4209427" cy="3118142"/>
            <a:chOff x="635937" y="3506756"/>
            <a:chExt cx="4209427" cy="303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88538" y="5604275"/>
                  <a:ext cx="3904227" cy="5502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Variable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400" dirty="0"/>
                    <a:t> allows to increase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 baseline="-25000" dirty="0" err="1">
                          <a:latin typeface="Cambria Math" panose="02040503050406030204" pitchFamily="18" charset="0"/>
                        </a:rPr>
                        <m:t>𝑝𝑒</m:t>
                      </m:r>
                    </m:oMath>
                  </a14:m>
                  <a:r>
                    <a:rPr lang="ru-RU" sz="1400" baseline="-25000" dirty="0"/>
                    <a:t> </a:t>
                  </a:r>
                  <a:r>
                    <a:rPr lang="en-US" sz="1400" dirty="0"/>
                    <a:t> using thicker radiator without compromising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dirty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38" y="5604275"/>
                  <a:ext cx="3904227" cy="550279"/>
                </a:xfrm>
                <a:prstGeom prst="rect">
                  <a:avLst/>
                </a:prstGeom>
                <a:blipFill>
                  <a:blip r:embed="rId6"/>
                  <a:stretch>
                    <a:fillRect l="-649" t="-2222" b="-44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2" name="Прямоугольник 2"/>
            <p:cNvSpPr>
              <a:spLocks noChangeArrowheads="1"/>
            </p:cNvSpPr>
            <p:nvPr/>
          </p:nvSpPr>
          <p:spPr bwMode="auto">
            <a:xfrm>
              <a:off x="1222746" y="6076570"/>
              <a:ext cx="30358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 err="1">
                  <a:solidFill>
                    <a:srgbClr val="C00000"/>
                  </a:solidFill>
                </a:rPr>
                <a:t>T.Iijima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et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al</a:t>
              </a:r>
              <a:r>
                <a:rPr lang="ru-RU" altLang="ru-RU" sz="1200" dirty="0">
                  <a:solidFill>
                    <a:srgbClr val="C00000"/>
                  </a:solidFill>
                </a:rPr>
                <a:t>., NIM A548 (2005) 383</a:t>
              </a:r>
              <a:br>
                <a:rPr lang="ru-RU" altLang="ru-RU" sz="1200" dirty="0">
                  <a:solidFill>
                    <a:srgbClr val="C00000"/>
                  </a:solidFill>
                </a:rPr>
              </a:br>
              <a:r>
                <a:rPr lang="ru-RU" altLang="ru-RU" sz="1200" dirty="0" err="1">
                  <a:solidFill>
                    <a:srgbClr val="C00000"/>
                  </a:solidFill>
                </a:rPr>
                <a:t>A.Yu.Barnyakov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et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al</a:t>
              </a:r>
              <a:r>
                <a:rPr lang="ru-RU" altLang="ru-RU" sz="1200" dirty="0">
                  <a:solidFill>
                    <a:srgbClr val="C00000"/>
                  </a:solidFill>
                </a:rPr>
                <a:t>., NIM A553 (2005) 70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81050C-7A4E-B648-B5A1-57C568BC3EC6}"/>
                </a:ext>
              </a:extLst>
            </p:cNvPr>
            <p:cNvGrpSpPr/>
            <p:nvPr/>
          </p:nvGrpSpPr>
          <p:grpSpPr>
            <a:xfrm>
              <a:off x="635937" y="3899157"/>
              <a:ext cx="4209427" cy="1662042"/>
              <a:chOff x="437654" y="1204194"/>
              <a:chExt cx="4209427" cy="16620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B0EECA8-0AD0-5449-A812-E65FE56498B5}"/>
                  </a:ext>
                </a:extLst>
              </p:cNvPr>
              <p:cNvGrpSpPr/>
              <p:nvPr/>
            </p:nvGrpSpPr>
            <p:grpSpPr>
              <a:xfrm>
                <a:off x="2433646" y="1213837"/>
                <a:ext cx="2213435" cy="1652399"/>
                <a:chOff x="4059611" y="1517825"/>
                <a:chExt cx="2213435" cy="1652399"/>
              </a:xfrm>
            </p:grpSpPr>
            <p:grpSp>
              <p:nvGrpSpPr>
                <p:cNvPr id="13" name="Группа 12"/>
                <p:cNvGrpSpPr>
                  <a:grpSpLocks noChangeAspect="1"/>
                </p:cNvGrpSpPr>
                <p:nvPr/>
              </p:nvGrpSpPr>
              <p:grpSpPr>
                <a:xfrm>
                  <a:off x="4223939" y="1778604"/>
                  <a:ext cx="1862656" cy="1391620"/>
                  <a:chOff x="1763713" y="2477948"/>
                  <a:chExt cx="3816399" cy="2851291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4" name="Picture 6" descr="p106030413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3713" y="2477948"/>
                    <a:ext cx="3816399" cy="2851291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" name="Text Box 13"/>
                  <p:cNvSpPr txBox="1">
                    <a:spLocks noChangeArrowheads="1"/>
                  </p:cNvSpPr>
                  <p:nvPr/>
                </p:nvSpPr>
                <p:spPr bwMode="auto">
                  <a:xfrm rot="11199961" flipV="1">
                    <a:off x="2249540" y="3310181"/>
                    <a:ext cx="2160589" cy="4729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ru-RU" sz="900" dirty="0"/>
                      <a:t>n=1.030   6.0mm</a:t>
                    </a:r>
                    <a:endParaRPr lang="ru-RU" altLang="ru-RU" sz="900" baseline="-25000" dirty="0"/>
                  </a:p>
                </p:txBody>
              </p:sp>
              <p:sp>
                <p:nvSpPr>
                  <p:cNvPr id="16" name="Text Box 17"/>
                  <p:cNvSpPr txBox="1">
                    <a:spLocks noChangeArrowheads="1"/>
                  </p:cNvSpPr>
                  <p:nvPr/>
                </p:nvSpPr>
                <p:spPr bwMode="auto">
                  <a:xfrm rot="11199961" flipV="1">
                    <a:off x="2249540" y="3741978"/>
                    <a:ext cx="2160589" cy="4729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ru-RU" sz="900" dirty="0"/>
                      <a:t>n=1.027   6.3mm</a:t>
                    </a:r>
                    <a:endParaRPr lang="ru-RU" altLang="ru-RU" sz="900" baseline="-25000" dirty="0"/>
                  </a:p>
                </p:txBody>
              </p:sp>
              <p:sp>
                <p:nvSpPr>
                  <p:cNvPr id="17" name="Text Box 18"/>
                  <p:cNvSpPr txBox="1">
                    <a:spLocks noChangeArrowheads="1"/>
                  </p:cNvSpPr>
                  <p:nvPr/>
                </p:nvSpPr>
                <p:spPr bwMode="auto">
                  <a:xfrm rot="11199961" flipV="1">
                    <a:off x="2249540" y="4163519"/>
                    <a:ext cx="2160589" cy="4729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ru-RU" sz="900" dirty="0"/>
                      <a:t>n=1.024   6.7mm</a:t>
                    </a:r>
                    <a:endParaRPr lang="ru-RU" altLang="ru-RU" sz="900" baseline="-25000" dirty="0"/>
                  </a:p>
                </p:txBody>
              </p:sp>
              <p:sp>
                <p:nvSpPr>
                  <p:cNvPr id="18" name="Text Box 19"/>
                  <p:cNvSpPr txBox="1">
                    <a:spLocks noChangeArrowheads="1"/>
                  </p:cNvSpPr>
                  <p:nvPr/>
                </p:nvSpPr>
                <p:spPr bwMode="auto">
                  <a:xfrm rot="11199961" flipV="1">
                    <a:off x="2246289" y="4525054"/>
                    <a:ext cx="2160589" cy="4729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ru-RU" sz="900" dirty="0"/>
                      <a:t>n=1.022   7.0mm</a:t>
                    </a:r>
                    <a:endParaRPr lang="ru-RU" altLang="ru-RU" sz="900" baseline="-25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4059611" y="1517825"/>
                  <a:ext cx="2213435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dirty="0"/>
                    <a:t>First 4-layer aerogel</a:t>
                  </a:r>
                </a:p>
              </p:txBody>
            </p:sp>
          </p:grpSp>
          <p:pic>
            <p:nvPicPr>
              <p:cNvPr id="3080" name="Рисунок 3079">
                <a:extLst>
                  <a:ext uri="{FF2B5EF4-FFF2-40B4-BE49-F238E27FC236}">
                    <a16:creationId xmlns:a16="http://schemas.microsoft.com/office/drawing/2014/main" id="{5D467304-7688-4709-94CF-7775212E7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654" y="1204194"/>
                <a:ext cx="2049892" cy="16548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03BE3-61EC-4642-8DF6-84B0A241FB51}"/>
                </a:ext>
              </a:extLst>
            </p:cNvPr>
            <p:cNvSpPr txBox="1"/>
            <p:nvPr/>
          </p:nvSpPr>
          <p:spPr>
            <a:xfrm>
              <a:off x="1222747" y="3506756"/>
              <a:ext cx="3322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U" dirty="0"/>
                <a:t>Focusing Aerogel RICH approach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984D2A-E4BB-CC42-83EB-64C2ED0716A0}"/>
              </a:ext>
            </a:extLst>
          </p:cNvPr>
          <p:cNvSpPr txBox="1"/>
          <p:nvPr/>
        </p:nvSpPr>
        <p:spPr>
          <a:xfrm>
            <a:off x="8068392" y="378093"/>
            <a:ext cx="31024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FARICH system for SCTF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146BC-CF40-C844-8746-7C86DD372F53}"/>
              </a:ext>
            </a:extLst>
          </p:cNvPr>
          <p:cNvSpPr txBox="1"/>
          <p:nvPr/>
        </p:nvSpPr>
        <p:spPr>
          <a:xfrm>
            <a:off x="4206407" y="2842400"/>
            <a:ext cx="30931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2012 test beam: µ/π</a:t>
            </a:r>
            <a:r>
              <a:rPr lang="ru-RU" sz="1400" dirty="0"/>
              <a:t> </a:t>
            </a:r>
            <a:r>
              <a:rPr lang="en-US" sz="1400" dirty="0"/>
              <a:t>separation</a:t>
            </a:r>
            <a:r>
              <a:rPr lang="ru-RU" sz="1400" dirty="0"/>
              <a:t> </a:t>
            </a:r>
            <a:r>
              <a:rPr lang="en-US" sz="1400" dirty="0"/>
              <a:t>&gt;</a:t>
            </a:r>
            <a:r>
              <a:rPr lang="ru-RU" sz="1400" dirty="0"/>
              <a:t>3</a:t>
            </a:r>
            <a:r>
              <a:rPr lang="el-GR" sz="1400" dirty="0">
                <a:latin typeface="Arial"/>
                <a:cs typeface="Arial"/>
              </a:rPr>
              <a:t>σ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at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P=</a:t>
            </a:r>
            <a:r>
              <a:rPr lang="ru-RU" sz="1400" dirty="0">
                <a:latin typeface="Arial"/>
                <a:cs typeface="Arial"/>
              </a:rPr>
              <a:t>1</a:t>
            </a:r>
            <a:r>
              <a:rPr lang="en-US" sz="1400" dirty="0">
                <a:latin typeface="Arial"/>
                <a:cs typeface="Arial"/>
              </a:rPr>
              <a:t> GeV/c was demonstrated</a:t>
            </a:r>
            <a:r>
              <a:rPr lang="ru-RU" sz="1400" dirty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altLang="ru-RU" sz="1200" dirty="0" err="1">
                <a:solidFill>
                  <a:srgbClr val="C00000"/>
                </a:solidFill>
              </a:rPr>
              <a:t>A.Yu</a:t>
            </a:r>
            <a:r>
              <a:rPr lang="en-US" altLang="ru-RU" sz="1200" dirty="0">
                <a:solidFill>
                  <a:srgbClr val="C00000"/>
                </a:solidFill>
              </a:rPr>
              <a:t>. </a:t>
            </a:r>
            <a:r>
              <a:rPr lang="en-US" altLang="ru-RU" sz="1200" dirty="0" err="1">
                <a:solidFill>
                  <a:srgbClr val="C00000"/>
                </a:solidFill>
              </a:rPr>
              <a:t>Barnyakov</a:t>
            </a:r>
            <a:r>
              <a:rPr lang="en-US" altLang="ru-RU" sz="1200" dirty="0">
                <a:solidFill>
                  <a:srgbClr val="C00000"/>
                </a:solidFill>
              </a:rPr>
              <a:t>, et al., NIM A </a:t>
            </a:r>
            <a:r>
              <a:rPr lang="en-US" sz="1200" dirty="0">
                <a:solidFill>
                  <a:srgbClr val="C00000"/>
                </a:solidFill>
              </a:rPr>
              <a:t>732 (2013) 35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E37118-54FF-9D24-C625-7D7F852D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01A83CF-4290-3332-1DED-818C508E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79DFB9-E97A-68D1-24CB-7737C13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8577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DFC6674-CCFA-4AAE-BF6E-F52967274974}"/>
              </a:ext>
            </a:extLst>
          </p:cNvPr>
          <p:cNvSpPr txBox="1"/>
          <p:nvPr/>
        </p:nvSpPr>
        <p:spPr>
          <a:xfrm>
            <a:off x="9249742" y="2747255"/>
            <a:ext cx="270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one-year dataset</a:t>
            </a:r>
            <a:endParaRPr lang="ru-RU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>
                <a:extLst>
                  <a:ext uri="{FF2B5EF4-FFF2-40B4-BE49-F238E27FC236}">
                    <a16:creationId xmlns:a16="http://schemas.microsoft.com/office/drawing/2014/main" id="{0251EE10-3FD8-47C5-85B0-60C070E539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86730" y="3116587"/>
              <a:ext cx="2704444" cy="23469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28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56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0" dirty="0" smtClean="0">
                                  <a:latin typeface="Cambria Math" panose="02040503050406030204" pitchFamily="18" charset="0"/>
                                </a:rPr>
                                <m:t>𝐆𝐞𝐕</m:t>
                              </m:r>
                            </m:oMath>
                          </a14:m>
                          <a:endParaRPr lang="ru-RU" sz="1600" b="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Events recorded</a:t>
                          </a:r>
                          <a:endParaRPr lang="ru-RU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3.1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600" baseline="30000" dirty="0">
                                    <a:latin typeface="Cambria Math" panose="02040503050406030204" pitchFamily="18" charset="0"/>
                                  </a:rPr>
                                  <m:t>12 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l-GR" sz="1600" baseline="0" dirty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3.69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600" baseline="30000" dirty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600" baseline="0" dirty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3.77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algn="l"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4.17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algn="l"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3.55÷4.3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algn="l"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600" baseline="30000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600" baseline="0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600" baseline="0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ru-RU" sz="160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4.65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52000" algn="l">
                            <a:spcBef>
                              <a:spcPts val="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600" baseline="30000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baseline="0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>
                <a:extLst>
                  <a:ext uri="{FF2B5EF4-FFF2-40B4-BE49-F238E27FC236}">
                    <a16:creationId xmlns:a16="http://schemas.microsoft.com/office/drawing/2014/main" id="{0251EE10-3FD8-47C5-85B0-60C070E539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832116"/>
                  </p:ext>
                </p:extLst>
              </p:nvPr>
            </p:nvGraphicFramePr>
            <p:xfrm>
              <a:off x="9286730" y="3116587"/>
              <a:ext cx="2704444" cy="23469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28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56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5455" r="-141398" b="-6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Events recorded</a:t>
                          </a:r>
                          <a:endParaRPr lang="ru-RU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105455" r="-141398" b="-5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105455" r="-1544" b="-50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205455" r="-141398" b="-4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205455" r="-1544" b="-40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300000" r="-141398" b="-2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300000" r="-1544" b="-2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407273" r="-141398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407273" r="-1544" b="-2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507273" r="-141398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507273" r="-1544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8" t="-607273" r="-14139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2201" t="-607273" r="-1544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559B720-15B3-4DDF-B454-2161DB8EA0B5}"/>
                  </a:ext>
                </a:extLst>
              </p:cNvPr>
              <p:cNvSpPr/>
              <p:nvPr/>
            </p:nvSpPr>
            <p:spPr>
              <a:xfrm>
                <a:off x="9565109" y="2454465"/>
                <a:ext cx="211673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559B720-15B3-4DDF-B454-2161DB8EA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109" y="2454465"/>
                <a:ext cx="2116733" cy="372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9B7C-D8B7-4043-8473-DAD93E1D900D}"/>
                  </a:ext>
                </a:extLst>
              </p:cNvPr>
              <p:cNvSpPr txBox="1"/>
              <p:nvPr/>
            </p:nvSpPr>
            <p:spPr>
              <a:xfrm>
                <a:off x="554560" y="1424005"/>
                <a:ext cx="2490425" cy="5903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hadrons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9B7C-D8B7-4043-8473-DAD93E1D9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0" y="1424005"/>
                <a:ext cx="2490425" cy="590354"/>
              </a:xfrm>
              <a:prstGeom prst="rect">
                <a:avLst/>
              </a:prstGeom>
              <a:blipFill>
                <a:blip r:embed="rId5"/>
                <a:stretch>
                  <a:fillRect l="-1515" b="-8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F7768334-1E1E-465B-83E1-36D9FB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SCT energy range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47CED-B149-4D3A-BDBF-C1B2E6BECE8E}"/>
              </a:ext>
            </a:extLst>
          </p:cNvPr>
          <p:cNvSpPr txBox="1"/>
          <p:nvPr/>
        </p:nvSpPr>
        <p:spPr>
          <a:xfrm>
            <a:off x="4547689" y="1345786"/>
            <a:ext cx="559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Threshold production of nonrelativistic particles provides best conditions for their comprehensive study</a:t>
            </a:r>
            <a:endParaRPr lang="ru-RU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60DC90-F57C-B232-2EF6-28CD28F2697F}"/>
              </a:ext>
            </a:extLst>
          </p:cNvPr>
          <p:cNvGrpSpPr/>
          <p:nvPr/>
        </p:nvGrpSpPr>
        <p:grpSpPr>
          <a:xfrm>
            <a:off x="126854" y="2293644"/>
            <a:ext cx="9085900" cy="4038178"/>
            <a:chOff x="200826" y="2525794"/>
            <a:chExt cx="9085900" cy="40381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10D9A4-B4DE-4BC1-84B3-1C233A7B2894}"/>
                </a:ext>
              </a:extLst>
            </p:cNvPr>
            <p:cNvGrpSpPr/>
            <p:nvPr/>
          </p:nvGrpSpPr>
          <p:grpSpPr>
            <a:xfrm>
              <a:off x="200826" y="2525794"/>
              <a:ext cx="9085900" cy="4038178"/>
              <a:chOff x="200826" y="2118099"/>
              <a:chExt cx="9085900" cy="4038178"/>
            </a:xfrm>
          </p:grpSpPr>
          <p:pic>
            <p:nvPicPr>
              <p:cNvPr id="12" name="Picture 11" descr="Chart&#10;&#10;Description automatically generated">
                <a:extLst>
                  <a:ext uri="{FF2B5EF4-FFF2-40B4-BE49-F238E27FC236}">
                    <a16:creationId xmlns:a16="http://schemas.microsoft.com/office/drawing/2014/main" id="{D4E284E5-05AA-404A-910D-6BD0F76FE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826" y="2118099"/>
                <a:ext cx="9085900" cy="4038178"/>
              </a:xfrm>
              <a:prstGeom prst="rect">
                <a:avLst/>
              </a:prstGeom>
            </p:spPr>
          </p:pic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E9748E1F-7C6A-4930-9CC8-A4BB5388A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7162" y="5212103"/>
                <a:ext cx="1" cy="47210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DA78A663-8C49-45DE-A5D3-DCEE98D30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935" y="5212103"/>
                <a:ext cx="0" cy="4721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Line 10">
                <a:extLst>
                  <a:ext uri="{FF2B5EF4-FFF2-40B4-BE49-F238E27FC236}">
                    <a16:creationId xmlns:a16="http://schemas.microsoft.com/office/drawing/2014/main" id="{533170B1-0245-40FD-9871-C5BBD0CBA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687" y="5210332"/>
                <a:ext cx="9470" cy="472103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ACE8DB7F-F4F9-436C-975A-A23C60DF5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4545" y="5210332"/>
                <a:ext cx="1" cy="473859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A9D22154-4A23-489D-9C98-D50231CFD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9709" y="5210331"/>
                <a:ext cx="1" cy="481921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27">
                    <a:extLst>
                      <a:ext uri="{FF2B5EF4-FFF2-40B4-BE49-F238E27FC236}">
                        <a16:creationId xmlns:a16="http://schemas.microsoft.com/office/drawing/2014/main" id="{CDFDDD43-7BB1-448D-8D86-20FEFA95FE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0037" y="5041922"/>
                    <a:ext cx="54261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1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ru-RU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altLang="ru-RU" sz="1800" baseline="-25000" dirty="0"/>
                  </a:p>
                </p:txBody>
              </p:sp>
            </mc:Choice>
            <mc:Fallback xmlns="">
              <p:sp>
                <p:nvSpPr>
                  <p:cNvPr id="18" name="TextBox 27">
                    <a:extLst>
                      <a:ext uri="{FF2B5EF4-FFF2-40B4-BE49-F238E27FC236}">
                        <a16:creationId xmlns:a16="http://schemas.microsoft.com/office/drawing/2014/main" id="{CDFDDD43-7BB1-448D-8D86-20FEFA95F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30037" y="5041922"/>
                    <a:ext cx="542616" cy="3629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46AF64A-3346-46B4-B137-46529F2C2B74}"/>
                      </a:ext>
                    </a:extLst>
                  </p:cNvPr>
                  <p:cNvSpPr txBox="1"/>
                  <p:nvPr/>
                </p:nvSpPr>
                <p:spPr>
                  <a:xfrm>
                    <a:off x="1945433" y="2398479"/>
                    <a:ext cx="4246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46AF64A-3346-46B4-B137-46529F2C2B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5433" y="2398479"/>
                    <a:ext cx="42466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647" r="-17647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5C32FC3-47ED-4218-B94C-2E03865F10E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7907" y="2398479"/>
                    <a:ext cx="6643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5C32FC3-47ED-4218-B94C-2E03865F1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7907" y="2398479"/>
                    <a:ext cx="664349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259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7F911A-CDAA-4032-992F-C9C390F656E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9748" y="2987221"/>
                    <a:ext cx="9227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3770</m:t>
                              </m: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67F911A-CDAA-4032-992F-C9C390F656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9748" y="2987221"/>
                    <a:ext cx="92275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609" t="-2222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5398F13-0D63-4470-B2ED-43F746627D45}"/>
                      </a:ext>
                    </a:extLst>
                  </p:cNvPr>
                  <p:cNvSpPr txBox="1"/>
                  <p:nvPr/>
                </p:nvSpPr>
                <p:spPr>
                  <a:xfrm>
                    <a:off x="3396492" y="2268098"/>
                    <a:ext cx="9227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4040</m:t>
                              </m: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5398F13-0D63-4470-B2ED-43F746627D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6492" y="2268098"/>
                    <a:ext cx="922753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553" t="-2222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E95BF8A-780B-4D09-BD1C-FD80FAFDE755}"/>
                      </a:ext>
                    </a:extLst>
                  </p:cNvPr>
                  <p:cNvSpPr txBox="1"/>
                  <p:nvPr/>
                </p:nvSpPr>
                <p:spPr>
                  <a:xfrm>
                    <a:off x="4021093" y="2504140"/>
                    <a:ext cx="9227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4160</m:t>
                              </m: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E95BF8A-780B-4D09-BD1C-FD80FAFDE7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1093" y="2504140"/>
                    <a:ext cx="92275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609" t="-4444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27">
                    <a:extLst>
                      <a:ext uri="{FF2B5EF4-FFF2-40B4-BE49-F238E27FC236}">
                        <a16:creationId xmlns:a16="http://schemas.microsoft.com/office/drawing/2014/main" id="{1ACF21BE-BD77-4D67-B5BE-FAFCCC8026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1197" y="5041922"/>
                    <a:ext cx="51079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1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ru-RU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altLang="ru-RU" sz="18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27">
                    <a:extLst>
                      <a:ext uri="{FF2B5EF4-FFF2-40B4-BE49-F238E27FC236}">
                        <a16:creationId xmlns:a16="http://schemas.microsoft.com/office/drawing/2014/main" id="{1ACF21BE-BD77-4D67-B5BE-FAFCCC8026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21197" y="5041922"/>
                    <a:ext cx="510796" cy="3629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7">
                    <a:extLst>
                      <a:ext uri="{FF2B5EF4-FFF2-40B4-BE49-F238E27FC236}">
                        <a16:creationId xmlns:a16="http://schemas.microsoft.com/office/drawing/2014/main" id="{E5A6770D-D4D5-49AF-AB0E-6E7E172A94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8970" y="4856958"/>
                    <a:ext cx="472694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ru-R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altLang="ru-RU" sz="1800" baseline="-25000" dirty="0"/>
                  </a:p>
                </p:txBody>
              </p:sp>
            </mc:Choice>
            <mc:Fallback xmlns="">
              <p:sp>
                <p:nvSpPr>
                  <p:cNvPr id="26" name="TextBox 27">
                    <a:extLst>
                      <a:ext uri="{FF2B5EF4-FFF2-40B4-BE49-F238E27FC236}">
                        <a16:creationId xmlns:a16="http://schemas.microsoft.com/office/drawing/2014/main" id="{E5A6770D-D4D5-49AF-AB0E-6E7E172A94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18970" y="4856958"/>
                    <a:ext cx="472694" cy="3629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8">
                    <a:extLst>
                      <a:ext uri="{FF2B5EF4-FFF2-40B4-BE49-F238E27FC236}">
                        <a16:creationId xmlns:a16="http://schemas.microsoft.com/office/drawing/2014/main" id="{43035626-3027-42A7-945F-E1BB2CC57A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792" y="4822961"/>
                    <a:ext cx="36433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𝜏</m:t>
                          </m:r>
                        </m:oMath>
                      </m:oMathPara>
                    </a14:m>
                    <a:endParaRPr lang="en-US" altLang="ru-RU" sz="18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8">
                    <a:extLst>
                      <a:ext uri="{FF2B5EF4-FFF2-40B4-BE49-F238E27FC236}">
                        <a16:creationId xmlns:a16="http://schemas.microsoft.com/office/drawing/2014/main" id="{43035626-3027-42A7-945F-E1BB2CC57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6792" y="4822961"/>
                    <a:ext cx="36433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6">
                    <a:extLst>
                      <a:ext uri="{FF2B5EF4-FFF2-40B4-BE49-F238E27FC236}">
                        <a16:creationId xmlns:a16="http://schemas.microsoft.com/office/drawing/2014/main" id="{079AABCB-6616-412B-801B-DAC2DFABCA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4599" y="4850610"/>
                    <a:ext cx="4206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altLang="ru-RU" sz="1800" dirty="0"/>
                  </a:p>
                </p:txBody>
              </p:sp>
            </mc:Choice>
            <mc:Fallback xmlns="">
              <p:sp>
                <p:nvSpPr>
                  <p:cNvPr id="25" name="TextBox 26">
                    <a:extLst>
                      <a:ext uri="{FF2B5EF4-FFF2-40B4-BE49-F238E27FC236}">
                        <a16:creationId xmlns:a16="http://schemas.microsoft.com/office/drawing/2014/main" id="{079AABCB-6616-412B-801B-DAC2DFABCA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54599" y="4850610"/>
                    <a:ext cx="42062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C6E874D-E949-498E-9C7D-080832435F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21661" y="2770889"/>
                    <a:ext cx="9227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4415</m:t>
                              </m: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C6E874D-E949-498E-9C7D-080832435F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1661" y="2770889"/>
                    <a:ext cx="922753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553" t="-2174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Line 10">
              <a:extLst>
                <a:ext uri="{FF2B5EF4-FFF2-40B4-BE49-F238E27FC236}">
                  <a16:creationId xmlns:a16="http://schemas.microsoft.com/office/drawing/2014/main" id="{1D5EB56F-E25D-48DF-97D5-CAC938AC1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989" y="5646026"/>
              <a:ext cx="1" cy="481921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27">
                  <a:extLst>
                    <a:ext uri="{FF2B5EF4-FFF2-40B4-BE49-F238E27FC236}">
                      <a16:creationId xmlns:a16="http://schemas.microsoft.com/office/drawing/2014/main" id="{09DD4A03-9FE7-403A-9A8E-7954A59B88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4793" y="5630017"/>
                  <a:ext cx="542616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1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ru-RU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ru-RU" sz="1800" baseline="-25000" dirty="0"/>
                </a:p>
              </p:txBody>
            </p:sp>
          </mc:Choice>
          <mc:Fallback xmlns="">
            <p:sp>
              <p:nvSpPr>
                <p:cNvPr id="43" name="TextBox 27">
                  <a:extLst>
                    <a:ext uri="{FF2B5EF4-FFF2-40B4-BE49-F238E27FC236}">
                      <a16:creationId xmlns:a16="http://schemas.microsoft.com/office/drawing/2014/main" id="{09DD4A03-9FE7-403A-9A8E-7954A59B8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4793" y="5630017"/>
                  <a:ext cx="542616" cy="36298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C5FE2C28-A28D-431F-B3D6-30FBD3DD0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776" y="5651482"/>
              <a:ext cx="1" cy="473859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27">
                  <a:extLst>
                    <a:ext uri="{FF2B5EF4-FFF2-40B4-BE49-F238E27FC236}">
                      <a16:creationId xmlns:a16="http://schemas.microsoft.com/office/drawing/2014/main" id="{F3B47F96-61CE-4EDD-ACF4-DE8E8910F2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716" y="5483072"/>
                  <a:ext cx="510796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ru-RU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US" altLang="ru-RU" sz="18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27">
                  <a:extLst>
                    <a:ext uri="{FF2B5EF4-FFF2-40B4-BE49-F238E27FC236}">
                      <a16:creationId xmlns:a16="http://schemas.microsoft.com/office/drawing/2014/main" id="{F3B47F96-61CE-4EDD-ACF4-DE8E8910F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716" y="5483072"/>
                  <a:ext cx="510796" cy="3629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ine 10">
              <a:extLst>
                <a:ext uri="{FF2B5EF4-FFF2-40B4-BE49-F238E27FC236}">
                  <a16:creationId xmlns:a16="http://schemas.microsoft.com/office/drawing/2014/main" id="{714B82FE-F619-479A-A192-2B236BC6E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048" y="5645386"/>
              <a:ext cx="1" cy="473859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47C743D3-9065-420A-BC9D-6CAEF70D2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8988" y="5476976"/>
                  <a:ext cx="510796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ru-RU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oMath>
                    </m:oMathPara>
                  </a14:m>
                  <a:endParaRPr lang="en-US" altLang="ru-RU" sz="18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47C743D3-9065-420A-BC9D-6CAEF70D2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8988" y="5476976"/>
                  <a:ext cx="510796" cy="3629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ine 10">
              <a:extLst>
                <a:ext uri="{FF2B5EF4-FFF2-40B4-BE49-F238E27FC236}">
                  <a16:creationId xmlns:a16="http://schemas.microsoft.com/office/drawing/2014/main" id="{36954857-BA0B-459A-B83B-E26D8B21E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864" y="5651482"/>
              <a:ext cx="1" cy="473859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27">
                  <a:extLst>
                    <a:ext uri="{FF2B5EF4-FFF2-40B4-BE49-F238E27FC236}">
                      <a16:creationId xmlns:a16="http://schemas.microsoft.com/office/drawing/2014/main" id="{CEFF8D34-FC54-454B-A0DD-37C014F3C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9804" y="5483072"/>
                  <a:ext cx="510796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ru-RU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altLang="ru-RU" sz="18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27">
                  <a:extLst>
                    <a:ext uri="{FF2B5EF4-FFF2-40B4-BE49-F238E27FC236}">
                      <a16:creationId xmlns:a16="http://schemas.microsoft.com/office/drawing/2014/main" id="{CEFF8D34-FC54-454B-A0DD-37C014F3C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9804" y="5483072"/>
                  <a:ext cx="510796" cy="36298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80B338-912D-42E2-9576-058F279E578C}"/>
                    </a:ext>
                  </a:extLst>
                </p:cNvPr>
                <p:cNvSpPr txBox="1"/>
                <p:nvPr/>
              </p:nvSpPr>
              <p:spPr>
                <a:xfrm>
                  <a:off x="4353737" y="2680656"/>
                  <a:ext cx="902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4230</m:t>
                            </m:r>
                          </m:e>
                        </m:d>
                      </m:oMath>
                    </m:oMathPara>
                  </a14:m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80B338-912D-42E2-9576-058F279E5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737" y="2680656"/>
                  <a:ext cx="902555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4110" b="-8696"/>
                  </a:stretch>
                </a:blipFill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2BDC9ED0-950C-4309-86C3-A81BFB28E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3979" y="5667829"/>
              <a:ext cx="1" cy="481921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27">
                  <a:extLst>
                    <a:ext uri="{FF2B5EF4-FFF2-40B4-BE49-F238E27FC236}">
                      <a16:creationId xmlns:a16="http://schemas.microsoft.com/office/drawing/2014/main" id="{66B7F20D-4890-466C-9532-16E1649149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04777" y="5499420"/>
                  <a:ext cx="542616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ru-RU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ru-RU" sz="1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ru-RU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  <m:sup>
                            <m:r>
                              <a:rPr lang="en-US" altLang="ru-RU" sz="1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lang="en-US" altLang="ru-RU" sz="1800" baseline="-25000" dirty="0"/>
                </a:p>
              </p:txBody>
            </p:sp>
          </mc:Choice>
          <mc:Fallback xmlns="">
            <p:sp>
              <p:nvSpPr>
                <p:cNvPr id="46" name="TextBox 27">
                  <a:extLst>
                    <a:ext uri="{FF2B5EF4-FFF2-40B4-BE49-F238E27FC236}">
                      <a16:creationId xmlns:a16="http://schemas.microsoft.com/office/drawing/2014/main" id="{66B7F20D-4890-466C-9532-16E16491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04777" y="5499420"/>
                  <a:ext cx="542616" cy="36298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D2956-6B17-EFC3-9508-BA6E982E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6988-C900-1FCA-BC26-254D9125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B3E4-8620-3E3B-F3CB-446B87BD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74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2555-5471-4E29-BEB9-7D7BA2CE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82"/>
          </a:xfrm>
        </p:spPr>
        <p:txBody>
          <a:bodyPr/>
          <a:lstStyle/>
          <a:p>
            <a:r>
              <a:rPr lang="en-US" dirty="0"/>
              <a:t>SCT Physics in a nutshell</a:t>
            </a:r>
            <a:endParaRPr lang="ru-R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FFF4FD-48D0-4F2C-8256-FD64911D0C9D}"/>
              </a:ext>
            </a:extLst>
          </p:cNvPr>
          <p:cNvGrpSpPr/>
          <p:nvPr/>
        </p:nvGrpSpPr>
        <p:grpSpPr>
          <a:xfrm>
            <a:off x="399273" y="1300517"/>
            <a:ext cx="11161494" cy="5078433"/>
            <a:chOff x="567227" y="1721430"/>
            <a:chExt cx="11161494" cy="5078433"/>
          </a:xfrm>
        </p:grpSpPr>
        <p:grpSp>
          <p:nvGrpSpPr>
            <p:cNvPr id="13" name="Группа 22">
              <a:extLst>
                <a:ext uri="{FF2B5EF4-FFF2-40B4-BE49-F238E27FC236}">
                  <a16:creationId xmlns:a16="http://schemas.microsoft.com/office/drawing/2014/main" id="{499D6E40-47D2-4F38-8E65-A5C7078FC791}"/>
                </a:ext>
              </a:extLst>
            </p:cNvPr>
            <p:cNvGrpSpPr/>
            <p:nvPr/>
          </p:nvGrpSpPr>
          <p:grpSpPr>
            <a:xfrm>
              <a:off x="967063" y="1721430"/>
              <a:ext cx="4022520" cy="2721936"/>
              <a:chOff x="-236886" y="2701806"/>
              <a:chExt cx="4324135" cy="1630787"/>
            </a:xfrm>
          </p:grpSpPr>
          <p:sp>
            <p:nvSpPr>
              <p:cNvPr id="14" name="Свиток: вертикальный 12">
                <a:extLst>
                  <a:ext uri="{FF2B5EF4-FFF2-40B4-BE49-F238E27FC236}">
                    <a16:creationId xmlns:a16="http://schemas.microsoft.com/office/drawing/2014/main" id="{4CE6598C-A846-483D-B7AB-F78B45260902}"/>
                  </a:ext>
                </a:extLst>
              </p:cNvPr>
              <p:cNvSpPr/>
              <p:nvPr/>
            </p:nvSpPr>
            <p:spPr>
              <a:xfrm>
                <a:off x="-236886" y="2701806"/>
                <a:ext cx="4324135" cy="1630787"/>
              </a:xfrm>
              <a:prstGeom prst="verticalScroll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0B0027A-3650-48FE-845E-C55E5497D87A}"/>
                      </a:ext>
                    </a:extLst>
                  </p:cNvPr>
                  <p:cNvSpPr txBox="1"/>
                  <p:nvPr/>
                </p:nvSpPr>
                <p:spPr>
                  <a:xfrm>
                    <a:off x="98017" y="2923588"/>
                    <a:ext cx="3601883" cy="13829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Measurement of the strong phases of 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a14:m>
                    <a:r>
                      <a:rPr lang="en-US" sz="1600" dirty="0"/>
                      <a:t> decay amplitudes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Measurement of absolute branching fractions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Searches for rare and forbidden decays of the charm quark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𝐶𝑃</m:t>
                        </m:r>
                      </m:oMath>
                    </a14:m>
                    <a:r>
                      <a:rPr lang="en-US" sz="1600" dirty="0"/>
                      <a:t> violation in charm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ru-RU" sz="1600" dirty="0"/>
                      <a:t>…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0B0027A-3650-48FE-845E-C55E5497D8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17" y="2923588"/>
                    <a:ext cx="3601883" cy="13829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29" t="-7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Рисунок 3">
              <a:extLst>
                <a:ext uri="{FF2B5EF4-FFF2-40B4-BE49-F238E27FC236}">
                  <a16:creationId xmlns:a16="http://schemas.microsoft.com/office/drawing/2014/main" id="{C536EEB0-BB43-46DA-AFAE-AFF1048B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506" y="3307360"/>
              <a:ext cx="893325" cy="948786"/>
            </a:xfrm>
            <a:prstGeom prst="rect">
              <a:avLst/>
            </a:prstGeom>
          </p:spPr>
        </p:pic>
        <p:sp>
          <p:nvSpPr>
            <p:cNvPr id="7" name="Табличка 4">
              <a:extLst>
                <a:ext uri="{FF2B5EF4-FFF2-40B4-BE49-F238E27FC236}">
                  <a16:creationId xmlns:a16="http://schemas.microsoft.com/office/drawing/2014/main" id="{0373A390-94B8-457D-B3B8-6761BFF12A9B}"/>
                </a:ext>
              </a:extLst>
            </p:cNvPr>
            <p:cNvSpPr/>
            <p:nvPr/>
          </p:nvSpPr>
          <p:spPr>
            <a:xfrm>
              <a:off x="4963750" y="2786602"/>
              <a:ext cx="1245192" cy="550416"/>
            </a:xfrm>
            <a:prstGeom prst="plaque">
              <a:avLst>
                <a:gd name="adj" fmla="val 1992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charm</a:t>
              </a:r>
              <a:endParaRPr lang="ru-RU" sz="4400" dirty="0"/>
            </a:p>
          </p:txBody>
        </p:sp>
        <p:sp>
          <p:nvSpPr>
            <p:cNvPr id="8" name="Табличка 5">
              <a:extLst>
                <a:ext uri="{FF2B5EF4-FFF2-40B4-BE49-F238E27FC236}">
                  <a16:creationId xmlns:a16="http://schemas.microsoft.com/office/drawing/2014/main" id="{CCEEEF69-F0A1-41CC-B798-FD5CB3B91DBE}"/>
                </a:ext>
              </a:extLst>
            </p:cNvPr>
            <p:cNvSpPr/>
            <p:nvPr/>
          </p:nvSpPr>
          <p:spPr>
            <a:xfrm>
              <a:off x="6035338" y="4599431"/>
              <a:ext cx="849296" cy="550416"/>
            </a:xfrm>
            <a:prstGeom prst="plaqu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tau</a:t>
              </a:r>
              <a:endParaRPr lang="ru-RU" sz="2400" dirty="0"/>
            </a:p>
          </p:txBody>
        </p:sp>
        <p:sp>
          <p:nvSpPr>
            <p:cNvPr id="9" name="Табличка 6">
              <a:extLst>
                <a:ext uri="{FF2B5EF4-FFF2-40B4-BE49-F238E27FC236}">
                  <a16:creationId xmlns:a16="http://schemas.microsoft.com/office/drawing/2014/main" id="{43616224-F265-49D8-8A82-71847A397349}"/>
                </a:ext>
              </a:extLst>
            </p:cNvPr>
            <p:cNvSpPr/>
            <p:nvPr/>
          </p:nvSpPr>
          <p:spPr>
            <a:xfrm>
              <a:off x="6855011" y="2783618"/>
              <a:ext cx="1111590" cy="553400"/>
            </a:xfrm>
            <a:prstGeom prst="plaqu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QCD</a:t>
              </a:r>
              <a:endParaRPr lang="ru-RU" sz="2400" dirty="0"/>
            </a:p>
          </p:txBody>
        </p:sp>
        <p:grpSp>
          <p:nvGrpSpPr>
            <p:cNvPr id="10" name="Группа 23">
              <a:extLst>
                <a:ext uri="{FF2B5EF4-FFF2-40B4-BE49-F238E27FC236}">
                  <a16:creationId xmlns:a16="http://schemas.microsoft.com/office/drawing/2014/main" id="{B66EFA71-C970-4BD0-BFEE-3679117BF047}"/>
                </a:ext>
              </a:extLst>
            </p:cNvPr>
            <p:cNvGrpSpPr/>
            <p:nvPr/>
          </p:nvGrpSpPr>
          <p:grpSpPr>
            <a:xfrm>
              <a:off x="7988116" y="2677792"/>
              <a:ext cx="3740605" cy="2448829"/>
              <a:chOff x="8235980" y="2201662"/>
              <a:chExt cx="4204925" cy="1892762"/>
            </a:xfrm>
          </p:grpSpPr>
          <p:sp>
            <p:nvSpPr>
              <p:cNvPr id="11" name="Свиток: вертикальный 8">
                <a:extLst>
                  <a:ext uri="{FF2B5EF4-FFF2-40B4-BE49-F238E27FC236}">
                    <a16:creationId xmlns:a16="http://schemas.microsoft.com/office/drawing/2014/main" id="{055BD8F0-4D7F-4397-B02C-1B1BC3D2F913}"/>
                  </a:ext>
                </a:extLst>
              </p:cNvPr>
              <p:cNvSpPr/>
              <p:nvPr/>
            </p:nvSpPr>
            <p:spPr>
              <a:xfrm>
                <a:off x="8235980" y="2201662"/>
                <a:ext cx="4204925" cy="1892762"/>
              </a:xfrm>
              <a:prstGeom prst="verticalScroll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EA47867-4AFB-4517-AA82-5C64A70E6AD9}"/>
                      </a:ext>
                    </a:extLst>
                  </p:cNvPr>
                  <p:cNvSpPr txBox="1"/>
                  <p:nvPr/>
                </p:nvSpPr>
                <p:spPr>
                  <a:xfrm>
                    <a:off x="8591090" y="2470843"/>
                    <a:ext cx="3616804" cy="14035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Physics of highly-excited quarkonium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Molecular states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Baryon interaction at threshold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Search for glueballs in decays of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a14:m>
                    <a:r>
                      <a:rPr lang="en-US" sz="1600" dirty="0"/>
                      <a:t> and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oMath>
                    </a14:m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ru-RU" sz="1600" dirty="0"/>
                      <a:t>…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EA47867-4AFB-4517-AA82-5C64A70E6A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1090" y="2470843"/>
                    <a:ext cx="3616804" cy="14035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58" t="-1007" b="-335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4F87557-14C6-4B10-B307-3E570270D0C6}"/>
                </a:ext>
              </a:extLst>
            </p:cNvPr>
            <p:cNvGrpSpPr/>
            <p:nvPr/>
          </p:nvGrpSpPr>
          <p:grpSpPr>
            <a:xfrm>
              <a:off x="5150179" y="1855558"/>
              <a:ext cx="3074943" cy="584775"/>
              <a:chOff x="4733619" y="1855558"/>
              <a:chExt cx="3074943" cy="584775"/>
            </a:xfrm>
          </p:grpSpPr>
          <p:sp>
            <p:nvSpPr>
              <p:cNvPr id="17" name="Облачко с текстом: прямоугольное со скругленными углами 15">
                <a:extLst>
                  <a:ext uri="{FF2B5EF4-FFF2-40B4-BE49-F238E27FC236}">
                    <a16:creationId xmlns:a16="http://schemas.microsoft.com/office/drawing/2014/main" id="{0EBC489D-68EE-46F2-BE4E-9D2E90F4EDA7}"/>
                  </a:ext>
                </a:extLst>
              </p:cNvPr>
              <p:cNvSpPr/>
              <p:nvPr/>
            </p:nvSpPr>
            <p:spPr>
              <a:xfrm>
                <a:off x="4760253" y="1855558"/>
                <a:ext cx="3048309" cy="584775"/>
              </a:xfrm>
              <a:prstGeom prst="wedgeRoundRectCallout">
                <a:avLst>
                  <a:gd name="adj1" fmla="val -80827"/>
                  <a:gd name="adj2" fmla="val 7553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AB7CEED-E9EA-4809-88C7-4DB9413D2A86}"/>
                      </a:ext>
                    </a:extLst>
                  </p:cNvPr>
                  <p:cNvSpPr txBox="1"/>
                  <p:nvPr/>
                </p:nvSpPr>
                <p:spPr>
                  <a:xfrm>
                    <a:off x="4733619" y="1855558"/>
                    <a:ext cx="307494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Input for 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r>
                      <a:rPr lang="en-US" sz="1600" dirty="0"/>
                      <a:t> meson studies at LHC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a14:m>
                    <a:r>
                      <a:rPr lang="en-US" sz="1600" dirty="0"/>
                      <a:t> and Belle II</a:t>
                    </a:r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AB7CEED-E9EA-4809-88C7-4DB9413D2A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3619" y="1855558"/>
                    <a:ext cx="3074943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97" t="-312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Стрелка: вправо 48">
              <a:extLst>
                <a:ext uri="{FF2B5EF4-FFF2-40B4-BE49-F238E27FC236}">
                  <a16:creationId xmlns:a16="http://schemas.microsoft.com/office/drawing/2014/main" id="{E09186AF-00AD-42F0-AC7B-BC4271398E39}"/>
                </a:ext>
              </a:extLst>
            </p:cNvPr>
            <p:cNvSpPr/>
            <p:nvPr/>
          </p:nvSpPr>
          <p:spPr>
            <a:xfrm>
              <a:off x="7945653" y="2919737"/>
              <a:ext cx="279469" cy="25183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: вправо 49">
              <a:extLst>
                <a:ext uri="{FF2B5EF4-FFF2-40B4-BE49-F238E27FC236}">
                  <a16:creationId xmlns:a16="http://schemas.microsoft.com/office/drawing/2014/main" id="{DD42BC38-8E25-4FF1-927C-887D5F21DD12}"/>
                </a:ext>
              </a:extLst>
            </p:cNvPr>
            <p:cNvSpPr/>
            <p:nvPr/>
          </p:nvSpPr>
          <p:spPr>
            <a:xfrm rot="10800000">
              <a:off x="4725978" y="2922594"/>
              <a:ext cx="279469" cy="25183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: вправо 50">
              <a:extLst>
                <a:ext uri="{FF2B5EF4-FFF2-40B4-BE49-F238E27FC236}">
                  <a16:creationId xmlns:a16="http://schemas.microsoft.com/office/drawing/2014/main" id="{9232EFD9-876D-44CD-B6F1-E402B63A5155}"/>
                </a:ext>
              </a:extLst>
            </p:cNvPr>
            <p:cNvSpPr/>
            <p:nvPr/>
          </p:nvSpPr>
          <p:spPr>
            <a:xfrm rot="10800000">
              <a:off x="5758072" y="4748721"/>
              <a:ext cx="279469" cy="25183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24">
              <a:extLst>
                <a:ext uri="{FF2B5EF4-FFF2-40B4-BE49-F238E27FC236}">
                  <a16:creationId xmlns:a16="http://schemas.microsoft.com/office/drawing/2014/main" id="{CAC745F5-F292-4717-BDBE-6B50F94CC7EC}"/>
                </a:ext>
              </a:extLst>
            </p:cNvPr>
            <p:cNvGrpSpPr/>
            <p:nvPr/>
          </p:nvGrpSpPr>
          <p:grpSpPr>
            <a:xfrm>
              <a:off x="2220123" y="4176489"/>
              <a:ext cx="3740605" cy="2623374"/>
              <a:chOff x="838200" y="2201662"/>
              <a:chExt cx="3947668" cy="2623374"/>
            </a:xfrm>
          </p:grpSpPr>
          <p:sp>
            <p:nvSpPr>
              <p:cNvPr id="21" name="Свиток: вертикальный 25">
                <a:extLst>
                  <a:ext uri="{FF2B5EF4-FFF2-40B4-BE49-F238E27FC236}">
                    <a16:creationId xmlns:a16="http://schemas.microsoft.com/office/drawing/2014/main" id="{8FE632DD-25C0-41A7-BBCF-245CFD5BB9C8}"/>
                  </a:ext>
                </a:extLst>
              </p:cNvPr>
              <p:cNvSpPr/>
              <p:nvPr/>
            </p:nvSpPr>
            <p:spPr>
              <a:xfrm>
                <a:off x="838200" y="2201662"/>
                <a:ext cx="3947668" cy="2623374"/>
              </a:xfrm>
              <a:prstGeom prst="verticalScroll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8CCDD21-967C-4ADD-8D55-151DD3F6CE86}"/>
                      </a:ext>
                    </a:extLst>
                  </p:cNvPr>
                  <p:cNvSpPr txBox="1"/>
                  <p:nvPr/>
                </p:nvSpPr>
                <p:spPr>
                  <a:xfrm>
                    <a:off x="1172773" y="2516712"/>
                    <a:ext cx="3282853" cy="2308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Precision measurement of the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a14:m>
                    <a:r>
                      <a:rPr lang="en-US" sz="1600" dirty="0"/>
                      <a:t> lepton properties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Michel parameters, tests of lepton universality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Precision measurement of hadronic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a14:m>
                    <a:r>
                      <a:rPr lang="en-US" sz="1600" dirty="0"/>
                      <a:t> decays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-US" sz="1600" dirty="0"/>
                      <a:t>Search for 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𝐶𝑃</m:t>
                        </m:r>
                      </m:oMath>
                    </a14:m>
                    <a:r>
                      <a:rPr lang="en-US" sz="1600" dirty="0"/>
                      <a:t> and T violation in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a14:m>
                    <a:r>
                      <a:rPr lang="en-US" sz="1600" dirty="0"/>
                      <a:t> decays</a:t>
                    </a:r>
                    <a:endParaRPr lang="ru-RU" sz="1600" dirty="0"/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ru-RU" sz="1600" dirty="0"/>
                      <a:t>…</a:t>
                    </a: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8CCDD21-967C-4ADD-8D55-151DD3F6C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2773" y="2516712"/>
                    <a:ext cx="3282853" cy="230832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84" t="-792" r="-1176" b="-237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59B689D-A8E6-45E3-A8C4-244C15099315}"/>
                </a:ext>
              </a:extLst>
            </p:cNvPr>
            <p:cNvGrpSpPr/>
            <p:nvPr/>
          </p:nvGrpSpPr>
          <p:grpSpPr>
            <a:xfrm>
              <a:off x="5809129" y="5633645"/>
              <a:ext cx="3231730" cy="830997"/>
              <a:chOff x="5392569" y="5633645"/>
              <a:chExt cx="3231730" cy="830997"/>
            </a:xfrm>
          </p:grpSpPr>
          <p:sp>
            <p:nvSpPr>
              <p:cNvPr id="34" name="Облачко с текстом: прямоугольное со скругленными углами 53">
                <a:extLst>
                  <a:ext uri="{FF2B5EF4-FFF2-40B4-BE49-F238E27FC236}">
                    <a16:creationId xmlns:a16="http://schemas.microsoft.com/office/drawing/2014/main" id="{F79C2693-B5F5-4E56-8CA3-FFBCB50B2FBE}"/>
                  </a:ext>
                </a:extLst>
              </p:cNvPr>
              <p:cNvSpPr/>
              <p:nvPr/>
            </p:nvSpPr>
            <p:spPr>
              <a:xfrm>
                <a:off x="5392569" y="5633645"/>
                <a:ext cx="3198977" cy="830997"/>
              </a:xfrm>
              <a:prstGeom prst="wedgeRoundRectCallout">
                <a:avLst>
                  <a:gd name="adj1" fmla="val -69902"/>
                  <a:gd name="adj2" fmla="val -30114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8B74D33-FDF7-4A1F-82EE-6E224FFC097C}"/>
                      </a:ext>
                    </a:extLst>
                  </p:cNvPr>
                  <p:cNvSpPr txBox="1"/>
                  <p:nvPr/>
                </p:nvSpPr>
                <p:spPr>
                  <a:xfrm>
                    <a:off x="5415091" y="5633645"/>
                    <a:ext cx="320920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QCD</a:t>
                    </a:r>
                    <a:r>
                      <a:rPr lang="ru-RU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𝑢𝑠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. Test of the electroweak model, searches for non-standard contributions</a:t>
                    </a:r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8B74D33-FDF7-4A1F-82EE-6E224FFC0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5091" y="5633645"/>
                    <a:ext cx="3209208" cy="8309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2190" b="-80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D1B0EA-ED28-4B9A-ACC2-1A4E41154720}"/>
                </a:ext>
              </a:extLst>
            </p:cNvPr>
            <p:cNvGrpSpPr/>
            <p:nvPr/>
          </p:nvGrpSpPr>
          <p:grpSpPr>
            <a:xfrm>
              <a:off x="567227" y="4973691"/>
              <a:ext cx="1763214" cy="1077218"/>
              <a:chOff x="150667" y="4973691"/>
              <a:chExt cx="1763214" cy="1077218"/>
            </a:xfrm>
          </p:grpSpPr>
          <p:sp>
            <p:nvSpPr>
              <p:cNvPr id="24" name="Облачко с текстом: прямоугольное со скругленными углами 29">
                <a:extLst>
                  <a:ext uri="{FF2B5EF4-FFF2-40B4-BE49-F238E27FC236}">
                    <a16:creationId xmlns:a16="http://schemas.microsoft.com/office/drawing/2014/main" id="{519E9566-BA10-46C0-B0BB-B26CBDC4915C}"/>
                  </a:ext>
                </a:extLst>
              </p:cNvPr>
              <p:cNvSpPr/>
              <p:nvPr/>
            </p:nvSpPr>
            <p:spPr>
              <a:xfrm>
                <a:off x="150667" y="4973691"/>
                <a:ext cx="1763214" cy="830997"/>
              </a:xfrm>
              <a:prstGeom prst="wedgeRoundRectCallout">
                <a:avLst>
                  <a:gd name="adj1" fmla="val 74351"/>
                  <a:gd name="adj2" fmla="val -14526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6DC8D7-4046-4691-B156-10B175AD94A4}"/>
                  </a:ext>
                </a:extLst>
              </p:cNvPr>
              <p:cNvSpPr txBox="1"/>
              <p:nvPr/>
            </p:nvSpPr>
            <p:spPr>
              <a:xfrm>
                <a:off x="150667" y="4973691"/>
                <a:ext cx="176321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Test of the electroweak sector of the SM</a:t>
                </a:r>
                <a:endParaRPr lang="ru-RU" sz="1600" dirty="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28FA0-CA97-AFE8-84A9-01E70883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467D2-7DE0-C4A8-7956-CA8CE4EA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D3C92F0-5883-F1D6-E999-C497AD51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51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8BE8047C-CCFB-4306-8005-30343102E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58" y="243653"/>
            <a:ext cx="1890058" cy="1029240"/>
          </a:xfrm>
          <a:prstGeom prst="rect">
            <a:avLst/>
          </a:prstGeom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E26272B4-7A06-4A31-89A1-26765F0375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2" y="275159"/>
            <a:ext cx="562447" cy="385804"/>
          </a:xfrm>
          <a:prstGeom prst="rect">
            <a:avLst/>
          </a:prstGeom>
        </p:spPr>
      </p:pic>
      <p:grpSp>
        <p:nvGrpSpPr>
          <p:cNvPr id="6" name="Группа 28">
            <a:extLst>
              <a:ext uri="{FF2B5EF4-FFF2-40B4-BE49-F238E27FC236}">
                <a16:creationId xmlns:a16="http://schemas.microsoft.com/office/drawing/2014/main" id="{1E1A2172-8FE3-4669-A27E-E0BE2E7AC84A}"/>
              </a:ext>
            </a:extLst>
          </p:cNvPr>
          <p:cNvGrpSpPr/>
          <p:nvPr/>
        </p:nvGrpSpPr>
        <p:grpSpPr>
          <a:xfrm>
            <a:off x="10809335" y="128797"/>
            <a:ext cx="1182523" cy="1258951"/>
            <a:chOff x="8178669" y="2911939"/>
            <a:chExt cx="1182523" cy="1258951"/>
          </a:xfrm>
        </p:grpSpPr>
        <p:pic>
          <p:nvPicPr>
            <p:cNvPr id="7" name="Рисунок 29">
              <a:extLst>
                <a:ext uri="{FF2B5EF4-FFF2-40B4-BE49-F238E27FC236}">
                  <a16:creationId xmlns:a16="http://schemas.microsoft.com/office/drawing/2014/main" id="{33EBD1AE-21D4-4F90-9AC3-1EFD92B57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8669" y="3029249"/>
              <a:ext cx="1066922" cy="1141641"/>
            </a:xfrm>
            <a:prstGeom prst="rect">
              <a:avLst/>
            </a:prstGeom>
          </p:spPr>
        </p:pic>
        <p:pic>
          <p:nvPicPr>
            <p:cNvPr id="8" name="Рисунок 30">
              <a:extLst>
                <a:ext uri="{FF2B5EF4-FFF2-40B4-BE49-F238E27FC236}">
                  <a16:creationId xmlns:a16="http://schemas.microsoft.com/office/drawing/2014/main" id="{5CC51125-001A-4494-A183-62B518F81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9624" y="2911939"/>
              <a:ext cx="611568" cy="496898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4D69703-6CAE-49A8-86B9-EEEE8872F9C9}"/>
              </a:ext>
            </a:extLst>
          </p:cNvPr>
          <p:cNvSpPr/>
          <p:nvPr/>
        </p:nvSpPr>
        <p:spPr>
          <a:xfrm rot="773990">
            <a:off x="870318" y="179799"/>
            <a:ext cx="6628081" cy="473161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D1EB61-2174-4E46-9468-D8A06834780F}"/>
              </a:ext>
            </a:extLst>
          </p:cNvPr>
          <p:cNvSpPr/>
          <p:nvPr/>
        </p:nvSpPr>
        <p:spPr>
          <a:xfrm rot="20360153">
            <a:off x="4840895" y="381330"/>
            <a:ext cx="7012019" cy="463482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752F8E-73BE-411F-8713-842745681F0E}"/>
              </a:ext>
            </a:extLst>
          </p:cNvPr>
          <p:cNvSpPr/>
          <p:nvPr/>
        </p:nvSpPr>
        <p:spPr>
          <a:xfrm>
            <a:off x="2463910" y="3191068"/>
            <a:ext cx="7585788" cy="366693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21">
            <a:extLst>
              <a:ext uri="{FF2B5EF4-FFF2-40B4-BE49-F238E27FC236}">
                <a16:creationId xmlns:a16="http://schemas.microsoft.com/office/drawing/2014/main" id="{696DC40A-0995-417F-824B-4A5917527E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4615" y="5643423"/>
            <a:ext cx="1187954" cy="1166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5DCCEA-B56F-4C7B-8922-A9200594B617}"/>
              </a:ext>
            </a:extLst>
          </p:cNvPr>
          <p:cNvSpPr txBox="1"/>
          <p:nvPr/>
        </p:nvSpPr>
        <p:spPr>
          <a:xfrm>
            <a:off x="9044173" y="5766942"/>
            <a:ext cx="52726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SCT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FF674-E004-4AF5-8C0F-92A7FFCE7399}"/>
                  </a:ext>
                </a:extLst>
              </p:cNvPr>
              <p:cNvSpPr txBox="1"/>
              <p:nvPr/>
            </p:nvSpPr>
            <p:spPr>
              <a:xfrm>
                <a:off x="1054745" y="1444681"/>
                <a:ext cx="469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BFF674-E004-4AF5-8C0F-92A7FFCE7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45" y="1444681"/>
                <a:ext cx="4691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FF3003-4B7D-4D41-8B87-8C0E43309012}"/>
                  </a:ext>
                </a:extLst>
              </p:cNvPr>
              <p:cNvSpPr txBox="1"/>
              <p:nvPr/>
            </p:nvSpPr>
            <p:spPr>
              <a:xfrm>
                <a:off x="1436675" y="2409898"/>
                <a:ext cx="1085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FF3003-4B7D-4D41-8B87-8C0E4330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75" y="2409898"/>
                <a:ext cx="1085104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BAB84A9-1B51-437B-9B16-0D9BFC33CCC4}"/>
              </a:ext>
            </a:extLst>
          </p:cNvPr>
          <p:cNvSpPr/>
          <p:nvPr/>
        </p:nvSpPr>
        <p:spPr>
          <a:xfrm>
            <a:off x="141287" y="3759351"/>
            <a:ext cx="1535812" cy="664030"/>
          </a:xfrm>
          <a:prstGeom prst="wedgeRoundRectCallout">
            <a:avLst>
              <a:gd name="adj1" fmla="val 60195"/>
              <a:gd name="adj2" fmla="val -2016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SUSY,</a:t>
            </a:r>
          </a:p>
          <a:p>
            <a:pPr algn="ctr"/>
            <a:r>
              <a:rPr lang="en-US" sz="1600" dirty="0"/>
              <a:t>Charged Higgs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97154-FEAE-4217-89D1-84891B080CE5}"/>
              </a:ext>
            </a:extLst>
          </p:cNvPr>
          <p:cNvSpPr txBox="1"/>
          <p:nvPr/>
        </p:nvSpPr>
        <p:spPr>
          <a:xfrm>
            <a:off x="5207515" y="419791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Charm mixing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5D5C2-E4C8-43EE-9522-D548C7128667}"/>
                  </a:ext>
                </a:extLst>
              </p:cNvPr>
              <p:cNvSpPr txBox="1"/>
              <p:nvPr/>
            </p:nvSpPr>
            <p:spPr>
              <a:xfrm>
                <a:off x="1882330" y="1868795"/>
                <a:ext cx="806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CKM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55D5C2-E4C8-43EE-9522-D548C712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30" y="1868795"/>
                <a:ext cx="806439" cy="369332"/>
              </a:xfrm>
              <a:prstGeom prst="rect">
                <a:avLst/>
              </a:prstGeom>
              <a:blipFill>
                <a:blip r:embed="rId9"/>
                <a:stretch>
                  <a:fillRect l="-681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6E6BB-FCF0-4227-BE66-324007A8A29B}"/>
                  </a:ext>
                </a:extLst>
              </p:cNvPr>
              <p:cNvSpPr txBox="1"/>
              <p:nvPr/>
            </p:nvSpPr>
            <p:spPr>
              <a:xfrm>
                <a:off x="6934506" y="886846"/>
                <a:ext cx="1056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CKM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6E6BB-FCF0-4227-BE66-324007A8A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506" y="886846"/>
                <a:ext cx="1056251" cy="369332"/>
              </a:xfrm>
              <a:prstGeom prst="rect">
                <a:avLst/>
              </a:prstGeom>
              <a:blipFill>
                <a:blip r:embed="rId10"/>
                <a:stretch>
                  <a:fillRect l="-5202" t="-8197" r="-57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0B643E-0E08-4414-95C1-6D1A3D55CA93}"/>
                  </a:ext>
                </a:extLst>
              </p:cNvPr>
              <p:cNvSpPr txBox="1"/>
              <p:nvPr/>
            </p:nvSpPr>
            <p:spPr>
              <a:xfrm>
                <a:off x="7921284" y="3727037"/>
                <a:ext cx="922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0B643E-0E08-4414-95C1-6D1A3D55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84" y="3727037"/>
                <a:ext cx="9226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F1F8337-F668-4DBE-B7D0-BFF722F81303}"/>
              </a:ext>
            </a:extLst>
          </p:cNvPr>
          <p:cNvSpPr/>
          <p:nvPr/>
        </p:nvSpPr>
        <p:spPr>
          <a:xfrm>
            <a:off x="10265471" y="3821625"/>
            <a:ext cx="1535812" cy="369332"/>
          </a:xfrm>
          <a:prstGeom prst="wedgeRoundRectCallout">
            <a:avLst>
              <a:gd name="adj1" fmla="val -143330"/>
              <a:gd name="adj2" fmla="val -34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Charged Higgs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D28D44-6179-4993-92AF-CE9C1D82C652}"/>
              </a:ext>
            </a:extLst>
          </p:cNvPr>
          <p:cNvSpPr txBox="1"/>
          <p:nvPr/>
        </p:nvSpPr>
        <p:spPr>
          <a:xfrm>
            <a:off x="3909769" y="6104297"/>
            <a:ext cx="128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CPV in charm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83F89-DCC3-4C75-922A-D9013D517861}"/>
                  </a:ext>
                </a:extLst>
              </p:cNvPr>
              <p:cNvSpPr txBox="1"/>
              <p:nvPr/>
            </p:nvSpPr>
            <p:spPr>
              <a:xfrm>
                <a:off x="4889421" y="4942578"/>
                <a:ext cx="828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783F89-DCC3-4C75-922A-D9013D517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1" y="4942578"/>
                <a:ext cx="8289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EF3132-E315-4F8D-BF23-26899B801B87}"/>
                  </a:ext>
                </a:extLst>
              </p:cNvPr>
              <p:cNvSpPr txBox="1"/>
              <p:nvPr/>
            </p:nvSpPr>
            <p:spPr>
              <a:xfrm>
                <a:off x="5574798" y="5984215"/>
                <a:ext cx="59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EF3132-E315-4F8D-BF23-26899B801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98" y="5984215"/>
                <a:ext cx="59984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07C2A-3063-4A8D-BEBF-C1C45C246428}"/>
                  </a:ext>
                </a:extLst>
              </p:cNvPr>
              <p:cNvSpPr txBox="1"/>
              <p:nvPr/>
            </p:nvSpPr>
            <p:spPr>
              <a:xfrm>
                <a:off x="6487232" y="6339751"/>
                <a:ext cx="15720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hadrons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A07C2A-3063-4A8D-BEBF-C1C45C246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32" y="6339751"/>
                <a:ext cx="1572097" cy="338554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572633-7802-4139-BF46-42817235805D}"/>
                  </a:ext>
                </a:extLst>
              </p:cNvPr>
              <p:cNvSpPr txBox="1"/>
              <p:nvPr/>
            </p:nvSpPr>
            <p:spPr>
              <a:xfrm>
                <a:off x="4816969" y="6385165"/>
                <a:ext cx="1622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572633-7802-4139-BF46-428172358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69" y="6385165"/>
                <a:ext cx="1622944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42E02BB-E143-4BDE-B526-71DD0ED74617}"/>
              </a:ext>
            </a:extLst>
          </p:cNvPr>
          <p:cNvSpPr txBox="1"/>
          <p:nvPr/>
        </p:nvSpPr>
        <p:spPr>
          <a:xfrm>
            <a:off x="5890806" y="5689479"/>
            <a:ext cx="25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Absolute branching fractions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80191F-8755-4BB8-9D5C-4DE72186EC53}"/>
                  </a:ext>
                </a:extLst>
              </p:cNvPr>
              <p:cNvSpPr txBox="1"/>
              <p:nvPr/>
            </p:nvSpPr>
            <p:spPr>
              <a:xfrm>
                <a:off x="3948914" y="4998221"/>
                <a:ext cx="740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80191F-8755-4BB8-9D5C-4DE72186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14" y="4998221"/>
                <a:ext cx="740524" cy="276999"/>
              </a:xfrm>
              <a:prstGeom prst="rect">
                <a:avLst/>
              </a:prstGeom>
              <a:blipFill>
                <a:blip r:embed="rId16"/>
                <a:stretch>
                  <a:fillRect l="-4132" r="-6612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AD3FA2-A816-470D-9A08-E53D1F6B9EDC}"/>
                  </a:ext>
                </a:extLst>
              </p:cNvPr>
              <p:cNvSpPr txBox="1"/>
              <p:nvPr/>
            </p:nvSpPr>
            <p:spPr>
              <a:xfrm>
                <a:off x="2423848" y="4875414"/>
                <a:ext cx="1412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invisible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AD3FA2-A816-470D-9A08-E53D1F6B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848" y="4875414"/>
                <a:ext cx="1412374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E4B6-ED76-4EB5-A023-0F1C3B20B6C1}"/>
                  </a:ext>
                </a:extLst>
              </p:cNvPr>
              <p:cNvSpPr txBox="1"/>
              <p:nvPr/>
            </p:nvSpPr>
            <p:spPr>
              <a:xfrm>
                <a:off x="5131953" y="3772110"/>
                <a:ext cx="1880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3872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𝜓𝜋𝜋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E4B6-ED76-4EB5-A023-0F1C3B20B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53" y="3772110"/>
                <a:ext cx="1880195" cy="276999"/>
              </a:xfrm>
              <a:prstGeom prst="rect">
                <a:avLst/>
              </a:prstGeom>
              <a:blipFill>
                <a:blip r:embed="rId18"/>
                <a:stretch>
                  <a:fillRect l="-2597" t="-2222" r="-422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59ED6-9B08-41EB-88CE-B1F456F1C30C}"/>
                  </a:ext>
                </a:extLst>
              </p:cNvPr>
              <p:cNvSpPr txBox="1"/>
              <p:nvPr/>
            </p:nvSpPr>
            <p:spPr>
              <a:xfrm>
                <a:off x="7197217" y="5389162"/>
                <a:ext cx="1616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3900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𝜓𝜋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E59ED6-9B08-41EB-88CE-B1F456F1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17" y="5389162"/>
                <a:ext cx="1616083" cy="246221"/>
              </a:xfrm>
              <a:prstGeom prst="rect">
                <a:avLst/>
              </a:prstGeom>
              <a:blipFill>
                <a:blip r:embed="rId19"/>
                <a:stretch>
                  <a:fillRect l="-2642" r="-3396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05D842-5870-4BF5-B62E-9321FEFC77EF}"/>
                  </a:ext>
                </a:extLst>
              </p:cNvPr>
              <p:cNvSpPr txBox="1"/>
              <p:nvPr/>
            </p:nvSpPr>
            <p:spPr>
              <a:xfrm>
                <a:off x="3023022" y="5783309"/>
                <a:ext cx="27312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Quantum correlated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05D842-5870-4BF5-B62E-9321FEFC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22" y="5783309"/>
                <a:ext cx="2731263" cy="338554"/>
              </a:xfrm>
              <a:prstGeom prst="rect">
                <a:avLst/>
              </a:prstGeom>
              <a:blipFill>
                <a:blip r:embed="rId20"/>
                <a:stretch>
                  <a:fillRect t="-5455" r="-22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691920-F15F-4778-9B8C-F6C9D0454ABB}"/>
                  </a:ext>
                </a:extLst>
              </p:cNvPr>
              <p:cNvSpPr txBox="1"/>
              <p:nvPr/>
            </p:nvSpPr>
            <p:spPr>
              <a:xfrm>
                <a:off x="6111428" y="2291327"/>
                <a:ext cx="9504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691920-F15F-4778-9B8C-F6C9D0454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28" y="2291327"/>
                <a:ext cx="950453" cy="276999"/>
              </a:xfrm>
              <a:prstGeom prst="rect">
                <a:avLst/>
              </a:prstGeom>
              <a:blipFill>
                <a:blip r:embed="rId21"/>
                <a:stretch>
                  <a:fillRect l="-5806" r="-645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9CA2D3-E9D7-4725-943C-6B29C55A8DEF}"/>
                  </a:ext>
                </a:extLst>
              </p:cNvPr>
              <p:cNvSpPr txBox="1"/>
              <p:nvPr/>
            </p:nvSpPr>
            <p:spPr>
              <a:xfrm>
                <a:off x="3163141" y="3138699"/>
                <a:ext cx="871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𝜇𝜇𝜇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9CA2D3-E9D7-4725-943C-6B29C55A8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41" y="3138699"/>
                <a:ext cx="871970" cy="276999"/>
              </a:xfrm>
              <a:prstGeom prst="rect">
                <a:avLst/>
              </a:prstGeom>
              <a:blipFill>
                <a:blip r:embed="rId22"/>
                <a:stretch>
                  <a:fillRect l="-3497" r="-5594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BFCF2-30AE-485C-A262-5A037E75786F}"/>
                  </a:ext>
                </a:extLst>
              </p:cNvPr>
              <p:cNvSpPr txBox="1"/>
              <p:nvPr/>
            </p:nvSpPr>
            <p:spPr>
              <a:xfrm>
                <a:off x="8045187" y="517848"/>
                <a:ext cx="1050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BFCF2-30AE-485C-A262-5A037E75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87" y="517848"/>
                <a:ext cx="1050865" cy="276999"/>
              </a:xfrm>
              <a:prstGeom prst="rect">
                <a:avLst/>
              </a:prstGeom>
              <a:blipFill>
                <a:blip r:embed="rId23"/>
                <a:stretch>
                  <a:fillRect l="-5233" t="-2222" r="-4070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A8CE36-B883-437E-9AB7-480CAE7757EF}"/>
                  </a:ext>
                </a:extLst>
              </p:cNvPr>
              <p:cNvSpPr txBox="1"/>
              <p:nvPr/>
            </p:nvSpPr>
            <p:spPr>
              <a:xfrm>
                <a:off x="9400891" y="509845"/>
                <a:ext cx="834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A8CE36-B883-437E-9AB7-480CAE775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891" y="509845"/>
                <a:ext cx="834139" cy="276999"/>
              </a:xfrm>
              <a:prstGeom prst="rect">
                <a:avLst/>
              </a:prstGeom>
              <a:blipFill>
                <a:blip r:embed="rId24"/>
                <a:stretch>
                  <a:fillRect l="-6569" r="-583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7366796-E211-4054-91D9-6A7C5004C160}"/>
              </a:ext>
            </a:extLst>
          </p:cNvPr>
          <p:cNvSpPr txBox="1"/>
          <p:nvPr/>
        </p:nvSpPr>
        <p:spPr>
          <a:xfrm>
            <a:off x="5536917" y="4791472"/>
            <a:ext cx="1900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Neutral particles in the final state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D71C7D-334E-49D4-BF30-C2DC2D4A4B5E}"/>
                  </a:ext>
                </a:extLst>
              </p:cNvPr>
              <p:cNvSpPr txBox="1"/>
              <p:nvPr/>
            </p:nvSpPr>
            <p:spPr>
              <a:xfrm>
                <a:off x="7012148" y="4208735"/>
                <a:ext cx="1609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hadrons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D71C7D-334E-49D4-BF30-C2DC2D4A4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148" y="4208735"/>
                <a:ext cx="160928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3BEB3D-D043-4B0A-AD91-9B27C7499D61}"/>
                  </a:ext>
                </a:extLst>
              </p:cNvPr>
              <p:cNvSpPr txBox="1"/>
              <p:nvPr/>
            </p:nvSpPr>
            <p:spPr>
              <a:xfrm>
                <a:off x="7576155" y="4756290"/>
                <a:ext cx="798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3BEB3D-D043-4B0A-AD91-9B27C7499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55" y="4756290"/>
                <a:ext cx="798744" cy="276999"/>
              </a:xfrm>
              <a:prstGeom prst="rect">
                <a:avLst/>
              </a:prstGeom>
              <a:blipFill>
                <a:blip r:embed="rId26"/>
                <a:stretch>
                  <a:fillRect l="-3817" r="-6107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16EAC58-BF3D-476B-A9EE-F76A73A4D870}"/>
                  </a:ext>
                </a:extLst>
              </p:cNvPr>
              <p:cNvSpPr txBox="1"/>
              <p:nvPr/>
            </p:nvSpPr>
            <p:spPr>
              <a:xfrm>
                <a:off x="8672018" y="2630864"/>
                <a:ext cx="1199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16EAC58-BF3D-476B-A9EE-F76A73A4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18" y="2630864"/>
                <a:ext cx="1199367" cy="276999"/>
              </a:xfrm>
              <a:prstGeom prst="rect">
                <a:avLst/>
              </a:prstGeom>
              <a:blipFill>
                <a:blip r:embed="rId27"/>
                <a:stretch>
                  <a:fillRect l="-4592" t="-4444" r="-4082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EB376B-CCF8-4602-9D43-5E3AE1FF7FFF}"/>
                  </a:ext>
                </a:extLst>
              </p:cNvPr>
              <p:cNvSpPr txBox="1"/>
              <p:nvPr/>
            </p:nvSpPr>
            <p:spPr>
              <a:xfrm>
                <a:off x="9717718" y="3190833"/>
                <a:ext cx="1218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EB376B-CCF8-4602-9D43-5E3AE1FF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18" y="3190833"/>
                <a:ext cx="1218732" cy="276999"/>
              </a:xfrm>
              <a:prstGeom prst="rect">
                <a:avLst/>
              </a:prstGeom>
              <a:blipFill>
                <a:blip r:embed="rId28"/>
                <a:stretch>
                  <a:fillRect l="-4000" r="-15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180DF1-C5E1-4BD1-BE79-2F265610887E}"/>
                  </a:ext>
                </a:extLst>
              </p:cNvPr>
              <p:cNvSpPr txBox="1"/>
              <p:nvPr/>
            </p:nvSpPr>
            <p:spPr>
              <a:xfrm>
                <a:off x="8580477" y="1541280"/>
                <a:ext cx="1037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180DF1-C5E1-4BD1-BE79-2F2656108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477" y="1541280"/>
                <a:ext cx="1037528" cy="276999"/>
              </a:xfrm>
              <a:prstGeom prst="rect">
                <a:avLst/>
              </a:prstGeom>
              <a:blipFill>
                <a:blip r:embed="rId29"/>
                <a:stretch>
                  <a:fillRect l="-5294" t="-4444" r="-235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31B3E8-9E21-4164-9B96-A8EEE48BF91C}"/>
                  </a:ext>
                </a:extLst>
              </p:cNvPr>
              <p:cNvSpPr txBox="1"/>
              <p:nvPr/>
            </p:nvSpPr>
            <p:spPr>
              <a:xfrm>
                <a:off x="8639702" y="1012220"/>
                <a:ext cx="390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31B3E8-9E21-4164-9B96-A8EEE48B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702" y="1012220"/>
                <a:ext cx="390556" cy="276999"/>
              </a:xfrm>
              <a:prstGeom prst="rect">
                <a:avLst/>
              </a:prstGeom>
              <a:blipFill>
                <a:blip r:embed="rId30"/>
                <a:stretch>
                  <a:fillRect l="-12500" r="-625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240606-6FB8-403D-B48C-BA5683CD4AAF}"/>
                  </a:ext>
                </a:extLst>
              </p:cNvPr>
              <p:cNvSpPr txBox="1"/>
              <p:nvPr/>
            </p:nvSpPr>
            <p:spPr>
              <a:xfrm>
                <a:off x="9595178" y="1005838"/>
                <a:ext cx="366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240606-6FB8-403D-B48C-BA5683CD4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178" y="1005838"/>
                <a:ext cx="366511" cy="276999"/>
              </a:xfrm>
              <a:prstGeom prst="rect">
                <a:avLst/>
              </a:prstGeom>
              <a:blipFill>
                <a:blip r:embed="rId31"/>
                <a:stretch>
                  <a:fillRect l="-15000" r="-666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9D1AD9C-23A9-42D4-95D1-E2814A0B99B9}"/>
              </a:ext>
            </a:extLst>
          </p:cNvPr>
          <p:cNvSpPr txBox="1"/>
          <p:nvPr/>
        </p:nvSpPr>
        <p:spPr>
          <a:xfrm>
            <a:off x="2154368" y="969808"/>
            <a:ext cx="242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charged particles in the final state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8E11E1-ADF6-4606-8352-364ACE578955}"/>
                  </a:ext>
                </a:extLst>
              </p:cNvPr>
              <p:cNvSpPr txBox="1"/>
              <p:nvPr/>
            </p:nvSpPr>
            <p:spPr>
              <a:xfrm>
                <a:off x="2940420" y="1729557"/>
                <a:ext cx="1080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8E11E1-ADF6-4606-8352-364ACE578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20" y="1729557"/>
                <a:ext cx="1080809" cy="369332"/>
              </a:xfrm>
              <a:prstGeom prst="rect">
                <a:avLst/>
              </a:prstGeom>
              <a:blipFill>
                <a:blip r:embed="rId3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95E3ED-653F-47B0-BC57-83C1029B4D2A}"/>
                  </a:ext>
                </a:extLst>
              </p:cNvPr>
              <p:cNvSpPr txBox="1"/>
              <p:nvPr/>
            </p:nvSpPr>
            <p:spPr>
              <a:xfrm>
                <a:off x="2899645" y="2278789"/>
                <a:ext cx="14367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mixing and lifetime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95E3ED-653F-47B0-BC57-83C1029B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645" y="2278789"/>
                <a:ext cx="1436753" cy="646331"/>
              </a:xfrm>
              <a:prstGeom prst="rect">
                <a:avLst/>
              </a:prstGeom>
              <a:blipFill>
                <a:blip r:embed="rId3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1161E6-15CC-4374-A956-95CBBFB6036C}"/>
                  </a:ext>
                </a:extLst>
              </p:cNvPr>
              <p:cNvSpPr txBox="1"/>
              <p:nvPr/>
            </p:nvSpPr>
            <p:spPr>
              <a:xfrm>
                <a:off x="4422075" y="1046668"/>
                <a:ext cx="13687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mixing and lifetime</a:t>
                </a:r>
                <a:endParaRPr lang="ru-RU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1161E6-15CC-4374-A956-95CBBFB60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75" y="1046668"/>
                <a:ext cx="1368703" cy="646331"/>
              </a:xfrm>
              <a:prstGeom prst="rect">
                <a:avLst/>
              </a:prstGeom>
              <a:blipFill>
                <a:blip r:embed="rId34"/>
                <a:stretch>
                  <a:fillRect l="-1778" t="-5660" r="-1333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A3E0C5-647A-4D35-A6D8-6FD85C5DBA21}"/>
                  </a:ext>
                </a:extLst>
              </p:cNvPr>
              <p:cNvSpPr txBox="1"/>
              <p:nvPr/>
            </p:nvSpPr>
            <p:spPr>
              <a:xfrm>
                <a:off x="7219945" y="1499842"/>
                <a:ext cx="12382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lifetime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A3E0C5-647A-4D35-A6D8-6FD85C5D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45" y="1499842"/>
                <a:ext cx="1238201" cy="369332"/>
              </a:xfrm>
              <a:prstGeom prst="rect">
                <a:avLst/>
              </a:prstGeom>
              <a:blipFill>
                <a:blip r:embed="rId3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3F1DF2-F522-432B-8978-C6ACDA7C71E8}"/>
                  </a:ext>
                </a:extLst>
              </p:cNvPr>
              <p:cNvSpPr txBox="1"/>
              <p:nvPr/>
            </p:nvSpPr>
            <p:spPr>
              <a:xfrm>
                <a:off x="4585948" y="2047279"/>
                <a:ext cx="295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3F1DF2-F522-432B-8978-C6ACDA7C7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48" y="2047279"/>
                <a:ext cx="295722" cy="276999"/>
              </a:xfrm>
              <a:prstGeom prst="rect">
                <a:avLst/>
              </a:prstGeom>
              <a:blipFill>
                <a:blip r:embed="rId36"/>
                <a:stretch>
                  <a:fillRect l="-20408" r="-40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FE887-7E88-40EC-ADDA-D5F0806841D2}"/>
                  </a:ext>
                </a:extLst>
              </p:cNvPr>
              <p:cNvSpPr txBox="1"/>
              <p:nvPr/>
            </p:nvSpPr>
            <p:spPr>
              <a:xfrm>
                <a:off x="1834776" y="2870171"/>
                <a:ext cx="1085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FE887-7E88-40EC-ADDA-D5F08068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76" y="2870171"/>
                <a:ext cx="1085105" cy="369332"/>
              </a:xfrm>
              <a:prstGeom prst="rect">
                <a:avLst/>
              </a:prstGeom>
              <a:blipFill>
                <a:blip r:embed="rId3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354CA9-7912-44B6-B90B-EEBE7D790701}"/>
                  </a:ext>
                </a:extLst>
              </p:cNvPr>
              <p:cNvSpPr txBox="1"/>
              <p:nvPr/>
            </p:nvSpPr>
            <p:spPr>
              <a:xfrm>
                <a:off x="6227437" y="6028829"/>
                <a:ext cx="373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354CA9-7912-44B6-B90B-EEBE7D790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37" y="6028829"/>
                <a:ext cx="373757" cy="276999"/>
              </a:xfrm>
              <a:prstGeom prst="rect">
                <a:avLst/>
              </a:prstGeom>
              <a:blipFill>
                <a:blip r:embed="rId38"/>
                <a:stretch>
                  <a:fillRect l="-14754" r="-655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E4938B-B83A-4660-ABCB-AAB629FC9326}"/>
                  </a:ext>
                </a:extLst>
              </p:cNvPr>
              <p:cNvSpPr txBox="1"/>
              <p:nvPr/>
            </p:nvSpPr>
            <p:spPr>
              <a:xfrm>
                <a:off x="1601705" y="3422903"/>
                <a:ext cx="10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E4938B-B83A-4660-ABCB-AAB629FC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05" y="3422903"/>
                <a:ext cx="1093633" cy="369332"/>
              </a:xfrm>
              <a:prstGeom prst="rect">
                <a:avLst/>
              </a:prstGeom>
              <a:blipFill>
                <a:blip r:embed="rId3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019C31-4015-4BDC-BFC1-7037B95371B5}"/>
                  </a:ext>
                </a:extLst>
              </p:cNvPr>
              <p:cNvSpPr txBox="1"/>
              <p:nvPr/>
            </p:nvSpPr>
            <p:spPr>
              <a:xfrm>
                <a:off x="5133555" y="2682650"/>
                <a:ext cx="1021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019C31-4015-4BDC-BFC1-7037B953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555" y="2682650"/>
                <a:ext cx="1021498" cy="276999"/>
              </a:xfrm>
              <a:prstGeom prst="rect">
                <a:avLst/>
              </a:prstGeom>
              <a:blipFill>
                <a:blip r:embed="rId40"/>
                <a:stretch>
                  <a:fillRect l="-4762" r="-238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D4092A0-FB42-46E5-AC51-FF30E09321CA}"/>
                  </a:ext>
                </a:extLst>
              </p:cNvPr>
              <p:cNvSpPr txBox="1"/>
              <p:nvPr/>
            </p:nvSpPr>
            <p:spPr>
              <a:xfrm>
                <a:off x="5689727" y="1450146"/>
                <a:ext cx="1322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D4092A0-FB42-46E5-AC51-FF30E093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27" y="1450146"/>
                <a:ext cx="1322636" cy="646331"/>
              </a:xfrm>
              <a:prstGeom prst="rect">
                <a:avLst/>
              </a:prstGeom>
              <a:blipFill>
                <a:blip r:embed="rId41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DCF3E1EB-DC5C-4B34-8CEE-BD9CA6535739}"/>
              </a:ext>
            </a:extLst>
          </p:cNvPr>
          <p:cNvSpPr/>
          <p:nvPr/>
        </p:nvSpPr>
        <p:spPr>
          <a:xfrm>
            <a:off x="561611" y="5231189"/>
            <a:ext cx="1535812" cy="369332"/>
          </a:xfrm>
          <a:prstGeom prst="wedgeRoundRectCallout">
            <a:avLst>
              <a:gd name="adj1" fmla="val 74776"/>
              <a:gd name="adj2" fmla="val -95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Dark matter</a:t>
            </a:r>
            <a:endParaRPr lang="ru-RU" sz="1600" dirty="0"/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44866943-6F18-4B6D-9B83-B4C6DFC439EE}"/>
              </a:ext>
            </a:extLst>
          </p:cNvPr>
          <p:cNvSpPr/>
          <p:nvPr/>
        </p:nvSpPr>
        <p:spPr>
          <a:xfrm>
            <a:off x="10090845" y="4422140"/>
            <a:ext cx="995215" cy="369332"/>
          </a:xfrm>
          <a:prstGeom prst="wedgeRoundRectCallout">
            <a:avLst>
              <a:gd name="adj1" fmla="val -181655"/>
              <a:gd name="adj2" fmla="val -176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LFU</a:t>
            </a:r>
            <a:endParaRPr lang="ru-RU" sz="1600" dirty="0"/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E4CB0499-38D1-4BF8-99D5-CAC36E874311}"/>
              </a:ext>
            </a:extLst>
          </p:cNvPr>
          <p:cNvSpPr/>
          <p:nvPr/>
        </p:nvSpPr>
        <p:spPr>
          <a:xfrm>
            <a:off x="2731310" y="6249211"/>
            <a:ext cx="995215" cy="369332"/>
          </a:xfrm>
          <a:prstGeom prst="wedgeRoundRectCallout">
            <a:avLst>
              <a:gd name="adj1" fmla="val 74295"/>
              <a:gd name="adj2" fmla="val -34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CPV</a:t>
            </a:r>
            <a:endParaRPr lang="ru-RU" sz="1600" dirty="0"/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6968940-DE1F-4757-838E-47B816EB098F}"/>
              </a:ext>
            </a:extLst>
          </p:cNvPr>
          <p:cNvSpPr/>
          <p:nvPr/>
        </p:nvSpPr>
        <p:spPr>
          <a:xfrm>
            <a:off x="10118653" y="5431750"/>
            <a:ext cx="995215" cy="369332"/>
          </a:xfrm>
          <a:prstGeom prst="wedgeRoundRectCallout">
            <a:avLst>
              <a:gd name="adj1" fmla="val -226657"/>
              <a:gd name="adj2" fmla="val -171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LFU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6A1B14-CFBC-4324-96CA-BAA1760EE7A3}"/>
                  </a:ext>
                </a:extLst>
              </p:cNvPr>
              <p:cNvSpPr txBox="1"/>
              <p:nvPr/>
            </p:nvSpPr>
            <p:spPr>
              <a:xfrm>
                <a:off x="7447712" y="3653735"/>
                <a:ext cx="285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6A1B14-CFBC-4324-96CA-BAA1760EE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2" y="3653735"/>
                <a:ext cx="285527" cy="276999"/>
              </a:xfrm>
              <a:prstGeom prst="rect">
                <a:avLst/>
              </a:prstGeom>
              <a:blipFill>
                <a:blip r:embed="rId42"/>
                <a:stretch>
                  <a:fillRect l="-12766" r="-2128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CF28B12-DA81-4FE3-8599-A06701564B24}"/>
              </a:ext>
            </a:extLst>
          </p:cNvPr>
          <p:cNvSpPr txBox="1"/>
          <p:nvPr/>
        </p:nvSpPr>
        <p:spPr>
          <a:xfrm>
            <a:off x="5003400" y="3325918"/>
            <a:ext cx="212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Charm spectroscopy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7DA72D-0A52-41FC-BE66-11DB3C42CF6C}"/>
                  </a:ext>
                </a:extLst>
              </p:cNvPr>
              <p:cNvSpPr txBox="1"/>
              <p:nvPr/>
            </p:nvSpPr>
            <p:spPr>
              <a:xfrm>
                <a:off x="7613730" y="2169570"/>
                <a:ext cx="1377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7DA72D-0A52-41FC-BE66-11DB3C42C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730" y="2169570"/>
                <a:ext cx="1377493" cy="276999"/>
              </a:xfrm>
              <a:prstGeom prst="rect">
                <a:avLst/>
              </a:prstGeom>
              <a:blipFill>
                <a:blip r:embed="rId43"/>
                <a:stretch>
                  <a:fillRect l="-3982" t="-4444" r="-132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36F728-C464-412A-B0DA-B8CDCDF34E37}"/>
                  </a:ext>
                </a:extLst>
              </p:cNvPr>
              <p:cNvSpPr txBox="1"/>
              <p:nvPr/>
            </p:nvSpPr>
            <p:spPr>
              <a:xfrm>
                <a:off x="9892267" y="2301163"/>
                <a:ext cx="638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36F728-C464-412A-B0DA-B8CDCDF3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67" y="2301163"/>
                <a:ext cx="638508" cy="276999"/>
              </a:xfrm>
              <a:prstGeom prst="rect">
                <a:avLst/>
              </a:prstGeom>
              <a:blipFill>
                <a:blip r:embed="rId44"/>
                <a:stretch>
                  <a:fillRect l="-865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26A10-68BF-41EF-BE18-F25FFD73534F}"/>
                  </a:ext>
                </a:extLst>
              </p:cNvPr>
              <p:cNvSpPr txBox="1"/>
              <p:nvPr/>
            </p:nvSpPr>
            <p:spPr>
              <a:xfrm>
                <a:off x="10045430" y="1424376"/>
                <a:ext cx="638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26A10-68BF-41EF-BE18-F25FFD73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430" y="1424376"/>
                <a:ext cx="638508" cy="276999"/>
              </a:xfrm>
              <a:prstGeom prst="rect">
                <a:avLst/>
              </a:prstGeom>
              <a:blipFill>
                <a:blip r:embed="rId45"/>
                <a:stretch>
                  <a:fillRect l="-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5EA568-47CA-4AD0-814F-72153BD80086}"/>
                  </a:ext>
                </a:extLst>
              </p:cNvPr>
              <p:cNvSpPr txBox="1"/>
              <p:nvPr/>
            </p:nvSpPr>
            <p:spPr>
              <a:xfrm>
                <a:off x="7940563" y="3125666"/>
                <a:ext cx="1375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5EA568-47CA-4AD0-814F-72153BD80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563" y="3125666"/>
                <a:ext cx="1375825" cy="276999"/>
              </a:xfrm>
              <a:prstGeom prst="rect">
                <a:avLst/>
              </a:prstGeom>
              <a:blipFill>
                <a:blip r:embed="rId46"/>
                <a:stretch>
                  <a:fillRect l="-4000" t="-4444" r="-17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124209-A2D9-4B2E-A4EF-0B311C71F7C6}"/>
                  </a:ext>
                </a:extLst>
              </p:cNvPr>
              <p:cNvSpPr txBox="1"/>
              <p:nvPr/>
            </p:nvSpPr>
            <p:spPr>
              <a:xfrm>
                <a:off x="2263415" y="383964"/>
                <a:ext cx="14762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124209-A2D9-4B2E-A4EF-0B311C71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15" y="383964"/>
                <a:ext cx="1476237" cy="276999"/>
              </a:xfrm>
              <a:prstGeom prst="rect">
                <a:avLst/>
              </a:prstGeom>
              <a:blipFill>
                <a:blip r:embed="rId47"/>
                <a:stretch>
                  <a:fillRect l="-3306" t="-444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0FC6EE-EC2C-4CA0-87F9-8EB082B27DC8}"/>
                  </a:ext>
                </a:extLst>
              </p:cNvPr>
              <p:cNvSpPr txBox="1"/>
              <p:nvPr/>
            </p:nvSpPr>
            <p:spPr>
              <a:xfrm>
                <a:off x="3882202" y="507387"/>
                <a:ext cx="1455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0FC6EE-EC2C-4CA0-87F9-8EB082B27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02" y="507387"/>
                <a:ext cx="1455783" cy="276999"/>
              </a:xfrm>
              <a:prstGeom prst="rect">
                <a:avLst/>
              </a:prstGeom>
              <a:blipFill>
                <a:blip r:embed="rId48"/>
                <a:stretch>
                  <a:fillRect l="-3766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D37AA674-5E90-440A-A155-57651F6699C4}"/>
              </a:ext>
            </a:extLst>
          </p:cNvPr>
          <p:cNvSpPr/>
          <p:nvPr/>
        </p:nvSpPr>
        <p:spPr>
          <a:xfrm>
            <a:off x="10540487" y="1893597"/>
            <a:ext cx="1535812" cy="369332"/>
          </a:xfrm>
          <a:prstGeom prst="wedgeRoundRectCallout">
            <a:avLst>
              <a:gd name="adj1" fmla="val -111131"/>
              <a:gd name="adj2" fmla="val -85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Charged Higgs</a:t>
            </a:r>
            <a:endParaRPr lang="ru-RU" sz="1600" dirty="0"/>
          </a:p>
        </p:txBody>
      </p:sp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2A4E6742-B7C6-4E15-A3DF-0F6AF9A47D8D}"/>
              </a:ext>
            </a:extLst>
          </p:cNvPr>
          <p:cNvSpPr/>
          <p:nvPr/>
        </p:nvSpPr>
        <p:spPr>
          <a:xfrm>
            <a:off x="3209162" y="4421375"/>
            <a:ext cx="1110014" cy="369332"/>
          </a:xfrm>
          <a:prstGeom prst="wedgeRoundRectCallout">
            <a:avLst>
              <a:gd name="adj1" fmla="val 37276"/>
              <a:gd name="adj2" fmla="val 116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Clear BSM</a:t>
            </a:r>
            <a:endParaRPr lang="ru-RU" sz="1600" dirty="0"/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B3589D16-2966-4FC1-BE83-2395D899B8D6}"/>
              </a:ext>
            </a:extLst>
          </p:cNvPr>
          <p:cNvSpPr/>
          <p:nvPr/>
        </p:nvSpPr>
        <p:spPr>
          <a:xfrm>
            <a:off x="1985692" y="4100395"/>
            <a:ext cx="1110014" cy="369332"/>
          </a:xfrm>
          <a:prstGeom prst="wedgeRoundRectCallout">
            <a:avLst>
              <a:gd name="adj1" fmla="val 74262"/>
              <a:gd name="adj2" fmla="val -229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Clear BSM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3DA77-2CEC-4D57-8E56-321EA11408A9}"/>
                  </a:ext>
                </a:extLst>
              </p:cNvPr>
              <p:cNvSpPr txBox="1"/>
              <p:nvPr/>
            </p:nvSpPr>
            <p:spPr>
              <a:xfrm>
                <a:off x="1716648" y="1429026"/>
                <a:ext cx="426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3DA77-2CEC-4D57-8E56-321EA1140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648" y="1429026"/>
                <a:ext cx="426921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D3FB987-226D-424D-9D10-535EC8591829}"/>
                  </a:ext>
                </a:extLst>
              </p:cNvPr>
              <p:cNvSpPr txBox="1"/>
              <p:nvPr/>
            </p:nvSpPr>
            <p:spPr>
              <a:xfrm>
                <a:off x="1393350" y="1765989"/>
                <a:ext cx="426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D3FB987-226D-424D-9D10-535EC8591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50" y="1765989"/>
                <a:ext cx="426921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4C16C0-7BED-4D88-B7F8-158CA1F15AB9}"/>
                  </a:ext>
                </a:extLst>
              </p:cNvPr>
              <p:cNvSpPr txBox="1"/>
              <p:nvPr/>
            </p:nvSpPr>
            <p:spPr>
              <a:xfrm>
                <a:off x="1095852" y="2116497"/>
                <a:ext cx="426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4C16C0-7BED-4D88-B7F8-158CA1F15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52" y="2116497"/>
                <a:ext cx="426921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6689930-A88D-484F-BDA5-A76DBED413CD}"/>
                  </a:ext>
                </a:extLst>
              </p:cNvPr>
              <p:cNvSpPr txBox="1"/>
              <p:nvPr/>
            </p:nvSpPr>
            <p:spPr>
              <a:xfrm>
                <a:off x="3051778" y="5402563"/>
                <a:ext cx="3315992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Model-independent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6689930-A88D-484F-BDA5-A76DBED41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778" y="5402563"/>
                <a:ext cx="3315992" cy="346570"/>
              </a:xfrm>
              <a:prstGeom prst="rect">
                <a:avLst/>
              </a:prstGeom>
              <a:blipFill>
                <a:blip r:embed="rId52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2E8A5CA0-4E10-4099-8897-1101E3116FB4}"/>
              </a:ext>
            </a:extLst>
          </p:cNvPr>
          <p:cNvSpPr txBox="1"/>
          <p:nvPr/>
        </p:nvSpPr>
        <p:spPr>
          <a:xfrm>
            <a:off x="6626315" y="6035454"/>
            <a:ext cx="176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Polarized beam</a:t>
            </a:r>
            <a:endParaRPr lang="ru-RU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DA4C3-92B4-71BB-8187-2C790A56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D806B3EE-0684-C84D-C485-96F61230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811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5">
            <a:extLst>
              <a:ext uri="{FF2B5EF4-FFF2-40B4-BE49-F238E27FC236}">
                <a16:creationId xmlns:a16="http://schemas.microsoft.com/office/drawing/2014/main" id="{DC70DC3B-C2BE-BAF4-D1D9-D5511313B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939"/>
            <a:ext cx="6861470" cy="483704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036FBE-052A-687C-0748-5ECA6BE1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77"/>
          </a:xfrm>
        </p:spPr>
        <p:txBody>
          <a:bodyPr>
            <a:normAutofit fontScale="90000"/>
          </a:bodyPr>
          <a:lstStyle/>
          <a:p>
            <a:r>
              <a:rPr lang="en-RU" dirty="0"/>
              <a:t>Detector concept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1330B98-6338-041F-F6B5-CFAF4265DB5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671595" y="1030302"/>
                <a:ext cx="6520405" cy="53420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Momentum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≤ 0.4%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endParaRPr lang="en-GB" sz="3200" dirty="0">
                  <a:effectLst/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Very symmetric and hermetic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Able to detect soft tracks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sz="2000" b="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mbriaMath"/>
                  </a:rPr>
                  <a:t>) </a:t>
                </a:r>
                <a:endParaRPr lang="en-GB" sz="3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Inner tracker should be able to handle </a:t>
                </a:r>
                <a:r>
                  <a:rPr lang="en-GB" sz="1600" dirty="0">
                    <a:solidFill>
                      <a:srgbClr val="3F3F3F"/>
                    </a:solidFill>
                    <a:effectLst/>
                    <a:latin typeface="CambriaMath"/>
                  </a:rPr>
                  <a:t>104 </a:t>
                </a:r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tracks/cm2s </a:t>
                </a:r>
                <a:endParaRPr lang="en-GB" sz="2800" dirty="0">
                  <a:effectLst/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Very good PID: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µ/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endParaRPr lang="en-GB" sz="3200" dirty="0">
                  <a:solidFill>
                    <a:srgbClr val="C00000"/>
                  </a:solidFill>
                  <a:effectLst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up to 3.5 GeV/c, e.g. for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GB" sz="160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mixing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, e.g. for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𝜇𝛾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search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</a:rPr>
                  <a:t>better than 7% for PID below 0.6 GeV/c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Able to detect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from 10 MeV to 3.5 GeV, good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 separation </a:t>
                </a:r>
                <a:endParaRPr lang="en-GB" sz="2000" dirty="0">
                  <a:solidFill>
                    <a:srgbClr val="5999D3"/>
                  </a:solidFill>
                  <a:effectLst/>
                  <a:latin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Calorimeter energy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sz="16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≤1.8%</m:t>
                    </m:r>
                  </m:oMath>
                </a14:m>
                <a:r>
                  <a:rPr lang="en-GB" sz="16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at 1 GeV</a:t>
                </a:r>
                <a:r>
                  <a:rPr lang="en-GB" sz="16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endParaRPr lang="en-GB" sz="1600" dirty="0">
                  <a:solidFill>
                    <a:srgbClr val="5999D3"/>
                  </a:solidFill>
                  <a:effectLst/>
                  <a:latin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Calorimeter time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3F3F3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6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GB" sz="16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 ns </a:t>
                </a:r>
                <a:endParaRPr lang="en-GB" sz="1600" dirty="0">
                  <a:solidFill>
                    <a:srgbClr val="5999D3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Efficient “soft” trigger</a:t>
                </a:r>
                <a:b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Ability to operate at high luminosity, up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sz="2000" b="0" i="0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libri" panose="020F050202020403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i="1" dirty="0" smtClean="0">
                        <a:solidFill>
                          <a:srgbClr val="3F3F3F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000" dirty="0">
                    <a:solidFill>
                      <a:srgbClr val="3F3F3F"/>
                    </a:solidFill>
                    <a:effectLst/>
                    <a:latin typeface="CambriaMath"/>
                  </a:rPr>
                  <a:t> </a:t>
                </a:r>
                <a:endParaRPr lang="en-GB" sz="2000" dirty="0">
                  <a:solidFill>
                    <a:srgbClr val="5999D3"/>
                  </a:solidFill>
                  <a:effectLst/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RU" sz="32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1330B98-6338-041F-F6B5-CFAF4265D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71595" y="1030302"/>
                <a:ext cx="6520405" cy="5342018"/>
              </a:xfrm>
              <a:blipFill>
                <a:blip r:embed="rId3"/>
                <a:stretch>
                  <a:fillRect l="-971" t="-118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25A4-771A-8AEA-737D-642F526A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BC85-4882-C70E-7800-AAE59ECC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C09CA-548C-BF05-2AF1-756ED7D8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631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CE0B2-E0D5-4FF5-940B-88BBD285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7" y="1156672"/>
            <a:ext cx="6478041" cy="603299"/>
          </a:xfrm>
        </p:spPr>
        <p:txBody>
          <a:bodyPr>
            <a:noAutofit/>
          </a:bodyPr>
          <a:lstStyle/>
          <a:p>
            <a:r>
              <a:rPr lang="en-US" sz="3200" dirty="0"/>
              <a:t>LFV</a:t>
            </a:r>
            <a:r>
              <a:rPr lang="ru-RU" sz="3200" dirty="0"/>
              <a:t> </a:t>
            </a:r>
            <a:r>
              <a:rPr lang="en-US" sz="3200" dirty="0"/>
              <a:t>with tau</a:t>
            </a:r>
            <a:endParaRPr lang="ru-RU" sz="32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ED502E2-F636-49B1-A085-0EF17A547CB5}"/>
              </a:ext>
            </a:extLst>
          </p:cNvPr>
          <p:cNvGrpSpPr/>
          <p:nvPr/>
        </p:nvGrpSpPr>
        <p:grpSpPr>
          <a:xfrm>
            <a:off x="6621486" y="730157"/>
            <a:ext cx="5367437" cy="2904236"/>
            <a:chOff x="6661805" y="2264579"/>
            <a:chExt cx="5367437" cy="290423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DEF0337E-CA43-456E-BB8D-46F6A556000A}"/>
                </a:ext>
              </a:extLst>
            </p:cNvPr>
            <p:cNvSpPr/>
            <p:nvPr/>
          </p:nvSpPr>
          <p:spPr>
            <a:xfrm>
              <a:off x="6664069" y="2264579"/>
              <a:ext cx="5365173" cy="29042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4473747-F9E7-40D8-AA84-0F22E3E079FD}"/>
                </a:ext>
              </a:extLst>
            </p:cNvPr>
            <p:cNvGrpSpPr/>
            <p:nvPr/>
          </p:nvGrpSpPr>
          <p:grpSpPr>
            <a:xfrm>
              <a:off x="6661805" y="2333461"/>
              <a:ext cx="5365173" cy="2640047"/>
              <a:chOff x="5820747" y="2780200"/>
              <a:chExt cx="5365173" cy="2640047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50CFD70D-C9CD-4FDD-9ACA-E48AA17FD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08829" y="3134298"/>
                <a:ext cx="5133719" cy="2285949"/>
              </a:xfrm>
              <a:prstGeom prst="rect">
                <a:avLst/>
              </a:prstGeom>
            </p:spPr>
          </p:pic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4D3A4EA-97A5-4081-97A4-C19C34EC23CB}"/>
                  </a:ext>
                </a:extLst>
              </p:cNvPr>
              <p:cNvSpPr/>
              <p:nvPr/>
            </p:nvSpPr>
            <p:spPr>
              <a:xfrm>
                <a:off x="5820747" y="2780200"/>
                <a:ext cx="536517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ISR photon background</a:t>
                </a:r>
                <a:r>
                  <a:rPr lang="ru-RU" sz="1600" dirty="0"/>
                  <a:t> </a:t>
                </a:r>
                <a:r>
                  <a:rPr lang="en-US" sz="1600" dirty="0"/>
                  <a:t>[arXiv:1206.1909 [hep-ex]]</a:t>
                </a:r>
                <a:endParaRPr lang="ru-RU" sz="1600" dirty="0"/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9650DF4-E43C-48F7-B29A-5EAECCEA6540}"/>
              </a:ext>
            </a:extLst>
          </p:cNvPr>
          <p:cNvGrpSpPr/>
          <p:nvPr/>
        </p:nvGrpSpPr>
        <p:grpSpPr>
          <a:xfrm>
            <a:off x="9955228" y="3374570"/>
            <a:ext cx="1835276" cy="1076442"/>
            <a:chOff x="4261282" y="3750634"/>
            <a:chExt cx="2402788" cy="1409304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5336E8D6-1275-4005-ACB6-CBCF8DDF9167}"/>
                </a:ext>
              </a:extLst>
            </p:cNvPr>
            <p:cNvSpPr/>
            <p:nvPr/>
          </p:nvSpPr>
          <p:spPr>
            <a:xfrm>
              <a:off x="4261282" y="3750634"/>
              <a:ext cx="2402788" cy="14093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2B0AE28-453E-4FD5-9326-A52297201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338" y="3765607"/>
              <a:ext cx="2121317" cy="13650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023971F-93E7-4E22-AB31-E87BDB41F87E}"/>
                  </a:ext>
                </a:extLst>
              </p:cNvPr>
              <p:cNvSpPr/>
              <p:nvPr/>
            </p:nvSpPr>
            <p:spPr>
              <a:xfrm>
                <a:off x="591170" y="1604871"/>
                <a:ext cx="53651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𝜇𝛾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023971F-93E7-4E22-AB31-E87BDB41F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0" y="1604871"/>
                <a:ext cx="5365172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AF1D591-20F4-5AF7-F789-F19AC7E25CB8}"/>
              </a:ext>
            </a:extLst>
          </p:cNvPr>
          <p:cNvSpPr txBox="1">
            <a:spLocks/>
          </p:cNvSpPr>
          <p:nvPr/>
        </p:nvSpPr>
        <p:spPr>
          <a:xfrm>
            <a:off x="160523" y="3835665"/>
            <a:ext cx="7209106" cy="58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LU</a:t>
            </a:r>
            <a:r>
              <a:rPr lang="ru-RU" sz="3200" dirty="0"/>
              <a:t> </a:t>
            </a:r>
            <a:r>
              <a:rPr lang="en-US" sz="3200" dirty="0"/>
              <a:t>precise tests with D-mesons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6">
                <a:extLst>
                  <a:ext uri="{FF2B5EF4-FFF2-40B4-BE49-F238E27FC236}">
                    <a16:creationId xmlns:a16="http://schemas.microsoft.com/office/drawing/2014/main" id="{2E72FF15-AA37-2FDF-A52B-37800C74073A}"/>
                  </a:ext>
                </a:extLst>
              </p:cNvPr>
              <p:cNvSpPr/>
              <p:nvPr/>
            </p:nvSpPr>
            <p:spPr>
              <a:xfrm>
                <a:off x="722869" y="4614776"/>
                <a:ext cx="5365172" cy="50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𝜇𝜋𝜈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6">
                <a:extLst>
                  <a:ext uri="{FF2B5EF4-FFF2-40B4-BE49-F238E27FC236}">
                    <a16:creationId xmlns:a16="http://schemas.microsoft.com/office/drawing/2014/main" id="{2E72FF15-AA37-2FDF-A52B-37800C740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9" y="4614776"/>
                <a:ext cx="5365172" cy="506742"/>
              </a:xfrm>
              <a:prstGeom prst="rect">
                <a:avLst/>
              </a:prstGeom>
              <a:blipFill>
                <a:blip r:embed="rId5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4AFE50-2761-5AEA-1EC1-C93FB323BFB0}"/>
                  </a:ext>
                </a:extLst>
              </p:cNvPr>
              <p:cNvSpPr txBox="1"/>
              <p:nvPr/>
            </p:nvSpPr>
            <p:spPr>
              <a:xfrm>
                <a:off x="320643" y="5121518"/>
                <a:ext cx="5546758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Requires excellent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/>
                  <a:t> separation from 0.2 to </a:t>
                </a:r>
                <a:r>
                  <a:rPr lang="en-US" dirty="0"/>
                  <a:t>1</a:t>
                </a:r>
                <a:r>
                  <a:rPr lang="en-US" sz="1800" dirty="0"/>
                  <a:t>.0 GeV/c </a:t>
                </a:r>
              </a:p>
              <a:p>
                <a:pPr>
                  <a:buClr>
                    <a:schemeClr val="accent1"/>
                  </a:buClr>
                  <a:buSzPct val="80000"/>
                </a:pPr>
                <a:r>
                  <a:rPr lang="en-US" sz="1800" dirty="0"/>
                  <a:t>to suppress background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1200" dirty="0"/>
                  <a:t> </a:t>
                </a:r>
                <a:r>
                  <a:rPr lang="en-GB" dirty="0"/>
                  <a:t>and so 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4AFE50-2761-5AEA-1EC1-C93FB323B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3" y="5121518"/>
                <a:ext cx="5546758" cy="669992"/>
              </a:xfrm>
              <a:prstGeom prst="rect">
                <a:avLst/>
              </a:prstGeom>
              <a:blipFill>
                <a:blip r:embed="rId6"/>
                <a:stretch>
                  <a:fillRect l="-913" t="-3704" r="-1370" b="-1111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A630923-E436-7678-96AA-8A2A86C1CA1A}"/>
              </a:ext>
            </a:extLst>
          </p:cNvPr>
          <p:cNvGrpSpPr/>
          <p:nvPr/>
        </p:nvGrpSpPr>
        <p:grpSpPr>
          <a:xfrm>
            <a:off x="5956342" y="4511756"/>
            <a:ext cx="5856606" cy="1926773"/>
            <a:chOff x="5812970" y="4299856"/>
            <a:chExt cx="5856606" cy="19267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652525-A648-2533-C6C7-53A102D7F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78" t="4447" r="4462" b="5627"/>
            <a:stretch/>
          </p:blipFill>
          <p:spPr>
            <a:xfrm>
              <a:off x="8707577" y="4299856"/>
              <a:ext cx="2961999" cy="192677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467F17D-EAD7-BB06-1CCF-3D611FF2E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63" t="4495" r="4513" b="4622"/>
            <a:stretch/>
          </p:blipFill>
          <p:spPr>
            <a:xfrm>
              <a:off x="5812970" y="4299857"/>
              <a:ext cx="2894607" cy="19267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4CCA676F-ADDB-4EEE-8F97-6D0DCC5FC61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3077" y="1992729"/>
                <a:ext cx="6731124" cy="1595136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Allowed in several BSM scenario, including</a:t>
                </a:r>
                <a:r>
                  <a:rPr lang="ru-RU" sz="1800" dirty="0"/>
                  <a:t> </a:t>
                </a:r>
                <a:r>
                  <a:rPr lang="en-US" sz="1800" dirty="0"/>
                  <a:t>SUSY</a:t>
                </a:r>
                <a:r>
                  <a:rPr lang="ru-RU" sz="1800" dirty="0"/>
                  <a:t>,</a:t>
                </a:r>
                <a:r>
                  <a:rPr lang="en-US" sz="1800" dirty="0"/>
                  <a:t> leptoquarks</a:t>
                </a:r>
                <a:r>
                  <a:rPr lang="ru-RU" sz="1800" dirty="0"/>
                  <a:t>, </a:t>
                </a:r>
                <a:r>
                  <a:rPr lang="en-US" sz="1800" dirty="0"/>
                  <a:t>technicolor, and extended Higgs models</a:t>
                </a:r>
              </a:p>
              <a:p>
                <a:pPr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– reachable upper limit at SCT for the branching of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𝜇𝛾</m:t>
                    </m:r>
                  </m:oMath>
                </a14:m>
                <a:endParaRPr lang="en-US" sz="1800" dirty="0"/>
              </a:p>
              <a:p>
                <a:pPr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Requires excellent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/>
                  <a:t> separation from 0.5 to 1.5 GeV/c to suppress background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4CCA676F-ADDB-4EEE-8F97-6D0DCC5FC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3077" y="1992729"/>
                <a:ext cx="6731124" cy="1595136"/>
              </a:xfrm>
              <a:blipFill>
                <a:blip r:embed="rId9"/>
                <a:stretch>
                  <a:fillRect l="-188" t="-3150" b="-551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3E5E6A5-4FA1-406F-5B6E-961528EA6AD9}"/>
              </a:ext>
            </a:extLst>
          </p:cNvPr>
          <p:cNvSpPr txBox="1">
            <a:spLocks/>
          </p:cNvSpPr>
          <p:nvPr/>
        </p:nvSpPr>
        <p:spPr>
          <a:xfrm>
            <a:off x="320643" y="154008"/>
            <a:ext cx="11666016" cy="76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Requirements for µ/π–separation from physics program</a:t>
            </a:r>
            <a:endParaRPr lang="ru-RU" sz="4000" b="1" dirty="0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144DA4E0-8CE4-A421-32B9-92FF9111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05.09.2023</a:t>
            </a:r>
            <a:endParaRPr lang="en-RU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4B4204CA-0C4D-CD73-5C8A-898C0591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TIPP2023, 4-8 Sept. 2023, Cape Town</a:t>
            </a:r>
            <a:endParaRPr lang="en-RU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2A12040E-76DC-9012-04D7-9472097A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69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4" y="33779"/>
            <a:ext cx="12044516" cy="78732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</a:t>
            </a:r>
            <a:r>
              <a:rPr lang="ru-RU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technique</a:t>
            </a:r>
            <a:endParaRPr lang="ru-RU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D:\Архив\Лого ИЯФ\++ logo BINP new bold blue Прозрачный.gif">
            <a:extLst>
              <a:ext uri="{FF2B5EF4-FFF2-40B4-BE49-F238E27FC236}">
                <a16:creationId xmlns:a16="http://schemas.microsoft.com/office/drawing/2014/main" id="{66D937E5-F52F-EF24-BA06-FA5EB380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79" y="16873"/>
            <a:ext cx="609828" cy="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95B08B-0565-35E0-FF3F-E41A9B22D806}"/>
              </a:ext>
            </a:extLst>
          </p:cNvPr>
          <p:cNvGrpSpPr/>
          <p:nvPr/>
        </p:nvGrpSpPr>
        <p:grpSpPr>
          <a:xfrm>
            <a:off x="630171" y="622320"/>
            <a:ext cx="5372439" cy="2982710"/>
            <a:chOff x="148343" y="747225"/>
            <a:chExt cx="6015706" cy="3078384"/>
          </a:xfrm>
        </p:grpSpPr>
        <p:sp>
          <p:nvSpPr>
            <p:cNvPr id="3082" name="Прямоугольник 2"/>
            <p:cNvSpPr>
              <a:spLocks noChangeArrowheads="1"/>
            </p:cNvSpPr>
            <p:nvPr/>
          </p:nvSpPr>
          <p:spPr bwMode="auto">
            <a:xfrm>
              <a:off x="148343" y="3282026"/>
              <a:ext cx="6015706" cy="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 err="1">
                  <a:solidFill>
                    <a:srgbClr val="C00000"/>
                  </a:solidFill>
                </a:rPr>
                <a:t>T.Iijima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et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al</a:t>
              </a:r>
              <a:r>
                <a:rPr lang="ru-RU" altLang="ru-RU" sz="1200" dirty="0">
                  <a:solidFill>
                    <a:srgbClr val="C00000"/>
                  </a:solidFill>
                </a:rPr>
                <a:t>., NIM A548 (2005) 383</a:t>
              </a:r>
              <a:r>
                <a:rPr lang="en-US" altLang="ru-RU" sz="1200" dirty="0">
                  <a:solidFill>
                    <a:srgbClr val="C00000"/>
                  </a:solidFill>
                </a:rPr>
                <a:t> and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A.Yu.Barnyakov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et</a:t>
              </a:r>
              <a:r>
                <a:rPr lang="ru-RU" altLang="ru-RU" sz="1200" dirty="0">
                  <a:solidFill>
                    <a:srgbClr val="C00000"/>
                  </a:solidFill>
                </a:rPr>
                <a:t> </a:t>
              </a:r>
              <a:r>
                <a:rPr lang="ru-RU" altLang="ru-RU" sz="1200" dirty="0" err="1">
                  <a:solidFill>
                    <a:srgbClr val="C00000"/>
                  </a:solidFill>
                </a:rPr>
                <a:t>al</a:t>
              </a:r>
              <a:r>
                <a:rPr lang="ru-RU" altLang="ru-RU" sz="1200" dirty="0">
                  <a:solidFill>
                    <a:srgbClr val="C00000"/>
                  </a:solidFill>
                </a:rPr>
                <a:t>., NIM A553 (2005) 70</a:t>
              </a:r>
            </a:p>
          </p:txBody>
        </p: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3189150" y="1090132"/>
              <a:ext cx="2483541" cy="1855493"/>
              <a:chOff x="1763713" y="2477948"/>
              <a:chExt cx="3816399" cy="28512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Picture 6" descr="p10603041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713" y="2477948"/>
                <a:ext cx="3816399" cy="285129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 rot="11199961" flipV="1">
                <a:off x="2117658" y="3341388"/>
                <a:ext cx="2557259" cy="4543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ru-RU" sz="1400" dirty="0"/>
                  <a:t>n=1.030   6.0mm</a:t>
                </a:r>
                <a:endParaRPr lang="ru-RU" altLang="ru-RU" sz="1400" baseline="-25000" dirty="0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 rot="11199961" flipV="1">
                <a:off x="2051884" y="3719263"/>
                <a:ext cx="2704693" cy="4543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ru-RU" sz="1400" dirty="0"/>
                  <a:t>n=1.027   6.3mm</a:t>
                </a:r>
                <a:endParaRPr lang="ru-RU" altLang="ru-RU" sz="1400" baseline="-25000" dirty="0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 rot="11199961" flipV="1">
                <a:off x="1984727" y="4154560"/>
                <a:ext cx="2491790" cy="4543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ru-RU" sz="1400" dirty="0"/>
                  <a:t>n=1.024   6.7mm</a:t>
                </a:r>
                <a:endParaRPr lang="ru-RU" altLang="ru-RU" sz="1400" baseline="-25000" dirty="0"/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 rot="11199961" flipV="1">
                <a:off x="1984688" y="4516274"/>
                <a:ext cx="2488567" cy="4543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ru-RU" sz="1400" dirty="0"/>
                  <a:t>n=1.022   7.0mm</a:t>
                </a:r>
                <a:endParaRPr lang="ru-RU" altLang="ru-RU" sz="1400" baseline="-250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83328" y="752424"/>
              <a:ext cx="3092754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/>
                <a:t>The first 4-layer monolithic sample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209" y="2935288"/>
              <a:ext cx="5734872" cy="3494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/>
                <a:t>Increase</a:t>
              </a:r>
              <a:r>
                <a:rPr lang="ru-RU" sz="1600" dirty="0"/>
                <a:t> </a:t>
              </a:r>
              <a:r>
                <a:rPr lang="en-GB" sz="1600" dirty="0"/>
                <a:t>N</a:t>
              </a:r>
              <a:r>
                <a:rPr lang="en-US" sz="1600" baseline="-25000" dirty="0"/>
                <a:t>pe</a:t>
              </a:r>
              <a:r>
                <a:rPr lang="ru-RU" sz="1600" baseline="-25000" dirty="0"/>
                <a:t> </a:t>
              </a:r>
              <a:r>
                <a:rPr lang="en-US" sz="1600" dirty="0"/>
                <a:t>due thickness increase</a:t>
              </a:r>
              <a:r>
                <a:rPr lang="ru-RU" sz="1600" dirty="0"/>
                <a:t> </a:t>
              </a:r>
              <a:r>
                <a:rPr lang="en-US" sz="1600" dirty="0"/>
                <a:t>without </a:t>
              </a:r>
              <a:r>
                <a:rPr lang="el-GR" sz="1600" dirty="0" err="1"/>
                <a:t>σ</a:t>
              </a:r>
              <a:r>
                <a:rPr lang="el-GR" sz="1600" baseline="-25000" dirty="0" err="1"/>
                <a:t>Θ</a:t>
              </a:r>
              <a:r>
                <a:rPr lang="en-GB" sz="1600" baseline="-25000" dirty="0"/>
                <a:t>c</a:t>
              </a:r>
              <a:r>
                <a:rPr lang="en-GB" sz="1600" dirty="0"/>
                <a:t> degradation</a:t>
              </a:r>
              <a:endParaRPr lang="en-GB" sz="1600" dirty="0">
                <a:effectLst/>
              </a:endParaRPr>
            </a:p>
          </p:txBody>
        </p:sp>
        <p:pic>
          <p:nvPicPr>
            <p:cNvPr id="3080" name="Рисунок 3079">
              <a:extLst>
                <a:ext uri="{FF2B5EF4-FFF2-40B4-BE49-F238E27FC236}">
                  <a16:creationId xmlns:a16="http://schemas.microsoft.com/office/drawing/2014/main" id="{5D467304-7688-4709-94CF-7775212E7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055" y="758677"/>
              <a:ext cx="2733188" cy="2206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66D4AE-FC4B-FBC0-8B49-D5B629314F87}"/>
                </a:ext>
              </a:extLst>
            </p:cNvPr>
            <p:cNvSpPr/>
            <p:nvPr/>
          </p:nvSpPr>
          <p:spPr>
            <a:xfrm>
              <a:off x="231228" y="747225"/>
              <a:ext cx="5744854" cy="307838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endParaRPr lang="en-RU" dirty="0"/>
            </a:p>
            <a:p>
              <a:pPr algn="ctr"/>
              <a:r>
                <a:rPr lang="en-RU" dirty="0">
                  <a:solidFill>
                    <a:srgbClr val="FF0000"/>
                  </a:solidFill>
                </a:rPr>
                <a:t>2004÷2005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23D45E-598D-8421-1861-751FEFC07885}"/>
              </a:ext>
            </a:extLst>
          </p:cNvPr>
          <p:cNvGrpSpPr/>
          <p:nvPr/>
        </p:nvGrpSpPr>
        <p:grpSpPr>
          <a:xfrm>
            <a:off x="670828" y="3704897"/>
            <a:ext cx="5163914" cy="2982710"/>
            <a:chOff x="220718" y="3876471"/>
            <a:chExt cx="5472795" cy="29302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40308E-0196-84E6-A007-B98A340D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227" y="4357933"/>
              <a:ext cx="2294348" cy="22848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381260-F7EC-F1F5-AE56-C4F4B2B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824" y="4352247"/>
              <a:ext cx="2294348" cy="22943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6146BC-CF40-C844-8746-7C86DD372F53}"/>
                </a:ext>
              </a:extLst>
            </p:cNvPr>
            <p:cNvSpPr txBox="1"/>
            <p:nvPr/>
          </p:nvSpPr>
          <p:spPr>
            <a:xfrm>
              <a:off x="249156" y="3929549"/>
              <a:ext cx="5444357" cy="33062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Excellent PID capability </a:t>
              </a:r>
              <a:r>
                <a:rPr lang="en-US" sz="1400" dirty="0">
                  <a:cs typeface="Arial"/>
                </a:rPr>
                <a:t>were shown at CERN beam test in </a:t>
              </a:r>
              <a:r>
                <a:rPr lang="en-US" sz="1600" dirty="0">
                  <a:solidFill>
                    <a:srgbClr val="FF0000"/>
                  </a:solidFill>
                  <a:cs typeface="Arial"/>
                </a:rPr>
                <a:t>2012</a:t>
              </a:r>
              <a:endParaRPr lang="en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Прямоугольник 33">
              <a:extLst>
                <a:ext uri="{FF2B5EF4-FFF2-40B4-BE49-F238E27FC236}">
                  <a16:creationId xmlns:a16="http://schemas.microsoft.com/office/drawing/2014/main" id="{D8CA86A6-C96E-CB40-946F-532FC80F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439" y="6529758"/>
              <a:ext cx="32714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 dirty="0" err="1">
                  <a:solidFill>
                    <a:srgbClr val="C00000"/>
                  </a:solidFill>
                </a:rPr>
                <a:t>A.Yu</a:t>
              </a:r>
              <a:r>
                <a:rPr lang="en-US" altLang="ru-RU" sz="1200" dirty="0">
                  <a:solidFill>
                    <a:srgbClr val="C00000"/>
                  </a:solidFill>
                </a:rPr>
                <a:t>. </a:t>
              </a:r>
              <a:r>
                <a:rPr lang="en-US" altLang="ru-RU" sz="1200" dirty="0" err="1">
                  <a:solidFill>
                    <a:srgbClr val="C00000"/>
                  </a:solidFill>
                </a:rPr>
                <a:t>Barnyakov</a:t>
              </a:r>
              <a:r>
                <a:rPr lang="en-US" altLang="ru-RU" sz="1200" dirty="0">
                  <a:solidFill>
                    <a:srgbClr val="C00000"/>
                  </a:solidFill>
                </a:rPr>
                <a:t>, et al., NIM A </a:t>
              </a:r>
              <a:r>
                <a:rPr lang="en-US" sz="1200" dirty="0">
                  <a:solidFill>
                    <a:srgbClr val="C00000"/>
                  </a:solidFill>
                </a:rPr>
                <a:t>732 (2013) 352</a:t>
              </a:r>
              <a:endParaRPr lang="ru-RU" altLang="ru-RU" sz="120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10BD9-18DB-BA38-7BA4-98566FBB6EC5}"/>
                </a:ext>
              </a:extLst>
            </p:cNvPr>
            <p:cNvSpPr/>
            <p:nvPr/>
          </p:nvSpPr>
          <p:spPr>
            <a:xfrm>
              <a:off x="220718" y="3876471"/>
              <a:ext cx="5472795" cy="287720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1E3445-6CCE-0FD9-F380-DED0F3BA8FEC}"/>
              </a:ext>
            </a:extLst>
          </p:cNvPr>
          <p:cNvGrpSpPr/>
          <p:nvPr/>
        </p:nvGrpSpPr>
        <p:grpSpPr>
          <a:xfrm>
            <a:off x="7054038" y="633416"/>
            <a:ext cx="4424855" cy="3115697"/>
            <a:chOff x="6726621" y="747225"/>
            <a:chExt cx="4424855" cy="31156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BC36A4-63AC-6CD1-2F5C-3619E9243BA7}"/>
                </a:ext>
              </a:extLst>
            </p:cNvPr>
            <p:cNvGrpSpPr/>
            <p:nvPr/>
          </p:nvGrpSpPr>
          <p:grpSpPr>
            <a:xfrm>
              <a:off x="6785407" y="810285"/>
              <a:ext cx="4296771" cy="3052637"/>
              <a:chOff x="6785407" y="747225"/>
              <a:chExt cx="4296771" cy="305778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D2A0A78-4C74-2065-97A3-D8BCE8391C0E}"/>
                  </a:ext>
                </a:extLst>
              </p:cNvPr>
              <p:cNvGrpSpPr/>
              <p:nvPr/>
            </p:nvGrpSpPr>
            <p:grpSpPr>
              <a:xfrm>
                <a:off x="6785407" y="747225"/>
                <a:ext cx="4296771" cy="2788114"/>
                <a:chOff x="246110" y="3981371"/>
                <a:chExt cx="4296771" cy="2788114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4C9A8D9C-188D-44EF-8B52-BDD6F3F34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420" y="4093124"/>
                  <a:ext cx="4284461" cy="2676361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0E2380-162C-41A2-BB71-A68B25A36A44}"/>
                    </a:ext>
                  </a:extLst>
                </p:cNvPr>
                <p:cNvSpPr txBox="1"/>
                <p:nvPr/>
              </p:nvSpPr>
              <p:spPr>
                <a:xfrm>
                  <a:off x="246110" y="3981371"/>
                  <a:ext cx="4284461" cy="307777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The Belle II (ARICH) is the first application of the method</a:t>
                  </a:r>
                  <a:endParaRPr lang="ru-RU" sz="1400" dirty="0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E8862-52B6-2C82-2E21-9C5FDFA34169}"/>
                  </a:ext>
                </a:extLst>
              </p:cNvPr>
              <p:cNvSpPr txBox="1"/>
              <p:nvPr/>
            </p:nvSpPr>
            <p:spPr>
              <a:xfrm>
                <a:off x="8714480" y="343568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RU" dirty="0">
                    <a:solidFill>
                      <a:srgbClr val="FF0000"/>
                    </a:solidFill>
                  </a:rPr>
                  <a:t>2017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CDD631-919E-4EEA-A579-15DBB0E8EE22}"/>
                </a:ext>
              </a:extLst>
            </p:cNvPr>
            <p:cNvSpPr/>
            <p:nvPr/>
          </p:nvSpPr>
          <p:spPr>
            <a:xfrm>
              <a:off x="6726621" y="747225"/>
              <a:ext cx="4424855" cy="306314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54236-EB94-8235-5E47-91F26991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1802" y="6546641"/>
            <a:ext cx="4114800" cy="365125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AE9A4B-D3D2-2F19-CDE1-A0909D3DC484}"/>
                  </a:ext>
                </a:extLst>
              </p:cNvPr>
              <p:cNvSpPr txBox="1"/>
              <p:nvPr/>
            </p:nvSpPr>
            <p:spPr>
              <a:xfrm>
                <a:off x="6096000" y="4165814"/>
                <a:ext cx="590005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RU" dirty="0"/>
                  <a:t>Two layer ARICH-Belle II (n=1.045|2 cm + n=1.055|2 cm) provides exccelent π/K – separation up to </a:t>
                </a:r>
                <a:r>
                  <a:rPr lang="en-RU" dirty="0">
                    <a:solidFill>
                      <a:srgbClr val="FF0000"/>
                    </a:solidFill>
                  </a:rPr>
                  <a:t>4 GeV/c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RU" dirty="0"/>
                  <a:t>Four layer FARICH (thick</a:t>
                </a:r>
                <a:r>
                  <a:rPr lang="en-RU" baseline="-25000" dirty="0"/>
                  <a:t>total </a:t>
                </a:r>
                <a:r>
                  <a:rPr lang="en-RU" dirty="0"/>
                  <a:t>=3.5 cm &amp; n</a:t>
                </a:r>
                <a:r>
                  <a:rPr lang="en-RU" baseline="-25000" dirty="0"/>
                  <a:t>max</a:t>
                </a:r>
                <a:r>
                  <a:rPr lang="en-RU" dirty="0"/>
                  <a:t>=1.05) is able to provide exccelent (</a:t>
                </a:r>
                <a14:m>
                  <m:oMath xmlns:m="http://schemas.openxmlformats.org/officeDocument/2006/math">
                    <m:r>
                      <a:rPr lang="en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RU" dirty="0"/>
                  <a:t>)</a:t>
                </a:r>
              </a:p>
              <a:p>
                <a:pPr lvl="2"/>
                <a:r>
                  <a:rPr lang="en-RU" dirty="0"/>
                  <a:t>π/K – separation up to </a:t>
                </a:r>
                <a:r>
                  <a:rPr lang="en-RU" dirty="0">
                    <a:solidFill>
                      <a:srgbClr val="FF0000"/>
                    </a:solidFill>
                  </a:rPr>
                  <a:t>6 GeV/c</a:t>
                </a:r>
              </a:p>
              <a:p>
                <a:pPr lvl="2"/>
                <a:r>
                  <a:rPr lang="en-RU" dirty="0"/>
                  <a:t>µ/π – separation up to </a:t>
                </a:r>
                <a:r>
                  <a:rPr lang="en-RU" dirty="0">
                    <a:solidFill>
                      <a:srgbClr val="FF0000"/>
                    </a:solidFill>
                  </a:rPr>
                  <a:t>1.5 GeV/c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AE9A4B-D3D2-2F19-CDE1-A0909D3D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65814"/>
                <a:ext cx="5900057" cy="1754326"/>
              </a:xfrm>
              <a:prstGeom prst="rect">
                <a:avLst/>
              </a:prstGeom>
              <a:blipFill>
                <a:blip r:embed="rId9"/>
                <a:stretch>
                  <a:fillRect l="-645" t="-1429" r="-1075" b="-428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0CB60D32-73F2-797C-2271-92675A06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296" y="6538912"/>
            <a:ext cx="2743200" cy="365125"/>
          </a:xfrm>
        </p:spPr>
        <p:txBody>
          <a:bodyPr/>
          <a:lstStyle/>
          <a:p>
            <a:r>
              <a:rPr lang="ru-RU" dirty="0"/>
              <a:t>05.09.2023</a:t>
            </a:r>
            <a:endParaRPr lang="en-RU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4BE0CFEC-9C1F-1BC1-49B2-026D4EF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2A-75B4-5E4C-B72B-F74DF260F56A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2155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BDCC5-1F04-D8E4-97DD-0BABC1550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85" y="533906"/>
            <a:ext cx="7175007" cy="1523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79A81F-7986-6BB5-EEAB-707E230A271A}"/>
              </a:ext>
            </a:extLst>
          </p:cNvPr>
          <p:cNvGrpSpPr/>
          <p:nvPr/>
        </p:nvGrpSpPr>
        <p:grpSpPr>
          <a:xfrm>
            <a:off x="182376" y="1994749"/>
            <a:ext cx="7030370" cy="3586978"/>
            <a:chOff x="2552633" y="2451198"/>
            <a:chExt cx="7021588" cy="4042954"/>
          </a:xfrm>
        </p:grpSpPr>
        <p:pic>
          <p:nvPicPr>
            <p:cNvPr id="81" name="Picture 80"/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flipH="1">
              <a:off x="3336111" y="2743318"/>
              <a:ext cx="5943529" cy="375083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8170229" y="3102562"/>
              <a:ext cx="1027678" cy="49510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903" spc="-1" dirty="0">
                  <a:latin typeface="Arial"/>
                </a:rPr>
                <a:t>GEM</a:t>
              </a:r>
              <a:endParaRPr lang="ru-RU" sz="2903" spc="-1" dirty="0">
                <a:latin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552633" y="2599601"/>
              <a:ext cx="1905298" cy="82954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52" spc="-1" dirty="0" err="1">
                  <a:latin typeface="Arial"/>
                </a:rPr>
                <a:t>MaPMT</a:t>
              </a:r>
              <a:r>
                <a:rPr lang="en-US" sz="1452" spc="-1" dirty="0">
                  <a:latin typeface="Arial"/>
                </a:rPr>
                <a:t> H12700</a:t>
              </a:r>
              <a:r>
                <a:rPr lang="ru-RU" sz="1452" spc="-1" dirty="0">
                  <a:latin typeface="Arial"/>
                </a:rPr>
                <a:t> </a:t>
              </a:r>
              <a:r>
                <a:rPr lang="en-US" sz="1452" spc="-1" dirty="0">
                  <a:latin typeface="Arial"/>
                </a:rPr>
                <a:t>(</a:t>
              </a:r>
              <a:r>
                <a:rPr lang="ru-RU" sz="1452" spc="-1" dirty="0" err="1">
                  <a:latin typeface="Arial"/>
                </a:rPr>
                <a:t>Hamamatsu</a:t>
              </a:r>
              <a:r>
                <a:rPr lang="en-US" sz="1452" spc="-1" dirty="0">
                  <a:latin typeface="Arial"/>
                </a:rPr>
                <a:t>)</a:t>
              </a:r>
              <a:endParaRPr lang="ru-RU" sz="1452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52" spc="-1" dirty="0">
                  <a:latin typeface="Arial"/>
                </a:rPr>
                <a:t>with mask</a:t>
              </a:r>
              <a:r>
                <a:rPr lang="ru-RU" sz="1452" spc="-1" dirty="0">
                  <a:latin typeface="Arial"/>
                </a:rPr>
                <a:t> 3х3 </a:t>
              </a:r>
              <a:r>
                <a:rPr lang="en-US" sz="1452" spc="-1" dirty="0">
                  <a:latin typeface="Arial"/>
                </a:rPr>
                <a:t>mm</a:t>
              </a:r>
              <a:r>
                <a:rPr lang="ru-RU" sz="1452" spc="-1" baseline="30000" dirty="0">
                  <a:latin typeface="Arial"/>
                </a:rPr>
                <a:t>2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80322" y="2451198"/>
              <a:ext cx="2437276" cy="8295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spc="-1" dirty="0">
                  <a:latin typeface="Arial"/>
                </a:rPr>
                <a:t>2 aerogel pcs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latin typeface="Arial"/>
                </a:rPr>
                <a:t>230x230x35 mm</a:t>
              </a:r>
              <a:endParaRPr lang="ru-RU" sz="2400" spc="-1" dirty="0">
                <a:latin typeface="Arial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 flipH="1">
              <a:off x="2552633" y="4408904"/>
              <a:ext cx="7021588" cy="0"/>
            </a:xfrm>
            <a:prstGeom prst="line">
              <a:avLst/>
            </a:prstGeom>
            <a:ln w="54000">
              <a:solidFill>
                <a:srgbClr val="3465A4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619434" y="3862526"/>
                  <a:ext cx="578225" cy="54637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lIns="81646" tIns="40823" rIns="81646" bIns="40823" anchor="t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66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66" b="0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266" b="0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sz="3266" spc="-1" baseline="30000" dirty="0">
                    <a:solidFill>
                      <a:srgbClr val="3465A4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434" y="3862526"/>
                  <a:ext cx="578225" cy="546377"/>
                </a:xfrm>
                <a:prstGeom prst="rect">
                  <a:avLst/>
                </a:prstGeom>
                <a:blipFill>
                  <a:blip r:embed="rId5"/>
                  <a:stretch>
                    <a:fillRect l="-4255" b="-10256"/>
                  </a:stretch>
                </a:blipFill>
                <a:ln w="0">
                  <a:noFill/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BECDC1-B190-9DE5-FDD5-F0F9018DADFC}"/>
              </a:ext>
            </a:extLst>
          </p:cNvPr>
          <p:cNvSpPr txBox="1">
            <a:spLocks/>
          </p:cNvSpPr>
          <p:nvPr/>
        </p:nvSpPr>
        <p:spPr>
          <a:xfrm>
            <a:off x="73742" y="75416"/>
            <a:ext cx="12044516" cy="66124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largest focusing aerogel samples produced in 2022</a:t>
            </a:r>
            <a:endParaRPr lang="ru-RU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6B11F-F824-2548-4F5B-0A4AF27883B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355840" y="3831891"/>
            <a:ext cx="4694858" cy="2719031"/>
          </a:xfrm>
          <a:prstGeom prst="rect">
            <a:avLst/>
          </a:prstGeom>
          <a:ln w="0"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887E56-2A2B-98E2-55B3-0968CBA4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480" y="6407031"/>
            <a:ext cx="3863040" cy="470930"/>
          </a:xfrm>
        </p:spPr>
        <p:txBody>
          <a:bodyPr/>
          <a:lstStyle/>
          <a:p>
            <a:r>
              <a:rPr lang="en-GB"/>
              <a:t>TIPP2023, 4-8 Sept. 2023, Cape Town</a:t>
            </a:r>
            <a:endParaRPr lang="en-R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89F898-4F20-AF4A-B25C-0C6D1B12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0917" y="2012327"/>
            <a:ext cx="4769781" cy="1381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CDDE0-91CF-787B-874F-E37EE592919D}"/>
              </a:ext>
            </a:extLst>
          </p:cNvPr>
          <p:cNvSpPr txBox="1"/>
          <p:nvPr/>
        </p:nvSpPr>
        <p:spPr>
          <a:xfrm>
            <a:off x="7543029" y="3381505"/>
            <a:ext cx="4320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RU" dirty="0"/>
              <a:t>Refractive index profile is measured with help of didgital X-ray setup at the BINP.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0E329-95DB-78FE-34E8-922F18FA7DC7}"/>
              </a:ext>
            </a:extLst>
          </p:cNvPr>
          <p:cNvSpPr txBox="1"/>
          <p:nvPr/>
        </p:nvSpPr>
        <p:spPr>
          <a:xfrm>
            <a:off x="430101" y="5631142"/>
            <a:ext cx="6639548" cy="865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RU" dirty="0"/>
              <a:t>Single photon Cherenkov angle resolution is investigated with relativistic electrons at BINP beam test facilities ”Extracted beams of VEPP-4M complex”.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7A1A80-E100-DB51-0CF6-2CBE53A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4322"/>
            <a:ext cx="2743200" cy="365125"/>
          </a:xfrm>
        </p:spPr>
        <p:txBody>
          <a:bodyPr/>
          <a:lstStyle/>
          <a:p>
            <a:r>
              <a:rPr lang="ru-RU"/>
              <a:t>05.09.2023</a:t>
            </a:r>
            <a:endParaRPr lang="en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384E67-CD52-DC7C-3D96-ACB4E0B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2"/>
            <a:ext cx="2743200" cy="365125"/>
          </a:xfrm>
        </p:spPr>
        <p:txBody>
          <a:bodyPr/>
          <a:lstStyle/>
          <a:p>
            <a:fld id="{DD08E02A-75B4-5E4C-B72B-F74DF260F56A}" type="slidenum">
              <a:rPr lang="en-RU" smtClean="0"/>
              <a:t>10</a:t>
            </a:fld>
            <a:endParaRPr lang="en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153530</TotalTime>
  <Words>3500</Words>
  <Application>Microsoft Macintosh PowerPoint</Application>
  <PresentationFormat>Widescreen</PresentationFormat>
  <Paragraphs>560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Arial Rounded MT Bold</vt:lpstr>
      <vt:lpstr>Calibri</vt:lpstr>
      <vt:lpstr>Calibri (Body)</vt:lpstr>
      <vt:lpstr>Calibri Light</vt:lpstr>
      <vt:lpstr>Cambria Math</vt:lpstr>
      <vt:lpstr>CambriaMath</vt:lpstr>
      <vt:lpstr>Comic Sans MS</vt:lpstr>
      <vt:lpstr>Courier New</vt:lpstr>
      <vt:lpstr>Segoe UI</vt:lpstr>
      <vt:lpstr>Times</vt:lpstr>
      <vt:lpstr>Times New Roman</vt:lpstr>
      <vt:lpstr>Wingdings</vt:lpstr>
      <vt:lpstr>Office Theme</vt:lpstr>
      <vt:lpstr>Development of FARICH technique for the Super Charm-Tau Factory project.</vt:lpstr>
      <vt:lpstr>The SCT experiment</vt:lpstr>
      <vt:lpstr>The SCT energy range</vt:lpstr>
      <vt:lpstr>SCT Physics in a nutshell</vt:lpstr>
      <vt:lpstr>PowerPoint Presentation</vt:lpstr>
      <vt:lpstr>Detector concept</vt:lpstr>
      <vt:lpstr>LFV with tau</vt:lpstr>
      <vt:lpstr>FARICH technique</vt:lpstr>
      <vt:lpstr>PowerPoint Presentation</vt:lpstr>
      <vt:lpstr>PowerPoint Presentation</vt:lpstr>
      <vt:lpstr>TBeam results consideration</vt:lpstr>
      <vt:lpstr>PID options for π/K – separation</vt:lpstr>
      <vt:lpstr>PID options for µ/π – separation</vt:lpstr>
      <vt:lpstr>RICH with dual radiators is not very new idea!</vt:lpstr>
      <vt:lpstr>Beam tests results of FARICH with dual radiator</vt:lpstr>
      <vt:lpstr>µ/π-separation via G4 simulation</vt:lpstr>
      <vt:lpstr>FARICH system concept for the SCTF </vt:lpstr>
      <vt:lpstr>Summary</vt:lpstr>
      <vt:lpstr>Back up slides</vt:lpstr>
      <vt:lpstr>Photon detector options</vt:lpstr>
      <vt:lpstr>R/O electronics cost estimation</vt:lpstr>
      <vt:lpstr>Advantages of the SCT factory</vt:lpstr>
      <vt:lpstr>Aerogels with high optical density</vt:lpstr>
      <vt:lpstr>Beam tests with FARICH in 2021-2022 at BINP</vt:lpstr>
      <vt:lpstr>G4 simulation vs beam test results</vt:lpstr>
      <vt:lpstr>FARICH system concept for SCTF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tests with FARICH in May 2021 at BINP</dc:title>
  <dc:creator>9309</dc:creator>
  <cp:lastModifiedBy>Microsoft Office User</cp:lastModifiedBy>
  <cp:revision>175</cp:revision>
  <cp:lastPrinted>2022-09-27T07:55:55Z</cp:lastPrinted>
  <dcterms:created xsi:type="dcterms:W3CDTF">2021-07-15T06:24:22Z</dcterms:created>
  <dcterms:modified xsi:type="dcterms:W3CDTF">2023-09-04T12:56:47Z</dcterms:modified>
</cp:coreProperties>
</file>