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3.xml" ContentType="application/vnd.openxmlformats-officedocument.presentationml.notesSlide+xml"/>
  <Override PartName="/ppt/tags/tag45.xml" ContentType="application/vnd.openxmlformats-officedocument.presentationml.tags+xml"/>
  <Override PartName="/ppt/notesSlides/notesSlide4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5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6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7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8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9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0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11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2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13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14.xml" ContentType="application/vnd.openxmlformats-officedocument.presentationml.notesSlide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notesSlides/notesSlide15.xml" ContentType="application/vnd.openxmlformats-officedocument.presentationml.notesSlide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notesSlides/notesSlide16.xml" ContentType="application/vnd.openxmlformats-officedocument.presentationml.notesSlid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notesSlides/notesSlide17.xml" ContentType="application/vnd.openxmlformats-officedocument.presentationml.notesSlide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notesSlides/notesSlide18.xml" ContentType="application/vnd.openxmlformats-officedocument.presentationml.notesSlide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notesSlides/notesSlide19.xml" ContentType="application/vnd.openxmlformats-officedocument.presentationml.notesSlide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notesSlides/notesSlide20.xml" ContentType="application/vnd.openxmlformats-officedocument.presentationml.notesSlide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notesSlides/notesSlide21.xml" ContentType="application/vnd.openxmlformats-officedocument.presentationml.notesSlide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4" r:id="rId2"/>
    <p:sldMasterId id="2147483660" r:id="rId3"/>
  </p:sldMasterIdLst>
  <p:notesMasterIdLst>
    <p:notesMasterId r:id="rId31"/>
  </p:notesMasterIdLst>
  <p:sldIdLst>
    <p:sldId id="343" r:id="rId4"/>
    <p:sldId id="338" r:id="rId5"/>
    <p:sldId id="347" r:id="rId6"/>
    <p:sldId id="348" r:id="rId7"/>
    <p:sldId id="386" r:id="rId8"/>
    <p:sldId id="350" r:id="rId9"/>
    <p:sldId id="352" r:id="rId10"/>
    <p:sldId id="354" r:id="rId11"/>
    <p:sldId id="355" r:id="rId12"/>
    <p:sldId id="356" r:id="rId13"/>
    <p:sldId id="357" r:id="rId14"/>
    <p:sldId id="361" r:id="rId15"/>
    <p:sldId id="363" r:id="rId16"/>
    <p:sldId id="364" r:id="rId17"/>
    <p:sldId id="365" r:id="rId18"/>
    <p:sldId id="370" r:id="rId19"/>
    <p:sldId id="373" r:id="rId20"/>
    <p:sldId id="366" r:id="rId21"/>
    <p:sldId id="367" r:id="rId22"/>
    <p:sldId id="368" r:id="rId23"/>
    <p:sldId id="369" r:id="rId24"/>
    <p:sldId id="371" r:id="rId25"/>
    <p:sldId id="372" r:id="rId26"/>
    <p:sldId id="374" r:id="rId27"/>
    <p:sldId id="375" r:id="rId28"/>
    <p:sldId id="376" r:id="rId29"/>
    <p:sldId id="377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3D"/>
    <a:srgbClr val="FFD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85277" autoAdjust="0"/>
  </p:normalViewPr>
  <p:slideViewPr>
    <p:cSldViewPr snapToGrid="0">
      <p:cViewPr varScale="1">
        <p:scale>
          <a:sx n="97" d="100"/>
          <a:sy n="97" d="100"/>
        </p:scale>
        <p:origin x="10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488E5-93DE-4682-812E-B9C5A67A6AE6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25867-76CA-4819-A999-589FE6FFEEE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65D17-06E1-4390-8B3F-D480C109090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fld id="{D31454D3-B798-4B4C-A76A-F370C1AEBF1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B89A-48AD-494C-9BEB-99694B341C0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052736"/>
            <a:ext cx="10972800" cy="484030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400" b="0" baseline="0">
                <a:latin typeface="+mn-lt"/>
                <a:ea typeface="MiSans Normal" pitchFamily="2" charset="-122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000" baseline="0">
                <a:latin typeface="+mn-lt"/>
                <a:ea typeface="MiSans Normal" pitchFamily="2" charset="-122"/>
              </a:defRPr>
            </a:lvl2pPr>
            <a:lvl3pPr>
              <a:defRPr sz="1800" baseline="0">
                <a:latin typeface="+mn-lt"/>
                <a:ea typeface="MiSans Normal" pitchFamily="2" charset="-122"/>
              </a:defRPr>
            </a:lvl3pPr>
            <a:lvl4pPr>
              <a:defRPr sz="1800" baseline="0">
                <a:latin typeface="+mn-lt"/>
                <a:ea typeface="MiSans Normal" pitchFamily="2" charset="-122"/>
              </a:defRPr>
            </a:lvl4pPr>
            <a:lvl5pPr>
              <a:defRPr sz="1800" baseline="0">
                <a:latin typeface="+mn-lt"/>
                <a:ea typeface="MiSans Normal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6091F-4CF0-4224-8D40-86B9907E25F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122" y="156478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-1" y="913396"/>
            <a:ext cx="12192000" cy="10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Picture 2" descr="https://ss1.bdstatic.com/70cFuXSh_Q1YnxGkpoWK1HF6hhy/it/u=1623157705,2976023804&amp;fm=26&amp;gp=0.jpg"/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160" y="20320"/>
            <a:ext cx="1029970" cy="86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MiSans Normal" pitchFamily="2" charset="-122"/>
                <a:ea typeface="MiSans Normal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MiSans Normal" pitchFamily="2" charset="-122"/>
                <a:ea typeface="MiSans Normal" pitchFamily="2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1B53-A734-4298-9641-F9BF10519BD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MiSans Normal" pitchFamily="2" charset="-122"/>
                <a:ea typeface="MiSans Normal" pitchFamily="2" charset="-122"/>
              </a:defRPr>
            </a:lvl1pPr>
            <a:lvl2pPr>
              <a:defRPr sz="2400">
                <a:latin typeface="MiSans Normal" pitchFamily="2" charset="-122"/>
                <a:ea typeface="MiSans Normal" pitchFamily="2" charset="-122"/>
              </a:defRPr>
            </a:lvl2pPr>
            <a:lvl3pPr>
              <a:defRPr sz="2000">
                <a:latin typeface="MiSans Normal" pitchFamily="2" charset="-122"/>
                <a:ea typeface="MiSans Normal" pitchFamily="2" charset="-122"/>
              </a:defRPr>
            </a:lvl3pPr>
            <a:lvl4pPr>
              <a:defRPr sz="1800">
                <a:latin typeface="MiSans Normal" pitchFamily="2" charset="-122"/>
                <a:ea typeface="MiSans Normal" pitchFamily="2" charset="-122"/>
              </a:defRPr>
            </a:lvl4pPr>
            <a:lvl5pPr>
              <a:defRPr sz="1800">
                <a:latin typeface="MiSans Normal" pitchFamily="2" charset="-122"/>
                <a:ea typeface="MiSans Normal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MiSans Normal" pitchFamily="2" charset="-122"/>
                <a:ea typeface="MiSans Normal" pitchFamily="2" charset="-122"/>
              </a:defRPr>
            </a:lvl1pPr>
            <a:lvl2pPr>
              <a:defRPr sz="2400">
                <a:latin typeface="MiSans Normal" pitchFamily="2" charset="-122"/>
                <a:ea typeface="MiSans Normal" pitchFamily="2" charset="-122"/>
              </a:defRPr>
            </a:lvl2pPr>
            <a:lvl3pPr>
              <a:defRPr sz="2000">
                <a:latin typeface="MiSans Normal" pitchFamily="2" charset="-122"/>
                <a:ea typeface="MiSans Normal" pitchFamily="2" charset="-122"/>
              </a:defRPr>
            </a:lvl3pPr>
            <a:lvl4pPr>
              <a:defRPr sz="1800">
                <a:latin typeface="MiSans Normal" pitchFamily="2" charset="-122"/>
                <a:ea typeface="MiSans Normal" pitchFamily="2" charset="-122"/>
              </a:defRPr>
            </a:lvl4pPr>
            <a:lvl5pPr>
              <a:defRPr sz="1800">
                <a:latin typeface="MiSans Normal" pitchFamily="2" charset="-122"/>
                <a:ea typeface="MiSans Normal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10FF-F7AF-4EBE-B2B0-5365992B198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75798-2918-419A-AEDB-3FAB10C405D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052736"/>
            <a:ext cx="10972800" cy="484030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400" b="0" baseline="0">
                <a:latin typeface="+mn-lt"/>
                <a:ea typeface="MiSans Normal" pitchFamily="2" charset="-122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000" baseline="0">
                <a:latin typeface="+mn-lt"/>
                <a:ea typeface="MiSans Normal" pitchFamily="2" charset="-122"/>
              </a:defRPr>
            </a:lvl2pPr>
            <a:lvl3pPr>
              <a:defRPr sz="1800" baseline="0">
                <a:latin typeface="+mn-lt"/>
                <a:ea typeface="MiSans Normal" pitchFamily="2" charset="-122"/>
              </a:defRPr>
            </a:lvl3pPr>
            <a:lvl4pPr>
              <a:defRPr sz="1800" baseline="0">
                <a:latin typeface="+mn-lt"/>
                <a:ea typeface="MiSans Normal" pitchFamily="2" charset="-122"/>
              </a:defRPr>
            </a:lvl4pPr>
            <a:lvl5pPr>
              <a:defRPr sz="1800" baseline="0">
                <a:latin typeface="+mn-lt"/>
                <a:ea typeface="MiSans Normal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B8B2-8D07-4F8A-A358-6D64D761BAB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122" y="156478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-1" y="913396"/>
            <a:ext cx="12192000" cy="10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Picture 2" descr="https://ss1.bdstatic.com/70cFuXSh_Q1YnxGkpoWK1HF6hhy/it/u=1623157705,2976023804&amp;fm=26&amp;gp=0.jpg"/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160" y="20320"/>
            <a:ext cx="1029970" cy="86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MiSans Normal" pitchFamily="2" charset="-122"/>
                <a:ea typeface="MiSans Normal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MiSans Normal" pitchFamily="2" charset="-122"/>
                <a:ea typeface="MiSans Normal" pitchFamily="2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D404A-B326-401C-9BA0-1064FBA4578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MiSans Normal" pitchFamily="2" charset="-122"/>
                <a:ea typeface="MiSans Normal" pitchFamily="2" charset="-122"/>
              </a:defRPr>
            </a:lvl1pPr>
            <a:lvl2pPr>
              <a:defRPr sz="2400">
                <a:latin typeface="MiSans Normal" pitchFamily="2" charset="-122"/>
                <a:ea typeface="MiSans Normal" pitchFamily="2" charset="-122"/>
              </a:defRPr>
            </a:lvl2pPr>
            <a:lvl3pPr>
              <a:defRPr sz="2000">
                <a:latin typeface="MiSans Normal" pitchFamily="2" charset="-122"/>
                <a:ea typeface="MiSans Normal" pitchFamily="2" charset="-122"/>
              </a:defRPr>
            </a:lvl3pPr>
            <a:lvl4pPr>
              <a:defRPr sz="1800">
                <a:latin typeface="MiSans Normal" pitchFamily="2" charset="-122"/>
                <a:ea typeface="MiSans Normal" pitchFamily="2" charset="-122"/>
              </a:defRPr>
            </a:lvl4pPr>
            <a:lvl5pPr>
              <a:defRPr sz="1800">
                <a:latin typeface="MiSans Normal" pitchFamily="2" charset="-122"/>
                <a:ea typeface="MiSans Normal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MiSans Normal" pitchFamily="2" charset="-122"/>
                <a:ea typeface="MiSans Normal" pitchFamily="2" charset="-122"/>
              </a:defRPr>
            </a:lvl1pPr>
            <a:lvl2pPr>
              <a:defRPr sz="2400">
                <a:latin typeface="MiSans Normal" pitchFamily="2" charset="-122"/>
                <a:ea typeface="MiSans Normal" pitchFamily="2" charset="-122"/>
              </a:defRPr>
            </a:lvl2pPr>
            <a:lvl3pPr>
              <a:defRPr sz="2000">
                <a:latin typeface="MiSans Normal" pitchFamily="2" charset="-122"/>
                <a:ea typeface="MiSans Normal" pitchFamily="2" charset="-122"/>
              </a:defRPr>
            </a:lvl3pPr>
            <a:lvl4pPr>
              <a:defRPr sz="1800">
                <a:latin typeface="MiSans Normal" pitchFamily="2" charset="-122"/>
                <a:ea typeface="MiSans Normal" pitchFamily="2" charset="-122"/>
              </a:defRPr>
            </a:lvl4pPr>
            <a:lvl5pPr>
              <a:defRPr sz="1800">
                <a:latin typeface="MiSans Normal" pitchFamily="2" charset="-122"/>
                <a:ea typeface="MiSans Normal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BAF9-7147-4826-9A05-BBA4EB152B0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FD43-E312-4D4C-8C4E-E4EF0AF280B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MiSans Normal" pitchFamily="2" charset="-122"/>
                <a:ea typeface="MiSans Normal" pitchFamily="2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MiSans Normal" pitchFamily="2" charset="-122"/>
                <a:ea typeface="MiSans Normal" pitchFamily="2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fld id="{94F65320-E6EB-4AED-A133-5781670A3F8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052736"/>
            <a:ext cx="10972800" cy="484030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400" b="0" baseline="0">
                <a:latin typeface="MiSans Normal" pitchFamily="2" charset="-122"/>
                <a:ea typeface="MiSans Normal" pitchFamily="2" charset="-122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000" baseline="0">
                <a:latin typeface="MiSans Normal" pitchFamily="2" charset="-122"/>
                <a:ea typeface="MiSans Normal" pitchFamily="2" charset="-122"/>
              </a:defRPr>
            </a:lvl2pPr>
            <a:lvl3pPr>
              <a:defRPr sz="1800" baseline="0">
                <a:latin typeface="MiSans Normal" pitchFamily="2" charset="-122"/>
                <a:ea typeface="MiSans Normal" pitchFamily="2" charset="-122"/>
              </a:defRPr>
            </a:lvl3pPr>
            <a:lvl4pPr>
              <a:defRPr sz="1800" baseline="0">
                <a:latin typeface="MiSans Normal" pitchFamily="2" charset="-122"/>
                <a:ea typeface="MiSans Normal" pitchFamily="2" charset="-122"/>
              </a:defRPr>
            </a:lvl4pPr>
            <a:lvl5pPr>
              <a:defRPr sz="1800" baseline="0">
                <a:latin typeface="MiSans Normal" pitchFamily="2" charset="-122"/>
                <a:ea typeface="MiSans Normal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fld id="{9C342982-3C33-42C7-AB4A-05E1F533087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ans Normal" pitchFamily="2" charset="-122"/>
                <a:ea typeface="MiSans Normal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Picture 2" descr="https://ss1.bdstatic.com/70cFuXSh_Q1YnxGkpoWK1HF6hhy/it/u=1623157705,2976023804&amp;fm=26&amp;gp=0.jpg"/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540"/>
            <a:ext cx="1029970" cy="86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MiSans Normal" pitchFamily="2" charset="-122"/>
                <a:ea typeface="MiSans Normal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MiSans Normal" pitchFamily="2" charset="-122"/>
                <a:ea typeface="MiSans Normal" pitchFamily="2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fld id="{B66F4187-A755-4F15-950E-EE2BA4092C8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MiSans Normal" pitchFamily="2" charset="-122"/>
                <a:ea typeface="MiSans Normal" pitchFamily="2" charset="-122"/>
              </a:defRPr>
            </a:lvl1pPr>
            <a:lvl2pPr>
              <a:defRPr sz="2400">
                <a:latin typeface="MiSans Normal" pitchFamily="2" charset="-122"/>
                <a:ea typeface="MiSans Normal" pitchFamily="2" charset="-122"/>
              </a:defRPr>
            </a:lvl2pPr>
            <a:lvl3pPr>
              <a:defRPr sz="2000">
                <a:latin typeface="MiSans Normal" pitchFamily="2" charset="-122"/>
                <a:ea typeface="MiSans Normal" pitchFamily="2" charset="-122"/>
              </a:defRPr>
            </a:lvl3pPr>
            <a:lvl4pPr>
              <a:defRPr sz="1800">
                <a:latin typeface="MiSans Normal" pitchFamily="2" charset="-122"/>
                <a:ea typeface="MiSans Normal" pitchFamily="2" charset="-122"/>
              </a:defRPr>
            </a:lvl4pPr>
            <a:lvl5pPr>
              <a:defRPr sz="1800">
                <a:latin typeface="MiSans Normal" pitchFamily="2" charset="-122"/>
                <a:ea typeface="MiSans Normal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fld id="{91F08F4F-B3EA-4B0C-ADA1-56FB58DA34B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Sans Normal" pitchFamily="2" charset="-122"/>
                <a:ea typeface="MiSans Normal" pitchFamily="2" charset="-122"/>
              </a:defRPr>
            </a:lvl1pPr>
          </a:lstStyle>
          <a:p>
            <a:fld id="{F1D09827-60A6-4E47-9EC8-6B77E085B70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Sans Normal" pitchFamily="2" charset="-122"/>
                <a:ea typeface="MiSans Normal" pitchFamily="2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Sans Normal" pitchFamily="2" charset="-122"/>
                <a:ea typeface="MiSans Normal" pitchFamily="2" charset="-122"/>
              </a:defRPr>
            </a:lvl1pPr>
          </a:lstStyle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46FDF-4C1A-4180-91FD-0EBE61064B8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Sans Normal" pitchFamily="2" charset="-122"/>
                <a:ea typeface="MiSans Normal" pitchFamily="2" charset="-122"/>
              </a:defRPr>
            </a:lvl1pPr>
          </a:lstStyle>
          <a:p>
            <a:fld id="{6E10B6AC-B1A7-4E90-BC90-EA566CAB2B8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Sans Normal" pitchFamily="2" charset="-122"/>
                <a:ea typeface="MiSans Normal" pitchFamily="2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Sans Normal" pitchFamily="2" charset="-122"/>
                <a:ea typeface="MiSans Normal" pitchFamily="2" charset="-122"/>
              </a:defRPr>
            </a:lvl1pPr>
          </a:lstStyle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image" Target="../media/image14.emf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12" Type="http://schemas.openxmlformats.org/officeDocument/2006/relationships/notesSlide" Target="../notesSlides/notesSlide7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63.xml"/><Relationship Id="rId15" Type="http://schemas.openxmlformats.org/officeDocument/2006/relationships/image" Target="../media/image16.emf"/><Relationship Id="rId10" Type="http://schemas.openxmlformats.org/officeDocument/2006/relationships/tags" Target="../tags/tag68.xml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tags" Target="../tags/tag71.xml"/><Relationship Id="rId7" Type="http://schemas.openxmlformats.org/officeDocument/2006/relationships/image" Target="../media/image17.emf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7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notesSlide" Target="../notesSlides/notesSlide9.xml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2.png"/><Relationship Id="rId2" Type="http://schemas.openxmlformats.org/officeDocument/2006/relationships/tags" Target="../tags/tag78.xml"/><Relationship Id="rId16" Type="http://schemas.openxmlformats.org/officeDocument/2006/relationships/image" Target="../media/image21.png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5" Type="http://schemas.openxmlformats.org/officeDocument/2006/relationships/tags" Target="../tags/tag81.xml"/><Relationship Id="rId15" Type="http://schemas.openxmlformats.org/officeDocument/2006/relationships/image" Target="../media/image20.png"/><Relationship Id="rId10" Type="http://schemas.openxmlformats.org/officeDocument/2006/relationships/tags" Target="../tags/tag86.xml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image" Target="../media/image24.png"/><Relationship Id="rId3" Type="http://schemas.openxmlformats.org/officeDocument/2006/relationships/tags" Target="../tags/tag90.xml"/><Relationship Id="rId7" Type="http://schemas.openxmlformats.org/officeDocument/2006/relationships/tags" Target="../tags/tag94.xml"/><Relationship Id="rId12" Type="http://schemas.openxmlformats.org/officeDocument/2006/relationships/image" Target="../media/image23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notesSlide" Target="../notesSlides/notesSlide10.xml"/><Relationship Id="rId5" Type="http://schemas.openxmlformats.org/officeDocument/2006/relationships/tags" Target="../tags/tag92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91.xml"/><Relationship Id="rId9" Type="http://schemas.openxmlformats.org/officeDocument/2006/relationships/tags" Target="../tags/tag9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99.xml"/><Relationship Id="rId7" Type="http://schemas.openxmlformats.org/officeDocument/2006/relationships/image" Target="../media/image26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02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0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13" Type="http://schemas.openxmlformats.org/officeDocument/2006/relationships/tags" Target="../tags/tag121.xml"/><Relationship Id="rId18" Type="http://schemas.openxmlformats.org/officeDocument/2006/relationships/tags" Target="../tags/tag126.xml"/><Relationship Id="rId3" Type="http://schemas.openxmlformats.org/officeDocument/2006/relationships/tags" Target="../tags/tag111.xml"/><Relationship Id="rId21" Type="http://schemas.openxmlformats.org/officeDocument/2006/relationships/tags" Target="../tags/tag129.xml"/><Relationship Id="rId7" Type="http://schemas.openxmlformats.org/officeDocument/2006/relationships/tags" Target="../tags/tag115.xml"/><Relationship Id="rId12" Type="http://schemas.openxmlformats.org/officeDocument/2006/relationships/tags" Target="../tags/tag120.xml"/><Relationship Id="rId17" Type="http://schemas.openxmlformats.org/officeDocument/2006/relationships/tags" Target="../tags/tag125.xml"/><Relationship Id="rId25" Type="http://schemas.openxmlformats.org/officeDocument/2006/relationships/notesSlide" Target="../notesSlides/notesSlide13.xml"/><Relationship Id="rId2" Type="http://schemas.openxmlformats.org/officeDocument/2006/relationships/tags" Target="../tags/tag110.xml"/><Relationship Id="rId16" Type="http://schemas.openxmlformats.org/officeDocument/2006/relationships/tags" Target="../tags/tag124.xml"/><Relationship Id="rId20" Type="http://schemas.openxmlformats.org/officeDocument/2006/relationships/tags" Target="../tags/tag128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tags" Target="../tags/tag119.xml"/><Relationship Id="rId24" Type="http://schemas.openxmlformats.org/officeDocument/2006/relationships/slideLayout" Target="../slideLayouts/slideLayout12.xml"/><Relationship Id="rId5" Type="http://schemas.openxmlformats.org/officeDocument/2006/relationships/tags" Target="../tags/tag113.xml"/><Relationship Id="rId15" Type="http://schemas.openxmlformats.org/officeDocument/2006/relationships/tags" Target="../tags/tag123.xml"/><Relationship Id="rId23" Type="http://schemas.openxmlformats.org/officeDocument/2006/relationships/tags" Target="../tags/tag131.xml"/><Relationship Id="rId10" Type="http://schemas.openxmlformats.org/officeDocument/2006/relationships/tags" Target="../tags/tag118.xml"/><Relationship Id="rId19" Type="http://schemas.openxmlformats.org/officeDocument/2006/relationships/tags" Target="../tags/tag127.xml"/><Relationship Id="rId4" Type="http://schemas.openxmlformats.org/officeDocument/2006/relationships/tags" Target="../tags/tag112.xml"/><Relationship Id="rId9" Type="http://schemas.openxmlformats.org/officeDocument/2006/relationships/tags" Target="../tags/tag117.xml"/><Relationship Id="rId14" Type="http://schemas.openxmlformats.org/officeDocument/2006/relationships/tags" Target="../tags/tag122.xml"/><Relationship Id="rId22" Type="http://schemas.openxmlformats.org/officeDocument/2006/relationships/tags" Target="../tags/tag130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144.xml"/><Relationship Id="rId18" Type="http://schemas.openxmlformats.org/officeDocument/2006/relationships/tags" Target="../tags/tag149.xml"/><Relationship Id="rId26" Type="http://schemas.openxmlformats.org/officeDocument/2006/relationships/tags" Target="../tags/tag157.xml"/><Relationship Id="rId39" Type="http://schemas.openxmlformats.org/officeDocument/2006/relationships/tags" Target="../tags/tag170.xml"/><Relationship Id="rId21" Type="http://schemas.openxmlformats.org/officeDocument/2006/relationships/tags" Target="../tags/tag152.xml"/><Relationship Id="rId34" Type="http://schemas.openxmlformats.org/officeDocument/2006/relationships/tags" Target="../tags/tag165.xml"/><Relationship Id="rId42" Type="http://schemas.openxmlformats.org/officeDocument/2006/relationships/tags" Target="../tags/tag173.xml"/><Relationship Id="rId47" Type="http://schemas.openxmlformats.org/officeDocument/2006/relationships/tags" Target="../tags/tag178.xml"/><Relationship Id="rId7" Type="http://schemas.openxmlformats.org/officeDocument/2006/relationships/tags" Target="../tags/tag138.xml"/><Relationship Id="rId2" Type="http://schemas.openxmlformats.org/officeDocument/2006/relationships/tags" Target="../tags/tag133.xml"/><Relationship Id="rId16" Type="http://schemas.openxmlformats.org/officeDocument/2006/relationships/tags" Target="../tags/tag147.xml"/><Relationship Id="rId29" Type="http://schemas.openxmlformats.org/officeDocument/2006/relationships/tags" Target="../tags/tag160.xml"/><Relationship Id="rId11" Type="http://schemas.openxmlformats.org/officeDocument/2006/relationships/tags" Target="../tags/tag142.xml"/><Relationship Id="rId24" Type="http://schemas.openxmlformats.org/officeDocument/2006/relationships/tags" Target="../tags/tag155.xml"/><Relationship Id="rId32" Type="http://schemas.openxmlformats.org/officeDocument/2006/relationships/tags" Target="../tags/tag163.xml"/><Relationship Id="rId37" Type="http://schemas.openxmlformats.org/officeDocument/2006/relationships/tags" Target="../tags/tag168.xml"/><Relationship Id="rId40" Type="http://schemas.openxmlformats.org/officeDocument/2006/relationships/tags" Target="../tags/tag171.xml"/><Relationship Id="rId45" Type="http://schemas.openxmlformats.org/officeDocument/2006/relationships/tags" Target="../tags/tag176.xml"/><Relationship Id="rId5" Type="http://schemas.openxmlformats.org/officeDocument/2006/relationships/tags" Target="../tags/tag136.xml"/><Relationship Id="rId15" Type="http://schemas.openxmlformats.org/officeDocument/2006/relationships/tags" Target="../tags/tag146.xml"/><Relationship Id="rId23" Type="http://schemas.openxmlformats.org/officeDocument/2006/relationships/tags" Target="../tags/tag154.xml"/><Relationship Id="rId28" Type="http://schemas.openxmlformats.org/officeDocument/2006/relationships/tags" Target="../tags/tag159.xml"/><Relationship Id="rId36" Type="http://schemas.openxmlformats.org/officeDocument/2006/relationships/tags" Target="../tags/tag167.xml"/><Relationship Id="rId49" Type="http://schemas.openxmlformats.org/officeDocument/2006/relationships/notesSlide" Target="../notesSlides/notesSlide14.xml"/><Relationship Id="rId10" Type="http://schemas.openxmlformats.org/officeDocument/2006/relationships/tags" Target="../tags/tag141.xml"/><Relationship Id="rId19" Type="http://schemas.openxmlformats.org/officeDocument/2006/relationships/tags" Target="../tags/tag150.xml"/><Relationship Id="rId31" Type="http://schemas.openxmlformats.org/officeDocument/2006/relationships/tags" Target="../tags/tag162.xml"/><Relationship Id="rId44" Type="http://schemas.openxmlformats.org/officeDocument/2006/relationships/tags" Target="../tags/tag175.xml"/><Relationship Id="rId4" Type="http://schemas.openxmlformats.org/officeDocument/2006/relationships/tags" Target="../tags/tag135.xml"/><Relationship Id="rId9" Type="http://schemas.openxmlformats.org/officeDocument/2006/relationships/tags" Target="../tags/tag140.xml"/><Relationship Id="rId14" Type="http://schemas.openxmlformats.org/officeDocument/2006/relationships/tags" Target="../tags/tag145.xml"/><Relationship Id="rId22" Type="http://schemas.openxmlformats.org/officeDocument/2006/relationships/tags" Target="../tags/tag153.xml"/><Relationship Id="rId27" Type="http://schemas.openxmlformats.org/officeDocument/2006/relationships/tags" Target="../tags/tag158.xml"/><Relationship Id="rId30" Type="http://schemas.openxmlformats.org/officeDocument/2006/relationships/tags" Target="../tags/tag161.xml"/><Relationship Id="rId35" Type="http://schemas.openxmlformats.org/officeDocument/2006/relationships/tags" Target="../tags/tag166.xml"/><Relationship Id="rId43" Type="http://schemas.openxmlformats.org/officeDocument/2006/relationships/tags" Target="../tags/tag174.xml"/><Relationship Id="rId48" Type="http://schemas.openxmlformats.org/officeDocument/2006/relationships/slideLayout" Target="../slideLayouts/slideLayout12.xml"/><Relationship Id="rId8" Type="http://schemas.openxmlformats.org/officeDocument/2006/relationships/tags" Target="../tags/tag139.xml"/><Relationship Id="rId3" Type="http://schemas.openxmlformats.org/officeDocument/2006/relationships/tags" Target="../tags/tag134.xml"/><Relationship Id="rId12" Type="http://schemas.openxmlformats.org/officeDocument/2006/relationships/tags" Target="../tags/tag143.xml"/><Relationship Id="rId17" Type="http://schemas.openxmlformats.org/officeDocument/2006/relationships/tags" Target="../tags/tag148.xml"/><Relationship Id="rId25" Type="http://schemas.openxmlformats.org/officeDocument/2006/relationships/tags" Target="../tags/tag156.xml"/><Relationship Id="rId33" Type="http://schemas.openxmlformats.org/officeDocument/2006/relationships/tags" Target="../tags/tag164.xml"/><Relationship Id="rId38" Type="http://schemas.openxmlformats.org/officeDocument/2006/relationships/tags" Target="../tags/tag169.xml"/><Relationship Id="rId46" Type="http://schemas.openxmlformats.org/officeDocument/2006/relationships/tags" Target="../tags/tag177.xml"/><Relationship Id="rId20" Type="http://schemas.openxmlformats.org/officeDocument/2006/relationships/tags" Target="../tags/tag151.xml"/><Relationship Id="rId41" Type="http://schemas.openxmlformats.org/officeDocument/2006/relationships/tags" Target="../tags/tag172.xml"/><Relationship Id="rId1" Type="http://schemas.openxmlformats.org/officeDocument/2006/relationships/tags" Target="../tags/tag132.xml"/><Relationship Id="rId6" Type="http://schemas.openxmlformats.org/officeDocument/2006/relationships/tags" Target="../tags/tag1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191.xml"/><Relationship Id="rId18" Type="http://schemas.openxmlformats.org/officeDocument/2006/relationships/tags" Target="../tags/tag196.xml"/><Relationship Id="rId26" Type="http://schemas.openxmlformats.org/officeDocument/2006/relationships/tags" Target="../tags/tag204.xml"/><Relationship Id="rId3" Type="http://schemas.openxmlformats.org/officeDocument/2006/relationships/tags" Target="../tags/tag181.xml"/><Relationship Id="rId21" Type="http://schemas.openxmlformats.org/officeDocument/2006/relationships/tags" Target="../tags/tag199.xml"/><Relationship Id="rId34" Type="http://schemas.openxmlformats.org/officeDocument/2006/relationships/slideLayout" Target="../slideLayouts/slideLayout12.xml"/><Relationship Id="rId7" Type="http://schemas.openxmlformats.org/officeDocument/2006/relationships/tags" Target="../tags/tag185.xml"/><Relationship Id="rId12" Type="http://schemas.openxmlformats.org/officeDocument/2006/relationships/tags" Target="../tags/tag190.xml"/><Relationship Id="rId17" Type="http://schemas.openxmlformats.org/officeDocument/2006/relationships/tags" Target="../tags/tag195.xml"/><Relationship Id="rId25" Type="http://schemas.openxmlformats.org/officeDocument/2006/relationships/tags" Target="../tags/tag203.xml"/><Relationship Id="rId33" Type="http://schemas.openxmlformats.org/officeDocument/2006/relationships/tags" Target="../tags/tag211.xml"/><Relationship Id="rId2" Type="http://schemas.openxmlformats.org/officeDocument/2006/relationships/tags" Target="../tags/tag180.xml"/><Relationship Id="rId16" Type="http://schemas.openxmlformats.org/officeDocument/2006/relationships/tags" Target="../tags/tag194.xml"/><Relationship Id="rId20" Type="http://schemas.openxmlformats.org/officeDocument/2006/relationships/tags" Target="../tags/tag198.xml"/><Relationship Id="rId29" Type="http://schemas.openxmlformats.org/officeDocument/2006/relationships/tags" Target="../tags/tag207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tags" Target="../tags/tag189.xml"/><Relationship Id="rId24" Type="http://schemas.openxmlformats.org/officeDocument/2006/relationships/tags" Target="../tags/tag202.xml"/><Relationship Id="rId32" Type="http://schemas.openxmlformats.org/officeDocument/2006/relationships/tags" Target="../tags/tag210.xml"/><Relationship Id="rId5" Type="http://schemas.openxmlformats.org/officeDocument/2006/relationships/tags" Target="../tags/tag183.xml"/><Relationship Id="rId15" Type="http://schemas.openxmlformats.org/officeDocument/2006/relationships/tags" Target="../tags/tag193.xml"/><Relationship Id="rId23" Type="http://schemas.openxmlformats.org/officeDocument/2006/relationships/tags" Target="../tags/tag201.xml"/><Relationship Id="rId28" Type="http://schemas.openxmlformats.org/officeDocument/2006/relationships/tags" Target="../tags/tag206.xml"/><Relationship Id="rId10" Type="http://schemas.openxmlformats.org/officeDocument/2006/relationships/tags" Target="../tags/tag188.xml"/><Relationship Id="rId19" Type="http://schemas.openxmlformats.org/officeDocument/2006/relationships/tags" Target="../tags/tag197.xml"/><Relationship Id="rId31" Type="http://schemas.openxmlformats.org/officeDocument/2006/relationships/tags" Target="../tags/tag209.xml"/><Relationship Id="rId4" Type="http://schemas.openxmlformats.org/officeDocument/2006/relationships/tags" Target="../tags/tag182.xml"/><Relationship Id="rId9" Type="http://schemas.openxmlformats.org/officeDocument/2006/relationships/tags" Target="../tags/tag187.xml"/><Relationship Id="rId14" Type="http://schemas.openxmlformats.org/officeDocument/2006/relationships/tags" Target="../tags/tag192.xml"/><Relationship Id="rId22" Type="http://schemas.openxmlformats.org/officeDocument/2006/relationships/tags" Target="../tags/tag200.xml"/><Relationship Id="rId27" Type="http://schemas.openxmlformats.org/officeDocument/2006/relationships/tags" Target="../tags/tag205.xml"/><Relationship Id="rId30" Type="http://schemas.openxmlformats.org/officeDocument/2006/relationships/tags" Target="../tags/tag208.xml"/><Relationship Id="rId35" Type="http://schemas.openxmlformats.org/officeDocument/2006/relationships/notesSlide" Target="../notesSlides/notesSlide15.xml"/><Relationship Id="rId8" Type="http://schemas.openxmlformats.org/officeDocument/2006/relationships/tags" Target="../tags/tag18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24.xml"/><Relationship Id="rId13" Type="http://schemas.openxmlformats.org/officeDocument/2006/relationships/tags" Target="../tags/tag229.xml"/><Relationship Id="rId18" Type="http://schemas.openxmlformats.org/officeDocument/2006/relationships/image" Target="../media/image33.png"/><Relationship Id="rId3" Type="http://schemas.openxmlformats.org/officeDocument/2006/relationships/tags" Target="../tags/tag219.xml"/><Relationship Id="rId7" Type="http://schemas.openxmlformats.org/officeDocument/2006/relationships/tags" Target="../tags/tag223.xml"/><Relationship Id="rId12" Type="http://schemas.openxmlformats.org/officeDocument/2006/relationships/tags" Target="../tags/tag228.xml"/><Relationship Id="rId17" Type="http://schemas.openxmlformats.org/officeDocument/2006/relationships/image" Target="../media/image32.png"/><Relationship Id="rId2" Type="http://schemas.openxmlformats.org/officeDocument/2006/relationships/tags" Target="../tags/tag218.xml"/><Relationship Id="rId16" Type="http://schemas.openxmlformats.org/officeDocument/2006/relationships/image" Target="../media/image31.png"/><Relationship Id="rId1" Type="http://schemas.openxmlformats.org/officeDocument/2006/relationships/tags" Target="../tags/tag217.xml"/><Relationship Id="rId6" Type="http://schemas.openxmlformats.org/officeDocument/2006/relationships/tags" Target="../tags/tag222.xml"/><Relationship Id="rId11" Type="http://schemas.openxmlformats.org/officeDocument/2006/relationships/tags" Target="../tags/tag227.xml"/><Relationship Id="rId5" Type="http://schemas.openxmlformats.org/officeDocument/2006/relationships/tags" Target="../tags/tag221.xml"/><Relationship Id="rId15" Type="http://schemas.openxmlformats.org/officeDocument/2006/relationships/notesSlide" Target="../notesSlides/notesSlide18.xml"/><Relationship Id="rId10" Type="http://schemas.openxmlformats.org/officeDocument/2006/relationships/tags" Target="../tags/tag226.xml"/><Relationship Id="rId19" Type="http://schemas.openxmlformats.org/officeDocument/2006/relationships/image" Target="../media/image34.png"/><Relationship Id="rId4" Type="http://schemas.openxmlformats.org/officeDocument/2006/relationships/tags" Target="../tags/tag220.xml"/><Relationship Id="rId9" Type="http://schemas.openxmlformats.org/officeDocument/2006/relationships/tags" Target="../tags/tag225.xml"/><Relationship Id="rId14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7" Type="http://schemas.openxmlformats.org/officeDocument/2006/relationships/image" Target="../media/image36.png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0.xml"/><Relationship Id="rId13" Type="http://schemas.openxmlformats.org/officeDocument/2006/relationships/slideLayout" Target="../slideLayouts/slideLayout12.xml"/><Relationship Id="rId18" Type="http://schemas.openxmlformats.org/officeDocument/2006/relationships/image" Target="../media/image40.png"/><Relationship Id="rId3" Type="http://schemas.openxmlformats.org/officeDocument/2006/relationships/tags" Target="../tags/tag235.xml"/><Relationship Id="rId7" Type="http://schemas.openxmlformats.org/officeDocument/2006/relationships/tags" Target="../tags/tag239.xml"/><Relationship Id="rId12" Type="http://schemas.openxmlformats.org/officeDocument/2006/relationships/tags" Target="../tags/tag244.xml"/><Relationship Id="rId17" Type="http://schemas.openxmlformats.org/officeDocument/2006/relationships/image" Target="../media/image39.png"/><Relationship Id="rId2" Type="http://schemas.openxmlformats.org/officeDocument/2006/relationships/tags" Target="../tags/tag234.xml"/><Relationship Id="rId16" Type="http://schemas.openxmlformats.org/officeDocument/2006/relationships/image" Target="../media/image38.png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11" Type="http://schemas.openxmlformats.org/officeDocument/2006/relationships/tags" Target="../tags/tag243.xml"/><Relationship Id="rId5" Type="http://schemas.openxmlformats.org/officeDocument/2006/relationships/tags" Target="../tags/tag237.xml"/><Relationship Id="rId15" Type="http://schemas.openxmlformats.org/officeDocument/2006/relationships/image" Target="../media/image37.png"/><Relationship Id="rId10" Type="http://schemas.openxmlformats.org/officeDocument/2006/relationships/tags" Target="../tags/tag242.xml"/><Relationship Id="rId19" Type="http://schemas.openxmlformats.org/officeDocument/2006/relationships/image" Target="../media/image41.png"/><Relationship Id="rId4" Type="http://schemas.openxmlformats.org/officeDocument/2006/relationships/tags" Target="../tags/tag236.xml"/><Relationship Id="rId9" Type="http://schemas.openxmlformats.org/officeDocument/2006/relationships/tags" Target="../tags/tag241.xml"/><Relationship Id="rId14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52.xml"/><Relationship Id="rId13" Type="http://schemas.openxmlformats.org/officeDocument/2006/relationships/tags" Target="../tags/tag257.xml"/><Relationship Id="rId18" Type="http://schemas.openxmlformats.org/officeDocument/2006/relationships/tags" Target="../tags/tag262.xml"/><Relationship Id="rId26" Type="http://schemas.openxmlformats.org/officeDocument/2006/relationships/notesSlide" Target="../notesSlides/notesSlide21.xml"/><Relationship Id="rId3" Type="http://schemas.openxmlformats.org/officeDocument/2006/relationships/tags" Target="../tags/tag247.xml"/><Relationship Id="rId21" Type="http://schemas.openxmlformats.org/officeDocument/2006/relationships/tags" Target="../tags/tag265.xml"/><Relationship Id="rId7" Type="http://schemas.openxmlformats.org/officeDocument/2006/relationships/tags" Target="../tags/tag251.xml"/><Relationship Id="rId12" Type="http://schemas.openxmlformats.org/officeDocument/2006/relationships/tags" Target="../tags/tag256.xml"/><Relationship Id="rId17" Type="http://schemas.openxmlformats.org/officeDocument/2006/relationships/tags" Target="../tags/tag261.xml"/><Relationship Id="rId25" Type="http://schemas.openxmlformats.org/officeDocument/2006/relationships/slideLayout" Target="../slideLayouts/slideLayout12.xml"/><Relationship Id="rId2" Type="http://schemas.openxmlformats.org/officeDocument/2006/relationships/tags" Target="../tags/tag246.xml"/><Relationship Id="rId16" Type="http://schemas.openxmlformats.org/officeDocument/2006/relationships/tags" Target="../tags/tag260.xml"/><Relationship Id="rId20" Type="http://schemas.openxmlformats.org/officeDocument/2006/relationships/tags" Target="../tags/tag264.xml"/><Relationship Id="rId29" Type="http://schemas.openxmlformats.org/officeDocument/2006/relationships/image" Target="../media/image44.jpeg"/><Relationship Id="rId1" Type="http://schemas.openxmlformats.org/officeDocument/2006/relationships/tags" Target="../tags/tag245.xml"/><Relationship Id="rId6" Type="http://schemas.openxmlformats.org/officeDocument/2006/relationships/tags" Target="../tags/tag250.xml"/><Relationship Id="rId11" Type="http://schemas.openxmlformats.org/officeDocument/2006/relationships/tags" Target="../tags/tag255.xml"/><Relationship Id="rId24" Type="http://schemas.openxmlformats.org/officeDocument/2006/relationships/tags" Target="../tags/tag268.xml"/><Relationship Id="rId32" Type="http://schemas.openxmlformats.org/officeDocument/2006/relationships/image" Target="../media/image47.jpeg"/><Relationship Id="rId5" Type="http://schemas.openxmlformats.org/officeDocument/2006/relationships/tags" Target="../tags/tag249.xml"/><Relationship Id="rId15" Type="http://schemas.openxmlformats.org/officeDocument/2006/relationships/tags" Target="../tags/tag259.xml"/><Relationship Id="rId23" Type="http://schemas.openxmlformats.org/officeDocument/2006/relationships/tags" Target="../tags/tag267.xml"/><Relationship Id="rId28" Type="http://schemas.openxmlformats.org/officeDocument/2006/relationships/image" Target="../media/image43.png"/><Relationship Id="rId10" Type="http://schemas.openxmlformats.org/officeDocument/2006/relationships/tags" Target="../tags/tag254.xml"/><Relationship Id="rId19" Type="http://schemas.openxmlformats.org/officeDocument/2006/relationships/tags" Target="../tags/tag263.xml"/><Relationship Id="rId31" Type="http://schemas.openxmlformats.org/officeDocument/2006/relationships/image" Target="../media/image46.jpeg"/><Relationship Id="rId4" Type="http://schemas.openxmlformats.org/officeDocument/2006/relationships/tags" Target="../tags/tag248.xml"/><Relationship Id="rId9" Type="http://schemas.openxmlformats.org/officeDocument/2006/relationships/tags" Target="../tags/tag253.xml"/><Relationship Id="rId14" Type="http://schemas.openxmlformats.org/officeDocument/2006/relationships/tags" Target="../tags/tag258.xml"/><Relationship Id="rId22" Type="http://schemas.openxmlformats.org/officeDocument/2006/relationships/tags" Target="../tags/tag266.xml"/><Relationship Id="rId27" Type="http://schemas.openxmlformats.org/officeDocument/2006/relationships/image" Target="../media/image42.jpeg"/><Relationship Id="rId30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76.xml"/><Relationship Id="rId13" Type="http://schemas.openxmlformats.org/officeDocument/2006/relationships/tags" Target="../tags/tag281.xml"/><Relationship Id="rId18" Type="http://schemas.openxmlformats.org/officeDocument/2006/relationships/tags" Target="../tags/tag286.xml"/><Relationship Id="rId26" Type="http://schemas.openxmlformats.org/officeDocument/2006/relationships/tags" Target="../tags/tag294.xml"/><Relationship Id="rId3" Type="http://schemas.openxmlformats.org/officeDocument/2006/relationships/tags" Target="../tags/tag271.xml"/><Relationship Id="rId21" Type="http://schemas.openxmlformats.org/officeDocument/2006/relationships/tags" Target="../tags/tag289.xml"/><Relationship Id="rId7" Type="http://schemas.openxmlformats.org/officeDocument/2006/relationships/tags" Target="../tags/tag275.xml"/><Relationship Id="rId12" Type="http://schemas.openxmlformats.org/officeDocument/2006/relationships/tags" Target="../tags/tag280.xml"/><Relationship Id="rId17" Type="http://schemas.openxmlformats.org/officeDocument/2006/relationships/tags" Target="../tags/tag285.xml"/><Relationship Id="rId25" Type="http://schemas.openxmlformats.org/officeDocument/2006/relationships/tags" Target="../tags/tag293.xml"/><Relationship Id="rId2" Type="http://schemas.openxmlformats.org/officeDocument/2006/relationships/tags" Target="../tags/tag270.xml"/><Relationship Id="rId16" Type="http://schemas.openxmlformats.org/officeDocument/2006/relationships/tags" Target="../tags/tag284.xml"/><Relationship Id="rId20" Type="http://schemas.openxmlformats.org/officeDocument/2006/relationships/tags" Target="../tags/tag288.xml"/><Relationship Id="rId29" Type="http://schemas.openxmlformats.org/officeDocument/2006/relationships/notesSlide" Target="../notesSlides/notesSlide22.xml"/><Relationship Id="rId1" Type="http://schemas.openxmlformats.org/officeDocument/2006/relationships/tags" Target="../tags/tag269.xml"/><Relationship Id="rId6" Type="http://schemas.openxmlformats.org/officeDocument/2006/relationships/tags" Target="../tags/tag274.xml"/><Relationship Id="rId11" Type="http://schemas.openxmlformats.org/officeDocument/2006/relationships/tags" Target="../tags/tag279.xml"/><Relationship Id="rId24" Type="http://schemas.openxmlformats.org/officeDocument/2006/relationships/tags" Target="../tags/tag292.xml"/><Relationship Id="rId5" Type="http://schemas.openxmlformats.org/officeDocument/2006/relationships/tags" Target="../tags/tag273.xml"/><Relationship Id="rId15" Type="http://schemas.openxmlformats.org/officeDocument/2006/relationships/tags" Target="../tags/tag283.xml"/><Relationship Id="rId23" Type="http://schemas.openxmlformats.org/officeDocument/2006/relationships/tags" Target="../tags/tag291.xml"/><Relationship Id="rId28" Type="http://schemas.openxmlformats.org/officeDocument/2006/relationships/slideLayout" Target="../slideLayouts/slideLayout12.xml"/><Relationship Id="rId10" Type="http://schemas.openxmlformats.org/officeDocument/2006/relationships/tags" Target="../tags/tag278.xml"/><Relationship Id="rId19" Type="http://schemas.openxmlformats.org/officeDocument/2006/relationships/tags" Target="../tags/tag287.xml"/><Relationship Id="rId4" Type="http://schemas.openxmlformats.org/officeDocument/2006/relationships/tags" Target="../tags/tag272.xml"/><Relationship Id="rId9" Type="http://schemas.openxmlformats.org/officeDocument/2006/relationships/tags" Target="../tags/tag277.xml"/><Relationship Id="rId14" Type="http://schemas.openxmlformats.org/officeDocument/2006/relationships/tags" Target="../tags/tag282.xml"/><Relationship Id="rId22" Type="http://schemas.openxmlformats.org/officeDocument/2006/relationships/tags" Target="../tags/tag290.xml"/><Relationship Id="rId27" Type="http://schemas.openxmlformats.org/officeDocument/2006/relationships/tags" Target="../tags/tag29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hyperlink" Target="https://arxiv.org/abs/2204.03256" TargetMode="Externa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hyperlink" Target="https://arxiv.org/abs/2005.08745" TargetMode="Externa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5.png"/><Relationship Id="rId5" Type="http://schemas.openxmlformats.org/officeDocument/2006/relationships/tags" Target="../tags/tag17.xml"/><Relationship Id="rId10" Type="http://schemas.openxmlformats.org/officeDocument/2006/relationships/image" Target="../media/image4.png"/><Relationship Id="rId4" Type="http://schemas.openxmlformats.org/officeDocument/2006/relationships/tags" Target="../tags/tag16.xml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7.png"/><Relationship Id="rId10" Type="http://schemas.openxmlformats.org/officeDocument/2006/relationships/tags" Target="../tags/tag29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tags" Target="../tags/tag44.xml"/><Relationship Id="rId18" Type="http://schemas.openxmlformats.org/officeDocument/2006/relationships/image" Target="../media/image9.png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tags" Target="../tags/tag43.xml"/><Relationship Id="rId17" Type="http://schemas.openxmlformats.org/officeDocument/2006/relationships/image" Target="../media/image7.png"/><Relationship Id="rId2" Type="http://schemas.openxmlformats.org/officeDocument/2006/relationships/tags" Target="../tags/tag33.xml"/><Relationship Id="rId16" Type="http://schemas.openxmlformats.org/officeDocument/2006/relationships/image" Target="../media/image8.png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5" Type="http://schemas.openxmlformats.org/officeDocument/2006/relationships/tags" Target="../tags/tag36.xml"/><Relationship Id="rId15" Type="http://schemas.openxmlformats.org/officeDocument/2006/relationships/notesSlide" Target="../notesSlides/notesSlide3.xml"/><Relationship Id="rId10" Type="http://schemas.openxmlformats.org/officeDocument/2006/relationships/tags" Target="../tags/tag41.xml"/><Relationship Id="rId19" Type="http://schemas.openxmlformats.org/officeDocument/2006/relationships/image" Target="../media/image10.png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image" Target="../media/image11.emf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tags" Target="../tags/tag56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9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0" y="1691398"/>
            <a:ext cx="12192000" cy="28606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cs typeface="Times New Roman" panose="02020603050405020304" pitchFamily="18" charset="0"/>
              </a:rPr>
              <a:t>Design and Implementation of the TDAQ System </a:t>
            </a:r>
            <a:br>
              <a:rPr lang="en-US" altLang="zh-CN" sz="3600" b="1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3600" b="1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cs typeface="Times New Roman" panose="02020603050405020304" pitchFamily="18" charset="0"/>
              </a:rPr>
              <a:t>for the JUNO-TAO Detector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0" y="4966283"/>
            <a:ext cx="12192000" cy="130981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2400" kern="100" dirty="0">
                <a:solidFill>
                  <a:srgbClr val="000000"/>
                </a:solidFill>
                <a:effectLst/>
                <a:latin typeface="+mn-lt"/>
                <a:ea typeface="等线" panose="02010600030101010101" charset="-122"/>
                <a:cs typeface="Times New Roman" panose="02020603050405020304" pitchFamily="18" charset="0"/>
              </a:rPr>
              <a:t>Xiaolu Ji</a:t>
            </a:r>
          </a:p>
          <a:p>
            <a:pPr marL="0" indent="0" algn="ctr">
              <a:buNone/>
            </a:pPr>
            <a:r>
              <a:rPr lang="en-US" altLang="zh-CN" sz="2400" kern="100" dirty="0">
                <a:effectLst/>
                <a:latin typeface="+mn-lt"/>
                <a:ea typeface="等线" panose="02010600030101010101" charset="-122"/>
                <a:cs typeface="Times New Roman" panose="02020603050405020304" pitchFamily="18" charset="0"/>
              </a:rPr>
              <a:t>Institute of High Energy Physics, CAS, China</a:t>
            </a:r>
            <a:endParaRPr lang="zh-CN" altLang="zh-CN" sz="2400" kern="100" dirty="0">
              <a:effectLst/>
              <a:latin typeface="+mn-lt"/>
              <a:ea typeface="等线" panose="02010600030101010101" charset="-122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CN" sz="2400" dirty="0"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On behalf of the JUNO Collaboration</a:t>
            </a:r>
            <a:endParaRPr lang="zh-CN" altLang="en-US" sz="4000" dirty="0">
              <a:latin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9"/>
            <a:ext cx="12192000" cy="27324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04800" y="1271176"/>
            <a:ext cx="10972800" cy="4840303"/>
          </a:xfrm>
          <a:noFill/>
        </p:spPr>
        <p:txBody>
          <a:bodyPr>
            <a:normAutofit/>
          </a:bodyPr>
          <a:lstStyle/>
          <a:p>
            <a:endParaRPr lang="zh-CN" altLang="en-US" sz="4000" dirty="0"/>
          </a:p>
          <a:p>
            <a:endParaRPr lang="zh-CN" altLang="en-US" sz="4000" dirty="0"/>
          </a:p>
          <a:p>
            <a:endParaRPr lang="zh-CN" altLang="en-US" sz="4000" dirty="0"/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4000" dirty="0">
                <a:sym typeface="+mn-ea"/>
              </a:rPr>
              <a:t>NHit Trigger Logic</a:t>
            </a:r>
            <a:endParaRPr lang="en-US" altLang="zh-CN" sz="4000" dirty="0">
              <a:latin typeface="Microsoft YaHei UI" panose="020B0503020204020204" pitchFamily="34" charset="-122"/>
              <a:ea typeface="Microsoft YaHei UI" panose="020B0503020204020204" pitchFamily="34" charset="-122"/>
              <a:sym typeface="+mn-ea"/>
            </a:endParaRPr>
          </a:p>
        </p:txBody>
      </p:sp>
      <p:sp>
        <p:nvSpPr>
          <p:cNvPr id="10" name="内容占位符 2"/>
          <p:cNvSpPr>
            <a:spLocks noGrp="1"/>
          </p:cNvSpPr>
          <p:nvPr/>
        </p:nvSpPr>
        <p:spPr>
          <a:xfrm>
            <a:off x="471170" y="1606550"/>
            <a:ext cx="5250180" cy="12401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000" dirty="0" err="1">
                <a:latin typeface="Calibri" panose="020F0502020204030204" charset="0"/>
                <a:cs typeface="Calibri" panose="020F0502020204030204" charset="0"/>
              </a:rPr>
              <a:t>nHit</a:t>
            </a:r>
            <a:r>
              <a:rPr lang="en-US" altLang="zh-CN" sz="2000" dirty="0">
                <a:latin typeface="Calibri" panose="020F0502020204030204" charset="0"/>
                <a:cs typeface="Calibri" panose="020F0502020204030204" charset="0"/>
              </a:rPr>
              <a:t> sum in slide window </a:t>
            </a:r>
            <a:r>
              <a:rPr lang="zh-CN" altLang="en-US" sz="2000" dirty="0">
                <a:latin typeface="Calibri" panose="020F0502020204030204" charset="0"/>
                <a:cs typeface="Calibri" panose="020F0502020204030204" charset="0"/>
              </a:rPr>
              <a:t>≥</a:t>
            </a:r>
            <a:r>
              <a:rPr lang="en-US" altLang="zh-CN" sz="200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2000" dirty="0" err="1">
                <a:latin typeface="Calibri" panose="020F0502020204030204" charset="0"/>
                <a:cs typeface="Calibri" panose="020F0502020204030204" charset="0"/>
              </a:rPr>
              <a:t>nHit</a:t>
            </a:r>
            <a:r>
              <a:rPr lang="en-US" altLang="zh-CN" sz="2000" dirty="0">
                <a:latin typeface="Calibri" panose="020F0502020204030204" charset="0"/>
                <a:cs typeface="Calibri" panose="020F0502020204030204" charset="0"/>
              </a:rPr>
              <a:t> Threshold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000" dirty="0">
                <a:latin typeface="Calibri" panose="020F0502020204030204" charset="0"/>
                <a:cs typeface="Calibri" panose="020F0502020204030204" charset="0"/>
              </a:rPr>
              <a:t>Record timestamp,</a:t>
            </a:r>
            <a:r>
              <a:rPr lang="zh-CN" altLang="en-US" sz="200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2000" dirty="0">
                <a:latin typeface="Calibri" panose="020F0502020204030204" charset="0"/>
                <a:cs typeface="Calibri" panose="020F0502020204030204" charset="0"/>
              </a:rPr>
              <a:t>generate trigger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000" dirty="0">
                <a:latin typeface="Calibri" panose="020F0502020204030204" charset="0"/>
                <a:cs typeface="Calibri" panose="020F0502020204030204" charset="0"/>
              </a:rPr>
              <a:t>Readout data in the window </a:t>
            </a:r>
            <a:endParaRPr lang="en-US" altLang="zh-CN" sz="2400" b="1" i="0" dirty="0">
              <a:solidFill>
                <a:srgbClr val="44546A"/>
              </a:solidFill>
              <a:latin typeface="Calibri" panose="020F0502020204030204" charset="0"/>
              <a:ea typeface="Cambria" panose="02040503050406030204" pitchFamily="18" charset="0"/>
              <a:cs typeface="Calibri" panose="020F0502020204030204" charset="0"/>
              <a:sym typeface="华文中宋" panose="0201060004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71170" y="1146175"/>
            <a:ext cx="3790315" cy="460375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华文中宋" panose="02010600040101010101" pitchFamily="2" charset="-122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华文中宋" panose="02010600040101010101" pitchFamily="2" charset="-122"/>
              </a:rPr>
              <a:t>nHit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华文中宋" panose="02010600040101010101" pitchFamily="2" charset="-122"/>
              </a:rPr>
              <a:t> trigger logic</a:t>
            </a:r>
            <a:endParaRPr lang="en-US" altLang="zh-CN" sz="2000" b="1" dirty="0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sym typeface="华文中宋" panose="02010600040101010101" pitchFamily="2" charset="-122"/>
            </a:endParaRPr>
          </a:p>
        </p:txBody>
      </p:sp>
      <p:sp>
        <p:nvSpPr>
          <p:cNvPr id="22" name="内容占位符 2"/>
          <p:cNvSpPr txBox="1"/>
          <p:nvPr>
            <p:custDataLst>
              <p:tags r:id="rId2"/>
            </p:custDataLst>
          </p:nvPr>
        </p:nvSpPr>
        <p:spPr>
          <a:xfrm>
            <a:off x="7594641" y="1751689"/>
            <a:ext cx="4102529" cy="9491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400" dirty="0">
                <a:solidFill>
                  <a:srgbClr val="FF0000"/>
                </a:solidFill>
                <a:sym typeface="华文中宋" panose="02010600040101010101" pitchFamily="2" charset="-122"/>
              </a:rPr>
              <a:t>CU</a:t>
            </a:r>
            <a:r>
              <a:rPr lang="en-US" altLang="zh-CN" sz="2400" dirty="0">
                <a:solidFill>
                  <a:srgbClr val="C00000"/>
                </a:solidFill>
                <a:sym typeface="华文中宋" panose="02010600040101010101" pitchFamily="2" charset="-122"/>
              </a:rPr>
              <a:t> </a:t>
            </a:r>
            <a:r>
              <a:rPr lang="en-US" altLang="zh-CN" sz="2400" dirty="0">
                <a:sym typeface="华文中宋" panose="02010600040101010101" pitchFamily="2" charset="-122"/>
              </a:rPr>
              <a:t>sum the partitioned </a:t>
            </a:r>
            <a:r>
              <a:rPr lang="en-US" altLang="zh-CN" sz="2400" dirty="0" err="1">
                <a:sym typeface="华文中宋" panose="02010600040101010101" pitchFamily="2" charset="-122"/>
              </a:rPr>
              <a:t>nHit</a:t>
            </a:r>
            <a:endParaRPr lang="en-US" altLang="zh-CN" sz="2400" dirty="0">
              <a:sym typeface="华文中宋" panose="02010600040101010101" pitchFamily="2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400" dirty="0">
                <a:sym typeface="华文中宋" panose="02010600040101010101" pitchFamily="2" charset="-122"/>
              </a:rPr>
              <a:t>process trigger algorithm</a:t>
            </a:r>
            <a:endParaRPr lang="zh-CN" altLang="en-US" sz="1400" dirty="0"/>
          </a:p>
        </p:txBody>
      </p: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7591403" y="1319734"/>
            <a:ext cx="2341162" cy="43037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indent="0">
              <a:lnSpc>
                <a:spcPct val="120000"/>
              </a:lnSpc>
              <a:spcBef>
                <a:spcPts val="0"/>
              </a:spcBef>
              <a:buNone/>
              <a:defRPr sz="2000" b="1">
                <a:solidFill>
                  <a:srgbClr val="C00000"/>
                </a:solidFill>
                <a:latin typeface="+mn-ea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CU(Central Unit)</a:t>
            </a:r>
          </a:p>
        </p:txBody>
      </p:sp>
      <p:sp>
        <p:nvSpPr>
          <p:cNvPr id="23" name="内容占位符 2"/>
          <p:cNvSpPr txBox="1"/>
          <p:nvPr>
            <p:custDataLst>
              <p:tags r:id="rId4"/>
            </p:custDataLst>
          </p:nvPr>
        </p:nvSpPr>
        <p:spPr>
          <a:xfrm>
            <a:off x="612396" y="4178194"/>
            <a:ext cx="4211985" cy="2142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7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400" dirty="0"/>
              <a:t>Each </a:t>
            </a:r>
            <a:r>
              <a:rPr lang="en-US" altLang="zh-CN" sz="2400" b="1" dirty="0">
                <a:solidFill>
                  <a:srgbClr val="FF0000"/>
                </a:solidFill>
              </a:rPr>
              <a:t>CGU</a:t>
            </a:r>
            <a:r>
              <a:rPr lang="en-US" altLang="zh-CN" sz="2400" dirty="0"/>
              <a:t> board count local </a:t>
            </a:r>
            <a:r>
              <a:rPr lang="en-US" altLang="zh-CN" sz="2400" dirty="0" err="1"/>
              <a:t>nHit</a:t>
            </a:r>
            <a:r>
              <a:rPr lang="en-US" altLang="zh-CN" sz="2400" dirty="0"/>
              <a:t>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srgbClr val="FF0000"/>
                </a:solidFill>
              </a:rPr>
              <a:t>parallel processing:</a:t>
            </a:r>
            <a:r>
              <a:rPr lang="en-US" altLang="zh-CN" sz="2000" dirty="0">
                <a:solidFill>
                  <a:srgbClr val="C00000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1</a:t>
            </a:r>
            <a:r>
              <a:rPr lang="en-US" altLang="zh-CN" sz="2000" dirty="0"/>
              <a:t> RAM for 1 FEC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400" dirty="0"/>
              <a:t>nHit count method - </a:t>
            </a:r>
            <a:r>
              <a:rPr lang="en-US" altLang="zh-CN" sz="2400" dirty="0">
                <a:solidFill>
                  <a:srgbClr val="FF0000"/>
                </a:solidFill>
              </a:rPr>
              <a:t>mapping-based approach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schemeClr val="tx1"/>
                </a:solidFill>
                <a:sym typeface="Wingdings" panose="05000000000000000000" pitchFamily="2" charset="2"/>
              </a:rPr>
              <a:t>time stamp    RAM address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zh-CN" sz="2000" dirty="0" err="1">
                <a:solidFill>
                  <a:schemeClr val="tx1"/>
                </a:solidFill>
                <a:sym typeface="Wingdings" panose="05000000000000000000" pitchFamily="2" charset="2"/>
              </a:rPr>
              <a:t>nHit</a:t>
            </a:r>
            <a:r>
              <a:rPr lang="en-US" altLang="zh-CN" sz="2000" dirty="0">
                <a:solidFill>
                  <a:schemeClr val="tx1"/>
                </a:solidFill>
                <a:sym typeface="Wingdings" panose="05000000000000000000" pitchFamily="2" charset="2"/>
              </a:rPr>
              <a:t> count     RAM data value</a:t>
            </a:r>
          </a:p>
        </p:txBody>
      </p:sp>
      <p:sp>
        <p:nvSpPr>
          <p:cNvPr id="24" name="文本框 23"/>
          <p:cNvSpPr txBox="1"/>
          <p:nvPr>
            <p:custDataLst>
              <p:tags r:id="rId5"/>
            </p:custDataLst>
          </p:nvPr>
        </p:nvSpPr>
        <p:spPr>
          <a:xfrm>
            <a:off x="612396" y="3716549"/>
            <a:ext cx="2902591" cy="461645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zh-CN"/>
            </a:defPPr>
            <a:lvl1pPr indent="0">
              <a:lnSpc>
                <a:spcPct val="120000"/>
              </a:lnSpc>
              <a:spcBef>
                <a:spcPts val="0"/>
              </a:spcBef>
              <a:buNone/>
              <a:defRPr sz="2000" b="1">
                <a:solidFill>
                  <a:srgbClr val="C00000"/>
                </a:solidFill>
                <a:latin typeface="+mn-ea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CGU(CD Gather Unit)</a:t>
            </a:r>
          </a:p>
        </p:txBody>
      </p:sp>
      <p:grpSp>
        <p:nvGrpSpPr>
          <p:cNvPr id="17" name="组合 16"/>
          <p:cNvGrpSpPr>
            <a:grpSpLocks noChangeAspect="1"/>
          </p:cNvGrpSpPr>
          <p:nvPr/>
        </p:nvGrpSpPr>
        <p:grpSpPr>
          <a:xfrm>
            <a:off x="5441140" y="3416626"/>
            <a:ext cx="6318250" cy="2847975"/>
            <a:chOff x="1157660" y="2927074"/>
            <a:chExt cx="8439210" cy="3803800"/>
          </a:xfrm>
        </p:grpSpPr>
        <p:sp>
          <p:nvSpPr>
            <p:cNvPr id="18" name="右箭头 12"/>
            <p:cNvSpPr/>
            <p:nvPr>
              <p:custDataLst>
                <p:tags r:id="rId7"/>
              </p:custDataLst>
            </p:nvPr>
          </p:nvSpPr>
          <p:spPr>
            <a:xfrm>
              <a:off x="5492694" y="4387111"/>
              <a:ext cx="720080" cy="216024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2062881" y="5198255"/>
              <a:ext cx="2920388" cy="107726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552413" y="2927074"/>
              <a:ext cx="3044457" cy="38038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157660" y="3551332"/>
              <a:ext cx="4122900" cy="1477667"/>
            </a:xfrm>
            <a:prstGeom prst="rect">
              <a:avLst/>
            </a:prstGeom>
          </p:spPr>
        </p:pic>
      </p:grpSp>
      <p:sp>
        <p:nvSpPr>
          <p:cNvPr id="4" name="右箭头 3"/>
          <p:cNvSpPr/>
          <p:nvPr/>
        </p:nvSpPr>
        <p:spPr>
          <a:xfrm>
            <a:off x="6011545" y="2106295"/>
            <a:ext cx="1154430" cy="582930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右箭头 4"/>
          <p:cNvSpPr/>
          <p:nvPr>
            <p:custDataLst>
              <p:tags r:id="rId6"/>
            </p:custDataLst>
          </p:nvPr>
        </p:nvSpPr>
        <p:spPr>
          <a:xfrm rot="5400000">
            <a:off x="2167472" y="3010671"/>
            <a:ext cx="794818" cy="582930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箭头 6"/>
          <p:cNvSpPr/>
          <p:nvPr/>
        </p:nvSpPr>
        <p:spPr>
          <a:xfrm>
            <a:off x="4917299" y="5081259"/>
            <a:ext cx="716280" cy="379730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59DB0-5BE9-4FA3-A6F4-C0035CCB650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817687" y="156478"/>
            <a:ext cx="10763325" cy="725470"/>
          </a:xfrm>
        </p:spPr>
        <p:txBody>
          <a:bodyPr>
            <a:normAutofit fontScale="90000"/>
          </a:bodyPr>
          <a:lstStyle/>
          <a:p>
            <a:r>
              <a:rPr lang="en-US" altLang="zh-CN" sz="4000" dirty="0">
                <a:sym typeface="+mn-ea"/>
              </a:rPr>
              <a:t>       Firmware Design and Implementation</a:t>
            </a:r>
            <a:endParaRPr lang="en-US" altLang="zh-CN" sz="4000" dirty="0">
              <a:cs typeface="Arial Black" panose="020B0A04020102020204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370966" y="1101725"/>
            <a:ext cx="9906634" cy="271716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70965" y="3965575"/>
            <a:ext cx="9906635" cy="255079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1411194" y="1126820"/>
            <a:ext cx="796066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/>
              <a:t>CGU</a:t>
            </a:r>
            <a:endParaRPr lang="zh-CN" altLang="en-US" sz="2400" dirty="0"/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1411194" y="3988341"/>
            <a:ext cx="67448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CU</a:t>
            </a:r>
            <a:endParaRPr lang="zh-CN" altLang="en-US" sz="24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AD168-1AA6-447A-BCC4-B4AD0B56B5A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7615" y="2954656"/>
            <a:ext cx="10363200" cy="1470025"/>
          </a:xfrm>
        </p:spPr>
        <p:txBody>
          <a:bodyPr/>
          <a:lstStyle/>
          <a:p>
            <a:pPr algn="l">
              <a:lnSpc>
                <a:spcPct val="130000"/>
              </a:lnSpc>
            </a:pPr>
            <a:r>
              <a:rPr lang="en-US" altLang="zh-CN" sz="5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		</a:t>
            </a:r>
            <a:r>
              <a:rPr lang="en-US" altLang="zh-CN" sz="5400">
                <a:solidFill>
                  <a:schemeClr val="bg1">
                    <a:lumMod val="6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CD trigger</a:t>
            </a:r>
            <a:br>
              <a:rPr lang="en-US" altLang="zh-CN" sz="5400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5400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	</a:t>
            </a:r>
            <a:r>
              <a:rPr lang="en-US" altLang="zh-CN" sz="5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TVT hardware trigger</a:t>
            </a:r>
            <a:br>
              <a:rPr lang="en-US" altLang="zh-CN" sz="5400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5400" dirty="0">
                <a:solidFill>
                  <a:schemeClr val="bg1">
                    <a:lumMod val="6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	</a:t>
            </a:r>
            <a:r>
              <a:rPr lang="en-US" altLang="zh-CN" sz="5400">
                <a:solidFill>
                  <a:schemeClr val="bg1">
                    <a:lumMod val="6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DAQ</a:t>
            </a:r>
            <a:endParaRPr lang="en-US" altLang="zh-CN" sz="5400" dirty="0">
              <a:solidFill>
                <a:schemeClr val="bg1">
                  <a:lumMod val="6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 Black" panose="020B0A04020102020204" charset="0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2063115" y="3467735"/>
            <a:ext cx="566420" cy="5429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2063115" y="2412365"/>
            <a:ext cx="566420" cy="542925"/>
          </a:xfrm>
          <a:prstGeom prst="rect">
            <a:avLst/>
          </a:prstGeom>
          <a:solidFill>
            <a:srgbClr val="FFDF88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063115" y="4523105"/>
            <a:ext cx="566420" cy="542925"/>
          </a:xfrm>
          <a:prstGeom prst="rect">
            <a:avLst/>
          </a:prstGeom>
          <a:solidFill>
            <a:srgbClr val="FFDF88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2441382" y="156478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ym typeface="+mn-ea"/>
              </a:rPr>
              <a:t>	TVT Trigger Definition</a:t>
            </a:r>
            <a:endParaRPr lang="en-US" altLang="zh-CN" sz="4000" dirty="0">
              <a:cs typeface="Arial Black" panose="020B0A04020102020204" charset="0"/>
              <a:sym typeface="+mn-ea"/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29590" y="2538730"/>
            <a:ext cx="11008360" cy="17760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dirty="0"/>
              <a:t>stage 0: waveform -&gt; (Q,T) pair @threshold 0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dirty="0"/>
              <a:t>stage 1: coincidence of 2 ends in single strip -&gt; window @threshold 1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dirty="0"/>
              <a:t>Stage 2: coincidence of layers -&gt; window @ multiplicity threshold</a:t>
            </a:r>
            <a:endParaRPr lang="zh-CN" altLang="en-US" dirty="0"/>
          </a:p>
        </p:txBody>
      </p:sp>
      <p:sp>
        <p:nvSpPr>
          <p:cNvPr id="6" name="标题 1"/>
          <p:cNvSpPr txBox="1"/>
          <p:nvPr>
            <p:custDataLst>
              <p:tags r:id="rId2"/>
            </p:custDataLst>
          </p:nvPr>
        </p:nvSpPr>
        <p:spPr>
          <a:xfrm>
            <a:off x="1415126" y="958074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5198" y="5118250"/>
            <a:ext cx="4245683" cy="10675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0" name="文本框 19"/>
          <p:cNvSpPr txBox="1"/>
          <p:nvPr>
            <p:custDataLst>
              <p:tags r:id="rId4"/>
            </p:custDataLst>
          </p:nvPr>
        </p:nvSpPr>
        <p:spPr>
          <a:xfrm>
            <a:off x="1103438" y="5127754"/>
            <a:ext cx="19117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stage 0 @ FEC</a:t>
            </a:r>
            <a:endParaRPr lang="zh-CN" altLang="en-US" sz="2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333365" y="4368197"/>
            <a:ext cx="4287449" cy="228815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5180310" y="5671183"/>
            <a:ext cx="29856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stage 1 @ trigger board</a:t>
            </a:r>
            <a:endParaRPr lang="zh-CN" altLang="en-US" sz="2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027460" y="4715641"/>
            <a:ext cx="2719649" cy="46182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950063" y="5259911"/>
            <a:ext cx="3293143" cy="1268167"/>
          </a:xfrm>
          <a:prstGeom prst="rect">
            <a:avLst/>
          </a:prstGeom>
        </p:spPr>
      </p:pic>
      <p:sp>
        <p:nvSpPr>
          <p:cNvPr id="25" name="矩形 24"/>
          <p:cNvSpPr/>
          <p:nvPr>
            <p:custDataLst>
              <p:tags r:id="rId9"/>
            </p:custDataLst>
          </p:nvPr>
        </p:nvSpPr>
        <p:spPr>
          <a:xfrm>
            <a:off x="8653298" y="4364288"/>
            <a:ext cx="3505200" cy="228815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9622347" y="5365797"/>
            <a:ext cx="21236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stage 2 @ DAQ</a:t>
            </a:r>
            <a:endParaRPr lang="zh-CN" altLang="en-US" sz="2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529590" y="1072515"/>
            <a:ext cx="11008360" cy="142049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 err="1">
                <a:solidFill>
                  <a:schemeClr val="tx1"/>
                </a:solidFill>
                <a:cs typeface="+mn-lt"/>
                <a:sym typeface="华文中宋" panose="02010600040101010101" pitchFamily="2" charset="-122"/>
              </a:rPr>
              <a:t>SiPM</a:t>
            </a:r>
            <a:r>
              <a:rPr lang="en-US" altLang="zh-CN" sz="2400" b="1" dirty="0">
                <a:solidFill>
                  <a:schemeClr val="tx1"/>
                </a:solidFill>
                <a:cs typeface="+mn-lt"/>
                <a:sym typeface="华文中宋" panose="02010600040101010101" pitchFamily="2" charset="-122"/>
              </a:rPr>
              <a:t> DCR: </a:t>
            </a:r>
            <a:r>
              <a:rPr lang="en-US" altLang="zh-CN" sz="2400" b="1" dirty="0">
                <a:solidFill>
                  <a:srgbClr val="C00000"/>
                </a:solidFill>
                <a:cs typeface="+mn-lt"/>
                <a:sym typeface="华文中宋" panose="02010600040101010101" pitchFamily="2" charset="-122"/>
              </a:rPr>
              <a:t>~50 kHz/mm2 @25℃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chemeClr val="tx1"/>
                </a:solidFill>
                <a:cs typeface="+mn-lt"/>
                <a:sym typeface="华文中宋" panose="02010600040101010101" pitchFamily="2" charset="-122"/>
              </a:rPr>
              <a:t>Muon rate: </a:t>
            </a:r>
            <a:r>
              <a:rPr lang="en-US" altLang="zh-CN" sz="2400" b="1" dirty="0">
                <a:solidFill>
                  <a:srgbClr val="C00000"/>
                </a:solidFill>
                <a:cs typeface="+mn-lt"/>
                <a:sym typeface="华文中宋" panose="02010600040101010101" pitchFamily="2" charset="-122"/>
              </a:rPr>
              <a:t>~32 Hz/Strip </a:t>
            </a:r>
            <a:r>
              <a:rPr lang="en-US" altLang="zh-CN" b="1" dirty="0">
                <a:solidFill>
                  <a:srgbClr val="C00000"/>
                </a:solidFill>
                <a:cs typeface="+mn-lt"/>
                <a:sym typeface="华文中宋" panose="02010600040101010101" pitchFamily="2" charset="-122"/>
              </a:rPr>
              <a:t>(strip size: 0.2 x 0.2 m</a:t>
            </a:r>
            <a:r>
              <a:rPr lang="en-US" altLang="zh-CN" b="1" baseline="30000" dirty="0">
                <a:solidFill>
                  <a:srgbClr val="C00000"/>
                </a:solidFill>
                <a:cs typeface="+mn-lt"/>
                <a:sym typeface="华文中宋" panose="02010600040101010101" pitchFamily="2" charset="-122"/>
              </a:rPr>
              <a:t>2</a:t>
            </a:r>
            <a:r>
              <a:rPr lang="en-US" altLang="zh-CN" b="1" dirty="0">
                <a:solidFill>
                  <a:srgbClr val="C00000"/>
                </a:solidFill>
                <a:cs typeface="+mn-lt"/>
                <a:sym typeface="华文中宋" panose="02010600040101010101" pitchFamily="2" charset="-122"/>
              </a:rPr>
              <a:t>, muon flux 80 Hz/m</a:t>
            </a:r>
            <a:r>
              <a:rPr lang="en-US" altLang="zh-CN" b="1" baseline="30000" dirty="0">
                <a:solidFill>
                  <a:srgbClr val="C00000"/>
                </a:solidFill>
                <a:cs typeface="+mn-lt"/>
                <a:sym typeface="华文中宋" panose="02010600040101010101" pitchFamily="2" charset="-122"/>
              </a:rPr>
              <a:t>2</a:t>
            </a:r>
            <a:r>
              <a:rPr lang="en-US" altLang="zh-CN" b="1" dirty="0">
                <a:solidFill>
                  <a:srgbClr val="C00000"/>
                </a:solidFill>
                <a:cs typeface="+mn-lt"/>
                <a:sym typeface="华文中宋" panose="02010600040101010101" pitchFamily="2" charset="-122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chemeClr val="tx1"/>
                </a:solidFill>
                <a:cs typeface="+mn-lt"/>
                <a:sym typeface="华文中宋" panose="02010600040101010101" pitchFamily="2" charset="-122"/>
              </a:rPr>
              <a:t>Natural radioactivity: </a:t>
            </a:r>
            <a:r>
              <a:rPr lang="en-US" altLang="zh-CN" sz="2400" b="1" dirty="0">
                <a:solidFill>
                  <a:srgbClr val="C00000"/>
                </a:solidFill>
                <a:cs typeface="+mn-lt"/>
                <a:sym typeface="华文中宋" panose="02010600040101010101" pitchFamily="2" charset="-122"/>
              </a:rPr>
              <a:t>~1 kHz/Strip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A12C-E57E-4B91-8DDF-DE57BAA4AAF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00050" y="1815466"/>
            <a:ext cx="6167755" cy="3430789"/>
          </a:xfrm>
        </p:spPr>
        <p:txBody>
          <a:bodyPr>
            <a:noAutofit/>
          </a:bodyPr>
          <a:lstStyle/>
          <a:p>
            <a:r>
              <a:rPr lang="zh-CN" altLang="en-US" sz="3200" b="1" dirty="0">
                <a:latin typeface="Calibri" panose="020F0502020204030204" charset="0"/>
                <a:cs typeface="Calibri" panose="020F0502020204030204" charset="0"/>
              </a:rPr>
              <a:t> Bandwidth</a:t>
            </a:r>
          </a:p>
          <a:p>
            <a:pPr lvl="1"/>
            <a:r>
              <a:rPr lang="zh-CN" altLang="en-US" sz="2400" b="1" dirty="0">
                <a:latin typeface="Calibri" panose="020F0502020204030204" charset="0"/>
                <a:cs typeface="Calibri" panose="020F0502020204030204" charset="0"/>
              </a:rPr>
              <a:t>FEC -&gt; trigger system: ~10 Gbps *</a:t>
            </a:r>
          </a:p>
          <a:p>
            <a:pPr lvl="1"/>
            <a:r>
              <a:rPr lang="zh-CN" altLang="en-US" sz="2400" b="1" dirty="0">
                <a:latin typeface="Calibri" panose="020F0502020204030204" charset="0"/>
                <a:cs typeface="Calibri" panose="020F0502020204030204" charset="0"/>
              </a:rPr>
              <a:t>trigger system -&gt; DAQ: ~40 Mbps **</a:t>
            </a:r>
          </a:p>
          <a:p>
            <a:r>
              <a:rPr lang="zh-CN" altLang="en-US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Algorithm: coincidence trigger</a:t>
            </a:r>
            <a:r>
              <a:rPr lang="en-US" altLang="zh-CN" sz="32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	</a:t>
            </a:r>
            <a:endParaRPr lang="zh-CN" altLang="en-US" sz="3200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lvl="1"/>
            <a:r>
              <a:rPr lang="en-US" altLang="zh-CN" sz="2400" b="1" dirty="0">
                <a:latin typeface="Calibri" panose="020F0502020204030204" charset="0"/>
                <a:cs typeface="Calibri" panose="020F0502020204030204" charset="0"/>
              </a:rPr>
              <a:t>utilize the coincidence in both charge &amp; timing from dual-ends to reject DCR</a:t>
            </a:r>
            <a:endParaRPr lang="zh-CN" altLang="en-US" sz="2400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609600" y="156210"/>
            <a:ext cx="10522591" cy="725170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sym typeface="+mn-ea"/>
              </a:rPr>
              <a:t>S1 Hardware Trigger Requirements</a:t>
            </a:r>
          </a:p>
        </p:txBody>
      </p:sp>
      <p:grpSp>
        <p:nvGrpSpPr>
          <p:cNvPr id="13" name="组合 12"/>
          <p:cNvGrpSpPr>
            <a:grpSpLocks noChangeAspect="1"/>
          </p:cNvGrpSpPr>
          <p:nvPr/>
        </p:nvGrpSpPr>
        <p:grpSpPr>
          <a:xfrm>
            <a:off x="6471920" y="3907155"/>
            <a:ext cx="5719445" cy="2731770"/>
            <a:chOff x="4598072" y="2391822"/>
            <a:chExt cx="7810151" cy="3730166"/>
          </a:xfrm>
        </p:grpSpPr>
        <p:sp>
          <p:nvSpPr>
            <p:cNvPr id="14" name="圆角矩形 14"/>
            <p:cNvSpPr/>
            <p:nvPr>
              <p:custDataLst>
                <p:tags r:id="rId2"/>
              </p:custDataLst>
            </p:nvPr>
          </p:nvSpPr>
          <p:spPr>
            <a:xfrm>
              <a:off x="9193993" y="2978480"/>
              <a:ext cx="2636728" cy="2537962"/>
            </a:xfrm>
            <a:prstGeom prst="roundRect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rgbClr val="5B9BD5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圆角矩形 14"/>
            <p:cNvSpPr/>
            <p:nvPr>
              <p:custDataLst>
                <p:tags r:id="rId3"/>
              </p:custDataLst>
            </p:nvPr>
          </p:nvSpPr>
          <p:spPr>
            <a:xfrm>
              <a:off x="7253574" y="3013373"/>
              <a:ext cx="1438275" cy="2537962"/>
            </a:xfrm>
            <a:prstGeom prst="roundRect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rgbClr val="5B9BD5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4"/>
              </p:custDataLst>
            </p:nvPr>
          </p:nvSpPr>
          <p:spPr>
            <a:xfrm>
              <a:off x="7300885" y="5619083"/>
              <a:ext cx="5107338" cy="502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latin typeface="Times New Roman" panose="02020603050405020304"/>
                  <a:ea typeface="宋体" panose="02010600030101010101" pitchFamily="2" charset="-122"/>
                </a:rPr>
                <a:t>TVT Trigger Logic</a:t>
              </a:r>
              <a:r>
                <a:rPr lang="zh-CN" altLang="en-US" b="1" dirty="0">
                  <a:solidFill>
                    <a:srgbClr val="FF0000"/>
                  </a:solidFill>
                  <a:latin typeface="Times New Roman" panose="02020603050405020304"/>
                  <a:ea typeface="宋体" panose="02010600030101010101" pitchFamily="2" charset="-122"/>
                </a:rPr>
                <a:t> </a:t>
              </a:r>
              <a:r>
                <a:rPr lang="en-US" altLang="zh-CN" b="1" dirty="0">
                  <a:solidFill>
                    <a:srgbClr val="FF0000"/>
                  </a:solidFill>
                  <a:latin typeface="Times New Roman" panose="02020603050405020304"/>
                  <a:ea typeface="宋体" panose="02010600030101010101" pitchFamily="2" charset="-122"/>
                </a:rPr>
                <a:t>Diagram</a:t>
              </a:r>
              <a:endParaRPr lang="zh-CN" altLang="en-US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endParaRPr>
            </a:p>
          </p:txBody>
        </p:sp>
        <p:sp>
          <p:nvSpPr>
            <p:cNvPr id="17" name="圆角矩形 14"/>
            <p:cNvSpPr/>
            <p:nvPr>
              <p:custDataLst>
                <p:tags r:id="rId5"/>
              </p:custDataLst>
            </p:nvPr>
          </p:nvSpPr>
          <p:spPr>
            <a:xfrm>
              <a:off x="5967554" y="2848490"/>
              <a:ext cx="1247306" cy="3070875"/>
            </a:xfrm>
            <a:prstGeom prst="roundRect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rgbClr val="5B9BD5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6"/>
              </p:custDataLst>
            </p:nvPr>
          </p:nvSpPr>
          <p:spPr>
            <a:xfrm>
              <a:off x="4866219" y="2407834"/>
              <a:ext cx="1592103" cy="37631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rgbClr val="FF0000"/>
                  </a:solidFill>
                  <a:latin typeface="Times New Roman" panose="02020603050405020304"/>
                  <a:ea typeface="宋体" panose="02010600030101010101" pitchFamily="2" charset="-122"/>
                </a:rPr>
                <a:t>stage 0 @FEC</a:t>
              </a:r>
            </a:p>
          </p:txBody>
        </p:sp>
        <p:sp>
          <p:nvSpPr>
            <p:cNvPr id="19" name="文本框 18"/>
            <p:cNvSpPr txBox="1"/>
            <p:nvPr>
              <p:custDataLst>
                <p:tags r:id="rId7"/>
              </p:custDataLst>
            </p:nvPr>
          </p:nvSpPr>
          <p:spPr>
            <a:xfrm>
              <a:off x="7214860" y="2400091"/>
              <a:ext cx="1630575" cy="37631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rgbClr val="FF0000"/>
                  </a:solidFill>
                  <a:latin typeface="Times New Roman" panose="02020603050405020304"/>
                  <a:ea typeface="宋体" panose="02010600030101010101" pitchFamily="2" charset="-122"/>
                </a:rPr>
                <a:t>stage 1 @TGU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9690657" y="2391822"/>
              <a:ext cx="1643399" cy="37631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rgbClr val="FF0000"/>
                  </a:solidFill>
                  <a:latin typeface="Times New Roman" panose="02020603050405020304"/>
                  <a:ea typeface="宋体" panose="02010600030101010101" pitchFamily="2" charset="-122"/>
                </a:rPr>
                <a:t>stage 2 @DAQ</a:t>
              </a:r>
            </a:p>
          </p:txBody>
        </p:sp>
        <p:pic>
          <p:nvPicPr>
            <p:cNvPr id="21" name="图片 2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4598072" y="3141217"/>
              <a:ext cx="7193935" cy="2385928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>
            <p:custDataLst>
              <p:tags r:id="rId1"/>
            </p:custDataLst>
          </p:nvPr>
        </p:nvSpPr>
        <p:spPr>
          <a:xfrm>
            <a:off x="2984712" y="5343089"/>
            <a:ext cx="3303345" cy="5835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  <a:ea typeface="Cambria" panose="02040503050406030204" pitchFamily="18" charset="0"/>
                <a:sym typeface="华文中宋" panose="02010600040101010101" pitchFamily="2" charset="-122"/>
              </a:rPr>
              <a:t>*DCR: ~0.22 MHz/channel @1.5 </a:t>
            </a:r>
            <a:r>
              <a:rPr lang="en-US" altLang="zh-CN" sz="1600" dirty="0" err="1">
                <a:solidFill>
                  <a:schemeClr val="tx2">
                    <a:lumMod val="50000"/>
                  </a:schemeClr>
                </a:solidFill>
                <a:ea typeface="Cambria" panose="02040503050406030204" pitchFamily="18" charset="0"/>
                <a:sym typeface="华文中宋" panose="02010600040101010101" pitchFamily="2" charset="-122"/>
              </a:rPr>
              <a:t>p.e.</a:t>
            </a:r>
            <a:endParaRPr lang="en-US" altLang="zh-CN" sz="1600" dirty="0">
              <a:solidFill>
                <a:schemeClr val="tx2">
                  <a:lumMod val="50000"/>
                </a:schemeClr>
              </a:solidFill>
              <a:ea typeface="Cambria" panose="02040503050406030204" pitchFamily="18" charset="0"/>
              <a:sym typeface="华文中宋" panose="02010600040101010101" pitchFamily="2" charset="-122"/>
            </a:endParaRPr>
          </a:p>
          <a:p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  <a:ea typeface="Cambria" panose="02040503050406030204" pitchFamily="18" charset="0"/>
                <a:sym typeface="华文中宋" panose="02010600040101010101" pitchFamily="2" charset="-122"/>
              </a:rPr>
              <a:t>**mostly from natural radioactivity</a:t>
            </a:r>
            <a:endParaRPr lang="zh-CN" altLang="en-US" sz="16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FDE6-BCE8-4566-9DA7-8F9A6B3B93F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E243667-572F-4511-972A-30C49AA1138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39" y="1195473"/>
            <a:ext cx="5874519" cy="251765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04800" y="1455682"/>
            <a:ext cx="11754485" cy="998307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3200" b="1" dirty="0">
                <a:cs typeface="+mn-lt"/>
                <a:sym typeface="+mn-ea"/>
              </a:rPr>
              <a:t>TVT trigger system </a:t>
            </a:r>
            <a:r>
              <a:rPr lang="en-US" altLang="zh-CN" sz="3200" b="1" dirty="0">
                <a:solidFill>
                  <a:srgbClr val="C00000"/>
                </a:solidFill>
                <a:cs typeface="+mn-lt"/>
                <a:sym typeface="+mn-ea"/>
              </a:rPr>
              <a:t>use same hardware board as CD, different firmware</a:t>
            </a:r>
            <a:endParaRPr lang="en-US" altLang="zh-CN" sz="3200" b="1" dirty="0">
              <a:cs typeface="+mn-lt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2441382" y="156478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	   H</a:t>
            </a:r>
            <a:r>
              <a:rPr lang="en-US" altLang="zh-CN" sz="4000" dirty="0">
                <a:sym typeface="+mn-ea"/>
              </a:rPr>
              <a:t>ardware Design</a:t>
            </a:r>
            <a:endParaRPr lang="en-US" altLang="zh-CN" sz="4000" dirty="0">
              <a:cs typeface="Arial Black" panose="020B0A04020102020204" charset="0"/>
              <a:sym typeface="+mn-ea"/>
            </a:endParaRPr>
          </a:p>
        </p:txBody>
      </p:sp>
      <p:sp>
        <p:nvSpPr>
          <p:cNvPr id="7" name="内容占位符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04800" y="1270541"/>
            <a:ext cx="10972800" cy="484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400" b="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CN" altLang="en-US" sz="3330" dirty="0"/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402" y="2453989"/>
            <a:ext cx="8139065" cy="99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674623" y="3649769"/>
            <a:ext cx="8035290" cy="2042160"/>
            <a:chOff x="2793" y="7226"/>
            <a:chExt cx="12654" cy="3216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2793" y="7226"/>
              <a:ext cx="12654" cy="321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98" y="9411"/>
              <a:ext cx="1145" cy="705"/>
            </a:xfrm>
            <a:prstGeom prst="rect">
              <a:avLst/>
            </a:prstGeom>
          </p:spPr>
        </p:pic>
      </p:grp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0649-CA5E-4AC6-AFF8-3A603526A6A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A24CC5C-E897-407A-AD0F-0A4BE0BE20F7}"/>
              </a:ext>
            </a:extLst>
          </p:cNvPr>
          <p:cNvSpPr txBox="1"/>
          <p:nvPr/>
        </p:nvSpPr>
        <p:spPr>
          <a:xfrm>
            <a:off x="8909109" y="5572235"/>
            <a:ext cx="22650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TVT: top veto tracker</a:t>
            </a:r>
          </a:p>
          <a:p>
            <a:r>
              <a:rPr lang="en-US" altLang="zh-CN" sz="1600" dirty="0"/>
              <a:t>TGU: TVT gather unit</a:t>
            </a:r>
          </a:p>
          <a:p>
            <a:r>
              <a:rPr lang="en-US" altLang="zh-CN" sz="1600" dirty="0"/>
              <a:t>FEB: front end board</a:t>
            </a:r>
          </a:p>
          <a:p>
            <a:r>
              <a:rPr lang="en-US" altLang="zh-CN" sz="1600" dirty="0"/>
              <a:t>FEC: front end controller</a:t>
            </a:r>
            <a:endParaRPr lang="zh-CN" alt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61340" y="156210"/>
            <a:ext cx="10369515" cy="725170"/>
          </a:xfrm>
        </p:spPr>
        <p:txBody>
          <a:bodyPr>
            <a:normAutofit fontScale="90000"/>
          </a:bodyPr>
          <a:lstStyle/>
          <a:p>
            <a:r>
              <a:rPr lang="en-US" altLang="zh-CN" sz="4000" dirty="0">
                <a:sym typeface="+mn-ea"/>
              </a:rPr>
              <a:t>        Firmware Design and Implementation</a:t>
            </a:r>
            <a:endParaRPr lang="en-US" altLang="zh-CN" sz="4000" dirty="0">
              <a:cs typeface="Arial Black" panose="020B0A04020102020204" charset="0"/>
              <a:sym typeface="+mn-ea"/>
            </a:endParaRPr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32874" y="2418279"/>
            <a:ext cx="3329940" cy="2216785"/>
          </a:xfrm>
          <a:prstGeom prst="rect">
            <a:avLst/>
          </a:prstGeom>
          <a:ln w="38100">
            <a:solidFill>
              <a:schemeClr val="accent1"/>
            </a:solidFill>
            <a:prstDash val="dashDot"/>
          </a:ln>
        </p:spPr>
      </p:pic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310" y="1974850"/>
            <a:ext cx="7800975" cy="2911475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46256" y="5283835"/>
            <a:ext cx="3103175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Trigger Processing Flow</a:t>
            </a:r>
            <a:endParaRPr lang="zh-CN" altLang="en-US" sz="2000" b="1" dirty="0">
              <a:latin typeface="Cambria" panose="02040503050406030204" pitchFamily="18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08577" y="4841374"/>
            <a:ext cx="4270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44546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*ch1</a:t>
            </a:r>
            <a:r>
              <a:rPr lang="zh-CN" altLang="en-US" sz="1600" dirty="0">
                <a:solidFill>
                  <a:srgbClr val="44546A"/>
                </a:solidFill>
                <a:latin typeface="Cambria" panose="02040503050406030204" pitchFamily="18" charset="0"/>
              </a:rPr>
              <a:t>、</a:t>
            </a:r>
            <a:r>
              <a:rPr lang="en-US" altLang="zh-CN" sz="1600" dirty="0">
                <a:solidFill>
                  <a:srgbClr val="44546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ch2:the channels of</a:t>
            </a:r>
            <a:r>
              <a:rPr lang="zh-CN" altLang="en-US" sz="1600" dirty="0">
                <a:solidFill>
                  <a:srgbClr val="44546A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solidFill>
                  <a:srgbClr val="44546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single</a:t>
            </a:r>
            <a:r>
              <a:rPr lang="zh-CN" altLang="en-US" sz="1600" dirty="0">
                <a:solidFill>
                  <a:srgbClr val="44546A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solidFill>
                  <a:srgbClr val="44546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plastic</a:t>
            </a:r>
            <a:r>
              <a:rPr lang="zh-CN" altLang="en-US" sz="1600" dirty="0">
                <a:solidFill>
                  <a:srgbClr val="44546A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solidFill>
                  <a:srgbClr val="44546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strip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7260589" y="5283835"/>
            <a:ext cx="1911119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Cambria" panose="02040503050406030204" pitchFamily="18" charset="0"/>
              </a:rPr>
              <a:t>Logic Diagram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0980-7573-4F73-A074-59717F6DBE8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7615" y="2954656"/>
            <a:ext cx="10363200" cy="1470025"/>
          </a:xfrm>
        </p:spPr>
        <p:txBody>
          <a:bodyPr/>
          <a:lstStyle/>
          <a:p>
            <a:pPr algn="l">
              <a:lnSpc>
                <a:spcPct val="130000"/>
              </a:lnSpc>
            </a:pPr>
            <a:r>
              <a:rPr lang="en-US" altLang="zh-CN" sz="5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	</a:t>
            </a:r>
            <a:r>
              <a:rPr lang="en-US" altLang="zh-CN" sz="5400">
                <a:solidFill>
                  <a:schemeClr val="bg1">
                    <a:lumMod val="6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	CD trigger</a:t>
            </a:r>
            <a:br>
              <a:rPr lang="en-US" altLang="zh-CN" sz="5400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5400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	</a:t>
            </a:r>
            <a:r>
              <a:rPr lang="en-US" altLang="zh-CN" sz="5400">
                <a:solidFill>
                  <a:schemeClr val="bg1">
                    <a:lumMod val="6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TVT hardware trigger</a:t>
            </a:r>
            <a:br>
              <a:rPr lang="en-US" altLang="zh-CN" sz="5400" dirty="0">
                <a:solidFill>
                  <a:schemeClr val="bg1">
                    <a:lumMod val="6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5400" dirty="0">
                <a:solidFill>
                  <a:schemeClr val="bg1">
                    <a:lumMod val="6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	</a:t>
            </a:r>
            <a:r>
              <a:rPr lang="en-US" altLang="zh-CN" sz="5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DAQ </a:t>
            </a:r>
            <a:r>
              <a:rPr lang="en-US" altLang="zh-CN" sz="3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Design and Implementation </a:t>
            </a:r>
            <a:endParaRPr lang="en-US" altLang="zh-CN" sz="3200" dirty="0">
              <a:solidFill>
                <a:schemeClr val="tx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 Black" panose="020B0A04020102020204" charset="0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2063115" y="4523105"/>
            <a:ext cx="566420" cy="5429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2063115" y="3467100"/>
            <a:ext cx="566420" cy="542925"/>
          </a:xfrm>
          <a:prstGeom prst="rect">
            <a:avLst/>
          </a:prstGeom>
          <a:solidFill>
            <a:srgbClr val="FFDF88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063115" y="2411095"/>
            <a:ext cx="566420" cy="542925"/>
          </a:xfrm>
          <a:prstGeom prst="rect">
            <a:avLst/>
          </a:prstGeom>
          <a:solidFill>
            <a:srgbClr val="FFDF88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04800" y="1021080"/>
            <a:ext cx="6492240" cy="4840605"/>
          </a:xfrm>
        </p:spPr>
        <p:txBody>
          <a:bodyPr/>
          <a:lstStyle/>
          <a:p>
            <a:endParaRPr lang="zh-CN" altLang="en-US" sz="3200" dirty="0"/>
          </a:p>
          <a:p>
            <a:r>
              <a:rPr lang="zh-CN" altLang="en-US" sz="3200" dirty="0">
                <a:latin typeface="Calibri" panose="020F0502020204030204" charset="0"/>
                <a:cs typeface="Calibri" panose="020F0502020204030204" charset="0"/>
              </a:rPr>
              <a:t>JUNO and TAO share same DAQ architecture</a:t>
            </a:r>
          </a:p>
          <a:p>
            <a:pPr lvl="1"/>
            <a:r>
              <a:rPr lang="zh-CN" altLang="en-US" sz="2800" dirty="0">
                <a:latin typeface="Calibri" panose="020F0502020204030204" charset="0"/>
                <a:cs typeface="Calibri" panose="020F0502020204030204" charset="0"/>
              </a:rPr>
              <a:t>Share data file format and data </a:t>
            </a:r>
          </a:p>
          <a:p>
            <a:pPr marL="457200" lvl="1" indent="0">
              <a:buNone/>
            </a:pPr>
            <a:r>
              <a:rPr lang="en-US" altLang="zh-CN" sz="2800" dirty="0">
                <a:latin typeface="Calibri" panose="020F0502020204030204" charset="0"/>
                <a:cs typeface="Calibri" panose="020F0502020204030204" charset="0"/>
              </a:rPr>
              <a:t>    </a:t>
            </a:r>
            <a:r>
              <a:rPr lang="zh-CN" altLang="en-US" sz="2800" dirty="0">
                <a:latin typeface="Calibri" panose="020F0502020204030204" charset="0"/>
                <a:cs typeface="Calibri" panose="020F0502020204030204" charset="0"/>
              </a:rPr>
              <a:t>transfer system</a:t>
            </a:r>
          </a:p>
          <a:p>
            <a:pPr lvl="1"/>
            <a:r>
              <a:rPr lang="zh-CN" altLang="en-US" sz="2800" dirty="0">
                <a:latin typeface="Calibri" panose="020F0502020204030204" charset="0"/>
                <a:cs typeface="Calibri" panose="020F0502020204030204" charset="0"/>
              </a:rPr>
              <a:t>Integrated monitoring</a:t>
            </a:r>
          </a:p>
          <a:p>
            <a:r>
              <a:rPr lang="zh-CN" altLang="en-US" sz="3200" dirty="0">
                <a:latin typeface="Calibri" panose="020F0502020204030204" charset="0"/>
                <a:cs typeface="Calibri" panose="020F0502020204030204" charset="0"/>
              </a:rPr>
              <a:t>Distributed framework</a:t>
            </a:r>
          </a:p>
          <a:p>
            <a:r>
              <a:rPr lang="zh-CN" altLang="en-US" sz="3200" dirty="0">
                <a:cs typeface="+mn-lt"/>
              </a:rPr>
              <a:t>Plug-in modules design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692151" y="156210"/>
            <a:ext cx="10381318" cy="725170"/>
          </a:xfrm>
        </p:spPr>
        <p:txBody>
          <a:bodyPr>
            <a:normAutofit fontScale="90000"/>
          </a:bodyPr>
          <a:lstStyle/>
          <a:p>
            <a:r>
              <a:rPr lang="en-US" altLang="zh-CN" sz="4000" dirty="0">
                <a:sym typeface="+mn-ea"/>
              </a:rPr>
              <a:t>	JUNO/TAO DAQ</a:t>
            </a:r>
            <a:r>
              <a:rPr lang="zh-CN" altLang="en-US" sz="4000" dirty="0">
                <a:sym typeface="+mn-ea"/>
              </a:rPr>
              <a:t> </a:t>
            </a:r>
            <a:r>
              <a:rPr lang="en-US" altLang="zh-CN" sz="4000" dirty="0">
                <a:sym typeface="+mn-ea"/>
              </a:rPr>
              <a:t>Architecture Design</a:t>
            </a:r>
            <a:endParaRPr lang="en-US" altLang="zh-CN" sz="4000" dirty="0">
              <a:cs typeface="Arial Black" panose="020B0A04020102020204" charset="0"/>
              <a:sym typeface="+mn-ea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024223" y="2164804"/>
            <a:ext cx="5639435" cy="3531875"/>
            <a:chOff x="5974080" y="1536820"/>
            <a:chExt cx="6101603" cy="3804199"/>
          </a:xfrm>
        </p:grpSpPr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5992831" y="3430968"/>
              <a:ext cx="6082852" cy="18902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/>
              <a:endParaRPr lang="zh-CN" altLang="en-US" sz="1400" dirty="0">
                <a:solidFill>
                  <a:srgbClr val="FF0000"/>
                </a:solidFill>
                <a:latin typeface="Tw Cen MT" panose="020B0602020104020603"/>
                <a:ea typeface="华文仿宋" panose="02010600040101010101" pitchFamily="2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3"/>
              </p:custDataLst>
            </p:nvPr>
          </p:nvSpPr>
          <p:spPr>
            <a:xfrm>
              <a:off x="5974080" y="1536820"/>
              <a:ext cx="6082852" cy="168192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>
                <a:defRPr/>
              </a:pPr>
              <a:endParaRPr lang="zh-CN" altLang="en-US" sz="1400" dirty="0">
                <a:solidFill>
                  <a:srgbClr val="FF0000"/>
                </a:solidFill>
                <a:latin typeface="Tw Cen MT" panose="020B0602020104020603"/>
                <a:ea typeface="华文仿宋" panose="02010600040101010101" pitchFamily="2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4"/>
              </p:custDataLst>
            </p:nvPr>
          </p:nvSpPr>
          <p:spPr>
            <a:xfrm>
              <a:off x="6168405" y="4636099"/>
              <a:ext cx="5731704" cy="3967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r>
                <a:rPr lang="en-US" altLang="zh-CN" sz="1400" dirty="0">
                  <a:solidFill>
                    <a:prstClr val="black"/>
                  </a:solidFill>
                  <a:latin typeface="Tw Cen MT" panose="020B0602020104020603"/>
                  <a:ea typeface="华文仿宋" panose="02010600040101010101" pitchFamily="2" charset="-122"/>
                </a:rPr>
                <a:t>Distributed Framework</a:t>
              </a:r>
              <a:endParaRPr lang="zh-CN" altLang="en-US" sz="1400" dirty="0">
                <a:solidFill>
                  <a:prstClr val="black"/>
                </a:solidFill>
                <a:latin typeface="Tw Cen MT" panose="020B0602020104020603"/>
                <a:ea typeface="华文仿宋" panose="02010600040101010101" pitchFamily="2" charset="-122"/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>
              <a:off x="7835659" y="3823032"/>
              <a:ext cx="1164747" cy="57835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r>
                <a:rPr lang="en-US" altLang="zh-CN" sz="1400" dirty="0">
                  <a:solidFill>
                    <a:prstClr val="black"/>
                  </a:solidFill>
                  <a:latin typeface="Tw Cen MT" panose="020B0602020104020603"/>
                  <a:ea typeface="华文仿宋" panose="02010600040101010101" pitchFamily="2" charset="-122"/>
                </a:rPr>
                <a:t>Data Assemblers</a:t>
              </a:r>
              <a:endParaRPr lang="zh-CN" altLang="en-US" sz="1400" dirty="0">
                <a:solidFill>
                  <a:prstClr val="black"/>
                </a:solidFill>
                <a:latin typeface="Tw Cen MT" panose="020B0602020104020603"/>
                <a:ea typeface="华文仿宋" panose="0201060004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6"/>
              </p:custDataLst>
            </p:nvPr>
          </p:nvSpPr>
          <p:spPr>
            <a:xfrm>
              <a:off x="10776644" y="3832911"/>
              <a:ext cx="1164746" cy="56478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r>
                <a:rPr lang="en-US" altLang="zh-CN" sz="1400" dirty="0">
                  <a:solidFill>
                    <a:prstClr val="black"/>
                  </a:solidFill>
                  <a:latin typeface="Tw Cen MT" panose="020B0602020104020603"/>
                  <a:ea typeface="华文仿宋" panose="02010600040101010101" pitchFamily="2" charset="-122"/>
                </a:rPr>
                <a:t>Data Storages</a:t>
              </a:r>
              <a:endParaRPr lang="zh-CN" altLang="en-US" sz="1400" dirty="0">
                <a:solidFill>
                  <a:prstClr val="black"/>
                </a:solidFill>
                <a:latin typeface="Tw Cen MT" panose="020B0602020104020603"/>
                <a:ea typeface="华文仿宋" panose="02010600040101010101" pitchFamily="2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7"/>
              </p:custDataLst>
            </p:nvPr>
          </p:nvSpPr>
          <p:spPr>
            <a:xfrm>
              <a:off x="6279774" y="1774864"/>
              <a:ext cx="2430231" cy="117659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zh-CN" altLang="en-US" sz="1400" dirty="0">
                <a:solidFill>
                  <a:prstClr val="black"/>
                </a:solidFill>
                <a:latin typeface="Tw Cen MT" panose="020B0602020104020603"/>
                <a:ea typeface="华文仿宋" panose="02010600040101010101" pitchFamily="2" charset="-122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8"/>
              </p:custDataLst>
            </p:nvPr>
          </p:nvSpPr>
          <p:spPr>
            <a:xfrm>
              <a:off x="9099917" y="1774863"/>
              <a:ext cx="2821658" cy="117659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endParaRPr lang="zh-CN" altLang="en-US" sz="1400" dirty="0">
                <a:solidFill>
                  <a:prstClr val="black"/>
                </a:solidFill>
                <a:latin typeface="Tw Cen MT" panose="020B0602020104020603"/>
                <a:ea typeface="华文仿宋" panose="02010600040101010101" pitchFamily="2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9"/>
              </p:custDataLst>
            </p:nvPr>
          </p:nvSpPr>
          <p:spPr>
            <a:xfrm>
              <a:off x="9287535" y="3832911"/>
              <a:ext cx="1164746" cy="56478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r>
                <a:rPr lang="en-US" altLang="zh-CN" sz="1400" dirty="0">
                  <a:solidFill>
                    <a:prstClr val="black"/>
                  </a:solidFill>
                  <a:latin typeface="Tw Cen MT" panose="020B0602020104020603"/>
                  <a:ea typeface="华文仿宋" panose="02010600040101010101" pitchFamily="2" charset="-122"/>
                </a:rPr>
                <a:t>Data </a:t>
              </a:r>
            </a:p>
            <a:p>
              <a:pPr algn="ctr" defTabSz="457200"/>
              <a:r>
                <a:rPr lang="en-US" altLang="zh-CN" sz="1400" dirty="0">
                  <a:solidFill>
                    <a:prstClr val="black"/>
                  </a:solidFill>
                  <a:latin typeface="Tw Cen MT" panose="020B0602020104020603"/>
                  <a:ea typeface="华文仿宋" panose="02010600040101010101" pitchFamily="2" charset="-122"/>
                </a:rPr>
                <a:t>Processors</a:t>
              </a:r>
              <a:endParaRPr lang="zh-CN" altLang="en-US" sz="1400" dirty="0">
                <a:solidFill>
                  <a:prstClr val="black"/>
                </a:solidFill>
                <a:latin typeface="Tw Cen MT" panose="020B0602020104020603"/>
                <a:ea typeface="华文仿宋" panose="02010600040101010101" pitchFamily="2" charset="-122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10"/>
              </p:custDataLst>
            </p:nvPr>
          </p:nvSpPr>
          <p:spPr>
            <a:xfrm>
              <a:off x="6279774" y="3806077"/>
              <a:ext cx="1164747" cy="57835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r>
                <a:rPr lang="en-US" altLang="zh-CN" sz="1400">
                  <a:solidFill>
                    <a:prstClr val="black"/>
                  </a:solidFill>
                  <a:latin typeface="Tw Cen MT" panose="020B0602020104020603"/>
                  <a:ea typeface="华文仿宋" panose="02010600040101010101" pitchFamily="2" charset="-122"/>
                </a:rPr>
                <a:t>ReadOut</a:t>
              </a:r>
              <a:endParaRPr lang="en-US" altLang="zh-CN" sz="1400" dirty="0">
                <a:solidFill>
                  <a:prstClr val="black"/>
                </a:solidFill>
                <a:latin typeface="Tw Cen MT" panose="020B0602020104020603"/>
                <a:ea typeface="华文仿宋" panose="02010600040101010101" pitchFamily="2" charset="-122"/>
              </a:endParaRPr>
            </a:p>
            <a:p>
              <a:pPr algn="ctr" defTabSz="457200"/>
              <a:r>
                <a:rPr lang="en-US" altLang="zh-CN" sz="1400" dirty="0">
                  <a:solidFill>
                    <a:prstClr val="black"/>
                  </a:solidFill>
                  <a:latin typeface="Tw Cen MT" panose="020B0602020104020603"/>
                  <a:ea typeface="华文仿宋" panose="02010600040101010101" pitchFamily="2" charset="-122"/>
                </a:rPr>
                <a:t>Subsystems</a:t>
              </a:r>
              <a:endParaRPr lang="zh-CN" altLang="en-US" sz="1400" dirty="0">
                <a:solidFill>
                  <a:prstClr val="black"/>
                </a:solidFill>
                <a:latin typeface="Tw Cen MT" panose="020B0602020104020603"/>
                <a:ea typeface="华文仿宋" panose="02010600040101010101" pitchFamily="2" charset="-122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11"/>
              </p:custDataLst>
            </p:nvPr>
          </p:nvSpPr>
          <p:spPr>
            <a:xfrm>
              <a:off x="6472709" y="2090305"/>
              <a:ext cx="2046847" cy="29837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altLang="zh-CN" sz="1200" dirty="0">
                  <a:solidFill>
                    <a:schemeClr val="tx1"/>
                  </a:solidFill>
                  <a:latin typeface="Tw Cen MT" panose="020B0602020104020603"/>
                  <a:ea typeface="华文仿宋" panose="02010600040101010101" pitchFamily="2" charset="-122"/>
                </a:rPr>
                <a:t>CD</a:t>
              </a:r>
              <a:r>
                <a:rPr lang="en-US" altLang="zh-CN" sz="1200" dirty="0">
                  <a:solidFill>
                    <a:prstClr val="white"/>
                  </a:solidFill>
                  <a:latin typeface="Tw Cen MT" panose="020B0602020104020603"/>
                  <a:ea typeface="华文仿宋" panose="02010600040101010101" pitchFamily="2" charset="-122"/>
                </a:rPr>
                <a:t> </a:t>
              </a:r>
              <a:endParaRPr lang="zh-CN" altLang="en-US" sz="1400" dirty="0">
                <a:solidFill>
                  <a:prstClr val="white"/>
                </a:solidFill>
                <a:latin typeface="Tw Cen MT" panose="020B0602020104020603"/>
                <a:ea typeface="华文仿宋" panose="02010600040101010101" pitchFamily="2" charset="-122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12"/>
              </p:custDataLst>
            </p:nvPr>
          </p:nvSpPr>
          <p:spPr>
            <a:xfrm>
              <a:off x="6528704" y="2589695"/>
              <a:ext cx="984055" cy="29837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altLang="zh-CN" sz="1200" dirty="0">
                  <a:solidFill>
                    <a:schemeClr val="tx1"/>
                  </a:solidFill>
                  <a:latin typeface="Tw Cen MT" panose="020B0602020104020603"/>
                  <a:ea typeface="华文仿宋" panose="02010600040101010101" pitchFamily="2" charset="-122"/>
                </a:rPr>
                <a:t>TVT</a:t>
              </a:r>
              <a:endParaRPr lang="zh-CN" altLang="en-US" sz="1200" dirty="0">
                <a:solidFill>
                  <a:schemeClr val="tx1"/>
                </a:solidFill>
                <a:latin typeface="Tw Cen MT" panose="020B0602020104020603"/>
                <a:ea typeface="华文仿宋" panose="02010600040101010101" pitchFamily="2" charset="-122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13"/>
              </p:custDataLst>
            </p:nvPr>
          </p:nvSpPr>
          <p:spPr>
            <a:xfrm>
              <a:off x="7640200" y="2586261"/>
              <a:ext cx="879357" cy="29837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altLang="zh-CN" sz="1200" dirty="0">
                  <a:solidFill>
                    <a:schemeClr val="tx1"/>
                  </a:solidFill>
                  <a:latin typeface="Tw Cen MT" panose="020B0602020104020603"/>
                  <a:ea typeface="华文仿宋" panose="02010600040101010101" pitchFamily="2" charset="-122"/>
                </a:rPr>
                <a:t>WT</a:t>
              </a:r>
              <a:endParaRPr lang="zh-CN" altLang="en-US" sz="1200" dirty="0">
                <a:solidFill>
                  <a:schemeClr val="tx1"/>
                </a:solidFill>
                <a:latin typeface="Tw Cen MT" panose="020B0602020104020603"/>
                <a:ea typeface="华文仿宋" panose="02010600040101010101" pitchFamily="2" charset="-122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14"/>
              </p:custDataLst>
            </p:nvPr>
          </p:nvSpPr>
          <p:spPr>
            <a:xfrm>
              <a:off x="9281726" y="2087079"/>
              <a:ext cx="2487308" cy="2777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altLang="zh-CN" sz="1400" dirty="0">
                  <a:solidFill>
                    <a:schemeClr val="tx1"/>
                  </a:solidFill>
                  <a:latin typeface="Tw Cen MT" panose="020B0602020104020603"/>
                  <a:ea typeface="华文仿宋" panose="02010600040101010101" pitchFamily="2" charset="-122"/>
                </a:rPr>
                <a:t>Compression</a:t>
              </a:r>
              <a:endParaRPr lang="zh-CN" altLang="en-US" sz="1400" dirty="0">
                <a:solidFill>
                  <a:schemeClr val="tx1"/>
                </a:solidFill>
                <a:latin typeface="Tw Cen MT" panose="020B0602020104020603"/>
                <a:ea typeface="华文仿宋" panose="02010600040101010101" pitchFamily="2" charset="-122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15"/>
              </p:custDataLst>
            </p:nvPr>
          </p:nvSpPr>
          <p:spPr>
            <a:xfrm>
              <a:off x="9281726" y="2627310"/>
              <a:ext cx="2487308" cy="29837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altLang="zh-CN" sz="1200" dirty="0">
                  <a:solidFill>
                    <a:schemeClr val="tx1"/>
                  </a:solidFill>
                  <a:latin typeface="Tw Cen MT" panose="020B0602020104020603"/>
                  <a:ea typeface="华文仿宋" panose="02010600040101010101" pitchFamily="2" charset="-122"/>
                </a:rPr>
                <a:t>Software Trigger</a:t>
              </a:r>
              <a:endParaRPr lang="zh-CN" altLang="en-US" sz="1200" dirty="0">
                <a:solidFill>
                  <a:schemeClr val="tx1"/>
                </a:solidFill>
                <a:latin typeface="Tw Cen MT" panose="020B0602020104020603"/>
                <a:ea typeface="华文仿宋" panose="02010600040101010101" pitchFamily="2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6"/>
              </p:custDataLst>
            </p:nvPr>
          </p:nvSpPr>
          <p:spPr>
            <a:xfrm>
              <a:off x="6356006" y="1812060"/>
              <a:ext cx="2163552" cy="296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altLang="zh-CN" sz="12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Read Out Plug Modules</a:t>
              </a:r>
              <a:endPara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17"/>
              </p:custDataLst>
            </p:nvPr>
          </p:nvSpPr>
          <p:spPr>
            <a:xfrm>
              <a:off x="9158737" y="1811560"/>
              <a:ext cx="2762836" cy="296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altLang="zh-CN" sz="12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Process Algorithm Plug Modules</a:t>
              </a:r>
              <a:endPara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18"/>
              </p:custDataLst>
            </p:nvPr>
          </p:nvSpPr>
          <p:spPr>
            <a:xfrm>
              <a:off x="7637306" y="5044180"/>
              <a:ext cx="3558998" cy="29683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defTabSz="457200">
                <a:defRPr/>
              </a:pPr>
              <a:r>
                <a:rPr lang="en-US" altLang="zh-CN" sz="12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Data Acquisition Utility Modules</a:t>
              </a:r>
              <a:endPara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箭头: 右 32"/>
            <p:cNvSpPr/>
            <p:nvPr>
              <p:custDataLst>
                <p:tags r:id="rId19"/>
              </p:custDataLst>
            </p:nvPr>
          </p:nvSpPr>
          <p:spPr>
            <a:xfrm>
              <a:off x="7445476" y="3979637"/>
              <a:ext cx="389949" cy="284948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箭头: 右 33"/>
            <p:cNvSpPr/>
            <p:nvPr>
              <p:custDataLst>
                <p:tags r:id="rId20"/>
              </p:custDataLst>
            </p:nvPr>
          </p:nvSpPr>
          <p:spPr>
            <a:xfrm>
              <a:off x="8973579" y="3984404"/>
              <a:ext cx="389949" cy="284948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箭头: 右 34"/>
            <p:cNvSpPr/>
            <p:nvPr>
              <p:custDataLst>
                <p:tags r:id="rId21"/>
              </p:custDataLst>
            </p:nvPr>
          </p:nvSpPr>
          <p:spPr>
            <a:xfrm>
              <a:off x="10444959" y="3984404"/>
              <a:ext cx="389949" cy="284948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6" name="直接箭头连接符 35"/>
            <p:cNvCxnSpPr/>
            <p:nvPr>
              <p:custDataLst>
                <p:tags r:id="rId22"/>
              </p:custDataLst>
            </p:nvPr>
          </p:nvCxnSpPr>
          <p:spPr>
            <a:xfrm flipV="1">
              <a:off x="6862147" y="2997495"/>
              <a:ext cx="0" cy="8085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>
              <p:custDataLst>
                <p:tags r:id="rId23"/>
              </p:custDataLst>
            </p:nvPr>
          </p:nvCxnSpPr>
          <p:spPr>
            <a:xfrm flipV="1">
              <a:off x="9917477" y="3024709"/>
              <a:ext cx="0" cy="8085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矩形 28"/>
          <p:cNvSpPr/>
          <p:nvPr>
            <p:custDataLst>
              <p:tags r:id="rId1"/>
            </p:custDataLst>
          </p:nvPr>
        </p:nvSpPr>
        <p:spPr>
          <a:xfrm>
            <a:off x="1999963" y="5909498"/>
            <a:ext cx="8192074" cy="3953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lvl="0" algn="ctr"/>
            <a:r>
              <a:rPr lang="en-US" altLang="zh-CN" sz="2400" b="1" kern="0" dirty="0">
                <a:solidFill>
                  <a:schemeClr val="tx1"/>
                </a:solidFill>
                <a:latin typeface="Calibri" panose="020F0502020204030204"/>
              </a:rPr>
              <a:t>JUNO/TAO DAQ System is divided into Data Flow and Online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C6A8-312D-49A3-A1D2-515B944C0E9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75286" y="2355850"/>
            <a:ext cx="6703702" cy="2613805"/>
          </a:xfrm>
        </p:spPr>
        <p:txBody>
          <a:bodyPr/>
          <a:lstStyle/>
          <a:p>
            <a:r>
              <a:rPr lang="zh-CN" altLang="en-US" sz="2800" dirty="0">
                <a:cs typeface="+mn-lt"/>
              </a:rPr>
              <a:t>Support triggered/triggerless data stream</a:t>
            </a:r>
          </a:p>
          <a:p>
            <a:r>
              <a:rPr lang="zh-CN" altLang="en-US" sz="2800" dirty="0">
                <a:cs typeface="+mn-lt"/>
              </a:rPr>
              <a:t>data assembling by ID or time</a:t>
            </a:r>
            <a:r>
              <a:rPr lang="en-US" altLang="zh-CN" sz="2800" dirty="0">
                <a:cs typeface="+mn-lt"/>
              </a:rPr>
              <a:t>s</a:t>
            </a:r>
            <a:r>
              <a:rPr lang="zh-CN" altLang="en-US" sz="2800" dirty="0">
                <a:cs typeface="+mn-lt"/>
              </a:rPr>
              <a:t>t</a:t>
            </a:r>
            <a:r>
              <a:rPr lang="en-US" altLang="zh-CN" sz="2800" dirty="0">
                <a:cs typeface="+mn-lt"/>
              </a:rPr>
              <a:t>amp</a:t>
            </a:r>
            <a:endParaRPr lang="zh-CN" altLang="en-US" sz="2800" dirty="0">
              <a:cs typeface="+mn-lt"/>
            </a:endParaRPr>
          </a:p>
          <a:p>
            <a:r>
              <a:rPr lang="zh-CN" altLang="en-US" sz="2800" dirty="0">
                <a:cs typeface="+mn-lt"/>
              </a:rPr>
              <a:t>Online data processing interface provided</a:t>
            </a:r>
          </a:p>
          <a:p>
            <a:r>
              <a:rPr lang="zh-CN" altLang="en-US" sz="2800" dirty="0">
                <a:cs typeface="+mn-lt"/>
              </a:rPr>
              <a:t>Modular design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2441382" y="156478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ym typeface="+mn-ea"/>
              </a:rPr>
              <a:t>	Data Flow Software</a:t>
            </a:r>
            <a:endParaRPr lang="en-US" altLang="zh-CN" sz="4000" dirty="0">
              <a:cs typeface="Arial Black" panose="020B0A04020102020204" charset="0"/>
              <a:sym typeface="+mn-ea"/>
            </a:endParaRPr>
          </a:p>
        </p:txBody>
      </p:sp>
      <p:grpSp>
        <p:nvGrpSpPr>
          <p:cNvPr id="75" name="组合 74"/>
          <p:cNvGrpSpPr>
            <a:grpSpLocks noChangeAspect="1"/>
          </p:cNvGrpSpPr>
          <p:nvPr/>
        </p:nvGrpSpPr>
        <p:grpSpPr>
          <a:xfrm>
            <a:off x="6966605" y="1453593"/>
            <a:ext cx="4850110" cy="4902758"/>
            <a:chOff x="1187247" y="1435887"/>
            <a:chExt cx="4198809" cy="4244387"/>
          </a:xfrm>
        </p:grpSpPr>
        <p:grpSp>
          <p:nvGrpSpPr>
            <p:cNvPr id="76" name="组合 75"/>
            <p:cNvGrpSpPr/>
            <p:nvPr/>
          </p:nvGrpSpPr>
          <p:grpSpPr>
            <a:xfrm>
              <a:off x="1187247" y="1435887"/>
              <a:ext cx="4198809" cy="4244387"/>
              <a:chOff x="1035531" y="902829"/>
              <a:chExt cx="4198809" cy="4244387"/>
            </a:xfrm>
          </p:grpSpPr>
          <p:grpSp>
            <p:nvGrpSpPr>
              <p:cNvPr id="78" name="组合 77"/>
              <p:cNvGrpSpPr/>
              <p:nvPr/>
            </p:nvGrpSpPr>
            <p:grpSpPr>
              <a:xfrm>
                <a:off x="1279568" y="902829"/>
                <a:ext cx="3954772" cy="4244387"/>
                <a:chOff x="4120259" y="1202975"/>
                <a:chExt cx="4196699" cy="4452050"/>
              </a:xfrm>
            </p:grpSpPr>
            <p:grpSp>
              <p:nvGrpSpPr>
                <p:cNvPr id="80" name="组合 79"/>
                <p:cNvGrpSpPr/>
                <p:nvPr/>
              </p:nvGrpSpPr>
              <p:grpSpPr>
                <a:xfrm>
                  <a:off x="4120259" y="1202975"/>
                  <a:ext cx="4196699" cy="4452050"/>
                  <a:chOff x="4120259" y="1202975"/>
                  <a:chExt cx="4196699" cy="4452050"/>
                </a:xfrm>
              </p:grpSpPr>
              <p:grpSp>
                <p:nvGrpSpPr>
                  <p:cNvPr id="82" name="组合 81"/>
                  <p:cNvGrpSpPr/>
                  <p:nvPr/>
                </p:nvGrpSpPr>
                <p:grpSpPr>
                  <a:xfrm>
                    <a:off x="4172219" y="1202975"/>
                    <a:ext cx="4144739" cy="4452050"/>
                    <a:chOff x="4378633" y="1150016"/>
                    <a:chExt cx="4144739" cy="4452050"/>
                  </a:xfrm>
                </p:grpSpPr>
                <p:sp>
                  <p:nvSpPr>
                    <p:cNvPr id="85" name="矩形 84"/>
                    <p:cNvSpPr/>
                    <p:nvPr>
                      <p:custDataLst>
                        <p:tags r:id="rId5"/>
                      </p:custDataLst>
                    </p:nvPr>
                  </p:nvSpPr>
                  <p:spPr>
                    <a:xfrm>
                      <a:off x="4378633" y="3749961"/>
                      <a:ext cx="1257067" cy="1510163"/>
                    </a:xfrm>
                    <a:prstGeom prst="rect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6" name="圆角矩形 7"/>
                    <p:cNvSpPr/>
                    <p:nvPr>
                      <p:custDataLst>
                        <p:tags r:id="rId6"/>
                      </p:custDataLst>
                    </p:nvPr>
                  </p:nvSpPr>
                  <p:spPr>
                    <a:xfrm>
                      <a:off x="6251075" y="1249227"/>
                      <a:ext cx="1534961" cy="421593"/>
                    </a:xfrm>
                    <a:prstGeom prst="round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Readout Elec.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7" name="矩形 86"/>
                    <p:cNvSpPr/>
                    <p:nvPr>
                      <p:custDataLst>
                        <p:tags r:id="rId7"/>
                      </p:custDataLst>
                    </p:nvPr>
                  </p:nvSpPr>
                  <p:spPr>
                    <a:xfrm>
                      <a:off x="6222042" y="2217145"/>
                      <a:ext cx="1311956" cy="361365"/>
                    </a:xfrm>
                    <a:prstGeom prst="rect">
                      <a:avLst/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ROS</a:t>
                      </a:r>
                      <a:r>
                        <a:rPr lang="en-US" altLang="zh-CN" sz="140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8" name="矩形 87"/>
                    <p:cNvSpPr/>
                    <p:nvPr>
                      <p:custDataLst>
                        <p:tags r:id="rId8"/>
                      </p:custDataLst>
                    </p:nvPr>
                  </p:nvSpPr>
                  <p:spPr>
                    <a:xfrm>
                      <a:off x="4399795" y="2226372"/>
                      <a:ext cx="935354" cy="1315779"/>
                    </a:xfrm>
                    <a:prstGeom prst="rect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Data Flow</a:t>
                      </a:r>
                    </a:p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Manager</a:t>
                      </a:r>
                    </a:p>
                    <a:p>
                      <a:pPr algn="ctr"/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grpSp>
                  <p:nvGrpSpPr>
                    <p:cNvPr id="89" name="组合 88"/>
                    <p:cNvGrpSpPr/>
                    <p:nvPr/>
                  </p:nvGrpSpPr>
                  <p:grpSpPr>
                    <a:xfrm>
                      <a:off x="4896589" y="2052901"/>
                      <a:ext cx="1687366" cy="253916"/>
                      <a:chOff x="2771800" y="2407189"/>
                      <a:chExt cx="1800836" cy="303582"/>
                    </a:xfrm>
                  </p:grpSpPr>
                  <p:cxnSp>
                    <p:nvCxnSpPr>
                      <p:cNvPr id="129" name="直接连接符 128"/>
                      <p:cNvCxnSpPr/>
                      <p:nvPr>
                        <p:custDataLst>
                          <p:tags r:id="rId44"/>
                        </p:custDataLst>
                      </p:nvPr>
                    </p:nvCxnSpPr>
                    <p:spPr>
                      <a:xfrm flipV="1">
                        <a:off x="4498229" y="2409157"/>
                        <a:ext cx="4513" cy="145968"/>
                      </a:xfrm>
                      <a:prstGeom prst="line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0" name="直接连接符 129"/>
                      <p:cNvCxnSpPr/>
                      <p:nvPr>
                        <p:custDataLst>
                          <p:tags r:id="rId45"/>
                        </p:custDataLst>
                      </p:nvPr>
                    </p:nvCxnSpPr>
                    <p:spPr>
                      <a:xfrm flipH="1">
                        <a:off x="2771800" y="2420888"/>
                        <a:ext cx="1726429" cy="0"/>
                      </a:xfrm>
                      <a:prstGeom prst="line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" name="直接箭头连接符 130"/>
                      <p:cNvCxnSpPr/>
                      <p:nvPr>
                        <p:custDataLst>
                          <p:tags r:id="rId46"/>
                        </p:custDataLst>
                      </p:nvPr>
                    </p:nvCxnSpPr>
                    <p:spPr>
                      <a:xfrm>
                        <a:off x="2771800" y="2420888"/>
                        <a:ext cx="0" cy="193700"/>
                      </a:xfrm>
                      <a:prstGeom prst="straightConnector1">
                        <a:avLst/>
                      </a:prstGeom>
                      <a:ln>
                        <a:solidFill>
                          <a:schemeClr val="accent4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2" name="TextBox 38"/>
                      <p:cNvSpPr txBox="1"/>
                      <p:nvPr>
                        <p:custDataLst>
                          <p:tags r:id="rId47"/>
                        </p:custDataLst>
                      </p:nvPr>
                    </p:nvSpPr>
                    <p:spPr>
                      <a:xfrm>
                        <a:off x="3290703" y="2407189"/>
                        <a:ext cx="1281933" cy="30358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1050" dirty="0"/>
                          <a:t>ROS ready</a:t>
                        </a:r>
                        <a:endParaRPr lang="zh-CN" altLang="en-US" sz="1050" dirty="0"/>
                      </a:p>
                    </p:txBody>
                  </p:sp>
                </p:grpSp>
                <p:cxnSp>
                  <p:nvCxnSpPr>
                    <p:cNvPr id="90" name="直接连接符 89"/>
                    <p:cNvCxnSpPr>
                      <a:stCxn id="86" idx="2"/>
                      <a:endCxn id="102" idx="0"/>
                    </p:cNvCxnSpPr>
                    <p:nvPr>
                      <p:custDataLst>
                        <p:tags r:id="rId9"/>
                      </p:custDataLst>
                    </p:nvPr>
                  </p:nvCxnSpPr>
                  <p:spPr>
                    <a:xfrm flipH="1">
                      <a:off x="7002577" y="1670820"/>
                      <a:ext cx="15978" cy="487031"/>
                    </a:xfrm>
                    <a:prstGeom prst="line">
                      <a:avLst/>
                    </a:prstGeom>
                    <a:ln w="28575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1" name="TextBox 69"/>
                    <p:cNvSpPr txBox="1"/>
                    <p:nvPr>
                      <p:custDataLst>
                        <p:tags r:id="rId10"/>
                      </p:custDataLst>
                    </p:nvPr>
                  </p:nvSpPr>
                  <p:spPr>
                    <a:xfrm>
                      <a:off x="6797673" y="1896918"/>
                      <a:ext cx="1518093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100" dirty="0"/>
                        <a:t>Data to ROS buffer</a:t>
                      </a:r>
                      <a:endParaRPr lang="zh-CN" altLang="en-US" sz="1400" dirty="0"/>
                    </a:p>
                  </p:txBody>
                </p:sp>
                <p:sp>
                  <p:nvSpPr>
                    <p:cNvPr id="92" name="矩形 91"/>
                    <p:cNvSpPr/>
                    <p:nvPr>
                      <p:custDataLst>
                        <p:tags r:id="rId11"/>
                      </p:custDataLst>
                    </p:nvPr>
                  </p:nvSpPr>
                  <p:spPr>
                    <a:xfrm>
                      <a:off x="6287433" y="3000102"/>
                      <a:ext cx="1246566" cy="542048"/>
                    </a:xfrm>
                    <a:prstGeom prst="rect">
                      <a:avLst/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4D8AD3"/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93" name="矩形 92"/>
                    <p:cNvSpPr/>
                    <p:nvPr>
                      <p:custDataLst>
                        <p:tags r:id="rId12"/>
                      </p:custDataLst>
                    </p:nvPr>
                  </p:nvSpPr>
                  <p:spPr>
                    <a:xfrm>
                      <a:off x="6413269" y="2867259"/>
                      <a:ext cx="1246566" cy="542048"/>
                    </a:xfrm>
                    <a:prstGeom prst="rect">
                      <a:avLst/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4D8AD3"/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Data</a:t>
                      </a:r>
                    </a:p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Assemblers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grpSp>
                  <p:nvGrpSpPr>
                    <p:cNvPr id="94" name="组合 93"/>
                    <p:cNvGrpSpPr/>
                    <p:nvPr/>
                  </p:nvGrpSpPr>
                  <p:grpSpPr>
                    <a:xfrm>
                      <a:off x="5357304" y="2843903"/>
                      <a:ext cx="923575" cy="253916"/>
                      <a:chOff x="3263493" y="3530282"/>
                      <a:chExt cx="985682" cy="303582"/>
                    </a:xfrm>
                  </p:grpSpPr>
                  <p:cxnSp>
                    <p:nvCxnSpPr>
                      <p:cNvPr id="127" name="直接箭头连接符 126"/>
                      <p:cNvCxnSpPr/>
                      <p:nvPr>
                        <p:custDataLst>
                          <p:tags r:id="rId42"/>
                        </p:custDataLst>
                      </p:nvPr>
                    </p:nvCxnSpPr>
                    <p:spPr>
                      <a:xfrm>
                        <a:off x="3263493" y="3816824"/>
                        <a:ext cx="940791" cy="8062"/>
                      </a:xfrm>
                      <a:prstGeom prst="straightConnector1">
                        <a:avLst/>
                      </a:prstGeom>
                      <a:ln>
                        <a:solidFill>
                          <a:schemeClr val="accent4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8" name="TextBox 111"/>
                      <p:cNvSpPr txBox="1"/>
                      <p:nvPr>
                        <p:custDataLst>
                          <p:tags r:id="rId43"/>
                        </p:custDataLst>
                      </p:nvPr>
                    </p:nvSpPr>
                    <p:spPr>
                      <a:xfrm>
                        <a:off x="3284737" y="3530282"/>
                        <a:ext cx="964438" cy="30358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1050" dirty="0" err="1"/>
                          <a:t>Asign</a:t>
                        </a:r>
                        <a:r>
                          <a:rPr lang="en-US" altLang="zh-CN" sz="1050" dirty="0"/>
                          <a:t> </a:t>
                        </a:r>
                        <a:r>
                          <a:rPr lang="en-US" altLang="zh-CN" sz="1050" dirty="0" err="1"/>
                          <a:t>DA</a:t>
                        </a:r>
                        <a:r>
                          <a:rPr lang="en-US" altLang="zh-CN" sz="1050" baseline="-25000" dirty="0" err="1"/>
                          <a:t>k</a:t>
                        </a:r>
                        <a:endParaRPr lang="zh-CN" altLang="en-US" sz="1050" dirty="0"/>
                      </a:p>
                    </p:txBody>
                  </p:sp>
                </p:grpSp>
                <p:sp>
                  <p:nvSpPr>
                    <p:cNvPr id="95" name="矩形 94"/>
                    <p:cNvSpPr/>
                    <p:nvPr>
                      <p:custDataLst>
                        <p:tags r:id="rId13"/>
                      </p:custDataLst>
                    </p:nvPr>
                  </p:nvSpPr>
                  <p:spPr>
                    <a:xfrm>
                      <a:off x="6027549" y="3722833"/>
                      <a:ext cx="1594803" cy="542048"/>
                    </a:xfrm>
                    <a:prstGeom prst="rect">
                      <a:avLst/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3">
                        <a:shade val="50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96" name="直接连接符 95"/>
                    <p:cNvCxnSpPr/>
                    <p:nvPr>
                      <p:custDataLst>
                        <p:tags r:id="rId14"/>
                      </p:custDataLst>
                    </p:nvPr>
                  </p:nvCxnSpPr>
                  <p:spPr>
                    <a:xfrm flipH="1">
                      <a:off x="6924814" y="3542151"/>
                      <a:ext cx="3593" cy="180683"/>
                    </a:xfrm>
                    <a:prstGeom prst="line">
                      <a:avLst/>
                    </a:prstGeom>
                    <a:ln w="28575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" name="直接连接符 96"/>
                    <p:cNvCxnSpPr/>
                    <p:nvPr>
                      <p:custDataLst>
                        <p:tags r:id="rId15"/>
                      </p:custDataLst>
                    </p:nvPr>
                  </p:nvCxnSpPr>
                  <p:spPr>
                    <a:xfrm>
                      <a:off x="7029612" y="3441186"/>
                      <a:ext cx="0" cy="281646"/>
                    </a:xfrm>
                    <a:prstGeom prst="line">
                      <a:avLst/>
                    </a:prstGeom>
                    <a:ln w="28575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" name="直接连接符 97"/>
                    <p:cNvCxnSpPr/>
                    <p:nvPr>
                      <p:custDataLst>
                        <p:tags r:id="rId16"/>
                      </p:custDataLst>
                    </p:nvPr>
                  </p:nvCxnSpPr>
                  <p:spPr>
                    <a:xfrm>
                      <a:off x="7369395" y="3323003"/>
                      <a:ext cx="0" cy="399830"/>
                    </a:xfrm>
                    <a:prstGeom prst="line">
                      <a:avLst/>
                    </a:prstGeom>
                    <a:ln w="28575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直接连接符 98"/>
                    <p:cNvCxnSpPr/>
                    <p:nvPr>
                      <p:custDataLst>
                        <p:tags r:id="rId17"/>
                      </p:custDataLst>
                    </p:nvPr>
                  </p:nvCxnSpPr>
                  <p:spPr>
                    <a:xfrm>
                      <a:off x="6968649" y="4426581"/>
                      <a:ext cx="1848" cy="249486"/>
                    </a:xfrm>
                    <a:prstGeom prst="line">
                      <a:avLst/>
                    </a:prstGeom>
                    <a:ln w="28575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0" name="圆柱形 27"/>
                    <p:cNvSpPr/>
                    <p:nvPr>
                      <p:custDataLst>
                        <p:tags r:id="rId18"/>
                      </p:custDataLst>
                    </p:nvPr>
                  </p:nvSpPr>
                  <p:spPr>
                    <a:xfrm>
                      <a:off x="6445046" y="5299373"/>
                      <a:ext cx="1047207" cy="302693"/>
                    </a:xfrm>
                    <a:prstGeom prst="can">
                      <a:avLst>
                        <a:gd name="adj" fmla="val 49565"/>
                      </a:avLst>
                    </a:prstGeom>
                  </p:spPr>
                  <p:style>
                    <a:lnRef idx="2">
                      <a:schemeClr val="accent4">
                        <a:shade val="50000"/>
                      </a:schemeClr>
                    </a:lnRef>
                    <a:fillRef idx="1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CN" sz="1600" dirty="0"/>
                        <a:t>Storage</a:t>
                      </a:r>
                      <a:endParaRPr lang="zh-CN" altLang="en-US" dirty="0"/>
                    </a:p>
                  </p:txBody>
                </p:sp>
                <p:cxnSp>
                  <p:nvCxnSpPr>
                    <p:cNvPr id="101" name="直接连接符 100"/>
                    <p:cNvCxnSpPr>
                      <a:endCxn id="100" idx="1"/>
                    </p:cNvCxnSpPr>
                    <p:nvPr>
                      <p:custDataLst>
                        <p:tags r:id="rId19"/>
                      </p:custDataLst>
                    </p:nvPr>
                  </p:nvCxnSpPr>
                  <p:spPr>
                    <a:xfrm flipH="1">
                      <a:off x="6968650" y="4987611"/>
                      <a:ext cx="3695" cy="311760"/>
                    </a:xfrm>
                    <a:prstGeom prst="line">
                      <a:avLst/>
                    </a:prstGeom>
                    <a:ln w="28575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2" name="矩形 101"/>
                    <p:cNvSpPr/>
                    <p:nvPr>
                      <p:custDataLst>
                        <p:tags r:id="rId20"/>
                      </p:custDataLst>
                    </p:nvPr>
                  </p:nvSpPr>
                  <p:spPr>
                    <a:xfrm>
                      <a:off x="6346599" y="2157851"/>
                      <a:ext cx="1311956" cy="361365"/>
                    </a:xfrm>
                    <a:prstGeom prst="rect">
                      <a:avLst/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ROS</a:t>
                      </a:r>
                      <a:r>
                        <a:rPr lang="en-US" altLang="zh-CN" sz="1600" baseline="-25000" dirty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grpSp>
                  <p:nvGrpSpPr>
                    <p:cNvPr id="103" name="组合 102"/>
                    <p:cNvGrpSpPr/>
                    <p:nvPr/>
                  </p:nvGrpSpPr>
                  <p:grpSpPr>
                    <a:xfrm>
                      <a:off x="6962142" y="2515009"/>
                      <a:ext cx="1012494" cy="332187"/>
                      <a:chOff x="5292080" y="3137054"/>
                      <a:chExt cx="1080581" cy="397162"/>
                    </a:xfrm>
                  </p:grpSpPr>
                  <p:cxnSp>
                    <p:nvCxnSpPr>
                      <p:cNvPr id="124" name="直接连接符 123"/>
                      <p:cNvCxnSpPr>
                        <a:cxnSpLocks/>
                      </p:cNvCxnSpPr>
                      <p:nvPr>
                        <p:custDataLst>
                          <p:tags r:id="rId39"/>
                        </p:custDataLst>
                      </p:nvPr>
                    </p:nvCxnSpPr>
                    <p:spPr>
                      <a:xfrm>
                        <a:off x="5292080" y="3212976"/>
                        <a:ext cx="0" cy="242044"/>
                      </a:xfrm>
                      <a:prstGeom prst="line">
                        <a:avLst/>
                      </a:prstGeom>
                      <a:ln w="2857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headEnd type="none" w="med" len="med"/>
                        <a:tailEnd type="triangl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5" name="TextBox 98"/>
                      <p:cNvSpPr txBox="1"/>
                      <p:nvPr>
                        <p:custDataLst>
                          <p:tags r:id="rId40"/>
                        </p:custDataLst>
                      </p:nvPr>
                    </p:nvSpPr>
                    <p:spPr>
                      <a:xfrm>
                        <a:off x="5381223" y="3203036"/>
                        <a:ext cx="991438" cy="33118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1200" dirty="0"/>
                          <a:t>To </a:t>
                        </a:r>
                        <a:r>
                          <a:rPr lang="en-US" altLang="zh-CN" sz="1200" dirty="0" err="1"/>
                          <a:t>DA</a:t>
                        </a:r>
                        <a:r>
                          <a:rPr lang="en-US" altLang="zh-CN" sz="1200" baseline="-25000" dirty="0" err="1"/>
                          <a:t>k</a:t>
                        </a:r>
                        <a:endParaRPr lang="zh-CN" altLang="en-US" sz="1200" dirty="0"/>
                      </a:p>
                    </p:txBody>
                  </p:sp>
                  <p:cxnSp>
                    <p:nvCxnSpPr>
                      <p:cNvPr id="126" name="直接连接符 125"/>
                      <p:cNvCxnSpPr/>
                      <p:nvPr>
                        <p:custDataLst>
                          <p:tags r:id="rId41"/>
                        </p:custDataLst>
                      </p:nvPr>
                    </p:nvCxnSpPr>
                    <p:spPr>
                      <a:xfrm>
                        <a:off x="5436096" y="3137054"/>
                        <a:ext cx="0" cy="317966"/>
                      </a:xfrm>
                      <a:prstGeom prst="line">
                        <a:avLst/>
                      </a:prstGeom>
                      <a:ln w="2857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headEnd type="none" w="med" len="med"/>
                        <a:tailEnd type="triangl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04" name="圆角矩形 34"/>
                    <p:cNvSpPr/>
                    <p:nvPr>
                      <p:custDataLst>
                        <p:tags r:id="rId21"/>
                      </p:custDataLst>
                    </p:nvPr>
                  </p:nvSpPr>
                  <p:spPr>
                    <a:xfrm>
                      <a:off x="6364080" y="1150016"/>
                      <a:ext cx="1534961" cy="421593"/>
                    </a:xfrm>
                    <a:prstGeom prst="round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Readout Elec.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105" name="直接连接符 104"/>
                    <p:cNvCxnSpPr>
                      <a:stCxn id="104" idx="2"/>
                    </p:cNvCxnSpPr>
                    <p:nvPr>
                      <p:custDataLst>
                        <p:tags r:id="rId22"/>
                      </p:custDataLst>
                    </p:nvPr>
                  </p:nvCxnSpPr>
                  <p:spPr>
                    <a:xfrm>
                      <a:off x="7131560" y="1571609"/>
                      <a:ext cx="0" cy="672659"/>
                    </a:xfrm>
                    <a:prstGeom prst="line">
                      <a:avLst/>
                    </a:prstGeom>
                    <a:ln w="28575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6" name="TextBox 65"/>
                    <p:cNvSpPr txBox="1"/>
                    <p:nvPr>
                      <p:custDataLst>
                        <p:tags r:id="rId23"/>
                      </p:custDataLst>
                    </p:nvPr>
                  </p:nvSpPr>
                  <p:spPr>
                    <a:xfrm>
                      <a:off x="4447557" y="5169813"/>
                      <a:ext cx="1349417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400" dirty="0"/>
                        <a:t>Data Flow</a:t>
                      </a:r>
                      <a:endParaRPr lang="zh-CN" altLang="en-US" sz="1400" dirty="0"/>
                    </a:p>
                  </p:txBody>
                </p:sp>
                <p:grpSp>
                  <p:nvGrpSpPr>
                    <p:cNvPr id="107" name="组合 106"/>
                    <p:cNvGrpSpPr/>
                    <p:nvPr/>
                  </p:nvGrpSpPr>
                  <p:grpSpPr>
                    <a:xfrm>
                      <a:off x="5335174" y="2217144"/>
                      <a:ext cx="1049507" cy="415498"/>
                      <a:chOff x="3815916" y="2780928"/>
                      <a:chExt cx="1120076" cy="496769"/>
                    </a:xfrm>
                  </p:grpSpPr>
                  <p:sp>
                    <p:nvSpPr>
                      <p:cNvPr id="122" name="TextBox 130"/>
                      <p:cNvSpPr txBox="1"/>
                      <p:nvPr>
                        <p:custDataLst>
                          <p:tags r:id="rId37"/>
                        </p:custDataLst>
                      </p:nvPr>
                    </p:nvSpPr>
                    <p:spPr>
                      <a:xfrm>
                        <a:off x="3907375" y="2780928"/>
                        <a:ext cx="1028617" cy="4967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1050" dirty="0"/>
                          <a:t>Release Buffer</a:t>
                        </a:r>
                        <a:endParaRPr lang="zh-CN" altLang="en-US" sz="1050" dirty="0"/>
                      </a:p>
                    </p:txBody>
                  </p:sp>
                  <p:cxnSp>
                    <p:nvCxnSpPr>
                      <p:cNvPr id="123" name="直接箭头连接符 122"/>
                      <p:cNvCxnSpPr/>
                      <p:nvPr>
                        <p:custDataLst>
                          <p:tags r:id="rId38"/>
                        </p:custDataLst>
                      </p:nvPr>
                    </p:nvCxnSpPr>
                    <p:spPr>
                      <a:xfrm flipV="1">
                        <a:off x="3815916" y="2996951"/>
                        <a:ext cx="911993" cy="12701"/>
                      </a:xfrm>
                      <a:prstGeom prst="straightConnector1">
                        <a:avLst/>
                      </a:prstGeom>
                      <a:ln>
                        <a:solidFill>
                          <a:schemeClr val="accent4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08" name="矩形 107"/>
                    <p:cNvSpPr/>
                    <p:nvPr>
                      <p:custDataLst>
                        <p:tags r:id="rId24"/>
                      </p:custDataLst>
                    </p:nvPr>
                  </p:nvSpPr>
                  <p:spPr>
                    <a:xfrm>
                      <a:off x="6314147" y="4693487"/>
                      <a:ext cx="1601989" cy="421593"/>
                    </a:xfrm>
                    <a:prstGeom prst="rect">
                      <a:avLst/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3">
                        <a:shade val="50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Data Storages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09" name="TextBox 38"/>
                    <p:cNvSpPr txBox="1"/>
                    <p:nvPr>
                      <p:custDataLst>
                        <p:tags r:id="rId25"/>
                      </p:custDataLst>
                    </p:nvPr>
                  </p:nvSpPr>
                  <p:spPr>
                    <a:xfrm>
                      <a:off x="6985282" y="4443999"/>
                      <a:ext cx="1538090" cy="25391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050" dirty="0"/>
                        <a:t>Reserved data</a:t>
                      </a:r>
                      <a:endParaRPr lang="zh-CN" altLang="en-US" sz="1050" dirty="0"/>
                    </a:p>
                  </p:txBody>
                </p:sp>
                <p:sp>
                  <p:nvSpPr>
                    <p:cNvPr id="110" name="TextBox 98"/>
                    <p:cNvSpPr txBox="1"/>
                    <p:nvPr>
                      <p:custDataLst>
                        <p:tags r:id="rId26"/>
                      </p:custDataLst>
                    </p:nvPr>
                  </p:nvSpPr>
                  <p:spPr>
                    <a:xfrm>
                      <a:off x="6122836" y="2557924"/>
                      <a:ext cx="767865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050" dirty="0"/>
                        <a:t>Request data</a:t>
                      </a:r>
                    </a:p>
                  </p:txBody>
                </p:sp>
                <p:cxnSp>
                  <p:nvCxnSpPr>
                    <p:cNvPr id="111" name="直接箭头连接符 110"/>
                    <p:cNvCxnSpPr/>
                    <p:nvPr>
                      <p:custDataLst>
                        <p:tags r:id="rId27"/>
                      </p:custDataLst>
                    </p:nvPr>
                  </p:nvCxnSpPr>
                  <p:spPr>
                    <a:xfrm flipV="1">
                      <a:off x="6805356" y="2595035"/>
                      <a:ext cx="0" cy="272224"/>
                    </a:xfrm>
                    <a:prstGeom prst="straightConnector1">
                      <a:avLst/>
                    </a:prstGeom>
                    <a:ln>
                      <a:solidFill>
                        <a:schemeClr val="accent4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2" name="TextBox 111"/>
                    <p:cNvSpPr txBox="1"/>
                    <p:nvPr>
                      <p:custDataLst>
                        <p:tags r:id="rId28"/>
                      </p:custDataLst>
                    </p:nvPr>
                  </p:nvSpPr>
                  <p:spPr>
                    <a:xfrm>
                      <a:off x="5442034" y="3080297"/>
                      <a:ext cx="779601" cy="25391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050" dirty="0"/>
                        <a:t>End DA</a:t>
                      </a:r>
                      <a:endParaRPr lang="zh-CN" altLang="en-US" sz="1050" dirty="0"/>
                    </a:p>
                  </p:txBody>
                </p:sp>
                <p:sp>
                  <p:nvSpPr>
                    <p:cNvPr id="113" name="矩形 112"/>
                    <p:cNvSpPr/>
                    <p:nvPr>
                      <p:custDataLst>
                        <p:tags r:id="rId29"/>
                      </p:custDataLst>
                    </p:nvPr>
                  </p:nvSpPr>
                  <p:spPr>
                    <a:xfrm>
                      <a:off x="6189680" y="3790595"/>
                      <a:ext cx="1594803" cy="542048"/>
                    </a:xfrm>
                    <a:prstGeom prst="rect">
                      <a:avLst/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3">
                        <a:shade val="50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4" name="矩形 113"/>
                    <p:cNvSpPr/>
                    <p:nvPr>
                      <p:custDataLst>
                        <p:tags r:id="rId30"/>
                      </p:custDataLst>
                    </p:nvPr>
                  </p:nvSpPr>
                  <p:spPr>
                    <a:xfrm>
                      <a:off x="6418525" y="3855675"/>
                      <a:ext cx="1594803" cy="542048"/>
                    </a:xfrm>
                    <a:prstGeom prst="rect">
                      <a:avLst/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3">
                        <a:shade val="50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Data Processors</a:t>
                      </a:r>
                    </a:p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(Farm)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5" name="TextBox 111"/>
                    <p:cNvSpPr txBox="1"/>
                    <p:nvPr>
                      <p:custDataLst>
                        <p:tags r:id="rId31"/>
                      </p:custDataLst>
                    </p:nvPr>
                  </p:nvSpPr>
                  <p:spPr>
                    <a:xfrm>
                      <a:off x="5346225" y="3373626"/>
                      <a:ext cx="903669" cy="25391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050" dirty="0" err="1"/>
                        <a:t>Asign</a:t>
                      </a:r>
                      <a:r>
                        <a:rPr lang="en-US" altLang="zh-CN" sz="1050" dirty="0"/>
                        <a:t> </a:t>
                      </a:r>
                      <a:r>
                        <a:rPr lang="en-US" altLang="zh-CN" sz="1050" dirty="0" err="1"/>
                        <a:t>DP</a:t>
                      </a:r>
                      <a:r>
                        <a:rPr lang="en-US" altLang="zh-CN" sz="1050" baseline="-25000" dirty="0" err="1"/>
                        <a:t>m</a:t>
                      </a:r>
                      <a:endParaRPr lang="zh-CN" altLang="en-US" sz="1050" dirty="0"/>
                    </a:p>
                  </p:txBody>
                </p:sp>
                <p:cxnSp>
                  <p:nvCxnSpPr>
                    <p:cNvPr id="116" name="直接箭头连接符 115"/>
                    <p:cNvCxnSpPr/>
                    <p:nvPr>
                      <p:custDataLst>
                        <p:tags r:id="rId32"/>
                      </p:custDataLst>
                    </p:nvPr>
                  </p:nvCxnSpPr>
                  <p:spPr>
                    <a:xfrm>
                      <a:off x="5339570" y="3405921"/>
                      <a:ext cx="909096" cy="3387"/>
                    </a:xfrm>
                    <a:prstGeom prst="straightConnector1">
                      <a:avLst/>
                    </a:prstGeom>
                    <a:ln>
                      <a:solidFill>
                        <a:schemeClr val="accent4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" name="直接箭头连接符 116"/>
                    <p:cNvCxnSpPr/>
                    <p:nvPr>
                      <p:custDataLst>
                        <p:tags r:id="rId33"/>
                      </p:custDataLst>
                    </p:nvPr>
                  </p:nvCxnSpPr>
                  <p:spPr>
                    <a:xfrm flipH="1">
                      <a:off x="5288247" y="3269274"/>
                      <a:ext cx="901433" cy="0"/>
                    </a:xfrm>
                    <a:prstGeom prst="straightConnector1">
                      <a:avLst/>
                    </a:prstGeom>
                    <a:ln>
                      <a:solidFill>
                        <a:schemeClr val="accent4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8" name="矩形 117"/>
                    <p:cNvSpPr/>
                    <p:nvPr>
                      <p:custDataLst>
                        <p:tags r:id="rId34"/>
                      </p:custDataLst>
                    </p:nvPr>
                  </p:nvSpPr>
                  <p:spPr>
                    <a:xfrm>
                      <a:off x="6414931" y="4738360"/>
                      <a:ext cx="1601989" cy="421593"/>
                    </a:xfrm>
                    <a:prstGeom prst="rect">
                      <a:avLst/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3">
                        <a:shade val="50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Data Storages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20" name="矩形 119"/>
                    <p:cNvSpPr/>
                    <p:nvPr>
                      <p:custDataLst>
                        <p:tags r:id="rId35"/>
                      </p:custDataLst>
                    </p:nvPr>
                  </p:nvSpPr>
                  <p:spPr>
                    <a:xfrm>
                      <a:off x="4433158" y="4343547"/>
                      <a:ext cx="1135930" cy="348125"/>
                    </a:xfrm>
                    <a:prstGeom prst="rect">
                      <a:avLst/>
                    </a:prstGeom>
                    <a:ln/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Data Compression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21" name="矩形 120"/>
                    <p:cNvSpPr/>
                    <p:nvPr>
                      <p:custDataLst>
                        <p:tags r:id="rId36"/>
                      </p:custDataLst>
                    </p:nvPr>
                  </p:nvSpPr>
                  <p:spPr>
                    <a:xfrm>
                      <a:off x="4425464" y="3876348"/>
                      <a:ext cx="1143625" cy="384557"/>
                    </a:xfrm>
                    <a:prstGeom prst="rect">
                      <a:avLst/>
                    </a:prstGeom>
                    <a:ln/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Software Trigger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83" name="矩形 82"/>
                  <p:cNvSpPr/>
                  <p:nvPr>
                    <p:custDataLst>
                      <p:tags r:id="rId4"/>
                    </p:custDataLst>
                  </p:nvPr>
                </p:nvSpPr>
                <p:spPr>
                  <a:xfrm>
                    <a:off x="4120259" y="3713140"/>
                    <a:ext cx="47961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altLang="zh-CN" dirty="0"/>
                      <a:t>DP</a:t>
                    </a:r>
                  </a:p>
                </p:txBody>
              </p:sp>
            </p:grpSp>
            <p:sp>
              <p:nvSpPr>
                <p:cNvPr id="81" name="箭头: 右 80"/>
                <p:cNvSpPr/>
                <p:nvPr>
                  <p:custDataLst>
                    <p:tags r:id="rId3"/>
                  </p:custDataLst>
                </p:nvPr>
              </p:nvSpPr>
              <p:spPr>
                <a:xfrm rot="10800000">
                  <a:off x="5359116" y="3941671"/>
                  <a:ext cx="619998" cy="454135"/>
                </a:xfrm>
                <a:prstGeom prst="rightArrow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79" name="矩形 78"/>
              <p:cNvSpPr/>
              <p:nvPr>
                <p:custDataLst>
                  <p:tags r:id="rId2"/>
                </p:custDataLst>
              </p:nvPr>
            </p:nvSpPr>
            <p:spPr>
              <a:xfrm>
                <a:off x="1035531" y="1082306"/>
                <a:ext cx="1228507" cy="40545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chemeClr val="tx1"/>
                    </a:solidFill>
                  </a:rPr>
                  <a:t>Data Flow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7" name="矩形 76"/>
            <p:cNvSpPr/>
            <p:nvPr>
              <p:custDataLst>
                <p:tags r:id="rId1"/>
              </p:custDataLst>
            </p:nvPr>
          </p:nvSpPr>
          <p:spPr>
            <a:xfrm>
              <a:off x="1527107" y="4911657"/>
              <a:ext cx="1079281" cy="33188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tx1"/>
                  </a:solidFill>
                </a:rPr>
                <a:t>Online  event classification</a:t>
              </a:r>
              <a:endParaRPr lang="zh-CN" alt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E9BFA-185B-44D6-BD84-46C46C353C0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376556"/>
            <a:ext cx="10363200" cy="1470025"/>
          </a:xfrm>
        </p:spPr>
        <p:txBody>
          <a:bodyPr/>
          <a:lstStyle/>
          <a:p>
            <a:r>
              <a:rPr lang="en-US" altLang="zh-CN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 Black" panose="020B0A04020102020204" charset="0"/>
                <a:sym typeface="+mn-ea"/>
              </a:rPr>
              <a:t>Outline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694815" y="1710596"/>
            <a:ext cx="10972800" cy="4840303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en-US" altLang="zh-CN" sz="4000" b="1" dirty="0">
                <a:latin typeface="+mj-lt"/>
                <a:cs typeface="+mj-lt"/>
                <a:sym typeface="+mn-ea"/>
              </a:rPr>
              <a:t>Introduction to JUNO-TAO</a:t>
            </a:r>
            <a:endParaRPr lang="en-US" altLang="zh-CN" sz="4000" b="1" dirty="0">
              <a:latin typeface="+mj-lt"/>
              <a:cs typeface="+mj-lt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en-US" altLang="zh-CN" sz="4000" b="1" dirty="0">
                <a:latin typeface="+mj-lt"/>
                <a:cs typeface="+mj-lt"/>
                <a:sym typeface="+mn-ea"/>
              </a:rPr>
              <a:t>TAO TDAQ system design and implementation</a:t>
            </a:r>
            <a:endParaRPr lang="en-US" altLang="zh-CN" sz="4000" b="1" dirty="0">
              <a:latin typeface="+mj-lt"/>
              <a:cs typeface="+mj-lt"/>
            </a:endParaRPr>
          </a:p>
          <a:p>
            <a:pPr lvl="1" algn="l">
              <a:lnSpc>
                <a:spcPct val="130000"/>
              </a:lnSpc>
              <a:spcBef>
                <a:spcPts val="0"/>
              </a:spcBef>
            </a:pPr>
            <a:r>
              <a:rPr lang="en-US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lt"/>
                <a:sym typeface="+mn-ea"/>
              </a:rPr>
              <a:t>CD trigger</a:t>
            </a:r>
            <a:endParaRPr lang="en-US" altLang="zh-CN" sz="4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+mj-lt"/>
            </a:endParaRPr>
          </a:p>
          <a:p>
            <a:pPr lvl="1" algn="l">
              <a:lnSpc>
                <a:spcPct val="130000"/>
              </a:lnSpc>
              <a:spcBef>
                <a:spcPts val="0"/>
              </a:spcBef>
            </a:pPr>
            <a:r>
              <a:rPr lang="en-US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lt"/>
                <a:sym typeface="+mn-ea"/>
              </a:rPr>
              <a:t>TVT hardware trigger</a:t>
            </a:r>
            <a:endParaRPr lang="en-US" altLang="zh-CN" sz="4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+mj-lt"/>
            </a:endParaRPr>
          </a:p>
          <a:p>
            <a:pPr lvl="1" algn="l">
              <a:lnSpc>
                <a:spcPct val="130000"/>
              </a:lnSpc>
              <a:spcBef>
                <a:spcPts val="0"/>
              </a:spcBef>
            </a:pPr>
            <a:r>
              <a:rPr lang="en-US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lt"/>
                <a:sym typeface="+mn-ea"/>
              </a:rPr>
              <a:t>DAQ</a:t>
            </a:r>
            <a:endParaRPr lang="en-US" altLang="zh-CN" sz="4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+mj-lt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en-US" altLang="zh-CN" sz="4000" b="1" dirty="0">
                <a:latin typeface="+mj-lt"/>
                <a:cs typeface="+mj-lt"/>
                <a:sym typeface="+mn-ea"/>
              </a:rPr>
              <a:t>Summary</a:t>
            </a:r>
            <a:endParaRPr lang="zh-CN" altLang="en-US" sz="4000" b="1" dirty="0"/>
          </a:p>
          <a:p>
            <a:endParaRPr lang="zh-CN" altLang="en-US" sz="4000" dirty="0"/>
          </a:p>
          <a:p>
            <a:endParaRPr lang="zh-CN" altLang="en-US" sz="4000" dirty="0"/>
          </a:p>
          <a:p>
            <a:endParaRPr lang="zh-CN" altLang="en-US" sz="4000" dirty="0"/>
          </a:p>
        </p:txBody>
      </p:sp>
      <p:sp>
        <p:nvSpPr>
          <p:cNvPr id="3" name="矩形 2"/>
          <p:cNvSpPr/>
          <p:nvPr/>
        </p:nvSpPr>
        <p:spPr>
          <a:xfrm>
            <a:off x="1170305" y="1978660"/>
            <a:ext cx="352425" cy="341630"/>
          </a:xfrm>
          <a:prstGeom prst="rect">
            <a:avLst/>
          </a:prstGeom>
          <a:solidFill>
            <a:srgbClr val="FFDF88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170305" y="2709545"/>
            <a:ext cx="352425" cy="341630"/>
          </a:xfrm>
          <a:prstGeom prst="rect">
            <a:avLst/>
          </a:prstGeom>
          <a:solidFill>
            <a:srgbClr val="FFDF88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1170305" y="5626100"/>
            <a:ext cx="352425" cy="341630"/>
          </a:xfrm>
          <a:prstGeom prst="rect">
            <a:avLst/>
          </a:prstGeom>
          <a:solidFill>
            <a:srgbClr val="FFDF88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791970" y="3519170"/>
            <a:ext cx="287655" cy="297180"/>
          </a:xfrm>
          <a:prstGeom prst="ellipse">
            <a:avLst/>
          </a:prstGeom>
          <a:solidFill>
            <a:srgbClr val="FFD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5"/>
            </p:custDataLst>
          </p:nvPr>
        </p:nvSpPr>
        <p:spPr>
          <a:xfrm>
            <a:off x="1791970" y="4221480"/>
            <a:ext cx="287655" cy="297180"/>
          </a:xfrm>
          <a:prstGeom prst="ellipse">
            <a:avLst/>
          </a:prstGeom>
          <a:solidFill>
            <a:srgbClr val="FFD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6"/>
            </p:custDataLst>
          </p:nvPr>
        </p:nvSpPr>
        <p:spPr>
          <a:xfrm>
            <a:off x="1791970" y="4923790"/>
            <a:ext cx="287655" cy="297180"/>
          </a:xfrm>
          <a:prstGeom prst="ellipse">
            <a:avLst/>
          </a:prstGeom>
          <a:solidFill>
            <a:srgbClr val="FFD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2441382" y="156478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ym typeface="+mn-ea"/>
              </a:rPr>
              <a:t>	Online Data Processing </a:t>
            </a:r>
            <a:endParaRPr lang="en-US" altLang="zh-CN" sz="4000" dirty="0">
              <a:cs typeface="Arial Black" panose="020B0A04020102020204" charset="0"/>
              <a:sym typeface="+mn-ea"/>
            </a:endParaRPr>
          </a:p>
        </p:txBody>
      </p:sp>
      <p:sp>
        <p:nvSpPr>
          <p:cNvPr id="7" name="内容占位符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04800" y="1270541"/>
            <a:ext cx="10972800" cy="484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400" b="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CN" altLang="en-US" sz="3330" dirty="0"/>
          </a:p>
        </p:txBody>
      </p:sp>
      <p:grpSp>
        <p:nvGrpSpPr>
          <p:cNvPr id="14" name="组合 13"/>
          <p:cNvGrpSpPr/>
          <p:nvPr/>
        </p:nvGrpSpPr>
        <p:grpSpPr>
          <a:xfrm>
            <a:off x="6973562" y="1254397"/>
            <a:ext cx="4499986" cy="3699622"/>
            <a:chOff x="7451241" y="1660059"/>
            <a:chExt cx="4499986" cy="3699622"/>
          </a:xfrm>
        </p:grpSpPr>
        <p:grpSp>
          <p:nvGrpSpPr>
            <p:cNvPr id="15" name="组合 14"/>
            <p:cNvGrpSpPr/>
            <p:nvPr/>
          </p:nvGrpSpPr>
          <p:grpSpPr>
            <a:xfrm>
              <a:off x="7451241" y="1660059"/>
              <a:ext cx="4499986" cy="3699622"/>
              <a:chOff x="7118737" y="2535787"/>
              <a:chExt cx="4499986" cy="3699622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7118737" y="2535787"/>
                <a:ext cx="4499986" cy="3699622"/>
                <a:chOff x="329556" y="1843680"/>
                <a:chExt cx="4499986" cy="3699622"/>
              </a:xfrm>
            </p:grpSpPr>
            <p:sp>
              <p:nvSpPr>
                <p:cNvPr id="17" name="圆角矩形 3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329556" y="1843680"/>
                  <a:ext cx="4463604" cy="2993467"/>
                </a:xfrm>
                <a:prstGeom prst="roundRect">
                  <a:avLst>
                    <a:gd name="adj" fmla="val 7277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prstDash val="sysDash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>
                    <a:ln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</a:ln>
                  </a:endParaRPr>
                </a:p>
              </p:txBody>
            </p:sp>
            <p:sp>
              <p:nvSpPr>
                <p:cNvPr id="18" name="矩形 17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2561358" y="2266198"/>
                  <a:ext cx="1246566" cy="542048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rgbClr val="4D8AD3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矩形 18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2689113" y="2165234"/>
                  <a:ext cx="1246566" cy="542048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rgbClr val="4D8AD3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" name="矩形 19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2823780" y="2047051"/>
                  <a:ext cx="1246566" cy="542048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rgbClr val="4D8AD3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1400" b="1" dirty="0">
                      <a:solidFill>
                        <a:schemeClr val="tx1"/>
                      </a:solidFill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D</a:t>
                  </a:r>
                  <a:r>
                    <a:rPr lang="en-US" altLang="zh-CN" sz="1400" dirty="0">
                      <a:solidFill>
                        <a:schemeClr val="tx1"/>
                      </a:solidFill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ata </a:t>
                  </a:r>
                  <a:r>
                    <a:rPr lang="en-US" altLang="zh-CN" sz="1400" b="1" dirty="0">
                      <a:solidFill>
                        <a:schemeClr val="tx1"/>
                      </a:solidFill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A</a:t>
                  </a:r>
                  <a:r>
                    <a:rPr lang="en-US" altLang="zh-CN" sz="1400" dirty="0">
                      <a:solidFill>
                        <a:schemeClr val="tx1"/>
                      </a:solidFill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ssemblers</a:t>
                  </a:r>
                  <a:endParaRPr lang="zh-CN" altLang="en-US" sz="1400" dirty="0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</a:endParaRPr>
                </a:p>
              </p:txBody>
            </p:sp>
            <p:sp>
              <p:nvSpPr>
                <p:cNvPr id="21" name="矩形 20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2424370" y="3070564"/>
                  <a:ext cx="1562116" cy="641354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矩形 21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2542670" y="3115624"/>
                  <a:ext cx="1594803" cy="66382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1400" b="1" dirty="0">
                      <a:solidFill>
                        <a:schemeClr val="tx1"/>
                      </a:solidFill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D</a:t>
                  </a:r>
                  <a:r>
                    <a:rPr lang="en-US" altLang="zh-CN" sz="1400" dirty="0">
                      <a:solidFill>
                        <a:schemeClr val="tx1"/>
                      </a:solidFill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ata</a:t>
                  </a:r>
                  <a:r>
                    <a:rPr lang="en-US" altLang="zh-CN" sz="1400" b="1" dirty="0">
                      <a:solidFill>
                        <a:schemeClr val="tx1"/>
                      </a:solidFill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 P</a:t>
                  </a:r>
                  <a:r>
                    <a:rPr lang="en-US" altLang="zh-CN" sz="1400" dirty="0">
                      <a:solidFill>
                        <a:schemeClr val="tx1"/>
                      </a:solidFill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rocessers (</a:t>
                  </a:r>
                  <a:r>
                    <a:rPr lang="en-US" altLang="zh-CN" sz="1400" b="1" dirty="0">
                      <a:solidFill>
                        <a:schemeClr val="tx1"/>
                      </a:solidFill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F</a:t>
                  </a:r>
                  <a:r>
                    <a:rPr lang="en-US" altLang="zh-CN" sz="1400" dirty="0">
                      <a:solidFill>
                        <a:schemeClr val="tx1"/>
                      </a:solidFill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arm)</a:t>
                  </a:r>
                  <a:endParaRPr lang="zh-CN" altLang="en-US" sz="1400" dirty="0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</a:endParaRPr>
                </a:p>
              </p:txBody>
            </p:sp>
            <p:sp>
              <p:nvSpPr>
                <p:cNvPr id="23" name="圆柱形 27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2658627" y="5240609"/>
                  <a:ext cx="1047207" cy="302693"/>
                </a:xfrm>
                <a:prstGeom prst="can">
                  <a:avLst>
                    <a:gd name="adj" fmla="val 49565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1200" dirty="0">
                      <a:solidFill>
                        <a:schemeClr val="tx1"/>
                      </a:solidFill>
                    </a:rPr>
                    <a:t>Storage</a:t>
                  </a:r>
                </a:p>
              </p:txBody>
            </p:sp>
            <p:cxnSp>
              <p:nvCxnSpPr>
                <p:cNvPr id="24" name="直接连接符 23"/>
                <p:cNvCxnSpPr>
                  <a:endCxn id="23" idx="1"/>
                </p:cNvCxnSpPr>
                <p:nvPr>
                  <p:custDataLst>
                    <p:tags r:id="rId19"/>
                  </p:custDataLst>
                </p:nvPr>
              </p:nvCxnSpPr>
              <p:spPr>
                <a:xfrm>
                  <a:off x="3182231" y="4730172"/>
                  <a:ext cx="0" cy="510437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65"/>
                <p:cNvSpPr txBox="1"/>
                <p:nvPr>
                  <p:custDataLst>
                    <p:tags r:id="rId20"/>
                  </p:custDataLst>
                </p:nvPr>
              </p:nvSpPr>
              <p:spPr>
                <a:xfrm>
                  <a:off x="503447" y="4500631"/>
                  <a:ext cx="17309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Data Processing</a:t>
                  </a:r>
                  <a:endParaRPr lang="zh-CN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矩形 25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2496228" y="4208498"/>
                  <a:ext cx="1601989" cy="42159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1400" b="1" dirty="0">
                      <a:solidFill>
                        <a:schemeClr val="tx1"/>
                      </a:solidFill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D</a:t>
                  </a:r>
                  <a:r>
                    <a:rPr lang="en-US" altLang="zh-CN" sz="1400" dirty="0">
                      <a:solidFill>
                        <a:schemeClr val="tx1"/>
                      </a:solidFill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ata </a:t>
                  </a:r>
                  <a:r>
                    <a:rPr lang="en-US" altLang="zh-CN" sz="1400" b="1" dirty="0">
                      <a:solidFill>
                        <a:schemeClr val="tx1"/>
                      </a:solidFill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S</a:t>
                  </a:r>
                  <a:r>
                    <a:rPr lang="en-US" altLang="zh-CN" sz="1400" dirty="0">
                      <a:solidFill>
                        <a:schemeClr val="tx1"/>
                      </a:solidFill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torages</a:t>
                  </a:r>
                  <a:endParaRPr lang="zh-CN" altLang="en-US" sz="1400" dirty="0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</a:endParaRPr>
                </a:p>
              </p:txBody>
            </p:sp>
            <p:cxnSp>
              <p:nvCxnSpPr>
                <p:cNvPr id="27" name="直接箭头连接符 26"/>
                <p:cNvCxnSpPr/>
                <p:nvPr>
                  <p:custDataLst>
                    <p:tags r:id="rId22"/>
                  </p:custDataLst>
                </p:nvPr>
              </p:nvCxnSpPr>
              <p:spPr>
                <a:xfrm flipV="1">
                  <a:off x="1773337" y="3653580"/>
                  <a:ext cx="488681" cy="139250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prstDash val="solid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矩形 27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559628" y="2033323"/>
                  <a:ext cx="948297" cy="832929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1400" b="1" dirty="0">
                      <a:solidFill>
                        <a:schemeClr val="tx1"/>
                      </a:solidFill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D</a:t>
                  </a:r>
                  <a:r>
                    <a:rPr lang="en-US" altLang="zh-CN" sz="1400" dirty="0">
                      <a:solidFill>
                        <a:schemeClr val="tx1"/>
                      </a:solidFill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ata </a:t>
                  </a:r>
                  <a:r>
                    <a:rPr lang="en-US" altLang="zh-CN" sz="1400" b="1" dirty="0">
                      <a:solidFill>
                        <a:schemeClr val="tx1"/>
                      </a:solidFill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F</a:t>
                  </a:r>
                  <a:r>
                    <a:rPr lang="en-US" altLang="zh-CN" sz="1400" dirty="0">
                      <a:solidFill>
                        <a:schemeClr val="tx1"/>
                      </a:solidFill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low</a:t>
                  </a:r>
                </a:p>
                <a:p>
                  <a:pPr algn="ctr"/>
                  <a:r>
                    <a:rPr lang="en-US" altLang="zh-CN" sz="1400" b="1" dirty="0">
                      <a:solidFill>
                        <a:schemeClr val="tx1"/>
                      </a:solidFill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M</a:t>
                  </a:r>
                  <a:r>
                    <a:rPr lang="en-US" altLang="zh-CN" sz="1400" dirty="0">
                      <a:solidFill>
                        <a:schemeClr val="tx1"/>
                      </a:solidFill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anager</a:t>
                  </a:r>
                </a:p>
              </p:txBody>
            </p:sp>
            <p:sp>
              <p:nvSpPr>
                <p:cNvPr id="29" name="TextBox 111"/>
                <p:cNvSpPr txBox="1"/>
                <p:nvPr>
                  <p:custDataLst>
                    <p:tags r:id="rId24"/>
                  </p:custDataLst>
                </p:nvPr>
              </p:nvSpPr>
              <p:spPr>
                <a:xfrm>
                  <a:off x="1483213" y="2275047"/>
                  <a:ext cx="111991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200" dirty="0"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 Assigned DP</a:t>
                  </a:r>
                  <a:endParaRPr lang="zh-CN" altLang="en-US" sz="1200" dirty="0">
                    <a:latin typeface="Calibri" panose="020F0502020204030204" charset="0"/>
                    <a:cs typeface="Calibri" panose="020F0502020204030204" charset="0"/>
                  </a:endParaRPr>
                </a:p>
              </p:txBody>
            </p:sp>
            <p:cxnSp>
              <p:nvCxnSpPr>
                <p:cNvPr id="30" name="直接连接符 29"/>
                <p:cNvCxnSpPr/>
                <p:nvPr>
                  <p:custDataLst>
                    <p:tags r:id="rId25"/>
                  </p:custDataLst>
                </p:nvPr>
              </p:nvCxnSpPr>
              <p:spPr>
                <a:xfrm>
                  <a:off x="486687" y="5187463"/>
                  <a:ext cx="441857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箭头连接符 30"/>
                <p:cNvCxnSpPr/>
                <p:nvPr>
                  <p:custDataLst>
                    <p:tags r:id="rId26"/>
                  </p:custDataLst>
                </p:nvPr>
              </p:nvCxnSpPr>
              <p:spPr>
                <a:xfrm>
                  <a:off x="486687" y="5387178"/>
                  <a:ext cx="441857" cy="0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prstDash val="solid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文本框 31"/>
                <p:cNvSpPr txBox="1"/>
                <p:nvPr>
                  <p:custDataLst>
                    <p:tags r:id="rId27"/>
                  </p:custDataLst>
                </p:nvPr>
              </p:nvSpPr>
              <p:spPr>
                <a:xfrm flipH="1">
                  <a:off x="1092521" y="5002986"/>
                  <a:ext cx="71925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data</a:t>
                  </a:r>
                  <a:endParaRPr lang="zh-CN" altLang="en-US" sz="1400" dirty="0">
                    <a:latin typeface="Calibri" panose="020F0502020204030204" charset="0"/>
                    <a:cs typeface="Calibri" panose="020F0502020204030204" charset="0"/>
                  </a:endParaRPr>
                </a:p>
              </p:txBody>
            </p:sp>
            <p:sp>
              <p:nvSpPr>
                <p:cNvPr id="33" name="文本框 32"/>
                <p:cNvSpPr txBox="1"/>
                <p:nvPr>
                  <p:custDataLst>
                    <p:tags r:id="rId28"/>
                  </p:custDataLst>
                </p:nvPr>
              </p:nvSpPr>
              <p:spPr>
                <a:xfrm flipH="1">
                  <a:off x="1095180" y="5235525"/>
                  <a:ext cx="94799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message</a:t>
                  </a:r>
                  <a:endParaRPr lang="zh-CN" altLang="en-US" sz="1400" dirty="0">
                    <a:latin typeface="Calibri" panose="020F0502020204030204" charset="0"/>
                    <a:cs typeface="Calibri" panose="020F0502020204030204" charset="0"/>
                  </a:endParaRPr>
                </a:p>
              </p:txBody>
            </p:sp>
            <p:cxnSp>
              <p:nvCxnSpPr>
                <p:cNvPr id="34" name="直接箭头连接符 33"/>
                <p:cNvCxnSpPr/>
                <p:nvPr>
                  <p:custDataLst>
                    <p:tags r:id="rId29"/>
                  </p:custDataLst>
                </p:nvPr>
              </p:nvCxnSpPr>
              <p:spPr>
                <a:xfrm flipV="1">
                  <a:off x="1630017" y="2549984"/>
                  <a:ext cx="832115" cy="39115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prstDash val="solid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Box 111"/>
                <p:cNvSpPr txBox="1"/>
                <p:nvPr>
                  <p:custDataLst>
                    <p:tags r:id="rId30"/>
                  </p:custDataLst>
                </p:nvPr>
              </p:nvSpPr>
              <p:spPr>
                <a:xfrm>
                  <a:off x="3421918" y="2783751"/>
                  <a:ext cx="14076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200" dirty="0"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Full channel data</a:t>
                  </a:r>
                  <a:endParaRPr lang="zh-CN" altLang="en-US" sz="1200" dirty="0">
                    <a:latin typeface="Calibri" panose="020F0502020204030204" charset="0"/>
                    <a:cs typeface="Calibri" panose="020F0502020204030204" charset="0"/>
                  </a:endParaRPr>
                </a:p>
              </p:txBody>
            </p:sp>
            <p:cxnSp>
              <p:nvCxnSpPr>
                <p:cNvPr id="36" name="直接箭头连接符 35"/>
                <p:cNvCxnSpPr/>
                <p:nvPr>
                  <p:custDataLst>
                    <p:tags r:id="rId31"/>
                  </p:custDataLst>
                </p:nvPr>
              </p:nvCxnSpPr>
              <p:spPr>
                <a:xfrm flipH="1">
                  <a:off x="1746394" y="3322078"/>
                  <a:ext cx="573616" cy="114473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prstDash val="solid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8"/>
                <p:cNvSpPr txBox="1"/>
                <p:nvPr>
                  <p:custDataLst>
                    <p:tags r:id="rId32"/>
                  </p:custDataLst>
                </p:nvPr>
              </p:nvSpPr>
              <p:spPr>
                <a:xfrm>
                  <a:off x="1746394" y="3777382"/>
                  <a:ext cx="10773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200" dirty="0"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Event type</a:t>
                  </a:r>
                </a:p>
              </p:txBody>
            </p:sp>
            <p:sp>
              <p:nvSpPr>
                <p:cNvPr id="38" name="TextBox 38"/>
                <p:cNvSpPr txBox="1"/>
                <p:nvPr>
                  <p:custDataLst>
                    <p:tags r:id="rId33"/>
                  </p:custDataLst>
                </p:nvPr>
              </p:nvSpPr>
              <p:spPr>
                <a:xfrm>
                  <a:off x="3339690" y="3854440"/>
                  <a:ext cx="148985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200" dirty="0"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rPr>
                    <a:t>Compressed data</a:t>
                  </a:r>
                </a:p>
              </p:txBody>
            </p:sp>
          </p:grpSp>
          <p:cxnSp>
            <p:nvCxnSpPr>
              <p:cNvPr id="39" name="直接连接符 38"/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10175906" y="3272572"/>
                <a:ext cx="0" cy="399830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>
                <p:custDataLst>
                  <p:tags r:id="rId11"/>
                </p:custDataLst>
              </p:nvPr>
            </p:nvCxnSpPr>
            <p:spPr>
              <a:xfrm>
                <a:off x="9954312" y="4561297"/>
                <a:ext cx="6363" cy="271334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矩形 40"/>
            <p:cNvSpPr/>
            <p:nvPr>
              <p:custDataLst>
                <p:tags r:id="rId6"/>
              </p:custDataLst>
            </p:nvPr>
          </p:nvSpPr>
          <p:spPr>
            <a:xfrm>
              <a:off x="7526027" y="2929618"/>
              <a:ext cx="1184601" cy="143972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>
              <p:custDataLst>
                <p:tags r:id="rId7"/>
              </p:custDataLst>
            </p:nvPr>
          </p:nvSpPr>
          <p:spPr>
            <a:xfrm>
              <a:off x="7577409" y="3495517"/>
              <a:ext cx="1070447" cy="331887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57000"/>
              </a:schemeClr>
            </a:solidFill>
            <a:ln>
              <a:solidFill>
                <a:schemeClr val="accent4">
                  <a:shade val="50000"/>
                  <a:alpha val="46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tx1"/>
                  </a:solidFill>
                </a:rPr>
                <a:t>Data Compression</a:t>
              </a:r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3" name="矩形 42"/>
            <p:cNvSpPr/>
            <p:nvPr>
              <p:custDataLst>
                <p:tags r:id="rId8"/>
              </p:custDataLst>
            </p:nvPr>
          </p:nvSpPr>
          <p:spPr>
            <a:xfrm>
              <a:off x="7570158" y="3050110"/>
              <a:ext cx="1077698" cy="366620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57000"/>
              </a:schemeClr>
            </a:solidFill>
            <a:ln>
              <a:solidFill>
                <a:schemeClr val="accent4">
                  <a:shade val="50000"/>
                  <a:alpha val="46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tx1"/>
                  </a:solidFill>
                </a:rPr>
                <a:t>Software Trigger</a:t>
              </a:r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4" name="矩形 43"/>
            <p:cNvSpPr/>
            <p:nvPr>
              <p:custDataLst>
                <p:tags r:id="rId9"/>
              </p:custDataLst>
            </p:nvPr>
          </p:nvSpPr>
          <p:spPr>
            <a:xfrm>
              <a:off x="7572885" y="3926716"/>
              <a:ext cx="1079281" cy="331888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57000"/>
              </a:schemeClr>
            </a:solidFill>
            <a:ln>
              <a:solidFill>
                <a:schemeClr val="accent4">
                  <a:shade val="50000"/>
                  <a:alpha val="46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tx1"/>
                  </a:solidFill>
                </a:rPr>
                <a:t>Online  event classification</a:t>
              </a:r>
              <a:endParaRPr lang="zh-CN" alt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文本框 44"/>
          <p:cNvSpPr txBox="1"/>
          <p:nvPr>
            <p:custDataLst>
              <p:tags r:id="rId2"/>
            </p:custDataLst>
          </p:nvPr>
        </p:nvSpPr>
        <p:spPr>
          <a:xfrm>
            <a:off x="972493" y="5442961"/>
            <a:ext cx="1015253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</a:rPr>
              <a:t>Provides high-performance real-time online data processing interfaces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Split the data stream based on timestamps – parallel processing</a:t>
            </a:r>
          </a:p>
        </p:txBody>
      </p:sp>
      <p:sp>
        <p:nvSpPr>
          <p:cNvPr id="46" name="内容占位符 45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41796" y="3279907"/>
            <a:ext cx="6364732" cy="1996177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2400" b="1">
                <a:solidFill>
                  <a:srgbClr val="7030A0"/>
                </a:solidFill>
              </a:rPr>
              <a:t>Parallel online </a:t>
            </a:r>
            <a:r>
              <a:rPr lang="en-US" altLang="zh-CN" sz="2400" b="1" dirty="0">
                <a:solidFill>
                  <a:srgbClr val="7030A0"/>
                </a:solidFill>
              </a:rPr>
              <a:t>processing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altLang="zh-CN" sz="2000" dirty="0"/>
              <a:t>Interface provided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altLang="zh-CN" sz="2000" dirty="0"/>
              <a:t>Customized processing can be integrated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altLang="zh-CN" sz="2000" dirty="0"/>
              <a:t>Algorithm can be provided by different experts</a:t>
            </a:r>
          </a:p>
        </p:txBody>
      </p:sp>
      <p:graphicFrame>
        <p:nvGraphicFramePr>
          <p:cNvPr id="47" name="表格 9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423403" y="1438067"/>
          <a:ext cx="6074317" cy="138176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028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1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5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DAQ input rate</a:t>
                      </a:r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DAQ output goal</a:t>
                      </a:r>
                    </a:p>
                    <a:p>
                      <a:r>
                        <a:rPr lang="en-US" altLang="zh-CN" dirty="0"/>
                        <a:t>(limited by network)</a:t>
                      </a:r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JUNO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400 Gbps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500 Mbps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TAO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 Gbps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&lt;100Mbps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椭圆 49"/>
          <p:cNvSpPr/>
          <p:nvPr>
            <p:custDataLst>
              <p:tags r:id="rId5"/>
            </p:custDataLst>
          </p:nvPr>
        </p:nvSpPr>
        <p:spPr>
          <a:xfrm>
            <a:off x="6867063" y="2218963"/>
            <a:ext cx="1617484" cy="23038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B6E2-50A2-4033-AAE4-275245AAA5F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2441382" y="156478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ym typeface="+mn-ea"/>
              </a:rPr>
              <a:t>	     Online Software</a:t>
            </a:r>
            <a:endParaRPr lang="en-US" altLang="zh-CN" sz="4000" dirty="0">
              <a:cs typeface="Arial Black" panose="020B0A04020102020204" charset="0"/>
              <a:sym typeface="+mn-ea"/>
            </a:endParaRPr>
          </a:p>
        </p:txBody>
      </p:sp>
      <p:sp>
        <p:nvSpPr>
          <p:cNvPr id="20" name="内容占位符 6"/>
          <p:cNvSpPr txBox="1"/>
          <p:nvPr>
            <p:custDataLst>
              <p:tags r:id="rId1"/>
            </p:custDataLst>
          </p:nvPr>
        </p:nvSpPr>
        <p:spPr>
          <a:xfrm>
            <a:off x="1728637" y="1239176"/>
            <a:ext cx="8734666" cy="7376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Online Software: provide various interface and services</a:t>
            </a:r>
            <a:endParaRPr lang="en-US" altLang="zh-CN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sz="1800" b="1" dirty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</a:pPr>
            <a:endParaRPr lang="en-US" altLang="zh-CN" sz="1800" b="1" dirty="0">
              <a:solidFill>
                <a:srgbClr val="FF0000"/>
              </a:solidFill>
            </a:endParaRPr>
          </a:p>
        </p:txBody>
      </p:sp>
      <p:graphicFrame>
        <p:nvGraphicFramePr>
          <p:cNvPr id="37" name="表格 1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728757" y="2046345"/>
          <a:ext cx="8734666" cy="2799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6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4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44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25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619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3013">
                <a:tc rowSpan="4">
                  <a:txBody>
                    <a:bodyPr/>
                    <a:lstStyle/>
                    <a:p>
                      <a:pPr algn="ctr"/>
                      <a:endParaRPr lang="en-US" altLang="zh-CN" sz="19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19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zh-CN" sz="1900" dirty="0">
                          <a:solidFill>
                            <a:schemeClr val="tx1"/>
                          </a:solidFill>
                        </a:rPr>
                        <a:t>Online</a:t>
                      </a:r>
                    </a:p>
                    <a:p>
                      <a:pPr algn="ctr"/>
                      <a:r>
                        <a:rPr lang="en-US" altLang="zh-CN" sz="1900" dirty="0">
                          <a:solidFill>
                            <a:schemeClr val="tx1"/>
                          </a:solidFill>
                        </a:rPr>
                        <a:t>Software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89659" marR="89659" marT="44830" marB="448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HTTP Interface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89659" marR="89659" marT="44830" marB="448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56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Online </a:t>
                      </a:r>
                    </a:p>
                    <a:p>
                      <a:pPr algn="ctr"/>
                      <a:r>
                        <a:rPr lang="en-US" altLang="zh-CN" sz="1600" b="1" dirty="0"/>
                        <a:t>Service</a:t>
                      </a:r>
                    </a:p>
                  </a:txBody>
                  <a:tcPr marL="78011" marR="78011" marT="39005" marB="390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Configuration</a:t>
                      </a:r>
                    </a:p>
                    <a:p>
                      <a:pPr algn="ctr"/>
                      <a:r>
                        <a:rPr lang="en-US" altLang="zh-CN" sz="1600" b="1" dirty="0"/>
                        <a:t>Service</a:t>
                      </a:r>
                    </a:p>
                  </a:txBody>
                  <a:tcPr marL="78011" marR="78011" marT="39005" marB="390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Run Control</a:t>
                      </a:r>
                    </a:p>
                    <a:p>
                      <a:pPr algn="ctr"/>
                      <a:r>
                        <a:rPr lang="en-US" altLang="zh-CN" sz="1600" b="1" dirty="0"/>
                        <a:t>Service</a:t>
                      </a:r>
                    </a:p>
                  </a:txBody>
                  <a:tcPr marL="78011" marR="78011" marT="39005" marB="390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Message</a:t>
                      </a:r>
                    </a:p>
                    <a:p>
                      <a:pPr algn="ctr"/>
                      <a:r>
                        <a:rPr lang="en-US" altLang="zh-CN" sz="1600" b="1" dirty="0"/>
                        <a:t>Service</a:t>
                      </a:r>
                    </a:p>
                  </a:txBody>
                  <a:tcPr marL="78011" marR="78011" marT="39005" marB="390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Process Management Service</a:t>
                      </a:r>
                    </a:p>
                  </a:txBody>
                  <a:tcPr marL="78011" marR="78011" marT="39005" marB="390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9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zh-CN" sz="2000" b="1" dirty="0"/>
                        <a:t>Message Brokers</a:t>
                      </a:r>
                      <a:endParaRPr lang="zh-CN" altLang="en-US" sz="2000" b="1" dirty="0"/>
                    </a:p>
                  </a:txBody>
                  <a:tcPr marL="89659" marR="89659" marT="44830" marB="448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56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Client </a:t>
                      </a:r>
                    </a:p>
                    <a:p>
                      <a:pPr algn="ctr"/>
                      <a:r>
                        <a:rPr lang="en-US" altLang="zh-CN" sz="1600" b="1" dirty="0"/>
                        <a:t>Interface</a:t>
                      </a:r>
                      <a:endParaRPr lang="zh-CN" altLang="en-US" sz="1600" b="1" dirty="0"/>
                    </a:p>
                  </a:txBody>
                  <a:tcPr marL="78011" marR="78011" marT="39005" marB="390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Configuration</a:t>
                      </a:r>
                    </a:p>
                    <a:p>
                      <a:pPr algn="ctr"/>
                      <a:r>
                        <a:rPr lang="en-US" altLang="zh-CN" sz="1600" b="1" dirty="0"/>
                        <a:t>Interface</a:t>
                      </a:r>
                      <a:endParaRPr lang="zh-CN" altLang="en-US" sz="1600" b="1" dirty="0"/>
                    </a:p>
                  </a:txBody>
                  <a:tcPr marL="78011" marR="78011" marT="39005" marB="390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Run Control</a:t>
                      </a:r>
                    </a:p>
                    <a:p>
                      <a:pPr algn="ctr"/>
                      <a:r>
                        <a:rPr lang="en-US" altLang="zh-CN" sz="1600" b="1" dirty="0"/>
                        <a:t>Interface</a:t>
                      </a:r>
                      <a:endParaRPr lang="zh-CN" altLang="en-US" sz="1600" b="1" dirty="0"/>
                    </a:p>
                  </a:txBody>
                  <a:tcPr marL="78011" marR="78011" marT="39005" marB="390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Message</a:t>
                      </a:r>
                    </a:p>
                    <a:p>
                      <a:pPr algn="ctr"/>
                      <a:r>
                        <a:rPr lang="en-US" altLang="zh-CN" sz="1600" b="1" dirty="0"/>
                        <a:t>Interface</a:t>
                      </a:r>
                      <a:endParaRPr lang="zh-CN" altLang="en-US" sz="1600" b="1" dirty="0"/>
                    </a:p>
                  </a:txBody>
                  <a:tcPr marL="78011" marR="78011" marT="39005" marB="390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Process</a:t>
                      </a:r>
                      <a:r>
                        <a:rPr lang="zh-CN" altLang="en-US" sz="1600" b="1" dirty="0"/>
                        <a:t> </a:t>
                      </a:r>
                      <a:r>
                        <a:rPr lang="en-US" altLang="zh-CN" sz="1600" b="1" dirty="0"/>
                        <a:t>Management</a:t>
                      </a:r>
                    </a:p>
                    <a:p>
                      <a:pPr algn="ctr"/>
                      <a:r>
                        <a:rPr lang="en-US" altLang="zh-CN" sz="1600" b="1" dirty="0"/>
                        <a:t>Interface</a:t>
                      </a:r>
                      <a:endParaRPr lang="zh-CN" altLang="en-US" sz="1600" b="1" dirty="0"/>
                    </a:p>
                  </a:txBody>
                  <a:tcPr marL="78011" marR="78011" marT="39005" marB="390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013">
                <a:tc gridSpan="6">
                  <a:txBody>
                    <a:bodyPr/>
                    <a:lstStyle/>
                    <a:p>
                      <a:pPr algn="ctr"/>
                      <a:r>
                        <a:rPr lang="en-US" altLang="zh-CN" sz="1900" b="1" dirty="0"/>
                        <a:t>                    </a:t>
                      </a:r>
                      <a:r>
                        <a:rPr lang="en-US" altLang="zh-CN" sz="2000" b="1" dirty="0"/>
                        <a:t>Data Flow Software</a:t>
                      </a:r>
                      <a:endParaRPr lang="zh-CN" altLang="en-US" sz="1900" b="1" dirty="0"/>
                    </a:p>
                  </a:txBody>
                  <a:tcPr marL="89659" marR="89659" marT="44830" marB="448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3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773207" y="4916805"/>
            <a:ext cx="8645525" cy="14287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Redis based services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Run in k8s managed containers.</a:t>
            </a:r>
          </a:p>
          <a:p>
            <a:pPr marL="34290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Web based GUI </a:t>
            </a:r>
          </a:p>
          <a:p>
            <a:pPr marL="34290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Detection tool for exception diagnosis</a:t>
            </a:r>
            <a:endParaRPr lang="en-US" altLang="zh-CN" sz="1800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98140" y="6389371"/>
            <a:ext cx="2844800" cy="365125"/>
          </a:xfrm>
        </p:spPr>
        <p:txBody>
          <a:bodyPr/>
          <a:lstStyle/>
          <a:p>
            <a:fld id="{94C79FA1-0E8B-4F9D-A717-B21E0C8F682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2132330" y="156210"/>
            <a:ext cx="11072495" cy="725170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ym typeface="Verdana" panose="020B0604030504040204" pitchFamily="34" charset="0"/>
              </a:rPr>
              <a:t>Online Monitoring System Design</a:t>
            </a:r>
            <a:endParaRPr lang="en-US" altLang="zh-CN" sz="4000" dirty="0">
              <a:cs typeface="Arial Black" panose="020B0A04020102020204" charset="0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92480" y="5953125"/>
            <a:ext cx="11266170" cy="5429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cs typeface="+mn-lt"/>
                <a:sym typeface="+mn-ea"/>
              </a:rPr>
              <a:t>MVC based: modular design - </a:t>
            </a:r>
            <a:r>
              <a:rPr lang="en-US" altLang="zh-CN" sz="2400" dirty="0">
                <a:solidFill>
                  <a:srgbClr val="FF0000"/>
                </a:solidFill>
                <a:effectLst/>
                <a:cs typeface="+mn-lt"/>
                <a:sym typeface="+mn-ea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effectLst/>
                <a:cs typeface="+mn-lt"/>
                <a:sym typeface="+mn-ea"/>
              </a:rPr>
              <a:t>low coupling, reusable, easy to deploy and upgrade</a:t>
            </a:r>
            <a:endParaRPr lang="en-US" altLang="zh-CN" sz="2400" b="1" dirty="0">
              <a:solidFill>
                <a:srgbClr val="FF0000"/>
              </a:solidFill>
              <a:cs typeface="+mn-lt"/>
            </a:endParaRPr>
          </a:p>
          <a:p>
            <a:endParaRPr lang="en-US" altLang="zh-CN" sz="2400" b="1" dirty="0">
              <a:solidFill>
                <a:srgbClr val="FF0000"/>
              </a:solidFill>
              <a:cs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7" y="1259307"/>
            <a:ext cx="12130146" cy="450352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4CDFD-F614-4575-B582-B31CA7C8235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1977391" y="156210"/>
            <a:ext cx="9045744" cy="725170"/>
          </a:xfrm>
        </p:spPr>
        <p:txBody>
          <a:bodyPr>
            <a:normAutofit fontScale="90000"/>
          </a:bodyPr>
          <a:lstStyle/>
          <a:p>
            <a:r>
              <a:rPr lang="en-US" altLang="zh-CN" sz="4000" dirty="0">
                <a:sym typeface="Verdana" panose="020B0604030504040204" pitchFamily="34" charset="0"/>
              </a:rPr>
              <a:t>Online Monitoring for Data Quality</a:t>
            </a:r>
            <a:endParaRPr lang="en-US" altLang="zh-CN" sz="4000" dirty="0">
              <a:cs typeface="Arial Black" panose="020B0A04020102020204" charset="0"/>
              <a:sym typeface="+mn-ea"/>
            </a:endParaRPr>
          </a:p>
        </p:txBody>
      </p:sp>
      <p:sp>
        <p:nvSpPr>
          <p:cNvPr id="7" name="内容占位符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04800" y="1270541"/>
            <a:ext cx="10972800" cy="484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400" b="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CN" altLang="en-US" sz="3330" dirty="0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6292535" y="6035733"/>
            <a:ext cx="5766137" cy="460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CN" altLang="en-US" sz="2400" dirty="0"/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78" y="2608953"/>
            <a:ext cx="6218259" cy="154422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487242" y="4335022"/>
            <a:ext cx="5477764" cy="249142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8"/>
          <a:srcRect l="15244" t="8259" r="3198" b="42533"/>
          <a:stretch>
            <a:fillRect/>
          </a:stretch>
        </p:blipFill>
        <p:spPr>
          <a:xfrm>
            <a:off x="180715" y="4895443"/>
            <a:ext cx="6168916" cy="18009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50049" y="2087971"/>
            <a:ext cx="4539080" cy="2706911"/>
          </a:xfrm>
          <a:prstGeom prst="rect">
            <a:avLst/>
          </a:prstGeom>
        </p:spPr>
      </p:pic>
      <p:sp>
        <p:nvSpPr>
          <p:cNvPr id="32" name="文本框 31"/>
          <p:cNvSpPr txBox="1"/>
          <p:nvPr>
            <p:custDataLst>
              <p:tags r:id="rId7"/>
            </p:custDataLst>
          </p:nvPr>
        </p:nvSpPr>
        <p:spPr>
          <a:xfrm>
            <a:off x="311936" y="2069220"/>
            <a:ext cx="1332454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ADC SPE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8"/>
            </p:custDataLst>
          </p:nvPr>
        </p:nvSpPr>
        <p:spPr>
          <a:xfrm>
            <a:off x="145173" y="4813639"/>
            <a:ext cx="1620663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ADC MEAN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D15DB3A5-7C94-46DA-A631-47E0E36AA83B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21" name="文本框 20"/>
          <p:cNvSpPr txBox="1"/>
          <p:nvPr>
            <p:custDataLst>
              <p:tags r:id="rId10"/>
            </p:custDataLst>
          </p:nvPr>
        </p:nvSpPr>
        <p:spPr>
          <a:xfrm>
            <a:off x="6349631" y="4153177"/>
            <a:ext cx="1725545" cy="40011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Trigger  Rate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half" idx="1"/>
            <p:custDataLst>
              <p:tags r:id="rId11"/>
            </p:custDataLst>
          </p:nvPr>
        </p:nvSpPr>
        <p:spPr>
          <a:xfrm>
            <a:off x="750049" y="941598"/>
            <a:ext cx="5569897" cy="1087480"/>
          </a:xfr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ROOT &amp; JSROOT</a:t>
            </a:r>
          </a:p>
          <a:p>
            <a:pPr lvl="1"/>
            <a:r>
              <a:rPr lang="en-US" altLang="zh-CN" sz="1800" dirty="0">
                <a:solidFill>
                  <a:schemeClr val="tx1"/>
                </a:solidFill>
              </a:rPr>
              <a:t>Visualization and data analysis tool </a:t>
            </a:r>
          </a:p>
          <a:p>
            <a:pPr lvl="1"/>
            <a:r>
              <a:rPr lang="en-US" altLang="zh-CN" sz="1800" i="0" dirty="0">
                <a:solidFill>
                  <a:schemeClr val="tx1"/>
                </a:solidFill>
                <a:highlight>
                  <a:srgbClr val="FFFF00"/>
                </a:highlight>
              </a:rPr>
              <a:t>Expert user friendly</a:t>
            </a:r>
          </a:p>
        </p:txBody>
      </p:sp>
      <p:sp>
        <p:nvSpPr>
          <p:cNvPr id="33" name="文本框 32"/>
          <p:cNvSpPr txBox="1"/>
          <p:nvPr>
            <p:custDataLst>
              <p:tags r:id="rId12"/>
            </p:custDataLst>
          </p:nvPr>
        </p:nvSpPr>
        <p:spPr>
          <a:xfrm>
            <a:off x="6349631" y="2195283"/>
            <a:ext cx="1824552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DCR monitor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内容占位符 5"/>
          <p:cNvSpPr>
            <a:spLocks noGrp="1"/>
          </p:cNvSpPr>
          <p:nvPr>
            <p:custDataLst>
              <p:tags r:id="rId13"/>
            </p:custDataLst>
          </p:nvPr>
        </p:nvSpPr>
        <p:spPr>
          <a:xfrm>
            <a:off x="6320269" y="941598"/>
            <a:ext cx="5569897" cy="10874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/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400" b="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dirty="0">
                <a:solidFill>
                  <a:srgbClr val="FF0000"/>
                </a:solidFill>
              </a:rPr>
              <a:t>Redis &amp; Prometheus &amp; Grafana</a:t>
            </a:r>
            <a:endParaRPr lang="en-US" altLang="zh-CN" sz="14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altLang="zh-CN" sz="1600" dirty="0">
                <a:solidFill>
                  <a:schemeClr val="tx1"/>
                </a:solidFill>
              </a:rPr>
              <a:t>Complete monitoring and visualization solutions</a:t>
            </a:r>
          </a:p>
          <a:p>
            <a:pPr lvl="1">
              <a:spcBef>
                <a:spcPts val="0"/>
              </a:spcBef>
            </a:pPr>
            <a:r>
              <a:rPr lang="en-US" altLang="zh-CN" sz="1600" dirty="0">
                <a:solidFill>
                  <a:schemeClr val="tx1"/>
                </a:solidFill>
              </a:rPr>
              <a:t>Rich variety of charts and dashboards </a:t>
            </a:r>
          </a:p>
          <a:p>
            <a:pPr lvl="1">
              <a:spcBef>
                <a:spcPts val="0"/>
              </a:spcBef>
            </a:pPr>
            <a:r>
              <a:rPr lang="en-US" altLang="zh-CN" sz="1600" dirty="0">
                <a:solidFill>
                  <a:schemeClr val="tx1"/>
                </a:solidFill>
              </a:rPr>
              <a:t>Support for viewing history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27726-986D-4282-A161-4C13FCB8E16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37540" y="2393950"/>
            <a:ext cx="10532110" cy="2070100"/>
          </a:xfrm>
        </p:spPr>
        <p:txBody>
          <a:bodyPr>
            <a:no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cs typeface="+mn-lt"/>
              </a:rPr>
              <a:t>DAQ working status</a:t>
            </a:r>
          </a:p>
          <a:p>
            <a:pPr lvl="1"/>
            <a:r>
              <a:rPr lang="zh-CN" altLang="en-US" dirty="0">
                <a:cs typeface="+mn-lt"/>
              </a:rPr>
              <a:t>APP, process, system running status…</a:t>
            </a:r>
          </a:p>
          <a:p>
            <a:pPr lvl="1"/>
            <a:r>
              <a:rPr lang="zh-CN" altLang="en-US" dirty="0">
                <a:cs typeface="+mn-lt"/>
              </a:rPr>
              <a:t>Memory and CPU usage of each process</a:t>
            </a:r>
          </a:p>
          <a:p>
            <a:r>
              <a:rPr lang="zh-CN" altLang="en-US" sz="2800" b="1" dirty="0">
                <a:solidFill>
                  <a:srgbClr val="FF0000"/>
                </a:solidFill>
                <a:cs typeface="+mn-lt"/>
              </a:rPr>
              <a:t>DAQ Data Flow status</a:t>
            </a:r>
          </a:p>
          <a:p>
            <a:pPr lvl="1"/>
            <a:r>
              <a:rPr lang="zh-CN" altLang="en-US" dirty="0">
                <a:cs typeface="+mn-lt"/>
              </a:rPr>
              <a:t>Throughput, process rate, counter, buffer usage..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821691" y="156210"/>
            <a:ext cx="10184666" cy="725170"/>
          </a:xfrm>
        </p:spPr>
        <p:txBody>
          <a:bodyPr>
            <a:normAutofit fontScale="90000"/>
          </a:bodyPr>
          <a:lstStyle/>
          <a:p>
            <a:r>
              <a:rPr lang="en-US" altLang="zh-CN" sz="4000" dirty="0">
                <a:sym typeface="Verdana" panose="020B0604030504040204" pitchFamily="34" charset="0"/>
              </a:rPr>
              <a:t>Online Monitoring for DAQ Running Status</a:t>
            </a:r>
            <a:endParaRPr lang="en-US" altLang="zh-CN" sz="4000" dirty="0">
              <a:cs typeface="Arial Black" panose="020B0A04020102020204" charset="0"/>
              <a:sym typeface="+mn-ea"/>
            </a:endParaRPr>
          </a:p>
        </p:txBody>
      </p:sp>
      <p:sp>
        <p:nvSpPr>
          <p:cNvPr id="7" name="内容占位符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04800" y="1270541"/>
            <a:ext cx="10972800" cy="484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400" b="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CN" altLang="en-US" sz="3330" dirty="0"/>
          </a:p>
        </p:txBody>
      </p:sp>
      <p:pic>
        <p:nvPicPr>
          <p:cNvPr id="65" name="图片 6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894830" y="1083945"/>
            <a:ext cx="4749800" cy="27095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"/>
          <a:stretch>
            <a:fillRect/>
          </a:stretch>
        </p:blipFill>
        <p:spPr>
          <a:xfrm>
            <a:off x="6894830" y="3996055"/>
            <a:ext cx="4800600" cy="2446020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AB850-2886-4FA2-897D-27C58953C8F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2441382" y="156478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ym typeface="+mn-ea"/>
              </a:rPr>
              <a:t>	     DAQ Web GUI</a:t>
            </a:r>
            <a:endParaRPr lang="en-US" altLang="zh-CN" sz="4000" dirty="0">
              <a:cs typeface="Arial Black" panose="020B0A04020102020204" charset="0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98780" y="5831840"/>
            <a:ext cx="11660505" cy="677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b="1" dirty="0">
                <a:solidFill>
                  <a:srgbClr val="002060"/>
                </a:solidFill>
                <a:sym typeface="+mn-ea"/>
              </a:rPr>
              <a:t>All the monitoring modules will be integrated into DAQ web GUI </a:t>
            </a:r>
            <a:endParaRPr lang="en-US" altLang="zh-CN" sz="2400" b="1" dirty="0">
              <a:solidFill>
                <a:srgbClr val="00206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altLang="zh-CN" sz="2400" b="1" dirty="0">
                <a:solidFill>
                  <a:srgbClr val="002060"/>
                </a:solidFill>
                <a:sym typeface="+mn-ea"/>
              </a:rPr>
              <a:t>– control and monitor remotely</a:t>
            </a:r>
            <a:endParaRPr lang="en-US" altLang="zh-CN" sz="2400" b="1" dirty="0">
              <a:solidFill>
                <a:srgbClr val="C00000"/>
              </a:solidFill>
            </a:endParaRPr>
          </a:p>
          <a:p>
            <a:pPr>
              <a:lnSpc>
                <a:spcPct val="80000"/>
              </a:lnSpc>
            </a:pPr>
            <a:endParaRPr lang="zh-CN" altLang="en-US" sz="2400" dirty="0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0847111" y="1011921"/>
            <a:ext cx="1069005" cy="460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DEMO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03942" y="1447551"/>
            <a:ext cx="11731898" cy="4260548"/>
            <a:chOff x="400466" y="2005163"/>
            <a:chExt cx="11731898" cy="4260548"/>
          </a:xfrm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6576275" y="4095309"/>
              <a:ext cx="2782919" cy="1845566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6576275" y="2005163"/>
              <a:ext cx="2620703" cy="179201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9369736" y="2005163"/>
              <a:ext cx="2647120" cy="177252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400466" y="2005163"/>
              <a:ext cx="6111992" cy="3935712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>
              <p:custDataLst>
                <p:tags r:id="rId7"/>
              </p:custDataLst>
            </p:nvPr>
          </p:nvSpPr>
          <p:spPr>
            <a:xfrm>
              <a:off x="7538538" y="3772672"/>
              <a:ext cx="13880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u="sng" dirty="0">
                  <a:latin typeface="Calibri" panose="020F0502020204030204" charset="0"/>
                  <a:cs typeface="Calibri" panose="020F0502020204030204" charset="0"/>
                </a:rPr>
                <a:t>Run control</a:t>
              </a:r>
              <a:endParaRPr lang="zh-CN" altLang="en-US" dirty="0"/>
            </a:p>
          </p:txBody>
        </p:sp>
        <p:sp>
          <p:nvSpPr>
            <p:cNvPr id="23" name="文本框 22"/>
            <p:cNvSpPr txBox="1"/>
            <p:nvPr>
              <p:custDataLst>
                <p:tags r:id="rId8"/>
              </p:custDataLst>
            </p:nvPr>
          </p:nvSpPr>
          <p:spPr>
            <a:xfrm>
              <a:off x="10159241" y="3769311"/>
              <a:ext cx="15879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u="sng" dirty="0">
                  <a:latin typeface="Calibri" panose="020F0502020204030204" charset="0"/>
                  <a:cs typeface="Calibri" panose="020F0502020204030204" charset="0"/>
                </a:rPr>
                <a:t>Configuration</a:t>
              </a:r>
              <a:endParaRPr lang="zh-CN" altLang="en-US" dirty="0"/>
            </a:p>
          </p:txBody>
        </p:sp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438602" y="5878458"/>
              <a:ext cx="15879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u="sng" dirty="0">
                  <a:latin typeface="Calibri" panose="020F0502020204030204" charset="0"/>
                  <a:cs typeface="Calibri" panose="020F0502020204030204" charset="0"/>
                </a:rPr>
                <a:t>Process info </a:t>
              </a:r>
              <a:endParaRPr lang="zh-CN" altLang="en-US" dirty="0"/>
            </a:p>
          </p:txBody>
        </p:sp>
        <p:pic>
          <p:nvPicPr>
            <p:cNvPr id="26" name="图片 25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9395716" y="4226919"/>
              <a:ext cx="2736648" cy="1713956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>
              <p:custDataLst>
                <p:tags r:id="rId11"/>
              </p:custDataLst>
            </p:nvPr>
          </p:nvSpPr>
          <p:spPr>
            <a:xfrm>
              <a:off x="10159241" y="5876308"/>
              <a:ext cx="15879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u="sng" dirty="0">
                  <a:latin typeface="Calibri" panose="020F0502020204030204" charset="0"/>
                  <a:cs typeface="Calibri" panose="020F0502020204030204" charset="0"/>
                </a:rPr>
                <a:t>Log message</a:t>
              </a:r>
              <a:endParaRPr lang="zh-CN" altLang="en-US" dirty="0"/>
            </a:p>
          </p:txBody>
        </p:sp>
        <p:sp>
          <p:nvSpPr>
            <p:cNvPr id="28" name="文本框 27"/>
            <p:cNvSpPr txBox="1"/>
            <p:nvPr>
              <p:custDataLst>
                <p:tags r:id="rId12"/>
              </p:custDataLst>
            </p:nvPr>
          </p:nvSpPr>
          <p:spPr>
            <a:xfrm>
              <a:off x="3260739" y="5896379"/>
              <a:ext cx="24358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u="sng" dirty="0">
                  <a:latin typeface="Calibri" panose="020F0502020204030204" charset="0"/>
                  <a:cs typeface="Calibri" panose="020F0502020204030204" charset="0"/>
                </a:rPr>
                <a:t>Data flow monitoring</a:t>
              </a:r>
              <a:endParaRPr lang="zh-CN" altLang="en-US" dirty="0"/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19E9-77D5-42B3-8014-FF92CAD6771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9551A72F-5BBA-48C6-91D9-1964AC61EED3}"/>
              </a:ext>
            </a:extLst>
          </p:cNvPr>
          <p:cNvGrpSpPr>
            <a:grpSpLocks noChangeAspect="1"/>
          </p:cNvGrpSpPr>
          <p:nvPr/>
        </p:nvGrpSpPr>
        <p:grpSpPr>
          <a:xfrm>
            <a:off x="6773900" y="3517391"/>
            <a:ext cx="4934865" cy="2971109"/>
            <a:chOff x="7506879" y="3199113"/>
            <a:chExt cx="4007682" cy="2394674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755D5A32-8B4E-48AD-8A10-86A2C7E50034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330"/>
            <a:stretch>
              <a:fillRect/>
            </a:stretch>
          </p:blipFill>
          <p:spPr>
            <a:xfrm>
              <a:off x="7506879" y="3199113"/>
              <a:ext cx="4007682" cy="2394674"/>
            </a:xfrm>
            <a:prstGeom prst="rect">
              <a:avLst/>
            </a:prstGeom>
          </p:spPr>
        </p:pic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C92A35AE-388E-4DE5-8078-C430891EB720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585071" y="4177785"/>
              <a:ext cx="923524" cy="513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err="1">
                  <a:solidFill>
                    <a:srgbClr val="FFFF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SiPM</a:t>
              </a:r>
              <a:r>
                <a:rPr lang="en-US" altLang="zh-CN" sz="1600" b="1" dirty="0">
                  <a:solidFill>
                    <a:srgbClr val="FFFF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in cryostat</a:t>
              </a:r>
              <a:endParaRPr lang="zh-CN" altLang="en-US" b="1" dirty="0">
                <a:solidFill>
                  <a:srgbClr val="FFFF00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EF50B4E5-E9DB-4A8B-8871-DFA63C1F290B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10458463" y="4960196"/>
              <a:ext cx="983107" cy="513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FFFF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Wingdings" panose="05000000000000000000" pitchFamily="2" charset="2"/>
                </a:rPr>
                <a:t> </a:t>
              </a:r>
              <a:r>
                <a:rPr lang="en-US" altLang="zh-CN" sz="1600" b="1" dirty="0">
                  <a:solidFill>
                    <a:srgbClr val="FFFF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FEB prototype</a:t>
              </a:r>
              <a:endParaRPr lang="zh-CN" altLang="en-US" sz="1600" b="1" dirty="0">
                <a:solidFill>
                  <a:srgbClr val="FFFF00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9721E2BD-244C-4D1E-874B-E86ED18AA60B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10754147" y="4160142"/>
              <a:ext cx="527539" cy="27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DAQ</a:t>
              </a:r>
              <a:endParaRPr lang="zh-CN" altLang="en-US" sz="1600" b="1" dirty="0"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3A531D77-88EB-49E8-950F-D62320052783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8508595" y="3701002"/>
              <a:ext cx="1110024" cy="459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FFFF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FEC/CU/CGU/WR switch </a:t>
              </a:r>
              <a:r>
                <a:rPr lang="en-US" altLang="zh-CN" sz="1400" b="1" dirty="0">
                  <a:solidFill>
                    <a:srgbClr val="FFFF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Wingdings" panose="05000000000000000000" pitchFamily="2" charset="2"/>
                </a:rPr>
                <a:t></a:t>
              </a:r>
              <a:endParaRPr lang="zh-CN" altLang="en-US" sz="1400" b="1" dirty="0">
                <a:solidFill>
                  <a:srgbClr val="FFFF00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137525" y="1033780"/>
            <a:ext cx="3571240" cy="2388235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00965" y="1447165"/>
            <a:ext cx="4961890" cy="3012440"/>
          </a:xfrm>
        </p:spPr>
        <p:txBody>
          <a:bodyPr>
            <a:normAutofit fontScale="90000"/>
          </a:bodyPr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altLang="zh-CN" b="1" dirty="0">
                <a:sym typeface="+mn-ea"/>
              </a:rPr>
              <a:t>Major development work completed</a:t>
            </a:r>
            <a:endParaRPr lang="en-US" altLang="zh-CN" b="1" dirty="0"/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altLang="zh-CN" sz="2400" dirty="0">
                <a:sym typeface="+mn-ea"/>
              </a:rPr>
              <a:t>Key modules verified</a:t>
            </a:r>
            <a:endParaRPr lang="en-US" altLang="zh-CN" sz="2400" dirty="0"/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altLang="zh-CN" sz="2400" dirty="0">
                <a:sym typeface="+mn-ea"/>
              </a:rPr>
              <a:t>Self-developed hardware all ready</a:t>
            </a:r>
            <a:endParaRPr lang="en-US" altLang="zh-CN" sz="2400" dirty="0"/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altLang="zh-CN" b="1" dirty="0">
                <a:sym typeface="+mn-ea"/>
              </a:rPr>
              <a:t>Whole chain tests has started</a:t>
            </a:r>
            <a:endParaRPr lang="en-US" altLang="zh-CN" b="1" dirty="0"/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altLang="zh-CN" b="1" dirty="0">
                <a:sym typeface="+mn-ea"/>
              </a:rPr>
              <a:t>Will be fully ready at end of 2023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3071495" y="156210"/>
            <a:ext cx="10133330" cy="725170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ym typeface="+mn-ea"/>
              </a:rPr>
              <a:t>TAO TDAQ Current Status</a:t>
            </a:r>
            <a:endParaRPr lang="en-US" altLang="zh-CN" sz="4000" dirty="0">
              <a:cs typeface="Arial Black" panose="020B0A04020102020204" charset="0"/>
              <a:sym typeface="+mn-ea"/>
            </a:endParaRPr>
          </a:p>
        </p:txBody>
      </p:sp>
      <p:sp>
        <p:nvSpPr>
          <p:cNvPr id="7" name="内容占位符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04800" y="1270541"/>
            <a:ext cx="10972800" cy="484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400" b="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CN" altLang="en-US" sz="333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265795" y="6116321"/>
            <a:ext cx="2844800" cy="365125"/>
          </a:xfrm>
        </p:spPr>
        <p:txBody>
          <a:bodyPr/>
          <a:lstStyle/>
          <a:p>
            <a:fld id="{D15DB3A5-7C94-46DA-A631-47E0E36AA83B}" type="slidenum">
              <a:rPr lang="zh-CN" altLang="en-US" smtClean="0"/>
              <a:t>26</a:t>
            </a:fld>
            <a:endParaRPr lang="zh-CN" altLang="en-US" dirty="0"/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" y="4404201"/>
            <a:ext cx="1724874" cy="19965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88" y="4418538"/>
            <a:ext cx="2653410" cy="199005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48" y="4418538"/>
            <a:ext cx="1987810" cy="1984011"/>
          </a:xfrm>
          <a:prstGeom prst="rect">
            <a:avLst/>
          </a:prstGeom>
        </p:spPr>
      </p:pic>
      <p:sp>
        <p:nvSpPr>
          <p:cNvPr id="29" name="矩形 28"/>
          <p:cNvSpPr/>
          <p:nvPr>
            <p:custDataLst>
              <p:tags r:id="rId7"/>
            </p:custDataLst>
          </p:nvPr>
        </p:nvSpPr>
        <p:spPr>
          <a:xfrm>
            <a:off x="89896" y="4404338"/>
            <a:ext cx="1686928" cy="36337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</a:rPr>
              <a:t>GCU – readout electronics</a:t>
            </a:r>
          </a:p>
        </p:txBody>
      </p:sp>
      <p:sp>
        <p:nvSpPr>
          <p:cNvPr id="30" name="矩形 29"/>
          <p:cNvSpPr/>
          <p:nvPr>
            <p:custDataLst>
              <p:tags r:id="rId8"/>
            </p:custDataLst>
          </p:nvPr>
        </p:nvSpPr>
        <p:spPr>
          <a:xfrm>
            <a:off x="1941163" y="4439898"/>
            <a:ext cx="1956895" cy="265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</a:rPr>
              <a:t>WT prototype with PMTs</a:t>
            </a:r>
          </a:p>
        </p:txBody>
      </p:sp>
      <p:sp>
        <p:nvSpPr>
          <p:cNvPr id="31" name="矩形 30"/>
          <p:cNvSpPr/>
          <p:nvPr>
            <p:custDataLst>
              <p:tags r:id="rId9"/>
            </p:custDataLst>
          </p:nvPr>
        </p:nvSpPr>
        <p:spPr>
          <a:xfrm>
            <a:off x="4015061" y="4439898"/>
            <a:ext cx="584093" cy="21715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DAQ</a:t>
            </a:r>
          </a:p>
        </p:txBody>
      </p:sp>
      <p:sp>
        <p:nvSpPr>
          <p:cNvPr id="42" name="文本框 41"/>
          <p:cNvSpPr txBox="1"/>
          <p:nvPr>
            <p:custDataLst>
              <p:tags r:id="rId10"/>
            </p:custDataLst>
          </p:nvPr>
        </p:nvSpPr>
        <p:spPr>
          <a:xfrm>
            <a:off x="6773900" y="3509645"/>
            <a:ext cx="2438034" cy="400110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Joint test with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sipm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43"/>
          <p:cNvSpPr txBox="1"/>
          <p:nvPr>
            <p:custDataLst>
              <p:tags r:id="rId11"/>
            </p:custDataLst>
          </p:nvPr>
        </p:nvSpPr>
        <p:spPr>
          <a:xfrm>
            <a:off x="1417439" y="6116320"/>
            <a:ext cx="3855774" cy="400110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Joint test with WT 3-inch PMT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10" y="1033780"/>
            <a:ext cx="3194050" cy="239585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3"/>
            </p:custDataLst>
          </p:nvPr>
        </p:nvSpPr>
        <p:spPr>
          <a:xfrm>
            <a:off x="4992370" y="2081530"/>
            <a:ext cx="492125" cy="3409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no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</a:rPr>
              <a:t>DAQ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4"/>
            </p:custDataLst>
          </p:nvPr>
        </p:nvSpPr>
        <p:spPr>
          <a:xfrm>
            <a:off x="6113780" y="1624965"/>
            <a:ext cx="1285240" cy="2400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no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</a:rPr>
              <a:t>CGU +CU + WRT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5"/>
            </p:custDataLst>
          </p:nvPr>
        </p:nvSpPr>
        <p:spPr>
          <a:xfrm>
            <a:off x="7324090" y="1975485"/>
            <a:ext cx="813435" cy="42100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no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</a:rPr>
              <a:t>Signal generator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6"/>
            </p:custDataLst>
          </p:nvPr>
        </p:nvSpPr>
        <p:spPr>
          <a:xfrm>
            <a:off x="7172325" y="2831465"/>
            <a:ext cx="879475" cy="24320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no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</a:rPr>
              <a:t>WR switch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32" name="矩形 31"/>
          <p:cNvSpPr/>
          <p:nvPr>
            <p:custDataLst>
              <p:tags r:id="rId17"/>
            </p:custDataLst>
          </p:nvPr>
        </p:nvSpPr>
        <p:spPr>
          <a:xfrm>
            <a:off x="4944066" y="1013438"/>
            <a:ext cx="584093" cy="21715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CD</a:t>
            </a:r>
          </a:p>
        </p:txBody>
      </p:sp>
      <p:sp>
        <p:nvSpPr>
          <p:cNvPr id="43" name="文本框 42"/>
          <p:cNvSpPr txBox="1"/>
          <p:nvPr>
            <p:custDataLst>
              <p:tags r:id="rId18"/>
            </p:custDataLst>
          </p:nvPr>
        </p:nvSpPr>
        <p:spPr>
          <a:xfrm>
            <a:off x="7854403" y="1034036"/>
            <a:ext cx="1422033" cy="400110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TDAQ test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6" name="矩形 35"/>
          <p:cNvSpPr/>
          <p:nvPr>
            <p:custDataLst>
              <p:tags r:id="rId19"/>
            </p:custDataLst>
          </p:nvPr>
        </p:nvSpPr>
        <p:spPr>
          <a:xfrm>
            <a:off x="11110551" y="1053443"/>
            <a:ext cx="584093" cy="21715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TVT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DB957-646C-4600-9801-7D90AD2296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04800" y="1194778"/>
            <a:ext cx="10972800" cy="1736090"/>
          </a:xfrm>
        </p:spPr>
        <p:txBody>
          <a:bodyPr>
            <a:normAutofit fontScale="900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3200" b="1" dirty="0">
                <a:sym typeface="+mn-ea"/>
              </a:rPr>
              <a:t>Design and build a pure digital TDAQ system for JUNO-TAO</a:t>
            </a:r>
            <a:endParaRPr lang="en-US" altLang="zh-CN" sz="32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3200" b="1" dirty="0">
                <a:sym typeface="+mn-ea"/>
              </a:rPr>
              <a:t>Trigger algorithms on FPGA + compression strategies on CPU</a:t>
            </a:r>
            <a:endParaRPr lang="en-US" altLang="zh-CN" sz="3200" b="1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zh-CN" sz="3200" dirty="0">
                <a:sym typeface="+mn-ea"/>
              </a:rPr>
              <a:t>Reduce data rate </a:t>
            </a:r>
            <a:r>
              <a:rPr lang="en-US" altLang="zh-CN" sz="3200" i="1" dirty="0">
                <a:sym typeface="+mn-ea"/>
              </a:rPr>
              <a:t>O </a:t>
            </a:r>
            <a:r>
              <a:rPr lang="en-US" altLang="zh-CN" sz="3200" dirty="0">
                <a:sym typeface="+mn-ea"/>
              </a:rPr>
              <a:t>(100Gbps)  -&gt; &lt; 100Mbps</a:t>
            </a:r>
            <a:endParaRPr lang="en-US" altLang="zh-CN" sz="3200" dirty="0"/>
          </a:p>
          <a:p>
            <a:endParaRPr lang="zh-CN" altLang="en-US" sz="3200" dirty="0"/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4667885" y="156210"/>
            <a:ext cx="8536940" cy="725170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ym typeface="+mn-ea"/>
              </a:rPr>
              <a:t>Summary</a:t>
            </a:r>
            <a:endParaRPr lang="en-US" altLang="zh-CN" sz="4000" dirty="0">
              <a:cs typeface="Arial Black" panose="020B0A04020102020204" charset="0"/>
              <a:sym typeface="+mn-ea"/>
            </a:endParaRPr>
          </a:p>
        </p:txBody>
      </p:sp>
      <p:sp>
        <p:nvSpPr>
          <p:cNvPr id="7" name="内容占位符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04800" y="1270541"/>
            <a:ext cx="10972800" cy="484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400" b="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CN" altLang="en-US" sz="3330" dirty="0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636276" y="2880308"/>
            <a:ext cx="4414982" cy="425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altLang="zh-CN" sz="2000" dirty="0">
                <a:sym typeface="+mn-ea"/>
              </a:rPr>
              <a:t>Expected time for TAO be </a:t>
            </a:r>
            <a:r>
              <a:rPr lang="en-US" altLang="zh-CN" sz="2000" b="1" dirty="0">
                <a:solidFill>
                  <a:srgbClr val="FF0000"/>
                </a:solidFill>
                <a:sym typeface="+mn-ea"/>
              </a:rPr>
              <a:t>online at 2024</a:t>
            </a:r>
            <a:endParaRPr lang="en-US" altLang="zh-CN" sz="2000" dirty="0">
              <a:solidFill>
                <a:srgbClr val="FF0000"/>
              </a:solidFill>
            </a:endParaRPr>
          </a:p>
          <a:p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9" name="Google Shape;435;p58"/>
          <p:cNvSpPr/>
          <p:nvPr>
            <p:custDataLst>
              <p:tags r:id="rId3"/>
            </p:custDataLst>
          </p:nvPr>
        </p:nvSpPr>
        <p:spPr>
          <a:xfrm>
            <a:off x="711532" y="4191132"/>
            <a:ext cx="1872300" cy="745500"/>
          </a:xfrm>
          <a:prstGeom prst="homePlate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2"/>
              </a:solidFill>
            </a:endParaRPr>
          </a:p>
        </p:txBody>
      </p:sp>
      <p:sp>
        <p:nvSpPr>
          <p:cNvPr id="10" name="Google Shape;436;p58"/>
          <p:cNvSpPr txBox="1"/>
          <p:nvPr>
            <p:custDataLst>
              <p:tags r:id="rId4"/>
            </p:custDataLst>
          </p:nvPr>
        </p:nvSpPr>
        <p:spPr>
          <a:xfrm>
            <a:off x="711521" y="4328682"/>
            <a:ext cx="1455600" cy="470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spcFirstLastPara="1" vert="horz" wrap="square" lIns="91425" tIns="91425" rIns="91425" bIns="91425" rtlCol="0" anchor="ctr" anchorCtr="0">
            <a:normAutofit fontScale="8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b="1">
                <a:solidFill>
                  <a:schemeClr val="tx1"/>
                </a:solidFill>
              </a:rPr>
              <a:t>2018</a:t>
            </a:r>
          </a:p>
        </p:txBody>
      </p:sp>
      <p:cxnSp>
        <p:nvCxnSpPr>
          <p:cNvPr id="3" name="Google Shape;438;p58"/>
          <p:cNvCxnSpPr/>
          <p:nvPr>
            <p:custDataLst>
              <p:tags r:id="rId5"/>
            </p:custDataLst>
          </p:nvPr>
        </p:nvCxnSpPr>
        <p:spPr>
          <a:xfrm>
            <a:off x="1382880" y="3641303"/>
            <a:ext cx="0" cy="554700"/>
          </a:xfrm>
          <a:prstGeom prst="straightConnector1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439;p58"/>
          <p:cNvSpPr/>
          <p:nvPr>
            <p:custDataLst>
              <p:tags r:id="rId6"/>
            </p:custDataLst>
          </p:nvPr>
        </p:nvSpPr>
        <p:spPr>
          <a:xfrm>
            <a:off x="1283418" y="3602347"/>
            <a:ext cx="198900" cy="19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440;p58"/>
          <p:cNvSpPr txBox="1"/>
          <p:nvPr>
            <p:custDataLst>
              <p:tags r:id="rId7"/>
            </p:custDataLst>
          </p:nvPr>
        </p:nvSpPr>
        <p:spPr>
          <a:xfrm>
            <a:off x="493388" y="3283057"/>
            <a:ext cx="2242800" cy="5892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600" dirty="0"/>
              <a:t>TAO Project Approval</a:t>
            </a:r>
          </a:p>
        </p:txBody>
      </p:sp>
      <p:sp>
        <p:nvSpPr>
          <p:cNvPr id="14" name="Google Shape;441;p58"/>
          <p:cNvSpPr/>
          <p:nvPr>
            <p:custDataLst>
              <p:tags r:id="rId8"/>
            </p:custDataLst>
          </p:nvPr>
        </p:nvSpPr>
        <p:spPr>
          <a:xfrm>
            <a:off x="2187652" y="4191132"/>
            <a:ext cx="2051100" cy="745500"/>
          </a:xfrm>
          <a:prstGeom prst="chevron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2"/>
              </a:solidFill>
            </a:endParaRPr>
          </a:p>
        </p:txBody>
      </p:sp>
      <p:sp>
        <p:nvSpPr>
          <p:cNvPr id="15" name="Google Shape;442;p58"/>
          <p:cNvSpPr txBox="1"/>
          <p:nvPr>
            <p:custDataLst>
              <p:tags r:id="rId9"/>
            </p:custDataLst>
          </p:nvPr>
        </p:nvSpPr>
        <p:spPr>
          <a:xfrm>
            <a:off x="2496915" y="4328682"/>
            <a:ext cx="1315500" cy="470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spcFirstLastPara="1" vert="horz" wrap="square" lIns="91425" tIns="91425" rIns="91425" bIns="91425" rtlCol="0" anchor="ctr" anchorCtr="0">
            <a:normAutofit fontScale="8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b="1">
                <a:solidFill>
                  <a:schemeClr val="tx1"/>
                </a:solidFill>
              </a:rPr>
              <a:t>2020</a:t>
            </a:r>
          </a:p>
        </p:txBody>
      </p:sp>
      <p:cxnSp>
        <p:nvCxnSpPr>
          <p:cNvPr id="16" name="Google Shape;444;p58"/>
          <p:cNvCxnSpPr/>
          <p:nvPr>
            <p:custDataLst>
              <p:tags r:id="rId10"/>
            </p:custDataLst>
          </p:nvPr>
        </p:nvCxnSpPr>
        <p:spPr>
          <a:xfrm rot="10800000">
            <a:off x="2736343" y="4931090"/>
            <a:ext cx="0" cy="55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445;p58"/>
          <p:cNvSpPr/>
          <p:nvPr>
            <p:custDataLst>
              <p:tags r:id="rId11"/>
            </p:custDataLst>
          </p:nvPr>
        </p:nvSpPr>
        <p:spPr>
          <a:xfrm rot="10800000" flipH="1">
            <a:off x="2636880" y="5325846"/>
            <a:ext cx="198900" cy="19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446;p58"/>
          <p:cNvSpPr txBox="1"/>
          <p:nvPr>
            <p:custDataLst>
              <p:tags r:id="rId12"/>
            </p:custDataLst>
          </p:nvPr>
        </p:nvSpPr>
        <p:spPr>
          <a:xfrm>
            <a:off x="2212031" y="5541923"/>
            <a:ext cx="2242800" cy="57574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600" dirty="0"/>
              <a:t>TAO CDR</a:t>
            </a:r>
          </a:p>
        </p:txBody>
      </p:sp>
      <p:sp>
        <p:nvSpPr>
          <p:cNvPr id="19" name="Google Shape;447;p58"/>
          <p:cNvSpPr/>
          <p:nvPr>
            <p:custDataLst>
              <p:tags r:id="rId13"/>
            </p:custDataLst>
          </p:nvPr>
        </p:nvSpPr>
        <p:spPr>
          <a:xfrm>
            <a:off x="3842571" y="4191132"/>
            <a:ext cx="2051100" cy="745500"/>
          </a:xfrm>
          <a:prstGeom prst="chevron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2"/>
              </a:solidFill>
            </a:endParaRPr>
          </a:p>
        </p:txBody>
      </p:sp>
      <p:sp>
        <p:nvSpPr>
          <p:cNvPr id="20" name="Google Shape;448;p58"/>
          <p:cNvSpPr txBox="1"/>
          <p:nvPr>
            <p:custDataLst>
              <p:tags r:id="rId14"/>
            </p:custDataLst>
          </p:nvPr>
        </p:nvSpPr>
        <p:spPr>
          <a:xfrm>
            <a:off x="4138353" y="4328682"/>
            <a:ext cx="1315500" cy="470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spcFirstLastPara="1" vert="horz" wrap="square" lIns="91425" tIns="91425" rIns="91425" bIns="91425" rtlCol="0" anchor="ctr" anchorCtr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b="1">
                <a:solidFill>
                  <a:schemeClr val="tx1"/>
                </a:solidFill>
              </a:rPr>
              <a:t>2021-2022</a:t>
            </a:r>
          </a:p>
        </p:txBody>
      </p:sp>
      <p:cxnSp>
        <p:nvCxnSpPr>
          <p:cNvPr id="21" name="Google Shape;450;p58"/>
          <p:cNvCxnSpPr/>
          <p:nvPr>
            <p:custDataLst>
              <p:tags r:id="rId15"/>
            </p:custDataLst>
          </p:nvPr>
        </p:nvCxnSpPr>
        <p:spPr>
          <a:xfrm>
            <a:off x="4528792" y="3641303"/>
            <a:ext cx="0" cy="554700"/>
          </a:xfrm>
          <a:prstGeom prst="straightConnector1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451;p58"/>
          <p:cNvSpPr/>
          <p:nvPr>
            <p:custDataLst>
              <p:tags r:id="rId16"/>
            </p:custDataLst>
          </p:nvPr>
        </p:nvSpPr>
        <p:spPr>
          <a:xfrm>
            <a:off x="4429330" y="3602347"/>
            <a:ext cx="198900" cy="19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452;p58"/>
          <p:cNvSpPr txBox="1"/>
          <p:nvPr>
            <p:custDataLst>
              <p:tags r:id="rId17"/>
            </p:custDataLst>
          </p:nvPr>
        </p:nvSpPr>
        <p:spPr>
          <a:xfrm>
            <a:off x="4047948" y="3252867"/>
            <a:ext cx="2242800" cy="54927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600" dirty="0"/>
              <a:t>TAO FDRs</a:t>
            </a:r>
          </a:p>
        </p:txBody>
      </p:sp>
      <p:sp>
        <p:nvSpPr>
          <p:cNvPr id="24" name="Google Shape;453;p58"/>
          <p:cNvSpPr/>
          <p:nvPr>
            <p:custDataLst>
              <p:tags r:id="rId18"/>
            </p:custDataLst>
          </p:nvPr>
        </p:nvSpPr>
        <p:spPr>
          <a:xfrm>
            <a:off x="5497491" y="4191132"/>
            <a:ext cx="2051100" cy="745500"/>
          </a:xfrm>
          <a:prstGeom prst="chevron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2"/>
              </a:solidFill>
            </a:endParaRPr>
          </a:p>
        </p:txBody>
      </p:sp>
      <p:sp>
        <p:nvSpPr>
          <p:cNvPr id="25" name="Google Shape;454;p58"/>
          <p:cNvSpPr txBox="1"/>
          <p:nvPr>
            <p:custDataLst>
              <p:tags r:id="rId19"/>
            </p:custDataLst>
          </p:nvPr>
        </p:nvSpPr>
        <p:spPr>
          <a:xfrm>
            <a:off x="5787297" y="4328682"/>
            <a:ext cx="1315500" cy="470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spcFirstLastPara="1" vert="horz" wrap="square" lIns="91425" tIns="91425" rIns="91425" bIns="91425" rtlCol="0" anchor="ctr" anchorCtr="0">
            <a:normAutofit fontScale="8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tx1"/>
                </a:solidFill>
              </a:rPr>
              <a:t>2023</a:t>
            </a:r>
          </a:p>
        </p:txBody>
      </p:sp>
      <p:cxnSp>
        <p:nvCxnSpPr>
          <p:cNvPr id="26" name="Google Shape;456;p58"/>
          <p:cNvCxnSpPr/>
          <p:nvPr>
            <p:custDataLst>
              <p:tags r:id="rId20"/>
            </p:custDataLst>
          </p:nvPr>
        </p:nvCxnSpPr>
        <p:spPr>
          <a:xfrm rot="10800000">
            <a:off x="6443131" y="4931090"/>
            <a:ext cx="0" cy="55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457;p58"/>
          <p:cNvSpPr/>
          <p:nvPr>
            <p:custDataLst>
              <p:tags r:id="rId21"/>
            </p:custDataLst>
          </p:nvPr>
        </p:nvSpPr>
        <p:spPr>
          <a:xfrm rot="10800000" flipH="1">
            <a:off x="6343668" y="5325846"/>
            <a:ext cx="198900" cy="19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458;p58"/>
          <p:cNvSpPr txBox="1"/>
          <p:nvPr>
            <p:custDataLst>
              <p:tags r:id="rId22"/>
            </p:custDataLst>
          </p:nvPr>
        </p:nvSpPr>
        <p:spPr>
          <a:xfrm>
            <a:off x="5907747" y="5564368"/>
            <a:ext cx="2242800" cy="57885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600" dirty="0"/>
              <a:t>TAO CD prototype</a:t>
            </a:r>
          </a:p>
        </p:txBody>
      </p:sp>
      <p:sp>
        <p:nvSpPr>
          <p:cNvPr id="29" name="Google Shape;459;p58"/>
          <p:cNvSpPr/>
          <p:nvPr>
            <p:custDataLst>
              <p:tags r:id="rId23"/>
            </p:custDataLst>
          </p:nvPr>
        </p:nvSpPr>
        <p:spPr>
          <a:xfrm>
            <a:off x="7152411" y="4191132"/>
            <a:ext cx="2051100" cy="745500"/>
          </a:xfrm>
          <a:prstGeom prst="chevron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2"/>
              </a:solidFill>
            </a:endParaRPr>
          </a:p>
        </p:txBody>
      </p:sp>
      <p:sp>
        <p:nvSpPr>
          <p:cNvPr id="30" name="Google Shape;460;p58"/>
          <p:cNvSpPr txBox="1"/>
          <p:nvPr>
            <p:custDataLst>
              <p:tags r:id="rId24"/>
            </p:custDataLst>
          </p:nvPr>
        </p:nvSpPr>
        <p:spPr>
          <a:xfrm>
            <a:off x="7482110" y="4328682"/>
            <a:ext cx="1315500" cy="470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spcFirstLastPara="1" vert="horz" wrap="square" lIns="91425" tIns="91425" rIns="91425" bIns="91425" rtlCol="0" anchor="ctr" anchorCtr="0">
            <a:normAutofit fontScale="8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b="1">
                <a:solidFill>
                  <a:schemeClr val="tx1"/>
                </a:solidFill>
              </a:rPr>
              <a:t>2024</a:t>
            </a:r>
          </a:p>
        </p:txBody>
      </p:sp>
      <p:cxnSp>
        <p:nvCxnSpPr>
          <p:cNvPr id="31" name="Google Shape;462;p58"/>
          <p:cNvCxnSpPr/>
          <p:nvPr>
            <p:custDataLst>
              <p:tags r:id="rId25"/>
            </p:custDataLst>
          </p:nvPr>
        </p:nvCxnSpPr>
        <p:spPr>
          <a:xfrm>
            <a:off x="8139867" y="3641303"/>
            <a:ext cx="0" cy="554700"/>
          </a:xfrm>
          <a:prstGeom prst="straightConnector1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463;p58"/>
          <p:cNvSpPr/>
          <p:nvPr>
            <p:custDataLst>
              <p:tags r:id="rId26"/>
            </p:custDataLst>
          </p:nvPr>
        </p:nvSpPr>
        <p:spPr>
          <a:xfrm>
            <a:off x="8040405" y="3602347"/>
            <a:ext cx="198900" cy="19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464;p58"/>
          <p:cNvSpPr txBox="1"/>
          <p:nvPr>
            <p:custDataLst>
              <p:tags r:id="rId27"/>
            </p:custDataLst>
          </p:nvPr>
        </p:nvSpPr>
        <p:spPr>
          <a:xfrm>
            <a:off x="7575455" y="3282841"/>
            <a:ext cx="1162145" cy="61686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600" dirty="0"/>
              <a:t>TAO online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1D36-FF2B-4320-BD00-ED8D6BF81FA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4E4CC827-3BDB-4E14-8F33-973236064F21}"/>
              </a:ext>
            </a:extLst>
          </p:cNvPr>
          <p:cNvSpPr txBox="1"/>
          <p:nvPr/>
        </p:nvSpPr>
        <p:spPr>
          <a:xfrm rot="20802611">
            <a:off x="8389877" y="5163042"/>
            <a:ext cx="4321175" cy="1494062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isometricOffAxis1Right"/>
              <a:lightRig rig="threePt" dir="t"/>
            </a:scene3d>
          </a:bodyPr>
          <a:lstStyle/>
          <a:p>
            <a:pPr>
              <a:lnSpc>
                <a:spcPct val="120000"/>
              </a:lnSpc>
            </a:pPr>
            <a:r>
              <a:rPr lang="zh-CN" altLang="en-US" sz="4400" b="1" dirty="0">
                <a:solidFill>
                  <a:srgbClr val="C00000"/>
                </a:solidFill>
                <a:latin typeface="+mj-lt"/>
                <a:ea typeface="微软雅黑" panose="020B0503020204020204" charset="-122"/>
              </a:rPr>
              <a:t>Ｔｈａｎｋｓ！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05765" y="1100996"/>
            <a:ext cx="10972800" cy="4840303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</a:t>
            </a:r>
            <a:r>
              <a:rPr lang="zh-CN" altLang="en-US" sz="2000" b="1" dirty="0">
                <a:latin typeface="Calibri" panose="020F0502020204030204" charset="0"/>
                <a:cs typeface="Calibri" panose="020F0502020204030204" charset="0"/>
              </a:rPr>
              <a:t>aishan </a:t>
            </a:r>
            <a:r>
              <a:rPr lang="zh-CN" altLang="en-US" sz="2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A</a:t>
            </a:r>
            <a:r>
              <a:rPr lang="zh-CN" altLang="en-US" sz="2000" b="1" dirty="0">
                <a:latin typeface="Calibri" panose="020F0502020204030204" charset="0"/>
                <a:cs typeface="Calibri" panose="020F0502020204030204" charset="0"/>
              </a:rPr>
              <a:t>ntineutrino </a:t>
            </a:r>
            <a:r>
              <a:rPr lang="zh-CN" altLang="en-US" sz="2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O</a:t>
            </a:r>
            <a:r>
              <a:rPr lang="zh-CN" altLang="en-US" sz="2000" b="1" dirty="0">
                <a:latin typeface="Calibri" panose="020F0502020204030204" charset="0"/>
                <a:cs typeface="Calibri" panose="020F0502020204030204" charset="0"/>
              </a:rPr>
              <a:t>bservatory (</a:t>
            </a:r>
            <a:r>
              <a:rPr lang="zh-CN" altLang="en-US" sz="2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TAO</a:t>
            </a:r>
            <a:r>
              <a:rPr lang="zh-CN" altLang="en-US" sz="2000" b="1" dirty="0">
                <a:latin typeface="Calibri" panose="020F0502020204030204" charset="0"/>
                <a:cs typeface="Calibri" panose="020F0502020204030204" charset="0"/>
              </a:rPr>
              <a:t>), a ton-level, high energy resolution LS detector at 30 m from the 4.6 GWth core, a satellite exp. of JUNO.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sz="2000" b="1" dirty="0">
                <a:latin typeface="Calibri" panose="020F0502020204030204" charset="0"/>
                <a:cs typeface="Calibri" panose="020F0502020204030204" charset="0"/>
              </a:rPr>
              <a:t>Measure reactor neutrino spectrum w/</a:t>
            </a:r>
            <a:r>
              <a:rPr lang="zh-CN" altLang="en-US" sz="2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high E resolution</a:t>
            </a:r>
            <a:endParaRPr lang="zh-CN" altLang="en-US" sz="2000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zh-CN" altLang="en-US" sz="1800" b="1" dirty="0">
                <a:solidFill>
                  <a:srgbClr val="008A3D"/>
                </a:solidFill>
                <a:latin typeface="Calibri" panose="020F0502020204030204" charset="0"/>
                <a:cs typeface="Calibri" panose="020F0502020204030204" charset="0"/>
              </a:rPr>
              <a:t>Model-independent </a:t>
            </a:r>
            <a:r>
              <a:rPr lang="zh-CN" altLang="en-US" sz="1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reference spectrum</a:t>
            </a:r>
            <a:r>
              <a:rPr lang="zh-CN" altLang="en-US" sz="18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1800" b="1" dirty="0">
                <a:solidFill>
                  <a:srgbClr val="008A3D"/>
                </a:solidFill>
                <a:latin typeface="Calibri" panose="020F0502020204030204" charset="0"/>
                <a:cs typeface="Calibri" panose="020F0502020204030204" charset="0"/>
              </a:rPr>
              <a:t>for JUNO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zh-CN" altLang="en-US" sz="1800" b="1" dirty="0">
                <a:solidFill>
                  <a:srgbClr val="008A3D"/>
                </a:solidFill>
                <a:latin typeface="Calibri" panose="020F0502020204030204" charset="0"/>
                <a:cs typeface="Calibri" panose="020F0502020204030204" charset="0"/>
              </a:rPr>
              <a:t>A benchmark for testing the </a:t>
            </a:r>
            <a:r>
              <a:rPr lang="zh-CN" altLang="en-US" sz="1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nuclear database</a:t>
            </a:r>
            <a:endParaRPr lang="zh-CN" altLang="en-US" sz="1800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zh-CN" altLang="en-US" sz="2000" dirty="0">
                <a:latin typeface="Calibri" panose="020F0502020204030204" charset="0"/>
                <a:cs typeface="Calibri" panose="020F0502020204030204" charset="0"/>
              </a:rPr>
              <a:t> </a:t>
            </a:r>
          </a:p>
          <a:p>
            <a:endParaRPr lang="zh-CN" altLang="en-US" dirty="0">
              <a:latin typeface="Calibri" panose="020F0502020204030204" charset="0"/>
              <a:cs typeface="Calibri" panose="020F0502020204030204" charset="0"/>
            </a:endParaRPr>
          </a:p>
          <a:p>
            <a:endParaRPr lang="zh-CN" altLang="en-US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	JUNO-TAO</a:t>
            </a:r>
            <a:endParaRPr lang="en-US" altLang="zh-CN" sz="4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cs typeface="Arial Black" panose="020B0A04020102020204" charset="0"/>
              <a:sym typeface="+mn-ea"/>
            </a:endParaRPr>
          </a:p>
        </p:txBody>
      </p:sp>
      <p:pic>
        <p:nvPicPr>
          <p:cNvPr id="14" name="Google Shape;71;p15"/>
          <p:cNvPicPr preferRelativeResize="0"/>
          <p:nvPr>
            <p:custDataLst>
              <p:tags r:id="rId2"/>
            </p:custDataLst>
          </p:nvPr>
        </p:nvPicPr>
        <p:blipFill rotWithShape="1">
          <a:blip r:embed="rId10"/>
          <a:srcRect l="-969" t="11479" b="53573"/>
          <a:stretch>
            <a:fillRect/>
          </a:stretch>
        </p:blipFill>
        <p:spPr>
          <a:xfrm>
            <a:off x="923290" y="3191510"/>
            <a:ext cx="4837430" cy="9213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6922135" y="1873250"/>
            <a:ext cx="4376420" cy="5108195"/>
            <a:chOff x="4112014" y="2737143"/>
            <a:chExt cx="3967970" cy="4247056"/>
          </a:xfrm>
        </p:grpSpPr>
        <p:pic>
          <p:nvPicPr>
            <p:cNvPr id="7" name="Picture 5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4112014" y="2737143"/>
              <a:ext cx="3967970" cy="385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5345933" y="6550223"/>
              <a:ext cx="1500133" cy="433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i="1" dirty="0">
                  <a:latin typeface="Calibri" panose="020F0502020204030204" charset="0"/>
                  <a:cs typeface="Calibri" panose="020F0502020204030204" charset="0"/>
                  <a:hlinkClick r:id="rId12"/>
                </a:rPr>
                <a:t>CDR: 2005.08745</a:t>
              </a:r>
              <a:endParaRPr lang="en-US" altLang="zh-CN" sz="1400" i="1" dirty="0">
                <a:latin typeface="Calibri" panose="020F0502020204030204" charset="0"/>
                <a:cs typeface="Calibri" panose="020F0502020204030204" charset="0"/>
                <a:hlinkClick r:id="rId13"/>
              </a:endParaRP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rcRect l="19094" t="1256" r="33333" b="54989"/>
          <a:stretch>
            <a:fillRect/>
          </a:stretch>
        </p:blipFill>
        <p:spPr>
          <a:xfrm>
            <a:off x="1893570" y="4112895"/>
            <a:ext cx="3867150" cy="2393315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3596640" y="5290820"/>
            <a:ext cx="181610" cy="13843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2935605" y="5406390"/>
            <a:ext cx="1373505" cy="254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core 1</a:t>
            </a:r>
          </a:p>
        </p:txBody>
      </p:sp>
      <p:sp>
        <p:nvSpPr>
          <p:cNvPr id="16" name="椭圆 15"/>
          <p:cNvSpPr/>
          <p:nvPr>
            <p:custDataLst>
              <p:tags r:id="rId4"/>
            </p:custDataLst>
          </p:nvPr>
        </p:nvSpPr>
        <p:spPr>
          <a:xfrm>
            <a:off x="4053840" y="4985385"/>
            <a:ext cx="181610" cy="13843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4074160" y="4909820"/>
            <a:ext cx="1242695" cy="254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core 2</a:t>
            </a:r>
          </a:p>
        </p:txBody>
      </p:sp>
      <p:sp>
        <p:nvSpPr>
          <p:cNvPr id="18" name="五角星 17"/>
          <p:cNvSpPr/>
          <p:nvPr/>
        </p:nvSpPr>
        <p:spPr>
          <a:xfrm>
            <a:off x="3709670" y="5144135"/>
            <a:ext cx="191770" cy="15557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3000375" y="4905375"/>
            <a:ext cx="890905" cy="291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TAO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5D75-7299-42E8-A450-446A2D3FC13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buClrTx/>
              <a:buSzTx/>
              <a:buFontTx/>
            </a:pPr>
            <a:r>
              <a:rPr lang="en-US" altLang="zh-CN" sz="4000" dirty="0">
                <a:sym typeface="+mn-ea"/>
              </a:rPr>
              <a:t>	</a:t>
            </a:r>
            <a:r>
              <a:rPr lang="en-US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TAO Detectors &amp; Electronics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385" y="1793750"/>
            <a:ext cx="3468333" cy="3776242"/>
          </a:xfrm>
          <a:prstGeom prst="rect">
            <a:avLst/>
          </a:prstGeom>
        </p:spPr>
      </p:pic>
      <p:sp>
        <p:nvSpPr>
          <p:cNvPr id="16" name="矩形: 圆角 15"/>
          <p:cNvSpPr/>
          <p:nvPr>
            <p:custDataLst>
              <p:tags r:id="rId2"/>
            </p:custDataLst>
          </p:nvPr>
        </p:nvSpPr>
        <p:spPr>
          <a:xfrm>
            <a:off x="8737600" y="2505853"/>
            <a:ext cx="3190578" cy="11589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Water Tank (WT)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olidFill>
                  <a:srgbClr val="0000FF"/>
                </a:solidFill>
                <a:latin typeface="Calibri" panose="020F0502020204030204" charset="0"/>
                <a:cs typeface="Calibri" panose="020F0502020204030204" charset="0"/>
              </a:rPr>
              <a:t>3 tanks, ~100 3” PMTs for each</a:t>
            </a:r>
          </a:p>
        </p:txBody>
      </p:sp>
      <p:sp>
        <p:nvSpPr>
          <p:cNvPr id="20" name="矩形: 圆角 19"/>
          <p:cNvSpPr/>
          <p:nvPr>
            <p:custDataLst>
              <p:tags r:id="rId3"/>
            </p:custDataLst>
          </p:nvPr>
        </p:nvSpPr>
        <p:spPr>
          <a:xfrm>
            <a:off x="323921" y="1350856"/>
            <a:ext cx="4628464" cy="11732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Top Veto Tracker (TVT)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Plastic scintillator: 160 strips (4 layers)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SiPMs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at both ends: 320 tiles, 0.8 m</a:t>
            </a:r>
            <a:r>
              <a:rPr lang="en-US" altLang="zh-CN" sz="2000" baseline="300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2</a:t>
            </a:r>
          </a:p>
        </p:txBody>
      </p:sp>
      <p:sp>
        <p:nvSpPr>
          <p:cNvPr id="23" name="矩形: 圆角 22"/>
          <p:cNvSpPr/>
          <p:nvPr>
            <p:custDataLst>
              <p:tags r:id="rId4"/>
            </p:custDataLst>
          </p:nvPr>
        </p:nvSpPr>
        <p:spPr>
          <a:xfrm>
            <a:off x="323921" y="3070372"/>
            <a:ext cx="4549636" cy="14764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Bef>
                <a:spcPts val="600"/>
              </a:spcBef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Share </a:t>
            </a:r>
            <a:r>
              <a:rPr lang="en-US" altLang="zh-CN" sz="24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SiPM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readout electronics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zh-CN" sz="2000" b="1" kern="0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250/125 MHz sampling</a:t>
            </a:r>
            <a:r>
              <a:rPr lang="en-US" altLang="zh-CN" sz="2000" kern="0" dirty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, raw readout dominated by </a:t>
            </a:r>
            <a:r>
              <a:rPr lang="en-US" altLang="zh-CN" sz="2000" kern="0" dirty="0" err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SiPM</a:t>
            </a:r>
            <a:r>
              <a:rPr lang="en-US" altLang="zh-CN" sz="2000" kern="0" dirty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 dark rate</a:t>
            </a:r>
          </a:p>
        </p:txBody>
      </p:sp>
      <p:cxnSp>
        <p:nvCxnSpPr>
          <p:cNvPr id="7" name="直接箭头连接符 6"/>
          <p:cNvCxnSpPr>
            <a:cxnSpLocks/>
            <a:stCxn id="8" idx="0"/>
            <a:endCxn id="23" idx="2"/>
          </p:cNvCxnSpPr>
          <p:nvPr>
            <p:custDataLst>
              <p:tags r:id="rId5"/>
            </p:custDataLst>
          </p:nvPr>
        </p:nvCxnSpPr>
        <p:spPr>
          <a:xfrm flipH="1" flipV="1">
            <a:off x="2598739" y="4546834"/>
            <a:ext cx="301506" cy="718351"/>
          </a:xfrm>
          <a:prstGeom prst="straightConnector1">
            <a:avLst/>
          </a:prstGeom>
          <a:ln w="38100"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>
            <a:stCxn id="20" idx="2"/>
            <a:endCxn id="23" idx="0"/>
          </p:cNvCxnSpPr>
          <p:nvPr>
            <p:custDataLst>
              <p:tags r:id="rId6"/>
            </p:custDataLst>
          </p:nvPr>
        </p:nvCxnSpPr>
        <p:spPr>
          <a:xfrm flipH="1">
            <a:off x="2598739" y="2524125"/>
            <a:ext cx="39414" cy="546247"/>
          </a:xfrm>
          <a:prstGeom prst="straightConnector1">
            <a:avLst/>
          </a:prstGeom>
          <a:ln w="38100"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: 圆角 41"/>
          <p:cNvSpPr/>
          <p:nvPr>
            <p:custDataLst>
              <p:tags r:id="rId7"/>
            </p:custDataLst>
          </p:nvPr>
        </p:nvSpPr>
        <p:spPr>
          <a:xfrm>
            <a:off x="8675652" y="4573001"/>
            <a:ext cx="3314474" cy="11678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Bef>
                <a:spcPts val="600"/>
              </a:spcBef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Re-use the 3” PMT electronics of JUNO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zh-CN" kern="0" dirty="0">
                <a:solidFill>
                  <a:srgbClr val="0000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Triggerless readout</a:t>
            </a:r>
          </a:p>
        </p:txBody>
      </p:sp>
      <p:cxnSp>
        <p:nvCxnSpPr>
          <p:cNvPr id="43" name="直接箭头连接符 42"/>
          <p:cNvCxnSpPr>
            <a:cxnSpLocks/>
            <a:stCxn id="8" idx="3"/>
          </p:cNvCxnSpPr>
          <p:nvPr>
            <p:custDataLst>
              <p:tags r:id="rId8"/>
            </p:custDataLst>
          </p:nvPr>
        </p:nvCxnSpPr>
        <p:spPr>
          <a:xfrm flipV="1">
            <a:off x="5476568" y="4048126"/>
            <a:ext cx="1190932" cy="1902342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>
            <a:stCxn id="16" idx="1"/>
          </p:cNvCxnSpPr>
          <p:nvPr>
            <p:custDataLst>
              <p:tags r:id="rId9"/>
            </p:custDataLst>
          </p:nvPr>
        </p:nvCxnSpPr>
        <p:spPr>
          <a:xfrm flipH="1">
            <a:off x="7965850" y="3085353"/>
            <a:ext cx="771750" cy="1164167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>
            <a:stCxn id="20" idx="3"/>
          </p:cNvCxnSpPr>
          <p:nvPr>
            <p:custDataLst>
              <p:tags r:id="rId10"/>
            </p:custDataLst>
          </p:nvPr>
        </p:nvCxnSpPr>
        <p:spPr>
          <a:xfrm>
            <a:off x="4952385" y="1937491"/>
            <a:ext cx="1362690" cy="50091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箭头连接符 98"/>
          <p:cNvCxnSpPr>
            <a:stCxn id="16" idx="2"/>
            <a:endCxn id="42" idx="0"/>
          </p:cNvCxnSpPr>
          <p:nvPr>
            <p:custDataLst>
              <p:tags r:id="rId11"/>
            </p:custDataLst>
          </p:nvPr>
        </p:nvCxnSpPr>
        <p:spPr>
          <a:xfrm>
            <a:off x="10332889" y="3664852"/>
            <a:ext cx="0" cy="908149"/>
          </a:xfrm>
          <a:prstGeom prst="straightConnector1">
            <a:avLst/>
          </a:prstGeom>
          <a:ln w="38100"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: 圆角 6"/>
          <p:cNvSpPr/>
          <p:nvPr>
            <p:custDataLst>
              <p:tags r:id="rId12"/>
            </p:custDataLst>
          </p:nvPr>
        </p:nvSpPr>
        <p:spPr>
          <a:xfrm>
            <a:off x="323921" y="5265185"/>
            <a:ext cx="5152647" cy="13705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Bef>
                <a:spcPts val="600"/>
              </a:spcBef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Central Detector (CD)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2.8 ton Gd-LS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Full 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coverage of </a:t>
            </a:r>
            <a:r>
              <a:rPr kumimoji="0" lang="en-US" altLang="zh-CN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SiPM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 (10 </a:t>
            </a:r>
            <a:r>
              <a:rPr lang="en-US" altLang="zh-CN" kern="0" dirty="0">
                <a:solidFill>
                  <a:srgbClr val="0000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m</a:t>
            </a:r>
            <a:r>
              <a:rPr lang="en-US" altLang="zh-CN" kern="0" baseline="30000" dirty="0">
                <a:solidFill>
                  <a:srgbClr val="0000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2</a:t>
            </a:r>
            <a:r>
              <a:rPr lang="en-US" altLang="zh-CN" kern="0" dirty="0">
                <a:solidFill>
                  <a:srgbClr val="0000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)</a:t>
            </a:r>
            <a:r>
              <a:rPr lang="zh-CN" altLang="en-US" kern="0" dirty="0">
                <a:solidFill>
                  <a:srgbClr val="0000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 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w/ PDE &gt; 50%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Operate at 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-50 ℃ 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(for </a:t>
            </a:r>
            <a:r>
              <a:rPr kumimoji="0" lang="en-US" altLang="zh-CN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SiPM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 dark noise reduction)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zh-CN" kern="0" dirty="0">
                <a:solidFill>
                  <a:srgbClr val="0000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Energy resolution &lt;2% resolution @ 1MeV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4000" dirty="0">
                <a:cs typeface="Calibri" panose="020F0502020204030204" charset="0"/>
                <a:sym typeface="+mn-ea"/>
              </a:rPr>
              <a:t>TAO TDAQ Highlights</a:t>
            </a:r>
          </a:p>
        </p:txBody>
      </p:sp>
      <p:pic>
        <p:nvPicPr>
          <p:cNvPr id="18" name="内容占位符 38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" y="1238806"/>
            <a:ext cx="5106602" cy="2809837"/>
          </a:xfrm>
        </p:spPr>
      </p:pic>
      <p:sp>
        <p:nvSpPr>
          <p:cNvPr id="14" name="灯片编号占位符 1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CB4178F3-118D-4126-86EC-63827AABDE54}" type="slidenum">
              <a:rPr lang="zh-CN" altLang="en-US" smtClean="0"/>
              <a:t>5</a:t>
            </a:fld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385" y="1793750"/>
            <a:ext cx="3468333" cy="3776242"/>
          </a:xfrm>
          <a:prstGeom prst="rect">
            <a:avLst/>
          </a:prstGeom>
        </p:spPr>
      </p:pic>
      <p:cxnSp>
        <p:nvCxnSpPr>
          <p:cNvPr id="43" name="直接箭头连接符 42"/>
          <p:cNvCxnSpPr/>
          <p:nvPr>
            <p:custDataLst>
              <p:tags r:id="rId4"/>
            </p:custDataLst>
          </p:nvPr>
        </p:nvCxnSpPr>
        <p:spPr>
          <a:xfrm flipV="1">
            <a:off x="4762500" y="4048125"/>
            <a:ext cx="1905000" cy="1902343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>
            <a:stCxn id="19" idx="0"/>
          </p:cNvCxnSpPr>
          <p:nvPr>
            <p:custDataLst>
              <p:tags r:id="rId5"/>
            </p:custDataLst>
          </p:nvPr>
        </p:nvCxnSpPr>
        <p:spPr>
          <a:xfrm flipH="1" flipV="1">
            <a:off x="7905753" y="3537416"/>
            <a:ext cx="1513018" cy="977792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>
            <p:custDataLst>
              <p:tags r:id="rId6"/>
            </p:custDataLst>
          </p:nvPr>
        </p:nvCxnSpPr>
        <p:spPr>
          <a:xfrm>
            <a:off x="4762500" y="1937491"/>
            <a:ext cx="1552575" cy="50091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4515208"/>
            <a:ext cx="5502541" cy="22253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矩形: 圆角 21"/>
          <p:cNvSpPr/>
          <p:nvPr>
            <p:custDataLst>
              <p:tags r:id="rId8"/>
            </p:custDataLst>
          </p:nvPr>
        </p:nvSpPr>
        <p:spPr>
          <a:xfrm>
            <a:off x="8515387" y="2007235"/>
            <a:ext cx="3468333" cy="1709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Readout from 3 individual detectors’ electronics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Suppress total bandwidth to </a:t>
            </a:r>
            <a:r>
              <a:rPr lang="en-US" altLang="zh-CN" sz="2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&lt; 100 Mbps </a:t>
            </a:r>
            <a:r>
              <a:rPr lang="en-US" altLang="zh-CN" sz="2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before storage</a:t>
            </a:r>
            <a:endParaRPr lang="en-US" altLang="zh-CN" sz="2000" kern="0" dirty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4" name="矩形 23"/>
          <p:cNvSpPr/>
          <p:nvPr>
            <p:custDataLst>
              <p:tags r:id="rId9"/>
            </p:custDataLst>
          </p:nvPr>
        </p:nvSpPr>
        <p:spPr>
          <a:xfrm>
            <a:off x="3954332" y="3169108"/>
            <a:ext cx="838200" cy="378625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TVT</a:t>
            </a:r>
          </a:p>
        </p:txBody>
      </p:sp>
      <p:sp>
        <p:nvSpPr>
          <p:cNvPr id="25" name="矩形 24"/>
          <p:cNvSpPr/>
          <p:nvPr>
            <p:custDataLst>
              <p:tags r:id="rId10"/>
            </p:custDataLst>
          </p:nvPr>
        </p:nvSpPr>
        <p:spPr>
          <a:xfrm>
            <a:off x="8357092" y="4369152"/>
            <a:ext cx="858643" cy="434897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WT</a:t>
            </a:r>
          </a:p>
        </p:txBody>
      </p:sp>
      <p:sp>
        <p:nvSpPr>
          <p:cNvPr id="26" name="矩形 25"/>
          <p:cNvSpPr/>
          <p:nvPr>
            <p:custDataLst>
              <p:tags r:id="rId11"/>
            </p:custDataLst>
          </p:nvPr>
        </p:nvSpPr>
        <p:spPr>
          <a:xfrm>
            <a:off x="4127470" y="4007798"/>
            <a:ext cx="730246" cy="500910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CD</a:t>
            </a: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0" y="4508708"/>
            <a:ext cx="4762500" cy="2231818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6E39-6B2E-4F50-AFD9-18BD53682C9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562958" y="6268677"/>
            <a:ext cx="1391845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buClr>
                <a:schemeClr val="tx1"/>
              </a:buClr>
              <a:buSzPct val="100000"/>
              <a:defRPr sz="20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dirty="0"/>
              <a:t>128 Gbps </a:t>
            </a:r>
            <a:r>
              <a:rPr lang="en-US" altLang="zh-CN" baseline="30000" dirty="0"/>
              <a:t>#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3248757" y="1202718"/>
            <a:ext cx="141114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chemeClr val="tx1"/>
              </a:buClr>
              <a:buSzPct val="100000"/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~10 Gbps </a:t>
            </a:r>
            <a:r>
              <a:rPr lang="en-US" altLang="zh-CN" sz="2000" b="1" baseline="30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##</a:t>
            </a:r>
            <a:endParaRPr lang="en-US" altLang="zh-CN" sz="2000" b="1" kern="0" baseline="30000" dirty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842626" y="6301412"/>
            <a:ext cx="135573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buClr>
                <a:schemeClr val="tx1"/>
              </a:buClr>
              <a:buSzPct val="100000"/>
              <a:defRPr sz="20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dirty="0"/>
              <a:t>~105 Mbps</a:t>
            </a:r>
          </a:p>
        </p:txBody>
      </p:sp>
      <p:sp>
        <p:nvSpPr>
          <p:cNvPr id="27" name="内容占位符 2"/>
          <p:cNvSpPr txBox="1"/>
          <p:nvPr>
            <p:custDataLst>
              <p:tags r:id="rId13"/>
            </p:custDataLst>
          </p:nvPr>
        </p:nvSpPr>
        <p:spPr>
          <a:xfrm>
            <a:off x="7835316" y="1113547"/>
            <a:ext cx="4253127" cy="6610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400" b="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zh-CN" sz="1800" b="1" baseline="30000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# </a:t>
            </a:r>
            <a:r>
              <a:rPr lang="en-US" altLang="zh-CN" sz="1800" dirty="0" err="1">
                <a:latin typeface="Calibri" panose="020F0502020204030204" charset="0"/>
                <a:cs typeface="Calibri" panose="020F0502020204030204" charset="0"/>
              </a:rPr>
              <a:t>SiPM</a:t>
            </a:r>
            <a:r>
              <a:rPr lang="en-US" altLang="zh-CN" sz="1800" dirty="0">
                <a:latin typeface="Calibri" panose="020F0502020204030204" charset="0"/>
                <a:cs typeface="Calibri" panose="020F0502020204030204" charset="0"/>
              </a:rPr>
              <a:t> dark rate: 100Hz/mm</a:t>
            </a:r>
            <a:r>
              <a:rPr lang="en-US" altLang="zh-CN" sz="1800" baseline="30000" dirty="0">
                <a:latin typeface="Calibri" panose="020F0502020204030204" charset="0"/>
                <a:cs typeface="Calibri" panose="020F0502020204030204" charset="0"/>
              </a:rPr>
              <a:t>2</a:t>
            </a:r>
            <a:r>
              <a:rPr lang="en-US" altLang="zh-CN" sz="1800" dirty="0">
                <a:latin typeface="Calibri" panose="020F0502020204030204" charset="0"/>
                <a:cs typeface="Calibri" panose="020F0502020204030204" charset="0"/>
              </a:rPr>
              <a:t> (conservative)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1800" b="1" baseline="30000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##</a:t>
            </a:r>
            <a:r>
              <a:rPr lang="en-US" altLang="zh-CN" sz="1800" dirty="0">
                <a:latin typeface="Calibri" panose="020F0502020204030204" charset="0"/>
                <a:cs typeface="Calibri" panose="020F0502020204030204" charset="0"/>
              </a:rPr>
              <a:t> 1.5 </a:t>
            </a:r>
            <a:r>
              <a:rPr lang="en-US" altLang="zh-CN" sz="1800" dirty="0" err="1">
                <a:latin typeface="Calibri" panose="020F0502020204030204" charset="0"/>
                <a:cs typeface="Calibri" panose="020F0502020204030204" charset="0"/>
              </a:rPr>
              <a:t>p.e</a:t>
            </a:r>
            <a:r>
              <a:rPr lang="en-US" altLang="zh-CN" sz="1800" dirty="0">
                <a:latin typeface="Calibri" panose="020F0502020204030204" charset="0"/>
                <a:cs typeface="Calibri" panose="020F0502020204030204" charset="0"/>
              </a:rPr>
              <a:t> threshold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32410" y="1646461"/>
            <a:ext cx="10972800" cy="4840303"/>
          </a:xfrm>
        </p:spPr>
        <p:txBody>
          <a:bodyPr>
            <a:normAutofit/>
          </a:bodyPr>
          <a:lstStyle/>
          <a:p>
            <a:endParaRPr lang="zh-CN" altLang="en-US" sz="4000" dirty="0"/>
          </a:p>
          <a:p>
            <a:endParaRPr lang="zh-CN" altLang="en-US" sz="4000" dirty="0"/>
          </a:p>
          <a:p>
            <a:endParaRPr lang="zh-CN" altLang="en-US" sz="4000" dirty="0"/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423544" y="156210"/>
            <a:ext cx="11447145" cy="725170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cs typeface="Calibri" panose="020F0502020204030204" charset="0"/>
                <a:sym typeface="+mn-ea"/>
              </a:rPr>
              <a:t>Data Suppression Strategy at TAO TDAQ</a:t>
            </a:r>
            <a:endParaRPr lang="en-US" altLang="zh-CN" sz="4000" dirty="0">
              <a:cs typeface="Bahnschrift SemiLight Condensed" panose="020B0502040204020203" charset="0"/>
              <a:sym typeface="+mn-ea"/>
            </a:endParaRPr>
          </a:p>
        </p:txBody>
      </p:sp>
      <p:graphicFrame>
        <p:nvGraphicFramePr>
          <p:cNvPr id="3" name="内容占位符 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64284462"/>
              </p:ext>
            </p:extLst>
          </p:nvPr>
        </p:nvGraphicFramePr>
        <p:xfrm>
          <a:off x="424180" y="1646555"/>
          <a:ext cx="11447145" cy="3885565"/>
        </p:xfrm>
        <a:graphic>
          <a:graphicData uri="http://schemas.openxmlformats.org/drawingml/2006/table">
            <a:tbl>
              <a:tblPr firstRow="1" firstCol="1">
                <a:tableStyleId>{69C7853C-536D-4A76-A0AE-DD22124D55A5}</a:tableStyleId>
              </a:tblPr>
              <a:tblGrid>
                <a:gridCol w="1285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0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52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01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28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17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252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46480"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charset="0"/>
                          <a:cs typeface="Calibri" panose="020F0502020204030204" charset="0"/>
                        </a:rPr>
                        <a:t>Data</a:t>
                      </a:r>
                    </a:p>
                    <a:p>
                      <a:r>
                        <a:rPr lang="en-US" altLang="zh-CN" sz="2400" dirty="0">
                          <a:latin typeface="Calibri" panose="020F0502020204030204" charset="0"/>
                          <a:cs typeface="Calibri" panose="020F0502020204030204" charset="0"/>
                        </a:rPr>
                        <a:t>Stream</a:t>
                      </a:r>
                      <a:endParaRPr lang="zh-CN" altLang="en-US" sz="2400" dirty="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solidFill>
                            <a:srgbClr val="C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Raw Readout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charset="0"/>
                          <a:cs typeface="Calibri" panose="020F0502020204030204" charset="0"/>
                        </a:rPr>
                        <a:t>HW</a:t>
                      </a:r>
                      <a:r>
                        <a:rPr lang="en-US" altLang="zh-CN" sz="2400" baseline="0" dirty="0">
                          <a:latin typeface="Calibri" panose="020F0502020204030204" charset="0"/>
                          <a:cs typeface="Calibri" panose="020F0502020204030204" charset="0"/>
                        </a:rPr>
                        <a:t> trigger</a:t>
                      </a:r>
                      <a:endParaRPr lang="zh-CN" altLang="en-US" sz="2400" dirty="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solidFill>
                            <a:srgbClr val="C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DAQ Data input</a:t>
                      </a:r>
                      <a:endParaRPr lang="zh-CN" altLang="en-US" sz="2400" dirty="0">
                        <a:solidFill>
                          <a:srgbClr val="C0000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charset="0"/>
                          <a:cs typeface="Calibri" panose="020F0502020204030204" charset="0"/>
                        </a:rPr>
                        <a:t>SW</a:t>
                      </a:r>
                      <a:r>
                        <a:rPr lang="en-US" altLang="zh-CN" sz="2400" baseline="0" dirty="0">
                          <a:latin typeface="Calibri" panose="020F0502020204030204" charset="0"/>
                          <a:cs typeface="Calibri" panose="020F0502020204030204" charset="0"/>
                        </a:rPr>
                        <a:t> Trigger</a:t>
                      </a:r>
                      <a:endParaRPr lang="zh-CN" altLang="en-US" sz="2400" dirty="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kern="1200" baseline="0" dirty="0" err="1">
                          <a:solidFill>
                            <a:schemeClr val="lt1"/>
                          </a:solidFill>
                          <a:latin typeface="Calibri" panose="020F0502020204030204" charset="0"/>
                          <a:ea typeface="+mn-ea"/>
                          <a:cs typeface="Calibri" panose="020F0502020204030204" charset="0"/>
                        </a:rPr>
                        <a:t>Compres-sion</a:t>
                      </a:r>
                      <a:r>
                        <a:rPr lang="en-US" altLang="zh-CN" sz="2400" b="1" kern="1200" baseline="0" dirty="0">
                          <a:solidFill>
                            <a:schemeClr val="lt1"/>
                          </a:solidFill>
                          <a:latin typeface="Calibri" panose="020F0502020204030204" charset="0"/>
                          <a:ea typeface="+mn-ea"/>
                          <a:cs typeface="Calibri" panose="020F0502020204030204" charset="0"/>
                        </a:rPr>
                        <a:t> </a:t>
                      </a:r>
                      <a:endParaRPr lang="zh-CN" altLang="en-US" sz="2400" b="1" kern="1200" baseline="0" dirty="0">
                        <a:solidFill>
                          <a:schemeClr val="lt1"/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charset="0"/>
                          <a:cs typeface="Calibri" panose="020F0502020204030204" charset="0"/>
                        </a:rPr>
                        <a:t>Data</a:t>
                      </a:r>
                      <a:r>
                        <a:rPr lang="en-US" altLang="zh-CN" sz="2400" baseline="0" dirty="0">
                          <a:latin typeface="Calibri" panose="020F0502020204030204" charset="0"/>
                          <a:cs typeface="Calibri" panose="020F0502020204030204" charset="0"/>
                        </a:rPr>
                        <a:t> Merge</a:t>
                      </a:r>
                      <a:endParaRPr lang="zh-CN" altLang="en-US" sz="2400" dirty="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dirty="0">
                          <a:solidFill>
                            <a:srgbClr val="C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Storage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010"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charset="0"/>
                          <a:cs typeface="Calibri" panose="020F0502020204030204" charset="0"/>
                        </a:rPr>
                        <a:t>CD</a:t>
                      </a:r>
                      <a:endParaRPr lang="zh-CN" altLang="en-US" sz="2400" dirty="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128 Gbps</a:t>
                      </a:r>
                      <a:endParaRPr lang="en-US" altLang="zh-CN" sz="2400" b="1" dirty="0">
                        <a:solidFill>
                          <a:srgbClr val="FF000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charset="0"/>
                          <a:cs typeface="Calibri" panose="020F0502020204030204" charset="0"/>
                        </a:rPr>
                        <a:t>Y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~800 Mbps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charset="0"/>
                          <a:cs typeface="Calibri" panose="020F0502020204030204" charset="0"/>
                        </a:rPr>
                        <a:t>N</a:t>
                      </a:r>
                      <a:endParaRPr lang="zh-CN" altLang="en-US" sz="2400" dirty="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400" kern="1200" dirty="0">
                          <a:latin typeface="Calibri" panose="020F0502020204030204" charset="0"/>
                          <a:cs typeface="Calibri" panose="020F0502020204030204" charset="0"/>
                        </a:rPr>
                        <a:t>Y</a:t>
                      </a:r>
                      <a:endParaRPr lang="zh-CN" altLang="en-US" sz="2400" b="1" kern="1200" dirty="0">
                        <a:solidFill>
                          <a:srgbClr val="C00000"/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charset="0"/>
                          <a:cs typeface="Calibri" panose="020F0502020204030204" charset="0"/>
                        </a:rPr>
                        <a:t>Y</a:t>
                      </a:r>
                      <a:endParaRPr lang="zh-CN" altLang="en-US" sz="2400" b="1" dirty="0">
                        <a:solidFill>
                          <a:srgbClr val="7030A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&lt;80 Mbps</a:t>
                      </a:r>
                      <a:endParaRPr lang="en-US" altLang="zh-CN" sz="2400" b="1" dirty="0">
                        <a:solidFill>
                          <a:srgbClr val="FF000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7115"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charset="0"/>
                          <a:cs typeface="Calibri" panose="020F0502020204030204" charset="0"/>
                        </a:rPr>
                        <a:t>WT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~105 Mbps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charset="0"/>
                          <a:cs typeface="Calibri" panose="020F0502020204030204" charset="0"/>
                        </a:rPr>
                        <a:t>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~105 Mbps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charset="0"/>
                          <a:cs typeface="Calibri" panose="020F0502020204030204" charset="0"/>
                        </a:rPr>
                        <a:t>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400" b="1" kern="1200" dirty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400" kern="1200" dirty="0">
                          <a:latin typeface="Calibri" panose="020F0502020204030204" charset="0"/>
                          <a:cs typeface="Calibri" panose="020F0502020204030204" charset="0"/>
                        </a:rPr>
                        <a:t>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2400" b="1" kern="1200" dirty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kern="1200" dirty="0">
                          <a:latin typeface="Calibri" panose="020F0502020204030204" charset="0"/>
                          <a:cs typeface="Calibri" panose="020F0502020204030204" charset="0"/>
                        </a:rPr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&lt;10 Mbps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5315"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charset="0"/>
                          <a:cs typeface="Calibri" panose="020F0502020204030204" charset="0"/>
                        </a:rPr>
                        <a:t>TVT</a:t>
                      </a:r>
                      <a:endParaRPr lang="zh-CN" altLang="en-US" sz="2400" dirty="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~10 Gbps</a:t>
                      </a:r>
                      <a:endParaRPr lang="en-US" altLang="zh-CN" sz="2400" b="1" dirty="0">
                        <a:solidFill>
                          <a:srgbClr val="FF000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400" kern="1200" dirty="0">
                          <a:latin typeface="Calibri" panose="020F0502020204030204" charset="0"/>
                          <a:cs typeface="Calibri" panose="020F0502020204030204" charset="0"/>
                        </a:rPr>
                        <a:t>Y</a:t>
                      </a:r>
                      <a:endParaRPr lang="zh-CN" altLang="en-US" sz="2400" kern="1200" dirty="0">
                        <a:solidFill>
                          <a:schemeClr val="accent4"/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~40 Mbps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charset="0"/>
                          <a:cs typeface="Calibri" panose="020F0502020204030204" charset="0"/>
                        </a:rPr>
                        <a:t>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charset="0"/>
                          <a:cs typeface="Calibri" panose="020F0502020204030204" charset="0"/>
                        </a:rPr>
                        <a:t>Y</a:t>
                      </a:r>
                      <a:endParaRPr lang="zh-CN" altLang="en-US" sz="2400" dirty="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kern="1200" dirty="0">
                          <a:latin typeface="Calibri" panose="020F0502020204030204" charset="0"/>
                          <a:cs typeface="Calibri" panose="020F0502020204030204" charset="0"/>
                        </a:rPr>
                        <a:t>Y</a:t>
                      </a:r>
                      <a:endParaRPr lang="zh-CN" altLang="en-US" sz="2400" kern="1200" dirty="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dirty="0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&lt;1 Mbps</a:t>
                      </a:r>
                      <a:endParaRPr lang="en-US" altLang="zh-CN" sz="2400" b="1" dirty="0">
                        <a:solidFill>
                          <a:srgbClr val="FF000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645"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charset="0"/>
                          <a:cs typeface="Calibri" panose="020F0502020204030204" charset="0"/>
                        </a:rPr>
                        <a:t>SUM</a:t>
                      </a:r>
                      <a:endParaRPr lang="zh-CN" altLang="en-US" sz="2400" dirty="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altLang="zh-CN" sz="2400" b="1" kern="1200" dirty="0">
                          <a:solidFill>
                            <a:srgbClr val="FFFF00"/>
                          </a:solidFill>
                          <a:latin typeface="Calibri" panose="020F0502020204030204" charset="0"/>
                          <a:ea typeface="+mn-ea"/>
                          <a:cs typeface="Calibri" panose="020F0502020204030204" charset="0"/>
                        </a:rPr>
                        <a:t>~140 Gbps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400" b="1" dirty="0">
                        <a:solidFill>
                          <a:srgbClr val="FFFF0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rgbClr val="FFFF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~1 Gbps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400" b="1" dirty="0">
                        <a:solidFill>
                          <a:srgbClr val="FFFF0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400" b="1" dirty="0">
                        <a:solidFill>
                          <a:srgbClr val="FFFF0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400" b="1" dirty="0">
                        <a:solidFill>
                          <a:srgbClr val="FFFF0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rgbClr val="FFFF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&lt;100 Mbps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50AC-B4A7-4278-B878-D2EC39E8CB2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7615" y="2954656"/>
            <a:ext cx="10363200" cy="1470025"/>
          </a:xfrm>
        </p:spPr>
        <p:txBody>
          <a:bodyPr/>
          <a:lstStyle/>
          <a:p>
            <a:pPr algn="l">
              <a:lnSpc>
                <a:spcPct val="130000"/>
              </a:lnSpc>
            </a:pPr>
            <a:r>
              <a:rPr lang="en-US" altLang="zh-CN" sz="5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		CD trigger</a:t>
            </a:r>
            <a:br>
              <a:rPr lang="en-US" altLang="zh-CN" sz="5400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5400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	</a:t>
            </a:r>
            <a:r>
              <a:rPr lang="en-US" altLang="zh-CN" sz="5400">
                <a:solidFill>
                  <a:schemeClr val="bg1">
                    <a:lumMod val="6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TVT hardware trigger</a:t>
            </a:r>
            <a:br>
              <a:rPr lang="en-US" altLang="zh-CN" sz="5400" dirty="0">
                <a:solidFill>
                  <a:schemeClr val="bg1">
                    <a:lumMod val="6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5400" dirty="0">
                <a:solidFill>
                  <a:schemeClr val="bg1">
                    <a:lumMod val="6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	</a:t>
            </a:r>
            <a:r>
              <a:rPr lang="en-US" altLang="zh-CN" sz="5400">
                <a:solidFill>
                  <a:schemeClr val="bg1">
                    <a:lumMod val="6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DAQ</a:t>
            </a:r>
            <a:endParaRPr lang="en-US" altLang="zh-CN" sz="5400" dirty="0">
              <a:solidFill>
                <a:schemeClr val="bg1">
                  <a:lumMod val="6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 Black" panose="020B0A04020102020204" charset="0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2063115" y="2411730"/>
            <a:ext cx="566420" cy="5429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2063115" y="3467100"/>
            <a:ext cx="566420" cy="542925"/>
          </a:xfrm>
          <a:prstGeom prst="rect">
            <a:avLst/>
          </a:prstGeom>
          <a:solidFill>
            <a:srgbClr val="FFDF88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063115" y="4523105"/>
            <a:ext cx="566420" cy="542925"/>
          </a:xfrm>
          <a:prstGeom prst="rect">
            <a:avLst/>
          </a:prstGeom>
          <a:solidFill>
            <a:srgbClr val="FFDF88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04800" y="1583055"/>
            <a:ext cx="6486525" cy="4841875"/>
          </a:xfrm>
        </p:spPr>
        <p:txBody>
          <a:bodyPr>
            <a:normAutofit fontScale="60000" lnSpcReduction="20000"/>
          </a:bodyPr>
          <a:lstStyle/>
          <a:p>
            <a:r>
              <a:rPr lang="zh-CN" altLang="en-US" sz="4700" b="1" dirty="0">
                <a:solidFill>
                  <a:srgbClr val="FF0000"/>
                </a:solidFill>
                <a:cs typeface="+mn-lt"/>
              </a:rPr>
              <a:t>High-performance</a:t>
            </a:r>
          </a:p>
          <a:p>
            <a:pPr lvl="1"/>
            <a:r>
              <a:rPr lang="zh-CN" altLang="en-US" sz="4000" b="1" dirty="0">
                <a:solidFill>
                  <a:srgbClr val="FF0000"/>
                </a:solidFill>
                <a:cs typeface="+mn-lt"/>
              </a:rPr>
              <a:t>1GHz</a:t>
            </a:r>
            <a:r>
              <a:rPr lang="zh-CN" altLang="en-US" sz="4000" b="1" dirty="0">
                <a:cs typeface="+mn-lt"/>
              </a:rPr>
              <a:t> hit rate</a:t>
            </a:r>
          </a:p>
          <a:p>
            <a:pPr lvl="1"/>
            <a:r>
              <a:rPr lang="zh-CN" altLang="en-US" sz="4000" b="1" dirty="0">
                <a:solidFill>
                  <a:srgbClr val="FF0000"/>
                </a:solidFill>
                <a:cs typeface="+mn-lt"/>
              </a:rPr>
              <a:t>128Gbps</a:t>
            </a:r>
            <a:r>
              <a:rPr lang="zh-CN" altLang="en-US" sz="4000" b="1" dirty="0">
                <a:cs typeface="+mn-lt"/>
              </a:rPr>
              <a:t> data processing</a:t>
            </a:r>
          </a:p>
          <a:p>
            <a:r>
              <a:rPr lang="zh-CN" altLang="en-US" sz="4700" b="1" dirty="0">
                <a:solidFill>
                  <a:srgbClr val="FF0000"/>
                </a:solidFill>
                <a:cs typeface="+mn-lt"/>
              </a:rPr>
              <a:t>Physics trigger mode: multiplicity trigger (nHit)</a:t>
            </a:r>
          </a:p>
          <a:p>
            <a:r>
              <a:rPr lang="en-US" altLang="zh-CN" sz="4700" b="1" dirty="0">
                <a:cs typeface="+mn-lt"/>
              </a:rPr>
              <a:t>coincident DCR &lt; 1 Hz if </a:t>
            </a:r>
            <a:r>
              <a:rPr lang="en-US" altLang="zh-CN" sz="4700" b="1" dirty="0" err="1">
                <a:cs typeface="+mn-lt"/>
              </a:rPr>
              <a:t>nHit</a:t>
            </a:r>
            <a:r>
              <a:rPr lang="en-US" altLang="zh-CN" sz="4700" b="1" dirty="0">
                <a:cs typeface="+mn-lt"/>
              </a:rPr>
              <a:t> &gt; 170</a:t>
            </a:r>
            <a:r>
              <a:rPr lang="zh-CN" altLang="en-US" sz="4700" b="1" dirty="0">
                <a:cs typeface="+mn-lt"/>
              </a:rPr>
              <a:t>  </a:t>
            </a:r>
          </a:p>
          <a:p>
            <a:r>
              <a:rPr lang="zh-CN" altLang="en-US" sz="4700" b="1" dirty="0">
                <a:cs typeface="+mn-lt"/>
              </a:rPr>
              <a:t>Support External trigger f</a:t>
            </a:r>
            <a:r>
              <a:rPr lang="en-US" altLang="zh-CN" sz="4700" b="1" dirty="0">
                <a:cs typeface="+mn-lt"/>
              </a:rPr>
              <a:t>or</a:t>
            </a:r>
            <a:r>
              <a:rPr lang="zh-CN" altLang="en-US" sz="4700" b="1" dirty="0">
                <a:cs typeface="+mn-lt"/>
              </a:rPr>
              <a:t> LED calibration</a:t>
            </a:r>
            <a:endParaRPr lang="en-US" altLang="zh-CN" sz="4700" b="1" dirty="0">
              <a:cs typeface="+mn-lt"/>
            </a:endParaRPr>
          </a:p>
          <a:p>
            <a:r>
              <a:rPr lang="en-US" altLang="zh-CN" sz="4700" b="1" dirty="0">
                <a:cs typeface="+mn-lt"/>
              </a:rPr>
              <a:t>Random/periodic trigger for diagnosis</a:t>
            </a:r>
            <a:endParaRPr lang="zh-CN" altLang="en-US" sz="4700" b="1" dirty="0">
              <a:cs typeface="+mn-lt"/>
            </a:endParaRPr>
          </a:p>
          <a:p>
            <a:pPr marL="0" indent="0">
              <a:buNone/>
            </a:pPr>
            <a:endParaRPr lang="zh-CN" altLang="en-US" sz="3200" dirty="0"/>
          </a:p>
          <a:p>
            <a:endParaRPr lang="zh-CN" altLang="en-US" sz="3200" dirty="0"/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2441382" y="156478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ym typeface="+mn-ea"/>
              </a:rPr>
              <a:t>CD Trigger System Structure</a:t>
            </a:r>
            <a:endParaRPr lang="en-US" altLang="zh-CN" sz="4000" dirty="0">
              <a:cs typeface="Arial Black" panose="020B0A04020102020204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683375" y="1385570"/>
            <a:ext cx="5274310" cy="4443730"/>
          </a:xfrm>
          <a:prstGeom prst="rect">
            <a:avLst/>
          </a:prstGeom>
        </p:spPr>
      </p:pic>
      <p:sp>
        <p:nvSpPr>
          <p:cNvPr id="7" name="内容占位符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04800" y="1270541"/>
            <a:ext cx="10972800" cy="484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400" b="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CN" altLang="en-US" sz="3330" dirty="0"/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6292535" y="6035733"/>
            <a:ext cx="576613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/>
              <a:t>Reliable, flexible, scalable, maintainable…</a:t>
            </a:r>
            <a:endParaRPr lang="zh-CN" altLang="en-US" sz="24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3AFB0-B421-4861-B2B8-ABE76E9E9EB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04800" y="1271176"/>
            <a:ext cx="10972800" cy="4840303"/>
          </a:xfrm>
        </p:spPr>
        <p:txBody>
          <a:bodyPr>
            <a:normAutofit/>
          </a:bodyPr>
          <a:lstStyle/>
          <a:p>
            <a:endParaRPr lang="zh-CN" altLang="en-US" sz="4000" dirty="0"/>
          </a:p>
          <a:p>
            <a:endParaRPr lang="zh-CN" altLang="en-US" sz="4000" dirty="0"/>
          </a:p>
          <a:p>
            <a:endParaRPr lang="zh-CN" altLang="en-US" sz="4000" dirty="0"/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sym typeface="华文中宋" panose="02010600040101010101" pitchFamily="2" charset="-122"/>
              </a:rPr>
              <a:t>Hardware</a:t>
            </a:r>
            <a:r>
              <a:rPr lang="zh-CN" altLang="en-US" sz="4000" dirty="0">
                <a:solidFill>
                  <a:schemeClr val="accent1"/>
                </a:solidFill>
                <a:sym typeface="华文中宋" panose="02010600040101010101" pitchFamily="2" charset="-122"/>
              </a:rPr>
              <a:t> </a:t>
            </a:r>
            <a:r>
              <a:rPr lang="en-US" altLang="zh-CN" sz="4000" dirty="0">
                <a:solidFill>
                  <a:schemeClr val="accent1"/>
                </a:solidFill>
                <a:sym typeface="华文中宋" panose="02010600040101010101" pitchFamily="2" charset="-122"/>
              </a:rPr>
              <a:t>Implementation</a:t>
            </a:r>
            <a:endParaRPr lang="en-US" altLang="zh-CN" sz="4000" dirty="0">
              <a:solidFill>
                <a:schemeClr val="accent1"/>
              </a:solidFill>
              <a:cs typeface="Arial Black" panose="020B0A04020102020204" charset="0"/>
              <a:sym typeface="华文中宋" panose="02010600040101010101" pitchFamily="2" charset="-122"/>
            </a:endParaRPr>
          </a:p>
        </p:txBody>
      </p:sp>
      <p:sp>
        <p:nvSpPr>
          <p:cNvPr id="15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56118" y="1271270"/>
            <a:ext cx="10956579" cy="10064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 err="1"/>
              <a:t>mTCA</a:t>
            </a:r>
            <a:r>
              <a:rPr lang="en-US" altLang="zh-CN" sz="2400" dirty="0"/>
              <a:t> standard: CD Gather Unit (AMC) + CD Gather Unit Rear (RTM)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>
                <a:sym typeface="华文中宋" panose="02010600040101010101" pitchFamily="2" charset="-122"/>
              </a:rPr>
              <a:t>CD Gather Unit / Central Unit: </a:t>
            </a:r>
            <a:r>
              <a:rPr lang="en-US" altLang="zh-C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华文中宋" panose="02010600040101010101" pitchFamily="2" charset="-122"/>
              </a:rPr>
              <a:t>same hardware,</a:t>
            </a:r>
            <a:r>
              <a:rPr lang="en-US" altLang="zh-CN" sz="2400" dirty="0">
                <a:sym typeface="华文中宋" panose="02010600040101010101" pitchFamily="2" charset="-122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华文中宋" panose="02010600040101010101" pitchFamily="2" charset="-122"/>
              </a:rPr>
              <a:t>different firmware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56260" y="2516505"/>
            <a:ext cx="3108960" cy="24612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917507" y="2385332"/>
            <a:ext cx="7595190" cy="3666128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677545" y="5074285"/>
            <a:ext cx="2866390" cy="11626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/>
              <a:t>High data transmission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/>
              <a:t>Hot-swap capability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/>
              <a:t>Rear I/O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/>
              <a:t>Redundancy available</a:t>
            </a: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556118" y="2516690"/>
            <a:ext cx="1466172" cy="3825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b="1" dirty="0" err="1">
                <a:solidFill>
                  <a:schemeClr val="bg1"/>
                </a:solidFill>
              </a:rPr>
              <a:t>mTCA</a:t>
            </a:r>
            <a:r>
              <a:rPr lang="en-US" altLang="zh-CN" b="1" dirty="0">
                <a:solidFill>
                  <a:schemeClr val="bg1"/>
                </a:solidFill>
              </a:rPr>
              <a:t> crate</a:t>
            </a:r>
            <a:endParaRPr lang="en-US" altLang="zh-CN" sz="1800" b="1" dirty="0">
              <a:solidFill>
                <a:schemeClr val="bg1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1B2B-2DB1-4557-B9E1-04B6FD332F6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e4a5f2da-1e94-415c-91df-82cb1241f036"/>
  <p:tag name="COMMONDATA" val="eyJoZGlkIjoiNTVjOGE4YjFhMTM5OGNjMTVjNThkNTM1ZTBjMjQ1OD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622.524409448819,&quot;width&quot;:17280}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72,&quot;width&quot;:1934}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ABLE_BEAUTIFY" val="smartTable{395b3bb6-30c5-490c-a75d-3d3ab1f51964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e8817d-e2cc-403f-8cb9-ca4bad7b5b24}"/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3761,&quot;width&quot;:5624}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22c55c6-d365-4537-bca0-b0490842f91b}"/>
  <p:tag name="KSO_WM_BEAUTIFY_FLAG" val=""/>
  <p:tag name="TABLE_ENDDRAG_ORIGIN_RECT" val="901*305"/>
  <p:tag name="TABLE_ENDDRAG_RECT" val="33*129*901*30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625,&quot;width&quot;:10215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1448</Words>
  <Application>Microsoft Office PowerPoint</Application>
  <PresentationFormat>宽屏</PresentationFormat>
  <Paragraphs>414</Paragraphs>
  <Slides>27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47" baseType="lpstr">
      <vt:lpstr>Microsoft YaHei UI</vt:lpstr>
      <vt:lpstr>MiSans Normal</vt:lpstr>
      <vt:lpstr>等线</vt:lpstr>
      <vt:lpstr>黑体</vt:lpstr>
      <vt:lpstr>华文仿宋</vt:lpstr>
      <vt:lpstr>华文中宋</vt:lpstr>
      <vt:lpstr>宋体</vt:lpstr>
      <vt:lpstr>微软雅黑</vt:lpstr>
      <vt:lpstr>Arial</vt:lpstr>
      <vt:lpstr>Arial Black</vt:lpstr>
      <vt:lpstr>Bahnschrift SemiLight Condensed</vt:lpstr>
      <vt:lpstr>Calibri</vt:lpstr>
      <vt:lpstr>Cambria</vt:lpstr>
      <vt:lpstr>Times New Roman</vt:lpstr>
      <vt:lpstr>Tw Cen MT</vt:lpstr>
      <vt:lpstr>Verdana</vt:lpstr>
      <vt:lpstr>Wingdings</vt:lpstr>
      <vt:lpstr>1_Office 主题</vt:lpstr>
      <vt:lpstr>2_Office 主题</vt:lpstr>
      <vt:lpstr>3_Office 主题</vt:lpstr>
      <vt:lpstr>PowerPoint 演示文稿</vt:lpstr>
      <vt:lpstr>Outline</vt:lpstr>
      <vt:lpstr> JUNO-TAO</vt:lpstr>
      <vt:lpstr> TAO Detectors &amp; Electronics</vt:lpstr>
      <vt:lpstr>TAO TDAQ Highlights</vt:lpstr>
      <vt:lpstr>Data Suppression Strategy at TAO TDAQ</vt:lpstr>
      <vt:lpstr>  CD trigger   TVT hardware trigger   DAQ</vt:lpstr>
      <vt:lpstr>CD Trigger System Structure</vt:lpstr>
      <vt:lpstr>Hardware Implementation</vt:lpstr>
      <vt:lpstr>NHit Trigger Logic</vt:lpstr>
      <vt:lpstr>       Firmware Design and Implementation</vt:lpstr>
      <vt:lpstr>  CD trigger   TVT hardware trigger   DAQ</vt:lpstr>
      <vt:lpstr> TVT Trigger Definition</vt:lpstr>
      <vt:lpstr>S1 Hardware Trigger Requirements</vt:lpstr>
      <vt:lpstr>    Hardware Design</vt:lpstr>
      <vt:lpstr>        Firmware Design and Implementation</vt:lpstr>
      <vt:lpstr>  CD trigger   TVT hardware trigger   DAQ Design and Implementation </vt:lpstr>
      <vt:lpstr> JUNO/TAO DAQ Architecture Design</vt:lpstr>
      <vt:lpstr> Data Flow Software</vt:lpstr>
      <vt:lpstr> Online Data Processing </vt:lpstr>
      <vt:lpstr>      Online Software</vt:lpstr>
      <vt:lpstr>Online Monitoring System Design</vt:lpstr>
      <vt:lpstr>Online Monitoring for Data Quality</vt:lpstr>
      <vt:lpstr>Online Monitoring for DAQ Running Status</vt:lpstr>
      <vt:lpstr>      DAQ Web GUI</vt:lpstr>
      <vt:lpstr>TAO TDAQ Current Status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工作汇报</dc:title>
  <dc:creator>xuhui</dc:creator>
  <cp:lastModifiedBy>Xiaolu Ji</cp:lastModifiedBy>
  <cp:revision>478</cp:revision>
  <dcterms:created xsi:type="dcterms:W3CDTF">2021-12-01T09:03:00Z</dcterms:created>
  <dcterms:modified xsi:type="dcterms:W3CDTF">2023-09-04T09:16:30Z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788DA9F2827742D5B90F606720D4F403_12</vt:lpwstr>
  </property>
  <property fmtid="{D5CDD505-2E9C-101B-9397-08002B2CF9AE}" pid="3" name="KSOProductBuildVer">
    <vt:lpwstr>2052-11.1.0.14309</vt:lpwstr>
  </property>
</Properties>
</file>