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Lst>
  <p:notesMasterIdLst>
    <p:notesMasterId r:id="rId34"/>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6" r:id="rId26"/>
    <p:sldId id="277" r:id="rId27"/>
    <p:sldId id="278" r:id="rId28"/>
    <p:sldId id="275" r:id="rId29"/>
    <p:sldId id="282" r:id="rId30"/>
    <p:sldId id="279" r:id="rId31"/>
    <p:sldId id="280" r:id="rId32"/>
    <p:sldId id="281" r:id="rId33"/>
  </p:sldIdLst>
  <p:sldSz cx="12192000" cy="6858000"/>
  <p:notesSz cx="7559675" cy="106918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276600" cy="53657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4281488" y="0"/>
            <a:ext cx="3276600" cy="536575"/>
          </a:xfrm>
          <a:prstGeom prst="rect">
            <a:avLst/>
          </a:prstGeom>
        </p:spPr>
        <p:txBody>
          <a:bodyPr vert="horz" lIns="91440" tIns="45720" rIns="91440" bIns="45720" rtlCol="0"/>
          <a:lstStyle>
            <a:lvl1pPr algn="r">
              <a:defRPr sz="1200"/>
            </a:lvl1pPr>
          </a:lstStyle>
          <a:p>
            <a:fld id="{A69555A4-BA9B-49A2-A934-AC7A284A31FE}" type="datetimeFigureOut">
              <a:rPr lang="ru-RU" smtClean="0"/>
              <a:t>07.09.2023</a:t>
            </a:fld>
            <a:endParaRPr lang="ru-RU"/>
          </a:p>
        </p:txBody>
      </p:sp>
      <p:sp>
        <p:nvSpPr>
          <p:cNvPr id="4" name="Образ слайда 3"/>
          <p:cNvSpPr>
            <a:spLocks noGrp="1" noRot="1" noChangeAspect="1"/>
          </p:cNvSpPr>
          <p:nvPr>
            <p:ph type="sldImg" idx="2"/>
          </p:nvPr>
        </p:nvSpPr>
        <p:spPr>
          <a:xfrm>
            <a:off x="573088" y="1336675"/>
            <a:ext cx="6413500" cy="3608388"/>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755650" y="5145088"/>
            <a:ext cx="6048375" cy="42100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10155238"/>
            <a:ext cx="3276600" cy="536575"/>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4281488" y="10155238"/>
            <a:ext cx="3276600" cy="536575"/>
          </a:xfrm>
          <a:prstGeom prst="rect">
            <a:avLst/>
          </a:prstGeom>
        </p:spPr>
        <p:txBody>
          <a:bodyPr vert="horz" lIns="91440" tIns="45720" rIns="91440" bIns="45720" rtlCol="0" anchor="b"/>
          <a:lstStyle>
            <a:lvl1pPr algn="r">
              <a:defRPr sz="1200"/>
            </a:lvl1pPr>
          </a:lstStyle>
          <a:p>
            <a:fld id="{07D18124-8C22-46F4-902A-2EADAC3CB709}" type="slidenum">
              <a:rPr lang="ru-RU" smtClean="0"/>
              <a:t>‹#›</a:t>
            </a:fld>
            <a:endParaRPr lang="ru-RU"/>
          </a:p>
        </p:txBody>
      </p:sp>
    </p:spTree>
    <p:extLst>
      <p:ext uri="{BB962C8B-B14F-4D97-AF65-F5344CB8AC3E}">
        <p14:creationId xmlns:p14="http://schemas.microsoft.com/office/powerpoint/2010/main" val="3226264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First, I would like to show the relative distance between </a:t>
            </a:r>
            <a:r>
              <a:rPr lang="en-US" dirty="0" err="1"/>
              <a:t>Dubna</a:t>
            </a:r>
            <a:r>
              <a:rPr lang="en-US" dirty="0"/>
              <a:t> and Cape Town. As you can 	see, there are thousands of kilometers between them.</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2</a:t>
            </a:fld>
            <a:endParaRPr lang="ru-RU"/>
          </a:p>
        </p:txBody>
      </p:sp>
    </p:spTree>
    <p:extLst>
      <p:ext uri="{BB962C8B-B14F-4D97-AF65-F5344CB8AC3E}">
        <p14:creationId xmlns:p14="http://schemas.microsoft.com/office/powerpoint/2010/main" val="211495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So, I want to show one slide about the principle of operation of MCP-based detector. The MCP plate consists of small-sized channels. Scheme is shown on the left. A Microchannel Plate (MCP) operates based on the principle of electron multiplication. When a primary radiation enters the channel, it collides with atoms in the channels, releasing a small number of secondary electrons. These secondary electrons are then accelerated by an electric field within the channels, leading to more collisions and the release of additional electrons. This process results in an electron avalanche, amplifying the original signal. Gain is ten to the power of three. If use second plate as chevron assembly, gain will increase to ten to the power of six. So, scheme our detector is shown on the right. Accelerated charged particles, passing the ion beam line, ionize residual gas.  These ions are accelerated by electrostatic field toward the chevron assembly of the MCP detector and are registered by the detector.</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11</a:t>
            </a:fld>
            <a:endParaRPr lang="ru-RU"/>
          </a:p>
        </p:txBody>
      </p:sp>
    </p:spTree>
    <p:extLst>
      <p:ext uri="{BB962C8B-B14F-4D97-AF65-F5344CB8AC3E}">
        <p14:creationId xmlns:p14="http://schemas.microsoft.com/office/powerpoint/2010/main" val="1567343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As a result, we observe this typical signal from the detector. And then we need to data </a:t>
            </a:r>
            <a:r>
              <a:rPr lang="en-US" dirty="0" err="1"/>
              <a:t>aqusition</a:t>
            </a:r>
            <a:r>
              <a:rPr lang="en-US" dirty="0"/>
              <a:t> system.</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12</a:t>
            </a:fld>
            <a:endParaRPr lang="ru-RU"/>
          </a:p>
        </p:txBody>
      </p:sp>
    </p:spTree>
    <p:extLst>
      <p:ext uri="{BB962C8B-B14F-4D97-AF65-F5344CB8AC3E}">
        <p14:creationId xmlns:p14="http://schemas.microsoft.com/office/powerpoint/2010/main" val="39700209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 Tic sixty four is data </a:t>
            </a:r>
            <a:r>
              <a:rPr lang="en-US" dirty="0" err="1"/>
              <a:t>aquisition</a:t>
            </a:r>
            <a:r>
              <a:rPr lang="en-US" dirty="0"/>
              <a:t> system for MCP-based detectors. This system developed and manufactured by our group. Its features: sixty four channels counter-discriminator; individual threshold for each channel; width of pulse discrimination: one point two nanoseconds; parallel recording of two buffers with different time windows; time windows is from eighty microsecond to one </a:t>
            </a:r>
            <a:r>
              <a:rPr lang="en-US" dirty="0" err="1"/>
              <a:t>hundered</a:t>
            </a:r>
            <a:r>
              <a:rPr lang="en-US" dirty="0"/>
              <a:t> second. And it based on FPGA.</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13</a:t>
            </a:fld>
            <a:endParaRPr lang="ru-RU"/>
          </a:p>
        </p:txBody>
      </p:sp>
    </p:spTree>
    <p:extLst>
      <p:ext uri="{BB962C8B-B14F-4D97-AF65-F5344CB8AC3E}">
        <p14:creationId xmlns:p14="http://schemas.microsoft.com/office/powerpoint/2010/main" val="6055107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Next, </a:t>
            </a:r>
            <a:r>
              <a:rPr lang="en-US" dirty="0" err="1"/>
              <a:t>i`ll</a:t>
            </a:r>
            <a:r>
              <a:rPr lang="en-US" dirty="0"/>
              <a:t> show you software. Left image showcases control software. We set time windows, delay, mode, and  other parameters by control software. This software install at computer with connected TIC sixty four and  read data from TIC sixty four and upload data in database. Right image showcases </a:t>
            </a:r>
            <a:r>
              <a:rPr lang="en-US" dirty="0" err="1"/>
              <a:t>vizualization</a:t>
            </a:r>
            <a:r>
              <a:rPr lang="en-US" dirty="0"/>
              <a:t> software. This software install at computer in </a:t>
            </a:r>
            <a:r>
              <a:rPr lang="en-US" dirty="0" err="1"/>
              <a:t>accleration</a:t>
            </a:r>
            <a:r>
              <a:rPr lang="en-US" dirty="0"/>
              <a:t> control room and download data from database and visualizes the data. The heatmap and the graphs in the center represent the time structure of the profile of the beam. Now let's take a closer look at them.</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14</a:t>
            </a:fld>
            <a:endParaRPr lang="ru-RU"/>
          </a:p>
        </p:txBody>
      </p:sp>
    </p:spTree>
    <p:extLst>
      <p:ext uri="{BB962C8B-B14F-4D97-AF65-F5344CB8AC3E}">
        <p14:creationId xmlns:p14="http://schemas.microsoft.com/office/powerpoint/2010/main" val="9614768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Heatmap in center represent time structure of the profile of the beam. Horizontal axis is time, vertical axis is position. Histogram on the right represent profile of the beam integrated by time. Horizontal axis is count, vertical axis is position. Graph on the bottom represent the integrated intensity of the beam as a function time. Vertical axis is count, horizontal axis is time. These graphs visualize the behavior of the beam during one acceleration cycle for one axes. </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15</a:t>
            </a:fld>
            <a:endParaRPr lang="ru-RU"/>
          </a:p>
        </p:txBody>
      </p:sp>
    </p:spTree>
    <p:extLst>
      <p:ext uri="{BB962C8B-B14F-4D97-AF65-F5344CB8AC3E}">
        <p14:creationId xmlns:p14="http://schemas.microsoft.com/office/powerpoint/2010/main" val="1003860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Next, we will look at the data of profilometer of </a:t>
            </a:r>
            <a:r>
              <a:rPr lang="en-US" dirty="0" err="1"/>
              <a:t>nuclotron</a:t>
            </a:r>
            <a:r>
              <a:rPr lang="en-US" dirty="0"/>
              <a:t>. We can see four step of one acceleration cycle on the top heatmap. Injection moment, </a:t>
            </a:r>
            <a:r>
              <a:rPr lang="en-US" dirty="0" err="1"/>
              <a:t>acceleration,beam</a:t>
            </a:r>
            <a:r>
              <a:rPr lang="en-US" dirty="0"/>
              <a:t> orbit shifting for extracting to the </a:t>
            </a:r>
            <a:r>
              <a:rPr lang="en-US" dirty="0" err="1"/>
              <a:t>experement</a:t>
            </a:r>
            <a:r>
              <a:rPr lang="en-US" dirty="0"/>
              <a:t>, and at the end the remnants of beam interacts with the vacuum chamber. Additionally, we can compare this time structure of the profile of the beam with magnetic field on the graph below the heatmap. Also, we can get the coordinates of the beam center and the beam width from the beam profile.</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16</a:t>
            </a:fld>
            <a:endParaRPr lang="ru-RU"/>
          </a:p>
        </p:txBody>
      </p:sp>
    </p:spTree>
    <p:extLst>
      <p:ext uri="{BB962C8B-B14F-4D97-AF65-F5344CB8AC3E}">
        <p14:creationId xmlns:p14="http://schemas.microsoft.com/office/powerpoint/2010/main" val="22039272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picture showcases one of features of data </a:t>
            </a:r>
            <a:r>
              <a:rPr lang="en-US" dirty="0" err="1"/>
              <a:t>aquisition</a:t>
            </a:r>
            <a:r>
              <a:rPr lang="en-US" dirty="0"/>
              <a:t> system. We configured the data acquisition system to obtain the profile of the first one hundred beam turns in the accelerator. As you can see, we can separate each beam revolution through our detector. On the </a:t>
            </a:r>
            <a:r>
              <a:rPr lang="en-US" dirty="0" err="1"/>
              <a:t>itensity</a:t>
            </a:r>
            <a:r>
              <a:rPr lang="en-US" dirty="0"/>
              <a:t> graph, each maxima is   beam revolution through our detector. We can even measure </a:t>
            </a:r>
            <a:r>
              <a:rPr lang="en-US" dirty="0" err="1"/>
              <a:t>betatron</a:t>
            </a:r>
            <a:r>
              <a:rPr lang="en-US" dirty="0"/>
              <a:t> oscillations of the beam if necessary.</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17</a:t>
            </a:fld>
            <a:endParaRPr lang="ru-RU"/>
          </a:p>
        </p:txBody>
      </p:sp>
    </p:spTree>
    <p:extLst>
      <p:ext uri="{BB962C8B-B14F-4D97-AF65-F5344CB8AC3E}">
        <p14:creationId xmlns:p14="http://schemas.microsoft.com/office/powerpoint/2010/main" val="15317341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And next, </a:t>
            </a:r>
            <a:r>
              <a:rPr lang="en-US" dirty="0" err="1"/>
              <a:t>i</a:t>
            </a:r>
            <a:r>
              <a:rPr lang="en-US" dirty="0"/>
              <a:t> want to show you test of electron cooling system at the Booster acceleration by </a:t>
            </a:r>
            <a:r>
              <a:rPr lang="en-US" dirty="0" err="1"/>
              <a:t>mcp</a:t>
            </a:r>
            <a:r>
              <a:rPr lang="en-US" dirty="0"/>
              <a:t>-based profilometer. Electron cooling system need to reduce the 6D emittance of the beam. Two image on the left showcases profile of the beam with and without electron cooling system. It can be seen that the electron cooling has a beam narrowing effect. Image on the right showcases intensity beam obtained by </a:t>
            </a:r>
            <a:r>
              <a:rPr lang="en-US" dirty="0" err="1"/>
              <a:t>mcp</a:t>
            </a:r>
            <a:r>
              <a:rPr lang="en-US" dirty="0"/>
              <a:t>-based </a:t>
            </a:r>
            <a:r>
              <a:rPr lang="en-US" dirty="0" err="1"/>
              <a:t>profilometer.Horizontal</a:t>
            </a:r>
            <a:r>
              <a:rPr lang="en-US" dirty="0"/>
              <a:t> axes is time, vertical axes is intensity. As can be seen, the strong decrease in the lifetime of the ion beam occurs at the energy 1.76 keV, which is in good agreement with the theoretical value.</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18</a:t>
            </a:fld>
            <a:endParaRPr lang="ru-RU"/>
          </a:p>
        </p:txBody>
      </p:sp>
    </p:spTree>
    <p:extLst>
      <p:ext uri="{BB962C8B-B14F-4D97-AF65-F5344CB8AC3E}">
        <p14:creationId xmlns:p14="http://schemas.microsoft.com/office/powerpoint/2010/main" val="8144353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At the end my presentation, </a:t>
            </a:r>
            <a:r>
              <a:rPr lang="en-US" dirty="0" err="1"/>
              <a:t>i</a:t>
            </a:r>
            <a:r>
              <a:rPr lang="en-US" dirty="0"/>
              <a:t> want to show one feature of </a:t>
            </a:r>
            <a:r>
              <a:rPr lang="en-US" dirty="0" err="1"/>
              <a:t>mcp</a:t>
            </a:r>
            <a:r>
              <a:rPr lang="en-US" dirty="0"/>
              <a:t> based profilometer. When the accelerator is tuned to maximum intensity, our detector becomes overloaded. In picture on the right, we can observe the injection stage and the acceleration stage. At the beginning of the acceleration stage, the beam intensity is high, which leads to a reduction in the amplitude of the output signal from the detector. This can be seen as a dark spot on the time structure of the profile. 	And now we are developing a new type of detector that will register light from the interaction of the beam with residual gas. Image on the left showcases a prototype of a 3D model of an MCP-based profilometer with the registration of light, not ions.</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19</a:t>
            </a:fld>
            <a:endParaRPr lang="ru-RU"/>
          </a:p>
        </p:txBody>
      </p:sp>
    </p:spTree>
    <p:extLst>
      <p:ext uri="{BB962C8B-B14F-4D97-AF65-F5344CB8AC3E}">
        <p14:creationId xmlns:p14="http://schemas.microsoft.com/office/powerpoint/2010/main" val="18307785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fact, profilers are used when setting up the accelerator. Especially at low intensities, since at low intensities only the MCP-based profilometer able to register the beam.</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20</a:t>
            </a:fld>
            <a:endParaRPr lang="ru-RU"/>
          </a:p>
        </p:txBody>
      </p:sp>
    </p:spTree>
    <p:extLst>
      <p:ext uri="{BB962C8B-B14F-4D97-AF65-F5344CB8AC3E}">
        <p14:creationId xmlns:p14="http://schemas.microsoft.com/office/powerpoint/2010/main" val="1484015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In this photo, you can see our city </a:t>
            </a:r>
            <a:r>
              <a:rPr lang="en-US" dirty="0" err="1"/>
              <a:t>Dubna</a:t>
            </a:r>
            <a:r>
              <a:rPr lang="en-US" dirty="0"/>
              <a:t>, where the JINR is 	located. By the way, in this picture you can see the Volga River, which is the longest river in Europe.</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3</a:t>
            </a:fld>
            <a:endParaRPr lang="ru-RU"/>
          </a:p>
        </p:txBody>
      </p:sp>
    </p:spTree>
    <p:extLst>
      <p:ext uri="{BB962C8B-B14F-4D97-AF65-F5344CB8AC3E}">
        <p14:creationId xmlns:p14="http://schemas.microsoft.com/office/powerpoint/2010/main" val="801086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Two compact detector systems are proposed to meet the challenges of the</a:t>
            </a:r>
            <a:r>
              <a:rPr lang="ru-RU" dirty="0"/>
              <a:t> </a:t>
            </a:r>
            <a:r>
              <a:rPr lang="en-US" dirty="0"/>
              <a:t>fast beam-beam collisions monitoring, event selection and the precise timing</a:t>
            </a:r>
            <a:r>
              <a:rPr lang="ru-RU" dirty="0"/>
              <a:t> </a:t>
            </a:r>
            <a:r>
              <a:rPr lang="en-US" dirty="0"/>
              <a:t>determination in proton-proton and nucleus-nucleus collisions at NICA. The systems are using Micro Channel Plate detectors (MCPs). The BBC uses the concept of the fast isochronous timing for the multi-pad readout of short (∼ 1ns) MCP signals, produced by the particles in the collisions of the beams.</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23</a:t>
            </a:fld>
            <a:endParaRPr lang="ru-RU"/>
          </a:p>
        </p:txBody>
      </p:sp>
    </p:spTree>
    <p:extLst>
      <p:ext uri="{BB962C8B-B14F-4D97-AF65-F5344CB8AC3E}">
        <p14:creationId xmlns:p14="http://schemas.microsoft.com/office/powerpoint/2010/main" val="163797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Let's talk a bit about NICA. NICA stands for </a:t>
            </a:r>
            <a:r>
              <a:rPr lang="en-US" dirty="0" err="1"/>
              <a:t>Nuclotron</a:t>
            </a:r>
            <a:r>
              <a:rPr lang="en-US" dirty="0"/>
              <a:t>-based Ion Collider Facility. The 	parameters of NICA include an energy range of four to eleven GeV per nucleon for heavy 	</a:t>
            </a:r>
            <a:r>
              <a:rPr lang="en-US" dirty="0" err="1"/>
              <a:t>ions.Slide</a:t>
            </a:r>
            <a:r>
              <a:rPr lang="en-US" dirty="0"/>
              <a:t> 5 </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4</a:t>
            </a:fld>
            <a:endParaRPr lang="ru-RU"/>
          </a:p>
        </p:txBody>
      </p:sp>
    </p:spTree>
    <p:extLst>
      <p:ext uri="{BB962C8B-B14F-4D97-AF65-F5344CB8AC3E}">
        <p14:creationId xmlns:p14="http://schemas.microsoft.com/office/powerpoint/2010/main" val="4122331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schematic represents the accelerators of NICA complex. Today we will talk about the </a:t>
            </a:r>
            <a:r>
              <a:rPr lang="en-US" dirty="0" err="1"/>
              <a:t>Nuclotron</a:t>
            </a:r>
            <a:r>
              <a:rPr lang="en-US" dirty="0"/>
              <a:t> and Booster accelerators.</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5</a:t>
            </a:fld>
            <a:endParaRPr lang="ru-RU"/>
          </a:p>
        </p:txBody>
      </p:sp>
    </p:spTree>
    <p:extLst>
      <p:ext uri="{BB962C8B-B14F-4D97-AF65-F5344CB8AC3E}">
        <p14:creationId xmlns:p14="http://schemas.microsoft.com/office/powerpoint/2010/main" val="6854964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All of accelerators need to </a:t>
            </a:r>
            <a:r>
              <a:rPr lang="en-US" dirty="0" err="1"/>
              <a:t>nondestuctive</a:t>
            </a:r>
            <a:r>
              <a:rPr lang="en-US" dirty="0"/>
              <a:t> diagnostic. And today, I will introduce you to accelerators and our </a:t>
            </a:r>
            <a:r>
              <a:rPr lang="en-US" dirty="0" err="1"/>
              <a:t>nondestuctive</a:t>
            </a:r>
            <a:r>
              <a:rPr lang="en-US" dirty="0"/>
              <a:t> diagnostic systems.  This is the profilometer in the </a:t>
            </a:r>
            <a:r>
              <a:rPr lang="en-US" dirty="0" err="1"/>
              <a:t>Nuclotron</a:t>
            </a:r>
            <a:r>
              <a:rPr lang="en-US" dirty="0"/>
              <a:t>. </a:t>
            </a:r>
            <a:r>
              <a:rPr lang="en-US" dirty="0" err="1"/>
              <a:t>Nuclotron</a:t>
            </a:r>
            <a:r>
              <a:rPr lang="en-US" dirty="0"/>
              <a:t> is the superconducting synchrotron with a kinetic energy of four GeV per nucleon. It has a perimeter of 251 meters and an intensity of 1.5 × 10^9 particles. Also, we have the profilometer in the Booster. Booster is the synchrotron with a kinetic energy of 578 	MeV per nucleon. The perimeter is 211 meters, and the intensity is 2 × 10^9 particles.</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6</a:t>
            </a:fld>
            <a:endParaRPr lang="ru-RU"/>
          </a:p>
        </p:txBody>
      </p:sp>
    </p:spTree>
    <p:extLst>
      <p:ext uri="{BB962C8B-B14F-4D97-AF65-F5344CB8AC3E}">
        <p14:creationId xmlns:p14="http://schemas.microsoft.com/office/powerpoint/2010/main" val="2472574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image showcases the </a:t>
            </a:r>
            <a:r>
              <a:rPr lang="en-US" dirty="0" err="1"/>
              <a:t>nondestuctive</a:t>
            </a:r>
            <a:r>
              <a:rPr lang="en-US" dirty="0"/>
              <a:t>  diagnostic system in the Booster ring. The right picture 	displays the cabinet with the data acquisition system, while the left picture illustrates the 	diagnostic system itself.</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7</a:t>
            </a:fld>
            <a:endParaRPr lang="ru-RU"/>
          </a:p>
        </p:txBody>
      </p:sp>
    </p:spTree>
    <p:extLst>
      <p:ext uri="{BB962C8B-B14F-4D97-AF65-F5344CB8AC3E}">
        <p14:creationId xmlns:p14="http://schemas.microsoft.com/office/powerpoint/2010/main" val="3638804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image showcases the diagnostic system in the </a:t>
            </a:r>
            <a:r>
              <a:rPr lang="en-US" dirty="0" err="1"/>
              <a:t>Nuclotron</a:t>
            </a:r>
            <a:r>
              <a:rPr lang="en-US" dirty="0"/>
              <a:t> ring.</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8</a:t>
            </a:fld>
            <a:endParaRPr lang="ru-RU"/>
          </a:p>
        </p:txBody>
      </p:sp>
    </p:spTree>
    <p:extLst>
      <p:ext uri="{BB962C8B-B14F-4D97-AF65-F5344CB8AC3E}">
        <p14:creationId xmlns:p14="http://schemas.microsoft.com/office/powerpoint/2010/main" val="3491714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Next, I will introduce you the characteristics of our profilometer. The diagnostic system consists of two MCP plates for two axes. The characteristics are shown on the left. The sensitive area of the profilometer in the booster diagnostic system is sixty by forty millimeters, the channel diameter is sixteen microns, the thickness is eight hundred microns, and the amplification is ten to the power of six. For the </a:t>
            </a:r>
            <a:r>
              <a:rPr lang="en-US" dirty="0" err="1"/>
              <a:t>Nuclotron</a:t>
            </a:r>
            <a:r>
              <a:rPr lang="en-US" dirty="0"/>
              <a:t> diagnostic system, the sensitive area is twenty-seven by fifty-four millimeters, the channel diameter is sixty microns, the thickness is four hundred microns, and the amplification is ten to the power of six.</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9</a:t>
            </a:fld>
            <a:endParaRPr lang="ru-RU"/>
          </a:p>
        </p:txBody>
      </p:sp>
    </p:spTree>
    <p:extLst>
      <p:ext uri="{BB962C8B-B14F-4D97-AF65-F5344CB8AC3E}">
        <p14:creationId xmlns:p14="http://schemas.microsoft.com/office/powerpoint/2010/main" val="13473885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This image showcases 3d model and real view of profilometer. How can you see, detector consists of two MCP plate.</a:t>
            </a:r>
            <a:endParaRPr lang="ru-RU" dirty="0"/>
          </a:p>
        </p:txBody>
      </p:sp>
      <p:sp>
        <p:nvSpPr>
          <p:cNvPr id="4" name="Номер слайда 3"/>
          <p:cNvSpPr>
            <a:spLocks noGrp="1"/>
          </p:cNvSpPr>
          <p:nvPr>
            <p:ph type="sldNum" sz="quarter" idx="5"/>
          </p:nvPr>
        </p:nvSpPr>
        <p:spPr/>
        <p:txBody>
          <a:bodyPr/>
          <a:lstStyle/>
          <a:p>
            <a:fld id="{07D18124-8C22-46F4-902A-2EADAC3CB709}" type="slidenum">
              <a:rPr lang="ru-RU" smtClean="0"/>
              <a:t>10</a:t>
            </a:fld>
            <a:endParaRPr lang="ru-RU"/>
          </a:p>
        </p:txBody>
      </p:sp>
    </p:spTree>
    <p:extLst>
      <p:ext uri="{BB962C8B-B14F-4D97-AF65-F5344CB8AC3E}">
        <p14:creationId xmlns:p14="http://schemas.microsoft.com/office/powerpoint/2010/main" val="3868298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1"/>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5"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6"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1"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6"/>
          <p:cNvSpPr>
            <a:spLocks noGrp="1"/>
          </p:cNvSpPr>
          <p:nvPr>
            <p:ph type="dt" idx="1"/>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33"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4"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5"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6"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7"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38"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 name="PlaceHolder 8"/>
          <p:cNvSpPr>
            <a:spLocks noGrp="1"/>
          </p:cNvSpPr>
          <p:nvPr>
            <p:ph type="dt" idx="1"/>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3" name="PlaceHolder 1">
            <a:extLst>
              <a:ext uri="{FF2B5EF4-FFF2-40B4-BE49-F238E27FC236}">
                <a16:creationId xmlns:a16="http://schemas.microsoft.com/office/drawing/2014/main" id="{9140903B-A837-4B40-A240-6C7D09211DA8}"/>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45"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
        <p:nvSpPr>
          <p:cNvPr id="6" name="PlaceHolder 1">
            <a:extLst>
              <a:ext uri="{FF2B5EF4-FFF2-40B4-BE49-F238E27FC236}">
                <a16:creationId xmlns:a16="http://schemas.microsoft.com/office/drawing/2014/main" id="{69C91FCB-6339-4EEE-A43B-99BDBD77A953}"/>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47"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1">
            <a:extLst>
              <a:ext uri="{FF2B5EF4-FFF2-40B4-BE49-F238E27FC236}">
                <a16:creationId xmlns:a16="http://schemas.microsoft.com/office/drawing/2014/main" id="{F01A811E-54B7-49B9-B6FB-DEAD0880535D}"/>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4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0"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1">
            <a:extLst>
              <a:ext uri="{FF2B5EF4-FFF2-40B4-BE49-F238E27FC236}">
                <a16:creationId xmlns:a16="http://schemas.microsoft.com/office/drawing/2014/main" id="{340C226C-E3BD-414F-AABD-E712072C3348}"/>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4" name="PlaceHolder 1">
            <a:extLst>
              <a:ext uri="{FF2B5EF4-FFF2-40B4-BE49-F238E27FC236}">
                <a16:creationId xmlns:a16="http://schemas.microsoft.com/office/drawing/2014/main" id="{B2EB67F6-1FEF-4360-9E15-3F82BF42703B}"/>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2"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
        <p:nvSpPr>
          <p:cNvPr id="4" name="PlaceHolder 1">
            <a:extLst>
              <a:ext uri="{FF2B5EF4-FFF2-40B4-BE49-F238E27FC236}">
                <a16:creationId xmlns:a16="http://schemas.microsoft.com/office/drawing/2014/main" id="{25398713-3031-4114-A5C2-37E192D5465D}"/>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5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6"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1">
            <a:extLst>
              <a:ext uri="{FF2B5EF4-FFF2-40B4-BE49-F238E27FC236}">
                <a16:creationId xmlns:a16="http://schemas.microsoft.com/office/drawing/2014/main" id="{B679B043-2BFE-4329-A198-A03ACAF5AB5A}"/>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4"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
        <p:nvSpPr>
          <p:cNvPr id="2" name="PlaceHolder 3"/>
          <p:cNvSpPr>
            <a:spLocks noGrp="1"/>
          </p:cNvSpPr>
          <p:nvPr>
            <p:ph type="dt" idx="1"/>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5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9"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0"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1">
            <a:extLst>
              <a:ext uri="{FF2B5EF4-FFF2-40B4-BE49-F238E27FC236}">
                <a16:creationId xmlns:a16="http://schemas.microsoft.com/office/drawing/2014/main" id="{F80060EC-4AAE-46B8-90A7-1C8222F49FFC}"/>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6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4"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1">
            <a:extLst>
              <a:ext uri="{FF2B5EF4-FFF2-40B4-BE49-F238E27FC236}">
                <a16:creationId xmlns:a16="http://schemas.microsoft.com/office/drawing/2014/main" id="{3DAF5BAC-068C-4B1E-B86F-090960CA7F36}"/>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66"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7"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1">
            <a:extLst>
              <a:ext uri="{FF2B5EF4-FFF2-40B4-BE49-F238E27FC236}">
                <a16:creationId xmlns:a16="http://schemas.microsoft.com/office/drawing/2014/main" id="{054B9327-4944-4FB7-B4D7-375F72CB3D53}"/>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69"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1"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2"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8" name="PlaceHolder 1">
            <a:extLst>
              <a:ext uri="{FF2B5EF4-FFF2-40B4-BE49-F238E27FC236}">
                <a16:creationId xmlns:a16="http://schemas.microsoft.com/office/drawing/2014/main" id="{A2F2D3EC-A776-4CBF-BE98-738464EF112D}"/>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74"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5"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6"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7"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8"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9"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 name="PlaceHolder 1">
            <a:extLst>
              <a:ext uri="{FF2B5EF4-FFF2-40B4-BE49-F238E27FC236}">
                <a16:creationId xmlns:a16="http://schemas.microsoft.com/office/drawing/2014/main" id="{8FF7DC6B-B391-4EC7-97FE-663968B2ED50}"/>
              </a:ext>
            </a:extLst>
          </p:cNvPr>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86"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88"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9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1"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3" name="PlaceHolder 2"/>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6"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4" name="PlaceHolder 3"/>
          <p:cNvSpPr>
            <a:spLocks noGrp="1"/>
          </p:cNvSpPr>
          <p:nvPr>
            <p:ph type="dt" idx="1"/>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3"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
        <p:nvSpPr>
          <p:cNvPr id="3" name="PlaceHolder 2"/>
          <p:cNvSpPr>
            <a:spLocks noGrp="1"/>
          </p:cNvSpPr>
          <p:nvPr>
            <p:ph type="dt" idx="3"/>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9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6"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7"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99"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0"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1"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0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5"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07"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08"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1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2"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3"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15"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6"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7"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8"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19"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20"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4"/>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28"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30"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4" name="PlaceHolder 3"/>
          <p:cNvSpPr>
            <a:spLocks noGrp="1"/>
          </p:cNvSpPr>
          <p:nvPr>
            <p:ph type="dt" idx="4"/>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8"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1"/>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3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3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3" name="PlaceHolder 2"/>
          <p:cNvSpPr>
            <a:spLocks noGrp="1"/>
          </p:cNvSpPr>
          <p:nvPr>
            <p:ph type="dt" idx="4"/>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5"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
        <p:nvSpPr>
          <p:cNvPr id="3" name="PlaceHolder 2"/>
          <p:cNvSpPr>
            <a:spLocks noGrp="1"/>
          </p:cNvSpPr>
          <p:nvPr>
            <p:ph type="dt" idx="4"/>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3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3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3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4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4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4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43"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45"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46"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47"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4"/>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49"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0"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4"/>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5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5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5"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6"/>
          <p:cNvSpPr>
            <a:spLocks noGrp="1"/>
          </p:cNvSpPr>
          <p:nvPr>
            <p:ph type="dt" idx="4"/>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57"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8"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9"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60"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61"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62"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 name="PlaceHolder 8"/>
          <p:cNvSpPr>
            <a:spLocks noGrp="1"/>
          </p:cNvSpPr>
          <p:nvPr>
            <p:ph type="dt" idx="4"/>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dt" idx="5"/>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69"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
        <p:nvSpPr>
          <p:cNvPr id="4" name="PlaceHolder 3"/>
          <p:cNvSpPr>
            <a:spLocks noGrp="1"/>
          </p:cNvSpPr>
          <p:nvPr>
            <p:ph type="dt" idx="5"/>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71"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4" name="PlaceHolder 3"/>
          <p:cNvSpPr>
            <a:spLocks noGrp="1"/>
          </p:cNvSpPr>
          <p:nvPr>
            <p:ph type="dt" idx="5"/>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73"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7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5"/>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3" name="PlaceHolder 2"/>
          <p:cNvSpPr>
            <a:spLocks noGrp="1"/>
          </p:cNvSpPr>
          <p:nvPr>
            <p:ph type="dt" idx="5"/>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6"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
        <p:nvSpPr>
          <p:cNvPr id="3" name="PlaceHolder 2"/>
          <p:cNvSpPr>
            <a:spLocks noGrp="1"/>
          </p:cNvSpPr>
          <p:nvPr>
            <p:ph type="dt" idx="5"/>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78"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79"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0"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5"/>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82"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3"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4"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5"/>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8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8"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5"/>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90"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1"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5" name="PlaceHolder 4"/>
          <p:cNvSpPr>
            <a:spLocks noGrp="1"/>
          </p:cNvSpPr>
          <p:nvPr>
            <p:ph type="dt" idx="5"/>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9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4"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6"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7" name="PlaceHolder 6"/>
          <p:cNvSpPr>
            <a:spLocks noGrp="1"/>
          </p:cNvSpPr>
          <p:nvPr>
            <p:ph type="dt" idx="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1"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
        <p:nvSpPr>
          <p:cNvPr id="3" name="PlaceHolder 2"/>
          <p:cNvSpPr>
            <a:spLocks noGrp="1"/>
          </p:cNvSpPr>
          <p:nvPr>
            <p:ph type="dt" idx="1"/>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98"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9"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00"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01"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02"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03"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9" name="PlaceHolder 8"/>
          <p:cNvSpPr>
            <a:spLocks noGrp="1"/>
          </p:cNvSpPr>
          <p:nvPr>
            <p:ph type="dt" idx="5"/>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07"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indent="0" algn="ctr">
              <a:buNone/>
            </a:pPr>
            <a:endParaRPr lang="ru-RU" sz="3200" b="0" strike="noStrike" spc="-1">
              <a:solidFill>
                <a:srgbClr val="000000"/>
              </a:solidFill>
              <a:latin typeface="Nimbus San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09"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1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11"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12"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4"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endParaRPr lang="ru-RU" sz="3200" b="0" strike="noStrike" spc="-1">
              <a:solidFill>
                <a:srgbClr val="000000"/>
              </a:solidFill>
              <a:latin typeface="Nimbus Sans"/>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16"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17"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18"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20"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2"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24"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5"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6"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3"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4"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5"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28"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9"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3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3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3"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4"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36"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7"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8"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9"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40"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41"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1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19"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0"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endParaRPr lang="ru-RU" sz="4400" b="0" strike="noStrike" spc="-1">
              <a:solidFill>
                <a:srgbClr val="000000"/>
              </a:solidFill>
              <a:latin typeface="Nimbus Sans"/>
            </a:endParaRPr>
          </a:p>
        </p:txBody>
      </p:sp>
      <p:sp>
        <p:nvSpPr>
          <p:cNvPr id="21"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2"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23"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pPr indent="0">
              <a:spcBef>
                <a:spcPts val="1417"/>
              </a:spcBef>
              <a:buNone/>
            </a:pPr>
            <a:endParaRPr lang="ru-RU" sz="3200" b="0" strike="noStrike" spc="-1">
              <a:solidFill>
                <a:srgbClr val="000000"/>
              </a:solidFill>
              <a:latin typeface="Nimbus Sans"/>
            </a:endParaRPr>
          </a:p>
        </p:txBody>
      </p:sp>
      <p:sp>
        <p:nvSpPr>
          <p:cNvPr id="6" name="PlaceHolder 5"/>
          <p:cNvSpPr>
            <a:spLocks noGrp="1"/>
          </p:cNvSpPr>
          <p:nvPr>
            <p:ph type="dt" idx="1"/>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 name="PlaceHolder 1"/>
          <p:cNvSpPr>
            <a:spLocks noGrp="1"/>
          </p:cNvSpPr>
          <p:nvPr>
            <p:ph type="dt" idx="1"/>
          </p:nvPr>
        </p:nvSpPr>
        <p:spPr>
          <a:xfrm>
            <a:off x="10543320" y="6566040"/>
            <a:ext cx="1618560" cy="2559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Nimbus Roman"/>
              </a:defRPr>
            </a:lvl1pPr>
          </a:lstStyle>
          <a:p>
            <a:pPr indent="0">
              <a:buNone/>
            </a:pPr>
            <a:r>
              <a:rPr lang="ru-RU" sz="1400" b="0" strike="noStrike" spc="-1">
                <a:solidFill>
                  <a:srgbClr val="000000"/>
                </a:solidFill>
                <a:latin typeface="Nimbus Roman"/>
              </a:rPr>
              <a:t>&lt;date/time&gt;</a:t>
            </a:r>
          </a:p>
        </p:txBody>
      </p:sp>
      <p:sp>
        <p:nvSpPr>
          <p:cNvPr id="4"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strike="noStrike" spc="-1">
                <a:solidFill>
                  <a:srgbClr val="000000"/>
                </a:solidFill>
                <a:latin typeface="Nimbus Sans"/>
              </a:rPr>
              <a:t>Click to edit the title text format</a:t>
            </a:r>
          </a:p>
        </p:txBody>
      </p:sp>
      <p:sp>
        <p:nvSpPr>
          <p:cNvPr id="2"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24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Nimbus Sans"/>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39" name="Прямоугольник 38"/>
          <p:cNvSpPr/>
          <p:nvPr/>
        </p:nvSpPr>
        <p:spPr>
          <a:xfrm>
            <a:off x="5473080" y="6480000"/>
            <a:ext cx="154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dirty="0">
                <a:solidFill>
                  <a:srgbClr val="000000"/>
                </a:solidFill>
                <a:latin typeface="Nimbus Sans"/>
                <a:ea typeface="DejaVu Sans"/>
              </a:rPr>
              <a:t>TIPP 2023</a:t>
            </a:r>
            <a:endParaRPr lang="ru-RU" sz="1800" b="0" strike="noStrike" spc="-1" dirty="0">
              <a:solidFill>
                <a:srgbClr val="000000"/>
              </a:solidFill>
              <a:latin typeface="Nimbus Sans"/>
            </a:endParaRPr>
          </a:p>
        </p:txBody>
      </p:sp>
      <p:sp>
        <p:nvSpPr>
          <p:cNvPr id="40" name="Прямоугольник 39"/>
          <p:cNvSpPr/>
          <p:nvPr/>
        </p:nvSpPr>
        <p:spPr>
          <a:xfrm>
            <a:off x="10800000" y="6588720"/>
            <a:ext cx="13903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pPr>
            <a:fld id="{40CB630C-D02F-48A5-B174-74C7B4219DD2}" type="slidenum">
              <a:rPr lang="ru-RU" sz="1400" b="0" strike="noStrike" spc="-1">
                <a:solidFill>
                  <a:srgbClr val="000000"/>
                </a:solidFill>
                <a:latin typeface="Nimbus Roman"/>
                <a:ea typeface="DejaVu Sans"/>
              </a:rPr>
              <a:t>‹#›</a:t>
            </a:fld>
            <a:endParaRPr lang="ru-RU" sz="1400" b="0" strike="noStrike" spc="-1">
              <a:solidFill>
                <a:srgbClr val="000000"/>
              </a:solidFill>
              <a:latin typeface="Nimbus Sans"/>
            </a:endParaRPr>
          </a:p>
        </p:txBody>
      </p:sp>
      <p:sp>
        <p:nvSpPr>
          <p:cNvPr id="41" name="PlaceHolder 1"/>
          <p:cNvSpPr>
            <a:spLocks noGrp="1"/>
          </p:cNvSpPr>
          <p:nvPr>
            <p:ph type="dt" idx="2"/>
          </p:nvPr>
        </p:nvSpPr>
        <p:spPr>
          <a:xfrm>
            <a:off x="-1" y="6512775"/>
            <a:ext cx="3781887" cy="317160"/>
          </a:xfrm>
          <a:prstGeom prst="rect">
            <a:avLst/>
          </a:prstGeom>
          <a:noFill/>
          <a:ln w="0">
            <a:noFill/>
          </a:ln>
        </p:spPr>
        <p:txBody>
          <a:bodyPr lIns="90000" tIns="45000" rIns="90000" bIns="45000" anchor="ctr">
            <a:noAutofit/>
          </a:bodyPr>
          <a:lstStyle>
            <a:lvl1pPr indent="0">
              <a:buNone/>
              <a:defRPr lang="ru-RU" sz="1800" b="0" strike="noStrike" spc="-1">
                <a:solidFill>
                  <a:srgbClr val="000000"/>
                </a:solidFill>
                <a:latin typeface="Nimbus Sans"/>
              </a:defRPr>
            </a:lvl1pPr>
          </a:lstStyle>
          <a:p>
            <a:r>
              <a:rPr lang="en-US" dirty="0"/>
              <a:t>MCP-Based Detectors – D. </a:t>
            </a:r>
            <a:r>
              <a:rPr lang="en-US" dirty="0" err="1"/>
              <a:t>Korovkin</a:t>
            </a:r>
            <a:r>
              <a:rPr lang="en-US" dirty="0"/>
              <a:t> </a:t>
            </a:r>
          </a:p>
        </p:txBody>
      </p:sp>
      <p:sp>
        <p:nvSpPr>
          <p:cNvPr id="42"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strike="noStrike" spc="-1">
                <a:solidFill>
                  <a:srgbClr val="000000"/>
                </a:solidFill>
                <a:latin typeface="Nimbus Sans"/>
              </a:rPr>
              <a:t>Click to edit the title text format</a:t>
            </a:r>
          </a:p>
        </p:txBody>
      </p:sp>
      <p:sp>
        <p:nvSpPr>
          <p:cNvPr id="43"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dirty="0">
                <a:solidFill>
                  <a:srgbClr val="000000"/>
                </a:solidFill>
                <a:latin typeface="Nimbus Sans"/>
              </a:rPr>
              <a:t>Click </a:t>
            </a:r>
            <a:r>
              <a:rPr lang="ru-RU" sz="3200" b="0" strike="noStrike" spc="-1" dirty="0" err="1">
                <a:solidFill>
                  <a:srgbClr val="000000"/>
                </a:solidFill>
                <a:latin typeface="Nimbus Sans"/>
              </a:rPr>
              <a:t>to</a:t>
            </a:r>
            <a:r>
              <a:rPr lang="ru-RU" sz="3200" b="0" strike="noStrike" spc="-1" dirty="0">
                <a:solidFill>
                  <a:srgbClr val="000000"/>
                </a:solidFill>
                <a:latin typeface="Nimbus Sans"/>
              </a:rPr>
              <a:t> </a:t>
            </a:r>
            <a:r>
              <a:rPr lang="ru-RU" sz="3200" b="0" strike="noStrike" spc="-1" dirty="0" err="1">
                <a:solidFill>
                  <a:srgbClr val="000000"/>
                </a:solidFill>
                <a:latin typeface="Nimbus Sans"/>
              </a:rPr>
              <a:t>edit</a:t>
            </a:r>
            <a:r>
              <a:rPr lang="ru-RU" sz="3200" b="0" strike="noStrike" spc="-1" dirty="0">
                <a:solidFill>
                  <a:srgbClr val="000000"/>
                </a:solidFill>
                <a:latin typeface="Nimbus Sans"/>
              </a:rPr>
              <a:t> </a:t>
            </a:r>
            <a:r>
              <a:rPr lang="ru-RU" sz="3200" b="0" strike="noStrike" spc="-1" dirty="0" err="1">
                <a:solidFill>
                  <a:srgbClr val="000000"/>
                </a:solidFill>
                <a:latin typeface="Nimbus Sans"/>
              </a:rPr>
              <a:t>the</a:t>
            </a:r>
            <a:r>
              <a:rPr lang="ru-RU" sz="3200" b="0" strike="noStrike" spc="-1" dirty="0">
                <a:solidFill>
                  <a:srgbClr val="000000"/>
                </a:solidFill>
                <a:latin typeface="Nimbus Sans"/>
              </a:rPr>
              <a:t> </a:t>
            </a:r>
            <a:r>
              <a:rPr lang="ru-RU" sz="3200" b="0" strike="noStrike" spc="-1" dirty="0" err="1">
                <a:solidFill>
                  <a:srgbClr val="000000"/>
                </a:solidFill>
                <a:latin typeface="Nimbus Sans"/>
              </a:rPr>
              <a:t>outline</a:t>
            </a:r>
            <a:r>
              <a:rPr lang="ru-RU" sz="3200" b="0" strike="noStrike" spc="-1" dirty="0">
                <a:solidFill>
                  <a:srgbClr val="000000"/>
                </a:solidFill>
                <a:latin typeface="Nimbus Sans"/>
              </a:rPr>
              <a:t> </a:t>
            </a:r>
            <a:r>
              <a:rPr lang="ru-RU" sz="3200" b="0" strike="noStrike" spc="-1" dirty="0" err="1">
                <a:solidFill>
                  <a:srgbClr val="000000"/>
                </a:solidFill>
                <a:latin typeface="Nimbus Sans"/>
              </a:rPr>
              <a:t>text</a:t>
            </a:r>
            <a:r>
              <a:rPr lang="ru-RU" sz="3200" b="0" strike="noStrike" spc="-1" dirty="0">
                <a:solidFill>
                  <a:srgbClr val="000000"/>
                </a:solidFill>
                <a:latin typeface="Nimbus Sans"/>
              </a:rPr>
              <a:t> </a:t>
            </a:r>
            <a:r>
              <a:rPr lang="ru-RU" sz="3200" b="0" strike="noStrike" spc="-1" dirty="0" err="1">
                <a:solidFill>
                  <a:srgbClr val="000000"/>
                </a:solidFill>
                <a:latin typeface="Nimbus Sans"/>
              </a:rPr>
              <a:t>format</a:t>
            </a:r>
            <a:endParaRPr lang="ru-RU" sz="3200" b="0" strike="noStrike" spc="-1" dirty="0">
              <a:solidFill>
                <a:srgbClr val="000000"/>
              </a:solidFill>
              <a:latin typeface="Nimbus Sans"/>
            </a:endParaRPr>
          </a:p>
          <a:p>
            <a:pPr marL="864000" lvl="1" indent="-324000">
              <a:spcBef>
                <a:spcPts val="1134"/>
              </a:spcBef>
              <a:buClr>
                <a:srgbClr val="000000"/>
              </a:buClr>
              <a:buSzPct val="75000"/>
              <a:buFont typeface="Symbol" charset="2"/>
              <a:buChar char=""/>
            </a:pPr>
            <a:r>
              <a:rPr lang="ru-RU" sz="2800" b="0" strike="noStrike" spc="-1" dirty="0">
                <a:solidFill>
                  <a:srgbClr val="000000"/>
                </a:solidFill>
                <a:latin typeface="Nimbus Sans"/>
              </a:rPr>
              <a:t>Second </a:t>
            </a:r>
            <a:r>
              <a:rPr lang="ru-RU" sz="2800" b="0" strike="noStrike" spc="-1" dirty="0" err="1">
                <a:solidFill>
                  <a:srgbClr val="000000"/>
                </a:solidFill>
                <a:latin typeface="Nimbus Sans"/>
              </a:rPr>
              <a:t>Outline</a:t>
            </a:r>
            <a:r>
              <a:rPr lang="ru-RU" sz="2800" b="0" strike="noStrike" spc="-1" dirty="0">
                <a:solidFill>
                  <a:srgbClr val="000000"/>
                </a:solidFill>
                <a:latin typeface="Nimbus Sans"/>
              </a:rPr>
              <a:t> Level</a:t>
            </a:r>
          </a:p>
          <a:p>
            <a:pPr marL="1296000" lvl="2" indent="-288000">
              <a:spcBef>
                <a:spcPts val="850"/>
              </a:spcBef>
              <a:buClr>
                <a:srgbClr val="000000"/>
              </a:buClr>
              <a:buSzPct val="45000"/>
              <a:buFont typeface="Wingdings" charset="2"/>
              <a:buChar char=""/>
            </a:pPr>
            <a:r>
              <a:rPr lang="ru-RU" sz="2400" b="0" strike="noStrike" spc="-1" dirty="0" err="1">
                <a:solidFill>
                  <a:srgbClr val="000000"/>
                </a:solidFill>
                <a:latin typeface="Nimbus Sans"/>
              </a:rPr>
              <a:t>Third</a:t>
            </a:r>
            <a:r>
              <a:rPr lang="ru-RU" sz="2400" b="0" strike="noStrike" spc="-1" dirty="0">
                <a:solidFill>
                  <a:srgbClr val="000000"/>
                </a:solidFill>
                <a:latin typeface="Nimbus Sans"/>
              </a:rPr>
              <a:t> </a:t>
            </a:r>
            <a:r>
              <a:rPr lang="ru-RU" sz="2400" b="0" strike="noStrike" spc="-1" dirty="0" err="1">
                <a:solidFill>
                  <a:srgbClr val="000000"/>
                </a:solidFill>
                <a:latin typeface="Nimbus Sans"/>
              </a:rPr>
              <a:t>Outline</a:t>
            </a:r>
            <a:r>
              <a:rPr lang="ru-RU" sz="2400" b="0" strike="noStrike" spc="-1" dirty="0">
                <a:solidFill>
                  <a:srgbClr val="000000"/>
                </a:solidFill>
                <a:latin typeface="Nimbus Sans"/>
              </a:rPr>
              <a:t> Level</a:t>
            </a:r>
          </a:p>
          <a:p>
            <a:pPr marL="1728000" lvl="3" indent="-216000">
              <a:spcBef>
                <a:spcPts val="567"/>
              </a:spcBef>
              <a:buClr>
                <a:srgbClr val="000000"/>
              </a:buClr>
              <a:buSzPct val="75000"/>
              <a:buFont typeface="Symbol" charset="2"/>
              <a:buChar char=""/>
            </a:pPr>
            <a:r>
              <a:rPr lang="ru-RU" sz="2000" b="0" strike="noStrike" spc="-1" dirty="0" err="1">
                <a:solidFill>
                  <a:srgbClr val="000000"/>
                </a:solidFill>
                <a:latin typeface="Nimbus Sans"/>
              </a:rPr>
              <a:t>Fourth</a:t>
            </a:r>
            <a:r>
              <a:rPr lang="ru-RU" sz="2000" b="0" strike="noStrike" spc="-1" dirty="0">
                <a:solidFill>
                  <a:srgbClr val="000000"/>
                </a:solidFill>
                <a:latin typeface="Nimbus Sans"/>
              </a:rPr>
              <a:t> </a:t>
            </a:r>
            <a:r>
              <a:rPr lang="ru-RU" sz="2000" b="0" strike="noStrike" spc="-1" dirty="0" err="1">
                <a:solidFill>
                  <a:srgbClr val="000000"/>
                </a:solidFill>
                <a:latin typeface="Nimbus Sans"/>
              </a:rPr>
              <a:t>Outline</a:t>
            </a:r>
            <a:r>
              <a:rPr lang="ru-RU" sz="2000" b="0" strike="noStrike" spc="-1" dirty="0">
                <a:solidFill>
                  <a:srgbClr val="000000"/>
                </a:solidFill>
                <a:latin typeface="Nimbus Sans"/>
              </a:rPr>
              <a:t> Level</a:t>
            </a:r>
          </a:p>
          <a:p>
            <a:pPr marL="2160000" lvl="4" indent="-216000">
              <a:spcBef>
                <a:spcPts val="283"/>
              </a:spcBef>
              <a:buClr>
                <a:srgbClr val="000000"/>
              </a:buClr>
              <a:buSzPct val="45000"/>
              <a:buFont typeface="Wingdings" charset="2"/>
              <a:buChar char=""/>
            </a:pPr>
            <a:r>
              <a:rPr lang="ru-RU" sz="2000" b="0" strike="noStrike" spc="-1" dirty="0" err="1">
                <a:solidFill>
                  <a:srgbClr val="000000"/>
                </a:solidFill>
                <a:latin typeface="Nimbus Sans"/>
              </a:rPr>
              <a:t>Fifth</a:t>
            </a:r>
            <a:r>
              <a:rPr lang="ru-RU" sz="2000" b="0" strike="noStrike" spc="-1" dirty="0">
                <a:solidFill>
                  <a:srgbClr val="000000"/>
                </a:solidFill>
                <a:latin typeface="Nimbus Sans"/>
              </a:rPr>
              <a:t> </a:t>
            </a:r>
            <a:r>
              <a:rPr lang="ru-RU" sz="2000" b="0" strike="noStrike" spc="-1" dirty="0" err="1">
                <a:solidFill>
                  <a:srgbClr val="000000"/>
                </a:solidFill>
                <a:latin typeface="Nimbus Sans"/>
              </a:rPr>
              <a:t>Outline</a:t>
            </a:r>
            <a:r>
              <a:rPr lang="ru-RU" sz="2000" b="0" strike="noStrike" spc="-1" dirty="0">
                <a:solidFill>
                  <a:srgbClr val="000000"/>
                </a:solidFill>
                <a:latin typeface="Nimbus Sans"/>
              </a:rPr>
              <a:t> Level</a:t>
            </a:r>
          </a:p>
          <a:p>
            <a:pPr marL="2592000" lvl="5" indent="-216000">
              <a:spcBef>
                <a:spcPts val="283"/>
              </a:spcBef>
              <a:buClr>
                <a:srgbClr val="000000"/>
              </a:buClr>
              <a:buSzPct val="45000"/>
              <a:buFont typeface="Wingdings" charset="2"/>
              <a:buChar char=""/>
            </a:pPr>
            <a:r>
              <a:rPr lang="ru-RU" sz="2000" b="0" strike="noStrike" spc="-1" dirty="0" err="1">
                <a:solidFill>
                  <a:srgbClr val="000000"/>
                </a:solidFill>
                <a:latin typeface="Nimbus Sans"/>
              </a:rPr>
              <a:t>Sixth</a:t>
            </a:r>
            <a:r>
              <a:rPr lang="ru-RU" sz="2000" b="0" strike="noStrike" spc="-1" dirty="0">
                <a:solidFill>
                  <a:srgbClr val="000000"/>
                </a:solidFill>
                <a:latin typeface="Nimbus Sans"/>
              </a:rPr>
              <a:t> </a:t>
            </a:r>
            <a:r>
              <a:rPr lang="ru-RU" sz="2000" b="0" strike="noStrike" spc="-1" dirty="0" err="1">
                <a:solidFill>
                  <a:srgbClr val="000000"/>
                </a:solidFill>
                <a:latin typeface="Nimbus Sans"/>
              </a:rPr>
              <a:t>Outline</a:t>
            </a:r>
            <a:r>
              <a:rPr lang="ru-RU" sz="2000" b="0" strike="noStrike" spc="-1" dirty="0">
                <a:solidFill>
                  <a:srgbClr val="000000"/>
                </a:solidFill>
                <a:latin typeface="Nimbus Sans"/>
              </a:rPr>
              <a:t> Level</a:t>
            </a:r>
          </a:p>
          <a:p>
            <a:pPr marL="3024000" lvl="6" indent="-216000">
              <a:spcBef>
                <a:spcPts val="283"/>
              </a:spcBef>
              <a:buClr>
                <a:srgbClr val="000000"/>
              </a:buClr>
              <a:buSzPct val="45000"/>
              <a:buFont typeface="Wingdings" charset="2"/>
              <a:buChar char=""/>
            </a:pPr>
            <a:r>
              <a:rPr lang="ru-RU" sz="2000" b="0" strike="noStrike" spc="-1" dirty="0" err="1">
                <a:solidFill>
                  <a:srgbClr val="000000"/>
                </a:solidFill>
                <a:latin typeface="Nimbus Sans"/>
              </a:rPr>
              <a:t>Seventh</a:t>
            </a:r>
            <a:r>
              <a:rPr lang="ru-RU" sz="2000" b="0" strike="noStrike" spc="-1" dirty="0">
                <a:solidFill>
                  <a:srgbClr val="000000"/>
                </a:solidFill>
                <a:latin typeface="Nimbus Sans"/>
              </a:rPr>
              <a:t> </a:t>
            </a:r>
            <a:r>
              <a:rPr lang="ru-RU" sz="2000" b="0" strike="noStrike" spc="-1" dirty="0" err="1">
                <a:solidFill>
                  <a:srgbClr val="000000"/>
                </a:solidFill>
                <a:latin typeface="Nimbus Sans"/>
              </a:rPr>
              <a:t>Outline</a:t>
            </a:r>
            <a:r>
              <a:rPr lang="ru-RU" sz="2000" b="0" strike="noStrike" spc="-1" dirty="0">
                <a:solidFill>
                  <a:srgbClr val="000000"/>
                </a:solidFill>
                <a:latin typeface="Nimbus Sans"/>
              </a:rPr>
              <a:t>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80" name="Прямоугольник 79"/>
          <p:cNvSpPr/>
          <p:nvPr/>
        </p:nvSpPr>
        <p:spPr>
          <a:xfrm>
            <a:off x="5473080" y="6480000"/>
            <a:ext cx="154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TIPP 2023</a:t>
            </a:r>
            <a:endParaRPr lang="ru-RU" sz="1800" b="0" strike="noStrike" spc="-1">
              <a:solidFill>
                <a:srgbClr val="000000"/>
              </a:solidFill>
              <a:latin typeface="Nimbus Sans"/>
            </a:endParaRPr>
          </a:p>
        </p:txBody>
      </p:sp>
      <p:sp>
        <p:nvSpPr>
          <p:cNvPr id="81" name="Прямоугольник 80"/>
          <p:cNvSpPr/>
          <p:nvPr/>
        </p:nvSpPr>
        <p:spPr>
          <a:xfrm>
            <a:off x="10800000" y="6588720"/>
            <a:ext cx="13903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pPr>
            <a:fld id="{CDCCF9C9-1979-4065-AB0C-35099E2B6629}" type="slidenum">
              <a:rPr lang="ru-RU" sz="1400" b="0" strike="noStrike" spc="-1">
                <a:solidFill>
                  <a:srgbClr val="000000"/>
                </a:solidFill>
                <a:latin typeface="Nimbus Roman"/>
                <a:ea typeface="DejaVu Sans"/>
              </a:rPr>
              <a:t>‹#›</a:t>
            </a:fld>
            <a:endParaRPr lang="ru-RU" sz="1400" b="0" strike="noStrike" spc="-1">
              <a:solidFill>
                <a:srgbClr val="000000"/>
              </a:solidFill>
              <a:latin typeface="Nimbus Sans"/>
            </a:endParaRPr>
          </a:p>
        </p:txBody>
      </p:sp>
      <p:sp>
        <p:nvSpPr>
          <p:cNvPr id="82" name="PlaceHolder 1"/>
          <p:cNvSpPr>
            <a:spLocks noGrp="1"/>
          </p:cNvSpPr>
          <p:nvPr>
            <p:ph type="dt" idx="3"/>
          </p:nvPr>
        </p:nvSpPr>
        <p:spPr>
          <a:xfrm>
            <a:off x="0" y="6566040"/>
            <a:ext cx="1618560" cy="2559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Nimbus Roman"/>
              </a:defRPr>
            </a:lvl1pPr>
          </a:lstStyle>
          <a:p>
            <a:pPr indent="0">
              <a:buNone/>
            </a:pPr>
            <a:r>
              <a:rPr lang="ru-RU" sz="1400" b="0" strike="noStrike" spc="-1">
                <a:solidFill>
                  <a:srgbClr val="000000"/>
                </a:solidFill>
                <a:latin typeface="Nimbus Roman"/>
              </a:rPr>
              <a:t>&lt;date/time&gt;</a:t>
            </a:r>
          </a:p>
        </p:txBody>
      </p:sp>
      <p:sp>
        <p:nvSpPr>
          <p:cNvPr id="83" name="PlaceHolder 2"/>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strike="noStrike" spc="-1">
                <a:solidFill>
                  <a:srgbClr val="000000"/>
                </a:solidFill>
                <a:latin typeface="Nimbus Sans"/>
              </a:rPr>
              <a:t>Click to edit the title text format</a:t>
            </a:r>
          </a:p>
        </p:txBody>
      </p:sp>
      <p:sp>
        <p:nvSpPr>
          <p:cNvPr id="84"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24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Nimbus Sans"/>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21" name="Прямоугольник 120"/>
          <p:cNvSpPr/>
          <p:nvPr/>
        </p:nvSpPr>
        <p:spPr>
          <a:xfrm>
            <a:off x="5473080" y="6480000"/>
            <a:ext cx="136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TIPP 2023</a:t>
            </a:r>
            <a:endParaRPr lang="ru-RU" sz="1800" b="0" strike="noStrike" spc="-1">
              <a:solidFill>
                <a:srgbClr val="000000"/>
              </a:solidFill>
              <a:latin typeface="Nimbus Sans"/>
            </a:endParaRPr>
          </a:p>
        </p:txBody>
      </p:sp>
      <p:sp>
        <p:nvSpPr>
          <p:cNvPr id="122" name="Прямоугольник 121"/>
          <p:cNvSpPr/>
          <p:nvPr/>
        </p:nvSpPr>
        <p:spPr>
          <a:xfrm>
            <a:off x="10800000" y="6588720"/>
            <a:ext cx="13903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pPr>
            <a:fld id="{4E3DA22B-6334-40C3-A35F-CCBFAB17DE78}" type="slidenum">
              <a:rPr lang="ru-RU" sz="1400" b="0" strike="noStrike" spc="-1">
                <a:solidFill>
                  <a:srgbClr val="000000"/>
                </a:solidFill>
                <a:latin typeface="Nimbus Roman"/>
                <a:ea typeface="DejaVu Sans"/>
              </a:rPr>
              <a:t>‹#›</a:t>
            </a:fld>
            <a:endParaRPr lang="ru-RU" sz="1400" b="0" strike="noStrike" spc="-1">
              <a:solidFill>
                <a:srgbClr val="000000"/>
              </a:solidFill>
              <a:latin typeface="Nimbus Sans"/>
            </a:endParaRPr>
          </a:p>
        </p:txBody>
      </p:sp>
      <p:sp>
        <p:nvSpPr>
          <p:cNvPr id="123" name="PlaceHolder 1"/>
          <p:cNvSpPr>
            <a:spLocks noGrp="1"/>
          </p:cNvSpPr>
          <p:nvPr>
            <p:ph type="title"/>
          </p:nvPr>
        </p:nvSpPr>
        <p:spPr>
          <a:xfrm>
            <a:off x="609480" y="273600"/>
            <a:ext cx="10971720" cy="114408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Nimbus Sans"/>
              </a:rPr>
              <a:t>Click to edit the title text format</a:t>
            </a:r>
          </a:p>
        </p:txBody>
      </p:sp>
      <p:sp>
        <p:nvSpPr>
          <p:cNvPr id="124" name="PlaceHolder 2"/>
          <p:cNvSpPr>
            <a:spLocks noGrp="1"/>
          </p:cNvSpPr>
          <p:nvPr>
            <p:ph type="body"/>
          </p:nvPr>
        </p:nvSpPr>
        <p:spPr>
          <a:xfrm>
            <a:off x="609480" y="1604520"/>
            <a:ext cx="5353920" cy="3976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18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18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1800" b="0" strike="noStrike" spc="-1">
                <a:solidFill>
                  <a:srgbClr val="000000"/>
                </a:solidFill>
                <a:latin typeface="Nimbus Sans"/>
              </a:rPr>
              <a:t>Seventh Outline Level</a:t>
            </a:r>
          </a:p>
        </p:txBody>
      </p:sp>
      <p:sp>
        <p:nvSpPr>
          <p:cNvPr id="125" name="PlaceHolder 3"/>
          <p:cNvSpPr>
            <a:spLocks noGrp="1"/>
          </p:cNvSpPr>
          <p:nvPr>
            <p:ph type="body"/>
          </p:nvPr>
        </p:nvSpPr>
        <p:spPr>
          <a:xfrm>
            <a:off x="6231960" y="1604520"/>
            <a:ext cx="5353920" cy="397656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18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1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18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18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18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18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1800" b="0" strike="noStrike" spc="-1">
                <a:solidFill>
                  <a:srgbClr val="000000"/>
                </a:solidFill>
                <a:latin typeface="Nimbus Sans"/>
              </a:rPr>
              <a:t>Seventh Outline Level</a:t>
            </a:r>
          </a:p>
        </p:txBody>
      </p:sp>
      <p:sp>
        <p:nvSpPr>
          <p:cNvPr id="126" name="PlaceHolder 4"/>
          <p:cNvSpPr>
            <a:spLocks noGrp="1"/>
          </p:cNvSpPr>
          <p:nvPr>
            <p:ph type="dt" idx="4"/>
          </p:nvPr>
        </p:nvSpPr>
        <p:spPr>
          <a:xfrm>
            <a:off x="0" y="6566040"/>
            <a:ext cx="1618560" cy="2559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Nimbus Roman"/>
              </a:defRPr>
            </a:lvl1pPr>
          </a:lstStyle>
          <a:p>
            <a:pPr indent="0">
              <a:buNone/>
            </a:pPr>
            <a:r>
              <a:rPr lang="ru-RU" sz="1400" b="0" strike="noStrike" spc="-1">
                <a:solidFill>
                  <a:srgbClr val="000000"/>
                </a:solidFill>
                <a:latin typeface="Nimbus Roman"/>
              </a:rPr>
              <a:t>&lt;date/time&gt;</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163" name="Прямоугольник 162"/>
          <p:cNvSpPr/>
          <p:nvPr/>
        </p:nvSpPr>
        <p:spPr>
          <a:xfrm>
            <a:off x="5473080" y="6480000"/>
            <a:ext cx="154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TIPP 2023</a:t>
            </a:r>
            <a:endParaRPr lang="ru-RU" sz="1800" b="0" strike="noStrike" spc="-1">
              <a:solidFill>
                <a:srgbClr val="000000"/>
              </a:solidFill>
              <a:latin typeface="Nimbus Sans"/>
            </a:endParaRPr>
          </a:p>
        </p:txBody>
      </p:sp>
      <p:sp>
        <p:nvSpPr>
          <p:cNvPr id="164" name="Прямоугольник 163"/>
          <p:cNvSpPr/>
          <p:nvPr/>
        </p:nvSpPr>
        <p:spPr>
          <a:xfrm>
            <a:off x="10800000" y="6588720"/>
            <a:ext cx="1390320" cy="3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r">
              <a:lnSpc>
                <a:spcPct val="100000"/>
              </a:lnSpc>
            </a:pPr>
            <a:fld id="{A1DEA222-F844-4F3C-9420-77EBC8C0C6E1}" type="slidenum">
              <a:rPr lang="ru-RU" sz="1400" b="0" strike="noStrike" spc="-1">
                <a:solidFill>
                  <a:srgbClr val="000000"/>
                </a:solidFill>
                <a:latin typeface="Nimbus Roman"/>
                <a:ea typeface="DejaVu Sans"/>
              </a:rPr>
              <a:t>‹#›</a:t>
            </a:fld>
            <a:endParaRPr lang="ru-RU" sz="1400" b="0" strike="noStrike" spc="-1">
              <a:solidFill>
                <a:srgbClr val="000000"/>
              </a:solidFill>
              <a:latin typeface="Nimbus Sans"/>
            </a:endParaRPr>
          </a:p>
        </p:txBody>
      </p:sp>
      <p:sp>
        <p:nvSpPr>
          <p:cNvPr id="165" name="PlaceHolder 1"/>
          <p:cNvSpPr>
            <a:spLocks noGrp="1"/>
          </p:cNvSpPr>
          <p:nvPr>
            <p:ph type="title"/>
          </p:nvPr>
        </p:nvSpPr>
        <p:spPr>
          <a:xfrm>
            <a:off x="609480" y="273600"/>
            <a:ext cx="10971720" cy="1144080"/>
          </a:xfrm>
          <a:prstGeom prst="rect">
            <a:avLst/>
          </a:prstGeom>
          <a:noFill/>
          <a:ln w="0">
            <a:noFill/>
          </a:ln>
        </p:spPr>
        <p:txBody>
          <a:bodyPr lIns="0" tIns="0" rIns="0" bIns="0" anchor="ctr">
            <a:noAutofit/>
          </a:bodyPr>
          <a:lstStyle/>
          <a:p>
            <a:pPr indent="0">
              <a:buNone/>
            </a:pPr>
            <a:r>
              <a:rPr lang="ru-RU" sz="1800" b="0" strike="noStrike" spc="-1">
                <a:solidFill>
                  <a:srgbClr val="000000"/>
                </a:solidFill>
                <a:latin typeface="Nimbus Sans"/>
              </a:rPr>
              <a:t>Click to edit the title text format</a:t>
            </a:r>
          </a:p>
        </p:txBody>
      </p:sp>
      <p:sp>
        <p:nvSpPr>
          <p:cNvPr id="166" name="PlaceHolder 2"/>
          <p:cNvSpPr>
            <a:spLocks noGrp="1"/>
          </p:cNvSpPr>
          <p:nvPr>
            <p:ph type="dt" idx="5"/>
          </p:nvPr>
        </p:nvSpPr>
        <p:spPr>
          <a:xfrm>
            <a:off x="0" y="6566040"/>
            <a:ext cx="1618560" cy="255960"/>
          </a:xfrm>
          <a:prstGeom prst="rect">
            <a:avLst/>
          </a:prstGeom>
          <a:noFill/>
          <a:ln w="0">
            <a:noFill/>
          </a:ln>
        </p:spPr>
        <p:txBody>
          <a:bodyPr lIns="90000" tIns="45000" rIns="90000" bIns="45000" anchor="ctr">
            <a:noAutofit/>
          </a:bodyPr>
          <a:lstStyle>
            <a:lvl1pPr indent="0">
              <a:buNone/>
              <a:defRPr lang="ru-RU" sz="1400" b="0" strike="noStrike" spc="-1">
                <a:solidFill>
                  <a:srgbClr val="000000"/>
                </a:solidFill>
                <a:latin typeface="Nimbus Roman"/>
              </a:defRPr>
            </a:lvl1pPr>
          </a:lstStyle>
          <a:p>
            <a:pPr indent="0">
              <a:buNone/>
            </a:pPr>
            <a:r>
              <a:rPr lang="ru-RU" sz="1400" b="0" strike="noStrike" spc="-1">
                <a:solidFill>
                  <a:srgbClr val="000000"/>
                </a:solidFill>
                <a:latin typeface="Nimbus Roman"/>
              </a:rPr>
              <a:t>&lt;date/time&gt;</a:t>
            </a:r>
          </a:p>
        </p:txBody>
      </p:sp>
      <p:sp>
        <p:nvSpPr>
          <p:cNvPr id="167"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24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Nimbus Sans"/>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blipFill>
        <a:effectLst/>
      </p:bgPr>
    </p:bg>
    <p:spTree>
      <p:nvGrpSpPr>
        <p:cNvPr id="1" name=""/>
        <p:cNvGrpSpPr/>
        <p:nvPr/>
      </p:nvGrpSpPr>
      <p:grpSpPr>
        <a:xfrm>
          <a:off x="0" y="0"/>
          <a:ext cx="0" cy="0"/>
          <a:chOff x="0" y="0"/>
          <a:chExt cx="0" cy="0"/>
        </a:xfrm>
      </p:grpSpPr>
      <p:sp>
        <p:nvSpPr>
          <p:cNvPr id="20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lgn="ctr">
              <a:buNone/>
            </a:pPr>
            <a:r>
              <a:rPr lang="ru-RU" sz="4400" b="0" strike="noStrike" spc="-1">
                <a:solidFill>
                  <a:srgbClr val="000000"/>
                </a:solidFill>
                <a:latin typeface="Nimbus Sans"/>
              </a:rPr>
              <a:t>Click to edit the title text format</a:t>
            </a:r>
          </a:p>
        </p:txBody>
      </p:sp>
      <p:sp>
        <p:nvSpPr>
          <p:cNvPr id="205"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ru-RU" sz="3200" b="0" strike="noStrike" spc="-1">
                <a:solidFill>
                  <a:srgbClr val="000000"/>
                </a:solidFill>
                <a:latin typeface="Nimbus Sans"/>
              </a:rPr>
              <a:t>Click to edit the outline text format</a:t>
            </a:r>
          </a:p>
          <a:p>
            <a:pPr marL="864000" lvl="1" indent="-324000">
              <a:spcBef>
                <a:spcPts val="1134"/>
              </a:spcBef>
              <a:buClr>
                <a:srgbClr val="000000"/>
              </a:buClr>
              <a:buSzPct val="75000"/>
              <a:buFont typeface="Symbol" charset="2"/>
              <a:buChar char=""/>
            </a:pPr>
            <a:r>
              <a:rPr lang="ru-RU" sz="2800" b="0" strike="noStrike" spc="-1">
                <a:solidFill>
                  <a:srgbClr val="000000"/>
                </a:solidFill>
                <a:latin typeface="Nimbus Sans"/>
              </a:rPr>
              <a:t>Second Outline Level</a:t>
            </a:r>
          </a:p>
          <a:p>
            <a:pPr marL="1296000" lvl="2" indent="-288000">
              <a:spcBef>
                <a:spcPts val="850"/>
              </a:spcBef>
              <a:buClr>
                <a:srgbClr val="000000"/>
              </a:buClr>
              <a:buSzPct val="45000"/>
              <a:buFont typeface="Wingdings" charset="2"/>
              <a:buChar char=""/>
            </a:pPr>
            <a:r>
              <a:rPr lang="ru-RU" sz="2400" b="0" strike="noStrike" spc="-1">
                <a:solidFill>
                  <a:srgbClr val="000000"/>
                </a:solidFill>
                <a:latin typeface="Nimbus Sans"/>
              </a:rPr>
              <a:t>Third Outline Level</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Nimbus Sans"/>
              </a:rPr>
              <a:t>Fourth Outline Level</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Nimbus Sans"/>
              </a:rPr>
              <a:t>Fifth Outline Level</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Nimbus Sans"/>
              </a:rPr>
              <a:t>Sixth Outline Level</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Nimbus Sans"/>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5.xml"/><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40.xml"/><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51.xml"/><Relationship Id="rId5" Type="http://schemas.openxmlformats.org/officeDocument/2006/relationships/image" Target="../media/image36.png"/><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 name="PlaceHolder 1"/>
          <p:cNvSpPr>
            <a:spLocks noGrp="1"/>
          </p:cNvSpPr>
          <p:nvPr>
            <p:ph type="subTitle"/>
          </p:nvPr>
        </p:nvSpPr>
        <p:spPr>
          <a:xfrm>
            <a:off x="609480" y="1821600"/>
            <a:ext cx="10970640" cy="1164600"/>
          </a:xfrm>
          <a:prstGeom prst="rect">
            <a:avLst/>
          </a:prstGeom>
          <a:noFill/>
          <a:ln w="0">
            <a:noFill/>
          </a:ln>
        </p:spPr>
        <p:txBody>
          <a:bodyPr lIns="0" tIns="0" rIns="0" bIns="0" anchor="ctr">
            <a:noAutofit/>
          </a:bodyPr>
          <a:lstStyle/>
          <a:p>
            <a:pPr marL="0" indent="0" algn="ctr">
              <a:lnSpc>
                <a:spcPct val="90000"/>
              </a:lnSpc>
              <a:buNone/>
              <a:tabLst>
                <a:tab pos="0" algn="l"/>
              </a:tabLst>
            </a:pPr>
            <a:r>
              <a:rPr lang="ru-RU" sz="3600" b="0" strike="noStrike" spc="-1" dirty="0">
                <a:solidFill>
                  <a:srgbClr val="000000"/>
                </a:solidFill>
                <a:latin typeface="Calibri Light"/>
              </a:rPr>
              <a:t>MCP-Based </a:t>
            </a:r>
            <a:r>
              <a:rPr lang="ru-RU" sz="3600" b="0" strike="noStrike" spc="-1" dirty="0" err="1">
                <a:solidFill>
                  <a:srgbClr val="000000"/>
                </a:solidFill>
                <a:latin typeface="Calibri Light"/>
              </a:rPr>
              <a:t>Detectors</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for</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Diagnostics</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of</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Circulating</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Beams</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in</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the</a:t>
            </a:r>
            <a:r>
              <a:rPr lang="ru-RU" sz="3600" b="0" strike="noStrike" spc="-1" dirty="0">
                <a:solidFill>
                  <a:srgbClr val="000000"/>
                </a:solidFill>
                <a:latin typeface="Calibri Light"/>
              </a:rPr>
              <a:t> NICA </a:t>
            </a:r>
            <a:r>
              <a:rPr lang="ru-RU" sz="3600" b="0" strike="noStrike" spc="-1" dirty="0" err="1">
                <a:solidFill>
                  <a:srgbClr val="000000"/>
                </a:solidFill>
                <a:latin typeface="Calibri Light"/>
              </a:rPr>
              <a:t>Accelerating</a:t>
            </a:r>
            <a:r>
              <a:rPr lang="ru-RU" sz="3600" b="0" strike="noStrike" spc="-1" dirty="0">
                <a:solidFill>
                  <a:srgbClr val="000000"/>
                </a:solidFill>
                <a:latin typeface="Calibri Light"/>
              </a:rPr>
              <a:t> </a:t>
            </a:r>
            <a:r>
              <a:rPr lang="ru-RU" sz="3600" b="0" strike="noStrike" spc="-1" dirty="0" err="1">
                <a:solidFill>
                  <a:srgbClr val="000000"/>
                </a:solidFill>
                <a:latin typeface="Calibri Light"/>
              </a:rPr>
              <a:t>Complex</a:t>
            </a:r>
            <a:endParaRPr lang="ru-RU" sz="3600" b="0" strike="noStrike" spc="-1" dirty="0">
              <a:solidFill>
                <a:srgbClr val="000000"/>
              </a:solidFill>
              <a:latin typeface="Nimbus Sans"/>
            </a:endParaRPr>
          </a:p>
        </p:txBody>
      </p:sp>
      <p:sp>
        <p:nvSpPr>
          <p:cNvPr id="243" name="Прямоугольник 242"/>
          <p:cNvSpPr/>
          <p:nvPr/>
        </p:nvSpPr>
        <p:spPr>
          <a:xfrm>
            <a:off x="2606400" y="3724560"/>
            <a:ext cx="6977520" cy="77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ru-RU" sz="1800" b="0" strike="noStrike" spc="-1">
                <a:solidFill>
                  <a:srgbClr val="000000"/>
                </a:solidFill>
                <a:latin typeface="Nimbus Sans"/>
                <a:ea typeface="DejaVu Sans"/>
              </a:rPr>
              <a:t>Speaker: Dmitry Korovkin.</a:t>
            </a:r>
            <a:endParaRPr lang="ru-RU" sz="1800" b="0" strike="noStrike" spc="-1">
              <a:solidFill>
                <a:srgbClr val="000000"/>
              </a:solidFill>
              <a:latin typeface="Nimbus Sans"/>
            </a:endParaRPr>
          </a:p>
          <a:p>
            <a:pPr algn="ctr">
              <a:lnSpc>
                <a:spcPct val="100000"/>
              </a:lnSpc>
            </a:pPr>
            <a:r>
              <a:rPr lang="ru-RU" sz="1800" b="0" strike="noStrike" spc="-1">
                <a:solidFill>
                  <a:srgbClr val="000000"/>
                </a:solidFill>
                <a:latin typeface="Nimbus Sans"/>
                <a:ea typeface="DejaVu Sans"/>
              </a:rPr>
              <a:t>The team worked on the task: D.Korovkin, A.Baldin, P.Khariyuyzov, </a:t>
            </a:r>
            <a:endParaRPr lang="ru-RU" sz="1800" b="0" strike="noStrike" spc="-1">
              <a:solidFill>
                <a:srgbClr val="000000"/>
              </a:solidFill>
              <a:latin typeface="Nimbus Sans"/>
            </a:endParaRPr>
          </a:p>
          <a:p>
            <a:pPr algn="ctr">
              <a:lnSpc>
                <a:spcPct val="100000"/>
              </a:lnSpc>
            </a:pPr>
            <a:r>
              <a:rPr lang="ru-RU" sz="1800" b="0" strike="noStrike" spc="-1">
                <a:solidFill>
                  <a:srgbClr val="000000"/>
                </a:solidFill>
                <a:latin typeface="Nimbus Sans"/>
                <a:ea typeface="DejaVu Sans"/>
              </a:rPr>
              <a:t>D.Bogoslovski, A.Beloborodov, A.Safonov, S.Chetverikov. </a:t>
            </a:r>
            <a:endParaRPr lang="ru-RU" sz="1800" b="0" strike="noStrike" spc="-1">
              <a:solidFill>
                <a:srgbClr val="000000"/>
              </a:solidFill>
              <a:latin typeface="Nimbus Sans"/>
            </a:endParaRPr>
          </a:p>
        </p:txBody>
      </p:sp>
      <p:sp>
        <p:nvSpPr>
          <p:cNvPr id="244" name="Прямоугольник 243"/>
          <p:cNvSpPr/>
          <p:nvPr/>
        </p:nvSpPr>
        <p:spPr>
          <a:xfrm>
            <a:off x="5473080" y="6518520"/>
            <a:ext cx="154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TIPP 2023</a:t>
            </a:r>
            <a:endParaRPr lang="ru-RU" sz="1800" b="0" strike="noStrike" spc="-1">
              <a:solidFill>
                <a:srgbClr val="000000"/>
              </a:solidFill>
              <a:latin typeface="Nimbus Sans"/>
            </a:endParaRPr>
          </a:p>
        </p:txBody>
      </p:sp>
      <p:pic>
        <p:nvPicPr>
          <p:cNvPr id="245" name="Рисунок 244"/>
          <p:cNvPicPr/>
          <p:nvPr/>
        </p:nvPicPr>
        <p:blipFill>
          <a:blip r:embed="rId2"/>
          <a:stretch/>
        </p:blipFill>
        <p:spPr>
          <a:xfrm>
            <a:off x="0" y="0"/>
            <a:ext cx="1904760" cy="952200"/>
          </a:xfrm>
          <a:prstGeom prst="rect">
            <a:avLst/>
          </a:prstGeom>
          <a:ln w="0">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3D model and real view </a:t>
            </a:r>
            <a:br>
              <a:rPr sz="4400"/>
            </a:br>
            <a:r>
              <a:rPr lang="ru-RU" sz="4400" b="0" strike="noStrike" spc="-1">
                <a:solidFill>
                  <a:srgbClr val="000000"/>
                </a:solidFill>
                <a:latin typeface="Nimbus Sans"/>
              </a:rPr>
              <a:t>of profilometer</a:t>
            </a:r>
          </a:p>
        </p:txBody>
      </p:sp>
      <p:pic>
        <p:nvPicPr>
          <p:cNvPr id="274" name="Объект 3"/>
          <p:cNvPicPr/>
          <p:nvPr/>
        </p:nvPicPr>
        <p:blipFill>
          <a:blip r:embed="rId3"/>
          <a:stretch/>
        </p:blipFill>
        <p:spPr>
          <a:xfrm>
            <a:off x="0" y="1491840"/>
            <a:ext cx="6118920" cy="4575960"/>
          </a:xfrm>
          <a:prstGeom prst="rect">
            <a:avLst/>
          </a:prstGeom>
          <a:ln w="0">
            <a:noFill/>
          </a:ln>
        </p:spPr>
      </p:pic>
      <p:pic>
        <p:nvPicPr>
          <p:cNvPr id="275" name="Объект 8"/>
          <p:cNvPicPr/>
          <p:nvPr/>
        </p:nvPicPr>
        <p:blipFill>
          <a:blip r:embed="rId4"/>
          <a:stretch/>
        </p:blipFill>
        <p:spPr>
          <a:xfrm>
            <a:off x="6120000" y="1486440"/>
            <a:ext cx="6071040" cy="4552920"/>
          </a:xfrm>
          <a:prstGeom prst="rect">
            <a:avLst/>
          </a:prstGeom>
          <a:ln w="0">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 name="Рисунок 275"/>
          <p:cNvPicPr/>
          <p:nvPr/>
        </p:nvPicPr>
        <p:blipFill>
          <a:blip r:embed="rId3"/>
          <a:stretch/>
        </p:blipFill>
        <p:spPr>
          <a:xfrm>
            <a:off x="42120" y="1263240"/>
            <a:ext cx="5356800" cy="2659680"/>
          </a:xfrm>
          <a:prstGeom prst="rect">
            <a:avLst/>
          </a:prstGeom>
          <a:ln w="0">
            <a:noFill/>
          </a:ln>
        </p:spPr>
      </p:pic>
      <p:sp>
        <p:nvSpPr>
          <p:cNvPr id="277" name="PlaceHolder 1"/>
          <p:cNvSpPr>
            <a:spLocks noGrp="1"/>
          </p:cNvSpPr>
          <p:nvPr>
            <p:ph type="title"/>
          </p:nvPr>
        </p:nvSpPr>
        <p:spPr>
          <a:xfrm>
            <a:off x="609480" y="272880"/>
            <a:ext cx="10971360" cy="114480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The principle of </a:t>
            </a:r>
            <a:br>
              <a:rPr sz="4400"/>
            </a:br>
            <a:r>
              <a:rPr lang="ru-RU" sz="4400" b="0" strike="noStrike" spc="-1">
                <a:solidFill>
                  <a:srgbClr val="000000"/>
                </a:solidFill>
                <a:latin typeface="Nimbus Sans"/>
              </a:rPr>
              <a:t>operation of MCP-based detector</a:t>
            </a:r>
          </a:p>
        </p:txBody>
      </p:sp>
      <p:pic>
        <p:nvPicPr>
          <p:cNvPr id="278" name="Рисунок 277"/>
          <p:cNvPicPr/>
          <p:nvPr/>
        </p:nvPicPr>
        <p:blipFill>
          <a:blip r:embed="rId4"/>
          <a:srcRect l="579" t="1026" r="963"/>
          <a:stretch/>
        </p:blipFill>
        <p:spPr>
          <a:xfrm>
            <a:off x="107280" y="3896280"/>
            <a:ext cx="4823640" cy="3014640"/>
          </a:xfrm>
          <a:prstGeom prst="rect">
            <a:avLst/>
          </a:prstGeom>
          <a:ln w="0">
            <a:noFill/>
          </a:ln>
        </p:spPr>
      </p:pic>
      <p:sp>
        <p:nvSpPr>
          <p:cNvPr id="279" name="Прямоугольник 278"/>
          <p:cNvSpPr/>
          <p:nvPr/>
        </p:nvSpPr>
        <p:spPr>
          <a:xfrm>
            <a:off x="6840000" y="3216240"/>
            <a:ext cx="1078920" cy="56268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nSpc>
                <a:spcPct val="100000"/>
              </a:lnSpc>
            </a:pPr>
            <a:endParaRPr lang="ru-RU" sz="1800" b="0" strike="noStrike" spc="-1">
              <a:solidFill>
                <a:srgbClr val="000000"/>
              </a:solidFill>
              <a:latin typeface="Nimbus Sans"/>
              <a:ea typeface="DejaVu Sans"/>
            </a:endParaRPr>
          </a:p>
        </p:txBody>
      </p:sp>
      <p:sp>
        <p:nvSpPr>
          <p:cNvPr id="280" name="Прямоугольник 279"/>
          <p:cNvSpPr/>
          <p:nvPr/>
        </p:nvSpPr>
        <p:spPr>
          <a:xfrm>
            <a:off x="210600" y="3168000"/>
            <a:ext cx="1048320" cy="546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Primary </a:t>
            </a:r>
            <a:endParaRPr lang="ru-RU" sz="1800" b="0" strike="noStrike" spc="-1">
              <a:solidFill>
                <a:srgbClr val="000000"/>
              </a:solidFill>
              <a:latin typeface="Nimbus Sans"/>
            </a:endParaRPr>
          </a:p>
          <a:p>
            <a:pPr>
              <a:lnSpc>
                <a:spcPct val="100000"/>
              </a:lnSpc>
            </a:pPr>
            <a:r>
              <a:rPr lang="ru-RU" sz="1800" b="0" strike="noStrike" spc="-1">
                <a:solidFill>
                  <a:srgbClr val="000000"/>
                </a:solidFill>
                <a:latin typeface="Nimbus Sans"/>
                <a:ea typeface="DejaVu Sans"/>
              </a:rPr>
              <a:t>radiation</a:t>
            </a:r>
            <a:endParaRPr lang="ru-RU" sz="1800" b="0" strike="noStrike" spc="-1">
              <a:solidFill>
                <a:srgbClr val="000000"/>
              </a:solidFill>
              <a:latin typeface="Nimbus Sans"/>
            </a:endParaRPr>
          </a:p>
        </p:txBody>
      </p:sp>
      <p:pic>
        <p:nvPicPr>
          <p:cNvPr id="281" name="Рисунок 1"/>
          <p:cNvPicPr/>
          <p:nvPr/>
        </p:nvPicPr>
        <p:blipFill>
          <a:blip r:embed="rId5"/>
          <a:stretch/>
        </p:blipFill>
        <p:spPr>
          <a:xfrm>
            <a:off x="5978880" y="1440000"/>
            <a:ext cx="5180040" cy="418536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Signal from MCP</a:t>
            </a:r>
          </a:p>
        </p:txBody>
      </p:sp>
      <p:pic>
        <p:nvPicPr>
          <p:cNvPr id="283" name="Объект 2"/>
          <p:cNvPicPr/>
          <p:nvPr/>
        </p:nvPicPr>
        <p:blipFill>
          <a:blip r:embed="rId3"/>
          <a:stretch/>
        </p:blipFill>
        <p:spPr>
          <a:xfrm>
            <a:off x="3533760" y="1891440"/>
            <a:ext cx="5123520" cy="421848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Data acquisition system</a:t>
            </a:r>
          </a:p>
        </p:txBody>
      </p:sp>
      <p:sp>
        <p:nvSpPr>
          <p:cNvPr id="285" name="PlaceHolder 2"/>
          <p:cNvSpPr>
            <a:spLocks noGrp="1"/>
          </p:cNvSpPr>
          <p:nvPr>
            <p:ph/>
          </p:nvPr>
        </p:nvSpPr>
        <p:spPr>
          <a:xfrm>
            <a:off x="609480" y="1604520"/>
            <a:ext cx="4969440" cy="3976200"/>
          </a:xfrm>
          <a:prstGeom prst="rect">
            <a:avLst/>
          </a:prstGeom>
          <a:noFill/>
          <a:ln w="0">
            <a:noFill/>
          </a:ln>
        </p:spPr>
        <p:txBody>
          <a:bodyPr lIns="0" tIns="0" rIns="0" bIns="0" anchor="t">
            <a:normAutofit fontScale="86000"/>
          </a:bodyPr>
          <a:lstStyle/>
          <a:p>
            <a:pPr marL="371520" indent="0">
              <a:lnSpc>
                <a:spcPct val="100000"/>
              </a:lnSpc>
              <a:spcBef>
                <a:spcPts val="1417"/>
              </a:spcBef>
              <a:buNone/>
              <a:tabLst>
                <a:tab pos="0" algn="l"/>
              </a:tabLst>
            </a:pPr>
            <a:r>
              <a:rPr lang="ru-RU" sz="2200" b="0" strike="noStrike" spc="-1" dirty="0">
                <a:solidFill>
                  <a:srgbClr val="000000"/>
                </a:solidFill>
                <a:latin typeface="Nimbus Sans"/>
              </a:rPr>
              <a:t>TIC64:</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a:solidFill>
                  <a:srgbClr val="000000"/>
                </a:solidFill>
                <a:latin typeface="Nimbus Sans"/>
              </a:rPr>
              <a:t>64-channel </a:t>
            </a:r>
            <a:r>
              <a:rPr lang="ru-RU" sz="2200" b="0" strike="noStrike" spc="-1" dirty="0" err="1">
                <a:solidFill>
                  <a:srgbClr val="000000"/>
                </a:solidFill>
                <a:latin typeface="Nimbus Sans"/>
              </a:rPr>
              <a:t>counter-discriminator</a:t>
            </a:r>
            <a:r>
              <a:rPr lang="ru-RU" sz="2200" b="0" strike="noStrike" spc="-1" dirty="0">
                <a:solidFill>
                  <a:srgbClr val="000000"/>
                </a:solidFill>
                <a:latin typeface="Nimbus Sans"/>
              </a:rPr>
              <a:t> </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err="1">
                <a:solidFill>
                  <a:srgbClr val="000000"/>
                </a:solidFill>
                <a:latin typeface="Nimbus Sans"/>
              </a:rPr>
              <a:t>Individual</a:t>
            </a:r>
            <a:r>
              <a:rPr lang="ru-RU" sz="2200" b="0" strike="noStrike" spc="-1" dirty="0">
                <a:solidFill>
                  <a:srgbClr val="000000"/>
                </a:solidFill>
                <a:latin typeface="Nimbus Sans"/>
              </a:rPr>
              <a:t> </a:t>
            </a:r>
            <a:r>
              <a:rPr lang="ru-RU" sz="2200" b="0" strike="noStrike" spc="-1" dirty="0" err="1">
                <a:solidFill>
                  <a:srgbClr val="000000"/>
                </a:solidFill>
                <a:latin typeface="Nimbus Sans"/>
              </a:rPr>
              <a:t>threshold</a:t>
            </a:r>
            <a:r>
              <a:rPr lang="ru-RU" sz="2200" b="0" strike="noStrike" spc="-1" dirty="0">
                <a:solidFill>
                  <a:srgbClr val="000000"/>
                </a:solidFill>
                <a:latin typeface="Nimbus Sans"/>
              </a:rPr>
              <a:t> </a:t>
            </a:r>
            <a:r>
              <a:rPr lang="ru-RU" sz="2200" b="0" strike="noStrike" spc="-1" dirty="0" err="1">
                <a:solidFill>
                  <a:srgbClr val="000000"/>
                </a:solidFill>
                <a:latin typeface="Nimbus Sans"/>
              </a:rPr>
              <a:t>for</a:t>
            </a:r>
            <a:r>
              <a:rPr lang="ru-RU" sz="2200" b="0" strike="noStrike" spc="-1" dirty="0">
                <a:solidFill>
                  <a:srgbClr val="000000"/>
                </a:solidFill>
                <a:latin typeface="Nimbus Sans"/>
              </a:rPr>
              <a:t> </a:t>
            </a:r>
            <a:r>
              <a:rPr lang="ru-RU" sz="2200" b="0" strike="noStrike" spc="-1" dirty="0" err="1">
                <a:solidFill>
                  <a:srgbClr val="000000"/>
                </a:solidFill>
                <a:latin typeface="Nimbus Sans"/>
              </a:rPr>
              <a:t>each</a:t>
            </a:r>
            <a:r>
              <a:rPr lang="ru-RU" sz="2200" b="0" strike="noStrike" spc="-1" dirty="0">
                <a:solidFill>
                  <a:srgbClr val="000000"/>
                </a:solidFill>
                <a:latin typeface="Nimbus Sans"/>
              </a:rPr>
              <a:t> </a:t>
            </a:r>
            <a:r>
              <a:rPr lang="ru-RU" sz="2200" b="0" strike="noStrike" spc="-1" dirty="0" err="1">
                <a:solidFill>
                  <a:srgbClr val="000000"/>
                </a:solidFill>
                <a:latin typeface="Nimbus Sans"/>
              </a:rPr>
              <a:t>channel</a:t>
            </a:r>
            <a:r>
              <a:rPr lang="ru-RU" sz="2200" b="0" strike="noStrike" spc="-1" dirty="0">
                <a:solidFill>
                  <a:srgbClr val="000000"/>
                </a:solidFill>
                <a:latin typeface="Nimbus Sans"/>
              </a:rPr>
              <a:t>.</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err="1">
                <a:solidFill>
                  <a:srgbClr val="000000"/>
                </a:solidFill>
                <a:latin typeface="Nimbus Sans"/>
              </a:rPr>
              <a:t>Width</a:t>
            </a:r>
            <a:r>
              <a:rPr lang="ru-RU" sz="2200" b="0" strike="noStrike" spc="-1" dirty="0">
                <a:solidFill>
                  <a:srgbClr val="000000"/>
                </a:solidFill>
                <a:latin typeface="Nimbus Sans"/>
              </a:rPr>
              <a:t> </a:t>
            </a:r>
            <a:r>
              <a:rPr lang="ru-RU" sz="2200" b="0" strike="noStrike" spc="-1" dirty="0" err="1">
                <a:solidFill>
                  <a:srgbClr val="000000"/>
                </a:solidFill>
                <a:latin typeface="Nimbus Sans"/>
              </a:rPr>
              <a:t>of</a:t>
            </a:r>
            <a:r>
              <a:rPr lang="ru-RU" sz="2200" b="0" strike="noStrike" spc="-1" dirty="0">
                <a:solidFill>
                  <a:srgbClr val="000000"/>
                </a:solidFill>
                <a:latin typeface="Nimbus Sans"/>
              </a:rPr>
              <a:t> </a:t>
            </a:r>
            <a:r>
              <a:rPr lang="ru-RU" sz="2200" b="0" strike="noStrike" spc="-1" dirty="0" err="1">
                <a:solidFill>
                  <a:srgbClr val="000000"/>
                </a:solidFill>
                <a:latin typeface="Nimbus Sans"/>
              </a:rPr>
              <a:t>pulse</a:t>
            </a:r>
            <a:r>
              <a:rPr lang="ru-RU" sz="2200" b="0" strike="noStrike" spc="-1" dirty="0">
                <a:solidFill>
                  <a:srgbClr val="000000"/>
                </a:solidFill>
                <a:latin typeface="Nimbus Sans"/>
              </a:rPr>
              <a:t> </a:t>
            </a:r>
            <a:r>
              <a:rPr lang="ru-RU" sz="2200" b="0" strike="noStrike" spc="-1" dirty="0" err="1">
                <a:solidFill>
                  <a:srgbClr val="000000"/>
                </a:solidFill>
                <a:latin typeface="Nimbus Sans"/>
              </a:rPr>
              <a:t>discrimination</a:t>
            </a:r>
            <a:r>
              <a:rPr lang="ru-RU" sz="2200" b="0" strike="noStrike" spc="-1" dirty="0">
                <a:solidFill>
                  <a:srgbClr val="000000"/>
                </a:solidFill>
                <a:latin typeface="Nimbus Sans"/>
              </a:rPr>
              <a:t>: 1.2 </a:t>
            </a:r>
            <a:r>
              <a:rPr lang="ru-RU" sz="2200" b="0" strike="noStrike" spc="-1" dirty="0" err="1">
                <a:solidFill>
                  <a:srgbClr val="000000"/>
                </a:solidFill>
                <a:latin typeface="Nimbus Sans"/>
              </a:rPr>
              <a:t>ns</a:t>
            </a:r>
            <a:r>
              <a:rPr lang="ru-RU" sz="2200" b="0" strike="noStrike" spc="-1" dirty="0">
                <a:solidFill>
                  <a:srgbClr val="000000"/>
                </a:solidFill>
                <a:latin typeface="Nimbus Sans"/>
              </a:rPr>
              <a:t>.</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err="1">
                <a:solidFill>
                  <a:srgbClr val="000000"/>
                </a:solidFill>
                <a:latin typeface="Nimbus Sans"/>
              </a:rPr>
              <a:t>Parallel</a:t>
            </a:r>
            <a:r>
              <a:rPr lang="ru-RU" sz="2200" b="0" strike="noStrike" spc="-1" dirty="0">
                <a:solidFill>
                  <a:srgbClr val="000000"/>
                </a:solidFill>
                <a:latin typeface="Nimbus Sans"/>
              </a:rPr>
              <a:t> </a:t>
            </a:r>
            <a:r>
              <a:rPr lang="ru-RU" sz="2200" b="0" strike="noStrike" spc="-1" dirty="0" err="1">
                <a:solidFill>
                  <a:srgbClr val="000000"/>
                </a:solidFill>
                <a:latin typeface="Nimbus Sans"/>
              </a:rPr>
              <a:t>recording</a:t>
            </a:r>
            <a:r>
              <a:rPr lang="ru-RU" sz="2200" b="0" strike="noStrike" spc="-1" dirty="0">
                <a:solidFill>
                  <a:srgbClr val="000000"/>
                </a:solidFill>
                <a:latin typeface="Nimbus Sans"/>
              </a:rPr>
              <a:t> </a:t>
            </a:r>
            <a:r>
              <a:rPr lang="ru-RU" sz="2200" b="0" strike="noStrike" spc="-1" dirty="0" err="1">
                <a:solidFill>
                  <a:srgbClr val="000000"/>
                </a:solidFill>
                <a:latin typeface="Nimbus Sans"/>
              </a:rPr>
              <a:t>of</a:t>
            </a:r>
            <a:r>
              <a:rPr lang="ru-RU" sz="2200" b="0" strike="noStrike" spc="-1" dirty="0">
                <a:solidFill>
                  <a:srgbClr val="000000"/>
                </a:solidFill>
                <a:latin typeface="Nimbus Sans"/>
              </a:rPr>
              <a:t> </a:t>
            </a:r>
            <a:r>
              <a:rPr lang="ru-RU" sz="2200" b="0" strike="noStrike" spc="-1" dirty="0" err="1">
                <a:solidFill>
                  <a:srgbClr val="000000"/>
                </a:solidFill>
                <a:latin typeface="Nimbus Sans"/>
              </a:rPr>
              <a:t>two</a:t>
            </a:r>
            <a:r>
              <a:rPr lang="ru-RU" sz="2200" b="0" strike="noStrike" spc="-1" dirty="0">
                <a:solidFill>
                  <a:srgbClr val="000000"/>
                </a:solidFill>
                <a:latin typeface="Nimbus Sans"/>
              </a:rPr>
              <a:t> </a:t>
            </a:r>
            <a:r>
              <a:rPr lang="ru-RU" sz="2200" b="0" strike="noStrike" spc="-1" dirty="0" err="1">
                <a:solidFill>
                  <a:srgbClr val="000000"/>
                </a:solidFill>
                <a:latin typeface="Nimbus Sans"/>
              </a:rPr>
              <a:t>buffers</a:t>
            </a:r>
            <a:r>
              <a:rPr lang="ru-RU" sz="2200" b="0" strike="noStrike" spc="-1" dirty="0">
                <a:solidFill>
                  <a:srgbClr val="000000"/>
                </a:solidFill>
                <a:latin typeface="Nimbus Sans"/>
              </a:rPr>
              <a:t> </a:t>
            </a:r>
            <a:r>
              <a:rPr lang="ru-RU" sz="2200" b="0" strike="noStrike" spc="-1" dirty="0" err="1">
                <a:solidFill>
                  <a:srgbClr val="000000"/>
                </a:solidFill>
                <a:latin typeface="Nimbus Sans"/>
              </a:rPr>
              <a:t>with</a:t>
            </a:r>
            <a:r>
              <a:rPr lang="ru-RU" sz="2200" b="0" strike="noStrike" spc="-1" dirty="0">
                <a:solidFill>
                  <a:srgbClr val="000000"/>
                </a:solidFill>
                <a:latin typeface="Nimbus Sans"/>
              </a:rPr>
              <a:t> </a:t>
            </a:r>
            <a:r>
              <a:rPr lang="ru-RU" sz="2200" b="0" strike="noStrike" spc="-1" dirty="0" err="1">
                <a:solidFill>
                  <a:srgbClr val="000000"/>
                </a:solidFill>
                <a:latin typeface="Nimbus Sans"/>
              </a:rPr>
              <a:t>different</a:t>
            </a:r>
            <a:r>
              <a:rPr lang="ru-RU" sz="2200" b="0" strike="noStrike" spc="-1" dirty="0">
                <a:solidFill>
                  <a:srgbClr val="000000"/>
                </a:solidFill>
                <a:latin typeface="Nimbus Sans"/>
              </a:rPr>
              <a:t> </a:t>
            </a:r>
            <a:r>
              <a:rPr lang="ru-RU" sz="2200" b="0" strike="noStrike" spc="-1" dirty="0" err="1">
                <a:solidFill>
                  <a:srgbClr val="000000"/>
                </a:solidFill>
                <a:latin typeface="Nimbus Sans"/>
              </a:rPr>
              <a:t>time</a:t>
            </a:r>
            <a:r>
              <a:rPr lang="ru-RU" sz="2200" b="0" strike="noStrike" spc="-1" dirty="0">
                <a:solidFill>
                  <a:srgbClr val="000000"/>
                </a:solidFill>
                <a:latin typeface="Nimbus Sans"/>
              </a:rPr>
              <a:t> </a:t>
            </a:r>
            <a:r>
              <a:rPr lang="ru-RU" sz="2200" b="0" strike="noStrike" spc="-1" dirty="0" err="1">
                <a:solidFill>
                  <a:srgbClr val="000000"/>
                </a:solidFill>
                <a:latin typeface="Nimbus Sans"/>
              </a:rPr>
              <a:t>windows</a:t>
            </a:r>
            <a:r>
              <a:rPr lang="en-US" sz="2200" spc="-1" dirty="0">
                <a:solidFill>
                  <a:srgbClr val="000000"/>
                </a:solidFill>
                <a:latin typeface="Nimbus Sans"/>
              </a:rPr>
              <a:t> and delay.</a:t>
            </a:r>
            <a:endParaRPr lang="ru-RU" sz="2200" b="0" strike="noStrike" spc="-1" dirty="0">
              <a:solidFill>
                <a:srgbClr val="000000"/>
              </a:solidFill>
              <a:latin typeface="Nimbus Sans"/>
            </a:endParaRP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a:solidFill>
                  <a:srgbClr val="000000"/>
                </a:solidFill>
                <a:latin typeface="Nimbus Sans"/>
              </a:rPr>
              <a:t>Time </a:t>
            </a:r>
            <a:r>
              <a:rPr lang="ru-RU" sz="2200" b="0" strike="noStrike" spc="-1" dirty="0" err="1">
                <a:solidFill>
                  <a:srgbClr val="000000"/>
                </a:solidFill>
                <a:latin typeface="Nimbus Sans"/>
              </a:rPr>
              <a:t>windows</a:t>
            </a:r>
            <a:r>
              <a:rPr lang="ru-RU" sz="2200" b="0" strike="noStrike" spc="-1" dirty="0">
                <a:solidFill>
                  <a:srgbClr val="000000"/>
                </a:solidFill>
                <a:latin typeface="Nimbus Sans"/>
              </a:rPr>
              <a:t>: </a:t>
            </a:r>
            <a:r>
              <a:rPr lang="ru-RU" sz="2200" b="0" strike="noStrike" spc="-1" dirty="0" err="1">
                <a:solidFill>
                  <a:srgbClr val="000000"/>
                </a:solidFill>
                <a:latin typeface="Nimbus Sans"/>
              </a:rPr>
              <a:t>from</a:t>
            </a:r>
            <a:r>
              <a:rPr lang="ru-RU" sz="2200" b="0" strike="noStrike" spc="-1" dirty="0">
                <a:solidFill>
                  <a:srgbClr val="000000"/>
                </a:solidFill>
                <a:latin typeface="Nimbus Sans"/>
              </a:rPr>
              <a:t> 80 </a:t>
            </a:r>
            <a:r>
              <a:rPr lang="ru-RU" sz="2200" b="0" strike="noStrike" spc="-1" dirty="0" err="1">
                <a:solidFill>
                  <a:srgbClr val="000000"/>
                </a:solidFill>
                <a:latin typeface="Nimbus Sans"/>
              </a:rPr>
              <a:t>us</a:t>
            </a:r>
            <a:r>
              <a:rPr lang="ru-RU" sz="2200" b="0" strike="noStrike" spc="-1" dirty="0">
                <a:solidFill>
                  <a:srgbClr val="000000"/>
                </a:solidFill>
                <a:latin typeface="Nimbus Sans"/>
              </a:rPr>
              <a:t> </a:t>
            </a:r>
            <a:r>
              <a:rPr lang="ru-RU" sz="2200" b="0" strike="noStrike" spc="-1" dirty="0" err="1">
                <a:solidFill>
                  <a:srgbClr val="000000"/>
                </a:solidFill>
                <a:latin typeface="Nimbus Sans"/>
              </a:rPr>
              <a:t>to</a:t>
            </a:r>
            <a:r>
              <a:rPr lang="ru-RU" sz="2200" b="0" strike="noStrike" spc="-1" dirty="0">
                <a:solidFill>
                  <a:srgbClr val="000000"/>
                </a:solidFill>
                <a:latin typeface="Nimbus Sans"/>
              </a:rPr>
              <a:t> 100 s.</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a:solidFill>
                  <a:srgbClr val="000000"/>
                </a:solidFill>
                <a:latin typeface="Nimbus Sans"/>
              </a:rPr>
              <a:t>Based </a:t>
            </a:r>
            <a:r>
              <a:rPr lang="ru-RU" sz="2200" b="0" strike="noStrike" spc="-1" dirty="0" err="1">
                <a:solidFill>
                  <a:srgbClr val="000000"/>
                </a:solidFill>
                <a:latin typeface="Nimbus Sans"/>
              </a:rPr>
              <a:t>on</a:t>
            </a:r>
            <a:r>
              <a:rPr lang="ru-RU" sz="2200" b="0" strike="noStrike" spc="-1" dirty="0">
                <a:solidFill>
                  <a:srgbClr val="000000"/>
                </a:solidFill>
                <a:latin typeface="Nimbus Sans"/>
              </a:rPr>
              <a:t> FPGA.</a:t>
            </a:r>
          </a:p>
          <a:p>
            <a:pPr marL="371520" indent="-278640">
              <a:lnSpc>
                <a:spcPct val="100000"/>
              </a:lnSpc>
              <a:spcBef>
                <a:spcPts val="1417"/>
              </a:spcBef>
              <a:buClr>
                <a:srgbClr val="000000"/>
              </a:buClr>
              <a:buSzPct val="45000"/>
              <a:buFont typeface="Wingdings" charset="2"/>
              <a:buChar char=""/>
              <a:tabLst>
                <a:tab pos="0" algn="l"/>
              </a:tabLst>
            </a:pPr>
            <a:r>
              <a:rPr lang="ru-RU" sz="2200" b="0" strike="noStrike" spc="-1" dirty="0" err="1">
                <a:solidFill>
                  <a:srgbClr val="000000"/>
                </a:solidFill>
                <a:latin typeface="Nimbus Sans"/>
              </a:rPr>
              <a:t>Developed</a:t>
            </a:r>
            <a:r>
              <a:rPr lang="ru-RU" sz="2200" b="0" strike="noStrike" spc="-1" dirty="0">
                <a:solidFill>
                  <a:srgbClr val="000000"/>
                </a:solidFill>
                <a:latin typeface="Nimbus Sans"/>
              </a:rPr>
              <a:t> </a:t>
            </a:r>
            <a:r>
              <a:rPr lang="ru-RU" sz="2200" b="0" strike="noStrike" spc="-1" dirty="0" err="1">
                <a:solidFill>
                  <a:srgbClr val="000000"/>
                </a:solidFill>
                <a:latin typeface="Nimbus Sans"/>
              </a:rPr>
              <a:t>and</a:t>
            </a:r>
            <a:r>
              <a:rPr lang="ru-RU" sz="2200" b="0" strike="noStrike" spc="-1" dirty="0">
                <a:solidFill>
                  <a:srgbClr val="000000"/>
                </a:solidFill>
                <a:latin typeface="Nimbus Sans"/>
              </a:rPr>
              <a:t> </a:t>
            </a:r>
            <a:r>
              <a:rPr lang="ru-RU" sz="2200" b="0" strike="noStrike" spc="-1" dirty="0" err="1">
                <a:solidFill>
                  <a:srgbClr val="000000"/>
                </a:solidFill>
                <a:latin typeface="Nimbus Sans"/>
              </a:rPr>
              <a:t>manufactured</a:t>
            </a:r>
            <a:r>
              <a:rPr lang="ru-RU" sz="2200" b="0" strike="noStrike" spc="-1" dirty="0">
                <a:solidFill>
                  <a:srgbClr val="000000"/>
                </a:solidFill>
                <a:latin typeface="Nimbus Sans"/>
              </a:rPr>
              <a:t> </a:t>
            </a:r>
            <a:r>
              <a:rPr lang="ru-RU" sz="2200" b="0" strike="noStrike" spc="-1" dirty="0" err="1">
                <a:solidFill>
                  <a:srgbClr val="000000"/>
                </a:solidFill>
                <a:latin typeface="Nimbus Sans"/>
              </a:rPr>
              <a:t>by</a:t>
            </a:r>
            <a:r>
              <a:rPr lang="ru-RU" sz="2200" b="0" strike="noStrike" spc="-1" dirty="0">
                <a:solidFill>
                  <a:srgbClr val="000000"/>
                </a:solidFill>
                <a:latin typeface="Nimbus Sans"/>
              </a:rPr>
              <a:t> </a:t>
            </a:r>
            <a:r>
              <a:rPr lang="ru-RU" sz="2200" b="0" strike="noStrike" spc="-1" dirty="0" err="1">
                <a:solidFill>
                  <a:srgbClr val="000000"/>
                </a:solidFill>
                <a:latin typeface="Nimbus Sans"/>
              </a:rPr>
              <a:t>our</a:t>
            </a:r>
            <a:r>
              <a:rPr lang="ru-RU" sz="2200" b="0" strike="noStrike" spc="-1" dirty="0">
                <a:solidFill>
                  <a:srgbClr val="000000"/>
                </a:solidFill>
                <a:latin typeface="Nimbus Sans"/>
              </a:rPr>
              <a:t> </a:t>
            </a:r>
            <a:r>
              <a:rPr lang="ru-RU" sz="2200" b="0" strike="noStrike" spc="-1" dirty="0" err="1">
                <a:solidFill>
                  <a:srgbClr val="000000"/>
                </a:solidFill>
                <a:latin typeface="Nimbus Sans"/>
              </a:rPr>
              <a:t>group</a:t>
            </a:r>
            <a:r>
              <a:rPr lang="ru-RU" sz="2200" b="0" strike="noStrike" spc="-1" dirty="0">
                <a:solidFill>
                  <a:srgbClr val="000000"/>
                </a:solidFill>
                <a:latin typeface="Nimbus Sans"/>
              </a:rPr>
              <a:t>.</a:t>
            </a:r>
          </a:p>
          <a:p>
            <a:pPr marL="371520" indent="0">
              <a:lnSpc>
                <a:spcPct val="100000"/>
              </a:lnSpc>
              <a:spcBef>
                <a:spcPts val="1417"/>
              </a:spcBef>
              <a:buNone/>
              <a:tabLst>
                <a:tab pos="0" algn="l"/>
              </a:tabLst>
            </a:pPr>
            <a:endParaRPr lang="ru-RU" sz="2200" b="0" strike="noStrike" spc="-1" dirty="0">
              <a:solidFill>
                <a:srgbClr val="000000"/>
              </a:solidFill>
              <a:latin typeface="Nimbus Sans"/>
            </a:endParaRPr>
          </a:p>
        </p:txBody>
      </p:sp>
      <p:pic>
        <p:nvPicPr>
          <p:cNvPr id="286" name="Объект 4"/>
          <p:cNvPicPr/>
          <p:nvPr/>
        </p:nvPicPr>
        <p:blipFill>
          <a:blip r:embed="rId3"/>
          <a:stretch/>
        </p:blipFill>
        <p:spPr>
          <a:xfrm>
            <a:off x="5940000" y="1260000"/>
            <a:ext cx="6118920" cy="4591080"/>
          </a:xfrm>
          <a:prstGeom prst="rect">
            <a:avLst/>
          </a:prstGeom>
          <a:ln w="0">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Control and visualization software</a:t>
            </a:r>
          </a:p>
        </p:txBody>
      </p:sp>
      <p:sp>
        <p:nvSpPr>
          <p:cNvPr id="288" name="Прямоугольник 287"/>
          <p:cNvSpPr/>
          <p:nvPr/>
        </p:nvSpPr>
        <p:spPr>
          <a:xfrm>
            <a:off x="720000" y="1620000"/>
            <a:ext cx="2593800" cy="42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2600" b="0" strike="noStrike" spc="-1">
                <a:solidFill>
                  <a:srgbClr val="000000"/>
                </a:solidFill>
                <a:latin typeface="Nimbus Sans"/>
                <a:ea typeface="DejaVu Sans"/>
              </a:rPr>
              <a:t>Control software</a:t>
            </a:r>
            <a:endParaRPr lang="ru-RU" sz="2600" b="0" strike="noStrike" spc="-1">
              <a:solidFill>
                <a:srgbClr val="000000"/>
              </a:solidFill>
              <a:latin typeface="Nimbus Sans"/>
            </a:endParaRPr>
          </a:p>
        </p:txBody>
      </p:sp>
      <p:sp>
        <p:nvSpPr>
          <p:cNvPr id="289" name="Прямоугольник 288"/>
          <p:cNvSpPr/>
          <p:nvPr/>
        </p:nvSpPr>
        <p:spPr>
          <a:xfrm>
            <a:off x="7194960" y="1620000"/>
            <a:ext cx="3377160" cy="42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2600" b="0" strike="noStrike" spc="-1">
                <a:solidFill>
                  <a:srgbClr val="000000"/>
                </a:solidFill>
                <a:latin typeface="Nimbus Sans"/>
                <a:ea typeface="DejaVu Sans"/>
              </a:rPr>
              <a:t>Visualization software</a:t>
            </a:r>
            <a:endParaRPr lang="ru-RU" sz="2600" b="0" strike="noStrike" spc="-1">
              <a:solidFill>
                <a:srgbClr val="000000"/>
              </a:solidFill>
              <a:latin typeface="Nimbus Sans"/>
            </a:endParaRPr>
          </a:p>
        </p:txBody>
      </p:sp>
      <p:pic>
        <p:nvPicPr>
          <p:cNvPr id="290" name="Объект 9"/>
          <p:cNvPicPr/>
          <p:nvPr/>
        </p:nvPicPr>
        <p:blipFill>
          <a:blip r:embed="rId3"/>
          <a:stretch/>
        </p:blipFill>
        <p:spPr>
          <a:xfrm>
            <a:off x="4140000" y="2037600"/>
            <a:ext cx="8011800" cy="4261320"/>
          </a:xfrm>
          <a:prstGeom prst="rect">
            <a:avLst/>
          </a:prstGeom>
          <a:ln w="0">
            <a:noFill/>
          </a:ln>
        </p:spPr>
      </p:pic>
      <p:pic>
        <p:nvPicPr>
          <p:cNvPr id="291" name="Объект 6"/>
          <p:cNvPicPr/>
          <p:nvPr/>
        </p:nvPicPr>
        <p:blipFill>
          <a:blip r:embed="rId4"/>
          <a:stretch/>
        </p:blipFill>
        <p:spPr>
          <a:xfrm>
            <a:off x="147960" y="2217600"/>
            <a:ext cx="3986640" cy="3901680"/>
          </a:xfrm>
          <a:prstGeom prst="rect">
            <a:avLst/>
          </a:prstGeom>
          <a:ln w="0">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Example of data from </a:t>
            </a:r>
            <a:br>
              <a:rPr sz="4400"/>
            </a:br>
            <a:r>
              <a:rPr lang="ru-RU" sz="4400" b="0" strike="noStrike" spc="-1">
                <a:solidFill>
                  <a:srgbClr val="000000"/>
                </a:solidFill>
                <a:latin typeface="Nimbus Sans"/>
              </a:rPr>
              <a:t>profilometer</a:t>
            </a:r>
          </a:p>
        </p:txBody>
      </p:sp>
      <p:pic>
        <p:nvPicPr>
          <p:cNvPr id="293" name="Рисунок 292"/>
          <p:cNvPicPr/>
          <p:nvPr/>
        </p:nvPicPr>
        <p:blipFill>
          <a:blip r:embed="rId3"/>
          <a:stretch/>
        </p:blipFill>
        <p:spPr>
          <a:xfrm>
            <a:off x="533360" y="1480007"/>
            <a:ext cx="10951763" cy="5094966"/>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609480" y="273240"/>
            <a:ext cx="10971360" cy="114444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Diagnostics of </a:t>
            </a:r>
            <a:br>
              <a:rPr sz="4400"/>
            </a:br>
            <a:r>
              <a:rPr lang="ru-RU" sz="4400" b="0" strike="noStrike" spc="-1">
                <a:solidFill>
                  <a:srgbClr val="000000"/>
                </a:solidFill>
                <a:latin typeface="Nimbus Sans"/>
              </a:rPr>
              <a:t>circulating beam (deuterons 4 GeV/n)</a:t>
            </a:r>
          </a:p>
        </p:txBody>
      </p:sp>
      <p:pic>
        <p:nvPicPr>
          <p:cNvPr id="295" name="Picture 7" descr="2012_03_17__23_22_24_ru"/>
          <p:cNvPicPr/>
          <p:nvPr/>
        </p:nvPicPr>
        <p:blipFill>
          <a:blip r:embed="rId3"/>
          <a:srcRect l="6172" r="9138" b="8416"/>
          <a:stretch/>
        </p:blipFill>
        <p:spPr>
          <a:xfrm>
            <a:off x="3584160" y="1859760"/>
            <a:ext cx="5177160" cy="2136960"/>
          </a:xfrm>
          <a:prstGeom prst="rect">
            <a:avLst/>
          </a:prstGeom>
          <a:ln w="0">
            <a:noFill/>
          </a:ln>
        </p:spPr>
      </p:pic>
      <p:pic>
        <p:nvPicPr>
          <p:cNvPr id="296" name="Picture 8" descr="2012_03_17__23_22_24_Mean_Width_ru"/>
          <p:cNvPicPr/>
          <p:nvPr/>
        </p:nvPicPr>
        <p:blipFill>
          <a:blip r:embed="rId4"/>
          <a:srcRect l="6496" b="8545"/>
          <a:stretch/>
        </p:blipFill>
        <p:spPr>
          <a:xfrm>
            <a:off x="3584160" y="4092480"/>
            <a:ext cx="5715000" cy="2262240"/>
          </a:xfrm>
          <a:prstGeom prst="rect">
            <a:avLst/>
          </a:prstGeom>
          <a:ln w="0">
            <a:noFill/>
          </a:ln>
        </p:spPr>
      </p:pic>
      <p:sp>
        <p:nvSpPr>
          <p:cNvPr id="297" name="TextBox 3"/>
          <p:cNvSpPr/>
          <p:nvPr/>
        </p:nvSpPr>
        <p:spPr>
          <a:xfrm>
            <a:off x="5911200" y="3907800"/>
            <a:ext cx="7056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Time, s</a:t>
            </a:r>
            <a:endParaRPr lang="ru-RU" sz="1200" b="0" strike="noStrike" spc="-1">
              <a:solidFill>
                <a:srgbClr val="000000"/>
              </a:solidFill>
              <a:latin typeface="Nimbus Sans"/>
            </a:endParaRPr>
          </a:p>
        </p:txBody>
      </p:sp>
      <p:sp>
        <p:nvSpPr>
          <p:cNvPr id="298" name="TextBox 4"/>
          <p:cNvSpPr/>
          <p:nvPr/>
        </p:nvSpPr>
        <p:spPr>
          <a:xfrm rot="10800000">
            <a:off x="2746957" y="3084480"/>
            <a:ext cx="552600" cy="689400"/>
          </a:xfrm>
          <a:prstGeom prst="rect">
            <a:avLst/>
          </a:prstGeom>
          <a:noFill/>
          <a:ln w="0">
            <a:noFill/>
          </a:ln>
        </p:spPr>
        <p:style>
          <a:lnRef idx="0">
            <a:scrgbClr r="0" g="0" b="0"/>
          </a:lnRef>
          <a:fillRef idx="0">
            <a:scrgbClr r="0" g="0" b="0"/>
          </a:fillRef>
          <a:effectRef idx="0">
            <a:scrgbClr r="0" g="0" b="0"/>
          </a:effectRef>
          <a:fontRef idx="minor"/>
        </p:style>
        <p:txBody>
          <a:bodyPr rot="16200000" vert="vert270" wrap="none" lIns="45000" tIns="90000" rIns="45000" bIns="90000" anchor="t">
            <a:noAutofit/>
          </a:bodyPr>
          <a:lstStyle/>
          <a:p>
            <a:pPr algn="ctr">
              <a:lnSpc>
                <a:spcPct val="100000"/>
              </a:lnSpc>
            </a:pPr>
            <a:r>
              <a:rPr lang="en-US" sz="1200" b="1" strike="noStrike" spc="-1" dirty="0">
                <a:solidFill>
                  <a:srgbClr val="000000"/>
                </a:solidFill>
                <a:latin typeface="Calibri"/>
                <a:ea typeface="DejaVu Sans"/>
              </a:rPr>
              <a:t>Magnetic</a:t>
            </a:r>
            <a:endParaRPr lang="ru-RU" sz="1200" b="0" strike="noStrike" spc="-1" dirty="0">
              <a:solidFill>
                <a:srgbClr val="000000"/>
              </a:solidFill>
              <a:latin typeface="Nimbus Sans"/>
            </a:endParaRPr>
          </a:p>
          <a:p>
            <a:pPr algn="ctr">
              <a:lnSpc>
                <a:spcPct val="100000"/>
              </a:lnSpc>
            </a:pPr>
            <a:r>
              <a:rPr lang="en-US" sz="1200" b="1" strike="noStrike" spc="-1" dirty="0">
                <a:solidFill>
                  <a:srgbClr val="000000"/>
                </a:solidFill>
                <a:latin typeface="Calibri"/>
                <a:ea typeface="DejaVu Sans"/>
              </a:rPr>
              <a:t>Field, T</a:t>
            </a:r>
            <a:endParaRPr lang="ru-RU" sz="1200" b="0" strike="noStrike" spc="-1" dirty="0">
              <a:solidFill>
                <a:srgbClr val="000000"/>
              </a:solidFill>
              <a:latin typeface="Nimbus Sans"/>
            </a:endParaRPr>
          </a:p>
        </p:txBody>
      </p:sp>
      <p:sp>
        <p:nvSpPr>
          <p:cNvPr id="299" name="TextBox 12"/>
          <p:cNvSpPr/>
          <p:nvPr/>
        </p:nvSpPr>
        <p:spPr>
          <a:xfrm rot="10800000">
            <a:off x="2765809" y="1936800"/>
            <a:ext cx="552600" cy="1124640"/>
          </a:xfrm>
          <a:prstGeom prst="rect">
            <a:avLst/>
          </a:prstGeom>
          <a:noFill/>
          <a:ln w="0">
            <a:noFill/>
          </a:ln>
        </p:spPr>
        <p:style>
          <a:lnRef idx="0">
            <a:scrgbClr r="0" g="0" b="0"/>
          </a:lnRef>
          <a:fillRef idx="0">
            <a:scrgbClr r="0" g="0" b="0"/>
          </a:fillRef>
          <a:effectRef idx="0">
            <a:scrgbClr r="0" g="0" b="0"/>
          </a:effectRef>
          <a:fontRef idx="minor"/>
        </p:style>
        <p:txBody>
          <a:bodyPr rot="16200000" vert="vert270" wrap="none" lIns="45000" tIns="90000" rIns="45000" bIns="90000" anchor="t">
            <a:noAutofit/>
          </a:bodyPr>
          <a:lstStyle/>
          <a:p>
            <a:pPr algn="ctr">
              <a:lnSpc>
                <a:spcPct val="100000"/>
              </a:lnSpc>
            </a:pPr>
            <a:r>
              <a:rPr lang="en-US" sz="1200" b="1" strike="noStrike" spc="-1" dirty="0">
                <a:solidFill>
                  <a:srgbClr val="000000"/>
                </a:solidFill>
                <a:latin typeface="Calibri"/>
                <a:ea typeface="DejaVu Sans"/>
              </a:rPr>
              <a:t>Beam</a:t>
            </a:r>
            <a:endParaRPr lang="ru-RU" sz="1200" b="0" strike="noStrike" spc="-1" dirty="0">
              <a:solidFill>
                <a:srgbClr val="000000"/>
              </a:solidFill>
              <a:latin typeface="Nimbus Sans"/>
            </a:endParaRPr>
          </a:p>
          <a:p>
            <a:pPr algn="ctr">
              <a:lnSpc>
                <a:spcPct val="100000"/>
              </a:lnSpc>
            </a:pPr>
            <a:r>
              <a:rPr lang="en-US" sz="1200" b="1" strike="noStrike" spc="-1" dirty="0">
                <a:solidFill>
                  <a:srgbClr val="000000"/>
                </a:solidFill>
                <a:latin typeface="Calibri"/>
                <a:ea typeface="DejaVu Sans"/>
              </a:rPr>
              <a:t>Coordinate, mm</a:t>
            </a:r>
            <a:endParaRPr lang="ru-RU" sz="1200" b="0" strike="noStrike" spc="-1" dirty="0">
              <a:solidFill>
                <a:srgbClr val="000000"/>
              </a:solidFill>
              <a:latin typeface="Nimbus Sans"/>
            </a:endParaRPr>
          </a:p>
        </p:txBody>
      </p:sp>
      <p:sp>
        <p:nvSpPr>
          <p:cNvPr id="300" name="TextBox 13"/>
          <p:cNvSpPr/>
          <p:nvPr/>
        </p:nvSpPr>
        <p:spPr>
          <a:xfrm>
            <a:off x="5911200" y="6276960"/>
            <a:ext cx="705600" cy="272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1200" b="1" strike="noStrike" spc="-1">
                <a:solidFill>
                  <a:srgbClr val="000000"/>
                </a:solidFill>
                <a:latin typeface="Calibri"/>
                <a:ea typeface="DejaVu Sans"/>
              </a:rPr>
              <a:t>Time, s</a:t>
            </a:r>
            <a:endParaRPr lang="ru-RU" sz="1200" b="0" strike="noStrike" spc="-1">
              <a:solidFill>
                <a:srgbClr val="000000"/>
              </a:solidFill>
              <a:latin typeface="Nimbus Sans"/>
            </a:endParaRPr>
          </a:p>
        </p:txBody>
      </p:sp>
      <p:sp>
        <p:nvSpPr>
          <p:cNvPr id="301" name="TextBox 14"/>
          <p:cNvSpPr/>
          <p:nvPr/>
        </p:nvSpPr>
        <p:spPr>
          <a:xfrm rot="10800000">
            <a:off x="2718675" y="5325840"/>
            <a:ext cx="552600" cy="813960"/>
          </a:xfrm>
          <a:prstGeom prst="rect">
            <a:avLst/>
          </a:prstGeom>
          <a:noFill/>
          <a:ln w="0">
            <a:noFill/>
          </a:ln>
        </p:spPr>
        <p:style>
          <a:lnRef idx="0">
            <a:scrgbClr r="0" g="0" b="0"/>
          </a:lnRef>
          <a:fillRef idx="0">
            <a:scrgbClr r="0" g="0" b="0"/>
          </a:fillRef>
          <a:effectRef idx="0">
            <a:scrgbClr r="0" g="0" b="0"/>
          </a:effectRef>
          <a:fontRef idx="minor"/>
        </p:style>
        <p:txBody>
          <a:bodyPr rot="16200000" vert="vert270" wrap="none" lIns="45000" tIns="90000" rIns="45000" bIns="90000" anchor="t">
            <a:noAutofit/>
          </a:bodyPr>
          <a:lstStyle/>
          <a:p>
            <a:pPr algn="ctr">
              <a:lnSpc>
                <a:spcPct val="100000"/>
              </a:lnSpc>
            </a:pPr>
            <a:r>
              <a:rPr lang="en-US" sz="1200" b="1" strike="noStrike" spc="-1" dirty="0">
                <a:solidFill>
                  <a:srgbClr val="000000"/>
                </a:solidFill>
                <a:latin typeface="Calibri"/>
                <a:ea typeface="DejaVu Sans"/>
              </a:rPr>
              <a:t>Beam</a:t>
            </a:r>
            <a:endParaRPr lang="ru-RU" sz="1200" b="0" strike="noStrike" spc="-1" dirty="0">
              <a:solidFill>
                <a:srgbClr val="000000"/>
              </a:solidFill>
              <a:latin typeface="Nimbus Sans"/>
            </a:endParaRPr>
          </a:p>
          <a:p>
            <a:pPr algn="ctr">
              <a:lnSpc>
                <a:spcPct val="100000"/>
              </a:lnSpc>
            </a:pPr>
            <a:r>
              <a:rPr lang="en-US" sz="1200" b="1" strike="noStrike" spc="-1" dirty="0">
                <a:solidFill>
                  <a:srgbClr val="000000"/>
                </a:solidFill>
                <a:latin typeface="Calibri"/>
                <a:ea typeface="DejaVu Sans"/>
              </a:rPr>
              <a:t>Width, mm</a:t>
            </a:r>
            <a:endParaRPr lang="ru-RU" sz="1200" b="0" strike="noStrike" spc="-1" dirty="0">
              <a:solidFill>
                <a:srgbClr val="000000"/>
              </a:solidFill>
              <a:latin typeface="Nimbus Sans"/>
            </a:endParaRPr>
          </a:p>
        </p:txBody>
      </p:sp>
      <p:sp>
        <p:nvSpPr>
          <p:cNvPr id="302" name="TextBox 15"/>
          <p:cNvSpPr/>
          <p:nvPr/>
        </p:nvSpPr>
        <p:spPr>
          <a:xfrm rot="10800000">
            <a:off x="2709249" y="4136400"/>
            <a:ext cx="552600" cy="1124640"/>
          </a:xfrm>
          <a:prstGeom prst="rect">
            <a:avLst/>
          </a:prstGeom>
          <a:noFill/>
          <a:ln w="0">
            <a:noFill/>
          </a:ln>
        </p:spPr>
        <p:style>
          <a:lnRef idx="0">
            <a:scrgbClr r="0" g="0" b="0"/>
          </a:lnRef>
          <a:fillRef idx="0">
            <a:scrgbClr r="0" g="0" b="0"/>
          </a:fillRef>
          <a:effectRef idx="0">
            <a:scrgbClr r="0" g="0" b="0"/>
          </a:effectRef>
          <a:fontRef idx="minor"/>
        </p:style>
        <p:txBody>
          <a:bodyPr rot="16200000" vert="vert270" wrap="none" lIns="45000" tIns="90000" rIns="45000" bIns="90000" anchor="t">
            <a:noAutofit/>
          </a:bodyPr>
          <a:lstStyle/>
          <a:p>
            <a:pPr algn="ctr">
              <a:lnSpc>
                <a:spcPct val="100000"/>
              </a:lnSpc>
            </a:pPr>
            <a:r>
              <a:rPr lang="en-US" sz="1200" b="1" strike="noStrike" spc="-1" dirty="0">
                <a:solidFill>
                  <a:srgbClr val="000000"/>
                </a:solidFill>
                <a:latin typeface="Calibri"/>
                <a:ea typeface="DejaVu Sans"/>
              </a:rPr>
              <a:t>Beam</a:t>
            </a:r>
            <a:endParaRPr lang="ru-RU" sz="1200" b="0" strike="noStrike" spc="-1" dirty="0">
              <a:solidFill>
                <a:srgbClr val="000000"/>
              </a:solidFill>
              <a:latin typeface="Nimbus Sans"/>
            </a:endParaRPr>
          </a:p>
          <a:p>
            <a:pPr algn="ctr">
              <a:lnSpc>
                <a:spcPct val="100000"/>
              </a:lnSpc>
            </a:pPr>
            <a:r>
              <a:rPr lang="en-US" sz="1200" b="1" strike="noStrike" spc="-1" dirty="0">
                <a:solidFill>
                  <a:srgbClr val="000000"/>
                </a:solidFill>
                <a:latin typeface="Calibri"/>
                <a:ea typeface="DejaVu Sans"/>
              </a:rPr>
              <a:t>Coordinate, mm</a:t>
            </a:r>
            <a:endParaRPr lang="ru-RU" sz="1200" b="0" strike="noStrike" spc="-1" dirty="0">
              <a:solidFill>
                <a:srgbClr val="000000"/>
              </a:solidFill>
              <a:latin typeface="Nimbus Sans"/>
            </a:endParaRPr>
          </a:p>
        </p:txBody>
      </p:sp>
      <p:pic>
        <p:nvPicPr>
          <p:cNvPr id="303" name="Рисунок 2" descr="Graph2.png"/>
          <p:cNvPicPr/>
          <p:nvPr/>
        </p:nvPicPr>
        <p:blipFill>
          <a:blip r:embed="rId5"/>
          <a:srcRect l="8281" t="12023" r="3789" b="19771"/>
          <a:stretch/>
        </p:blipFill>
        <p:spPr>
          <a:xfrm>
            <a:off x="3873240" y="1967760"/>
            <a:ext cx="5394600" cy="1070280"/>
          </a:xfrm>
          <a:prstGeom prst="rect">
            <a:avLst/>
          </a:prstGeom>
          <a:ln w="0">
            <a:noFill/>
          </a:ln>
        </p:spPr>
      </p:pic>
      <p:sp>
        <p:nvSpPr>
          <p:cNvPr id="304" name="Прямоугольная выноска 7"/>
          <p:cNvSpPr/>
          <p:nvPr/>
        </p:nvSpPr>
        <p:spPr>
          <a:xfrm>
            <a:off x="4140000" y="2652120"/>
            <a:ext cx="719280" cy="358920"/>
          </a:xfrm>
          <a:prstGeom prst="wedgeRectCallout">
            <a:avLst>
              <a:gd name="adj1" fmla="val -84122"/>
              <a:gd name="adj2" fmla="val -78595"/>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chemeClr val="dk1"/>
                </a:solidFill>
                <a:latin typeface="Calibri"/>
                <a:ea typeface="DejaVu Sans"/>
              </a:rPr>
              <a:t>Injection moment</a:t>
            </a:r>
            <a:endParaRPr lang="ru-RU" sz="1000" b="0" strike="noStrike" spc="-1">
              <a:solidFill>
                <a:srgbClr val="000000"/>
              </a:solidFill>
              <a:latin typeface="Nimbus Sans"/>
            </a:endParaRPr>
          </a:p>
        </p:txBody>
      </p:sp>
      <p:sp>
        <p:nvSpPr>
          <p:cNvPr id="305" name="Прямоугольная выноска 20"/>
          <p:cNvSpPr/>
          <p:nvPr/>
        </p:nvSpPr>
        <p:spPr>
          <a:xfrm>
            <a:off x="6278400" y="2652120"/>
            <a:ext cx="863640" cy="358920"/>
          </a:xfrm>
          <a:prstGeom prst="wedgeRectCallout">
            <a:avLst>
              <a:gd name="adj1" fmla="val 54452"/>
              <a:gd name="adj2" fmla="val -122527"/>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chemeClr val="dk1"/>
                </a:solidFill>
                <a:latin typeface="Calibri"/>
                <a:ea typeface="DejaVu Sans"/>
              </a:rPr>
              <a:t>Beam orbit shifting</a:t>
            </a:r>
            <a:endParaRPr lang="ru-RU" sz="1000" b="0" strike="noStrike" spc="-1">
              <a:solidFill>
                <a:srgbClr val="000000"/>
              </a:solidFill>
              <a:latin typeface="Nimbus Sans"/>
            </a:endParaRPr>
          </a:p>
        </p:txBody>
      </p:sp>
      <p:sp>
        <p:nvSpPr>
          <p:cNvPr id="306" name="Прямоугольная выноска 21"/>
          <p:cNvSpPr/>
          <p:nvPr/>
        </p:nvSpPr>
        <p:spPr>
          <a:xfrm>
            <a:off x="6084000" y="1404000"/>
            <a:ext cx="1677240" cy="387000"/>
          </a:xfrm>
          <a:prstGeom prst="wedgeRectCallout">
            <a:avLst>
              <a:gd name="adj1" fmla="val 65333"/>
              <a:gd name="adj2" fmla="val 152502"/>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chemeClr val="dk1"/>
                </a:solidFill>
                <a:latin typeface="Calibri"/>
                <a:ea typeface="DejaVu Sans"/>
              </a:rPr>
              <a:t>The beam interacts with the vacuum chamber</a:t>
            </a:r>
            <a:endParaRPr lang="ru-RU" sz="1000" b="0" strike="noStrike" spc="-1">
              <a:solidFill>
                <a:srgbClr val="000000"/>
              </a:solidFill>
              <a:latin typeface="Nimbus Sans"/>
            </a:endParaRPr>
          </a:p>
        </p:txBody>
      </p:sp>
      <p:sp>
        <p:nvSpPr>
          <p:cNvPr id="307" name="Прямоугольная выноска 23"/>
          <p:cNvSpPr/>
          <p:nvPr/>
        </p:nvSpPr>
        <p:spPr>
          <a:xfrm>
            <a:off x="4355640" y="1432080"/>
            <a:ext cx="1007280" cy="358920"/>
          </a:xfrm>
          <a:prstGeom prst="wedgeRectCallout">
            <a:avLst>
              <a:gd name="adj1" fmla="val 31941"/>
              <a:gd name="adj2" fmla="val 221328"/>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chemeClr val="dk1"/>
                </a:solidFill>
                <a:latin typeface="Calibri"/>
                <a:ea typeface="DejaVu Sans"/>
              </a:rPr>
              <a:t>Acceleration</a:t>
            </a:r>
            <a:endParaRPr lang="ru-RU" sz="1000" b="0" strike="noStrike" spc="-1">
              <a:solidFill>
                <a:srgbClr val="000000"/>
              </a:solidFill>
              <a:latin typeface="Nimbus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Example of data from </a:t>
            </a:r>
            <a:br>
              <a:rPr sz="4400"/>
            </a:br>
            <a:r>
              <a:rPr lang="ru-RU" sz="4400" b="0" strike="noStrike" spc="-1">
                <a:solidFill>
                  <a:srgbClr val="000000"/>
                </a:solidFill>
                <a:latin typeface="Nimbus Sans"/>
              </a:rPr>
              <a:t>the Booster profilometer</a:t>
            </a:r>
          </a:p>
        </p:txBody>
      </p:sp>
      <p:pic>
        <p:nvPicPr>
          <p:cNvPr id="309" name="Рисунок 308"/>
          <p:cNvPicPr/>
          <p:nvPr/>
        </p:nvPicPr>
        <p:blipFill>
          <a:blip r:embed="rId3"/>
          <a:stretch/>
        </p:blipFill>
        <p:spPr>
          <a:xfrm>
            <a:off x="1388880" y="1476000"/>
            <a:ext cx="9414000" cy="507384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Electron cooling  system  </a:t>
            </a:r>
            <a:br>
              <a:rPr sz="4400"/>
            </a:br>
            <a:r>
              <a:rPr lang="ru-RU" sz="4400" b="0" strike="noStrike" spc="-1">
                <a:solidFill>
                  <a:srgbClr val="000000"/>
                </a:solidFill>
                <a:latin typeface="Nimbus Sans"/>
              </a:rPr>
              <a:t>of the Booster beam</a:t>
            </a:r>
          </a:p>
        </p:txBody>
      </p:sp>
      <p:pic>
        <p:nvPicPr>
          <p:cNvPr id="311" name="Рисунок 310"/>
          <p:cNvPicPr/>
          <p:nvPr/>
        </p:nvPicPr>
        <p:blipFill>
          <a:blip r:embed="rId3"/>
          <a:stretch/>
        </p:blipFill>
        <p:spPr>
          <a:xfrm>
            <a:off x="38880" y="1548000"/>
            <a:ext cx="4280040" cy="2883240"/>
          </a:xfrm>
          <a:prstGeom prst="rect">
            <a:avLst/>
          </a:prstGeom>
          <a:ln w="0">
            <a:noFill/>
          </a:ln>
        </p:spPr>
      </p:pic>
      <p:pic>
        <p:nvPicPr>
          <p:cNvPr id="312" name="Рисунок 311"/>
          <p:cNvPicPr/>
          <p:nvPr/>
        </p:nvPicPr>
        <p:blipFill>
          <a:blip r:embed="rId4"/>
          <a:stretch/>
        </p:blipFill>
        <p:spPr>
          <a:xfrm>
            <a:off x="18360" y="3942000"/>
            <a:ext cx="4300560" cy="2896920"/>
          </a:xfrm>
          <a:prstGeom prst="rect">
            <a:avLst/>
          </a:prstGeom>
          <a:ln w="0">
            <a:noFill/>
          </a:ln>
        </p:spPr>
      </p:pic>
      <p:sp>
        <p:nvSpPr>
          <p:cNvPr id="313" name="Прямоугольник 312"/>
          <p:cNvSpPr/>
          <p:nvPr/>
        </p:nvSpPr>
        <p:spPr>
          <a:xfrm>
            <a:off x="988560" y="1841040"/>
            <a:ext cx="2610360" cy="31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FFFFFF"/>
                </a:solidFill>
                <a:latin typeface="Nimbus Sans"/>
                <a:ea typeface="DejaVu Sans"/>
              </a:rPr>
              <a:t>Without electron cooling</a:t>
            </a:r>
            <a:endParaRPr lang="ru-RU" sz="1800" b="0" strike="noStrike" spc="-1">
              <a:solidFill>
                <a:srgbClr val="000000"/>
              </a:solidFill>
              <a:latin typeface="Nimbus Sans"/>
            </a:endParaRPr>
          </a:p>
        </p:txBody>
      </p:sp>
      <p:sp>
        <p:nvSpPr>
          <p:cNvPr id="314" name="Прямоугольник 313"/>
          <p:cNvSpPr/>
          <p:nvPr/>
        </p:nvSpPr>
        <p:spPr>
          <a:xfrm>
            <a:off x="1101240" y="4155120"/>
            <a:ext cx="2456640" cy="598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2000" b="0" strike="noStrike" spc="-1">
                <a:solidFill>
                  <a:srgbClr val="FFFFFF"/>
                </a:solidFill>
                <a:latin typeface="TimesNewRoman"/>
                <a:ea typeface="TimesNewRoman"/>
              </a:rPr>
              <a:t>with  electron  cooling</a:t>
            </a:r>
            <a:endParaRPr lang="ru-RU" sz="2000" b="0" strike="noStrike" spc="-1">
              <a:solidFill>
                <a:srgbClr val="000000"/>
              </a:solidFill>
              <a:latin typeface="Nimbus Sans"/>
            </a:endParaRPr>
          </a:p>
        </p:txBody>
      </p:sp>
      <p:pic>
        <p:nvPicPr>
          <p:cNvPr id="315" name="Рисунок 314"/>
          <p:cNvPicPr/>
          <p:nvPr/>
        </p:nvPicPr>
        <p:blipFill>
          <a:blip r:embed="rId5"/>
          <a:stretch/>
        </p:blipFill>
        <p:spPr>
          <a:xfrm>
            <a:off x="5220000" y="2160000"/>
            <a:ext cx="5758920" cy="4050720"/>
          </a:xfrm>
          <a:prstGeom prst="rect">
            <a:avLst/>
          </a:prstGeom>
          <a:ln w="0">
            <a:noFill/>
          </a:ln>
        </p:spPr>
      </p:pic>
      <p:sp>
        <p:nvSpPr>
          <p:cNvPr id="316" name="Прямоугольник 315"/>
          <p:cNvSpPr/>
          <p:nvPr/>
        </p:nvSpPr>
        <p:spPr>
          <a:xfrm>
            <a:off x="5620320" y="6192000"/>
            <a:ext cx="6078600" cy="342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000" b="0" strike="noStrike" spc="-1">
                <a:solidFill>
                  <a:srgbClr val="000000"/>
                </a:solidFill>
                <a:latin typeface="Nimbus Sans"/>
                <a:ea typeface="DejaVu Sans"/>
              </a:rPr>
              <a:t>ELECTRON COOLER OF THE NICA BOOSTER AND ITS APPLICATIONS </a:t>
            </a:r>
            <a:endParaRPr lang="ru-RU" sz="1000" b="0" strike="noStrike" spc="-1">
              <a:solidFill>
                <a:srgbClr val="000000"/>
              </a:solidFill>
              <a:latin typeface="Nimbus Sans"/>
            </a:endParaRPr>
          </a:p>
          <a:p>
            <a:pPr>
              <a:lnSpc>
                <a:spcPct val="100000"/>
              </a:lnSpc>
            </a:pPr>
            <a:r>
              <a:rPr lang="ru-RU" sz="1000" b="0" strike="noStrike" spc="-1">
                <a:solidFill>
                  <a:srgbClr val="000000"/>
                </a:solidFill>
                <a:latin typeface="Nimbus Sans"/>
                <a:ea typeface="DejaVu Sans"/>
              </a:rPr>
              <a:t>13th Workshop on Beam Cooling and Related Topics COOL2021, Novosibirsk, Russia</a:t>
            </a:r>
            <a:endParaRPr lang="ru-RU" sz="1000" b="0" strike="noStrike" spc="-1">
              <a:solidFill>
                <a:srgbClr val="000000"/>
              </a:solidFill>
              <a:latin typeface="Nimbus Sans"/>
            </a:endParaRPr>
          </a:p>
        </p:txBody>
      </p:sp>
      <p:sp>
        <p:nvSpPr>
          <p:cNvPr id="317" name="Прямоугольник 316"/>
          <p:cNvSpPr/>
          <p:nvPr/>
        </p:nvSpPr>
        <p:spPr>
          <a:xfrm>
            <a:off x="6300000" y="1418400"/>
            <a:ext cx="5398920" cy="775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Normalized intensity for different electron energy. Black curve – 1.82 keV, blue curve – 1.72 keV, red</a:t>
            </a:r>
            <a:endParaRPr lang="ru-RU" sz="1800" b="0" strike="noStrike" spc="-1">
              <a:solidFill>
                <a:srgbClr val="000000"/>
              </a:solidFill>
              <a:latin typeface="Nimbus Sans"/>
            </a:endParaRPr>
          </a:p>
          <a:p>
            <a:pPr>
              <a:lnSpc>
                <a:spcPct val="100000"/>
              </a:lnSpc>
            </a:pPr>
            <a:r>
              <a:rPr lang="ru-RU" sz="1800" b="0" strike="noStrike" spc="-1">
                <a:solidFill>
                  <a:srgbClr val="000000"/>
                </a:solidFill>
                <a:latin typeface="Nimbus Sans"/>
                <a:ea typeface="DejaVu Sans"/>
              </a:rPr>
              <a:t>curve – 1.76 keV.</a:t>
            </a:r>
            <a:endParaRPr lang="ru-RU" sz="1800" b="0" strike="noStrike" spc="-1">
              <a:solidFill>
                <a:srgbClr val="000000"/>
              </a:solidFill>
              <a:latin typeface="Nimbus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PlaceHolder 1"/>
          <p:cNvSpPr>
            <a:spLocks noGrp="1"/>
          </p:cNvSpPr>
          <p:nvPr>
            <p:ph type="title"/>
          </p:nvPr>
        </p:nvSpPr>
        <p:spPr>
          <a:xfrm>
            <a:off x="609480" y="273600"/>
            <a:ext cx="10971360" cy="114372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New type of </a:t>
            </a:r>
            <a:br>
              <a:rPr sz="4400"/>
            </a:br>
            <a:r>
              <a:rPr lang="ru-RU" sz="4400" b="0" strike="noStrike" spc="-1">
                <a:solidFill>
                  <a:srgbClr val="000000"/>
                </a:solidFill>
                <a:latin typeface="Nimbus Sans"/>
              </a:rPr>
              <a:t>MCP-based profilometer </a:t>
            </a:r>
          </a:p>
        </p:txBody>
      </p:sp>
      <p:pic>
        <p:nvPicPr>
          <p:cNvPr id="319" name="Рисунок 318"/>
          <p:cNvPicPr/>
          <p:nvPr/>
        </p:nvPicPr>
        <p:blipFill>
          <a:blip r:embed="rId3"/>
          <a:stretch/>
        </p:blipFill>
        <p:spPr>
          <a:xfrm>
            <a:off x="18720" y="1451880"/>
            <a:ext cx="4841280" cy="4848120"/>
          </a:xfrm>
          <a:prstGeom prst="rect">
            <a:avLst/>
          </a:prstGeom>
          <a:ln w="0">
            <a:noFill/>
          </a:ln>
        </p:spPr>
      </p:pic>
      <p:pic>
        <p:nvPicPr>
          <p:cNvPr id="320" name="Содержимое 1" descr="I:\ФОТО-Годы\2022\Telegram video\pic\2_5425108843824684606.png"/>
          <p:cNvPicPr/>
          <p:nvPr/>
        </p:nvPicPr>
        <p:blipFill>
          <a:blip r:embed="rId4"/>
          <a:srcRect l="1340" t="12052" r="15670" b="39760"/>
          <a:stretch/>
        </p:blipFill>
        <p:spPr>
          <a:xfrm>
            <a:off x="4860000" y="2839320"/>
            <a:ext cx="9977040" cy="2380680"/>
          </a:xfrm>
          <a:prstGeom prst="rect">
            <a:avLst/>
          </a:prstGeom>
          <a:ln w="936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PlaceHolder 1"/>
          <p:cNvSpPr>
            <a:spLocks noGrp="1"/>
          </p:cNvSpPr>
          <p:nvPr>
            <p:ph type="title"/>
          </p:nvPr>
        </p:nvSpPr>
        <p:spPr>
          <a:xfrm>
            <a:off x="838080" y="453960"/>
            <a:ext cx="10513080" cy="114480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Dubna and Cape Town</a:t>
            </a:r>
          </a:p>
        </p:txBody>
      </p:sp>
      <p:pic>
        <p:nvPicPr>
          <p:cNvPr id="247" name="Рисунок 246"/>
          <p:cNvPicPr/>
          <p:nvPr/>
        </p:nvPicPr>
        <p:blipFill>
          <a:blip r:embed="rId3"/>
          <a:stretch/>
        </p:blipFill>
        <p:spPr>
          <a:xfrm>
            <a:off x="560880" y="1260000"/>
            <a:ext cx="11070000" cy="5220360"/>
          </a:xfrm>
          <a:prstGeom prst="rect">
            <a:avLst/>
          </a:prstGeom>
          <a:ln w="0">
            <a:noFill/>
          </a:ln>
        </p:spPr>
      </p:pic>
      <p:sp>
        <p:nvSpPr>
          <p:cNvPr id="248" name="Облачко с текстом: прямоугольное со скругленными углами 247"/>
          <p:cNvSpPr/>
          <p:nvPr/>
        </p:nvSpPr>
        <p:spPr>
          <a:xfrm>
            <a:off x="7920360" y="1440000"/>
            <a:ext cx="1437840" cy="540000"/>
          </a:xfrm>
          <a:prstGeom prst="wedgeRoundRectCallout">
            <a:avLst>
              <a:gd name="adj1" fmla="val -97847"/>
              <a:gd name="adj2" fmla="val 70449"/>
              <a:gd name="adj3" fmla="val 16667"/>
            </a:avLst>
          </a:prstGeom>
          <a:solidFill>
            <a:srgbClr val="FFFF00"/>
          </a:solidFill>
          <a:ln w="0">
            <a:solidFill>
              <a:srgbClr val="20386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1800" b="0" strike="noStrike" spc="-1">
                <a:solidFill>
                  <a:srgbClr val="000000"/>
                </a:solidFill>
                <a:latin typeface="Nimbus Sans"/>
                <a:ea typeface="DejaVu Sans"/>
              </a:rPr>
              <a:t>Dubna</a:t>
            </a:r>
            <a:endParaRPr lang="ru-RU" sz="1800" b="0" strike="noStrike" spc="-1">
              <a:solidFill>
                <a:srgbClr val="000000"/>
              </a:solidFill>
              <a:latin typeface="Nimbus Sans"/>
            </a:endParaRPr>
          </a:p>
        </p:txBody>
      </p:sp>
      <p:sp>
        <p:nvSpPr>
          <p:cNvPr id="249" name="Облачко с текстом: прямоугольное со скругленными углами 248"/>
          <p:cNvSpPr/>
          <p:nvPr/>
        </p:nvSpPr>
        <p:spPr>
          <a:xfrm>
            <a:off x="7236720" y="4243320"/>
            <a:ext cx="1438200" cy="538200"/>
          </a:xfrm>
          <a:prstGeom prst="wedgeRoundRectCallout">
            <a:avLst>
              <a:gd name="adj1" fmla="val -89388"/>
              <a:gd name="adj2" fmla="val 71115"/>
              <a:gd name="adj3" fmla="val 16667"/>
            </a:avLst>
          </a:prstGeom>
          <a:solidFill>
            <a:srgbClr val="FFFF00"/>
          </a:solidFill>
          <a:ln w="0">
            <a:solidFill>
              <a:srgbClr val="203864"/>
            </a:solid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ru-RU" sz="1800" b="0" strike="noStrike" spc="-1">
                <a:solidFill>
                  <a:srgbClr val="000000"/>
                </a:solidFill>
                <a:latin typeface="Nimbus Sans"/>
                <a:ea typeface="DejaVu Sans"/>
              </a:rPr>
              <a:t>Cape Town</a:t>
            </a:r>
            <a:endParaRPr lang="ru-RU" sz="1800" b="0" strike="noStrike" spc="-1">
              <a:solidFill>
                <a:srgbClr val="000000"/>
              </a:solidFill>
              <a:latin typeface="Nimbus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PlaceHolder 1"/>
          <p:cNvSpPr>
            <a:spLocks noGrp="1"/>
          </p:cNvSpPr>
          <p:nvPr>
            <p:ph type="title"/>
          </p:nvPr>
        </p:nvSpPr>
        <p:spPr>
          <a:xfrm>
            <a:off x="567916" y="273600"/>
            <a:ext cx="10972080" cy="1144440"/>
          </a:xfrm>
          <a:prstGeom prst="rect">
            <a:avLst/>
          </a:prstGeom>
          <a:noFill/>
          <a:ln w="0">
            <a:noFill/>
          </a:ln>
        </p:spPr>
        <p:txBody>
          <a:bodyPr lIns="0" tIns="0" rIns="0" bIns="0" anchor="ctr">
            <a:noAutofit/>
          </a:bodyPr>
          <a:lstStyle/>
          <a:p>
            <a:pPr indent="0" algn="ctr">
              <a:lnSpc>
                <a:spcPct val="100000"/>
              </a:lnSpc>
              <a:buNone/>
              <a:tabLst>
                <a:tab pos="0" algn="l"/>
              </a:tabLst>
            </a:pPr>
            <a:r>
              <a:rPr lang="ru-RU" sz="4400" b="0" strike="noStrike" spc="-1">
                <a:solidFill>
                  <a:srgbClr val="000000"/>
                </a:solidFill>
                <a:latin typeface="Nimbus Sans"/>
              </a:rPr>
              <a:t>Conclusions</a:t>
            </a:r>
          </a:p>
        </p:txBody>
      </p:sp>
      <p:pic>
        <p:nvPicPr>
          <p:cNvPr id="325" name="Рисунок 324"/>
          <p:cNvPicPr/>
          <p:nvPr/>
        </p:nvPicPr>
        <p:blipFill>
          <a:blip r:embed="rId3"/>
          <a:stretch/>
        </p:blipFill>
        <p:spPr>
          <a:xfrm>
            <a:off x="5544000" y="4255920"/>
            <a:ext cx="6518520" cy="1899720"/>
          </a:xfrm>
          <a:prstGeom prst="rect">
            <a:avLst/>
          </a:prstGeom>
          <a:ln w="0">
            <a:noFill/>
          </a:ln>
        </p:spPr>
      </p:pic>
      <p:pic>
        <p:nvPicPr>
          <p:cNvPr id="326" name="Рисунок 325"/>
          <p:cNvPicPr/>
          <p:nvPr/>
        </p:nvPicPr>
        <p:blipFill>
          <a:blip r:embed="rId4"/>
          <a:stretch/>
        </p:blipFill>
        <p:spPr>
          <a:xfrm>
            <a:off x="50040" y="1080000"/>
            <a:ext cx="4655880" cy="2543760"/>
          </a:xfrm>
          <a:prstGeom prst="rect">
            <a:avLst/>
          </a:prstGeom>
          <a:ln w="0">
            <a:noFill/>
          </a:ln>
        </p:spPr>
      </p:pic>
      <p:pic>
        <p:nvPicPr>
          <p:cNvPr id="327" name="Рисунок 326"/>
          <p:cNvPicPr/>
          <p:nvPr/>
        </p:nvPicPr>
        <p:blipFill>
          <a:blip r:embed="rId5"/>
          <a:stretch/>
        </p:blipFill>
        <p:spPr>
          <a:xfrm>
            <a:off x="36000" y="3624120"/>
            <a:ext cx="4643640" cy="2537280"/>
          </a:xfrm>
          <a:prstGeom prst="rect">
            <a:avLst/>
          </a:prstGeom>
          <a:ln w="0">
            <a:noFill/>
          </a:ln>
        </p:spPr>
      </p:pic>
      <p:sp>
        <p:nvSpPr>
          <p:cNvPr id="328" name="Прямоугольник 327"/>
          <p:cNvSpPr/>
          <p:nvPr/>
        </p:nvSpPr>
        <p:spPr>
          <a:xfrm>
            <a:off x="5896080" y="1418400"/>
            <a:ext cx="6295680" cy="2687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432000" indent="-324000">
              <a:lnSpc>
                <a:spcPct val="100000"/>
              </a:lnSpc>
              <a:spcBef>
                <a:spcPts val="1417"/>
              </a:spcBef>
              <a:buClr>
                <a:srgbClr val="000000"/>
              </a:buClr>
              <a:buSzPct val="45000"/>
              <a:buFont typeface="Wingdings" charset="2"/>
              <a:buChar char=""/>
              <a:tabLst>
                <a:tab pos="0" algn="l"/>
              </a:tabLst>
            </a:pPr>
            <a:r>
              <a:rPr lang="ru-RU" sz="1800" b="0" strike="noStrike" spc="-1" dirty="0">
                <a:solidFill>
                  <a:srgbClr val="000000"/>
                </a:solidFill>
                <a:latin typeface="Nimbus Sans"/>
                <a:ea typeface="Nimbus Sans"/>
              </a:rPr>
              <a:t>MCP-</a:t>
            </a:r>
            <a:r>
              <a:rPr lang="ru-RU" sz="1800" b="0" strike="noStrike" spc="-1" dirty="0" err="1">
                <a:solidFill>
                  <a:srgbClr val="000000"/>
                </a:solidFill>
                <a:latin typeface="Nimbus Sans"/>
                <a:ea typeface="Nimbus Sans"/>
              </a:rPr>
              <a:t>based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profilometer</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have</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been</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developed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manufactured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and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installed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in</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accelerators</a:t>
            </a:r>
            <a:r>
              <a:rPr lang="ru-RU" sz="1800" b="0" strike="noStrike" spc="-1" dirty="0">
                <a:solidFill>
                  <a:srgbClr val="000000"/>
                </a:solidFill>
                <a:latin typeface="Nimbus Sans"/>
                <a:ea typeface="Nimbus Sans"/>
              </a:rPr>
              <a:t>.</a:t>
            </a:r>
            <a:endParaRPr lang="ru-RU" sz="1800" b="0" strike="noStrike" spc="-1" dirty="0">
              <a:solidFill>
                <a:srgbClr val="000000"/>
              </a:solidFill>
              <a:latin typeface="Nimbus Sans"/>
            </a:endParaRPr>
          </a:p>
          <a:p>
            <a:pPr marL="432000" indent="-324000">
              <a:lnSpc>
                <a:spcPct val="100000"/>
              </a:lnSpc>
              <a:spcBef>
                <a:spcPts val="1417"/>
              </a:spcBef>
              <a:buClr>
                <a:srgbClr val="000000"/>
              </a:buClr>
              <a:buSzPct val="45000"/>
              <a:buFont typeface="Wingdings" charset="2"/>
              <a:buChar char=""/>
              <a:tabLst>
                <a:tab pos="0" algn="l"/>
              </a:tabLst>
            </a:pPr>
            <a:r>
              <a:rPr lang="ru-RU" sz="1800" b="0" strike="noStrike" spc="-1" dirty="0" err="1">
                <a:solidFill>
                  <a:srgbClr val="000000"/>
                </a:solidFill>
                <a:latin typeface="Nimbus Sans"/>
                <a:ea typeface="Nimbus Sans"/>
              </a:rPr>
              <a:t>They</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work</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successfully</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and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provide</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comprehensive</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data</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for</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the</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accelerator</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group</a:t>
            </a:r>
            <a:r>
              <a:rPr lang="ru-RU" sz="1800" b="0" strike="noStrike" spc="-1" dirty="0">
                <a:solidFill>
                  <a:srgbClr val="000000"/>
                </a:solidFill>
                <a:latin typeface="Nimbus Sans"/>
                <a:ea typeface="Nimbus Sans"/>
              </a:rPr>
              <a:t>.</a:t>
            </a:r>
            <a:endParaRPr lang="ru-RU" sz="1800" b="0" strike="noStrike" spc="-1" dirty="0">
              <a:solidFill>
                <a:srgbClr val="000000"/>
              </a:solidFill>
              <a:latin typeface="Nimbus Sans"/>
            </a:endParaRPr>
          </a:p>
          <a:p>
            <a:pPr marL="432000" indent="-324000">
              <a:lnSpc>
                <a:spcPct val="100000"/>
              </a:lnSpc>
              <a:spcBef>
                <a:spcPts val="1417"/>
              </a:spcBef>
              <a:buClr>
                <a:srgbClr val="000000"/>
              </a:buClr>
              <a:buSzPct val="45000"/>
              <a:buFont typeface="Wingdings" charset="2"/>
              <a:buChar char=""/>
              <a:tabLst>
                <a:tab pos="0" algn="l"/>
              </a:tabLst>
            </a:pPr>
            <a:r>
              <a:rPr lang="ru-RU" sz="1800" b="0" strike="noStrike" spc="-1" dirty="0">
                <a:solidFill>
                  <a:srgbClr val="000000"/>
                </a:solidFill>
                <a:latin typeface="Nimbus Sans"/>
                <a:ea typeface="Nimbus Sans"/>
              </a:rPr>
              <a:t>We </a:t>
            </a:r>
            <a:r>
              <a:rPr lang="ru-RU" sz="1800" b="0" strike="noStrike" spc="-1" dirty="0" err="1">
                <a:solidFill>
                  <a:srgbClr val="000000"/>
                </a:solidFill>
                <a:latin typeface="Nimbus Sans"/>
                <a:ea typeface="Nimbus Sans"/>
              </a:rPr>
              <a:t>studied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characteristics</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and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capabilities</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of</a:t>
            </a:r>
            <a:r>
              <a:rPr lang="ru-RU" sz="1800" b="0" strike="noStrike" spc="-1" dirty="0">
                <a:solidFill>
                  <a:srgbClr val="000000"/>
                </a:solidFill>
                <a:latin typeface="Nimbus Sans"/>
                <a:ea typeface="Nimbus Sans"/>
              </a:rPr>
              <a:t> MCP-</a:t>
            </a:r>
            <a:r>
              <a:rPr lang="ru-RU" sz="1800" b="0" strike="noStrike" spc="-1" dirty="0" err="1">
                <a:solidFill>
                  <a:srgbClr val="000000"/>
                </a:solidFill>
                <a:latin typeface="Nimbus Sans"/>
                <a:ea typeface="Nimbus Sans"/>
              </a:rPr>
              <a:t>based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profilometers</a:t>
            </a:r>
            <a:r>
              <a:rPr lang="ru-RU" sz="1800" b="0" strike="noStrike" spc="-1" dirty="0">
                <a:solidFill>
                  <a:srgbClr val="000000"/>
                </a:solidFill>
                <a:latin typeface="Nimbus Sans"/>
                <a:ea typeface="Nimbus Sans"/>
              </a:rPr>
              <a:t>.</a:t>
            </a:r>
            <a:endParaRPr lang="ru-RU" sz="1800" b="0" strike="noStrike" spc="-1" dirty="0">
              <a:solidFill>
                <a:srgbClr val="000000"/>
              </a:solidFill>
              <a:latin typeface="Nimbus Sans"/>
            </a:endParaRPr>
          </a:p>
          <a:p>
            <a:pPr marL="432000" indent="-324000">
              <a:lnSpc>
                <a:spcPct val="100000"/>
              </a:lnSpc>
              <a:spcBef>
                <a:spcPts val="1417"/>
              </a:spcBef>
              <a:buClr>
                <a:srgbClr val="000000"/>
              </a:buClr>
              <a:buSzPct val="45000"/>
              <a:buFont typeface="Wingdings" charset="2"/>
              <a:buChar char=""/>
              <a:tabLst>
                <a:tab pos="0" algn="l"/>
              </a:tabLst>
            </a:pPr>
            <a:r>
              <a:rPr lang="ru-RU" sz="1800" b="0" strike="noStrike" spc="-1" dirty="0">
                <a:solidFill>
                  <a:srgbClr val="000000"/>
                </a:solidFill>
                <a:latin typeface="Nimbus Sans"/>
                <a:ea typeface="Nimbus Sans"/>
              </a:rPr>
              <a:t>The </a:t>
            </a:r>
            <a:r>
              <a:rPr lang="ru-RU" sz="1800" b="0" strike="noStrike" spc="-1" dirty="0" err="1">
                <a:solidFill>
                  <a:srgbClr val="000000"/>
                </a:solidFill>
                <a:latin typeface="Nimbus Sans"/>
                <a:ea typeface="Nimbus Sans"/>
              </a:rPr>
              <a:t>development</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of</a:t>
            </a:r>
            <a:r>
              <a:rPr lang="ru-RU" sz="1800" b="0" strike="noStrike" spc="-1" dirty="0">
                <a:solidFill>
                  <a:srgbClr val="000000"/>
                </a:solidFill>
                <a:latin typeface="Nimbus Sans"/>
                <a:ea typeface="Nimbus Sans"/>
              </a:rPr>
              <a:t> a </a:t>
            </a:r>
            <a:r>
              <a:rPr lang="ru-RU" sz="1800" b="0" strike="noStrike" spc="-1" dirty="0" err="1">
                <a:solidFill>
                  <a:srgbClr val="000000"/>
                </a:solidFill>
                <a:latin typeface="Nimbus Sans"/>
                <a:ea typeface="Nimbus Sans"/>
              </a:rPr>
              <a:t>new</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types</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of</a:t>
            </a:r>
            <a:r>
              <a:rPr lang="ru-RU" sz="1800" b="0" strike="noStrike" spc="-1" dirty="0">
                <a:solidFill>
                  <a:srgbClr val="000000"/>
                </a:solidFill>
                <a:latin typeface="Nimbus Sans"/>
                <a:ea typeface="Nimbus Sans"/>
              </a:rPr>
              <a:t> MCP-</a:t>
            </a:r>
            <a:r>
              <a:rPr lang="ru-RU" sz="1800" b="0" strike="noStrike" spc="-1" dirty="0" err="1">
                <a:solidFill>
                  <a:srgbClr val="000000"/>
                </a:solidFill>
                <a:latin typeface="Nimbus Sans"/>
                <a:ea typeface="Nimbus Sans"/>
              </a:rPr>
              <a:t>based</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profilometer</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has</a:t>
            </a:r>
            <a:r>
              <a:rPr lang="ru-RU" sz="1800" b="0" strike="noStrike" spc="-1" dirty="0">
                <a:solidFill>
                  <a:srgbClr val="000000"/>
                </a:solidFill>
                <a:latin typeface="Nimbus Sans"/>
                <a:ea typeface="Nimbus Sans"/>
              </a:rPr>
              <a:t> </a:t>
            </a:r>
            <a:r>
              <a:rPr lang="ru-RU" sz="1800" b="0" strike="noStrike" spc="-1" dirty="0" err="1">
                <a:solidFill>
                  <a:srgbClr val="000000"/>
                </a:solidFill>
                <a:latin typeface="Nimbus Sans"/>
                <a:ea typeface="Nimbus Sans"/>
              </a:rPr>
              <a:t>started</a:t>
            </a:r>
            <a:r>
              <a:rPr lang="ru-RU" sz="1800" b="0" strike="noStrike" spc="-1" dirty="0">
                <a:solidFill>
                  <a:srgbClr val="000000"/>
                </a:solidFill>
                <a:latin typeface="Nimbus Sans"/>
                <a:ea typeface="Nimbus Sans"/>
              </a:rPr>
              <a:t>.</a:t>
            </a:r>
            <a:endParaRPr lang="ru-RU" sz="1800" b="0" strike="noStrike" spc="-1" dirty="0">
              <a:solidFill>
                <a:srgbClr val="000000"/>
              </a:solidFill>
              <a:latin typeface="Nimbus Sans"/>
            </a:endParaRPr>
          </a:p>
          <a:p>
            <a:pPr>
              <a:lnSpc>
                <a:spcPct val="100000"/>
              </a:lnSpc>
              <a:tabLst>
                <a:tab pos="0" algn="l"/>
              </a:tabLst>
            </a:pPr>
            <a:r>
              <a:rPr lang="ru-RU" sz="1800" b="0" strike="noStrike" spc="-1" dirty="0">
                <a:solidFill>
                  <a:srgbClr val="000000"/>
                </a:solidFill>
                <a:latin typeface="Nimbus Sans"/>
                <a:ea typeface="Nimbus Sans"/>
              </a:rPr>
              <a:t> </a:t>
            </a:r>
            <a:endParaRPr lang="ru-RU" sz="1800" b="0" strike="noStrike" spc="-1" dirty="0">
              <a:solidFill>
                <a:srgbClr val="000000"/>
              </a:solidFill>
              <a:latin typeface="Nimbus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Прямоугольник 328"/>
          <p:cNvSpPr/>
          <p:nvPr/>
        </p:nvSpPr>
        <p:spPr>
          <a:xfrm>
            <a:off x="1995480" y="2478960"/>
            <a:ext cx="8200080" cy="1307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ru-RU" sz="4800" b="0" strike="noStrike" spc="-1">
                <a:solidFill>
                  <a:srgbClr val="000000"/>
                </a:solidFill>
                <a:latin typeface="Nimbus Sans"/>
                <a:ea typeface="DejaVu Sans"/>
              </a:rPr>
              <a:t>Thank you for your attention!</a:t>
            </a:r>
            <a:endParaRPr lang="ru-RU" sz="4800" b="0" strike="noStrike" spc="-1">
              <a:solidFill>
                <a:srgbClr val="000000"/>
              </a:solidFill>
              <a:latin typeface="Nimbus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PlaceHolder 1"/>
          <p:cNvSpPr>
            <a:spLocks noGrp="1"/>
          </p:cNvSpPr>
          <p:nvPr>
            <p:ph type="subTitle"/>
          </p:nvPr>
        </p:nvSpPr>
        <p:spPr>
          <a:xfrm>
            <a:off x="609480" y="1821600"/>
            <a:ext cx="10970640" cy="1164600"/>
          </a:xfrm>
          <a:prstGeom prst="rect">
            <a:avLst/>
          </a:prstGeom>
          <a:noFill/>
          <a:ln w="0">
            <a:noFill/>
          </a:ln>
        </p:spPr>
        <p:txBody>
          <a:bodyPr lIns="0" tIns="0" rIns="0" bIns="0" anchor="ctr">
            <a:noAutofit/>
          </a:bodyPr>
          <a:lstStyle/>
          <a:p>
            <a:pPr algn="ctr">
              <a:lnSpc>
                <a:spcPct val="90000"/>
              </a:lnSpc>
              <a:tabLst>
                <a:tab pos="0" algn="l"/>
              </a:tabLst>
            </a:pPr>
            <a:r>
              <a:rPr lang="ru-RU" sz="3600" b="0" strike="noStrike" spc="-1">
                <a:solidFill>
                  <a:srgbClr val="000000"/>
                </a:solidFill>
                <a:latin typeface="Calibri Light"/>
              </a:rPr>
              <a:t>MCP-Based Detectors for Diagnostics of Circulating Beams in the NICA Accelerating Complex</a:t>
            </a:r>
            <a:endParaRPr lang="ru-RU" sz="3600" b="0" strike="noStrike" spc="-1">
              <a:solidFill>
                <a:srgbClr val="000000"/>
              </a:solidFill>
              <a:latin typeface="Nimbus Sans"/>
            </a:endParaRPr>
          </a:p>
        </p:txBody>
      </p:sp>
      <p:sp>
        <p:nvSpPr>
          <p:cNvPr id="331" name="Прямоугольник 330"/>
          <p:cNvSpPr/>
          <p:nvPr/>
        </p:nvSpPr>
        <p:spPr>
          <a:xfrm>
            <a:off x="2606400" y="3724560"/>
            <a:ext cx="6977520" cy="774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ru-RU" sz="1800" b="0" strike="noStrike" spc="-1">
                <a:solidFill>
                  <a:srgbClr val="000000"/>
                </a:solidFill>
                <a:latin typeface="Nimbus Sans"/>
                <a:ea typeface="DejaVu Sans"/>
              </a:rPr>
              <a:t>Speaker: Dmitry Korovkin.</a:t>
            </a:r>
            <a:endParaRPr lang="ru-RU" sz="1800" b="0" strike="noStrike" spc="-1">
              <a:solidFill>
                <a:srgbClr val="000000"/>
              </a:solidFill>
              <a:latin typeface="Nimbus Sans"/>
            </a:endParaRPr>
          </a:p>
          <a:p>
            <a:pPr algn="ctr">
              <a:lnSpc>
                <a:spcPct val="100000"/>
              </a:lnSpc>
            </a:pPr>
            <a:r>
              <a:rPr lang="ru-RU" sz="1800" b="0" strike="noStrike" spc="-1">
                <a:solidFill>
                  <a:srgbClr val="000000"/>
                </a:solidFill>
                <a:latin typeface="Nimbus Sans"/>
                <a:ea typeface="DejaVu Sans"/>
              </a:rPr>
              <a:t>The team worked on the task: D.Korovkin, A.Baldin, P.Khariyuyzov, </a:t>
            </a:r>
            <a:endParaRPr lang="ru-RU" sz="1800" b="0" strike="noStrike" spc="-1">
              <a:solidFill>
                <a:srgbClr val="000000"/>
              </a:solidFill>
              <a:latin typeface="Nimbus Sans"/>
            </a:endParaRPr>
          </a:p>
          <a:p>
            <a:pPr algn="ctr">
              <a:lnSpc>
                <a:spcPct val="100000"/>
              </a:lnSpc>
            </a:pPr>
            <a:r>
              <a:rPr lang="ru-RU" sz="1800" b="0" strike="noStrike" spc="-1">
                <a:solidFill>
                  <a:srgbClr val="000000"/>
                </a:solidFill>
                <a:latin typeface="Nimbus Sans"/>
                <a:ea typeface="DejaVu Sans"/>
              </a:rPr>
              <a:t>D.Bogoslovski, A.Beloborodov, A.Safonov, S.Chetverikov. </a:t>
            </a:r>
            <a:endParaRPr lang="ru-RU" sz="1800" b="0" strike="noStrike" spc="-1">
              <a:solidFill>
                <a:srgbClr val="000000"/>
              </a:solidFill>
              <a:latin typeface="Nimbus Sans"/>
            </a:endParaRPr>
          </a:p>
        </p:txBody>
      </p:sp>
      <p:sp>
        <p:nvSpPr>
          <p:cNvPr id="332" name="Прямоугольник 331"/>
          <p:cNvSpPr/>
          <p:nvPr/>
        </p:nvSpPr>
        <p:spPr>
          <a:xfrm>
            <a:off x="5473080" y="6518520"/>
            <a:ext cx="1546560" cy="31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1800" b="0" strike="noStrike" spc="-1">
                <a:solidFill>
                  <a:srgbClr val="000000"/>
                </a:solidFill>
                <a:latin typeface="Nimbus Sans"/>
                <a:ea typeface="DejaVu Sans"/>
              </a:rPr>
              <a:t>TIPP 2023</a:t>
            </a:r>
            <a:endParaRPr lang="ru-RU" sz="1800" b="0" strike="noStrike" spc="-1">
              <a:solidFill>
                <a:srgbClr val="000000"/>
              </a:solidFill>
              <a:latin typeface="Nimbus Sans"/>
            </a:endParaRPr>
          </a:p>
        </p:txBody>
      </p:sp>
      <p:pic>
        <p:nvPicPr>
          <p:cNvPr id="333" name="Рисунок 332"/>
          <p:cNvPicPr/>
          <p:nvPr/>
        </p:nvPicPr>
        <p:blipFill>
          <a:blip r:embed="rId2"/>
          <a:stretch/>
        </p:blipFill>
        <p:spPr>
          <a:xfrm>
            <a:off x="360" y="360"/>
            <a:ext cx="1904760" cy="952200"/>
          </a:xfrm>
          <a:prstGeom prst="rect">
            <a:avLst/>
          </a:prstGeom>
          <a:ln w="0">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 name="Рисунок 320"/>
          <p:cNvPicPr/>
          <p:nvPr/>
        </p:nvPicPr>
        <p:blipFill>
          <a:blip r:embed="rId3"/>
          <a:stretch/>
        </p:blipFill>
        <p:spPr>
          <a:xfrm>
            <a:off x="3971880" y="540000"/>
            <a:ext cx="8222040" cy="5904000"/>
          </a:xfrm>
          <a:prstGeom prst="rect">
            <a:avLst/>
          </a:prstGeom>
          <a:ln w="0">
            <a:noFill/>
          </a:ln>
        </p:spPr>
      </p:pic>
      <p:sp>
        <p:nvSpPr>
          <p:cNvPr id="322" name="PlaceHolder 1"/>
          <p:cNvSpPr>
            <a:spLocks noGrp="1"/>
          </p:cNvSpPr>
          <p:nvPr>
            <p:ph type="title"/>
          </p:nvPr>
        </p:nvSpPr>
        <p:spPr>
          <a:xfrm>
            <a:off x="609480" y="6840"/>
            <a:ext cx="10972440" cy="1678680"/>
          </a:xfrm>
          <a:prstGeom prst="rect">
            <a:avLst/>
          </a:prstGeom>
          <a:noFill/>
          <a:ln w="0">
            <a:noFill/>
          </a:ln>
        </p:spPr>
        <p:txBody>
          <a:bodyPr lIns="0" tIns="0" rIns="0" bIns="0" anchor="ctr">
            <a:noAutofit/>
          </a:bodyPr>
          <a:lstStyle/>
          <a:p>
            <a:pPr indent="0" algn="ctr">
              <a:buNone/>
            </a:pPr>
            <a:r>
              <a:rPr lang="ru-RU" sz="4400" b="0" strike="noStrike" spc="-1">
                <a:solidFill>
                  <a:srgbClr val="000000"/>
                </a:solidFill>
                <a:latin typeface="Nimbus Sans"/>
              </a:rPr>
              <a:t>Beam-beam collisions </a:t>
            </a:r>
            <a:br>
              <a:rPr sz="4400"/>
            </a:br>
            <a:r>
              <a:rPr lang="ru-RU" sz="4400" b="0" strike="noStrike" spc="-1">
                <a:solidFill>
                  <a:srgbClr val="000000"/>
                </a:solidFill>
                <a:latin typeface="Nimbus Sans"/>
              </a:rPr>
              <a:t>counter for experiments at</a:t>
            </a:r>
            <a:br>
              <a:rPr sz="4400"/>
            </a:br>
            <a:r>
              <a:rPr lang="ru-RU" sz="4400" b="0" strike="noStrike" spc="-1">
                <a:solidFill>
                  <a:srgbClr val="000000"/>
                </a:solidFill>
                <a:latin typeface="Nimbus Sans"/>
              </a:rPr>
              <a:t>NICA</a:t>
            </a:r>
          </a:p>
        </p:txBody>
      </p:sp>
      <p:pic>
        <p:nvPicPr>
          <p:cNvPr id="323" name="Рисунок 322"/>
          <p:cNvPicPr/>
          <p:nvPr/>
        </p:nvPicPr>
        <p:blipFill>
          <a:blip r:embed="rId4"/>
          <a:stretch/>
        </p:blipFill>
        <p:spPr>
          <a:xfrm>
            <a:off x="360000" y="4310280"/>
            <a:ext cx="6950880" cy="1989720"/>
          </a:xfrm>
          <a:prstGeom prst="rect">
            <a:avLst/>
          </a:prstGeom>
          <a:ln w="0">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D44AD0-28A8-4FA3-B9CF-AB56947EEBA0}"/>
              </a:ext>
            </a:extLst>
          </p:cNvPr>
          <p:cNvSpPr>
            <a:spLocks noGrp="1"/>
          </p:cNvSpPr>
          <p:nvPr>
            <p:ph type="title"/>
          </p:nvPr>
        </p:nvSpPr>
        <p:spPr/>
        <p:txBody>
          <a:bodyPr/>
          <a:lstStyle/>
          <a:p>
            <a:endParaRPr lang="ru-RU"/>
          </a:p>
        </p:txBody>
      </p:sp>
      <p:pic>
        <p:nvPicPr>
          <p:cNvPr id="4" name="Рисунок 3">
            <a:extLst>
              <a:ext uri="{FF2B5EF4-FFF2-40B4-BE49-F238E27FC236}">
                <a16:creationId xmlns:a16="http://schemas.microsoft.com/office/drawing/2014/main" id="{526A51DC-B3FD-479A-8941-4E6D62CD6BC7}"/>
              </a:ext>
            </a:extLst>
          </p:cNvPr>
          <p:cNvPicPr/>
          <p:nvPr/>
        </p:nvPicPr>
        <p:blipFill>
          <a:blip r:embed="rId2"/>
          <a:stretch/>
        </p:blipFill>
        <p:spPr>
          <a:xfrm>
            <a:off x="29933" y="1621410"/>
            <a:ext cx="12032587" cy="3506708"/>
          </a:xfrm>
          <a:prstGeom prst="rect">
            <a:avLst/>
          </a:prstGeom>
          <a:ln w="0">
            <a:noFill/>
          </a:ln>
        </p:spPr>
      </p:pic>
    </p:spTree>
    <p:extLst>
      <p:ext uri="{BB962C8B-B14F-4D97-AF65-F5344CB8AC3E}">
        <p14:creationId xmlns:p14="http://schemas.microsoft.com/office/powerpoint/2010/main" val="31680762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 name="PlaceHolder 1"/>
          <p:cNvSpPr>
            <a:spLocks noGrp="1"/>
          </p:cNvSpPr>
          <p:nvPr>
            <p:ph type="title"/>
          </p:nvPr>
        </p:nvSpPr>
        <p:spPr>
          <a:xfrm>
            <a:off x="609480" y="273600"/>
            <a:ext cx="10971720" cy="1144080"/>
          </a:xfrm>
          <a:prstGeom prst="rect">
            <a:avLst/>
          </a:prstGeom>
          <a:noFill/>
          <a:ln w="0">
            <a:noFill/>
          </a:ln>
        </p:spPr>
        <p:txBody>
          <a:bodyPr lIns="0" tIns="0" rIns="0" bIns="0" anchor="ctr">
            <a:noAutofit/>
          </a:bodyPr>
          <a:lstStyle/>
          <a:p>
            <a:pPr indent="0" algn="ctr">
              <a:buNone/>
            </a:pPr>
            <a:endParaRPr lang="ru-RU" sz="1800" b="0" strike="noStrike" spc="-1">
              <a:solidFill>
                <a:srgbClr val="000000"/>
              </a:solidFill>
              <a:latin typeface="Nimbus Sans"/>
            </a:endParaRPr>
          </a:p>
        </p:txBody>
      </p:sp>
      <p:pic>
        <p:nvPicPr>
          <p:cNvPr id="335" name="Рисунок 334"/>
          <p:cNvPicPr/>
          <p:nvPr/>
        </p:nvPicPr>
        <p:blipFill>
          <a:blip r:embed="rId2"/>
          <a:stretch/>
        </p:blipFill>
        <p:spPr>
          <a:xfrm>
            <a:off x="105120" y="-56880"/>
            <a:ext cx="12191400" cy="6570720"/>
          </a:xfrm>
          <a:prstGeom prst="rect">
            <a:avLst/>
          </a:prstGeom>
          <a:ln w="0">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609480" y="273600"/>
            <a:ext cx="10971720" cy="1144080"/>
          </a:xfrm>
          <a:prstGeom prst="rect">
            <a:avLst/>
          </a:prstGeom>
          <a:noFill/>
          <a:ln w="0">
            <a:noFill/>
          </a:ln>
        </p:spPr>
        <p:txBody>
          <a:bodyPr lIns="0" tIns="0" rIns="0" bIns="0" anchor="ctr">
            <a:noAutofit/>
          </a:bodyPr>
          <a:lstStyle/>
          <a:p>
            <a:pPr indent="0" algn="ctr">
              <a:buNone/>
            </a:pPr>
            <a:endParaRPr lang="ru-RU" sz="1800" b="0" strike="noStrike" spc="-1">
              <a:solidFill>
                <a:srgbClr val="000000"/>
              </a:solidFill>
              <a:latin typeface="Nimbus Sans"/>
            </a:endParaRPr>
          </a:p>
        </p:txBody>
      </p:sp>
      <p:pic>
        <p:nvPicPr>
          <p:cNvPr id="337" name="Объект 12"/>
          <p:cNvPicPr/>
          <p:nvPr/>
        </p:nvPicPr>
        <p:blipFill>
          <a:blip r:embed="rId2"/>
          <a:stretch/>
        </p:blipFill>
        <p:spPr>
          <a:xfrm>
            <a:off x="289800" y="698760"/>
            <a:ext cx="11611800" cy="6176160"/>
          </a:xfrm>
          <a:prstGeom prst="rect">
            <a:avLst/>
          </a:prstGeom>
          <a:ln w="0">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8" name="Рисунок 337"/>
          <p:cNvPicPr/>
          <p:nvPr/>
        </p:nvPicPr>
        <p:blipFill>
          <a:blip r:embed="rId2"/>
          <a:stretch/>
        </p:blipFill>
        <p:spPr>
          <a:xfrm>
            <a:off x="104400" y="180000"/>
            <a:ext cx="12049560" cy="6457680"/>
          </a:xfrm>
          <a:prstGeom prst="rect">
            <a:avLst/>
          </a:prstGeom>
          <a:ln w="0">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Dubna</a:t>
            </a:r>
          </a:p>
        </p:txBody>
      </p:sp>
      <p:pic>
        <p:nvPicPr>
          <p:cNvPr id="251" name="Picture 2" descr="дубна.jpg"/>
          <p:cNvPicPr/>
          <p:nvPr/>
        </p:nvPicPr>
        <p:blipFill>
          <a:blip r:embed="rId3"/>
          <a:stretch/>
        </p:blipFill>
        <p:spPr>
          <a:xfrm>
            <a:off x="2064240" y="1080720"/>
            <a:ext cx="8061840" cy="5371200"/>
          </a:xfrm>
          <a:prstGeom prst="rect">
            <a:avLst/>
          </a:prstGeom>
          <a:ln w="9360">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NICA Accelerating Complex</a:t>
            </a:r>
          </a:p>
        </p:txBody>
      </p:sp>
      <p:sp>
        <p:nvSpPr>
          <p:cNvPr id="253" name="Прямоугольник 252"/>
          <p:cNvSpPr/>
          <p:nvPr/>
        </p:nvSpPr>
        <p:spPr>
          <a:xfrm>
            <a:off x="180000" y="1296000"/>
            <a:ext cx="363384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ru-RU" sz="2000" b="0" strike="noStrike" spc="-1" dirty="0">
                <a:solidFill>
                  <a:srgbClr val="000000"/>
                </a:solidFill>
                <a:latin typeface="Nimbus Sans"/>
                <a:ea typeface="DejaVu Sans"/>
              </a:rPr>
              <a:t>NICA - </a:t>
            </a:r>
            <a:r>
              <a:rPr lang="ru-RU" sz="2000" b="0" strike="noStrike" spc="-1" dirty="0" err="1">
                <a:solidFill>
                  <a:srgbClr val="000000"/>
                </a:solidFill>
                <a:latin typeface="Nimbus Sans"/>
                <a:ea typeface="DejaVu Sans"/>
              </a:rPr>
              <a:t>Nuclotron-based</a:t>
            </a:r>
            <a:r>
              <a:rPr lang="ru-RU" sz="2000" b="0" strike="noStrike" spc="-1" dirty="0">
                <a:solidFill>
                  <a:srgbClr val="000000"/>
                </a:solidFill>
                <a:latin typeface="Nimbus Sans"/>
                <a:ea typeface="DejaVu Sans"/>
              </a:rPr>
              <a:t> </a:t>
            </a:r>
            <a:r>
              <a:rPr lang="ru-RU" sz="2000" b="0" strike="noStrike" spc="-1" dirty="0" err="1">
                <a:solidFill>
                  <a:srgbClr val="000000"/>
                </a:solidFill>
                <a:latin typeface="Nimbus Sans"/>
                <a:ea typeface="DejaVu Sans"/>
              </a:rPr>
              <a:t>Ion</a:t>
            </a:r>
            <a:r>
              <a:rPr lang="ru-RU" sz="2000" b="0" strike="noStrike" spc="-1" dirty="0">
                <a:solidFill>
                  <a:srgbClr val="000000"/>
                </a:solidFill>
                <a:latin typeface="Nimbus Sans"/>
                <a:ea typeface="DejaVu Sans"/>
              </a:rPr>
              <a:t> </a:t>
            </a:r>
            <a:r>
              <a:rPr lang="ru-RU" sz="2000" b="0" strike="noStrike" spc="-1" dirty="0" err="1">
                <a:solidFill>
                  <a:srgbClr val="000000"/>
                </a:solidFill>
                <a:latin typeface="Nimbus Sans"/>
                <a:ea typeface="DejaVu Sans"/>
              </a:rPr>
              <a:t>Collider</a:t>
            </a:r>
            <a:r>
              <a:rPr lang="ru-RU" sz="2000" b="0" strike="noStrike" spc="-1" dirty="0">
                <a:solidFill>
                  <a:srgbClr val="000000"/>
                </a:solidFill>
                <a:latin typeface="Nimbus Sans"/>
                <a:ea typeface="DejaVu Sans"/>
              </a:rPr>
              <a:t> </a:t>
            </a:r>
            <a:r>
              <a:rPr lang="ru-RU" sz="2000" b="0" strike="noStrike" spc="-1" dirty="0" err="1">
                <a:solidFill>
                  <a:srgbClr val="000000"/>
                </a:solidFill>
                <a:latin typeface="Nimbus Sans"/>
                <a:ea typeface="DejaVu Sans"/>
              </a:rPr>
              <a:t>fAсility</a:t>
            </a:r>
            <a:endParaRPr lang="ru-RU" sz="2000" b="0" strike="noStrike" spc="-1" dirty="0">
              <a:solidFill>
                <a:srgbClr val="000000"/>
              </a:solidFill>
              <a:latin typeface="Nimbus Sans"/>
            </a:endParaRPr>
          </a:p>
          <a:p>
            <a:pPr>
              <a:lnSpc>
                <a:spcPct val="100000"/>
              </a:lnSpc>
            </a:pPr>
            <a:endParaRPr lang="ru-RU" sz="2000" b="0" strike="noStrike" spc="-1" dirty="0">
              <a:solidFill>
                <a:srgbClr val="000000"/>
              </a:solidFill>
              <a:latin typeface="Nimbus Sans"/>
            </a:endParaRPr>
          </a:p>
          <a:p>
            <a:pPr>
              <a:lnSpc>
                <a:spcPct val="100000"/>
              </a:lnSpc>
            </a:pPr>
            <a:endParaRPr lang="ru-RU" sz="2000" b="0" strike="noStrike" spc="-1" dirty="0">
              <a:solidFill>
                <a:srgbClr val="000000"/>
              </a:solidFill>
              <a:latin typeface="Nimbus Sans"/>
            </a:endParaRPr>
          </a:p>
          <a:p>
            <a:pPr>
              <a:lnSpc>
                <a:spcPct val="100000"/>
              </a:lnSpc>
            </a:pPr>
            <a:r>
              <a:rPr lang="ru-RU" sz="2000" b="0" strike="noStrike" spc="-1" dirty="0">
                <a:solidFill>
                  <a:srgbClr val="000000"/>
                </a:solidFill>
                <a:latin typeface="Nimbus Sans"/>
                <a:ea typeface="DejaVu Sans"/>
              </a:rPr>
              <a:t>NICA </a:t>
            </a:r>
            <a:r>
              <a:rPr lang="ru-RU" sz="2000" b="0" strike="noStrike" spc="-1" dirty="0" err="1">
                <a:solidFill>
                  <a:srgbClr val="000000"/>
                </a:solidFill>
                <a:latin typeface="Nimbus Sans"/>
                <a:ea typeface="DejaVu Sans"/>
              </a:rPr>
              <a:t>Collider</a:t>
            </a:r>
            <a:r>
              <a:rPr lang="ru-RU" sz="2000" b="0" strike="noStrike" spc="-1" dirty="0">
                <a:solidFill>
                  <a:srgbClr val="000000"/>
                </a:solidFill>
                <a:latin typeface="Nimbus Sans"/>
                <a:ea typeface="DejaVu Sans"/>
              </a:rPr>
              <a:t> </a:t>
            </a:r>
            <a:r>
              <a:rPr lang="ru-RU" sz="2000" b="0" strike="noStrike" spc="-1" dirty="0" err="1">
                <a:solidFill>
                  <a:srgbClr val="000000"/>
                </a:solidFill>
                <a:latin typeface="Nimbus Sans"/>
                <a:ea typeface="DejaVu Sans"/>
              </a:rPr>
              <a:t>parameters</a:t>
            </a:r>
            <a:r>
              <a:rPr lang="ru-RU" sz="2000" b="0" strike="noStrike" spc="-1" dirty="0">
                <a:solidFill>
                  <a:srgbClr val="000000"/>
                </a:solidFill>
                <a:latin typeface="Nimbus Sans"/>
                <a:ea typeface="DejaVu Sans"/>
              </a:rPr>
              <a:t>: </a:t>
            </a:r>
            <a:endParaRPr lang="ru-RU" sz="2000" b="0" strike="noStrike" spc="-1" dirty="0">
              <a:solidFill>
                <a:srgbClr val="000000"/>
              </a:solidFill>
              <a:latin typeface="Nimbus Sans"/>
            </a:endParaRPr>
          </a:p>
          <a:p>
            <a:pPr marL="342900" indent="-342900">
              <a:lnSpc>
                <a:spcPct val="100000"/>
              </a:lnSpc>
              <a:buFont typeface="Arial" panose="020B0604020202020204" pitchFamily="34" charset="0"/>
              <a:buChar char="•"/>
            </a:pPr>
            <a:r>
              <a:rPr lang="en-US" sz="2000" b="1" strike="noStrike" spc="-1" dirty="0">
                <a:solidFill>
                  <a:srgbClr val="000000"/>
                </a:solidFill>
                <a:latin typeface="Symbol"/>
                <a:ea typeface="MS PGothic"/>
              </a:rPr>
              <a:t></a:t>
            </a:r>
            <a:r>
              <a:rPr lang="ru-RU" sz="2000" b="0" strike="noStrike" spc="-1" dirty="0" err="1">
                <a:solidFill>
                  <a:srgbClr val="000000"/>
                </a:solidFill>
                <a:latin typeface="Nimbus Sans"/>
                <a:ea typeface="Nimbus Sans"/>
              </a:rPr>
              <a:t>s</a:t>
            </a:r>
            <a:r>
              <a:rPr lang="ru-RU" sz="2000" b="0" strike="noStrike" spc="-1" baseline="-8000" dirty="0" err="1">
                <a:solidFill>
                  <a:srgbClr val="000000"/>
                </a:solidFill>
                <a:latin typeface="Nimbus Sans"/>
                <a:ea typeface="Nimbus Sans"/>
              </a:rPr>
              <a:t>NN</a:t>
            </a:r>
            <a:r>
              <a:rPr lang="ru-RU" sz="2000" b="0" strike="noStrike" spc="-1" dirty="0">
                <a:solidFill>
                  <a:srgbClr val="000000"/>
                </a:solidFill>
                <a:latin typeface="Nimbus Sans"/>
                <a:ea typeface="Nimbus Sans"/>
              </a:rPr>
              <a:t> = 4-11 </a:t>
            </a:r>
            <a:r>
              <a:rPr lang="ru-RU" sz="2000" b="0" strike="noStrike" spc="-1" dirty="0" err="1">
                <a:solidFill>
                  <a:srgbClr val="000000"/>
                </a:solidFill>
                <a:latin typeface="Nimbus Sans"/>
                <a:ea typeface="Nimbus Sans"/>
              </a:rPr>
              <a:t>GeV</a:t>
            </a:r>
            <a:r>
              <a:rPr lang="ru-RU" sz="2000" b="0" strike="noStrike" spc="-1" dirty="0">
                <a:solidFill>
                  <a:srgbClr val="000000"/>
                </a:solidFill>
                <a:latin typeface="Nimbus Sans"/>
                <a:ea typeface="Nimbus Sans"/>
              </a:rPr>
              <a:t>/n </a:t>
            </a:r>
            <a:r>
              <a:rPr lang="ru-RU" sz="2000" b="0" strike="noStrike" spc="-1" dirty="0" err="1">
                <a:solidFill>
                  <a:srgbClr val="000000"/>
                </a:solidFill>
                <a:latin typeface="Nimbus Sans"/>
                <a:ea typeface="Nimbus Sans"/>
              </a:rPr>
              <a:t>heavy</a:t>
            </a:r>
            <a:r>
              <a:rPr lang="ru-RU" sz="2000" b="0" strike="noStrike" spc="-1" dirty="0">
                <a:solidFill>
                  <a:srgbClr val="000000"/>
                </a:solidFill>
                <a:latin typeface="Nimbus Sans"/>
                <a:ea typeface="Nimbus Sans"/>
              </a:rPr>
              <a:t> </a:t>
            </a:r>
            <a:r>
              <a:rPr lang="ru-RU" sz="2000" b="0" strike="noStrike" spc="-1" dirty="0" err="1">
                <a:solidFill>
                  <a:srgbClr val="000000"/>
                </a:solidFill>
                <a:latin typeface="Nimbus Sans"/>
                <a:ea typeface="Nimbus Sans"/>
              </a:rPr>
              <a:t>ion</a:t>
            </a:r>
            <a:r>
              <a:rPr lang="ru-RU" sz="2000" b="0" strike="noStrike" spc="-1" dirty="0">
                <a:solidFill>
                  <a:srgbClr val="000000"/>
                </a:solidFill>
                <a:latin typeface="Nimbus Sans"/>
                <a:ea typeface="Nimbus Sans"/>
              </a:rPr>
              <a:t> </a:t>
            </a:r>
            <a:r>
              <a:rPr lang="ru-RU" sz="2000" b="0" strike="noStrike" spc="-1" dirty="0" err="1">
                <a:solidFill>
                  <a:srgbClr val="000000"/>
                </a:solidFill>
                <a:latin typeface="Nimbus Sans"/>
                <a:ea typeface="Nimbus Sans"/>
              </a:rPr>
              <a:t>beams</a:t>
            </a:r>
            <a:r>
              <a:rPr lang="ru-RU" sz="2000" b="0" strike="noStrike" spc="-1" dirty="0">
                <a:solidFill>
                  <a:srgbClr val="000000"/>
                </a:solidFill>
                <a:latin typeface="Nimbus Sans"/>
                <a:ea typeface="Nimbus Sans"/>
              </a:rPr>
              <a:t> </a:t>
            </a:r>
          </a:p>
          <a:p>
            <a:pPr marL="342900" indent="-342900">
              <a:lnSpc>
                <a:spcPct val="100000"/>
              </a:lnSpc>
              <a:buFont typeface="Arial" panose="020B0604020202020204" pitchFamily="34" charset="0"/>
              <a:buChar char="•"/>
            </a:pPr>
            <a:r>
              <a:rPr lang="ru-RU" sz="2000" b="0" strike="noStrike" spc="-1" dirty="0">
                <a:solidFill>
                  <a:srgbClr val="000000"/>
                </a:solidFill>
                <a:latin typeface="Nimbus Sans"/>
                <a:ea typeface="Nimbus Sans"/>
              </a:rPr>
              <a:t> </a:t>
            </a:r>
            <a:r>
              <a:rPr lang="ru-RU" sz="2000" b="0" strike="noStrike" spc="-1" dirty="0" err="1">
                <a:solidFill>
                  <a:srgbClr val="000000"/>
                </a:solidFill>
                <a:latin typeface="Nimbus Sans"/>
                <a:ea typeface="Nimbus Sans"/>
              </a:rPr>
              <a:t>luminosity</a:t>
            </a:r>
            <a:r>
              <a:rPr lang="ru-RU" sz="2000" b="0" strike="noStrike" spc="-1" dirty="0">
                <a:solidFill>
                  <a:srgbClr val="000000"/>
                </a:solidFill>
                <a:latin typeface="Nimbus Sans"/>
                <a:ea typeface="Nimbus Sans"/>
              </a:rPr>
              <a:t> L~10</a:t>
            </a:r>
            <a:r>
              <a:rPr lang="ru-RU" sz="2000" b="0" strike="noStrike" spc="-1" baseline="33000" dirty="0">
                <a:solidFill>
                  <a:srgbClr val="000000"/>
                </a:solidFill>
                <a:latin typeface="Nimbus Sans"/>
                <a:ea typeface="Nimbus Sans"/>
              </a:rPr>
              <a:t>27</a:t>
            </a:r>
            <a:r>
              <a:rPr lang="ru-RU" sz="2000" b="0" strike="noStrike" spc="-1" dirty="0">
                <a:solidFill>
                  <a:srgbClr val="000000"/>
                </a:solidFill>
                <a:latin typeface="Nimbus Sans"/>
                <a:ea typeface="Nimbus Sans"/>
              </a:rPr>
              <a:t> cm</a:t>
            </a:r>
            <a:r>
              <a:rPr lang="ru-RU" sz="2000" b="0" strike="noStrike" spc="-1" baseline="33000" dirty="0">
                <a:solidFill>
                  <a:srgbClr val="000000"/>
                </a:solidFill>
                <a:latin typeface="Nimbus Sans"/>
                <a:ea typeface="Nimbus Sans"/>
              </a:rPr>
              <a:t>-2</a:t>
            </a:r>
            <a:r>
              <a:rPr lang="ru-RU" sz="2000" b="0" strike="noStrike" spc="-1" dirty="0">
                <a:solidFill>
                  <a:srgbClr val="000000"/>
                </a:solidFill>
                <a:latin typeface="Nimbus Sans"/>
                <a:ea typeface="Nimbus Sans"/>
              </a:rPr>
              <a:t> c</a:t>
            </a:r>
            <a:r>
              <a:rPr lang="ru-RU" sz="2000" b="0" strike="noStrike" spc="-1" baseline="33000" dirty="0">
                <a:solidFill>
                  <a:srgbClr val="000000"/>
                </a:solidFill>
                <a:latin typeface="Nimbus Sans"/>
                <a:ea typeface="Nimbus Sans"/>
              </a:rPr>
              <a:t>-1</a:t>
            </a:r>
            <a:r>
              <a:rPr lang="ru-RU" sz="2000" b="0" strike="noStrike" spc="-1" dirty="0">
                <a:solidFill>
                  <a:srgbClr val="000000"/>
                </a:solidFill>
                <a:latin typeface="Nimbus Sans"/>
                <a:ea typeface="Nimbus Sans"/>
              </a:rPr>
              <a:t> (Au)</a:t>
            </a:r>
          </a:p>
        </p:txBody>
      </p:sp>
      <p:pic>
        <p:nvPicPr>
          <p:cNvPr id="254" name="Picture 5"/>
          <p:cNvPicPr/>
          <p:nvPr/>
        </p:nvPicPr>
        <p:blipFill>
          <a:blip r:embed="rId3"/>
          <a:stretch/>
        </p:blipFill>
        <p:spPr>
          <a:xfrm>
            <a:off x="3780000" y="1217880"/>
            <a:ext cx="8278920" cy="4649040"/>
          </a:xfrm>
          <a:prstGeom prst="rect">
            <a:avLst/>
          </a:prstGeom>
          <a:ln w="0">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Nuclotron and Booster </a:t>
            </a:r>
            <a:br>
              <a:rPr sz="4000"/>
            </a:br>
            <a:r>
              <a:rPr lang="ru-RU" sz="4000" b="0" strike="noStrike" spc="-1">
                <a:solidFill>
                  <a:srgbClr val="000000"/>
                </a:solidFill>
                <a:latin typeface="Nimbus Sans"/>
              </a:rPr>
              <a:t>accelerators</a:t>
            </a:r>
          </a:p>
        </p:txBody>
      </p:sp>
      <p:sp>
        <p:nvSpPr>
          <p:cNvPr id="256" name="Picture 1"/>
          <p:cNvSpPr/>
          <p:nvPr/>
        </p:nvSpPr>
        <p:spPr>
          <a:xfrm>
            <a:off x="0" y="738720"/>
            <a:ext cx="9141840" cy="514152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en-US" sz="1800" b="0" strike="noStrike" spc="-1">
              <a:solidFill>
                <a:srgbClr val="000000"/>
              </a:solidFill>
              <a:latin typeface="Arial"/>
              <a:ea typeface="DejaVu Sans"/>
            </a:endParaRPr>
          </a:p>
        </p:txBody>
      </p:sp>
      <p:pic>
        <p:nvPicPr>
          <p:cNvPr id="257" name="Picture 4" descr="NICA_scheme_v_2.1.png"/>
          <p:cNvPicPr/>
          <p:nvPr/>
        </p:nvPicPr>
        <p:blipFill>
          <a:blip r:embed="rId3"/>
          <a:stretch/>
        </p:blipFill>
        <p:spPr>
          <a:xfrm>
            <a:off x="1524240" y="1423800"/>
            <a:ext cx="9142560" cy="5139720"/>
          </a:xfrm>
          <a:prstGeom prst="rect">
            <a:avLst/>
          </a:prstGeom>
          <a:ln w="0">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Diagnostic systems</a:t>
            </a:r>
          </a:p>
        </p:txBody>
      </p:sp>
      <p:sp>
        <p:nvSpPr>
          <p:cNvPr id="259" name="PlaceHolder 2"/>
          <p:cNvSpPr>
            <a:spLocks noGrp="1"/>
          </p:cNvSpPr>
          <p:nvPr>
            <p:ph/>
          </p:nvPr>
        </p:nvSpPr>
        <p:spPr>
          <a:xfrm>
            <a:off x="0" y="1620000"/>
            <a:ext cx="4138200" cy="4878000"/>
          </a:xfrm>
          <a:prstGeom prst="rect">
            <a:avLst/>
          </a:prstGeom>
          <a:noFill/>
          <a:ln w="0">
            <a:noFill/>
          </a:ln>
        </p:spPr>
        <p:txBody>
          <a:bodyPr lIns="0" tIns="0" rIns="0" bIns="0" anchor="t">
            <a:normAutofit/>
          </a:bodyPr>
          <a:lstStyle/>
          <a:p>
            <a:pPr marL="432000" indent="-324000">
              <a:lnSpc>
                <a:spcPct val="100000"/>
              </a:lnSpc>
              <a:spcBef>
                <a:spcPts val="1417"/>
              </a:spcBef>
              <a:buClr>
                <a:srgbClr val="000000"/>
              </a:buClr>
              <a:buSzPct val="45000"/>
              <a:buFont typeface="Wingdings" charset="2"/>
              <a:buChar char=""/>
            </a:pPr>
            <a:r>
              <a:rPr lang="ru-RU" sz="2000" b="0" strike="noStrike" spc="-1">
                <a:solidFill>
                  <a:srgbClr val="000000"/>
                </a:solidFill>
                <a:latin typeface="Nimbus Sans"/>
              </a:rPr>
              <a:t>Nuclotron:</a:t>
            </a:r>
            <a:br>
              <a:rPr sz="2000"/>
            </a:br>
            <a:r>
              <a:rPr lang="ru-RU" sz="2000" b="0" strike="noStrike" spc="-1">
                <a:solidFill>
                  <a:srgbClr val="000000"/>
                </a:solidFill>
                <a:latin typeface="Nimbus Sans"/>
              </a:rPr>
              <a:t>Superconducting</a:t>
            </a:r>
            <a:br>
              <a:rPr sz="2000"/>
            </a:br>
            <a:r>
              <a:rPr lang="ru-RU" sz="2000" b="0" strike="noStrike" spc="-1">
                <a:solidFill>
                  <a:srgbClr val="000000"/>
                </a:solidFill>
                <a:latin typeface="Nimbus Sans"/>
              </a:rPr>
              <a:t>synchrotron</a:t>
            </a:r>
            <a:br>
              <a:rPr sz="2000"/>
            </a:br>
            <a:r>
              <a:rPr lang="ru-RU" sz="2000" b="0" strike="noStrike" spc="-1">
                <a:solidFill>
                  <a:srgbClr val="000000"/>
                </a:solidFill>
                <a:latin typeface="Nimbus Sans"/>
              </a:rPr>
              <a:t>Kinetic energy — 4 GeV/n </a:t>
            </a:r>
            <a:br>
              <a:rPr sz="2000"/>
            </a:br>
            <a:r>
              <a:rPr lang="ru-RU" sz="2000" b="0" strike="noStrike" spc="-1">
                <a:solidFill>
                  <a:srgbClr val="000000"/>
                </a:solidFill>
                <a:latin typeface="Nimbus Sans"/>
              </a:rPr>
              <a:t>Perimeter — 251 m</a:t>
            </a:r>
            <a:br>
              <a:rPr sz="2000"/>
            </a:br>
            <a:r>
              <a:rPr lang="ru-RU" sz="2000" b="0" strike="noStrike" spc="-1">
                <a:solidFill>
                  <a:srgbClr val="000000"/>
                </a:solidFill>
                <a:latin typeface="Nimbus Sans"/>
              </a:rPr>
              <a:t>Intensity — 1.5*10</a:t>
            </a:r>
            <a:r>
              <a:rPr lang="ru-RU" sz="2000" b="0" strike="noStrike" spc="-1" baseline="33000">
                <a:solidFill>
                  <a:srgbClr val="000000"/>
                </a:solidFill>
                <a:latin typeface="Nimbus Sans"/>
              </a:rPr>
              <a:t>9</a:t>
            </a:r>
            <a:br>
              <a:rPr sz="2000"/>
            </a:br>
            <a:r>
              <a:rPr lang="ru-RU" sz="2000" b="0" strike="noStrike" spc="-1">
                <a:solidFill>
                  <a:srgbClr val="000000"/>
                </a:solidFill>
                <a:latin typeface="Nimbus Sans"/>
              </a:rPr>
              <a:t> </a:t>
            </a:r>
          </a:p>
          <a:p>
            <a:pPr marL="432000" indent="-324000">
              <a:lnSpc>
                <a:spcPct val="100000"/>
              </a:lnSpc>
              <a:spcBef>
                <a:spcPts val="1417"/>
              </a:spcBef>
              <a:buClr>
                <a:srgbClr val="000000"/>
              </a:buClr>
              <a:buSzPct val="45000"/>
              <a:buFont typeface="Wingdings" charset="2"/>
              <a:buChar char=""/>
            </a:pPr>
            <a:r>
              <a:rPr lang="ru-RU" sz="2000" b="0" strike="noStrike" spc="-1">
                <a:solidFill>
                  <a:srgbClr val="000000"/>
                </a:solidFill>
                <a:latin typeface="Nimbus Sans"/>
                <a:ea typeface="Nimbus Sans"/>
              </a:rPr>
              <a:t>Booster:</a:t>
            </a:r>
            <a:br>
              <a:rPr sz="2000"/>
            </a:br>
            <a:r>
              <a:rPr lang="ru-RU" sz="2000" b="0" strike="noStrike" spc="-1">
                <a:solidFill>
                  <a:srgbClr val="000000"/>
                </a:solidFill>
                <a:latin typeface="Nimbus Sans"/>
                <a:ea typeface="Nimbus Sans"/>
              </a:rPr>
              <a:t>Synchrotron</a:t>
            </a:r>
            <a:br>
              <a:rPr sz="2000"/>
            </a:br>
            <a:r>
              <a:rPr lang="ru-RU" sz="2000" b="0" strike="noStrike" spc="-1">
                <a:solidFill>
                  <a:srgbClr val="000000"/>
                </a:solidFill>
                <a:latin typeface="Nimbus Sans"/>
                <a:ea typeface="Nimbus Sans"/>
              </a:rPr>
              <a:t>Kinetic energy - 578 MeV/n </a:t>
            </a:r>
            <a:br>
              <a:rPr sz="2000"/>
            </a:br>
            <a:r>
              <a:rPr lang="ru-RU" sz="2000" b="0" strike="noStrike" spc="-1">
                <a:solidFill>
                  <a:srgbClr val="000000"/>
                </a:solidFill>
                <a:latin typeface="Nimbus Sans"/>
                <a:ea typeface="Nimbus Sans"/>
              </a:rPr>
              <a:t>Perimeter — 211 m</a:t>
            </a:r>
            <a:br>
              <a:rPr sz="2000"/>
            </a:br>
            <a:r>
              <a:rPr lang="ru-RU" sz="2000" b="0" strike="noStrike" spc="-1">
                <a:solidFill>
                  <a:srgbClr val="000000"/>
                </a:solidFill>
                <a:latin typeface="Nimbus Sans"/>
                <a:ea typeface="Nimbus Sans"/>
              </a:rPr>
              <a:t>Intensity — 2*10</a:t>
            </a:r>
            <a:r>
              <a:rPr lang="ru-RU" sz="2000" b="0" strike="noStrike" spc="-1" baseline="33000">
                <a:solidFill>
                  <a:srgbClr val="000000"/>
                </a:solidFill>
                <a:latin typeface="Nimbus Sans"/>
                <a:ea typeface="Nimbus Sans"/>
              </a:rPr>
              <a:t>9</a:t>
            </a:r>
            <a:endParaRPr lang="ru-RU" sz="2000" b="0" strike="noStrike" spc="-1">
              <a:solidFill>
                <a:srgbClr val="000000"/>
              </a:solidFill>
              <a:latin typeface="Nimbus Sans"/>
            </a:endParaRPr>
          </a:p>
        </p:txBody>
      </p:sp>
      <p:pic>
        <p:nvPicPr>
          <p:cNvPr id="260" name="Рисунок 3"/>
          <p:cNvPicPr/>
          <p:nvPr/>
        </p:nvPicPr>
        <p:blipFill>
          <a:blip r:embed="rId3"/>
          <a:stretch/>
        </p:blipFill>
        <p:spPr>
          <a:xfrm>
            <a:off x="3953520" y="1440000"/>
            <a:ext cx="8105400" cy="5136480"/>
          </a:xfrm>
          <a:prstGeom prst="rect">
            <a:avLst/>
          </a:prstGeom>
          <a:ln w="0">
            <a:noFill/>
          </a:ln>
        </p:spPr>
      </p:pic>
      <p:sp>
        <p:nvSpPr>
          <p:cNvPr id="261" name="Прямоугольная выноска 6"/>
          <p:cNvSpPr/>
          <p:nvPr/>
        </p:nvSpPr>
        <p:spPr>
          <a:xfrm>
            <a:off x="7522560" y="5333760"/>
            <a:ext cx="1295640" cy="784440"/>
          </a:xfrm>
          <a:prstGeom prst="wedgeRectCallout">
            <a:avLst>
              <a:gd name="adj1" fmla="val -41507"/>
              <a:gd name="adj2" fmla="val -102267"/>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1" strike="noStrike" spc="-1">
                <a:solidFill>
                  <a:schemeClr val="dk1"/>
                </a:solidFill>
                <a:latin typeface="Calibri"/>
                <a:ea typeface="DejaVu Sans"/>
              </a:rPr>
              <a:t>MCP-based profilometer in Nuclotron</a:t>
            </a:r>
            <a:endParaRPr lang="ru-RU" sz="1200" b="0" strike="noStrike" spc="-1">
              <a:solidFill>
                <a:srgbClr val="000000"/>
              </a:solidFill>
              <a:latin typeface="Nimbus Sans"/>
            </a:endParaRPr>
          </a:p>
        </p:txBody>
      </p:sp>
      <p:sp>
        <p:nvSpPr>
          <p:cNvPr id="262" name="Прямоугольная выноска 8"/>
          <p:cNvSpPr/>
          <p:nvPr/>
        </p:nvSpPr>
        <p:spPr>
          <a:xfrm>
            <a:off x="9614520" y="2943000"/>
            <a:ext cx="1183680" cy="655200"/>
          </a:xfrm>
          <a:prstGeom prst="wedgeRectCallout">
            <a:avLst>
              <a:gd name="adj1" fmla="val -77976"/>
              <a:gd name="adj2" fmla="val -70888"/>
            </a:avLst>
          </a:prstGeom>
          <a:gradFill rotWithShape="0">
            <a:gsLst>
              <a:gs pos="0">
                <a:srgbClr val="FFC1BE"/>
              </a:gs>
              <a:gs pos="100000">
                <a:srgbClr val="FFE5E5"/>
              </a:gs>
            </a:gsLst>
            <a:lin ang="16200000"/>
          </a:gradFill>
          <a:ln w="6480">
            <a:solidFill>
              <a:srgbClr val="BE4B48"/>
            </a:solidFill>
            <a:round/>
          </a:ln>
          <a:effectLst>
            <a:outerShdw blurRad="39960" dist="20160" dir="5400000" rotWithShape="0">
              <a:srgbClr val="000000">
                <a:alpha val="38000"/>
              </a:srgbClr>
            </a:outerShd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1" strike="noStrike" spc="-1">
                <a:solidFill>
                  <a:schemeClr val="dk1"/>
                </a:solidFill>
                <a:latin typeface="Calibri"/>
                <a:ea typeface="DejaVu Sans"/>
              </a:rPr>
              <a:t>MCP-based profilometer in Booster</a:t>
            </a:r>
            <a:endParaRPr lang="ru-RU" sz="1200" b="0" strike="noStrike" spc="-1">
              <a:solidFill>
                <a:srgbClr val="000000"/>
              </a:solidFill>
              <a:latin typeface="Nimbus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Location of the diagnostic</a:t>
            </a:r>
            <a:br>
              <a:rPr sz="4000"/>
            </a:br>
            <a:r>
              <a:rPr lang="ru-RU" sz="4000" b="0" strike="noStrike" spc="-1">
                <a:solidFill>
                  <a:srgbClr val="000000"/>
                </a:solidFill>
                <a:latin typeface="Nimbus Sans"/>
              </a:rPr>
              <a:t> system in the Booster ring</a:t>
            </a:r>
          </a:p>
        </p:txBody>
      </p:sp>
      <p:sp>
        <p:nvSpPr>
          <p:cNvPr id="264" name="PlaceHolder 2"/>
          <p:cNvSpPr>
            <a:spLocks noGrp="1"/>
          </p:cNvSpPr>
          <p:nvPr>
            <p:ph/>
          </p:nvPr>
        </p:nvSpPr>
        <p:spPr>
          <a:xfrm>
            <a:off x="609480" y="1604520"/>
            <a:ext cx="10970640" cy="3975480"/>
          </a:xfrm>
          <a:prstGeom prst="rect">
            <a:avLst/>
          </a:prstGeom>
          <a:noFill/>
          <a:ln w="0">
            <a:noFill/>
          </a:ln>
        </p:spPr>
        <p:txBody>
          <a:bodyPr lIns="0" tIns="0" rIns="0" bIns="0" anchor="t">
            <a:normAutofit/>
          </a:bodyPr>
          <a:lstStyle/>
          <a:p>
            <a:pPr indent="0">
              <a:spcBef>
                <a:spcPts val="1417"/>
              </a:spcBef>
              <a:buNone/>
            </a:pPr>
            <a:endParaRPr lang="ru-RU" sz="1800" b="0" strike="noStrike" spc="-1">
              <a:solidFill>
                <a:srgbClr val="000000"/>
              </a:solidFill>
              <a:latin typeface="Nimbus Sans"/>
            </a:endParaRPr>
          </a:p>
        </p:txBody>
      </p:sp>
      <p:pic>
        <p:nvPicPr>
          <p:cNvPr id="265" name="Объект 5"/>
          <p:cNvPicPr/>
          <p:nvPr/>
        </p:nvPicPr>
        <p:blipFill>
          <a:blip r:embed="rId3"/>
          <a:stretch/>
        </p:blipFill>
        <p:spPr>
          <a:xfrm>
            <a:off x="838440" y="1816920"/>
            <a:ext cx="5804640" cy="4352760"/>
          </a:xfrm>
          <a:prstGeom prst="rect">
            <a:avLst/>
          </a:prstGeom>
          <a:ln w="0">
            <a:noFill/>
          </a:ln>
        </p:spPr>
      </p:pic>
      <p:pic>
        <p:nvPicPr>
          <p:cNvPr id="266" name="Объект 10"/>
          <p:cNvPicPr/>
          <p:nvPr/>
        </p:nvPicPr>
        <p:blipFill>
          <a:blip r:embed="rId4"/>
          <a:stretch/>
        </p:blipFill>
        <p:spPr>
          <a:xfrm>
            <a:off x="7133400" y="1825560"/>
            <a:ext cx="3257280" cy="4348440"/>
          </a:xfrm>
          <a:prstGeom prst="rect">
            <a:avLst/>
          </a:prstGeom>
          <a:ln w="0">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Location of the diagnostic</a:t>
            </a:r>
            <a:br>
              <a:rPr sz="4000"/>
            </a:br>
            <a:r>
              <a:rPr lang="ru-RU" sz="4000" b="0" strike="noStrike" spc="-1">
                <a:solidFill>
                  <a:srgbClr val="000000"/>
                </a:solidFill>
                <a:latin typeface="Nimbus Sans"/>
              </a:rPr>
              <a:t> system in the Nuclotron ring</a:t>
            </a:r>
          </a:p>
        </p:txBody>
      </p:sp>
      <p:pic>
        <p:nvPicPr>
          <p:cNvPr id="268" name="Объект 1"/>
          <p:cNvPicPr/>
          <p:nvPr/>
        </p:nvPicPr>
        <p:blipFill>
          <a:blip r:embed="rId3"/>
          <a:stretch/>
        </p:blipFill>
        <p:spPr>
          <a:xfrm>
            <a:off x="838440" y="1825560"/>
            <a:ext cx="5798880" cy="4348440"/>
          </a:xfrm>
          <a:prstGeom prst="rect">
            <a:avLst/>
          </a:prstGeom>
          <a:ln w="0">
            <a:noFill/>
          </a:ln>
        </p:spPr>
      </p:pic>
      <p:pic>
        <p:nvPicPr>
          <p:cNvPr id="269" name="Объект 7"/>
          <p:cNvPicPr/>
          <p:nvPr/>
        </p:nvPicPr>
        <p:blipFill>
          <a:blip r:embed="rId4"/>
          <a:stretch/>
        </p:blipFill>
        <p:spPr>
          <a:xfrm>
            <a:off x="7130880" y="1825560"/>
            <a:ext cx="3261240" cy="4348440"/>
          </a:xfrm>
          <a:prstGeom prst="rect">
            <a:avLst/>
          </a:prstGeom>
          <a:ln w="0">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PlaceHolder 1"/>
          <p:cNvSpPr>
            <a:spLocks noGrp="1"/>
          </p:cNvSpPr>
          <p:nvPr>
            <p:ph type="title"/>
          </p:nvPr>
        </p:nvSpPr>
        <p:spPr>
          <a:xfrm>
            <a:off x="609480" y="273600"/>
            <a:ext cx="10970640" cy="1143000"/>
          </a:xfrm>
          <a:prstGeom prst="rect">
            <a:avLst/>
          </a:prstGeom>
          <a:noFill/>
          <a:ln w="0">
            <a:noFill/>
          </a:ln>
        </p:spPr>
        <p:txBody>
          <a:bodyPr lIns="0" tIns="0" rIns="0" bIns="0" anchor="ctr">
            <a:noAutofit/>
          </a:bodyPr>
          <a:lstStyle/>
          <a:p>
            <a:pPr indent="0" algn="ctr">
              <a:lnSpc>
                <a:spcPct val="100000"/>
              </a:lnSpc>
              <a:buNone/>
              <a:tabLst>
                <a:tab pos="0" algn="l"/>
              </a:tabLst>
            </a:pPr>
            <a:r>
              <a:rPr lang="ru-RU" sz="4000" b="0" strike="noStrike" spc="-1">
                <a:solidFill>
                  <a:srgbClr val="000000"/>
                </a:solidFill>
                <a:latin typeface="Nimbus Sans"/>
              </a:rPr>
              <a:t>MCP-based profilometer</a:t>
            </a:r>
          </a:p>
        </p:txBody>
      </p:sp>
      <p:sp>
        <p:nvSpPr>
          <p:cNvPr id="271" name="PlaceHolder 2"/>
          <p:cNvSpPr>
            <a:spLocks noGrp="1"/>
          </p:cNvSpPr>
          <p:nvPr>
            <p:ph/>
          </p:nvPr>
        </p:nvSpPr>
        <p:spPr>
          <a:xfrm>
            <a:off x="609480" y="1604520"/>
            <a:ext cx="3709440" cy="3975480"/>
          </a:xfrm>
          <a:prstGeom prst="rect">
            <a:avLst/>
          </a:prstGeom>
          <a:noFill/>
          <a:ln w="0">
            <a:noFill/>
          </a:ln>
        </p:spPr>
        <p:txBody>
          <a:bodyPr lIns="0" tIns="0" rIns="0" bIns="0" anchor="t">
            <a:normAutofit fontScale="91000" lnSpcReduction="10000"/>
          </a:bodyPr>
          <a:lstStyle/>
          <a:p>
            <a:pPr marL="393120" indent="-294840">
              <a:lnSpc>
                <a:spcPct val="100000"/>
              </a:lnSpc>
              <a:spcBef>
                <a:spcPts val="1417"/>
              </a:spcBef>
              <a:buClr>
                <a:srgbClr val="000000"/>
              </a:buClr>
              <a:buSzPct val="45000"/>
              <a:buFont typeface="Wingdings" charset="2"/>
              <a:buChar char=""/>
            </a:pPr>
            <a:r>
              <a:rPr lang="ru-RU" sz="1800" b="0" strike="noStrike" spc="-1" dirty="0" err="1">
                <a:solidFill>
                  <a:srgbClr val="000000"/>
                </a:solidFill>
                <a:latin typeface="Nimbus Sans"/>
              </a:rPr>
              <a:t>Booster</a:t>
            </a:r>
            <a:r>
              <a:rPr lang="ru-RU" sz="1800" b="0" strike="noStrike" spc="-1" dirty="0">
                <a:solidFill>
                  <a:srgbClr val="000000"/>
                </a:solidFill>
                <a:latin typeface="Nimbus Sans"/>
              </a:rPr>
              <a:t>:</a:t>
            </a:r>
          </a:p>
          <a:p>
            <a:pPr indent="0">
              <a:lnSpc>
                <a:spcPct val="100000"/>
              </a:lnSpc>
              <a:spcBef>
                <a:spcPts val="1417"/>
              </a:spcBef>
              <a:buNone/>
              <a:tabLst>
                <a:tab pos="0" algn="l"/>
              </a:tabLst>
            </a:pPr>
            <a:r>
              <a:rPr lang="ru-RU" sz="1800" b="0" strike="noStrike" spc="-1" dirty="0" err="1">
                <a:solidFill>
                  <a:srgbClr val="000000"/>
                </a:solidFill>
                <a:latin typeface="Nimbus Sans"/>
              </a:rPr>
              <a:t>Sensitive</a:t>
            </a:r>
            <a:r>
              <a:rPr lang="ru-RU" sz="1800" b="0" strike="noStrike" spc="-1" dirty="0">
                <a:solidFill>
                  <a:srgbClr val="000000"/>
                </a:solidFill>
                <a:latin typeface="Nimbus Sans"/>
              </a:rPr>
              <a:t> </a:t>
            </a:r>
            <a:r>
              <a:rPr lang="ru-RU" sz="1800" b="0" strike="noStrike" spc="-1" dirty="0" err="1">
                <a:solidFill>
                  <a:srgbClr val="000000"/>
                </a:solidFill>
                <a:latin typeface="Nimbus Sans"/>
              </a:rPr>
              <a:t>area</a:t>
            </a:r>
            <a:r>
              <a:rPr lang="ru-RU" sz="1800" b="0" strike="noStrike" spc="-1" dirty="0">
                <a:solidFill>
                  <a:srgbClr val="000000"/>
                </a:solidFill>
                <a:latin typeface="Nimbus Sans"/>
              </a:rPr>
              <a:t>: 60x40 </a:t>
            </a:r>
            <a:r>
              <a:rPr lang="ru-RU" sz="1800" b="0" strike="noStrike" spc="-1" dirty="0" err="1">
                <a:solidFill>
                  <a:srgbClr val="000000"/>
                </a:solidFill>
                <a:latin typeface="Nimbus Sans"/>
              </a:rPr>
              <a:t>mm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a:solidFill>
                  <a:srgbClr val="000000"/>
                </a:solidFill>
                <a:latin typeface="Nimbus Sans"/>
              </a:rPr>
              <a:t>Channel </a:t>
            </a:r>
            <a:r>
              <a:rPr lang="ru-RU" sz="1800" b="0" strike="noStrike" spc="-1" dirty="0" err="1">
                <a:solidFill>
                  <a:srgbClr val="000000"/>
                </a:solidFill>
                <a:latin typeface="Nimbus Sans"/>
              </a:rPr>
              <a:t>diameter</a:t>
            </a:r>
            <a:r>
              <a:rPr lang="ru-RU" sz="1800" b="0" strike="noStrike" spc="-1" dirty="0">
                <a:solidFill>
                  <a:srgbClr val="000000"/>
                </a:solidFill>
                <a:latin typeface="Nimbus Sans"/>
              </a:rPr>
              <a:t>: 6 </a:t>
            </a:r>
            <a:r>
              <a:rPr lang="ru-RU" sz="1800" b="0" strike="noStrike" spc="-1" dirty="0" err="1">
                <a:solidFill>
                  <a:srgbClr val="000000"/>
                </a:solidFill>
                <a:latin typeface="Nimbus Sans"/>
              </a:rPr>
              <a:t>um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err="1">
                <a:solidFill>
                  <a:srgbClr val="000000"/>
                </a:solidFill>
                <a:latin typeface="Nimbus Sans"/>
              </a:rPr>
              <a:t>Thiсkness</a:t>
            </a:r>
            <a:r>
              <a:rPr lang="ru-RU" sz="1800" b="0" strike="noStrike" spc="-1" dirty="0">
                <a:solidFill>
                  <a:srgbClr val="000000"/>
                </a:solidFill>
                <a:latin typeface="Nimbus Sans"/>
              </a:rPr>
              <a:t>: 0.8 </a:t>
            </a:r>
            <a:r>
              <a:rPr lang="ru-RU" sz="1800" b="0" strike="noStrike" spc="-1" dirty="0" err="1">
                <a:solidFill>
                  <a:srgbClr val="000000"/>
                </a:solidFill>
                <a:latin typeface="Nimbus Sans"/>
              </a:rPr>
              <a:t>mm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err="1">
                <a:solidFill>
                  <a:srgbClr val="000000"/>
                </a:solidFill>
                <a:latin typeface="Nimbus Sans"/>
              </a:rPr>
              <a:t>Amplification</a:t>
            </a:r>
            <a:r>
              <a:rPr lang="ru-RU" sz="1800" b="0" strike="noStrike" spc="-1" dirty="0">
                <a:solidFill>
                  <a:srgbClr val="000000"/>
                </a:solidFill>
                <a:latin typeface="Nimbus Sans"/>
              </a:rPr>
              <a:t>: 10</a:t>
            </a:r>
            <a:r>
              <a:rPr lang="ru-RU" sz="1800" b="0" strike="noStrike" spc="-1" baseline="33000" dirty="0">
                <a:solidFill>
                  <a:srgbClr val="000000"/>
                </a:solidFill>
                <a:latin typeface="Nimbus Sans"/>
              </a:rPr>
              <a:t>6</a:t>
            </a:r>
            <a:endParaRPr lang="ru-RU" sz="1800" b="0" strike="noStrike" spc="-1" dirty="0">
              <a:solidFill>
                <a:srgbClr val="000000"/>
              </a:solidFill>
              <a:latin typeface="Nimbus Sans"/>
            </a:endParaRPr>
          </a:p>
          <a:p>
            <a:pPr marL="393120" indent="-294840">
              <a:lnSpc>
                <a:spcPct val="100000"/>
              </a:lnSpc>
              <a:spcBef>
                <a:spcPts val="1417"/>
              </a:spcBef>
              <a:buClr>
                <a:srgbClr val="000000"/>
              </a:buClr>
              <a:buSzPct val="45000"/>
              <a:buFont typeface="Wingdings" charset="2"/>
              <a:buChar char=""/>
              <a:tabLst>
                <a:tab pos="0" algn="l"/>
              </a:tabLst>
            </a:pPr>
            <a:r>
              <a:rPr lang="ru-RU" sz="1800" b="0" strike="noStrike" spc="-1" dirty="0" err="1">
                <a:solidFill>
                  <a:srgbClr val="000000"/>
                </a:solidFill>
                <a:latin typeface="Nimbus Sans"/>
              </a:rPr>
              <a:t>Nuclotron</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err="1">
                <a:solidFill>
                  <a:srgbClr val="000000"/>
                </a:solidFill>
                <a:latin typeface="Nimbus Sans"/>
              </a:rPr>
              <a:t>Sensitive</a:t>
            </a:r>
            <a:r>
              <a:rPr lang="ru-RU" sz="1800" b="0" strike="noStrike" spc="-1" dirty="0">
                <a:solidFill>
                  <a:srgbClr val="000000"/>
                </a:solidFill>
                <a:latin typeface="Nimbus Sans"/>
              </a:rPr>
              <a:t> </a:t>
            </a:r>
            <a:r>
              <a:rPr lang="ru-RU" sz="1800" b="0" strike="noStrike" spc="-1" dirty="0" err="1">
                <a:solidFill>
                  <a:srgbClr val="000000"/>
                </a:solidFill>
                <a:latin typeface="Nimbus Sans"/>
              </a:rPr>
              <a:t>area</a:t>
            </a:r>
            <a:r>
              <a:rPr lang="ru-RU" sz="1800" b="0" strike="noStrike" spc="-1" dirty="0">
                <a:solidFill>
                  <a:srgbClr val="000000"/>
                </a:solidFill>
                <a:latin typeface="Nimbus Sans"/>
              </a:rPr>
              <a:t>: 27x54 </a:t>
            </a:r>
            <a:r>
              <a:rPr lang="ru-RU" sz="1800" b="0" strike="noStrike" spc="-1" dirty="0" err="1">
                <a:solidFill>
                  <a:srgbClr val="000000"/>
                </a:solidFill>
                <a:latin typeface="Nimbus Sans"/>
              </a:rPr>
              <a:t>mm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a:solidFill>
                  <a:srgbClr val="000000"/>
                </a:solidFill>
                <a:latin typeface="Nimbus Sans"/>
              </a:rPr>
              <a:t>Channel diameter:6 </a:t>
            </a:r>
            <a:r>
              <a:rPr lang="ru-RU" sz="1800" b="0" strike="noStrike" spc="-1" dirty="0" err="1">
                <a:solidFill>
                  <a:srgbClr val="000000"/>
                </a:solidFill>
                <a:latin typeface="Nimbus Sans"/>
              </a:rPr>
              <a:t>um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err="1">
                <a:solidFill>
                  <a:srgbClr val="000000"/>
                </a:solidFill>
                <a:latin typeface="Nimbus Sans"/>
              </a:rPr>
              <a:t>Thiсkness</a:t>
            </a:r>
            <a:r>
              <a:rPr lang="ru-RU" sz="1800" b="0" strike="noStrike" spc="-1" dirty="0">
                <a:solidFill>
                  <a:srgbClr val="000000"/>
                </a:solidFill>
                <a:latin typeface="Nimbus Sans"/>
              </a:rPr>
              <a:t>: 0.4 </a:t>
            </a:r>
            <a:r>
              <a:rPr lang="ru-RU" sz="1800" b="0" strike="noStrike" spc="-1" dirty="0" err="1">
                <a:solidFill>
                  <a:srgbClr val="000000"/>
                </a:solidFill>
                <a:latin typeface="Nimbus Sans"/>
              </a:rPr>
              <a:t>mm</a:t>
            </a:r>
            <a:endParaRPr lang="ru-RU" sz="1800" b="0" strike="noStrike" spc="-1" dirty="0">
              <a:solidFill>
                <a:srgbClr val="000000"/>
              </a:solidFill>
              <a:latin typeface="Nimbus Sans"/>
            </a:endParaRPr>
          </a:p>
          <a:p>
            <a:pPr indent="0">
              <a:lnSpc>
                <a:spcPct val="100000"/>
              </a:lnSpc>
              <a:spcBef>
                <a:spcPts val="1417"/>
              </a:spcBef>
              <a:buNone/>
              <a:tabLst>
                <a:tab pos="0" algn="l"/>
              </a:tabLst>
            </a:pPr>
            <a:r>
              <a:rPr lang="ru-RU" sz="1800" b="0" strike="noStrike" spc="-1" dirty="0" err="1">
                <a:solidFill>
                  <a:srgbClr val="000000"/>
                </a:solidFill>
                <a:latin typeface="Nimbus Sans"/>
              </a:rPr>
              <a:t>Amplification</a:t>
            </a:r>
            <a:r>
              <a:rPr lang="ru-RU" sz="1800" b="0" strike="noStrike" spc="-1" dirty="0">
                <a:solidFill>
                  <a:srgbClr val="000000"/>
                </a:solidFill>
                <a:latin typeface="Nimbus Sans"/>
              </a:rPr>
              <a:t>: 10</a:t>
            </a:r>
            <a:r>
              <a:rPr lang="ru-RU" sz="1800" b="0" strike="noStrike" spc="-1" baseline="33000" dirty="0">
                <a:solidFill>
                  <a:srgbClr val="000000"/>
                </a:solidFill>
                <a:latin typeface="Nimbus Sans"/>
              </a:rPr>
              <a:t>6</a:t>
            </a:r>
            <a:endParaRPr lang="ru-RU" sz="1800" b="0" strike="noStrike" spc="-1" dirty="0">
              <a:solidFill>
                <a:srgbClr val="000000"/>
              </a:solidFill>
              <a:latin typeface="Nimbus Sans"/>
            </a:endParaRPr>
          </a:p>
        </p:txBody>
      </p:sp>
      <p:pic>
        <p:nvPicPr>
          <p:cNvPr id="272" name="Picture 3" descr="F:\ФЛЭШКА 32 БЕЛАЯ 2020\фото 2020 Работа\20200310_121712.jpg"/>
          <p:cNvPicPr/>
          <p:nvPr/>
        </p:nvPicPr>
        <p:blipFill>
          <a:blip r:embed="rId3"/>
          <a:stretch/>
        </p:blipFill>
        <p:spPr>
          <a:xfrm>
            <a:off x="4835880" y="1135080"/>
            <a:ext cx="7198920" cy="5398560"/>
          </a:xfrm>
          <a:prstGeom prst="rect">
            <a:avLst/>
          </a:prstGeom>
          <a:ln w="0">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6350" cap="flat" cmpd="sng" algn="ctr">
          <a:solidFill>
            <a:schemeClr val="phClr">
              <a:shade val="95000"/>
              <a:satMod val="105000"/>
            </a:schemeClr>
          </a:solidFill>
          <a:prstDash val="solid"/>
          <a:miter/>
        </a:ln>
        <a:ln w="12700" cap="flat" cmpd="sng" algn="ctr">
          <a:solidFill>
            <a:schemeClr val="phClr"/>
          </a:solidFill>
          <a:prstDash val="solid"/>
          <a:miter/>
        </a:ln>
        <a:ln w="19050" cap="flat" cmpd="sng" algn="ctr">
          <a:solidFill>
            <a:schemeClr val="phClr"/>
          </a:solidFill>
          <a:prstDash val="solid"/>
          <a:miter/>
        </a:ln>
      </a:lnStyleLst>
      <a:effectStyleLst>
        <a:effectStyle>
          <a:effectLst/>
        </a:effectStyle>
        <a:effectStyle>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28754</TotalTime>
  <Words>1993</Words>
  <Application>Microsoft Office PowerPoint</Application>
  <PresentationFormat>Широкоэкранный</PresentationFormat>
  <Paragraphs>130</Paragraphs>
  <Slides>27</Slides>
  <Notes>20</Notes>
  <HiddenSlides>0</HiddenSlides>
  <MMClips>0</MMClips>
  <ScaleCrop>false</ScaleCrop>
  <HeadingPairs>
    <vt:vector size="6" baseType="variant">
      <vt:variant>
        <vt:lpstr>Использованные шрифты</vt:lpstr>
      </vt:variant>
      <vt:variant>
        <vt:i4>8</vt:i4>
      </vt:variant>
      <vt:variant>
        <vt:lpstr>Тема</vt:lpstr>
      </vt:variant>
      <vt:variant>
        <vt:i4>6</vt:i4>
      </vt:variant>
      <vt:variant>
        <vt:lpstr>Заголовки слайдов</vt:lpstr>
      </vt:variant>
      <vt:variant>
        <vt:i4>27</vt:i4>
      </vt:variant>
    </vt:vector>
  </HeadingPairs>
  <TitlesOfParts>
    <vt:vector size="41" baseType="lpstr">
      <vt:lpstr>Arial</vt:lpstr>
      <vt:lpstr>Calibri</vt:lpstr>
      <vt:lpstr>Calibri Light</vt:lpstr>
      <vt:lpstr>Nimbus Roman</vt:lpstr>
      <vt:lpstr>Nimbus Sans</vt:lpstr>
      <vt:lpstr>Symbol</vt:lpstr>
      <vt:lpstr>TimesNewRoman</vt:lpstr>
      <vt:lpstr>Wingdings</vt:lpstr>
      <vt:lpstr>Office Theme</vt:lpstr>
      <vt:lpstr>Office Theme</vt:lpstr>
      <vt:lpstr>Office Theme</vt:lpstr>
      <vt:lpstr>Office Theme</vt:lpstr>
      <vt:lpstr>Office Theme</vt:lpstr>
      <vt:lpstr>Office Theme</vt:lpstr>
      <vt:lpstr>Презентация PowerPoint</vt:lpstr>
      <vt:lpstr>Dubna and Cape Town</vt:lpstr>
      <vt:lpstr>Dubna</vt:lpstr>
      <vt:lpstr>NICA Accelerating Complex</vt:lpstr>
      <vt:lpstr>Nuclotron and Booster  accelerators</vt:lpstr>
      <vt:lpstr>Diagnostic systems</vt:lpstr>
      <vt:lpstr>Location of the diagnostic  system in the Booster ring</vt:lpstr>
      <vt:lpstr>Location of the diagnostic  system in the Nuclotron ring</vt:lpstr>
      <vt:lpstr>MCP-based profilometer</vt:lpstr>
      <vt:lpstr>3D model and real view  of profilometer</vt:lpstr>
      <vt:lpstr>The principle of  operation of MCP-based detector</vt:lpstr>
      <vt:lpstr>Signal from MCP</vt:lpstr>
      <vt:lpstr>Data acquisition system</vt:lpstr>
      <vt:lpstr>Control and visualization software</vt:lpstr>
      <vt:lpstr>Example of data from  profilometer</vt:lpstr>
      <vt:lpstr>Diagnostics of  circulating beam (deuterons 4 GeV/n)</vt:lpstr>
      <vt:lpstr>Example of data from  the Booster profilometer</vt:lpstr>
      <vt:lpstr>Electron cooling  system   of the Booster beam</vt:lpstr>
      <vt:lpstr>New type of  MCP-based profilometer </vt:lpstr>
      <vt:lpstr>Conclusions</vt:lpstr>
      <vt:lpstr>Презентация PowerPoint</vt:lpstr>
      <vt:lpstr>Презентация PowerPoint</vt:lpstr>
      <vt:lpstr>Beam-beam collisions  counter for experiments at NICA</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dc:description/>
  <cp:lastModifiedBy>Professional</cp:lastModifiedBy>
  <cp:revision>73</cp:revision>
  <dcterms:created xsi:type="dcterms:W3CDTF">2023-02-16T16:29:07Z</dcterms:created>
  <dcterms:modified xsi:type="dcterms:W3CDTF">2023-09-06T22:40:22Z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5</vt:r8>
  </property>
</Properties>
</file>