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6_FFAF466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3" r:id="rId4"/>
    <p:sldId id="280" r:id="rId5"/>
    <p:sldId id="285" r:id="rId6"/>
    <p:sldId id="286" r:id="rId7"/>
    <p:sldId id="275" r:id="rId8"/>
    <p:sldId id="289" r:id="rId9"/>
    <p:sldId id="278" r:id="rId10"/>
    <p:sldId id="291" r:id="rId11"/>
    <p:sldId id="295" r:id="rId12"/>
    <p:sldId id="297" r:id="rId13"/>
    <p:sldId id="296" r:id="rId14"/>
    <p:sldId id="276" r:id="rId15"/>
    <p:sldId id="293" r:id="rId16"/>
    <p:sldId id="300" r:id="rId17"/>
    <p:sldId id="309" r:id="rId18"/>
    <p:sldId id="303" r:id="rId19"/>
    <p:sldId id="277" r:id="rId20"/>
    <p:sldId id="298" r:id="rId21"/>
    <p:sldId id="274" r:id="rId22"/>
    <p:sldId id="310" r:id="rId23"/>
    <p:sldId id="308" r:id="rId24"/>
    <p:sldId id="266" r:id="rId25"/>
    <p:sldId id="268" r:id="rId26"/>
    <p:sldId id="301" r:id="rId27"/>
    <p:sldId id="284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AB787F-3127-A9A5-275F-EDC037F2B7D2}" name="Antonio Trifirò" initials="AT" userId="S::atrifiro@unime.it::f485f425-bbee-4405-9f62-57fab21d91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FF"/>
    <a:srgbClr val="FFCCFF"/>
    <a:srgbClr val="FF74FF"/>
    <a:srgbClr val="CC79A7"/>
    <a:srgbClr val="FFE6FB"/>
    <a:srgbClr val="ECAE14"/>
    <a:srgbClr val="D6EBFF"/>
    <a:srgbClr val="1C97D4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794AD-20A4-4E29-B47A-B4A75E3EE426}" v="1" dt="2023-09-06T06:12:36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2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48" y="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Trifirò" userId="f485f425-bbee-4405-9f62-57fab21d911b" providerId="ADAL" clId="{140794AD-20A4-4E29-B47A-B4A75E3EE426}"/>
    <pc:docChg chg="custSel delSld modSld">
      <pc:chgData name="Antonio Trifirò" userId="f485f425-bbee-4405-9f62-57fab21d911b" providerId="ADAL" clId="{140794AD-20A4-4E29-B47A-B4A75E3EE426}" dt="2023-09-06T06:12:49.093" v="86" actId="2696"/>
      <pc:docMkLst>
        <pc:docMk/>
      </pc:docMkLst>
      <pc:sldChg chg="delCm">
        <pc:chgData name="Antonio Trifirò" userId="f485f425-bbee-4405-9f62-57fab21d911b" providerId="ADAL" clId="{140794AD-20A4-4E29-B47A-B4A75E3EE426}" dt="2023-08-31T04:02:31.933" v="5"/>
        <pc:sldMkLst>
          <pc:docMk/>
          <pc:sldMk cId="121924258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2:31.933" v="5"/>
              <pc2:cmMkLst xmlns:pc2="http://schemas.microsoft.com/office/powerpoint/2019/9/main/command">
                <pc:docMk/>
                <pc:sldMk cId="1219242589" sldId="257"/>
                <pc2:cmMk id="{6AA334EA-4066-45D1-8406-7BEDCF6903ED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37.138" v="40"/>
        <pc:sldMkLst>
          <pc:docMk/>
          <pc:sldMk cId="50267145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35.519" v="39"/>
              <pc2:cmMkLst xmlns:pc2="http://schemas.microsoft.com/office/powerpoint/2019/9/main/command">
                <pc:docMk/>
                <pc:sldMk cId="502671458" sldId="266"/>
                <pc2:cmMk id="{F636AD4A-BA7B-40F9-A5CD-D118239FD324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37.138" v="40"/>
              <pc2:cmMkLst xmlns:pc2="http://schemas.microsoft.com/office/powerpoint/2019/9/main/command">
                <pc:docMk/>
                <pc:sldMk cId="502671458" sldId="266"/>
                <pc2:cmMk id="{AA427DFC-B659-4F36-8538-F0797B735D65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40.909" v="42"/>
        <pc:sldMkLst>
          <pc:docMk/>
          <pc:sldMk cId="3382353605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40.909" v="42"/>
              <pc2:cmMkLst xmlns:pc2="http://schemas.microsoft.com/office/powerpoint/2019/9/main/command">
                <pc:docMk/>
                <pc:sldMk cId="3382353605" sldId="268"/>
                <pc2:cmMk id="{5F383E23-2DAB-4BC6-B5C4-35B69DF99343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39.234" v="41"/>
              <pc2:cmMkLst xmlns:pc2="http://schemas.microsoft.com/office/powerpoint/2019/9/main/command">
                <pc:docMk/>
                <pc:sldMk cId="3382353605" sldId="268"/>
                <pc2:cmMk id="{D72CD1F6-4411-4453-B011-BE98BB90BA2C}"/>
              </pc2:cmMkLst>
            </pc226:cmChg>
          </p:ext>
        </pc:extLst>
      </pc:sldChg>
      <pc:sldChg chg="del">
        <pc:chgData name="Antonio Trifirò" userId="f485f425-bbee-4405-9f62-57fab21d911b" providerId="ADAL" clId="{140794AD-20A4-4E29-B47A-B4A75E3EE426}" dt="2023-08-31T04:02:11.797" v="4" actId="47"/>
        <pc:sldMkLst>
          <pc:docMk/>
          <pc:sldMk cId="1524750755" sldId="270"/>
        </pc:sldMkLst>
      </pc:sldChg>
      <pc:sldChg chg="delCm">
        <pc:chgData name="Antonio Trifirò" userId="f485f425-bbee-4405-9f62-57fab21d911b" providerId="ADAL" clId="{140794AD-20A4-4E29-B47A-B4A75E3EE426}" dt="2023-08-31T04:02:50.208" v="6"/>
        <pc:sldMkLst>
          <pc:docMk/>
          <pc:sldMk cId="2437285125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2:50.208" v="6"/>
              <pc2:cmMkLst xmlns:pc2="http://schemas.microsoft.com/office/powerpoint/2019/9/main/command">
                <pc:docMk/>
                <pc:sldMk cId="2437285125" sldId="273"/>
                <pc2:cmMk id="{B91344C3-7C9A-447C-81D0-9574E59933C9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27.713" v="36"/>
        <pc:sldMkLst>
          <pc:docMk/>
          <pc:sldMk cId="3803931627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25.905" v="35"/>
              <pc2:cmMkLst xmlns:pc2="http://schemas.microsoft.com/office/powerpoint/2019/9/main/command">
                <pc:docMk/>
                <pc:sldMk cId="3803931627" sldId="274"/>
                <pc2:cmMk id="{CDEE1737-EF8F-4EC1-9897-EE587EDB5B27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27.713" v="36"/>
              <pc2:cmMkLst xmlns:pc2="http://schemas.microsoft.com/office/powerpoint/2019/9/main/command">
                <pc:docMk/>
                <pc:sldMk cId="3803931627" sldId="274"/>
                <pc2:cmMk id="{51C875B1-4C12-4ED9-BC0A-2A7846DD46FF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29.987" v="16"/>
        <pc:sldMkLst>
          <pc:docMk/>
          <pc:sldMk cId="357678787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8.466" v="15"/>
              <pc2:cmMkLst xmlns:pc2="http://schemas.microsoft.com/office/powerpoint/2019/9/main/command">
                <pc:docMk/>
                <pc:sldMk cId="357678787" sldId="275"/>
                <pc2:cmMk id="{99EADB2A-1229-4468-A85D-C7430BF4110E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9.987" v="16"/>
              <pc2:cmMkLst xmlns:pc2="http://schemas.microsoft.com/office/powerpoint/2019/9/main/command">
                <pc:docMk/>
                <pc:sldMk cId="357678787" sldId="275"/>
                <pc2:cmMk id="{C3D4C348-074C-4E9E-9738-B2BAE885FD6E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7.153" v="14"/>
              <pc2:cmMkLst xmlns:pc2="http://schemas.microsoft.com/office/powerpoint/2019/9/main/command">
                <pc:docMk/>
                <pc:sldMk cId="357678787" sldId="275"/>
                <pc2:cmMk id="{E60768CD-AD77-4116-A0FD-B291BC46C691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02.787" v="27"/>
        <pc:sldMkLst>
          <pc:docMk/>
          <pc:sldMk cId="55634760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02.787" v="27"/>
              <pc2:cmMkLst xmlns:pc2="http://schemas.microsoft.com/office/powerpoint/2019/9/main/command">
                <pc:docMk/>
                <pc:sldMk cId="556347604" sldId="276"/>
                <pc2:cmMk id="{76B7BC6E-B6A9-42E5-B214-48911B820087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20.604" v="33"/>
        <pc:sldMkLst>
          <pc:docMk/>
          <pc:sldMk cId="4222267773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20.604" v="33"/>
              <pc2:cmMkLst xmlns:pc2="http://schemas.microsoft.com/office/powerpoint/2019/9/main/command">
                <pc:docMk/>
                <pc:sldMk cId="4222267773" sldId="277"/>
                <pc2:cmMk id="{8F2AEB00-C41A-40A4-9CAF-7CA567CA623B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39.259" v="20"/>
        <pc:sldMkLst>
          <pc:docMk/>
          <pc:sldMk cId="2066883518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37.472" v="19"/>
              <pc2:cmMkLst xmlns:pc2="http://schemas.microsoft.com/office/powerpoint/2019/9/main/command">
                <pc:docMk/>
                <pc:sldMk cId="2066883518" sldId="278"/>
                <pc2:cmMk id="{3A5F43A9-A560-4853-8CEC-A1848ED3FD1E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39.259" v="20"/>
              <pc2:cmMkLst xmlns:pc2="http://schemas.microsoft.com/office/powerpoint/2019/9/main/command">
                <pc:docMk/>
                <pc:sldMk cId="2066883518" sldId="278"/>
                <pc2:cmMk id="{C43359ED-A5E4-43F8-8721-87EDECC53DBB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2:54.643" v="7"/>
        <pc:sldMkLst>
          <pc:docMk/>
          <pc:sldMk cId="3740464761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2:54.643" v="7"/>
              <pc2:cmMkLst xmlns:pc2="http://schemas.microsoft.com/office/powerpoint/2019/9/main/command">
                <pc:docMk/>
                <pc:sldMk cId="3740464761" sldId="280"/>
                <pc2:cmMk id="{ABFFE972-6FE5-48E0-B6F9-55C7BC959CA9}"/>
              </pc2:cmMkLst>
            </pc226:cmChg>
          </p:ext>
        </pc:extLst>
      </pc:sldChg>
      <pc:sldChg chg="modSp mod delCm">
        <pc:chgData name="Antonio Trifirò" userId="f485f425-bbee-4405-9f62-57fab21d911b" providerId="ADAL" clId="{140794AD-20A4-4E29-B47A-B4A75E3EE426}" dt="2023-08-31T04:05:23.269" v="73" actId="6549"/>
        <pc:sldMkLst>
          <pc:docMk/>
          <pc:sldMk cId="2237898844" sldId="284"/>
        </pc:sldMkLst>
        <pc:spChg chg="mod">
          <ac:chgData name="Antonio Trifirò" userId="f485f425-bbee-4405-9f62-57fab21d911b" providerId="ADAL" clId="{140794AD-20A4-4E29-B47A-B4A75E3EE426}" dt="2023-08-31T04:05:23.269" v="73" actId="6549"/>
          <ac:spMkLst>
            <pc:docMk/>
            <pc:sldMk cId="2237898844" sldId="284"/>
            <ac:spMk id="16" creationId="{6C49F9AF-AFA2-F705-7347-0D514E5EA66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46.178" v="44"/>
              <pc2:cmMkLst xmlns:pc2="http://schemas.microsoft.com/office/powerpoint/2019/9/main/command">
                <pc:docMk/>
                <pc:sldMk cId="2237898844" sldId="284"/>
                <pc2:cmMk id="{37EAA407-964B-494F-AFDD-0BCF4DEF6C6A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48.358" v="45"/>
              <pc2:cmMkLst xmlns:pc2="http://schemas.microsoft.com/office/powerpoint/2019/9/main/command">
                <pc:docMk/>
                <pc:sldMk cId="2237898844" sldId="284"/>
                <pc2:cmMk id="{0BC27136-8E20-4AC6-9229-4F7FF1A707D9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15.968" v="10"/>
        <pc:sldMkLst>
          <pc:docMk/>
          <pc:sldMk cId="2151980067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12.719" v="8"/>
              <pc2:cmMkLst xmlns:pc2="http://schemas.microsoft.com/office/powerpoint/2019/9/main/command">
                <pc:docMk/>
                <pc:sldMk cId="2151980067" sldId="285"/>
                <pc2:cmMk id="{D07CA73D-9F12-4CEC-954A-79CC3EBF86BB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14.498" v="9"/>
              <pc2:cmMkLst xmlns:pc2="http://schemas.microsoft.com/office/powerpoint/2019/9/main/command">
                <pc:docMk/>
                <pc:sldMk cId="2151980067" sldId="285"/>
                <pc2:cmMk id="{7D112E8B-91F8-48F1-B594-F4B61510EAD3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15.968" v="10"/>
              <pc2:cmMkLst xmlns:pc2="http://schemas.microsoft.com/office/powerpoint/2019/9/main/command">
                <pc:docMk/>
                <pc:sldMk cId="2151980067" sldId="285"/>
                <pc2:cmMk id="{AB2F92E6-0624-4CBA-A551-DDBADB8CAEA7}"/>
              </pc2:cmMkLst>
            </pc226:cmChg>
          </p:ext>
        </pc:extLst>
      </pc:sldChg>
      <pc:sldChg chg="modSp mod delCm">
        <pc:chgData name="Antonio Trifirò" userId="f485f425-bbee-4405-9f62-57fab21d911b" providerId="ADAL" clId="{140794AD-20A4-4E29-B47A-B4A75E3EE426}" dt="2023-08-31T08:41:35.434" v="85" actId="1037"/>
        <pc:sldMkLst>
          <pc:docMk/>
          <pc:sldMk cId="2291606255" sldId="286"/>
        </pc:sldMkLst>
        <pc:spChg chg="mod">
          <ac:chgData name="Antonio Trifirò" userId="f485f425-bbee-4405-9f62-57fab21d911b" providerId="ADAL" clId="{140794AD-20A4-4E29-B47A-B4A75E3EE426}" dt="2023-08-31T08:41:35.434" v="85" actId="1037"/>
          <ac:spMkLst>
            <pc:docMk/>
            <pc:sldMk cId="2291606255" sldId="286"/>
            <ac:spMk id="7" creationId="{4457CC11-E704-0836-39F6-AF8CF29074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0.605" v="11"/>
              <pc2:cmMkLst xmlns:pc2="http://schemas.microsoft.com/office/powerpoint/2019/9/main/command">
                <pc:docMk/>
                <pc:sldMk cId="2291606255" sldId="286"/>
                <pc2:cmMk id="{5234295A-F06F-4A16-B366-4E45A436A0FA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3.819" v="13"/>
              <pc2:cmMkLst xmlns:pc2="http://schemas.microsoft.com/office/powerpoint/2019/9/main/command">
                <pc:docMk/>
                <pc:sldMk cId="2291606255" sldId="286"/>
                <pc2:cmMk id="{10B59872-1FF3-4766-87ED-C7E214A5F312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22.469" v="12"/>
              <pc2:cmMkLst xmlns:pc2="http://schemas.microsoft.com/office/powerpoint/2019/9/main/command">
                <pc:docMk/>
                <pc:sldMk cId="2291606255" sldId="286"/>
                <pc2:cmMk id="{C219B7BB-3EAF-422B-9DDE-7EEE5F8F2409}"/>
              </pc2:cmMkLst>
            </pc226:cmChg>
          </p:ext>
        </pc:extLst>
      </pc:sldChg>
      <pc:sldChg chg="del">
        <pc:chgData name="Antonio Trifirò" userId="f485f425-bbee-4405-9f62-57fab21d911b" providerId="ADAL" clId="{140794AD-20A4-4E29-B47A-B4A75E3EE426}" dt="2023-08-31T04:02:02.969" v="3" actId="47"/>
        <pc:sldMkLst>
          <pc:docMk/>
          <pc:sldMk cId="4214253434" sldId="287"/>
        </pc:sldMkLst>
      </pc:sldChg>
      <pc:sldChg chg="delCm">
        <pc:chgData name="Antonio Trifirò" userId="f485f425-bbee-4405-9f62-57fab21d911b" providerId="ADAL" clId="{140794AD-20A4-4E29-B47A-B4A75E3EE426}" dt="2023-08-31T04:03:33.889" v="18"/>
        <pc:sldMkLst>
          <pc:docMk/>
          <pc:sldMk cId="282711257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32.519" v="17"/>
              <pc2:cmMkLst xmlns:pc2="http://schemas.microsoft.com/office/powerpoint/2019/9/main/command">
                <pc:docMk/>
                <pc:sldMk cId="282711257" sldId="289"/>
                <pc2:cmMk id="{09BD2DBE-9542-49EC-8E91-40D69D4BE21C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33.889" v="18"/>
              <pc2:cmMkLst xmlns:pc2="http://schemas.microsoft.com/office/powerpoint/2019/9/main/command">
                <pc:docMk/>
                <pc:sldMk cId="282711257" sldId="289"/>
                <pc2:cmMk id="{609A97D8-1717-44B0-A8D9-B5657E545C5E}"/>
              </pc2:cmMkLst>
            </pc226:cmChg>
          </p:ext>
        </pc:extLst>
      </pc:sldChg>
      <pc:sldChg chg="del delCm">
        <pc:chgData name="Antonio Trifirò" userId="f485f425-bbee-4405-9f62-57fab21d911b" providerId="ADAL" clId="{140794AD-20A4-4E29-B47A-B4A75E3EE426}" dt="2023-09-06T06:12:49.093" v="86" actId="2696"/>
        <pc:sldMkLst>
          <pc:docMk/>
          <pc:sldMk cId="3766407959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29.941" v="37"/>
              <pc2:cmMkLst xmlns:pc2="http://schemas.microsoft.com/office/powerpoint/2019/9/main/command">
                <pc:docMk/>
                <pc:sldMk cId="3766407959" sldId="290"/>
                <pc2:cmMk id="{8107A290-C9CE-40DC-80D4-8A5A944BC880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31.425" v="38"/>
              <pc2:cmMkLst xmlns:pc2="http://schemas.microsoft.com/office/powerpoint/2019/9/main/command">
                <pc:docMk/>
                <pc:sldMk cId="3766407959" sldId="290"/>
                <pc2:cmMk id="{5DB4599F-59D2-4200-B752-B6EDCA4DA67B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42.116" v="21"/>
        <pc:sldMkLst>
          <pc:docMk/>
          <pc:sldMk cId="322382554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42.116" v="21"/>
              <pc2:cmMkLst xmlns:pc2="http://schemas.microsoft.com/office/powerpoint/2019/9/main/command">
                <pc:docMk/>
                <pc:sldMk cId="3223825544" sldId="291"/>
                <pc2:cmMk id="{9AEE0A8D-9D5A-4022-826D-80E3755C739B}"/>
              </pc2:cmMkLst>
            </pc226:cmChg>
          </p:ext>
        </pc:extLst>
      </pc:sldChg>
      <pc:sldChg chg="del">
        <pc:chgData name="Antonio Trifirò" userId="f485f425-bbee-4405-9f62-57fab21d911b" providerId="ADAL" clId="{140794AD-20A4-4E29-B47A-B4A75E3EE426}" dt="2023-08-31T04:01:20.752" v="0" actId="47"/>
        <pc:sldMkLst>
          <pc:docMk/>
          <pc:sldMk cId="2789925372" sldId="292"/>
        </pc:sldMkLst>
      </pc:sldChg>
      <pc:sldChg chg="delCm">
        <pc:chgData name="Antonio Trifirò" userId="f485f425-bbee-4405-9f62-57fab21d911b" providerId="ADAL" clId="{140794AD-20A4-4E29-B47A-B4A75E3EE426}" dt="2023-08-31T04:04:08.014" v="29"/>
        <pc:sldMkLst>
          <pc:docMk/>
          <pc:sldMk cId="1582519810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08.014" v="29"/>
              <pc2:cmMkLst xmlns:pc2="http://schemas.microsoft.com/office/powerpoint/2019/9/main/command">
                <pc:docMk/>
                <pc:sldMk cId="1582519810" sldId="293"/>
                <pc2:cmMk id="{E001BD02-2968-4860-AFD4-DA94A5AA0674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06.303" v="28"/>
              <pc2:cmMkLst xmlns:pc2="http://schemas.microsoft.com/office/powerpoint/2019/9/main/command">
                <pc:docMk/>
                <pc:sldMk cId="1582519810" sldId="293"/>
                <pc2:cmMk id="{46644309-38DD-404E-9611-52AFD3B088E7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51.412" v="23"/>
        <pc:sldMkLst>
          <pc:docMk/>
          <pc:sldMk cId="1772432061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49.847" v="22"/>
              <pc2:cmMkLst xmlns:pc2="http://schemas.microsoft.com/office/powerpoint/2019/9/main/command">
                <pc:docMk/>
                <pc:sldMk cId="1772432061" sldId="295"/>
                <pc2:cmMk id="{951C4A09-A17A-4690-9FBA-ADC79176B6EA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51.412" v="23"/>
              <pc2:cmMkLst xmlns:pc2="http://schemas.microsoft.com/office/powerpoint/2019/9/main/command">
                <pc:docMk/>
                <pc:sldMk cId="1772432061" sldId="295"/>
                <pc2:cmMk id="{0C2C8211-8C83-4EBC-8526-52D7CFBB6DDC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59.255" v="26"/>
        <pc:sldMkLst>
          <pc:docMk/>
          <pc:sldMk cId="3675089584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57.398" v="25"/>
              <pc2:cmMkLst xmlns:pc2="http://schemas.microsoft.com/office/powerpoint/2019/9/main/command">
                <pc:docMk/>
                <pc:sldMk cId="3675089584" sldId="296"/>
                <pc2:cmMk id="{A7762980-D2BC-483D-B4C5-6A86E3440496}"/>
              </pc2:cmMkLst>
            </pc226:cmChg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59.255" v="26"/>
              <pc2:cmMkLst xmlns:pc2="http://schemas.microsoft.com/office/powerpoint/2019/9/main/command">
                <pc:docMk/>
                <pc:sldMk cId="3675089584" sldId="296"/>
                <pc2:cmMk id="{917F05CE-8AC3-4D70-A55E-C814AC9F2863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3:54.285" v="24"/>
        <pc:sldMkLst>
          <pc:docMk/>
          <pc:sldMk cId="880048774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3:54.285" v="24"/>
              <pc2:cmMkLst xmlns:pc2="http://schemas.microsoft.com/office/powerpoint/2019/9/main/command">
                <pc:docMk/>
                <pc:sldMk cId="880048774" sldId="297"/>
                <pc2:cmMk id="{85B461F5-9AEF-4517-B265-4E83B5C7AD06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23.343" v="34"/>
        <pc:sldMkLst>
          <pc:docMk/>
          <pc:sldMk cId="443229895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23.343" v="34"/>
              <pc2:cmMkLst xmlns:pc2="http://schemas.microsoft.com/office/powerpoint/2019/9/main/command">
                <pc:docMk/>
                <pc:sldMk cId="443229895" sldId="298"/>
                <pc2:cmMk id="{CD726781-CD98-419B-A65C-4268D532A882}"/>
              </pc2:cmMkLst>
            </pc226:cmChg>
          </p:ext>
        </pc:extLst>
      </pc:sldChg>
      <pc:sldChg chg="del">
        <pc:chgData name="Antonio Trifirò" userId="f485f425-bbee-4405-9f62-57fab21d911b" providerId="ADAL" clId="{140794AD-20A4-4E29-B47A-B4A75E3EE426}" dt="2023-08-31T04:01:28.179" v="1" actId="47"/>
        <pc:sldMkLst>
          <pc:docMk/>
          <pc:sldMk cId="459302592" sldId="299"/>
        </pc:sldMkLst>
      </pc:sldChg>
      <pc:sldChg chg="delCm">
        <pc:chgData name="Antonio Trifirò" userId="f485f425-bbee-4405-9f62-57fab21d911b" providerId="ADAL" clId="{140794AD-20A4-4E29-B47A-B4A75E3EE426}" dt="2023-08-31T04:04:11.203" v="30"/>
        <pc:sldMkLst>
          <pc:docMk/>
          <pc:sldMk cId="50670239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11.203" v="30"/>
              <pc2:cmMkLst xmlns:pc2="http://schemas.microsoft.com/office/powerpoint/2019/9/main/command">
                <pc:docMk/>
                <pc:sldMk cId="506702398" sldId="300"/>
                <pc2:cmMk id="{31D27617-737F-41E7-BEA5-C249FE39DFA5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43.387" v="43"/>
        <pc:sldMkLst>
          <pc:docMk/>
          <pc:sldMk cId="3893579128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43.387" v="43"/>
              <pc2:cmMkLst xmlns:pc2="http://schemas.microsoft.com/office/powerpoint/2019/9/main/command">
                <pc:docMk/>
                <pc:sldMk cId="3893579128" sldId="301"/>
                <pc2:cmMk id="{5752C9EA-AD08-4777-9619-EEDC0F9FEDE9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17.906" v="32"/>
        <pc:sldMkLst>
          <pc:docMk/>
          <pc:sldMk cId="1617992600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17.906" v="32"/>
              <pc2:cmMkLst xmlns:pc2="http://schemas.microsoft.com/office/powerpoint/2019/9/main/command">
                <pc:docMk/>
                <pc:sldMk cId="1617992600" sldId="303"/>
                <pc2:cmMk id="{69F284D7-92CE-4B46-A4B8-57CC3A65CF67}"/>
              </pc2:cmMkLst>
            </pc226:cmChg>
          </p:ext>
        </pc:extLst>
      </pc:sldChg>
      <pc:sldChg chg="delCm">
        <pc:chgData name="Antonio Trifirò" userId="f485f425-bbee-4405-9f62-57fab21d911b" providerId="ADAL" clId="{140794AD-20A4-4E29-B47A-B4A75E3EE426}" dt="2023-08-31T04:04:14.560" v="31"/>
        <pc:sldMkLst>
          <pc:docMk/>
          <pc:sldMk cId="592336074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onio Trifirò" userId="f485f425-bbee-4405-9f62-57fab21d911b" providerId="ADAL" clId="{140794AD-20A4-4E29-B47A-B4A75E3EE426}" dt="2023-08-31T04:04:14.560" v="31"/>
              <pc2:cmMkLst xmlns:pc2="http://schemas.microsoft.com/office/powerpoint/2019/9/main/command">
                <pc:docMk/>
                <pc:sldMk cId="592336074" sldId="309"/>
                <pc2:cmMk id="{28E41CB2-23DA-4DFA-80D8-35F30795095C}"/>
              </pc2:cmMkLst>
            </pc226:cmChg>
          </p:ext>
        </pc:extLst>
      </pc:sldChg>
      <pc:sldChg chg="del">
        <pc:chgData name="Antonio Trifirò" userId="f485f425-bbee-4405-9f62-57fab21d911b" providerId="ADAL" clId="{140794AD-20A4-4E29-B47A-B4A75E3EE426}" dt="2023-08-31T04:01:53.461" v="2" actId="47"/>
        <pc:sldMkLst>
          <pc:docMk/>
          <pc:sldMk cId="2551327960" sldId="312"/>
        </pc:sldMkLst>
      </pc:sldChg>
    </pc:docChg>
  </pc:docChgLst>
</pc:chgInfo>
</file>

<file path=ppt/comments/modernComment_136_FFAF46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07A290-C9CE-40DC-80D4-8A5A944BC880}" authorId="{04AB787F-3127-A9A5-275F-EDC037F2B7D2}" created="2023-07-05T11:35:43.2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89676911" sldId="310"/>
      <ac:spMk id="4" creationId="{CC992E4E-3935-8C5E-1604-D3A56D35DEF9}"/>
    </ac:deMkLst>
    <p188:replyLst>
      <p188:reply id="{0067266F-60D3-400C-BD1A-BB02D904F9A4}" authorId="{04AB787F-3127-A9A5-275F-EDC037F2B7D2}" created="2023-07-19T13:47:34.848">
        <p188:txBody>
          <a:bodyPr/>
          <a:lstStyle/>
          <a:p>
            <a:r>
              <a:rPr lang="en-US"/>
              <a:t> tolerant up to 1×10^13 1 MeV neq cm−2 (NIEL) and 10 kGy (TID, Total Ionizing Dose), expected for the ALICE
ITS3 operating environment.
</a:t>
            </a:r>
          </a:p>
        </p188:txBody>
      </p188:reply>
    </p188:replyLst>
    <p188:txBody>
      <a:bodyPr/>
      <a:lstStyle/>
      <a:p>
        <a:r>
          <a:rPr lang="en-US"/>
          <a:t>Collection time e radiation hardness, si riferiscono alla ottimizzazione del sensore, cioè al passaggio da standard a "modified with gap" (Sensor optimization following general principles now also proven in 65 nm)</a:t>
        </a:r>
      </a:p>
    </p188:txBody>
  </p188:cm>
  <p188:cm id="{5DB4599F-59D2-4200-B752-B6EDCA4DA67B}" authorId="{04AB787F-3127-A9A5-275F-EDC037F2B7D2}" created="2023-08-03T15:47:44.895">
    <pc:sldMkLst xmlns:pc="http://schemas.microsoft.com/office/powerpoint/2013/main/command">
      <pc:docMk/>
      <pc:sldMk cId="3766407959" sldId="290"/>
    </pc:sldMkLst>
    <p188:txBody>
      <a:bodyPr/>
      <a:lstStyle/>
      <a:p>
        <a:r>
          <a:rPr lang="en-US"/>
          <a:t>In Conclusion, we produced and tested a variety of doping profiles and read-out electronic architectures, obtaining excellent results; in particular …..
Than the technology has been qualified and is ready for next steps that are stitching of chips (described in...) and bending of large sensors, described in..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08-04T15:42:23.557" authorId="{04AB787F-3127-A9A5-275F-EDC037F2B7D2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AECBAF-091E-1903-2E58-A0C89F57EA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065129-21B0-729D-0313-17AD89A20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DCCF-33B7-4B8D-92F8-7E1C777F3C9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0E4DCD-7A82-1298-790E-E81AB768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FDCD87-0E5D-28B1-B0D4-60314BD172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1CDC-B7DB-49EB-8205-06D8265B9C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5108-2886-4666-BFD8-233AD4EF45A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1E4C-87A6-4706-800E-5BF4D387B7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11E4C-87A6-4706-800E-5BF4D387B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11E4C-87A6-4706-800E-5BF4D387B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6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6A09B-0B47-D199-36CD-11B156F61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prova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3F8914-730A-0DFA-E74A-6041CAA9BF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Prova sottotitolo</a:t>
            </a:r>
          </a:p>
        </p:txBody>
      </p:sp>
    </p:spTree>
    <p:extLst>
      <p:ext uri="{BB962C8B-B14F-4D97-AF65-F5344CB8AC3E}">
        <p14:creationId xmlns:p14="http://schemas.microsoft.com/office/powerpoint/2010/main" val="34283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F1163-3B6E-C150-EC1F-F84CC3B8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562786-9618-9080-0C9B-F5F139185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24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C96D3A-BAC2-B421-6597-FF602A34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B032-1D0B-4C92-AE8B-7BCCCC5FEB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microsoft.com/office/2018/10/relationships/comments" Target="../comments/modernComment_136_FFAF466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6281AD-B9CD-B713-4FD1-0711A1F4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14" y="0"/>
            <a:ext cx="1159286" cy="1470981"/>
          </a:xfrm>
          <a:prstGeom prst="rect">
            <a:avLst/>
          </a:prstGeom>
        </p:spPr>
      </p:pic>
      <p:pic>
        <p:nvPicPr>
          <p:cNvPr id="6" name="Immagine 5" descr="Immagine che contiene testo, esterni, segnale, palo&#10;&#10;Descrizione generata automaticamente">
            <a:extLst>
              <a:ext uri="{FF2B5EF4-FFF2-40B4-BE49-F238E27FC236}">
                <a16:creationId xmlns:a16="http://schemas.microsoft.com/office/drawing/2014/main" id="{72519B77-02E6-A25B-77AD-AE16109DD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" y="48639"/>
            <a:ext cx="1414910" cy="1414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7DB14F4-6807-E8C9-02BF-E5A3928B6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89" y="56805"/>
            <a:ext cx="1480614" cy="141417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9F6D49-B1C6-25C0-79AD-5BE57E881676}"/>
              </a:ext>
            </a:extLst>
          </p:cNvPr>
          <p:cNvSpPr txBox="1"/>
          <p:nvPr/>
        </p:nvSpPr>
        <p:spPr>
          <a:xfrm>
            <a:off x="898124" y="2509832"/>
            <a:ext cx="10395751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ALICE Inner Tracking System upgrade: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characterization of first chips fabricated in 65 nm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CMOS technology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73B8106-2960-A1A7-4606-775DEA05A2A8}"/>
              </a:ext>
            </a:extLst>
          </p:cNvPr>
          <p:cNvSpPr txBox="1"/>
          <p:nvPr/>
        </p:nvSpPr>
        <p:spPr>
          <a:xfrm>
            <a:off x="550416" y="4350058"/>
            <a:ext cx="9017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Trifirò</a:t>
            </a:r>
            <a:r>
              <a:rPr lang="en-US" b="1" dirty="0">
                <a:solidFill>
                  <a:srgbClr val="FFC000"/>
                </a:solidFill>
              </a:rPr>
              <a:t>*</a:t>
            </a:r>
          </a:p>
          <a:p>
            <a:r>
              <a:rPr lang="en-US" b="1" dirty="0"/>
              <a:t>on behalf of the ALICE Collaboration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C000"/>
                </a:solidFill>
              </a:rPr>
              <a:t>* </a:t>
            </a:r>
            <a:r>
              <a:rPr lang="it-IT" b="1" dirty="0">
                <a:solidFill>
                  <a:srgbClr val="FFC000"/>
                </a:solidFill>
              </a:rPr>
              <a:t>Università degli Studi di Messina - </a:t>
            </a:r>
          </a:p>
          <a:p>
            <a:r>
              <a:rPr lang="it-IT" b="1" dirty="0">
                <a:solidFill>
                  <a:srgbClr val="FFC000"/>
                </a:solidFill>
              </a:rPr>
              <a:t>   Dipartimento di Scienze Matematiche e Informatiche, Scienze Fisiche e Scienze della Terra</a:t>
            </a:r>
          </a:p>
          <a:p>
            <a:r>
              <a:rPr lang="it-IT" b="1" dirty="0">
                <a:solidFill>
                  <a:srgbClr val="FFC000"/>
                </a:solidFill>
              </a:rPr>
              <a:t>   &amp; Istituto Nazionale di Fisica Nucleare - Sez. di Catania </a:t>
            </a:r>
          </a:p>
          <a:p>
            <a:r>
              <a:rPr lang="it-IT" b="1" dirty="0">
                <a:solidFill>
                  <a:srgbClr val="FFC000"/>
                </a:solidFill>
              </a:rPr>
              <a:t>   </a:t>
            </a:r>
            <a:r>
              <a:rPr lang="it-IT" b="1" dirty="0" err="1">
                <a:solidFill>
                  <a:srgbClr val="FFC000"/>
                </a:solidFill>
              </a:rPr>
              <a:t>Italy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3DB7E0-F5DC-1189-3710-BB33AE86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257" y="48639"/>
            <a:ext cx="7391400" cy="14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E1B055-712F-E9FA-0D1E-F0648BA1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48119" cy="35255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68C7BB-6D0A-D6B5-971C-C04A206E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95" y="3429000"/>
            <a:ext cx="8024103" cy="34156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83F1E4-5408-536F-C15E-7961F9E78136}"/>
              </a:ext>
            </a:extLst>
          </p:cNvPr>
          <p:cNvSpPr txBox="1"/>
          <p:nvPr/>
        </p:nvSpPr>
        <p:spPr>
          <a:xfrm>
            <a:off x="2397102" y="1254928"/>
            <a:ext cx="3775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Standard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CF0083-09B9-41A9-1209-23766CCA1C6E}"/>
              </a:ext>
            </a:extLst>
          </p:cNvPr>
          <p:cNvSpPr txBox="1"/>
          <p:nvPr/>
        </p:nvSpPr>
        <p:spPr>
          <a:xfrm>
            <a:off x="7263742" y="4617888"/>
            <a:ext cx="3775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Modified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With Gap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13DFB0-9E30-E311-A8C9-97B9F8102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34" y="3751255"/>
            <a:ext cx="2433155" cy="272860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430943-FE4B-B667-8DEB-DDC2470C3F94}"/>
              </a:ext>
            </a:extLst>
          </p:cNvPr>
          <p:cNvSpPr txBox="1"/>
          <p:nvPr/>
        </p:nvSpPr>
        <p:spPr>
          <a:xfrm>
            <a:off x="8371840" y="1254928"/>
            <a:ext cx="3383279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APTS-SF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Pitches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87E61B-9704-FDA6-137D-D4B650F7DC9D}"/>
              </a:ext>
            </a:extLst>
          </p:cNvPr>
          <p:cNvSpPr txBox="1"/>
          <p:nvPr/>
        </p:nvSpPr>
        <p:spPr>
          <a:xfrm>
            <a:off x="11755119" y="6532605"/>
            <a:ext cx="4368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2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FF6AA6-3D86-84C9-8043-B2BD4253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1" y="1347385"/>
            <a:ext cx="10731960" cy="55106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A44DA6-AC53-A7EE-6FEB-55DBC96C4F88}"/>
              </a:ext>
            </a:extLst>
          </p:cNvPr>
          <p:cNvSpPr txBox="1"/>
          <p:nvPr/>
        </p:nvSpPr>
        <p:spPr>
          <a:xfrm>
            <a:off x="1574800" y="86528"/>
            <a:ext cx="862584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APTS-SF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on different Pitches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E580FE-322B-9DC6-4E0D-5AC922166F86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3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A44DA6-AC53-A7EE-6FEB-55DBC96C4F88}"/>
              </a:ext>
            </a:extLst>
          </p:cNvPr>
          <p:cNvSpPr txBox="1"/>
          <p:nvPr/>
        </p:nvSpPr>
        <p:spPr>
          <a:xfrm>
            <a:off x="1574800" y="86528"/>
            <a:ext cx="862584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APTS-SF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on different Pitches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C7B803-9699-D6DB-B49E-F9D0E926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35" y="1445343"/>
            <a:ext cx="9293219" cy="54126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96FC43-04F1-AB4F-B4EF-BF2F21A4DE3A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4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86DDC1C-5369-B825-1685-F4F30B7B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57"/>
            <a:ext cx="6638925" cy="35147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8BEC8A-5A2E-1E4C-F4D4-183C1334DC3F}"/>
              </a:ext>
            </a:extLst>
          </p:cNvPr>
          <p:cNvSpPr txBox="1"/>
          <p:nvPr/>
        </p:nvSpPr>
        <p:spPr>
          <a:xfrm>
            <a:off x="6823274" y="875436"/>
            <a:ext cx="4500881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APTS-SF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Hardness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387920-930A-EA61-0FCA-6B315AF6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645" y="3381374"/>
            <a:ext cx="6686550" cy="3476625"/>
          </a:xfrm>
          <a:prstGeom prst="rect">
            <a:avLst/>
          </a:prstGeom>
        </p:spPr>
      </p:pic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38647FD2-DF07-76C7-F213-5C1AB7B83C08}"/>
              </a:ext>
            </a:extLst>
          </p:cNvPr>
          <p:cNvSpPr/>
          <p:nvPr/>
        </p:nvSpPr>
        <p:spPr>
          <a:xfrm rot="5400000">
            <a:off x="1428670" y="3228180"/>
            <a:ext cx="2801780" cy="4033520"/>
          </a:xfrm>
          <a:prstGeom prst="bentUpArrow">
            <a:avLst>
              <a:gd name="adj1" fmla="val 11000"/>
              <a:gd name="adj2" fmla="val 25000"/>
              <a:gd name="adj3" fmla="val 2104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2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AECB09-AB77-057B-09E9-02F938886041}"/>
              </a:ext>
            </a:extLst>
          </p:cNvPr>
          <p:cNvSpPr txBox="1"/>
          <p:nvPr/>
        </p:nvSpPr>
        <p:spPr>
          <a:xfrm>
            <a:off x="1117600" y="3971365"/>
            <a:ext cx="300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Irradiation with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1MeV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FA3E46-0C9B-6E06-BA8F-ABF2EF0EAF37}"/>
              </a:ext>
            </a:extLst>
          </p:cNvPr>
          <p:cNvSpPr txBox="1"/>
          <p:nvPr/>
        </p:nvSpPr>
        <p:spPr>
          <a:xfrm>
            <a:off x="11772901" y="6532605"/>
            <a:ext cx="4191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8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8E3A0C-8E2B-A06F-EEBB-55BF17554182}"/>
              </a:ext>
            </a:extLst>
          </p:cNvPr>
          <p:cNvSpPr txBox="1"/>
          <p:nvPr/>
        </p:nvSpPr>
        <p:spPr>
          <a:xfrm>
            <a:off x="1567205" y="97825"/>
            <a:ext cx="842263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OPAMP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757E47-010E-ACCC-0ED1-E8CBFB03D99D}"/>
              </a:ext>
            </a:extLst>
          </p:cNvPr>
          <p:cNvSpPr txBox="1"/>
          <p:nvPr/>
        </p:nvSpPr>
        <p:spPr>
          <a:xfrm>
            <a:off x="11654675" y="6532605"/>
            <a:ext cx="537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14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28DAFC-4F76-BD05-7220-1F82BBA9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66" y="867266"/>
            <a:ext cx="10529470" cy="58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46D3EB-7928-9C2D-20FD-B6463210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16" y="893669"/>
            <a:ext cx="9453007" cy="60082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F431B4-4067-051D-6F57-5125738180FF}"/>
              </a:ext>
            </a:extLst>
          </p:cNvPr>
          <p:cNvSpPr txBox="1"/>
          <p:nvPr/>
        </p:nvSpPr>
        <p:spPr>
          <a:xfrm>
            <a:off x="1567205" y="97825"/>
            <a:ext cx="842263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APTS-</a:t>
            </a:r>
            <a:r>
              <a:rPr lang="en-US" sz="3600" b="1" dirty="0">
                <a:solidFill>
                  <a:srgbClr val="00B0F0"/>
                </a:solidFill>
              </a:rPr>
              <a:t>OPAMP </a:t>
            </a:r>
            <a:r>
              <a:rPr lang="en-US" sz="3600" b="1" dirty="0">
                <a:solidFill>
                  <a:srgbClr val="0070C0"/>
                </a:solidFill>
              </a:rPr>
              <a:t>TIMING RESOLUTION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387C0C-4A43-EB7E-FF96-8AB90911331D}"/>
              </a:ext>
            </a:extLst>
          </p:cNvPr>
          <p:cNvSpPr txBox="1"/>
          <p:nvPr/>
        </p:nvSpPr>
        <p:spPr>
          <a:xfrm>
            <a:off x="11774867" y="6532605"/>
            <a:ext cx="4171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15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F7F84CB-D73B-5390-8F81-8478305BE74D}"/>
              </a:ext>
            </a:extLst>
          </p:cNvPr>
          <p:cNvSpPr/>
          <p:nvPr/>
        </p:nvSpPr>
        <p:spPr>
          <a:xfrm>
            <a:off x="2734235" y="2967498"/>
            <a:ext cx="1299883" cy="2510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99E8B41-29D4-165F-CC5D-F52944220FDE}"/>
              </a:ext>
            </a:extLst>
          </p:cNvPr>
          <p:cNvSpPr/>
          <p:nvPr/>
        </p:nvSpPr>
        <p:spPr>
          <a:xfrm>
            <a:off x="9533379" y="1357376"/>
            <a:ext cx="1128525" cy="179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D368BA-C18C-2880-782A-0CE2100A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4" y="175842"/>
            <a:ext cx="1147175" cy="12169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7B1D2B-CF02-9BF7-FB33-2B480F56A86A}"/>
              </a:ext>
            </a:extLst>
          </p:cNvPr>
          <p:cNvSpPr txBox="1"/>
          <p:nvPr/>
        </p:nvSpPr>
        <p:spPr>
          <a:xfrm>
            <a:off x="176537" y="126473"/>
            <a:ext cx="11060214" cy="13080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(Digital Pixel Test Structure)</a:t>
            </a:r>
          </a:p>
          <a:p>
            <a:r>
              <a:rPr lang="en-US" sz="300" dirty="0"/>
              <a:t>	</a:t>
            </a:r>
            <a:r>
              <a:rPr lang="en-US" sz="100" dirty="0"/>
              <a:t>            </a:t>
            </a:r>
          </a:p>
          <a:p>
            <a:r>
              <a:rPr lang="en-US" sz="100" b="0" i="0" u="none" strike="noStrike" baseline="0" dirty="0">
                <a:latin typeface="CMR10"/>
              </a:rPr>
              <a:t>    </a:t>
            </a:r>
            <a:r>
              <a:rPr lang="en-US" sz="1800" dirty="0">
                <a:solidFill>
                  <a:schemeClr val="accent6"/>
                </a:solidFill>
              </a:rPr>
              <a:t>                              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8249CB-1D96-F74B-AAC0-2642F1695C54}"/>
              </a:ext>
            </a:extLst>
          </p:cNvPr>
          <p:cNvSpPr txBox="1"/>
          <p:nvPr/>
        </p:nvSpPr>
        <p:spPr>
          <a:xfrm>
            <a:off x="2488175" y="780498"/>
            <a:ext cx="700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32 × 32 pixels, pitch 15 ×15 µm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; only </a:t>
            </a:r>
            <a:r>
              <a:rPr lang="en-US" sz="2400" b="0" i="0" u="none" strike="noStrike" dirty="0">
                <a:solidFill>
                  <a:srgbClr val="FF0000"/>
                </a:solidFill>
                <a:latin typeface="Calibri" panose="020F0502020204030204" pitchFamily="34" charset="0"/>
              </a:rPr>
              <a:t>Mod. With Gap</a:t>
            </a:r>
            <a:endParaRPr lang="en-US" sz="2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0A9027-DBE7-641A-8E5F-223E8EE6F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86" y="1621410"/>
            <a:ext cx="7408867" cy="52365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46D534-A612-E119-7764-063B778421DC}"/>
              </a:ext>
            </a:extLst>
          </p:cNvPr>
          <p:cNvSpPr txBox="1"/>
          <p:nvPr/>
        </p:nvSpPr>
        <p:spPr>
          <a:xfrm>
            <a:off x="339365" y="3297549"/>
            <a:ext cx="307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FF0000"/>
                </a:solidFill>
              </a:rPr>
              <a:t>55</a:t>
            </a:r>
            <a:r>
              <a:rPr lang="en-US" sz="3200" b="1" dirty="0">
                <a:solidFill>
                  <a:srgbClr val="FF0000"/>
                </a:solidFill>
              </a:rPr>
              <a:t>Fe Source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measurement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6B4D10-5F0F-1EC2-BF60-2B20068FBDB6}"/>
              </a:ext>
            </a:extLst>
          </p:cNvPr>
          <p:cNvSpPr txBox="1"/>
          <p:nvPr/>
        </p:nvSpPr>
        <p:spPr>
          <a:xfrm>
            <a:off x="11772901" y="6532605"/>
            <a:ext cx="4191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0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DF410B-89F2-15F0-16E0-EA31F77613EF}"/>
              </a:ext>
            </a:extLst>
          </p:cNvPr>
          <p:cNvSpPr txBox="1"/>
          <p:nvPr/>
        </p:nvSpPr>
        <p:spPr>
          <a:xfrm>
            <a:off x="-1" y="124136"/>
            <a:ext cx="1140643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vs. Power Consumption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3D2605-1507-E916-F69A-18FCDBED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5" y="1282149"/>
            <a:ext cx="11807563" cy="53324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D11B06-536C-2D9E-B044-61EF44F79DDD}"/>
              </a:ext>
            </a:extLst>
          </p:cNvPr>
          <p:cNvSpPr txBox="1"/>
          <p:nvPr/>
        </p:nvSpPr>
        <p:spPr>
          <a:xfrm>
            <a:off x="9888424" y="5917272"/>
            <a:ext cx="1961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Pixel Power ~</a:t>
            </a:r>
            <a:r>
              <a:rPr lang="en-GB" sz="1600" b="1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I</a:t>
            </a:r>
            <a:r>
              <a:rPr lang="en-GB" sz="1600" b="1" baseline="-2500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bias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1CB0D9-21F5-C70C-C67A-B47D03B99BFD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3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8BEC8A-5A2E-1E4C-F4D4-183C1334DC3F}"/>
              </a:ext>
            </a:extLst>
          </p:cNvPr>
          <p:cNvSpPr txBox="1"/>
          <p:nvPr/>
        </p:nvSpPr>
        <p:spPr>
          <a:xfrm>
            <a:off x="6908779" y="867266"/>
            <a:ext cx="4500881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Hardness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38647FD2-DF07-76C7-F213-5C1AB7B83C08}"/>
              </a:ext>
            </a:extLst>
          </p:cNvPr>
          <p:cNvSpPr/>
          <p:nvPr/>
        </p:nvSpPr>
        <p:spPr>
          <a:xfrm rot="5400000">
            <a:off x="1428670" y="3228180"/>
            <a:ext cx="2801780" cy="4033520"/>
          </a:xfrm>
          <a:prstGeom prst="bentUpArrow">
            <a:avLst>
              <a:gd name="adj1" fmla="val 11000"/>
              <a:gd name="adj2" fmla="val 25000"/>
              <a:gd name="adj3" fmla="val 210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AECB09-AB77-057B-09E9-02F938886041}"/>
              </a:ext>
            </a:extLst>
          </p:cNvPr>
          <p:cNvSpPr txBox="1"/>
          <p:nvPr/>
        </p:nvSpPr>
        <p:spPr>
          <a:xfrm>
            <a:off x="1117600" y="3962400"/>
            <a:ext cx="300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After Irradiation with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</a:rPr>
              <a:t>15</a:t>
            </a:r>
            <a:r>
              <a:rPr lang="en-US" sz="2800" b="1" dirty="0">
                <a:solidFill>
                  <a:srgbClr val="00B050"/>
                </a:solidFill>
              </a:rPr>
              <a:t> 1MeV </a:t>
            </a:r>
            <a:r>
              <a:rPr lang="en-US" sz="2800" b="1" dirty="0" err="1">
                <a:solidFill>
                  <a:srgbClr val="00B050"/>
                </a:solidFill>
              </a:rPr>
              <a:t>n</a:t>
            </a:r>
            <a:r>
              <a:rPr lang="en-US" sz="2800" b="1" baseline="-25000" dirty="0" err="1">
                <a:solidFill>
                  <a:srgbClr val="00B050"/>
                </a:solidFill>
              </a:rPr>
              <a:t>eq</a:t>
            </a:r>
            <a:r>
              <a:rPr lang="en-US" sz="2800" b="1" dirty="0">
                <a:solidFill>
                  <a:srgbClr val="00B050"/>
                </a:solidFill>
              </a:rPr>
              <a:t> cm</a:t>
            </a:r>
            <a:r>
              <a:rPr lang="en-US" sz="2800" b="1" baseline="30000" dirty="0">
                <a:solidFill>
                  <a:srgbClr val="00B050"/>
                </a:solidFill>
              </a:rPr>
              <a:t>-2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001C74-230A-3229-F65C-87116D20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"/>
            <a:ext cx="6809935" cy="32976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51FDCD4-5872-B570-20EF-48860E2BB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58" y="3676454"/>
            <a:ext cx="7151142" cy="31393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0A29E6-F8F8-B0BF-FD44-C3CE4B5449CD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0D7613-53D5-F7FF-D808-4DACC7D8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" y="1"/>
            <a:ext cx="8163339" cy="35706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220847-17BC-4831-1161-2F51EC58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86" y="3281358"/>
            <a:ext cx="7923387" cy="35706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A97364-97EF-1040-712B-00482AEC98C3}"/>
              </a:ext>
            </a:extLst>
          </p:cNvPr>
          <p:cNvSpPr txBox="1"/>
          <p:nvPr/>
        </p:nvSpPr>
        <p:spPr>
          <a:xfrm>
            <a:off x="8180965" y="510208"/>
            <a:ext cx="3803066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</a:t>
            </a: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Hardness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3577F38-6058-9F30-D44E-ABD49706D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98" y="3859175"/>
            <a:ext cx="2410369" cy="255694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EC7E40C-9893-C54A-E9DD-95E16197A2B7}"/>
              </a:ext>
            </a:extLst>
          </p:cNvPr>
          <p:cNvSpPr/>
          <p:nvPr/>
        </p:nvSpPr>
        <p:spPr>
          <a:xfrm>
            <a:off x="10667834" y="3539490"/>
            <a:ext cx="1371600" cy="1555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18D4D4-F7DB-25ED-5E4B-B0EC9A11EC72}"/>
              </a:ext>
            </a:extLst>
          </p:cNvPr>
          <p:cNvSpPr txBox="1"/>
          <p:nvPr/>
        </p:nvSpPr>
        <p:spPr>
          <a:xfrm>
            <a:off x="6642652" y="4906815"/>
            <a:ext cx="2332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After Irradiation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4184C4-8630-3ED9-7D3A-C23135041309}"/>
              </a:ext>
            </a:extLst>
          </p:cNvPr>
          <p:cNvSpPr txBox="1"/>
          <p:nvPr/>
        </p:nvSpPr>
        <p:spPr>
          <a:xfrm>
            <a:off x="2252871" y="1714363"/>
            <a:ext cx="2332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 Irradiated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BC6773-83C8-EE25-29BE-B0C6151E6910}"/>
              </a:ext>
            </a:extLst>
          </p:cNvPr>
          <p:cNvSpPr txBox="1"/>
          <p:nvPr/>
        </p:nvSpPr>
        <p:spPr>
          <a:xfrm>
            <a:off x="11700165" y="6532605"/>
            <a:ext cx="4918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19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063EA90-6C9A-665F-627D-2C187AE16B13}"/>
              </a:ext>
            </a:extLst>
          </p:cNvPr>
          <p:cNvSpPr/>
          <p:nvPr/>
        </p:nvSpPr>
        <p:spPr>
          <a:xfrm>
            <a:off x="6366212" y="1863223"/>
            <a:ext cx="1621766" cy="1268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8417D37-CBDD-04C0-F853-5AE84FCB9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71"/>
          <a:stretch/>
        </p:blipFill>
        <p:spPr>
          <a:xfrm>
            <a:off x="1" y="197230"/>
            <a:ext cx="6284034" cy="387762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64096" cy="12233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F9EF7-94C1-5687-FC9E-6E3A5E783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9" y="4579126"/>
            <a:ext cx="2068093" cy="22169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5C86F5-E170-6984-FC00-455D8E33A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574" y="4584683"/>
            <a:ext cx="2068093" cy="2116438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A0615A9-DA52-FCAA-E9C6-FE707D56F419}"/>
              </a:ext>
            </a:extLst>
          </p:cNvPr>
          <p:cNvSpPr/>
          <p:nvPr/>
        </p:nvSpPr>
        <p:spPr>
          <a:xfrm>
            <a:off x="197017" y="5765033"/>
            <a:ext cx="2110895" cy="526774"/>
          </a:xfrm>
          <a:prstGeom prst="rect">
            <a:avLst/>
          </a:prstGeom>
          <a:noFill/>
          <a:ln w="25400">
            <a:solidFill>
              <a:srgbClr val="ECA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2B897-1C2D-E852-3270-34F45316D0A7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A13082-6E47-8691-AB1E-ABAFB54F3A46}"/>
              </a:ext>
            </a:extLst>
          </p:cNvPr>
          <p:cNvSpPr txBox="1"/>
          <p:nvPr/>
        </p:nvSpPr>
        <p:spPr>
          <a:xfrm>
            <a:off x="6541436" y="1459715"/>
            <a:ext cx="5430476" cy="50013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-Bold"/>
              </a:rPr>
              <a:t>Introduction</a:t>
            </a:r>
            <a:endParaRPr lang="en-US" sz="2800" i="0" u="none" strike="noStrike" baseline="0" dirty="0">
              <a:solidFill>
                <a:srgbClr val="0070C0"/>
              </a:solidFill>
              <a:latin typeface="Calibri-Bold"/>
            </a:endParaRP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Motivation of Inner Tracking System upgrade</a:t>
            </a:r>
          </a:p>
          <a:p>
            <a:pPr algn="l"/>
            <a:endParaRPr lang="en-US" sz="300" dirty="0">
              <a:solidFill>
                <a:srgbClr val="0070C0"/>
              </a:solidFill>
              <a:latin typeface="Calibri-Bold"/>
            </a:endParaRP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Overview of sensors development</a:t>
            </a:r>
          </a:p>
          <a:p>
            <a:endParaRPr lang="en-GB" sz="2800" b="1" dirty="0">
              <a:solidFill>
                <a:srgbClr val="0070C0"/>
              </a:solidFill>
              <a:latin typeface="Calibri-Bold"/>
            </a:endParaRPr>
          </a:p>
          <a:p>
            <a:r>
              <a:rPr lang="en-GB" sz="2800" b="1" dirty="0">
                <a:solidFill>
                  <a:srgbClr val="0070C0"/>
                </a:solidFill>
                <a:latin typeface="Calibri-Bold"/>
              </a:rPr>
              <a:t>First submissions in silicon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Sensor optimization</a:t>
            </a:r>
          </a:p>
          <a:p>
            <a:endParaRPr lang="en-GB" sz="2800" b="1" dirty="0">
              <a:solidFill>
                <a:srgbClr val="0070C0"/>
              </a:solidFill>
              <a:latin typeface="Calibri-Bold"/>
            </a:endParaRPr>
          </a:p>
          <a:p>
            <a:r>
              <a:rPr lang="en-GB" sz="2800" b="1" i="0" u="none" strike="noStrike" baseline="0" dirty="0">
                <a:solidFill>
                  <a:srgbClr val="0070C0"/>
                </a:solidFill>
                <a:latin typeface="Calibri-Bold"/>
              </a:rPr>
              <a:t>Qualification of the technology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Tests with radioactive source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Beam tests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Calibri-Bold"/>
              </a:rPr>
              <a:t>Tests of radiation damage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A30E95-BA72-5850-B462-2C6A7EA6D6FE}"/>
              </a:ext>
            </a:extLst>
          </p:cNvPr>
          <p:cNvSpPr txBox="1"/>
          <p:nvPr/>
        </p:nvSpPr>
        <p:spPr>
          <a:xfrm>
            <a:off x="6541437" y="324696"/>
            <a:ext cx="5430475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21924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5B477B4-034A-5EFE-D4B1-52F89FA2D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23" y="1076348"/>
            <a:ext cx="9339205" cy="57547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773982-EF59-BC45-C7CF-20F10E28E119}"/>
              </a:ext>
            </a:extLst>
          </p:cNvPr>
          <p:cNvSpPr txBox="1"/>
          <p:nvPr/>
        </p:nvSpPr>
        <p:spPr>
          <a:xfrm>
            <a:off x="477078" y="110467"/>
            <a:ext cx="105107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Measurement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Hardness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1EADAC-971C-1BD3-6055-576EAD16C5F9}"/>
              </a:ext>
            </a:extLst>
          </p:cNvPr>
          <p:cNvSpPr txBox="1"/>
          <p:nvPr/>
        </p:nvSpPr>
        <p:spPr>
          <a:xfrm>
            <a:off x="11752119" y="6532605"/>
            <a:ext cx="439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2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E2D1C8-3D6F-6B0B-C174-C296D050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296" y="2198401"/>
            <a:ext cx="943092" cy="10576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F404C9-0C30-C3BC-E5A2-9563D09B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297" y="3618344"/>
            <a:ext cx="943091" cy="10004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261E67-B3DB-8C85-0EFB-C9A408005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978" y="4996611"/>
            <a:ext cx="955837" cy="10004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4E20BE-7733-60DB-AA02-55633A07FA09}"/>
              </a:ext>
            </a:extLst>
          </p:cNvPr>
          <p:cNvSpPr txBox="1"/>
          <p:nvPr/>
        </p:nvSpPr>
        <p:spPr>
          <a:xfrm>
            <a:off x="2" y="0"/>
            <a:ext cx="1219199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 – DPTS – CE65 comparison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496" y="136193"/>
            <a:ext cx="683495" cy="8672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7F32E7C-DAE9-4011-2A1F-BC1E45F44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105" y="1381539"/>
            <a:ext cx="7537053" cy="54296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8B42D8-4B21-DDF5-1862-3A35FBF5EA30}"/>
              </a:ext>
            </a:extLst>
          </p:cNvPr>
          <p:cNvSpPr txBox="1"/>
          <p:nvPr/>
        </p:nvSpPr>
        <p:spPr>
          <a:xfrm>
            <a:off x="11752119" y="6532605"/>
            <a:ext cx="439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21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650FB2A-34F2-B46B-B384-169ED833BFEB}"/>
              </a:ext>
            </a:extLst>
          </p:cNvPr>
          <p:cNvSpPr/>
          <p:nvPr/>
        </p:nvSpPr>
        <p:spPr>
          <a:xfrm>
            <a:off x="8099836" y="1659772"/>
            <a:ext cx="1299883" cy="283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BD8AB7A8-4911-D8A6-2F27-6C7D4E53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86" y="1457144"/>
            <a:ext cx="3950168" cy="301365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BEEC1D-FE86-DE29-6637-D19B85F949B2}"/>
              </a:ext>
            </a:extLst>
          </p:cNvPr>
          <p:cNvSpPr txBox="1"/>
          <p:nvPr/>
        </p:nvSpPr>
        <p:spPr>
          <a:xfrm>
            <a:off x="79935" y="97825"/>
            <a:ext cx="1140911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244D86-5C47-4C34-127B-BCC93FAB8A71}"/>
              </a:ext>
            </a:extLst>
          </p:cNvPr>
          <p:cNvSpPr txBox="1"/>
          <p:nvPr/>
        </p:nvSpPr>
        <p:spPr>
          <a:xfrm>
            <a:off x="347785" y="993026"/>
            <a:ext cx="10336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latin typeface="CharisSIL"/>
              </a:rPr>
              <a:t>D</a:t>
            </a:r>
            <a:r>
              <a:rPr lang="en-GB" sz="2000" b="1" i="0" u="none" strike="noStrike" baseline="0" dirty="0">
                <a:latin typeface="CharisSIL"/>
              </a:rPr>
              <a:t>ifferent doping profiles, in-pixel electronics architectures and readout flavours </a:t>
            </a:r>
            <a:r>
              <a:rPr lang="en-US" sz="2000" i="0" u="none" strike="noStrike" baseline="0" dirty="0">
                <a:latin typeface="CharisSIL"/>
              </a:rPr>
              <a:t>implemented</a:t>
            </a:r>
            <a:endParaRPr lang="en-US" sz="20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B3D1500-E4FE-D981-2F5A-E7C3CB53D206}"/>
              </a:ext>
            </a:extLst>
          </p:cNvPr>
          <p:cNvSpPr txBox="1"/>
          <p:nvPr/>
        </p:nvSpPr>
        <p:spPr>
          <a:xfrm>
            <a:off x="293996" y="5222934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Sensor optimization also proven in 65 </a:t>
            </a:r>
            <a:r>
              <a:rPr lang="en-GB" sz="2000" b="1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nm technology;</a:t>
            </a:r>
            <a:endParaRPr lang="en-GB" sz="2000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Technology qualified and ready for next steps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4032BED-28A7-EA43-E96B-86A199381FCD}"/>
              </a:ext>
            </a:extLst>
          </p:cNvPr>
          <p:cNvSpPr txBox="1"/>
          <p:nvPr/>
        </p:nvSpPr>
        <p:spPr>
          <a:xfrm>
            <a:off x="6340757" y="4698402"/>
            <a:ext cx="5331297" cy="2031325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Engineering Run 1 (ER1) directed to </a:t>
            </a:r>
          </a:p>
          <a:p>
            <a:r>
              <a:rPr lang="en-GB" b="1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large, stitched sensor chips </a:t>
            </a:r>
          </a:p>
          <a:p>
            <a:r>
              <a:rPr lang="en-GB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(See V. </a:t>
            </a:r>
            <a:r>
              <a:rPr lang="en-GB" b="1" i="0" u="none" strike="noStrike" dirty="0" err="1">
                <a:latin typeface="Calibri" panose="020F0502020204030204" pitchFamily="34" charset="0"/>
                <a:cs typeface="Arial" panose="020B0604020202020204" pitchFamily="34" charset="0"/>
              </a:rPr>
              <a:t>Sarritzu</a:t>
            </a:r>
            <a:r>
              <a:rPr lang="en-GB" i="0" u="none" strike="noStrike" dirty="0" err="1">
                <a:latin typeface="Calibri" panose="020F0502020204030204" pitchFamily="34" charset="0"/>
                <a:cs typeface="Arial" panose="020B0604020202020204" pitchFamily="34" charset="0"/>
              </a:rPr>
              <a:t>’s</a:t>
            </a:r>
            <a:r>
              <a:rPr lang="en-GB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 presentation)</a:t>
            </a:r>
          </a:p>
          <a:p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Bent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 Monolithic Active Pixel </a:t>
            </a: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Sensors</a:t>
            </a:r>
          </a:p>
          <a:p>
            <a:r>
              <a:rPr lang="en-GB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(See D. </a:t>
            </a:r>
            <a:r>
              <a:rPr lang="en-GB" b="1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Colella</a:t>
            </a:r>
            <a:r>
              <a:rPr lang="en-GB" i="0" u="none" strike="noStrike" dirty="0">
                <a:latin typeface="Calibri" panose="020F0502020204030204" pitchFamily="34" charset="0"/>
                <a:cs typeface="Arial" panose="020B0604020202020204" pitchFamily="34" charset="0"/>
              </a:rPr>
              <a:t>’s presentation)</a:t>
            </a: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05203497-7089-7B5E-3014-4B7483DF7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508150" y="4740721"/>
            <a:ext cx="1060586" cy="96560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7B479FD-27E7-418F-C9AD-25DC293B76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87"/>
          <a:stretch/>
        </p:blipFill>
        <p:spPr>
          <a:xfrm rot="5400000">
            <a:off x="10495427" y="5624899"/>
            <a:ext cx="897364" cy="12492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992E4E-3935-8C5E-1604-D3A56D35DEF9}"/>
              </a:ext>
            </a:extLst>
          </p:cNvPr>
          <p:cNvSpPr txBox="1"/>
          <p:nvPr/>
        </p:nvSpPr>
        <p:spPr>
          <a:xfrm>
            <a:off x="11731337" y="6532605"/>
            <a:ext cx="4606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22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9BA71D-1CCD-FFFF-3AE3-60FAE1AA8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16" y="1675605"/>
            <a:ext cx="7372350" cy="27527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96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E28556-26B3-1722-DE92-022347252C1A}"/>
              </a:ext>
            </a:extLst>
          </p:cNvPr>
          <p:cNvSpPr txBox="1"/>
          <p:nvPr/>
        </p:nvSpPr>
        <p:spPr>
          <a:xfrm>
            <a:off x="2315183" y="1566153"/>
            <a:ext cx="67801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65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8" y="5820343"/>
            <a:ext cx="683495" cy="8672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F1FA7B6-92EE-621B-DD2A-9F095DDE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244" y="1878738"/>
            <a:ext cx="6231755" cy="49232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C0610B-31D5-80BF-DCD4-B2B0444EC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987215" cy="48304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1C8349-4593-CC4D-89E2-AD84599DBB6B}"/>
              </a:ext>
            </a:extLst>
          </p:cNvPr>
          <p:cNvSpPr txBox="1"/>
          <p:nvPr/>
        </p:nvSpPr>
        <p:spPr>
          <a:xfrm>
            <a:off x="7037543" y="2827774"/>
            <a:ext cx="176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Innermost Layer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C78FA4-0531-D056-7B70-B61E355EBEFA}"/>
              </a:ext>
            </a:extLst>
          </p:cNvPr>
          <p:cNvSpPr txBox="1"/>
          <p:nvPr/>
        </p:nvSpPr>
        <p:spPr>
          <a:xfrm>
            <a:off x="1378423" y="867266"/>
            <a:ext cx="176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Innermost Layer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F4AFA7-8B5E-D5C9-FCCE-C40B23CE5270}"/>
              </a:ext>
            </a:extLst>
          </p:cNvPr>
          <p:cNvSpPr txBox="1"/>
          <p:nvPr/>
        </p:nvSpPr>
        <p:spPr>
          <a:xfrm>
            <a:off x="6780565" y="332832"/>
            <a:ext cx="4942841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of Material Budget </a:t>
            </a:r>
          </a:p>
        </p:txBody>
      </p:sp>
      <p:sp>
        <p:nvSpPr>
          <p:cNvPr id="6" name="Freccia angolare in su 5">
            <a:extLst>
              <a:ext uri="{FF2B5EF4-FFF2-40B4-BE49-F238E27FC236}">
                <a16:creationId xmlns:a16="http://schemas.microsoft.com/office/drawing/2014/main" id="{F9546CC4-7173-A524-BD44-5303D0CC76C8}"/>
              </a:ext>
            </a:extLst>
          </p:cNvPr>
          <p:cNvSpPr/>
          <p:nvPr/>
        </p:nvSpPr>
        <p:spPr>
          <a:xfrm rot="5400000">
            <a:off x="3177404" y="3995489"/>
            <a:ext cx="1267691" cy="3249282"/>
          </a:xfrm>
          <a:prstGeom prst="bentUpArrow">
            <a:avLst>
              <a:gd name="adj1" fmla="val 11000"/>
              <a:gd name="adj2" fmla="val 25000"/>
              <a:gd name="adj3" fmla="val 2104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190BEE-CE66-56BD-9836-3359F1E70F23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24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ECC0D6-9DC1-FF56-664A-615EA6369DB4}"/>
              </a:ext>
            </a:extLst>
          </p:cNvPr>
          <p:cNvSpPr txBox="1"/>
          <p:nvPr/>
        </p:nvSpPr>
        <p:spPr>
          <a:xfrm>
            <a:off x="2362847" y="4499483"/>
            <a:ext cx="176101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/>
              <a:t>Azimuthal angle [°]</a:t>
            </a:r>
            <a:endParaRPr lang="en-US" sz="1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5A91A5-BB57-9266-7525-CAFACC002E03}"/>
              </a:ext>
            </a:extLst>
          </p:cNvPr>
          <p:cNvSpPr txBox="1"/>
          <p:nvPr/>
        </p:nvSpPr>
        <p:spPr>
          <a:xfrm rot="16200000">
            <a:off x="-979725" y="2145952"/>
            <a:ext cx="240512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/>
              <a:t>X</a:t>
            </a:r>
            <a:r>
              <a:rPr lang="en-US" sz="1400" b="1" dirty="0"/>
              <a:t>/</a:t>
            </a:r>
            <a:r>
              <a:rPr lang="en-US" sz="1400" b="1" i="1" dirty="0"/>
              <a:t>X</a:t>
            </a:r>
            <a:r>
              <a:rPr lang="en-US" sz="1400" b="1" baseline="-25000" dirty="0"/>
              <a:t>0 </a:t>
            </a:r>
            <a:r>
              <a:rPr lang="en-US" sz="1400" b="1" dirty="0"/>
              <a:t>[%] for tracks in |</a:t>
            </a:r>
            <a:r>
              <a:rPr lang="el-GR" sz="1400" b="1" dirty="0"/>
              <a:t>η</a:t>
            </a:r>
            <a:r>
              <a:rPr lang="it-IT" sz="1400" b="1" dirty="0"/>
              <a:t>|&lt;1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74ADBB-2837-ABC8-7595-040E3532CCDF}"/>
              </a:ext>
            </a:extLst>
          </p:cNvPr>
          <p:cNvSpPr txBox="1"/>
          <p:nvPr/>
        </p:nvSpPr>
        <p:spPr>
          <a:xfrm>
            <a:off x="8499487" y="6450203"/>
            <a:ext cx="176101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/>
              <a:t>Azimuthal angle [°]</a:t>
            </a:r>
            <a:endParaRPr lang="en-US" sz="1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6DA122-1C72-F3CD-A558-6BDDB4D2838A}"/>
              </a:ext>
            </a:extLst>
          </p:cNvPr>
          <p:cNvSpPr txBox="1"/>
          <p:nvPr/>
        </p:nvSpPr>
        <p:spPr>
          <a:xfrm rot="16200000">
            <a:off x="4984195" y="3964592"/>
            <a:ext cx="240512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/>
              <a:t>X</a:t>
            </a:r>
            <a:r>
              <a:rPr lang="en-US" sz="1400" b="1" dirty="0"/>
              <a:t>/</a:t>
            </a:r>
            <a:r>
              <a:rPr lang="en-US" sz="1400" b="1" i="1" dirty="0"/>
              <a:t>X</a:t>
            </a:r>
            <a:r>
              <a:rPr lang="en-US" sz="1400" b="1" baseline="-25000" dirty="0"/>
              <a:t>0 </a:t>
            </a:r>
            <a:r>
              <a:rPr lang="en-US" sz="1400" b="1" dirty="0"/>
              <a:t>[%] for tracks in |</a:t>
            </a:r>
            <a:r>
              <a:rPr lang="el-GR" sz="1400" b="1" dirty="0"/>
              <a:t>η</a:t>
            </a:r>
            <a:r>
              <a:rPr lang="it-IT" sz="1400" b="1" dirty="0"/>
              <a:t>|&lt;1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50267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56563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DFE280-7C2E-6384-6ACC-85CD4C4A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742"/>
            <a:ext cx="12192000" cy="54260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42EBC2-4F33-CB19-921B-9CB377AECB07}"/>
              </a:ext>
            </a:extLst>
          </p:cNvPr>
          <p:cNvSpPr txBox="1"/>
          <p:nvPr/>
        </p:nvSpPr>
        <p:spPr>
          <a:xfrm>
            <a:off x="235074" y="136252"/>
            <a:ext cx="1119492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of Tracking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807D68-F101-B0F8-C5AB-23FB51DF932B}"/>
              </a:ext>
            </a:extLst>
          </p:cNvPr>
          <p:cNvSpPr txBox="1"/>
          <p:nvPr/>
        </p:nvSpPr>
        <p:spPr>
          <a:xfrm>
            <a:off x="2949437" y="1021288"/>
            <a:ext cx="6661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FMCT (Fast </a:t>
            </a:r>
            <a:r>
              <a:rPr lang="en-GB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MonteCarlo</a:t>
            </a: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Tool) simulations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F1643F-383E-3380-2C77-48A85E37FA5C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920DD1-ACFE-AEB1-6A8A-6EC71251A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450"/>
            <a:ext cx="12192000" cy="542904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DF410B-89F2-15F0-16E0-EA31F77613EF}"/>
              </a:ext>
            </a:extLst>
          </p:cNvPr>
          <p:cNvSpPr txBox="1"/>
          <p:nvPr/>
        </p:nvSpPr>
        <p:spPr>
          <a:xfrm>
            <a:off x="2846896" y="124136"/>
            <a:ext cx="6188242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resolution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1F6B05-A92B-A59E-7955-D2E9332B6A20}"/>
              </a:ext>
            </a:extLst>
          </p:cNvPr>
          <p:cNvSpPr txBox="1"/>
          <p:nvPr/>
        </p:nvSpPr>
        <p:spPr>
          <a:xfrm>
            <a:off x="2978869" y="1036542"/>
            <a:ext cx="554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Spatial Residuals</a:t>
            </a:r>
          </a:p>
        </p:txBody>
      </p:sp>
    </p:spTree>
    <p:extLst>
      <p:ext uri="{BB962C8B-B14F-4D97-AF65-F5344CB8AC3E}">
        <p14:creationId xmlns:p14="http://schemas.microsoft.com/office/powerpoint/2010/main" val="389357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8AEB9D-B47E-3097-BA7E-FF7F26729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3" r="16876"/>
          <a:stretch/>
        </p:blipFill>
        <p:spPr>
          <a:xfrm>
            <a:off x="44427" y="14344"/>
            <a:ext cx="4196217" cy="381834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50C364-3217-89DF-4283-54856ED5C845}"/>
              </a:ext>
            </a:extLst>
          </p:cNvPr>
          <p:cNvSpPr txBox="1"/>
          <p:nvPr/>
        </p:nvSpPr>
        <p:spPr>
          <a:xfrm>
            <a:off x="7163114" y="571056"/>
            <a:ext cx="387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Reduction</a:t>
            </a:r>
            <a:r>
              <a:rPr lang="it-IT" b="1" dirty="0">
                <a:solidFill>
                  <a:srgbClr val="0070C0"/>
                </a:solidFill>
              </a:rPr>
              <a:t> of the </a:t>
            </a:r>
            <a:r>
              <a:rPr lang="it-IT" b="1" dirty="0" err="1">
                <a:solidFill>
                  <a:srgbClr val="0070C0"/>
                </a:solidFill>
              </a:rPr>
              <a:t>beam</a:t>
            </a:r>
            <a:r>
              <a:rPr lang="it-IT" b="1" dirty="0">
                <a:solidFill>
                  <a:srgbClr val="0070C0"/>
                </a:solidFill>
              </a:rPr>
              <a:t> pipe: </a:t>
            </a:r>
          </a:p>
          <a:p>
            <a:r>
              <a:rPr lang="it-IT" b="1" dirty="0">
                <a:solidFill>
                  <a:srgbClr val="0070C0"/>
                </a:solidFill>
              </a:rPr>
              <a:t>Radius and </a:t>
            </a:r>
            <a:r>
              <a:rPr lang="it-IT" b="1" dirty="0" err="1">
                <a:solidFill>
                  <a:srgbClr val="0070C0"/>
                </a:solidFill>
              </a:rPr>
              <a:t>thickness</a:t>
            </a:r>
            <a:r>
              <a:rPr lang="it-IT" b="1" dirty="0">
                <a:solidFill>
                  <a:srgbClr val="0070C0"/>
                </a:solidFill>
              </a:rPr>
              <a:t> from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GB" b="1" dirty="0">
                <a:solidFill>
                  <a:srgbClr val="0070C0"/>
                </a:solidFill>
              </a:rPr>
              <a:t>18.2 mm, 800μm) to (16 mm, 500μm)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28B929-3533-F7A9-3A74-18ED448D4CB8}"/>
              </a:ext>
            </a:extLst>
          </p:cNvPr>
          <p:cNvSpPr txBox="1"/>
          <p:nvPr/>
        </p:nvSpPr>
        <p:spPr>
          <a:xfrm>
            <a:off x="4296658" y="5336402"/>
            <a:ext cx="655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Truly cylindrical, wafer-scale sensor: R= 18, 24, 30 mm; L=28 cm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49F9AF-AFA2-F705-7347-0D514E5EA66A}"/>
              </a:ext>
            </a:extLst>
          </p:cNvPr>
          <p:cNvSpPr txBox="1"/>
          <p:nvPr/>
        </p:nvSpPr>
        <p:spPr>
          <a:xfrm>
            <a:off x="7623878" y="2239429"/>
            <a:ext cx="403415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Removal of water cooling</a:t>
            </a:r>
          </a:p>
          <a:p>
            <a:pPr algn="ctr"/>
            <a:r>
              <a:rPr lang="en-GB" b="1" dirty="0">
                <a:solidFill>
                  <a:srgbClr val="00B0F0"/>
                </a:solidFill>
              </a:rPr>
              <a:t>↓            </a:t>
            </a:r>
          </a:p>
          <a:p>
            <a:pPr algn="ctr"/>
            <a:r>
              <a:rPr lang="en-GB" b="1">
                <a:solidFill>
                  <a:srgbClr val="00B0F0"/>
                </a:solidFill>
              </a:rPr>
              <a:t>Reduction of power consumption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BF912-80BA-37F3-69BB-79CD7079F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17" y="4005206"/>
            <a:ext cx="3267075" cy="28384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156710-544F-D159-CEBB-710257CF7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149" y="2308778"/>
            <a:ext cx="1943100" cy="1209675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7A381A1-C438-E0D2-84CF-112B03333127}"/>
              </a:ext>
            </a:extLst>
          </p:cNvPr>
          <p:cNvCxnSpPr/>
          <p:nvPr/>
        </p:nvCxnSpPr>
        <p:spPr>
          <a:xfrm flipH="1">
            <a:off x="3225579" y="3518453"/>
            <a:ext cx="556570" cy="91439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0A22BD-C25B-2359-5990-F0F2957ED86D}"/>
              </a:ext>
            </a:extLst>
          </p:cNvPr>
          <p:cNvCxnSpPr>
            <a:cxnSpLocks/>
          </p:cNvCxnSpPr>
          <p:nvPr/>
        </p:nvCxnSpPr>
        <p:spPr>
          <a:xfrm flipH="1">
            <a:off x="3225579" y="3547110"/>
            <a:ext cx="2546571" cy="9283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267D628-5882-D593-8C6B-417BD637276C}"/>
              </a:ext>
            </a:extLst>
          </p:cNvPr>
          <p:cNvSpPr txBox="1"/>
          <p:nvPr/>
        </p:nvSpPr>
        <p:spPr>
          <a:xfrm>
            <a:off x="6320043" y="3832687"/>
            <a:ext cx="3775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Removal of mechanical support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↓           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Shape rigidity of large-size, bent silicon wafers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FB4B19F-346F-DAD6-F709-75133BDA2611}"/>
              </a:ext>
            </a:extLst>
          </p:cNvPr>
          <p:cNvSpPr txBox="1"/>
          <p:nvPr/>
        </p:nvSpPr>
        <p:spPr>
          <a:xfrm>
            <a:off x="3296299" y="5912535"/>
            <a:ext cx="5605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70C0"/>
                </a:solidFill>
                <a:latin typeface="AAAAAD+HelveticaNeue"/>
              </a:rPr>
              <a:t>Uniformly distributed material   →   no systematic error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3CD3873-6FD7-770A-F5E5-4735458E1F95}"/>
              </a:ext>
            </a:extLst>
          </p:cNvPr>
          <p:cNvSpPr txBox="1"/>
          <p:nvPr/>
        </p:nvSpPr>
        <p:spPr>
          <a:xfrm rot="19277430">
            <a:off x="2506079" y="3887208"/>
            <a:ext cx="5630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AAAAD+HelveticaNeue"/>
              </a:rPr>
              <a:t>See Valerio SARRITZU’s Pres.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AAAAAD+HelveticaNeue"/>
              </a:rPr>
              <a:t> </a:t>
            </a:r>
            <a:endParaRPr lang="en-US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296535-9A6F-6599-8E9C-6FA986396E65}"/>
              </a:ext>
            </a:extLst>
          </p:cNvPr>
          <p:cNvSpPr txBox="1"/>
          <p:nvPr/>
        </p:nvSpPr>
        <p:spPr>
          <a:xfrm>
            <a:off x="4498864" y="433633"/>
            <a:ext cx="1749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Carbon foam spacers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DF0F8E0-F23E-0531-90B0-9F3C1572ADE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607904" y="587522"/>
            <a:ext cx="8909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8F45C4-A7AA-7718-2B8C-769A00034517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9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A86A12-A1F5-5617-C244-7CF840B7DA32}"/>
              </a:ext>
            </a:extLst>
          </p:cNvPr>
          <p:cNvSpPr txBox="1"/>
          <p:nvPr/>
        </p:nvSpPr>
        <p:spPr>
          <a:xfrm>
            <a:off x="3636658" y="716311"/>
            <a:ext cx="416350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Short-lived heavy hadrons (cτ≈100µm)</a:t>
            </a:r>
          </a:p>
          <a:p>
            <a:r>
              <a:rPr lang="en-US" dirty="0"/>
              <a:t>- Resonances in the di-electron channel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530CD5-68C4-B7C0-F095-540BAA3CD2EA}"/>
              </a:ext>
            </a:extLst>
          </p:cNvPr>
          <p:cNvSpPr txBox="1"/>
          <p:nvPr/>
        </p:nvSpPr>
        <p:spPr>
          <a:xfrm>
            <a:off x="6152482" y="1516796"/>
            <a:ext cx="416350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en-US" dirty="0"/>
              <a:t>Clear separation of interaction vertexes</a:t>
            </a:r>
          </a:p>
          <a:p>
            <a:r>
              <a:rPr lang="en-US" dirty="0"/>
              <a:t>- Drastic reduction of e background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BA2414-E29D-74A3-7F03-6FCADC2CCA01}"/>
              </a:ext>
            </a:extLst>
          </p:cNvPr>
          <p:cNvSpPr txBox="1"/>
          <p:nvPr/>
        </p:nvSpPr>
        <p:spPr>
          <a:xfrm>
            <a:off x="8492465" y="2322793"/>
            <a:ext cx="3612037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en-US" dirty="0"/>
              <a:t>Improvement of tracking resolution</a:t>
            </a:r>
          </a:p>
          <a:p>
            <a:r>
              <a:rPr lang="en-US" dirty="0"/>
              <a:t>- Reduction of material budget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4241143-3998-B7D0-8371-7A8BEB96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01" y="3598659"/>
            <a:ext cx="4239089" cy="32395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5C0A67-F521-E0E9-6D50-F9891B077934}"/>
              </a:ext>
            </a:extLst>
          </p:cNvPr>
          <p:cNvSpPr txBox="1"/>
          <p:nvPr/>
        </p:nvSpPr>
        <p:spPr>
          <a:xfrm>
            <a:off x="1426444" y="3248999"/>
            <a:ext cx="373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ITS2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innermost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3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layers</a:t>
            </a:r>
            <a:endParaRPr lang="it-IT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8CDEC1-3C5B-B71F-C6AB-E513B3C2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04" y="3457259"/>
            <a:ext cx="4210050" cy="33813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E7624B-DCCE-B9B3-C845-529FBE6EB699}"/>
              </a:ext>
            </a:extLst>
          </p:cNvPr>
          <p:cNvSpPr txBox="1"/>
          <p:nvPr/>
        </p:nvSpPr>
        <p:spPr>
          <a:xfrm>
            <a:off x="7168519" y="3150152"/>
            <a:ext cx="3371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ITS3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innermost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3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layers</a:t>
            </a:r>
            <a:endParaRPr lang="it-IT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E6E99A-33BB-F844-8DAD-1A21E9FC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" y="17252"/>
            <a:ext cx="3490813" cy="288874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9C1C383A-4FEC-2968-0E5C-9B397A8A6AD9}"/>
              </a:ext>
            </a:extLst>
          </p:cNvPr>
          <p:cNvSpPr/>
          <p:nvPr/>
        </p:nvSpPr>
        <p:spPr>
          <a:xfrm rot="5400000">
            <a:off x="5419236" y="1392848"/>
            <a:ext cx="598352" cy="53794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ngolare in su 13">
            <a:extLst>
              <a:ext uri="{FF2B5EF4-FFF2-40B4-BE49-F238E27FC236}">
                <a16:creationId xmlns:a16="http://schemas.microsoft.com/office/drawing/2014/main" id="{5C4471E0-1986-6FE7-D18C-B49933EED8E5}"/>
              </a:ext>
            </a:extLst>
          </p:cNvPr>
          <p:cNvSpPr/>
          <p:nvPr/>
        </p:nvSpPr>
        <p:spPr>
          <a:xfrm rot="5400000">
            <a:off x="7830938" y="2187611"/>
            <a:ext cx="586908" cy="53794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EC3B72-CFB3-38BC-ED43-3F8671DCD465}"/>
              </a:ext>
            </a:extLst>
          </p:cNvPr>
          <p:cNvSpPr txBox="1"/>
          <p:nvPr/>
        </p:nvSpPr>
        <p:spPr>
          <a:xfrm>
            <a:off x="8218455" y="38883"/>
            <a:ext cx="3130062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17F9C95-3FC5-94B0-43B0-EE35D62C888D}"/>
              </a:ext>
            </a:extLst>
          </p:cNvPr>
          <p:cNvSpPr/>
          <p:nvPr/>
        </p:nvSpPr>
        <p:spPr>
          <a:xfrm>
            <a:off x="4973226" y="5146036"/>
            <a:ext cx="1964065" cy="92412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BC5D55-5E02-1548-41BD-1724DECB9F72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C794BF-2506-FFCA-5AC4-87500EC88C49}"/>
              </a:ext>
            </a:extLst>
          </p:cNvPr>
          <p:cNvSpPr txBox="1"/>
          <p:nvPr/>
        </p:nvSpPr>
        <p:spPr>
          <a:xfrm rot="19813032">
            <a:off x="8600881" y="5507017"/>
            <a:ext cx="3826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AAD+HelveticaNeue"/>
              </a:rPr>
              <a:t>See Valerio SARRITZU’s Pres.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AAAAD+HelveticaNeue"/>
              </a:rPr>
              <a:t> </a:t>
            </a:r>
            <a:endParaRPr lang="en-US" sz="20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3CE3EA-5290-F96E-BBC9-ECE67221046B}"/>
              </a:ext>
            </a:extLst>
          </p:cNvPr>
          <p:cNvSpPr txBox="1"/>
          <p:nvPr/>
        </p:nvSpPr>
        <p:spPr>
          <a:xfrm>
            <a:off x="-23185" y="6491544"/>
            <a:ext cx="1592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Water Cooling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D0B1F4E-5312-9167-3A73-752954FF3C75}"/>
              </a:ext>
            </a:extLst>
          </p:cNvPr>
          <p:cNvCxnSpPr/>
          <p:nvPr/>
        </p:nvCxnSpPr>
        <p:spPr>
          <a:xfrm flipV="1">
            <a:off x="1503381" y="6433073"/>
            <a:ext cx="367553" cy="2151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8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CAC23B88-B508-F0FE-A7BD-B863ABAD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260"/>
            <a:ext cx="4569495" cy="348615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1BA851-94F9-3B84-7DBF-EAB837F9D9D9}"/>
              </a:ext>
            </a:extLst>
          </p:cNvPr>
          <p:cNvSpPr txBox="1"/>
          <p:nvPr/>
        </p:nvSpPr>
        <p:spPr>
          <a:xfrm>
            <a:off x="235074" y="69751"/>
            <a:ext cx="11194926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 (Monolithic Active Pixel Sensors)</a:t>
            </a:r>
            <a:r>
              <a:rPr lang="en-GB" sz="4000" dirty="0"/>
              <a:t> </a:t>
            </a:r>
          </a:p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(ALPIDE) technology: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TowerJazz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180 nm (ITS2)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880580-F36C-55D8-1D32-546057FE2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7"/>
          <a:stretch/>
        </p:blipFill>
        <p:spPr>
          <a:xfrm>
            <a:off x="4442791" y="3184716"/>
            <a:ext cx="7749208" cy="3650610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9E8490C-4DF6-29F8-0124-D5C9F3B3655D}"/>
              </a:ext>
            </a:extLst>
          </p:cNvPr>
          <p:cNvCxnSpPr/>
          <p:nvPr/>
        </p:nvCxnSpPr>
        <p:spPr>
          <a:xfrm>
            <a:off x="3631923" y="4155385"/>
            <a:ext cx="781050" cy="457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D735EA-76C9-BDC6-2856-47EBB51A0661}"/>
              </a:ext>
            </a:extLst>
          </p:cNvPr>
          <p:cNvSpPr txBox="1"/>
          <p:nvPr/>
        </p:nvSpPr>
        <p:spPr>
          <a:xfrm>
            <a:off x="4340703" y="1426534"/>
            <a:ext cx="5470301" cy="95410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Detector &amp; </a:t>
            </a:r>
            <a:r>
              <a:rPr lang="it-IT" sz="1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readout</a:t>
            </a:r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electronics</a:t>
            </a:r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in a single chip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↓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Elimination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of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hybrid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structures</a:t>
            </a:r>
            <a:endParaRPr lang="it-IT" sz="1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312F0B-80F2-7021-67DD-DB4C88AA61E0}"/>
              </a:ext>
            </a:extLst>
          </p:cNvPr>
          <p:cNvSpPr txBox="1"/>
          <p:nvPr/>
        </p:nvSpPr>
        <p:spPr>
          <a:xfrm>
            <a:off x="4923919" y="2660206"/>
            <a:ext cx="7155086" cy="33855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Low </a:t>
            </a:r>
            <a:r>
              <a:rPr lang="it-IT" sz="1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Capacitances</a:t>
            </a:r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→ 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Reduction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of Power (10-100mW/cm</a:t>
            </a:r>
            <a:r>
              <a:rPr lang="it-IT" sz="1600" b="1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2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)</a:t>
            </a:r>
            <a:endParaRPr lang="it-IT" sz="1600" b="1" baseline="30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DC2C1F-068D-05FB-B15C-A718E55CC406}"/>
              </a:ext>
            </a:extLst>
          </p:cNvPr>
          <p:cNvSpPr txBox="1"/>
          <p:nvPr/>
        </p:nvSpPr>
        <p:spPr>
          <a:xfrm>
            <a:off x="235074" y="4779410"/>
            <a:ext cx="3947545" cy="19082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it-IT" sz="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Reduction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of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Material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Budget &amp;</a:t>
            </a:r>
          </a:p>
          <a:p>
            <a:pPr algn="ctr"/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Bending of large area </a:t>
            </a:r>
            <a:r>
              <a:rPr lang="it-IT" sz="1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sensors</a:t>
            </a:r>
            <a:r>
              <a:rPr lang="it-IT" sz="1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↓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GB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Thickness</a:t>
            </a:r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&lt;50µm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↓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180 nm (ITS2) → 65nm (ITS3)</a:t>
            </a:r>
            <a:endParaRPr lang="it-IT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7D9135-94CC-87BD-5494-349ED14730C4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1636C7-46F4-44EF-5CB5-5AC1DF000B74}"/>
              </a:ext>
            </a:extLst>
          </p:cNvPr>
          <p:cNvSpPr txBox="1"/>
          <p:nvPr/>
        </p:nvSpPr>
        <p:spPr>
          <a:xfrm>
            <a:off x="830386" y="97519"/>
            <a:ext cx="377588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ASICs R&amp;D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4FA119-FDEF-0D32-BC87-8C63F9D926FE}"/>
              </a:ext>
            </a:extLst>
          </p:cNvPr>
          <p:cNvSpPr txBox="1"/>
          <p:nvPr/>
        </p:nvSpPr>
        <p:spPr>
          <a:xfrm>
            <a:off x="958334" y="712301"/>
            <a:ext cx="3548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latin typeface="LinLibertineO-Identity-H"/>
              </a:rPr>
              <a:t>1° submissions in silicon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</a:t>
            </a:r>
          </a:p>
          <a:p>
            <a:pPr algn="ctr"/>
            <a:r>
              <a:rPr lang="en-GB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65 nm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Imaging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Sensor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process</a:t>
            </a:r>
            <a:r>
              <a:rPr lang="en-GB" sz="1800" b="0" i="0" u="none" strike="noStrike" baseline="0" dirty="0">
                <a:latin typeface="LinLibertineO-Identity-H"/>
              </a:rPr>
              <a:t>: </a:t>
            </a:r>
          </a:p>
          <a:p>
            <a:pPr algn="ctr"/>
            <a:r>
              <a:rPr lang="en-GB" sz="1800" b="1" i="0" u="none" strike="noStrike" baseline="0" dirty="0">
                <a:latin typeface="LinLibertineO-Identity-H"/>
              </a:rPr>
              <a:t>MLR1</a:t>
            </a:r>
            <a:r>
              <a:rPr lang="en-GB" sz="1800" b="0" i="0" u="none" strike="noStrike" baseline="0" dirty="0">
                <a:latin typeface="LinLibertineO-Identity-H"/>
              </a:rPr>
              <a:t> (</a:t>
            </a:r>
            <a:r>
              <a:rPr lang="en-US" sz="1800" b="0" i="0" u="none" strike="noStrike" baseline="0" dirty="0">
                <a:latin typeface="LinLibertineO-Identity-H"/>
              </a:rPr>
              <a:t>Multi-Layer per Reticle 1)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BF706B-31D2-20C0-0FC9-9E173EB4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0" y="1709530"/>
            <a:ext cx="4525346" cy="50898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E1C218-0BA2-A131-BFDA-CEFAF407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271" y="652667"/>
            <a:ext cx="1416363" cy="15883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F5E0B0-F671-4DBE-11F5-388590580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381" y="5111525"/>
            <a:ext cx="1416363" cy="14824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C41A69-F9F4-6F22-4782-1A4742A5A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181" y="2871916"/>
            <a:ext cx="1416363" cy="150249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ACF68BC-B64C-4630-1790-5B8F3D3225A4}"/>
              </a:ext>
            </a:extLst>
          </p:cNvPr>
          <p:cNvSpPr txBox="1"/>
          <p:nvPr/>
        </p:nvSpPr>
        <p:spPr>
          <a:xfrm>
            <a:off x="5052873" y="212177"/>
            <a:ext cx="6711448" cy="213904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APTS (Analogue Pixel Test Structure)</a:t>
            </a:r>
          </a:p>
          <a:p>
            <a:r>
              <a:rPr lang="en-US" sz="600" dirty="0"/>
              <a:t>	</a:t>
            </a:r>
            <a:endParaRPr lang="en-US" sz="2800" dirty="0"/>
          </a:p>
          <a:p>
            <a:r>
              <a:rPr lang="en-US" dirty="0"/>
              <a:t>                               </a:t>
            </a:r>
            <a:r>
              <a:rPr lang="en-US" sz="1400" dirty="0">
                <a:solidFill>
                  <a:schemeClr val="accent6"/>
                </a:solidFill>
              </a:rPr>
              <a:t>STUDY OF DIFFERENT PIXEL DESIGNS</a:t>
            </a:r>
            <a:endParaRPr lang="en-US" sz="1600" dirty="0">
              <a:solidFill>
                <a:schemeClr val="accent6"/>
              </a:solidFill>
            </a:endParaRP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A48579-6A9F-5D99-CD35-DED40F168540}"/>
              </a:ext>
            </a:extLst>
          </p:cNvPr>
          <p:cNvSpPr txBox="1"/>
          <p:nvPr/>
        </p:nvSpPr>
        <p:spPr>
          <a:xfrm>
            <a:off x="6695060" y="1051953"/>
            <a:ext cx="452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latin typeface="CMR10"/>
              </a:rPr>
              <a:t>6</a:t>
            </a:r>
            <a:r>
              <a:rPr lang="en-GB" sz="1800" b="0" i="0" u="none" strike="noStrike" baseline="0" dirty="0">
                <a:latin typeface="CMSY10"/>
              </a:rPr>
              <a:t>×</a:t>
            </a:r>
            <a:r>
              <a:rPr lang="en-GB" sz="1800" b="0" i="0" u="none" strike="noStrike" baseline="0" dirty="0">
                <a:latin typeface="CMR10"/>
              </a:rPr>
              <a:t>6 pixels (central 4</a:t>
            </a:r>
            <a:r>
              <a:rPr lang="en-GB" sz="1800" b="0" i="0" u="none" strike="noStrike" baseline="0" dirty="0">
                <a:latin typeface="CMSY10"/>
              </a:rPr>
              <a:t>×</a:t>
            </a:r>
            <a:r>
              <a:rPr lang="en-GB" sz="1800" b="0" i="0" u="none" strike="noStrike" baseline="0" dirty="0">
                <a:latin typeface="CMR10"/>
              </a:rPr>
              <a:t>4 read out)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MR10"/>
              </a:rPr>
              <a:t>Pitch: 10</a:t>
            </a:r>
            <a:r>
              <a:rPr lang="en-GB" sz="1800" b="0" i="0" u="none" strike="noStrike" baseline="0" dirty="0">
                <a:latin typeface="CMR10"/>
              </a:rPr>
              <a:t>, 15, 20, 25 </a:t>
            </a:r>
            <a:r>
              <a:rPr lang="en-GB" sz="1800" b="0" i="0" u="none" strike="noStrike" baseline="0" dirty="0" err="1">
                <a:latin typeface="CMR10"/>
              </a:rPr>
              <a:t>μm</a:t>
            </a: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2</a:t>
            </a:r>
            <a:r>
              <a:rPr lang="en-GB" sz="1800" b="0" i="0" u="none" strike="noStrike" baseline="0" dirty="0">
                <a:latin typeface="Calibri" panose="020F0502020204030204" pitchFamily="34" charset="0"/>
              </a:rPr>
              <a:t> versions of output buffers</a:t>
            </a:r>
            <a:endParaRPr lang="en-GB" sz="1800" b="0" i="0" u="none" strike="noStrike" baseline="0" dirty="0">
              <a:latin typeface="CMR1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C25FF3-3F46-D06A-14BD-A649833C1BA2}"/>
              </a:ext>
            </a:extLst>
          </p:cNvPr>
          <p:cNvSpPr txBox="1"/>
          <p:nvPr/>
        </p:nvSpPr>
        <p:spPr>
          <a:xfrm>
            <a:off x="5052873" y="2410323"/>
            <a:ext cx="6711448" cy="210826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DPTS (Digital Pixel Test Structure)</a:t>
            </a:r>
          </a:p>
          <a:p>
            <a:r>
              <a:rPr lang="en-US" sz="300" dirty="0"/>
              <a:t>	</a:t>
            </a:r>
            <a:r>
              <a:rPr lang="en-US" sz="100" dirty="0"/>
              <a:t>            </a:t>
            </a:r>
          </a:p>
          <a:p>
            <a:r>
              <a:rPr lang="en-US" sz="100" b="0" i="0" u="none" strike="noStrike" baseline="0" dirty="0">
                <a:latin typeface="CMR10"/>
              </a:rPr>
              <a:t>    </a:t>
            </a:r>
            <a:r>
              <a:rPr lang="en-US" sz="1800" dirty="0">
                <a:solidFill>
                  <a:schemeClr val="accent6"/>
                </a:solidFill>
              </a:rPr>
              <a:t>                               </a:t>
            </a:r>
            <a:r>
              <a:rPr lang="en-US" sz="1400" dirty="0">
                <a:solidFill>
                  <a:schemeClr val="accent6"/>
                </a:solidFill>
              </a:rPr>
              <a:t>STUDY THE IN-PIXEL FULL-DIGITAL FRONT END ELECTRONICS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CB6EA5-80AA-584D-35BD-072CA8CE0C17}"/>
              </a:ext>
            </a:extLst>
          </p:cNvPr>
          <p:cNvSpPr txBox="1"/>
          <p:nvPr/>
        </p:nvSpPr>
        <p:spPr>
          <a:xfrm>
            <a:off x="6695061" y="3061784"/>
            <a:ext cx="4525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32 × 32 pixels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Pitch: 15 ×15 µm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Asynchronous digital readout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Time over Threshold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Time encoded pixel position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205AAC-587D-CFC4-DE5D-C2DF1A2474D4}"/>
              </a:ext>
            </a:extLst>
          </p:cNvPr>
          <p:cNvSpPr txBox="1"/>
          <p:nvPr/>
        </p:nvSpPr>
        <p:spPr>
          <a:xfrm>
            <a:off x="5052877" y="4593780"/>
            <a:ext cx="6711443" cy="220060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CE65 (Circuit </a:t>
            </a:r>
            <a:r>
              <a:rPr lang="en-US" sz="2000" b="1" dirty="0" err="1">
                <a:solidFill>
                  <a:srgbClr val="0070C0"/>
                </a:solidFill>
              </a:rPr>
              <a:t>Exploratoire</a:t>
            </a:r>
            <a:r>
              <a:rPr lang="en-US" sz="2000" b="1" dirty="0">
                <a:solidFill>
                  <a:srgbClr val="0070C0"/>
                </a:solidFill>
              </a:rPr>
              <a:t> 65 nm)</a:t>
            </a:r>
          </a:p>
          <a:p>
            <a:r>
              <a:rPr lang="en-US" sz="300" dirty="0"/>
              <a:t>	</a:t>
            </a:r>
            <a:r>
              <a:rPr lang="en-US" sz="100" dirty="0"/>
              <a:t>            </a:t>
            </a:r>
          </a:p>
          <a:p>
            <a:r>
              <a:rPr lang="en-US" sz="1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         </a:t>
            </a:r>
            <a:r>
              <a:rPr lang="en-US" sz="2400" dirty="0">
                <a:solidFill>
                  <a:schemeClr val="accent6"/>
                </a:solidFill>
              </a:rPr>
              <a:t>                 </a:t>
            </a:r>
            <a:r>
              <a:rPr lang="en-US" sz="1400" dirty="0">
                <a:solidFill>
                  <a:schemeClr val="accent6"/>
                </a:solidFill>
              </a:rPr>
              <a:t>STUDY PIXEL MATRIX UNIFORMITY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85FBF31-BBEC-E0D3-E3FA-07168636DE5F}"/>
              </a:ext>
            </a:extLst>
          </p:cNvPr>
          <p:cNvSpPr txBox="1"/>
          <p:nvPr/>
        </p:nvSpPr>
        <p:spPr>
          <a:xfrm>
            <a:off x="6695059" y="5123996"/>
            <a:ext cx="4525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64 ×32 pixels with 15 µm pitch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48 ×32 pixels with 25 µm pitch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Analog Rolling shutter readout 10-40 MHz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in pixel architectures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7B9775-557E-1F1F-E5DE-7E2690334F90}"/>
              </a:ext>
            </a:extLst>
          </p:cNvPr>
          <p:cNvSpPr txBox="1"/>
          <p:nvPr/>
        </p:nvSpPr>
        <p:spPr>
          <a:xfrm>
            <a:off x="11840599" y="6532605"/>
            <a:ext cx="351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8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D90306-8E2C-57FA-50AD-F6A31459D5B3}"/>
              </a:ext>
            </a:extLst>
          </p:cNvPr>
          <p:cNvSpPr txBox="1"/>
          <p:nvPr/>
        </p:nvSpPr>
        <p:spPr>
          <a:xfrm>
            <a:off x="478729" y="53000"/>
            <a:ext cx="10520962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1C97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Optimization: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Different Types &amp; 4 Splits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50B115-986C-2E53-D0EC-E329AFA7E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47114"/>
            <a:ext cx="12192000" cy="2642152"/>
          </a:xfrm>
          <a:prstGeom prst="rect">
            <a:avLst/>
          </a:prstGeom>
          <a:solidFill>
            <a:srgbClr val="FFE6FB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77947D-A307-8629-34B6-7F3E877341D9}"/>
              </a:ext>
            </a:extLst>
          </p:cNvPr>
          <p:cNvSpPr txBox="1"/>
          <p:nvPr/>
        </p:nvSpPr>
        <p:spPr>
          <a:xfrm>
            <a:off x="4158967" y="1776232"/>
            <a:ext cx="1492898" cy="246221"/>
          </a:xfrm>
          <a:prstGeom prst="rect">
            <a:avLst/>
          </a:prstGeom>
          <a:solidFill>
            <a:srgbClr val="FFE6FB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Low dose n-type implant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A37E0A-0A3F-0C05-F11F-DB3197D6FEE6}"/>
              </a:ext>
            </a:extLst>
          </p:cNvPr>
          <p:cNvSpPr txBox="1"/>
          <p:nvPr/>
        </p:nvSpPr>
        <p:spPr>
          <a:xfrm>
            <a:off x="8419323" y="1759849"/>
            <a:ext cx="1492898" cy="246221"/>
          </a:xfrm>
          <a:prstGeom prst="rect">
            <a:avLst/>
          </a:prstGeom>
          <a:solidFill>
            <a:srgbClr val="FFE6FB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Low dose n-type implant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0F078C9-521D-5BA7-BB2D-A274CCE0D9FB}"/>
              </a:ext>
            </a:extLst>
          </p:cNvPr>
          <p:cNvSpPr/>
          <p:nvPr/>
        </p:nvSpPr>
        <p:spPr>
          <a:xfrm rot="683757">
            <a:off x="1133760" y="4584383"/>
            <a:ext cx="10985360" cy="1212627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746DF7-99A0-6DD2-2F06-4A646DADAD5F}"/>
              </a:ext>
            </a:extLst>
          </p:cNvPr>
          <p:cNvSpPr txBox="1"/>
          <p:nvPr/>
        </p:nvSpPr>
        <p:spPr>
          <a:xfrm rot="683757">
            <a:off x="1170522" y="4907977"/>
            <a:ext cx="1067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Improvement:  Charge Collection - </a:t>
            </a:r>
            <a:r>
              <a:rPr lang="en-US" sz="2800" b="1" dirty="0">
                <a:solidFill>
                  <a:srgbClr val="FF0000"/>
                </a:solidFill>
              </a:rPr>
              <a:t>Radiation Hardness 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Charge Sharing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CA65E1-9FD2-53A4-953E-41C7B686A4A9}"/>
              </a:ext>
            </a:extLst>
          </p:cNvPr>
          <p:cNvSpPr txBox="1"/>
          <p:nvPr/>
        </p:nvSpPr>
        <p:spPr>
          <a:xfrm>
            <a:off x="1473479" y="2348647"/>
            <a:ext cx="1240540" cy="286728"/>
          </a:xfrm>
          <a:prstGeom prst="rect">
            <a:avLst/>
          </a:prstGeom>
          <a:solidFill>
            <a:srgbClr val="D6EBFF"/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LinLibertineO-Identity-H"/>
              </a:rPr>
              <a:t>DEPLETED ZONE</a:t>
            </a:r>
            <a:r>
              <a:rPr lang="en-GB" sz="1200" b="1" i="0" u="none" strike="noStrike" baseline="0" dirty="0">
                <a:latin typeface="LinLibertineO-Identity-H"/>
              </a:rPr>
              <a:t> </a:t>
            </a:r>
            <a:endParaRPr lang="en-US" sz="12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342A59-6799-8641-B154-DE503B7E907E}"/>
              </a:ext>
            </a:extLst>
          </p:cNvPr>
          <p:cNvSpPr txBox="1"/>
          <p:nvPr/>
        </p:nvSpPr>
        <p:spPr>
          <a:xfrm>
            <a:off x="9291951" y="2635374"/>
            <a:ext cx="1240540" cy="286728"/>
          </a:xfrm>
          <a:prstGeom prst="rect">
            <a:avLst/>
          </a:prstGeom>
          <a:solidFill>
            <a:srgbClr val="D6EBFF"/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LinLibertineO-Identity-H"/>
              </a:rPr>
              <a:t>DEPLETED ZONE</a:t>
            </a:r>
            <a:r>
              <a:rPr lang="en-GB" sz="1200" b="1" i="0" u="none" strike="noStrike" baseline="0" dirty="0">
                <a:latin typeface="LinLibertineO-Identity-H"/>
              </a:rPr>
              <a:t> </a:t>
            </a:r>
            <a:endParaRPr lang="en-US" sz="12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57CC11-E704-0836-39F6-AF8CF2907403}"/>
              </a:ext>
            </a:extLst>
          </p:cNvPr>
          <p:cNvSpPr txBox="1"/>
          <p:nvPr/>
        </p:nvSpPr>
        <p:spPr>
          <a:xfrm>
            <a:off x="5355232" y="2677978"/>
            <a:ext cx="1240540" cy="286728"/>
          </a:xfrm>
          <a:prstGeom prst="rect">
            <a:avLst/>
          </a:prstGeom>
          <a:solidFill>
            <a:srgbClr val="D6EBFF"/>
          </a:solidFill>
        </p:spPr>
        <p:txBody>
          <a:bodyPr wrap="square">
            <a:spAutoFit/>
          </a:bodyPr>
          <a:lstStyle/>
          <a:p>
            <a:pPr algn="r"/>
            <a:r>
              <a:rPr lang="en-GB" sz="1200" b="1" dirty="0">
                <a:latin typeface="LinLibertineO-Identity-H"/>
              </a:rPr>
              <a:t>DEPLETED ZONE</a:t>
            </a:r>
            <a:r>
              <a:rPr lang="en-GB" sz="1200" b="1" i="0" u="none" strike="noStrike" baseline="0" dirty="0">
                <a:latin typeface="LinLibertineO-Identity-H"/>
              </a:rPr>
              <a:t> </a:t>
            </a:r>
            <a:endParaRPr lang="en-US" sz="12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6B9027-64C3-98FA-5320-AE9FA5F8F920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6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92AF03-1EFF-72CE-ABCA-E0B812D0A1B3}"/>
              </a:ext>
            </a:extLst>
          </p:cNvPr>
          <p:cNvSpPr txBox="1"/>
          <p:nvPr/>
        </p:nvSpPr>
        <p:spPr>
          <a:xfrm>
            <a:off x="-87546" y="342340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66FF66"/>
                </a:solidFill>
              </a:rPr>
              <a:t>deep p-well → Improvement of circuit-sensor isolation; </a:t>
            </a:r>
            <a:r>
              <a:rPr lang="en-US" sz="2300" b="1" dirty="0">
                <a:solidFill>
                  <a:srgbClr val="FFCCFF"/>
                </a:solidFill>
              </a:rPr>
              <a:t>deep n-well → Improvement of depletion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35D286-5080-5A37-F291-875BE3B61A0B}"/>
              </a:ext>
            </a:extLst>
          </p:cNvPr>
          <p:cNvSpPr txBox="1"/>
          <p:nvPr/>
        </p:nvSpPr>
        <p:spPr>
          <a:xfrm>
            <a:off x="-2" y="4522377"/>
            <a:ext cx="113224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B0F0"/>
                </a:solidFill>
                <a:latin typeface="Calibri-Bold"/>
              </a:rPr>
              <a:t>Split 1</a:t>
            </a:r>
            <a:r>
              <a:rPr lang="en-US" sz="2000" i="0" u="none" strike="noStrike" baseline="0" dirty="0">
                <a:solidFill>
                  <a:srgbClr val="00B0F0"/>
                </a:solidFill>
                <a:latin typeface="Calibri-Bold"/>
              </a:rPr>
              <a:t>: default process</a:t>
            </a:r>
          </a:p>
          <a:p>
            <a:pPr algn="l"/>
            <a:endParaRPr lang="en-GB" sz="1600" b="1" i="0" u="none" strike="noStrike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</a:rPr>
              <a:t>Split 2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</a:rPr>
              <a:t>: 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-Bold"/>
              </a:rPr>
              <a:t>first deep p-well adjustment to prevent </a:t>
            </a:r>
          </a:p>
          <a:p>
            <a:pPr algn="l"/>
            <a:r>
              <a:rPr lang="en-GB" sz="2000" dirty="0">
                <a:solidFill>
                  <a:srgbClr val="00B0F0"/>
                </a:solidFill>
                <a:latin typeface="Calibri-Bold"/>
              </a:rPr>
              <a:t>                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-Bold"/>
              </a:rPr>
              <a:t>punch-through</a:t>
            </a:r>
          </a:p>
          <a:p>
            <a:pPr algn="l"/>
            <a:r>
              <a:rPr lang="en-GB" sz="2400" b="1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</a:rPr>
              <a:t>Split 3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</a:rPr>
              <a:t>: first deep p-well adjustment + 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-Bold"/>
              </a:rPr>
              <a:t>deep n-well adjustment</a:t>
            </a:r>
          </a:p>
          <a:p>
            <a:pPr algn="l"/>
            <a:endParaRPr lang="en-GB" sz="1400" b="1" i="0" u="none" strike="noStrike" baseline="0" dirty="0">
              <a:solidFill>
                <a:srgbClr val="00B0F0"/>
              </a:solidFill>
              <a:latin typeface="Calibri-Bold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00B0F0"/>
                </a:solidFill>
                <a:latin typeface="Calibri-Bold"/>
              </a:rPr>
              <a:t>Split 4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-Bold"/>
              </a:rPr>
              <a:t>: (opt. proc.) </a:t>
            </a: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</a:rPr>
              <a:t>1°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</a:rPr>
              <a:t> deep p-well adj. + deep n-well adj. +</a:t>
            </a: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</a:rPr>
              <a:t> 2°</a:t>
            </a:r>
            <a:r>
              <a:rPr lang="en-GB" sz="2000" i="0" u="none" strike="noStrike" baseline="0" dirty="0">
                <a:solidFill>
                  <a:srgbClr val="00B0F0"/>
                </a:solidFill>
                <a:latin typeface="Calibri-Bold"/>
              </a:rPr>
              <a:t> deep p-well adj. against </a:t>
            </a:r>
            <a:r>
              <a:rPr lang="en-US" sz="2000" i="0" u="none" strike="noStrike" baseline="0" dirty="0">
                <a:solidFill>
                  <a:srgbClr val="00B0F0"/>
                </a:solidFill>
                <a:latin typeface="Calibri-Bold"/>
              </a:rPr>
              <a:t>local potential wells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D90306-8E2C-57FA-50AD-F6A31459D5B3}"/>
              </a:ext>
            </a:extLst>
          </p:cNvPr>
          <p:cNvSpPr txBox="1"/>
          <p:nvPr/>
        </p:nvSpPr>
        <p:spPr>
          <a:xfrm>
            <a:off x="4260960" y="1536899"/>
            <a:ext cx="5828611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(Source Follower)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access to front-end amplitude, without signal processing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4D47E3-6587-FAD0-9685-1C44B8D75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183" y="1257300"/>
            <a:ext cx="2317935" cy="259939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772CED2-AC2D-280D-A983-D70AB29A2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183" y="4094019"/>
            <a:ext cx="2317936" cy="24568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980525-E1CE-7A08-4DFA-E006E15C3EBF}"/>
              </a:ext>
            </a:extLst>
          </p:cNvPr>
          <p:cNvSpPr txBox="1"/>
          <p:nvPr/>
        </p:nvSpPr>
        <p:spPr>
          <a:xfrm>
            <a:off x="4260960" y="4290049"/>
            <a:ext cx="5828611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APTS-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</a:t>
            </a: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(Operational Amplifier)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operational amplifier output buffer for better timing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2FD7B0-1F9C-F75C-148E-041673BB5B08}"/>
              </a:ext>
            </a:extLst>
          </p:cNvPr>
          <p:cNvSpPr txBox="1"/>
          <p:nvPr/>
        </p:nvSpPr>
        <p:spPr>
          <a:xfrm>
            <a:off x="11752119" y="6532605"/>
            <a:ext cx="439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7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F55380-5BAB-1A12-82CF-6D8C4EAF6E5F}"/>
              </a:ext>
            </a:extLst>
          </p:cNvPr>
          <p:cNvSpPr txBox="1"/>
          <p:nvPr/>
        </p:nvSpPr>
        <p:spPr>
          <a:xfrm>
            <a:off x="1574800" y="86528"/>
            <a:ext cx="862584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APTS (Analogue Pixel Test Structure)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7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644AA-5F16-B738-B243-13C6FCEC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" y="1284051"/>
            <a:ext cx="12058453" cy="53402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DE17D6-76D3-8D4E-CF48-6BAB9AC10169}"/>
              </a:ext>
            </a:extLst>
          </p:cNvPr>
          <p:cNvSpPr txBox="1"/>
          <p:nvPr/>
        </p:nvSpPr>
        <p:spPr>
          <a:xfrm>
            <a:off x="4512143" y="2198844"/>
            <a:ext cx="1949617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APTS-</a:t>
            </a:r>
            <a:r>
              <a:rPr lang="en-US" sz="3600" b="1" dirty="0">
                <a:solidFill>
                  <a:srgbClr val="00B0F0"/>
                </a:solidFill>
              </a:rPr>
              <a:t>SF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1BE426-0227-78A7-C87B-4D3A3BCDC088}"/>
              </a:ext>
            </a:extLst>
          </p:cNvPr>
          <p:cNvSpPr txBox="1"/>
          <p:nvPr/>
        </p:nvSpPr>
        <p:spPr>
          <a:xfrm>
            <a:off x="2779312" y="991663"/>
            <a:ext cx="541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FF0000"/>
                </a:solidFill>
              </a:rPr>
              <a:t>55</a:t>
            </a:r>
            <a:r>
              <a:rPr lang="en-US" sz="3200" b="1" dirty="0">
                <a:solidFill>
                  <a:srgbClr val="FF0000"/>
                </a:solidFill>
              </a:rPr>
              <a:t>Fe Source measurement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823D0D-F41E-47A0-6446-139F82310935}"/>
              </a:ext>
            </a:extLst>
          </p:cNvPr>
          <p:cNvSpPr txBox="1"/>
          <p:nvPr/>
        </p:nvSpPr>
        <p:spPr>
          <a:xfrm>
            <a:off x="1118688" y="97825"/>
            <a:ext cx="9626382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1C97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Optimization: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Different Types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76FEAF-C395-68B5-B107-C3DA10139A94}"/>
              </a:ext>
            </a:extLst>
          </p:cNvPr>
          <p:cNvSpPr txBox="1"/>
          <p:nvPr/>
        </p:nvSpPr>
        <p:spPr>
          <a:xfrm>
            <a:off x="11752119" y="6532605"/>
            <a:ext cx="439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603AA0-F338-6FAF-3E94-132F393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504" y="1"/>
            <a:ext cx="683495" cy="8672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968C23-4BE3-A5AC-D1DE-F8E919AC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1" y="2408912"/>
            <a:ext cx="9230359" cy="43593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41A1E0-8900-6202-8E0A-84E7BC880BA9}"/>
              </a:ext>
            </a:extLst>
          </p:cNvPr>
          <p:cNvSpPr txBox="1"/>
          <p:nvPr/>
        </p:nvSpPr>
        <p:spPr>
          <a:xfrm>
            <a:off x="15240" y="8255"/>
            <a:ext cx="11404600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Optimization: 4 Splits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680F-D3E5-F016-EA29-813E62E6C847}"/>
              </a:ext>
            </a:extLst>
          </p:cNvPr>
          <p:cNvSpPr txBox="1"/>
          <p:nvPr/>
        </p:nvSpPr>
        <p:spPr>
          <a:xfrm>
            <a:off x="15240" y="848816"/>
            <a:ext cx="12161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B0F0"/>
                </a:solidFill>
                <a:latin typeface="Calibri-Bold"/>
              </a:rPr>
              <a:t>Split 1</a:t>
            </a:r>
            <a:r>
              <a:rPr lang="en-US" sz="2000" i="0" u="none" strike="noStrike" baseline="0" dirty="0">
                <a:solidFill>
                  <a:srgbClr val="00B0F0"/>
                </a:solidFill>
                <a:latin typeface="Calibri-Bold"/>
              </a:rPr>
              <a:t>: default process</a:t>
            </a:r>
          </a:p>
          <a:p>
            <a:pPr algn="l"/>
            <a:r>
              <a:rPr lang="en-GB" sz="2000" b="1" i="0" u="none" strike="noStrike" baseline="0" dirty="0">
                <a:solidFill>
                  <a:srgbClr val="F6DDA7"/>
                </a:solidFill>
                <a:latin typeface="Calibri" panose="020F0502020204030204" pitchFamily="34" charset="0"/>
              </a:rPr>
              <a:t>Split 2</a:t>
            </a:r>
            <a:r>
              <a:rPr lang="en-GB" sz="2000" i="0" u="none" strike="noStrike" baseline="0" dirty="0">
                <a:solidFill>
                  <a:srgbClr val="F6DDA7"/>
                </a:solidFill>
                <a:latin typeface="Calibri" panose="020F0502020204030204" pitchFamily="34" charset="0"/>
              </a:rPr>
              <a:t>: </a:t>
            </a:r>
            <a:r>
              <a:rPr lang="en-GB" sz="2000" i="0" u="none" strike="noStrike" baseline="0" dirty="0">
                <a:solidFill>
                  <a:srgbClr val="F6DDA7"/>
                </a:solidFill>
                <a:latin typeface="Calibri-Bold"/>
              </a:rPr>
              <a:t>first deep p-well adjustment to prevent punch-through</a:t>
            </a:r>
          </a:p>
          <a:p>
            <a:pPr algn="l"/>
            <a:r>
              <a:rPr lang="en-GB" sz="2000" b="1" i="0" u="none" strike="noStrike" baseline="0" dirty="0">
                <a:solidFill>
                  <a:srgbClr val="7ACDB6"/>
                </a:solidFill>
                <a:latin typeface="Calibri" panose="020F0502020204030204" pitchFamily="34" charset="0"/>
              </a:rPr>
              <a:t>Split 3</a:t>
            </a:r>
            <a:r>
              <a:rPr lang="en-GB" sz="2000" i="0" u="none" strike="noStrike" baseline="0" dirty="0">
                <a:solidFill>
                  <a:srgbClr val="7ACDB6"/>
                </a:solidFill>
                <a:latin typeface="Calibri" panose="020F0502020204030204" pitchFamily="34" charset="0"/>
              </a:rPr>
              <a:t>: first deep p-well adjustment + </a:t>
            </a:r>
            <a:r>
              <a:rPr lang="en-GB" sz="2000" i="0" u="none" strike="noStrike" baseline="0" dirty="0">
                <a:solidFill>
                  <a:srgbClr val="7ACDB6"/>
                </a:solidFill>
                <a:latin typeface="Calibri-Bold"/>
              </a:rPr>
              <a:t>deep n-well adjustment</a:t>
            </a:r>
          </a:p>
          <a:p>
            <a:pPr algn="l"/>
            <a:r>
              <a:rPr lang="en-GB" sz="2000" b="1" i="0" u="none" strike="noStrike" baseline="0" dirty="0">
                <a:solidFill>
                  <a:srgbClr val="7C7C7C"/>
                </a:solidFill>
                <a:latin typeface="Calibri-Bold"/>
              </a:rPr>
              <a:t>Split 4</a:t>
            </a:r>
            <a:r>
              <a:rPr lang="en-GB" sz="2000" i="0" u="none" strike="noStrike" baseline="0" dirty="0">
                <a:solidFill>
                  <a:srgbClr val="7C7C7C"/>
                </a:solidFill>
                <a:latin typeface="Calibri-Bold"/>
              </a:rPr>
              <a:t>: (optimized process) </a:t>
            </a:r>
            <a:r>
              <a:rPr lang="en-GB" sz="2000" i="0" u="none" strike="noStrike" baseline="0" dirty="0">
                <a:solidFill>
                  <a:srgbClr val="7C7C7C"/>
                </a:solidFill>
                <a:latin typeface="Calibri" panose="020F0502020204030204" pitchFamily="34" charset="0"/>
              </a:rPr>
              <a:t>first deep p-well adjustment + </a:t>
            </a:r>
          </a:p>
          <a:p>
            <a:pPr algn="l"/>
            <a:r>
              <a:rPr lang="en-GB" sz="2000" dirty="0">
                <a:solidFill>
                  <a:srgbClr val="7C7C7C"/>
                </a:solidFill>
                <a:latin typeface="Calibri" panose="020F0502020204030204" pitchFamily="34" charset="0"/>
              </a:rPr>
              <a:t>              </a:t>
            </a:r>
            <a:r>
              <a:rPr lang="en-GB" sz="2000" i="0" u="none" strike="noStrike" baseline="0" dirty="0">
                <a:solidFill>
                  <a:srgbClr val="7C7C7C"/>
                </a:solidFill>
                <a:latin typeface="Calibri" panose="020F0502020204030204" pitchFamily="34" charset="0"/>
              </a:rPr>
              <a:t>deep n-well adjustment + </a:t>
            </a:r>
            <a:r>
              <a:rPr lang="en-GB" sz="2000" i="0" u="none" strike="noStrike" baseline="0" dirty="0">
                <a:solidFill>
                  <a:srgbClr val="7C7C7C"/>
                </a:solidFill>
                <a:latin typeface="Calibri-Bold"/>
              </a:rPr>
              <a:t>second deep p-well adjustment against </a:t>
            </a:r>
            <a:r>
              <a:rPr lang="en-US" sz="2000" i="0" u="none" strike="noStrike" baseline="0" dirty="0">
                <a:solidFill>
                  <a:srgbClr val="7C7C7C"/>
                </a:solidFill>
                <a:latin typeface="Calibri-Bold"/>
              </a:rPr>
              <a:t>local potential wells</a:t>
            </a:r>
            <a:endParaRPr lang="en-US" dirty="0">
              <a:solidFill>
                <a:srgbClr val="7C7C7C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E52C31-AF5D-18B4-F163-01C600A0B943}"/>
              </a:ext>
            </a:extLst>
          </p:cNvPr>
          <p:cNvSpPr txBox="1"/>
          <p:nvPr/>
        </p:nvSpPr>
        <p:spPr>
          <a:xfrm>
            <a:off x="11762509" y="6532605"/>
            <a:ext cx="429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C944EF43-ABAC-4F48-AB2B-F8C7CE73398F}" type="slidenum">
              <a:rPr lang="en-US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83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679d45-8346-4e23-8c84-a7304edba77f}" enabled="0" method="" siteId="{84679d45-8346-4e23-8c84-a7304edba7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83631</TotalTime>
  <Words>894</Words>
  <Application>Microsoft Office PowerPoint</Application>
  <PresentationFormat>Widescreen</PresentationFormat>
  <Paragraphs>220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AAAAAD+HelveticaNeue</vt:lpstr>
      <vt:lpstr>Arial</vt:lpstr>
      <vt:lpstr>Arial Black</vt:lpstr>
      <vt:lpstr>Calibri</vt:lpstr>
      <vt:lpstr>Calibri Light</vt:lpstr>
      <vt:lpstr>Calibri-Bold</vt:lpstr>
      <vt:lpstr>CharisSIL</vt:lpstr>
      <vt:lpstr>CMR10</vt:lpstr>
      <vt:lpstr>CMSY10</vt:lpstr>
      <vt:lpstr>LinLibertineO-Identity-H</vt:lpstr>
      <vt:lpstr>Segoe UI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Trifirò</dc:creator>
  <cp:lastModifiedBy>Antonio Trifirò</cp:lastModifiedBy>
  <cp:revision>42</cp:revision>
  <dcterms:created xsi:type="dcterms:W3CDTF">2023-06-09T10:21:49Z</dcterms:created>
  <dcterms:modified xsi:type="dcterms:W3CDTF">2023-09-06T06:12:54Z</dcterms:modified>
</cp:coreProperties>
</file>