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38" r:id="rId2"/>
    <p:sldId id="748" r:id="rId3"/>
    <p:sldId id="618" r:id="rId4"/>
    <p:sldId id="650" r:id="rId5"/>
    <p:sldId id="872" r:id="rId6"/>
    <p:sldId id="873" r:id="rId7"/>
    <p:sldId id="875" r:id="rId8"/>
    <p:sldId id="879" r:id="rId9"/>
    <p:sldId id="878" r:id="rId10"/>
    <p:sldId id="880" r:id="rId11"/>
    <p:sldId id="881" r:id="rId12"/>
    <p:sldId id="888" r:id="rId13"/>
    <p:sldId id="884" r:id="rId14"/>
    <p:sldId id="877" r:id="rId15"/>
    <p:sldId id="886" r:id="rId16"/>
    <p:sldId id="887" r:id="rId17"/>
    <p:sldId id="885" r:id="rId18"/>
    <p:sldId id="746" r:id="rId19"/>
    <p:sldId id="556" r:id="rId20"/>
    <p:sldId id="673" r:id="rId21"/>
    <p:sldId id="652" r:id="rId22"/>
    <p:sldId id="883" r:id="rId23"/>
  </p:sldIdLst>
  <p:sldSz cx="12192000" cy="6858000"/>
  <p:notesSz cx="7099300" cy="102346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0000FF"/>
    <a:srgbClr val="CCCCFF"/>
    <a:srgbClr val="66FF99"/>
    <a:srgbClr val="CCFFFF"/>
    <a:srgbClr val="CC99FF"/>
    <a:srgbClr val="FF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974" autoAdjust="0"/>
    <p:restoredTop sz="94784" autoAdjust="0"/>
  </p:normalViewPr>
  <p:slideViewPr>
    <p:cSldViewPr>
      <p:cViewPr varScale="1">
        <p:scale>
          <a:sx n="82" d="100"/>
          <a:sy n="82" d="100"/>
        </p:scale>
        <p:origin x="768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574"/>
    </p:cViewPr>
  </p:sorterViewPr>
  <p:notesViewPr>
    <p:cSldViewPr>
      <p:cViewPr varScale="1">
        <p:scale>
          <a:sx n="64" d="100"/>
          <a:sy n="64" d="100"/>
        </p:scale>
        <p:origin x="-3414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7D52851-E06C-4E1D-86E7-0C534E1F3FBB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t" anchorCtr="0" compatLnSpc="1">
            <a:prstTxWarp prst="textNoShape">
              <a:avLst/>
            </a:prstTxWarp>
          </a:bodyPr>
          <a:lstStyle>
            <a:lvl1pPr defTabSz="981075" eaLnBrk="1" hangingPunct="1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E16B42-17B1-44A9-8948-2C2E9C46CC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t" anchorCtr="0" compatLnSpc="1">
            <a:prstTxWarp prst="textNoShape">
              <a:avLst/>
            </a:prstTxWarp>
          </a:bodyPr>
          <a:lstStyle>
            <a:lvl1pPr algn="r" defTabSz="981075" eaLnBrk="1" hangingPunct="1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5CF71790-07EB-448A-9BF1-76B964B1BE95}" type="datetimeFigureOut">
              <a:rPr lang="zh-CN" altLang="en-US"/>
              <a:pPr>
                <a:defRPr/>
              </a:pPr>
              <a:t>2023-9-6</a:t>
            </a:fld>
            <a:endParaRPr lang="en-US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E8F2AD-2899-4894-AB3F-3D124DBAD8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b" anchorCtr="0" compatLnSpc="1">
            <a:prstTxWarp prst="textNoShape">
              <a:avLst/>
            </a:prstTxWarp>
          </a:bodyPr>
          <a:lstStyle>
            <a:lvl1pPr defTabSz="981075" eaLnBrk="1" hangingPunct="1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E4A9BC-954D-46BD-8C3E-F26A7FDBAB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b" anchorCtr="0" compatLnSpc="1">
            <a:prstTxWarp prst="textNoShape">
              <a:avLst/>
            </a:prstTxWarp>
          </a:bodyPr>
          <a:lstStyle>
            <a:lvl1pPr algn="r" defTabSz="981075" eaLnBrk="1" hangingPunct="1">
              <a:defRPr sz="1300"/>
            </a:lvl1pPr>
          </a:lstStyle>
          <a:p>
            <a:pPr>
              <a:defRPr/>
            </a:pPr>
            <a:fld id="{0E9ABBDC-B5B0-4437-B3E0-B89B5522E4F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A575E1B-92E8-4ED8-8464-0F81F208605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t" anchorCtr="0" compatLnSpc="1">
            <a:prstTxWarp prst="textNoShape">
              <a:avLst/>
            </a:prstTxWarp>
          </a:bodyPr>
          <a:lstStyle>
            <a:lvl1pPr defTabSz="981075" eaLnBrk="1" hangingPunct="1">
              <a:defRPr sz="13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E892105B-BDCF-4BEA-9374-3E502B36D8A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t" anchorCtr="0" compatLnSpc="1">
            <a:prstTxWarp prst="textNoShape">
              <a:avLst/>
            </a:prstTxWarp>
          </a:bodyPr>
          <a:lstStyle>
            <a:lvl1pPr algn="r" defTabSz="981075" eaLnBrk="1" hangingPunct="1">
              <a:defRPr sz="13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8AC237A-9A69-494D-B028-2D20D0FEA2B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059B58D9-097B-47BF-9760-D4B10EBBCEA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5084B500-F97E-4DBE-A90E-EE17DA56ED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b" anchorCtr="0" compatLnSpc="1">
            <a:prstTxWarp prst="textNoShape">
              <a:avLst/>
            </a:prstTxWarp>
          </a:bodyPr>
          <a:lstStyle>
            <a:lvl1pPr defTabSz="981075" eaLnBrk="1" hangingPunct="1">
              <a:defRPr sz="13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12FF1F6A-302E-4E81-A8E8-EE5AEACFDB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b" anchorCtr="0" compatLnSpc="1">
            <a:prstTxWarp prst="textNoShape">
              <a:avLst/>
            </a:prstTxWarp>
          </a:bodyPr>
          <a:lstStyle>
            <a:lvl1pPr algn="r" defTabSz="981075"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B39735A-49D7-44F1-A3B1-9E0E9FA786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F727DF9A-CC14-42FE-B0DD-6E9311CFDF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43837BA8-9C8D-40D0-8FA6-0D6CDDC8A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41336314-97E2-46AF-A4C1-07AF1F9FF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81075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81075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81075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81075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7A680B2-24C8-491A-A48A-E46774A18088}" type="slidenum">
              <a:rPr lang="en-US" altLang="zh-CN" sz="1300">
                <a:solidFill>
                  <a:schemeClr val="tx1"/>
                </a:solidFill>
              </a:rPr>
              <a:pPr/>
              <a:t>5</a:t>
            </a:fld>
            <a:endParaRPr lang="en-US" altLang="zh-CN" sz="13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ADA778-05C3-4628-AEAF-A80A9150DDCB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24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538E0E-7A1C-4DD1-AA59-AA351C3C5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8EEB5B-1E6A-4BB2-A372-CCAF47326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0D6633-72FA-490C-88EE-CC8800F8B9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 anchor="t"/>
          <a:lstStyle>
            <a:lvl1pPr>
              <a:defRPr b="0"/>
            </a:lvl1pPr>
          </a:lstStyle>
          <a:p>
            <a:pPr>
              <a:defRPr/>
            </a:pPr>
            <a:fld id="{DAB0363A-BE86-4ED1-80AB-7215248797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121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63ABE6-2802-4B06-8AB8-0274208A660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B24F-4FD6-4E7B-94D3-C130BEF84A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797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61991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61991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3F3FE8-4B57-4392-9D71-641ED3D1DCA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63C87-9728-4596-917B-5EE0115A44E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3361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080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989013"/>
            <a:ext cx="53848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89013"/>
            <a:ext cx="53848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C591E3-B95D-45D9-BB26-A10A219CE16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A1BDB-DAB4-47F6-9321-D4715408C95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820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608012"/>
          </a:xfrm>
        </p:spPr>
        <p:txBody>
          <a:bodyPr/>
          <a:lstStyle>
            <a:lvl1pPr>
              <a:defRPr sz="32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AC9AC5-8EE7-4042-B275-2743A3B97A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66300-2171-46CF-98E1-E4FC0A3C04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855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8F7806-6003-434F-9BA6-3856AEA7ADB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1198F-F9AE-4059-A808-0C00A44EFF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22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989013"/>
            <a:ext cx="53848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89013"/>
            <a:ext cx="53848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E7E86A-40D3-45C5-A4C7-EE1A401B29A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D6380-CFBE-4008-ADDC-EFDE472D1C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332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C09BBF-5972-46D9-84C1-AFCE0D218D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925AB-27BC-4D0E-9C62-789E3C6F53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053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726F5B7-26D1-4B3B-BEE5-1334AC9402A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93DCA-DC6C-4739-843F-CDCF64AA76E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746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464BB9F-E157-401E-9052-3B3012278D0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F624D-7652-4034-BC52-9799DF0884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193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265B5F7-D367-497A-B6E6-D2A37265480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BA105-D479-4D9D-9B99-D31067C231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327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24E864-5AA0-4B2E-BDD8-724F0AD2F48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D5007-5DB7-496D-A861-6737672263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257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988637-B53B-4802-8BCE-2BA25DDE3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4CE9A4C-E843-49BB-8C39-FDECE9E487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89013"/>
            <a:ext cx="109728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7A3AD8-E3E6-42B3-9A87-D2FA818925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6E9D58A-EC77-49B5-BF45-F2E3F3E23DC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Line 7">
            <a:extLst>
              <a:ext uri="{FF2B5EF4-FFF2-40B4-BE49-F238E27FC236}">
                <a16:creationId xmlns:a16="http://schemas.microsoft.com/office/drawing/2014/main" id="{19A787D4-20A9-4C24-B119-FE719BB4680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2300" y="876300"/>
            <a:ext cx="110744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sz="280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9E275463-A712-44B1-BA2F-4C1B196B35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260350"/>
            <a:ext cx="109008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91" r:id="rId1"/>
    <p:sldLayoutId id="2147486080" r:id="rId2"/>
    <p:sldLayoutId id="2147486081" r:id="rId3"/>
    <p:sldLayoutId id="2147486082" r:id="rId4"/>
    <p:sldLayoutId id="2147486083" r:id="rId5"/>
    <p:sldLayoutId id="2147486084" r:id="rId6"/>
    <p:sldLayoutId id="2147486085" r:id="rId7"/>
    <p:sldLayoutId id="2147486086" r:id="rId8"/>
    <p:sldLayoutId id="2147486087" r:id="rId9"/>
    <p:sldLayoutId id="2147486088" r:id="rId10"/>
    <p:sldLayoutId id="2147486089" r:id="rId11"/>
    <p:sldLayoutId id="214748609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6">
            <a:extLst>
              <a:ext uri="{FF2B5EF4-FFF2-40B4-BE49-F238E27FC236}">
                <a16:creationId xmlns:a16="http://schemas.microsoft.com/office/drawing/2014/main" id="{216457B9-9E33-4DFC-A0F6-C7F123B6D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377" y="980717"/>
            <a:ext cx="11233247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zh-CN" altLang="en-US" dirty="0"/>
          </a:p>
        </p:txBody>
      </p:sp>
      <p:sp>
        <p:nvSpPr>
          <p:cNvPr id="9224" name="Rectangle 11">
            <a:extLst>
              <a:ext uri="{FF2B5EF4-FFF2-40B4-BE49-F238E27FC236}">
                <a16:creationId xmlns:a16="http://schemas.microsoft.com/office/drawing/2014/main" id="{6D28AE34-3860-4224-ACAB-124AEC93D1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1384" y="1341439"/>
            <a:ext cx="11017224" cy="158273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Pixel Readout Chip Development </a:t>
            </a:r>
            <a:b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</a:b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for the High Energy Photon Source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</a:endParaRPr>
          </a:p>
        </p:txBody>
      </p:sp>
      <p:sp>
        <p:nvSpPr>
          <p:cNvPr id="9225" name="Rectangle 12">
            <a:extLst>
              <a:ext uri="{FF2B5EF4-FFF2-40B4-BE49-F238E27FC236}">
                <a16:creationId xmlns:a16="http://schemas.microsoft.com/office/drawing/2014/main" id="{E8CDC9F3-7422-4C6B-9B67-8221CC638DA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3213101"/>
            <a:ext cx="9144000" cy="35290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Wei Wei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Institute of High Energy Physics,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CAS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On behalf of the detector design team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2800" dirty="0">
              <a:solidFill>
                <a:srgbClr val="C00000"/>
              </a:solidFill>
              <a:ea typeface="黑体" pitchFamily="49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CN" sz="2800" dirty="0">
                <a:solidFill>
                  <a:srgbClr val="C00000"/>
                </a:solidFill>
                <a:ea typeface="黑体" pitchFamily="49" charset="-122"/>
              </a:rPr>
              <a:t>2023-09-06</a:t>
            </a:r>
            <a:endParaRPr lang="zh-CN" altLang="en-US" sz="2800" dirty="0">
              <a:solidFill>
                <a:srgbClr val="C00000"/>
              </a:solidFill>
              <a:ea typeface="黑体" pitchFamily="49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2800" dirty="0">
              <a:solidFill>
                <a:srgbClr val="CC0066"/>
              </a:solidFill>
              <a:ea typeface="黑体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7984BA-1CCC-421A-9BD0-CB54C65C78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6192"/>
            <a:ext cx="4216048" cy="964525"/>
          </a:xfrm>
          <a:prstGeom prst="rect">
            <a:avLst/>
          </a:prstGeom>
        </p:spPr>
      </p:pic>
    </p:spTree>
  </p:cSld>
  <p:clrMapOvr>
    <a:masterClrMapping/>
  </p:clrMapOvr>
  <p:transition spd="slow" advTm="1235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F05048-3818-4012-A8A1-2FF0980EC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Pixel architecture of HYLITE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D2DEB2-D9A2-4AE9-9D7A-DB31BBCF48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5290FB-AD9D-4383-AB0A-29627F937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5" y="3789040"/>
            <a:ext cx="6691321" cy="2844000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9BED752A-F0EB-4AA7-BC1B-FFBCB1233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104" y="989013"/>
            <a:ext cx="4824536" cy="5484812"/>
          </a:xfrm>
        </p:spPr>
        <p:txBody>
          <a:bodyPr/>
          <a:lstStyle/>
          <a:p>
            <a:r>
              <a:rPr lang="en-US" altLang="zh-CN" dirty="0"/>
              <a:t>Working in Pump-Probe mode, sync-ed with the beamline</a:t>
            </a:r>
          </a:p>
          <a:p>
            <a:r>
              <a:rPr lang="en-US" altLang="zh-CN" dirty="0"/>
              <a:t>Three Gains</a:t>
            </a:r>
          </a:p>
          <a:p>
            <a:pPr lvl="1"/>
            <a:r>
              <a:rPr lang="en-US" altLang="zh-CN" dirty="0"/>
              <a:t>Auto Gain Switching</a:t>
            </a:r>
          </a:p>
          <a:p>
            <a:r>
              <a:rPr lang="en-US" altLang="zh-CN" dirty="0"/>
              <a:t>Three Working Phases </a:t>
            </a:r>
          </a:p>
          <a:p>
            <a:pPr lvl="1"/>
            <a:r>
              <a:rPr lang="en-US" altLang="zh-CN" dirty="0"/>
              <a:t>Analog Phase (less than 1 </a:t>
            </a:r>
            <a:r>
              <a:rPr lang="el-GR" altLang="zh-CN" dirty="0"/>
              <a:t>μ</a:t>
            </a:r>
            <a:r>
              <a:rPr lang="en-US" altLang="zh-CN" dirty="0"/>
              <a:t>s)</a:t>
            </a:r>
          </a:p>
          <a:p>
            <a:pPr lvl="1"/>
            <a:r>
              <a:rPr lang="en-US" altLang="zh-CN" dirty="0"/>
              <a:t>Conversion Phase (20 </a:t>
            </a:r>
            <a:r>
              <a:rPr lang="el-GR" altLang="zh-CN" dirty="0"/>
              <a:t>μ</a:t>
            </a:r>
            <a:r>
              <a:rPr lang="en-US" altLang="zh-CN" dirty="0"/>
              <a:t>s)</a:t>
            </a:r>
          </a:p>
          <a:p>
            <a:pPr lvl="1"/>
            <a:r>
              <a:rPr lang="en-US" altLang="zh-CN" dirty="0"/>
              <a:t>Readout Phase (~70 </a:t>
            </a:r>
            <a:r>
              <a:rPr lang="el-GR" altLang="zh-CN" dirty="0"/>
              <a:t>μ</a:t>
            </a:r>
            <a:r>
              <a:rPr lang="en-US" altLang="zh-CN" dirty="0"/>
              <a:t>s in full size chip)</a:t>
            </a:r>
          </a:p>
          <a:p>
            <a:r>
              <a:rPr lang="en-US" altLang="zh-CN" dirty="0"/>
              <a:t>Power down feature involved</a:t>
            </a:r>
          </a:p>
          <a:p>
            <a:pPr lvl="1"/>
            <a:r>
              <a:rPr lang="en-US" altLang="zh-CN" dirty="0"/>
              <a:t>Total average power: 34 </a:t>
            </a:r>
            <a:r>
              <a:rPr lang="el-GR" altLang="zh-CN" dirty="0"/>
              <a:t>μ</a:t>
            </a:r>
            <a:r>
              <a:rPr lang="en-US" altLang="zh-CN" dirty="0"/>
              <a:t>W/pixel</a:t>
            </a:r>
          </a:p>
          <a:p>
            <a:pPr lvl="2"/>
            <a:r>
              <a:rPr lang="en-US" altLang="zh-CN" dirty="0"/>
              <a:t>Analog</a:t>
            </a:r>
            <a:r>
              <a:rPr lang="zh-CN" altLang="en-US" dirty="0"/>
              <a:t>：</a:t>
            </a:r>
            <a:r>
              <a:rPr lang="el-GR" altLang="zh-CN" dirty="0"/>
              <a:t>21.96 μ</a:t>
            </a:r>
            <a:r>
              <a:rPr lang="en-US" altLang="zh-CN" dirty="0"/>
              <a:t>W</a:t>
            </a:r>
          </a:p>
          <a:p>
            <a:pPr lvl="2"/>
            <a:r>
              <a:rPr lang="en-US" altLang="zh-CN" dirty="0"/>
              <a:t>Digital</a:t>
            </a:r>
            <a:r>
              <a:rPr lang="zh-CN" altLang="en-US" dirty="0"/>
              <a:t>：</a:t>
            </a:r>
            <a:r>
              <a:rPr lang="el-GR" altLang="zh-CN" dirty="0"/>
              <a:t>14.76 μ</a:t>
            </a:r>
            <a:r>
              <a:rPr lang="en-US" altLang="zh-CN" dirty="0"/>
              <a:t>W</a:t>
            </a:r>
          </a:p>
          <a:p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2BC2A0A-5F3B-45C6-8726-F9A1FB98D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989013"/>
            <a:ext cx="5838961" cy="26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9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08"/>
    </mc:Choice>
    <mc:Fallback>
      <p:transition spd="slow" advTm="11520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AC2607-82A4-47D6-8DF8-F44CD61C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Pixel analog circuit – ADC &amp; calibration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C3E4E-5A90-42ED-9FAE-9C1565BC9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4135635"/>
            <a:ext cx="5329353" cy="2722365"/>
          </a:xfrm>
        </p:spPr>
        <p:txBody>
          <a:bodyPr/>
          <a:lstStyle/>
          <a:p>
            <a:r>
              <a:rPr lang="en-US" altLang="zh-CN" sz="2000" dirty="0"/>
              <a:t>Covers full dynamic range of 10000 photons @12 keV</a:t>
            </a:r>
          </a:p>
          <a:p>
            <a:r>
              <a:rPr lang="en-US" altLang="zh-CN" sz="2000" dirty="0"/>
              <a:t>Voltage Mode by pulse generator</a:t>
            </a:r>
          </a:p>
          <a:p>
            <a:pPr lvl="1"/>
            <a:r>
              <a:rPr lang="en-US" altLang="zh-CN" sz="1800" dirty="0"/>
              <a:t>High linearity for small input </a:t>
            </a:r>
          </a:p>
          <a:p>
            <a:pPr lvl="1"/>
            <a:r>
              <a:rPr lang="en-US" altLang="zh-CN" sz="1800" dirty="0"/>
              <a:t>1~150 photons coverage</a:t>
            </a:r>
          </a:p>
          <a:p>
            <a:r>
              <a:rPr lang="en-US" altLang="zh-CN" sz="2000" dirty="0"/>
              <a:t>Current Mode by variable pulse width</a:t>
            </a:r>
          </a:p>
          <a:p>
            <a:pPr lvl="1"/>
            <a:r>
              <a:rPr lang="en-US" altLang="zh-CN" sz="1800" dirty="0"/>
              <a:t>Full coverage but lose small input</a:t>
            </a:r>
          </a:p>
          <a:p>
            <a:pPr lvl="1"/>
            <a:r>
              <a:rPr lang="en-US" altLang="zh-CN" sz="1800" dirty="0"/>
              <a:t>100 ~10000 photons coverage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0306EC-3A8D-4131-81CA-FF57C62562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B799302B-9A4C-4F75-A63A-0A284A52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96" y="908720"/>
            <a:ext cx="5503844" cy="1842739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16056101-C85E-4582-9F74-66C19A8C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56" y="2852936"/>
            <a:ext cx="5503844" cy="216919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862AA89-B579-4825-97E9-5181D03D9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908720"/>
            <a:ext cx="4982344" cy="3182001"/>
          </a:xfrm>
          <a:prstGeom prst="rect">
            <a:avLst/>
          </a:prstGeom>
        </p:spPr>
      </p:pic>
      <p:sp>
        <p:nvSpPr>
          <p:cNvPr id="58" name="内容占位符 2">
            <a:extLst>
              <a:ext uri="{FF2B5EF4-FFF2-40B4-BE49-F238E27FC236}">
                <a16:creationId xmlns:a16="http://schemas.microsoft.com/office/drawing/2014/main" id="{882A75D4-BFEC-4464-BD33-A288B0FD3459}"/>
              </a:ext>
            </a:extLst>
          </p:cNvPr>
          <p:cNvSpPr txBox="1">
            <a:spLocks/>
          </p:cNvSpPr>
          <p:nvPr/>
        </p:nvSpPr>
        <p:spPr bwMode="auto">
          <a:xfrm>
            <a:off x="407368" y="4824098"/>
            <a:ext cx="5847203" cy="203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kern="0" dirty="0"/>
              <a:t>A 10-bit Wilkinson ADC in every pixel</a:t>
            </a:r>
          </a:p>
          <a:p>
            <a:r>
              <a:rPr lang="en-US" altLang="zh-CN" sz="2000" kern="0" dirty="0"/>
              <a:t>Counter of ADC based on LFSR located in pixel, reused as a SR during the readout phase</a:t>
            </a:r>
          </a:p>
          <a:p>
            <a:r>
              <a:rPr lang="en-US" altLang="zh-CN" sz="2000" kern="0" dirty="0"/>
              <a:t>Only the 62.5MHz count clock and common ramp are fanned out to the matrix </a:t>
            </a:r>
          </a:p>
        </p:txBody>
      </p:sp>
    </p:spTree>
    <p:extLst>
      <p:ext uri="{BB962C8B-B14F-4D97-AF65-F5344CB8AC3E}">
        <p14:creationId xmlns:p14="http://schemas.microsoft.com/office/powerpoint/2010/main" val="315380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23"/>
    </mc:Choice>
    <mc:Fallback>
      <p:transition spd="slow" advTm="8282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8AD63B-D93B-4D18-B47E-BAA05A21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Aurora 8b10b high speed data link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B73C7C-761E-496E-B50B-4F736ECD1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6486" y="989012"/>
            <a:ext cx="4616178" cy="5868987"/>
          </a:xfrm>
        </p:spPr>
        <p:txBody>
          <a:bodyPr/>
          <a:lstStyle/>
          <a:p>
            <a:r>
              <a:rPr lang="en-US" altLang="zh-CN" dirty="0"/>
              <a:t>Challenge from the system level </a:t>
            </a:r>
          </a:p>
          <a:p>
            <a:pPr lvl="1"/>
            <a:r>
              <a:rPr lang="en-US" altLang="zh-CN" dirty="0"/>
              <a:t>The detector module will be in vacuum – adding extra cable length to backend</a:t>
            </a:r>
          </a:p>
          <a:p>
            <a:pPr lvl="1"/>
            <a:r>
              <a:rPr lang="en-US" altLang="zh-CN" dirty="0"/>
              <a:t>Typical </a:t>
            </a:r>
            <a:r>
              <a:rPr lang="en-US" altLang="zh-CN" kern="1200" dirty="0">
                <a:solidFill>
                  <a:schemeClr val="dk1"/>
                </a:solidFill>
              </a:rPr>
              <a:t>quadrant movable requirement ask to be longer</a:t>
            </a:r>
          </a:p>
          <a:p>
            <a:r>
              <a:rPr lang="en-US" altLang="zh-CN" kern="1200" dirty="0">
                <a:solidFill>
                  <a:schemeClr val="dk1"/>
                </a:solidFill>
              </a:rPr>
              <a:t>Aurora 8b/10b compatible serial link designed </a:t>
            </a:r>
          </a:p>
          <a:p>
            <a:pPr lvl="1"/>
            <a:r>
              <a:rPr lang="en-US" altLang="zh-CN" kern="1200" dirty="0">
                <a:solidFill>
                  <a:schemeClr val="dk1"/>
                </a:solidFill>
              </a:rPr>
              <a:t>2 x 2 Gbps DDR link per chip</a:t>
            </a:r>
          </a:p>
          <a:p>
            <a:r>
              <a:rPr lang="en-US" altLang="zh-CN" kern="1200" dirty="0">
                <a:solidFill>
                  <a:schemeClr val="dk1"/>
                </a:solidFill>
              </a:rPr>
              <a:t>CML drivability via a 1.6m SAMTEC cable verified till 3.2Gbps per port</a:t>
            </a:r>
          </a:p>
          <a:p>
            <a:r>
              <a:rPr lang="en-US" altLang="zh-CN" kern="1200" dirty="0">
                <a:solidFill>
                  <a:schemeClr val="dk1"/>
                </a:solidFill>
              </a:rPr>
              <a:t>The full data rate of a 4M pixel system reaches 625Gbps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37F8DE-58F7-4D13-A52A-A4023627AF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6785CB34-92AD-4460-8762-D477FD095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90" y="989013"/>
            <a:ext cx="5303316" cy="18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7761C5-49F7-433B-A91A-37C0860C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896736"/>
            <a:ext cx="41259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50690F-6D86-4A60-A108-290461E02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54" y="1215954"/>
            <a:ext cx="1982243" cy="4538558"/>
          </a:xfrm>
          <a:prstGeom prst="rect">
            <a:avLst/>
          </a:prstGeom>
        </p:spPr>
      </p:pic>
      <p:pic>
        <p:nvPicPr>
          <p:cNvPr id="8" name="内容占位符 6">
            <a:extLst>
              <a:ext uri="{FF2B5EF4-FFF2-40B4-BE49-F238E27FC236}">
                <a16:creationId xmlns:a16="http://schemas.microsoft.com/office/drawing/2014/main" id="{F75A4C42-39AC-49E4-8752-23762970E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0" t="35536" r="40387" b="41962"/>
          <a:stretch>
            <a:fillRect/>
          </a:stretch>
        </p:blipFill>
        <p:spPr bwMode="auto">
          <a:xfrm rot="5400000">
            <a:off x="4934214" y="4385980"/>
            <a:ext cx="2000601" cy="273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A7E1A17-4307-4D30-A2B8-5713874EDE84}"/>
              </a:ext>
            </a:extLst>
          </p:cNvPr>
          <p:cNvSpPr/>
          <p:nvPr/>
        </p:nvSpPr>
        <p:spPr>
          <a:xfrm>
            <a:off x="2610092" y="5185668"/>
            <a:ext cx="1955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err="1"/>
              <a:t>Eyediagram</a:t>
            </a:r>
            <a:r>
              <a:rPr lang="en-US" altLang="zh-CN" sz="1600" dirty="0"/>
              <a:t> after 1.6m transmission</a:t>
            </a:r>
          </a:p>
          <a:p>
            <a:r>
              <a:rPr lang="en-US" altLang="zh-CN" sz="1600" dirty="0"/>
              <a:t>@ 2Gbps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8470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272"/>
    </mc:Choice>
    <mc:Fallback>
      <p:transition spd="slow" advTm="14127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6D074-4220-49BD-9B9E-E96F54BF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Chip overview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10783B-ACAC-4384-A261-27E5FCDCE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271" y="2951730"/>
            <a:ext cx="7553527" cy="1413825"/>
          </a:xfrm>
        </p:spPr>
        <p:txBody>
          <a:bodyPr/>
          <a:lstStyle/>
          <a:p>
            <a:r>
              <a:rPr lang="en-US" altLang="zh-CN" sz="2000" dirty="0"/>
              <a:t>CMOS 130nm 1P8M</a:t>
            </a:r>
          </a:p>
          <a:p>
            <a:r>
              <a:rPr lang="en-US" altLang="zh-CN" sz="2000" dirty="0"/>
              <a:t>Final full mask </a:t>
            </a:r>
            <a:r>
              <a:rPr lang="en-US" altLang="zh-CN" sz="2000" dirty="0" err="1"/>
              <a:t>tapeout</a:t>
            </a:r>
            <a:r>
              <a:rPr lang="en-US" altLang="zh-CN" sz="2000" dirty="0"/>
              <a:t> will be submitted in Oct 2023</a:t>
            </a:r>
          </a:p>
          <a:p>
            <a:r>
              <a:rPr lang="en-US" altLang="zh-CN" sz="2000" dirty="0"/>
              <a:t>A detector module will be 2x8 ASIC, measures 2.7cm x 10cm</a:t>
            </a:r>
            <a:endParaRPr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95AD47-8544-4D13-93B1-26BF163804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6EFC5C-8A06-4925-B635-9C948ACE1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76" y="956874"/>
            <a:ext cx="3888432" cy="3607540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5DE00108-F119-4FCB-BD31-EFB591143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4550" r="14167" b="2987"/>
          <a:stretch/>
        </p:blipFill>
        <p:spPr bwMode="auto">
          <a:xfrm>
            <a:off x="7851460" y="956874"/>
            <a:ext cx="147639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61BB6C-A8E3-43E7-8F92-DF0938DFBD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398"/>
          <a:stretch/>
        </p:blipFill>
        <p:spPr bwMode="auto">
          <a:xfrm>
            <a:off x="4871864" y="956874"/>
            <a:ext cx="1431658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755177-71FE-489B-B6F9-5D0C7A87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890" y="957685"/>
            <a:ext cx="1368969" cy="14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3C39D25-7B1B-48B4-A011-1A32E7B6DB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1701" b="13250"/>
          <a:stretch/>
        </p:blipFill>
        <p:spPr>
          <a:xfrm>
            <a:off x="6463953" y="956874"/>
            <a:ext cx="1207721" cy="144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71C6EF2-56D8-447C-9C3E-B78BEA35F468}"/>
              </a:ext>
            </a:extLst>
          </p:cNvPr>
          <p:cNvSpPr txBox="1"/>
          <p:nvPr/>
        </p:nvSpPr>
        <p:spPr>
          <a:xfrm>
            <a:off x="4913042" y="2370947"/>
            <a:ext cx="133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HYLITE0.1</a:t>
            </a:r>
          </a:p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(2020.10)</a:t>
            </a:r>
            <a:endParaRPr lang="zh-CN" altLang="en-US" sz="1600" b="1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F99CD91-0491-4039-9FD7-1E2233878172}"/>
              </a:ext>
            </a:extLst>
          </p:cNvPr>
          <p:cNvSpPr txBox="1"/>
          <p:nvPr/>
        </p:nvSpPr>
        <p:spPr>
          <a:xfrm>
            <a:off x="6401739" y="2370947"/>
            <a:ext cx="133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HYLITE0.2</a:t>
            </a:r>
          </a:p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(2021.4)</a:t>
            </a:r>
            <a:endParaRPr lang="zh-CN" altLang="en-US" sz="1600" b="1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8533B14-1B51-4260-B8A9-9D3E931D25AB}"/>
              </a:ext>
            </a:extLst>
          </p:cNvPr>
          <p:cNvSpPr txBox="1"/>
          <p:nvPr/>
        </p:nvSpPr>
        <p:spPr>
          <a:xfrm>
            <a:off x="7780730" y="2370947"/>
            <a:ext cx="147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HYLITE200S</a:t>
            </a:r>
          </a:p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(2022.2)</a:t>
            </a:r>
            <a:endParaRPr lang="zh-CN" altLang="en-US" sz="1600" b="1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E8F7032-C417-4DD5-8F04-87572AC29313}"/>
              </a:ext>
            </a:extLst>
          </p:cNvPr>
          <p:cNvSpPr txBox="1"/>
          <p:nvPr/>
        </p:nvSpPr>
        <p:spPr>
          <a:xfrm>
            <a:off x="9255849" y="2370947"/>
            <a:ext cx="216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HYLITE200F</a:t>
            </a:r>
          </a:p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(Full mask 2023.3)</a:t>
            </a:r>
            <a:endParaRPr lang="zh-CN" altLang="en-US" sz="1600" b="1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9D398C-19A1-4248-87DF-CB7790889B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13616"/>
            <a:ext cx="2993848" cy="22734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FCF45AC-4119-4A33-A203-BA2AC10739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60" y="4018525"/>
            <a:ext cx="3110563" cy="2434811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11B938DF-D0DE-4FAF-BE81-20507CCBC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57355" r="48439" b="16334"/>
          <a:stretch/>
        </p:blipFill>
        <p:spPr bwMode="auto">
          <a:xfrm>
            <a:off x="4059755" y="4077072"/>
            <a:ext cx="3643604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6FAB486-1A99-4CE6-BD9F-74983ADD65F7}"/>
              </a:ext>
            </a:extLst>
          </p:cNvPr>
          <p:cNvSpPr/>
          <p:nvPr/>
        </p:nvSpPr>
        <p:spPr>
          <a:xfrm>
            <a:off x="4047016" y="6468165"/>
            <a:ext cx="3733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</a:rPr>
              <a:t>Single photon S/N@high gain ~9.3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39F5D79-2867-45A2-A8D2-73B8AA62F5A8}"/>
              </a:ext>
            </a:extLst>
          </p:cNvPr>
          <p:cNvSpPr/>
          <p:nvPr/>
        </p:nvSpPr>
        <p:spPr>
          <a:xfrm>
            <a:off x="7864984" y="6453336"/>
            <a:ext cx="40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</a:rPr>
              <a:t>10</a:t>
            </a:r>
            <a:r>
              <a:rPr lang="en-US" altLang="zh-CN" sz="1800" baseline="30000" dirty="0">
                <a:solidFill>
                  <a:schemeClr val="tx1"/>
                </a:solidFill>
              </a:rPr>
              <a:t>4</a:t>
            </a:r>
            <a:r>
              <a:rPr lang="en-US" altLang="zh-CN" sz="1800" dirty="0">
                <a:solidFill>
                  <a:schemeClr val="tx1"/>
                </a:solidFill>
              </a:rPr>
              <a:t> dynamic range by self-calibration 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3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02"/>
    </mc:Choice>
    <mc:Fallback>
      <p:transition spd="slow" advTm="4980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FF86D3-0F35-44CF-A8AD-01017FDC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TETPIX for sparsified 4-D imaging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1F216E-D5AD-4A28-B2A9-3FBAC5AB6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C1FF17D1-7046-4AA0-A596-A3E73D7BF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908720"/>
            <a:ext cx="5472608" cy="224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F51D432-3A1F-4A7B-A70C-98D43FD69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908720"/>
            <a:ext cx="3024336" cy="201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内容占位符 1">
            <a:extLst>
              <a:ext uri="{FF2B5EF4-FFF2-40B4-BE49-F238E27FC236}">
                <a16:creationId xmlns:a16="http://schemas.microsoft.com/office/drawing/2014/main" id="{889B3CE3-5CFC-4C46-8650-DA08D9DCF7AC}"/>
              </a:ext>
            </a:extLst>
          </p:cNvPr>
          <p:cNvSpPr txBox="1">
            <a:spLocks/>
          </p:cNvSpPr>
          <p:nvPr/>
        </p:nvSpPr>
        <p:spPr bwMode="auto">
          <a:xfrm>
            <a:off x="7464151" y="2996952"/>
            <a:ext cx="4547323" cy="360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kern="0" dirty="0"/>
              <a:t>Time-of-arrival and energy of every photon measured by TOT</a:t>
            </a:r>
          </a:p>
          <a:p>
            <a:r>
              <a:rPr lang="en-US" altLang="zh-CN" sz="2000" kern="0" dirty="0"/>
              <a:t>New methodology for X-ray and neutron imaging</a:t>
            </a:r>
          </a:p>
          <a:p>
            <a:pPr lvl="1"/>
            <a:r>
              <a:rPr lang="en-US" altLang="zh-CN" sz="1600" kern="0" dirty="0"/>
              <a:t>Conventional: monochrome light + single photon counting</a:t>
            </a:r>
          </a:p>
          <a:p>
            <a:pPr lvl="1"/>
            <a:r>
              <a:rPr lang="en-US" altLang="zh-CN" sz="1600" kern="0" dirty="0">
                <a:solidFill>
                  <a:srgbClr val="FF0000"/>
                </a:solidFill>
              </a:rPr>
              <a:t>New idea: wide band/pink light + 4D imaging </a:t>
            </a:r>
          </a:p>
          <a:p>
            <a:pPr lvl="1"/>
            <a:r>
              <a:rPr lang="en-US" altLang="zh-CN" sz="1600" kern="0" dirty="0"/>
              <a:t>Greatly improve the efficiency </a:t>
            </a:r>
          </a:p>
          <a:p>
            <a:pPr lvl="2"/>
            <a:r>
              <a:rPr lang="en-US" altLang="zh-CN" sz="1400" kern="0" dirty="0"/>
              <a:t>Multiple experiments by monochrome </a:t>
            </a:r>
            <a:r>
              <a:rPr lang="zh-CN" altLang="en-US" sz="1400" kern="0" dirty="0"/>
              <a:t>→ </a:t>
            </a:r>
            <a:r>
              <a:rPr lang="en-US" altLang="zh-CN" sz="1400" kern="0" dirty="0"/>
              <a:t>single experiment/ single pulse by pink</a:t>
            </a:r>
          </a:p>
          <a:p>
            <a:r>
              <a:rPr lang="en-US" altLang="zh-CN" sz="2000" kern="0" dirty="0"/>
              <a:t>Another way to satisfy the dynamic experiment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FD4F6D4-96F7-4E23-A3E8-6EDB4BBC7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924944"/>
            <a:ext cx="2664296" cy="174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B4047FE-2657-4410-92E9-C53D3FB25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941168"/>
            <a:ext cx="2664296" cy="177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7DBE547-423B-4991-AB6E-FE8FCD7EE1BE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1811524" y="4665162"/>
            <a:ext cx="0" cy="276006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0D7FC59-EF05-491F-AB24-5C32F35BEC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236659"/>
              </p:ext>
            </p:extLst>
          </p:nvPr>
        </p:nvGraphicFramePr>
        <p:xfrm>
          <a:off x="3287688" y="2692967"/>
          <a:ext cx="4176458" cy="40618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16855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2559603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</a:tblGrid>
              <a:tr h="347192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Specs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Parameters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536574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4-D detection by TOT</a:t>
                      </a:r>
                    </a:p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(x-y, TOA, Energy)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315628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size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150μmX150μm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315628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Pixel Matrix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r>
                        <a:rPr lang="en-US" altLang="zh-CN" sz="1400" kern="1200" dirty="0"/>
                        <a:t>X32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894031513"/>
                  </a:ext>
                </a:extLst>
              </a:tr>
              <a:tr h="413859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 resolution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2keV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Time resolution 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20ns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Readout scheme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Event-driven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Counting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2.4kHz/pixel</a:t>
                      </a:r>
                      <a:endParaRPr lang="zh-CN" alt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772269691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Date length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32bits/hit</a:t>
                      </a:r>
                      <a:endParaRPr lang="zh-CN" alt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082619649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Prototype Module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  <a:r>
                        <a:rPr lang="en-US" altLang="zh-CN" sz="1400" kern="1200" dirty="0"/>
                        <a:t>X128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005576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46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60"/>
    </mc:Choice>
    <mc:Fallback>
      <p:transition spd="slow" advTm="678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B3A097-5DCD-4591-8F29-F176EF5D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TETPIX for sparsified 4-D imaging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82CD92-916C-4D4C-A5E5-F950CD618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908720"/>
            <a:ext cx="7142584" cy="3410475"/>
          </a:xfrm>
        </p:spPr>
        <p:txBody>
          <a:bodyPr/>
          <a:lstStyle/>
          <a:p>
            <a:r>
              <a:rPr lang="en-US" altLang="zh-CN" dirty="0"/>
              <a:t>Hits are readout by the column-drain architecture, event-driven readout implemented</a:t>
            </a:r>
          </a:p>
          <a:p>
            <a:pPr lvl="1"/>
            <a:r>
              <a:rPr lang="en-US" altLang="zh-CN" dirty="0"/>
              <a:t>Hits at the same column same time are sequentially readout by priority arbitration logic</a:t>
            </a:r>
          </a:p>
          <a:p>
            <a:pPr lvl="2"/>
            <a:r>
              <a:rPr lang="en-US" altLang="zh-CN" dirty="0"/>
              <a:t>1.5 clk per hit</a:t>
            </a:r>
          </a:p>
          <a:p>
            <a:pPr lvl="1"/>
            <a:r>
              <a:rPr lang="en-US" altLang="zh-CN" dirty="0"/>
              <a:t>Two levels of FIFO were designed for high counting rate</a:t>
            </a:r>
          </a:p>
          <a:p>
            <a:pPr lvl="2"/>
            <a:r>
              <a:rPr lang="en-US" altLang="zh-CN" dirty="0"/>
              <a:t>L1 FIFO: In column level, to de-randomize the hit</a:t>
            </a:r>
          </a:p>
          <a:p>
            <a:pPr lvl="2"/>
            <a:r>
              <a:rPr lang="en-US" altLang="zh-CN" dirty="0"/>
              <a:t>L2 FIFO: Chip level, to match the in/out data rate between the core and interface</a:t>
            </a:r>
          </a:p>
          <a:p>
            <a:pPr lvl="2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75683F-EF9D-4857-9E49-F28203A8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5" name="图片 36">
            <a:extLst>
              <a:ext uri="{FF2B5EF4-FFF2-40B4-BE49-F238E27FC236}">
                <a16:creationId xmlns:a16="http://schemas.microsoft.com/office/drawing/2014/main" id="{07AF65D1-FA27-4E8B-A275-0112F23F1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908720"/>
            <a:ext cx="3838674" cy="341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915F7115-5341-4A56-A6A5-786EA892B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2" y="4414208"/>
            <a:ext cx="29654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D5006F-7316-4288-9294-F551848723D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20378" r="52720"/>
          <a:stretch/>
        </p:blipFill>
        <p:spPr bwMode="auto">
          <a:xfrm>
            <a:off x="7829889" y="4403661"/>
            <a:ext cx="2631228" cy="223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5" descr="C:\Users\palzh\AppData\Local\Temp\WeChat Files\35956f40e341bc041e3d44afec3675b.jpg">
            <a:extLst>
              <a:ext uri="{FF2B5EF4-FFF2-40B4-BE49-F238E27FC236}">
                <a16:creationId xmlns:a16="http://schemas.microsoft.com/office/drawing/2014/main" id="{4932586F-25B3-4728-AA93-5A9CC579C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12" y="4403661"/>
            <a:ext cx="2965450" cy="22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43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4"/>
    </mc:Choice>
    <mc:Fallback>
      <p:transition spd="slow" advTm="1048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BC09B5-00E3-4B95-AD00-C2DEB2FC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 results of the TETPIX detector 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736D5-74F7-40F9-8755-BDF535EA18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B21F45CA-69C8-466D-BFD3-466AE58D0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60" y="3699907"/>
            <a:ext cx="4047790" cy="295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B41572-9F0F-4088-83B3-2CFD512FFB5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1" y="626181"/>
            <a:ext cx="4644867" cy="3244486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458A9B7A-69BB-421D-9C4F-0FCCAB9E5A0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03" y="840389"/>
            <a:ext cx="7102312" cy="30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B515119D-419B-4EAE-93E0-8B24868C65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464" y="3798946"/>
            <a:ext cx="7047991" cy="305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6E2EA48B-A112-4A5D-AFAB-93B20EC33750}"/>
              </a:ext>
            </a:extLst>
          </p:cNvPr>
          <p:cNvCxnSpPr>
            <a:cxnSpLocks/>
          </p:cNvCxnSpPr>
          <p:nvPr/>
        </p:nvCxnSpPr>
        <p:spPr>
          <a:xfrm>
            <a:off x="5951984" y="3501008"/>
            <a:ext cx="72008" cy="1359691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02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37"/>
    </mc:Choice>
    <mc:Fallback>
      <p:transition spd="slow" advTm="2483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68999F-127F-4E9E-9F1A-36E58744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Future development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2C0598-0BA1-4742-901D-DAD649C90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3" y="980728"/>
            <a:ext cx="10972800" cy="3476873"/>
          </a:xfrm>
        </p:spPr>
        <p:txBody>
          <a:bodyPr/>
          <a:lstStyle/>
          <a:p>
            <a:r>
              <a:rPr lang="en-US" altLang="zh-CN" sz="2000" dirty="0"/>
              <a:t>HEPS Phase I with 14 beamlines in 2025</a:t>
            </a:r>
          </a:p>
          <a:p>
            <a:pPr lvl="1"/>
            <a:r>
              <a:rPr lang="en-US" altLang="zh-CN" sz="1800" dirty="0"/>
              <a:t>BPIX systems are forseen to be equiped with 6M, 2M, 1M, &amp; 150K variants </a:t>
            </a:r>
          </a:p>
          <a:p>
            <a:pPr lvl="1"/>
            <a:r>
              <a:rPr lang="en-US" altLang="zh-CN" sz="1800" dirty="0"/>
              <a:t>Ultra high frame rate detector &amp; high energy variants are in development </a:t>
            </a:r>
          </a:p>
          <a:p>
            <a:r>
              <a:rPr lang="en-US" altLang="zh-CN" sz="2000" dirty="0"/>
              <a:t>The first prototype system for SHINE will also be delivered in 2026</a:t>
            </a:r>
          </a:p>
          <a:p>
            <a:pPr lvl="1"/>
            <a:r>
              <a:rPr lang="en-US" altLang="zh-CN" sz="1800" dirty="0"/>
              <a:t>Frame rate of 10kHz continuous integration as the first milestone</a:t>
            </a:r>
          </a:p>
          <a:p>
            <a:pPr lvl="1"/>
            <a:r>
              <a:rPr lang="en-US" altLang="zh-CN" sz="1800" dirty="0"/>
              <a:t>Will seek more possibility for the rest beamlines </a:t>
            </a:r>
          </a:p>
          <a:p>
            <a:r>
              <a:rPr lang="en-US" altLang="zh-CN" sz="2000" dirty="0"/>
              <a:t>HEPS Phase II, SAPS, and other beamlines of the XFEL are the future goal</a:t>
            </a:r>
          </a:p>
          <a:p>
            <a:pPr lvl="1"/>
            <a:r>
              <a:rPr lang="en-US" altLang="zh-CN" sz="1800" dirty="0"/>
              <a:t>HEPS Phase II is scheduled with 70 beamlines </a:t>
            </a:r>
          </a:p>
          <a:p>
            <a:pPr lvl="1"/>
            <a:r>
              <a:rPr lang="en-US" altLang="zh-CN" sz="1800" dirty="0"/>
              <a:t>SAPS (Southern Advanced Photon Source) beside CSNS (China Spallation Neutron Source) is being discussed but due to be constructed</a:t>
            </a:r>
            <a:endParaRPr lang="zh-CN" altLang="en-US" sz="1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E67D45-1B61-4AEC-8440-0B7122B67B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371EB4-E4AD-490A-9166-05FA14F10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9" y="4376788"/>
            <a:ext cx="3581680" cy="24812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C94316-F132-479E-87BD-CB269224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4386945"/>
            <a:ext cx="7632848" cy="204044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C8A92F0-4041-4FD1-8BD3-2627E42F2845}"/>
              </a:ext>
            </a:extLst>
          </p:cNvPr>
          <p:cNvSpPr/>
          <p:nvPr/>
        </p:nvSpPr>
        <p:spPr>
          <a:xfrm>
            <a:off x="7056464" y="6457890"/>
            <a:ext cx="1898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CSNS &amp; SAPS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3537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70"/>
    </mc:Choice>
    <mc:Fallback>
      <p:transition spd="slow" advTm="8427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1">
            <a:extLst>
              <a:ext uri="{FF2B5EF4-FFF2-40B4-BE49-F238E27FC236}">
                <a16:creationId xmlns:a16="http://schemas.microsoft.com/office/drawing/2014/main" id="{545E8D41-7F74-40D9-AE33-74DD3BBFF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6" y="2882900"/>
            <a:ext cx="669766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7200" b="0">
                <a:solidFill>
                  <a:srgbClr val="CC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Thank you</a:t>
            </a:r>
            <a:r>
              <a:rPr lang="zh-CN" altLang="en-US" sz="7200" b="0">
                <a:solidFill>
                  <a:srgbClr val="CC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！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>
            <a:extLst>
              <a:ext uri="{FF2B5EF4-FFF2-40B4-BE49-F238E27FC236}">
                <a16:creationId xmlns:a16="http://schemas.microsoft.com/office/drawing/2014/main" id="{EC9CBC15-DC1B-4462-834E-75493997E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08012"/>
          </a:xfrm>
        </p:spPr>
        <p:txBody>
          <a:bodyPr/>
          <a:lstStyle/>
          <a:p>
            <a:r>
              <a:rPr lang="en-US" altLang="zh-CN"/>
              <a:t>HEPS-BPIX Chip Architecture</a:t>
            </a:r>
            <a:endParaRPr lang="zh-CN" altLang="en-US"/>
          </a:p>
        </p:txBody>
      </p:sp>
      <p:sp>
        <p:nvSpPr>
          <p:cNvPr id="12291" name="灯片编号占位符 3">
            <a:extLst>
              <a:ext uri="{FF2B5EF4-FFF2-40B4-BE49-F238E27FC236}">
                <a16:creationId xmlns:a16="http://schemas.microsoft.com/office/drawing/2014/main" id="{632807EF-7A9D-4E46-B632-FBECB6DF5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319AFE0F-6BDD-4FF8-835F-5D0F48BD8834}" type="slidenum">
              <a:rPr lang="en-US" altLang="zh-CN" sz="1400">
                <a:solidFill>
                  <a:schemeClr val="tx1"/>
                </a:solidFill>
              </a:rPr>
              <a:pPr eaLnBrk="1" hangingPunct="1"/>
              <a:t>19</a:t>
            </a:fld>
            <a:endParaRPr lang="en-US" altLang="zh-CN" sz="1400">
              <a:solidFill>
                <a:schemeClr val="tx1"/>
              </a:solidFill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F9819E3A-AE47-4E47-8EE9-5A8F10A83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4688" y="928688"/>
            <a:ext cx="3357562" cy="5929312"/>
          </a:xfrm>
          <a:solidFill>
            <a:schemeClr val="bg1"/>
          </a:solidFill>
        </p:spPr>
        <p:txBody>
          <a:bodyPr/>
          <a:lstStyle/>
          <a:p>
            <a:r>
              <a:rPr lang="en-US" altLang="zh-CN" sz="2000" dirty="0"/>
              <a:t>A BPIX Chip contains</a:t>
            </a:r>
            <a:r>
              <a:rPr lang="zh-CN" altLang="en-US" sz="2000" dirty="0"/>
              <a:t>：</a:t>
            </a:r>
            <a:endParaRPr lang="en-US" altLang="zh-CN" sz="2000" dirty="0"/>
          </a:p>
          <a:p>
            <a:pPr lvl="1"/>
            <a:r>
              <a:rPr lang="en-US" altLang="zh-CN" sz="1800" dirty="0"/>
              <a:t>104  x 72 pixel array</a:t>
            </a:r>
          </a:p>
          <a:p>
            <a:pPr lvl="1"/>
            <a:r>
              <a:rPr lang="en-US" altLang="zh-CN" sz="1800" dirty="0"/>
              <a:t>Periphery</a:t>
            </a:r>
          </a:p>
          <a:p>
            <a:pPr lvl="2"/>
            <a:r>
              <a:rPr lang="en-US" altLang="zh-CN" sz="1600" dirty="0"/>
              <a:t>16chn 8bit DAC</a:t>
            </a:r>
          </a:p>
          <a:p>
            <a:pPr lvl="2"/>
            <a:r>
              <a:rPr lang="en-US" altLang="zh-CN" sz="1600" dirty="0"/>
              <a:t>Bandgap</a:t>
            </a:r>
          </a:p>
          <a:p>
            <a:pPr lvl="2"/>
            <a:r>
              <a:rPr lang="en-US" altLang="zh-CN" sz="1600" dirty="0"/>
              <a:t>Readout &amp; Control</a:t>
            </a:r>
          </a:p>
          <a:p>
            <a:pPr lvl="1"/>
            <a:r>
              <a:rPr lang="en-US" altLang="zh-CN" sz="1600" dirty="0"/>
              <a:t>Measures 1.7cm*1.1cm</a:t>
            </a:r>
          </a:p>
          <a:p>
            <a:r>
              <a:rPr lang="en-US" altLang="zh-CN" sz="2000" dirty="0"/>
              <a:t>4</a:t>
            </a:r>
            <a:r>
              <a:rPr lang="zh-CN" altLang="en-US" sz="2000" dirty="0"/>
              <a:t> </a:t>
            </a:r>
            <a:r>
              <a:rPr lang="en-US" altLang="zh-CN" sz="2000" dirty="0"/>
              <a:t>MPWs</a:t>
            </a:r>
            <a:r>
              <a:rPr lang="zh-CN" altLang="en-US" sz="2000" dirty="0"/>
              <a:t> </a:t>
            </a:r>
            <a:r>
              <a:rPr lang="en-US" altLang="zh-CN" sz="2000" dirty="0"/>
              <a:t>and 1 full mask tapeout in 2 years</a:t>
            </a:r>
          </a:p>
          <a:p>
            <a:pPr lvl="1"/>
            <a:r>
              <a:rPr lang="en-US" altLang="zh-CN" sz="1600" dirty="0"/>
              <a:t>2012.5 ~ 2014.8</a:t>
            </a:r>
          </a:p>
        </p:txBody>
      </p:sp>
      <p:pic>
        <p:nvPicPr>
          <p:cNvPr id="17414" name="Picture 8" descr="D:\work\Sync\1.png">
            <a:extLst>
              <a:ext uri="{FF2B5EF4-FFF2-40B4-BE49-F238E27FC236}">
                <a16:creationId xmlns:a16="http://schemas.microsoft.com/office/drawing/2014/main" id="{6D5141BE-7F72-4F06-B923-35DE0475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9" y="4071938"/>
            <a:ext cx="16287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>
            <a:extLst>
              <a:ext uri="{FF2B5EF4-FFF2-40B4-BE49-F238E27FC236}">
                <a16:creationId xmlns:a16="http://schemas.microsoft.com/office/drawing/2014/main" id="{67B2C33E-086E-4304-9E14-2BC2EE68A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806951"/>
            <a:ext cx="1809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矩形 7">
            <a:extLst>
              <a:ext uri="{FF2B5EF4-FFF2-40B4-BE49-F238E27FC236}">
                <a16:creationId xmlns:a16="http://schemas.microsoft.com/office/drawing/2014/main" id="{965D547A-443B-4A17-9E32-74B879DDF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1" y="6581776"/>
            <a:ext cx="6029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Single pixel                     </a:t>
            </a:r>
            <a:r>
              <a:rPr lang="zh-CN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→             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*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 pixel array               </a:t>
            </a:r>
            <a:r>
              <a:rPr lang="zh-CN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→           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104</a:t>
            </a:r>
            <a:r>
              <a:rPr lang="zh-CN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*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72 full size chip</a:t>
            </a:r>
            <a:endParaRPr lang="zh-CN" altLang="en-US" sz="1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417" name="Picture 4">
            <a:extLst>
              <a:ext uri="{FF2B5EF4-FFF2-40B4-BE49-F238E27FC236}">
                <a16:creationId xmlns:a16="http://schemas.microsoft.com/office/drawing/2014/main" id="{6DEFB53A-BE99-4EEC-8880-56AE6C0E8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43500"/>
            <a:ext cx="2008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>
            <a:extLst>
              <a:ext uri="{FF2B5EF4-FFF2-40B4-BE49-F238E27FC236}">
                <a16:creationId xmlns:a16="http://schemas.microsoft.com/office/drawing/2014/main" id="{B5D5BBEC-B305-42BE-B549-FFB54504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928689"/>
            <a:ext cx="54483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35134F-256E-483B-910F-9DC16E49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 &amp; outlook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6928FE-81CF-44A7-B6D1-8D5E3CB87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601501"/>
            <a:ext cx="4104456" cy="2900809"/>
          </a:xfrm>
        </p:spPr>
        <p:txBody>
          <a:bodyPr/>
          <a:lstStyle/>
          <a:p>
            <a:r>
              <a:rPr lang="en-US" altLang="zh-CN" dirty="0"/>
              <a:t>The photon counting detector for light sources</a:t>
            </a:r>
          </a:p>
          <a:p>
            <a:r>
              <a:rPr lang="en-US" altLang="zh-CN" dirty="0"/>
              <a:t>The charge integration detector for XFEL</a:t>
            </a:r>
          </a:p>
          <a:p>
            <a:r>
              <a:rPr lang="en-US" altLang="zh-CN" dirty="0"/>
              <a:t>Spin-off directions</a:t>
            </a:r>
          </a:p>
          <a:p>
            <a:pPr lvl="1"/>
            <a:r>
              <a:rPr lang="en-US" altLang="zh-CN" dirty="0"/>
              <a:t>Medical imaging on Multi-</a:t>
            </a:r>
            <a:r>
              <a:rPr lang="en-US" altLang="zh-CN" dirty="0" err="1"/>
              <a:t>th</a:t>
            </a:r>
            <a:endParaRPr lang="en-US" altLang="zh-CN" dirty="0"/>
          </a:p>
          <a:p>
            <a:pPr lvl="1"/>
            <a:r>
              <a:rPr lang="en-US" altLang="zh-CN" dirty="0"/>
              <a:t>4-D imaging on TOT</a:t>
            </a:r>
          </a:p>
          <a:p>
            <a:pPr lvl="1"/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10BFF4-862B-4A04-8E47-5BF3C7074B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8C211C-5034-465F-8BC0-A2D34D86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999176"/>
            <a:ext cx="4281672" cy="2358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90383-D835-44B8-9D3B-8BD7F38EB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7962" r="11610" b="9746"/>
          <a:stretch>
            <a:fillRect/>
          </a:stretch>
        </p:blipFill>
        <p:spPr bwMode="auto">
          <a:xfrm>
            <a:off x="5381126" y="1503232"/>
            <a:ext cx="2986562" cy="1904582"/>
          </a:xfrm>
          <a:prstGeom prst="roundRect">
            <a:avLst/>
          </a:prstGeom>
          <a:ln w="285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9DA1055-6DFC-4909-92EA-FF5B77C86588}"/>
              </a:ext>
            </a:extLst>
          </p:cNvPr>
          <p:cNvCxnSpPr/>
          <p:nvPr/>
        </p:nvCxnSpPr>
        <p:spPr>
          <a:xfrm>
            <a:off x="4228998" y="1923029"/>
            <a:ext cx="1152128" cy="0"/>
          </a:xfrm>
          <a:prstGeom prst="straightConnector1">
            <a:avLst/>
          </a:prstGeom>
          <a:ln w="38100" cmpd="sng">
            <a:solidFill>
              <a:srgbClr val="0070C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5F9E4DB4-8C68-482F-B7DE-60F4983D4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70" y="1414461"/>
            <a:ext cx="3503712" cy="197083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440D8CE-56B7-46EF-9362-A8BD0ED8FEB6}"/>
              </a:ext>
            </a:extLst>
          </p:cNvPr>
          <p:cNvSpPr/>
          <p:nvPr/>
        </p:nvSpPr>
        <p:spPr bwMode="auto">
          <a:xfrm>
            <a:off x="3071664" y="1844824"/>
            <a:ext cx="1152128" cy="180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21C8A2C-DE9C-454A-B865-6EE5A885B52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637515"/>
            <a:ext cx="7628281" cy="26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6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47"/>
    </mc:Choice>
    <mc:Fallback>
      <p:transition spd="slow" advTm="9954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灯片编号占位符 3">
            <a:extLst>
              <a:ext uri="{FF2B5EF4-FFF2-40B4-BE49-F238E27FC236}">
                <a16:creationId xmlns:a16="http://schemas.microsoft.com/office/drawing/2014/main" id="{3B95D047-2A0B-45C6-AFDB-1DB6835703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04512" y="6439172"/>
            <a:ext cx="1219200" cy="230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46557C-2C9C-4D53-8B6A-B2EAE2B375F7}" type="slidenum">
              <a:rPr lang="en-US" altLang="zh-CN" sz="16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zh-CN" sz="1600" dirty="0">
              <a:latin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D345DB0-DEBB-4B44-95F4-A0E9DD58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HYLITE test result</a:t>
            </a:r>
            <a:r>
              <a:rPr lang="zh-CN" altLang="en-US" dirty="0"/>
              <a:t>：</a:t>
            </a:r>
            <a:r>
              <a:rPr lang="en-US" altLang="zh-CN" dirty="0"/>
              <a:t>noise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9C51C4-91E0-44B0-8DEB-054EF0595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3068960"/>
            <a:ext cx="4391968" cy="3184319"/>
          </a:xfrm>
          <a:prstGeom prst="rect">
            <a:avLst/>
          </a:prstGeom>
        </p:spPr>
      </p:pic>
      <p:graphicFrame>
        <p:nvGraphicFramePr>
          <p:cNvPr id="2" name="表格 4">
            <a:extLst>
              <a:ext uri="{FF2B5EF4-FFF2-40B4-BE49-F238E27FC236}">
                <a16:creationId xmlns:a16="http://schemas.microsoft.com/office/drawing/2014/main" id="{7C94F7D0-9FA3-4F47-AAF2-73E41E2AF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768273"/>
              </p:ext>
            </p:extLst>
          </p:nvPr>
        </p:nvGraphicFramePr>
        <p:xfrm>
          <a:off x="3791744" y="1219840"/>
          <a:ext cx="8064896" cy="18491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709794">
                  <a:extLst>
                    <a:ext uri="{9D8B030D-6E8A-4147-A177-3AD203B41FA5}">
                      <a16:colId xmlns:a16="http://schemas.microsoft.com/office/drawing/2014/main" val="1854915887"/>
                    </a:ext>
                  </a:extLst>
                </a:gridCol>
                <a:gridCol w="1539098">
                  <a:extLst>
                    <a:ext uri="{9D8B030D-6E8A-4147-A177-3AD203B41FA5}">
                      <a16:colId xmlns:a16="http://schemas.microsoft.com/office/drawing/2014/main" val="1696125005"/>
                    </a:ext>
                  </a:extLst>
                </a:gridCol>
                <a:gridCol w="2408002">
                  <a:extLst>
                    <a:ext uri="{9D8B030D-6E8A-4147-A177-3AD203B41FA5}">
                      <a16:colId xmlns:a16="http://schemas.microsoft.com/office/drawing/2014/main" val="1135247899"/>
                    </a:ext>
                  </a:extLst>
                </a:gridCol>
                <a:gridCol w="2408002">
                  <a:extLst>
                    <a:ext uri="{9D8B030D-6E8A-4147-A177-3AD203B41FA5}">
                      <a16:colId xmlns:a16="http://schemas.microsoft.com/office/drawing/2014/main" val="63823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High/e</a:t>
                      </a:r>
                      <a:r>
                        <a:rPr lang="en-US" altLang="zh-CN" baseline="300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-</a:t>
                      </a:r>
                      <a:endParaRPr lang="zh-CN" altLang="en-US" baseline="300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Med</a:t>
                      </a: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/e</a:t>
                      </a:r>
                      <a:r>
                        <a:rPr lang="en-US" altLang="zh-CN" sz="18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-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Low</a:t>
                      </a: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/e</a:t>
                      </a:r>
                      <a:r>
                        <a:rPr lang="en-US" altLang="zh-CN" sz="18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-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HYLITE0.1-C1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1259.7(3.3</a:t>
                      </a:r>
                      <a:r>
                        <a:rPr lang="en-US" altLang="zh-CN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1.9×10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(2.0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5176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HYLITE0.1-C2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1160.3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(3.3k)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9.3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3.1×10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(1.5</a:t>
                      </a:r>
                      <a:r>
                        <a:rPr lang="en-US" altLang="zh-CN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800" kern="100" baseline="300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4820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HYLITE0.1-C3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1127.1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(3.3k)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1.6×10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1185606"/>
                  </a:ext>
                </a:extLst>
              </a:tr>
              <a:tr h="316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HYLITE200F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355.9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(3.3k)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(2.3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1.3×10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0097890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B9B70121-552B-4A62-BA56-C78A1E445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19805" r="40096" b="35332"/>
          <a:stretch/>
        </p:blipFill>
        <p:spPr bwMode="auto">
          <a:xfrm>
            <a:off x="695401" y="3739108"/>
            <a:ext cx="3312367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00757B9-A6FC-4042-8790-E37B16C45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57355" r="48439" b="16334"/>
          <a:stretch/>
        </p:blipFill>
        <p:spPr bwMode="auto">
          <a:xfrm>
            <a:off x="4223792" y="3739108"/>
            <a:ext cx="3312367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586020B-C14F-40E3-9213-F6EC8A7011C8}"/>
              </a:ext>
            </a:extLst>
          </p:cNvPr>
          <p:cNvSpPr txBox="1"/>
          <p:nvPr/>
        </p:nvSpPr>
        <p:spPr>
          <a:xfrm>
            <a:off x="7084779" y="6186790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ENC after A/D &amp; readout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79637A-8D5F-4625-B5E2-14EC5FFF9E12}"/>
              </a:ext>
            </a:extLst>
          </p:cNvPr>
          <p:cNvSpPr txBox="1"/>
          <p:nvPr/>
        </p:nvSpPr>
        <p:spPr>
          <a:xfrm>
            <a:off x="335360" y="1169967"/>
            <a:ext cx="367240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S/N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2.80-&gt;9.31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Below the min Poisson noise in each gain stage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D76F610-26CC-4982-8DAC-5B1B18E54E3C}"/>
              </a:ext>
            </a:extLst>
          </p:cNvPr>
          <p:cNvSpPr txBox="1"/>
          <p:nvPr/>
        </p:nvSpPr>
        <p:spPr>
          <a:xfrm>
            <a:off x="6096000" y="930206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表</a:t>
            </a:r>
            <a:r>
              <a:rPr lang="en-US" altLang="zh-CN" dirty="0"/>
              <a:t>9 </a:t>
            </a:r>
            <a:r>
              <a:rPr lang="zh-CN" altLang="en-US" dirty="0"/>
              <a:t>等效输入噪声测试结果</a:t>
            </a:r>
          </a:p>
        </p:txBody>
      </p:sp>
    </p:spTree>
    <p:extLst>
      <p:ext uri="{BB962C8B-B14F-4D97-AF65-F5344CB8AC3E}">
        <p14:creationId xmlns:p14="http://schemas.microsoft.com/office/powerpoint/2010/main" val="936243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1">
            <a:extLst>
              <a:ext uri="{FF2B5EF4-FFF2-40B4-BE49-F238E27FC236}">
                <a16:creationId xmlns:a16="http://schemas.microsoft.com/office/drawing/2014/main" id="{DE8AFEAF-6520-4FA1-BFFA-7B7BA73A7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6" y="4221164"/>
            <a:ext cx="3535363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标题 1">
            <a:extLst>
              <a:ext uri="{FF2B5EF4-FFF2-40B4-BE49-F238E27FC236}">
                <a16:creationId xmlns:a16="http://schemas.microsoft.com/office/drawing/2014/main" id="{F1275906-4FEE-4A7D-B745-3ED4433D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47" y="234950"/>
            <a:ext cx="8229600" cy="608012"/>
          </a:xfrm>
        </p:spPr>
        <p:txBody>
          <a:bodyPr/>
          <a:lstStyle/>
          <a:p>
            <a:r>
              <a:rPr lang="en-US" altLang="zh-CN" dirty="0"/>
              <a:t>Bump bonding &amp; TSV features </a:t>
            </a:r>
            <a:endParaRPr lang="zh-CN" altLang="en-US" dirty="0"/>
          </a:p>
        </p:txBody>
      </p:sp>
      <p:pic>
        <p:nvPicPr>
          <p:cNvPr id="14340" name="内容占位符 4">
            <a:extLst>
              <a:ext uri="{FF2B5EF4-FFF2-40B4-BE49-F238E27FC236}">
                <a16:creationId xmlns:a16="http://schemas.microsoft.com/office/drawing/2014/main" id="{4D0F4FA0-68F5-463C-B274-26A44DEF7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908051"/>
            <a:ext cx="2808288" cy="2760663"/>
          </a:xfrm>
        </p:spPr>
      </p:pic>
      <p:sp>
        <p:nvSpPr>
          <p:cNvPr id="14341" name="灯片编号占位符 3">
            <a:extLst>
              <a:ext uri="{FF2B5EF4-FFF2-40B4-BE49-F238E27FC236}">
                <a16:creationId xmlns:a16="http://schemas.microsoft.com/office/drawing/2014/main" id="{8DC95A1B-0C67-4A54-82BE-5F8D6C9F41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2D47F9-1C90-4C2B-B797-488338344233}" type="slidenum">
              <a:rPr lang="en-US" altLang="zh-CN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zh-CN" sz="1400">
              <a:latin typeface="Arial" panose="020B0604020202020204" pitchFamily="34" charset="0"/>
            </a:endParaRPr>
          </a:p>
        </p:txBody>
      </p:sp>
      <p:pic>
        <p:nvPicPr>
          <p:cNvPr id="14342" name="图片 1">
            <a:extLst>
              <a:ext uri="{FF2B5EF4-FFF2-40B4-BE49-F238E27FC236}">
                <a16:creationId xmlns:a16="http://schemas.microsoft.com/office/drawing/2014/main" id="{E29DB877-F042-489D-AC57-3BBAE057C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3924301"/>
            <a:ext cx="2579688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矩形 9">
            <a:extLst>
              <a:ext uri="{FF2B5EF4-FFF2-40B4-BE49-F238E27FC236}">
                <a16:creationId xmlns:a16="http://schemas.microsoft.com/office/drawing/2014/main" id="{03011D9A-59EC-4D3F-895A-12DF6F60C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3621089"/>
            <a:ext cx="326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Cross-section view of a TSV connection 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sp>
        <p:nvSpPr>
          <p:cNvPr id="14344" name="矩形 9">
            <a:extLst>
              <a:ext uri="{FF2B5EF4-FFF2-40B4-BE49-F238E27FC236}">
                <a16:creationId xmlns:a16="http://schemas.microsoft.com/office/drawing/2014/main" id="{4C60EA32-8723-41AD-B920-9D4429C9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83364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Cross-section view of a Bump Bonding +TSV 3D stack 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pic>
        <p:nvPicPr>
          <p:cNvPr id="14345" name="图片 6">
            <a:extLst>
              <a:ext uri="{FF2B5EF4-FFF2-40B4-BE49-F238E27FC236}">
                <a16:creationId xmlns:a16="http://schemas.microsoft.com/office/drawing/2014/main" id="{FD788B56-EBA0-4F32-B8AD-BE94D170C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08051"/>
            <a:ext cx="5678488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矩形 9">
            <a:extLst>
              <a:ext uri="{FF2B5EF4-FFF2-40B4-BE49-F238E27FC236}">
                <a16:creationId xmlns:a16="http://schemas.microsoft.com/office/drawing/2014/main" id="{E131FC10-DE9C-4A62-864E-04CD2B962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3049589"/>
            <a:ext cx="591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Wafer after TSV processed, top view with bumps, backside view with RDL 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pic>
        <p:nvPicPr>
          <p:cNvPr id="14347" name="图片 10">
            <a:extLst>
              <a:ext uri="{FF2B5EF4-FFF2-40B4-BE49-F238E27FC236}">
                <a16:creationId xmlns:a16="http://schemas.microsoft.com/office/drawing/2014/main" id="{A3D8FEBA-BDB3-4863-8F02-A325CBD13EA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357563"/>
            <a:ext cx="38163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矩形 9">
            <a:extLst>
              <a:ext uri="{FF2B5EF4-FFF2-40B4-BE49-F238E27FC236}">
                <a16:creationId xmlns:a16="http://schemas.microsoft.com/office/drawing/2014/main" id="{95218AEE-D04A-44E9-B86D-D1FD7E1EC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114" y="6542089"/>
            <a:ext cx="2408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TSV with double-layer RDL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sp>
        <p:nvSpPr>
          <p:cNvPr id="14349" name="矩形 9">
            <a:extLst>
              <a:ext uri="{FF2B5EF4-FFF2-40B4-BE49-F238E27FC236}">
                <a16:creationId xmlns:a16="http://schemas.microsoft.com/office/drawing/2014/main" id="{0856E159-0B82-443B-9C9B-9F6D1DA7D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0" y="5891214"/>
            <a:ext cx="2408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TSV with single-layer RDL</a:t>
            </a:r>
            <a:endParaRPr lang="zh-CN" altLang="en-US" sz="140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0047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0340F-FB5D-416F-835C-C14D0C1EF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Chip powering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8CD489-536F-48C1-A79A-99EE51BC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128" y="908720"/>
            <a:ext cx="4824536" cy="3142649"/>
          </a:xfrm>
        </p:spPr>
        <p:txBody>
          <a:bodyPr/>
          <a:lstStyle/>
          <a:p>
            <a:r>
              <a:rPr lang="en-US" altLang="zh-CN" sz="2000" dirty="0"/>
              <a:t>A distributed powering network </a:t>
            </a:r>
          </a:p>
          <a:p>
            <a:pPr lvl="1"/>
            <a:r>
              <a:rPr lang="en-US" altLang="zh-CN" sz="1800" dirty="0"/>
              <a:t>Power group of 2×8 pixels with local LDO</a:t>
            </a:r>
          </a:p>
          <a:p>
            <a:pPr lvl="1"/>
            <a:r>
              <a:rPr lang="en-US" altLang="zh-CN" sz="1800" dirty="0"/>
              <a:t>IR-drop effect of such a large matrix and high power can be eased</a:t>
            </a:r>
          </a:p>
          <a:p>
            <a:pPr lvl="2"/>
            <a:r>
              <a:rPr lang="en-US" altLang="zh-CN" sz="1600" dirty="0"/>
              <a:t>~125mV vdd drop without LDO, very poor performance</a:t>
            </a:r>
          </a:p>
          <a:p>
            <a:pPr lvl="1"/>
            <a:r>
              <a:rPr lang="en-US" altLang="zh-CN" sz="1800" dirty="0"/>
              <a:t>An extra 15μW/Pixel</a:t>
            </a:r>
            <a:r>
              <a:rPr lang="zh-CN" altLang="en-US" sz="1800" dirty="0"/>
              <a:t> </a:t>
            </a:r>
            <a:r>
              <a:rPr lang="en-US" altLang="zh-CN" sz="1800" dirty="0"/>
              <a:t>power was added</a:t>
            </a:r>
          </a:p>
          <a:p>
            <a:pPr lvl="2"/>
            <a:r>
              <a:rPr lang="en-US" altLang="zh-CN" sz="1600" dirty="0"/>
              <a:t>Enough headroom earned </a:t>
            </a:r>
          </a:p>
          <a:p>
            <a:pPr lvl="1"/>
            <a:r>
              <a:rPr lang="en-US" altLang="zh-CN" sz="1800" dirty="0"/>
              <a:t>Total power consumption: 50μW/Pixel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6592DE-C53A-44A5-A182-527601723F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D2D4C2-08B8-4740-9D55-B23DA5CE1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" y="908720"/>
            <a:ext cx="3477686" cy="28803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4B99CE-0934-472A-8048-E22D07A51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750" y="908720"/>
            <a:ext cx="3430624" cy="3188886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0CDFCA75-C061-43E7-8383-1C23D07D550C}"/>
              </a:ext>
            </a:extLst>
          </p:cNvPr>
          <p:cNvCxnSpPr/>
          <p:nvPr/>
        </p:nvCxnSpPr>
        <p:spPr>
          <a:xfrm>
            <a:off x="2639616" y="3573016"/>
            <a:ext cx="936104" cy="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16638F37-824A-4D84-885B-3DD2AC849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5" t="7368"/>
          <a:stretch/>
        </p:blipFill>
        <p:spPr>
          <a:xfrm>
            <a:off x="119336" y="4293096"/>
            <a:ext cx="2704669" cy="175842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6B52C0-5047-4C6F-9E64-FE66BF8A1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858" y="4051369"/>
            <a:ext cx="2209704" cy="218594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75B4FDA-2979-47D2-B1D5-16BE4CE4534D}"/>
              </a:ext>
            </a:extLst>
          </p:cNvPr>
          <p:cNvSpPr/>
          <p:nvPr/>
        </p:nvSpPr>
        <p:spPr>
          <a:xfrm>
            <a:off x="2567608" y="6223682"/>
            <a:ext cx="2926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Implemented distributedly in 2×2 100-μm pixel (3</a:t>
            </a:r>
            <a:r>
              <a:rPr lang="zh-CN" altLang="en-US" sz="1600" dirty="0"/>
              <a:t> </a:t>
            </a:r>
            <a:r>
              <a:rPr lang="en-US" altLang="zh-CN" sz="1600" dirty="0"/>
              <a:t>&amp;</a:t>
            </a:r>
            <a:r>
              <a:rPr lang="zh-CN" altLang="en-US" sz="1600" dirty="0"/>
              <a:t> </a:t>
            </a:r>
            <a:r>
              <a:rPr lang="en-US" altLang="zh-CN" sz="1600" dirty="0"/>
              <a:t>4)</a:t>
            </a:r>
            <a:endParaRPr lang="zh-CN" altLang="en-US" sz="16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E255E52-0D4F-4628-B61D-28B7E663D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141" y="3978016"/>
            <a:ext cx="3613499" cy="26193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8514CF-24A6-48D5-AEAA-7100BF738A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60"/>
          <a:stretch/>
        </p:blipFill>
        <p:spPr>
          <a:xfrm>
            <a:off x="5065415" y="4144868"/>
            <a:ext cx="3165470" cy="212505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5638B6C-697B-4B24-96BF-11F99A833C28}"/>
              </a:ext>
            </a:extLst>
          </p:cNvPr>
          <p:cNvSpPr/>
          <p:nvPr/>
        </p:nvSpPr>
        <p:spPr>
          <a:xfrm>
            <a:off x="5374599" y="6246801"/>
            <a:ext cx="2926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Efficiency vs. integration time</a:t>
            </a:r>
            <a:endParaRPr lang="zh-CN" altLang="en-US" sz="16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8D70B5E-F337-40C3-A384-13858C6364BD}"/>
              </a:ext>
            </a:extLst>
          </p:cNvPr>
          <p:cNvSpPr/>
          <p:nvPr/>
        </p:nvSpPr>
        <p:spPr>
          <a:xfrm>
            <a:off x="8599509" y="6524625"/>
            <a:ext cx="3403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Gain gradient suppressed by 68%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42176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>
            <a:extLst>
              <a:ext uri="{FF2B5EF4-FFF2-40B4-BE49-F238E27FC236}">
                <a16:creationId xmlns:a16="http://schemas.microsoft.com/office/drawing/2014/main" id="{D0ADFE27-91DA-4955-968D-28628FAE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66338"/>
            <a:ext cx="11377264" cy="608012"/>
          </a:xfrm>
        </p:spPr>
        <p:txBody>
          <a:bodyPr/>
          <a:lstStyle/>
          <a:p>
            <a:r>
              <a:rPr lang="en-US" altLang="zh-CN" sz="2800" dirty="0"/>
              <a:t>Photon counting detector for the High Energy Photon Source (HEPS) </a:t>
            </a:r>
            <a:endParaRPr lang="zh-CN" altLang="en-US" sz="2800" dirty="0"/>
          </a:p>
        </p:txBody>
      </p:sp>
      <p:sp>
        <p:nvSpPr>
          <p:cNvPr id="11267" name="灯片编号占位符 3">
            <a:extLst>
              <a:ext uri="{FF2B5EF4-FFF2-40B4-BE49-F238E27FC236}">
                <a16:creationId xmlns:a16="http://schemas.microsoft.com/office/drawing/2014/main" id="{AB0CBE32-887F-48C8-A21C-CE04E2CF6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288AEE0-60BF-4573-A12B-FC98B736E73A}" type="slidenum">
              <a:rPr lang="en-US" altLang="zh-CN" sz="1400">
                <a:solidFill>
                  <a:schemeClr val="tx1"/>
                </a:solidFill>
              </a:rPr>
              <a:pPr eaLnBrk="1" hangingPunct="1"/>
              <a:t>3</a:t>
            </a:fld>
            <a:endParaRPr lang="en-US" altLang="zh-CN" sz="1400">
              <a:solidFill>
                <a:schemeClr val="tx1"/>
              </a:solidFill>
            </a:endParaRPr>
          </a:p>
        </p:txBody>
      </p:sp>
      <p:sp>
        <p:nvSpPr>
          <p:cNvPr id="11269" name="矩形 7">
            <a:extLst>
              <a:ext uri="{FF2B5EF4-FFF2-40B4-BE49-F238E27FC236}">
                <a16:creationId xmlns:a16="http://schemas.microsoft.com/office/drawing/2014/main" id="{B2DE406A-4A75-43BA-A9B7-D3628AD22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" y="5864495"/>
            <a:ext cx="31133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 of a pixel 150μm×150μm</a:t>
            </a:r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2" name="Picture 66">
            <a:extLst>
              <a:ext uri="{FF2B5EF4-FFF2-40B4-BE49-F238E27FC236}">
                <a16:creationId xmlns:a16="http://schemas.microsoft.com/office/drawing/2014/main" id="{4622F602-419E-45BA-8CA6-872810D6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669371"/>
            <a:ext cx="2236499" cy="22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B68E908-D510-4F14-BD94-DB434B382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828139"/>
              </p:ext>
            </p:extLst>
          </p:nvPr>
        </p:nvGraphicFramePr>
        <p:xfrm>
          <a:off x="7392590" y="957100"/>
          <a:ext cx="4464050" cy="366796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75520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2688530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</a:tblGrid>
              <a:tr h="26002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 Specs</a:t>
                      </a:r>
                      <a:endParaRPr lang="zh-CN" altLang="en-US" sz="18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Parameters</a:t>
                      </a:r>
                      <a:endParaRPr lang="zh-CN" altLang="en-US" sz="1800" dirty="0"/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251501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Sensor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320um silicon PIN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216683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size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150umX150um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368365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Pixels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104X72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368365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Counting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&gt;2Mcps/pixel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368365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Counting Depth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20bit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216683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Frame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1.2kHz continuous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971809198"/>
                  </a:ext>
                </a:extLst>
              </a:tr>
              <a:tr h="368365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Energy range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8-20keV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626861863"/>
                  </a:ext>
                </a:extLst>
              </a:tr>
              <a:tr h="216683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Threshold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Single threshold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872294043"/>
                  </a:ext>
                </a:extLst>
              </a:tr>
              <a:tr h="216683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Detector Module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2X4 chips (208X288 pixels)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910343877"/>
                  </a:ext>
                </a:extLst>
              </a:tr>
              <a:tr h="216683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Power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38μW/Pixel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7825085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BFEE3A2-047D-4C81-927E-C6A982CD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18" y="3669371"/>
            <a:ext cx="4258398" cy="300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44F280E3-0EB4-4DA7-B605-A1AD2057B239}"/>
              </a:ext>
            </a:extLst>
          </p:cNvPr>
          <p:cNvSpPr txBox="1">
            <a:spLocks/>
          </p:cNvSpPr>
          <p:nvPr/>
        </p:nvSpPr>
        <p:spPr bwMode="auto">
          <a:xfrm>
            <a:off x="7392590" y="4707814"/>
            <a:ext cx="4464050" cy="204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dirty="0"/>
              <a:t>BPIX-20 photon counting chip for HEPS</a:t>
            </a:r>
          </a:p>
          <a:p>
            <a:r>
              <a:rPr lang="en-US" altLang="zh-CN" sz="2000" dirty="0"/>
              <a:t>CMOS 0.13μm, 1P8M</a:t>
            </a:r>
          </a:p>
          <a:p>
            <a:r>
              <a:rPr lang="en-US" altLang="zh-CN" sz="2000" dirty="0"/>
              <a:t>3</a:t>
            </a:r>
            <a:r>
              <a:rPr lang="zh-CN" altLang="en-US" sz="2000" dirty="0"/>
              <a:t> </a:t>
            </a:r>
            <a:r>
              <a:rPr lang="en-US" altLang="zh-CN" sz="2000" dirty="0"/>
              <a:t>MPWs</a:t>
            </a:r>
            <a:r>
              <a:rPr lang="zh-CN" altLang="en-US" sz="2000" dirty="0"/>
              <a:t> </a:t>
            </a:r>
            <a:r>
              <a:rPr lang="en-US" altLang="zh-CN" sz="2000" dirty="0"/>
              <a:t>and 1 full mask tapeout</a:t>
            </a:r>
          </a:p>
          <a:p>
            <a:pPr lvl="1"/>
            <a:r>
              <a:rPr lang="en-US" altLang="zh-CN" sz="1600" dirty="0"/>
              <a:t>2012.5 ~ 2014.8</a:t>
            </a:r>
            <a:endParaRPr lang="en-US" altLang="zh-CN" sz="2000" kern="0" dirty="0"/>
          </a:p>
          <a:p>
            <a:r>
              <a:rPr lang="en-US" altLang="zh-CN" sz="2000" kern="0" dirty="0"/>
              <a:t>The full chip measures 1.7cm*1.1cm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9A70F3-9D10-4B7F-83D2-443FFF452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" y="957100"/>
            <a:ext cx="7153575" cy="2660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23"/>
    </mc:Choice>
    <mc:Fallback>
      <p:transition spd="slow" advTm="3692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>
            <a:extLst>
              <a:ext uri="{FF2B5EF4-FFF2-40B4-BE49-F238E27FC236}">
                <a16:creationId xmlns:a16="http://schemas.microsoft.com/office/drawing/2014/main" id="{EDDF69FC-233D-47FA-9753-49530F57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19" y="975517"/>
            <a:ext cx="3578075" cy="57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标题 1">
            <a:extLst>
              <a:ext uri="{FF2B5EF4-FFF2-40B4-BE49-F238E27FC236}">
                <a16:creationId xmlns:a16="http://schemas.microsoft.com/office/drawing/2014/main" id="{C30D501B-5B47-46DD-B0D2-5971926F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216874"/>
            <a:ext cx="8229600" cy="608012"/>
          </a:xfrm>
        </p:spPr>
        <p:txBody>
          <a:bodyPr/>
          <a:lstStyle/>
          <a:p>
            <a:r>
              <a:rPr lang="en-US" altLang="zh-CN" dirty="0"/>
              <a:t>Module assembly evolution </a:t>
            </a:r>
            <a:endParaRPr lang="zh-CN" altLang="en-US" dirty="0"/>
          </a:p>
        </p:txBody>
      </p:sp>
      <p:pic>
        <p:nvPicPr>
          <p:cNvPr id="13315" name="内容占位符 5">
            <a:extLst>
              <a:ext uri="{FF2B5EF4-FFF2-40B4-BE49-F238E27FC236}">
                <a16:creationId xmlns:a16="http://schemas.microsoft.com/office/drawing/2014/main" id="{C9470971-0A71-435C-A1AE-4CF948325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23808" r="17642" b="28572"/>
          <a:stretch>
            <a:fillRect/>
          </a:stretch>
        </p:blipFill>
        <p:spPr>
          <a:xfrm>
            <a:off x="2990106" y="965200"/>
            <a:ext cx="3232150" cy="1671638"/>
          </a:xfrm>
        </p:spPr>
      </p:pic>
      <p:sp>
        <p:nvSpPr>
          <p:cNvPr id="13316" name="灯片编号占位符 3">
            <a:extLst>
              <a:ext uri="{FF2B5EF4-FFF2-40B4-BE49-F238E27FC236}">
                <a16:creationId xmlns:a16="http://schemas.microsoft.com/office/drawing/2014/main" id="{2744DF67-C942-4683-BC66-045A306593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07E9D4-D34F-4BEE-973A-5CCC23B446B9}" type="slidenum">
              <a:rPr lang="en-US" altLang="zh-CN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zh-CN" sz="1400">
              <a:latin typeface="Arial" panose="020B0604020202020204" pitchFamily="34" charset="0"/>
            </a:endParaRPr>
          </a:p>
        </p:txBody>
      </p:sp>
      <p:pic>
        <p:nvPicPr>
          <p:cNvPr id="13317" name="Picture 5" descr="D:\文档\同步辐射组会\照片\样机安装和束流测试\IMG_9466.JPG">
            <a:extLst>
              <a:ext uri="{FF2B5EF4-FFF2-40B4-BE49-F238E27FC236}">
                <a16:creationId xmlns:a16="http://schemas.microsoft.com/office/drawing/2014/main" id="{482751CC-5FE4-472F-9A1C-9BB5008E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0157" r="4761"/>
          <a:stretch>
            <a:fillRect/>
          </a:stretch>
        </p:blipFill>
        <p:spPr bwMode="auto">
          <a:xfrm>
            <a:off x="191344" y="965200"/>
            <a:ext cx="2887663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图片 6">
            <a:extLst>
              <a:ext uri="{FF2B5EF4-FFF2-40B4-BE49-F238E27FC236}">
                <a16:creationId xmlns:a16="http://schemas.microsoft.com/office/drawing/2014/main" id="{195CE56C-154E-48CA-890D-90C0E31053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6" t="22879" r="21433" b="25706"/>
          <a:stretch/>
        </p:blipFill>
        <p:spPr bwMode="auto">
          <a:xfrm>
            <a:off x="6097635" y="965274"/>
            <a:ext cx="2596284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矩形 9">
            <a:extLst>
              <a:ext uri="{FF2B5EF4-FFF2-40B4-BE49-F238E27FC236}">
                <a16:creationId xmlns:a16="http://schemas.microsoft.com/office/drawing/2014/main" id="{99226711-B649-4A1E-B5B7-F4D6DDC84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94" y="2681289"/>
            <a:ext cx="2760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Indium bump bonding module for the 1</a:t>
            </a:r>
            <a:r>
              <a:rPr lang="en-US" altLang="zh-CN" sz="1400" baseline="30000">
                <a:ea typeface="黑体" panose="02010609060101010101" pitchFamily="49" charset="-122"/>
              </a:rPr>
              <a:t>st</a:t>
            </a:r>
            <a:r>
              <a:rPr lang="en-US" altLang="zh-CN" sz="1400">
                <a:ea typeface="黑体" panose="02010609060101010101" pitchFamily="49" charset="-122"/>
              </a:rPr>
              <a:t> prototype 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sp>
        <p:nvSpPr>
          <p:cNvPr id="13322" name="矩形 10">
            <a:extLst>
              <a:ext uri="{FF2B5EF4-FFF2-40B4-BE49-F238E27FC236}">
                <a16:creationId xmlns:a16="http://schemas.microsoft.com/office/drawing/2014/main" id="{A8CE2E18-E27A-43F8-A7D3-36A597510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2669" y="2689226"/>
            <a:ext cx="2760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CuSn bump bonding module for the 2</a:t>
            </a:r>
            <a:r>
              <a:rPr lang="en-US" altLang="zh-CN" sz="1400" baseline="30000">
                <a:ea typeface="黑体" panose="02010609060101010101" pitchFamily="49" charset="-122"/>
              </a:rPr>
              <a:t>nd</a:t>
            </a:r>
            <a:r>
              <a:rPr lang="en-US" altLang="zh-CN" sz="1400">
                <a:ea typeface="黑体" panose="02010609060101010101" pitchFamily="49" charset="-122"/>
              </a:rPr>
              <a:t> prototype 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sp>
        <p:nvSpPr>
          <p:cNvPr id="13323" name="矩形 11">
            <a:extLst>
              <a:ext uri="{FF2B5EF4-FFF2-40B4-BE49-F238E27FC236}">
                <a16:creationId xmlns:a16="http://schemas.microsoft.com/office/drawing/2014/main" id="{5927702B-9583-4C26-884A-97933A718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89226"/>
            <a:ext cx="2760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ea typeface="黑体" panose="02010609060101010101" pitchFamily="49" charset="-122"/>
              </a:rPr>
              <a:t>Bump bonding + TSV module for the 3rd prototype </a:t>
            </a:r>
            <a:endParaRPr lang="zh-CN" altLang="en-US" sz="1400" dirty="0">
              <a:ea typeface="黑体" panose="02010609060101010101" pitchFamily="49" charset="-122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E0C4CD7F-FE1F-4095-A116-DD6E5D0DAA19}"/>
              </a:ext>
            </a:extLst>
          </p:cNvPr>
          <p:cNvSpPr txBox="1">
            <a:spLocks/>
          </p:cNvSpPr>
          <p:nvPr/>
        </p:nvSpPr>
        <p:spPr bwMode="auto">
          <a:xfrm>
            <a:off x="479376" y="3268859"/>
            <a:ext cx="619268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CN" sz="2000" kern="0" dirty="0"/>
              <a:t>Sensor,</a:t>
            </a:r>
            <a:r>
              <a:rPr lang="zh-CN" altLang="en-US" sz="2000" kern="0" dirty="0"/>
              <a:t> </a:t>
            </a:r>
            <a:r>
              <a:rPr lang="en-US" altLang="zh-CN" sz="2000" kern="0" dirty="0"/>
              <a:t>packaging, system electronics and cooling are all self-developed </a:t>
            </a:r>
          </a:p>
          <a:p>
            <a:pPr>
              <a:defRPr/>
            </a:pPr>
            <a:r>
              <a:rPr lang="en-US" altLang="zh-CN" sz="2000" kern="0" dirty="0"/>
              <a:t>Module assembly was evolved in three generation of prototype systems:</a:t>
            </a:r>
          </a:p>
          <a:p>
            <a:pPr lvl="1">
              <a:defRPr/>
            </a:pPr>
            <a:r>
              <a:rPr lang="en-US" altLang="zh-CN" sz="1600" kern="0" dirty="0"/>
              <a:t>In bump used for the 1</a:t>
            </a:r>
            <a:r>
              <a:rPr lang="en-US" altLang="zh-CN" sz="1600" kern="0" baseline="30000" dirty="0"/>
              <a:t>st</a:t>
            </a:r>
            <a:r>
              <a:rPr lang="en-US" altLang="zh-CN" sz="1600" kern="0" dirty="0"/>
              <a:t>, nice yield but low productivity </a:t>
            </a:r>
          </a:p>
          <a:p>
            <a:pPr lvl="2">
              <a:defRPr/>
            </a:pPr>
            <a:r>
              <a:rPr lang="en-US" altLang="zh-CN" sz="1400" kern="0" dirty="0"/>
              <a:t>Low temperature in the full product flow was an issue</a:t>
            </a:r>
          </a:p>
          <a:p>
            <a:pPr lvl="1">
              <a:defRPr/>
            </a:pPr>
            <a:r>
              <a:rPr lang="en-US" altLang="zh-CN" sz="1600" kern="0" dirty="0" err="1"/>
              <a:t>CuSn</a:t>
            </a:r>
            <a:r>
              <a:rPr lang="en-US" altLang="zh-CN" sz="1600" kern="0" dirty="0"/>
              <a:t> bump for the 2</a:t>
            </a:r>
            <a:r>
              <a:rPr lang="en-US" altLang="zh-CN" sz="1600" kern="0" baseline="30000" dirty="0"/>
              <a:t>nd</a:t>
            </a:r>
            <a:r>
              <a:rPr lang="en-US" altLang="zh-CN" sz="1600" kern="0" dirty="0"/>
              <a:t>, high productivity for mass production, and high temperature compatible </a:t>
            </a:r>
          </a:p>
          <a:p>
            <a:pPr lvl="1">
              <a:defRPr/>
            </a:pPr>
            <a:r>
              <a:rPr lang="en-US" altLang="zh-CN" sz="1600" kern="0" dirty="0"/>
              <a:t>TSV features added in the 3</a:t>
            </a:r>
            <a:r>
              <a:rPr lang="en-US" altLang="zh-CN" sz="1600" kern="0" baseline="30000" dirty="0"/>
              <a:t>rd</a:t>
            </a:r>
            <a:r>
              <a:rPr lang="en-US" altLang="zh-CN" sz="1600" kern="0" dirty="0"/>
              <a:t> to eliminate the wire bonding, for smaller module assembly gaps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D7762307-8E56-4AE9-9086-BEF51F46E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434886"/>
            <a:ext cx="2803150" cy="21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1">
            <a:extLst>
              <a:ext uri="{FF2B5EF4-FFF2-40B4-BE49-F238E27FC236}">
                <a16:creationId xmlns:a16="http://schemas.microsoft.com/office/drawing/2014/main" id="{F24EDD62-882E-4C51-8BF9-F762B9A39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61" y="5587505"/>
            <a:ext cx="2760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ea typeface="黑体" panose="02010609060101010101" pitchFamily="49" charset="-122"/>
              </a:rPr>
              <a:t>Self-developed Silicon Sensor</a:t>
            </a:r>
            <a:endParaRPr lang="zh-CN" altLang="en-US" sz="1400" dirty="0"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09"/>
    </mc:Choice>
    <mc:Fallback>
      <p:transition spd="slow" advTm="10800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>
            <a:extLst>
              <a:ext uri="{FF2B5EF4-FFF2-40B4-BE49-F238E27FC236}">
                <a16:creationId xmlns:a16="http://schemas.microsoft.com/office/drawing/2014/main" id="{0F0CE2D5-EA56-46A4-B9A6-F5828E4CE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075" y="206017"/>
            <a:ext cx="8229600" cy="608012"/>
          </a:xfrm>
        </p:spPr>
        <p:txBody>
          <a:bodyPr/>
          <a:lstStyle/>
          <a:p>
            <a:r>
              <a:rPr lang="en-US" altLang="zh-CN" dirty="0"/>
              <a:t>Prototype systems evolution </a:t>
            </a:r>
            <a:endParaRPr lang="zh-CN" altLang="en-US" dirty="0"/>
          </a:p>
        </p:txBody>
      </p:sp>
      <p:sp>
        <p:nvSpPr>
          <p:cNvPr id="20483" name="灯片编号占位符 3">
            <a:extLst>
              <a:ext uri="{FF2B5EF4-FFF2-40B4-BE49-F238E27FC236}">
                <a16:creationId xmlns:a16="http://schemas.microsoft.com/office/drawing/2014/main" id="{0869F736-00D8-4250-A816-DD3E7CD68D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417741A-9A24-4CDE-A1F5-8657B5D35D89}" type="slidenum">
              <a:rPr lang="en-US" altLang="zh-CN" sz="1400">
                <a:solidFill>
                  <a:schemeClr val="tx1"/>
                </a:solidFill>
              </a:rPr>
              <a:pPr/>
              <a:t>5</a:t>
            </a:fld>
            <a:endParaRPr lang="en-US" altLang="zh-CN" sz="1400">
              <a:solidFill>
                <a:schemeClr val="tx1"/>
              </a:solidFill>
            </a:endParaRPr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E646E209-7BCB-43B6-AC0D-4BD80E9F3F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588431"/>
              </p:ext>
            </p:extLst>
          </p:nvPr>
        </p:nvGraphicFramePr>
        <p:xfrm>
          <a:off x="216707" y="950814"/>
          <a:ext cx="6620298" cy="365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2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008"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altLang="zh-CN" sz="1200" baseline="30000" dirty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 BPIX</a:t>
                      </a:r>
                      <a:br>
                        <a:rPr lang="en-US" altLang="zh-CN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(2015-2016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CN" sz="120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 BPIX</a:t>
                      </a:r>
                      <a:br>
                        <a:rPr lang="en-US" altLang="zh-CN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(2017-2018)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altLang="zh-CN" sz="1200" baseline="30000" dirty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 BPIX</a:t>
                      </a:r>
                      <a:br>
                        <a:rPr lang="en-US" altLang="zh-CN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(2019-now)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Modules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24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Pixels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360K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1M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1.5M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Packaging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Wire bonding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Wire bonding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Through Silicon Via (TSV)</a:t>
                      </a:r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Dead zone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26.3%</a:t>
                      </a:r>
                      <a:endParaRPr lang="zh-CN" altLang="en-US" sz="1400" baseline="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/>
                        <a:t>26.3%</a:t>
                      </a:r>
                      <a:endParaRPr lang="zh-CN" altLang="en-US" sz="1400" baseline="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b="0" baseline="0" dirty="0"/>
                        <a:t>11.8%</a:t>
                      </a:r>
                      <a:endParaRPr lang="zh-CN" altLang="en-US" sz="1400" b="0" baseline="0" dirty="0"/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3081282531"/>
                  </a:ext>
                </a:extLst>
              </a:tr>
              <a:tr h="555244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Backend Readout</a:t>
                      </a:r>
                      <a:r>
                        <a:rPr lang="zh-CN" altLang="en-US" sz="1400" dirty="0"/>
                        <a:t> 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Spartan6 + SFP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Kintex7 + DDR3 +  Nano-Pitch I/O</a:t>
                      </a:r>
                      <a:r>
                        <a:rPr lang="en-US" altLang="zh-CN" sz="1400" baseline="30000" dirty="0"/>
                        <a:t>TM</a:t>
                      </a:r>
                      <a:endParaRPr lang="zh-CN" altLang="en-US" sz="1400" baseline="300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Kintex7 + DDR3 +  Nano-Pitch I/O</a:t>
                      </a:r>
                      <a:r>
                        <a:rPr lang="en-US" altLang="zh-CN" sz="1400" baseline="30000" dirty="0"/>
                        <a:t>TM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 err="1"/>
                        <a:t>UltraScale</a:t>
                      </a:r>
                      <a:r>
                        <a:rPr lang="en-US" altLang="zh-CN" sz="1400" baseline="0" dirty="0"/>
                        <a:t> Plus Kintex + NVMe SSD</a:t>
                      </a:r>
                      <a:endParaRPr lang="zh-CN" altLang="en-US" sz="1400" baseline="0" dirty="0"/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3826950885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DAQ interface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/>
                        <a:t>1G Ethernet x12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1/10 G Ethernet x4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40G Ethernet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Power@1.2kHz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100W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370W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~500W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Picture 2" descr="D:\work\BP_Module\图片\X光机\fish_200k_650k.png">
            <a:extLst>
              <a:ext uri="{FF2B5EF4-FFF2-40B4-BE49-F238E27FC236}">
                <a16:creationId xmlns:a16="http://schemas.microsoft.com/office/drawing/2014/main" id="{6149F566-7AF7-4CDD-87E7-D86619985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370" y="1014663"/>
            <a:ext cx="381635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BE9906D4-7933-4BF4-93EE-0B6D6D24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18" y="2838701"/>
            <a:ext cx="295592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E25451FD-285F-4AC1-946C-B454C72C3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50" y="4940551"/>
            <a:ext cx="23495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id="{B1E07648-5D7E-4D2E-BE5B-654E5F6BF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39" y="1073534"/>
            <a:ext cx="176847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4">
            <a:extLst>
              <a:ext uri="{FF2B5EF4-FFF2-40B4-BE49-F238E27FC236}">
                <a16:creationId xmlns:a16="http://schemas.microsoft.com/office/drawing/2014/main" id="{746E717A-65E1-4EB3-B6E5-1FEB72031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"/>
          <a:stretch>
            <a:fillRect/>
          </a:stretch>
        </p:blipFill>
        <p:spPr bwMode="auto">
          <a:xfrm>
            <a:off x="6885013" y="2992822"/>
            <a:ext cx="2211388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4E4B679C-228B-47B0-B77B-300E46CCAA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76" y="4821622"/>
            <a:ext cx="179863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1E4F9E57-4A79-4668-A36D-F3C8FEB6E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24" y="4607438"/>
            <a:ext cx="2955925" cy="221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F278654A-ED43-47EE-8524-525BF44257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4633366"/>
            <a:ext cx="2167029" cy="219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06"/>
    </mc:Choice>
    <mc:Fallback>
      <p:transition spd="slow" advTm="11430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5266A4-CAA4-40A4-9AA8-4038E98C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BPIX40: the new upgrade of the pixel chip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CD457-CF58-4811-A3EE-6B6E3EDF1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569" y="4207305"/>
            <a:ext cx="2931863" cy="2547508"/>
          </a:xfrm>
        </p:spPr>
        <p:txBody>
          <a:bodyPr/>
          <a:lstStyle/>
          <a:p>
            <a:r>
              <a:rPr lang="en-US" altLang="zh-CN" sz="2000" dirty="0"/>
              <a:t>A 6M system will be assembled for the HEPS before 2025</a:t>
            </a:r>
          </a:p>
          <a:p>
            <a:r>
              <a:rPr lang="en-US" altLang="zh-CN" sz="2000" dirty="0"/>
              <a:t>A series of detector different dimension (2M/1M …) also scheduled</a:t>
            </a:r>
            <a:endParaRPr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4BC3B4-BF61-4FB2-BCD6-09529C4AF9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681335B-2D30-4DCA-9DF4-2DA9969E1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245066"/>
              </p:ext>
            </p:extLst>
          </p:nvPr>
        </p:nvGraphicFramePr>
        <p:xfrm>
          <a:off x="5159895" y="966632"/>
          <a:ext cx="6696745" cy="307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56185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2495896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  <a:gridCol w="2544664">
                  <a:extLst>
                    <a:ext uri="{9D8B030D-6E8A-4147-A177-3AD203B41FA5}">
                      <a16:colId xmlns:a16="http://schemas.microsoft.com/office/drawing/2014/main" val="3434231923"/>
                    </a:ext>
                  </a:extLst>
                </a:gridCol>
              </a:tblGrid>
              <a:tr h="299396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Specs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BPIX-20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BPIX-40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size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150μmX150μm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/>
                        <a:t>140μmX140μm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Array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  <a:r>
                        <a:rPr lang="en-US" altLang="zh-CN" sz="1400" kern="1200" dirty="0"/>
                        <a:t>X72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  <a:r>
                        <a:rPr lang="en-US" altLang="zh-CN" sz="1400" kern="1200" dirty="0"/>
                        <a:t>X96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Threshold 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Gain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Fixed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bits tunable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877698957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Counting rate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2Mcps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2Mcps @ Med gain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353361544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1.2kHz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2kHz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Counting Depth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bit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 bit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2896724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Detector Module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400" kern="1200" dirty="0"/>
                        <a:t>X4 (208X288)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400" kern="1200" dirty="0"/>
                        <a:t>X6 (256X576)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16032731"/>
                  </a:ext>
                </a:extLst>
              </a:tr>
              <a:tr h="299081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Module Gap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3mm by TSV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2.7mm by WB</a:t>
                      </a: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25122713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BA1726C2-9F75-47B5-B4BF-CBA26EDAF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24801" r="9035" b="26900"/>
          <a:stretch/>
        </p:blipFill>
        <p:spPr>
          <a:xfrm>
            <a:off x="263352" y="1196752"/>
            <a:ext cx="4585032" cy="20882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03A84FB-08FA-4E69-BC72-DCEB7DD42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71" y="3357980"/>
            <a:ext cx="2636874" cy="29087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98183A0-22B6-4ABC-8B17-D44A5851F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38" y="4090811"/>
            <a:ext cx="3024365" cy="134416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341C8AE-5695-4C63-B621-B5E0BAFD23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4130" r="8961" b="27772"/>
          <a:stretch/>
        </p:blipFill>
        <p:spPr>
          <a:xfrm>
            <a:off x="3071664" y="5421604"/>
            <a:ext cx="3024364" cy="138648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D26C603-A2B9-443B-BE43-7A48CC06907F}"/>
              </a:ext>
            </a:extLst>
          </p:cNvPr>
          <p:cNvSpPr/>
          <p:nvPr/>
        </p:nvSpPr>
        <p:spPr>
          <a:xfrm>
            <a:off x="196913" y="6233431"/>
            <a:ext cx="255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/>
              <a:t>yield of a 12-inch wafer</a:t>
            </a:r>
          </a:p>
          <a:p>
            <a:r>
              <a:rPr lang="en-US" altLang="zh-CN" sz="1800" dirty="0"/>
              <a:t>&gt; 95%</a:t>
            </a:r>
            <a:endParaRPr lang="zh-CN" altLang="en-US" sz="18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A75659-35BF-414C-8B87-3326D89F8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04" y="4110348"/>
            <a:ext cx="3024365" cy="264925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3992CE6-51A9-498B-B7A0-E5708A3491EB}"/>
              </a:ext>
            </a:extLst>
          </p:cNvPr>
          <p:cNvSpPr/>
          <p:nvPr/>
        </p:nvSpPr>
        <p:spPr>
          <a:xfrm>
            <a:off x="3142426" y="3468989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/>
              <a:t>Preliminary</a:t>
            </a:r>
          </a:p>
          <a:p>
            <a:r>
              <a:rPr lang="en-US" altLang="zh-CN" sz="1800" dirty="0"/>
              <a:t>(uncalibrated)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29193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88"/>
    </mc:Choice>
    <mc:Fallback>
      <p:transition spd="slow" advTm="9738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967CE-20A7-4F69-A6C5-A0289BE0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A multi-threshold ver. for high energy X-ray and medical imaging</a:t>
            </a:r>
            <a:endParaRPr lang="zh-CN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0E1A29-4A6A-4847-95C2-6664DCF05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5445223"/>
            <a:ext cx="10814992" cy="1390917"/>
          </a:xfrm>
        </p:spPr>
        <p:txBody>
          <a:bodyPr/>
          <a:lstStyle/>
          <a:p>
            <a:r>
              <a:rPr lang="en-US" altLang="zh-CN" dirty="0"/>
              <a:t>A variation of BPIX20 with 4 thresholds</a:t>
            </a:r>
          </a:p>
          <a:p>
            <a:r>
              <a:rPr lang="en-US" altLang="zh-CN" dirty="0"/>
              <a:t>Extended to high energy X-ray detection</a:t>
            </a:r>
          </a:p>
          <a:p>
            <a:r>
              <a:rPr lang="en-US" altLang="zh-CN" dirty="0"/>
              <a:t>Spin-off to medical imaging applications (Photon Counting CT)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7FC4F3-A2F2-4E2F-B37A-140D1CB9B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8F89ED-E010-46A5-B64C-83826E77C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06" y="908720"/>
            <a:ext cx="3324573" cy="25922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02FC6A7-CBBC-4AB9-A20F-BC7FE2D08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49" y="989013"/>
            <a:ext cx="2044119" cy="2439987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14CDE8B3-CA67-44CD-BFC5-915C8A5CBE5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05804" y="908720"/>
          <a:ext cx="5302764" cy="32183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2887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3249877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</a:tblGrid>
              <a:tr h="30390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Specs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Parameters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424628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Sensor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 / CdTe / CZT / GaAs compatible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size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150μmX150μm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Array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 </a:t>
                      </a:r>
                      <a:r>
                        <a:rPr lang="en-US" altLang="zh-CN" sz="1400" kern="1200" dirty="0"/>
                        <a:t>X 72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Threshold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1.2kHz (</a:t>
                      </a:r>
                      <a:r>
                        <a:rPr lang="en-US" altLang="zh-CN" sz="1400" dirty="0"/>
                        <a:t>continuous readout)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Counting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1×10</a:t>
                      </a:r>
                      <a:r>
                        <a:rPr lang="en-US" altLang="zh-CN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cps/mm</a:t>
                      </a:r>
                      <a:r>
                        <a:rPr lang="en-US" altLang="zh-CN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4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772269691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Detector Module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1mm-thick CdTe with 2×2 ASIC</a:t>
                      </a:r>
                    </a:p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(144 ×208)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005576388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8EE937C7-B173-4346-9D8E-CDBF44266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64" y="4149080"/>
            <a:ext cx="8860665" cy="13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9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71"/>
    </mc:Choice>
    <mc:Fallback>
      <p:transition spd="slow" advTm="4727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F44BBE-F544-445A-A506-DD371E7D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X-ray imaging of the module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EA5202-EDAE-4A65-9028-9555F11C7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09910F-A3F3-4C44-9536-14B361983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178417"/>
            <a:ext cx="1674254" cy="4501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4DDA1C-F7C3-4C6C-B167-5291E60CE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961680"/>
            <a:ext cx="5848672" cy="32898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76BF88-A348-49CC-B943-C28166A95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312" y="4313338"/>
            <a:ext cx="2215166" cy="20670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29AA05-27C2-46A9-92F0-71D3B3B49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210" y="961680"/>
            <a:ext cx="2878274" cy="52736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1D2042-DFEF-49D0-9AA2-BFA9D8092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434" y="4313338"/>
            <a:ext cx="2215166" cy="206705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9B9C7D7-E4AA-40F1-94A4-2CBB323C9C5A}"/>
              </a:ext>
            </a:extLst>
          </p:cNvPr>
          <p:cNvSpPr/>
          <p:nvPr/>
        </p:nvSpPr>
        <p:spPr>
          <a:xfrm>
            <a:off x="3195555" y="6380397"/>
            <a:ext cx="3679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X-ray Imaging at 100kV 200μA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3950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6"/>
    </mc:Choice>
    <mc:Fallback>
      <p:transition spd="slow" advTm="1207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4C05FB-E5CD-4D13-96FC-AA370F6DD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HYLITE for the SHINE beamline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413D33-B766-4709-8495-ED70DCFF7A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B8AFE25-FFB3-4E5D-807D-39FE21340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979148"/>
            <a:ext cx="3885449" cy="195395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1AE918B-CEF8-4EE8-9E60-E8DA20EA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59" y="3112629"/>
            <a:ext cx="4154401" cy="1295314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25639CE8-DF11-4515-ADB4-1134BB0D3CA4}"/>
              </a:ext>
            </a:extLst>
          </p:cNvPr>
          <p:cNvSpPr txBox="1"/>
          <p:nvPr/>
        </p:nvSpPr>
        <p:spPr>
          <a:xfrm>
            <a:off x="6868013" y="4275007"/>
            <a:ext cx="477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800" b="1" dirty="0">
                <a:solidFill>
                  <a:schemeClr val="tx1"/>
                </a:solidFill>
              </a:rPr>
              <a:t>S</a:t>
            </a:r>
            <a:r>
              <a:rPr lang="en-US" altLang="zh-CN" sz="1800" dirty="0">
                <a:solidFill>
                  <a:schemeClr val="tx1"/>
                </a:solidFill>
              </a:rPr>
              <a:t>hanghai </a:t>
            </a:r>
            <a:r>
              <a:rPr lang="en-US" altLang="zh-CN" sz="1800" b="1" dirty="0">
                <a:solidFill>
                  <a:schemeClr val="tx1"/>
                </a:solidFill>
              </a:rPr>
              <a:t>HI</a:t>
            </a:r>
            <a:r>
              <a:rPr lang="en-US" altLang="zh-CN" sz="1800" dirty="0">
                <a:solidFill>
                  <a:schemeClr val="tx1"/>
                </a:solidFill>
              </a:rPr>
              <a:t>gh repetition rate XFEL a</a:t>
            </a:r>
            <a:r>
              <a:rPr lang="en-US" altLang="zh-CN" sz="1800" b="1" dirty="0">
                <a:solidFill>
                  <a:schemeClr val="tx1"/>
                </a:solidFill>
              </a:rPr>
              <a:t>N</a:t>
            </a:r>
            <a:r>
              <a:rPr lang="en-US" altLang="zh-CN" sz="1800" dirty="0">
                <a:solidFill>
                  <a:schemeClr val="tx1"/>
                </a:solidFill>
              </a:rPr>
              <a:t>d </a:t>
            </a:r>
            <a:r>
              <a:rPr lang="en-US" altLang="zh-CN" sz="1800" b="1" dirty="0">
                <a:solidFill>
                  <a:schemeClr val="tx1"/>
                </a:solidFill>
              </a:rPr>
              <a:t>E</a:t>
            </a:r>
            <a:r>
              <a:rPr lang="en-US" altLang="zh-CN" sz="1800" dirty="0">
                <a:solidFill>
                  <a:schemeClr val="tx1"/>
                </a:solidFill>
              </a:rPr>
              <a:t>xtreme light facility (</a:t>
            </a:r>
            <a:r>
              <a:rPr lang="en-US" altLang="zh-CN" sz="1800" b="1" dirty="0">
                <a:solidFill>
                  <a:schemeClr val="tx1"/>
                </a:solidFill>
              </a:rPr>
              <a:t>SHINE</a:t>
            </a:r>
            <a:r>
              <a:rPr lang="en-US" altLang="zh-CN" sz="1800" dirty="0">
                <a:solidFill>
                  <a:schemeClr val="tx1"/>
                </a:solidFill>
              </a:rPr>
              <a:t>)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1" name="内容占位符 40">
            <a:extLst>
              <a:ext uri="{FF2B5EF4-FFF2-40B4-BE49-F238E27FC236}">
                <a16:creationId xmlns:a16="http://schemas.microsoft.com/office/drawing/2014/main" id="{A7F8BA8E-803F-4F9D-8798-F408609EC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908720"/>
            <a:ext cx="6606650" cy="5484812"/>
          </a:xfrm>
        </p:spPr>
        <p:txBody>
          <a:bodyPr/>
          <a:lstStyle/>
          <a:p>
            <a:r>
              <a:rPr lang="en-US" altLang="zh-CN" sz="2000" dirty="0"/>
              <a:t>HYLITE (</a:t>
            </a:r>
            <a:r>
              <a:rPr lang="en-US" altLang="zh-CN" sz="2000" dirty="0">
                <a:solidFill>
                  <a:srgbClr val="C00000"/>
                </a:solidFill>
              </a:rPr>
              <a:t>H</a:t>
            </a:r>
            <a:r>
              <a:rPr lang="en-US" altLang="zh-CN" sz="2000" dirty="0"/>
              <a:t>igh d</a:t>
            </a:r>
            <a:r>
              <a:rPr lang="en-US" altLang="zh-CN" sz="2000" dirty="0">
                <a:solidFill>
                  <a:srgbClr val="C00000"/>
                </a:solidFill>
              </a:rPr>
              <a:t>Y</a:t>
            </a:r>
            <a:r>
              <a:rPr lang="en-US" altLang="zh-CN" sz="2000" dirty="0"/>
              <a:t>mamic range free electron </a:t>
            </a:r>
            <a:r>
              <a:rPr lang="en-US" altLang="zh-CN" sz="2000" dirty="0">
                <a:solidFill>
                  <a:srgbClr val="C00000"/>
                </a:solidFill>
              </a:rPr>
              <a:t>L</a:t>
            </a:r>
            <a:r>
              <a:rPr lang="en-US" altLang="zh-CN" sz="2000" dirty="0"/>
              <a:t>aser </a:t>
            </a:r>
            <a:r>
              <a:rPr lang="en-US" altLang="zh-CN" sz="2000" dirty="0">
                <a:solidFill>
                  <a:srgbClr val="C00000"/>
                </a:solidFill>
              </a:rPr>
              <a:t>I</a:t>
            </a:r>
            <a:r>
              <a:rPr lang="en-US" altLang="zh-CN" sz="2000" dirty="0"/>
              <a:t>maging de</a:t>
            </a:r>
            <a:r>
              <a:rPr lang="en-US" altLang="zh-CN" sz="2000" dirty="0">
                <a:solidFill>
                  <a:srgbClr val="C00000"/>
                </a:solidFill>
              </a:rPr>
              <a:t>TE</a:t>
            </a:r>
            <a:r>
              <a:rPr lang="en-US" altLang="zh-CN" sz="2000" dirty="0"/>
              <a:t>ctor)</a:t>
            </a:r>
          </a:p>
          <a:p>
            <a:pPr lvl="1"/>
            <a:r>
              <a:rPr lang="en-US" altLang="zh-CN" sz="1800" dirty="0"/>
              <a:t>A charge-integration pixel detector readout chip for SHINE</a:t>
            </a:r>
          </a:p>
          <a:p>
            <a:pPr lvl="1"/>
            <a:endParaRPr lang="en-US" altLang="zh-CN" sz="1800" dirty="0"/>
          </a:p>
          <a:p>
            <a:endParaRPr lang="zh-CN" altLang="en-US" sz="2000" dirty="0"/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90B6270F-0159-47F8-B4A3-F0CC49895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797874"/>
              </p:ext>
            </p:extLst>
          </p:nvPr>
        </p:nvGraphicFramePr>
        <p:xfrm>
          <a:off x="695400" y="2206788"/>
          <a:ext cx="5734812" cy="27001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4222644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</a:tblGrid>
              <a:tr h="30390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Specs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Parameters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424628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Sensor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320um silicon PIN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size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100μmX100μm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Array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 </a:t>
                      </a:r>
                      <a:r>
                        <a:rPr lang="en-US" altLang="zh-CN" sz="1400" kern="1200" dirty="0"/>
                        <a:t>X 128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Dynamic range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1~10000 photons @12 keV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10kHz (</a:t>
                      </a:r>
                      <a:r>
                        <a:rPr lang="en-US" altLang="zh-CN" sz="1400" dirty="0"/>
                        <a:t>continuous readout)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Detector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4M pixel detector in vaccum, quadrant movable </a:t>
                      </a: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16032731"/>
                  </a:ext>
                </a:extLst>
              </a:tr>
            </a:tbl>
          </a:graphicData>
        </a:graphic>
      </p:graphicFrame>
      <p:pic>
        <p:nvPicPr>
          <p:cNvPr id="44" name="图片 43">
            <a:extLst>
              <a:ext uri="{FF2B5EF4-FFF2-40B4-BE49-F238E27FC236}">
                <a16:creationId xmlns:a16="http://schemas.microsoft.com/office/drawing/2014/main" id="{687E8AA4-0C74-4FCC-8102-7DFC7679B7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581" y="4921338"/>
            <a:ext cx="5957491" cy="1895297"/>
          </a:xfrm>
          <a:prstGeom prst="rect">
            <a:avLst/>
          </a:prstGeom>
        </p:spPr>
      </p:pic>
      <p:sp>
        <p:nvSpPr>
          <p:cNvPr id="11" name="内容占位符 40">
            <a:extLst>
              <a:ext uri="{FF2B5EF4-FFF2-40B4-BE49-F238E27FC236}">
                <a16:creationId xmlns:a16="http://schemas.microsoft.com/office/drawing/2014/main" id="{408A062C-3FD6-4B5A-9BE1-4511FDB472F5}"/>
              </a:ext>
            </a:extLst>
          </p:cNvPr>
          <p:cNvSpPr txBox="1">
            <a:spLocks/>
          </p:cNvSpPr>
          <p:nvPr/>
        </p:nvSpPr>
        <p:spPr bwMode="auto">
          <a:xfrm>
            <a:off x="6744072" y="4900593"/>
            <a:ext cx="5040560" cy="195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kern="0" dirty="0"/>
              <a:t>Photon Energy: 0.4~25 keV</a:t>
            </a:r>
          </a:p>
          <a:p>
            <a:r>
              <a:rPr lang="en-US" altLang="zh-CN" sz="2000" kern="0" dirty="0"/>
              <a:t>Pulse Duration: 20~50 fs (5~200 fs)</a:t>
            </a:r>
          </a:p>
          <a:p>
            <a:r>
              <a:rPr lang="en-US" altLang="zh-CN" sz="2000" kern="0" dirty="0">
                <a:solidFill>
                  <a:srgbClr val="C00000"/>
                </a:solidFill>
              </a:rPr>
              <a:t>Repetition Frequency: 10kHz (1MHz)</a:t>
            </a:r>
          </a:p>
          <a:p>
            <a:r>
              <a:rPr lang="en-US" altLang="zh-CN" sz="2000" kern="0" dirty="0"/>
              <a:t>Peak Brightness: 10</a:t>
            </a:r>
            <a:r>
              <a:rPr lang="en-US" altLang="zh-CN" sz="2000" kern="0" baseline="30000" dirty="0"/>
              <a:t>32</a:t>
            </a:r>
            <a:r>
              <a:rPr lang="en-US" altLang="zh-CN" sz="2000" kern="0" dirty="0"/>
              <a:t> ~10</a:t>
            </a:r>
            <a:r>
              <a:rPr lang="en-US" altLang="zh-CN" sz="2000" kern="0" baseline="30000" dirty="0"/>
              <a:t>33</a:t>
            </a:r>
            <a:r>
              <a:rPr lang="en-US" altLang="zh-CN" sz="2000" kern="0" dirty="0"/>
              <a:t> photons/</a:t>
            </a:r>
            <a:r>
              <a:rPr lang="el-GR" altLang="zh-CN" sz="2000" kern="0" dirty="0"/>
              <a:t>μ</a:t>
            </a:r>
            <a:r>
              <a:rPr lang="en-US" altLang="zh-CN" sz="2000" kern="0" dirty="0"/>
              <a:t>m</a:t>
            </a:r>
            <a:r>
              <a:rPr lang="en-US" altLang="zh-CN" sz="2000" kern="0" baseline="30000" dirty="0"/>
              <a:t>2</a:t>
            </a:r>
            <a:r>
              <a:rPr lang="en-US" altLang="zh-CN" sz="2000" kern="0" dirty="0"/>
              <a:t>/rad</a:t>
            </a:r>
            <a:r>
              <a:rPr lang="en-US" altLang="zh-CN" sz="2000" kern="0" baseline="30000" dirty="0"/>
              <a:t>2</a:t>
            </a:r>
            <a:r>
              <a:rPr lang="en-US" altLang="zh-CN" sz="2000" kern="0" dirty="0"/>
              <a:t>/s/0.1%BW </a:t>
            </a:r>
            <a:endParaRPr lang="zh-CN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427940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04"/>
    </mc:Choice>
    <mc:Fallback>
      <p:transition spd="slow" advTm="10870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"/>
</p:tagLst>
</file>

<file path=ppt/theme/theme1.xml><?xml version="1.0" encoding="utf-8"?>
<a:theme xmlns:a="http://schemas.openxmlformats.org/drawingml/2006/main" name="内容">
  <a:themeElements>
    <a:clrScheme name="内容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内容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solidFill>
            <a:srgbClr val="FF0000"/>
          </a:solidFill>
          <a:miter lim="800000"/>
          <a:headEnd/>
          <a:tailEnd/>
        </a:ln>
      </a:spPr>
      <a:bodyPr wrap="none" rtlCol="0" anchor="ctr">
        <a:spAutoFit/>
      </a:bodyPr>
      <a:lstStyle>
        <a:defPPr algn="ctr">
          <a:defRPr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defRPr>
        </a:defPPr>
      </a:lstStyle>
    </a:spDef>
    <a:lnDef>
      <a:spPr>
        <a:ln w="25400" cmpd="sng">
          <a:solidFill>
            <a:srgbClr val="FF0000"/>
          </a:solidFill>
          <a:tailEnd type="none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内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26252</TotalTime>
  <Words>1533</Words>
  <Application>Microsoft Office PowerPoint</Application>
  <PresentationFormat>宽屏</PresentationFormat>
  <Paragraphs>339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黑体</vt:lpstr>
      <vt:lpstr>宋体</vt:lpstr>
      <vt:lpstr>微软雅黑</vt:lpstr>
      <vt:lpstr>Arial</vt:lpstr>
      <vt:lpstr>Times New Roman</vt:lpstr>
      <vt:lpstr>Wingdings</vt:lpstr>
      <vt:lpstr>内容</vt:lpstr>
      <vt:lpstr>Pixel Readout Chip Development  for the High Energy Photon Source</vt:lpstr>
      <vt:lpstr>Background &amp; outlook</vt:lpstr>
      <vt:lpstr>Photon counting detector for the High Energy Photon Source (HEPS) </vt:lpstr>
      <vt:lpstr>Module assembly evolution </vt:lpstr>
      <vt:lpstr>Prototype systems evolution </vt:lpstr>
      <vt:lpstr>BPIX40: the new upgrade of the pixel chip</vt:lpstr>
      <vt:lpstr>A multi-threshold ver. for high energy X-ray and medical imaging</vt:lpstr>
      <vt:lpstr>X-ray imaging of the module</vt:lpstr>
      <vt:lpstr>HYLITE for the SHINE beamline </vt:lpstr>
      <vt:lpstr>Pixel architecture of HYLITE</vt:lpstr>
      <vt:lpstr>Pixel analog circuit – ADC &amp; calibration </vt:lpstr>
      <vt:lpstr>Aurora 8b10b high speed data link</vt:lpstr>
      <vt:lpstr>Chip overview</vt:lpstr>
      <vt:lpstr>TETPIX for sparsified 4-D imaging</vt:lpstr>
      <vt:lpstr>TETPIX for sparsified 4-D imaging</vt:lpstr>
      <vt:lpstr>Test results of the TETPIX detector  </vt:lpstr>
      <vt:lpstr>Future development</vt:lpstr>
      <vt:lpstr>PowerPoint 演示文稿</vt:lpstr>
      <vt:lpstr>HEPS-BPIX Chip Architecture</vt:lpstr>
      <vt:lpstr>HYLITE test result：noise</vt:lpstr>
      <vt:lpstr>Bump bonding &amp; TSV features </vt:lpstr>
      <vt:lpstr>Chip powering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毕业答辩  基于Wilkinson ADC的多通道模数变换ASIC的 设计与实现</dc:title>
  <dc:creator>li</dc:creator>
  <cp:lastModifiedBy>asus</cp:lastModifiedBy>
  <cp:revision>4581</cp:revision>
  <dcterms:created xsi:type="dcterms:W3CDTF">2010-05-11T03:26:31Z</dcterms:created>
  <dcterms:modified xsi:type="dcterms:W3CDTF">2023-09-06T03:46:54Z</dcterms:modified>
</cp:coreProperties>
</file>