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92" r:id="rId4"/>
    <p:sldId id="336" r:id="rId5"/>
    <p:sldId id="337" r:id="rId6"/>
    <p:sldId id="297" r:id="rId7"/>
    <p:sldId id="303" r:id="rId8"/>
    <p:sldId id="339" r:id="rId9"/>
    <p:sldId id="332" r:id="rId10"/>
    <p:sldId id="340" r:id="rId11"/>
    <p:sldId id="331" r:id="rId12"/>
    <p:sldId id="333" r:id="rId13"/>
    <p:sldId id="304" r:id="rId14"/>
    <p:sldId id="305" r:id="rId15"/>
    <p:sldId id="341" r:id="rId16"/>
    <p:sldId id="343" r:id="rId17"/>
    <p:sldId id="342" r:id="rId18"/>
    <p:sldId id="345" r:id="rId19"/>
    <p:sldId id="352" r:id="rId20"/>
    <p:sldId id="351" r:id="rId21"/>
    <p:sldId id="346" r:id="rId22"/>
    <p:sldId id="277" r:id="rId23"/>
    <p:sldId id="349" r:id="rId24"/>
    <p:sldId id="350" r:id="rId25"/>
    <p:sldId id="348" r:id="rId26"/>
    <p:sldId id="353" r:id="rId2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>
        <p:scale>
          <a:sx n="70" d="100"/>
          <a:sy n="70" d="100"/>
        </p:scale>
        <p:origin x="-10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866FF-9EFF-44DB-9FE5-71A2D0A6C191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3E312-485B-4513-8025-3E3D026295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07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c8d37ca8f6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c8d37ca8f6_0_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c8d37ca8f6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c8d37ca8f6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c8d37ca8f6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c8d37ca8f6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c8d37ca8f6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c8d37ca8f6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1" name="Google Shape;231;p5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284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3">
  <p:cSld name="Título y cuerpo 3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290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5">
  <p:cSld name="Título y cuerpo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2444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06/09/2023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6227\AppData\Local\Temp\imageonline-co-overlayed-image.jp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8" r="7573"/>
          <a:stretch/>
        </p:blipFill>
        <p:spPr bwMode="auto">
          <a:xfrm>
            <a:off x="0" y="-99392"/>
            <a:ext cx="9144000" cy="60486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adioactivity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Argon for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Dark Matter searches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7 CuadroTexto"/>
          <p:cNvSpPr txBox="1">
            <a:spLocks noChangeArrowheads="1"/>
          </p:cNvSpPr>
          <p:nvPr/>
        </p:nvSpPr>
        <p:spPr bwMode="auto">
          <a:xfrm>
            <a:off x="971600" y="6479360"/>
            <a:ext cx="74522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Topical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workshop on “New Horizons in TPCs” </a:t>
            </a:r>
            <a:r>
              <a:rPr lang="en-US" alt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 –  Santiago de </a:t>
            </a:r>
            <a:r>
              <a:rPr lang="en-US" altLang="en-US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Compostela</a:t>
            </a:r>
            <a:r>
              <a:rPr lang="en-US" alt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 6-October-20</a:t>
            </a:r>
            <a:endParaRPr lang="en-US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2 Subtítulo"/>
          <p:cNvSpPr txBox="1">
            <a:spLocks/>
          </p:cNvSpPr>
          <p:nvPr/>
        </p:nvSpPr>
        <p:spPr bwMode="auto">
          <a:xfrm>
            <a:off x="1289465" y="4149080"/>
            <a:ext cx="6400800" cy="105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Roberto Santorelli</a:t>
            </a:r>
          </a:p>
          <a:p>
            <a:pPr marL="0" indent="0" algn="ctr">
              <a:buNone/>
            </a:pP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CIEMAT – Madrid</a:t>
            </a:r>
          </a:p>
          <a:p>
            <a:pPr marL="0" indent="0" algn="ctr">
              <a:buNone/>
            </a:pPr>
            <a:r>
              <a:rPr lang="en-US" altLang="en-US" sz="18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the DarkSide Collaboration</a:t>
            </a:r>
            <a:r>
              <a:rPr lang="en-US" altLang="en-US" sz="18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en-US" alt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Logo CIEM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708007"/>
            <a:ext cx="3559878" cy="73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cfp.ciemat.es/image/layout_set_logo?img_id=531894&amp;t=147939965192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7"/>
          <a:stretch/>
        </p:blipFill>
        <p:spPr bwMode="auto">
          <a:xfrm>
            <a:off x="5520550" y="5740711"/>
            <a:ext cx="1099074" cy="73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627784" y="6446656"/>
            <a:ext cx="4599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TIPP 2023 – CTICC Cape Town, 06/Sep/2023</a:t>
            </a:r>
          </a:p>
        </p:txBody>
      </p:sp>
      <p:pic>
        <p:nvPicPr>
          <p:cNvPr id="10" name="Shape 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535" y="5702992"/>
            <a:ext cx="936105" cy="77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E:\Research\Dart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27" y="5702992"/>
            <a:ext cx="1920228" cy="72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87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0"/>
            <a:ext cx="3109459" cy="685800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2051720" y="-8641"/>
            <a:ext cx="56535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Purification to the detector grade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28600" y="548680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latin typeface="Times New Roman" pitchFamily="18" charset="0"/>
              <a:cs typeface="Arial" charset="0"/>
            </a:endParaRPr>
          </a:p>
        </p:txBody>
      </p:sp>
      <p:sp>
        <p:nvSpPr>
          <p:cNvPr id="15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10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-5606" y="3501008"/>
            <a:ext cx="86100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350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height,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31.8 cm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inner cryogenic distillation column (Sardinia,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Italy)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tallest ever built of this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reduce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isotopic abundance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Ar-39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UAr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by another factor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10 per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 with ARIA in chemical purification mode (DarkSide-20k):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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1ton/day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 with ARIA 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isotopic separation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kg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Medical applications (isotope supply)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0" y="764704"/>
            <a:ext cx="576623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project: Ar chemical </a:t>
            </a:r>
            <a:r>
              <a:rPr lang="en-US" sz="24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purification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by cryogenic distillation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(1t/day)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12993"/>
            <a:ext cx="1728192" cy="260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61598"/>
            <a:ext cx="1917760" cy="291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60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ChangeArrowheads="1"/>
          </p:cNvSpPr>
          <p:nvPr/>
        </p:nvSpPr>
        <p:spPr bwMode="auto">
          <a:xfrm rot="10800000">
            <a:off x="6021685" y="10312"/>
            <a:ext cx="3109459" cy="685800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300" y="750"/>
            <a:ext cx="1535839" cy="685800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3923928" y="10312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ARIA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28600" y="548680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latin typeface="Times New Roman" pitchFamily="18" charset="0"/>
              <a:cs typeface="Arial" charset="0"/>
            </a:endParaRPr>
          </a:p>
        </p:txBody>
      </p:sp>
      <p:sp>
        <p:nvSpPr>
          <p:cNvPr id="15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11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089632" y="692696"/>
            <a:ext cx="39055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(Condenser) - 7m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 modules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Bottom module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boiler) - 5m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67544" y="793224"/>
            <a:ext cx="44234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SERUCI-0: short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version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Aria column using only the reboiler, the condenser,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one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module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SERUCI-1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28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 modules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78541"/>
            <a:ext cx="1911892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811484" y="2181856"/>
            <a:ext cx="33254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Successful nitrogen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distillation run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SERUCI-0 prototype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installed outside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Carbosulcis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coal mine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69549" y="6546830"/>
            <a:ext cx="2670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Eur.Phys.J.C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 (2023)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435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" y="2624769"/>
            <a:ext cx="7524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406" y="2141375"/>
            <a:ext cx="2772213" cy="209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404" y="4274790"/>
            <a:ext cx="1944216" cy="262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37"/>
          <a:stretch/>
        </p:blipFill>
        <p:spPr bwMode="auto">
          <a:xfrm>
            <a:off x="2884960" y="3775460"/>
            <a:ext cx="3559248" cy="217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037506" y="5949280"/>
            <a:ext cx="3393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Isotopic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ratio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Ar/</a:t>
            </a:r>
            <a:r>
              <a:rPr lang="en-US" sz="14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function of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7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0"/>
            <a:ext cx="3109459" cy="685800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 rot="10800000">
            <a:off x="6021685" y="10312"/>
            <a:ext cx="3109459" cy="685800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" name="1 CuadroTexto"/>
          <p:cNvSpPr txBox="1"/>
          <p:nvPr/>
        </p:nvSpPr>
        <p:spPr>
          <a:xfrm>
            <a:off x="-23681" y="4912756"/>
            <a:ext cx="5791794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ct val="120000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ArDM detector: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850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kg active volume 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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t total)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low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PMT arrays (R5912  2×12)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cm passive neutron shield (Poly, 20 ton)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taken 2014-2018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" y="50273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UAr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radiopurity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LSC:ArDM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28600" y="548680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latin typeface="Times New Roman" pitchFamily="18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668" y="1391975"/>
            <a:ext cx="34956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398270" y="562104"/>
            <a:ext cx="30498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Lab under mount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Tobazo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~850 m rock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~2500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1400 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endParaRPr lang="en-US" dirty="0"/>
          </a:p>
        </p:txBody>
      </p:sp>
      <p:sp>
        <p:nvSpPr>
          <p:cNvPr id="19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12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s://lh3.googleusercontent.com/IYqUEbFopeummOpJi8UMtElZxgXnOSaQZn-u1hV7gXh8YuolWdpqp_HkVux2ojyNXCjEUitIoMabJhlO__syEaed8y4nEuPGcdey3MraxEsnwHfdX5H5hG609_rkUUPEpKbgcRspMvvG56s7fqRy-qaZcg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8720"/>
            <a:ext cx="4635296" cy="366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5"/>
          <a:stretch/>
        </p:blipFill>
        <p:spPr bwMode="auto">
          <a:xfrm>
            <a:off x="6890408" y="3780901"/>
            <a:ext cx="2277629" cy="231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5"/>
          <a:srcRect r="12160"/>
          <a:stretch>
            <a:fillRect/>
          </a:stretch>
        </p:blipFill>
        <p:spPr bwMode="auto">
          <a:xfrm>
            <a:off x="4463977" y="3774469"/>
            <a:ext cx="2356398" cy="227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289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4"/>
          <p:cNvSpPr>
            <a:spLocks noChangeArrowheads="1"/>
          </p:cNvSpPr>
          <p:nvPr/>
        </p:nvSpPr>
        <p:spPr bwMode="auto">
          <a:xfrm rot="10800000">
            <a:off x="19495" y="2546230"/>
            <a:ext cx="9124504" cy="4283967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>
              <a:latin typeface="Times New Roman" pitchFamily="18" charset="0"/>
            </a:endParaRPr>
          </a:p>
        </p:txBody>
      </p:sp>
      <p:sp>
        <p:nvSpPr>
          <p:cNvPr id="362" name="Google Shape;362;p74"/>
          <p:cNvSpPr txBox="1">
            <a:spLocks noGrp="1"/>
          </p:cNvSpPr>
          <p:nvPr>
            <p:ph type="title"/>
          </p:nvPr>
        </p:nvSpPr>
        <p:spPr>
          <a:xfrm>
            <a:off x="84925" y="62700"/>
            <a:ext cx="85134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s" sz="4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         </a:t>
            </a:r>
            <a:endParaRPr sz="4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63" name="Google Shape;363;p74"/>
          <p:cNvPicPr preferRelativeResize="0"/>
          <p:nvPr/>
        </p:nvPicPr>
        <p:blipFill rotWithShape="1">
          <a:blip r:embed="rId3">
            <a:alphaModFix/>
          </a:blip>
          <a:srcRect l="18071" t="54567" r="28095" b="1502"/>
          <a:stretch/>
        </p:blipFill>
        <p:spPr>
          <a:xfrm>
            <a:off x="6948264" y="6169"/>
            <a:ext cx="2054198" cy="344864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195736" y="840141"/>
            <a:ext cx="2207704" cy="45719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sp>
        <p:nvSpPr>
          <p:cNvPr id="12" name="Google Shape;417;p79"/>
          <p:cNvSpPr txBox="1"/>
          <p:nvPr/>
        </p:nvSpPr>
        <p:spPr>
          <a:xfrm>
            <a:off x="-1" y="935525"/>
            <a:ext cx="7164289" cy="5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2000"/>
              <a:buChar char="●"/>
            </a:pPr>
            <a:r>
              <a:rPr lang="m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OFHC copper vessel with two top pipes. 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2000"/>
              <a:buChar char="●"/>
            </a:pPr>
            <a:r>
              <a:rPr lang="m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m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cm</a:t>
            </a:r>
            <a:r>
              <a:rPr lang="m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m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SiPMs at top and bottom with the electronics integrated.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2000"/>
              <a:buChar char="●"/>
            </a:pPr>
            <a:r>
              <a:rPr lang="m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</a:t>
            </a:r>
            <a:r>
              <a:rPr lang="m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acrylic support structure.  Cylinder + two SiPM supports.  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2000"/>
              <a:buChar char="●"/>
            </a:pPr>
            <a:r>
              <a:rPr lang="m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</a:t>
            </a:r>
            <a:r>
              <a:rPr lang="m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acrylic cylinder and two disks covered with TPB (200 μg/cm</a:t>
            </a:r>
            <a:r>
              <a:rPr lang="m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m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2000"/>
              <a:buChar char="●"/>
            </a:pPr>
            <a:r>
              <a:rPr lang="m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Reflector </a:t>
            </a:r>
            <a:r>
              <a:rPr lang="m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 SiPMs and between acrylic cylinders. 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2000"/>
              <a:buChar char="●"/>
            </a:pPr>
            <a:r>
              <a:rPr lang="m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Act.volume </a:t>
            </a:r>
            <a:r>
              <a:rPr lang="m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1.4 </a:t>
            </a:r>
            <a:r>
              <a:rPr lang="m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kg:    620 </a:t>
            </a:r>
            <a:r>
              <a:rPr lang="m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evt/week for UAr (0.73 mBq/kg</a:t>
            </a:r>
            <a:r>
              <a:rPr lang="m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oogle Shape;409;p78"/>
          <p:cNvPicPr preferRelativeResize="0"/>
          <p:nvPr/>
        </p:nvPicPr>
        <p:blipFill rotWithShape="1">
          <a:blip r:embed="rId4">
            <a:alphaModFix/>
          </a:blip>
          <a:srcRect t="18002" r="24565" b="13495"/>
          <a:stretch/>
        </p:blipFill>
        <p:spPr>
          <a:xfrm rot="-5400000">
            <a:off x="6489831" y="4046799"/>
            <a:ext cx="2971065" cy="20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75;p75"/>
          <p:cNvPicPr preferRelativeResize="0"/>
          <p:nvPr/>
        </p:nvPicPr>
        <p:blipFill rotWithShape="1">
          <a:blip r:embed="rId5">
            <a:alphaModFix/>
          </a:blip>
          <a:srcRect l="29456" t="3527" r="33215" b="59538"/>
          <a:stretch/>
        </p:blipFill>
        <p:spPr>
          <a:xfrm>
            <a:off x="4283968" y="4791824"/>
            <a:ext cx="2507025" cy="181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https://lh4.googleusercontent.com/2-WsuTnN5jN1DODDFp6eGnam72X2B7uM4IIr-YAitRKjH6EFIjIZ8u948DXcSyBAonVHlC5L86WmWpTCdlzqRu800qVoDE_aKbEua-fZ-6jPXWsyhsIYM6L_L0usqAImQPfIFAYCSwT5ixZyf-dki91hng=s20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205" y="106388"/>
            <a:ext cx="1831876" cy="67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5"/>
          <a:stretch/>
        </p:blipFill>
        <p:spPr bwMode="auto">
          <a:xfrm>
            <a:off x="730099" y="4716670"/>
            <a:ext cx="3241479" cy="19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13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38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4"/>
          <p:cNvSpPr>
            <a:spLocks noChangeArrowheads="1"/>
          </p:cNvSpPr>
          <p:nvPr/>
        </p:nvSpPr>
        <p:spPr bwMode="auto">
          <a:xfrm rot="5400000">
            <a:off x="2117249" y="-168748"/>
            <a:ext cx="6858000" cy="7195502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 dirty="0">
              <a:latin typeface="Times New Roman" pitchFamily="18" charset="0"/>
            </a:endParaRPr>
          </a:p>
        </p:txBody>
      </p:sp>
      <p:pic>
        <p:nvPicPr>
          <p:cNvPr id="13" name="Google Shape;269;p41"/>
          <p:cNvPicPr preferRelativeResize="0"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2160" y="188640"/>
            <a:ext cx="3028423" cy="54691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20960" y="980728"/>
            <a:ext cx="611715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𝛽 decays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 (ROI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 [0,600]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with &lt; 10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deposited in the veto (minimal veto threshold)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untagged 𝛾 particles mainly from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radioactive decays in the detector materials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external)</a:t>
            </a:r>
          </a:p>
        </p:txBody>
      </p:sp>
      <p:sp>
        <p:nvSpPr>
          <p:cNvPr id="21" name="Google Shape;362;p74"/>
          <p:cNvSpPr txBox="1">
            <a:spLocks noGrp="1"/>
          </p:cNvSpPr>
          <p:nvPr>
            <p:ph type="title"/>
          </p:nvPr>
        </p:nvSpPr>
        <p:spPr>
          <a:xfrm>
            <a:off x="-36512" y="-27384"/>
            <a:ext cx="85134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s" sz="4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         in ArDM  </a:t>
            </a:r>
            <a:endParaRPr sz="4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07163" y="772917"/>
            <a:ext cx="4415408" cy="45719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pic>
        <p:nvPicPr>
          <p:cNvPr id="23" name="Picture 2" descr="https://lh4.googleusercontent.com/2-WsuTnN5jN1DODDFp6eGnam72X2B7uM4IIr-YAitRKjH6EFIjIZ8u948DXcSyBAonVHlC5L86WmWpTCdlzqRu800qVoDE_aKbEua-fZ-6jPXWsyhsIYM6L_L0usqAImQPfIFAYCSwT5ixZyf-dki91hng=s2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07" y="26548"/>
            <a:ext cx="1831876" cy="67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Google Shape;523;p88"/>
          <p:cNvGraphicFramePr/>
          <p:nvPr>
            <p:extLst>
              <p:ext uri="{D42A27DB-BD31-4B8C-83A1-F6EECF244321}">
                <p14:modId xmlns:p14="http://schemas.microsoft.com/office/powerpoint/2010/main" val="514705028"/>
              </p:ext>
            </p:extLst>
          </p:nvPr>
        </p:nvGraphicFramePr>
        <p:xfrm>
          <a:off x="352978" y="2334945"/>
          <a:ext cx="5260851" cy="4373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76475"/>
                <a:gridCol w="1728192"/>
                <a:gridCol w="1656184"/>
              </a:tblGrid>
              <a:tr h="4130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Background source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Evts/week 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ROI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Untagged Evts/week  </a:t>
                      </a:r>
                      <a:r>
                        <a:rPr lang="m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ROI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73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ArDM Cryostat</a:t>
                      </a:r>
                      <a:endParaRPr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3164.4</a:t>
                      </a:r>
                      <a:endParaRPr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218.3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73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ArDM PMTs</a:t>
                      </a:r>
                      <a:endParaRPr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1053.0</a:t>
                      </a:r>
                      <a:endParaRPr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42.8</a:t>
                      </a:r>
                      <a:endParaRPr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73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ArDM </a:t>
                      </a:r>
                      <a:r>
                        <a:rPr lang="ms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supp.</a:t>
                      </a:r>
                      <a:r>
                        <a:rPr lang="ms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ms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structure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28.5</a:t>
                      </a:r>
                      <a:endParaRPr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73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Lead Belt</a:t>
                      </a:r>
                      <a:endParaRPr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150.5</a:t>
                      </a:r>
                      <a:endParaRPr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16.2</a:t>
                      </a:r>
                      <a:endParaRPr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73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DArT vessel </a:t>
                      </a:r>
                      <a:endParaRPr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16.6</a:t>
                      </a:r>
                      <a:endParaRPr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73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Arlon SiPM</a:t>
                      </a:r>
                      <a:endParaRPr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40.9</a:t>
                      </a:r>
                      <a:endParaRPr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23.5</a:t>
                      </a:r>
                      <a:endParaRPr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73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Acrylic </a:t>
                      </a:r>
                      <a:endParaRPr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  <a:endParaRPr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73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External without </a:t>
                      </a:r>
                      <a:r>
                        <a:rPr lang="ms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117623.0</a:t>
                      </a:r>
                      <a:endParaRPr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10020.5</a:t>
                      </a:r>
                      <a:endParaRPr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73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without </a:t>
                      </a:r>
                      <a:r>
                        <a:rPr lang="ms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122098.9</a:t>
                      </a:r>
                      <a:endParaRPr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10301.7</a:t>
                      </a:r>
                      <a:endParaRPr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73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External with </a:t>
                      </a:r>
                      <a:r>
                        <a:rPr lang="ms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2596.2</a:t>
                      </a:r>
                      <a:endParaRPr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155.7</a:t>
                      </a:r>
                      <a:endParaRPr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73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with lead</a:t>
                      </a:r>
                      <a:endParaRPr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7209.9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465.5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9" name="28 CuadroTexto"/>
          <p:cNvSpPr txBox="1"/>
          <p:nvPr/>
        </p:nvSpPr>
        <p:spPr>
          <a:xfrm>
            <a:off x="6356495" y="5685530"/>
            <a:ext cx="2339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/week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(D.F. 1400)</a:t>
            </a:r>
          </a:p>
          <a:p>
            <a:pPr lvl="0"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S/B &gt; 1 for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14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85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4"/>
          <p:cNvSpPr>
            <a:spLocks noChangeArrowheads="1"/>
          </p:cNvSpPr>
          <p:nvPr/>
        </p:nvSpPr>
        <p:spPr bwMode="auto">
          <a:xfrm rot="5400000">
            <a:off x="2117249" y="-168748"/>
            <a:ext cx="6858000" cy="7195502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 dirty="0"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9" y="1124744"/>
            <a:ext cx="3308252" cy="319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Google Shape;459;p82"/>
          <p:cNvSpPr txBox="1"/>
          <p:nvPr/>
        </p:nvSpPr>
        <p:spPr>
          <a:xfrm>
            <a:off x="4139952" y="940688"/>
            <a:ext cx="457268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“Design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construction of a new detector to measure</a:t>
            </a:r>
          </a:p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ultra-low radioactive-isotope contamination of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argon”</a:t>
            </a:r>
          </a:p>
          <a:p>
            <a:pPr algn="ctr"/>
            <a:r>
              <a:rPr lang="nn-NO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JINST </a:t>
            </a:r>
            <a:r>
              <a:rPr lang="nn-NO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(2020) 02, </a:t>
            </a:r>
            <a:r>
              <a:rPr lang="nn-NO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P02024</a:t>
            </a:r>
            <a:r>
              <a:rPr lang="m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 rot="20775695">
            <a:off x="2075599" y="2293405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Monte Carlo</a:t>
            </a:r>
            <a:endParaRPr lang="en-US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Google Shape;536;p89"/>
          <p:cNvGraphicFramePr/>
          <p:nvPr>
            <p:extLst>
              <p:ext uri="{D42A27DB-BD31-4B8C-83A1-F6EECF244321}">
                <p14:modId xmlns:p14="http://schemas.microsoft.com/office/powerpoint/2010/main" val="1586149705"/>
              </p:ext>
            </p:extLst>
          </p:nvPr>
        </p:nvGraphicFramePr>
        <p:xfrm>
          <a:off x="3572724" y="1916830"/>
          <a:ext cx="5558675" cy="2377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86825"/>
                <a:gridCol w="3171850"/>
              </a:tblGrid>
              <a:tr h="623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600" b="1" dirty="0">
                          <a:latin typeface="+mn-lt"/>
                          <a:cs typeface="Times New Roman" panose="02020603050405020304" pitchFamily="18" charset="0"/>
                        </a:rPr>
                        <a:t>Depletion factor with respect to AAr</a:t>
                      </a:r>
                      <a:endParaRPr sz="16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ms" sz="1600" b="1" dirty="0">
                          <a:solidFill>
                            <a:schemeClr val="dk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Statistical uncertainty </a:t>
                      </a:r>
                      <a:r>
                        <a:rPr lang="ms" sz="1600" b="1" dirty="0" smtClean="0">
                          <a:solidFill>
                            <a:schemeClr val="dk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ms" sz="1600" b="1" dirty="0">
                          <a:solidFill>
                            <a:schemeClr val="dk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[%]</a:t>
                      </a:r>
                      <a:endParaRPr sz="16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96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600" b="1"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sz="1600" b="1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600" b="1">
                          <a:latin typeface="+mn-lt"/>
                          <a:cs typeface="Times New Roman" panose="02020603050405020304" pitchFamily="18" charset="0"/>
                        </a:rPr>
                        <a:t>0.4</a:t>
                      </a:r>
                      <a:endParaRPr sz="1600" b="1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96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600" b="1"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  <a:endParaRPr sz="1600" b="1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600" b="1">
                          <a:latin typeface="+mn-lt"/>
                          <a:cs typeface="Times New Roman" panose="02020603050405020304" pitchFamily="18" charset="0"/>
                        </a:rPr>
                        <a:t>1.3</a:t>
                      </a:r>
                      <a:endParaRPr sz="1600" b="1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96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600" b="1">
                          <a:latin typeface="+mn-lt"/>
                          <a:cs typeface="Times New Roman" panose="02020603050405020304" pitchFamily="18" charset="0"/>
                        </a:rPr>
                        <a:t>1400</a:t>
                      </a:r>
                      <a:endParaRPr sz="1600" b="1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600" b="1">
                          <a:latin typeface="+mn-lt"/>
                          <a:cs typeface="Times New Roman" panose="02020603050405020304" pitchFamily="18" charset="0"/>
                        </a:rPr>
                        <a:t>6.7</a:t>
                      </a:r>
                      <a:endParaRPr sz="1600" b="1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</a:tr>
              <a:tr h="396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600" b="1" dirty="0">
                          <a:latin typeface="+mn-lt"/>
                          <a:cs typeface="Times New Roman" panose="02020603050405020304" pitchFamily="18" charset="0"/>
                        </a:rPr>
                        <a:t>14000</a:t>
                      </a:r>
                      <a:endParaRPr sz="16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ms" sz="1600" b="1" dirty="0">
                          <a:latin typeface="+mn-lt"/>
                          <a:cs typeface="Times New Roman" panose="02020603050405020304" pitchFamily="18" charset="0"/>
                        </a:rPr>
                        <a:t>41.1</a:t>
                      </a:r>
                      <a:endParaRPr sz="16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20" name="Google Shape;537;p89"/>
          <p:cNvSpPr txBox="1"/>
          <p:nvPr/>
        </p:nvSpPr>
        <p:spPr>
          <a:xfrm>
            <a:off x="8383200" y="3429000"/>
            <a:ext cx="760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DS-50</a:t>
            </a:r>
            <a:endParaRPr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362;p74"/>
          <p:cNvSpPr txBox="1">
            <a:spLocks noGrp="1"/>
          </p:cNvSpPr>
          <p:nvPr>
            <p:ph type="title"/>
          </p:nvPr>
        </p:nvSpPr>
        <p:spPr>
          <a:xfrm>
            <a:off x="-36512" y="-27384"/>
            <a:ext cx="85134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ms" sz="4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         in ArDM  </a:t>
            </a:r>
            <a:endParaRPr sz="4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07162" y="772917"/>
            <a:ext cx="8569293" cy="45719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pic>
        <p:nvPicPr>
          <p:cNvPr id="23" name="Picture 2" descr="https://lh4.googleusercontent.com/2-WsuTnN5jN1DODDFp6eGnam72X2B7uM4IIr-YAitRKjH6EFIjIZ8u948DXcSyBAonVHlC5L86WmWpTCdlzqRu800qVoDE_aKbEua-fZ-6jPXWsyhsIYM6L_L0usqAImQPfIFAYCSwT5ixZyf-dki91hng=s2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982" y="26548"/>
            <a:ext cx="1831876" cy="67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15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1328" y="4653136"/>
            <a:ext cx="86409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in ArDM by the end of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of DArT in ArDM 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fully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operative from early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long term, DArT will measure on a regular basis 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batches received from URANIA/ARIA before their use in DarkSide-20k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0" y="0"/>
            <a:ext cx="9143999" cy="558924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 dirty="0">
              <a:latin typeface="Times New Roman" pitchFamily="18" charset="0"/>
            </a:endParaRPr>
          </a:p>
        </p:txBody>
      </p:sp>
      <p:sp>
        <p:nvSpPr>
          <p:cNvPr id="21" name="Google Shape;362;p74"/>
          <p:cNvSpPr txBox="1">
            <a:spLocks noGrp="1"/>
          </p:cNvSpPr>
          <p:nvPr>
            <p:ph type="title"/>
          </p:nvPr>
        </p:nvSpPr>
        <p:spPr>
          <a:xfrm>
            <a:off x="-36512" y="-27384"/>
            <a:ext cx="85134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ms" sz="48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ArDM preparation  </a:t>
            </a:r>
            <a:endParaRPr sz="4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07162" y="772917"/>
            <a:ext cx="8569293" cy="45719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pic>
        <p:nvPicPr>
          <p:cNvPr id="13314" name="Picture 2" descr="Immagine che contiene interni&#10;&#10;Descrizione generata automaticamen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21204" y="2130742"/>
            <a:ext cx="4598853" cy="258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lh5.googleusercontent.com/Sdq955qWeFcnrFSkPFKx1sAarjfWeJ0dyBELTqjwYXbAgFoakehOem2h2LdRpRr6CAgJI-zz_EtL0TZz9Pu0LGjGxJzIUodJWsfYGc2e0BK1sbfzCRKazePuQl58O3UWOtB8Dsyr2F1u2PTD5A1AM9obKA=s204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9" b="56624"/>
          <a:stretch/>
        </p:blipFill>
        <p:spPr bwMode="auto">
          <a:xfrm>
            <a:off x="2684741" y="1124743"/>
            <a:ext cx="3414133" cy="229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lh6.googleusercontent.com/Eg35zC-BhLHW1ZnqlKL7Zuiau-266haJZDAKTeTwlPJRcWyMuKDXVxz5O1PvYjPCOQ0hOQZD3NLcO0HvdbVHJhtmBQgerL_oa21zIIsFCWkFbcWRY4Vin3pJZILurW14D37hevVlWsQd-WbXK0ye1g=s204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3" r="10306"/>
          <a:stretch/>
        </p:blipFill>
        <p:spPr bwMode="auto">
          <a:xfrm>
            <a:off x="2601518" y="3705724"/>
            <a:ext cx="3580580" cy="201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lh5.googleusercontent.com/VkHXy1X61BL3drKPDyo8TVnC7e-G-qbh43A1AkHME2oYFW9Eb06dWfg7tU1tDe9cwt2WPlTZxwGFfPcRdUesjH3xzSfGK9_FAwGMXt7HGbpwh0-9mbHL3jHXrJmJi_vaQTeLGwIQyK9rBWagvhoR7g=s204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1"/>
          <a:stretch/>
        </p:blipFill>
        <p:spPr bwMode="auto">
          <a:xfrm>
            <a:off x="6366817" y="1136178"/>
            <a:ext cx="2686050" cy="458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16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07162" y="5818038"/>
            <a:ext cx="5290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new cryogenic PMTs (R5912) for the veto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reflector cage with TPB on the reflector panels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6 t inner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shield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6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4"/>
          <p:cNvSpPr>
            <a:spLocks noChangeArrowheads="1"/>
          </p:cNvSpPr>
          <p:nvPr/>
        </p:nvSpPr>
        <p:spPr bwMode="auto">
          <a:xfrm rot="5400000">
            <a:off x="2117249" y="-168748"/>
            <a:ext cx="6858000" cy="7195502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 dirty="0">
              <a:latin typeface="Times New Roman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7162" y="772917"/>
            <a:ext cx="8569293" cy="45719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pic>
        <p:nvPicPr>
          <p:cNvPr id="8" name="Picture 2" descr="https://lh4.googleusercontent.com/2-WsuTnN5jN1DODDFp6eGnam72X2B7uM4IIr-YAitRKjH6EFIjIZ8u948DXcSyBAonVHlC5L86WmWpTCdlzqRu800qVoDE_aKbEua-fZ-6jPXWsyhsIYM6L_L0usqAImQPfIFAYCSwT5ixZyf-dki91hng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06" y="33881"/>
            <a:ext cx="1831876" cy="67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267744" y="182888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in a test setup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9" name="Picture 5" descr="https://lh3.googleusercontent.com/lkRT7uYPx6iHLxo-wyPsPbR3CY7clGThy-qY6e_17dsOowrZ8FAwN-ukQsHiQ-WbBqJXJcjwtIIkjp1wsWdkNygWUJgI7gaIOim4S1mDjBi8ZY5drpu3rVbj7BaOWjnZvpJKkdT8E5U3up2_aSYtyd0tfA=s204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" t="20278" r="4985"/>
          <a:stretch/>
        </p:blipFill>
        <p:spPr bwMode="auto">
          <a:xfrm>
            <a:off x="-1" y="980728"/>
            <a:ext cx="5760741" cy="383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lh5.googleusercontent.com/NOy2RqwJ3uxvsO7q_M26lB0Rr1HdPmq2boS_vXdOarKnmCxSmRNWLwV6yuegPHLLPeASYjHFPLf0hlsZIIi_0QrsFB8U46_UNIFOm9Ns-1dTkjOpglR9njKoK6V_7yOd8bvW8ESDAuMcBZA62IBsNbidug=s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2" y="5013176"/>
            <a:ext cx="3096344" cy="174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5771703" y="1268760"/>
            <a:ext cx="338326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Independent from ArDM</a:t>
            </a:r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filling level performed by Arduino Mega acting on two (In &amp; Out) cryogenic valves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Automatic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filling system</a:t>
            </a:r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Filling triggered by level meter.</a:t>
            </a:r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monitoring with a webcam on a raspberry.</a:t>
            </a:r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Remote actuation possible via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ssh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emergencies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weeks of data taking in stable conditions</a:t>
            </a:r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2" name="Picture 8" descr="https://lh4.googleusercontent.com/JytBjUp6iW6H9y9bY0v2dIhmwvJXM_Zw6eJnO-pQNn-fQLTqmRyeYojqBkoXlbEvHyhCJ2qVWbUebT9UGZ9_dHcniCeJVK1K_tY_t2dlAL9Dn10atzmocuPq3-Qpm1H299yEKtbL4OIDYE_RUPAiEpgkZw=s2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356" y="4797152"/>
            <a:ext cx="1908448" cy="207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17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0" y="0"/>
            <a:ext cx="9143999" cy="558924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 dirty="0">
              <a:latin typeface="Times New Roman" pitchFamily="18" charset="0"/>
            </a:endParaRPr>
          </a:p>
        </p:txBody>
      </p:sp>
      <p:pic>
        <p:nvPicPr>
          <p:cNvPr id="18444" name="Picture 12" descr="https://lh3.googleusercontent.com/K9WiFOmKV650BqIMXEvWJaYbxLbwaF29SWY0Sa25S6ICJ1gq7xzUy4n3DCwCSin4sWDTn_9NuXc3GshvhUt1XCEUZ8Rn5LfPGxcAogW5_ADG_-iitTXm2oojgEvw92FNnc-ltGXDyjGzTR6V779v2xofUA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4" y="1052736"/>
            <a:ext cx="3600742" cy="225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7162" y="607205"/>
            <a:ext cx="8569293" cy="45719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916952" y="6593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AAr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data in the test setup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 rot="19182840">
            <a:off x="3506469" y="2804548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3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18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4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35" y="920140"/>
            <a:ext cx="44862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9" y="3573016"/>
            <a:ext cx="36480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https://lh4.googleusercontent.com/RsswtWb3T-SDFsbfA6SiLY0FYsMPM6PMXfMtgcMYMdSfQMDLGhB3MCnhSTWXlB7texXTUCwKdT4EVs5ZwRU1aZhf-RM2z9Eoc9iWmWHpS3WBhsC67XW0jtpBxMJcQIjHqAMYe0om8h_mPCyfuFrPoA=s204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38499" r="18372" b="32965"/>
          <a:stretch/>
        </p:blipFill>
        <p:spPr bwMode="auto">
          <a:xfrm>
            <a:off x="3952975" y="3717032"/>
            <a:ext cx="5040560" cy="122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lh6.googleusercontent.com/fBcBAY4jXttII9PSQBx9jluZB4Fue0eYQC81dEjTwfwKQ0X9xHeVdWPylJuA1z5zygxAtj4x-xBHmXMQSSuHgvdaYAeGNo_Qmdj6APEfs9lyp7jAGa5WSmawdgw2Y-FNiHEAxPq67A80RVbMLIv9Tw=s204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61322" r="18539" b="10142"/>
          <a:stretch/>
        </p:blipFill>
        <p:spPr bwMode="auto">
          <a:xfrm>
            <a:off x="4046285" y="4940369"/>
            <a:ext cx="4990211" cy="122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4982388" y="5191620"/>
            <a:ext cx="943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𝜷 </a:t>
            </a:r>
            <a:r>
              <a:rPr lang="en-US" b="1" dirty="0"/>
              <a:t>decay</a:t>
            </a:r>
            <a:endParaRPr lang="en-US" dirty="0">
              <a:effectLst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4982388" y="4048544"/>
            <a:ext cx="935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ym typeface="Symbol"/>
              </a:rPr>
              <a:t></a:t>
            </a:r>
            <a:r>
              <a:rPr lang="en-US" b="1" dirty="0" smtClean="0"/>
              <a:t> </a:t>
            </a:r>
            <a:r>
              <a:rPr lang="en-US" b="1" dirty="0"/>
              <a:t>decay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7997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0" y="0"/>
            <a:ext cx="9143999" cy="558924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 dirty="0">
              <a:latin typeface="Times New Roman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7162" y="607205"/>
            <a:ext cx="8569293" cy="45719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916952" y="6593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AAr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data in the test setup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19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53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398" y="1844824"/>
            <a:ext cx="524996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1 CuadroTexto"/>
          <p:cNvSpPr txBox="1"/>
          <p:nvPr/>
        </p:nvSpPr>
        <p:spPr>
          <a:xfrm rot="19182840">
            <a:off x="5326246" y="222972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  <a:endParaRPr lang="en-US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259632" y="5301208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 rate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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Hz </a:t>
            </a:r>
          </a:p>
          <a:p>
            <a:pPr algn="ctr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assuming a featureless linear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bkg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(systematics under study)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04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4"/>
          <p:cNvSpPr>
            <a:spLocks noChangeArrowheads="1"/>
          </p:cNvSpPr>
          <p:nvPr/>
        </p:nvSpPr>
        <p:spPr bwMode="auto">
          <a:xfrm>
            <a:off x="0" y="0"/>
            <a:ext cx="9144000" cy="6237312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>
              <a:latin typeface="Times New Roman" pitchFamily="18" charset="0"/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kern="0" dirty="0" smtClean="0">
                <a:latin typeface="Times New Roman" pitchFamily="18" charset="0"/>
                <a:cs typeface="Times New Roman" pitchFamily="18" charset="0"/>
              </a:rPr>
              <a:t>Outline</a:t>
            </a:r>
          </a:p>
        </p:txBody>
      </p:sp>
      <p:sp>
        <p:nvSpPr>
          <p:cNvPr id="16387" name="2 CuadroTexto"/>
          <p:cNvSpPr txBox="1">
            <a:spLocks noChangeArrowheads="1"/>
          </p:cNvSpPr>
          <p:nvPr/>
        </p:nvSpPr>
        <p:spPr bwMode="auto">
          <a:xfrm>
            <a:off x="0" y="1006852"/>
            <a:ext cx="8964488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•"/>
            </a:pPr>
            <a:r>
              <a:rPr lang="en-US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LAr for Dark Matter direct searches</a:t>
            </a:r>
          </a:p>
          <a:p>
            <a:pPr marL="285750" indent="-285750">
              <a:lnSpc>
                <a:spcPct val="150000"/>
              </a:lnSpc>
              <a:spcAft>
                <a:spcPts val="2400"/>
              </a:spcAft>
              <a:buFontTx/>
              <a:buChar char="•"/>
            </a:pPr>
            <a:r>
              <a:rPr lang="en-US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Ar-39 in atmospheric Ar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•"/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adiopure UG-Ar: extraction and purification </a:t>
            </a:r>
          </a:p>
          <a:p>
            <a:pPr marL="285750" indent="-285750">
              <a:lnSpc>
                <a:spcPct val="150000"/>
              </a:lnSpc>
              <a:spcAft>
                <a:spcPts val="2400"/>
              </a:spcAft>
              <a:buFontTx/>
              <a:buChar char="•"/>
            </a:pP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DArT experiment @ LSC</a:t>
            </a:r>
            <a:endParaRPr lang="en-US" altLang="en-US" sz="32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Prospects </a:t>
            </a:r>
            <a: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of the UG-Ar </a:t>
            </a:r>
            <a: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 rare event searches</a:t>
            </a:r>
            <a:endParaRPr lang="en-US" alt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•"/>
            </a:pPr>
            <a: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  <a:endParaRPr lang="en-US" alt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•"/>
            </a:pPr>
            <a:endParaRPr lang="en-US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228600" y="649288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sp>
        <p:nvSpPr>
          <p:cNvPr id="7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33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0" y="0"/>
            <a:ext cx="9143999" cy="558924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 dirty="0">
              <a:latin typeface="Times New Roman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92424" y="1412776"/>
            <a:ext cx="87129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considering liquid containers: final choice of specific container still to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made.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 of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induced during extraction, purification and transport on surface, in baseline conditions, is evaluated to be &lt;5% of 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activity measured in DarkSide-50 (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Astropart.Phys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152 (2023) 102878), and thus considered acceptable.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products in 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such as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and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are shown not to be relevant due to short half-life and assumed purification methods.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915816" y="787"/>
            <a:ext cx="4589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UAr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Transportation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8600" y="656184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latin typeface="Times New Roman" pitchFamily="18" charset="0"/>
              <a:cs typeface="Arial" charset="0"/>
            </a:endParaRPr>
          </a:p>
        </p:txBody>
      </p:sp>
      <p:sp>
        <p:nvSpPr>
          <p:cNvPr id="5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20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13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4"/>
          <p:cNvSpPr>
            <a:spLocks noChangeArrowheads="1"/>
          </p:cNvSpPr>
          <p:nvPr/>
        </p:nvSpPr>
        <p:spPr bwMode="auto">
          <a:xfrm>
            <a:off x="22225" y="0"/>
            <a:ext cx="9121774" cy="558924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 dirty="0">
              <a:latin typeface="Times New Roman" pitchFamily="18" charset="0"/>
            </a:endParaRPr>
          </a:p>
        </p:txBody>
      </p:sp>
      <p:sp>
        <p:nvSpPr>
          <p:cNvPr id="72706" name="1 CuadroTexto"/>
          <p:cNvSpPr txBox="1">
            <a:spLocks noChangeArrowheads="1"/>
          </p:cNvSpPr>
          <p:nvPr/>
        </p:nvSpPr>
        <p:spPr bwMode="auto">
          <a:xfrm>
            <a:off x="1403648" y="36158"/>
            <a:ext cx="70640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UAr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rare events searches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0006" y="687377"/>
            <a:ext cx="9103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60350" y="728192"/>
            <a:ext cx="8666163" cy="36512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3333FF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0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21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387" y="3284984"/>
            <a:ext cx="2347093" cy="324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5819543" y="6347665"/>
            <a:ext cx="317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Conceptual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studies : 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377"/>
          <p:cNvSpPr txBox="1">
            <a:spLocks/>
          </p:cNvSpPr>
          <p:nvPr/>
        </p:nvSpPr>
        <p:spPr bwMode="auto">
          <a:xfrm>
            <a:off x="44224" y="1124744"/>
            <a:ext cx="9103993" cy="49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45720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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t produced  for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DarkSide-20k (starting Q4 of 2024)</a:t>
            </a:r>
          </a:p>
          <a:p>
            <a:pPr marL="114300" indent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recently signed with the LEGEND Collaboration an agreement for the provision of 25 t of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UAr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LEGEND1000 argon veto, after the DarkSide-20k production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(Ar-42 background mitigation). </a:t>
            </a:r>
          </a:p>
          <a:p>
            <a:pPr marL="571500" indent="-45720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lot of interest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experiments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142875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COHERENT 1 t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CEvNS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indent="-45720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ARGO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3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00t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(dark matter)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indent="-45720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DUNE O(10,000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75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4"/>
          <p:cNvSpPr>
            <a:spLocks noChangeArrowheads="1"/>
          </p:cNvSpPr>
          <p:nvPr/>
        </p:nvSpPr>
        <p:spPr bwMode="auto">
          <a:xfrm>
            <a:off x="22225" y="0"/>
            <a:ext cx="9121774" cy="558924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 dirty="0">
              <a:latin typeface="Times New Roman" pitchFamily="18" charset="0"/>
            </a:endParaRPr>
          </a:p>
        </p:txBody>
      </p:sp>
      <p:sp>
        <p:nvSpPr>
          <p:cNvPr id="72706" name="1 CuadroTexto"/>
          <p:cNvSpPr txBox="1">
            <a:spLocks noChangeArrowheads="1"/>
          </p:cNvSpPr>
          <p:nvPr/>
        </p:nvSpPr>
        <p:spPr bwMode="auto">
          <a:xfrm>
            <a:off x="3032046" y="26633"/>
            <a:ext cx="31021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0006" y="687377"/>
            <a:ext cx="9103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60350" y="728192"/>
            <a:ext cx="8666163" cy="36512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3333FF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8" name="Shape 377"/>
          <p:cNvSpPr txBox="1">
            <a:spLocks/>
          </p:cNvSpPr>
          <p:nvPr/>
        </p:nvSpPr>
        <p:spPr bwMode="auto">
          <a:xfrm>
            <a:off x="42930" y="980728"/>
            <a:ext cx="9103993" cy="49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45720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Ar-39 contamination does not make feasible to use atmospheric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argon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generation 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Dark Matter search experiments</a:t>
            </a:r>
          </a:p>
          <a:p>
            <a:pPr marL="571500" indent="-45720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~1400 depletion demonstrated in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will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key to the physics programs 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future DM direct search with argon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effort underway to procure radiopure argon extracted from underground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reservoirs with three different projects: URANIA, ARIA and DArT</a:t>
            </a:r>
          </a:p>
          <a:p>
            <a:pPr marL="571500" indent="-45720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First 2 y production for DS-20k by the end of 2024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lot of interest from the rare event search community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45720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22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5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uida viaggi: Città del Capo | Guida Dove Viagg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1" y="548680"/>
            <a:ext cx="8316923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5202" y="90872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Thank you!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27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36" y="1412776"/>
            <a:ext cx="8222801" cy="516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>
              <a:latin typeface="Times New Roman" pitchFamily="18" charset="0"/>
            </a:endParaRPr>
          </a:p>
        </p:txBody>
      </p:sp>
      <p:pic>
        <p:nvPicPr>
          <p:cNvPr id="3" name="Google Shape;269;p41"/>
          <p:cNvPicPr preferRelativeResize="0"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3848" y="764704"/>
            <a:ext cx="1518690" cy="2121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600" y="0"/>
            <a:ext cx="880789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Extraction – </a:t>
            </a:r>
            <a:r>
              <a:rPr lang="en-US" altLang="en-US" sz="36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Purification – </a:t>
            </a:r>
            <a:r>
              <a:rPr lang="en-US" altLang="en-US" sz="36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Measurement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649288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sp>
        <p:nvSpPr>
          <p:cNvPr id="7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24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6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0" y="0"/>
            <a:ext cx="9150898" cy="2852936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>
              <a:latin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117" y="2313705"/>
            <a:ext cx="2884562" cy="28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DarkSide-20k @ LNGS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28600" y="649288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sp>
        <p:nvSpPr>
          <p:cNvPr id="11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25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16 Conector recto de flecha"/>
          <p:cNvCxnSpPr/>
          <p:nvPr/>
        </p:nvCxnSpPr>
        <p:spPr>
          <a:xfrm>
            <a:off x="8172400" y="3501008"/>
            <a:ext cx="0" cy="864096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7308304" y="4489375"/>
            <a:ext cx="1153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365 cm drift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79512" y="4792563"/>
            <a:ext cx="55530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(20 t FV) low-radioactivity Ar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Veto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total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vessel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 walls + additional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top/bottom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loaded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(1%) acrylic (n-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thermalization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/capture)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156176" y="836712"/>
            <a:ext cx="2873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≈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650 t AAr in a  membrane cryostat,  proto-DUNE 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independent cryogenics purification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loops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5781664" y="521540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TPC (S1)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&gt;20 PE/e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(S2)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Veto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 (z)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pos. res.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5897232" cy="366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23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4"/>
          <p:cNvSpPr>
            <a:spLocks noChangeArrowheads="1"/>
          </p:cNvSpPr>
          <p:nvPr/>
        </p:nvSpPr>
        <p:spPr bwMode="auto">
          <a:xfrm rot="5400000">
            <a:off x="2117249" y="-168748"/>
            <a:ext cx="6858000" cy="7195502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 dirty="0">
              <a:latin typeface="Times New Roman" pitchFamily="18" charset="0"/>
            </a:endParaRPr>
          </a:p>
        </p:txBody>
      </p:sp>
      <p:pic>
        <p:nvPicPr>
          <p:cNvPr id="17416" name="Picture 8" descr="https://lh4.googleusercontent.com/RsswtWb3T-SDFsbfA6SiLY0FYsMPM6PMXfMtgcMYMdSfQMDLGhB3MCnhSTWXlB7texXTUCwKdT4EVs5ZwRU1aZhf-RM2z9Eoc9iWmWHpS3WBhsC67XW0jtpBxMJcQIjHqAMYe0om8h_mPCyfuFrPoA=s2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38499" r="18372" b="32965"/>
          <a:stretch/>
        </p:blipFill>
        <p:spPr bwMode="auto">
          <a:xfrm>
            <a:off x="86202" y="4411328"/>
            <a:ext cx="5040560" cy="122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7162" y="772917"/>
            <a:ext cx="8569293" cy="45719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pic>
        <p:nvPicPr>
          <p:cNvPr id="8" name="Picture 2" descr="https://lh4.googleusercontent.com/2-WsuTnN5jN1DODDFp6eGnam72X2B7uM4IIr-YAitRKjH6EFIjIZ8u948DXcSyBAonVHlC5L86WmWpTCdlzqRu800qVoDE_aKbEua-fZ-6jPXWsyhsIYM6L_L0usqAImQPfIFAYCSwT5ixZyf-dki91hng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06" y="33881"/>
            <a:ext cx="1831876" cy="67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267744" y="182888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in a test setup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4" descr="https://lh6.googleusercontent.com/Gc56_t7TYZPzHQedGiCOre0PnGJhVZM6uc8KKI3tRTAVO8Oj4xEXwtLeVb2THBlDiZVGuX00NpS2lpZC4Y1XzFo5vqDE8uzMXEQcsJY_zjY5H2Sxnb4xFfMDER9cJG3Xc4nS9HfyAdVyekYISZHK-A=s204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0" b="17905"/>
          <a:stretch/>
        </p:blipFill>
        <p:spPr bwMode="auto">
          <a:xfrm>
            <a:off x="1954227" y="1059979"/>
            <a:ext cx="2448272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lh5.googleusercontent.com/MumR5GgipQA5xFPxN3iE17AAocz_pdN5XNjwQG2LiXgdOeZB25cl3TUr51ntAhpOULN2EIDjcIbQxyLDaY1Yo6Y9JFuvS-jh5n_CzTJE8XVpKUD9xQusI8O_GM4FYoACALDTvYVA58funQ2Bz5g8og=s2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2" y="1052736"/>
            <a:ext cx="1632557" cy="311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461328" y="908720"/>
            <a:ext cx="468267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Setting the operating conditions of the system</a:t>
            </a:r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terms stability</a:t>
            </a:r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of the DAQ</a:t>
            </a:r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of the SiPM optimal operating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transfer /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processing / storage</a:t>
            </a:r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of the reconstruction/analysis tools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Tuning of the MC</a:t>
            </a:r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study of the internal backgrounds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8" name="Picture 10" descr="https://lh6.googleusercontent.com/fBcBAY4jXttII9PSQBx9jluZB4Fue0eYQC81dEjTwfwKQ0X9xHeVdWPylJuA1z5zygxAtj4x-xBHmXMQSSuHgvdaYAeGNo_Qmdj6APEfs9lyp7jAGa5WSmawdgw2Y-FNiHEAxPq67A80RVbMLIv9Tw=s204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61322" r="18539" b="10142"/>
          <a:stretch/>
        </p:blipFill>
        <p:spPr bwMode="auto">
          <a:xfrm>
            <a:off x="179512" y="5634665"/>
            <a:ext cx="4990211" cy="122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115615" y="5885916"/>
            <a:ext cx="943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𝜷 </a:t>
            </a:r>
            <a:r>
              <a:rPr lang="en-US" b="1" dirty="0"/>
              <a:t>decay</a:t>
            </a:r>
            <a:endParaRPr lang="en-US" dirty="0">
              <a:effectLst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115615" y="4742840"/>
            <a:ext cx="935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ym typeface="Symbol"/>
              </a:rPr>
              <a:t></a:t>
            </a:r>
            <a:r>
              <a:rPr lang="en-US" b="1" dirty="0" smtClean="0"/>
              <a:t> </a:t>
            </a:r>
            <a:r>
              <a:rPr lang="en-US" b="1" dirty="0"/>
              <a:t>decay</a:t>
            </a:r>
            <a:endParaRPr lang="en-US" dirty="0">
              <a:effectLst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868144" y="4747469"/>
            <a:ext cx="2489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Triplet lifetime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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 rot="19182840">
            <a:off x="462245" y="422666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26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20" name="Picture 12" descr="https://lh6.googleusercontent.com/yui3oW4IKMD_c0eUGoMsb279yS8WsSbJeVeCc1zEVcBmEgeJmVP-KTYIs_dxw4ZSo4DH4f1IuccRgIrwya6SUwSsi8M337BDm2fSzBLNrIBNznyNJGbUVQw9FMVPTG2vYoH3TYQZmEm8xFJO5gWnea0Tkw=s204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706" y="5149915"/>
            <a:ext cx="3162205" cy="145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80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4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7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0" y="2957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latin typeface="Times New Roman" pitchFamily="18" charset="0"/>
                <a:cs typeface="Arial" pitchFamily="34" charset="0"/>
              </a:rPr>
              <a:t>LAr: A Dream technology for DM search</a:t>
            </a:r>
            <a:endParaRPr lang="en-US" altLang="en-US" sz="3600" b="1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28600" y="649288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8" y="805388"/>
            <a:ext cx="3209528" cy="221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207966" y="822191"/>
            <a:ext cx="593603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Large Exposure (Mass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Time) 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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100s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tonne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year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Low Energy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  :  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Event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               :    alpha, muon..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Discrimination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Signal and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Bkg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Bkg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Rate after cuts          : &lt;0.1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exposure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1"/>
          <a:stretch/>
        </p:blipFill>
        <p:spPr bwMode="auto">
          <a:xfrm>
            <a:off x="5242048" y="3434982"/>
            <a:ext cx="3824864" cy="274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175792" y="6012577"/>
            <a:ext cx="2284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ArDM @ LSC</a:t>
            </a:r>
          </a:p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JCAP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(2018)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011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 rot="16200000">
            <a:off x="-304817" y="5031561"/>
            <a:ext cx="119295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Scintillation</a:t>
            </a:r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Pulse Shape</a:t>
            </a:r>
          </a:p>
        </p:txBody>
      </p:sp>
      <p:sp>
        <p:nvSpPr>
          <p:cNvPr id="12" name="11 CuadroTexto"/>
          <p:cNvSpPr txBox="1"/>
          <p:nvPr/>
        </p:nvSpPr>
        <p:spPr>
          <a:xfrm rot="16200000">
            <a:off x="-277301" y="3833952"/>
            <a:ext cx="119295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Ionization / </a:t>
            </a:r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Scintillation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56"/>
          <a:stretch/>
        </p:blipFill>
        <p:spPr bwMode="auto">
          <a:xfrm>
            <a:off x="107504" y="2996952"/>
            <a:ext cx="5189970" cy="34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CuadroTexto"/>
              <p:cNvSpPr txBox="1"/>
              <p:nvPr/>
            </p:nvSpPr>
            <p:spPr>
              <a:xfrm>
                <a:off x="66580" y="6177390"/>
                <a:ext cx="3209276" cy="531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400" b="1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b="1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s-ES" sz="1400" b="1" i="1">
                                      <a:latin typeface="Cambria Math"/>
                                    </a:rPr>
                                    <m:t>𝑰𝒐𝒏𝒊𝒛𝒂𝒕𝒊𝒐𝒏</m:t>
                                  </m:r>
                                </m:num>
                                <m:den>
                                  <m:r>
                                    <a:rPr lang="es-ES" sz="1400" b="1" i="1">
                                      <a:latin typeface="Cambria Math"/>
                                    </a:rPr>
                                    <m:t>𝑺𝒄𝒊𝒏𝒕𝒊𝒍𝒍𝒂𝒕𝒊𝒐𝒏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s-ES" sz="1400" b="1" i="1" smtClean="0">
                              <a:latin typeface="Cambria Math"/>
                            </a:rPr>
                            <m:t>𝑬𝑹</m:t>
                          </m:r>
                        </m:sub>
                      </m:sSub>
                      <m:r>
                        <a:rPr lang="es-ES" sz="1400" b="1" i="1" smtClean="0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sz="1400" b="1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400" b="1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b="1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s-ES" sz="1400" b="1" i="1">
                                      <a:latin typeface="Cambria Math"/>
                                    </a:rPr>
                                    <m:t>𝑰𝒐𝒏𝒊𝒛𝒂𝒕𝒊𝒐𝒏</m:t>
                                  </m:r>
                                </m:num>
                                <m:den>
                                  <m:r>
                                    <a:rPr lang="es-ES" sz="1400" b="1" i="1">
                                      <a:latin typeface="Cambria Math"/>
                                    </a:rPr>
                                    <m:t>𝑺𝒄𝒊𝒏𝒕𝒊𝒍𝒍𝒂𝒕𝒊𝒐𝒏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s-ES" sz="1400" b="1" i="1" smtClean="0">
                              <a:latin typeface="Cambria Math"/>
                            </a:rPr>
                            <m:t>𝑵</m:t>
                          </m:r>
                          <m:r>
                            <a:rPr lang="es-ES" sz="1400" b="1" i="1">
                              <a:latin typeface="Cambria Math"/>
                            </a:rPr>
                            <m:t>𝑹</m:t>
                          </m:r>
                        </m:sub>
                      </m:sSub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6" name="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0" y="6177390"/>
                <a:ext cx="3209276" cy="531812"/>
              </a:xfrm>
              <a:prstGeom prst="rect">
                <a:avLst/>
              </a:prstGeom>
              <a:blipFill rotWithShape="1">
                <a:blip r:embed="rId5"/>
                <a:stretch>
                  <a:fillRect t="-146591" r="-12548" b="-215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:\Users\u6227\Downloads\Sin títul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15767"/>
            <a:ext cx="4678363" cy="264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203848" y="6165304"/>
            <a:ext cx="2439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Due to enhanced electron –ion </a:t>
            </a:r>
          </a:p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recombination for NR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20162" y="3284984"/>
            <a:ext cx="3976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             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Interesting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39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0" y="0"/>
            <a:ext cx="9150898" cy="2852936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 dirty="0">
              <a:latin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DarkSide-20k @ LNGS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28600" y="649288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sp>
        <p:nvSpPr>
          <p:cNvPr id="11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4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3111"/>
            <a:ext cx="3041742" cy="228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427137" y="816098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DS-20k UG @ LNGS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5"/>
          <a:stretch/>
        </p:blipFill>
        <p:spPr bwMode="auto">
          <a:xfrm>
            <a:off x="6018649" y="3463648"/>
            <a:ext cx="3095585" cy="146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r="1"/>
          <a:stretch/>
        </p:blipFill>
        <p:spPr bwMode="auto">
          <a:xfrm>
            <a:off x="0" y="3621865"/>
            <a:ext cx="5364088" cy="323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249686" y="4971072"/>
            <a:ext cx="400283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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6.3×10</a:t>
            </a:r>
            <a:r>
              <a:rPr lang="fr-FR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-48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fr-FR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(90% C.L., 1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/c</a:t>
            </a:r>
            <a:r>
              <a:rPr lang="fr-FR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bkg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200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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exposure 	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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free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555" y="741354"/>
            <a:ext cx="2884562" cy="28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 de flecha"/>
          <p:cNvCxnSpPr/>
          <p:nvPr/>
        </p:nvCxnSpPr>
        <p:spPr>
          <a:xfrm>
            <a:off x="5287838" y="1928657"/>
            <a:ext cx="0" cy="864096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CuadroTexto"/>
          <p:cNvSpPr txBox="1"/>
          <p:nvPr/>
        </p:nvSpPr>
        <p:spPr>
          <a:xfrm>
            <a:off x="4423742" y="2917024"/>
            <a:ext cx="1153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365 cm drift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012160" y="692696"/>
            <a:ext cx="29947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≈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650 t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 membrane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cryostat (VETO)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t (20 t FV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Ar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TPC (S1)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top/bottom planes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loaded (1%) acrylic (n-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thermalization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/capture)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5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0" y="0"/>
            <a:ext cx="9150898" cy="2852936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 dirty="0">
              <a:latin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b="1" kern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28600" y="649288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sp>
        <p:nvSpPr>
          <p:cNvPr id="11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5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946470" y="1268760"/>
            <a:ext cx="725795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arge mass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(tens to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hundreds of tons) and long drift (some  meters scale)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thresholds (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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sensors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Extreme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radiopurity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3434165" y="0"/>
            <a:ext cx="24298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Frontiers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7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0" y="0"/>
            <a:ext cx="9150898" cy="2852936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>
              <a:latin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485" y="3717032"/>
            <a:ext cx="3567435" cy="279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Rectángulo"/>
          <p:cNvSpPr>
            <a:spLocks noChangeArrowheads="1"/>
          </p:cNvSpPr>
          <p:nvPr/>
        </p:nvSpPr>
        <p:spPr bwMode="auto">
          <a:xfrm>
            <a:off x="142242" y="3176101"/>
            <a:ext cx="38519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“Measurement </a:t>
            </a:r>
            <a:r>
              <a:rPr lang="en-US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specific activity of </a:t>
            </a:r>
            <a:r>
              <a:rPr lang="en-US" alt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Ar-39 </a:t>
            </a:r>
            <a:r>
              <a:rPr lang="en-US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natural </a:t>
            </a:r>
            <a:r>
              <a:rPr lang="en-US" alt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Argon”</a:t>
            </a:r>
          </a:p>
          <a:p>
            <a:pPr algn="ctr"/>
            <a:r>
              <a:rPr lang="en-US" alt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NIM-A </a:t>
            </a:r>
            <a:r>
              <a:rPr lang="en-US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574 (2007) </a:t>
            </a:r>
            <a:r>
              <a:rPr lang="en-US" alt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83–88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764172" y="594231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831397"/>
            <a:ext cx="91699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emitter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565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endpoint, 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=269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   (cosmogenic)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Pure beta emitter, no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accompanying gamma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mBq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atmosphere    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 in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due to the production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(isotopic abundance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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8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-16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g(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39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Ar)/g(</a:t>
            </a:r>
            <a:r>
              <a:rPr lang="en-US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Nat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  )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0"/>
            <a:ext cx="903649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kern="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en-US" altLang="en-US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 in Atmospheric Argon (</a:t>
            </a:r>
            <a:r>
              <a:rPr lang="en-US" altLang="en-US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AAr</a:t>
            </a:r>
            <a:r>
              <a:rPr lang="en-US" altLang="en-US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28600" y="649288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488500" y="4467936"/>
            <a:ext cx="426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1.01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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0.02(stat)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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0.08(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Bq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/kg of </a:t>
            </a:r>
            <a:r>
              <a:rPr lang="en-US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770307" y="5373216"/>
            <a:ext cx="3700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Pileup problems in  multi-ton TPCs!!!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6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94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>
              <a:latin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1" y="0"/>
            <a:ext cx="914400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Radiopure target: Underground Argon (</a:t>
            </a:r>
            <a:r>
              <a:rPr lang="en-US" altLang="en-US" sz="36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UAr</a:t>
            </a:r>
            <a:r>
              <a:rPr lang="en-US" altLang="en-US" sz="36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36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en-US" sz="3600" b="1" kern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649288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sp>
        <p:nvSpPr>
          <p:cNvPr id="7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7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-1" y="5704898"/>
            <a:ext cx="8889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285750" algn="ctr">
              <a:buSzPct val="100000"/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effort underway to procure radiopure argon extracted from underground reservoirs</a:t>
            </a:r>
          </a:p>
          <a:p>
            <a:pPr marL="400050" indent="-285750" algn="ctr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8601" y="1187460"/>
            <a:ext cx="91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Argon from underground  	gas reservoirs 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	shielded from cosmic rays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natural radioactivity reactions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(e.g. (α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n)-induced on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K) suppressed if the gas is from the mantle (ppb level of U and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373488" y="329775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1400 ± 200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depletion factor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respect to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Rev. D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081101 (2016)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431195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63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 altLang="en-US" sz="1700">
              <a:latin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600" y="0"/>
            <a:ext cx="880789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Extraction – </a:t>
            </a:r>
            <a:r>
              <a:rPr lang="en-US" altLang="en-US" sz="36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Purification – </a:t>
            </a:r>
            <a:r>
              <a:rPr lang="en-US" altLang="en-US" sz="36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Measurement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649288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700">
              <a:latin typeface="Times New Roman" pitchFamily="18" charset="0"/>
            </a:endParaRPr>
          </a:p>
        </p:txBody>
      </p:sp>
      <p:sp>
        <p:nvSpPr>
          <p:cNvPr id="7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8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71947"/>
            <a:ext cx="8153449" cy="416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" y="2073622"/>
            <a:ext cx="2411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ctr">
              <a:buSzPct val="10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sites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extract, purify and measure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radiopure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3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0"/>
            <a:ext cx="3109459" cy="685800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3667986" y="35571"/>
            <a:ext cx="19383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28600" y="548680"/>
            <a:ext cx="8593138" cy="36512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0000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latin typeface="Times New Roman" pitchFamily="18" charset="0"/>
              <a:cs typeface="Arial" charset="0"/>
            </a:endParaRPr>
          </a:p>
        </p:txBody>
      </p:sp>
      <p:sp>
        <p:nvSpPr>
          <p:cNvPr id="15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940425" y="6669088"/>
            <a:ext cx="3217863" cy="190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Santorelli  - TIPP 2023                      </a:t>
            </a:r>
            <a:fld id="{5919188C-7E19-4280-80E4-BB6FC92340FC}" type="slidenum">
              <a:rPr lang="es-E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9</a:t>
            </a:fld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-5605" y="903491"/>
            <a:ext cx="576623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URANIA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project:    </a:t>
            </a:r>
            <a:r>
              <a:rPr lang="en-US" sz="24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ready for construction in Cortez mine,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Colorado.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First procurement of 60 ton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CO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wells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25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kg/d, 99.99% purity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	    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(120t +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25th per 0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vbb)</a:t>
            </a:r>
          </a:p>
          <a:p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398" y="772249"/>
            <a:ext cx="3717602" cy="211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2" y="3284984"/>
            <a:ext cx="3647974" cy="287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037" y="3239672"/>
            <a:ext cx="5462474" cy="296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64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3745</TotalTime>
  <Words>1599</Words>
  <Application>Microsoft Office PowerPoint</Application>
  <PresentationFormat>Presentación en pantalla (4:3)</PresentationFormat>
  <Paragraphs>274</Paragraphs>
  <Slides>26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Tema de Office</vt:lpstr>
      <vt:lpstr>Low Radioactivity Argon for  Dark Matter searches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     </vt:lpstr>
      <vt:lpstr>              in ArDM  </vt:lpstr>
      <vt:lpstr>              in ArDM  </vt:lpstr>
      <vt:lpstr>ArDM preparation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 you!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 radioactivity Argon for the DarkSide-20k experiment</dc:title>
  <dc:creator>u6227</dc:creator>
  <cp:lastModifiedBy>u6227</cp:lastModifiedBy>
  <cp:revision>471</cp:revision>
  <cp:lastPrinted>2021-05-25T14:25:21Z</cp:lastPrinted>
  <dcterms:created xsi:type="dcterms:W3CDTF">2021-05-21T12:48:33Z</dcterms:created>
  <dcterms:modified xsi:type="dcterms:W3CDTF">2023-09-06T12:47:39Z</dcterms:modified>
</cp:coreProperties>
</file>