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aleway"/>
      <p:regular r:id="rId35"/>
      <p:bold r:id="rId36"/>
      <p:italic r:id="rId37"/>
      <p:boldItalic r:id="rId38"/>
    </p:embeddedFont>
    <p:embeddedFont>
      <p:font typeface="Roboto"/>
      <p:regular r:id="rId39"/>
      <p:bold r:id="rId40"/>
      <p:italic r:id="rId41"/>
      <p:boldItalic r:id="rId42"/>
    </p:embeddedFont>
    <p:embeddedFont>
      <p:font typeface="Roboto Light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5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7.xml"/><Relationship Id="rId44" Type="http://schemas.openxmlformats.org/officeDocument/2006/relationships/font" Target="fonts/RobotoLight-bold.fntdata"/><Relationship Id="rId21" Type="http://schemas.openxmlformats.org/officeDocument/2006/relationships/slide" Target="slides/slide16.xml"/><Relationship Id="rId43" Type="http://schemas.openxmlformats.org/officeDocument/2006/relationships/font" Target="fonts/RobotoLight-regular.fntdata"/><Relationship Id="rId24" Type="http://schemas.openxmlformats.org/officeDocument/2006/relationships/slide" Target="slides/slide19.xml"/><Relationship Id="rId46" Type="http://schemas.openxmlformats.org/officeDocument/2006/relationships/font" Target="fonts/RobotoLight-boldItalic.fntdata"/><Relationship Id="rId23" Type="http://schemas.openxmlformats.org/officeDocument/2006/relationships/slide" Target="slides/slide18.xml"/><Relationship Id="rId45" Type="http://schemas.openxmlformats.org/officeDocument/2006/relationships/font" Target="fonts/RobotoLigh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aleway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aleway-italic.fntdata"/><Relationship Id="rId14" Type="http://schemas.openxmlformats.org/officeDocument/2006/relationships/slide" Target="slides/slide9.xml"/><Relationship Id="rId36" Type="http://schemas.openxmlformats.org/officeDocument/2006/relationships/font" Target="fonts/Raleway-bold.fntdata"/><Relationship Id="rId17" Type="http://schemas.openxmlformats.org/officeDocument/2006/relationships/slide" Target="slides/slide12.xml"/><Relationship Id="rId39" Type="http://schemas.openxmlformats.org/officeDocument/2006/relationships/font" Target="fonts/Roboto-regular.fntdata"/><Relationship Id="rId16" Type="http://schemas.openxmlformats.org/officeDocument/2006/relationships/slide" Target="slides/slide11.xml"/><Relationship Id="rId38" Type="http://schemas.openxmlformats.org/officeDocument/2006/relationships/font" Target="fonts/Raleway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Potential gases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b41644d48_0_3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b41644d4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b41644d48_0_11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7b41644d4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7b41644d48_0_14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7b41644d48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7b41644d48_0_15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7b41644d48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7b41644d48_0_30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7b41644d48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7b41644d48_0_17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7b41644d48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7b41644d48_0_24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7b41644d48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7b41644d48_0_23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7b41644d48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b41644d48_0_32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7b41644d48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7b41644d48_0_37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7b41644d48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d2b87de376_0_71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d2b87de37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Meno punti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7b41644d48_0_34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7b41644d48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714ece979_0_1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714ece97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17544a0856_0_78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17544a0856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59217c8c6c_0_8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59217c8c6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5714ece979_0_3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5714ece97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Togliere time resolution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5912dda066_0_4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5912dda06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56ee0f2555_0_13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56ee0f255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7b41644d48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7b41644d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5714ece979_0_4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5714ece97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56ee0f2555_0_4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56ee0f255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56ee0f2555_0_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56ee0f255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b41644d48_0_4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b41644d4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ab72b377b_0_2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ab72b377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7ab72b377b_0_9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7ab72b377b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6ee0f2555_0_6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56ee0f255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6ee0f2555_0_2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6ee0f255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6ee0f2555_0_12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56ee0f2555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485875" y="264475"/>
            <a:ext cx="68070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85875" y="20428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Light"/>
              <a:buNone/>
              <a:defRPr sz="2400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21799" y="47649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75" y="3736250"/>
            <a:ext cx="44577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tline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59525" y="850600"/>
            <a:ext cx="8910900" cy="37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61950" lvl="1" marL="91440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100"/>
              <a:buChar char="○"/>
              <a:defRPr sz="2100">
                <a:solidFill>
                  <a:srgbClr val="7F7F7F"/>
                </a:solidFill>
              </a:defRPr>
            </a:lvl2pPr>
            <a:lvl3pPr indent="-330200" lvl="2" marL="1371600">
              <a:spcBef>
                <a:spcPts val="5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1150" lvl="3" marL="1828800">
              <a:spcBef>
                <a:spcPts val="50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8" name="Google Shape;18;p3"/>
          <p:cNvSpPr txBox="1"/>
          <p:nvPr/>
        </p:nvSpPr>
        <p:spPr>
          <a:xfrm>
            <a:off x="6795375" y="4968050"/>
            <a:ext cx="17952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750" y="4882375"/>
            <a:ext cx="856721" cy="1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195100" y="127675"/>
            <a:ext cx="147900" cy="261000"/>
          </a:xfrm>
          <a:prstGeom prst="rect">
            <a:avLst/>
          </a:prstGeom>
          <a:solidFill>
            <a:srgbClr val="0645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">
  <p:cSld name="TITLE_AND_BODY_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idx="1" type="body"/>
          </p:nvPr>
        </p:nvSpPr>
        <p:spPr>
          <a:xfrm>
            <a:off x="158750" y="772225"/>
            <a:ext cx="8673600" cy="39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6795375" y="4968050"/>
            <a:ext cx="17952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" name="Google Shape;25;p4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/>
          <p:nvPr/>
        </p:nvSpPr>
        <p:spPr>
          <a:xfrm>
            <a:off x="195100" y="127675"/>
            <a:ext cx="147900" cy="261000"/>
          </a:xfrm>
          <a:prstGeom prst="rect">
            <a:avLst/>
          </a:prstGeom>
          <a:solidFill>
            <a:srgbClr val="0645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750" y="4882375"/>
            <a:ext cx="856721" cy="1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uble column">
  <p:cSld name="TITLE_AND_BODY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/>
          <p:nvPr>
            <p:ph idx="1" type="body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1C4587"/>
                </a:solidFill>
              </a:defRPr>
            </a:lvl1pPr>
            <a:lvl2pPr lvl="1" rtl="0">
              <a:buNone/>
              <a:defRPr>
                <a:solidFill>
                  <a:srgbClr val="1C4587"/>
                </a:solidFill>
              </a:defRPr>
            </a:lvl2pPr>
            <a:lvl3pPr lvl="2" rtl="0">
              <a:buNone/>
              <a:defRPr>
                <a:solidFill>
                  <a:srgbClr val="1C4587"/>
                </a:solidFill>
              </a:defRPr>
            </a:lvl3pPr>
            <a:lvl4pPr lvl="3" rtl="0">
              <a:buNone/>
              <a:defRPr>
                <a:solidFill>
                  <a:srgbClr val="1C4587"/>
                </a:solidFill>
              </a:defRPr>
            </a:lvl4pPr>
            <a:lvl5pPr lvl="4" rtl="0">
              <a:buNone/>
              <a:defRPr>
                <a:solidFill>
                  <a:srgbClr val="1C4587"/>
                </a:solidFill>
              </a:defRPr>
            </a:lvl5pPr>
            <a:lvl6pPr lvl="5" rtl="0">
              <a:buNone/>
              <a:defRPr>
                <a:solidFill>
                  <a:srgbClr val="1C4587"/>
                </a:solidFill>
              </a:defRPr>
            </a:lvl6pPr>
            <a:lvl7pPr lvl="6" rtl="0">
              <a:buNone/>
              <a:defRPr>
                <a:solidFill>
                  <a:srgbClr val="1C4587"/>
                </a:solidFill>
              </a:defRPr>
            </a:lvl7pPr>
            <a:lvl8pPr lvl="7" rtl="0">
              <a:buNone/>
              <a:defRPr>
                <a:solidFill>
                  <a:srgbClr val="1C4587"/>
                </a:solidFill>
              </a:defRPr>
            </a:lvl8pPr>
            <a:lvl9pPr lvl="8" rtl="0">
              <a:buNone/>
              <a:defRPr>
                <a:solidFill>
                  <a:srgbClr val="1C4587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1" name="Google Shape;31;p5"/>
          <p:cNvSpPr txBox="1"/>
          <p:nvPr/>
        </p:nvSpPr>
        <p:spPr>
          <a:xfrm>
            <a:off x="6795375" y="4791713"/>
            <a:ext cx="17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1C458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rgbClr val="1C458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5400" y="641000"/>
            <a:ext cx="43251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 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" name="Google Shape;34;p5"/>
          <p:cNvSpPr/>
          <p:nvPr/>
        </p:nvSpPr>
        <p:spPr>
          <a:xfrm>
            <a:off x="195100" y="127675"/>
            <a:ext cx="147900" cy="261000"/>
          </a:xfrm>
          <a:prstGeom prst="rect">
            <a:avLst/>
          </a:prstGeom>
          <a:solidFill>
            <a:srgbClr val="0645A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750" y="4882375"/>
            <a:ext cx="856721" cy="1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MAIN_POINT">
    <p:bg>
      <p:bgPr>
        <a:solidFill>
          <a:schemeClr val="dk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9" name="Google Shape;39;p6"/>
          <p:cNvSpPr txBox="1"/>
          <p:nvPr/>
        </p:nvSpPr>
        <p:spPr>
          <a:xfrm>
            <a:off x="6795375" y="4791713"/>
            <a:ext cx="17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Gianluca Rigoletti </a:t>
            </a:r>
            <a:endParaRPr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-12175"/>
            <a:ext cx="8520600" cy="10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2800"/>
              <a:buFont typeface="Source Sans Pro"/>
              <a:buNone/>
              <a:defRPr b="1" sz="2800">
                <a:solidFill>
                  <a:srgbClr val="2D2D2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0700"/>
            <a:ext cx="8520600" cy="3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Source Sans Pro"/>
              <a:buChar char="●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Source Sans Pro"/>
              <a:buChar char="○"/>
              <a:defRPr sz="12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292100" lvl="2" marL="1371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■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●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Source Sans Pro"/>
              <a:buChar char="○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666666"/>
              </a:buClr>
              <a:buSzPts val="1000"/>
              <a:buFont typeface="Source Sans Pro"/>
              <a:buChar char=" "/>
              <a:defRPr sz="10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38.png"/><Relationship Id="rId5" Type="http://schemas.openxmlformats.org/officeDocument/2006/relationships/image" Target="../media/image23.png"/><Relationship Id="rId6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Relationship Id="rId4" Type="http://schemas.openxmlformats.org/officeDocument/2006/relationships/image" Target="../media/image45.png"/><Relationship Id="rId5" Type="http://schemas.openxmlformats.org/officeDocument/2006/relationships/hyperlink" Target="https://edms.cern.ch/document/2463340/1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5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hyperlink" Target="https://indico.tlabs.ac.za/event/112/contributions/2975/" TargetMode="External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ctrTitle"/>
          </p:nvPr>
        </p:nvSpPr>
        <p:spPr>
          <a:xfrm>
            <a:off x="485875" y="1026475"/>
            <a:ext cx="68070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400"/>
              <a:t>Advancing RPC Detectors with Alternative Eco-Friendly Gas Mixtures and Recuperation systems </a:t>
            </a:r>
            <a:endParaRPr sz="3000"/>
          </a:p>
        </p:txBody>
      </p:sp>
      <p:sp>
        <p:nvSpPr>
          <p:cNvPr id="45" name="Google Shape;45;p7"/>
          <p:cNvSpPr txBox="1"/>
          <p:nvPr>
            <p:ph idx="1" type="subTitle"/>
          </p:nvPr>
        </p:nvSpPr>
        <p:spPr>
          <a:xfrm>
            <a:off x="485875" y="27286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787" u="sng"/>
              <a:t>Gianluca Rigoletti</a:t>
            </a:r>
            <a:r>
              <a:rPr lang="it" sz="2787"/>
              <a:t>, R. Guida, S. Juks, B. Mandelli, M. Verzeroli</a:t>
            </a:r>
            <a:endParaRPr sz="278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754"/>
              <a:t>06/09/2022</a:t>
            </a:r>
            <a:endParaRPr sz="1754"/>
          </a:p>
        </p:txBody>
      </p:sp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225" y="4130442"/>
            <a:ext cx="4020550" cy="6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7" name="Google Shape;197;p16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Alternatives to SF6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7"/>
          <p:cNvPicPr preferRelativeResize="0"/>
          <p:nvPr/>
        </p:nvPicPr>
        <p:blipFill rotWithShape="1">
          <a:blip r:embed="rId3">
            <a:alphaModFix/>
          </a:blip>
          <a:srcRect b="0" l="0" r="37787" t="0"/>
          <a:stretch/>
        </p:blipFill>
        <p:spPr>
          <a:xfrm>
            <a:off x="4888575" y="2309450"/>
            <a:ext cx="4189199" cy="26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7"/>
          <p:cNvSpPr txBox="1"/>
          <p:nvPr>
            <p:ph idx="1" type="body"/>
          </p:nvPr>
        </p:nvSpPr>
        <p:spPr>
          <a:xfrm>
            <a:off x="158750" y="560400"/>
            <a:ext cx="4413300" cy="43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Several gas tested in laboratory</a:t>
            </a:r>
            <a:endParaRPr b="1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7F0E"/>
                </a:solidFill>
              </a:rPr>
              <a:t>C4F8O</a:t>
            </a:r>
            <a:r>
              <a:rPr lang="it">
                <a:solidFill>
                  <a:srgbClr val="666666"/>
                </a:solidFill>
              </a:rPr>
              <a:t>, </a:t>
            </a:r>
            <a:r>
              <a:rPr b="1" lang="it">
                <a:solidFill>
                  <a:srgbClr val="2CA02C"/>
                </a:solidFill>
              </a:rPr>
              <a:t>CF3I</a:t>
            </a:r>
            <a:r>
              <a:rPr lang="it">
                <a:solidFill>
                  <a:srgbClr val="666666"/>
                </a:solidFill>
              </a:rPr>
              <a:t>,</a:t>
            </a:r>
            <a:r>
              <a:rPr lang="it">
                <a:solidFill>
                  <a:srgbClr val="D62728"/>
                </a:solidFill>
              </a:rPr>
              <a:t> </a:t>
            </a:r>
            <a:r>
              <a:rPr b="1" lang="it">
                <a:solidFill>
                  <a:srgbClr val="D62728"/>
                </a:solidFill>
              </a:rPr>
              <a:t>R-1224YD</a:t>
            </a:r>
            <a:r>
              <a:rPr lang="it">
                <a:solidFill>
                  <a:srgbClr val="666666"/>
                </a:solidFill>
              </a:rPr>
              <a:t>, </a:t>
            </a:r>
            <a:r>
              <a:rPr b="1" lang="it">
                <a:solidFill>
                  <a:srgbClr val="9467BD"/>
                </a:solidFill>
              </a:rPr>
              <a:t>Novec 4710</a:t>
            </a:r>
            <a:r>
              <a:rPr lang="it">
                <a:solidFill>
                  <a:srgbClr val="666666"/>
                </a:solidFill>
              </a:rPr>
              <a:t>,</a:t>
            </a:r>
            <a:r>
              <a:rPr lang="it">
                <a:solidFill>
                  <a:srgbClr val="8C564B"/>
                </a:solidFill>
              </a:rPr>
              <a:t> </a:t>
            </a:r>
            <a:r>
              <a:rPr b="1" lang="it">
                <a:solidFill>
                  <a:srgbClr val="8C564B"/>
                </a:solidFill>
              </a:rPr>
              <a:t>5110</a:t>
            </a:r>
            <a:endParaRPr b="1">
              <a:solidFill>
                <a:srgbClr val="8C564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666666"/>
                </a:solidFill>
              </a:rPr>
              <a:t>C4F8O, Novec 5110 ⇒ performance issues</a:t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666666"/>
                </a:solidFill>
              </a:rPr>
              <a:t>CF3I ⇒ safety issues (mutagenic toxicity)</a:t>
            </a:r>
            <a:endParaRPr>
              <a:solidFill>
                <a:srgbClr val="66666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467BD"/>
                </a:solidFill>
              </a:rPr>
              <a:t>Novec 4710</a:t>
            </a:r>
            <a:r>
              <a:rPr lang="it">
                <a:solidFill>
                  <a:srgbClr val="666666"/>
                </a:solidFill>
              </a:rPr>
              <a:t> and </a:t>
            </a:r>
            <a:r>
              <a:rPr b="1" lang="it">
                <a:solidFill>
                  <a:srgbClr val="D62728"/>
                </a:solidFill>
              </a:rPr>
              <a:t>Amolea 1224yd</a:t>
            </a:r>
            <a:r>
              <a:rPr lang="it">
                <a:solidFill>
                  <a:srgbClr val="666666"/>
                </a:solidFill>
              </a:rPr>
              <a:t> selected for further studies with muon beam and gamma background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D2D2D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>
                <a:solidFill>
                  <a:schemeClr val="dk1"/>
                </a:solidFill>
              </a:rPr>
              <a:t>GIF++ tests with muon beam and gamma background</a:t>
            </a:r>
            <a:endParaRPr>
              <a:solidFill>
                <a:srgbClr val="2D2D2D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>
                <a:solidFill>
                  <a:srgbClr val="666666"/>
                </a:solidFill>
              </a:rPr>
              <a:t>Novec 4710  </a:t>
            </a:r>
            <a:r>
              <a:rPr b="1" lang="it">
                <a:solidFill>
                  <a:srgbClr val="9467BD"/>
                </a:solidFill>
              </a:rPr>
              <a:t>0.1%</a:t>
            </a:r>
            <a:r>
              <a:rPr lang="it">
                <a:solidFill>
                  <a:srgbClr val="666666"/>
                </a:solidFill>
              </a:rPr>
              <a:t>, Amolea 1224yd </a:t>
            </a:r>
            <a:r>
              <a:rPr b="1" lang="it">
                <a:solidFill>
                  <a:srgbClr val="D62728"/>
                </a:solidFill>
              </a:rPr>
              <a:t>0.5%</a:t>
            </a:r>
            <a:r>
              <a:rPr lang="it">
                <a:solidFill>
                  <a:srgbClr val="666666"/>
                </a:solidFill>
              </a:rPr>
              <a:t> matching performance of Std mixture with </a:t>
            </a:r>
            <a:r>
              <a:rPr b="1" lang="it">
                <a:solidFill>
                  <a:srgbClr val="1F77B4"/>
                </a:solidFill>
              </a:rPr>
              <a:t>0.3% SF6</a:t>
            </a:r>
            <a:endParaRPr b="1">
              <a:solidFill>
                <a:srgbClr val="1F77B4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 sz="1517">
                <a:solidFill>
                  <a:srgbClr val="666666"/>
                </a:solidFill>
              </a:rPr>
              <a:t>Novec 4710</a:t>
            </a:r>
            <a:r>
              <a:rPr lang="it" sz="1517">
                <a:solidFill>
                  <a:srgbClr val="666666"/>
                </a:solidFill>
              </a:rPr>
              <a:t> selected for its performance but may react with water → chemical studies ongoing</a:t>
            </a:r>
            <a:endParaRPr sz="1517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b="1" lang="it" sz="1517">
                <a:solidFill>
                  <a:srgbClr val="666666"/>
                </a:solidFill>
              </a:rPr>
              <a:t>Amolea 1224yd</a:t>
            </a:r>
            <a:r>
              <a:rPr lang="it" sz="1517">
                <a:solidFill>
                  <a:srgbClr val="666666"/>
                </a:solidFill>
              </a:rPr>
              <a:t> most of them contain </a:t>
            </a:r>
            <a:r>
              <a:rPr b="1" lang="it" sz="1517">
                <a:solidFill>
                  <a:srgbClr val="666666"/>
                </a:solidFill>
              </a:rPr>
              <a:t>Cl</a:t>
            </a:r>
            <a:r>
              <a:rPr lang="it" sz="1517">
                <a:solidFill>
                  <a:srgbClr val="666666"/>
                </a:solidFill>
              </a:rPr>
              <a:t> → understanding possible </a:t>
            </a:r>
            <a:r>
              <a:rPr b="1" lang="it" sz="1517">
                <a:solidFill>
                  <a:srgbClr val="666666"/>
                </a:solidFill>
              </a:rPr>
              <a:t>pollutants</a:t>
            </a:r>
            <a:r>
              <a:rPr lang="it" sz="1517">
                <a:solidFill>
                  <a:srgbClr val="666666"/>
                </a:solidFill>
              </a:rPr>
              <a:t> formation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04" name="Google Shape;204;p17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SF6 alternatives performance</a:t>
            </a:r>
            <a:endParaRPr/>
          </a:p>
        </p:txBody>
      </p:sp>
      <p:pic>
        <p:nvPicPr>
          <p:cNvPr id="205" name="Google Shape;205;p17"/>
          <p:cNvPicPr preferRelativeResize="0"/>
          <p:nvPr/>
        </p:nvPicPr>
        <p:blipFill rotWithShape="1">
          <a:blip r:embed="rId4">
            <a:alphaModFix/>
          </a:blip>
          <a:srcRect b="50258" l="0" r="32299" t="0"/>
          <a:stretch/>
        </p:blipFill>
        <p:spPr>
          <a:xfrm>
            <a:off x="4840650" y="251175"/>
            <a:ext cx="4237117" cy="205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9099" y="489625"/>
            <a:ext cx="743150" cy="7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7"/>
          <p:cNvPicPr preferRelativeResize="0"/>
          <p:nvPr/>
        </p:nvPicPr>
        <p:blipFill rotWithShape="1">
          <a:blip r:embed="rId6">
            <a:alphaModFix/>
          </a:blip>
          <a:srcRect b="65642" l="59819" r="706" t="12021"/>
          <a:stretch/>
        </p:blipFill>
        <p:spPr>
          <a:xfrm>
            <a:off x="5436600" y="2571750"/>
            <a:ext cx="2557076" cy="61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 txBox="1"/>
          <p:nvPr/>
        </p:nvSpPr>
        <p:spPr>
          <a:xfrm rot="-5400000">
            <a:off x="4243006" y="3159975"/>
            <a:ext cx="1551300" cy="15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Current [uA]</a:t>
            </a:r>
            <a:endParaRPr b="1" sz="1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9" name="Google Shape;209;p17"/>
          <p:cNvSpPr txBox="1"/>
          <p:nvPr/>
        </p:nvSpPr>
        <p:spPr>
          <a:xfrm rot="-665">
            <a:off x="7526487" y="4733791"/>
            <a:ext cx="1551300" cy="15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Gamma Rate [Hz/cm2]</a:t>
            </a:r>
            <a:endParaRPr b="1" sz="1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15" name="Google Shape;215;p1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Aging studies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9"/>
          <p:cNvSpPr txBox="1"/>
          <p:nvPr>
            <p:ph idx="1" type="body"/>
          </p:nvPr>
        </p:nvSpPr>
        <p:spPr>
          <a:xfrm>
            <a:off x="158750" y="641000"/>
            <a:ext cx="3856500" cy="40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Long term performance studies required to validate a gas mixture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666666"/>
                </a:solidFill>
              </a:rPr>
              <a:t>Tests conducted at GIF++ with selected </a:t>
            </a:r>
            <a:r>
              <a:rPr b="1" lang="it">
                <a:solidFill>
                  <a:srgbClr val="666666"/>
                </a:solidFill>
              </a:rPr>
              <a:t>R-134a</a:t>
            </a:r>
            <a:r>
              <a:rPr lang="it">
                <a:solidFill>
                  <a:srgbClr val="666666"/>
                </a:solidFill>
              </a:rPr>
              <a:t>/</a:t>
            </a:r>
            <a:r>
              <a:rPr b="1" lang="it">
                <a:solidFill>
                  <a:srgbClr val="666666"/>
                </a:solidFill>
              </a:rPr>
              <a:t>CO2 gas mixture</a:t>
            </a:r>
            <a:r>
              <a:rPr lang="it">
                <a:solidFill>
                  <a:srgbClr val="666666"/>
                </a:solidFill>
              </a:rPr>
              <a:t> (HFO tests ⇒ see RPC ECOGAS talk)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666666"/>
                </a:solidFill>
              </a:rPr>
              <a:t>Detectors constantly irradiated with </a:t>
            </a:r>
            <a:r>
              <a:rPr b="1" lang="it">
                <a:solidFill>
                  <a:srgbClr val="666666"/>
                </a:solidFill>
              </a:rPr>
              <a:t>speed factor ~ 5-10</a:t>
            </a:r>
            <a:endParaRPr b="1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666666"/>
                </a:solidFill>
              </a:rPr>
              <a:t>HV scans to </a:t>
            </a:r>
            <a:r>
              <a:rPr b="1" lang="it">
                <a:solidFill>
                  <a:srgbClr val="666666"/>
                </a:solidFill>
              </a:rPr>
              <a:t>monitor detector currents</a:t>
            </a:r>
            <a:r>
              <a:rPr lang="it">
                <a:solidFill>
                  <a:srgbClr val="666666"/>
                </a:solidFill>
              </a:rPr>
              <a:t> + Muon test beam when available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666666"/>
                </a:solidFill>
              </a:rPr>
              <a:t>Target integrated charge ~ </a:t>
            </a:r>
            <a:r>
              <a:rPr b="1" lang="it">
                <a:solidFill>
                  <a:srgbClr val="666666"/>
                </a:solidFill>
              </a:rPr>
              <a:t>30 mC/cm2</a:t>
            </a:r>
            <a:r>
              <a:rPr lang="it">
                <a:solidFill>
                  <a:srgbClr val="666666"/>
                </a:solidFill>
              </a:rPr>
              <a:t> for </a:t>
            </a:r>
            <a:r>
              <a:rPr b="1" lang="it">
                <a:solidFill>
                  <a:srgbClr val="666666"/>
                </a:solidFill>
              </a:rPr>
              <a:t>Run 3</a:t>
            </a:r>
            <a:r>
              <a:rPr lang="it">
                <a:solidFill>
                  <a:srgbClr val="666666"/>
                </a:solidFill>
              </a:rPr>
              <a:t>, ~300 mC/cm2 for HL-LHC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Preliminary results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666666"/>
                </a:solidFill>
              </a:rPr>
              <a:t>No</a:t>
            </a:r>
            <a:r>
              <a:rPr lang="it">
                <a:solidFill>
                  <a:srgbClr val="666666"/>
                </a:solidFill>
              </a:rPr>
              <a:t> significant variation in </a:t>
            </a:r>
            <a:r>
              <a:rPr b="1" lang="it">
                <a:solidFill>
                  <a:srgbClr val="666666"/>
                </a:solidFill>
              </a:rPr>
              <a:t>Ohmic currents</a:t>
            </a:r>
            <a:r>
              <a:rPr lang="it">
                <a:solidFill>
                  <a:srgbClr val="666666"/>
                </a:solidFill>
              </a:rPr>
              <a:t> @ 6 kV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666666"/>
                </a:solidFill>
              </a:rPr>
              <a:t>Slight increase</a:t>
            </a:r>
            <a:r>
              <a:rPr lang="it">
                <a:solidFill>
                  <a:srgbClr val="666666"/>
                </a:solidFill>
              </a:rPr>
              <a:t> in currents @ w.p. ⇒ under investigation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>
                <a:solidFill>
                  <a:srgbClr val="666666"/>
                </a:solidFill>
              </a:rPr>
              <a:t>No variation in muon efficiency and other foremost parameter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221" name="Google Shape;221;p19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22" name="Google Shape;222;p19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Aging studies: CO2 gas mixtures</a:t>
            </a:r>
            <a:endParaRPr/>
          </a:p>
        </p:txBody>
      </p:sp>
      <p:pic>
        <p:nvPicPr>
          <p:cNvPr id="223" name="Google Shape;2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9724" y="2757149"/>
            <a:ext cx="4052424" cy="203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7650" y="679100"/>
            <a:ext cx="4823951" cy="1886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20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Gas properties studies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/>
              <a:t>Chemical and physical properties of existing and new gases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1"/>
          <p:cNvSpPr txBox="1"/>
          <p:nvPr>
            <p:ph idx="1" type="body"/>
          </p:nvPr>
        </p:nvSpPr>
        <p:spPr>
          <a:xfrm>
            <a:off x="158750" y="493850"/>
            <a:ext cx="4142100" cy="44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416">
                <a:solidFill>
                  <a:schemeClr val="dk1"/>
                </a:solidFill>
              </a:rPr>
              <a:t>Not only detector performance</a:t>
            </a:r>
            <a:endParaRPr b="1" sz="141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Understanding physical and </a:t>
            </a:r>
            <a:r>
              <a:rPr b="1" lang="it" sz="1200">
                <a:solidFill>
                  <a:srgbClr val="7F7F7F"/>
                </a:solidFill>
              </a:rPr>
              <a:t>chemical</a:t>
            </a:r>
            <a:r>
              <a:rPr lang="it" sz="1200">
                <a:solidFill>
                  <a:srgbClr val="7F7F7F"/>
                </a:solidFill>
              </a:rPr>
              <a:t> </a:t>
            </a:r>
            <a:r>
              <a:rPr b="1" lang="it" sz="1200">
                <a:solidFill>
                  <a:srgbClr val="7F7F7F"/>
                </a:solidFill>
              </a:rPr>
              <a:t>properties</a:t>
            </a:r>
            <a:r>
              <a:rPr lang="it" sz="1200">
                <a:solidFill>
                  <a:srgbClr val="7F7F7F"/>
                </a:solidFill>
              </a:rPr>
              <a:t> of gases is </a:t>
            </a:r>
            <a:r>
              <a:rPr b="1" lang="it" sz="1200">
                <a:solidFill>
                  <a:srgbClr val="7F7F7F"/>
                </a:solidFill>
              </a:rPr>
              <a:t>fundamental</a:t>
            </a:r>
            <a:r>
              <a:rPr lang="it" sz="1200">
                <a:solidFill>
                  <a:srgbClr val="7F7F7F"/>
                </a:solidFill>
              </a:rPr>
              <a:t> </a:t>
            </a:r>
            <a:r>
              <a:rPr lang="it" sz="1200">
                <a:solidFill>
                  <a:srgbClr val="7F7F7F"/>
                </a:solidFill>
              </a:rPr>
              <a:t>to </a:t>
            </a:r>
            <a:r>
              <a:rPr b="1" lang="it" sz="1200">
                <a:solidFill>
                  <a:srgbClr val="7F7F7F"/>
                </a:solidFill>
              </a:rPr>
              <a:t>detector</a:t>
            </a:r>
            <a:r>
              <a:rPr lang="it" sz="1200">
                <a:solidFill>
                  <a:srgbClr val="7F7F7F"/>
                </a:solidFill>
              </a:rPr>
              <a:t> operation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Environmental chemistry helps understanding </a:t>
            </a:r>
            <a:r>
              <a:rPr b="1" lang="it" sz="1200">
                <a:solidFill>
                  <a:srgbClr val="7F7F7F"/>
                </a:solidFill>
              </a:rPr>
              <a:t>pollutants</a:t>
            </a:r>
            <a:r>
              <a:rPr lang="it" sz="1200">
                <a:solidFill>
                  <a:srgbClr val="7F7F7F"/>
                </a:solidFill>
              </a:rPr>
              <a:t> </a:t>
            </a:r>
            <a:r>
              <a:rPr b="1" lang="it" sz="1200">
                <a:solidFill>
                  <a:srgbClr val="7F7F7F"/>
                </a:solidFill>
              </a:rPr>
              <a:t>formation</a:t>
            </a:r>
            <a:endParaRPr sz="1200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 sz="1424">
                <a:solidFill>
                  <a:schemeClr val="dk1"/>
                </a:solidFill>
              </a:rPr>
              <a:t>Gas molecules interaction in the atmosphere and in the detector</a:t>
            </a:r>
            <a:endParaRPr sz="1424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1" lang="it" sz="1200" u="sng">
                <a:solidFill>
                  <a:srgbClr val="7F7F7F"/>
                </a:solidFill>
              </a:rPr>
              <a:t>Rain out</a:t>
            </a:r>
            <a:r>
              <a:rPr lang="it" sz="1200">
                <a:solidFill>
                  <a:srgbClr val="7F7F7F"/>
                </a:solidFill>
              </a:rPr>
              <a:t>     →  Water solubility → critical for humidified gas mixtures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1" lang="it" sz="1200" u="sng">
                <a:solidFill>
                  <a:srgbClr val="7F7F7F"/>
                </a:solidFill>
              </a:rPr>
              <a:t>Oxidation</a:t>
            </a:r>
            <a:r>
              <a:rPr lang="it" sz="1200">
                <a:solidFill>
                  <a:srgbClr val="7F7F7F"/>
                </a:solidFill>
              </a:rPr>
              <a:t>  →  Reactivity with OH-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200" u="sng">
                <a:solidFill>
                  <a:srgbClr val="7F7F7F"/>
                </a:solidFill>
              </a:rPr>
              <a:t>Photolysis </a:t>
            </a:r>
            <a:r>
              <a:rPr lang="it" sz="1200">
                <a:solidFill>
                  <a:srgbClr val="7F7F7F"/>
                </a:solidFill>
              </a:rPr>
              <a:t>→ UV (wavelength &lt; 300 nm) → quenching properties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 sz="1524">
                <a:solidFill>
                  <a:schemeClr val="dk1"/>
                </a:solidFill>
              </a:rPr>
              <a:t>UV absorption tests</a:t>
            </a:r>
            <a:endParaRPr b="1" sz="1524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Several gas tested: Novecs, HFO, N2, CO2, i-C4H10 in 190-1100 nm range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200">
                <a:solidFill>
                  <a:srgbClr val="7F7F7F"/>
                </a:solidFill>
              </a:rPr>
              <a:t>Wavelength absorption spectra in the range </a:t>
            </a:r>
            <a:r>
              <a:rPr b="1" lang="it" sz="1200">
                <a:solidFill>
                  <a:srgbClr val="7F7F7F"/>
                </a:solidFill>
              </a:rPr>
              <a:t>100-190 nm</a:t>
            </a:r>
            <a:r>
              <a:rPr lang="it" sz="1200">
                <a:solidFill>
                  <a:srgbClr val="7F7F7F"/>
                </a:solidFill>
              </a:rPr>
              <a:t> required for RPCs </a:t>
            </a:r>
            <a:endParaRPr sz="1200">
              <a:solidFill>
                <a:srgbClr val="7F7F7F"/>
              </a:solidFill>
            </a:endParaRPr>
          </a:p>
          <a:p>
            <a:pPr indent="-76200" lvl="0" marL="144000" marR="720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 sz="1200">
                <a:solidFill>
                  <a:srgbClr val="7F7F7F"/>
                </a:solidFill>
              </a:rPr>
              <a:t>No commercially available instruments (custom price &gt;= 500 kCHF)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 sz="1450">
                <a:solidFill>
                  <a:schemeClr val="dk1"/>
                </a:solidFill>
              </a:rPr>
              <a:t>Dedicated setup to characterize amide production in Novec 4710</a:t>
            </a:r>
            <a:endParaRPr b="1" sz="14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1150">
                <a:solidFill>
                  <a:srgbClr val="7F7F7F"/>
                </a:solidFill>
              </a:rPr>
              <a:t>Solid amide products at ambient temperature. Concentration expected to be ppb </a:t>
            </a:r>
            <a:endParaRPr sz="1150">
              <a:solidFill>
                <a:srgbClr val="7F7F7F"/>
              </a:solidFill>
            </a:endParaRPr>
          </a:p>
        </p:txBody>
      </p:sp>
      <p:sp>
        <p:nvSpPr>
          <p:cNvPr id="237" name="Google Shape;237;p21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grpSp>
        <p:nvGrpSpPr>
          <p:cNvPr id="238" name="Google Shape;238;p21"/>
          <p:cNvGrpSpPr/>
          <p:nvPr/>
        </p:nvGrpSpPr>
        <p:grpSpPr>
          <a:xfrm>
            <a:off x="4394450" y="493838"/>
            <a:ext cx="1932300" cy="1999175"/>
            <a:chOff x="7211700" y="460775"/>
            <a:chExt cx="1932300" cy="1999175"/>
          </a:xfrm>
        </p:grpSpPr>
        <p:pic>
          <p:nvPicPr>
            <p:cNvPr id="239" name="Google Shape;239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45100" y="700874"/>
              <a:ext cx="1525400" cy="1401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1"/>
            <p:cNvSpPr txBox="1"/>
            <p:nvPr/>
          </p:nvSpPr>
          <p:spPr>
            <a:xfrm>
              <a:off x="7211700" y="2059750"/>
              <a:ext cx="1932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" sz="700"/>
                <a:t>Thanks to B. Teissandier for helping in the measurements and providing the instrument</a:t>
              </a:r>
              <a:endParaRPr i="1" sz="700"/>
            </a:p>
          </p:txBody>
        </p:sp>
        <p:sp>
          <p:nvSpPr>
            <p:cNvPr id="241" name="Google Shape;241;p21"/>
            <p:cNvSpPr txBox="1"/>
            <p:nvPr/>
          </p:nvSpPr>
          <p:spPr>
            <a:xfrm>
              <a:off x="7716000" y="460775"/>
              <a:ext cx="92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it" sz="700"/>
                <a:t>UV spectrometry</a:t>
              </a:r>
              <a:endParaRPr i="1" sz="700"/>
            </a:p>
          </p:txBody>
        </p:sp>
      </p:grpSp>
      <p:grpSp>
        <p:nvGrpSpPr>
          <p:cNvPr id="242" name="Google Shape;242;p21"/>
          <p:cNvGrpSpPr/>
          <p:nvPr/>
        </p:nvGrpSpPr>
        <p:grpSpPr>
          <a:xfrm>
            <a:off x="6818750" y="593025"/>
            <a:ext cx="2301076" cy="1650600"/>
            <a:chOff x="6636000" y="670550"/>
            <a:chExt cx="2301076" cy="1650600"/>
          </a:xfrm>
        </p:grpSpPr>
        <p:pic>
          <p:nvPicPr>
            <p:cNvPr id="243" name="Google Shape;243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36000" y="797550"/>
              <a:ext cx="2301076" cy="152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21"/>
            <p:cNvSpPr txBox="1"/>
            <p:nvPr/>
          </p:nvSpPr>
          <p:spPr>
            <a:xfrm>
              <a:off x="6969349" y="670550"/>
              <a:ext cx="18669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00"/>
                <a:t>Novec 5110 UV Transmittance</a:t>
              </a:r>
              <a:endParaRPr b="1" sz="700"/>
            </a:p>
          </p:txBody>
        </p:sp>
      </p:grpSp>
      <p:sp>
        <p:nvSpPr>
          <p:cNvPr id="245" name="Google Shape;245;p21"/>
          <p:cNvSpPr txBox="1"/>
          <p:nvPr/>
        </p:nvSpPr>
        <p:spPr>
          <a:xfrm>
            <a:off x="7190950" y="1143250"/>
            <a:ext cx="751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700">
                <a:solidFill>
                  <a:schemeClr val="dk1"/>
                </a:solidFill>
              </a:rPr>
              <a:t>UV - Visible Absorption</a:t>
            </a:r>
            <a:endParaRPr b="1" sz="700">
              <a:solidFill>
                <a:schemeClr val="dk1"/>
              </a:solidFill>
            </a:endParaRPr>
          </a:p>
        </p:txBody>
      </p:sp>
      <p:cxnSp>
        <p:nvCxnSpPr>
          <p:cNvPr id="246" name="Google Shape;246;p21"/>
          <p:cNvCxnSpPr/>
          <p:nvPr/>
        </p:nvCxnSpPr>
        <p:spPr>
          <a:xfrm flipH="1" rot="10800000">
            <a:off x="5973075" y="1336175"/>
            <a:ext cx="799200" cy="242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47" name="Google Shape;247;p21"/>
          <p:cNvGrpSpPr/>
          <p:nvPr/>
        </p:nvGrpSpPr>
        <p:grpSpPr>
          <a:xfrm>
            <a:off x="4242608" y="2704375"/>
            <a:ext cx="4914124" cy="1707900"/>
            <a:chOff x="66275" y="3031425"/>
            <a:chExt cx="4914124" cy="1707900"/>
          </a:xfrm>
        </p:grpSpPr>
        <p:pic>
          <p:nvPicPr>
            <p:cNvPr id="248" name="Google Shape;248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275" y="3652200"/>
              <a:ext cx="2750276" cy="102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21"/>
            <p:cNvSpPr txBox="1"/>
            <p:nvPr/>
          </p:nvSpPr>
          <p:spPr>
            <a:xfrm>
              <a:off x="96075" y="3491550"/>
              <a:ext cx="23598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00"/>
                <a:t>Novec 4710 water solubility setup schema</a:t>
              </a:r>
              <a:endParaRPr sz="700"/>
            </a:p>
          </p:txBody>
        </p:sp>
        <p:pic>
          <p:nvPicPr>
            <p:cNvPr id="250" name="Google Shape;250;p21"/>
            <p:cNvPicPr preferRelativeResize="0"/>
            <p:nvPr/>
          </p:nvPicPr>
          <p:blipFill rotWithShape="1">
            <a:blip r:embed="rId6">
              <a:alphaModFix/>
            </a:blip>
            <a:srcRect b="0" l="0" r="43284" t="2066"/>
            <a:stretch/>
          </p:blipFill>
          <p:spPr>
            <a:xfrm>
              <a:off x="3034475" y="3176825"/>
              <a:ext cx="1780372" cy="1421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1"/>
            <p:cNvSpPr txBox="1"/>
            <p:nvPr/>
          </p:nvSpPr>
          <p:spPr>
            <a:xfrm>
              <a:off x="3037299" y="3031425"/>
              <a:ext cx="18669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00"/>
                <a:t>Novec 4710 Chromatogram</a:t>
              </a:r>
              <a:endParaRPr b="1" sz="700"/>
            </a:p>
          </p:txBody>
        </p:sp>
        <p:sp>
          <p:nvSpPr>
            <p:cNvPr id="252" name="Google Shape;252;p21"/>
            <p:cNvSpPr txBox="1"/>
            <p:nvPr/>
          </p:nvSpPr>
          <p:spPr>
            <a:xfrm>
              <a:off x="3113499" y="4631625"/>
              <a:ext cx="18669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00"/>
                <a:t>Time [min]</a:t>
              </a:r>
              <a:endParaRPr b="1" sz="700"/>
            </a:p>
          </p:txBody>
        </p:sp>
        <p:sp>
          <p:nvSpPr>
            <p:cNvPr id="253" name="Google Shape;253;p21"/>
            <p:cNvSpPr txBox="1"/>
            <p:nvPr/>
          </p:nvSpPr>
          <p:spPr>
            <a:xfrm rot="-5400000">
              <a:off x="2443450" y="3809175"/>
              <a:ext cx="10734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00"/>
                <a:t>Signal [mV]</a:t>
              </a:r>
              <a:endParaRPr b="1" sz="700"/>
            </a:p>
          </p:txBody>
        </p:sp>
        <p:cxnSp>
          <p:nvCxnSpPr>
            <p:cNvPr id="254" name="Google Shape;254;p21"/>
            <p:cNvCxnSpPr/>
            <p:nvPr/>
          </p:nvCxnSpPr>
          <p:spPr>
            <a:xfrm>
              <a:off x="2344950" y="4172450"/>
              <a:ext cx="1637400" cy="150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>
            <p:ph idx="1" type="body"/>
          </p:nvPr>
        </p:nvSpPr>
        <p:spPr>
          <a:xfrm>
            <a:off x="158750" y="641000"/>
            <a:ext cx="4325100" cy="42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2019 ⇒</a:t>
            </a:r>
            <a:r>
              <a:rPr b="1" lang="it">
                <a:solidFill>
                  <a:schemeClr val="dk1"/>
                </a:solidFill>
              </a:rPr>
              <a:t>  </a:t>
            </a:r>
            <a:r>
              <a:rPr b="1" lang="it">
                <a:solidFill>
                  <a:srgbClr val="1F77B4"/>
                </a:solidFill>
              </a:rPr>
              <a:t>Std.</a:t>
            </a:r>
            <a:r>
              <a:rPr b="1" lang="it">
                <a:solidFill>
                  <a:schemeClr val="dk1"/>
                </a:solidFill>
              </a:rPr>
              <a:t>, </a:t>
            </a:r>
            <a:r>
              <a:rPr b="1" lang="it">
                <a:solidFill>
                  <a:srgbClr val="2CA02C"/>
                </a:solidFill>
              </a:rPr>
              <a:t>HFO + R-134a + 40% CO2</a:t>
            </a:r>
            <a:endParaRPr b="1">
              <a:solidFill>
                <a:srgbClr val="2CA02C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F- production does </a:t>
            </a:r>
            <a:r>
              <a:rPr b="1" lang="it">
                <a:solidFill>
                  <a:srgbClr val="7F7F7F"/>
                </a:solidFill>
              </a:rPr>
              <a:t>not</a:t>
            </a:r>
            <a:r>
              <a:rPr lang="it">
                <a:solidFill>
                  <a:srgbClr val="7F7F7F"/>
                </a:solidFill>
              </a:rPr>
              <a:t> depend </a:t>
            </a:r>
            <a:r>
              <a:rPr b="1" lang="it">
                <a:solidFill>
                  <a:srgbClr val="7F7F7F"/>
                </a:solidFill>
              </a:rPr>
              <a:t>only</a:t>
            </a:r>
            <a:r>
              <a:rPr lang="it">
                <a:solidFill>
                  <a:srgbClr val="7F7F7F"/>
                </a:solidFill>
              </a:rPr>
              <a:t> on the </a:t>
            </a:r>
            <a:r>
              <a:rPr b="1" lang="it">
                <a:solidFill>
                  <a:srgbClr val="7F7F7F"/>
                </a:solidFill>
              </a:rPr>
              <a:t>currents</a:t>
            </a:r>
            <a:r>
              <a:rPr lang="it">
                <a:solidFill>
                  <a:srgbClr val="7F7F7F"/>
                </a:solidFill>
              </a:rPr>
              <a:t> but also on the gap </a:t>
            </a:r>
            <a:r>
              <a:rPr b="1" lang="it">
                <a:solidFill>
                  <a:srgbClr val="7F7F7F"/>
                </a:solidFill>
              </a:rPr>
              <a:t>electric field 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Tested </a:t>
            </a:r>
            <a:r>
              <a:rPr b="1" lang="it">
                <a:solidFill>
                  <a:srgbClr val="7F7F7F"/>
                </a:solidFill>
              </a:rPr>
              <a:t>R-1234ze</a:t>
            </a:r>
            <a:r>
              <a:rPr lang="it">
                <a:solidFill>
                  <a:srgbClr val="7F7F7F"/>
                </a:solidFill>
              </a:rPr>
              <a:t> gas mixture produced </a:t>
            </a:r>
            <a:r>
              <a:rPr b="1" lang="it">
                <a:solidFill>
                  <a:srgbClr val="7F7F7F"/>
                </a:solidFill>
              </a:rPr>
              <a:t>4x more F-</a:t>
            </a:r>
            <a:r>
              <a:rPr lang="it">
                <a:solidFill>
                  <a:srgbClr val="7F7F7F"/>
                </a:solidFill>
              </a:rPr>
              <a:t> than std. gas mixture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it"/>
              <a:t>2022 ⇒</a:t>
            </a:r>
            <a:r>
              <a:rPr b="1" lang="it">
                <a:solidFill>
                  <a:schemeClr val="dk1"/>
                </a:solidFill>
              </a:rPr>
              <a:t>  </a:t>
            </a:r>
            <a:r>
              <a:rPr b="1" lang="it">
                <a:solidFill>
                  <a:srgbClr val="1F77B4"/>
                </a:solidFill>
              </a:rPr>
              <a:t>Std</a:t>
            </a:r>
            <a:r>
              <a:rPr b="1" lang="it">
                <a:solidFill>
                  <a:schemeClr val="dk1"/>
                </a:solidFill>
              </a:rPr>
              <a:t>, </a:t>
            </a:r>
            <a:r>
              <a:rPr b="1" lang="it">
                <a:solidFill>
                  <a:srgbClr val="FF7F0E"/>
                </a:solidFill>
              </a:rPr>
              <a:t>Std + CO2 </a:t>
            </a:r>
            <a:r>
              <a:rPr b="1" lang="it">
                <a:solidFill>
                  <a:schemeClr val="dk1"/>
                </a:solidFill>
              </a:rPr>
              <a:t>(</a:t>
            </a:r>
            <a:r>
              <a:rPr b="1" lang="it">
                <a:solidFill>
                  <a:srgbClr val="2CA02C"/>
                </a:solidFill>
              </a:rPr>
              <a:t>+1% SF6</a:t>
            </a:r>
            <a:r>
              <a:rPr b="1" lang="it">
                <a:solidFill>
                  <a:schemeClr val="dk1"/>
                </a:solidFill>
              </a:rPr>
              <a:t>), </a:t>
            </a:r>
            <a:r>
              <a:rPr b="1" lang="it">
                <a:solidFill>
                  <a:srgbClr val="D62728"/>
                </a:solidFill>
              </a:rPr>
              <a:t>HFO + R134a + 50% CO2</a:t>
            </a:r>
            <a:endParaRPr b="1">
              <a:solidFill>
                <a:srgbClr val="D62728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30% of CO2 in the standard gas mixture has the same F- production → </a:t>
            </a:r>
            <a:r>
              <a:rPr b="1" lang="it">
                <a:solidFill>
                  <a:srgbClr val="7F7F7F"/>
                </a:solidFill>
              </a:rPr>
              <a:t>F- production</a:t>
            </a:r>
            <a:r>
              <a:rPr lang="it">
                <a:solidFill>
                  <a:srgbClr val="7F7F7F"/>
                </a:solidFill>
              </a:rPr>
              <a:t> not </a:t>
            </a:r>
            <a:r>
              <a:rPr b="1" lang="it">
                <a:solidFill>
                  <a:srgbClr val="7F7F7F"/>
                </a:solidFill>
              </a:rPr>
              <a:t>proportional</a:t>
            </a:r>
            <a:r>
              <a:rPr lang="it">
                <a:solidFill>
                  <a:srgbClr val="7F7F7F"/>
                </a:solidFill>
              </a:rPr>
              <a:t> to R-134a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Using </a:t>
            </a:r>
            <a:r>
              <a:rPr b="1" lang="it">
                <a:solidFill>
                  <a:srgbClr val="7F7F7F"/>
                </a:solidFill>
              </a:rPr>
              <a:t>1% SF6</a:t>
            </a:r>
            <a:r>
              <a:rPr lang="it">
                <a:solidFill>
                  <a:srgbClr val="7F7F7F"/>
                </a:solidFill>
              </a:rPr>
              <a:t> to 30% CO2 + R-134a increases the </a:t>
            </a:r>
            <a:r>
              <a:rPr b="1" lang="it">
                <a:solidFill>
                  <a:srgbClr val="7F7F7F"/>
                </a:solidFill>
              </a:rPr>
              <a:t>F- production</a:t>
            </a:r>
            <a:r>
              <a:rPr lang="it">
                <a:solidFill>
                  <a:srgbClr val="7F7F7F"/>
                </a:solidFill>
              </a:rPr>
              <a:t> → under investigation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HFO + R134a + 50% CO2 produces </a:t>
            </a:r>
            <a:r>
              <a:rPr b="1" lang="it">
                <a:solidFill>
                  <a:srgbClr val="7F7F7F"/>
                </a:solidFill>
              </a:rPr>
              <a:t>4x more F- than Std</a:t>
            </a:r>
            <a:endParaRPr b="1">
              <a:solidFill>
                <a:srgbClr val="7F7F7F"/>
              </a:solidFill>
            </a:endParaRPr>
          </a:p>
        </p:txBody>
      </p:sp>
      <p:sp>
        <p:nvSpPr>
          <p:cNvPr id="260" name="Google Shape;260;p22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61" name="Google Shape;261;p22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Impurities studies: F- measurements</a:t>
            </a:r>
            <a:endParaRPr/>
          </a:p>
        </p:txBody>
      </p:sp>
      <p:grpSp>
        <p:nvGrpSpPr>
          <p:cNvPr id="262" name="Google Shape;262;p22"/>
          <p:cNvGrpSpPr/>
          <p:nvPr/>
        </p:nvGrpSpPr>
        <p:grpSpPr>
          <a:xfrm>
            <a:off x="4571992" y="423105"/>
            <a:ext cx="4285423" cy="2166844"/>
            <a:chOff x="4295039" y="655507"/>
            <a:chExt cx="4595135" cy="2400669"/>
          </a:xfrm>
        </p:grpSpPr>
        <p:sp>
          <p:nvSpPr>
            <p:cNvPr id="263" name="Google Shape;263;p22"/>
            <p:cNvSpPr txBox="1"/>
            <p:nvPr/>
          </p:nvSpPr>
          <p:spPr>
            <a:xfrm>
              <a:off x="7149900" y="2793950"/>
              <a:ext cx="1653600" cy="23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Background rate [kHz/cm</a:t>
              </a:r>
              <a:r>
                <a:rPr b="1" baseline="30000" lang="it" sz="9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</a:t>
              </a:r>
              <a:r>
                <a:rPr b="1" lang="it" sz="9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]</a:t>
              </a:r>
              <a:endParaRPr b="1" sz="9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264" name="Google Shape;264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35257" y="784181"/>
              <a:ext cx="2082686" cy="2159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2"/>
            <p:cNvPicPr preferRelativeResize="0"/>
            <p:nvPr/>
          </p:nvPicPr>
          <p:blipFill rotWithShape="1">
            <a:blip r:embed="rId4">
              <a:alphaModFix/>
            </a:blip>
            <a:srcRect b="5979" l="0" r="0" t="0"/>
            <a:stretch/>
          </p:blipFill>
          <p:spPr>
            <a:xfrm>
              <a:off x="6836225" y="918776"/>
              <a:ext cx="2053949" cy="1903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22"/>
            <p:cNvSpPr/>
            <p:nvPr/>
          </p:nvSpPr>
          <p:spPr>
            <a:xfrm>
              <a:off x="7333335" y="1856900"/>
              <a:ext cx="221675" cy="536225"/>
            </a:xfrm>
            <a:custGeom>
              <a:rect b="b" l="l" r="r" t="t"/>
              <a:pathLst>
                <a:path extrusionOk="0" h="21449" w="8867">
                  <a:moveTo>
                    <a:pt x="8867" y="21449"/>
                  </a:moveTo>
                  <a:cubicBezTo>
                    <a:pt x="7691" y="20273"/>
                    <a:pt x="3270" y="16698"/>
                    <a:pt x="1812" y="14393"/>
                  </a:cubicBezTo>
                  <a:cubicBezTo>
                    <a:pt x="354" y="12088"/>
                    <a:pt x="-117" y="10019"/>
                    <a:pt x="118" y="7620"/>
                  </a:cubicBezTo>
                  <a:cubicBezTo>
                    <a:pt x="353" y="5221"/>
                    <a:pt x="2706" y="1270"/>
                    <a:pt x="3223" y="0"/>
                  </a:cubicBezTo>
                </a:path>
              </a:pathLst>
            </a:custGeom>
            <a:noFill/>
            <a:ln cap="flat" cmpd="sng" w="9525">
              <a:solidFill>
                <a:srgbClr val="7F7F7F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267" name="Google Shape;267;p22"/>
            <p:cNvSpPr txBox="1"/>
            <p:nvPr/>
          </p:nvSpPr>
          <p:spPr>
            <a:xfrm>
              <a:off x="7461971" y="1880458"/>
              <a:ext cx="833100" cy="45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100">
                  <a:solidFill>
                    <a:srgbClr val="434343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4x F- production</a:t>
              </a:r>
              <a:endParaRPr b="1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68" name="Google Shape;268;p22"/>
            <p:cNvSpPr/>
            <p:nvPr/>
          </p:nvSpPr>
          <p:spPr>
            <a:xfrm>
              <a:off x="5584734" y="1095484"/>
              <a:ext cx="244200" cy="815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4982978" y="1455835"/>
              <a:ext cx="244200" cy="8157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2"/>
            <p:cNvSpPr txBox="1"/>
            <p:nvPr/>
          </p:nvSpPr>
          <p:spPr>
            <a:xfrm>
              <a:off x="5303756" y="1178577"/>
              <a:ext cx="196800" cy="3192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rgbClr val="FF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</a:t>
              </a:r>
              <a:endParaRPr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8269897" y="1375208"/>
              <a:ext cx="244200" cy="11544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2"/>
            <p:cNvSpPr txBox="1"/>
            <p:nvPr/>
          </p:nvSpPr>
          <p:spPr>
            <a:xfrm>
              <a:off x="8564117" y="1344594"/>
              <a:ext cx="196800" cy="319200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rgbClr val="FF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</a:t>
              </a:r>
              <a:endParaRPr b="1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3" name="Google Shape;273;p22"/>
            <p:cNvSpPr txBox="1"/>
            <p:nvPr/>
          </p:nvSpPr>
          <p:spPr>
            <a:xfrm>
              <a:off x="4556225" y="662771"/>
              <a:ext cx="1961700" cy="26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1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R-134a/HFO + 40% CO2</a:t>
              </a:r>
              <a:endParaRPr b="1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4" name="Google Shape;274;p22"/>
            <p:cNvSpPr txBox="1"/>
            <p:nvPr/>
          </p:nvSpPr>
          <p:spPr>
            <a:xfrm rot="-5400000">
              <a:off x="3636239" y="1733955"/>
              <a:ext cx="1577100" cy="25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1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F- [ppm/h]</a:t>
              </a:r>
              <a:endParaRPr b="1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5" name="Google Shape;275;p22"/>
            <p:cNvSpPr txBox="1"/>
            <p:nvPr/>
          </p:nvSpPr>
          <p:spPr>
            <a:xfrm>
              <a:off x="4774706" y="2822175"/>
              <a:ext cx="1577100" cy="23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Currents [uA]</a:t>
              </a:r>
              <a:endParaRPr b="1" sz="9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6" name="Google Shape;276;p22"/>
            <p:cNvSpPr txBox="1"/>
            <p:nvPr/>
          </p:nvSpPr>
          <p:spPr>
            <a:xfrm>
              <a:off x="7133514" y="655507"/>
              <a:ext cx="1577100" cy="268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1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Rate @ w.p.</a:t>
              </a:r>
              <a:endParaRPr b="1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pic>
          <p:nvPicPr>
            <p:cNvPr id="277" name="Google Shape;277;p22"/>
            <p:cNvPicPr preferRelativeResize="0"/>
            <p:nvPr/>
          </p:nvPicPr>
          <p:blipFill rotWithShape="1">
            <a:blip r:embed="rId3">
              <a:alphaModFix/>
            </a:blip>
            <a:srcRect b="13466" l="48635" r="4076" t="70243"/>
            <a:stretch/>
          </p:blipFill>
          <p:spPr>
            <a:xfrm>
              <a:off x="5227175" y="2199042"/>
              <a:ext cx="1328350" cy="474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22"/>
            <p:cNvSpPr txBox="1"/>
            <p:nvPr/>
          </p:nvSpPr>
          <p:spPr>
            <a:xfrm rot="-5400000">
              <a:off x="6028496" y="1678068"/>
              <a:ext cx="1577100" cy="25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100">
                  <a:solidFill>
                    <a:srgbClr val="0645A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F- [ppm/h]</a:t>
              </a:r>
              <a:endParaRPr b="1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grpSp>
          <p:nvGrpSpPr>
            <p:cNvPr id="279" name="Google Shape;279;p22"/>
            <p:cNvGrpSpPr/>
            <p:nvPr/>
          </p:nvGrpSpPr>
          <p:grpSpPr>
            <a:xfrm>
              <a:off x="7093738" y="976400"/>
              <a:ext cx="1769429" cy="351700"/>
              <a:chOff x="3456875" y="1859175"/>
              <a:chExt cx="1769429" cy="351700"/>
            </a:xfrm>
          </p:grpSpPr>
          <p:pic>
            <p:nvPicPr>
              <p:cNvPr id="280" name="Google Shape;280;p22"/>
              <p:cNvPicPr preferRelativeResize="0"/>
              <p:nvPr/>
            </p:nvPicPr>
            <p:blipFill rotWithShape="1">
              <a:blip r:embed="rId4">
                <a:alphaModFix/>
              </a:blip>
              <a:srcRect b="84243" l="42610" r="4093" t="4904"/>
              <a:stretch/>
            </p:blipFill>
            <p:spPr>
              <a:xfrm>
                <a:off x="3456875" y="1859175"/>
                <a:ext cx="1752601" cy="351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1" name="Google Shape;281;p22"/>
              <p:cNvSpPr txBox="1"/>
              <p:nvPr/>
            </p:nvSpPr>
            <p:spPr>
              <a:xfrm>
                <a:off x="3779656" y="1902038"/>
                <a:ext cx="1278000" cy="119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700">
                    <a:solidFill>
                      <a:srgbClr val="434343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Std. gas. mixture</a:t>
                </a:r>
                <a:endParaRPr b="1" sz="700">
                  <a:solidFill>
                    <a:srgbClr val="434343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82" name="Google Shape;282;p22"/>
              <p:cNvSpPr txBox="1"/>
              <p:nvPr/>
            </p:nvSpPr>
            <p:spPr>
              <a:xfrm>
                <a:off x="3743404" y="2037778"/>
                <a:ext cx="1482900" cy="119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700">
                    <a:solidFill>
                      <a:srgbClr val="434343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R-134a/HFO + 40% CO2 gas mixture</a:t>
                </a:r>
                <a:endParaRPr b="1" sz="700">
                  <a:solidFill>
                    <a:srgbClr val="434343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pic>
        <p:nvPicPr>
          <p:cNvPr id="283" name="Google Shape;28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550" y="2876839"/>
            <a:ext cx="2062951" cy="191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5450" y="2874025"/>
            <a:ext cx="2062949" cy="191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2"/>
          <p:cNvSpPr txBox="1"/>
          <p:nvPr/>
        </p:nvSpPr>
        <p:spPr>
          <a:xfrm>
            <a:off x="6271922" y="40382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6" name="Google Shape;286;p22"/>
          <p:cNvSpPr txBox="1"/>
          <p:nvPr/>
        </p:nvSpPr>
        <p:spPr>
          <a:xfrm>
            <a:off x="5586122" y="37334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7" name="Google Shape;287;p22"/>
          <p:cNvSpPr txBox="1"/>
          <p:nvPr/>
        </p:nvSpPr>
        <p:spPr>
          <a:xfrm>
            <a:off x="8405522" y="3581028"/>
            <a:ext cx="183600" cy="288300"/>
          </a:xfrm>
          <a:prstGeom prst="rect">
            <a:avLst/>
          </a:prstGeom>
          <a:solidFill>
            <a:srgbClr val="C2C2C2"/>
          </a:solidFill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</a:t>
            </a:r>
            <a:endParaRPr b="1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22"/>
          <p:cNvSpPr txBox="1"/>
          <p:nvPr/>
        </p:nvSpPr>
        <p:spPr>
          <a:xfrm rot="-5400000">
            <a:off x="4023792" y="3493720"/>
            <a:ext cx="1423500" cy="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 [ppm/h]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9" name="Google Shape;289;p22"/>
          <p:cNvSpPr txBox="1"/>
          <p:nvPr/>
        </p:nvSpPr>
        <p:spPr>
          <a:xfrm rot="-5400000">
            <a:off x="6194026" y="3489324"/>
            <a:ext cx="1423500" cy="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F- [ppm/h]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95" name="Google Shape;295;p23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Gas Recuperation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01" name="Google Shape;301;p24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R-134a Recuperation system</a:t>
            </a:r>
            <a:endParaRPr/>
          </a:p>
        </p:txBody>
      </p:sp>
      <p:pic>
        <p:nvPicPr>
          <p:cNvPr id="302" name="Google Shape;3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0700" y="813300"/>
            <a:ext cx="4712202" cy="379415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4"/>
          <p:cNvSpPr txBox="1"/>
          <p:nvPr/>
        </p:nvSpPr>
        <p:spPr>
          <a:xfrm>
            <a:off x="5050262" y="1561613"/>
            <a:ext cx="7089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Column   1&amp;2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4" name="Google Shape;304;p24"/>
          <p:cNvSpPr txBox="1"/>
          <p:nvPr/>
        </p:nvSpPr>
        <p:spPr>
          <a:xfrm>
            <a:off x="5832775" y="1530838"/>
            <a:ext cx="7089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Column 3&amp;4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5" name="Google Shape;305;p24"/>
          <p:cNvSpPr txBox="1"/>
          <p:nvPr/>
        </p:nvSpPr>
        <p:spPr>
          <a:xfrm>
            <a:off x="4330758" y="1554286"/>
            <a:ext cx="7089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 Rack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6" name="Google Shape;306;p24"/>
          <p:cNvSpPr txBox="1"/>
          <p:nvPr/>
        </p:nvSpPr>
        <p:spPr>
          <a:xfrm>
            <a:off x="6739858" y="2571761"/>
            <a:ext cx="7089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Chiller -40, -10 °C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7715249" y="3896450"/>
            <a:ext cx="816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Compressor buffer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8" name="Google Shape;308;p24"/>
          <p:cNvSpPr txBox="1"/>
          <p:nvPr/>
        </p:nvSpPr>
        <p:spPr>
          <a:xfrm>
            <a:off x="7669824" y="2656488"/>
            <a:ext cx="816300" cy="1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Compressor 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9" name="Google Shape;309;p24"/>
          <p:cNvSpPr txBox="1"/>
          <p:nvPr/>
        </p:nvSpPr>
        <p:spPr>
          <a:xfrm>
            <a:off x="8154199" y="2069675"/>
            <a:ext cx="8163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Storage 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tank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0" name="Google Shape;310;p24"/>
          <p:cNvSpPr txBox="1"/>
          <p:nvPr>
            <p:ph idx="1" type="body"/>
          </p:nvPr>
        </p:nvSpPr>
        <p:spPr>
          <a:xfrm>
            <a:off x="158750" y="641000"/>
            <a:ext cx="4024800" cy="42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RPCs LHC are operated with gas recirculation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Max. recirculation of 90% ⇒ impurities control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>
                <a:solidFill>
                  <a:srgbClr val="7F7F7F"/>
                </a:solidFill>
              </a:rPr>
              <a:t>The remaining 10% needs to be fresh gas injected ⇒ gas is exhausted to atmosphere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R134a recuperation system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Goal: </a:t>
            </a:r>
            <a:r>
              <a:rPr b="1" i="1" lang="it" u="sng">
                <a:solidFill>
                  <a:srgbClr val="7F7F7F"/>
                </a:solidFill>
              </a:rPr>
              <a:t>recover R-134a at the exhaust of RPC gas system</a:t>
            </a:r>
            <a:endParaRPr b="1" i="1" u="sng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First prototype developed in 2019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2020-2022 R&amp;D on first prototype to address azeotropic gas mixture:</a:t>
            </a:r>
            <a:endParaRPr>
              <a:solidFill>
                <a:srgbClr val="7F7F7F"/>
              </a:solidFill>
            </a:endParaRPr>
          </a:p>
          <a:p>
            <a:pPr indent="0" lvl="0" marL="720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R-134a forms an azeotrope with i-C4H10 ⇒ </a:t>
            </a:r>
            <a:r>
              <a:rPr b="1" lang="it">
                <a:solidFill>
                  <a:srgbClr val="7F7F7F"/>
                </a:solidFill>
              </a:rPr>
              <a:t>simple</a:t>
            </a:r>
            <a:r>
              <a:rPr lang="it">
                <a:solidFill>
                  <a:srgbClr val="7F7F7F"/>
                </a:solidFill>
              </a:rPr>
              <a:t> </a:t>
            </a:r>
            <a:r>
              <a:rPr b="1" lang="it">
                <a:solidFill>
                  <a:srgbClr val="7F7F7F"/>
                </a:solidFill>
              </a:rPr>
              <a:t>distillation</a:t>
            </a:r>
            <a:r>
              <a:rPr lang="it">
                <a:solidFill>
                  <a:srgbClr val="7F7F7F"/>
                </a:solidFill>
              </a:rPr>
              <a:t> by boiling temperature difference </a:t>
            </a:r>
            <a:r>
              <a:rPr b="1" lang="it">
                <a:solidFill>
                  <a:srgbClr val="7F7F7F"/>
                </a:solidFill>
              </a:rPr>
              <a:t>not possible</a:t>
            </a:r>
            <a:endParaRPr b="1">
              <a:solidFill>
                <a:srgbClr val="7F7F7F"/>
              </a:solidFill>
            </a:endParaRPr>
          </a:p>
          <a:p>
            <a:pPr indent="0" lvl="0" marL="720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Maximum </a:t>
            </a:r>
            <a:r>
              <a:rPr b="1" lang="it">
                <a:solidFill>
                  <a:srgbClr val="7F7F7F"/>
                </a:solidFill>
              </a:rPr>
              <a:t>efficiency limited</a:t>
            </a:r>
            <a:r>
              <a:rPr lang="it">
                <a:solidFill>
                  <a:srgbClr val="7F7F7F"/>
                </a:solidFill>
              </a:rPr>
              <a:t> to ~ 80%	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it">
                <a:solidFill>
                  <a:srgbClr val="7F7F7F"/>
                </a:solidFill>
              </a:rPr>
              <a:t>2023: new prototype built for the CMS RPC gas system ⇒ commissioning and operation</a:t>
            </a:r>
            <a:endParaRPr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363" y="790392"/>
            <a:ext cx="3392124" cy="377903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5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17" name="Google Shape;317;p25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R-134a Recuperation system</a:t>
            </a:r>
            <a:endParaRPr/>
          </a:p>
        </p:txBody>
      </p:sp>
      <p:sp>
        <p:nvSpPr>
          <p:cNvPr id="318" name="Google Shape;318;p25"/>
          <p:cNvSpPr txBox="1"/>
          <p:nvPr>
            <p:ph idx="1" type="body"/>
          </p:nvPr>
        </p:nvSpPr>
        <p:spPr>
          <a:xfrm>
            <a:off x="158750" y="641000"/>
            <a:ext cx="2808600" cy="420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Working design</a:t>
            </a:r>
            <a:endParaRPr b="1">
              <a:solidFill>
                <a:schemeClr val="dk1"/>
              </a:solidFill>
            </a:endParaRPr>
          </a:p>
          <a:p>
            <a:pPr indent="-88900" lvl="0" marL="1440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b="1" lang="it">
                <a:solidFill>
                  <a:srgbClr val="7F7F7F"/>
                </a:solidFill>
              </a:rPr>
              <a:t>Gas mixture </a:t>
            </a:r>
            <a:r>
              <a:rPr lang="it">
                <a:solidFill>
                  <a:srgbClr val="7F7F7F"/>
                </a:solidFill>
              </a:rPr>
              <a:t>completely cooled down </a:t>
            </a:r>
            <a:r>
              <a:rPr b="1" lang="it">
                <a:solidFill>
                  <a:srgbClr val="7F7F7F"/>
                </a:solidFill>
              </a:rPr>
              <a:t>to liquid</a:t>
            </a:r>
            <a:r>
              <a:rPr lang="it">
                <a:solidFill>
                  <a:srgbClr val="7F7F7F"/>
                </a:solidFill>
              </a:rPr>
              <a:t> in a “cold” buffer</a:t>
            </a:r>
            <a:endParaRPr>
              <a:solidFill>
                <a:srgbClr val="7F7F7F"/>
              </a:solidFill>
            </a:endParaRPr>
          </a:p>
          <a:p>
            <a:pPr indent="-88900" lvl="0" marL="1440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b="1" lang="it">
                <a:solidFill>
                  <a:srgbClr val="7F7F7F"/>
                </a:solidFill>
              </a:rPr>
              <a:t>Liquid</a:t>
            </a:r>
            <a:r>
              <a:rPr lang="it">
                <a:solidFill>
                  <a:srgbClr val="7F7F7F"/>
                </a:solidFill>
              </a:rPr>
              <a:t> mixture slowly heated up </a:t>
            </a:r>
            <a:r>
              <a:rPr b="1" lang="it">
                <a:solidFill>
                  <a:srgbClr val="7F7F7F"/>
                </a:solidFill>
              </a:rPr>
              <a:t>to gas</a:t>
            </a:r>
            <a:r>
              <a:rPr lang="it">
                <a:solidFill>
                  <a:srgbClr val="7F7F7F"/>
                </a:solidFill>
              </a:rPr>
              <a:t> into a “warm” buffer </a:t>
            </a:r>
            <a:endParaRPr>
              <a:solidFill>
                <a:srgbClr val="7F7F7F"/>
              </a:solidFill>
            </a:endParaRPr>
          </a:p>
          <a:p>
            <a:pPr indent="-88900" lvl="0" marL="1440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Small thermodynamic </a:t>
            </a:r>
            <a:r>
              <a:rPr b="1" lang="it">
                <a:solidFill>
                  <a:srgbClr val="7F7F7F"/>
                </a:solidFill>
              </a:rPr>
              <a:t>equilibrium</a:t>
            </a:r>
            <a:r>
              <a:rPr lang="it">
                <a:solidFill>
                  <a:srgbClr val="7F7F7F"/>
                </a:solidFill>
              </a:rPr>
              <a:t> steps between </a:t>
            </a:r>
            <a:r>
              <a:rPr b="1" lang="it">
                <a:solidFill>
                  <a:srgbClr val="7F7F7F"/>
                </a:solidFill>
              </a:rPr>
              <a:t>vapour</a:t>
            </a:r>
            <a:r>
              <a:rPr lang="it">
                <a:solidFill>
                  <a:srgbClr val="7F7F7F"/>
                </a:solidFill>
              </a:rPr>
              <a:t> and </a:t>
            </a:r>
            <a:r>
              <a:rPr b="1" lang="it">
                <a:solidFill>
                  <a:srgbClr val="7F7F7F"/>
                </a:solidFill>
              </a:rPr>
              <a:t>liquid</a:t>
            </a:r>
            <a:endParaRPr b="1">
              <a:solidFill>
                <a:srgbClr val="7F7F7F"/>
              </a:solidFill>
            </a:endParaRPr>
          </a:p>
          <a:p>
            <a:pPr indent="-88900" lvl="0" marL="1440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b="1" lang="it">
                <a:solidFill>
                  <a:srgbClr val="7F7F7F"/>
                </a:solidFill>
              </a:rPr>
              <a:t>Azeotropic</a:t>
            </a:r>
            <a:r>
              <a:rPr lang="it">
                <a:solidFill>
                  <a:srgbClr val="7F7F7F"/>
                </a:solidFill>
              </a:rPr>
              <a:t> vapour </a:t>
            </a:r>
            <a:r>
              <a:rPr b="1" lang="it">
                <a:solidFill>
                  <a:srgbClr val="7F7F7F"/>
                </a:solidFill>
              </a:rPr>
              <a:t>exhausted</a:t>
            </a:r>
            <a:r>
              <a:rPr lang="it">
                <a:solidFill>
                  <a:srgbClr val="7F7F7F"/>
                </a:solidFill>
              </a:rPr>
              <a:t> from cold buffer through a pressure controller</a:t>
            </a:r>
            <a:endParaRPr>
              <a:solidFill>
                <a:srgbClr val="7F7F7F"/>
              </a:solidFill>
            </a:endParaRPr>
          </a:p>
          <a:p>
            <a:pPr indent="-88900" lvl="0" marL="1440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b="1" lang="it">
                <a:solidFill>
                  <a:srgbClr val="7F7F7F"/>
                </a:solidFill>
              </a:rPr>
              <a:t>R-134a liquid extracted</a:t>
            </a:r>
            <a:r>
              <a:rPr lang="it">
                <a:solidFill>
                  <a:srgbClr val="7F7F7F"/>
                </a:solidFill>
              </a:rPr>
              <a:t> from cold buffer with a compressor</a:t>
            </a:r>
            <a:endParaRPr>
              <a:solidFill>
                <a:srgbClr val="7F7F7F"/>
              </a:solidFill>
            </a:endParaRPr>
          </a:p>
          <a:p>
            <a:pPr indent="-88900" lvl="0" marL="1440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AutoNum type="arabicPeriod"/>
            </a:pPr>
            <a:r>
              <a:rPr lang="it">
                <a:solidFill>
                  <a:srgbClr val="7F7F7F"/>
                </a:solidFill>
              </a:rPr>
              <a:t>Compressor stores liquid in a tank ⇒ reused from CMS RPC mixer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319" name="Google Shape;319;p25"/>
          <p:cNvSpPr txBox="1"/>
          <p:nvPr/>
        </p:nvSpPr>
        <p:spPr>
          <a:xfrm>
            <a:off x="6117975" y="2161300"/>
            <a:ext cx="344400" cy="30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0" name="Google Shape;320;p25"/>
          <p:cNvSpPr txBox="1"/>
          <p:nvPr/>
        </p:nvSpPr>
        <p:spPr>
          <a:xfrm>
            <a:off x="7102225" y="3047950"/>
            <a:ext cx="344400" cy="30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1" name="Google Shape;321;p25"/>
          <p:cNvSpPr txBox="1"/>
          <p:nvPr/>
        </p:nvSpPr>
        <p:spPr>
          <a:xfrm>
            <a:off x="6871200" y="2520713"/>
            <a:ext cx="344400" cy="30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2" name="Google Shape;322;p25"/>
          <p:cNvSpPr txBox="1"/>
          <p:nvPr/>
        </p:nvSpPr>
        <p:spPr>
          <a:xfrm>
            <a:off x="7045575" y="3978450"/>
            <a:ext cx="344400" cy="30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3" name="Google Shape;323;p25"/>
          <p:cNvSpPr txBox="1"/>
          <p:nvPr/>
        </p:nvSpPr>
        <p:spPr>
          <a:xfrm>
            <a:off x="7895500" y="1818550"/>
            <a:ext cx="344400" cy="30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4" name="Google Shape;3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7113" y="897112"/>
            <a:ext cx="1979875" cy="355502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/>
          <p:cNvSpPr txBox="1"/>
          <p:nvPr/>
        </p:nvSpPr>
        <p:spPr>
          <a:xfrm>
            <a:off x="4755437" y="2230613"/>
            <a:ext cx="708900" cy="1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Cold Buffer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6" name="Google Shape;326;p25"/>
          <p:cNvSpPr txBox="1"/>
          <p:nvPr/>
        </p:nvSpPr>
        <p:spPr>
          <a:xfrm>
            <a:off x="4755437" y="1559175"/>
            <a:ext cx="7089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Heat Exhanger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4717087" y="3271500"/>
            <a:ext cx="708900" cy="33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Warm buffer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28" name="Google Shape;328;p25"/>
          <p:cNvCxnSpPr>
            <a:stCxn id="326" idx="1"/>
          </p:cNvCxnSpPr>
          <p:nvPr/>
        </p:nvCxnSpPr>
        <p:spPr>
          <a:xfrm flipH="1">
            <a:off x="4407737" y="1728525"/>
            <a:ext cx="347700" cy="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9" name="Google Shape;329;p25"/>
          <p:cNvCxnSpPr/>
          <p:nvPr/>
        </p:nvCxnSpPr>
        <p:spPr>
          <a:xfrm flipH="1">
            <a:off x="4407737" y="2298550"/>
            <a:ext cx="347700" cy="3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0" name="Google Shape;330;p25"/>
          <p:cNvCxnSpPr/>
          <p:nvPr/>
        </p:nvCxnSpPr>
        <p:spPr>
          <a:xfrm flipH="1">
            <a:off x="4290512" y="3424200"/>
            <a:ext cx="551400" cy="22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1" name="Google Shape;331;p25"/>
          <p:cNvSpPr txBox="1"/>
          <p:nvPr/>
        </p:nvSpPr>
        <p:spPr>
          <a:xfrm>
            <a:off x="8348325" y="3047950"/>
            <a:ext cx="344400" cy="307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Outline</a:t>
            </a:r>
            <a:endParaRPr/>
          </a:p>
        </p:txBody>
      </p:sp>
      <p:sp>
        <p:nvSpPr>
          <p:cNvPr id="52" name="Google Shape;52;p8"/>
          <p:cNvSpPr txBox="1"/>
          <p:nvPr>
            <p:ph idx="1" type="body"/>
          </p:nvPr>
        </p:nvSpPr>
        <p:spPr>
          <a:xfrm>
            <a:off x="59525" y="850600"/>
            <a:ext cx="8910900" cy="370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it"/>
              <a:t>RPCs at LHC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</a:pPr>
            <a:r>
              <a:rPr lang="it"/>
              <a:t>Alternative gases and low-GWP gas mixtures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</a:pPr>
            <a:r>
              <a:rPr lang="it"/>
              <a:t>Gas properties studies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●"/>
            </a:pPr>
            <a:r>
              <a:rPr lang="it"/>
              <a:t>Gas Recuperation system</a:t>
            </a:r>
            <a:endParaRPr/>
          </a:p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 txBox="1"/>
          <p:nvPr>
            <p:ph idx="1" type="body"/>
          </p:nvPr>
        </p:nvSpPr>
        <p:spPr>
          <a:xfrm>
            <a:off x="158750" y="641000"/>
            <a:ext cx="4654200" cy="42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Performance and characteristics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Number of columns = 4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Filling rate = 200-400 ln/h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Extraction rate = 600 ln/h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Gas Quality monitoring from IR and GC analyses</a:t>
            </a:r>
            <a:endParaRPr/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>
                <a:solidFill>
                  <a:srgbClr val="7F7F7F"/>
                </a:solidFill>
              </a:rPr>
              <a:t> I-C4H10 &lt;= 0.1 %</a:t>
            </a:r>
            <a:endParaRPr>
              <a:solidFill>
                <a:srgbClr val="7F7F7F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>
                <a:solidFill>
                  <a:srgbClr val="7F7F7F"/>
                </a:solidFill>
              </a:rPr>
              <a:t> N2 ~ 150 ppm</a:t>
            </a:r>
            <a:endParaRPr>
              <a:solidFill>
                <a:srgbClr val="7F7F7F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>
                <a:solidFill>
                  <a:srgbClr val="7F7F7F"/>
                </a:solidFill>
              </a:rPr>
              <a:t> O2 ~ 30 ppm</a:t>
            </a:r>
            <a:endParaRPr>
              <a:solidFill>
                <a:srgbClr val="7F7F7F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 Efficiency ~70-80%</a:t>
            </a:r>
            <a:endParaRPr>
              <a:solidFill>
                <a:srgbClr val="7F7F7F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Operation and future developments</a:t>
            </a:r>
            <a:endParaRPr>
              <a:solidFill>
                <a:schemeClr val="dk1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Recuperated R-134a started to be used in CMS RPC mixer</a:t>
            </a:r>
            <a:endParaRPr>
              <a:solidFill>
                <a:srgbClr val="7F7F7F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Gradual increase of recuperated R-134a, from 50 to 400 ln/h</a:t>
            </a:r>
            <a:endParaRPr>
              <a:solidFill>
                <a:srgbClr val="7F7F7F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Better buffer’s temperature regulation for quality and efficiency</a:t>
            </a:r>
            <a:endParaRPr>
              <a:solidFill>
                <a:srgbClr val="7F7F7F"/>
              </a:solidFill>
            </a:endParaRPr>
          </a:p>
          <a:p>
            <a:pPr indent="0" lvl="0" marL="0" marR="7200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it">
                <a:solidFill>
                  <a:srgbClr val="7F7F7F"/>
                </a:solidFill>
              </a:rPr>
              <a:t>Future R&amp;D: SF6 recuperation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337" name="Google Shape;337;p26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38" name="Google Shape;338;p26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R-134a Recuperation system</a:t>
            </a:r>
            <a:endParaRPr/>
          </a:p>
        </p:txBody>
      </p:sp>
      <p:pic>
        <p:nvPicPr>
          <p:cNvPr id="339" name="Google Shape;3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875" y="255751"/>
            <a:ext cx="3801800" cy="19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375" y="2476500"/>
            <a:ext cx="3258800" cy="231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6"/>
          <p:cNvSpPr txBox="1"/>
          <p:nvPr/>
        </p:nvSpPr>
        <p:spPr>
          <a:xfrm>
            <a:off x="5304700" y="2342950"/>
            <a:ext cx="2740200" cy="1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Gas Analysis from warm buffer @ 400 ln/h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2" name="Google Shape;342;p26"/>
          <p:cNvSpPr txBox="1"/>
          <p:nvPr/>
        </p:nvSpPr>
        <p:spPr>
          <a:xfrm>
            <a:off x="5380900" y="209350"/>
            <a:ext cx="2740200" cy="1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Storage</a:t>
            </a: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tank analyses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/>
          <p:nvPr>
            <p:ph idx="1" type="body"/>
          </p:nvPr>
        </p:nvSpPr>
        <p:spPr>
          <a:xfrm>
            <a:off x="158750" y="526700"/>
            <a:ext cx="8673600" cy="42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Several strategies to reduce GHG emissions from RPCs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Intensive R&amp;D on alternative gases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R-134a main alternative seems to be </a:t>
            </a:r>
            <a:r>
              <a:rPr b="1" lang="it">
                <a:solidFill>
                  <a:srgbClr val="7F7F7F"/>
                </a:solidFill>
              </a:rPr>
              <a:t>R-1234ze</a:t>
            </a:r>
            <a:endParaRPr b="1"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Short-mid term solution: </a:t>
            </a:r>
            <a:r>
              <a:rPr b="1" lang="it">
                <a:solidFill>
                  <a:srgbClr val="7F7F7F"/>
                </a:solidFill>
              </a:rPr>
              <a:t>addition of CO2 to std. gas mixture</a:t>
            </a:r>
            <a:r>
              <a:rPr lang="it">
                <a:solidFill>
                  <a:srgbClr val="7F7F7F"/>
                </a:solidFill>
              </a:rPr>
              <a:t> ⇒ GHG and costs reduction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b="1" lang="it">
                <a:solidFill>
                  <a:srgbClr val="7F7F7F"/>
                </a:solidFill>
              </a:rPr>
              <a:t>SF6</a:t>
            </a:r>
            <a:r>
              <a:rPr lang="it">
                <a:solidFill>
                  <a:srgbClr val="7F7F7F"/>
                </a:solidFill>
              </a:rPr>
              <a:t> </a:t>
            </a:r>
            <a:r>
              <a:rPr b="1" lang="it">
                <a:solidFill>
                  <a:srgbClr val="7F7F7F"/>
                </a:solidFill>
              </a:rPr>
              <a:t>alternatives</a:t>
            </a:r>
            <a:r>
              <a:rPr lang="it">
                <a:solidFill>
                  <a:srgbClr val="7F7F7F"/>
                </a:solidFill>
              </a:rPr>
              <a:t> are still </a:t>
            </a:r>
            <a:r>
              <a:rPr lang="it">
                <a:solidFill>
                  <a:srgbClr val="7F7F7F"/>
                </a:solidFill>
              </a:rPr>
              <a:t>undergoing </a:t>
            </a:r>
            <a:r>
              <a:rPr b="1" lang="it">
                <a:solidFill>
                  <a:srgbClr val="7F7F7F"/>
                </a:solidFill>
              </a:rPr>
              <a:t>lot of tests</a:t>
            </a:r>
            <a:endParaRPr b="1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Long term tests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R-1234ze tests ongoing with RPC ECOGAS collaboration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b="1" lang="it">
                <a:solidFill>
                  <a:srgbClr val="7F7F7F"/>
                </a:solidFill>
              </a:rPr>
              <a:t>CO2/R-134a</a:t>
            </a:r>
            <a:r>
              <a:rPr lang="it">
                <a:solidFill>
                  <a:srgbClr val="7F7F7F"/>
                </a:solidFill>
              </a:rPr>
              <a:t> aging tests </a:t>
            </a:r>
            <a:r>
              <a:rPr b="1" lang="it">
                <a:solidFill>
                  <a:srgbClr val="7F7F7F"/>
                </a:solidFill>
              </a:rPr>
              <a:t>ongoing</a:t>
            </a:r>
            <a:r>
              <a:rPr lang="it">
                <a:solidFill>
                  <a:srgbClr val="7F7F7F"/>
                </a:solidFill>
              </a:rPr>
              <a:t> ⇒ no evidence of aging so far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Gas Properties studies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R-1234ze produces more F- than R-134a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UV tests to understand quenching properties of gases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Novec 4710 tests ongoing to understand amide production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Recuperation gas system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Designed for large LHC gas systems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Current </a:t>
            </a:r>
            <a:r>
              <a:rPr b="1" lang="it">
                <a:solidFill>
                  <a:schemeClr val="lt2"/>
                </a:solidFill>
              </a:rPr>
              <a:t>prototype</a:t>
            </a:r>
            <a:r>
              <a:rPr lang="it">
                <a:solidFill>
                  <a:schemeClr val="lt2"/>
                </a:solidFill>
              </a:rPr>
              <a:t> working at </a:t>
            </a:r>
            <a:r>
              <a:rPr b="1" lang="it">
                <a:solidFill>
                  <a:schemeClr val="lt2"/>
                </a:solidFill>
              </a:rPr>
              <a:t>CMS RPC</a:t>
            </a:r>
            <a:r>
              <a:rPr lang="it">
                <a:solidFill>
                  <a:schemeClr val="lt2"/>
                </a:solidFill>
              </a:rPr>
              <a:t> with ~70% efficiency and good gas quality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-"/>
            </a:pPr>
            <a:r>
              <a:rPr lang="it">
                <a:solidFill>
                  <a:schemeClr val="lt2"/>
                </a:solidFill>
              </a:rPr>
              <a:t>Fine tuning still ongoing to increase gas quality and efficiency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348" name="Google Shape;348;p27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349" name="Google Shape;349;p27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55" name="Google Shape;355;p2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Thank you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61" name="Google Shape;361;p29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Backup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 txBox="1"/>
          <p:nvPr>
            <p:ph idx="2" type="body"/>
          </p:nvPr>
        </p:nvSpPr>
        <p:spPr>
          <a:xfrm>
            <a:off x="4645400" y="641000"/>
            <a:ext cx="43251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FF7F0E"/>
                </a:solidFill>
              </a:rPr>
              <a:t>CO2 + </a:t>
            </a:r>
            <a:r>
              <a:rPr b="1" lang="it">
                <a:solidFill>
                  <a:srgbClr val="FF7F0E"/>
                </a:solidFill>
              </a:rPr>
              <a:t>R-1234ze</a:t>
            </a:r>
            <a:r>
              <a:rPr lang="it">
                <a:solidFill>
                  <a:srgbClr val="7F7F7F"/>
                </a:solidFill>
              </a:rPr>
              <a:t> gas mixtures have slightly higher </a:t>
            </a:r>
            <a:r>
              <a:rPr b="1" lang="it">
                <a:solidFill>
                  <a:srgbClr val="7F7F7F"/>
                </a:solidFill>
              </a:rPr>
              <a:t>efficiency</a:t>
            </a:r>
            <a:r>
              <a:rPr lang="it">
                <a:solidFill>
                  <a:srgbClr val="7F7F7F"/>
                </a:solidFill>
              </a:rPr>
              <a:t> </a:t>
            </a:r>
            <a:r>
              <a:rPr b="1" lang="it">
                <a:solidFill>
                  <a:srgbClr val="7F7F7F"/>
                </a:solidFill>
              </a:rPr>
              <a:t>drop </a:t>
            </a:r>
            <a:r>
              <a:rPr lang="it">
                <a:solidFill>
                  <a:srgbClr val="7F7F7F"/>
                </a:solidFill>
              </a:rPr>
              <a:t>(-2 %)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E377C2"/>
                </a:solidFill>
              </a:rPr>
              <a:t>He</a:t>
            </a:r>
            <a:r>
              <a:rPr lang="it"/>
              <a:t> </a:t>
            </a:r>
            <a:r>
              <a:rPr lang="it">
                <a:solidFill>
                  <a:srgbClr val="7F7F7F"/>
                </a:solidFill>
              </a:rPr>
              <a:t>gas mixture has slightly lower currents than</a:t>
            </a:r>
            <a:r>
              <a:rPr lang="it"/>
              <a:t> </a:t>
            </a:r>
            <a:r>
              <a:rPr b="1" lang="it">
                <a:solidFill>
                  <a:srgbClr val="FF7F0E"/>
                </a:solidFill>
              </a:rPr>
              <a:t>CO2</a:t>
            </a:r>
            <a:r>
              <a:rPr lang="it"/>
              <a:t> </a:t>
            </a:r>
            <a:r>
              <a:rPr lang="it">
                <a:solidFill>
                  <a:srgbClr val="7F7F7F"/>
                </a:solidFill>
              </a:rPr>
              <a:t>equivalent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0"/>
          <p:cNvSpPr txBox="1"/>
          <p:nvPr>
            <p:ph idx="1" type="body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R-134a + R-1234ze: two gas mixtures at high rates (</a:t>
            </a:r>
            <a:r>
              <a:rPr lang="it">
                <a:solidFill>
                  <a:srgbClr val="FF7F0E"/>
                </a:solidFill>
              </a:rPr>
              <a:t>1 </a:t>
            </a:r>
            <a:r>
              <a:rPr b="1" lang="it">
                <a:solidFill>
                  <a:srgbClr val="FF7F0E"/>
                </a:solidFill>
              </a:rPr>
              <a:t>CO2 50%</a:t>
            </a:r>
            <a:r>
              <a:rPr b="1" lang="it">
                <a:solidFill>
                  <a:srgbClr val="7F7F7F"/>
                </a:solidFill>
              </a:rPr>
              <a:t>,</a:t>
            </a:r>
            <a:r>
              <a:rPr lang="it"/>
              <a:t> </a:t>
            </a:r>
            <a:r>
              <a:rPr lang="it">
                <a:solidFill>
                  <a:srgbClr val="E377C2"/>
                </a:solidFill>
              </a:rPr>
              <a:t>1 </a:t>
            </a:r>
            <a:r>
              <a:rPr b="1" lang="it">
                <a:solidFill>
                  <a:srgbClr val="E377C2"/>
                </a:solidFill>
              </a:rPr>
              <a:t>He 30%</a:t>
            </a:r>
            <a:r>
              <a:rPr lang="it">
                <a:solidFill>
                  <a:srgbClr val="7F7F7F"/>
                </a:solidFill>
              </a:rPr>
              <a:t>):</a:t>
            </a:r>
            <a:r>
              <a:rPr lang="it"/>
              <a:t>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E377C2"/>
                </a:solidFill>
              </a:rPr>
              <a:t>He</a:t>
            </a:r>
            <a:r>
              <a:rPr lang="it"/>
              <a:t> </a:t>
            </a:r>
            <a:r>
              <a:rPr lang="it">
                <a:solidFill>
                  <a:srgbClr val="7F7F7F"/>
                </a:solidFill>
              </a:rPr>
              <a:t>gas mixture has lower working point than</a:t>
            </a:r>
            <a:r>
              <a:rPr lang="it"/>
              <a:t> </a:t>
            </a:r>
            <a:r>
              <a:rPr b="1" lang="it">
                <a:solidFill>
                  <a:srgbClr val="FF7F0E"/>
                </a:solidFill>
              </a:rPr>
              <a:t>CO2</a:t>
            </a:r>
            <a:r>
              <a:rPr lang="it">
                <a:solidFill>
                  <a:srgbClr val="FF7F0E"/>
                </a:solidFill>
              </a:rPr>
              <a:t> one</a:t>
            </a:r>
            <a:endParaRPr>
              <a:solidFill>
                <a:srgbClr val="FF7F0E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0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69" name="Google Shape;369;p30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R-134a + </a:t>
            </a:r>
            <a:r>
              <a:rPr lang="it"/>
              <a:t>R-1234ze + CO2/He gas mixtures @ GIF++</a:t>
            </a:r>
            <a:endParaRPr/>
          </a:p>
        </p:txBody>
      </p:sp>
      <p:sp>
        <p:nvSpPr>
          <p:cNvPr id="370" name="Google Shape;370;p30"/>
          <p:cNvSpPr txBox="1"/>
          <p:nvPr/>
        </p:nvSpPr>
        <p:spPr>
          <a:xfrm>
            <a:off x="2958250" y="1868600"/>
            <a:ext cx="343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Muon beam + gamma background</a:t>
            </a:r>
            <a:endParaRPr b="1" sz="16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1" name="Google Shape;371;p30"/>
          <p:cNvPicPr preferRelativeResize="0"/>
          <p:nvPr/>
        </p:nvPicPr>
        <p:blipFill rotWithShape="1">
          <a:blip r:embed="rId3">
            <a:alphaModFix/>
          </a:blip>
          <a:srcRect b="65378" l="83916" r="0" t="9715"/>
          <a:stretch/>
        </p:blipFill>
        <p:spPr>
          <a:xfrm>
            <a:off x="6668675" y="1591775"/>
            <a:ext cx="1609124" cy="6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0"/>
          <p:cNvPicPr preferRelativeResize="0"/>
          <p:nvPr/>
        </p:nvPicPr>
        <p:blipFill rotWithShape="1">
          <a:blip r:embed="rId4">
            <a:alphaModFix/>
          </a:blip>
          <a:srcRect b="0" l="0" r="16163" t="0"/>
          <a:stretch/>
        </p:blipFill>
        <p:spPr>
          <a:xfrm>
            <a:off x="518650" y="2252048"/>
            <a:ext cx="8140652" cy="254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1"/>
          <p:cNvSpPr txBox="1"/>
          <p:nvPr>
            <p:ph idx="1" type="body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/>
              <a:t>Safety concerning HFO usage</a:t>
            </a:r>
            <a:endParaRPr b="1"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R-1234yf classified as mildly flammable →  Focus on R-1234ze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/>
              <a:t>R-1234ze + i-C4H10 + 40% RH flammability test conducted:</a:t>
            </a:r>
            <a:endParaRPr b="1"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/>
              <a:t>ISO 1056 standard flammability test (detachement + flame propagation criteria) performed by external company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/>
              <a:t>Results</a:t>
            </a:r>
            <a:endParaRPr b="1"/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D62728"/>
              </a:buClr>
              <a:buSzPts val="1400"/>
              <a:buChar char="●"/>
            </a:pPr>
            <a:r>
              <a:rPr i="1" lang="it">
                <a:solidFill>
                  <a:srgbClr val="D62728"/>
                </a:solidFill>
              </a:rPr>
              <a:t>Mixture with </a:t>
            </a:r>
            <a:r>
              <a:rPr b="1" i="1" lang="it">
                <a:solidFill>
                  <a:srgbClr val="D62728"/>
                </a:solidFill>
              </a:rPr>
              <a:t>1% i-C4H10</a:t>
            </a:r>
            <a:r>
              <a:rPr i="1" lang="it">
                <a:solidFill>
                  <a:srgbClr val="D62728"/>
                </a:solidFill>
              </a:rPr>
              <a:t> + R-1234ze </a:t>
            </a:r>
            <a:r>
              <a:rPr b="1" i="1" lang="it">
                <a:solidFill>
                  <a:srgbClr val="D62728"/>
                </a:solidFill>
              </a:rPr>
              <a:t>is flammable</a:t>
            </a:r>
            <a:endParaRPr b="1" i="1">
              <a:solidFill>
                <a:srgbClr val="D62728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Water vapour plays an important role 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/>
              <a:t>HFOs alone + i-C4H10 is flammable → Effects of the CO2 on the mixtures to be understood/checked</a:t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8" name="Google Shape;378;p31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79" name="Google Shape;379;p31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HFO flammability tests</a:t>
            </a:r>
            <a:endParaRPr/>
          </a:p>
        </p:txBody>
      </p:sp>
      <p:pic>
        <p:nvPicPr>
          <p:cNvPr id="380" name="Google Shape;3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800" y="526699"/>
            <a:ext cx="4291849" cy="16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400" y="2298550"/>
            <a:ext cx="4243474" cy="2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1"/>
          <p:cNvSpPr/>
          <p:nvPr/>
        </p:nvSpPr>
        <p:spPr>
          <a:xfrm>
            <a:off x="4600900" y="3762825"/>
            <a:ext cx="4325100" cy="237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1"/>
          <p:cNvSpPr txBox="1"/>
          <p:nvPr/>
        </p:nvSpPr>
        <p:spPr>
          <a:xfrm>
            <a:off x="4600900" y="4670775"/>
            <a:ext cx="4572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hlinkClick r:id="rId5"/>
              </a:rPr>
              <a:t>https://edms.cern.ch/document/2463340/1</a:t>
            </a:r>
            <a:r>
              <a:rPr lang="it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2"/>
          <p:cNvSpPr txBox="1"/>
          <p:nvPr>
            <p:ph idx="1" type="body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7F7F7F"/>
                </a:solidFill>
              </a:rPr>
              <a:t>Combination</a:t>
            </a:r>
            <a:r>
              <a:rPr lang="it">
                <a:solidFill>
                  <a:srgbClr val="7F7F7F"/>
                </a:solidFill>
              </a:rPr>
              <a:t> (30%, 40%, 50%) </a:t>
            </a:r>
            <a:r>
              <a:rPr b="1" lang="it">
                <a:solidFill>
                  <a:srgbClr val="7F7F7F"/>
                </a:solidFill>
              </a:rPr>
              <a:t>CO2</a:t>
            </a:r>
            <a:r>
              <a:rPr lang="it">
                <a:solidFill>
                  <a:srgbClr val="7F7F7F"/>
                </a:solidFill>
              </a:rPr>
              <a:t> x (0.3%, 0.6%, 0.9%) </a:t>
            </a:r>
            <a:r>
              <a:rPr b="1" lang="it">
                <a:solidFill>
                  <a:srgbClr val="7F7F7F"/>
                </a:solidFill>
              </a:rPr>
              <a:t>SF6</a:t>
            </a:r>
            <a:endParaRPr b="1"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Higher efficiency-streamer separation for 30%/40% CO2 </a:t>
            </a:r>
            <a:r>
              <a:rPr b="1" lang="it">
                <a:solidFill>
                  <a:srgbClr val="7F7F7F"/>
                </a:solidFill>
              </a:rPr>
              <a:t>+ 0.9% SF6</a:t>
            </a:r>
            <a:r>
              <a:rPr lang="it">
                <a:solidFill>
                  <a:srgbClr val="7F7F7F"/>
                </a:solidFill>
              </a:rPr>
              <a:t> or 30% CO2 </a:t>
            </a:r>
            <a:r>
              <a:rPr b="1" lang="it">
                <a:solidFill>
                  <a:srgbClr val="7F7F7F"/>
                </a:solidFill>
              </a:rPr>
              <a:t>+ 0.6% SF6 </a:t>
            </a:r>
            <a:r>
              <a:rPr lang="it">
                <a:solidFill>
                  <a:srgbClr val="7F7F7F"/>
                </a:solidFill>
              </a:rPr>
              <a:t>→ </a:t>
            </a:r>
            <a:r>
              <a:rPr lang="it" u="sng">
                <a:solidFill>
                  <a:srgbClr val="D62728"/>
                </a:solidFill>
              </a:rPr>
              <a:t>selected gas mixtures</a:t>
            </a:r>
            <a:endParaRPr u="sng">
              <a:solidFill>
                <a:srgbClr val="D62728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Lower variation of streamer probability for the same gas mixtures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2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390" name="Google Shape;390;p32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SF6 </a:t>
            </a:r>
            <a:r>
              <a:rPr lang="it"/>
              <a:t>adjustment</a:t>
            </a:r>
            <a:r>
              <a:rPr lang="it"/>
              <a:t> in CO2 + R-134a gas mixture</a:t>
            </a:r>
            <a:endParaRPr/>
          </a:p>
        </p:txBody>
      </p:sp>
      <p:pic>
        <p:nvPicPr>
          <p:cNvPr id="391" name="Google Shape;3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550" y="478150"/>
            <a:ext cx="3812526" cy="215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950" y="2691275"/>
            <a:ext cx="3697398" cy="223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750" y="2532750"/>
            <a:ext cx="4192102" cy="23642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2"/>
          <p:cNvSpPr txBox="1"/>
          <p:nvPr/>
        </p:nvSpPr>
        <p:spPr>
          <a:xfrm>
            <a:off x="7006000" y="870250"/>
            <a:ext cx="1123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 increase</a:t>
            </a:r>
            <a:endParaRPr b="1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5" name="Google Shape;395;p32"/>
          <p:cNvSpPr/>
          <p:nvPr/>
        </p:nvSpPr>
        <p:spPr>
          <a:xfrm>
            <a:off x="6694250" y="1034925"/>
            <a:ext cx="1521075" cy="608150"/>
          </a:xfrm>
          <a:custGeom>
            <a:rect b="b" l="l" r="r" t="t"/>
            <a:pathLst>
              <a:path extrusionOk="0" h="24326" w="60843">
                <a:moveTo>
                  <a:pt x="0" y="0"/>
                </a:moveTo>
                <a:cubicBezTo>
                  <a:pt x="4616" y="1197"/>
                  <a:pt x="18984" y="4032"/>
                  <a:pt x="27696" y="7181"/>
                </a:cubicBezTo>
                <a:cubicBezTo>
                  <a:pt x="36408" y="10330"/>
                  <a:pt x="46746" y="16039"/>
                  <a:pt x="52270" y="18896"/>
                </a:cubicBezTo>
                <a:cubicBezTo>
                  <a:pt x="57795" y="21754"/>
                  <a:pt x="59414" y="23421"/>
                  <a:pt x="60843" y="24326"/>
                </a:cubicBezTo>
              </a:path>
            </a:pathLst>
          </a:custGeom>
          <a:noFill/>
          <a:ln cap="flat" cmpd="sng" w="9525">
            <a:solidFill>
              <a:srgbClr val="1F77B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96" name="Google Shape;396;p32"/>
          <p:cNvSpPr txBox="1"/>
          <p:nvPr/>
        </p:nvSpPr>
        <p:spPr>
          <a:xfrm>
            <a:off x="5347275" y="957150"/>
            <a:ext cx="93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rgbClr val="8C56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</a:t>
            </a:r>
            <a:r>
              <a:rPr b="1" lang="it" sz="1300">
                <a:solidFill>
                  <a:srgbClr val="8C56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increase</a:t>
            </a:r>
            <a:endParaRPr b="1" sz="1300">
              <a:solidFill>
                <a:srgbClr val="8C564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7" name="Google Shape;397;p32"/>
          <p:cNvSpPr/>
          <p:nvPr/>
        </p:nvSpPr>
        <p:spPr>
          <a:xfrm>
            <a:off x="5659325" y="1146275"/>
            <a:ext cx="622250" cy="360250"/>
          </a:xfrm>
          <a:custGeom>
            <a:rect b="b" l="l" r="r" t="t"/>
            <a:pathLst>
              <a:path extrusionOk="0" h="14410" w="24890">
                <a:moveTo>
                  <a:pt x="0" y="14410"/>
                </a:moveTo>
                <a:cubicBezTo>
                  <a:pt x="2086" y="12939"/>
                  <a:pt x="8366" y="7986"/>
                  <a:pt x="12514" y="5584"/>
                </a:cubicBezTo>
                <a:cubicBezTo>
                  <a:pt x="16662" y="3182"/>
                  <a:pt x="22827" y="931"/>
                  <a:pt x="24890" y="0"/>
                </a:cubicBezTo>
              </a:path>
            </a:pathLst>
          </a:custGeom>
          <a:noFill/>
          <a:ln cap="flat" cmpd="sng" w="9525">
            <a:solidFill>
              <a:srgbClr val="8C564B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98" name="Google Shape;398;p32"/>
          <p:cNvSpPr txBox="1"/>
          <p:nvPr/>
        </p:nvSpPr>
        <p:spPr>
          <a:xfrm>
            <a:off x="1471350" y="3762350"/>
            <a:ext cx="934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300">
                <a:solidFill>
                  <a:srgbClr val="8C564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 increase</a:t>
            </a:r>
            <a:endParaRPr b="1" sz="1300">
              <a:solidFill>
                <a:srgbClr val="8C564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99" name="Google Shape;399;p32"/>
          <p:cNvSpPr/>
          <p:nvPr/>
        </p:nvSpPr>
        <p:spPr>
          <a:xfrm>
            <a:off x="1251075" y="3641875"/>
            <a:ext cx="655025" cy="484725"/>
          </a:xfrm>
          <a:custGeom>
            <a:rect b="b" l="l" r="r" t="t"/>
            <a:pathLst>
              <a:path extrusionOk="0" h="19389" w="26201">
                <a:moveTo>
                  <a:pt x="0" y="0"/>
                </a:moveTo>
                <a:cubicBezTo>
                  <a:pt x="1790" y="2227"/>
                  <a:pt x="6375" y="10131"/>
                  <a:pt x="10742" y="13362"/>
                </a:cubicBezTo>
                <a:cubicBezTo>
                  <a:pt x="15109" y="16594"/>
                  <a:pt x="23625" y="18385"/>
                  <a:pt x="26201" y="19389"/>
                </a:cubicBezTo>
              </a:path>
            </a:pathLst>
          </a:custGeom>
          <a:noFill/>
          <a:ln cap="flat" cmpd="sng" w="9525">
            <a:solidFill>
              <a:srgbClr val="8C564B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00" name="Google Shape;400;p32"/>
          <p:cNvSpPr txBox="1"/>
          <p:nvPr/>
        </p:nvSpPr>
        <p:spPr>
          <a:xfrm>
            <a:off x="914400" y="2981900"/>
            <a:ext cx="1082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CO2</a:t>
            </a:r>
            <a:r>
              <a:rPr b="1" lang="it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increase</a:t>
            </a:r>
            <a:endParaRPr b="1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1" name="Google Shape;401;p32"/>
          <p:cNvSpPr/>
          <p:nvPr/>
        </p:nvSpPr>
        <p:spPr>
          <a:xfrm>
            <a:off x="1074225" y="2796900"/>
            <a:ext cx="1827500" cy="772925"/>
          </a:xfrm>
          <a:custGeom>
            <a:rect b="b" l="l" r="r" t="t"/>
            <a:pathLst>
              <a:path extrusionOk="0" h="30917" w="73100">
                <a:moveTo>
                  <a:pt x="0" y="30917"/>
                </a:moveTo>
                <a:cubicBezTo>
                  <a:pt x="12183" y="25764"/>
                  <a:pt x="60917" y="5153"/>
                  <a:pt x="73100" y="0"/>
                </a:cubicBezTo>
              </a:path>
            </a:pathLst>
          </a:custGeom>
          <a:noFill/>
          <a:ln cap="flat" cmpd="sng" w="9525">
            <a:solidFill>
              <a:srgbClr val="1F77B4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02" name="Google Shape;402;p32"/>
          <p:cNvSpPr txBox="1"/>
          <p:nvPr/>
        </p:nvSpPr>
        <p:spPr>
          <a:xfrm>
            <a:off x="6400800" y="2630150"/>
            <a:ext cx="21288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Charge distribution @ w.p.</a:t>
            </a:r>
            <a:endParaRPr b="1" sz="12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3" name="Google Shape;403;p32"/>
          <p:cNvSpPr txBox="1"/>
          <p:nvPr/>
        </p:nvSpPr>
        <p:spPr>
          <a:xfrm>
            <a:off x="5064925" y="441925"/>
            <a:ext cx="3407400" cy="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Efficiency - Streamer separation. Muon beam only</a:t>
            </a:r>
            <a:endParaRPr b="1" sz="12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4" name="Google Shape;404;p32"/>
          <p:cNvSpPr txBox="1"/>
          <p:nvPr/>
        </p:nvSpPr>
        <p:spPr>
          <a:xfrm>
            <a:off x="928250" y="2498638"/>
            <a:ext cx="2786100" cy="1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Streamer variability. Muon beam  only</a:t>
            </a:r>
            <a:endParaRPr b="1" sz="12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5" name="Google Shape;405;p32"/>
          <p:cNvSpPr/>
          <p:nvPr/>
        </p:nvSpPr>
        <p:spPr>
          <a:xfrm>
            <a:off x="1416488" y="4032062"/>
            <a:ext cx="154200" cy="154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1769439" y="4115274"/>
            <a:ext cx="154200" cy="154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2"/>
          <p:cNvSpPr/>
          <p:nvPr/>
        </p:nvSpPr>
        <p:spPr>
          <a:xfrm>
            <a:off x="2809125" y="4274686"/>
            <a:ext cx="154200" cy="154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2"/>
          <p:cNvSpPr/>
          <p:nvPr/>
        </p:nvSpPr>
        <p:spPr>
          <a:xfrm>
            <a:off x="5962775" y="1285587"/>
            <a:ext cx="154200" cy="154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6267575" y="1181338"/>
            <a:ext cx="154200" cy="154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2"/>
          <p:cNvSpPr/>
          <p:nvPr/>
        </p:nvSpPr>
        <p:spPr>
          <a:xfrm>
            <a:off x="7196000" y="1242578"/>
            <a:ext cx="154200" cy="1542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6879025" y="3452600"/>
            <a:ext cx="799500" cy="1542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6879025" y="3812563"/>
            <a:ext cx="799500" cy="1542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6879025" y="4498363"/>
            <a:ext cx="799500" cy="1542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3"/>
          <p:cNvSpPr txBox="1"/>
          <p:nvPr>
            <p:ph idx="1" type="body"/>
          </p:nvPr>
        </p:nvSpPr>
        <p:spPr>
          <a:xfrm>
            <a:off x="158750" y="641000"/>
            <a:ext cx="3791100" cy="15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RPCs@LHC are operated with gas recirculation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RPC validated for 90% max. gas recirculation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it">
                <a:solidFill>
                  <a:srgbClr val="7F7F7F"/>
                </a:solidFill>
              </a:rPr>
              <a:t>Higher recirculation fractions leads to accumulation of impurities</a:t>
            </a:r>
            <a:endParaRPr/>
          </a:p>
        </p:txBody>
      </p:sp>
      <p:sp>
        <p:nvSpPr>
          <p:cNvPr id="419" name="Google Shape;419;p33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420" name="Google Shape;420;p33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Optimization of gas system technologies</a:t>
            </a:r>
            <a:endParaRPr/>
          </a:p>
        </p:txBody>
      </p:sp>
      <p:pic>
        <p:nvPicPr>
          <p:cNvPr id="421" name="Google Shape;4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625" y="2721137"/>
            <a:ext cx="2887575" cy="211977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 txBox="1"/>
          <p:nvPr/>
        </p:nvSpPr>
        <p:spPr>
          <a:xfrm>
            <a:off x="6244327" y="2473500"/>
            <a:ext cx="2320800" cy="24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ALICE MID, Run 2 ISE measurement</a:t>
            </a:r>
            <a:endParaRPr b="1" sz="1100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23" name="Google Shape;4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675" y="2134100"/>
            <a:ext cx="5043250" cy="26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3"/>
          <p:cNvSpPr txBox="1"/>
          <p:nvPr>
            <p:ph idx="1" type="body"/>
          </p:nvPr>
        </p:nvSpPr>
        <p:spPr>
          <a:xfrm>
            <a:off x="4806950" y="641000"/>
            <a:ext cx="3791100" cy="17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Optimization of gas systems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2"/>
                </a:solidFill>
              </a:rPr>
              <a:t>Finer granularity in gas distribution racks ⇒ ATLAS RPC, LS2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2"/>
                </a:solidFill>
              </a:rPr>
              <a:t>Control valves for pressure control ⇒ CMS RPC, LS2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2"/>
                </a:solidFill>
              </a:rPr>
              <a:t>Gas system modifications for 4 component gas mixtures ⇒ ATLAS RPC, Run 3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ct val="78571"/>
              <a:buFont typeface="Arial"/>
              <a:buNone/>
            </a:pPr>
            <a:r>
              <a:rPr lang="it">
                <a:solidFill>
                  <a:schemeClr val="lt2"/>
                </a:solidFill>
              </a:rPr>
              <a:t>Recuperate remaining 10% of recirculated gas ⇒ CMS RPC, Run 3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4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Waveforms of Std vs. HFO vs. HFO + R134a gas mixtures</a:t>
            </a:r>
            <a:endParaRPr/>
          </a:p>
        </p:txBody>
      </p:sp>
      <p:sp>
        <p:nvSpPr>
          <p:cNvPr id="430" name="Google Shape;430;p34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431" name="Google Shape;4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0" y="1710200"/>
            <a:ext cx="9051628" cy="31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4"/>
          <p:cNvSpPr txBox="1"/>
          <p:nvPr/>
        </p:nvSpPr>
        <p:spPr>
          <a:xfrm>
            <a:off x="1877375" y="904325"/>
            <a:ext cx="2991300" cy="6156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HFO only → higher charge content: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bigger and longer signals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33" name="Google Shape;433;p34"/>
          <p:cNvCxnSpPr>
            <a:stCxn id="432" idx="2"/>
          </p:cNvCxnSpPr>
          <p:nvPr/>
        </p:nvCxnSpPr>
        <p:spPr>
          <a:xfrm>
            <a:off x="3373025" y="1519925"/>
            <a:ext cx="343200" cy="1476300"/>
          </a:xfrm>
          <a:prstGeom prst="straightConnector1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4" name="Google Shape;434;p34"/>
          <p:cNvSpPr txBox="1"/>
          <p:nvPr/>
        </p:nvSpPr>
        <p:spPr>
          <a:xfrm>
            <a:off x="5964575" y="904325"/>
            <a:ext cx="2663400" cy="8313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Sans Pro"/>
                <a:ea typeface="Source Sans Pro"/>
                <a:cs typeface="Source Sans Pro"/>
                <a:sym typeface="Source Sans Pro"/>
              </a:rPr>
              <a:t>HFO + R-134a only: lower charge content and faster signals decay times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435" name="Google Shape;435;p34"/>
          <p:cNvCxnSpPr>
            <a:stCxn id="434" idx="2"/>
          </p:cNvCxnSpPr>
          <p:nvPr/>
        </p:nvCxnSpPr>
        <p:spPr>
          <a:xfrm flipH="1">
            <a:off x="7040075" y="1735625"/>
            <a:ext cx="256200" cy="2141400"/>
          </a:xfrm>
          <a:prstGeom prst="straightConnector1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5"/>
          <p:cNvSpPr txBox="1"/>
          <p:nvPr>
            <p:ph idx="1" type="body"/>
          </p:nvPr>
        </p:nvSpPr>
        <p:spPr>
          <a:xfrm>
            <a:off x="158750" y="641000"/>
            <a:ext cx="43785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</a:rPr>
              <a:t>Reduction of R-134a in the standard gas mixture by addition of a 4th, non-fluorinated gas 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CB6D04"/>
                </a:solidFill>
              </a:rPr>
              <a:t>O2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good performance but highly reactive → lower </a:t>
            </a:r>
            <a:r>
              <a:rPr b="1" lang="it">
                <a:solidFill>
                  <a:srgbClr val="7F7F7F"/>
                </a:solidFill>
              </a:rPr>
              <a:t>flammability limit</a:t>
            </a:r>
            <a:r>
              <a:rPr lang="it">
                <a:solidFill>
                  <a:srgbClr val="7F7F7F"/>
                </a:solidFill>
              </a:rPr>
              <a:t>, higher currents due to oxidation reactions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CA02C"/>
                </a:solidFill>
              </a:rPr>
              <a:t>Ne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good performance but </a:t>
            </a:r>
            <a:r>
              <a:rPr b="1" lang="it">
                <a:solidFill>
                  <a:srgbClr val="7F7F7F"/>
                </a:solidFill>
              </a:rPr>
              <a:t>no availability</a:t>
            </a:r>
            <a:r>
              <a:rPr lang="it">
                <a:solidFill>
                  <a:srgbClr val="7F7F7F"/>
                </a:solidFill>
              </a:rPr>
              <a:t> on the market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</a:rPr>
              <a:t>CO2</a:t>
            </a:r>
            <a:r>
              <a:rPr lang="it"/>
              <a:t>:</a:t>
            </a:r>
            <a:r>
              <a:rPr lang="it">
                <a:solidFill>
                  <a:srgbClr val="7F7F7F"/>
                </a:solidFill>
              </a:rPr>
              <a:t> good performance → </a:t>
            </a:r>
            <a:r>
              <a:rPr b="1" lang="it">
                <a:solidFill>
                  <a:srgbClr val="7F7F7F"/>
                </a:solidFill>
              </a:rPr>
              <a:t>selected as main candidate </a:t>
            </a:r>
            <a:r>
              <a:rPr lang="it">
                <a:solidFill>
                  <a:srgbClr val="7F7F7F"/>
                </a:solidFill>
              </a:rPr>
              <a:t>for GIF++ tests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467BD"/>
                </a:solidFill>
              </a:rPr>
              <a:t>N2</a:t>
            </a:r>
            <a:r>
              <a:rPr lang="it"/>
              <a:t>: </a:t>
            </a:r>
            <a:r>
              <a:rPr b="1" lang="it">
                <a:solidFill>
                  <a:srgbClr val="7F7F7F"/>
                </a:solidFill>
              </a:rPr>
              <a:t>high streamer</a:t>
            </a:r>
            <a:r>
              <a:rPr lang="it">
                <a:solidFill>
                  <a:srgbClr val="7F7F7F"/>
                </a:solidFill>
              </a:rPr>
              <a:t> contamination at low concentrations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8C564B"/>
                </a:solidFill>
              </a:rPr>
              <a:t>He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good performance but </a:t>
            </a:r>
            <a:r>
              <a:rPr b="1" lang="it">
                <a:solidFill>
                  <a:srgbClr val="7F7F7F"/>
                </a:solidFill>
              </a:rPr>
              <a:t>problematic for PMTs in LHC</a:t>
            </a:r>
            <a:r>
              <a:rPr lang="it">
                <a:solidFill>
                  <a:srgbClr val="7F7F7F"/>
                </a:solidFill>
              </a:rPr>
              <a:t> caverns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E377C2"/>
                </a:solidFill>
              </a:rPr>
              <a:t>N2O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discrete performance but </a:t>
            </a:r>
            <a:r>
              <a:rPr b="1" lang="it">
                <a:solidFill>
                  <a:srgbClr val="7F7F7F"/>
                </a:solidFill>
              </a:rPr>
              <a:t>increased working point</a:t>
            </a:r>
            <a:r>
              <a:rPr lang="it">
                <a:solidFill>
                  <a:srgbClr val="7F7F7F"/>
                </a:solidFill>
              </a:rPr>
              <a:t> of ~ 300 V</a:t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666666"/>
                </a:solidFill>
              </a:rPr>
              <a:t>Ar</a:t>
            </a:r>
            <a:r>
              <a:rPr lang="it"/>
              <a:t>: </a:t>
            </a:r>
            <a:r>
              <a:rPr lang="it">
                <a:solidFill>
                  <a:srgbClr val="7F7F7F"/>
                </a:solidFill>
              </a:rPr>
              <a:t>slightly </a:t>
            </a:r>
            <a:r>
              <a:rPr b="1" lang="it">
                <a:solidFill>
                  <a:srgbClr val="7F7F7F"/>
                </a:solidFill>
              </a:rPr>
              <a:t>high streamer probability</a:t>
            </a:r>
            <a:endParaRPr b="1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5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442" name="Google Shape;442;p35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Reduction of R-134a: addition of non-fluorinated gas</a:t>
            </a:r>
            <a:endParaRPr/>
          </a:p>
        </p:txBody>
      </p:sp>
      <p:pic>
        <p:nvPicPr>
          <p:cNvPr id="443" name="Google Shape;443;p35"/>
          <p:cNvPicPr preferRelativeResize="0"/>
          <p:nvPr/>
        </p:nvPicPr>
        <p:blipFill rotWithShape="1">
          <a:blip r:embed="rId3">
            <a:alphaModFix/>
          </a:blip>
          <a:srcRect b="23512" l="0" r="19659" t="0"/>
          <a:stretch/>
        </p:blipFill>
        <p:spPr>
          <a:xfrm>
            <a:off x="4623150" y="436725"/>
            <a:ext cx="4285051" cy="29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5"/>
          <p:cNvPicPr preferRelativeResize="0"/>
          <p:nvPr/>
        </p:nvPicPr>
        <p:blipFill rotWithShape="1">
          <a:blip r:embed="rId4">
            <a:alphaModFix/>
          </a:blip>
          <a:srcRect b="2521" l="1688" r="16357" t="75320"/>
          <a:stretch/>
        </p:blipFill>
        <p:spPr>
          <a:xfrm>
            <a:off x="4136200" y="3379925"/>
            <a:ext cx="5007801" cy="128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5"/>
          <p:cNvSpPr/>
          <p:nvPr/>
        </p:nvSpPr>
        <p:spPr>
          <a:xfrm>
            <a:off x="183175" y="2322625"/>
            <a:ext cx="4227600" cy="4764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6" name="Google Shape;446;p35"/>
          <p:cNvSpPr/>
          <p:nvPr/>
        </p:nvSpPr>
        <p:spPr>
          <a:xfrm>
            <a:off x="4194200" y="4394675"/>
            <a:ext cx="2378100" cy="3429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44" y="2423550"/>
            <a:ext cx="3469956" cy="21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/>
          <p:nvPr>
            <p:ph idx="1" type="body"/>
          </p:nvPr>
        </p:nvSpPr>
        <p:spPr>
          <a:xfrm>
            <a:off x="5125325" y="601650"/>
            <a:ext cx="4107000" cy="15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RPCs at LHC in Run 3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ATLAS RPC using 30% CO2 gas mixture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CMS RPC using part of recovered R-134a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Total GHG consumptions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65-95% R-134a (</a:t>
            </a:r>
            <a:r>
              <a:rPr lang="it" sz="1200">
                <a:solidFill>
                  <a:schemeClr val="lt2"/>
                </a:solidFill>
              </a:rPr>
              <a:t>~2000 kg/month)</a:t>
            </a:r>
            <a:r>
              <a:rPr lang="it" sz="1200">
                <a:solidFill>
                  <a:srgbClr val="7F7F7F"/>
                </a:solidFill>
              </a:rPr>
              <a:t>, 0.3-1% SF6 (~50 kg/month)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RPCs at LHC: GHG consumptions</a:t>
            </a:r>
            <a:endParaRPr/>
          </a:p>
        </p:txBody>
      </p:sp>
      <p:grpSp>
        <p:nvGrpSpPr>
          <p:cNvPr id="62" name="Google Shape;62;p9"/>
          <p:cNvGrpSpPr/>
          <p:nvPr/>
        </p:nvGrpSpPr>
        <p:grpSpPr>
          <a:xfrm>
            <a:off x="5074229" y="2498505"/>
            <a:ext cx="3592087" cy="2241967"/>
            <a:chOff x="4782604" y="1596025"/>
            <a:chExt cx="4361446" cy="2763426"/>
          </a:xfrm>
        </p:grpSpPr>
        <p:pic>
          <p:nvPicPr>
            <p:cNvPr id="63" name="Google Shape;63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82604" y="1596025"/>
              <a:ext cx="4289972" cy="2763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p9"/>
            <p:cNvSpPr txBox="1"/>
            <p:nvPr/>
          </p:nvSpPr>
          <p:spPr>
            <a:xfrm>
              <a:off x="5271799" y="1713850"/>
              <a:ext cx="1357500" cy="55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5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Increase due to</a:t>
              </a:r>
              <a:endParaRPr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500"/>
                </a:spcBef>
                <a:spcAft>
                  <a:spcPts val="500"/>
                </a:spcAft>
                <a:buNone/>
              </a:pPr>
              <a:r>
                <a:rPr lang="it" sz="105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HFC/EU phase down</a:t>
              </a:r>
              <a:endParaRPr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65" name="Google Shape;65;p9"/>
            <p:cNvSpPr txBox="1"/>
            <p:nvPr/>
          </p:nvSpPr>
          <p:spPr>
            <a:xfrm>
              <a:off x="7656650" y="1596025"/>
              <a:ext cx="1487400" cy="70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it" sz="105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Industrial conversion to new low-GWP gases</a:t>
              </a:r>
              <a:endParaRPr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66" name="Google Shape;66;p9"/>
            <p:cNvCxnSpPr/>
            <p:nvPr/>
          </p:nvCxnSpPr>
          <p:spPr>
            <a:xfrm rot="10800000">
              <a:off x="8172575" y="3336125"/>
              <a:ext cx="478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67" name="Google Shape;67;p9"/>
            <p:cNvSpPr txBox="1"/>
            <p:nvPr/>
          </p:nvSpPr>
          <p:spPr>
            <a:xfrm>
              <a:off x="7065175" y="3271475"/>
              <a:ext cx="1071600" cy="159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rPr lang="it" sz="1050">
                  <a:solidFill>
                    <a:schemeClr val="dk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R-134a   +250%</a:t>
              </a:r>
              <a:endParaRPr sz="105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68" name="Google Shape;68;p9"/>
            <p:cNvCxnSpPr>
              <a:stCxn id="64" idx="2"/>
            </p:cNvCxnSpPr>
            <p:nvPr/>
          </p:nvCxnSpPr>
          <p:spPr>
            <a:xfrm flipH="1" rot="-5400000">
              <a:off x="5843299" y="2378200"/>
              <a:ext cx="700500" cy="486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69" name="Google Shape;69;p9"/>
            <p:cNvCxnSpPr>
              <a:stCxn id="65" idx="2"/>
            </p:cNvCxnSpPr>
            <p:nvPr/>
          </p:nvCxnSpPr>
          <p:spPr>
            <a:xfrm rot="5400000">
              <a:off x="7884500" y="2311075"/>
              <a:ext cx="525300" cy="506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70" name="Google Shape;70;p9"/>
          <p:cNvSpPr txBox="1"/>
          <p:nvPr>
            <p:ph idx="1" type="body"/>
          </p:nvPr>
        </p:nvSpPr>
        <p:spPr>
          <a:xfrm>
            <a:off x="118075" y="601653"/>
            <a:ext cx="4332900" cy="15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7F7F7F"/>
                </a:solidFill>
              </a:rPr>
              <a:t>RPCs at LHC are operated with 65-95% of </a:t>
            </a:r>
            <a:r>
              <a:rPr i="1" lang="it" u="sng">
                <a:solidFill>
                  <a:srgbClr val="7F7F7F"/>
                </a:solidFill>
              </a:rPr>
              <a:t>R-134a</a:t>
            </a:r>
            <a:endParaRPr i="1" u="sng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R-134 consumption during LHC Runs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Run 2: ~ </a:t>
            </a:r>
            <a:r>
              <a:rPr b="1" lang="it" sz="1200">
                <a:solidFill>
                  <a:srgbClr val="7F7F7F"/>
                </a:solidFill>
              </a:rPr>
              <a:t>100 000 tCO2e</a:t>
            </a:r>
            <a:r>
              <a:rPr lang="it" sz="1200">
                <a:solidFill>
                  <a:srgbClr val="7F7F7F"/>
                </a:solidFill>
              </a:rPr>
              <a:t>/year  emitted from </a:t>
            </a:r>
            <a:r>
              <a:rPr b="1" lang="it" sz="1200">
                <a:solidFill>
                  <a:srgbClr val="7F7F7F"/>
                </a:solidFill>
              </a:rPr>
              <a:t>R-134a</a:t>
            </a:r>
            <a:r>
              <a:rPr lang="it" sz="1200">
                <a:solidFill>
                  <a:srgbClr val="7F7F7F"/>
                </a:solidFill>
              </a:rPr>
              <a:t> consumption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Mostly due to leaks at detector level ⇒ reparation </a:t>
            </a:r>
            <a:r>
              <a:rPr lang="it" sz="1200">
                <a:solidFill>
                  <a:srgbClr val="7F7F7F"/>
                </a:solidFill>
              </a:rPr>
              <a:t>campaign</a:t>
            </a:r>
            <a:r>
              <a:rPr lang="it" sz="1200">
                <a:solidFill>
                  <a:srgbClr val="7F7F7F"/>
                </a:solidFill>
              </a:rPr>
              <a:t> in LS2</a:t>
            </a:r>
            <a:endParaRPr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Environmental + Economical factors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b="1" lang="it" sz="1200">
                <a:solidFill>
                  <a:srgbClr val="7F7F7F"/>
                </a:solidFill>
              </a:rPr>
              <a:t>R-134a</a:t>
            </a:r>
            <a:r>
              <a:rPr lang="it" sz="1200">
                <a:solidFill>
                  <a:srgbClr val="7F7F7F"/>
                </a:solidFill>
              </a:rPr>
              <a:t> </a:t>
            </a:r>
            <a:r>
              <a:rPr b="1" lang="it" sz="1200">
                <a:solidFill>
                  <a:srgbClr val="7F7F7F"/>
                </a:solidFill>
              </a:rPr>
              <a:t>price</a:t>
            </a:r>
            <a:r>
              <a:rPr lang="it" sz="1200">
                <a:solidFill>
                  <a:srgbClr val="7F7F7F"/>
                </a:solidFill>
              </a:rPr>
              <a:t> increased of about </a:t>
            </a:r>
            <a:r>
              <a:rPr b="1" lang="it" sz="1200">
                <a:solidFill>
                  <a:srgbClr val="7F7F7F"/>
                </a:solidFill>
              </a:rPr>
              <a:t>2.5 times</a:t>
            </a:r>
            <a:r>
              <a:rPr lang="it" sz="1200">
                <a:solidFill>
                  <a:srgbClr val="7F7F7F"/>
                </a:solidFill>
              </a:rPr>
              <a:t> w.r.t to 2015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/>
        </p:nvSpPr>
        <p:spPr>
          <a:xfrm>
            <a:off x="6220739" y="2768840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Source Sans Pro"/>
                <a:ea typeface="Source Sans Pro"/>
                <a:cs typeface="Source Sans Pro"/>
                <a:sym typeface="Source Sans Pro"/>
              </a:rPr>
              <a:t>SF6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6" name="Google Shape;76;p10"/>
          <p:cNvSpPr txBox="1"/>
          <p:nvPr>
            <p:ph idx="1" type="body"/>
          </p:nvPr>
        </p:nvSpPr>
        <p:spPr>
          <a:xfrm>
            <a:off x="158750" y="641000"/>
            <a:ext cx="4325100" cy="40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SF6 use in RPCs</a:t>
            </a:r>
            <a:endParaRPr b="1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Electron quencher, streamer suppression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7F7F7F"/>
                </a:solidFill>
              </a:rPr>
              <a:t>0.3%</a:t>
            </a:r>
            <a:r>
              <a:rPr lang="it" sz="1200">
                <a:solidFill>
                  <a:srgbClr val="7F7F7F"/>
                </a:solidFill>
              </a:rPr>
              <a:t> in HPL RPCs (ALICE MID, ATLAS RPC, CMS RPC)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7F7F7F"/>
                </a:solidFill>
              </a:rPr>
              <a:t>7%</a:t>
            </a:r>
            <a:r>
              <a:rPr lang="it" sz="1200">
                <a:solidFill>
                  <a:srgbClr val="7F7F7F"/>
                </a:solidFill>
              </a:rPr>
              <a:t> in Glass RPCs (ALICE TOF)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Fluorinated gas with the known highest GWP ~ </a:t>
            </a:r>
            <a:r>
              <a:rPr b="1" lang="it" sz="1200">
                <a:solidFill>
                  <a:srgbClr val="7F7F7F"/>
                </a:solidFill>
              </a:rPr>
              <a:t>22800</a:t>
            </a:r>
            <a:endParaRPr b="1"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Remarkable properties</a:t>
            </a:r>
            <a:endParaRPr b="1"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High </a:t>
            </a:r>
            <a:r>
              <a:rPr b="1" lang="it" sz="1200">
                <a:solidFill>
                  <a:srgbClr val="7F7F7F"/>
                </a:solidFill>
              </a:rPr>
              <a:t>dielectric strength</a:t>
            </a:r>
            <a:r>
              <a:rPr lang="it" sz="1200">
                <a:solidFill>
                  <a:srgbClr val="7F7F7F"/>
                </a:solidFill>
              </a:rPr>
              <a:t> ~ 2.5 x Air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High </a:t>
            </a:r>
            <a:r>
              <a:rPr b="1" lang="it" sz="1200">
                <a:solidFill>
                  <a:srgbClr val="7F7F7F"/>
                </a:solidFill>
              </a:rPr>
              <a:t>electron attachment </a:t>
            </a:r>
            <a:r>
              <a:rPr lang="it" sz="1200">
                <a:solidFill>
                  <a:srgbClr val="7F7F7F"/>
                </a:solidFill>
              </a:rPr>
              <a:t>→ captures free electron to create slow heavy ions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Chemical </a:t>
            </a:r>
            <a:r>
              <a:rPr b="1" lang="it" sz="1200">
                <a:solidFill>
                  <a:srgbClr val="7F7F7F"/>
                </a:solidFill>
              </a:rPr>
              <a:t>inertness</a:t>
            </a:r>
            <a:r>
              <a:rPr lang="it" sz="1200">
                <a:solidFill>
                  <a:srgbClr val="7F7F7F"/>
                </a:solidFill>
              </a:rPr>
              <a:t> → stable molecule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7F7F7F"/>
                </a:solidFill>
              </a:rPr>
              <a:t>Long lived</a:t>
            </a:r>
            <a:r>
              <a:rPr lang="it" sz="1200">
                <a:solidFill>
                  <a:srgbClr val="7F7F7F"/>
                </a:solidFill>
              </a:rPr>
              <a:t> in atmosphere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Non-flammable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Non-toxic</a:t>
            </a:r>
            <a:endParaRPr sz="1200">
              <a:solidFill>
                <a:srgbClr val="7F7F7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1200">
                <a:solidFill>
                  <a:srgbClr val="7F7F7F"/>
                </a:solidFill>
              </a:rPr>
              <a:t>High vapour pressure at NTP → gas at room temperature and pressure</a:t>
            </a:r>
            <a:endParaRPr sz="1200">
              <a:solidFill>
                <a:srgbClr val="7F7F7F"/>
              </a:solidFill>
            </a:endParaRPr>
          </a:p>
        </p:txBody>
      </p:sp>
      <p:sp>
        <p:nvSpPr>
          <p:cNvPr id="77" name="Google Shape;77;p10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RPCs at LHC: SF6 and alternatives</a:t>
            </a:r>
            <a:endParaRPr/>
          </a:p>
        </p:txBody>
      </p:sp>
      <p:sp>
        <p:nvSpPr>
          <p:cNvPr id="78" name="Google Shape;78;p10"/>
          <p:cNvSpPr txBox="1"/>
          <p:nvPr/>
        </p:nvSpPr>
        <p:spPr>
          <a:xfrm>
            <a:off x="6220739" y="2883202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CC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GWP 22800</a:t>
            </a:r>
            <a:endParaRPr b="1" sz="1000">
              <a:solidFill>
                <a:srgbClr val="CC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Google Shape;79;p10"/>
          <p:cNvSpPr txBox="1"/>
          <p:nvPr/>
        </p:nvSpPr>
        <p:spPr>
          <a:xfrm>
            <a:off x="4788914" y="4406980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Source Sans Pro"/>
                <a:ea typeface="Source Sans Pro"/>
                <a:cs typeface="Source Sans Pro"/>
                <a:sym typeface="Source Sans Pro"/>
              </a:rPr>
              <a:t>Amolea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0" name="Google Shape;8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708" y="3397296"/>
            <a:ext cx="1913209" cy="10713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0"/>
          <p:cNvSpPr txBox="1"/>
          <p:nvPr/>
        </p:nvSpPr>
        <p:spPr>
          <a:xfrm>
            <a:off x="5550914" y="4406980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Source Sans Pro"/>
                <a:ea typeface="Source Sans Pro"/>
                <a:cs typeface="Source Sans Pro"/>
                <a:sym typeface="Source Sans Pro"/>
              </a:rPr>
              <a:t>Novec 5110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2" name="Google Shape;82;p10"/>
          <p:cNvSpPr txBox="1"/>
          <p:nvPr/>
        </p:nvSpPr>
        <p:spPr>
          <a:xfrm>
            <a:off x="6453302" y="4396518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Source Sans Pro"/>
                <a:ea typeface="Source Sans Pro"/>
                <a:cs typeface="Source Sans Pro"/>
                <a:sym typeface="Source Sans Pro"/>
              </a:rPr>
              <a:t>Novec 4710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3" name="Google Shape;83;p10"/>
          <p:cNvSpPr txBox="1"/>
          <p:nvPr/>
        </p:nvSpPr>
        <p:spPr>
          <a:xfrm>
            <a:off x="7356941" y="4385175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Source Sans Pro"/>
                <a:ea typeface="Source Sans Pro"/>
                <a:cs typeface="Source Sans Pro"/>
                <a:sym typeface="Source Sans Pro"/>
              </a:rPr>
              <a:t>C4F8O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4" name="Google Shape;84;p10"/>
          <p:cNvSpPr txBox="1"/>
          <p:nvPr/>
        </p:nvSpPr>
        <p:spPr>
          <a:xfrm>
            <a:off x="8208311" y="4374713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Source Sans Pro"/>
                <a:ea typeface="Source Sans Pro"/>
                <a:cs typeface="Source Sans Pro"/>
                <a:sym typeface="Source Sans Pro"/>
              </a:rPr>
              <a:t>CF3I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5" name="Google Shape;8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8642" y="3679295"/>
            <a:ext cx="1293430" cy="67300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5550914" y="4528669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GWP &lt; 1</a:t>
            </a:r>
            <a:endParaRPr b="1" sz="1000">
              <a:solidFill>
                <a:srgbClr val="6AA84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7" name="Google Shape;87;p10"/>
          <p:cNvSpPr txBox="1"/>
          <p:nvPr/>
        </p:nvSpPr>
        <p:spPr>
          <a:xfrm>
            <a:off x="6469254" y="4528669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F6B26B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GWP  2100</a:t>
            </a:r>
            <a:endParaRPr b="1" sz="1000">
              <a:solidFill>
                <a:srgbClr val="F6B26B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" name="Google Shape;88;p10"/>
          <p:cNvSpPr txBox="1"/>
          <p:nvPr/>
        </p:nvSpPr>
        <p:spPr>
          <a:xfrm>
            <a:off x="7228072" y="4524807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E0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GWP  8700</a:t>
            </a:r>
            <a:endParaRPr b="1" sz="1000">
              <a:solidFill>
                <a:srgbClr val="E06666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8130460" y="4533963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GWP  &lt; 1</a:t>
            </a:r>
            <a:endParaRPr b="1" sz="1000">
              <a:solidFill>
                <a:srgbClr val="6AA84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0" name="Google Shape;90;p10"/>
          <p:cNvSpPr txBox="1"/>
          <p:nvPr/>
        </p:nvSpPr>
        <p:spPr>
          <a:xfrm>
            <a:off x="4426850" y="3117298"/>
            <a:ext cx="441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200" u="sng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 alternatives research still ongoing in electrical industry</a:t>
            </a:r>
            <a:endParaRPr i="1" sz="1200" u="sng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1" name="Google Shape;91;p10"/>
          <p:cNvPicPr preferRelativeResize="0"/>
          <p:nvPr/>
        </p:nvPicPr>
        <p:blipFill rotWithShape="1">
          <a:blip r:embed="rId5">
            <a:alphaModFix/>
          </a:blip>
          <a:srcRect b="50082" l="25117" r="48984" t="0"/>
          <a:stretch/>
        </p:blipFill>
        <p:spPr>
          <a:xfrm>
            <a:off x="4818559" y="3787180"/>
            <a:ext cx="698300" cy="6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0"/>
          <p:cNvSpPr txBox="1"/>
          <p:nvPr/>
        </p:nvSpPr>
        <p:spPr>
          <a:xfrm>
            <a:off x="4788914" y="4528669"/>
            <a:ext cx="93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6AA84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GWP &lt; 1</a:t>
            </a:r>
            <a:endParaRPr b="1" sz="1000">
              <a:solidFill>
                <a:srgbClr val="6AA84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3" name="Google Shape;93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1448" y="2065331"/>
            <a:ext cx="659774" cy="70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"/>
          <p:cNvSpPr txBox="1"/>
          <p:nvPr/>
        </p:nvSpPr>
        <p:spPr>
          <a:xfrm>
            <a:off x="4818550" y="610008"/>
            <a:ext cx="3873300" cy="14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Energy industry engineered/tested some alternatives</a:t>
            </a:r>
            <a:endParaRPr sz="120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Source Sans Pro"/>
              <a:buChar char="-"/>
            </a:pPr>
            <a:r>
              <a:rPr lang="it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3M Novec</a:t>
            </a:r>
            <a:r>
              <a:rPr baseline="30000" lang="it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TM</a:t>
            </a:r>
            <a:r>
              <a:rPr lang="it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gases: Novec 5110 and 4710 </a:t>
            </a:r>
            <a:endParaRPr sz="120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Source Sans Pro"/>
              <a:buChar char="-"/>
            </a:pPr>
            <a:r>
              <a:rPr lang="it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HFOs and chlorinated HFOs: R-1233zd, R-1244ud</a:t>
            </a:r>
            <a:endParaRPr sz="120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Source Sans Pro"/>
              <a:buChar char="-"/>
            </a:pPr>
            <a:r>
              <a:rPr lang="it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x-methane molecules: CF3I, CCl4</a:t>
            </a:r>
            <a:endParaRPr sz="1200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Source Sans Pro"/>
              <a:buChar char="-"/>
            </a:pPr>
            <a:r>
              <a:rPr lang="it" sz="1200">
                <a:solidFill>
                  <a:srgbClr val="7F7F7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Other PFCs: C4F8O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/>
          <p:nvPr/>
        </p:nvSpPr>
        <p:spPr>
          <a:xfrm>
            <a:off x="815700" y="1893626"/>
            <a:ext cx="7196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000" u="sng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Goal:</a:t>
            </a:r>
            <a:endParaRPr b="1" i="1" sz="2000" u="sng">
              <a:solidFill>
                <a:srgbClr val="0645A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Reduce</a:t>
            </a:r>
            <a:r>
              <a:rPr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GHG </a:t>
            </a:r>
            <a:r>
              <a:rPr b="1"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emissions</a:t>
            </a:r>
            <a:r>
              <a:rPr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from RPC @ LHC </a:t>
            </a:r>
            <a:r>
              <a:rPr b="1"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without</a:t>
            </a:r>
            <a:r>
              <a:rPr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changing</a:t>
            </a:r>
            <a:r>
              <a:rPr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the existing </a:t>
            </a:r>
            <a:r>
              <a:rPr b="1"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infrastructure</a:t>
            </a:r>
            <a:r>
              <a:rPr i="1" lang="it" sz="2000">
                <a:solidFill>
                  <a:srgbClr val="0645A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(HV, FEBs, Gas Systems, etc.)</a:t>
            </a:r>
            <a:endParaRPr sz="1800"/>
          </a:p>
        </p:txBody>
      </p:sp>
      <p:grpSp>
        <p:nvGrpSpPr>
          <p:cNvPr id="100" name="Google Shape;100;p11"/>
          <p:cNvGrpSpPr/>
          <p:nvPr/>
        </p:nvGrpSpPr>
        <p:grpSpPr>
          <a:xfrm>
            <a:off x="764810" y="479275"/>
            <a:ext cx="2880828" cy="890100"/>
            <a:chOff x="764750" y="479275"/>
            <a:chExt cx="3353700" cy="890100"/>
          </a:xfrm>
        </p:grpSpPr>
        <p:sp>
          <p:nvSpPr>
            <p:cNvPr id="101" name="Google Shape;101;p11"/>
            <p:cNvSpPr/>
            <p:nvPr/>
          </p:nvSpPr>
          <p:spPr>
            <a:xfrm>
              <a:off x="764750" y="694675"/>
              <a:ext cx="3353700" cy="6747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FF7F0E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7F0E"/>
                </a:solidFill>
              </a:endParaRPr>
            </a:p>
          </p:txBody>
        </p:sp>
        <p:sp>
          <p:nvSpPr>
            <p:cNvPr id="102" name="Google Shape;102;p11"/>
            <p:cNvSpPr txBox="1"/>
            <p:nvPr/>
          </p:nvSpPr>
          <p:spPr>
            <a:xfrm>
              <a:off x="764750" y="479275"/>
              <a:ext cx="3353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rgbClr val="FF7F0E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Alternatives to/reduction of R-134a</a:t>
              </a:r>
              <a:endParaRPr b="1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103" name="Google Shape;103;p11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04" name="Google Shape;104;p11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Goal of RPCs studies on alternative gases</a:t>
            </a: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4362475" y="670525"/>
            <a:ext cx="1991100" cy="674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B539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106" name="Google Shape;106;p11"/>
          <p:cNvSpPr/>
          <p:nvPr/>
        </p:nvSpPr>
        <p:spPr>
          <a:xfrm>
            <a:off x="6638350" y="670525"/>
            <a:ext cx="1745400" cy="1563000"/>
          </a:xfrm>
          <a:prstGeom prst="roundRect">
            <a:avLst>
              <a:gd fmla="val 7962" name="adj"/>
            </a:avLst>
          </a:prstGeom>
          <a:noFill/>
          <a:ln cap="flat" cmpd="sng" w="9525">
            <a:solidFill>
              <a:srgbClr val="2CA02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4462100" y="3898750"/>
            <a:ext cx="4575300" cy="794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1"/>
          <p:cNvSpPr/>
          <p:nvPr/>
        </p:nvSpPr>
        <p:spPr>
          <a:xfrm>
            <a:off x="7339425" y="4052650"/>
            <a:ext cx="15099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HF and other acids production</a:t>
            </a:r>
            <a:endParaRPr b="1" i="1" sz="1000">
              <a:solidFill>
                <a:srgbClr val="434343"/>
              </a:solidFill>
            </a:endParaRPr>
          </a:p>
        </p:txBody>
      </p:sp>
      <p:sp>
        <p:nvSpPr>
          <p:cNvPr id="109" name="Google Shape;109;p11"/>
          <p:cNvSpPr/>
          <p:nvPr/>
        </p:nvSpPr>
        <p:spPr>
          <a:xfrm>
            <a:off x="5831350" y="3991950"/>
            <a:ext cx="11190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Water solubility</a:t>
            </a:r>
            <a:endParaRPr b="1" i="1" sz="1000">
              <a:solidFill>
                <a:srgbClr val="434343"/>
              </a:solidFill>
            </a:endParaRPr>
          </a:p>
        </p:txBody>
      </p:sp>
      <p:sp>
        <p:nvSpPr>
          <p:cNvPr id="110" name="Google Shape;110;p11"/>
          <p:cNvSpPr/>
          <p:nvPr/>
        </p:nvSpPr>
        <p:spPr>
          <a:xfrm>
            <a:off x="6713825" y="764800"/>
            <a:ext cx="15525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RPC ECOGAS@GIF++ (AIDAInnova)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111" name="Google Shape;111;p11"/>
          <p:cNvSpPr/>
          <p:nvPr/>
        </p:nvSpPr>
        <p:spPr>
          <a:xfrm>
            <a:off x="6756575" y="1525500"/>
            <a:ext cx="14670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CO2 addition to the standard gas mixture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112" name="Google Shape;112;p11"/>
          <p:cNvSpPr/>
          <p:nvPr/>
        </p:nvSpPr>
        <p:spPr>
          <a:xfrm>
            <a:off x="4716929" y="718825"/>
            <a:ext cx="1267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Novec</a:t>
            </a:r>
            <a:r>
              <a:rPr b="1" baseline="30000" i="1" lang="it" sz="1000">
                <a:solidFill>
                  <a:srgbClr val="434343"/>
                </a:solidFill>
              </a:rPr>
              <a:t>TM</a:t>
            </a:r>
            <a:r>
              <a:rPr b="1" i="1" lang="it" sz="1000">
                <a:solidFill>
                  <a:srgbClr val="434343"/>
                </a:solidFill>
              </a:rPr>
              <a:t> 4710, 5110, C4F8O, CF3I, R-1224yd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113" name="Google Shape;113;p11"/>
          <p:cNvSpPr/>
          <p:nvPr/>
        </p:nvSpPr>
        <p:spPr>
          <a:xfrm>
            <a:off x="848800" y="718825"/>
            <a:ext cx="11841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HFO/R-1234ze as</a:t>
            </a:r>
            <a:endParaRPr b="1" i="1" sz="10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main alternative</a:t>
            </a:r>
            <a:endParaRPr b="1" i="1" sz="1000">
              <a:solidFill>
                <a:srgbClr val="434343"/>
              </a:solidFill>
            </a:endParaRPr>
          </a:p>
        </p:txBody>
      </p:sp>
      <p:sp>
        <p:nvSpPr>
          <p:cNvPr id="114" name="Google Shape;114;p11"/>
          <p:cNvSpPr/>
          <p:nvPr/>
        </p:nvSpPr>
        <p:spPr>
          <a:xfrm>
            <a:off x="2205150" y="797875"/>
            <a:ext cx="13782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Non fluorinated gases</a:t>
            </a:r>
            <a:endParaRPr b="1" i="1" sz="1000">
              <a:solidFill>
                <a:srgbClr val="434343"/>
              </a:solidFill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4362475" y="479275"/>
            <a:ext cx="1991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0B539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Alternatives to SF6</a:t>
            </a:r>
            <a:endParaRPr b="1">
              <a:solidFill>
                <a:srgbClr val="0B539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1"/>
          <p:cNvSpPr txBox="1"/>
          <p:nvPr/>
        </p:nvSpPr>
        <p:spPr>
          <a:xfrm>
            <a:off x="6674600" y="479275"/>
            <a:ext cx="1745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2CA0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Aging studies</a:t>
            </a:r>
            <a:endParaRPr b="1">
              <a:solidFill>
                <a:srgbClr val="2CA0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7" name="Google Shape;117;p11"/>
          <p:cNvSpPr txBox="1"/>
          <p:nvPr/>
        </p:nvSpPr>
        <p:spPr>
          <a:xfrm>
            <a:off x="6059950" y="3683350"/>
            <a:ext cx="2910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9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Studies on gas properties</a:t>
            </a:r>
            <a:endParaRPr b="1">
              <a:solidFill>
                <a:srgbClr val="99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8" name="Google Shape;118;p11"/>
          <p:cNvSpPr/>
          <p:nvPr/>
        </p:nvSpPr>
        <p:spPr>
          <a:xfrm>
            <a:off x="4500848" y="3958450"/>
            <a:ext cx="1080300" cy="67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UV absorption</a:t>
            </a:r>
            <a:endParaRPr b="1" i="1" sz="1000">
              <a:solidFill>
                <a:srgbClr val="434343"/>
              </a:solidFill>
            </a:endParaRPr>
          </a:p>
        </p:txBody>
      </p:sp>
      <p:cxnSp>
        <p:nvCxnSpPr>
          <p:cNvPr id="119" name="Google Shape;119;p11"/>
          <p:cNvCxnSpPr>
            <a:stCxn id="99" idx="0"/>
            <a:endCxn id="101" idx="2"/>
          </p:cNvCxnSpPr>
          <p:nvPr/>
        </p:nvCxnSpPr>
        <p:spPr>
          <a:xfrm flipH="1" rot="5400000">
            <a:off x="3047400" y="526976"/>
            <a:ext cx="524400" cy="2208900"/>
          </a:xfrm>
          <a:prstGeom prst="curvedConnector3">
            <a:avLst>
              <a:gd fmla="val 49986" name="adj1"/>
            </a:avLst>
          </a:prstGeom>
          <a:noFill/>
          <a:ln cap="flat" cmpd="sng" w="9525">
            <a:solidFill>
              <a:srgbClr val="FF7F0E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11"/>
          <p:cNvCxnSpPr>
            <a:stCxn id="99" idx="0"/>
            <a:endCxn id="112" idx="2"/>
          </p:cNvCxnSpPr>
          <p:nvPr/>
        </p:nvCxnSpPr>
        <p:spPr>
          <a:xfrm rot="-5400000">
            <a:off x="4608150" y="1151126"/>
            <a:ext cx="548400" cy="936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0B5394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11"/>
          <p:cNvCxnSpPr>
            <a:stCxn id="99" idx="0"/>
            <a:endCxn id="106" idx="1"/>
          </p:cNvCxnSpPr>
          <p:nvPr/>
        </p:nvCxnSpPr>
        <p:spPr>
          <a:xfrm rot="-5400000">
            <a:off x="5305350" y="560726"/>
            <a:ext cx="441600" cy="2224200"/>
          </a:xfrm>
          <a:prstGeom prst="curvedConnector2">
            <a:avLst/>
          </a:prstGeom>
          <a:noFill/>
          <a:ln cap="flat" cmpd="sng" w="9525">
            <a:solidFill>
              <a:srgbClr val="2CA02C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22" name="Google Shape;122;p11"/>
          <p:cNvCxnSpPr>
            <a:stCxn id="99" idx="2"/>
            <a:endCxn id="117" idx="0"/>
          </p:cNvCxnSpPr>
          <p:nvPr/>
        </p:nvCxnSpPr>
        <p:spPr>
          <a:xfrm flipH="1" rot="-5400000">
            <a:off x="5623650" y="1792226"/>
            <a:ext cx="681600" cy="3100800"/>
          </a:xfrm>
          <a:prstGeom prst="curvedConnector3">
            <a:avLst>
              <a:gd fmla="val 49994" name="adj1"/>
            </a:avLst>
          </a:prstGeom>
          <a:noFill/>
          <a:ln cap="flat" cmpd="sng" w="9525">
            <a:solidFill>
              <a:srgbClr val="351C75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23" name="Google Shape;123;p11"/>
          <p:cNvSpPr/>
          <p:nvPr/>
        </p:nvSpPr>
        <p:spPr>
          <a:xfrm>
            <a:off x="351700" y="3957675"/>
            <a:ext cx="2506200" cy="681600"/>
          </a:xfrm>
          <a:prstGeom prst="roundRect">
            <a:avLst>
              <a:gd fmla="val 7962" name="adj"/>
            </a:avLst>
          </a:prstGeom>
          <a:noFill/>
          <a:ln cap="flat" cmpd="sng" w="9525">
            <a:solidFill>
              <a:srgbClr val="A64D7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64D79"/>
              </a:solidFill>
            </a:endParaRPr>
          </a:p>
        </p:txBody>
      </p:sp>
      <p:sp>
        <p:nvSpPr>
          <p:cNvPr id="124" name="Google Shape;124;p11"/>
          <p:cNvSpPr/>
          <p:nvPr/>
        </p:nvSpPr>
        <p:spPr>
          <a:xfrm>
            <a:off x="488700" y="4051827"/>
            <a:ext cx="22089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434343"/>
                </a:solidFill>
              </a:rPr>
              <a:t>R-134a recuperation system</a:t>
            </a:r>
            <a:endParaRPr b="1" sz="1000">
              <a:solidFill>
                <a:srgbClr val="434343"/>
              </a:solidFill>
            </a:endParaRPr>
          </a:p>
        </p:txBody>
      </p:sp>
      <p:sp>
        <p:nvSpPr>
          <p:cNvPr id="125" name="Google Shape;125;p11"/>
          <p:cNvSpPr txBox="1"/>
          <p:nvPr/>
        </p:nvSpPr>
        <p:spPr>
          <a:xfrm>
            <a:off x="357450" y="3742275"/>
            <a:ext cx="2471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A64D7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Gas Recuperation </a:t>
            </a:r>
            <a:endParaRPr b="1">
              <a:solidFill>
                <a:srgbClr val="A64D7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26" name="Google Shape;126;p11"/>
          <p:cNvCxnSpPr>
            <a:endCxn id="123" idx="3"/>
          </p:cNvCxnSpPr>
          <p:nvPr/>
        </p:nvCxnSpPr>
        <p:spPr>
          <a:xfrm flipH="1">
            <a:off x="2857900" y="2952675"/>
            <a:ext cx="1347600" cy="1345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A64D79"/>
            </a:solidFill>
            <a:prstDash val="dash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32" name="Google Shape;132;p12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Alternatives and reduction of R-134a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idx="1" type="body"/>
          </p:nvPr>
        </p:nvSpPr>
        <p:spPr>
          <a:xfrm>
            <a:off x="4781600" y="641000"/>
            <a:ext cx="3915900" cy="17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GIF++ setup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Muon beam + </a:t>
            </a:r>
            <a:r>
              <a:rPr baseline="30000" lang="it">
                <a:solidFill>
                  <a:srgbClr val="7F7F7F"/>
                </a:solidFill>
              </a:rPr>
              <a:t>137</a:t>
            </a:r>
            <a:r>
              <a:rPr lang="it">
                <a:solidFill>
                  <a:srgbClr val="7F7F7F"/>
                </a:solidFill>
              </a:rPr>
              <a:t>Cs gamma source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Gas mixtures validation:</a:t>
            </a:r>
            <a:endParaRPr>
              <a:solidFill>
                <a:srgbClr val="7F7F7F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Muon beam at different background rates (ABS filters)</a:t>
            </a:r>
            <a:endParaRPr>
              <a:solidFill>
                <a:srgbClr val="7F7F7F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Long term studies: currents stability</a:t>
            </a:r>
            <a:endParaRPr>
              <a:solidFill>
                <a:srgbClr val="7F7F7F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Char char="-"/>
            </a:pPr>
            <a:r>
              <a:rPr lang="it">
                <a:solidFill>
                  <a:srgbClr val="7F7F7F"/>
                </a:solidFill>
              </a:rPr>
              <a:t>Cosmic muons measurements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38" name="Google Shape;138;p13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39" name="Google Shape;139;p13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RPC </a:t>
            </a:r>
            <a:r>
              <a:rPr lang="it"/>
              <a:t>performance</a:t>
            </a:r>
            <a:r>
              <a:rPr lang="it"/>
              <a:t> studies: experimental setup</a:t>
            </a:r>
            <a:endParaRPr/>
          </a:p>
        </p:txBody>
      </p:sp>
      <p:pic>
        <p:nvPicPr>
          <p:cNvPr id="140" name="Google Shape;140;p13"/>
          <p:cNvPicPr preferRelativeResize="0"/>
          <p:nvPr/>
        </p:nvPicPr>
        <p:blipFill rotWithShape="1">
          <a:blip r:embed="rId3">
            <a:alphaModFix/>
          </a:blip>
          <a:srcRect b="0" l="0" r="0" t="3484"/>
          <a:stretch/>
        </p:blipFill>
        <p:spPr>
          <a:xfrm>
            <a:off x="468950" y="2489050"/>
            <a:ext cx="3991051" cy="215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3"/>
          <p:cNvSpPr txBox="1"/>
          <p:nvPr>
            <p:ph idx="1" type="body"/>
          </p:nvPr>
        </p:nvSpPr>
        <p:spPr>
          <a:xfrm>
            <a:off x="158750" y="641000"/>
            <a:ext cx="4325100" cy="17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Laboratory setup</a:t>
            </a:r>
            <a:endParaRPr b="1">
              <a:solidFill>
                <a:schemeClr val="dk1"/>
              </a:solidFill>
            </a:endParaRPr>
          </a:p>
          <a:p>
            <a:pPr indent="-310832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Single gap, 2 mm electrodes + 2 mm 80x100 cm</a:t>
            </a:r>
            <a:r>
              <a:rPr baseline="30000" lang="it">
                <a:solidFill>
                  <a:srgbClr val="7F7F7F"/>
                </a:solidFill>
              </a:rPr>
              <a:t>2</a:t>
            </a:r>
            <a:r>
              <a:rPr lang="it">
                <a:solidFill>
                  <a:srgbClr val="7F7F7F"/>
                </a:solidFill>
              </a:rPr>
              <a:t> gap HPL</a:t>
            </a:r>
            <a:endParaRPr>
              <a:solidFill>
                <a:srgbClr val="7F7F7F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Tests of n</a:t>
            </a:r>
            <a:r>
              <a:rPr lang="it">
                <a:solidFill>
                  <a:srgbClr val="7F7F7F"/>
                </a:solidFill>
              </a:rPr>
              <a:t>ew gases</a:t>
            </a:r>
            <a:endParaRPr>
              <a:solidFill>
                <a:srgbClr val="7F7F7F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Gas mixtures fine tuning: up to 6 components, 0.01% precision</a:t>
            </a:r>
            <a:endParaRPr>
              <a:solidFill>
                <a:srgbClr val="7F7F7F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Low rates, cosmic muons</a:t>
            </a:r>
            <a:endParaRPr>
              <a:solidFill>
                <a:srgbClr val="7F7F7F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Char char="-"/>
            </a:pPr>
            <a:r>
              <a:rPr lang="it">
                <a:solidFill>
                  <a:srgbClr val="7F7F7F"/>
                </a:solidFill>
              </a:rPr>
              <a:t>Raw waveform analysis: efficiency, st. prob., cluster size, time resolution, prompt charge </a:t>
            </a:r>
            <a:endParaRPr/>
          </a:p>
        </p:txBody>
      </p:sp>
      <p:grpSp>
        <p:nvGrpSpPr>
          <p:cNvPr id="142" name="Google Shape;142;p13"/>
          <p:cNvGrpSpPr/>
          <p:nvPr/>
        </p:nvGrpSpPr>
        <p:grpSpPr>
          <a:xfrm>
            <a:off x="4846888" y="2471575"/>
            <a:ext cx="3850601" cy="2115700"/>
            <a:chOff x="4284696" y="1867644"/>
            <a:chExt cx="4758528" cy="2671001"/>
          </a:xfrm>
        </p:grpSpPr>
        <p:pic>
          <p:nvPicPr>
            <p:cNvPr id="143" name="Google Shape;143;p13"/>
            <p:cNvPicPr preferRelativeResize="0"/>
            <p:nvPr/>
          </p:nvPicPr>
          <p:blipFill rotWithShape="1">
            <a:blip r:embed="rId4">
              <a:alphaModFix/>
            </a:blip>
            <a:srcRect b="19888" l="0" r="10193" t="12898"/>
            <a:stretch/>
          </p:blipFill>
          <p:spPr>
            <a:xfrm>
              <a:off x="4284696" y="1867644"/>
              <a:ext cx="4758528" cy="2671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13"/>
            <p:cNvSpPr txBox="1"/>
            <p:nvPr/>
          </p:nvSpPr>
          <p:spPr>
            <a:xfrm>
              <a:off x="4367400" y="2782825"/>
              <a:ext cx="1206600" cy="286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Gamma source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5" name="Google Shape;145;p13"/>
            <p:cNvSpPr txBox="1"/>
            <p:nvPr/>
          </p:nvSpPr>
          <p:spPr>
            <a:xfrm>
              <a:off x="7469000" y="4054150"/>
              <a:ext cx="1206600" cy="4806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Rotating RPC trolley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146" name="Google Shape;146;p13"/>
            <p:cNvCxnSpPr/>
            <p:nvPr/>
          </p:nvCxnSpPr>
          <p:spPr>
            <a:xfrm>
              <a:off x="5023550" y="2490600"/>
              <a:ext cx="3852300" cy="354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47" name="Google Shape;147;p13"/>
            <p:cNvCxnSpPr/>
            <p:nvPr/>
          </p:nvCxnSpPr>
          <p:spPr>
            <a:xfrm rot="10800000">
              <a:off x="4317950" y="2233775"/>
              <a:ext cx="4692000" cy="0"/>
            </a:xfrm>
            <a:prstGeom prst="straightConnector1">
              <a:avLst/>
            </a:prstGeom>
            <a:noFill/>
            <a:ln cap="flat" cmpd="sng" w="19050">
              <a:solidFill>
                <a:srgbClr val="00FF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8" name="Google Shape;148;p13"/>
            <p:cNvSpPr txBox="1"/>
            <p:nvPr/>
          </p:nvSpPr>
          <p:spPr>
            <a:xfrm>
              <a:off x="6346400" y="1891000"/>
              <a:ext cx="1206600" cy="286200"/>
            </a:xfrm>
            <a:prstGeom prst="rect">
              <a:avLst/>
            </a:prstGeom>
            <a:solidFill>
              <a:srgbClr val="2CA02C"/>
            </a:solidFill>
            <a:ln cap="flat" cmpd="sng" w="9525">
              <a:solidFill>
                <a:srgbClr val="2CA0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Muon beam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9" name="Google Shape;149;p13"/>
            <p:cNvSpPr txBox="1"/>
            <p:nvPr/>
          </p:nvSpPr>
          <p:spPr>
            <a:xfrm>
              <a:off x="6490900" y="3304075"/>
              <a:ext cx="1062000" cy="2862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t" bIns="36000" lIns="36000" spcFirstLastPara="1" rIns="36000" wrap="square" tIns="360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RPCs</a:t>
              </a:r>
              <a:endParaRPr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cxnSp>
          <p:nvCxnSpPr>
            <p:cNvPr id="150" name="Google Shape;150;p13"/>
            <p:cNvCxnSpPr>
              <a:stCxn id="149" idx="3"/>
            </p:cNvCxnSpPr>
            <p:nvPr/>
          </p:nvCxnSpPr>
          <p:spPr>
            <a:xfrm flipH="1" rot="10800000">
              <a:off x="7552900" y="2669575"/>
              <a:ext cx="915300" cy="777600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51" name="Google Shape;151;p13"/>
            <p:cNvCxnSpPr/>
            <p:nvPr/>
          </p:nvCxnSpPr>
          <p:spPr>
            <a:xfrm flipH="1" rot="10800000">
              <a:off x="7238075" y="2494675"/>
              <a:ext cx="687900" cy="821100"/>
            </a:xfrm>
            <a:prstGeom prst="straightConnector1">
              <a:avLst/>
            </a:prstGeom>
            <a:noFill/>
            <a:ln cap="flat" cmpd="sng" w="19050">
              <a:solidFill>
                <a:srgbClr val="3C78D8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9825" y="2433250"/>
            <a:ext cx="4178277" cy="261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 rotWithShape="1">
          <a:blip r:embed="rId4">
            <a:alphaModFix/>
          </a:blip>
          <a:srcRect b="0" l="0" r="31577" t="0"/>
          <a:stretch/>
        </p:blipFill>
        <p:spPr>
          <a:xfrm>
            <a:off x="4724496" y="200"/>
            <a:ext cx="4038502" cy="2559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14"/>
          <p:cNvCxnSpPr/>
          <p:nvPr/>
        </p:nvCxnSpPr>
        <p:spPr>
          <a:xfrm>
            <a:off x="7074600" y="2206878"/>
            <a:ext cx="302400" cy="2337000"/>
          </a:xfrm>
          <a:prstGeom prst="straightConnector1">
            <a:avLst/>
          </a:prstGeom>
          <a:noFill/>
          <a:ln cap="flat" cmpd="sng" w="19050">
            <a:solidFill>
              <a:srgbClr val="FF7F0E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59" name="Google Shape;159;p14"/>
          <p:cNvSpPr txBox="1"/>
          <p:nvPr>
            <p:ph idx="1" type="body"/>
          </p:nvPr>
        </p:nvSpPr>
        <p:spPr>
          <a:xfrm>
            <a:off x="158750" y="641000"/>
            <a:ext cx="4623000" cy="42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17">
                <a:solidFill>
                  <a:schemeClr val="dk1"/>
                </a:solidFill>
              </a:rPr>
              <a:t>R-1234ze (HFO) identified as possible replacement to R-134a</a:t>
            </a:r>
            <a:endParaRPr b="1" sz="1517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Extremely </a:t>
            </a:r>
            <a:r>
              <a:rPr b="1" lang="it">
                <a:solidFill>
                  <a:srgbClr val="7F7F7F"/>
                </a:solidFill>
              </a:rPr>
              <a:t>low GWP (~ 7)</a:t>
            </a:r>
            <a:endParaRPr b="1"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Increasingly </a:t>
            </a:r>
            <a:r>
              <a:rPr b="1" lang="it">
                <a:solidFill>
                  <a:srgbClr val="7F7F7F"/>
                </a:solidFill>
              </a:rPr>
              <a:t>wider adoption</a:t>
            </a:r>
            <a:r>
              <a:rPr lang="it">
                <a:solidFill>
                  <a:srgbClr val="7F7F7F"/>
                </a:solidFill>
              </a:rPr>
              <a:t> in refrigerant industry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However, </a:t>
            </a:r>
            <a:r>
              <a:rPr b="1" lang="it">
                <a:solidFill>
                  <a:srgbClr val="7F7F7F"/>
                </a:solidFill>
              </a:rPr>
              <a:t>m</a:t>
            </a:r>
            <a:r>
              <a:rPr b="1" lang="it">
                <a:solidFill>
                  <a:srgbClr val="7F7F7F"/>
                </a:solidFill>
              </a:rPr>
              <a:t>arket price and availability</a:t>
            </a:r>
            <a:r>
              <a:rPr lang="it">
                <a:solidFill>
                  <a:srgbClr val="7F7F7F"/>
                </a:solidFill>
              </a:rPr>
              <a:t> not yet comparable to R-134a → </a:t>
            </a:r>
            <a:r>
              <a:rPr i="1" lang="it" u="sng">
                <a:solidFill>
                  <a:srgbClr val="7F7F7F"/>
                </a:solidFill>
              </a:rPr>
              <a:t>Honeywell patented</a:t>
            </a:r>
            <a:endParaRPr i="1" u="sng"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b="1" lang="it">
                <a:solidFill>
                  <a:srgbClr val="7F7F7F"/>
                </a:solidFill>
              </a:rPr>
              <a:t>Cannot replace 1:1 R-134a </a:t>
            </a:r>
            <a:r>
              <a:rPr lang="it">
                <a:solidFill>
                  <a:srgbClr val="7F7F7F"/>
                </a:solidFill>
              </a:rPr>
              <a:t>→ w.p. too high → CO2/He required to lower w.p.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b="1" lang="it">
                <a:solidFill>
                  <a:srgbClr val="7F7F7F"/>
                </a:solidFill>
              </a:rPr>
              <a:t>Long term effects</a:t>
            </a:r>
            <a:r>
              <a:rPr lang="it">
                <a:solidFill>
                  <a:srgbClr val="7F7F7F"/>
                </a:solidFill>
              </a:rPr>
              <a:t> still under investigation</a:t>
            </a:r>
            <a:endParaRPr>
              <a:solidFill>
                <a:srgbClr val="7F7F7F"/>
              </a:solidFill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it" sz="1517">
                <a:solidFill>
                  <a:schemeClr val="dk1"/>
                </a:solidFill>
              </a:rPr>
              <a:t>R-1234ze performance with CO2 (+ R-134a) with cosmic muons</a:t>
            </a:r>
            <a:endParaRPr b="1" sz="1517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b="1" lang="it">
                <a:solidFill>
                  <a:srgbClr val="D62728"/>
                </a:solidFill>
              </a:rPr>
              <a:t>45% </a:t>
            </a:r>
            <a:r>
              <a:rPr b="1" lang="it">
                <a:solidFill>
                  <a:srgbClr val="D62728"/>
                </a:solidFill>
              </a:rPr>
              <a:t>HFO + CO2 (ECO1) ⇒</a:t>
            </a:r>
            <a:r>
              <a:rPr b="1" lang="it">
                <a:solidFill>
                  <a:srgbClr val="7F7F7F"/>
                </a:solidFill>
              </a:rPr>
              <a:t> </a:t>
            </a:r>
            <a:r>
              <a:rPr lang="it">
                <a:solidFill>
                  <a:srgbClr val="7F7F7F"/>
                </a:solidFill>
              </a:rPr>
              <a:t> w.p. too high (~11.6 kV)</a:t>
            </a:r>
            <a:endParaRPr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62728"/>
              </a:buClr>
              <a:buSzPts val="1400"/>
              <a:buChar char="-"/>
            </a:pPr>
            <a:r>
              <a:rPr b="1" lang="it">
                <a:solidFill>
                  <a:srgbClr val="2CA02C"/>
                </a:solidFill>
              </a:rPr>
              <a:t>25</a:t>
            </a:r>
            <a:r>
              <a:rPr b="1" lang="it">
                <a:solidFill>
                  <a:srgbClr val="2CA02C"/>
                </a:solidFill>
              </a:rPr>
              <a:t>% HFO + CO2 (ECO3) ⇒</a:t>
            </a:r>
            <a:r>
              <a:rPr b="1" lang="it">
                <a:solidFill>
                  <a:srgbClr val="D62728"/>
                </a:solidFill>
              </a:rPr>
              <a:t> </a:t>
            </a:r>
            <a:r>
              <a:rPr lang="it">
                <a:solidFill>
                  <a:srgbClr val="7F7F7F"/>
                </a:solidFill>
              </a:rPr>
              <a:t>low GWP, high charge content → higher currents. Currently being tested by </a:t>
            </a:r>
            <a:r>
              <a:rPr b="1" i="1" lang="it" u="sng">
                <a:solidFill>
                  <a:srgbClr val="7F7F7F"/>
                </a:solidFill>
              </a:rPr>
              <a:t>RPC ECOGAS collaboration ⇒ </a:t>
            </a:r>
            <a:r>
              <a:rPr b="1" i="1" lang="it" u="sng">
                <a:solidFill>
                  <a:schemeClr val="hlink"/>
                </a:solidFill>
                <a:hlinkClick r:id="rId5"/>
              </a:rPr>
              <a:t>see TIPP talk</a:t>
            </a:r>
            <a:endParaRPr b="1" i="1" u="sng"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CA02C"/>
              </a:buClr>
              <a:buSzPts val="1400"/>
              <a:buChar char="-"/>
            </a:pPr>
            <a:r>
              <a:rPr b="1" lang="it">
                <a:solidFill>
                  <a:srgbClr val="FF7F0E"/>
                </a:solidFill>
              </a:rPr>
              <a:t>22</a:t>
            </a:r>
            <a:r>
              <a:rPr b="1" lang="it">
                <a:solidFill>
                  <a:srgbClr val="FF7F0E"/>
                </a:solidFill>
              </a:rPr>
              <a:t>% HFO + 22% R-134a + CO2 ⇒</a:t>
            </a:r>
            <a:r>
              <a:rPr b="1" lang="it">
                <a:solidFill>
                  <a:srgbClr val="2CA02C"/>
                </a:solidFill>
              </a:rPr>
              <a:t> </a:t>
            </a:r>
            <a:r>
              <a:rPr lang="it">
                <a:solidFill>
                  <a:srgbClr val="7F7F7F"/>
                </a:solidFill>
              </a:rPr>
              <a:t>higher GWP, lower charge content than HFO only. </a:t>
            </a:r>
            <a:r>
              <a:rPr b="1" lang="it">
                <a:solidFill>
                  <a:srgbClr val="7F7F7F"/>
                </a:solidFill>
              </a:rPr>
              <a:t>Possible</a:t>
            </a:r>
            <a:r>
              <a:rPr b="1" lang="it">
                <a:solidFill>
                  <a:srgbClr val="7F7F7F"/>
                </a:solidFill>
              </a:rPr>
              <a:t> compromise </a:t>
            </a:r>
            <a:r>
              <a:rPr lang="it">
                <a:solidFill>
                  <a:srgbClr val="7F7F7F"/>
                </a:solidFill>
              </a:rPr>
              <a:t>between performance and environment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60" name="Google Shape;160;p14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61" name="Google Shape;161;p14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/>
              <a:t>Alternative gases: R-1234ze (HFO)</a:t>
            </a:r>
            <a:endParaRPr sz="2100"/>
          </a:p>
        </p:txBody>
      </p:sp>
      <p:sp>
        <p:nvSpPr>
          <p:cNvPr id="162" name="Google Shape;162;p14"/>
          <p:cNvSpPr txBox="1"/>
          <p:nvPr/>
        </p:nvSpPr>
        <p:spPr>
          <a:xfrm>
            <a:off x="8233525" y="596075"/>
            <a:ext cx="92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63" name="Google Shape;163;p14"/>
          <p:cNvCxnSpPr/>
          <p:nvPr/>
        </p:nvCxnSpPr>
        <p:spPr>
          <a:xfrm>
            <a:off x="6328350" y="442600"/>
            <a:ext cx="1674600" cy="0"/>
          </a:xfrm>
          <a:prstGeom prst="straightConnector1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4" name="Google Shape;164;p14"/>
          <p:cNvSpPr txBox="1"/>
          <p:nvPr/>
        </p:nvSpPr>
        <p:spPr>
          <a:xfrm>
            <a:off x="7090225" y="467387"/>
            <a:ext cx="548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+2 kV</a:t>
            </a:r>
            <a:endParaRPr b="1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6515550" y="1872350"/>
            <a:ext cx="373500" cy="175200"/>
          </a:xfrm>
          <a:prstGeom prst="rect">
            <a:avLst/>
          </a:prstGeom>
          <a:noFill/>
          <a:ln cap="flat" cmpd="sng" w="19050">
            <a:solidFill>
              <a:srgbClr val="2CA02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CA02C"/>
              </a:solidFill>
            </a:endParaRPr>
          </a:p>
        </p:txBody>
      </p:sp>
      <p:cxnSp>
        <p:nvCxnSpPr>
          <p:cNvPr id="166" name="Google Shape;166;p14"/>
          <p:cNvCxnSpPr>
            <a:stCxn id="165" idx="2"/>
          </p:cNvCxnSpPr>
          <p:nvPr/>
        </p:nvCxnSpPr>
        <p:spPr>
          <a:xfrm>
            <a:off x="6702300" y="2047550"/>
            <a:ext cx="751800" cy="2300100"/>
          </a:xfrm>
          <a:prstGeom prst="straightConnector1">
            <a:avLst/>
          </a:prstGeom>
          <a:noFill/>
          <a:ln cap="flat" cmpd="sng" w="19050">
            <a:solidFill>
              <a:srgbClr val="2CA02C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67" name="Google Shape;167;p14"/>
          <p:cNvSpPr txBox="1"/>
          <p:nvPr/>
        </p:nvSpPr>
        <p:spPr>
          <a:xfrm>
            <a:off x="6922200" y="672287"/>
            <a:ext cx="795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D6272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45% HFO + CO2</a:t>
            </a:r>
            <a:endParaRPr b="1" sz="900"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6279300" y="1689100"/>
            <a:ext cx="795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2CA0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</a:t>
            </a:r>
            <a:r>
              <a:rPr b="1" lang="it" sz="900">
                <a:solidFill>
                  <a:srgbClr val="2CA02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% HFO + CO2</a:t>
            </a:r>
            <a:endParaRPr b="1" sz="900">
              <a:solidFill>
                <a:srgbClr val="2CA02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14"/>
          <p:cNvSpPr txBox="1"/>
          <p:nvPr/>
        </p:nvSpPr>
        <p:spPr>
          <a:xfrm>
            <a:off x="7208175" y="1689100"/>
            <a:ext cx="1104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22 %R-134a + 22% HFO + CO2</a:t>
            </a:r>
            <a:endParaRPr b="1" sz="900">
              <a:solidFill>
                <a:srgbClr val="FF7F0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6869125" y="1991478"/>
            <a:ext cx="373500" cy="215400"/>
          </a:xfrm>
          <a:prstGeom prst="rect">
            <a:avLst/>
          </a:prstGeom>
          <a:noFill/>
          <a:ln cap="flat" cmpd="sng" w="19050">
            <a:solidFill>
              <a:srgbClr val="FF7F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6933850" y="2783875"/>
            <a:ext cx="1726500" cy="829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8636" y="2800988"/>
            <a:ext cx="1674601" cy="79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>
            <p:ph idx="1" type="body"/>
          </p:nvPr>
        </p:nvSpPr>
        <p:spPr>
          <a:xfrm>
            <a:off x="158750" y="641000"/>
            <a:ext cx="3856500" cy="22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Studies on CO2 impact when added to the standard gas mixture: </a:t>
            </a:r>
            <a:r>
              <a:rPr b="1" lang="it">
                <a:solidFill>
                  <a:schemeClr val="dk1"/>
                </a:solidFill>
              </a:rPr>
              <a:t> 30%, 40%, 50% 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Tests performed with </a:t>
            </a:r>
            <a:r>
              <a:rPr b="1" lang="it">
                <a:solidFill>
                  <a:srgbClr val="7F7F7F"/>
                </a:solidFill>
              </a:rPr>
              <a:t>muon beam</a:t>
            </a:r>
            <a:r>
              <a:rPr lang="it">
                <a:solidFill>
                  <a:srgbClr val="7F7F7F"/>
                </a:solidFill>
              </a:rPr>
              <a:t> and </a:t>
            </a:r>
            <a:r>
              <a:rPr b="1" lang="it">
                <a:solidFill>
                  <a:srgbClr val="7F7F7F"/>
                </a:solidFill>
              </a:rPr>
              <a:t>gamma background Apr 2022</a:t>
            </a:r>
            <a:endParaRPr b="1">
              <a:solidFill>
                <a:srgbClr val="7F7F7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Char char="-"/>
            </a:pPr>
            <a:r>
              <a:rPr lang="it">
                <a:solidFill>
                  <a:srgbClr val="7F7F7F"/>
                </a:solidFill>
              </a:rPr>
              <a:t>Increasing CO2 increases the charge content. 30% CO2 gas mixture chosen </a:t>
            </a:r>
            <a:endParaRPr b="1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5"/>
          <p:cNvSpPr txBox="1"/>
          <p:nvPr>
            <p:ph idx="12" type="sldNum"/>
          </p:nvPr>
        </p:nvSpPr>
        <p:spPr>
          <a:xfrm>
            <a:off x="8421799" y="4793285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180" name="Google Shape;180;p15"/>
          <p:cNvSpPr txBox="1"/>
          <p:nvPr>
            <p:ph type="title"/>
          </p:nvPr>
        </p:nvSpPr>
        <p:spPr>
          <a:xfrm>
            <a:off x="518650" y="200"/>
            <a:ext cx="8313600" cy="5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Mid</a:t>
            </a:r>
            <a:r>
              <a:rPr lang="it"/>
              <a:t>-term solution to mitigate R-134a consumption</a:t>
            </a:r>
            <a:endParaRPr/>
          </a:p>
        </p:txBody>
      </p:sp>
      <p:pic>
        <p:nvPicPr>
          <p:cNvPr id="181" name="Google Shape;1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776" y="2704263"/>
            <a:ext cx="4383478" cy="208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/>
          <p:cNvPicPr preferRelativeResize="0"/>
          <p:nvPr/>
        </p:nvPicPr>
        <p:blipFill rotWithShape="1">
          <a:blip r:embed="rId4">
            <a:alphaModFix/>
          </a:blip>
          <a:srcRect b="60445" l="0" r="66515" t="9674"/>
          <a:stretch/>
        </p:blipFill>
        <p:spPr>
          <a:xfrm>
            <a:off x="4372623" y="652652"/>
            <a:ext cx="2025502" cy="19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 rotWithShape="1">
          <a:blip r:embed="rId5">
            <a:alphaModFix/>
          </a:blip>
          <a:srcRect b="42174" l="0" r="49171" t="14886"/>
          <a:stretch/>
        </p:blipFill>
        <p:spPr>
          <a:xfrm>
            <a:off x="6529743" y="711288"/>
            <a:ext cx="2516299" cy="190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5"/>
          <p:cNvSpPr txBox="1"/>
          <p:nvPr/>
        </p:nvSpPr>
        <p:spPr>
          <a:xfrm>
            <a:off x="4779331" y="553077"/>
            <a:ext cx="15513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Muon Beam, Source Off</a:t>
            </a:r>
            <a:endParaRPr b="1" sz="1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>
            <a:off x="6517862" y="564800"/>
            <a:ext cx="2834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Gamma background currents @ working point</a:t>
            </a:r>
            <a:endParaRPr b="1" sz="10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Google Shape;186;p15"/>
          <p:cNvSpPr txBox="1"/>
          <p:nvPr/>
        </p:nvSpPr>
        <p:spPr>
          <a:xfrm>
            <a:off x="5210120" y="1905667"/>
            <a:ext cx="123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- STD </a:t>
            </a:r>
            <a:endParaRPr b="1" sz="1000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- 30% CO2 + 1% SF6</a:t>
            </a:r>
            <a:endParaRPr b="1" sz="1000">
              <a:solidFill>
                <a:srgbClr val="FF7F0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7540093" y="1829467"/>
            <a:ext cx="123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1F77B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- STD </a:t>
            </a:r>
            <a:endParaRPr b="1" sz="1000">
              <a:solidFill>
                <a:srgbClr val="1F77B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- 30% CO2 + 1% SF6</a:t>
            </a:r>
            <a:endParaRPr b="1" sz="1000">
              <a:solidFill>
                <a:srgbClr val="FF7F0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15"/>
          <p:cNvSpPr txBox="1"/>
          <p:nvPr/>
        </p:nvSpPr>
        <p:spPr>
          <a:xfrm>
            <a:off x="4857750" y="2850800"/>
            <a:ext cx="4188300" cy="20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Gas mixture fine tuning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-"/>
            </a:pPr>
            <a:r>
              <a:rPr b="1"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SF6 increase</a:t>
            </a: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suppress streamers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-"/>
            </a:pPr>
            <a:r>
              <a:rPr b="1" lang="it">
                <a:solidFill>
                  <a:srgbClr val="FF7F0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R134a/CO2/i-C4H10/SF6 64/30/5/1</a:t>
            </a: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chosen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-"/>
            </a:pP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Most of foremost parameters matching those of std. gas mixture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-"/>
            </a:pPr>
            <a:r>
              <a:rPr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Background currents @ w.p. ~ 15% higher</a:t>
            </a:r>
            <a:endParaRPr>
              <a:solidFill>
                <a:schemeClr val="lt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500"/>
              </a:spcBef>
              <a:spcAft>
                <a:spcPts val="500"/>
              </a:spcAft>
              <a:buNone/>
            </a:pPr>
            <a:r>
              <a:rPr i="1" lang="it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Gas mixture started to be </a:t>
            </a:r>
            <a:r>
              <a:rPr b="1" i="1" lang="it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used</a:t>
            </a:r>
            <a:r>
              <a:rPr i="1" lang="it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 the </a:t>
            </a:r>
            <a:r>
              <a:rPr b="1" i="1" lang="it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ATLAS RPC</a:t>
            </a:r>
            <a:r>
              <a:rPr i="1" lang="it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system for LHC run 3:</a:t>
            </a:r>
            <a:r>
              <a:rPr i="1" lang="it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i="1" lang="it" sz="1050">
                <a:solidFill>
                  <a:srgbClr val="7F7F7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Nucl.Instrum.Meth.A</a:t>
            </a:r>
            <a:r>
              <a:rPr lang="it" sz="1050">
                <a:solidFill>
                  <a:srgbClr val="7F7F7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1049 (2023) 168088</a:t>
            </a:r>
            <a:endParaRPr i="1">
              <a:solidFill>
                <a:srgbClr val="7F7F7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9" name="Google Shape;189;p15"/>
          <p:cNvSpPr/>
          <p:nvPr/>
        </p:nvSpPr>
        <p:spPr>
          <a:xfrm>
            <a:off x="3245825" y="3179875"/>
            <a:ext cx="447000" cy="14508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0" name="Google Shape;190;p15"/>
          <p:cNvSpPr/>
          <p:nvPr/>
        </p:nvSpPr>
        <p:spPr>
          <a:xfrm>
            <a:off x="3458300" y="1897675"/>
            <a:ext cx="144100" cy="1282200"/>
          </a:xfrm>
          <a:custGeom>
            <a:rect b="b" l="l" r="r" t="t"/>
            <a:pathLst>
              <a:path extrusionOk="0" h="51288" w="5764">
                <a:moveTo>
                  <a:pt x="0" y="0"/>
                </a:moveTo>
                <a:cubicBezTo>
                  <a:pt x="635" y="1612"/>
                  <a:pt x="2882" y="6154"/>
                  <a:pt x="3810" y="9671"/>
                </a:cubicBezTo>
                <a:cubicBezTo>
                  <a:pt x="4738" y="13188"/>
                  <a:pt x="5276" y="17584"/>
                  <a:pt x="5569" y="21101"/>
                </a:cubicBezTo>
                <a:cubicBezTo>
                  <a:pt x="5862" y="24618"/>
                  <a:pt x="5765" y="27549"/>
                  <a:pt x="5569" y="30773"/>
                </a:cubicBezTo>
                <a:cubicBezTo>
                  <a:pt x="5374" y="33997"/>
                  <a:pt x="5227" y="37026"/>
                  <a:pt x="4396" y="40445"/>
                </a:cubicBezTo>
                <a:cubicBezTo>
                  <a:pt x="3566" y="43864"/>
                  <a:pt x="1221" y="49481"/>
                  <a:pt x="586" y="51288"/>
                </a:cubicBezTo>
              </a:path>
            </a:pathLst>
          </a:custGeom>
          <a:noFill/>
          <a:ln cap="flat" cmpd="sng" w="9525">
            <a:solidFill>
              <a:srgbClr val="D62728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91" name="Google Shape;191;p15"/>
          <p:cNvSpPr/>
          <p:nvPr/>
        </p:nvSpPr>
        <p:spPr>
          <a:xfrm>
            <a:off x="8163800" y="1023138"/>
            <a:ext cx="258000" cy="309900"/>
          </a:xfrm>
          <a:prstGeom prst="rect">
            <a:avLst/>
          </a:prstGeom>
          <a:noFill/>
          <a:ln cap="flat" cmpd="sng" w="9525">
            <a:solidFill>
              <a:srgbClr val="D627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6272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0645AD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B6D7A8"/>
      </a:accent2>
      <a:accent3>
        <a:srgbClr val="6AA84F"/>
      </a:accent3>
      <a:accent4>
        <a:srgbClr val="C77025"/>
      </a:accent4>
      <a:accent5>
        <a:srgbClr val="B45F06"/>
      </a:accent5>
      <a:accent6>
        <a:srgbClr val="FFD600"/>
      </a:accent6>
      <a:hlink>
        <a:srgbClr val="B45F06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