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464" r:id="rId3"/>
    <p:sldId id="465" r:id="rId4"/>
    <p:sldId id="466" r:id="rId5"/>
    <p:sldId id="467" r:id="rId6"/>
    <p:sldId id="468" r:id="rId7"/>
    <p:sldId id="470" r:id="rId8"/>
    <p:sldId id="471" r:id="rId9"/>
    <p:sldId id="474" r:id="rId10"/>
    <p:sldId id="473" r:id="rId11"/>
    <p:sldId id="472" r:id="rId12"/>
    <p:sldId id="475" r:id="rId13"/>
    <p:sldId id="477" r:id="rId14"/>
    <p:sldId id="476" r:id="rId15"/>
    <p:sldId id="478" r:id="rId16"/>
    <p:sldId id="479" r:id="rId17"/>
    <p:sldId id="480" r:id="rId18"/>
    <p:sldId id="481" r:id="rId19"/>
    <p:sldId id="483" r:id="rId20"/>
    <p:sldId id="482" r:id="rId21"/>
    <p:sldId id="4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5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41FD-91ED-487F-B889-613281B0C33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0A15-883B-405F-91BD-6C7CD949E5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A0A15-883B-405F-91BD-6C7CD949E5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4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A0A15-883B-405F-91BD-6C7CD949E5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3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Compact detector ideal for microsatellite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A0A15-883B-405F-91BD-6C7CD949E5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87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A0A15-883B-405F-91BD-6C7CD949E5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1963" y="1714489"/>
            <a:ext cx="103632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4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A9AA-FE13-4986-99C2-771D0ED47C87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87408-06D0-4A85-AE71-724C4E754D5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3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DBCD-8E1B-4D7E-A4E3-26892F0B3FCF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EDD24-6310-4435-BC55-C3E94D30970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4451"/>
            <a:ext cx="2743200" cy="6081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1"/>
            <a:ext cx="8026400" cy="6081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BCB2-8E0E-4617-9066-F7427D4FD380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3EC17-B9F9-487D-9723-B03EC9EC46C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8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12192000" cy="8366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25538"/>
            <a:ext cx="5384800" cy="5327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125539"/>
            <a:ext cx="53848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865564"/>
            <a:ext cx="53848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146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>
            <a:lvl1pPr>
              <a:defRPr lang="zh-CN" altLang="en-US" sz="3500" b="0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70C0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2C055-33AF-46BD-82B5-BE54D4582410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DD1F-C442-4BBC-BE39-6C41F44BEF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C8289-C01B-409A-929A-5071CD4CD6EC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0D561-448A-427D-816D-EF63DC9030D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5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07F2-772F-42DD-B6A1-69F83896A14B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F0CCE-08D3-4CB4-8C0D-ADED46B92B0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AD98-E013-499D-B13E-64897DFEF2E4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23866-8865-442A-A6A7-654B5F35D26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03E5-99D9-454E-9047-C729D908D6C4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4EE47-8F51-4C19-B529-49D351FEA82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8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4E63-A685-4402-AA83-362657D5008E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77B9B-7702-4412-BA3E-C84AD383302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B957-3524-4811-9D49-B14B960D958D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9621C-06C3-43B8-99E3-9802BB0E75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46EF-D4C1-497C-B2C9-712CB9F97101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33B09-8813-4394-9616-0E7D3C05B60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9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4" descr="PPT背景副本-窄3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51" y="44451"/>
            <a:ext cx="10725149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57313"/>
            <a:ext cx="10972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0F035A59-19C5-4F73-B7D0-5564D474E99D}" type="datetime1">
              <a:rPr lang="zh-CN" altLang="en-US" smtClean="0">
                <a:solidFill>
                  <a:srgbClr val="000000"/>
                </a:solidFill>
              </a:rPr>
              <a:t>2023/9/7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582800-FBF7-4214-9CDD-015C5C7C8C91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微软雅黑" pitchFamily="34" charset="-122"/>
        </a:defRPr>
      </a:lvl1pPr>
      <a:lvl2pPr marL="742950" indent="-285750" algn="just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l"/>
        <a:defRPr sz="2400" b="1">
          <a:solidFill>
            <a:srgbClr val="0000FF"/>
          </a:solidFill>
          <a:latin typeface="+mn-lt"/>
          <a:ea typeface="+mn-ea"/>
          <a:cs typeface="微软雅黑" pitchFamily="34" charset="-122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  <a:cs typeface="微软雅黑" pitchFamily="34" charset="-122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  <a:cs typeface="微软雅黑" pitchFamily="34" charset="-122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  <a:cs typeface="微软雅黑" pitchFamily="34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910A54F-4599-46F3-8683-CA6352E1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" y="1071978"/>
            <a:ext cx="12138734" cy="57793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633" y="1299469"/>
            <a:ext cx="12192000" cy="3344662"/>
          </a:xfrm>
        </p:spPr>
        <p:txBody>
          <a:bodyPr/>
          <a:lstStyle/>
          <a:p>
            <a:pPr algn="ctr"/>
            <a:r>
              <a:rPr lang="en-US" altLang="zh-CN" dirty="0">
                <a:effectLst/>
              </a:rPr>
              <a:t>Significant performance recovery of </a:t>
            </a:r>
            <a:r>
              <a:rPr lang="en-US" altLang="zh-CN" dirty="0" err="1">
                <a:effectLst/>
              </a:rPr>
              <a:t>SiPMs</a:t>
            </a:r>
            <a:br>
              <a:rPr lang="en-US" altLang="zh-CN" dirty="0">
                <a:effectLst/>
              </a:rPr>
            </a:br>
            <a:r>
              <a:rPr lang="en-US" altLang="zh-CN" dirty="0">
                <a:effectLst/>
              </a:rPr>
              <a:t>irradiation damage with in-situ current annealing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871622"/>
            <a:ext cx="8534400" cy="1227337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Xilei Sun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IHEP</a:t>
            </a:r>
          </a:p>
          <a:p>
            <a:r>
              <a:rPr lang="en-US" altLang="zh-CN" dirty="0">
                <a:latin typeface="微软雅黑" panose="020B0503020204020204" pitchFamily="34" charset="-122"/>
              </a:rPr>
              <a:t>Cape Town,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07/09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4CE5-E686-4BB1-B815-F9314F6D5CEA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CCE136-AF10-462F-8CFA-E2E9A222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2" y="69150"/>
            <a:ext cx="4885678" cy="9558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FDE6FE-7351-4D9F-BBC5-84FDC1B92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"/>
            <a:ext cx="4057095" cy="10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"/>
    </mc:Choice>
    <mc:Fallback xmlns="">
      <p:transition spd="slow" advTm="58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16C14-D50A-4708-90D2-270B013E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device - </a:t>
            </a:r>
            <a:r>
              <a:rPr lang="en-US" altLang="zh-CN" b="1" dirty="0" err="1"/>
              <a:t>SiPMs</a:t>
            </a:r>
            <a:endParaRPr lang="zh-CN" altLang="en-US" b="1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B64C675-0142-403A-938C-4A6D44CB6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15" y="1000126"/>
            <a:ext cx="5399848" cy="275908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168205-4D6E-4309-A2FE-9D774430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20BF47-5B67-4769-B958-DE388EE8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1" y="3814850"/>
            <a:ext cx="7328978" cy="26685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E435E3A-6603-4539-99FB-0CEB21A14731}"/>
              </a:ext>
            </a:extLst>
          </p:cNvPr>
          <p:cNvSpPr txBox="1">
            <a:spLocks/>
          </p:cNvSpPr>
          <p:nvPr/>
        </p:nvSpPr>
        <p:spPr bwMode="auto">
          <a:xfrm>
            <a:off x="857251" y="1237134"/>
            <a:ext cx="5649157" cy="20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微软雅黑" pitchFamily="34" charset="-122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  <a:cs typeface="微软雅黑" pitchFamily="34" charset="-122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en-US" altLang="zh-CN" b="1" dirty="0" err="1"/>
              <a:t>Sensl</a:t>
            </a:r>
            <a:r>
              <a:rPr lang="en-US" altLang="zh-CN" b="1" dirty="0"/>
              <a:t> MicroFJ-60035-TSV</a:t>
            </a:r>
          </a:p>
          <a:p>
            <a:r>
              <a:rPr lang="en-US" altLang="zh-CN" b="1" dirty="0"/>
              <a:t>Hamamatsu S14160-3010PS</a:t>
            </a:r>
          </a:p>
          <a:p>
            <a:r>
              <a:rPr lang="en-US" altLang="zh-CN" b="1" dirty="0"/>
              <a:t>NDL EQR15 11-3030D-S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08A1A0-3663-4018-9429-94A2ED7FE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56" y="3814850"/>
            <a:ext cx="2735593" cy="26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AF37B7D-B501-4937-8B16-92D26C57B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95" y="3429000"/>
            <a:ext cx="4130308" cy="31230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655E0D3-C73B-43DE-B715-893A171D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device – Annealing 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736C1-231B-43AE-AEA9-3F63D7C84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7313"/>
            <a:ext cx="6552592" cy="4768850"/>
          </a:xfrm>
        </p:spPr>
        <p:txBody>
          <a:bodyPr/>
          <a:lstStyle/>
          <a:p>
            <a:r>
              <a:rPr lang="en-US" altLang="zh-CN" b="1" dirty="0"/>
              <a:t>Current source Keithley 2450</a:t>
            </a:r>
          </a:p>
          <a:p>
            <a:r>
              <a:rPr lang="en-US" altLang="zh-CN" b="1" dirty="0"/>
              <a:t>Thermal Camera Fluke TiS55+</a:t>
            </a:r>
          </a:p>
          <a:p>
            <a:r>
              <a:rPr lang="en-US" altLang="zh-CN" b="1" dirty="0"/>
              <a:t>Maximum T&lt;260 </a:t>
            </a:r>
            <a:r>
              <a:rPr lang="zh-CN" altLang="en-US" b="1" dirty="0"/>
              <a:t>℃</a:t>
            </a:r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8DE765-95A5-412E-A7DE-7C2E004E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5B3433-B654-42C8-B8AD-1B2225040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39" y="1172882"/>
            <a:ext cx="5404089" cy="20758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7034F7-08C6-4D9A-A131-D821F720D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17" y="3429000"/>
            <a:ext cx="1757101" cy="31230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6F73E7-0502-4141-91C2-354CA0542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1" y="3307778"/>
            <a:ext cx="5077189" cy="32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DF93B-ED76-4E8F-8992-E7CEB561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device – Performance test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86495B-F3AB-4C8E-B681-57B76BB5C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80" y="1714500"/>
            <a:ext cx="6212442" cy="4768850"/>
          </a:xfrm>
        </p:spPr>
        <p:txBody>
          <a:bodyPr/>
          <a:lstStyle/>
          <a:p>
            <a:r>
              <a:rPr lang="en-US" altLang="zh-CN" b="1" dirty="0"/>
              <a:t>Pico ammeter Keithley 6517</a:t>
            </a:r>
          </a:p>
          <a:p>
            <a:r>
              <a:rPr lang="en-US" altLang="zh-CN" b="1" dirty="0"/>
              <a:t>Cryogenic bins</a:t>
            </a:r>
          </a:p>
          <a:p>
            <a:r>
              <a:rPr lang="en-US" altLang="zh-CN" b="1" dirty="0"/>
              <a:t>LaBr3 scintillator crystal</a:t>
            </a:r>
          </a:p>
          <a:p>
            <a:r>
              <a:rPr lang="en-US" altLang="zh-CN" b="1" dirty="0"/>
              <a:t>Cs137 Excitation source</a:t>
            </a:r>
          </a:p>
          <a:p>
            <a:r>
              <a:rPr lang="en-US" altLang="zh-CN" b="1" dirty="0"/>
              <a:t>Data acquisition device 40 M/s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F293AB-D980-49B6-8C48-A7EE7104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1402F9-3B4C-4A2E-80E7-883C05622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03" y="1714500"/>
            <a:ext cx="6054997" cy="29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61404-B00A-4C47-AC22-8BC941A6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Results- Temperature vs Current and Time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FEA18C-1943-417B-AD41-9E16FDE9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92EE393-E5DE-4C0C-B025-EA90B94BB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2" y="1370565"/>
            <a:ext cx="7232557" cy="4874660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CDD40F1-13FE-4A6B-B70B-2E862145CEF0}"/>
              </a:ext>
            </a:extLst>
          </p:cNvPr>
          <p:cNvSpPr/>
          <p:nvPr/>
        </p:nvSpPr>
        <p:spPr>
          <a:xfrm>
            <a:off x="6882445" y="4730339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>
                <a:latin typeface="TimesNewRomanPSMT"/>
              </a:rPr>
              <a:t>0.5A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33A6B5-192D-4033-85C7-41A507A63D23}"/>
              </a:ext>
            </a:extLst>
          </p:cNvPr>
          <p:cNvSpPr/>
          <p:nvPr/>
        </p:nvSpPr>
        <p:spPr>
          <a:xfrm>
            <a:off x="6882444" y="4047215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>
                <a:latin typeface="TimesNewRomanPSMT"/>
                <a:ea typeface="宋体" panose="02010600030101010101" pitchFamily="2" charset="-122"/>
              </a:rPr>
              <a:t>0.6A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D30247-D843-45C1-AFF6-519FEC6B5D7B}"/>
              </a:ext>
            </a:extLst>
          </p:cNvPr>
          <p:cNvSpPr/>
          <p:nvPr/>
        </p:nvSpPr>
        <p:spPr>
          <a:xfrm>
            <a:off x="6837496" y="3365528"/>
            <a:ext cx="68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>
                <a:latin typeface="TimesNewRomanPSMT"/>
                <a:ea typeface="宋体" panose="02010600030101010101" pitchFamily="2" charset="-122"/>
              </a:rPr>
              <a:t>0.7A 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BA1C5AC-031A-4421-81BD-8696E7AFD9F0}"/>
              </a:ext>
            </a:extLst>
          </p:cNvPr>
          <p:cNvSpPr/>
          <p:nvPr/>
        </p:nvSpPr>
        <p:spPr>
          <a:xfrm>
            <a:off x="6837496" y="2313791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>
                <a:latin typeface="TimesNewRomanPSMT"/>
                <a:ea typeface="宋体" panose="02010600030101010101" pitchFamily="2" charset="-122"/>
              </a:rPr>
              <a:t>0.8A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15E214-9C85-4893-89F2-78015777930F}"/>
              </a:ext>
            </a:extLst>
          </p:cNvPr>
          <p:cNvSpPr/>
          <p:nvPr/>
        </p:nvSpPr>
        <p:spPr>
          <a:xfrm>
            <a:off x="3493018" y="1851587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>
                <a:latin typeface="TimesNewRomanPSMT"/>
                <a:ea typeface="宋体" panose="02010600030101010101" pitchFamily="2" charset="-122"/>
              </a:rPr>
              <a:t>0.9A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38AE96-9EE1-4E5F-99BE-CE54E839FF36}"/>
              </a:ext>
            </a:extLst>
          </p:cNvPr>
          <p:cNvSpPr txBox="1"/>
          <p:nvPr/>
        </p:nvSpPr>
        <p:spPr>
          <a:xfrm rot="16200000">
            <a:off x="978627" y="1452695"/>
            <a:ext cx="44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(</a:t>
            </a:r>
            <a:r>
              <a:rPr lang="zh-CN" altLang="en-US" sz="1200" dirty="0"/>
              <a:t>℃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896798-461E-4E9F-B4CC-20F1A22C3536}"/>
              </a:ext>
            </a:extLst>
          </p:cNvPr>
          <p:cNvSpPr txBox="1"/>
          <p:nvPr/>
        </p:nvSpPr>
        <p:spPr>
          <a:xfrm>
            <a:off x="7736675" y="5839652"/>
            <a:ext cx="38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(s)</a:t>
            </a:r>
            <a:endParaRPr lang="zh-CN" altLang="en-US" sz="1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67DA1AA-D5BF-49DF-AEF8-5B350C9C8AEC}"/>
              </a:ext>
            </a:extLst>
          </p:cNvPr>
          <p:cNvSpPr/>
          <p:nvPr/>
        </p:nvSpPr>
        <p:spPr>
          <a:xfrm>
            <a:off x="5224890" y="6147429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</a:rPr>
              <a:t>MicroFJ-60035-TSV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8901A19-E168-4F5A-84C9-B9A2139AE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42" y="4231881"/>
            <a:ext cx="4066515" cy="14484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8782C27-F2EB-4F8E-AB65-4F18253A5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77" y="1370563"/>
            <a:ext cx="2473347" cy="2734616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9830B99E-C124-438A-918C-8D7574F87A96}"/>
              </a:ext>
            </a:extLst>
          </p:cNvPr>
          <p:cNvSpPr/>
          <p:nvPr/>
        </p:nvSpPr>
        <p:spPr>
          <a:xfrm>
            <a:off x="8990376" y="2129125"/>
            <a:ext cx="55431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155965-2C0A-4ED3-ACD0-0F80A83FB18F}"/>
              </a:ext>
            </a:extLst>
          </p:cNvPr>
          <p:cNvSpPr txBox="1"/>
          <p:nvPr/>
        </p:nvSpPr>
        <p:spPr>
          <a:xfrm>
            <a:off x="8990375" y="1902562"/>
            <a:ext cx="34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0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4F72-9616-4B13-9D7A-C915537C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Results- Dark Current vs Radiation 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8D1BB4-69EA-4808-8A9D-4E74C37B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4DA9BB-10CB-4309-B835-0A603878D5BE}"/>
              </a:ext>
            </a:extLst>
          </p:cNvPr>
          <p:cNvGrpSpPr/>
          <p:nvPr/>
        </p:nvGrpSpPr>
        <p:grpSpPr>
          <a:xfrm>
            <a:off x="5626425" y="1829614"/>
            <a:ext cx="6222349" cy="3702917"/>
            <a:chOff x="5936233" y="4114719"/>
            <a:chExt cx="4839254" cy="22934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961D5C-C5B1-4EED-ADFD-118F3610A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233" y="4114719"/>
              <a:ext cx="4839254" cy="229348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1C946B6-BDF1-47BC-9117-0833B1EC897E}"/>
                </a:ext>
              </a:extLst>
            </p:cNvPr>
            <p:cNvSpPr/>
            <p:nvPr/>
          </p:nvSpPr>
          <p:spPr>
            <a:xfrm>
              <a:off x="8789496" y="5029184"/>
              <a:ext cx="4475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1100" dirty="0">
                  <a:latin typeface="CharisSIL"/>
                </a:rPr>
                <a:t>2 </a:t>
              </a:r>
              <a:r>
                <a:rPr lang="el-GR" altLang="zh-CN" sz="1100" dirty="0">
                  <a:latin typeface="STIXMath-Regular"/>
                </a:rPr>
                <a:t>μ</a:t>
              </a:r>
              <a:r>
                <a:rPr lang="en-US" altLang="zh-CN" sz="1100" dirty="0">
                  <a:latin typeface="CharisSIL"/>
                </a:rPr>
                <a:t>A</a:t>
              </a:r>
              <a:endParaRPr lang="zh-CN" altLang="en-US" sz="11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96EBF57-D4F0-4B9B-A522-DB79F9198B6B}"/>
                </a:ext>
              </a:extLst>
            </p:cNvPr>
            <p:cNvSpPr/>
            <p:nvPr/>
          </p:nvSpPr>
          <p:spPr>
            <a:xfrm>
              <a:off x="8701532" y="5679113"/>
              <a:ext cx="62709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1100" dirty="0">
                  <a:latin typeface="STIXMath-Regular"/>
                </a:rPr>
                <a:t>0</a:t>
              </a:r>
              <a:r>
                <a:rPr lang="el-GR" altLang="zh-CN" sz="1100" i="1" dirty="0">
                  <a:latin typeface="STIXMath-Italic"/>
                </a:rPr>
                <a:t>.</a:t>
              </a:r>
              <a:r>
                <a:rPr lang="el-GR" altLang="zh-CN" sz="1100" dirty="0">
                  <a:latin typeface="STIXMath-Regular"/>
                </a:rPr>
                <a:t>03 μ</a:t>
              </a:r>
              <a:r>
                <a:rPr lang="en-US" altLang="zh-CN" sz="1100" dirty="0">
                  <a:latin typeface="CharisSIL"/>
                </a:rPr>
                <a:t>A</a:t>
              </a:r>
              <a:endParaRPr lang="zh-CN" altLang="en-US" sz="11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33970D5-DD4A-4416-ADCF-49F53A5514B6}"/>
                </a:ext>
              </a:extLst>
            </p:cNvPr>
            <p:cNvSpPr/>
            <p:nvPr/>
          </p:nvSpPr>
          <p:spPr>
            <a:xfrm>
              <a:off x="8741320" y="6091293"/>
              <a:ext cx="5549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1100" dirty="0">
                  <a:latin typeface="STIXMath-Regular"/>
                </a:rPr>
                <a:t>0</a:t>
              </a:r>
              <a:r>
                <a:rPr lang="el-GR" altLang="zh-CN" sz="1100" i="1" dirty="0">
                  <a:latin typeface="STIXMath-Italic"/>
                </a:rPr>
                <a:t>.</a:t>
              </a:r>
              <a:r>
                <a:rPr lang="el-GR" altLang="zh-CN" sz="1100" dirty="0">
                  <a:latin typeface="STIXMath-Regular"/>
                </a:rPr>
                <a:t>2 μ</a:t>
              </a:r>
              <a:r>
                <a:rPr lang="en-US" altLang="zh-CN" sz="1100" dirty="0">
                  <a:latin typeface="CharisSIL"/>
                </a:rPr>
                <a:t>A</a:t>
              </a:r>
              <a:endParaRPr lang="zh-CN" altLang="en-US" sz="11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205D1BD-00AD-45DB-BBFC-0EE04D996502}"/>
                </a:ext>
              </a:extLst>
            </p:cNvPr>
            <p:cNvSpPr/>
            <p:nvPr/>
          </p:nvSpPr>
          <p:spPr>
            <a:xfrm>
              <a:off x="8789496" y="4536161"/>
              <a:ext cx="56938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latin typeface="CharisSIL"/>
                </a:rPr>
                <a:t>Before</a:t>
              </a:r>
              <a:endParaRPr lang="zh-CN" altLang="en-US" sz="1100" dirty="0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15E69E0-7475-436F-BBE6-C58DDBD3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" y="1797769"/>
            <a:ext cx="4822021" cy="370291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C5DAC7F-3E84-4EBB-A0BE-9C964D45DD1B}"/>
              </a:ext>
            </a:extLst>
          </p:cNvPr>
          <p:cNvSpPr/>
          <p:nvPr/>
        </p:nvSpPr>
        <p:spPr>
          <a:xfrm>
            <a:off x="10878145" y="3649228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latin typeface="CharisSIL"/>
              </a:rPr>
              <a:t>(860)</a:t>
            </a:r>
            <a:endParaRPr lang="zh-CN" altLang="en-US" sz="11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D738BC1-180A-485E-836F-329A70A0F5CA}"/>
              </a:ext>
            </a:extLst>
          </p:cNvPr>
          <p:cNvSpPr/>
          <p:nvPr/>
        </p:nvSpPr>
        <p:spPr>
          <a:xfrm>
            <a:off x="10878145" y="4313347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latin typeface="CharisSIL"/>
              </a:rPr>
              <a:t>(180)</a:t>
            </a:r>
            <a:endParaRPr lang="zh-CN" altLang="en-US" sz="11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010C9AB-B1C1-4DF9-A2D6-6C109CD09C82}"/>
              </a:ext>
            </a:extLst>
          </p:cNvPr>
          <p:cNvSpPr/>
          <p:nvPr/>
        </p:nvSpPr>
        <p:spPr>
          <a:xfrm>
            <a:off x="10878145" y="4989022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latin typeface="CharisSIL"/>
              </a:rPr>
              <a:t>(405)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3407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9C3B06F3-529E-4D92-BD4F-E8D23575A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1172488"/>
            <a:ext cx="10513534" cy="5442087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D0F7ABB-E5A6-440D-AF12-57D38A31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2" y="44451"/>
            <a:ext cx="11700768" cy="955675"/>
          </a:xfrm>
        </p:spPr>
        <p:txBody>
          <a:bodyPr/>
          <a:lstStyle/>
          <a:p>
            <a:r>
              <a:rPr lang="en-US" altLang="zh-CN" b="1" dirty="0"/>
              <a:t>Results- Dark current vs Annealing 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E6B23-6E1E-4896-AB38-E73495DB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0F4955-87E5-44C2-91E4-99CD45365D32}"/>
              </a:ext>
            </a:extLst>
          </p:cNvPr>
          <p:cNvSpPr/>
          <p:nvPr/>
        </p:nvSpPr>
        <p:spPr>
          <a:xfrm>
            <a:off x="1581332" y="1280228"/>
            <a:ext cx="1274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1100" dirty="0">
                <a:latin typeface="CharisSIL"/>
              </a:rPr>
              <a:t>2.7 </a:t>
            </a:r>
            <a:r>
              <a:rPr lang="pl-PL" altLang="zh-CN" sz="1100" dirty="0">
                <a:latin typeface="STIXMath-Regular"/>
              </a:rPr>
              <a:t>× </a:t>
            </a:r>
            <a:r>
              <a:rPr lang="pl-PL" altLang="zh-CN" sz="1100" dirty="0">
                <a:latin typeface="CharisSIL"/>
              </a:rPr>
              <a:t>10</a:t>
            </a:r>
            <a:r>
              <a:rPr lang="pl-PL" altLang="zh-CN" sz="1100" baseline="30000" dirty="0">
                <a:latin typeface="CharisSIL"/>
              </a:rPr>
              <a:t>8</a:t>
            </a:r>
            <a:r>
              <a:rPr lang="pl-PL" altLang="zh-CN" sz="1100" dirty="0">
                <a:latin typeface="CharisSIL"/>
              </a:rPr>
              <a:t> n</a:t>
            </a:r>
            <a:r>
              <a:rPr lang="zh-CN" altLang="pl-PL" sz="1100" i="1" dirty="0">
                <a:latin typeface="STIXMath-Italic"/>
              </a:rPr>
              <a:t>𝑒𝑞</a:t>
            </a:r>
            <a:r>
              <a:rPr lang="pl-PL" altLang="zh-CN" sz="1100" dirty="0">
                <a:latin typeface="CharisSIL"/>
              </a:rPr>
              <a:t>/cm</a:t>
            </a:r>
            <a:r>
              <a:rPr lang="pl-PL" altLang="zh-CN" sz="1100" baseline="30000" dirty="0">
                <a:latin typeface="STIXMath-Regular"/>
              </a:rPr>
              <a:t>2</a:t>
            </a:r>
            <a:endParaRPr lang="zh-CN" altLang="en-US" sz="1100" baseline="30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319131-6C63-4E2A-A1B3-0D3081A0341B}"/>
              </a:ext>
            </a:extLst>
          </p:cNvPr>
          <p:cNvSpPr/>
          <p:nvPr/>
        </p:nvSpPr>
        <p:spPr>
          <a:xfrm>
            <a:off x="4951425" y="1280228"/>
            <a:ext cx="1274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1100" dirty="0">
                <a:latin typeface="CharisSIL"/>
              </a:rPr>
              <a:t>2.7 </a:t>
            </a:r>
            <a:r>
              <a:rPr lang="pl-PL" altLang="zh-CN" sz="1100" dirty="0">
                <a:latin typeface="STIXMath-Regular"/>
              </a:rPr>
              <a:t>× </a:t>
            </a:r>
            <a:r>
              <a:rPr lang="pl-PL" altLang="zh-CN" sz="1100" dirty="0">
                <a:latin typeface="CharisSIL"/>
              </a:rPr>
              <a:t>10</a:t>
            </a:r>
            <a:r>
              <a:rPr lang="en-US" altLang="zh-CN" sz="1100" baseline="30000" dirty="0">
                <a:latin typeface="CharisSIL"/>
              </a:rPr>
              <a:t>9</a:t>
            </a:r>
            <a:r>
              <a:rPr lang="pl-PL" altLang="zh-CN" sz="1100" dirty="0">
                <a:latin typeface="CharisSIL"/>
              </a:rPr>
              <a:t> n</a:t>
            </a:r>
            <a:r>
              <a:rPr lang="zh-CN" altLang="pl-PL" sz="1100" i="1" dirty="0">
                <a:latin typeface="STIXMath-Italic"/>
              </a:rPr>
              <a:t>𝑒𝑞</a:t>
            </a:r>
            <a:r>
              <a:rPr lang="pl-PL" altLang="zh-CN" sz="1100" dirty="0">
                <a:latin typeface="CharisSIL"/>
              </a:rPr>
              <a:t>/cm</a:t>
            </a:r>
            <a:r>
              <a:rPr lang="pl-PL" altLang="zh-CN" sz="1100" baseline="30000" dirty="0">
                <a:latin typeface="STIXMath-Regular"/>
              </a:rPr>
              <a:t>2</a:t>
            </a:r>
            <a:endParaRPr lang="zh-CN" altLang="en-US" sz="1100" baseline="30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AEDBF68-342B-481E-8800-C26D6E43C057}"/>
              </a:ext>
            </a:extLst>
          </p:cNvPr>
          <p:cNvSpPr/>
          <p:nvPr/>
        </p:nvSpPr>
        <p:spPr>
          <a:xfrm>
            <a:off x="8587293" y="1280228"/>
            <a:ext cx="12875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latin typeface="CharisSIL"/>
              </a:rPr>
              <a:t>4.6</a:t>
            </a:r>
            <a:r>
              <a:rPr lang="pl-PL" altLang="zh-CN" sz="1100" dirty="0">
                <a:latin typeface="CharisSIL"/>
              </a:rPr>
              <a:t> </a:t>
            </a:r>
            <a:r>
              <a:rPr lang="pl-PL" altLang="zh-CN" sz="1100" dirty="0">
                <a:latin typeface="STIXMath-Regular"/>
              </a:rPr>
              <a:t>× </a:t>
            </a:r>
            <a:r>
              <a:rPr lang="pl-PL" altLang="zh-CN" sz="1100" dirty="0">
                <a:latin typeface="CharisSIL"/>
              </a:rPr>
              <a:t>10</a:t>
            </a:r>
            <a:r>
              <a:rPr lang="en-US" altLang="zh-CN" sz="1100" baseline="30000" dirty="0">
                <a:latin typeface="CharisSIL"/>
              </a:rPr>
              <a:t>10 </a:t>
            </a:r>
            <a:r>
              <a:rPr lang="pl-PL" altLang="zh-CN" sz="1100" dirty="0">
                <a:latin typeface="CharisSIL"/>
              </a:rPr>
              <a:t>n</a:t>
            </a:r>
            <a:r>
              <a:rPr lang="zh-CN" altLang="pl-PL" sz="1100" i="1" dirty="0">
                <a:latin typeface="STIXMath-Italic"/>
              </a:rPr>
              <a:t>𝑒𝑞</a:t>
            </a:r>
            <a:r>
              <a:rPr lang="pl-PL" altLang="zh-CN" sz="1100" dirty="0">
                <a:latin typeface="CharisSIL"/>
              </a:rPr>
              <a:t>/cm</a:t>
            </a:r>
            <a:r>
              <a:rPr lang="pl-PL" altLang="zh-CN" sz="1100" baseline="30000" dirty="0">
                <a:latin typeface="STIXMath-Regular"/>
              </a:rPr>
              <a:t>2</a:t>
            </a:r>
            <a:endParaRPr lang="zh-CN" altLang="en-US" sz="1100" baseline="30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23357F-A1C9-4AE4-BDA1-FAC204907A6E}"/>
              </a:ext>
            </a:extLst>
          </p:cNvPr>
          <p:cNvSpPr/>
          <p:nvPr/>
        </p:nvSpPr>
        <p:spPr>
          <a:xfrm>
            <a:off x="1727205" y="5571490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CharisSIL"/>
              </a:rPr>
              <a:t>MicroFJ-60035-TSV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946A82-20EC-4A73-A064-048E63770EDD}"/>
              </a:ext>
            </a:extLst>
          </p:cNvPr>
          <p:cNvSpPr/>
          <p:nvPr/>
        </p:nvSpPr>
        <p:spPr>
          <a:xfrm>
            <a:off x="5236864" y="5571490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CharisSIL"/>
              </a:rPr>
              <a:t>MicroFJ-60035-TSV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3555B0-0F2F-46A1-802D-6A0840C8BB6F}"/>
              </a:ext>
            </a:extLst>
          </p:cNvPr>
          <p:cNvSpPr/>
          <p:nvPr/>
        </p:nvSpPr>
        <p:spPr>
          <a:xfrm>
            <a:off x="8689790" y="5555231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CharisSIL"/>
              </a:rPr>
              <a:t>MicroFJ-60035-TSV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39D52C-350A-4310-9FF9-05D8BB138946}"/>
              </a:ext>
            </a:extLst>
          </p:cNvPr>
          <p:cNvSpPr/>
          <p:nvPr/>
        </p:nvSpPr>
        <p:spPr>
          <a:xfrm>
            <a:off x="3057958" y="506425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harisSIL"/>
              </a:rPr>
              <a:t>14%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25D7008-E4E3-4ADC-B7DC-02594EE521FF}"/>
              </a:ext>
            </a:extLst>
          </p:cNvPr>
          <p:cNvSpPr/>
          <p:nvPr/>
        </p:nvSpPr>
        <p:spPr>
          <a:xfrm>
            <a:off x="6693826" y="510198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harisSIL"/>
              </a:rPr>
              <a:t>10%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1A76E84-DF46-41B4-BEC2-5180A9D439FB}"/>
              </a:ext>
            </a:extLst>
          </p:cNvPr>
          <p:cNvSpPr/>
          <p:nvPr/>
        </p:nvSpPr>
        <p:spPr>
          <a:xfrm>
            <a:off x="10329694" y="51743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harisSIL"/>
              </a:rPr>
              <a:t>8%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842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3E8F9-11D1-4B77-BAB6-640A7677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Results- Dark Current vs Annealing 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D4A6BE-A5CF-43DE-8E0C-D60FD31F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7EB08E-951F-4E8A-9140-D2797743E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52" y="1536759"/>
            <a:ext cx="2711866" cy="4296723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5471E6E4-1AA0-4E62-B471-59B6AD862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0" y="1536760"/>
            <a:ext cx="7579312" cy="4296723"/>
          </a:xfr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7C8199-9D76-4C1D-8FCF-339FFB5EBB05}"/>
              </a:ext>
            </a:extLst>
          </p:cNvPr>
          <p:cNvSpPr/>
          <p:nvPr/>
        </p:nvSpPr>
        <p:spPr>
          <a:xfrm>
            <a:off x="9172725" y="1616657"/>
            <a:ext cx="1329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1200" dirty="0">
                <a:latin typeface="CharisSIL"/>
              </a:rPr>
              <a:t>1.0 </a:t>
            </a:r>
            <a:r>
              <a:rPr lang="pl-PL" altLang="zh-CN" sz="1200" dirty="0">
                <a:latin typeface="STIXMath-Regular"/>
              </a:rPr>
              <a:t>× </a:t>
            </a:r>
            <a:r>
              <a:rPr lang="pl-PL" altLang="zh-CN" sz="1200" dirty="0">
                <a:latin typeface="CharisSIL"/>
              </a:rPr>
              <a:t>10</a:t>
            </a:r>
            <a:r>
              <a:rPr lang="pl-PL" altLang="zh-CN" sz="1200" baseline="30000" dirty="0">
                <a:latin typeface="CharisSIL"/>
              </a:rPr>
              <a:t>10 </a:t>
            </a:r>
            <a:r>
              <a:rPr lang="pl-PL" altLang="zh-CN" sz="1200" dirty="0">
                <a:latin typeface="CharisSIL"/>
              </a:rPr>
              <a:t>n</a:t>
            </a:r>
            <a:r>
              <a:rPr lang="zh-CN" altLang="pl-PL" sz="1200" i="1" baseline="-25000" dirty="0">
                <a:latin typeface="STIXMath-Italic"/>
              </a:rPr>
              <a:t>𝑒𝑞</a:t>
            </a:r>
            <a:r>
              <a:rPr lang="pl-PL" altLang="zh-CN" sz="1200" dirty="0">
                <a:latin typeface="CharisSIL"/>
              </a:rPr>
              <a:t>/cm</a:t>
            </a:r>
            <a:r>
              <a:rPr lang="pl-PL" altLang="zh-CN" sz="1200" baseline="30000" dirty="0">
                <a:latin typeface="STIXMath-Regular"/>
              </a:rPr>
              <a:t>2</a:t>
            </a:r>
            <a:endParaRPr lang="zh-CN" altLang="en-US" sz="1200" baseline="30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C9DD25-4789-44B3-A458-4D2485444B64}"/>
              </a:ext>
            </a:extLst>
          </p:cNvPr>
          <p:cNvSpPr/>
          <p:nvPr/>
        </p:nvSpPr>
        <p:spPr>
          <a:xfrm>
            <a:off x="6590802" y="1605157"/>
            <a:ext cx="1329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1200" dirty="0">
                <a:latin typeface="CharisSIL"/>
              </a:rPr>
              <a:t>1.0 </a:t>
            </a:r>
            <a:r>
              <a:rPr lang="pl-PL" altLang="zh-CN" sz="1200" dirty="0">
                <a:latin typeface="STIXMath-Regular"/>
              </a:rPr>
              <a:t>× </a:t>
            </a:r>
            <a:r>
              <a:rPr lang="pl-PL" altLang="zh-CN" sz="1200" dirty="0">
                <a:latin typeface="CharisSIL"/>
              </a:rPr>
              <a:t>10</a:t>
            </a:r>
            <a:r>
              <a:rPr lang="pl-PL" altLang="zh-CN" sz="1200" baseline="30000" dirty="0">
                <a:latin typeface="CharisSIL"/>
              </a:rPr>
              <a:t>1</a:t>
            </a:r>
            <a:r>
              <a:rPr lang="en-US" altLang="zh-CN" sz="1200" baseline="30000" dirty="0">
                <a:latin typeface="CharisSIL"/>
              </a:rPr>
              <a:t>2</a:t>
            </a:r>
            <a:r>
              <a:rPr lang="pl-PL" altLang="zh-CN" sz="1200" baseline="30000" dirty="0">
                <a:latin typeface="CharisSIL"/>
              </a:rPr>
              <a:t> </a:t>
            </a:r>
            <a:r>
              <a:rPr lang="pl-PL" altLang="zh-CN" sz="1200" dirty="0">
                <a:latin typeface="CharisSIL"/>
              </a:rPr>
              <a:t>n</a:t>
            </a:r>
            <a:r>
              <a:rPr lang="zh-CN" altLang="pl-PL" sz="1200" i="1" baseline="-25000" dirty="0">
                <a:latin typeface="STIXMath-Italic"/>
              </a:rPr>
              <a:t>𝑒𝑞</a:t>
            </a:r>
            <a:r>
              <a:rPr lang="pl-PL" altLang="zh-CN" sz="1200" dirty="0">
                <a:latin typeface="CharisSIL"/>
              </a:rPr>
              <a:t>/cm</a:t>
            </a:r>
            <a:r>
              <a:rPr lang="pl-PL" altLang="zh-CN" sz="1200" baseline="30000" dirty="0">
                <a:latin typeface="STIXMath-Regular"/>
              </a:rPr>
              <a:t>2</a:t>
            </a:r>
            <a:endParaRPr lang="zh-CN" altLang="en-US" sz="1200" baseline="30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0C6996-0476-49D8-BDD7-10445D4181F4}"/>
              </a:ext>
            </a:extLst>
          </p:cNvPr>
          <p:cNvSpPr/>
          <p:nvPr/>
        </p:nvSpPr>
        <p:spPr>
          <a:xfrm>
            <a:off x="4042911" y="1593657"/>
            <a:ext cx="1329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1200" dirty="0">
                <a:latin typeface="CharisSIL"/>
              </a:rPr>
              <a:t>1.0 </a:t>
            </a:r>
            <a:r>
              <a:rPr lang="pl-PL" altLang="zh-CN" sz="1200" dirty="0">
                <a:latin typeface="STIXMath-Regular"/>
              </a:rPr>
              <a:t>× </a:t>
            </a:r>
            <a:r>
              <a:rPr lang="pl-PL" altLang="zh-CN" sz="1200" dirty="0">
                <a:latin typeface="CharisSIL"/>
              </a:rPr>
              <a:t>10</a:t>
            </a:r>
            <a:r>
              <a:rPr lang="en-US" altLang="zh-CN" sz="1200" baseline="30000" dirty="0">
                <a:latin typeface="CharisSIL"/>
              </a:rPr>
              <a:t>10</a:t>
            </a:r>
            <a:r>
              <a:rPr lang="pl-PL" altLang="zh-CN" sz="1200" baseline="30000" dirty="0">
                <a:latin typeface="CharisSIL"/>
              </a:rPr>
              <a:t> </a:t>
            </a:r>
            <a:r>
              <a:rPr lang="pl-PL" altLang="zh-CN" sz="1200" dirty="0">
                <a:latin typeface="CharisSIL"/>
              </a:rPr>
              <a:t>n</a:t>
            </a:r>
            <a:r>
              <a:rPr lang="zh-CN" altLang="pl-PL" sz="1200" i="1" baseline="-25000" dirty="0">
                <a:latin typeface="STIXMath-Italic"/>
              </a:rPr>
              <a:t>𝑒𝑞</a:t>
            </a:r>
            <a:r>
              <a:rPr lang="pl-PL" altLang="zh-CN" sz="1200" dirty="0">
                <a:latin typeface="CharisSIL"/>
              </a:rPr>
              <a:t>/cm</a:t>
            </a:r>
            <a:r>
              <a:rPr lang="pl-PL" altLang="zh-CN" sz="1200" baseline="30000" dirty="0">
                <a:latin typeface="STIXMath-Regular"/>
              </a:rPr>
              <a:t>2</a:t>
            </a:r>
            <a:endParaRPr lang="zh-CN" altLang="en-US" sz="1200" baseline="300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1E9B1-11E5-403C-BDC5-6A7B4F9E542F}"/>
              </a:ext>
            </a:extLst>
          </p:cNvPr>
          <p:cNvSpPr/>
          <p:nvPr/>
        </p:nvSpPr>
        <p:spPr>
          <a:xfrm>
            <a:off x="1630725" y="1588412"/>
            <a:ext cx="1278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zh-CN" sz="1200" dirty="0">
                <a:latin typeface="CharisSIL"/>
              </a:rPr>
              <a:t>1.0 </a:t>
            </a:r>
            <a:r>
              <a:rPr lang="pl-PL" altLang="zh-CN" sz="1200" dirty="0">
                <a:latin typeface="STIXMath-Regular"/>
              </a:rPr>
              <a:t>× </a:t>
            </a:r>
            <a:r>
              <a:rPr lang="pl-PL" altLang="zh-CN" sz="1200" dirty="0">
                <a:latin typeface="CharisSIL"/>
              </a:rPr>
              <a:t>10</a:t>
            </a:r>
            <a:r>
              <a:rPr lang="en-US" altLang="zh-CN" sz="1200" baseline="30000" dirty="0">
                <a:latin typeface="CharisSIL"/>
              </a:rPr>
              <a:t>9</a:t>
            </a:r>
            <a:r>
              <a:rPr lang="pl-PL" altLang="zh-CN" sz="1200" baseline="30000" dirty="0">
                <a:latin typeface="CharisSIL"/>
              </a:rPr>
              <a:t> </a:t>
            </a:r>
            <a:r>
              <a:rPr lang="pl-PL" altLang="zh-CN" sz="1200" dirty="0">
                <a:latin typeface="CharisSIL"/>
              </a:rPr>
              <a:t>n</a:t>
            </a:r>
            <a:r>
              <a:rPr lang="zh-CN" altLang="pl-PL" sz="1200" i="1" baseline="-25000" dirty="0">
                <a:latin typeface="STIXMath-Italic"/>
              </a:rPr>
              <a:t>𝑒𝑞</a:t>
            </a:r>
            <a:r>
              <a:rPr lang="pl-PL" altLang="zh-CN" sz="1200" dirty="0">
                <a:latin typeface="CharisSIL"/>
              </a:rPr>
              <a:t>/cm</a:t>
            </a:r>
            <a:r>
              <a:rPr lang="pl-PL" altLang="zh-CN" sz="1200" baseline="30000" dirty="0">
                <a:latin typeface="STIXMath-Regular"/>
              </a:rPr>
              <a:t>2</a:t>
            </a:r>
            <a:endParaRPr lang="zh-CN" altLang="en-US" sz="1200" baseline="30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7B1B25-8588-4105-AC59-82C75CD1469B}"/>
              </a:ext>
            </a:extLst>
          </p:cNvPr>
          <p:cNvSpPr/>
          <p:nvPr/>
        </p:nvSpPr>
        <p:spPr>
          <a:xfrm>
            <a:off x="1710094" y="5031864"/>
            <a:ext cx="8242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CharisSIL"/>
              </a:rPr>
              <a:t>S14160-3010PS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8FCEC3-F682-4647-9421-822C497AA07F}"/>
              </a:ext>
            </a:extLst>
          </p:cNvPr>
          <p:cNvSpPr/>
          <p:nvPr/>
        </p:nvSpPr>
        <p:spPr>
          <a:xfrm>
            <a:off x="4297102" y="5031864"/>
            <a:ext cx="8242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CharisSIL"/>
              </a:rPr>
              <a:t>S14160-3010PS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1B597D-C227-4469-8526-ED15640E983A}"/>
              </a:ext>
            </a:extLst>
          </p:cNvPr>
          <p:cNvSpPr/>
          <p:nvPr/>
        </p:nvSpPr>
        <p:spPr>
          <a:xfrm>
            <a:off x="6731257" y="5037399"/>
            <a:ext cx="8242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latin typeface="CharisSIL"/>
              </a:rPr>
              <a:t>S14160-3010PS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154770-1471-4663-BF79-DECA91004088}"/>
              </a:ext>
            </a:extLst>
          </p:cNvPr>
          <p:cNvSpPr/>
          <p:nvPr/>
        </p:nvSpPr>
        <p:spPr>
          <a:xfrm>
            <a:off x="9272477" y="5063615"/>
            <a:ext cx="994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CharisSIL"/>
              </a:rPr>
              <a:t>EQR15 3030D </a:t>
            </a:r>
            <a:r>
              <a:rPr lang="en-US" altLang="zh-CN" sz="800" dirty="0" err="1">
                <a:latin typeface="CharisSIL"/>
              </a:rPr>
              <a:t>SiPM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9359B92-1970-4F92-B988-1A06F7BBCB74}"/>
              </a:ext>
            </a:extLst>
          </p:cNvPr>
          <p:cNvSpPr/>
          <p:nvPr/>
        </p:nvSpPr>
        <p:spPr>
          <a:xfrm>
            <a:off x="10618516" y="4877976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harisSIL"/>
              </a:rPr>
              <a:t>0.9%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353630C-DF4F-42D5-A5AF-14EE31BD4110}"/>
              </a:ext>
            </a:extLst>
          </p:cNvPr>
          <p:cNvSpPr/>
          <p:nvPr/>
        </p:nvSpPr>
        <p:spPr>
          <a:xfrm>
            <a:off x="8108550" y="4710305"/>
            <a:ext cx="565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harisSIL"/>
              </a:rPr>
              <a:t>1%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E956AA8-95B9-4DA3-9259-C6EF47919D2D}"/>
              </a:ext>
            </a:extLst>
          </p:cNvPr>
          <p:cNvSpPr/>
          <p:nvPr/>
        </p:nvSpPr>
        <p:spPr>
          <a:xfrm>
            <a:off x="5609920" y="4877976"/>
            <a:ext cx="595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harisSIL"/>
              </a:rPr>
              <a:t>3%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132318B-1BEC-4F5A-B6F1-4DC4B3CBBA4E}"/>
              </a:ext>
            </a:extLst>
          </p:cNvPr>
          <p:cNvSpPr/>
          <p:nvPr/>
        </p:nvSpPr>
        <p:spPr>
          <a:xfrm>
            <a:off x="3073044" y="4572720"/>
            <a:ext cx="565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harisSIL"/>
              </a:rPr>
              <a:t>6%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156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35430-3A6F-4EF3-B5E6-76D7DC71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4451"/>
            <a:ext cx="12192000" cy="955675"/>
          </a:xfrm>
        </p:spPr>
        <p:txBody>
          <a:bodyPr/>
          <a:lstStyle/>
          <a:p>
            <a:r>
              <a:rPr lang="en-US" altLang="zh-CN" b="1" dirty="0"/>
              <a:t>Results- Dark Current vs Radiation and Annealing</a:t>
            </a:r>
            <a:endParaRPr lang="zh-CN" altLang="en-US" b="1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B5F30E4-B91F-4700-9CB1-C80F8EA34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37" y="1173487"/>
            <a:ext cx="6308824" cy="539864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CD132E-06F3-4D9C-A57C-56D3A693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A49B11-2311-47A2-80BD-86327E783CFE}"/>
              </a:ext>
            </a:extLst>
          </p:cNvPr>
          <p:cNvSpPr txBox="1"/>
          <p:nvPr/>
        </p:nvSpPr>
        <p:spPr>
          <a:xfrm>
            <a:off x="8575826" y="2629868"/>
            <a:ext cx="2246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harisSIL"/>
              </a:rPr>
              <a:t>Neutron Flux(</a:t>
            </a:r>
            <a:r>
              <a:rPr lang="pl-PL" altLang="zh-CN" dirty="0">
                <a:latin typeface="CharisSIL"/>
              </a:rPr>
              <a:t>n</a:t>
            </a:r>
            <a:r>
              <a:rPr lang="zh-CN" altLang="pl-PL" i="1" baseline="-25000" dirty="0">
                <a:latin typeface="STIXMath-Italic"/>
              </a:rPr>
              <a:t>𝑒𝑞</a:t>
            </a:r>
            <a:r>
              <a:rPr lang="pl-PL" altLang="zh-CN" dirty="0">
                <a:latin typeface="CharisSIL"/>
              </a:rPr>
              <a:t>/cm</a:t>
            </a:r>
            <a:r>
              <a:rPr lang="pl-PL" altLang="zh-CN" baseline="30000" dirty="0">
                <a:latin typeface="STIXMath-Regular"/>
              </a:rPr>
              <a:t>2</a:t>
            </a:r>
            <a:r>
              <a:rPr lang="en-US" altLang="zh-CN" dirty="0">
                <a:latin typeface="STIXMath-Regular"/>
              </a:rPr>
              <a:t>)</a:t>
            </a:r>
            <a:endParaRPr lang="en-US" altLang="zh-CN" dirty="0"/>
          </a:p>
          <a:p>
            <a:r>
              <a:rPr lang="en-US" altLang="zh-CN" dirty="0"/>
              <a:t>A: </a:t>
            </a:r>
            <a:r>
              <a:rPr lang="pl-PL" altLang="zh-CN" dirty="0">
                <a:latin typeface="CharisSIL"/>
              </a:rPr>
              <a:t>2.7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8</a:t>
            </a:r>
            <a:endParaRPr lang="zh-CN" altLang="en-US" baseline="30000" dirty="0"/>
          </a:p>
          <a:p>
            <a:r>
              <a:rPr lang="en-US" altLang="zh-CN" dirty="0"/>
              <a:t>B:</a:t>
            </a:r>
            <a:r>
              <a:rPr lang="pl-PL" altLang="zh-CN" dirty="0">
                <a:latin typeface="CharisSIL"/>
              </a:rPr>
              <a:t> 2.7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9</a:t>
            </a:r>
            <a:r>
              <a:rPr lang="pl-PL" altLang="zh-CN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C:</a:t>
            </a:r>
            <a:r>
              <a:rPr lang="en-US" altLang="zh-CN" dirty="0">
                <a:latin typeface="CharisSIL"/>
              </a:rPr>
              <a:t> 4.6</a:t>
            </a:r>
            <a:r>
              <a:rPr lang="pl-PL" altLang="zh-CN" dirty="0">
                <a:latin typeface="CharisSIL"/>
              </a:rPr>
              <a:t>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10 </a:t>
            </a:r>
            <a:endParaRPr lang="en-US" altLang="zh-CN" dirty="0"/>
          </a:p>
          <a:p>
            <a:r>
              <a:rPr lang="en-US" altLang="zh-CN" dirty="0"/>
              <a:t>D:</a:t>
            </a:r>
            <a:r>
              <a:rPr lang="pl-PL" altLang="zh-CN" dirty="0">
                <a:latin typeface="CharisSIL"/>
              </a:rPr>
              <a:t> 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9</a:t>
            </a:r>
            <a:r>
              <a:rPr lang="pl-PL" altLang="zh-CN" baseline="30000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E:</a:t>
            </a:r>
            <a:r>
              <a:rPr lang="pl-PL" altLang="zh-CN" dirty="0">
                <a:latin typeface="CharisSIL"/>
              </a:rPr>
              <a:t> 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F:</a:t>
            </a:r>
            <a:r>
              <a:rPr lang="pl-PL" altLang="zh-CN" dirty="0">
                <a:latin typeface="CharisSIL"/>
              </a:rPr>
              <a:t> 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1</a:t>
            </a:r>
            <a:r>
              <a:rPr lang="en-US" altLang="zh-CN" baseline="30000" dirty="0">
                <a:latin typeface="CharisSIL"/>
              </a:rPr>
              <a:t>2</a:t>
            </a:r>
            <a:r>
              <a:rPr lang="pl-PL" altLang="zh-CN" baseline="30000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G:</a:t>
            </a:r>
            <a:r>
              <a:rPr lang="pl-PL" altLang="zh-CN" dirty="0">
                <a:latin typeface="CharisSIL"/>
              </a:rPr>
              <a:t>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10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E0106AE-839B-4F70-9DE4-0EFB7676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48" y="3876714"/>
            <a:ext cx="2993721" cy="272956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B9C4215-AF30-4781-8BBD-665FEFA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Performance- Dark Current vs Temperature</a:t>
            </a:r>
            <a:endParaRPr lang="zh-CN" altLang="en-US" b="1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2A45C13-4EF5-410C-A9C6-DC5808B62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9" y="1099335"/>
            <a:ext cx="8021600" cy="550694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660BC3-B8B1-4569-B555-7656491E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16A856-7EB2-41B8-8BFF-5092970E0B7B}"/>
              </a:ext>
            </a:extLst>
          </p:cNvPr>
          <p:cNvSpPr txBox="1"/>
          <p:nvPr/>
        </p:nvSpPr>
        <p:spPr>
          <a:xfrm>
            <a:off x="9053268" y="1212034"/>
            <a:ext cx="2246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harisSIL"/>
              </a:rPr>
              <a:t>Neutron Flux(</a:t>
            </a:r>
            <a:r>
              <a:rPr lang="pl-PL" altLang="zh-CN" dirty="0">
                <a:latin typeface="CharisSIL"/>
              </a:rPr>
              <a:t>n</a:t>
            </a:r>
            <a:r>
              <a:rPr lang="zh-CN" altLang="pl-PL" i="1" baseline="-25000" dirty="0">
                <a:latin typeface="STIXMath-Italic"/>
              </a:rPr>
              <a:t>𝑒𝑞</a:t>
            </a:r>
            <a:r>
              <a:rPr lang="pl-PL" altLang="zh-CN" dirty="0">
                <a:latin typeface="CharisSIL"/>
              </a:rPr>
              <a:t>/cm</a:t>
            </a:r>
            <a:r>
              <a:rPr lang="pl-PL" altLang="zh-CN" baseline="30000" dirty="0">
                <a:latin typeface="STIXMath-Regular"/>
              </a:rPr>
              <a:t>2</a:t>
            </a:r>
            <a:r>
              <a:rPr lang="en-US" altLang="zh-CN" dirty="0">
                <a:latin typeface="STIXMath-Regular"/>
              </a:rPr>
              <a:t>)</a:t>
            </a:r>
            <a:endParaRPr lang="en-US" altLang="zh-CN" dirty="0"/>
          </a:p>
          <a:p>
            <a:r>
              <a:rPr lang="en-US" altLang="zh-CN" dirty="0"/>
              <a:t>A: </a:t>
            </a:r>
            <a:r>
              <a:rPr lang="pl-PL" altLang="zh-CN" dirty="0">
                <a:latin typeface="CharisSIL"/>
              </a:rPr>
              <a:t>2.7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8</a:t>
            </a:r>
            <a:endParaRPr lang="zh-CN" altLang="en-US" baseline="30000" dirty="0"/>
          </a:p>
          <a:p>
            <a:r>
              <a:rPr lang="en-US" altLang="zh-CN" dirty="0"/>
              <a:t>B:</a:t>
            </a:r>
            <a:r>
              <a:rPr lang="pl-PL" altLang="zh-CN" dirty="0">
                <a:latin typeface="CharisSIL"/>
              </a:rPr>
              <a:t> 2.7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9</a:t>
            </a:r>
            <a:r>
              <a:rPr lang="pl-PL" altLang="zh-CN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C:</a:t>
            </a:r>
            <a:r>
              <a:rPr lang="en-US" altLang="zh-CN" dirty="0">
                <a:latin typeface="CharisSIL"/>
              </a:rPr>
              <a:t> 4.6</a:t>
            </a:r>
            <a:r>
              <a:rPr lang="pl-PL" altLang="zh-CN" dirty="0">
                <a:latin typeface="CharisSIL"/>
              </a:rPr>
              <a:t>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10 </a:t>
            </a:r>
            <a:endParaRPr lang="en-US" altLang="zh-CN" dirty="0"/>
          </a:p>
          <a:p>
            <a:r>
              <a:rPr lang="en-US" altLang="zh-CN" dirty="0"/>
              <a:t>D:</a:t>
            </a:r>
            <a:r>
              <a:rPr lang="pl-PL" altLang="zh-CN" dirty="0">
                <a:latin typeface="CharisSIL"/>
              </a:rPr>
              <a:t> 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9</a:t>
            </a:r>
            <a:r>
              <a:rPr lang="pl-PL" altLang="zh-CN" baseline="30000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E:</a:t>
            </a:r>
            <a:r>
              <a:rPr lang="pl-PL" altLang="zh-CN" dirty="0">
                <a:latin typeface="CharisSIL"/>
              </a:rPr>
              <a:t> 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en-US" altLang="zh-CN" baseline="30000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F:</a:t>
            </a:r>
            <a:r>
              <a:rPr lang="pl-PL" altLang="zh-CN" dirty="0">
                <a:latin typeface="CharisSIL"/>
              </a:rPr>
              <a:t> 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1</a:t>
            </a:r>
            <a:r>
              <a:rPr lang="en-US" altLang="zh-CN" baseline="30000" dirty="0">
                <a:latin typeface="CharisSIL"/>
              </a:rPr>
              <a:t>2</a:t>
            </a:r>
            <a:r>
              <a:rPr lang="pl-PL" altLang="zh-CN" baseline="30000" dirty="0">
                <a:latin typeface="CharisSIL"/>
              </a:rPr>
              <a:t> </a:t>
            </a:r>
            <a:endParaRPr lang="en-US" altLang="zh-CN" dirty="0"/>
          </a:p>
          <a:p>
            <a:r>
              <a:rPr lang="en-US" altLang="zh-CN" dirty="0"/>
              <a:t>G:</a:t>
            </a:r>
            <a:r>
              <a:rPr lang="pl-PL" altLang="zh-CN" dirty="0">
                <a:latin typeface="CharisSIL"/>
              </a:rPr>
              <a:t>1.0 </a:t>
            </a:r>
            <a:r>
              <a:rPr lang="pl-PL" altLang="zh-CN" dirty="0">
                <a:latin typeface="STIXMath-Regular"/>
              </a:rPr>
              <a:t>× </a:t>
            </a:r>
            <a:r>
              <a:rPr lang="pl-PL" altLang="zh-CN" dirty="0">
                <a:latin typeface="CharisSIL"/>
              </a:rPr>
              <a:t>10</a:t>
            </a:r>
            <a:r>
              <a:rPr lang="pl-PL" altLang="zh-CN" baseline="30000" dirty="0">
                <a:latin typeface="CharisSIL"/>
              </a:rPr>
              <a:t>10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39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13D7B-2856-4B36-BBB3-4BCFADE7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95" y="44451"/>
            <a:ext cx="11732705" cy="955675"/>
          </a:xfrm>
        </p:spPr>
        <p:txBody>
          <a:bodyPr/>
          <a:lstStyle/>
          <a:p>
            <a:r>
              <a:rPr lang="en-US" altLang="zh-CN" b="1" dirty="0"/>
              <a:t>Performance- Energy Resolution vs Temperature</a:t>
            </a:r>
            <a:endParaRPr lang="zh-CN" altLang="en-US" b="1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FA74158-B867-4CF9-9DB2-BBD1EE17F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5" y="3621024"/>
            <a:ext cx="8362643" cy="282166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8E41C2-94E0-4B35-AF3C-A9A4D9B0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F62661-09C4-4A1E-8FE6-A75A6C908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57" y="1192150"/>
            <a:ext cx="3368759" cy="22493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95E9FB3-5731-400B-A6CD-BDCB011A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18" y="1179694"/>
            <a:ext cx="3125189" cy="22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BF0D3-A896-4129-816F-79D97C1A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A6FFB-24B0-4E9C-80E9-33E09D12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</a:p>
          <a:p>
            <a:r>
              <a:rPr lang="en-US" altLang="zh-CN" b="1" dirty="0"/>
              <a:t>Irradiation test</a:t>
            </a:r>
          </a:p>
          <a:p>
            <a:r>
              <a:rPr lang="en-US" altLang="zh-CN" b="1" dirty="0"/>
              <a:t>In-situ current annealing </a:t>
            </a:r>
          </a:p>
          <a:p>
            <a:r>
              <a:rPr lang="en-US" altLang="zh-CN" b="1" dirty="0"/>
              <a:t>Performance test</a:t>
            </a:r>
          </a:p>
          <a:p>
            <a:r>
              <a:rPr lang="en-US" altLang="zh-CN" b="1" dirty="0"/>
              <a:t>Summary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E1A9C4-E0D3-4859-9F4D-6D21448F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4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36B14-2401-4EFD-948C-CA3476AF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1" y="44451"/>
            <a:ext cx="11502560" cy="955675"/>
          </a:xfrm>
        </p:spPr>
        <p:txBody>
          <a:bodyPr/>
          <a:lstStyle/>
          <a:p>
            <a:r>
              <a:rPr lang="en-US" altLang="zh-CN" b="1" dirty="0"/>
              <a:t>Performance- ADC vs Temperature</a:t>
            </a:r>
            <a:endParaRPr lang="zh-CN" altLang="en-US" b="1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5330EEE-BC34-4C2A-8271-312F7718C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9" y="1530849"/>
            <a:ext cx="11070335" cy="410332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5A2B30-F88C-49ED-A67A-D29EBDC1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24625F-4975-4D12-BED1-B64D9111D945}"/>
              </a:ext>
            </a:extLst>
          </p:cNvPr>
          <p:cNvSpPr txBox="1"/>
          <p:nvPr/>
        </p:nvSpPr>
        <p:spPr>
          <a:xfrm>
            <a:off x="1033272" y="5634176"/>
            <a:ext cx="95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Fixed the operation voltage to 28.0 V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971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4E2DAF1-141D-42D1-B7F7-CB76CEC8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" y="1119188"/>
            <a:ext cx="12103835" cy="55076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1113719-25E6-4705-AAE0-851385E3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719FE-C3F6-4978-8B99-BB3F01D4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11401"/>
            <a:ext cx="10972800" cy="4768850"/>
          </a:xfrm>
        </p:spPr>
        <p:txBody>
          <a:bodyPr/>
          <a:lstStyle/>
          <a:p>
            <a:r>
              <a:rPr lang="en-US" altLang="zh-CN" b="1" dirty="0"/>
              <a:t>Radiation damage effects is a major limitation for </a:t>
            </a:r>
            <a:r>
              <a:rPr lang="en-US" altLang="zh-CN" b="1" dirty="0" err="1"/>
              <a:t>SiPMs</a:t>
            </a:r>
            <a:endParaRPr lang="en-US" altLang="zh-CN" b="1" dirty="0"/>
          </a:p>
          <a:p>
            <a:r>
              <a:rPr lang="en-US" altLang="zh-CN" b="1" dirty="0"/>
              <a:t>In-situ annealing with short time can significantly restore performance partially</a:t>
            </a:r>
          </a:p>
          <a:p>
            <a:r>
              <a:rPr lang="en-US" altLang="zh-CN" b="1" dirty="0"/>
              <a:t>Optional technology for Space and Collider applications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24F3AB-2089-4F9A-813C-00C2AED6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EC3E6E-D0C8-4839-8A9F-F2C5F27D56D5}"/>
              </a:ext>
            </a:extLst>
          </p:cNvPr>
          <p:cNvSpPr/>
          <p:nvPr/>
        </p:nvSpPr>
        <p:spPr>
          <a:xfrm>
            <a:off x="931091" y="4723379"/>
            <a:ext cx="10329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81AD"/>
                </a:solidFill>
                <a:latin typeface="CharisSIL"/>
              </a:rPr>
              <a:t>Nuclear Inst. and Methods in Physics Research, A 1053 (2023) 168381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818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9F220-DCE9-4A3E-A623-FD7A79F4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A8774-6024-49BB-8F17-AF7ED78A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BDA5CEF-C9F3-4437-AC13-FBEE177789D9}"/>
              </a:ext>
            </a:extLst>
          </p:cNvPr>
          <p:cNvSpPr txBox="1">
            <a:spLocks/>
          </p:cNvSpPr>
          <p:nvPr/>
        </p:nvSpPr>
        <p:spPr bwMode="auto">
          <a:xfrm>
            <a:off x="857251" y="1498989"/>
            <a:ext cx="5667836" cy="342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微软雅黑" pitchFamily="34" charset="-122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  <a:cs typeface="微软雅黑" pitchFamily="34" charset="-122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en-US" altLang="zh-CN" sz="2000" b="1" dirty="0"/>
              <a:t>High Photon Detection Efficiency (PDE)</a:t>
            </a:r>
          </a:p>
          <a:p>
            <a:r>
              <a:rPr lang="en-US" altLang="zh-CN" sz="2000" b="1" dirty="0"/>
              <a:t>Fast Timing</a:t>
            </a:r>
          </a:p>
          <a:p>
            <a:r>
              <a:rPr lang="en-US" altLang="zh-CN" sz="2000" b="1" dirty="0"/>
              <a:t>Electromagnetic Field Insensitivity</a:t>
            </a:r>
          </a:p>
          <a:p>
            <a:r>
              <a:rPr lang="en-US" altLang="zh-CN" sz="2000" b="1" dirty="0"/>
              <a:t>High Voltage free</a:t>
            </a:r>
          </a:p>
          <a:p>
            <a:r>
              <a:rPr lang="en-US" altLang="zh-CN" sz="2000" b="1" dirty="0"/>
              <a:t>Compact Size</a:t>
            </a:r>
          </a:p>
          <a:p>
            <a:r>
              <a:rPr lang="en-US" altLang="zh-CN" sz="2000" b="1" dirty="0"/>
              <a:t>Array Configurations</a:t>
            </a:r>
            <a:endParaRPr lang="zh-CN" altLang="en-US" sz="2000" b="1" dirty="0"/>
          </a:p>
          <a:p>
            <a:r>
              <a:rPr lang="en-US" altLang="zh-CN" sz="2000" b="1" dirty="0"/>
              <a:t>Solid-State Robustness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A43098EE-664B-4B38-AA30-A222B7CC51BF}"/>
              </a:ext>
            </a:extLst>
          </p:cNvPr>
          <p:cNvSpPr txBox="1">
            <a:spLocks/>
          </p:cNvSpPr>
          <p:nvPr/>
        </p:nvSpPr>
        <p:spPr bwMode="auto">
          <a:xfrm>
            <a:off x="857251" y="5463041"/>
            <a:ext cx="417445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微软雅黑" pitchFamily="34" charset="-122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  <a:cs typeface="微软雅黑" pitchFamily="34" charset="-122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en-US" altLang="zh-CN" sz="2000" b="1" dirty="0"/>
              <a:t>Dark Count</a:t>
            </a:r>
          </a:p>
          <a:p>
            <a:r>
              <a:rPr lang="en-US" altLang="zh-CN" sz="2000" b="1" dirty="0">
                <a:solidFill>
                  <a:srgbClr val="FF0000"/>
                </a:solidFill>
              </a:rPr>
              <a:t>Radiation damage effects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6E9A9D3-156A-4113-94F4-317BEE52C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3864416"/>
            <a:ext cx="3708804" cy="229161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DB1DE5DD-F651-43BB-B508-B72C5971C3E2}"/>
              </a:ext>
            </a:extLst>
          </p:cNvPr>
          <p:cNvSpPr/>
          <p:nvPr/>
        </p:nvSpPr>
        <p:spPr>
          <a:xfrm>
            <a:off x="5044423" y="6112133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High Granularity Calorimeter</a:t>
            </a:r>
            <a:endParaRPr lang="zh-CN" altLang="en-US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666C345-60A1-43FC-8FB0-C68CFD3F638C}"/>
              </a:ext>
            </a:extLst>
          </p:cNvPr>
          <p:cNvSpPr/>
          <p:nvPr/>
        </p:nvSpPr>
        <p:spPr>
          <a:xfrm>
            <a:off x="8980116" y="6112133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Space </a:t>
            </a:r>
            <a:r>
              <a:rPr lang="en-US" altLang="zh-CN" b="1" dirty="0"/>
              <a:t>particle</a:t>
            </a:r>
            <a:r>
              <a:rPr lang="zh-CN" altLang="en-US" b="1" dirty="0"/>
              <a:t> detection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00AF65-87B9-4166-94BF-ADBAD39D4D5A}"/>
              </a:ext>
            </a:extLst>
          </p:cNvPr>
          <p:cNvSpPr/>
          <p:nvPr/>
        </p:nvSpPr>
        <p:spPr>
          <a:xfrm>
            <a:off x="857251" y="1158097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Pros: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44776A1-E77A-41C8-9296-0F1A9BCDAC9F}"/>
              </a:ext>
            </a:extLst>
          </p:cNvPr>
          <p:cNvSpPr/>
          <p:nvPr/>
        </p:nvSpPr>
        <p:spPr>
          <a:xfrm>
            <a:off x="857251" y="5093709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Cons: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6464373-79A4-40A6-BF07-9D078BC89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21" y="2560796"/>
            <a:ext cx="2551990" cy="130567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F12EB7-3BB6-4792-A523-5A6FD3D1D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82" y="2615307"/>
            <a:ext cx="2272217" cy="127459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D3DE5D6-CE1F-4391-9481-A9952738B6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94" y="1089316"/>
            <a:ext cx="1760321" cy="1596662"/>
          </a:xfrm>
          <a:prstGeom prst="rect">
            <a:avLst/>
          </a:prstGeom>
        </p:spPr>
      </p:pic>
      <p:sp>
        <p:nvSpPr>
          <p:cNvPr id="34" name="箭头: 右 33">
            <a:extLst>
              <a:ext uri="{FF2B5EF4-FFF2-40B4-BE49-F238E27FC236}">
                <a16:creationId xmlns:a16="http://schemas.microsoft.com/office/drawing/2014/main" id="{0EF2FF97-AE83-4585-84E1-79841FFC091C}"/>
              </a:ext>
            </a:extLst>
          </p:cNvPr>
          <p:cNvSpPr/>
          <p:nvPr/>
        </p:nvSpPr>
        <p:spPr>
          <a:xfrm rot="7622174">
            <a:off x="7999284" y="2508805"/>
            <a:ext cx="322034" cy="32677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5871EF01-466A-452D-9C09-8397048E09A0}"/>
              </a:ext>
            </a:extLst>
          </p:cNvPr>
          <p:cNvSpPr/>
          <p:nvPr/>
        </p:nvSpPr>
        <p:spPr>
          <a:xfrm rot="2700899">
            <a:off x="9520895" y="2469188"/>
            <a:ext cx="349665" cy="31991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0E1501D-6752-4A9B-8957-4B6F8BD28FC4}"/>
              </a:ext>
            </a:extLst>
          </p:cNvPr>
          <p:cNvSpPr/>
          <p:nvPr/>
        </p:nvSpPr>
        <p:spPr>
          <a:xfrm>
            <a:off x="7721057" y="720744"/>
            <a:ext cx="2291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latin typeface="CharisSIL"/>
              </a:rPr>
              <a:t>SiPM</a:t>
            </a:r>
            <a:r>
              <a:rPr lang="en-US" altLang="zh-CN" b="1" dirty="0">
                <a:latin typeface="CharisSIL"/>
              </a:rPr>
              <a:t>-based detectors</a:t>
            </a:r>
            <a:endParaRPr lang="zh-CN" altLang="en-US" b="1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7806B46-1713-4239-8771-1A95011B3A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83" y="3931580"/>
            <a:ext cx="2301193" cy="91307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ADB1136-825B-4683-9DCC-10B20C16A5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83" y="4862838"/>
            <a:ext cx="2301194" cy="13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612C2-52ED-4E59-968B-5D0E889C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38" y="60817"/>
            <a:ext cx="10725149" cy="955675"/>
          </a:xfrm>
        </p:spPr>
        <p:txBody>
          <a:bodyPr/>
          <a:lstStyle/>
          <a:p>
            <a:r>
              <a:rPr lang="en-US" altLang="zh-CN" b="1" dirty="0"/>
              <a:t>Compact Detectors for Microsatellite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CDFCA6-EFB7-4D55-B1D0-BADBB614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53854C-9AFE-4EFD-A777-D9D5A0C05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52853"/>
            <a:ext cx="5817419" cy="4288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346DC47-3370-413B-A111-AD06036F7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74" y="1552853"/>
            <a:ext cx="3949346" cy="42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F9718-514B-4680-B332-39A2BD8A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6" y="4204218"/>
            <a:ext cx="5696304" cy="19472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AD1D249-56E4-4EB1-9D00-2D06F14F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On-orbit Irradiation Damage</a:t>
            </a:r>
            <a:endParaRPr lang="zh-CN" altLang="en-US" b="1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B95E6C6-4D0F-4292-B918-6A12327F1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4220"/>
            <a:ext cx="5580634" cy="463720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ED43A-69FF-42B7-96CC-ED432419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A4295F-53C1-4633-8C1D-CF560B35A204}"/>
              </a:ext>
            </a:extLst>
          </p:cNvPr>
          <p:cNvSpPr/>
          <p:nvPr/>
        </p:nvSpPr>
        <p:spPr>
          <a:xfrm>
            <a:off x="2913896" y="6128079"/>
            <a:ext cx="5255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0081AD"/>
                </a:solidFill>
                <a:latin typeface="CharisSIL"/>
              </a:rPr>
              <a:t>Nuclear Inst. and Methods in Physics Research, A 1056 (2023) 168586</a:t>
            </a:r>
            <a:endParaRPr lang="zh-CN" altLang="en-US" sz="1400" i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5B4BAC4-BD2B-487E-9848-B9BA844E2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75" y="1514284"/>
            <a:ext cx="5697751" cy="25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FA8D9-732A-4ABB-8178-753BE368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Types and Effects of Radiation Damage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14AC05-BFE9-48FC-BAC6-AF52D233B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054" y="3947434"/>
            <a:ext cx="5370858" cy="2546127"/>
          </a:xfrm>
        </p:spPr>
        <p:txBody>
          <a:bodyPr/>
          <a:lstStyle/>
          <a:p>
            <a:r>
              <a:rPr lang="en-US" altLang="zh-CN" sz="2000" b="1" kern="1200" dirty="0"/>
              <a:t>Increased Dark Current</a:t>
            </a:r>
          </a:p>
          <a:p>
            <a:r>
              <a:rPr lang="en-US" altLang="zh-CN" sz="2000" b="1" kern="1200" dirty="0"/>
              <a:t>Decreased PDE and Gain</a:t>
            </a:r>
          </a:p>
          <a:p>
            <a:r>
              <a:rPr lang="en-US" altLang="zh-CN" sz="2000" b="1" kern="1200" dirty="0"/>
              <a:t>Deteriorating Energy Resolution</a:t>
            </a:r>
          </a:p>
          <a:p>
            <a:r>
              <a:rPr lang="en-US" altLang="zh-CN" sz="2000" b="1" kern="1200" dirty="0"/>
              <a:t>Raised Detection Threshold</a:t>
            </a:r>
            <a:endParaRPr lang="zh-CN" altLang="en-US" sz="2000" b="1" kern="1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6561B2-2567-4D05-8846-EF95E874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F8A2FF6-9694-4394-BC7E-8321654D3102}"/>
              </a:ext>
            </a:extLst>
          </p:cNvPr>
          <p:cNvSpPr txBox="1">
            <a:spLocks/>
          </p:cNvSpPr>
          <p:nvPr/>
        </p:nvSpPr>
        <p:spPr bwMode="auto">
          <a:xfrm>
            <a:off x="1184054" y="1811794"/>
            <a:ext cx="5036598" cy="20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微软雅黑" pitchFamily="34" charset="-122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  <a:cs typeface="微软雅黑" pitchFamily="34" charset="-122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  <a:cs typeface="微软雅黑" pitchFamily="34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en-US" altLang="zh-CN" sz="2000" b="1" dirty="0"/>
              <a:t>Displacement Damage</a:t>
            </a:r>
          </a:p>
          <a:p>
            <a:r>
              <a:rPr lang="en-US" altLang="zh-CN" sz="2000" b="1" dirty="0"/>
              <a:t>Ionization Damage</a:t>
            </a:r>
            <a:endParaRPr lang="en-US" altLang="zh-CN" sz="2000" b="1" kern="1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9C02AF9-0102-4D36-B5B2-F985363E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1" y="3668399"/>
            <a:ext cx="3582955" cy="290706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A4BE9A1-370E-40A4-877C-B890D2916047}"/>
              </a:ext>
            </a:extLst>
          </p:cNvPr>
          <p:cNvSpPr/>
          <p:nvPr/>
        </p:nvSpPr>
        <p:spPr>
          <a:xfrm>
            <a:off x="1020064" y="1143933"/>
            <a:ext cx="9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Types: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7C3158-CDAE-437C-BAB7-813FC8B9761D}"/>
              </a:ext>
            </a:extLst>
          </p:cNvPr>
          <p:cNvSpPr/>
          <p:nvPr/>
        </p:nvSpPr>
        <p:spPr>
          <a:xfrm>
            <a:off x="1020064" y="349947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Effects :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394EBB1-F609-4503-88A3-515E03AF502D}"/>
              </a:ext>
            </a:extLst>
          </p:cNvPr>
          <p:cNvGrpSpPr/>
          <p:nvPr/>
        </p:nvGrpSpPr>
        <p:grpSpPr>
          <a:xfrm>
            <a:off x="6384642" y="1070598"/>
            <a:ext cx="3582954" cy="2597801"/>
            <a:chOff x="6491023" y="1054859"/>
            <a:chExt cx="3434061" cy="250086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EF0BB3D-A93B-49E3-A38A-976A8D1EB772}"/>
                </a:ext>
              </a:extLst>
            </p:cNvPr>
            <p:cNvGrpSpPr/>
            <p:nvPr/>
          </p:nvGrpSpPr>
          <p:grpSpPr>
            <a:xfrm>
              <a:off x="6491023" y="1054859"/>
              <a:ext cx="3434061" cy="2437374"/>
              <a:chOff x="6256796" y="1069305"/>
              <a:chExt cx="3747103" cy="2763506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AA873593-6B5C-4BD9-A71A-238F70BA3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796" y="1154097"/>
                <a:ext cx="3747103" cy="2678714"/>
              </a:xfrm>
              <a:prstGeom prst="rect">
                <a:avLst/>
              </a:prstGeom>
            </p:spPr>
          </p:pic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FD53D24-2674-4797-8559-4BFD0B6B2B48}"/>
                  </a:ext>
                </a:extLst>
              </p:cNvPr>
              <p:cNvSpPr/>
              <p:nvPr/>
            </p:nvSpPr>
            <p:spPr>
              <a:xfrm>
                <a:off x="7355988" y="1069305"/>
                <a:ext cx="1723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666666"/>
                    </a:solidFill>
                    <a:latin typeface="Roboto"/>
                  </a:rPr>
                  <a:t>lattice defects</a:t>
                </a:r>
                <a:endParaRPr lang="zh-CN" altLang="en-US" dirty="0"/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9A00572-2DAC-4712-9CCA-57646CC405FF}"/>
                </a:ext>
              </a:extLst>
            </p:cNvPr>
            <p:cNvSpPr/>
            <p:nvPr/>
          </p:nvSpPr>
          <p:spPr>
            <a:xfrm>
              <a:off x="7962687" y="3294112"/>
              <a:ext cx="19623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/>
                <a:t>Picture from the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5C89C-C8BD-4954-A947-E5FAAA4F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Strategies to combat radiation damage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4A55E2-FD2E-4506-8354-BC016718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548120"/>
            <a:ext cx="6813055" cy="4339401"/>
          </a:xfrm>
        </p:spPr>
        <p:txBody>
          <a:bodyPr/>
          <a:lstStyle/>
          <a:p>
            <a:r>
              <a:rPr lang="en-US" altLang="zh-CN" b="1" dirty="0"/>
              <a:t>Radiation-Hardened Design</a:t>
            </a:r>
          </a:p>
          <a:p>
            <a:r>
              <a:rPr lang="en-US" altLang="zh-CN" b="1" dirty="0"/>
              <a:t>Protective Shielding</a:t>
            </a:r>
          </a:p>
          <a:p>
            <a:r>
              <a:rPr lang="en-US" altLang="zh-CN" b="1" dirty="0"/>
              <a:t>Operational Techniques</a:t>
            </a:r>
          </a:p>
          <a:p>
            <a:r>
              <a:rPr lang="en-US" altLang="zh-CN" b="1" dirty="0"/>
              <a:t>Calibration</a:t>
            </a:r>
          </a:p>
          <a:p>
            <a:r>
              <a:rPr lang="en-US" altLang="zh-CN" b="1" dirty="0"/>
              <a:t>Annealing</a:t>
            </a:r>
          </a:p>
          <a:p>
            <a:pPr lvl="1"/>
            <a:r>
              <a:rPr lang="en-US" altLang="zh-CN" b="1" dirty="0"/>
              <a:t>off-line annealing</a:t>
            </a:r>
          </a:p>
          <a:p>
            <a:pPr lvl="1"/>
            <a:r>
              <a:rPr lang="en-US" altLang="zh-CN" b="1" dirty="0"/>
              <a:t>In-situ Current Annealing</a:t>
            </a:r>
          </a:p>
          <a:p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09EE2D-4295-4B30-A317-796DEC66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3D6A8A-A3A7-4FC6-8A90-F03E95B1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5" y="1357830"/>
            <a:ext cx="3683693" cy="46234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FA0CC7-C367-417F-909B-7D8A0F0555AA}"/>
              </a:ext>
            </a:extLst>
          </p:cNvPr>
          <p:cNvSpPr/>
          <p:nvPr/>
        </p:nvSpPr>
        <p:spPr>
          <a:xfrm>
            <a:off x="9311560" y="5614124"/>
            <a:ext cx="2023189" cy="27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/>
              <a:t>Picture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6348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AEEBC-6FB3-4A9B-BE5C-C6C3C504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In-situ Current Annealing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86735-851E-4ED8-A176-C5FB831F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35" y="1383946"/>
            <a:ext cx="7353670" cy="4143551"/>
          </a:xfrm>
        </p:spPr>
        <p:txBody>
          <a:bodyPr/>
          <a:lstStyle/>
          <a:p>
            <a:r>
              <a:rPr lang="en-US" altLang="zh-CN" b="1" dirty="0"/>
              <a:t>No disassembly required</a:t>
            </a:r>
          </a:p>
          <a:p>
            <a:r>
              <a:rPr lang="en-US" altLang="zh-CN" b="1" dirty="0"/>
              <a:t>No External Heating Required</a:t>
            </a:r>
            <a:endParaRPr lang="en-US" altLang="zh-CN" dirty="0"/>
          </a:p>
          <a:p>
            <a:r>
              <a:rPr lang="en-US" altLang="zh-CN" b="1" dirty="0"/>
              <a:t>Passing a current through the </a:t>
            </a:r>
            <a:r>
              <a:rPr lang="en-US" altLang="zh-CN" b="1" dirty="0" err="1"/>
              <a:t>SiPMs</a:t>
            </a:r>
            <a:endParaRPr lang="en-US" altLang="zh-CN" b="1" dirty="0"/>
          </a:p>
          <a:p>
            <a:r>
              <a:rPr lang="en-US" altLang="zh-CN" b="1" dirty="0"/>
              <a:t>Localized heating</a:t>
            </a:r>
          </a:p>
          <a:p>
            <a:r>
              <a:rPr lang="en-US" altLang="zh-CN" b="1" dirty="0"/>
              <a:t>Suitable for space applications and collider applications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1A2462-3B03-470E-A2B1-77F854D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7D25DF-A380-4483-ACFB-B16DB3BC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71" y="1383946"/>
            <a:ext cx="3879119" cy="428888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969BEC7-CE4C-4165-898E-4F99399D19A0}"/>
              </a:ext>
            </a:extLst>
          </p:cNvPr>
          <p:cNvSpPr/>
          <p:nvPr/>
        </p:nvSpPr>
        <p:spPr>
          <a:xfrm>
            <a:off x="1160601" y="5424285"/>
            <a:ext cx="598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dirty="0"/>
              <a:t>T. Tsang et al 2016 JINST 11 P12002</a:t>
            </a:r>
          </a:p>
          <a:p>
            <a:r>
              <a:rPr lang="en-US" altLang="zh-CN" dirty="0"/>
              <a:t>M. </a:t>
            </a:r>
            <a:r>
              <a:rPr lang="en-US" altLang="zh-CN" dirty="0" err="1"/>
              <a:t>Cordelli</a:t>
            </a:r>
            <a:r>
              <a:rPr lang="en-US" altLang="zh-CN" dirty="0"/>
              <a:t> et al 2021 JINST 16 T12012</a:t>
            </a:r>
            <a:endParaRPr lang="en-US" altLang="zh-CN" b="0" i="0" dirty="0">
              <a:solidFill>
                <a:srgbClr val="737373"/>
              </a:solidFill>
              <a:effectLst/>
              <a:latin typeface="NexusSan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00DB6F-0BE6-4BD1-9484-661C08A5AC28}"/>
              </a:ext>
            </a:extLst>
          </p:cNvPr>
          <p:cNvSpPr/>
          <p:nvPr/>
        </p:nvSpPr>
        <p:spPr>
          <a:xfrm>
            <a:off x="9976767" y="5474054"/>
            <a:ext cx="2023189" cy="27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/>
              <a:t>Picture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428722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9A4395-F19B-4A40-8793-CB71B645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device - Irradiation Beam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80773A-8BEC-49FD-A6D0-D07D9598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31" y="1476375"/>
            <a:ext cx="5649157" cy="4768850"/>
          </a:xfrm>
        </p:spPr>
        <p:txBody>
          <a:bodyPr/>
          <a:lstStyle/>
          <a:p>
            <a:r>
              <a:rPr lang="en-US" altLang="zh-CN" b="1" dirty="0"/>
              <a:t>Proton beam at China Institute of Atomic Energy (CIAE)</a:t>
            </a:r>
          </a:p>
          <a:p>
            <a:pPr lvl="1"/>
            <a:r>
              <a:rPr lang="en-US" altLang="zh-CN" dirty="0"/>
              <a:t>with 5∼10 × 10</a:t>
            </a:r>
            <a:r>
              <a:rPr lang="en-US" altLang="zh-CN" baseline="30000" dirty="0"/>
              <a:t>7</a:t>
            </a:r>
            <a:r>
              <a:rPr lang="en-US" altLang="zh-CN" dirty="0"/>
              <a:t> counts/cm</a:t>
            </a:r>
            <a:r>
              <a:rPr lang="en-US" altLang="zh-CN" baseline="30000" dirty="0"/>
              <a:t>2</a:t>
            </a:r>
            <a:r>
              <a:rPr lang="en-US" altLang="zh-CN" dirty="0"/>
              <a:t>/s</a:t>
            </a:r>
          </a:p>
          <a:p>
            <a:r>
              <a:rPr lang="en-US" altLang="zh-CN" b="1" dirty="0"/>
              <a:t>Neutron beam at China Spallation Neutron Source (CSNS)</a:t>
            </a:r>
          </a:p>
          <a:p>
            <a:pPr lvl="1"/>
            <a:r>
              <a:rPr lang="en-US" altLang="zh-CN" dirty="0"/>
              <a:t>6.9 × 10</a:t>
            </a:r>
            <a:r>
              <a:rPr lang="en-US" altLang="zh-CN" baseline="30000" dirty="0"/>
              <a:t>6</a:t>
            </a:r>
            <a:r>
              <a:rPr lang="en-US" altLang="zh-CN" dirty="0"/>
              <a:t> counts/cm</a:t>
            </a:r>
            <a:r>
              <a:rPr lang="en-US" altLang="zh-CN" baseline="30000" dirty="0"/>
              <a:t>2</a:t>
            </a:r>
            <a:r>
              <a:rPr lang="en-US" altLang="zh-CN" dirty="0"/>
              <a:t>/s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623575-DB8B-4555-9744-4B20B269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DD1F-C442-4BBC-BE39-6C41F44BEF43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26E3B1-AAA7-48C4-9C36-3CCC7B45D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83" y="1168778"/>
            <a:ext cx="5766667" cy="245238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F88D277-6B95-4793-843B-84F8ABB6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7" y="3707001"/>
            <a:ext cx="3058977" cy="23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DE285B-008C-436B-86CF-0C1312B6A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3707000"/>
            <a:ext cx="2609349" cy="23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4670"/>
      </p:ext>
    </p:extLst>
  </p:cSld>
  <p:clrMapOvr>
    <a:masterClrMapping/>
  </p:clrMapOvr>
</p:sld>
</file>

<file path=ppt/theme/theme1.xml><?xml version="1.0" encoding="utf-8"?>
<a:theme xmlns:a="http://schemas.openxmlformats.org/drawingml/2006/main" name="1_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27954</TotalTime>
  <Words>617</Words>
  <Application>Microsoft Office PowerPoint</Application>
  <PresentationFormat>宽屏</PresentationFormat>
  <Paragraphs>169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CharisSIL</vt:lpstr>
      <vt:lpstr>NexusSans</vt:lpstr>
      <vt:lpstr>Roboto</vt:lpstr>
      <vt:lpstr>STIXMath-Italic</vt:lpstr>
      <vt:lpstr>STIXMath-Regular</vt:lpstr>
      <vt:lpstr>TimesNewRomanPSMT</vt:lpstr>
      <vt:lpstr>华文中宋</vt:lpstr>
      <vt:lpstr>宋体</vt:lpstr>
      <vt:lpstr>微软雅黑</vt:lpstr>
      <vt:lpstr>Arial</vt:lpstr>
      <vt:lpstr>Calibri</vt:lpstr>
      <vt:lpstr>Verdana</vt:lpstr>
      <vt:lpstr>Wingdings</vt:lpstr>
      <vt:lpstr>1_IHEP</vt:lpstr>
      <vt:lpstr>Significant performance recovery of SiPMs irradiation damage with in-situ current annealing</vt:lpstr>
      <vt:lpstr>Contents</vt:lpstr>
      <vt:lpstr>Motivation</vt:lpstr>
      <vt:lpstr>Compact Detectors for Microsatellite</vt:lpstr>
      <vt:lpstr>On-orbit Irradiation Damage</vt:lpstr>
      <vt:lpstr>Types and Effects of Radiation Damage</vt:lpstr>
      <vt:lpstr>Strategies to combat radiation damage</vt:lpstr>
      <vt:lpstr>In-situ Current Annealing</vt:lpstr>
      <vt:lpstr>Experimental device - Irradiation Beam</vt:lpstr>
      <vt:lpstr>Experimental device - SiPMs</vt:lpstr>
      <vt:lpstr>Experimental device – Annealing </vt:lpstr>
      <vt:lpstr>Experimental device – Performance test</vt:lpstr>
      <vt:lpstr>Results- Temperature vs Current and Time</vt:lpstr>
      <vt:lpstr>Results- Dark Current vs Radiation </vt:lpstr>
      <vt:lpstr>Results- Dark current vs Annealing </vt:lpstr>
      <vt:lpstr>Results- Dark Current vs Annealing </vt:lpstr>
      <vt:lpstr>Results- Dark Current vs Radiation and Annealing</vt:lpstr>
      <vt:lpstr>Performance- Dark Current vs Temperature</vt:lpstr>
      <vt:lpstr>Performance- Energy Resolution vs Temperature</vt:lpstr>
      <vt:lpstr>Performance- ADC vs Temperature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考核报告2020</dc:title>
  <dc:creator>Sun Xilei</dc:creator>
  <cp:lastModifiedBy>sunxl</cp:lastModifiedBy>
  <cp:revision>738</cp:revision>
  <dcterms:created xsi:type="dcterms:W3CDTF">2020-06-12T02:18:22Z</dcterms:created>
  <dcterms:modified xsi:type="dcterms:W3CDTF">2023-09-07T12:58:57Z</dcterms:modified>
</cp:coreProperties>
</file>