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7" r:id="rId2"/>
  </p:sldMasterIdLst>
  <p:notesMasterIdLst>
    <p:notesMasterId r:id="rId51"/>
  </p:notesMasterIdLst>
  <p:sldIdLst>
    <p:sldId id="265" r:id="rId3"/>
    <p:sldId id="607" r:id="rId4"/>
    <p:sldId id="382" r:id="rId5"/>
    <p:sldId id="546" r:id="rId6"/>
    <p:sldId id="617" r:id="rId7"/>
    <p:sldId id="616" r:id="rId8"/>
    <p:sldId id="599" r:id="rId9"/>
    <p:sldId id="600" r:id="rId10"/>
    <p:sldId id="601" r:id="rId11"/>
    <p:sldId id="270" r:id="rId12"/>
    <p:sldId id="547" r:id="rId13"/>
    <p:sldId id="447" r:id="rId14"/>
    <p:sldId id="594" r:id="rId15"/>
    <p:sldId id="445" r:id="rId16"/>
    <p:sldId id="614" r:id="rId17"/>
    <p:sldId id="478" r:id="rId18"/>
    <p:sldId id="480" r:id="rId19"/>
    <p:sldId id="551" r:id="rId20"/>
    <p:sldId id="587" r:id="rId21"/>
    <p:sldId id="585" r:id="rId22"/>
    <p:sldId id="603" r:id="rId23"/>
    <p:sldId id="586" r:id="rId24"/>
    <p:sldId id="615" r:id="rId25"/>
    <p:sldId id="618" r:id="rId26"/>
    <p:sldId id="548" r:id="rId27"/>
    <p:sldId id="541" r:id="rId28"/>
    <p:sldId id="544" r:id="rId29"/>
    <p:sldId id="483" r:id="rId30"/>
    <p:sldId id="485" r:id="rId31"/>
    <p:sldId id="487" r:id="rId32"/>
    <p:sldId id="500" r:id="rId33"/>
    <p:sldId id="502" r:id="rId34"/>
    <p:sldId id="540" r:id="rId35"/>
    <p:sldId id="501" r:id="rId36"/>
    <p:sldId id="475" r:id="rId37"/>
    <p:sldId id="524" r:id="rId38"/>
    <p:sldId id="282" r:id="rId39"/>
    <p:sldId id="595" r:id="rId40"/>
    <p:sldId id="572" r:id="rId41"/>
    <p:sldId id="535" r:id="rId42"/>
    <p:sldId id="573" r:id="rId43"/>
    <p:sldId id="574" r:id="rId44"/>
    <p:sldId id="484" r:id="rId45"/>
    <p:sldId id="554" r:id="rId46"/>
    <p:sldId id="553" r:id="rId47"/>
    <p:sldId id="534" r:id="rId48"/>
    <p:sldId id="492" r:id="rId49"/>
    <p:sldId id="49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000"/>
    <a:srgbClr val="81DE7E"/>
    <a:srgbClr val="C9494C"/>
    <a:srgbClr val="FF0000"/>
    <a:srgbClr val="99FF99"/>
    <a:srgbClr val="0000FF"/>
    <a:srgbClr val="FF26FF"/>
    <a:srgbClr val="82FFFF"/>
    <a:srgbClr val="B3B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6" autoAdjust="0"/>
    <p:restoredTop sz="73944" autoAdjust="0"/>
  </p:normalViewPr>
  <p:slideViewPr>
    <p:cSldViewPr snapToGrid="0">
      <p:cViewPr varScale="1">
        <p:scale>
          <a:sx n="89" d="100"/>
          <a:sy n="89" d="100"/>
        </p:scale>
        <p:origin x="2424" y="176"/>
      </p:cViewPr>
      <p:guideLst>
        <p:guide orient="horz" pos="2160"/>
        <p:guide pos="363"/>
      </p:guideLst>
    </p:cSldViewPr>
  </p:slideViewPr>
  <p:outlineViewPr>
    <p:cViewPr>
      <p:scale>
        <a:sx n="33" d="100"/>
        <a:sy n="33" d="100"/>
      </p:scale>
      <p:origin x="0" y="-782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FC473-00D7-41AA-99E7-EE52ABD3DE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DE335B-487F-452B-AE41-A6F1E472D793}">
      <dgm:prSet phldrT="[Text]" custT="1"/>
      <dgm:spPr/>
      <dgm:t>
        <a:bodyPr/>
        <a:lstStyle/>
        <a:p>
          <a:r>
            <a:rPr lang="en-GB" sz="2000" dirty="0"/>
            <a:t>Motivation to build </a:t>
          </a:r>
          <a:r>
            <a:rPr lang="en-GB" sz="2000" dirty="0" err="1"/>
            <a:t>SpecMAT</a:t>
          </a:r>
          <a:r>
            <a:rPr lang="en-GB" sz="2000" baseline="0" dirty="0"/>
            <a:t> </a:t>
          </a:r>
        </a:p>
        <a:p>
          <a:r>
            <a:rPr lang="en-GB" sz="2000" baseline="0" dirty="0"/>
            <a:t>and its overview</a:t>
          </a:r>
          <a:endParaRPr lang="en-US" sz="2000" dirty="0"/>
        </a:p>
      </dgm:t>
    </dgm:pt>
    <dgm:pt modelId="{D6B6334E-03D2-40E8-AEF8-97F947840486}" type="parTrans" cxnId="{73A85A10-2E51-4E35-941F-85CCAFDE8FD6}">
      <dgm:prSet/>
      <dgm:spPr/>
      <dgm:t>
        <a:bodyPr/>
        <a:lstStyle/>
        <a:p>
          <a:endParaRPr lang="en-US"/>
        </a:p>
      </dgm:t>
    </dgm:pt>
    <dgm:pt modelId="{6FFAFA3D-1C0C-48CF-97EF-0521A46422CC}" type="sibTrans" cxnId="{73A85A10-2E51-4E35-941F-85CCAFDE8FD6}">
      <dgm:prSet/>
      <dgm:spPr/>
      <dgm:t>
        <a:bodyPr/>
        <a:lstStyle/>
        <a:p>
          <a:endParaRPr lang="en-US"/>
        </a:p>
      </dgm:t>
    </dgm:pt>
    <dgm:pt modelId="{007F50E3-8CF3-4C5F-8F59-D265A56A0DE4}">
      <dgm:prSet phldrT="[Text]" custT="1"/>
      <dgm:spPr/>
      <dgm:t>
        <a:bodyPr/>
        <a:lstStyle/>
        <a:p>
          <a:r>
            <a:rPr lang="en-GB" sz="2000" dirty="0"/>
            <a:t>Characterisation of the </a:t>
          </a:r>
          <a:r>
            <a:rPr lang="en-GB" sz="2000" dirty="0" err="1"/>
            <a:t>SpecMAT</a:t>
          </a:r>
          <a:r>
            <a:rPr lang="en-GB" sz="2000" dirty="0"/>
            <a:t> active target</a:t>
          </a:r>
          <a:endParaRPr lang="en-US" sz="2000" dirty="0"/>
        </a:p>
      </dgm:t>
    </dgm:pt>
    <dgm:pt modelId="{ABD435B5-D345-4E48-9577-C815BD8B2498}" type="parTrans" cxnId="{2F655484-9CC6-46F2-B0AD-EEE2CAF32D30}">
      <dgm:prSet/>
      <dgm:spPr/>
      <dgm:t>
        <a:bodyPr/>
        <a:lstStyle/>
        <a:p>
          <a:endParaRPr lang="en-US"/>
        </a:p>
      </dgm:t>
    </dgm:pt>
    <dgm:pt modelId="{5C23999B-B53C-404F-BF03-95A3E914787C}" type="sibTrans" cxnId="{2F655484-9CC6-46F2-B0AD-EEE2CAF32D30}">
      <dgm:prSet/>
      <dgm:spPr/>
      <dgm:t>
        <a:bodyPr/>
        <a:lstStyle/>
        <a:p>
          <a:endParaRPr lang="en-US"/>
        </a:p>
      </dgm:t>
    </dgm:pt>
    <dgm:pt modelId="{2AE396BF-0261-4740-8F48-7A4DBE981038}">
      <dgm:prSet phldrT="[Text]" custT="1"/>
      <dgm:spPr/>
      <dgm:t>
        <a:bodyPr/>
        <a:lstStyle/>
        <a:p>
          <a:r>
            <a:rPr lang="en-US" sz="2000" dirty="0"/>
            <a:t>A (d,</a:t>
          </a:r>
          <a:r>
            <a:rPr lang="en-US" sz="2000" baseline="30000" dirty="0"/>
            <a:t>3</a:t>
          </a:r>
          <a:r>
            <a:rPr lang="en-US" sz="2000" dirty="0"/>
            <a:t>He)</a:t>
          </a:r>
          <a:r>
            <a:rPr lang="en-US" sz="2000" baseline="30000" dirty="0"/>
            <a:t> </a:t>
          </a:r>
          <a:r>
            <a:rPr lang="en-US" sz="2000" dirty="0"/>
            <a:t>reaction for </a:t>
          </a:r>
          <a:r>
            <a:rPr lang="en-US" sz="2000" dirty="0" err="1"/>
            <a:t>SpecMAT</a:t>
          </a:r>
          <a:endParaRPr lang="en-US" sz="2000" dirty="0"/>
        </a:p>
      </dgm:t>
    </dgm:pt>
    <dgm:pt modelId="{4746FCB5-9B5D-449F-9816-254E289333E8}" type="parTrans" cxnId="{5F7E5AEB-E995-4A56-8D9A-1E4C33C5F5B0}">
      <dgm:prSet/>
      <dgm:spPr/>
      <dgm:t>
        <a:bodyPr/>
        <a:lstStyle/>
        <a:p>
          <a:endParaRPr lang="en-US"/>
        </a:p>
      </dgm:t>
    </dgm:pt>
    <dgm:pt modelId="{78CB255F-0BD1-43BE-A2D9-90D05CBB39C5}" type="sibTrans" cxnId="{5F7E5AEB-E995-4A56-8D9A-1E4C33C5F5B0}">
      <dgm:prSet/>
      <dgm:spPr/>
      <dgm:t>
        <a:bodyPr/>
        <a:lstStyle/>
        <a:p>
          <a:endParaRPr lang="en-US"/>
        </a:p>
      </dgm:t>
    </dgm:pt>
    <dgm:pt modelId="{1E2C8352-A5D7-4DBF-A71B-665CCCD72665}" type="pres">
      <dgm:prSet presAssocID="{1ECFC473-00D7-41AA-99E7-EE52ABD3DEF8}" presName="Name0" presStyleCnt="0">
        <dgm:presLayoutVars>
          <dgm:chMax val="7"/>
          <dgm:chPref val="7"/>
          <dgm:dir/>
        </dgm:presLayoutVars>
      </dgm:prSet>
      <dgm:spPr/>
    </dgm:pt>
    <dgm:pt modelId="{8E93A860-792F-4AAC-91A7-885CFF8673C8}" type="pres">
      <dgm:prSet presAssocID="{1ECFC473-00D7-41AA-99E7-EE52ABD3DEF8}" presName="Name1" presStyleCnt="0"/>
      <dgm:spPr/>
    </dgm:pt>
    <dgm:pt modelId="{EAEDDE9D-3AEE-41EC-89D0-7BB257714081}" type="pres">
      <dgm:prSet presAssocID="{1ECFC473-00D7-41AA-99E7-EE52ABD3DEF8}" presName="cycle" presStyleCnt="0"/>
      <dgm:spPr/>
    </dgm:pt>
    <dgm:pt modelId="{522E3BB0-1738-4A7E-86E8-7F06C98049AD}" type="pres">
      <dgm:prSet presAssocID="{1ECFC473-00D7-41AA-99E7-EE52ABD3DEF8}" presName="srcNode" presStyleLbl="node1" presStyleIdx="0" presStyleCnt="3"/>
      <dgm:spPr/>
    </dgm:pt>
    <dgm:pt modelId="{F2792623-FD0F-422C-8E3B-29D5BA362A33}" type="pres">
      <dgm:prSet presAssocID="{1ECFC473-00D7-41AA-99E7-EE52ABD3DEF8}" presName="conn" presStyleLbl="parChTrans1D2" presStyleIdx="0" presStyleCnt="1"/>
      <dgm:spPr/>
    </dgm:pt>
    <dgm:pt modelId="{BBA0856D-D73C-4B14-8C02-F97761E3CB3D}" type="pres">
      <dgm:prSet presAssocID="{1ECFC473-00D7-41AA-99E7-EE52ABD3DEF8}" presName="extraNode" presStyleLbl="node1" presStyleIdx="0" presStyleCnt="3"/>
      <dgm:spPr/>
    </dgm:pt>
    <dgm:pt modelId="{D35FDCE0-0C7C-408D-A2E5-B84F924D9C98}" type="pres">
      <dgm:prSet presAssocID="{1ECFC473-00D7-41AA-99E7-EE52ABD3DEF8}" presName="dstNode" presStyleLbl="node1" presStyleIdx="0" presStyleCnt="3"/>
      <dgm:spPr/>
    </dgm:pt>
    <dgm:pt modelId="{5A08DC7E-CAF8-4AF7-ACDC-6922E8625AC5}" type="pres">
      <dgm:prSet presAssocID="{FBDE335B-487F-452B-AE41-A6F1E472D793}" presName="text_1" presStyleLbl="node1" presStyleIdx="0" presStyleCnt="3">
        <dgm:presLayoutVars>
          <dgm:bulletEnabled val="1"/>
        </dgm:presLayoutVars>
      </dgm:prSet>
      <dgm:spPr/>
    </dgm:pt>
    <dgm:pt modelId="{EB42CC3C-5B6F-4D5A-A0D2-D89F5EF13A08}" type="pres">
      <dgm:prSet presAssocID="{FBDE335B-487F-452B-AE41-A6F1E472D793}" presName="accent_1" presStyleCnt="0"/>
      <dgm:spPr/>
    </dgm:pt>
    <dgm:pt modelId="{975D4D81-B335-49AA-8E39-5BDC0D5ECDB2}" type="pres">
      <dgm:prSet presAssocID="{FBDE335B-487F-452B-AE41-A6F1E472D793}" presName="accentRepeatNode" presStyleLbl="solidFgAcc1" presStyleIdx="0" presStyleCnt="3"/>
      <dgm:spPr>
        <a:blipFill dpi="0" rotWithShape="0">
          <a:blip xmlns:r="http://schemas.openxmlformats.org/officeDocument/2006/relationships" r:embed="rId1"/>
          <a:srcRect/>
          <a:stretch>
            <a:fillRect l="-5000"/>
          </a:stretch>
        </a:blipFill>
      </dgm:spPr>
    </dgm:pt>
    <dgm:pt modelId="{C598CBBE-5E2E-43B7-B526-93F6B4274AB5}" type="pres">
      <dgm:prSet presAssocID="{007F50E3-8CF3-4C5F-8F59-D265A56A0DE4}" presName="text_2" presStyleLbl="node1" presStyleIdx="1" presStyleCnt="3">
        <dgm:presLayoutVars>
          <dgm:bulletEnabled val="1"/>
        </dgm:presLayoutVars>
      </dgm:prSet>
      <dgm:spPr/>
    </dgm:pt>
    <dgm:pt modelId="{D109D3DC-0D06-44F1-8467-E07CC922C904}" type="pres">
      <dgm:prSet presAssocID="{007F50E3-8CF3-4C5F-8F59-D265A56A0DE4}" presName="accent_2" presStyleCnt="0"/>
      <dgm:spPr/>
    </dgm:pt>
    <dgm:pt modelId="{9DF30DA9-737E-40A1-BC35-7AD8DA60C165}" type="pres">
      <dgm:prSet presAssocID="{007F50E3-8CF3-4C5F-8F59-D265A56A0DE4}" presName="accentRepeatNode" presStyleLbl="solidFgAcc1" presStyleIdx="1" presStyleCnt="3"/>
      <dgm:spPr>
        <a:blipFill dpi="0" rotWithShape="0">
          <a:blip xmlns:r="http://schemas.openxmlformats.org/officeDocument/2006/relationships" r:embed="rId2"/>
          <a:srcRect/>
          <a:stretch>
            <a:fillRect l="-10000" t="-10000" r="-10000" b="-10000"/>
          </a:stretch>
        </a:blipFill>
      </dgm:spPr>
    </dgm:pt>
    <dgm:pt modelId="{3AF6102E-F9C4-4271-B791-2D8CE6AE863E}" type="pres">
      <dgm:prSet presAssocID="{2AE396BF-0261-4740-8F48-7A4DBE981038}" presName="text_3" presStyleLbl="node1" presStyleIdx="2" presStyleCnt="3">
        <dgm:presLayoutVars>
          <dgm:bulletEnabled val="1"/>
        </dgm:presLayoutVars>
      </dgm:prSet>
      <dgm:spPr/>
    </dgm:pt>
    <dgm:pt modelId="{BDB739D0-F302-4374-8E23-BFDEDD39FB23}" type="pres">
      <dgm:prSet presAssocID="{2AE396BF-0261-4740-8F48-7A4DBE981038}" presName="accent_3" presStyleCnt="0"/>
      <dgm:spPr/>
    </dgm:pt>
    <dgm:pt modelId="{E50B2072-4ED5-4925-9223-0E444677FB70}" type="pres">
      <dgm:prSet presAssocID="{2AE396BF-0261-4740-8F48-7A4DBE981038}" presName="accentRepeatNode" presStyleLbl="solidFgAcc1" presStyleIdx="2" presStyleCnt="3"/>
      <dgm:spPr>
        <a:blipFill dpi="0" rotWithShape="0">
          <a:blip xmlns:r="http://schemas.openxmlformats.org/officeDocument/2006/relationships" r:embed="rId3"/>
          <a:srcRect/>
          <a:stretch>
            <a:fillRect l="-20000" t="-15000" r="-10000" b="-30000"/>
          </a:stretch>
        </a:blipFill>
      </dgm:spPr>
    </dgm:pt>
  </dgm:ptLst>
  <dgm:cxnLst>
    <dgm:cxn modelId="{73A85A10-2E51-4E35-941F-85CCAFDE8FD6}" srcId="{1ECFC473-00D7-41AA-99E7-EE52ABD3DEF8}" destId="{FBDE335B-487F-452B-AE41-A6F1E472D793}" srcOrd="0" destOrd="0" parTransId="{D6B6334E-03D2-40E8-AEF8-97F947840486}" sibTransId="{6FFAFA3D-1C0C-48CF-97EF-0521A46422CC}"/>
    <dgm:cxn modelId="{55DA4131-4C7B-4395-BA08-8DB8A59A6E66}" type="presOf" srcId="{007F50E3-8CF3-4C5F-8F59-D265A56A0DE4}" destId="{C598CBBE-5E2E-43B7-B526-93F6B4274AB5}" srcOrd="0" destOrd="0" presId="urn:microsoft.com/office/officeart/2008/layout/VerticalCurvedList"/>
    <dgm:cxn modelId="{9BA3B157-94CC-4721-ABB8-1DA38FC4675F}" type="presOf" srcId="{FBDE335B-487F-452B-AE41-A6F1E472D793}" destId="{5A08DC7E-CAF8-4AF7-ACDC-6922E8625AC5}" srcOrd="0" destOrd="0" presId="urn:microsoft.com/office/officeart/2008/layout/VerticalCurvedList"/>
    <dgm:cxn modelId="{4BA09D7B-12B6-CF49-969F-FE642640576B}" type="presOf" srcId="{1ECFC473-00D7-41AA-99E7-EE52ABD3DEF8}" destId="{1E2C8352-A5D7-4DBF-A71B-665CCCD72665}" srcOrd="0" destOrd="0" presId="urn:microsoft.com/office/officeart/2008/layout/VerticalCurvedList"/>
    <dgm:cxn modelId="{2F655484-9CC6-46F2-B0AD-EEE2CAF32D30}" srcId="{1ECFC473-00D7-41AA-99E7-EE52ABD3DEF8}" destId="{007F50E3-8CF3-4C5F-8F59-D265A56A0DE4}" srcOrd="1" destOrd="0" parTransId="{ABD435B5-D345-4E48-9577-C815BD8B2498}" sibTransId="{5C23999B-B53C-404F-BF03-95A3E914787C}"/>
    <dgm:cxn modelId="{9869BCAD-084F-4626-B4BD-C425765F48CE}" type="presOf" srcId="{6FFAFA3D-1C0C-48CF-97EF-0521A46422CC}" destId="{F2792623-FD0F-422C-8E3B-29D5BA362A33}" srcOrd="0" destOrd="0" presId="urn:microsoft.com/office/officeart/2008/layout/VerticalCurvedList"/>
    <dgm:cxn modelId="{5F7E5AEB-E995-4A56-8D9A-1E4C33C5F5B0}" srcId="{1ECFC473-00D7-41AA-99E7-EE52ABD3DEF8}" destId="{2AE396BF-0261-4740-8F48-7A4DBE981038}" srcOrd="2" destOrd="0" parTransId="{4746FCB5-9B5D-449F-9816-254E289333E8}" sibTransId="{78CB255F-0BD1-43BE-A2D9-90D05CBB39C5}"/>
    <dgm:cxn modelId="{B5E1BFFF-61A2-44D9-8225-683DF5997AD6}" type="presOf" srcId="{2AE396BF-0261-4740-8F48-7A4DBE981038}" destId="{3AF6102E-F9C4-4271-B791-2D8CE6AE863E}" srcOrd="0" destOrd="0" presId="urn:microsoft.com/office/officeart/2008/layout/VerticalCurvedList"/>
    <dgm:cxn modelId="{A284AEB2-FA07-4AFC-97A5-B16FD6D3A277}" type="presParOf" srcId="{1E2C8352-A5D7-4DBF-A71B-665CCCD72665}" destId="{8E93A860-792F-4AAC-91A7-885CFF8673C8}" srcOrd="0" destOrd="0" presId="urn:microsoft.com/office/officeart/2008/layout/VerticalCurvedList"/>
    <dgm:cxn modelId="{2FA844C6-BF5B-488E-BBBE-15CE14E82F52}" type="presParOf" srcId="{8E93A860-792F-4AAC-91A7-885CFF8673C8}" destId="{EAEDDE9D-3AEE-41EC-89D0-7BB257714081}" srcOrd="0" destOrd="0" presId="urn:microsoft.com/office/officeart/2008/layout/VerticalCurvedList"/>
    <dgm:cxn modelId="{76555151-AB54-4018-A72E-0987845A7A56}" type="presParOf" srcId="{EAEDDE9D-3AEE-41EC-89D0-7BB257714081}" destId="{522E3BB0-1738-4A7E-86E8-7F06C98049AD}" srcOrd="0" destOrd="0" presId="urn:microsoft.com/office/officeart/2008/layout/VerticalCurvedList"/>
    <dgm:cxn modelId="{B80A58F8-7ACA-44AA-AC40-4F7D9938D6C6}" type="presParOf" srcId="{EAEDDE9D-3AEE-41EC-89D0-7BB257714081}" destId="{F2792623-FD0F-422C-8E3B-29D5BA362A33}" srcOrd="1" destOrd="0" presId="urn:microsoft.com/office/officeart/2008/layout/VerticalCurvedList"/>
    <dgm:cxn modelId="{A536A8E0-5901-4D5B-9E56-9544FE5D19B8}" type="presParOf" srcId="{EAEDDE9D-3AEE-41EC-89D0-7BB257714081}" destId="{BBA0856D-D73C-4B14-8C02-F97761E3CB3D}" srcOrd="2" destOrd="0" presId="urn:microsoft.com/office/officeart/2008/layout/VerticalCurvedList"/>
    <dgm:cxn modelId="{B57D984A-8810-4DE7-A153-5760DD34E603}" type="presParOf" srcId="{EAEDDE9D-3AEE-41EC-89D0-7BB257714081}" destId="{D35FDCE0-0C7C-408D-A2E5-B84F924D9C98}" srcOrd="3" destOrd="0" presId="urn:microsoft.com/office/officeart/2008/layout/VerticalCurvedList"/>
    <dgm:cxn modelId="{A50D26F7-3453-4DA0-98E7-3C32AF8230EC}" type="presParOf" srcId="{8E93A860-792F-4AAC-91A7-885CFF8673C8}" destId="{5A08DC7E-CAF8-4AF7-ACDC-6922E8625AC5}" srcOrd="1" destOrd="0" presId="urn:microsoft.com/office/officeart/2008/layout/VerticalCurvedList"/>
    <dgm:cxn modelId="{86478EFB-9850-44F5-BA93-D85A9339D6E9}" type="presParOf" srcId="{8E93A860-792F-4AAC-91A7-885CFF8673C8}" destId="{EB42CC3C-5B6F-4D5A-A0D2-D89F5EF13A08}" srcOrd="2" destOrd="0" presId="urn:microsoft.com/office/officeart/2008/layout/VerticalCurvedList"/>
    <dgm:cxn modelId="{2DF038F4-A9D0-4473-89BF-549B39929818}" type="presParOf" srcId="{EB42CC3C-5B6F-4D5A-A0D2-D89F5EF13A08}" destId="{975D4D81-B335-49AA-8E39-5BDC0D5ECDB2}" srcOrd="0" destOrd="0" presId="urn:microsoft.com/office/officeart/2008/layout/VerticalCurvedList"/>
    <dgm:cxn modelId="{3FAD385B-9729-429B-9403-C8A53E370F02}" type="presParOf" srcId="{8E93A860-792F-4AAC-91A7-885CFF8673C8}" destId="{C598CBBE-5E2E-43B7-B526-93F6B4274AB5}" srcOrd="3" destOrd="0" presId="urn:microsoft.com/office/officeart/2008/layout/VerticalCurvedList"/>
    <dgm:cxn modelId="{609B5888-B9BC-4723-B284-D2F6A30DD854}" type="presParOf" srcId="{8E93A860-792F-4AAC-91A7-885CFF8673C8}" destId="{D109D3DC-0D06-44F1-8467-E07CC922C904}" srcOrd="4" destOrd="0" presId="urn:microsoft.com/office/officeart/2008/layout/VerticalCurvedList"/>
    <dgm:cxn modelId="{45B74177-181B-485A-ABE0-B27A82C77970}" type="presParOf" srcId="{D109D3DC-0D06-44F1-8467-E07CC922C904}" destId="{9DF30DA9-737E-40A1-BC35-7AD8DA60C165}" srcOrd="0" destOrd="0" presId="urn:microsoft.com/office/officeart/2008/layout/VerticalCurvedList"/>
    <dgm:cxn modelId="{BC8DAF1A-397E-489D-B651-32B817A7D0C6}" type="presParOf" srcId="{8E93A860-792F-4AAC-91A7-885CFF8673C8}" destId="{3AF6102E-F9C4-4271-B791-2D8CE6AE863E}" srcOrd="5" destOrd="0" presId="urn:microsoft.com/office/officeart/2008/layout/VerticalCurvedList"/>
    <dgm:cxn modelId="{71A83808-8254-47ED-9CD5-EBE22DD9BF01}" type="presParOf" srcId="{8E93A860-792F-4AAC-91A7-885CFF8673C8}" destId="{BDB739D0-F302-4374-8E23-BFDEDD39FB23}" srcOrd="6" destOrd="0" presId="urn:microsoft.com/office/officeart/2008/layout/VerticalCurvedList"/>
    <dgm:cxn modelId="{61F7AFD9-919B-45FF-81D5-0EED4E9A1BEA}" type="presParOf" srcId="{BDB739D0-F302-4374-8E23-BFDEDD39FB23}" destId="{E50B2072-4ED5-4925-9223-0E444677FB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92623-FD0F-422C-8E3B-29D5BA362A33}">
      <dsp:nvSpPr>
        <dsp:cNvPr id="0" name=""/>
        <dsp:cNvSpPr/>
      </dsp:nvSpPr>
      <dsp:spPr>
        <a:xfrm>
          <a:off x="-6084932" y="-931281"/>
          <a:ext cx="7245596" cy="7245596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08DC7E-CAF8-4AF7-ACDC-6922E8625AC5}">
      <dsp:nvSpPr>
        <dsp:cNvPr id="0" name=""/>
        <dsp:cNvSpPr/>
      </dsp:nvSpPr>
      <dsp:spPr>
        <a:xfrm>
          <a:off x="747164" y="538303"/>
          <a:ext cx="5274549" cy="10766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45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Motivation to build </a:t>
          </a:r>
          <a:r>
            <a:rPr lang="en-GB" sz="2000" kern="1200" dirty="0" err="1"/>
            <a:t>SpecMAT</a:t>
          </a:r>
          <a:r>
            <a:rPr lang="en-GB" sz="2000" kern="1200" baseline="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baseline="0" dirty="0"/>
            <a:t>and its overview</a:t>
          </a:r>
          <a:endParaRPr lang="en-US" sz="2000" kern="1200" dirty="0"/>
        </a:p>
      </dsp:txBody>
      <dsp:txXfrm>
        <a:off x="747164" y="538303"/>
        <a:ext cx="5274549" cy="1076606"/>
      </dsp:txXfrm>
    </dsp:sp>
    <dsp:sp modelId="{975D4D81-B335-49AA-8E39-5BDC0D5ECDB2}">
      <dsp:nvSpPr>
        <dsp:cNvPr id="0" name=""/>
        <dsp:cNvSpPr/>
      </dsp:nvSpPr>
      <dsp:spPr>
        <a:xfrm>
          <a:off x="74285" y="403727"/>
          <a:ext cx="1345758" cy="1345758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8CBBE-5E2E-43B7-B526-93F6B4274AB5}">
      <dsp:nvSpPr>
        <dsp:cNvPr id="0" name=""/>
        <dsp:cNvSpPr/>
      </dsp:nvSpPr>
      <dsp:spPr>
        <a:xfrm>
          <a:off x="1138511" y="2153213"/>
          <a:ext cx="4883202" cy="10766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45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Characterisation of the </a:t>
          </a:r>
          <a:r>
            <a:rPr lang="en-GB" sz="2000" kern="1200" dirty="0" err="1"/>
            <a:t>SpecMAT</a:t>
          </a:r>
          <a:r>
            <a:rPr lang="en-GB" sz="2000" kern="1200" dirty="0"/>
            <a:t> active target</a:t>
          </a:r>
          <a:endParaRPr lang="en-US" sz="2000" kern="1200" dirty="0"/>
        </a:p>
      </dsp:txBody>
      <dsp:txXfrm>
        <a:off x="1138511" y="2153213"/>
        <a:ext cx="4883202" cy="1076606"/>
      </dsp:txXfrm>
    </dsp:sp>
    <dsp:sp modelId="{9DF30DA9-737E-40A1-BC35-7AD8DA60C165}">
      <dsp:nvSpPr>
        <dsp:cNvPr id="0" name=""/>
        <dsp:cNvSpPr/>
      </dsp:nvSpPr>
      <dsp:spPr>
        <a:xfrm>
          <a:off x="465632" y="2018637"/>
          <a:ext cx="1345758" cy="1345758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10000" t="-10000" r="-10000" b="-1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6102E-F9C4-4271-B791-2D8CE6AE863E}">
      <dsp:nvSpPr>
        <dsp:cNvPr id="0" name=""/>
        <dsp:cNvSpPr/>
      </dsp:nvSpPr>
      <dsp:spPr>
        <a:xfrm>
          <a:off x="747164" y="3768123"/>
          <a:ext cx="5274549" cy="10766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45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 (d,</a:t>
          </a:r>
          <a:r>
            <a:rPr lang="en-US" sz="2000" kern="1200" baseline="30000" dirty="0"/>
            <a:t>3</a:t>
          </a:r>
          <a:r>
            <a:rPr lang="en-US" sz="2000" kern="1200" dirty="0"/>
            <a:t>He)</a:t>
          </a:r>
          <a:r>
            <a:rPr lang="en-US" sz="2000" kern="1200" baseline="30000" dirty="0"/>
            <a:t> </a:t>
          </a:r>
          <a:r>
            <a:rPr lang="en-US" sz="2000" kern="1200" dirty="0"/>
            <a:t>reaction for </a:t>
          </a:r>
          <a:r>
            <a:rPr lang="en-US" sz="2000" kern="1200" dirty="0" err="1"/>
            <a:t>SpecMAT</a:t>
          </a:r>
          <a:endParaRPr lang="en-US" sz="2000" kern="1200" dirty="0"/>
        </a:p>
      </dsp:txBody>
      <dsp:txXfrm>
        <a:off x="747164" y="3768123"/>
        <a:ext cx="5274549" cy="1076606"/>
      </dsp:txXfrm>
    </dsp:sp>
    <dsp:sp modelId="{E50B2072-4ED5-4925-9223-0E444677FB70}">
      <dsp:nvSpPr>
        <dsp:cNvPr id="0" name=""/>
        <dsp:cNvSpPr/>
      </dsp:nvSpPr>
      <dsp:spPr>
        <a:xfrm>
          <a:off x="74285" y="3633547"/>
          <a:ext cx="1345758" cy="1345758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20000" t="-15000" r="-10000" b="-3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F67E3-005B-4A5B-A64B-4E620D6532D3}" type="datetimeFigureOut">
              <a:rPr lang="nl-NL" smtClean="0"/>
              <a:t>06-09-2023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6EB55-D046-4316-A421-6DEA4C9E91D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2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17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76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779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079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154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98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734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56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3836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641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85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043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604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936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348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303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221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017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85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852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98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37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61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869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7159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39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791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153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9655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5749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008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0278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86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441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044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69210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236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687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6756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7505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622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0330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07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6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605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18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95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30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2" name="Rechthoek 11"/>
          <p:cNvSpPr/>
          <p:nvPr userDrawn="1"/>
        </p:nvSpPr>
        <p:spPr>
          <a:xfrm>
            <a:off x="0" y="4679576"/>
            <a:ext cx="9144000" cy="2175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76000" y="1080000"/>
            <a:ext cx="4919366" cy="4024798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576000" y="5392800"/>
            <a:ext cx="4919366" cy="8207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1646238"/>
            <a:ext cx="2498893" cy="456736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31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1350253"/>
            <a:ext cx="4648209" cy="55077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6516950" cy="238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6516947" cy="16559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19699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1350253"/>
            <a:ext cx="4648209" cy="55077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6516950" cy="238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6516947" cy="16559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87174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103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36D18C7-4785-6843-89F6-D34F61E33A9B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481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225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43DB05-A793-C64C-A8AB-0586BE9B45D0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44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253F7-FB60-904B-8239-0B6C206B7089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164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69C-3B7C-F947-B90A-EBFC25B242E8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29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4921624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4359600"/>
            <a:ext cx="4921624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4BD3098-FC3D-854E-BF2B-50032629A4EC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720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8C49-5D4D-9D42-B5C5-969639EAD0D5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07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69C-3B7C-F947-B90A-EBFC25B242E8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39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4921624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4359600"/>
            <a:ext cx="4921624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4BD3098-FC3D-854E-BF2B-50032629A4EC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22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4921200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4921200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B2EC51B-A9B6-B847-B4B9-09B09BE290BE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619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738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63A2B-69FB-D149-851B-406C9AA9C106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63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45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459" y="2339788"/>
            <a:ext cx="3924000" cy="3708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4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49" y="2339789"/>
            <a:ext cx="3924000" cy="37085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B95A-7E6C-A743-94EC-7F5A29C7E15A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20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253F7-FB60-904B-8239-0B6C206B7089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336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8C49-5D4D-9D42-B5C5-969639EAD0D5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536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8772" y="860612"/>
            <a:ext cx="7806456" cy="448517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5662-F80C-2C49-BBB6-402559CE3348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49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F2D009E-8D2A-A242-9E5F-24710582AAB4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5999"/>
            <a:ext cx="7991738" cy="439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49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64" r:id="rId5"/>
    <p:sldLayoutId id="2147483665" r:id="rId6"/>
    <p:sldLayoutId id="2147483666" r:id="rId7"/>
    <p:sldLayoutId id="2147483667" r:id="rId8"/>
    <p:sldLayoutId id="2147483676" r:id="rId9"/>
    <p:sldLayoutId id="2147483687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9950B540-FFE9-114B-82F2-E50E718A477E}" type="datetime1">
              <a:rPr lang="en-US" smtClean="0"/>
              <a:t>9/6/23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Instituut voor Kern- en Stralingsfysica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7991738" cy="443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8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4" r:id="rId3"/>
    <p:sldLayoutId id="2147483685" r:id="rId4"/>
    <p:sldLayoutId id="2147483686" r:id="rId5"/>
    <p:sldLayoutId id="2147483688" r:id="rId6"/>
    <p:sldLayoutId id="2147483689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0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hyperlink" Target="http://physicsopenlab.org/2016/11/05/some-alpha-spectra/" TargetMode="Externa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67.png"/><Relationship Id="rId4" Type="http://schemas.openxmlformats.org/officeDocument/2006/relationships/image" Target="../media/image10.png"/><Relationship Id="rId9" Type="http://schemas.openxmlformats.org/officeDocument/2006/relationships/image" Target="../media/image69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hyperlink" Target="https://doi.org/10.1103/PhysRevC.93.064308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jpeg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95.png"/><Relationship Id="rId4" Type="http://schemas.openxmlformats.org/officeDocument/2006/relationships/image" Target="../media/image9.png"/><Relationship Id="rId9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10.png"/><Relationship Id="rId10" Type="http://schemas.openxmlformats.org/officeDocument/2006/relationships/image" Target="../media/image100.png"/><Relationship Id="rId4" Type="http://schemas.openxmlformats.org/officeDocument/2006/relationships/image" Target="../media/image17.pn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.png"/><Relationship Id="rId10" Type="http://schemas.openxmlformats.org/officeDocument/2006/relationships/image" Target="../media/image101.png"/><Relationship Id="rId4" Type="http://schemas.openxmlformats.org/officeDocument/2006/relationships/image" Target="../media/image17.png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.png"/><Relationship Id="rId10" Type="http://schemas.openxmlformats.org/officeDocument/2006/relationships/image" Target="../media/image109.png"/><Relationship Id="rId4" Type="http://schemas.openxmlformats.org/officeDocument/2006/relationships/image" Target="../media/image17.png"/><Relationship Id="rId9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.png"/><Relationship Id="rId10" Type="http://schemas.openxmlformats.org/officeDocument/2006/relationships/image" Target="../media/image109.png"/><Relationship Id="rId4" Type="http://schemas.openxmlformats.org/officeDocument/2006/relationships/image" Target="../media/image17.png"/><Relationship Id="rId9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.png"/><Relationship Id="rId10" Type="http://schemas.openxmlformats.org/officeDocument/2006/relationships/image" Target="../media/image109.png"/><Relationship Id="rId4" Type="http://schemas.openxmlformats.org/officeDocument/2006/relationships/image" Target="../media/image17.png"/><Relationship Id="rId9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.png"/><Relationship Id="rId10" Type="http://schemas.openxmlformats.org/officeDocument/2006/relationships/image" Target="../media/image109.png"/><Relationship Id="rId4" Type="http://schemas.openxmlformats.org/officeDocument/2006/relationships/image" Target="../media/image17.png"/><Relationship Id="rId9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.png"/><Relationship Id="rId10" Type="http://schemas.openxmlformats.org/officeDocument/2006/relationships/image" Target="../media/image71.png"/><Relationship Id="rId4" Type="http://schemas.openxmlformats.org/officeDocument/2006/relationships/image" Target="../media/image17.png"/><Relationship Id="rId9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1CDB4-24C0-4F1D-86EE-64C974C95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9277" y="1308012"/>
            <a:ext cx="4110147" cy="30826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19862C-2E14-4F51-B9C0-798FA6FD68C2}"/>
              </a:ext>
            </a:extLst>
          </p:cNvPr>
          <p:cNvSpPr/>
          <p:nvPr/>
        </p:nvSpPr>
        <p:spPr>
          <a:xfrm>
            <a:off x="-1" y="4552264"/>
            <a:ext cx="9144001" cy="23057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D1CA85-6029-46A1-ABDB-4575179BF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7" b="33333"/>
          <a:stretch/>
        </p:blipFill>
        <p:spPr>
          <a:xfrm>
            <a:off x="1" y="638114"/>
            <a:ext cx="9144000" cy="446673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4994" y="5357138"/>
            <a:ext cx="2793244" cy="1564904"/>
          </a:xfrm>
        </p:spPr>
        <p:txBody>
          <a:bodyPr>
            <a:normAutofit/>
          </a:bodyPr>
          <a:lstStyle/>
          <a:p>
            <a:pPr algn="just"/>
            <a:r>
              <a:rPr lang="en-GB" dirty="0">
                <a:solidFill>
                  <a:schemeClr val="bg1"/>
                </a:solidFill>
              </a:rPr>
              <a:t>Oleksii Poleshchuk</a:t>
            </a:r>
          </a:p>
          <a:p>
            <a:pPr algn="just"/>
            <a:r>
              <a:rPr lang="en-GB" sz="1400" dirty="0">
                <a:solidFill>
                  <a:schemeClr val="bg1"/>
                </a:solidFill>
              </a:rPr>
              <a:t>TIPP2023</a:t>
            </a:r>
          </a:p>
          <a:p>
            <a:pPr algn="just"/>
            <a:r>
              <a:rPr lang="en-GB" sz="1400" dirty="0">
                <a:solidFill>
                  <a:schemeClr val="bg1"/>
                </a:solidFill>
              </a:rPr>
              <a:t>Cape Town, 8 September 2023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30" y="358888"/>
            <a:ext cx="772926" cy="102412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958A70-F295-4928-B227-DCAEB060D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861" y="5080509"/>
            <a:ext cx="5252149" cy="17774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dirty="0" err="1"/>
              <a:t>SpecMAT</a:t>
            </a:r>
            <a:r>
              <a:rPr lang="en-GB" sz="2800" dirty="0"/>
              <a:t>, the active target for nuclear transfer reactions studies at ISOLDE, CERN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BD1E5-647B-4113-9C9B-633A074D6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9" y="361950"/>
            <a:ext cx="2035520" cy="102508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C3890BE-F3EE-4834-A6BD-C9B076C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26141" cy="50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FAB4CA-24AC-43D7-B993-0FF5870BBA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81" y="102715"/>
            <a:ext cx="1272562" cy="415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631318-BC10-4D72-BB5F-CBFAE95E5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491" y="101065"/>
            <a:ext cx="1216939" cy="4170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94930-F186-491E-B750-D3B8ABABA5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657" y="95038"/>
            <a:ext cx="672699" cy="4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3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>
            <a:extLst>
              <a:ext uri="{FF2B5EF4-FFF2-40B4-BE49-F238E27FC236}">
                <a16:creationId xmlns:a16="http://schemas.microsoft.com/office/drawing/2014/main" id="{27D54E12-2DC8-43EA-A1AC-135E8B231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03" y="494902"/>
            <a:ext cx="11296814" cy="56484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10</a:t>
            </a:fld>
            <a:endParaRPr lang="nl-NL" dirty="0"/>
          </a:p>
        </p:txBody>
      </p:sp>
      <p:grpSp>
        <p:nvGrpSpPr>
          <p:cNvPr id="4" name="Group 3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5" name="Rectangle 4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254963" y="2132856"/>
            <a:ext cx="3844158" cy="1296144"/>
            <a:chOff x="2915816" y="2132856"/>
            <a:chExt cx="3844158" cy="1296144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2915816" y="2132856"/>
              <a:ext cx="324036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15816" y="2348880"/>
              <a:ext cx="324036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915816" y="2564904"/>
              <a:ext cx="324036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915816" y="2780928"/>
              <a:ext cx="324036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915816" y="2996952"/>
              <a:ext cx="324036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915816" y="3212976"/>
              <a:ext cx="324036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2915816" y="3429000"/>
              <a:ext cx="324036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183910" y="2596262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B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8E23D94-77F7-487C-BEA0-1B9E88F1A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5" y="453708"/>
            <a:ext cx="8267863" cy="5153921"/>
          </a:xfrm>
          <a:prstGeom prst="rect">
            <a:avLst/>
          </a:prstGeom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71C2A966-7EDE-49CB-9816-481BC0500672}"/>
              </a:ext>
            </a:extLst>
          </p:cNvPr>
          <p:cNvSpPr/>
          <p:nvPr/>
        </p:nvSpPr>
        <p:spPr>
          <a:xfrm>
            <a:off x="2739390" y="982980"/>
            <a:ext cx="4587240" cy="3829050"/>
          </a:xfrm>
          <a:custGeom>
            <a:avLst/>
            <a:gdLst>
              <a:gd name="connsiteX0" fmla="*/ 2251710 w 4587240"/>
              <a:gd name="connsiteY0" fmla="*/ 0 h 3829050"/>
              <a:gd name="connsiteX1" fmla="*/ 3810000 w 4587240"/>
              <a:gd name="connsiteY1" fmla="*/ 0 h 3829050"/>
              <a:gd name="connsiteX2" fmla="*/ 3810000 w 4587240"/>
              <a:gd name="connsiteY2" fmla="*/ 1162050 h 3829050"/>
              <a:gd name="connsiteX3" fmla="*/ 4442460 w 4587240"/>
              <a:gd name="connsiteY3" fmla="*/ 1162050 h 3829050"/>
              <a:gd name="connsiteX4" fmla="*/ 4442460 w 4587240"/>
              <a:gd name="connsiteY4" fmla="*/ 1024890 h 3829050"/>
              <a:gd name="connsiteX5" fmla="*/ 4587240 w 4587240"/>
              <a:gd name="connsiteY5" fmla="*/ 1024890 h 3829050"/>
              <a:gd name="connsiteX6" fmla="*/ 4587240 w 4587240"/>
              <a:gd name="connsiteY6" fmla="*/ 1238250 h 3829050"/>
              <a:gd name="connsiteX7" fmla="*/ 4419600 w 4587240"/>
              <a:gd name="connsiteY7" fmla="*/ 1238250 h 3829050"/>
              <a:gd name="connsiteX8" fmla="*/ 4419600 w 4587240"/>
              <a:gd name="connsiteY8" fmla="*/ 1615440 h 3829050"/>
              <a:gd name="connsiteX9" fmla="*/ 3021330 w 4587240"/>
              <a:gd name="connsiteY9" fmla="*/ 1615440 h 3829050"/>
              <a:gd name="connsiteX10" fmla="*/ 3021330 w 4587240"/>
              <a:gd name="connsiteY10" fmla="*/ 2236470 h 3829050"/>
              <a:gd name="connsiteX11" fmla="*/ 4434840 w 4587240"/>
              <a:gd name="connsiteY11" fmla="*/ 2236470 h 3829050"/>
              <a:gd name="connsiteX12" fmla="*/ 4434840 w 4587240"/>
              <a:gd name="connsiteY12" fmla="*/ 2560320 h 3829050"/>
              <a:gd name="connsiteX13" fmla="*/ 4583430 w 4587240"/>
              <a:gd name="connsiteY13" fmla="*/ 2560320 h 3829050"/>
              <a:gd name="connsiteX14" fmla="*/ 4583430 w 4587240"/>
              <a:gd name="connsiteY14" fmla="*/ 2762250 h 3829050"/>
              <a:gd name="connsiteX15" fmla="*/ 4457700 w 4587240"/>
              <a:gd name="connsiteY15" fmla="*/ 2762250 h 3829050"/>
              <a:gd name="connsiteX16" fmla="*/ 4457700 w 4587240"/>
              <a:gd name="connsiteY16" fmla="*/ 2663190 h 3829050"/>
              <a:gd name="connsiteX17" fmla="*/ 3790950 w 4587240"/>
              <a:gd name="connsiteY17" fmla="*/ 2663190 h 3829050"/>
              <a:gd name="connsiteX18" fmla="*/ 3790950 w 4587240"/>
              <a:gd name="connsiteY18" fmla="*/ 3238500 h 3829050"/>
              <a:gd name="connsiteX19" fmla="*/ 3569970 w 4587240"/>
              <a:gd name="connsiteY19" fmla="*/ 3238500 h 3829050"/>
              <a:gd name="connsiteX20" fmla="*/ 3569970 w 4587240"/>
              <a:gd name="connsiteY20" fmla="*/ 3493770 h 3829050"/>
              <a:gd name="connsiteX21" fmla="*/ 3787140 w 4587240"/>
              <a:gd name="connsiteY21" fmla="*/ 3493770 h 3829050"/>
              <a:gd name="connsiteX22" fmla="*/ 3787140 w 4587240"/>
              <a:gd name="connsiteY22" fmla="*/ 3829050 h 3829050"/>
              <a:gd name="connsiteX23" fmla="*/ 2251710 w 4587240"/>
              <a:gd name="connsiteY23" fmla="*/ 3829050 h 3829050"/>
              <a:gd name="connsiteX24" fmla="*/ 2251710 w 4587240"/>
              <a:gd name="connsiteY24" fmla="*/ 2933700 h 3829050"/>
              <a:gd name="connsiteX25" fmla="*/ 365760 w 4587240"/>
              <a:gd name="connsiteY25" fmla="*/ 2933700 h 3829050"/>
              <a:gd name="connsiteX26" fmla="*/ 365760 w 4587240"/>
              <a:gd name="connsiteY26" fmla="*/ 3105150 h 3829050"/>
              <a:gd name="connsiteX27" fmla="*/ 300990 w 4587240"/>
              <a:gd name="connsiteY27" fmla="*/ 3105150 h 3829050"/>
              <a:gd name="connsiteX28" fmla="*/ 300990 w 4587240"/>
              <a:gd name="connsiteY28" fmla="*/ 3520440 h 3829050"/>
              <a:gd name="connsiteX29" fmla="*/ 0 w 4587240"/>
              <a:gd name="connsiteY29" fmla="*/ 3520440 h 3829050"/>
              <a:gd name="connsiteX30" fmla="*/ 0 w 4587240"/>
              <a:gd name="connsiteY30" fmla="*/ 297180 h 3829050"/>
              <a:gd name="connsiteX31" fmla="*/ 300990 w 4587240"/>
              <a:gd name="connsiteY31" fmla="*/ 297180 h 3829050"/>
              <a:gd name="connsiteX32" fmla="*/ 300990 w 4587240"/>
              <a:gd name="connsiteY32" fmla="*/ 731520 h 3829050"/>
              <a:gd name="connsiteX33" fmla="*/ 403860 w 4587240"/>
              <a:gd name="connsiteY33" fmla="*/ 731520 h 3829050"/>
              <a:gd name="connsiteX34" fmla="*/ 403860 w 4587240"/>
              <a:gd name="connsiteY34" fmla="*/ 910590 h 3829050"/>
              <a:gd name="connsiteX35" fmla="*/ 2251710 w 4587240"/>
              <a:gd name="connsiteY35" fmla="*/ 910590 h 3829050"/>
              <a:gd name="connsiteX36" fmla="*/ 2251710 w 4587240"/>
              <a:gd name="connsiteY36" fmla="*/ 0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87240" h="3829050">
                <a:moveTo>
                  <a:pt x="2251710" y="0"/>
                </a:moveTo>
                <a:lnTo>
                  <a:pt x="3810000" y="0"/>
                </a:lnTo>
                <a:lnTo>
                  <a:pt x="3810000" y="1162050"/>
                </a:lnTo>
                <a:lnTo>
                  <a:pt x="4442460" y="1162050"/>
                </a:lnTo>
                <a:lnTo>
                  <a:pt x="4442460" y="1024890"/>
                </a:lnTo>
                <a:lnTo>
                  <a:pt x="4587240" y="1024890"/>
                </a:lnTo>
                <a:lnTo>
                  <a:pt x="4587240" y="1238250"/>
                </a:lnTo>
                <a:lnTo>
                  <a:pt x="4419600" y="1238250"/>
                </a:lnTo>
                <a:lnTo>
                  <a:pt x="4419600" y="1615440"/>
                </a:lnTo>
                <a:lnTo>
                  <a:pt x="3021330" y="1615440"/>
                </a:lnTo>
                <a:lnTo>
                  <a:pt x="3021330" y="2236470"/>
                </a:lnTo>
                <a:lnTo>
                  <a:pt x="4434840" y="2236470"/>
                </a:lnTo>
                <a:lnTo>
                  <a:pt x="4434840" y="2560320"/>
                </a:lnTo>
                <a:lnTo>
                  <a:pt x="4583430" y="2560320"/>
                </a:lnTo>
                <a:lnTo>
                  <a:pt x="4583430" y="2762250"/>
                </a:lnTo>
                <a:lnTo>
                  <a:pt x="4457700" y="2762250"/>
                </a:lnTo>
                <a:lnTo>
                  <a:pt x="4457700" y="2663190"/>
                </a:lnTo>
                <a:lnTo>
                  <a:pt x="3790950" y="2663190"/>
                </a:lnTo>
                <a:lnTo>
                  <a:pt x="3790950" y="3238500"/>
                </a:lnTo>
                <a:lnTo>
                  <a:pt x="3569970" y="3238500"/>
                </a:lnTo>
                <a:lnTo>
                  <a:pt x="3569970" y="3493770"/>
                </a:lnTo>
                <a:lnTo>
                  <a:pt x="3787140" y="3493770"/>
                </a:lnTo>
                <a:lnTo>
                  <a:pt x="3787140" y="3829050"/>
                </a:lnTo>
                <a:lnTo>
                  <a:pt x="2251710" y="3829050"/>
                </a:lnTo>
                <a:lnTo>
                  <a:pt x="2251710" y="2933700"/>
                </a:lnTo>
                <a:lnTo>
                  <a:pt x="365760" y="2933700"/>
                </a:lnTo>
                <a:lnTo>
                  <a:pt x="365760" y="3105150"/>
                </a:lnTo>
                <a:lnTo>
                  <a:pt x="300990" y="3105150"/>
                </a:lnTo>
                <a:lnTo>
                  <a:pt x="300990" y="3520440"/>
                </a:lnTo>
                <a:lnTo>
                  <a:pt x="0" y="3520440"/>
                </a:lnTo>
                <a:lnTo>
                  <a:pt x="0" y="297180"/>
                </a:lnTo>
                <a:lnTo>
                  <a:pt x="300990" y="297180"/>
                </a:lnTo>
                <a:lnTo>
                  <a:pt x="300990" y="731520"/>
                </a:lnTo>
                <a:lnTo>
                  <a:pt x="403860" y="731520"/>
                </a:lnTo>
                <a:lnTo>
                  <a:pt x="403860" y="910590"/>
                </a:lnTo>
                <a:lnTo>
                  <a:pt x="2251710" y="910590"/>
                </a:lnTo>
                <a:lnTo>
                  <a:pt x="225171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10713" y="35617"/>
            <a:ext cx="27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Scintillation detectors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4548685" y="404664"/>
            <a:ext cx="359004" cy="1056877"/>
          </a:xfrm>
          <a:prstGeom prst="straightConnector1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966931" y="2924944"/>
            <a:ext cx="6336704" cy="0"/>
          </a:xfrm>
          <a:prstGeom prst="line">
            <a:avLst/>
          </a:prstGeom>
          <a:ln>
            <a:solidFill>
              <a:srgbClr val="FF0000">
                <a:alpha val="38000"/>
              </a:srgbClr>
            </a:solidFill>
          </a:ln>
          <a:effectLst>
            <a:glow rad="127000">
              <a:srgbClr val="FFC000">
                <a:alpha val="92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970587" y="2936240"/>
            <a:ext cx="1859280" cy="50800"/>
          </a:xfrm>
          <a:custGeom>
            <a:avLst/>
            <a:gdLst>
              <a:gd name="connsiteX0" fmla="*/ 1859280 w 1859280"/>
              <a:gd name="connsiteY0" fmla="*/ 0 h 50800"/>
              <a:gd name="connsiteX1" fmla="*/ 863600 w 1859280"/>
              <a:gd name="connsiteY1" fmla="*/ 50800 h 50800"/>
              <a:gd name="connsiteX2" fmla="*/ 0 w 1859280"/>
              <a:gd name="connsiteY2" fmla="*/ 30480 h 50800"/>
              <a:gd name="connsiteX3" fmla="*/ 0 w 1859280"/>
              <a:gd name="connsiteY3" fmla="*/ 3048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280" h="50800">
                <a:moveTo>
                  <a:pt x="1859280" y="0"/>
                </a:moveTo>
                <a:cubicBezTo>
                  <a:pt x="1516380" y="22860"/>
                  <a:pt x="1173480" y="45720"/>
                  <a:pt x="863600" y="50800"/>
                </a:cubicBezTo>
                <a:lnTo>
                  <a:pt x="0" y="30480"/>
                </a:lnTo>
                <a:lnTo>
                  <a:pt x="0" y="30480"/>
                </a:lnTo>
              </a:path>
            </a:pathLst>
          </a:custGeom>
          <a:noFill/>
          <a:ln w="15875">
            <a:solidFill>
              <a:srgbClr val="177E9D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 23"/>
          <p:cNvSpPr/>
          <p:nvPr/>
        </p:nvSpPr>
        <p:spPr>
          <a:xfrm>
            <a:off x="3041707" y="2088552"/>
            <a:ext cx="1808480" cy="837528"/>
          </a:xfrm>
          <a:custGeom>
            <a:avLst/>
            <a:gdLst>
              <a:gd name="connsiteX0" fmla="*/ 1808480 w 1808480"/>
              <a:gd name="connsiteY0" fmla="*/ 837528 h 837528"/>
              <a:gd name="connsiteX1" fmla="*/ 1361440 w 1808480"/>
              <a:gd name="connsiteY1" fmla="*/ 4408 h 837528"/>
              <a:gd name="connsiteX2" fmla="*/ 1076960 w 1808480"/>
              <a:gd name="connsiteY2" fmla="*/ 492088 h 837528"/>
              <a:gd name="connsiteX3" fmla="*/ 782320 w 1808480"/>
              <a:gd name="connsiteY3" fmla="*/ 126328 h 837528"/>
              <a:gd name="connsiteX4" fmla="*/ 528320 w 1808480"/>
              <a:gd name="connsiteY4" fmla="*/ 360008 h 837528"/>
              <a:gd name="connsiteX5" fmla="*/ 233680 w 1808480"/>
              <a:gd name="connsiteY5" fmla="*/ 207608 h 837528"/>
              <a:gd name="connsiteX6" fmla="*/ 0 w 1808480"/>
              <a:gd name="connsiteY6" fmla="*/ 309208 h 837528"/>
              <a:gd name="connsiteX7" fmla="*/ 0 w 1808480"/>
              <a:gd name="connsiteY7" fmla="*/ 309208 h 83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8480" h="837528">
                <a:moveTo>
                  <a:pt x="1808480" y="837528"/>
                </a:moveTo>
                <a:cubicBezTo>
                  <a:pt x="1645920" y="449754"/>
                  <a:pt x="1483360" y="61981"/>
                  <a:pt x="1361440" y="4408"/>
                </a:cubicBezTo>
                <a:cubicBezTo>
                  <a:pt x="1239520" y="-53165"/>
                  <a:pt x="1173480" y="471768"/>
                  <a:pt x="1076960" y="492088"/>
                </a:cubicBezTo>
                <a:cubicBezTo>
                  <a:pt x="980440" y="512408"/>
                  <a:pt x="873760" y="148341"/>
                  <a:pt x="782320" y="126328"/>
                </a:cubicBezTo>
                <a:cubicBezTo>
                  <a:pt x="690880" y="104315"/>
                  <a:pt x="619760" y="346461"/>
                  <a:pt x="528320" y="360008"/>
                </a:cubicBezTo>
                <a:cubicBezTo>
                  <a:pt x="436880" y="373555"/>
                  <a:pt x="321733" y="216075"/>
                  <a:pt x="233680" y="207608"/>
                </a:cubicBezTo>
                <a:cubicBezTo>
                  <a:pt x="145627" y="199141"/>
                  <a:pt x="0" y="309208"/>
                  <a:pt x="0" y="309208"/>
                </a:cubicBezTo>
                <a:lnTo>
                  <a:pt x="0" y="309208"/>
                </a:lnTo>
              </a:path>
            </a:pathLst>
          </a:custGeom>
          <a:noFill/>
          <a:ln w="15875">
            <a:solidFill>
              <a:srgbClr val="7030A0"/>
            </a:solidFill>
          </a:ln>
          <a:effectLst>
            <a:glow rad="1270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-176790" y="-49555"/>
            <a:ext cx="9417978" cy="6400158"/>
            <a:chOff x="-515937" y="-49555"/>
            <a:chExt cx="9417978" cy="6400158"/>
          </a:xfrm>
        </p:grpSpPr>
        <p:cxnSp>
          <p:nvCxnSpPr>
            <p:cNvPr id="26" name="Straight Connector 25"/>
            <p:cNvCxnSpPr>
              <a:cxnSpLocks/>
            </p:cNvCxnSpPr>
            <p:nvPr/>
          </p:nvCxnSpPr>
          <p:spPr>
            <a:xfrm flipH="1" flipV="1">
              <a:off x="3666081" y="1586544"/>
              <a:ext cx="852373" cy="1381508"/>
            </a:xfrm>
            <a:prstGeom prst="line">
              <a:avLst/>
            </a:prstGeom>
            <a:ln>
              <a:solidFill>
                <a:srgbClr val="AFAD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-515937" y="-49555"/>
              <a:ext cx="9417978" cy="6400158"/>
              <a:chOff x="-515937" y="-49555"/>
              <a:chExt cx="9417978" cy="6400158"/>
            </a:xfrm>
          </p:grpSpPr>
          <p:cxnSp>
            <p:nvCxnSpPr>
              <p:cNvPr id="28" name="Straight Connector 27"/>
              <p:cNvCxnSpPr>
                <a:cxnSpLocks/>
              </p:cNvCxnSpPr>
              <p:nvPr/>
            </p:nvCxnSpPr>
            <p:spPr>
              <a:xfrm flipV="1">
                <a:off x="4511040" y="-32602"/>
                <a:ext cx="1801921" cy="2968842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cxnSpLocks/>
              </p:cNvCxnSpPr>
              <p:nvPr/>
            </p:nvCxnSpPr>
            <p:spPr>
              <a:xfrm flipV="1">
                <a:off x="4490720" y="398017"/>
                <a:ext cx="551985" cy="2548135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  <a:stCxn id="24" idx="0"/>
              </p:cNvCxnSpPr>
              <p:nvPr/>
            </p:nvCxnSpPr>
            <p:spPr>
              <a:xfrm flipV="1">
                <a:off x="4511040" y="-49555"/>
                <a:ext cx="3530583" cy="2975635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4541520" y="879948"/>
                <a:ext cx="1904464" cy="2022096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cxnSpLocks/>
              </p:cNvCxnSpPr>
              <p:nvPr/>
            </p:nvCxnSpPr>
            <p:spPr>
              <a:xfrm flipH="1" flipV="1">
                <a:off x="4283056" y="1571091"/>
                <a:ext cx="205575" cy="1387197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518454" y="998480"/>
                <a:ext cx="4314525" cy="1943866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cxnSpLocks/>
              </p:cNvCxnSpPr>
              <p:nvPr/>
            </p:nvCxnSpPr>
            <p:spPr>
              <a:xfrm flipH="1" flipV="1">
                <a:off x="3554006" y="617440"/>
                <a:ext cx="945986" cy="2317089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cxnSpLocks/>
              </p:cNvCxnSpPr>
              <p:nvPr/>
            </p:nvCxnSpPr>
            <p:spPr>
              <a:xfrm flipH="1" flipV="1">
                <a:off x="3348807" y="1510851"/>
                <a:ext cx="1169648" cy="1443119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/>
                <a:stCxn id="24" idx="0"/>
              </p:cNvCxnSpPr>
              <p:nvPr/>
            </p:nvCxnSpPr>
            <p:spPr>
              <a:xfrm flipH="1" flipV="1">
                <a:off x="3137870" y="1675307"/>
                <a:ext cx="1373170" cy="1250773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334409" y="870036"/>
                <a:ext cx="4246863" cy="2083934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cxnSpLocks/>
              </p:cNvCxnSpPr>
              <p:nvPr/>
            </p:nvCxnSpPr>
            <p:spPr>
              <a:xfrm flipH="1" flipV="1">
                <a:off x="-515937" y="2316146"/>
                <a:ext cx="5078665" cy="618382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2369550" y="2953970"/>
                <a:ext cx="2139336" cy="2728417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1670194" y="2934528"/>
                <a:ext cx="2829798" cy="1605663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4326866" y="2924616"/>
                <a:ext cx="191588" cy="1337400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550792" y="2946153"/>
                <a:ext cx="306009" cy="2959328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518454" y="2924616"/>
                <a:ext cx="431004" cy="1256005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550792" y="2942346"/>
                <a:ext cx="693542" cy="1307930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541520" y="2924616"/>
                <a:ext cx="1294257" cy="1578848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cxnSpLocks/>
              </p:cNvCxnSpPr>
              <p:nvPr/>
            </p:nvCxnSpPr>
            <p:spPr>
              <a:xfrm>
                <a:off x="4541520" y="2924616"/>
                <a:ext cx="4360521" cy="3425987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541520" y="2942346"/>
                <a:ext cx="2516573" cy="486310"/>
              </a:xfrm>
              <a:prstGeom prst="line">
                <a:avLst/>
              </a:prstGeom>
              <a:ln>
                <a:solidFill>
                  <a:srgbClr val="AFAD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428553" y="790566"/>
                <a:ext cx="539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AFAD2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GB" dirty="0">
                  <a:solidFill>
                    <a:srgbClr val="AFAD2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553" y="790566"/>
                <a:ext cx="539552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880207" y="18448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>
                <a:solidFill>
                  <a:schemeClr val="bg2"/>
                </a:solidFill>
              </a:rPr>
              <a:t>3</a:t>
            </a:r>
            <a:r>
              <a:rPr lang="en-GB" dirty="0">
                <a:solidFill>
                  <a:schemeClr val="bg2"/>
                </a:solidFill>
              </a:rPr>
              <a:t>He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65959" y="29600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>
                <a:solidFill>
                  <a:schemeClr val="bg2"/>
                </a:solidFill>
              </a:rPr>
              <a:t>71</a:t>
            </a:r>
            <a:r>
              <a:rPr lang="en-GB" dirty="0">
                <a:solidFill>
                  <a:schemeClr val="bg2"/>
                </a:solidFill>
              </a:rPr>
              <a:t>Cu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64315" y="252526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>
                <a:solidFill>
                  <a:schemeClr val="bg2"/>
                </a:solidFill>
              </a:rPr>
              <a:t>72</a:t>
            </a:r>
            <a:r>
              <a:rPr lang="en-GB" dirty="0">
                <a:solidFill>
                  <a:schemeClr val="bg2"/>
                </a:solidFill>
              </a:rPr>
              <a:t>Zn</a:t>
            </a: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>
            <a:cxnSpLocks/>
          </p:cNvCxnSpPr>
          <p:nvPr/>
        </p:nvCxnSpPr>
        <p:spPr>
          <a:xfrm>
            <a:off x="1098507" y="378950"/>
            <a:ext cx="675216" cy="1294168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-108602" y="2069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Electronics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06791" y="44624"/>
            <a:ext cx="217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MICROMEGAS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>
            <a:off x="2554696" y="360608"/>
            <a:ext cx="411263" cy="2052597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575704" y="5816362"/>
            <a:ext cx="27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Field cage</a:t>
            </a:r>
          </a:p>
        </p:txBody>
      </p:sp>
      <p:cxnSp>
        <p:nvCxnSpPr>
          <p:cNvPr id="58" name="Straight Arrow Connector 57"/>
          <p:cNvCxnSpPr>
            <a:cxnSpLocks/>
          </p:cNvCxnSpPr>
          <p:nvPr/>
        </p:nvCxnSpPr>
        <p:spPr>
          <a:xfrm flipV="1">
            <a:off x="3268032" y="3717033"/>
            <a:ext cx="383483" cy="2054117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025367" y="4993217"/>
            <a:ext cx="191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Gas chamber</a:t>
            </a:r>
          </a:p>
        </p:txBody>
      </p:sp>
      <p:cxnSp>
        <p:nvCxnSpPr>
          <p:cNvPr id="60" name="Straight Arrow Connector 59"/>
          <p:cNvCxnSpPr>
            <a:cxnSpLocks/>
          </p:cNvCxnSpPr>
          <p:nvPr/>
        </p:nvCxnSpPr>
        <p:spPr>
          <a:xfrm flipH="1" flipV="1">
            <a:off x="6999379" y="3429001"/>
            <a:ext cx="420927" cy="1601816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404328" y="423512"/>
            <a:ext cx="222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Entrance window</a:t>
            </a:r>
          </a:p>
        </p:txBody>
      </p:sp>
      <p:cxnSp>
        <p:nvCxnSpPr>
          <p:cNvPr id="62" name="Straight Arrow Connector 61"/>
          <p:cNvCxnSpPr>
            <a:cxnSpLocks/>
          </p:cNvCxnSpPr>
          <p:nvPr/>
        </p:nvCxnSpPr>
        <p:spPr>
          <a:xfrm flipH="1">
            <a:off x="5852794" y="764704"/>
            <a:ext cx="1146585" cy="2131012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619253" y="1017413"/>
            <a:ext cx="133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Beam line</a:t>
            </a:r>
          </a:p>
        </p:txBody>
      </p:sp>
      <p:cxnSp>
        <p:nvCxnSpPr>
          <p:cNvPr id="64" name="Straight Arrow Connector 63"/>
          <p:cNvCxnSpPr>
            <a:cxnSpLocks/>
          </p:cNvCxnSpPr>
          <p:nvPr/>
        </p:nvCxnSpPr>
        <p:spPr>
          <a:xfrm flipH="1">
            <a:off x="7712543" y="1322463"/>
            <a:ext cx="275609" cy="1390949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057825" y="1032941"/>
            <a:ext cx="51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D</a:t>
            </a:r>
            <a:r>
              <a:rPr lang="en-GB" baseline="-25000" dirty="0">
                <a:solidFill>
                  <a:schemeClr val="bg2"/>
                </a:solidFill>
              </a:rPr>
              <a:t>2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630318" y="2686713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67" name="Oval 66"/>
          <p:cNvSpPr/>
          <p:nvPr/>
        </p:nvSpPr>
        <p:spPr>
          <a:xfrm>
            <a:off x="4298533" y="2230356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834718" y="2701791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763881" y="2512354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666470" y="2308789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568030" y="2119695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230667" y="2460488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014643" y="2326807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916219" y="2174637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687011" y="2348880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398979" y="2276872"/>
            <a:ext cx="104416" cy="1044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500" baseline="30000" dirty="0">
                <a:solidFill>
                  <a:schemeClr val="bg1"/>
                </a:solidFill>
              </a:rPr>
              <a:t>h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550192" y="2502043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78" name="Oval 77"/>
          <p:cNvSpPr/>
          <p:nvPr/>
        </p:nvSpPr>
        <p:spPr>
          <a:xfrm>
            <a:off x="4447259" y="2315564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79" name="Oval 78"/>
          <p:cNvSpPr/>
          <p:nvPr/>
        </p:nvSpPr>
        <p:spPr>
          <a:xfrm>
            <a:off x="4346146" y="2125304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0" name="Oval 79"/>
          <p:cNvSpPr/>
          <p:nvPr/>
        </p:nvSpPr>
        <p:spPr>
          <a:xfrm>
            <a:off x="4163384" y="2122432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4109985" y="2260525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2" name="Oval 81"/>
          <p:cNvSpPr/>
          <p:nvPr/>
        </p:nvSpPr>
        <p:spPr>
          <a:xfrm>
            <a:off x="4049707" y="2429912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3" name="Oval 82"/>
          <p:cNvSpPr/>
          <p:nvPr/>
        </p:nvSpPr>
        <p:spPr>
          <a:xfrm>
            <a:off x="3872371" y="2449843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4" name="Oval 83"/>
          <p:cNvSpPr/>
          <p:nvPr/>
        </p:nvSpPr>
        <p:spPr>
          <a:xfrm>
            <a:off x="3776899" y="2276492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5" name="Oval 84"/>
          <p:cNvSpPr/>
          <p:nvPr/>
        </p:nvSpPr>
        <p:spPr>
          <a:xfrm>
            <a:off x="3560488" y="2244809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6" name="Oval 85"/>
          <p:cNvSpPr/>
          <p:nvPr/>
        </p:nvSpPr>
        <p:spPr>
          <a:xfrm>
            <a:off x="3215832" y="2318288"/>
            <a:ext cx="104400" cy="10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aseline="30000" dirty="0">
                <a:solidFill>
                  <a:schemeClr val="bg1"/>
                </a:solidFill>
              </a:rPr>
              <a:t>-</a:t>
            </a:r>
            <a:r>
              <a:rPr lang="en-GB" sz="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920334" y="1844824"/>
            <a:ext cx="886420" cy="1328569"/>
          </a:xfrm>
          <a:prstGeom prst="rect">
            <a:avLst/>
          </a:prstGeom>
          <a:ln w="9525" cap="rnd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chemeClr val="accent2"/>
                </a:solidFill>
              </a:rPr>
              <a:t>(x</a:t>
            </a:r>
            <a:r>
              <a:rPr lang="en-GB" sz="1200" baseline="-25000" dirty="0">
                <a:solidFill>
                  <a:schemeClr val="accent2"/>
                </a:solidFill>
              </a:rPr>
              <a:t>1</a:t>
            </a:r>
            <a:r>
              <a:rPr lang="en-GB" sz="1200" dirty="0">
                <a:solidFill>
                  <a:schemeClr val="accent2"/>
                </a:solidFill>
              </a:rPr>
              <a:t>, y</a:t>
            </a:r>
            <a:r>
              <a:rPr lang="en-GB" sz="1200" baseline="-25000" dirty="0">
                <a:solidFill>
                  <a:schemeClr val="accent2"/>
                </a:solidFill>
              </a:rPr>
              <a:t>1</a:t>
            </a:r>
            <a:r>
              <a:rPr lang="en-GB" sz="1200" dirty="0">
                <a:solidFill>
                  <a:schemeClr val="accent2"/>
                </a:solidFill>
              </a:rPr>
              <a:t>, </a:t>
            </a:r>
            <a:r>
              <a:rPr lang="en-GB" sz="1200" b="1" dirty="0">
                <a:solidFill>
                  <a:schemeClr val="accent2"/>
                </a:solidFill>
              </a:rPr>
              <a:t>t</a:t>
            </a:r>
            <a:r>
              <a:rPr lang="en-GB" sz="1200" b="1" baseline="-25000" dirty="0">
                <a:solidFill>
                  <a:schemeClr val="accent2"/>
                </a:solidFill>
              </a:rPr>
              <a:t>1</a:t>
            </a:r>
            <a:r>
              <a:rPr lang="en-GB" sz="1200" dirty="0">
                <a:solidFill>
                  <a:schemeClr val="accent2"/>
                </a:solidFill>
              </a:rPr>
              <a:t>)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chemeClr val="accent2"/>
                </a:solidFill>
              </a:rPr>
              <a:t>(x</a:t>
            </a:r>
            <a:r>
              <a:rPr lang="en-GB" sz="1200" baseline="-25000" dirty="0">
                <a:solidFill>
                  <a:schemeClr val="accent2"/>
                </a:solidFill>
              </a:rPr>
              <a:t>2</a:t>
            </a:r>
            <a:r>
              <a:rPr lang="en-GB" sz="1200" dirty="0">
                <a:solidFill>
                  <a:schemeClr val="accent2"/>
                </a:solidFill>
              </a:rPr>
              <a:t>, y</a:t>
            </a:r>
            <a:r>
              <a:rPr lang="en-GB" sz="1200" baseline="-25000" dirty="0">
                <a:solidFill>
                  <a:schemeClr val="accent2"/>
                </a:solidFill>
              </a:rPr>
              <a:t>2</a:t>
            </a:r>
            <a:r>
              <a:rPr lang="en-GB" sz="1200" dirty="0">
                <a:solidFill>
                  <a:schemeClr val="accent2"/>
                </a:solidFill>
              </a:rPr>
              <a:t>, </a:t>
            </a:r>
            <a:r>
              <a:rPr lang="en-GB" sz="1200" b="1" dirty="0">
                <a:solidFill>
                  <a:schemeClr val="accent2"/>
                </a:solidFill>
              </a:rPr>
              <a:t>t</a:t>
            </a:r>
            <a:r>
              <a:rPr lang="en-GB" sz="1200" b="1" baseline="-25000" dirty="0">
                <a:solidFill>
                  <a:schemeClr val="accent2"/>
                </a:solidFill>
              </a:rPr>
              <a:t>2</a:t>
            </a:r>
            <a:r>
              <a:rPr lang="en-GB" sz="1200" dirty="0">
                <a:solidFill>
                  <a:schemeClr val="accent2"/>
                </a:solidFill>
              </a:rPr>
              <a:t>)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chemeClr val="accent2"/>
                </a:solidFill>
              </a:rPr>
              <a:t>(x</a:t>
            </a:r>
            <a:r>
              <a:rPr lang="en-GB" sz="1200" baseline="-25000" dirty="0">
                <a:solidFill>
                  <a:schemeClr val="accent2"/>
                </a:solidFill>
              </a:rPr>
              <a:t>3</a:t>
            </a:r>
            <a:r>
              <a:rPr lang="en-GB" sz="1200" dirty="0">
                <a:solidFill>
                  <a:schemeClr val="accent2"/>
                </a:solidFill>
              </a:rPr>
              <a:t>, y</a:t>
            </a:r>
            <a:r>
              <a:rPr lang="en-GB" sz="1200" baseline="-25000" dirty="0">
                <a:solidFill>
                  <a:schemeClr val="accent2"/>
                </a:solidFill>
              </a:rPr>
              <a:t>3</a:t>
            </a:r>
            <a:r>
              <a:rPr lang="en-GB" sz="1200" dirty="0">
                <a:solidFill>
                  <a:schemeClr val="accent2"/>
                </a:solidFill>
              </a:rPr>
              <a:t>, </a:t>
            </a:r>
            <a:r>
              <a:rPr lang="en-GB" sz="1200" b="1" dirty="0">
                <a:solidFill>
                  <a:schemeClr val="accent2"/>
                </a:solidFill>
              </a:rPr>
              <a:t>t</a:t>
            </a:r>
            <a:r>
              <a:rPr lang="en-GB" sz="1200" b="1" baseline="-25000" dirty="0">
                <a:solidFill>
                  <a:schemeClr val="accent2"/>
                </a:solidFill>
              </a:rPr>
              <a:t>3</a:t>
            </a:r>
            <a:r>
              <a:rPr lang="en-GB" sz="1200" dirty="0">
                <a:solidFill>
                  <a:schemeClr val="accent2"/>
                </a:solidFill>
              </a:rPr>
              <a:t>)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chemeClr val="accent2"/>
                </a:solidFill>
              </a:rPr>
              <a:t>(x</a:t>
            </a:r>
            <a:r>
              <a:rPr lang="en-GB" sz="1200" baseline="-25000" dirty="0">
                <a:solidFill>
                  <a:schemeClr val="accent2"/>
                </a:solidFill>
              </a:rPr>
              <a:t>4</a:t>
            </a:r>
            <a:r>
              <a:rPr lang="en-GB" sz="1200" dirty="0">
                <a:solidFill>
                  <a:schemeClr val="accent2"/>
                </a:solidFill>
              </a:rPr>
              <a:t>, y</a:t>
            </a:r>
            <a:r>
              <a:rPr lang="en-GB" sz="1200" baseline="-25000" dirty="0">
                <a:solidFill>
                  <a:schemeClr val="accent2"/>
                </a:solidFill>
              </a:rPr>
              <a:t>4</a:t>
            </a:r>
            <a:r>
              <a:rPr lang="en-GB" sz="1200" dirty="0">
                <a:solidFill>
                  <a:schemeClr val="accent2"/>
                </a:solidFill>
              </a:rPr>
              <a:t>, </a:t>
            </a:r>
            <a:r>
              <a:rPr lang="en-GB" sz="1200" b="1" dirty="0">
                <a:solidFill>
                  <a:schemeClr val="accent2"/>
                </a:solidFill>
              </a:rPr>
              <a:t>t</a:t>
            </a:r>
            <a:r>
              <a:rPr lang="en-GB" sz="1200" b="1" baseline="-25000" dirty="0">
                <a:solidFill>
                  <a:schemeClr val="accent2"/>
                </a:solidFill>
              </a:rPr>
              <a:t>4</a:t>
            </a:r>
            <a:r>
              <a:rPr lang="en-GB" sz="1200" dirty="0">
                <a:solidFill>
                  <a:schemeClr val="accent2"/>
                </a:solidFill>
              </a:rPr>
              <a:t>)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chemeClr val="accent2"/>
                </a:solidFill>
              </a:rPr>
              <a:t>(x</a:t>
            </a:r>
            <a:r>
              <a:rPr lang="en-GB" sz="1200" baseline="-25000" dirty="0">
                <a:solidFill>
                  <a:schemeClr val="accent2"/>
                </a:solidFill>
              </a:rPr>
              <a:t>5</a:t>
            </a:r>
            <a:r>
              <a:rPr lang="en-GB" sz="1200" dirty="0">
                <a:solidFill>
                  <a:schemeClr val="accent2"/>
                </a:solidFill>
              </a:rPr>
              <a:t>, y</a:t>
            </a:r>
            <a:r>
              <a:rPr lang="en-GB" sz="1200" baseline="-25000" dirty="0">
                <a:solidFill>
                  <a:schemeClr val="accent2"/>
                </a:solidFill>
              </a:rPr>
              <a:t>5</a:t>
            </a:r>
            <a:r>
              <a:rPr lang="en-GB" sz="1200" dirty="0">
                <a:solidFill>
                  <a:schemeClr val="accent2"/>
                </a:solidFill>
              </a:rPr>
              <a:t>, </a:t>
            </a:r>
            <a:r>
              <a:rPr lang="en-GB" sz="1200" b="1" dirty="0">
                <a:solidFill>
                  <a:schemeClr val="accent2"/>
                </a:solidFill>
              </a:rPr>
              <a:t>t</a:t>
            </a:r>
            <a:r>
              <a:rPr lang="en-GB" sz="1200" b="1" baseline="-25000" dirty="0">
                <a:solidFill>
                  <a:schemeClr val="accent2"/>
                </a:solidFill>
              </a:rPr>
              <a:t>5</a:t>
            </a:r>
            <a:r>
              <a:rPr lang="en-GB" sz="1200" dirty="0">
                <a:solidFill>
                  <a:schemeClr val="accent2"/>
                </a:solidFill>
              </a:rPr>
              <a:t>)</a:t>
            </a:r>
          </a:p>
          <a:p>
            <a:pPr algn="ctr">
              <a:spcBef>
                <a:spcPts val="200"/>
              </a:spcBef>
            </a:pPr>
            <a:r>
              <a:rPr lang="is-IS" sz="1200" dirty="0">
                <a:solidFill>
                  <a:schemeClr val="accent2"/>
                </a:solidFill>
              </a:rPr>
              <a:t>…</a:t>
            </a:r>
            <a:endParaRPr lang="en-GB" sz="1200" dirty="0">
              <a:solidFill>
                <a:schemeClr val="accent2"/>
              </a:solidFill>
            </a:endParaRPr>
          </a:p>
        </p:txBody>
      </p:sp>
      <p:sp>
        <p:nvSpPr>
          <p:cNvPr id="88" name="Striped Right Arrow 87"/>
          <p:cNvSpPr/>
          <p:nvPr/>
        </p:nvSpPr>
        <p:spPr>
          <a:xfrm rot="5400000">
            <a:off x="1427785" y="3807817"/>
            <a:ext cx="1865390" cy="833360"/>
          </a:xfrm>
          <a:prstGeom prst="stripedRightArrow">
            <a:avLst/>
          </a:prstGeom>
          <a:solidFill>
            <a:srgbClr val="116E8A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/>
          <p:cNvSpPr txBox="1"/>
          <p:nvPr/>
        </p:nvSpPr>
        <p:spPr>
          <a:xfrm>
            <a:off x="1098507" y="5296119"/>
            <a:ext cx="2663384" cy="697627"/>
          </a:xfrm>
          <a:prstGeom prst="rect">
            <a:avLst/>
          </a:prstGeom>
          <a:ln w="9525" cap="rnd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spcBef>
                <a:spcPts val="200"/>
              </a:spcBef>
              <a:buFont typeface="Arial" charset="0"/>
              <a:buChar char="•"/>
            </a:pPr>
            <a:r>
              <a:rPr lang="fi-FI" sz="1200" dirty="0" err="1">
                <a:solidFill>
                  <a:schemeClr val="accent2"/>
                </a:solidFill>
              </a:rPr>
              <a:t>Descriminate</a:t>
            </a:r>
            <a:r>
              <a:rPr lang="fi-FI" sz="1200" dirty="0">
                <a:solidFill>
                  <a:schemeClr val="accent2"/>
                </a:solidFill>
              </a:rPr>
              <a:t>/</a:t>
            </a:r>
            <a:r>
              <a:rPr lang="fi-FI" sz="1200" dirty="0" err="1">
                <a:solidFill>
                  <a:schemeClr val="accent2"/>
                </a:solidFill>
              </a:rPr>
              <a:t>identify</a:t>
            </a:r>
            <a:r>
              <a:rPr lang="fi-FI" sz="1200" dirty="0">
                <a:solidFill>
                  <a:schemeClr val="accent2"/>
                </a:solidFill>
              </a:rPr>
              <a:t> </a:t>
            </a:r>
            <a:r>
              <a:rPr lang="fi-FI" sz="1200" dirty="0" err="1">
                <a:solidFill>
                  <a:schemeClr val="accent2"/>
                </a:solidFill>
              </a:rPr>
              <a:t>particles</a:t>
            </a:r>
            <a:endParaRPr lang="fi-FI" sz="1200" dirty="0">
              <a:solidFill>
                <a:schemeClr val="accent2"/>
              </a:solidFill>
            </a:endParaRPr>
          </a:p>
          <a:p>
            <a:pPr marL="171450" indent="-171450">
              <a:spcBef>
                <a:spcPts val="200"/>
              </a:spcBef>
              <a:buFont typeface="Arial" charset="0"/>
              <a:buChar char="•"/>
            </a:pPr>
            <a:r>
              <a:rPr lang="fi-FI" sz="1200" dirty="0">
                <a:solidFill>
                  <a:schemeClr val="accent2"/>
                </a:solidFill>
              </a:rPr>
              <a:t>Energy </a:t>
            </a:r>
          </a:p>
          <a:p>
            <a:pPr marL="171450" indent="-171450">
              <a:spcBef>
                <a:spcPts val="200"/>
              </a:spcBef>
              <a:buFont typeface="Arial" charset="0"/>
              <a:buChar char="•"/>
            </a:pPr>
            <a:r>
              <a:rPr lang="fi-FI" sz="1200" dirty="0">
                <a:solidFill>
                  <a:schemeClr val="accent2"/>
                </a:solidFill>
              </a:rPr>
              <a:t>Angular distribution</a:t>
            </a:r>
          </a:p>
        </p:txBody>
      </p:sp>
      <p:sp>
        <p:nvSpPr>
          <p:cNvPr id="90" name="Striped Right Arrow 89"/>
          <p:cNvSpPr/>
          <p:nvPr/>
        </p:nvSpPr>
        <p:spPr>
          <a:xfrm rot="5400000">
            <a:off x="3932526" y="4626888"/>
            <a:ext cx="971293" cy="833360"/>
          </a:xfrm>
          <a:prstGeom prst="stripedRightArrow">
            <a:avLst/>
          </a:prstGeom>
          <a:solidFill>
            <a:srgbClr val="116E8A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/>
          <p:cNvSpPr txBox="1"/>
          <p:nvPr/>
        </p:nvSpPr>
        <p:spPr>
          <a:xfrm>
            <a:off x="4008296" y="5730768"/>
            <a:ext cx="2166628" cy="276999"/>
          </a:xfrm>
          <a:prstGeom prst="rect">
            <a:avLst/>
          </a:prstGeom>
          <a:ln w="9525" cap="rnd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spcBef>
                <a:spcPts val="200"/>
              </a:spcBef>
              <a:buFont typeface="Arial" charset="0"/>
              <a:buChar char="•"/>
            </a:pPr>
            <a:r>
              <a:rPr lang="fi-FI" sz="1200" dirty="0">
                <a:solidFill>
                  <a:schemeClr val="accent2"/>
                </a:solidFill>
              </a:rPr>
              <a:t>Gamma-ray spectroscopy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18507 4.44444E-6 " pathEditMode="relative" rAng="0" ptsTypes="AA">
                                      <p:cBhvr>
                                        <p:cTn id="22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0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17552 -3.7037E-6 " pathEditMode="relative" rAng="0" ptsTypes="AA">
                                      <p:cBhvr>
                                        <p:cTn id="230" dur="1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0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16441 1.11111E-6 " pathEditMode="relative" rAng="0" ptsTypes="AA">
                                      <p:cBhvr>
                                        <p:cTn id="232" dur="1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0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15243 -2.59259E-6 " pathEditMode="relative" rAng="0" ptsTypes="AA">
                                      <p:cBhvr>
                                        <p:cTn id="234" dur="1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0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3247 3.7037E-7 " pathEditMode="relative" rAng="0" ptsTypes="AA">
                                      <p:cBhvr>
                                        <p:cTn id="236" dur="1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2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12743 1.48148E-6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2" y="0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12083 4.44444E-6 " pathEditMode="relative" rAng="0" ptsTypes="AA">
                                      <p:cBhvr>
                                        <p:cTn id="240" dur="9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0139 -4.81481E-6 " pathEditMode="relative" rAng="0" ptsTypes="AA">
                                      <p:cBhvr>
                                        <p:cTn id="242" dur="8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0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9097 -3.33333E-6 " pathEditMode="relative" rAng="0" ptsTypes="AA">
                                      <p:cBhvr>
                                        <p:cTn id="244" dur="7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0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-0.06736 -3.7037E-6 " pathEditMode="relative" rAng="0" ptsTypes="AA">
                                      <p:cBhvr>
                                        <p:cTn id="246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0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2969 -1.85185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7691 0.00046 " pathEditMode="relative" rAng="0" ptsTypes="AA">
                                      <p:cBhvr>
                                        <p:cTn id="2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08454 0.00047 " pathEditMode="relative" rAng="0" ptsTypes="AA">
                                      <p:cBhvr>
                                        <p:cTn id="252" dur="1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09462 0.00047 " pathEditMode="relative" rAng="0" ptsTypes="AA">
                                      <p:cBhvr>
                                        <p:cTn id="254" dur="1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10538 3.33333E-6 " pathEditMode="relative" rAng="0" ptsTypes="AA">
                                      <p:cBhvr>
                                        <p:cTn id="256" dur="1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5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0.13472 0.00069 " pathEditMode="relative" rAng="0" ptsTypes="AA">
                                      <p:cBhvr>
                                        <p:cTn id="258" dur="1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0.14219 0.00069 " pathEditMode="relative" rAng="0" ptsTypes="AA">
                                      <p:cBhvr>
                                        <p:cTn id="260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9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658 0.00093 " pathEditMode="relative" rAng="0" ptsTypes="AA">
                                      <p:cBhvr>
                                        <p:cTn id="262" dur="1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1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17656 1.48148E-6 " pathEditMode="relative" rAng="0" ptsTypes="AA">
                                      <p:cBhvr>
                                        <p:cTn id="264" dur="1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20174 0.00116 " pathEditMode="relative" rAng="0" ptsTypes="AA">
                                      <p:cBhvr>
                                        <p:cTn id="266" dur="1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5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23316 0.00116 " pathEditMode="relative" rAng="0" ptsTypes="AA">
                                      <p:cBhvr>
                                        <p:cTn id="268" dur="1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7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900"/>
                            </p:stCondLst>
                            <p:childTnLst>
                              <p:par>
                                <p:cTn id="2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9" grpId="0"/>
      <p:bldP spid="23" grpId="0" animBg="1"/>
      <p:bldP spid="24" grpId="0" animBg="1"/>
      <p:bldP spid="48" grpId="0"/>
      <p:bldP spid="49" grpId="0"/>
      <p:bldP spid="49" grpId="1"/>
      <p:bldP spid="50" grpId="0"/>
      <p:bldP spid="50" grpId="1"/>
      <p:bldP spid="51" grpId="0"/>
      <p:bldP spid="51" grpId="1"/>
      <p:bldP spid="54" grpId="0"/>
      <p:bldP spid="55" grpId="0"/>
      <p:bldP spid="57" grpId="0"/>
      <p:bldP spid="59" grpId="0"/>
      <p:bldP spid="61" grpId="0"/>
      <p:bldP spid="63" grpId="0"/>
      <p:bldP spid="65" grpId="0"/>
      <p:bldP spid="65" grpId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3EC7C9-37DB-4026-8AB9-B50084EE5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34" y="3353996"/>
            <a:ext cx="3154538" cy="2760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872712"/>
            <a:ext cx="6516950" cy="2386800"/>
          </a:xfrm>
        </p:spPr>
        <p:txBody>
          <a:bodyPr/>
          <a:lstStyle/>
          <a:p>
            <a:r>
              <a:rPr lang="en-GB" dirty="0"/>
              <a:t>Characterisation of the </a:t>
            </a:r>
            <a:r>
              <a:rPr lang="en-GB" dirty="0" err="1"/>
              <a:t>SpecMAT</a:t>
            </a:r>
            <a:r>
              <a:rPr lang="en-GB" dirty="0"/>
              <a:t> active target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359849"/>
            <a:ext cx="543510" cy="720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B9AC4-F800-4D05-A0D5-26016125AE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7" y="3141946"/>
            <a:ext cx="4718119" cy="306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7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857D18-CFA5-4D08-A2CE-F259BA4DE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77" y="280329"/>
            <a:ext cx="3877057" cy="29077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12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96B2025-7AEF-4196-8C4D-9D1801B3F4E5}"/>
              </a:ext>
            </a:extLst>
          </p:cNvPr>
          <p:cNvSpPr txBox="1">
            <a:spLocks/>
          </p:cNvSpPr>
          <p:nvPr/>
        </p:nvSpPr>
        <p:spPr>
          <a:xfrm>
            <a:off x="185081" y="80183"/>
            <a:ext cx="8334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1D8DB0"/>
                </a:solidFill>
              </a:rPr>
              <a:t>Characterisation of the array with 30 detectors, Measurement vs G4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6D840C-D92D-4DDC-850C-D5D4DDE58BB1}"/>
              </a:ext>
            </a:extLst>
          </p:cNvPr>
          <p:cNvGrpSpPr/>
          <p:nvPr/>
        </p:nvGrpSpPr>
        <p:grpSpPr>
          <a:xfrm>
            <a:off x="4961590" y="3184380"/>
            <a:ext cx="4182410" cy="2952820"/>
            <a:chOff x="5343983" y="2187135"/>
            <a:chExt cx="4182410" cy="29528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29BFA4-E550-4CAC-AEEE-265D01D23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6" r="7609"/>
            <a:stretch/>
          </p:blipFill>
          <p:spPr>
            <a:xfrm>
              <a:off x="5585780" y="2238124"/>
              <a:ext cx="3472362" cy="290183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BC712F-E532-4C2B-94CA-350FF671B7E4}"/>
                </a:ext>
              </a:extLst>
            </p:cNvPr>
            <p:cNvSpPr txBox="1"/>
            <p:nvPr/>
          </p:nvSpPr>
          <p:spPr>
            <a:xfrm>
              <a:off x="5343983" y="2187135"/>
              <a:ext cx="41824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Linear source (Experimental condition)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FA2102-7C4D-4EFA-83EE-FA7F1E6DEC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7124"/>
            <a:ext cx="4579021" cy="43164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566A878-3D81-484A-9D18-966B1358B10A}"/>
              </a:ext>
            </a:extLst>
          </p:cNvPr>
          <p:cNvSpPr/>
          <p:nvPr/>
        </p:nvSpPr>
        <p:spPr>
          <a:xfrm>
            <a:off x="5642348" y="2154811"/>
            <a:ext cx="2341925" cy="646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Res: 30.5 keV(4.6%) @ 662keV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46D68E-2255-44DC-B617-609B95EF3F86}"/>
              </a:ext>
            </a:extLst>
          </p:cNvPr>
          <p:cNvSpPr/>
          <p:nvPr/>
        </p:nvSpPr>
        <p:spPr>
          <a:xfrm>
            <a:off x="6726672" y="4489952"/>
            <a:ext cx="1676013" cy="512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Eff: ~6.5% @ 662keV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E05E9E-9C48-40BD-AA0B-67DD7C9C2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14" y="55535"/>
            <a:ext cx="504021" cy="5040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5F6474-ABB1-4BA5-B46C-AA1DB1723C41}"/>
              </a:ext>
            </a:extLst>
          </p:cNvPr>
          <p:cNvSpPr/>
          <p:nvPr/>
        </p:nvSpPr>
        <p:spPr>
          <a:xfrm>
            <a:off x="7215808" y="750902"/>
            <a:ext cx="1264452" cy="503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2D18D0-919B-451A-B067-54C77AF550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7"/>
          <a:stretch/>
        </p:blipFill>
        <p:spPr>
          <a:xfrm>
            <a:off x="7830336" y="191363"/>
            <a:ext cx="1056900" cy="2836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93EF1E-B6DB-4963-999A-7F4A1AA7D167}"/>
              </a:ext>
            </a:extLst>
          </p:cNvPr>
          <p:cNvSpPr txBox="1"/>
          <p:nvPr/>
        </p:nvSpPr>
        <p:spPr>
          <a:xfrm>
            <a:off x="7528620" y="148510"/>
            <a:ext cx="2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411559-D438-47AB-9FE9-998BC88E9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r="1777" b="4480"/>
          <a:stretch/>
        </p:blipFill>
        <p:spPr>
          <a:xfrm>
            <a:off x="185081" y="4686284"/>
            <a:ext cx="1953914" cy="13248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405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857D18-CFA5-4D08-A2CE-F259BA4DE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77" y="280329"/>
            <a:ext cx="3877057" cy="29077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13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2BB57-29B9-43E6-BDD9-EAEA2E0650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6916"/>
          <a:stretch/>
        </p:blipFill>
        <p:spPr>
          <a:xfrm>
            <a:off x="400758" y="3236251"/>
            <a:ext cx="3495621" cy="2904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9BFA4-E550-4CAC-AEEE-265D01D23F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r="7609"/>
          <a:stretch/>
        </p:blipFill>
        <p:spPr>
          <a:xfrm>
            <a:off x="5203387" y="3235369"/>
            <a:ext cx="3472362" cy="2901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666883-5401-4513-A61D-444B04A3BE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34" y="3205990"/>
            <a:ext cx="3938016" cy="295351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46D68E-2255-44DC-B617-609B95EF3F86}"/>
              </a:ext>
            </a:extLst>
          </p:cNvPr>
          <p:cNvSpPr/>
          <p:nvPr/>
        </p:nvSpPr>
        <p:spPr>
          <a:xfrm>
            <a:off x="6726672" y="4489952"/>
            <a:ext cx="1676013" cy="512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Eff: ~8.1% @ 662keV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C712F-E532-4C2B-94CA-350FF671B7E4}"/>
              </a:ext>
            </a:extLst>
          </p:cNvPr>
          <p:cNvSpPr txBox="1"/>
          <p:nvPr/>
        </p:nvSpPr>
        <p:spPr>
          <a:xfrm>
            <a:off x="4961590" y="3184380"/>
            <a:ext cx="4182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Linear source (Experimental condition)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06F29B-4FCC-47DF-BEAA-7E66EB99DB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7" y="3205990"/>
            <a:ext cx="3938016" cy="2953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B42E1-E6D4-410F-94AC-AB2F4C1AA9A5}"/>
              </a:ext>
            </a:extLst>
          </p:cNvPr>
          <p:cNvSpPr txBox="1"/>
          <p:nvPr/>
        </p:nvSpPr>
        <p:spPr>
          <a:xfrm>
            <a:off x="1234627" y="3184107"/>
            <a:ext cx="1827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Point source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A9BB86-867D-4AE8-823F-2A512D0452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96" y="252478"/>
            <a:ext cx="3938016" cy="29535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663F688-A87C-4490-9C5E-BF30E7A8F8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" y="252478"/>
            <a:ext cx="3938016" cy="29535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96B2025-7AEF-4196-8C4D-9D1801B3F4E5}"/>
              </a:ext>
            </a:extLst>
          </p:cNvPr>
          <p:cNvSpPr txBox="1">
            <a:spLocks/>
          </p:cNvSpPr>
          <p:nvPr/>
        </p:nvSpPr>
        <p:spPr>
          <a:xfrm>
            <a:off x="185081" y="80183"/>
            <a:ext cx="8334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1D8DB0"/>
                </a:solidFill>
              </a:rPr>
              <a:t>Characterisation of the array with 45 detectors, G4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0CBC5D-CE3E-4C5B-B3C8-75FF879683E6}"/>
              </a:ext>
            </a:extLst>
          </p:cNvPr>
          <p:cNvSpPr txBox="1"/>
          <p:nvPr/>
        </p:nvSpPr>
        <p:spPr>
          <a:xfrm>
            <a:off x="4086692" y="2891719"/>
            <a:ext cx="1193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x45</a:t>
            </a:r>
            <a:r>
              <a:rPr lang="en-US" dirty="0"/>
              <a:t> CeBr</a:t>
            </a:r>
            <a:r>
              <a:rPr lang="en-US" baseline="-25000" dirty="0"/>
              <a:t>3</a:t>
            </a:r>
          </a:p>
          <a:p>
            <a:r>
              <a:rPr lang="en-US" dirty="0"/>
              <a:t>detectors</a:t>
            </a:r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C186EB-53EC-45D3-885E-5CC0B58F4B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7"/>
          <a:stretch/>
        </p:blipFill>
        <p:spPr>
          <a:xfrm>
            <a:off x="7830336" y="191363"/>
            <a:ext cx="1056900" cy="2836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2769F47-0D36-4A01-A030-238B652BEEE4}"/>
              </a:ext>
            </a:extLst>
          </p:cNvPr>
          <p:cNvSpPr/>
          <p:nvPr/>
        </p:nvSpPr>
        <p:spPr>
          <a:xfrm>
            <a:off x="5642348" y="2154811"/>
            <a:ext cx="2341925" cy="646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Res: &gt;33.5 keV(5%) @ 662keV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27D4F5-635D-45A8-95EF-E01748B5F43A}"/>
              </a:ext>
            </a:extLst>
          </p:cNvPr>
          <p:cNvSpPr/>
          <p:nvPr/>
        </p:nvSpPr>
        <p:spPr>
          <a:xfrm>
            <a:off x="820103" y="2149526"/>
            <a:ext cx="2341925" cy="646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beam</a:t>
            </a:r>
            <a:r>
              <a:rPr lang="en-US" dirty="0">
                <a:solidFill>
                  <a:schemeClr val="tx1"/>
                </a:solidFill>
              </a:rPr>
              <a:t> = 10 MeV/u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581A26-8D4F-4112-863A-0F82E4A42BC6}"/>
              </a:ext>
            </a:extLst>
          </p:cNvPr>
          <p:cNvSpPr/>
          <p:nvPr/>
        </p:nvSpPr>
        <p:spPr>
          <a:xfrm>
            <a:off x="1806572" y="4170646"/>
            <a:ext cx="1676013" cy="512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Eff: ~13% @ 662keV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6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14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00775" y="1685925"/>
            <a:ext cx="1957388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18924-3744-4F8C-8906-A8A5E36B8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" y="678438"/>
            <a:ext cx="4595083" cy="50566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142C14-6124-4E66-9187-C00B68C58235}"/>
              </a:ext>
            </a:extLst>
          </p:cNvPr>
          <p:cNvSpPr txBox="1">
            <a:spLocks/>
          </p:cNvSpPr>
          <p:nvPr/>
        </p:nvSpPr>
        <p:spPr>
          <a:xfrm>
            <a:off x="75456" y="141376"/>
            <a:ext cx="6915893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field cage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7A8CEE-B6BF-4C41-A6DD-95BAB55BFDE1}"/>
              </a:ext>
            </a:extLst>
          </p:cNvPr>
          <p:cNvGrpSpPr/>
          <p:nvPr/>
        </p:nvGrpSpPr>
        <p:grpSpPr>
          <a:xfrm>
            <a:off x="2312894" y="670085"/>
            <a:ext cx="6624552" cy="5072498"/>
            <a:chOff x="2312894" y="670085"/>
            <a:chExt cx="6624552" cy="50724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E43CF1-E477-4865-96F2-761587BD1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680" y="677598"/>
              <a:ext cx="3792766" cy="505747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C6BB784-58C3-47FB-8939-C6F585CDC915}"/>
                </a:ext>
              </a:extLst>
            </p:cNvPr>
            <p:cNvSpPr/>
            <p:nvPr/>
          </p:nvSpPr>
          <p:spPr>
            <a:xfrm>
              <a:off x="2312894" y="3168127"/>
              <a:ext cx="301214" cy="43030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532A8D-A719-4801-8E0C-50FBDA100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2894" y="670085"/>
              <a:ext cx="2831786" cy="24980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C368FF-8D50-4D1A-856A-E6E8F082EFD0}"/>
                </a:ext>
              </a:extLst>
            </p:cNvPr>
            <p:cNvCxnSpPr>
              <a:cxnSpLocks/>
            </p:cNvCxnSpPr>
            <p:nvPr/>
          </p:nvCxnSpPr>
          <p:spPr>
            <a:xfrm>
              <a:off x="2312894" y="3598433"/>
              <a:ext cx="2831786" cy="2144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69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15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00775" y="1685925"/>
            <a:ext cx="1957388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18924-3744-4F8C-8906-A8A5E36B8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" y="678438"/>
            <a:ext cx="4595083" cy="50566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E43CF1-E477-4865-96F2-761587BD1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80" y="677598"/>
            <a:ext cx="3792766" cy="50574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142C14-6124-4E66-9187-C00B68C58235}"/>
              </a:ext>
            </a:extLst>
          </p:cNvPr>
          <p:cNvSpPr txBox="1">
            <a:spLocks/>
          </p:cNvSpPr>
          <p:nvPr/>
        </p:nvSpPr>
        <p:spPr>
          <a:xfrm>
            <a:off x="75456" y="141376"/>
            <a:ext cx="6915893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field cage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EEE66C-6F69-4A87-ACCD-589AA64B1953}"/>
              </a:ext>
            </a:extLst>
          </p:cNvPr>
          <p:cNvCxnSpPr/>
          <p:nvPr/>
        </p:nvCxnSpPr>
        <p:spPr>
          <a:xfrm flipV="1">
            <a:off x="3164207" y="2751786"/>
            <a:ext cx="738389" cy="253285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42B163E-68EB-459D-B862-EE22283C92C3}"/>
              </a:ext>
            </a:extLst>
          </p:cNvPr>
          <p:cNvSpPr/>
          <p:nvPr/>
        </p:nvSpPr>
        <p:spPr>
          <a:xfrm>
            <a:off x="1652593" y="2577452"/>
            <a:ext cx="1614152" cy="1614152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27B98E-E761-4BDF-808B-C6C38AE7FF50}"/>
              </a:ext>
            </a:extLst>
          </p:cNvPr>
          <p:cNvCxnSpPr>
            <a:cxnSpLocks/>
          </p:cNvCxnSpPr>
          <p:nvPr/>
        </p:nvCxnSpPr>
        <p:spPr>
          <a:xfrm flipV="1">
            <a:off x="2094963" y="2687393"/>
            <a:ext cx="755561" cy="1382331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E0A28A-A648-4F5A-A5AF-F40D9192D555}"/>
              </a:ext>
            </a:extLst>
          </p:cNvPr>
          <p:cNvSpPr txBox="1"/>
          <p:nvPr/>
        </p:nvSpPr>
        <p:spPr>
          <a:xfrm rot="17913635">
            <a:off x="1627848" y="3021667"/>
            <a:ext cx="139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</a:t>
            </a:r>
            <a:r>
              <a:rPr lang="en-US" dirty="0">
                <a:solidFill>
                  <a:schemeClr val="tx2"/>
                </a:solidFill>
              </a:rPr>
              <a:t>220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A9FA5C-4314-44F6-992C-5C8AFED5B2C0}"/>
              </a:ext>
            </a:extLst>
          </p:cNvPr>
          <p:cNvSpPr txBox="1"/>
          <p:nvPr/>
        </p:nvSpPr>
        <p:spPr>
          <a:xfrm rot="20441040">
            <a:off x="3013371" y="2521587"/>
            <a:ext cx="1395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sym typeface="Symbol" panose="05050102010706020507" pitchFamily="18" charset="2"/>
              </a:rPr>
              <a:t>323.5 </a:t>
            </a:r>
            <a:r>
              <a:rPr lang="en-US" sz="1200" dirty="0">
                <a:solidFill>
                  <a:schemeClr val="tx2"/>
                </a:solidFill>
              </a:rPr>
              <a:t>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FB8F4-B42D-4AD7-A8B3-56C4FBA50C96}"/>
              </a:ext>
            </a:extLst>
          </p:cNvPr>
          <p:cNvSpPr txBox="1"/>
          <p:nvPr/>
        </p:nvSpPr>
        <p:spPr>
          <a:xfrm>
            <a:off x="6035993" y="2085321"/>
            <a:ext cx="9596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4.6 </a:t>
            </a:r>
            <a:r>
              <a:rPr lang="en-US" dirty="0">
                <a:solidFill>
                  <a:schemeClr val="tx2"/>
                </a:solidFill>
              </a:rPr>
              <a:t>mm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30F050-C86D-4C2B-BAA8-DCF037B7C8FD}"/>
              </a:ext>
            </a:extLst>
          </p:cNvPr>
          <p:cNvCxnSpPr>
            <a:cxnSpLocks/>
          </p:cNvCxnSpPr>
          <p:nvPr/>
        </p:nvCxnSpPr>
        <p:spPr>
          <a:xfrm flipV="1">
            <a:off x="6398478" y="2505331"/>
            <a:ext cx="156868" cy="207350"/>
          </a:xfrm>
          <a:prstGeom prst="straightConnector1">
            <a:avLst/>
          </a:prstGeom>
          <a:ln w="952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Or 13">
            <a:extLst>
              <a:ext uri="{FF2B5EF4-FFF2-40B4-BE49-F238E27FC236}">
                <a16:creationId xmlns:a16="http://schemas.microsoft.com/office/drawing/2014/main" id="{0D06A0DB-3D8A-4891-94D7-4F70EC2EF32C}"/>
              </a:ext>
            </a:extLst>
          </p:cNvPr>
          <p:cNvSpPr/>
          <p:nvPr/>
        </p:nvSpPr>
        <p:spPr>
          <a:xfrm>
            <a:off x="632836" y="1101562"/>
            <a:ext cx="621721" cy="621721"/>
          </a:xfrm>
          <a:prstGeom prst="flowChartOr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D57F1F-1EAE-4331-B0E4-AE6A84373ECB}"/>
              </a:ext>
            </a:extLst>
          </p:cNvPr>
          <p:cNvSpPr txBox="1"/>
          <p:nvPr/>
        </p:nvSpPr>
        <p:spPr>
          <a:xfrm>
            <a:off x="292499" y="784446"/>
            <a:ext cx="1302397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2540919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16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8EC91F8-9E84-427B-981C-9667BCD4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DD8B0-027D-4A4C-9FDA-357734CEC8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 r="5587"/>
          <a:stretch/>
        </p:blipFill>
        <p:spPr>
          <a:xfrm>
            <a:off x="59309" y="2667187"/>
            <a:ext cx="5381266" cy="346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502B7-2B3F-4FAF-9656-D554EB37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89"/>
          <a:stretch/>
        </p:blipFill>
        <p:spPr>
          <a:xfrm>
            <a:off x="1333433" y="773902"/>
            <a:ext cx="7089164" cy="390025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B9CF399E-F683-4A21-8F3F-D58BF6DD794B}"/>
              </a:ext>
            </a:extLst>
          </p:cNvPr>
          <p:cNvSpPr/>
          <p:nvPr/>
        </p:nvSpPr>
        <p:spPr>
          <a:xfrm rot="19047604">
            <a:off x="2717073" y="5340095"/>
            <a:ext cx="674044" cy="5225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94F73C-590F-483F-9F0B-06EB2B0C295D}"/>
              </a:ext>
            </a:extLst>
          </p:cNvPr>
          <p:cNvSpPr txBox="1"/>
          <p:nvPr/>
        </p:nvSpPr>
        <p:spPr>
          <a:xfrm>
            <a:off x="3479052" y="4782333"/>
            <a:ext cx="125403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Position of the source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67489F-CFFF-4C2E-8D93-98EA49B4A5DA}"/>
              </a:ext>
            </a:extLst>
          </p:cNvPr>
          <p:cNvSpPr txBox="1">
            <a:spLocks/>
          </p:cNvSpPr>
          <p:nvPr/>
        </p:nvSpPr>
        <p:spPr>
          <a:xfrm>
            <a:off x="1170831" y="127914"/>
            <a:ext cx="3815507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Measured </a:t>
            </a:r>
            <a:r>
              <a:rPr lang="en-GB" sz="2000" dirty="0">
                <a:solidFill>
                  <a:srgbClr val="1D8DB0"/>
                </a:solidFill>
                <a:sym typeface="Symbol" panose="05050102010706020507" pitchFamily="18" charset="2"/>
              </a:rPr>
              <a:t>-particle track</a:t>
            </a:r>
          </a:p>
          <a:p>
            <a:r>
              <a:rPr lang="en-GB" sz="2000" dirty="0">
                <a:solidFill>
                  <a:srgbClr val="1D8DB0"/>
                </a:solidFill>
              </a:rPr>
              <a:t>in </a:t>
            </a:r>
            <a:r>
              <a:rPr lang="en-GB" sz="2000" b="1" dirty="0">
                <a:solidFill>
                  <a:srgbClr val="1D8DB0"/>
                </a:solidFill>
              </a:rPr>
              <a:t>Ar95%CF</a:t>
            </a:r>
            <a:r>
              <a:rPr lang="en-GB" sz="2000" b="1" baseline="-25000" dirty="0">
                <a:solidFill>
                  <a:srgbClr val="1D8DB0"/>
                </a:solidFill>
              </a:rPr>
              <a:t>4</a:t>
            </a:r>
            <a:r>
              <a:rPr lang="en-GB" sz="2000" b="1" dirty="0">
                <a:solidFill>
                  <a:srgbClr val="1D8DB0"/>
                </a:solidFill>
              </a:rPr>
              <a:t>5% @ 0.4mbar</a:t>
            </a:r>
          </a:p>
          <a:p>
            <a:endParaRPr lang="en-GB" sz="2000" dirty="0">
              <a:solidFill>
                <a:srgbClr val="1D8D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4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17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8EC91F8-9E84-427B-981C-9667BCD4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3E1449-9F13-4017-BE4A-D3CEA94A6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874"/>
            <a:ext cx="9144000" cy="51322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BE5DC2-89FC-43F3-9DA4-893847A7DB66}"/>
              </a:ext>
            </a:extLst>
          </p:cNvPr>
          <p:cNvSpPr txBox="1">
            <a:spLocks/>
          </p:cNvSpPr>
          <p:nvPr/>
        </p:nvSpPr>
        <p:spPr>
          <a:xfrm>
            <a:off x="1170831" y="127914"/>
            <a:ext cx="3815507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Measured </a:t>
            </a:r>
            <a:r>
              <a:rPr lang="en-GB" sz="2000" dirty="0">
                <a:solidFill>
                  <a:srgbClr val="1D8DB0"/>
                </a:solidFill>
                <a:sym typeface="Symbol" panose="05050102010706020507" pitchFamily="18" charset="2"/>
              </a:rPr>
              <a:t>-particle spectra</a:t>
            </a:r>
          </a:p>
          <a:p>
            <a:r>
              <a:rPr lang="en-GB" sz="2000" dirty="0">
                <a:solidFill>
                  <a:srgbClr val="1D8DB0"/>
                </a:solidFill>
              </a:rPr>
              <a:t>in Ar95%CF</a:t>
            </a:r>
            <a:r>
              <a:rPr lang="en-GB" sz="2000" baseline="-25000" dirty="0">
                <a:solidFill>
                  <a:srgbClr val="1D8DB0"/>
                </a:solidFill>
              </a:rPr>
              <a:t>4</a:t>
            </a:r>
            <a:r>
              <a:rPr lang="en-GB" sz="2000" dirty="0">
                <a:solidFill>
                  <a:srgbClr val="1D8DB0"/>
                </a:solidFill>
              </a:rPr>
              <a:t>5% @ 0.4mbar</a:t>
            </a:r>
          </a:p>
          <a:p>
            <a:endParaRPr lang="en-GB" sz="2000" dirty="0">
              <a:solidFill>
                <a:srgbClr val="1D8D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1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E509933-2EDF-464B-9068-FCAA825D5D80}"/>
              </a:ext>
            </a:extLst>
          </p:cNvPr>
          <p:cNvGrpSpPr/>
          <p:nvPr/>
        </p:nvGrpSpPr>
        <p:grpSpPr>
          <a:xfrm>
            <a:off x="5103952" y="162520"/>
            <a:ext cx="3941071" cy="3290678"/>
            <a:chOff x="5735392" y="1942322"/>
            <a:chExt cx="3394561" cy="28343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BE3864-6839-4B10-9C48-AA9301922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392" y="1942322"/>
              <a:ext cx="3394561" cy="2834358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C4833D7-0BB7-41A9-82E2-9162739765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4794" y="2112135"/>
              <a:ext cx="1270716" cy="1996226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E4B56E7-AA68-476D-996F-47571E1DB3D8}"/>
                </a:ext>
              </a:extLst>
            </p:cNvPr>
            <p:cNvCxnSpPr/>
            <p:nvPr/>
          </p:nvCxnSpPr>
          <p:spPr>
            <a:xfrm>
              <a:off x="6314941" y="4108361"/>
              <a:ext cx="0" cy="227526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C0608D-1EAD-4077-933B-3C622AD96240}"/>
                </a:ext>
              </a:extLst>
            </p:cNvPr>
            <p:cNvCxnSpPr/>
            <p:nvPr/>
          </p:nvCxnSpPr>
          <p:spPr>
            <a:xfrm>
              <a:off x="6314941" y="4413161"/>
              <a:ext cx="0" cy="184597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A79277A-3B2B-45C1-99CD-E8BABCAA675B}"/>
              </a:ext>
            </a:extLst>
          </p:cNvPr>
          <p:cNvSpPr txBox="1"/>
          <p:nvPr/>
        </p:nvSpPr>
        <p:spPr>
          <a:xfrm>
            <a:off x="7487127" y="2717535"/>
            <a:ext cx="236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>
                <a:hlinkClick r:id="rId4"/>
              </a:rPr>
              <a:t>physicsopenlab.org</a:t>
            </a:r>
            <a:r>
              <a:rPr lang="en-US" sz="1100" dirty="0"/>
              <a:t>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18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CB8CB-84E5-4419-8B5D-F36AEF6DD3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2294" r="2581"/>
          <a:stretch/>
        </p:blipFill>
        <p:spPr>
          <a:xfrm>
            <a:off x="5044053" y="183889"/>
            <a:ext cx="4090421" cy="3514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096B94-2F98-4288-9465-D4DE84297F1F}"/>
              </a:ext>
            </a:extLst>
          </p:cNvPr>
          <p:cNvSpPr/>
          <p:nvPr/>
        </p:nvSpPr>
        <p:spPr>
          <a:xfrm>
            <a:off x="8634413" y="2538413"/>
            <a:ext cx="470509" cy="1034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E4270-3625-4ABD-80D5-B9E966CF8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" y="405197"/>
            <a:ext cx="5486400" cy="3079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FAE8C-30F5-4018-B506-2A232EC117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1812"/>
          <a:stretch/>
        </p:blipFill>
        <p:spPr>
          <a:xfrm>
            <a:off x="75457" y="3431773"/>
            <a:ext cx="5486400" cy="2738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A13BF-086D-4678-8A3E-337BC689166B}"/>
              </a:ext>
            </a:extLst>
          </p:cNvPr>
          <p:cNvSpPr txBox="1"/>
          <p:nvPr/>
        </p:nvSpPr>
        <p:spPr>
          <a:xfrm>
            <a:off x="3262650" y="3139451"/>
            <a:ext cx="901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sym typeface="Symbol" panose="05050102010706020507" pitchFamily="18" charset="2"/>
              </a:rPr>
              <a:t>-particle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25C673-A713-457B-BB64-759041E9F790}"/>
              </a:ext>
            </a:extLst>
          </p:cNvPr>
          <p:cNvSpPr txBox="1"/>
          <p:nvPr/>
        </p:nvSpPr>
        <p:spPr>
          <a:xfrm>
            <a:off x="3821799" y="5889866"/>
            <a:ext cx="901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sym typeface="Symbol" panose="05050102010706020507" pitchFamily="18" charset="2"/>
              </a:rPr>
              <a:t>-ray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B09FB-1D7D-4A98-A2DB-6188E3FD77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" t="2657" r="4547"/>
          <a:stretch/>
        </p:blipFill>
        <p:spPr>
          <a:xfrm>
            <a:off x="5045047" y="198978"/>
            <a:ext cx="4012855" cy="351129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10323DB-B4BD-48BE-B443-DD2665504DA1}"/>
              </a:ext>
            </a:extLst>
          </p:cNvPr>
          <p:cNvSpPr txBox="1"/>
          <p:nvPr/>
        </p:nvSpPr>
        <p:spPr>
          <a:xfrm>
            <a:off x="8280228" y="3487554"/>
            <a:ext cx="1020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[</a:t>
            </a:r>
            <a:r>
              <a:rPr lang="en-US" sz="900" dirty="0" err="1">
                <a:solidFill>
                  <a:srgbClr val="000000"/>
                </a:solidFill>
              </a:rPr>
              <a:t>nndc</a:t>
            </a:r>
            <a:r>
              <a:rPr lang="en-US" sz="9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DF99DB-A975-43D1-8853-727D2452E14C}"/>
              </a:ext>
            </a:extLst>
          </p:cNvPr>
          <p:cNvSpPr txBox="1">
            <a:spLocks/>
          </p:cNvSpPr>
          <p:nvPr/>
        </p:nvSpPr>
        <p:spPr>
          <a:xfrm>
            <a:off x="1170831" y="127914"/>
            <a:ext cx="4272707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Measured </a:t>
            </a:r>
            <a:r>
              <a:rPr lang="en-GB" sz="2000" dirty="0">
                <a:solidFill>
                  <a:srgbClr val="1D8DB0"/>
                </a:solidFill>
                <a:sym typeface="Symbol" panose="05050102010706020507" pitchFamily="18" charset="2"/>
              </a:rPr>
              <a:t>- correlation spectra</a:t>
            </a:r>
          </a:p>
          <a:p>
            <a:r>
              <a:rPr lang="en-GB" sz="2000" dirty="0">
                <a:solidFill>
                  <a:srgbClr val="1D8DB0"/>
                </a:solidFill>
              </a:rPr>
              <a:t>in Ar95%CF</a:t>
            </a:r>
            <a:r>
              <a:rPr lang="en-GB" sz="2000" baseline="-25000" dirty="0">
                <a:solidFill>
                  <a:srgbClr val="1D8DB0"/>
                </a:solidFill>
              </a:rPr>
              <a:t>4</a:t>
            </a:r>
            <a:r>
              <a:rPr lang="en-GB" sz="2000" dirty="0">
                <a:solidFill>
                  <a:srgbClr val="1D8DB0"/>
                </a:solidFill>
              </a:rPr>
              <a:t>5% @ 0.4mbar</a:t>
            </a:r>
          </a:p>
          <a:p>
            <a:endParaRPr lang="en-GB" sz="2000" dirty="0">
              <a:solidFill>
                <a:srgbClr val="1D8DB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3BBE1B7-C098-453A-B6DF-0DF14E90CF96}"/>
              </a:ext>
            </a:extLst>
          </p:cNvPr>
          <p:cNvSpPr/>
          <p:nvPr/>
        </p:nvSpPr>
        <p:spPr>
          <a:xfrm>
            <a:off x="7628709" y="1639181"/>
            <a:ext cx="976152" cy="1937146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EC332F-1B13-4740-ABB6-24C68C47BEAB}"/>
              </a:ext>
            </a:extLst>
          </p:cNvPr>
          <p:cNvCxnSpPr/>
          <p:nvPr/>
        </p:nvCxnSpPr>
        <p:spPr>
          <a:xfrm>
            <a:off x="6771670" y="2053481"/>
            <a:ext cx="888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7B20A61-FBA0-4E09-AC46-D9E39CEB5CCB}"/>
              </a:ext>
            </a:extLst>
          </p:cNvPr>
          <p:cNvCxnSpPr/>
          <p:nvPr/>
        </p:nvCxnSpPr>
        <p:spPr>
          <a:xfrm>
            <a:off x="2084832" y="3718386"/>
            <a:ext cx="0" cy="6184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3E5B5C3-3556-4077-B70E-C98AFB8A511F}"/>
              </a:ext>
            </a:extLst>
          </p:cNvPr>
          <p:cNvSpPr txBox="1"/>
          <p:nvPr/>
        </p:nvSpPr>
        <p:spPr>
          <a:xfrm>
            <a:off x="1538991" y="3299882"/>
            <a:ext cx="10916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59.5 keV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6FA080-AE9E-46FD-8CB5-2877177C7FEA}"/>
              </a:ext>
            </a:extLst>
          </p:cNvPr>
          <p:cNvSpPr txBox="1"/>
          <p:nvPr/>
        </p:nvSpPr>
        <p:spPr>
          <a:xfrm>
            <a:off x="802836" y="4174383"/>
            <a:ext cx="1091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26.3 keV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04FA5B-FDF7-4B3F-AF99-5DD209372AAF}"/>
              </a:ext>
            </a:extLst>
          </p:cNvPr>
          <p:cNvCxnSpPr/>
          <p:nvPr/>
        </p:nvCxnSpPr>
        <p:spPr>
          <a:xfrm>
            <a:off x="1416885" y="4583274"/>
            <a:ext cx="0" cy="6184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EFD4FD-8331-4138-A30E-E186EB2E7CE9}"/>
              </a:ext>
            </a:extLst>
          </p:cNvPr>
          <p:cNvCxnSpPr/>
          <p:nvPr/>
        </p:nvCxnSpPr>
        <p:spPr>
          <a:xfrm>
            <a:off x="2875126" y="1091344"/>
            <a:ext cx="0" cy="6184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BE35478-314C-4664-8F64-F533E5CE3156}"/>
              </a:ext>
            </a:extLst>
          </p:cNvPr>
          <p:cNvSpPr txBox="1"/>
          <p:nvPr/>
        </p:nvSpPr>
        <p:spPr>
          <a:xfrm>
            <a:off x="2248085" y="796024"/>
            <a:ext cx="15087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5485.56 keV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D081DDF-1AA9-4F8D-BB80-A734BEF65A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424" t="8007" r="7073" b="3987"/>
          <a:stretch/>
        </p:blipFill>
        <p:spPr>
          <a:xfrm>
            <a:off x="5163226" y="3866658"/>
            <a:ext cx="3839797" cy="2192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1765D2-18EA-436B-BEBD-645635F37D26}"/>
              </a:ext>
            </a:extLst>
          </p:cNvPr>
          <p:cNvSpPr txBox="1"/>
          <p:nvPr/>
        </p:nvSpPr>
        <p:spPr>
          <a:xfrm>
            <a:off x="6855862" y="4790581"/>
            <a:ext cx="204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</a:t>
            </a:r>
            <a:r>
              <a:rPr lang="en-US" baseline="-25000" dirty="0">
                <a:solidFill>
                  <a:srgbClr val="7030A0"/>
                </a:solidFill>
              </a:rPr>
              <a:t>1/2</a:t>
            </a:r>
            <a:r>
              <a:rPr lang="en-US" dirty="0">
                <a:solidFill>
                  <a:srgbClr val="7030A0"/>
                </a:solidFill>
              </a:rPr>
              <a:t> = 67.4(4.4) 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4B4C6A-A37E-407A-A64D-49AFB482912E}"/>
              </a:ext>
            </a:extLst>
          </p:cNvPr>
          <p:cNvSpPr txBox="1"/>
          <p:nvPr/>
        </p:nvSpPr>
        <p:spPr>
          <a:xfrm>
            <a:off x="900000" y="6310360"/>
            <a:ext cx="549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O. Poleshchuk, R. Raabe, et.al., NIM A “The </a:t>
            </a:r>
            <a:r>
              <a:rPr lang="en-US" sz="1200" dirty="0" err="1">
                <a:solidFill>
                  <a:schemeClr val="bg1"/>
                </a:solidFill>
              </a:rPr>
              <a:t>SpecMAT</a:t>
            </a:r>
            <a:r>
              <a:rPr lang="en-US" sz="1200" dirty="0">
                <a:solidFill>
                  <a:schemeClr val="bg1"/>
                </a:solidFill>
              </a:rPr>
              <a:t> active target”</a:t>
            </a:r>
          </a:p>
          <a:p>
            <a:r>
              <a:rPr lang="en-US" sz="1200" dirty="0">
                <a:solidFill>
                  <a:schemeClr val="bg1"/>
                </a:solidFill>
              </a:rPr>
              <a:t>Volume 1015, 1 November 2021, 165765</a:t>
            </a:r>
          </a:p>
          <a:p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81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19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00775" y="1685925"/>
            <a:ext cx="1957388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08B9AA-E0D0-4E25-8CB7-5E6C4A154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291796"/>
              </p:ext>
            </p:extLst>
          </p:nvPr>
        </p:nvGraphicFramePr>
        <p:xfrm>
          <a:off x="3677920" y="1316109"/>
          <a:ext cx="538656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343">
                  <a:extLst>
                    <a:ext uri="{9D8B030D-6E8A-4147-A177-3AD203B41FA5}">
                      <a16:colId xmlns:a16="http://schemas.microsoft.com/office/drawing/2014/main" val="1537719509"/>
                    </a:ext>
                  </a:extLst>
                </a:gridCol>
                <a:gridCol w="3311223">
                  <a:extLst>
                    <a:ext uri="{9D8B030D-6E8A-4147-A177-3AD203B41FA5}">
                      <a16:colId xmlns:a16="http://schemas.microsoft.com/office/drawing/2014/main" val="4035119617"/>
                    </a:ext>
                  </a:extLst>
                </a:gridCol>
              </a:tblGrid>
              <a:tr h="4354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Detector configuration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Pressure of ArCF4(10%), mbar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23113"/>
                  </a:ext>
                </a:extLst>
              </a:tr>
              <a:tr h="43546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sectors + </a:t>
                      </a:r>
                      <a:r>
                        <a:rPr lang="en-US" dirty="0" err="1"/>
                        <a:t>scint</a:t>
                      </a:r>
                      <a:r>
                        <a:rPr lang="en-US" dirty="0"/>
                        <a:t>. in 2.5T</a:t>
                      </a:r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/ 250 / 350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45617452"/>
                  </a:ext>
                </a:extLst>
              </a:tr>
              <a:tr h="435461">
                <a:tc>
                  <a:txBody>
                    <a:bodyPr/>
                    <a:lstStyle/>
                    <a:p>
                      <a:r>
                        <a:rPr lang="en-US" dirty="0"/>
                        <a:t>3 sectors + </a:t>
                      </a:r>
                      <a:r>
                        <a:rPr lang="en-US" dirty="0" err="1"/>
                        <a:t>scint</a:t>
                      </a:r>
                      <a:r>
                        <a:rPr lang="en-US" dirty="0"/>
                        <a:t>. in 0T</a:t>
                      </a:r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378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DA3A81-F141-4872-AED5-E69511AAE33E}"/>
              </a:ext>
            </a:extLst>
          </p:cNvPr>
          <p:cNvSpPr txBox="1"/>
          <p:nvPr/>
        </p:nvSpPr>
        <p:spPr>
          <a:xfrm>
            <a:off x="3896162" y="394170"/>
            <a:ext cx="517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4-alpha source was used for the </a:t>
            </a:r>
            <a:r>
              <a:rPr lang="en-US" dirty="0" err="1"/>
              <a:t>characterisation</a:t>
            </a:r>
            <a:r>
              <a:rPr lang="en-US" dirty="0"/>
              <a:t>: </a:t>
            </a:r>
            <a:r>
              <a:rPr lang="en-US" baseline="30000" dirty="0"/>
              <a:t>148</a:t>
            </a:r>
            <a:r>
              <a:rPr lang="en-US" dirty="0"/>
              <a:t>Gd, </a:t>
            </a:r>
            <a:r>
              <a:rPr lang="en-US" baseline="30000" dirty="0"/>
              <a:t>239</a:t>
            </a:r>
            <a:r>
              <a:rPr lang="en-US" dirty="0"/>
              <a:t>Pu, </a:t>
            </a:r>
            <a:r>
              <a:rPr lang="en-US" baseline="30000" dirty="0"/>
              <a:t>241</a:t>
            </a:r>
            <a:r>
              <a:rPr lang="en-US" dirty="0"/>
              <a:t>Am, </a:t>
            </a:r>
            <a:r>
              <a:rPr lang="en-US" baseline="30000" dirty="0"/>
              <a:t>244</a:t>
            </a:r>
            <a:r>
              <a:rPr lang="en-US" dirty="0"/>
              <a:t>Cm</a:t>
            </a:r>
          </a:p>
          <a:p>
            <a:r>
              <a:rPr lang="en-US" b="1" dirty="0" err="1"/>
              <a:t>Ar</a:t>
            </a:r>
            <a:r>
              <a:rPr lang="en-US" b="1" dirty="0"/>
              <a:t>(90%)CF</a:t>
            </a:r>
            <a:r>
              <a:rPr lang="en-US" b="1" baseline="-25000" dirty="0"/>
              <a:t>4</a:t>
            </a:r>
            <a:r>
              <a:rPr lang="en-US" b="1" dirty="0"/>
              <a:t>(10%)</a:t>
            </a:r>
            <a:endParaRPr lang="en-GB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7D6F3D-B94F-4123-A966-B08643161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32070"/>
              </p:ext>
            </p:extLst>
          </p:nvPr>
        </p:nvGraphicFramePr>
        <p:xfrm>
          <a:off x="3674628" y="3289820"/>
          <a:ext cx="538656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313">
                  <a:extLst>
                    <a:ext uri="{9D8B030D-6E8A-4147-A177-3AD203B41FA5}">
                      <a16:colId xmlns:a16="http://schemas.microsoft.com/office/drawing/2014/main" val="3117740430"/>
                    </a:ext>
                  </a:extLst>
                </a:gridCol>
                <a:gridCol w="1077313">
                  <a:extLst>
                    <a:ext uri="{9D8B030D-6E8A-4147-A177-3AD203B41FA5}">
                      <a16:colId xmlns:a16="http://schemas.microsoft.com/office/drawing/2014/main" val="4183725062"/>
                    </a:ext>
                  </a:extLst>
                </a:gridCol>
                <a:gridCol w="1077313">
                  <a:extLst>
                    <a:ext uri="{9D8B030D-6E8A-4147-A177-3AD203B41FA5}">
                      <a16:colId xmlns:a16="http://schemas.microsoft.com/office/drawing/2014/main" val="2560446917"/>
                    </a:ext>
                  </a:extLst>
                </a:gridCol>
                <a:gridCol w="1077313">
                  <a:extLst>
                    <a:ext uri="{9D8B030D-6E8A-4147-A177-3AD203B41FA5}">
                      <a16:colId xmlns:a16="http://schemas.microsoft.com/office/drawing/2014/main" val="1701049916"/>
                    </a:ext>
                  </a:extLst>
                </a:gridCol>
                <a:gridCol w="1077313">
                  <a:extLst>
                    <a:ext uri="{9D8B030D-6E8A-4147-A177-3AD203B41FA5}">
                      <a16:colId xmlns:a16="http://schemas.microsoft.com/office/drawing/2014/main" val="1866750082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Pressure, mbar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148</a:t>
                      </a:r>
                      <a:r>
                        <a:rPr lang="en-US" dirty="0"/>
                        <a:t>Gd</a:t>
                      </a:r>
                    </a:p>
                    <a:p>
                      <a:r>
                        <a:rPr lang="en-US" dirty="0"/>
                        <a:t>3182 keV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239</a:t>
                      </a:r>
                      <a:r>
                        <a:rPr lang="en-US" dirty="0"/>
                        <a:t>Pu</a:t>
                      </a:r>
                    </a:p>
                    <a:p>
                      <a:r>
                        <a:rPr lang="en-US" dirty="0"/>
                        <a:t>5155 keV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241</a:t>
                      </a:r>
                      <a:r>
                        <a:rPr lang="en-US" dirty="0"/>
                        <a:t>Am</a:t>
                      </a:r>
                    </a:p>
                    <a:p>
                      <a:r>
                        <a:rPr lang="en-US" dirty="0"/>
                        <a:t>5488 keV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244</a:t>
                      </a:r>
                      <a:r>
                        <a:rPr lang="en-US" dirty="0"/>
                        <a:t>Cm</a:t>
                      </a:r>
                    </a:p>
                    <a:p>
                      <a:r>
                        <a:rPr lang="en-US" dirty="0"/>
                        <a:t>5805 keV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8442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Range, mm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23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369.7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404.496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438.848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81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76.84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161.797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175.537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30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54.73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105.63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115.568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125.38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33656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0C225D4-2F53-4571-83ED-3317EDD92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126" y="1857194"/>
            <a:ext cx="4328681" cy="324651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4A60063-8AF8-49C2-9CD2-F90CF8EAECD6}"/>
              </a:ext>
            </a:extLst>
          </p:cNvPr>
          <p:cNvSpPr txBox="1">
            <a:spLocks/>
          </p:cNvSpPr>
          <p:nvPr/>
        </p:nvSpPr>
        <p:spPr>
          <a:xfrm>
            <a:off x="1170431" y="128016"/>
            <a:ext cx="6570453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Offline tests of the </a:t>
            </a:r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active target in ISS 2022</a:t>
            </a:r>
          </a:p>
        </p:txBody>
      </p:sp>
    </p:spTree>
    <p:extLst>
      <p:ext uri="{BB962C8B-B14F-4D97-AF65-F5344CB8AC3E}">
        <p14:creationId xmlns:p14="http://schemas.microsoft.com/office/powerpoint/2010/main" val="107587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6000" y="-3075"/>
            <a:ext cx="7991738" cy="1152000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7" name="Rectangle 6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84357386"/>
              </p:ext>
            </p:extLst>
          </p:nvPr>
        </p:nvGraphicFramePr>
        <p:xfrm>
          <a:off x="576000" y="731520"/>
          <a:ext cx="6096000" cy="5383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8BED4-DF54-4DD5-ACED-23B913C85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856"/>
          <a:stretch/>
        </p:blipFill>
        <p:spPr>
          <a:xfrm>
            <a:off x="6232124" y="140072"/>
            <a:ext cx="2411140" cy="5479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2E4122-5DE5-416E-BF65-CA7250D2878A}"/>
              </a:ext>
            </a:extLst>
          </p:cNvPr>
          <p:cNvSpPr txBox="1"/>
          <p:nvPr/>
        </p:nvSpPr>
        <p:spPr>
          <a:xfrm>
            <a:off x="1421609" y="5508440"/>
            <a:ext cx="353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SpecMAT</a:t>
            </a:r>
            <a:r>
              <a:rPr lang="en-US" dirty="0"/>
              <a:t> installed in ISS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E2310-0BB4-4386-AA91-8ECA87A632DE}"/>
              </a:ext>
            </a:extLst>
          </p:cNvPr>
          <p:cNvSpPr txBox="1"/>
          <p:nvPr/>
        </p:nvSpPr>
        <p:spPr>
          <a:xfrm>
            <a:off x="6172262" y="5508440"/>
            <a:ext cx="285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Measured </a:t>
            </a:r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-particle </a:t>
            </a:r>
          </a:p>
          <a:p>
            <a:pPr algn="ctr"/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track </a:t>
            </a:r>
            <a:r>
              <a:rPr lang="en-GB" dirty="0">
                <a:cs typeface="Arial" panose="020B0604020202020204" pitchFamily="34" charset="0"/>
              </a:rPr>
              <a:t>in B=2.5T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0D6FE-EF44-4151-BF5E-64BD49D75E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920" y="915556"/>
            <a:ext cx="5789657" cy="434224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B25A752-7BA6-4CEF-995A-BACE182EF685}"/>
              </a:ext>
            </a:extLst>
          </p:cNvPr>
          <p:cNvSpPr txBox="1">
            <a:spLocks/>
          </p:cNvSpPr>
          <p:nvPr/>
        </p:nvSpPr>
        <p:spPr>
          <a:xfrm>
            <a:off x="1170432" y="128016"/>
            <a:ext cx="5146030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Tests of the </a:t>
            </a:r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active target in ISS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769EF5C-DEF0-4F35-8FA5-C96D91E4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3100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21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3D412A-8307-4AEA-959F-ED9C67A03A3F}"/>
              </a:ext>
            </a:extLst>
          </p:cNvPr>
          <p:cNvSpPr txBox="1">
            <a:spLocks/>
          </p:cNvSpPr>
          <p:nvPr/>
        </p:nvSpPr>
        <p:spPr>
          <a:xfrm>
            <a:off x="1170432" y="128016"/>
            <a:ext cx="5146030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Tests of the </a:t>
            </a:r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active target in ISS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DDC5A9D-1CDE-4299-B1D4-8BC269BC382B}"/>
              </a:ext>
            </a:extLst>
          </p:cNvPr>
          <p:cNvSpPr txBox="1">
            <a:spLocks/>
          </p:cNvSpPr>
          <p:nvPr/>
        </p:nvSpPr>
        <p:spPr>
          <a:xfrm>
            <a:off x="770030" y="450375"/>
            <a:ext cx="3938046" cy="4759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the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SpecMATscint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G4 simulation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preliminary analysis of the measurement 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>
                <a:solidFill>
                  <a:schemeClr val="tx1"/>
                </a:solidFill>
              </a:rPr>
              <a:t> Ar90%CF</a:t>
            </a:r>
            <a:r>
              <a:rPr lang="en-GB" sz="1400" baseline="-25000" dirty="0">
                <a:solidFill>
                  <a:schemeClr val="tx1"/>
                </a:solidFill>
              </a:rPr>
              <a:t>4</a:t>
            </a:r>
            <a:r>
              <a:rPr lang="en-GB" sz="1400" dirty="0">
                <a:solidFill>
                  <a:schemeClr val="tx1"/>
                </a:solidFill>
              </a:rPr>
              <a:t>10% @ 250 mbar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73F754-9A80-4931-A4D8-22A87266B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856"/>
          <a:stretch/>
        </p:blipFill>
        <p:spPr>
          <a:xfrm>
            <a:off x="6232124" y="140072"/>
            <a:ext cx="2411140" cy="54790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548682-5381-4FE3-B39C-C9229A8D9BBF}"/>
              </a:ext>
            </a:extLst>
          </p:cNvPr>
          <p:cNvSpPr txBox="1"/>
          <p:nvPr/>
        </p:nvSpPr>
        <p:spPr>
          <a:xfrm>
            <a:off x="6172262" y="5508440"/>
            <a:ext cx="285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Measured </a:t>
            </a:r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-particle </a:t>
            </a:r>
          </a:p>
          <a:p>
            <a:pPr algn="ctr"/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track </a:t>
            </a:r>
            <a:r>
              <a:rPr lang="en-GB" dirty="0">
                <a:cs typeface="Arial" panose="020B0604020202020204" pitchFamily="34" charset="0"/>
              </a:rPr>
              <a:t>in B=2.5T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E7C85-FB51-442C-A543-A65A8E353F3D}"/>
              </a:ext>
            </a:extLst>
          </p:cNvPr>
          <p:cNvCxnSpPr/>
          <p:nvPr/>
        </p:nvCxnSpPr>
        <p:spPr>
          <a:xfrm>
            <a:off x="5804098" y="861439"/>
            <a:ext cx="0" cy="50375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0BAE6-B06E-4991-B515-E48D8FF1A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8" y="1123416"/>
            <a:ext cx="5345723" cy="50564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13FBEB-7668-4C26-A567-3230339A8E36}"/>
              </a:ext>
            </a:extLst>
          </p:cNvPr>
          <p:cNvSpPr/>
          <p:nvPr/>
        </p:nvSpPr>
        <p:spPr>
          <a:xfrm>
            <a:off x="3521951" y="1080198"/>
            <a:ext cx="2039810" cy="205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36E920-394C-4746-BBEC-756D9AA2301A}"/>
              </a:ext>
            </a:extLst>
          </p:cNvPr>
          <p:cNvSpPr txBox="1"/>
          <p:nvPr/>
        </p:nvSpPr>
        <p:spPr>
          <a:xfrm>
            <a:off x="3650071" y="1784476"/>
            <a:ext cx="184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Measurement</a:t>
            </a:r>
          </a:p>
          <a:p>
            <a:pPr algn="ctr"/>
            <a:r>
              <a:rPr lang="en-US" dirty="0"/>
              <a:t>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326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61EDA1-0A46-4932-AC02-7EF0E8284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4" y="3429000"/>
            <a:ext cx="4855464" cy="26152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803180-B685-4CD9-8DDC-7C1CCB815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8509" b="4757"/>
          <a:stretch/>
        </p:blipFill>
        <p:spPr>
          <a:xfrm>
            <a:off x="403861" y="1145181"/>
            <a:ext cx="4856890" cy="24189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22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3D412A-8307-4AEA-959F-ED9C67A03A3F}"/>
              </a:ext>
            </a:extLst>
          </p:cNvPr>
          <p:cNvSpPr txBox="1">
            <a:spLocks/>
          </p:cNvSpPr>
          <p:nvPr/>
        </p:nvSpPr>
        <p:spPr>
          <a:xfrm>
            <a:off x="1170432" y="128016"/>
            <a:ext cx="5146030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Tests of the </a:t>
            </a:r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active target in ISS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DDC5A9D-1CDE-4299-B1D4-8BC269BC382B}"/>
              </a:ext>
            </a:extLst>
          </p:cNvPr>
          <p:cNvSpPr txBox="1">
            <a:spLocks/>
          </p:cNvSpPr>
          <p:nvPr/>
        </p:nvSpPr>
        <p:spPr>
          <a:xfrm>
            <a:off x="770030" y="450375"/>
            <a:ext cx="3938046" cy="4759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the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SpecMATscint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G4 simulation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preliminary analysis of the measurement 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>
                <a:solidFill>
                  <a:schemeClr val="tx1"/>
                </a:solidFill>
              </a:rPr>
              <a:t> Ar90%CF</a:t>
            </a:r>
            <a:r>
              <a:rPr lang="en-GB" sz="1400" baseline="-25000" dirty="0">
                <a:solidFill>
                  <a:schemeClr val="tx1"/>
                </a:solidFill>
              </a:rPr>
              <a:t>4</a:t>
            </a:r>
            <a:r>
              <a:rPr lang="en-GB" sz="1400" dirty="0">
                <a:solidFill>
                  <a:schemeClr val="tx1"/>
                </a:solidFill>
              </a:rPr>
              <a:t>10% @ 250 mbar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73F754-9A80-4931-A4D8-22A87266BE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856"/>
          <a:stretch/>
        </p:blipFill>
        <p:spPr>
          <a:xfrm>
            <a:off x="6232124" y="140072"/>
            <a:ext cx="2411140" cy="54790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548682-5381-4FE3-B39C-C9229A8D9BBF}"/>
              </a:ext>
            </a:extLst>
          </p:cNvPr>
          <p:cNvSpPr txBox="1"/>
          <p:nvPr/>
        </p:nvSpPr>
        <p:spPr>
          <a:xfrm>
            <a:off x="6172262" y="5508440"/>
            <a:ext cx="285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Measured </a:t>
            </a:r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-particle </a:t>
            </a:r>
          </a:p>
          <a:p>
            <a:pPr algn="ctr"/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track </a:t>
            </a:r>
            <a:r>
              <a:rPr lang="en-GB" dirty="0">
                <a:cs typeface="Arial" panose="020B0604020202020204" pitchFamily="34" charset="0"/>
              </a:rPr>
              <a:t>in B=2.5T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E7C85-FB51-442C-A543-A65A8E353F3D}"/>
              </a:ext>
            </a:extLst>
          </p:cNvPr>
          <p:cNvCxnSpPr/>
          <p:nvPr/>
        </p:nvCxnSpPr>
        <p:spPr>
          <a:xfrm>
            <a:off x="5804098" y="861439"/>
            <a:ext cx="0" cy="50375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E1CE0EA-3E6D-45A5-A0AC-665C0E1F66E5}"/>
              </a:ext>
            </a:extLst>
          </p:cNvPr>
          <p:cNvGrpSpPr/>
          <p:nvPr/>
        </p:nvGrpSpPr>
        <p:grpSpPr>
          <a:xfrm>
            <a:off x="3099344" y="1354962"/>
            <a:ext cx="1292143" cy="1727384"/>
            <a:chOff x="3099344" y="1354962"/>
            <a:chExt cx="1292143" cy="172738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D0FBC6-D700-4E0D-B192-211A0FE62BE2}"/>
                </a:ext>
              </a:extLst>
            </p:cNvPr>
            <p:cNvSpPr txBox="1"/>
            <p:nvPr/>
          </p:nvSpPr>
          <p:spPr>
            <a:xfrm>
              <a:off x="3099344" y="2713014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148</a:t>
              </a:r>
              <a:r>
                <a:rPr lang="en-US" dirty="0"/>
                <a:t>Gd</a:t>
              </a:r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7431E5-B8A5-4479-BF4A-F27F8D3E2431}"/>
                </a:ext>
              </a:extLst>
            </p:cNvPr>
            <p:cNvSpPr txBox="1"/>
            <p:nvPr/>
          </p:nvSpPr>
          <p:spPr>
            <a:xfrm>
              <a:off x="3294207" y="1793759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239</a:t>
              </a:r>
              <a:r>
                <a:rPr lang="en-US" dirty="0"/>
                <a:t>Pu</a:t>
              </a:r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C4412F-E9BF-4FE7-A480-E21C8B88D2AC}"/>
                </a:ext>
              </a:extLst>
            </p:cNvPr>
            <p:cNvSpPr txBox="1"/>
            <p:nvPr/>
          </p:nvSpPr>
          <p:spPr>
            <a:xfrm>
              <a:off x="3409019" y="1574379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241</a:t>
              </a:r>
              <a:r>
                <a:rPr lang="en-US" dirty="0"/>
                <a:t>Am</a:t>
              </a:r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1CEE5E-F289-42A0-BB62-30A3A4A434BA}"/>
                </a:ext>
              </a:extLst>
            </p:cNvPr>
            <p:cNvSpPr txBox="1"/>
            <p:nvPr/>
          </p:nvSpPr>
          <p:spPr>
            <a:xfrm>
              <a:off x="3493007" y="1354962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244</a:t>
              </a:r>
              <a:r>
                <a:rPr lang="en-US" dirty="0"/>
                <a:t>Cm</a:t>
              </a:r>
              <a:endParaRPr lang="en-GB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D03C07-31B4-462E-8591-C870FBCE7C86}"/>
              </a:ext>
            </a:extLst>
          </p:cNvPr>
          <p:cNvSpPr txBox="1"/>
          <p:nvPr/>
        </p:nvSpPr>
        <p:spPr>
          <a:xfrm>
            <a:off x="1011310" y="1194927"/>
            <a:ext cx="89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G4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B2FE0C-BBB9-4FFB-A65C-497B22276ACA}"/>
              </a:ext>
            </a:extLst>
          </p:cNvPr>
          <p:cNvSpPr txBox="1"/>
          <p:nvPr/>
        </p:nvSpPr>
        <p:spPr>
          <a:xfrm>
            <a:off x="895196" y="3729813"/>
            <a:ext cx="184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0BF217-2453-4350-9930-2EB942DD8139}"/>
              </a:ext>
            </a:extLst>
          </p:cNvPr>
          <p:cNvSpPr txBox="1"/>
          <p:nvPr/>
        </p:nvSpPr>
        <p:spPr>
          <a:xfrm>
            <a:off x="3974799" y="2906805"/>
            <a:ext cx="117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ym typeface="Symbol" panose="05050102010706020507" pitchFamily="18" charset="2"/>
              </a:rPr>
              <a:t> 7mm</a:t>
            </a:r>
            <a:endParaRPr lang="en-GB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971BBB-D6A5-45B1-89FC-1EC77BAD79A4}"/>
              </a:ext>
            </a:extLst>
          </p:cNvPr>
          <p:cNvSpPr txBox="1"/>
          <p:nvPr/>
        </p:nvSpPr>
        <p:spPr>
          <a:xfrm>
            <a:off x="3940112" y="5394735"/>
            <a:ext cx="117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ym typeface="Symbol" panose="05050102010706020507" pitchFamily="18" charset="2"/>
              </a:rPr>
              <a:t> 7mm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74012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4FCFDA8-D921-4238-8947-29E7B5041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8509" b="4757"/>
          <a:stretch/>
        </p:blipFill>
        <p:spPr>
          <a:xfrm>
            <a:off x="403861" y="1145181"/>
            <a:ext cx="4856890" cy="2418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64575B-8C45-4A1B-9136-AEB512AB53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t="6641" b="4996"/>
          <a:stretch/>
        </p:blipFill>
        <p:spPr>
          <a:xfrm>
            <a:off x="335279" y="1092029"/>
            <a:ext cx="4925471" cy="2472077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61EDA1-0A46-4932-AC02-7EF0E82848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/>
          <a:stretch/>
        </p:blipFill>
        <p:spPr>
          <a:xfrm>
            <a:off x="378484" y="3613852"/>
            <a:ext cx="4855464" cy="24304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23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3D412A-8307-4AEA-959F-ED9C67A03A3F}"/>
              </a:ext>
            </a:extLst>
          </p:cNvPr>
          <p:cNvSpPr txBox="1">
            <a:spLocks/>
          </p:cNvSpPr>
          <p:nvPr/>
        </p:nvSpPr>
        <p:spPr>
          <a:xfrm>
            <a:off x="1170432" y="128016"/>
            <a:ext cx="5146030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Tests of the </a:t>
            </a:r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active target in ISS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DDC5A9D-1CDE-4299-B1D4-8BC269BC382B}"/>
              </a:ext>
            </a:extLst>
          </p:cNvPr>
          <p:cNvSpPr txBox="1">
            <a:spLocks/>
          </p:cNvSpPr>
          <p:nvPr/>
        </p:nvSpPr>
        <p:spPr>
          <a:xfrm>
            <a:off x="770030" y="450375"/>
            <a:ext cx="3938046" cy="4759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the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SpecMATscint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G4 simulation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preliminary analysis of the measurement 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>
                <a:solidFill>
                  <a:schemeClr val="tx1"/>
                </a:solidFill>
              </a:rPr>
              <a:t> Ar90%CF</a:t>
            </a:r>
            <a:r>
              <a:rPr lang="en-GB" sz="1400" baseline="-25000" dirty="0">
                <a:solidFill>
                  <a:schemeClr val="tx1"/>
                </a:solidFill>
              </a:rPr>
              <a:t>4</a:t>
            </a:r>
            <a:r>
              <a:rPr lang="en-GB" sz="1400" dirty="0">
                <a:solidFill>
                  <a:schemeClr val="tx1"/>
                </a:solidFill>
              </a:rPr>
              <a:t>10% @ 250 mbar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73F754-9A80-4931-A4D8-22A87266BE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7856"/>
          <a:stretch/>
        </p:blipFill>
        <p:spPr>
          <a:xfrm>
            <a:off x="6232124" y="140072"/>
            <a:ext cx="2411140" cy="54790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548682-5381-4FE3-B39C-C9229A8D9BBF}"/>
              </a:ext>
            </a:extLst>
          </p:cNvPr>
          <p:cNvSpPr txBox="1"/>
          <p:nvPr/>
        </p:nvSpPr>
        <p:spPr>
          <a:xfrm>
            <a:off x="6172262" y="5508440"/>
            <a:ext cx="285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Measured </a:t>
            </a:r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-particle </a:t>
            </a:r>
          </a:p>
          <a:p>
            <a:pPr algn="ctr"/>
            <a:r>
              <a:rPr lang="en-GB" dirty="0">
                <a:cs typeface="Arial" panose="020B0604020202020204" pitchFamily="34" charset="0"/>
                <a:sym typeface="Symbol" panose="05050102010706020507" pitchFamily="18" charset="2"/>
              </a:rPr>
              <a:t>track </a:t>
            </a:r>
            <a:r>
              <a:rPr lang="en-GB" dirty="0">
                <a:cs typeface="Arial" panose="020B0604020202020204" pitchFamily="34" charset="0"/>
              </a:rPr>
              <a:t>in B=2.5T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E7C85-FB51-442C-A543-A65A8E353F3D}"/>
              </a:ext>
            </a:extLst>
          </p:cNvPr>
          <p:cNvCxnSpPr/>
          <p:nvPr/>
        </p:nvCxnSpPr>
        <p:spPr>
          <a:xfrm>
            <a:off x="5804098" y="861439"/>
            <a:ext cx="0" cy="50375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E1CE0EA-3E6D-45A5-A0AC-665C0E1F66E5}"/>
              </a:ext>
            </a:extLst>
          </p:cNvPr>
          <p:cNvGrpSpPr/>
          <p:nvPr/>
        </p:nvGrpSpPr>
        <p:grpSpPr>
          <a:xfrm>
            <a:off x="3099344" y="1354962"/>
            <a:ext cx="1292143" cy="1727384"/>
            <a:chOff x="3099344" y="1354962"/>
            <a:chExt cx="1292143" cy="172738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D0FBC6-D700-4E0D-B192-211A0FE62BE2}"/>
                </a:ext>
              </a:extLst>
            </p:cNvPr>
            <p:cNvSpPr txBox="1"/>
            <p:nvPr/>
          </p:nvSpPr>
          <p:spPr>
            <a:xfrm>
              <a:off x="3099344" y="2713014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148</a:t>
              </a:r>
              <a:r>
                <a:rPr lang="en-US" dirty="0"/>
                <a:t>Gd</a:t>
              </a:r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7431E5-B8A5-4479-BF4A-F27F8D3E2431}"/>
                </a:ext>
              </a:extLst>
            </p:cNvPr>
            <p:cNvSpPr txBox="1"/>
            <p:nvPr/>
          </p:nvSpPr>
          <p:spPr>
            <a:xfrm>
              <a:off x="3294207" y="1793759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239</a:t>
              </a:r>
              <a:r>
                <a:rPr lang="en-US" dirty="0"/>
                <a:t>Pu</a:t>
              </a:r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C4412F-E9BF-4FE7-A480-E21C8B88D2AC}"/>
                </a:ext>
              </a:extLst>
            </p:cNvPr>
            <p:cNvSpPr txBox="1"/>
            <p:nvPr/>
          </p:nvSpPr>
          <p:spPr>
            <a:xfrm>
              <a:off x="3409019" y="1574379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241</a:t>
              </a:r>
              <a:r>
                <a:rPr lang="en-US" dirty="0"/>
                <a:t>Am</a:t>
              </a:r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1CEE5E-F289-42A0-BB62-30A3A4A434BA}"/>
                </a:ext>
              </a:extLst>
            </p:cNvPr>
            <p:cNvSpPr txBox="1"/>
            <p:nvPr/>
          </p:nvSpPr>
          <p:spPr>
            <a:xfrm>
              <a:off x="3493007" y="1354962"/>
              <a:ext cx="89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244</a:t>
              </a:r>
              <a:r>
                <a:rPr lang="en-US" dirty="0"/>
                <a:t>Cm</a:t>
              </a:r>
              <a:endParaRPr lang="en-GB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D03C07-31B4-462E-8591-C870FBCE7C86}"/>
              </a:ext>
            </a:extLst>
          </p:cNvPr>
          <p:cNvSpPr txBox="1"/>
          <p:nvPr/>
        </p:nvSpPr>
        <p:spPr>
          <a:xfrm>
            <a:off x="1011310" y="1194927"/>
            <a:ext cx="89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G4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B2FE0C-BBB9-4FFB-A65C-497B22276ACA}"/>
              </a:ext>
            </a:extLst>
          </p:cNvPr>
          <p:cNvSpPr txBox="1"/>
          <p:nvPr/>
        </p:nvSpPr>
        <p:spPr>
          <a:xfrm>
            <a:off x="895196" y="3729813"/>
            <a:ext cx="184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96C93C-1E45-45B6-85B8-389D685523FA}"/>
              </a:ext>
            </a:extLst>
          </p:cNvPr>
          <p:cNvSpPr txBox="1"/>
          <p:nvPr/>
        </p:nvSpPr>
        <p:spPr>
          <a:xfrm>
            <a:off x="3974799" y="2906805"/>
            <a:ext cx="117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ym typeface="Symbol" panose="05050102010706020507" pitchFamily="18" charset="2"/>
              </a:rPr>
              <a:t> 0.1mm</a:t>
            </a:r>
            <a:endParaRPr lang="en-GB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A81B12-B823-4BEA-BDE2-558E7E15546D}"/>
              </a:ext>
            </a:extLst>
          </p:cNvPr>
          <p:cNvSpPr txBox="1"/>
          <p:nvPr/>
        </p:nvSpPr>
        <p:spPr>
          <a:xfrm>
            <a:off x="3940112" y="5394735"/>
            <a:ext cx="117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ym typeface="Symbol" panose="05050102010706020507" pitchFamily="18" charset="2"/>
              </a:rPr>
              <a:t> 7mm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22157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24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D1F51-0F4E-2BA1-C9DC-0A20E718D7BB}"/>
              </a:ext>
            </a:extLst>
          </p:cNvPr>
          <p:cNvSpPr txBox="1">
            <a:spLocks/>
          </p:cNvSpPr>
          <p:nvPr/>
        </p:nvSpPr>
        <p:spPr>
          <a:xfrm>
            <a:off x="1170432" y="128016"/>
            <a:ext cx="6659904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Online commissioning of </a:t>
            </a:r>
            <a:r>
              <a:rPr lang="en-GB" sz="2000" dirty="0" err="1">
                <a:solidFill>
                  <a:srgbClr val="1D8DB0"/>
                </a:solidFill>
              </a:rPr>
              <a:t>SpecMAT</a:t>
            </a:r>
            <a:r>
              <a:rPr lang="en-GB" sz="2000" dirty="0">
                <a:solidFill>
                  <a:srgbClr val="1D8DB0"/>
                </a:solidFill>
              </a:rPr>
              <a:t> at HIE-ISOLDE 2023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1DADB5E8-B56E-D209-0A03-41C4BC403A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17314" r="15496" b="13465"/>
          <a:stretch/>
        </p:blipFill>
        <p:spPr>
          <a:xfrm>
            <a:off x="6551610" y="3019195"/>
            <a:ext cx="2564337" cy="3045003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EDFAD34C-93A3-8934-A1F6-BC3033454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" y="3019195"/>
            <a:ext cx="4060004" cy="3045003"/>
          </a:xfrm>
          <a:prstGeom prst="rect">
            <a:avLst/>
          </a:prstGeom>
        </p:spPr>
      </p:pic>
      <p:pic>
        <p:nvPicPr>
          <p:cNvPr id="12" name="Picture 11" descr="A grey cylinder with red and silver cap&#10;&#10;Description automatically generated with medium confidence">
            <a:extLst>
              <a:ext uri="{FF2B5EF4-FFF2-40B4-BE49-F238E27FC236}">
                <a16:creationId xmlns:a16="http://schemas.microsoft.com/office/drawing/2014/main" id="{60203D3A-D84F-F339-B7F2-1371A41AF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9249" y="3399821"/>
            <a:ext cx="3045004" cy="22837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025C508-1A9D-13D4-1D50-03A31C2EE983}"/>
              </a:ext>
            </a:extLst>
          </p:cNvPr>
          <p:cNvSpPr txBox="1">
            <a:spLocks/>
          </p:cNvSpPr>
          <p:nvPr/>
        </p:nvSpPr>
        <p:spPr>
          <a:xfrm>
            <a:off x="96744" y="696313"/>
            <a:ext cx="5561106" cy="6547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@ 7.58 MeV/u on </a:t>
            </a:r>
            <a:r>
              <a:rPr lang="en-GB" sz="1400" b="1" dirty="0">
                <a:solidFill>
                  <a:schemeClr val="tx1"/>
                </a:solidFill>
              </a:rPr>
              <a:t>D</a:t>
            </a:r>
            <a:r>
              <a:rPr lang="en-GB" sz="1400" b="1" baseline="-25000" dirty="0">
                <a:solidFill>
                  <a:schemeClr val="tx1"/>
                </a:solidFill>
              </a:rPr>
              <a:t>2</a:t>
            </a:r>
            <a:r>
              <a:rPr lang="en-GB" sz="1400" b="1" dirty="0">
                <a:solidFill>
                  <a:schemeClr val="tx1"/>
                </a:solidFill>
              </a:rPr>
              <a:t> @ 800 mbar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8 𝜇m Mylar window → Beamline 8×10</a:t>
            </a:r>
            <a:r>
              <a:rPr lang="en-GB" sz="1400" baseline="30000" dirty="0">
                <a:solidFill>
                  <a:schemeClr val="tx1"/>
                </a:solidFill>
              </a:rPr>
              <a:t>-8</a:t>
            </a:r>
            <a:r>
              <a:rPr lang="en-GB" sz="1400" dirty="0">
                <a:solidFill>
                  <a:schemeClr val="tx1"/>
                </a:solidFill>
              </a:rPr>
              <a:t> mbar | Detector 800 mbar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Main reaction branches expected to observe: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d,d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(d,</a:t>
            </a:r>
            <a:r>
              <a:rPr lang="en-GB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d,t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E1EC0E-0AB8-7A31-8EE6-BB7ABB67D590}"/>
              </a:ext>
            </a:extLst>
          </p:cNvPr>
          <p:cNvSpPr/>
          <p:nvPr/>
        </p:nvSpPr>
        <p:spPr>
          <a:xfrm rot="1806562">
            <a:off x="6514886" y="3345672"/>
            <a:ext cx="2639967" cy="66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b="1" dirty="0">
                <a:solidFill>
                  <a:srgbClr val="C00000"/>
                </a:solidFill>
              </a:rPr>
              <a:t>Analysis is ongoing</a:t>
            </a:r>
          </a:p>
        </p:txBody>
      </p:sp>
    </p:spTree>
    <p:extLst>
      <p:ext uri="{BB962C8B-B14F-4D97-AF65-F5344CB8AC3E}">
        <p14:creationId xmlns:p14="http://schemas.microsoft.com/office/powerpoint/2010/main" val="1463701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542-C8E2-40D7-834D-DE2235A9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0" y="1393600"/>
            <a:ext cx="6516950" cy="2386800"/>
          </a:xfrm>
        </p:spPr>
        <p:txBody>
          <a:bodyPr/>
          <a:lstStyle/>
          <a:p>
            <a:r>
              <a:rPr lang="en-US" dirty="0"/>
              <a:t>Physics perspectives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Simulation of a </a:t>
            </a:r>
            <a:br>
              <a:rPr lang="en-US" dirty="0"/>
            </a:br>
            <a:r>
              <a:rPr lang="en-US" baseline="30000" dirty="0"/>
              <a:t>70</a:t>
            </a:r>
            <a:r>
              <a:rPr lang="en-US" dirty="0"/>
              <a:t>Zn(d, 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/>
              <a:t>69</a:t>
            </a:r>
            <a:r>
              <a:rPr lang="en-US" dirty="0"/>
              <a:t>Cu reaction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7BCBD-82C5-476D-8A7E-751728131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359849"/>
            <a:ext cx="543510" cy="720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0130B-8AE0-4161-B0D4-9F8EC2FA4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31" y="3918240"/>
            <a:ext cx="4380053" cy="25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05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61239-6C13-4608-ABC3-0F950257AA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26</a:t>
            </a:fld>
            <a:endParaRPr lang="nl-N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3B1086-0792-4B55-85AC-9F4CC3082BDD}"/>
              </a:ext>
            </a:extLst>
          </p:cNvPr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6506F2-1D98-4254-B2ED-CD127E25B8C7}"/>
                </a:ext>
              </a:extLst>
            </p:cNvPr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5AAE96-0E5B-476A-A053-79278A25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C2D20E8-91C0-468F-9A66-FC97844FA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3EB0F0-EE01-46F5-B5D1-E95471BB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0348"/>
            <a:ext cx="7804773" cy="522094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ECF3D82-9891-4C4C-8FF6-DB3D3ECAA0D8}"/>
              </a:ext>
            </a:extLst>
          </p:cNvPr>
          <p:cNvSpPr/>
          <p:nvPr/>
        </p:nvSpPr>
        <p:spPr>
          <a:xfrm>
            <a:off x="2123728" y="450912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3C8827-C0C8-48E2-8F4C-7FE8F2869B0D}"/>
              </a:ext>
            </a:extLst>
          </p:cNvPr>
          <p:cNvGrpSpPr/>
          <p:nvPr/>
        </p:nvGrpSpPr>
        <p:grpSpPr>
          <a:xfrm>
            <a:off x="2771800" y="2707815"/>
            <a:ext cx="6378622" cy="3045186"/>
            <a:chOff x="2771800" y="2707815"/>
            <a:chExt cx="6378622" cy="304518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842B3D2-0049-4FBA-A158-6C7F6F193C49}"/>
                </a:ext>
              </a:extLst>
            </p:cNvPr>
            <p:cNvCxnSpPr/>
            <p:nvPr/>
          </p:nvCxnSpPr>
          <p:spPr>
            <a:xfrm flipV="1">
              <a:off x="2771800" y="4509120"/>
              <a:ext cx="1224136" cy="1440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9ED68A3-FFC7-4AB6-93B3-38869C63A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4" y="2707815"/>
              <a:ext cx="4374615" cy="24300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9F8094A-F3D2-4A2A-B0B2-354F746AD6F9}"/>
                </a:ext>
              </a:extLst>
            </p:cNvPr>
            <p:cNvSpPr/>
            <p:nvPr/>
          </p:nvSpPr>
          <p:spPr>
            <a:xfrm>
              <a:off x="3989362" y="4167136"/>
              <a:ext cx="4377600" cy="486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E4574ED-524F-4FE6-A562-C199804401E5}"/>
                </a:ext>
              </a:extLst>
            </p:cNvPr>
            <p:cNvSpPr/>
            <p:nvPr/>
          </p:nvSpPr>
          <p:spPr>
            <a:xfrm>
              <a:off x="7401433" y="2707815"/>
              <a:ext cx="486000" cy="243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EAB507A-CC53-4E26-9586-002DD97720E7}"/>
                </a:ext>
              </a:extLst>
            </p:cNvPr>
            <p:cNvSpPr txBox="1"/>
            <p:nvPr/>
          </p:nvSpPr>
          <p:spPr>
            <a:xfrm>
              <a:off x="7249599" y="5445224"/>
              <a:ext cx="777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C000"/>
                  </a:solidFill>
                </a:rPr>
                <a:t>N=50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C56CC4-A240-4A6D-A1C1-93F43C127ABA}"/>
                </a:ext>
              </a:extLst>
            </p:cNvPr>
            <p:cNvSpPr txBox="1"/>
            <p:nvPr/>
          </p:nvSpPr>
          <p:spPr>
            <a:xfrm>
              <a:off x="8373379" y="4256247"/>
              <a:ext cx="777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>
                  <a:solidFill>
                    <a:srgbClr val="FFC000"/>
                  </a:solidFill>
                </a:rPr>
                <a:t>Z</a:t>
              </a:r>
              <a:r>
                <a:rPr lang="en-US" sz="1400" dirty="0">
                  <a:solidFill>
                    <a:srgbClr val="FFC000"/>
                  </a:solidFill>
                </a:rPr>
                <a:t>=28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A78DC0-706A-4AC3-A96A-C9D6AE6BF8CA}"/>
                </a:ext>
              </a:extLst>
            </p:cNvPr>
            <p:cNvSpPr/>
            <p:nvPr/>
          </p:nvSpPr>
          <p:spPr>
            <a:xfrm>
              <a:off x="7401433" y="4167136"/>
              <a:ext cx="486000" cy="486000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5FBCD25-1C20-4E95-82B4-60AAAAEF2665}"/>
                </a:ext>
              </a:extLst>
            </p:cNvPr>
            <p:cNvSpPr txBox="1"/>
            <p:nvPr/>
          </p:nvSpPr>
          <p:spPr>
            <a:xfrm>
              <a:off x="4473468" y="5144559"/>
              <a:ext cx="342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Region of n-rich Ni towards </a:t>
              </a:r>
              <a:r>
                <a:rPr lang="en-US" baseline="30000" dirty="0"/>
                <a:t>78</a:t>
              </a:r>
              <a:r>
                <a:rPr lang="en-US" dirty="0"/>
                <a:t>Ni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AB195B3-66C1-4E7F-B201-CAD91375CC89}"/>
              </a:ext>
            </a:extLst>
          </p:cNvPr>
          <p:cNvGrpSpPr/>
          <p:nvPr/>
        </p:nvGrpSpPr>
        <p:grpSpPr>
          <a:xfrm>
            <a:off x="2048100" y="1824341"/>
            <a:ext cx="5036246" cy="2431904"/>
            <a:chOff x="2183376" y="2020148"/>
            <a:chExt cx="4900970" cy="223609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1133F97-28BA-47C1-9BCB-DAFC58F48C91}"/>
                </a:ext>
              </a:extLst>
            </p:cNvPr>
            <p:cNvSpPr/>
            <p:nvPr/>
          </p:nvSpPr>
          <p:spPr>
            <a:xfrm>
              <a:off x="3851919" y="3140967"/>
              <a:ext cx="3232427" cy="111527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AC3C2F1-732F-4583-AFF7-89C79A45B75A}"/>
                </a:ext>
              </a:extLst>
            </p:cNvPr>
            <p:cNvCxnSpPr>
              <a:cxnSpLocks/>
            </p:cNvCxnSpPr>
            <p:nvPr/>
          </p:nvCxnSpPr>
          <p:spPr>
            <a:xfrm>
              <a:off x="2183376" y="2020148"/>
              <a:ext cx="1920624" cy="13906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itle 1">
            <a:extLst>
              <a:ext uri="{FF2B5EF4-FFF2-40B4-BE49-F238E27FC236}">
                <a16:creationId xmlns:a16="http://schemas.microsoft.com/office/drawing/2014/main" id="{DFE9407A-2706-403F-9631-DFEE76C6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4" y="77448"/>
            <a:ext cx="9987837" cy="669964"/>
          </a:xfrm>
        </p:spPr>
        <p:txBody>
          <a:bodyPr>
            <a:normAutofit/>
          </a:bodyPr>
          <a:lstStyle/>
          <a:p>
            <a:r>
              <a:rPr lang="en-US" sz="3200" dirty="0"/>
              <a:t>Physics case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967E8-2D48-46F1-A7C4-D7BBF369C939}"/>
              </a:ext>
            </a:extLst>
          </p:cNvPr>
          <p:cNvSpPr txBox="1"/>
          <p:nvPr/>
        </p:nvSpPr>
        <p:spPr>
          <a:xfrm>
            <a:off x="900000" y="1423651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Shell evolution in </a:t>
            </a:r>
            <a:r>
              <a:rPr lang="en-US" baseline="30000" dirty="0"/>
              <a:t>69-75</a:t>
            </a:r>
            <a:r>
              <a:rPr lang="en-US" dirty="0"/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3591802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0348"/>
            <a:ext cx="7804773" cy="52209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27</a:t>
            </a:fld>
            <a:endParaRPr lang="nl-BE"/>
          </a:p>
        </p:txBody>
      </p:sp>
      <p:sp>
        <p:nvSpPr>
          <p:cNvPr id="4" name="Oval 3"/>
          <p:cNvSpPr/>
          <p:nvPr/>
        </p:nvSpPr>
        <p:spPr>
          <a:xfrm>
            <a:off x="2123728" y="4509120"/>
            <a:ext cx="648072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39552" y="805788"/>
            <a:ext cx="24390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Shell structure of </a:t>
            </a:r>
            <a:br>
              <a:rPr lang="en-US" dirty="0"/>
            </a:br>
            <a:r>
              <a:rPr lang="en-US" dirty="0"/>
              <a:t>odd Cu isotopes via</a:t>
            </a:r>
          </a:p>
          <a:p>
            <a:r>
              <a:rPr lang="en-US" dirty="0"/>
              <a:t>nucleon transfer reactions on Zn: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70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Zn</a:t>
            </a:r>
            <a:r>
              <a:rPr lang="en-US" dirty="0"/>
              <a:t>(d,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>
                <a:solidFill>
                  <a:srgbClr val="7030A0"/>
                </a:solidFill>
              </a:rPr>
              <a:t>69</a:t>
            </a:r>
            <a:r>
              <a:rPr lang="en-US" dirty="0">
                <a:solidFill>
                  <a:srgbClr val="7030A0"/>
                </a:solidFill>
              </a:rPr>
              <a:t>Cu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72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Zn</a:t>
            </a:r>
            <a:r>
              <a:rPr lang="en-US" dirty="0"/>
              <a:t>(d,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>
                <a:solidFill>
                  <a:srgbClr val="7030A0"/>
                </a:solidFill>
              </a:rPr>
              <a:t>71</a:t>
            </a:r>
            <a:r>
              <a:rPr lang="en-US" dirty="0">
                <a:solidFill>
                  <a:srgbClr val="7030A0"/>
                </a:solidFill>
              </a:rPr>
              <a:t>Cu</a:t>
            </a: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74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Zn</a:t>
            </a:r>
            <a:r>
              <a:rPr lang="en-US" dirty="0"/>
              <a:t>(d,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>
                <a:solidFill>
                  <a:srgbClr val="7030A0"/>
                </a:solidFill>
              </a:rPr>
              <a:t>73</a:t>
            </a:r>
            <a:r>
              <a:rPr lang="en-US" dirty="0">
                <a:solidFill>
                  <a:srgbClr val="7030A0"/>
                </a:solidFill>
              </a:rPr>
              <a:t>Cu</a:t>
            </a:r>
          </a:p>
          <a:p>
            <a:pPr marL="285750" indent="-285750">
              <a:buFont typeface="Arial" charset="0"/>
              <a:buChar char="•"/>
            </a:pPr>
            <a:r>
              <a:rPr lang="en-US" baseline="30000" dirty="0"/>
              <a:t> </a:t>
            </a:r>
            <a:r>
              <a:rPr lang="en-US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76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Zn</a:t>
            </a:r>
            <a:r>
              <a:rPr lang="en-US" dirty="0"/>
              <a:t>(d,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>
                <a:solidFill>
                  <a:srgbClr val="7030A0"/>
                </a:solidFill>
              </a:rPr>
              <a:t>75</a:t>
            </a:r>
            <a:r>
              <a:rPr lang="en-US" dirty="0">
                <a:solidFill>
                  <a:srgbClr val="7030A0"/>
                </a:solidFill>
              </a:rPr>
              <a:t>Cu</a:t>
            </a:r>
            <a:r>
              <a:rPr lang="en-US" baseline="30000" dirty="0"/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altLang="nl-BE" baseline="30000" dirty="0"/>
              <a:t>Physics case</a:t>
            </a:r>
            <a:endParaRPr lang="en-GB" altLang="nl-BE" dirty="0">
              <a:solidFill>
                <a:srgbClr val="00206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51431" y="1918086"/>
            <a:ext cx="6379236" cy="2989429"/>
            <a:chOff x="2657260" y="869990"/>
            <a:chExt cx="6379236" cy="29894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17637"/>
            <a:stretch/>
          </p:blipFill>
          <p:spPr>
            <a:xfrm>
              <a:off x="2771799" y="869990"/>
              <a:ext cx="6264697" cy="257400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5" name="Straight Connector 4"/>
            <p:cNvCxnSpPr>
              <a:cxnSpLocks/>
              <a:stCxn id="4" idx="6"/>
            </p:cNvCxnSpPr>
            <p:nvPr/>
          </p:nvCxnSpPr>
          <p:spPr>
            <a:xfrm flipV="1">
              <a:off x="2677629" y="3448146"/>
              <a:ext cx="1648090" cy="1928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2657260" y="1358939"/>
              <a:ext cx="6361568" cy="2500480"/>
              <a:chOff x="2657260" y="1358939"/>
              <a:chExt cx="6361568" cy="250048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657260" y="1358939"/>
                <a:ext cx="6361568" cy="2500480"/>
                <a:chOff x="2933929" y="3189827"/>
                <a:chExt cx="6361568" cy="2500480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5808469" y="5320975"/>
                  <a:ext cx="17281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Region of </a:t>
                  </a:r>
                  <a:r>
                    <a:rPr lang="en-US" baseline="30000" dirty="0"/>
                    <a:t>78</a:t>
                  </a:r>
                  <a:r>
                    <a:rPr lang="en-US" dirty="0"/>
                    <a:t>Ni</a:t>
                  </a: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3048468" y="4156503"/>
                  <a:ext cx="6247029" cy="486000"/>
                </a:xfrm>
                <a:prstGeom prst="rect">
                  <a:avLst/>
                </a:prstGeom>
                <a:noFill/>
                <a:ln w="31750" cmpd="sng">
                  <a:solidFill>
                    <a:srgbClr val="FFC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933929" y="4405523"/>
                  <a:ext cx="77704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FFC000"/>
                      </a:solidFill>
                    </a:rPr>
                    <a:t>Z=28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5457631" y="3682363"/>
                  <a:ext cx="486000" cy="486000"/>
                </a:xfrm>
                <a:prstGeom prst="rect">
                  <a:avLst/>
                </a:prstGeom>
                <a:solidFill>
                  <a:srgbClr val="7030A0">
                    <a:alpha val="60000"/>
                  </a:srgb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429565" y="3686338"/>
                  <a:ext cx="486000" cy="486000"/>
                </a:xfrm>
                <a:prstGeom prst="rect">
                  <a:avLst/>
                </a:prstGeom>
                <a:solidFill>
                  <a:srgbClr val="7030A0">
                    <a:alpha val="60000"/>
                  </a:srgb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5457631" y="3192482"/>
                  <a:ext cx="486000" cy="486000"/>
                </a:xfrm>
                <a:prstGeom prst="rect">
                  <a:avLst/>
                </a:prstGeom>
                <a:solidFill>
                  <a:srgbClr val="E365D4">
                    <a:alpha val="60000"/>
                  </a:srgb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429565" y="3196457"/>
                  <a:ext cx="486000" cy="486000"/>
                </a:xfrm>
                <a:prstGeom prst="rect">
                  <a:avLst/>
                </a:prstGeom>
                <a:solidFill>
                  <a:srgbClr val="E365D4">
                    <a:alpha val="60000"/>
                  </a:srgb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6684837" y="3384396"/>
                  <a:ext cx="0" cy="544943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5698024" y="3371071"/>
                  <a:ext cx="0" cy="544943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4485165" y="3679708"/>
                  <a:ext cx="486000" cy="486000"/>
                </a:xfrm>
                <a:prstGeom prst="rect">
                  <a:avLst/>
                </a:prstGeom>
                <a:solidFill>
                  <a:srgbClr val="7030A0">
                    <a:alpha val="60000"/>
                  </a:srgb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485165" y="3189827"/>
                  <a:ext cx="486000" cy="486000"/>
                </a:xfrm>
                <a:prstGeom prst="rect">
                  <a:avLst/>
                </a:prstGeom>
                <a:solidFill>
                  <a:srgbClr val="E365D4">
                    <a:alpha val="60000"/>
                  </a:srgb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4725558" y="3368416"/>
                  <a:ext cx="0" cy="544943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Rectangle 58"/>
              <p:cNvSpPr/>
              <p:nvPr/>
            </p:nvSpPr>
            <p:spPr>
              <a:xfrm>
                <a:off x="3253563" y="1849824"/>
                <a:ext cx="486000" cy="486000"/>
              </a:xfrm>
              <a:prstGeom prst="rect">
                <a:avLst/>
              </a:prstGeom>
              <a:solidFill>
                <a:srgbClr val="7030A0">
                  <a:alpha val="60000"/>
                </a:srgb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253563" y="1359943"/>
                <a:ext cx="486000" cy="486000"/>
              </a:xfrm>
              <a:prstGeom prst="rect">
                <a:avLst/>
              </a:prstGeom>
              <a:solidFill>
                <a:srgbClr val="E365D4">
                  <a:alpha val="60000"/>
                </a:srgb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3508835" y="1547882"/>
                <a:ext cx="0" cy="544943"/>
              </a:xfrm>
              <a:prstGeom prst="straightConnector1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7" name="Rectangle 66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F50339F-F0AC-4091-8F92-E8EA986DA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88" y="4307894"/>
            <a:ext cx="1883530" cy="18835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87B272-121B-4C2C-BC5D-62DB59AEEF83}"/>
              </a:ext>
            </a:extLst>
          </p:cNvPr>
          <p:cNvSpPr/>
          <p:nvPr/>
        </p:nvSpPr>
        <p:spPr>
          <a:xfrm>
            <a:off x="5701351" y="5547360"/>
            <a:ext cx="2062820" cy="473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6" name="Group 65"/>
          <p:cNvGrpSpPr/>
          <p:nvPr/>
        </p:nvGrpSpPr>
        <p:grpSpPr>
          <a:xfrm>
            <a:off x="4153906" y="4884246"/>
            <a:ext cx="5274341" cy="1268547"/>
            <a:chOff x="3746329" y="4276827"/>
            <a:chExt cx="5274341" cy="1268547"/>
          </a:xfrm>
        </p:grpSpPr>
        <p:grpSp>
          <p:nvGrpSpPr>
            <p:cNvPr id="63" name="Group 62"/>
            <p:cNvGrpSpPr/>
            <p:nvPr/>
          </p:nvGrpSpPr>
          <p:grpSpPr>
            <a:xfrm>
              <a:off x="3908062" y="4276827"/>
              <a:ext cx="4701395" cy="907316"/>
              <a:chOff x="2850203" y="3991807"/>
              <a:chExt cx="7028823" cy="1356483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856541" y="4461529"/>
                <a:ext cx="226819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610826" y="4458683"/>
                <a:ext cx="2268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5475984" y="4934163"/>
                <a:ext cx="936103" cy="41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1f</a:t>
                </a:r>
                <a:r>
                  <a:rPr lang="en-US" sz="1200" baseline="-25000" dirty="0"/>
                  <a:t>7/2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850203" y="5118828"/>
                <a:ext cx="2268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850203" y="4182724"/>
                <a:ext cx="2268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5473921" y="3991807"/>
                <a:ext cx="1656184" cy="41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1f</a:t>
                </a:r>
                <a:r>
                  <a:rPr lang="en-US" sz="1200" baseline="-25000" dirty="0"/>
                  <a:t>5/2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794419" y="5046820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40104" y="5046820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288128" y="5046820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033813" y="5046820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780944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526629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4653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020338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033814" y="4394103"/>
                <a:ext cx="144017" cy="144017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7609829" y="5118828"/>
                <a:ext cx="2268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609829" y="4182724"/>
                <a:ext cx="2268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9554045" y="5046820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9299730" y="5046820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8793439" y="5046820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540570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286255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034279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779964" y="5046843"/>
                <a:ext cx="144016" cy="144016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8793438" y="4394103"/>
                <a:ext cx="144017" cy="144017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6302013" y="5046820"/>
                <a:ext cx="10744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6295453" y="4591138"/>
                <a:ext cx="1080965" cy="41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(d,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He)</a:t>
                </a:r>
                <a:endParaRPr lang="en-US" sz="1200" baseline="-25000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780944" y="4394103"/>
                <a:ext cx="144017" cy="144017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8531244" y="4394101"/>
                <a:ext cx="144017" cy="144017"/>
              </a:xfrm>
              <a:prstGeom prst="ellipse">
                <a:avLst/>
              </a:prstGeom>
              <a:solidFill>
                <a:srgbClr val="116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482322" y="4270611"/>
                <a:ext cx="1656184" cy="41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2p</a:t>
                </a:r>
                <a:r>
                  <a:rPr lang="en-US" sz="1200" baseline="-25000" dirty="0"/>
                  <a:t>3/2</a:t>
                </a: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3746329" y="5262589"/>
              <a:ext cx="18406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Protons in </a:t>
              </a:r>
              <a:r>
                <a:rPr lang="en-US" sz="1200" baseline="30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72</a:t>
              </a:r>
              <a:r>
                <a: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Zn</a:t>
              </a:r>
              <a:endParaRPr lang="en-US" sz="1200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679770" y="5268375"/>
              <a:ext cx="2340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Protons in </a:t>
              </a:r>
              <a:r>
                <a:rPr lang="en-US" sz="1200" baseline="30000" dirty="0">
                  <a:solidFill>
                    <a:srgbClr val="00B050"/>
                  </a:solidFill>
                </a:rPr>
                <a:t>71</a:t>
              </a:r>
              <a:r>
                <a:rPr lang="en-US" sz="1200" dirty="0">
                  <a:solidFill>
                    <a:srgbClr val="00B050"/>
                  </a:solidFill>
                </a:rPr>
                <a:t>Cu*</a:t>
              </a:r>
              <a:endParaRPr lang="en-US" sz="1200" baseline="-25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51223F-1377-4FCD-B013-CE797F0428C6}"/>
              </a:ext>
            </a:extLst>
          </p:cNvPr>
          <p:cNvGrpSpPr/>
          <p:nvPr/>
        </p:nvGrpSpPr>
        <p:grpSpPr>
          <a:xfrm>
            <a:off x="3178751" y="493185"/>
            <a:ext cx="5953248" cy="1885894"/>
            <a:chOff x="3178751" y="35985"/>
            <a:chExt cx="5953248" cy="18858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3500BCF-9E7E-4867-A7B1-794F707A154D}"/>
                </a:ext>
              </a:extLst>
            </p:cNvPr>
            <p:cNvGrpSpPr/>
            <p:nvPr/>
          </p:nvGrpSpPr>
          <p:grpSpPr>
            <a:xfrm>
              <a:off x="3180083" y="35985"/>
              <a:ext cx="5951916" cy="1541829"/>
              <a:chOff x="3086461" y="-1218931"/>
              <a:chExt cx="5951916" cy="117106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5FE70957-706B-406A-9887-D742669F881D}"/>
                  </a:ext>
                </a:extLst>
              </p:cNvPr>
              <p:cNvGrpSpPr/>
              <p:nvPr/>
            </p:nvGrpSpPr>
            <p:grpSpPr>
              <a:xfrm>
                <a:off x="3086461" y="-1218931"/>
                <a:ext cx="5951916" cy="1171060"/>
                <a:chOff x="914519" y="1484784"/>
                <a:chExt cx="3356212" cy="1163643"/>
              </a:xfrm>
            </p:grpSpPr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2CFB0AA5-FFBF-4C1E-A4E0-06BB61575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5945" t="1" r="7664" b="61661"/>
                <a:stretch/>
              </p:blipFill>
              <p:spPr>
                <a:xfrm>
                  <a:off x="914519" y="1484784"/>
                  <a:ext cx="3356212" cy="1163643"/>
                </a:xfrm>
                <a:prstGeom prst="rect">
                  <a:avLst/>
                </a:prstGeom>
              </p:spPr>
            </p:pic>
            <p:sp>
              <p:nvSpPr>
                <p:cNvPr id="73" name="U-Turn Arrow 28">
                  <a:extLst>
                    <a:ext uri="{FF2B5EF4-FFF2-40B4-BE49-F238E27FC236}">
                      <a16:creationId xmlns:a16="http://schemas.microsoft.com/office/drawing/2014/main" id="{E9014ACB-99EF-4C9C-8180-DB1765EA533B}"/>
                    </a:ext>
                  </a:extLst>
                </p:cNvPr>
                <p:cNvSpPr/>
                <p:nvPr/>
              </p:nvSpPr>
              <p:spPr>
                <a:xfrm rot="5400000">
                  <a:off x="2592006" y="1889894"/>
                  <a:ext cx="287580" cy="216024"/>
                </a:xfrm>
                <a:prstGeom prst="uturnArrow">
                  <a:avLst>
                    <a:gd name="adj1" fmla="val 6187"/>
                    <a:gd name="adj2" fmla="val 12066"/>
                    <a:gd name="adj3" fmla="val 27351"/>
                    <a:gd name="adj4" fmla="val 43750"/>
                    <a:gd name="adj5" fmla="val 100000"/>
                  </a:avLst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U-Turn Arrow 29">
                  <a:extLst>
                    <a:ext uri="{FF2B5EF4-FFF2-40B4-BE49-F238E27FC236}">
                      <a16:creationId xmlns:a16="http://schemas.microsoft.com/office/drawing/2014/main" id="{CB2D99E5-F9A1-4743-815A-C71811F46A2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338217" y="1874964"/>
                  <a:ext cx="287580" cy="216024"/>
                </a:xfrm>
                <a:prstGeom prst="uturnArrow">
                  <a:avLst>
                    <a:gd name="adj1" fmla="val 6187"/>
                    <a:gd name="adj2" fmla="val 12066"/>
                    <a:gd name="adj3" fmla="val 27351"/>
                    <a:gd name="adj4" fmla="val 43750"/>
                    <a:gd name="adj5" fmla="val 100000"/>
                  </a:avLst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C2E6206-F198-482D-848B-42FBB49789E8}"/>
                    </a:ext>
                  </a:extLst>
                </p:cNvPr>
                <p:cNvSpPr txBox="1"/>
                <p:nvPr/>
              </p:nvSpPr>
              <p:spPr>
                <a:xfrm>
                  <a:off x="2121968" y="1854116"/>
                  <a:ext cx="5040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F0000"/>
                      </a:solidFill>
                    </a:rPr>
                    <a:t>3/2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045447F2-A514-46A1-8039-785D1924AD2B}"/>
                    </a:ext>
                  </a:extLst>
                </p:cNvPr>
                <p:cNvSpPr txBox="1"/>
                <p:nvPr/>
              </p:nvSpPr>
              <p:spPr>
                <a:xfrm>
                  <a:off x="2805189" y="1854116"/>
                  <a:ext cx="5040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F0000"/>
                      </a:solidFill>
                    </a:rPr>
                    <a:t>5/2</a:t>
                  </a:r>
                </a:p>
              </p:txBody>
            </p:sp>
          </p:grp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B760118B-D42A-4E52-A9F3-3F38242890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3567" y="-924992"/>
                <a:ext cx="1817216" cy="67523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103DBB26-0C82-4532-ACFE-816873AAC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945" t="74344" r="7664" b="17006"/>
            <a:stretch/>
          </p:blipFill>
          <p:spPr>
            <a:xfrm>
              <a:off x="3178751" y="1574006"/>
              <a:ext cx="5951916" cy="347873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2A7762B7-FFE3-4ADA-9159-62B4C3304515}"/>
              </a:ext>
            </a:extLst>
          </p:cNvPr>
          <p:cNvSpPr txBox="1"/>
          <p:nvPr/>
        </p:nvSpPr>
        <p:spPr>
          <a:xfrm>
            <a:off x="4396868" y="602542"/>
            <a:ext cx="4749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[</a:t>
            </a:r>
            <a:r>
              <a:rPr lang="en-US" sz="900" dirty="0" err="1">
                <a:solidFill>
                  <a:srgbClr val="000000"/>
                </a:solidFill>
              </a:rPr>
              <a:t>K.Flanagan</a:t>
            </a:r>
            <a:r>
              <a:rPr lang="en-US" sz="900" dirty="0">
                <a:solidFill>
                  <a:srgbClr val="000000"/>
                </a:solidFill>
              </a:rPr>
              <a:t>, Phys. Rev. Lett., vol. 103, p. 142501, Oct 2009]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6D9CFDE-998B-43F3-A17B-89C37C471F05}"/>
              </a:ext>
            </a:extLst>
          </p:cNvPr>
          <p:cNvSpPr txBox="1"/>
          <p:nvPr/>
        </p:nvSpPr>
        <p:spPr>
          <a:xfrm>
            <a:off x="1056291" y="5985559"/>
            <a:ext cx="32339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[T. Otsuka, </a:t>
            </a:r>
            <a:r>
              <a:rPr lang="en-GB" sz="900" i="1" dirty="0"/>
              <a:t>et al.,</a:t>
            </a:r>
            <a:r>
              <a:rPr lang="en-GB" sz="900" dirty="0"/>
              <a:t>  PRL, </a:t>
            </a:r>
            <a:r>
              <a:rPr lang="ru-RU" sz="900" dirty="0"/>
              <a:t>104</a:t>
            </a:r>
            <a:r>
              <a:rPr lang="en-GB" sz="900" dirty="0"/>
              <a:t>, </a:t>
            </a:r>
            <a:r>
              <a:rPr lang="ru-RU" sz="900" dirty="0"/>
              <a:t>012501</a:t>
            </a:r>
            <a:r>
              <a:rPr lang="en-GB" sz="900" dirty="0"/>
              <a:t> (20</a:t>
            </a:r>
            <a:r>
              <a:rPr lang="ru-RU" sz="900" dirty="0"/>
              <a:t>10</a:t>
            </a:r>
            <a:r>
              <a:rPr lang="en-GB" sz="900" dirty="0"/>
              <a:t>)]</a:t>
            </a:r>
          </a:p>
        </p:txBody>
      </p:sp>
    </p:spTree>
    <p:extLst>
      <p:ext uri="{BB962C8B-B14F-4D97-AF65-F5344CB8AC3E}">
        <p14:creationId xmlns:p14="http://schemas.microsoft.com/office/powerpoint/2010/main" val="59712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73F5D75-FEED-4597-9C37-0F826CE45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9610"/>
            <a:ext cx="2953512" cy="22601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28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79F59F-4025-4138-BA84-76FFEA04F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283"/>
            <a:ext cx="2953652" cy="2260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4E87B-661D-44CE-B3AD-D5E096A063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06" y="1910366"/>
            <a:ext cx="1754714" cy="17221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90A48DB-F40B-4C29-9709-D0BD3A4DBA8C}"/>
              </a:ext>
            </a:extLst>
          </p:cNvPr>
          <p:cNvGrpSpPr/>
          <p:nvPr/>
        </p:nvGrpSpPr>
        <p:grpSpPr>
          <a:xfrm>
            <a:off x="2631583" y="1444333"/>
            <a:ext cx="665408" cy="2711338"/>
            <a:chOff x="2150768" y="1471001"/>
            <a:chExt cx="665408" cy="271133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5F80960-7EE4-4B32-B9D4-0AEF83D7757F}"/>
                </a:ext>
              </a:extLst>
            </p:cNvPr>
            <p:cNvCxnSpPr/>
            <p:nvPr/>
          </p:nvCxnSpPr>
          <p:spPr>
            <a:xfrm>
              <a:off x="2150768" y="1471001"/>
              <a:ext cx="665408" cy="4121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19595EB-A69E-4C62-BF48-B839D422E2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0768" y="3770215"/>
              <a:ext cx="665408" cy="4121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18DA4F-099D-4F33-B26E-1A74736BD346}"/>
              </a:ext>
            </a:extLst>
          </p:cNvPr>
          <p:cNvSpPr txBox="1"/>
          <p:nvPr/>
        </p:nvSpPr>
        <p:spPr>
          <a:xfrm>
            <a:off x="5078774" y="2571377"/>
            <a:ext cx="1957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+ B-field =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    4T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03C765-F143-4C73-945E-07A9283691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11259"/>
          <a:stretch/>
        </p:blipFill>
        <p:spPr>
          <a:xfrm>
            <a:off x="6384039" y="1723170"/>
            <a:ext cx="2680448" cy="2045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F74E3-EA65-403E-84FA-1C65AC329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1" y="36752"/>
            <a:ext cx="2814778" cy="163147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7E0887-8D5F-4A37-8E91-031DC3EE5F9E}"/>
              </a:ext>
            </a:extLst>
          </p:cNvPr>
          <p:cNvCxnSpPr>
            <a:cxnSpLocks/>
          </p:cNvCxnSpPr>
          <p:nvPr/>
        </p:nvCxnSpPr>
        <p:spPr>
          <a:xfrm>
            <a:off x="2603679" y="2771432"/>
            <a:ext cx="5301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D8B590CF-BD99-4F8C-919D-E066F624BDA2}"/>
              </a:ext>
            </a:extLst>
          </p:cNvPr>
          <p:cNvSpPr txBox="1">
            <a:spLocks/>
          </p:cNvSpPr>
          <p:nvPr/>
        </p:nvSpPr>
        <p:spPr>
          <a:xfrm>
            <a:off x="4418520" y="80883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aseline="30000" dirty="0">
                <a:solidFill>
                  <a:srgbClr val="1D8DB0"/>
                </a:solidFill>
              </a:rPr>
              <a:t>70</a:t>
            </a:r>
            <a:r>
              <a:rPr lang="en-GB" sz="2000" dirty="0">
                <a:solidFill>
                  <a:srgbClr val="1D8DB0"/>
                </a:solidFill>
              </a:rPr>
              <a:t>Zn(d, </a:t>
            </a:r>
            <a:r>
              <a:rPr lang="en-GB" sz="2000" baseline="30000" dirty="0">
                <a:solidFill>
                  <a:srgbClr val="1D8DB0"/>
                </a:solidFill>
              </a:rPr>
              <a:t>3</a:t>
            </a:r>
            <a:r>
              <a:rPr lang="en-GB" sz="2000" dirty="0">
                <a:solidFill>
                  <a:srgbClr val="1D8DB0"/>
                </a:solidFill>
              </a:rPr>
              <a:t>He)</a:t>
            </a:r>
            <a:r>
              <a:rPr lang="en-GB" sz="2000" baseline="30000" dirty="0">
                <a:solidFill>
                  <a:srgbClr val="1D8DB0"/>
                </a:solidFill>
              </a:rPr>
              <a:t>69</a:t>
            </a:r>
            <a:r>
              <a:rPr lang="en-GB" sz="2000" dirty="0">
                <a:solidFill>
                  <a:srgbClr val="1D8DB0"/>
                </a:solidFill>
              </a:rPr>
              <a:t>Cu reaction simulation </a:t>
            </a:r>
          </a:p>
          <a:p>
            <a:r>
              <a:rPr lang="en-GB" sz="2000" dirty="0">
                <a:solidFill>
                  <a:srgbClr val="1D8DB0"/>
                </a:solidFill>
              </a:rPr>
              <a:t>in G4 f</a:t>
            </a:r>
            <a:r>
              <a:rPr lang="en-GB" sz="2000" dirty="0">
                <a:solidFill>
                  <a:srgbClr val="1D8DB0"/>
                </a:solidFill>
                <a:sym typeface="Symbol" panose="05050102010706020507" pitchFamily="18" charset="2"/>
              </a:rPr>
              <a:t>or </a:t>
            </a:r>
            <a:r>
              <a:rPr lang="en-GB" sz="2000" dirty="0" err="1">
                <a:solidFill>
                  <a:srgbClr val="1D8DB0"/>
                </a:solidFill>
                <a:sym typeface="Symbol" panose="05050102010706020507" pitchFamily="18" charset="2"/>
              </a:rPr>
              <a:t>SpecMAT</a:t>
            </a:r>
            <a:endParaRPr lang="en-GB" sz="2000" dirty="0">
              <a:solidFill>
                <a:srgbClr val="1D8DB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CD24DA-6340-466F-9664-16B0D5B1B5F5}"/>
              </a:ext>
            </a:extLst>
          </p:cNvPr>
          <p:cNvSpPr txBox="1"/>
          <p:nvPr/>
        </p:nvSpPr>
        <p:spPr>
          <a:xfrm>
            <a:off x="432700" y="5886372"/>
            <a:ext cx="375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Cross section data from [P. </a:t>
            </a:r>
            <a:r>
              <a:rPr lang="en-US" sz="900" dirty="0" err="1">
                <a:solidFill>
                  <a:srgbClr val="000000"/>
                </a:solidFill>
              </a:rPr>
              <a:t>Morfouace</a:t>
            </a:r>
            <a:r>
              <a:rPr lang="en-US" sz="900" dirty="0">
                <a:solidFill>
                  <a:srgbClr val="000000"/>
                </a:solidFill>
              </a:rPr>
              <a:t> </a:t>
            </a:r>
            <a:r>
              <a:rPr lang="en-US" sz="900" dirty="0">
                <a:solidFill>
                  <a:srgbClr val="000000"/>
                </a:solidFill>
                <a:hlinkClick r:id="rId11"/>
              </a:rPr>
              <a:t>https://doi.org/10.1103/PhysRevC.93.064308</a:t>
            </a:r>
            <a:r>
              <a:rPr lang="en-US" sz="900" dirty="0">
                <a:solidFill>
                  <a:srgbClr val="000000"/>
                </a:solidFill>
              </a:rPr>
              <a:t>], DWBA by J.C. Yang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15DE05-9060-4829-ADCB-1371944F00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2161" y="3881096"/>
            <a:ext cx="4478469" cy="21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4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29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132D056-D0FF-45AD-A7CF-731391B478C2}"/>
              </a:ext>
            </a:extLst>
          </p:cNvPr>
          <p:cNvSpPr txBox="1">
            <a:spLocks/>
          </p:cNvSpPr>
          <p:nvPr/>
        </p:nvSpPr>
        <p:spPr>
          <a:xfrm>
            <a:off x="4524590" y="80883"/>
            <a:ext cx="6354702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Proposing a new analysis method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24EE86-3615-4B9A-BF66-24983B0AEB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4572000" cy="2562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BB54D2-883D-4390-86BB-AFC2DA5236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1800"/>
            <a:ext cx="4572000" cy="2562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CE363E-7444-4646-8FC1-C92197DC5B14}"/>
              </a:ext>
            </a:extLst>
          </p:cNvPr>
          <p:cNvSpPr txBox="1"/>
          <p:nvPr/>
        </p:nvSpPr>
        <p:spPr>
          <a:xfrm>
            <a:off x="3151309" y="538081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4T no MICROMEGAS binning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9586E-224B-4BAB-B244-50BDCD6E90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70432"/>
            <a:ext cx="4572000" cy="19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53" y="1419000"/>
            <a:ext cx="3538800" cy="2386800"/>
          </a:xfrm>
        </p:spPr>
        <p:txBody>
          <a:bodyPr/>
          <a:lstStyle/>
          <a:p>
            <a:r>
              <a:rPr lang="en-GB" dirty="0"/>
              <a:t>Motivation</a:t>
            </a:r>
            <a:br>
              <a:rPr lang="en-GB" dirty="0"/>
            </a:br>
            <a:r>
              <a:rPr lang="en-GB" dirty="0"/>
              <a:t>and</a:t>
            </a:r>
            <a:br>
              <a:rPr lang="en-GB" dirty="0"/>
            </a:br>
            <a:r>
              <a:rPr lang="en-GB" dirty="0"/>
              <a:t>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359849"/>
            <a:ext cx="543510" cy="720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9" y="361950"/>
            <a:ext cx="2035520" cy="1025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CA18F0-E2D5-4EF7-BC58-E974D7D7A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5" y="909033"/>
            <a:ext cx="6429778" cy="64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01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30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4D4E8-B352-4F16-B889-B9909D5951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9919"/>
            <a:ext cx="9143999" cy="51244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8F8734-5C32-4A73-958F-2139A60B93BB}"/>
              </a:ext>
            </a:extLst>
          </p:cNvPr>
          <p:cNvSpPr txBox="1">
            <a:spLocks/>
          </p:cNvSpPr>
          <p:nvPr/>
        </p:nvSpPr>
        <p:spPr>
          <a:xfrm>
            <a:off x="1928813" y="80883"/>
            <a:ext cx="8950479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Excitation spectra obtained with the new analysis method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358968-0B0A-403B-9145-AFCEF70CF699}"/>
              </a:ext>
            </a:extLst>
          </p:cNvPr>
          <p:cNvSpPr txBox="1"/>
          <p:nvPr/>
        </p:nvSpPr>
        <p:spPr>
          <a:xfrm>
            <a:off x="1524001" y="146685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g.s.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AFA0A-3525-47F9-A8D3-74BFDE453B90}"/>
              </a:ext>
            </a:extLst>
          </p:cNvPr>
          <p:cNvSpPr txBox="1"/>
          <p:nvPr/>
        </p:nvSpPr>
        <p:spPr>
          <a:xfrm>
            <a:off x="2681287" y="2640905"/>
            <a:ext cx="20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1.11 &amp; 1.23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CBBD0-86B1-4FF3-8687-BD2524335023}"/>
              </a:ext>
            </a:extLst>
          </p:cNvPr>
          <p:cNvSpPr txBox="1"/>
          <p:nvPr/>
        </p:nvSpPr>
        <p:spPr>
          <a:xfrm>
            <a:off x="3375198" y="3197499"/>
            <a:ext cx="20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1.71 &amp; 1.87 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AC0393-AB52-448F-80AF-4491B5BC7389}"/>
              </a:ext>
            </a:extLst>
          </p:cNvPr>
          <p:cNvSpPr txBox="1"/>
          <p:nvPr/>
        </p:nvSpPr>
        <p:spPr>
          <a:xfrm>
            <a:off x="5743692" y="2959374"/>
            <a:ext cx="20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3.35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E7222-EBA6-4614-B4F3-ED0ADA76682A}"/>
              </a:ext>
            </a:extLst>
          </p:cNvPr>
          <p:cNvSpPr txBox="1"/>
          <p:nvPr/>
        </p:nvSpPr>
        <p:spPr>
          <a:xfrm>
            <a:off x="6453305" y="4451892"/>
            <a:ext cx="20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3.7 &amp; 3.94 MeV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06A894-135F-4082-9704-0E9F0155A4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92" y="793923"/>
            <a:ext cx="2870139" cy="160848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38311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31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910CE7-6DA0-4526-953B-601D903BB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EA4751B-578E-4844-A5DD-55FD3CF94D3E}"/>
              </a:ext>
            </a:extLst>
          </p:cNvPr>
          <p:cNvSpPr txBox="1">
            <a:spLocks/>
          </p:cNvSpPr>
          <p:nvPr/>
        </p:nvSpPr>
        <p:spPr>
          <a:xfrm>
            <a:off x="3417195" y="80883"/>
            <a:ext cx="6002682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(</a:t>
            </a:r>
            <a:r>
              <a:rPr lang="en-GB" sz="2000" dirty="0" err="1">
                <a:solidFill>
                  <a:srgbClr val="1D8DB0"/>
                </a:solidFill>
              </a:rPr>
              <a:t>full+partial</a:t>
            </a:r>
            <a:r>
              <a:rPr lang="en-GB" sz="2000" dirty="0">
                <a:solidFill>
                  <a:srgbClr val="1D8DB0"/>
                </a:solidFill>
              </a:rPr>
              <a:t>)-track length</a:t>
            </a:r>
          </a:p>
          <a:p>
            <a:r>
              <a:rPr lang="en-GB" sz="2000" dirty="0">
                <a:solidFill>
                  <a:srgbClr val="1D8DB0"/>
                </a:solidFill>
              </a:rPr>
              <a:t>Gating on the gamma-ray spectrum</a:t>
            </a:r>
          </a:p>
        </p:txBody>
      </p:sp>
    </p:spTree>
    <p:extLst>
      <p:ext uri="{BB962C8B-B14F-4D97-AF65-F5344CB8AC3E}">
        <p14:creationId xmlns:p14="http://schemas.microsoft.com/office/powerpoint/2010/main" val="2133710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571B266-B07F-C651-8ACD-A7A4F29E4E64}"/>
              </a:ext>
            </a:extLst>
          </p:cNvPr>
          <p:cNvGrpSpPr/>
          <p:nvPr/>
        </p:nvGrpSpPr>
        <p:grpSpPr>
          <a:xfrm>
            <a:off x="266621" y="68505"/>
            <a:ext cx="2427901" cy="1574710"/>
            <a:chOff x="486168" y="174241"/>
            <a:chExt cx="9850227" cy="638874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3D39E9B-678E-FC09-3BE2-941F878C7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111019" y="1771428"/>
              <a:ext cx="6388749" cy="3194375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37F9CDF-EB2A-BBFE-7074-4EF515264A97}"/>
                </a:ext>
              </a:extLst>
            </p:cNvPr>
            <p:cNvGrpSpPr/>
            <p:nvPr/>
          </p:nvGrpSpPr>
          <p:grpSpPr>
            <a:xfrm>
              <a:off x="1788800" y="427081"/>
              <a:ext cx="8547595" cy="5659395"/>
              <a:chOff x="1788800" y="427081"/>
              <a:chExt cx="8547595" cy="5659395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E837F05-A70F-5CE6-FFBA-97B0176EDB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22631" y="680687"/>
                <a:ext cx="1539240" cy="7048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F77F09C-8FC4-6AC6-2AD9-58CD80EAC412}"/>
                  </a:ext>
                </a:extLst>
              </p:cNvPr>
              <p:cNvSpPr txBox="1"/>
              <p:nvPr/>
            </p:nvSpPr>
            <p:spPr>
              <a:xfrm>
                <a:off x="5588356" y="427081"/>
                <a:ext cx="4188485" cy="8740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/>
                  <a:t>Ejectile</a:t>
                </a:r>
                <a:r>
                  <a:rPr lang="en-US" sz="800" dirty="0"/>
                  <a:t> particle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A4A75DE-0B71-13E4-399B-8EC6B1D12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00513" y="1492695"/>
                <a:ext cx="1539240" cy="7048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E781E96-1203-1632-7CDC-003E5A107C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00263" y="1492696"/>
                <a:ext cx="2000250" cy="39325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7682E66-D958-C2D5-2E3E-367957FD49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52904" y="2319332"/>
                <a:ext cx="1177290" cy="5333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A8E7965-E327-F5EA-BE20-57EEA46973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88800" y="2314570"/>
                <a:ext cx="2364104" cy="46243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8116C7-FD8C-9FE6-D492-E052A9953586}"/>
                  </a:ext>
                </a:extLst>
              </p:cNvPr>
              <p:cNvSpPr txBox="1"/>
              <p:nvPr/>
            </p:nvSpPr>
            <p:spPr>
              <a:xfrm>
                <a:off x="5593658" y="2157383"/>
                <a:ext cx="4742737" cy="8740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Azimuthal angle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33FBFA2-DC1A-80D6-9F29-9C58921B4AF1}"/>
                  </a:ext>
                </a:extLst>
              </p:cNvPr>
              <p:cNvSpPr txBox="1"/>
              <p:nvPr/>
            </p:nvSpPr>
            <p:spPr>
              <a:xfrm>
                <a:off x="5593658" y="1213171"/>
                <a:ext cx="4742737" cy="874077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/>
                  <a:t>Polar angle (𝜃 lab)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6D7DE5-5632-7BA0-83B0-974E62FAD172}"/>
                  </a:ext>
                </a:extLst>
              </p:cNvPr>
              <p:cNvSpPr/>
              <p:nvPr/>
            </p:nvSpPr>
            <p:spPr>
              <a:xfrm>
                <a:off x="1938338" y="4048126"/>
                <a:ext cx="1666875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B4CF54E-DAA1-3A80-D9C8-B97428C00B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5088" y="680688"/>
                <a:ext cx="1717543" cy="68586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32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B5AD78-1772-4539-A93F-B52F7F4887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/>
          <a:stretch/>
        </p:blipFill>
        <p:spPr>
          <a:xfrm>
            <a:off x="0" y="1292904"/>
            <a:ext cx="9144000" cy="4698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DA727-B48A-411E-96B1-91816B6BC5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/>
          <a:stretch/>
        </p:blipFill>
        <p:spPr>
          <a:xfrm>
            <a:off x="0" y="1292904"/>
            <a:ext cx="9144000" cy="46983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49E9FF6-0812-43C8-9B3C-109B49ABCA4C}"/>
              </a:ext>
            </a:extLst>
          </p:cNvPr>
          <p:cNvGrpSpPr/>
          <p:nvPr/>
        </p:nvGrpSpPr>
        <p:grpSpPr>
          <a:xfrm>
            <a:off x="7606335" y="1376363"/>
            <a:ext cx="361944" cy="4095750"/>
            <a:chOff x="7606335" y="1376363"/>
            <a:chExt cx="361944" cy="40957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B5E861-5D0E-4AD0-BC21-67EC200341EB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815E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A8D19A-4813-4DBB-B970-F5F1E3F11C3E}"/>
                </a:ext>
              </a:extLst>
            </p:cNvPr>
            <p:cNvCxnSpPr/>
            <p:nvPr/>
          </p:nvCxnSpPr>
          <p:spPr>
            <a:xfrm>
              <a:off x="7968279" y="1376363"/>
              <a:ext cx="0" cy="4095750"/>
            </a:xfrm>
            <a:prstGeom prst="line">
              <a:avLst/>
            </a:prstGeom>
            <a:ln w="12700">
              <a:solidFill>
                <a:srgbClr val="815E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86CEA6-EC31-4CD2-88A2-97B7217C29CE}"/>
              </a:ext>
            </a:extLst>
          </p:cNvPr>
          <p:cNvGrpSpPr/>
          <p:nvPr/>
        </p:nvGrpSpPr>
        <p:grpSpPr>
          <a:xfrm>
            <a:off x="7215808" y="1376363"/>
            <a:ext cx="361944" cy="4095750"/>
            <a:chOff x="7606335" y="1376363"/>
            <a:chExt cx="361944" cy="409575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F3860F-7713-4DF9-B11E-ED7E52D237E9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27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0C9E43-2DD0-4DFD-B119-8145F8781A68}"/>
                </a:ext>
              </a:extLst>
            </p:cNvPr>
            <p:cNvCxnSpPr/>
            <p:nvPr/>
          </p:nvCxnSpPr>
          <p:spPr>
            <a:xfrm>
              <a:off x="7968279" y="1376363"/>
              <a:ext cx="0" cy="4095750"/>
            </a:xfrm>
            <a:prstGeom prst="line">
              <a:avLst/>
            </a:prstGeom>
            <a:ln w="12700">
              <a:solidFill>
                <a:srgbClr val="27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42E743-E84C-485F-BD82-7832DBF1E93F}"/>
              </a:ext>
            </a:extLst>
          </p:cNvPr>
          <p:cNvGrpSpPr/>
          <p:nvPr/>
        </p:nvGrpSpPr>
        <p:grpSpPr>
          <a:xfrm>
            <a:off x="6577633" y="1376363"/>
            <a:ext cx="361944" cy="4095750"/>
            <a:chOff x="7606335" y="1376363"/>
            <a:chExt cx="361944" cy="409575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E724AA-5A1E-431D-A5C8-1D3905E1AEB5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B3B3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6AF62F-FE42-4B8A-B883-6C93A34AD1DF}"/>
                </a:ext>
              </a:extLst>
            </p:cNvPr>
            <p:cNvCxnSpPr/>
            <p:nvPr/>
          </p:nvCxnSpPr>
          <p:spPr>
            <a:xfrm>
              <a:off x="7968279" y="1376363"/>
              <a:ext cx="0" cy="4095750"/>
            </a:xfrm>
            <a:prstGeom prst="line">
              <a:avLst/>
            </a:prstGeom>
            <a:ln w="12700">
              <a:solidFill>
                <a:srgbClr val="B3B3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F470AC-161E-4327-93CA-82C10C395587}"/>
              </a:ext>
            </a:extLst>
          </p:cNvPr>
          <p:cNvGrpSpPr/>
          <p:nvPr/>
        </p:nvGrpSpPr>
        <p:grpSpPr>
          <a:xfrm>
            <a:off x="4056576" y="1376363"/>
            <a:ext cx="266684" cy="4095750"/>
            <a:chOff x="7606335" y="1376363"/>
            <a:chExt cx="266684" cy="409575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2FA59D-B88B-4A5C-99FA-41F3D4B2208D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82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F2FE77F-C9A6-452C-B4C9-E477A8C9AD68}"/>
                </a:ext>
              </a:extLst>
            </p:cNvPr>
            <p:cNvCxnSpPr/>
            <p:nvPr/>
          </p:nvCxnSpPr>
          <p:spPr>
            <a:xfrm>
              <a:off x="7873019" y="1376363"/>
              <a:ext cx="0" cy="4095750"/>
            </a:xfrm>
            <a:prstGeom prst="line">
              <a:avLst/>
            </a:prstGeom>
            <a:ln w="12700">
              <a:solidFill>
                <a:srgbClr val="82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9D2377-DBFA-46D3-831E-5EE99D7FA9C5}"/>
              </a:ext>
            </a:extLst>
          </p:cNvPr>
          <p:cNvGrpSpPr/>
          <p:nvPr/>
        </p:nvGrpSpPr>
        <p:grpSpPr>
          <a:xfrm>
            <a:off x="3747021" y="1376363"/>
            <a:ext cx="280973" cy="4095750"/>
            <a:chOff x="7592046" y="1376363"/>
            <a:chExt cx="280973" cy="409575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3B0600-5CDE-4CB5-A327-A14F169979A7}"/>
                </a:ext>
              </a:extLst>
            </p:cNvPr>
            <p:cNvCxnSpPr/>
            <p:nvPr/>
          </p:nvCxnSpPr>
          <p:spPr>
            <a:xfrm>
              <a:off x="7592046" y="1376363"/>
              <a:ext cx="0" cy="4095750"/>
            </a:xfrm>
            <a:prstGeom prst="line">
              <a:avLst/>
            </a:prstGeom>
            <a:ln w="12700">
              <a:solidFill>
                <a:srgbClr val="FF2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1CE44A-3451-4AA6-9B4B-9DE50B3773C1}"/>
                </a:ext>
              </a:extLst>
            </p:cNvPr>
            <p:cNvCxnSpPr/>
            <p:nvPr/>
          </p:nvCxnSpPr>
          <p:spPr>
            <a:xfrm>
              <a:off x="7873019" y="1376363"/>
              <a:ext cx="0" cy="4095750"/>
            </a:xfrm>
            <a:prstGeom prst="line">
              <a:avLst/>
            </a:prstGeom>
            <a:ln w="12700">
              <a:solidFill>
                <a:srgbClr val="FF2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4288EC-6C90-44C1-99EF-ABC9FF6006CB}"/>
              </a:ext>
            </a:extLst>
          </p:cNvPr>
          <p:cNvGrpSpPr/>
          <p:nvPr/>
        </p:nvGrpSpPr>
        <p:grpSpPr>
          <a:xfrm>
            <a:off x="2965971" y="1376363"/>
            <a:ext cx="238106" cy="4095750"/>
            <a:chOff x="7606335" y="1376363"/>
            <a:chExt cx="238106" cy="409575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8E3EF7-7BA0-4E28-9FEE-F532B63C60D7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4259F7-146B-4FEB-8D08-DD9FBA0807A5}"/>
                </a:ext>
              </a:extLst>
            </p:cNvPr>
            <p:cNvCxnSpPr/>
            <p:nvPr/>
          </p:nvCxnSpPr>
          <p:spPr>
            <a:xfrm>
              <a:off x="7844441" y="1376363"/>
              <a:ext cx="0" cy="409575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2DE7AF-CD93-46D5-8C56-042AB979CE04}"/>
              </a:ext>
            </a:extLst>
          </p:cNvPr>
          <p:cNvGrpSpPr/>
          <p:nvPr/>
        </p:nvGrpSpPr>
        <p:grpSpPr>
          <a:xfrm>
            <a:off x="2694522" y="1376363"/>
            <a:ext cx="238106" cy="4095750"/>
            <a:chOff x="7606335" y="1376363"/>
            <a:chExt cx="238106" cy="409575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07CEE07-E0FD-4F55-9D6F-C2E5695A63E0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99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14ADB4D-2B49-472E-8B4E-6CA9532ED9F7}"/>
                </a:ext>
              </a:extLst>
            </p:cNvPr>
            <p:cNvCxnSpPr/>
            <p:nvPr/>
          </p:nvCxnSpPr>
          <p:spPr>
            <a:xfrm>
              <a:off x="7844441" y="1376363"/>
              <a:ext cx="0" cy="4095750"/>
            </a:xfrm>
            <a:prstGeom prst="line">
              <a:avLst/>
            </a:prstGeom>
            <a:ln w="12700">
              <a:solidFill>
                <a:srgbClr val="99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68006C4-B7CB-4EC2-9D4F-AE8213BDEA83}"/>
              </a:ext>
            </a:extLst>
          </p:cNvPr>
          <p:cNvSpPr txBox="1">
            <a:spLocks/>
          </p:cNvSpPr>
          <p:nvPr/>
        </p:nvSpPr>
        <p:spPr>
          <a:xfrm>
            <a:off x="3417195" y="80883"/>
            <a:ext cx="6002682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(</a:t>
            </a:r>
            <a:r>
              <a:rPr lang="en-GB" sz="2000" dirty="0" err="1">
                <a:solidFill>
                  <a:srgbClr val="1D8DB0"/>
                </a:solidFill>
              </a:rPr>
              <a:t>full+partial</a:t>
            </a:r>
            <a:r>
              <a:rPr lang="en-GB" sz="2000" dirty="0">
                <a:solidFill>
                  <a:srgbClr val="1D8DB0"/>
                </a:solidFill>
              </a:rPr>
              <a:t>)-track length</a:t>
            </a:r>
          </a:p>
          <a:p>
            <a:r>
              <a:rPr lang="en-GB" sz="2000" dirty="0">
                <a:solidFill>
                  <a:srgbClr val="1D8DB0"/>
                </a:solidFill>
              </a:rPr>
              <a:t>Gating on the gamma-ray spectrum</a:t>
            </a:r>
          </a:p>
        </p:txBody>
      </p:sp>
      <p:pic>
        <p:nvPicPr>
          <p:cNvPr id="11" name="Picture 10" descr="A diagram of a blue and yellow line&#10;&#10;Description automatically generated with medium confidence">
            <a:extLst>
              <a:ext uri="{FF2B5EF4-FFF2-40B4-BE49-F238E27FC236}">
                <a16:creationId xmlns:a16="http://schemas.microsoft.com/office/drawing/2014/main" id="{63083259-6965-5446-49A0-07A50D36C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7" y="834679"/>
            <a:ext cx="4021261" cy="225137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05840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33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B5AD78-1772-4539-A93F-B52F7F488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DA727-B48A-411E-96B1-91816B6BC5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49E9FF6-0812-43C8-9B3C-109B49ABCA4C}"/>
              </a:ext>
            </a:extLst>
          </p:cNvPr>
          <p:cNvGrpSpPr/>
          <p:nvPr/>
        </p:nvGrpSpPr>
        <p:grpSpPr>
          <a:xfrm>
            <a:off x="7606335" y="1376363"/>
            <a:ext cx="361944" cy="4095750"/>
            <a:chOff x="7606335" y="1376363"/>
            <a:chExt cx="361944" cy="40957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B5E861-5D0E-4AD0-BC21-67EC200341EB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815E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A8D19A-4813-4DBB-B970-F5F1E3F11C3E}"/>
                </a:ext>
              </a:extLst>
            </p:cNvPr>
            <p:cNvCxnSpPr/>
            <p:nvPr/>
          </p:nvCxnSpPr>
          <p:spPr>
            <a:xfrm>
              <a:off x="7968279" y="1376363"/>
              <a:ext cx="0" cy="4095750"/>
            </a:xfrm>
            <a:prstGeom prst="line">
              <a:avLst/>
            </a:prstGeom>
            <a:ln w="12700">
              <a:solidFill>
                <a:srgbClr val="815E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86CEA6-EC31-4CD2-88A2-97B7217C29CE}"/>
              </a:ext>
            </a:extLst>
          </p:cNvPr>
          <p:cNvGrpSpPr/>
          <p:nvPr/>
        </p:nvGrpSpPr>
        <p:grpSpPr>
          <a:xfrm>
            <a:off x="7215808" y="1376363"/>
            <a:ext cx="361944" cy="4095750"/>
            <a:chOff x="7606335" y="1376363"/>
            <a:chExt cx="361944" cy="409575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F3860F-7713-4DF9-B11E-ED7E52D237E9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27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0C9E43-2DD0-4DFD-B119-8145F8781A68}"/>
                </a:ext>
              </a:extLst>
            </p:cNvPr>
            <p:cNvCxnSpPr/>
            <p:nvPr/>
          </p:nvCxnSpPr>
          <p:spPr>
            <a:xfrm>
              <a:off x="7968279" y="1376363"/>
              <a:ext cx="0" cy="4095750"/>
            </a:xfrm>
            <a:prstGeom prst="line">
              <a:avLst/>
            </a:prstGeom>
            <a:ln w="12700">
              <a:solidFill>
                <a:srgbClr val="27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42E743-E84C-485F-BD82-7832DBF1E93F}"/>
              </a:ext>
            </a:extLst>
          </p:cNvPr>
          <p:cNvGrpSpPr/>
          <p:nvPr/>
        </p:nvGrpSpPr>
        <p:grpSpPr>
          <a:xfrm>
            <a:off x="6577633" y="1376363"/>
            <a:ext cx="361944" cy="4095750"/>
            <a:chOff x="7606335" y="1376363"/>
            <a:chExt cx="361944" cy="409575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E724AA-5A1E-431D-A5C8-1D3905E1AEB5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B3B3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6AF62F-FE42-4B8A-B883-6C93A34AD1DF}"/>
                </a:ext>
              </a:extLst>
            </p:cNvPr>
            <p:cNvCxnSpPr/>
            <p:nvPr/>
          </p:nvCxnSpPr>
          <p:spPr>
            <a:xfrm>
              <a:off x="7968279" y="1376363"/>
              <a:ext cx="0" cy="4095750"/>
            </a:xfrm>
            <a:prstGeom prst="line">
              <a:avLst/>
            </a:prstGeom>
            <a:ln w="12700">
              <a:solidFill>
                <a:srgbClr val="B3B3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F470AC-161E-4327-93CA-82C10C395587}"/>
              </a:ext>
            </a:extLst>
          </p:cNvPr>
          <p:cNvGrpSpPr/>
          <p:nvPr/>
        </p:nvGrpSpPr>
        <p:grpSpPr>
          <a:xfrm>
            <a:off x="4056576" y="1376363"/>
            <a:ext cx="266684" cy="4095750"/>
            <a:chOff x="7606335" y="1376363"/>
            <a:chExt cx="266684" cy="409575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2FA59D-B88B-4A5C-99FA-41F3D4B2208D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82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F2FE77F-C9A6-452C-B4C9-E477A8C9AD68}"/>
                </a:ext>
              </a:extLst>
            </p:cNvPr>
            <p:cNvCxnSpPr/>
            <p:nvPr/>
          </p:nvCxnSpPr>
          <p:spPr>
            <a:xfrm>
              <a:off x="7873019" y="1376363"/>
              <a:ext cx="0" cy="4095750"/>
            </a:xfrm>
            <a:prstGeom prst="line">
              <a:avLst/>
            </a:prstGeom>
            <a:ln w="12700">
              <a:solidFill>
                <a:srgbClr val="82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9D2377-DBFA-46D3-831E-5EE99D7FA9C5}"/>
              </a:ext>
            </a:extLst>
          </p:cNvPr>
          <p:cNvGrpSpPr/>
          <p:nvPr/>
        </p:nvGrpSpPr>
        <p:grpSpPr>
          <a:xfrm>
            <a:off x="3747021" y="1376363"/>
            <a:ext cx="280973" cy="4095750"/>
            <a:chOff x="7592046" y="1376363"/>
            <a:chExt cx="280973" cy="409575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3B0600-5CDE-4CB5-A327-A14F169979A7}"/>
                </a:ext>
              </a:extLst>
            </p:cNvPr>
            <p:cNvCxnSpPr/>
            <p:nvPr/>
          </p:nvCxnSpPr>
          <p:spPr>
            <a:xfrm>
              <a:off x="7592046" y="1376363"/>
              <a:ext cx="0" cy="4095750"/>
            </a:xfrm>
            <a:prstGeom prst="line">
              <a:avLst/>
            </a:prstGeom>
            <a:ln w="12700">
              <a:solidFill>
                <a:srgbClr val="FF2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1CE44A-3451-4AA6-9B4B-9DE50B3773C1}"/>
                </a:ext>
              </a:extLst>
            </p:cNvPr>
            <p:cNvCxnSpPr/>
            <p:nvPr/>
          </p:nvCxnSpPr>
          <p:spPr>
            <a:xfrm>
              <a:off x="7873019" y="1376363"/>
              <a:ext cx="0" cy="4095750"/>
            </a:xfrm>
            <a:prstGeom prst="line">
              <a:avLst/>
            </a:prstGeom>
            <a:ln w="12700">
              <a:solidFill>
                <a:srgbClr val="FF2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4288EC-6C90-44C1-99EF-ABC9FF6006CB}"/>
              </a:ext>
            </a:extLst>
          </p:cNvPr>
          <p:cNvGrpSpPr/>
          <p:nvPr/>
        </p:nvGrpSpPr>
        <p:grpSpPr>
          <a:xfrm>
            <a:off x="2965971" y="1376363"/>
            <a:ext cx="238106" cy="4095750"/>
            <a:chOff x="7606335" y="1376363"/>
            <a:chExt cx="238106" cy="409575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8E3EF7-7BA0-4E28-9FEE-F532B63C60D7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4259F7-146B-4FEB-8D08-DD9FBA0807A5}"/>
                </a:ext>
              </a:extLst>
            </p:cNvPr>
            <p:cNvCxnSpPr/>
            <p:nvPr/>
          </p:nvCxnSpPr>
          <p:spPr>
            <a:xfrm>
              <a:off x="7844441" y="1376363"/>
              <a:ext cx="0" cy="409575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2DE7AF-CD93-46D5-8C56-042AB979CE04}"/>
              </a:ext>
            </a:extLst>
          </p:cNvPr>
          <p:cNvGrpSpPr/>
          <p:nvPr/>
        </p:nvGrpSpPr>
        <p:grpSpPr>
          <a:xfrm>
            <a:off x="2694522" y="1376363"/>
            <a:ext cx="238106" cy="4095750"/>
            <a:chOff x="7606335" y="1376363"/>
            <a:chExt cx="238106" cy="409575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07CEE07-E0FD-4F55-9D6F-C2E5695A63E0}"/>
                </a:ext>
              </a:extLst>
            </p:cNvPr>
            <p:cNvCxnSpPr/>
            <p:nvPr/>
          </p:nvCxnSpPr>
          <p:spPr>
            <a:xfrm>
              <a:off x="7606335" y="1376363"/>
              <a:ext cx="0" cy="4095750"/>
            </a:xfrm>
            <a:prstGeom prst="line">
              <a:avLst/>
            </a:prstGeom>
            <a:ln w="12700">
              <a:solidFill>
                <a:srgbClr val="99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14ADB4D-2B49-472E-8B4E-6CA9532ED9F7}"/>
                </a:ext>
              </a:extLst>
            </p:cNvPr>
            <p:cNvCxnSpPr/>
            <p:nvPr/>
          </p:nvCxnSpPr>
          <p:spPr>
            <a:xfrm>
              <a:off x="7844441" y="1376363"/>
              <a:ext cx="0" cy="4095750"/>
            </a:xfrm>
            <a:prstGeom prst="line">
              <a:avLst/>
            </a:prstGeom>
            <a:ln w="12700">
              <a:solidFill>
                <a:srgbClr val="99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68006C4-B7CB-4EC2-9D4F-AE8213BDEA83}"/>
              </a:ext>
            </a:extLst>
          </p:cNvPr>
          <p:cNvSpPr txBox="1">
            <a:spLocks/>
          </p:cNvSpPr>
          <p:nvPr/>
        </p:nvSpPr>
        <p:spPr>
          <a:xfrm>
            <a:off x="3417195" y="80883"/>
            <a:ext cx="6002682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(</a:t>
            </a:r>
            <a:r>
              <a:rPr lang="en-GB" sz="2000" dirty="0" err="1">
                <a:solidFill>
                  <a:srgbClr val="1D8DB0"/>
                </a:solidFill>
              </a:rPr>
              <a:t>full+partial</a:t>
            </a:r>
            <a:r>
              <a:rPr lang="en-GB" sz="2000" dirty="0">
                <a:solidFill>
                  <a:srgbClr val="1D8DB0"/>
                </a:solidFill>
              </a:rPr>
              <a:t>)-track length</a:t>
            </a:r>
          </a:p>
          <a:p>
            <a:r>
              <a:rPr lang="en-GB" sz="2000" dirty="0">
                <a:solidFill>
                  <a:srgbClr val="1D8DB0"/>
                </a:solidFill>
              </a:rPr>
              <a:t>Gating on the gamma-ray spectrum</a:t>
            </a:r>
          </a:p>
        </p:txBody>
      </p:sp>
      <p:pic>
        <p:nvPicPr>
          <p:cNvPr id="9" name="Picture 8" descr="A diagram of a blue and yellow line&#10;&#10;Description automatically generated with medium confidence">
            <a:extLst>
              <a:ext uri="{FF2B5EF4-FFF2-40B4-BE49-F238E27FC236}">
                <a16:creationId xmlns:a16="http://schemas.microsoft.com/office/drawing/2014/main" id="{6275D4B2-DA0B-375E-1270-0341EB645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7" y="834679"/>
            <a:ext cx="4021261" cy="225137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A4ECCA3-62A4-42D5-BE83-A8D6924DF5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32" y="2337620"/>
            <a:ext cx="5886008" cy="32986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54574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34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AAFCE-58F3-4956-B846-39C0B52E8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9318C-A562-4809-8210-57E0D428C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F5D183-AA83-4369-9328-F4FD9B072C5E}"/>
              </a:ext>
            </a:extLst>
          </p:cNvPr>
          <p:cNvSpPr txBox="1">
            <a:spLocks/>
          </p:cNvSpPr>
          <p:nvPr/>
        </p:nvSpPr>
        <p:spPr>
          <a:xfrm>
            <a:off x="3417195" y="80883"/>
            <a:ext cx="6002682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(</a:t>
            </a:r>
            <a:r>
              <a:rPr lang="en-GB" sz="2000" dirty="0" err="1">
                <a:solidFill>
                  <a:srgbClr val="1D8DB0"/>
                </a:solidFill>
              </a:rPr>
              <a:t>full+partial</a:t>
            </a:r>
            <a:r>
              <a:rPr lang="en-GB" sz="2000" dirty="0">
                <a:solidFill>
                  <a:srgbClr val="1D8DB0"/>
                </a:solidFill>
              </a:rPr>
              <a:t>)-track length</a:t>
            </a:r>
          </a:p>
          <a:p>
            <a:r>
              <a:rPr lang="en-GB" sz="2000" dirty="0">
                <a:solidFill>
                  <a:srgbClr val="1D8DB0"/>
                </a:solidFill>
              </a:rPr>
              <a:t>Gating on the gamma-ray spectrum</a:t>
            </a:r>
          </a:p>
        </p:txBody>
      </p:sp>
    </p:spTree>
    <p:extLst>
      <p:ext uri="{BB962C8B-B14F-4D97-AF65-F5344CB8AC3E}">
        <p14:creationId xmlns:p14="http://schemas.microsoft.com/office/powerpoint/2010/main" val="4048805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E253B-C3D2-4EF0-B63A-B9723EA3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FDCEB-1C8E-417A-8162-05643D338C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263" y="755334"/>
            <a:ext cx="5982173" cy="601339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700" b="1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sz="1700" dirty="0" err="1">
                <a:solidFill>
                  <a:schemeClr val="bg2">
                    <a:lumMod val="50000"/>
                  </a:schemeClr>
                </a:solidFill>
              </a:rPr>
              <a:t>SpecMAT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 active target was designed, built and tested.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The active target was </a:t>
            </a:r>
            <a:r>
              <a:rPr lang="en-US" sz="1700" dirty="0" err="1">
                <a:solidFill>
                  <a:schemeClr val="bg2">
                    <a:lumMod val="50000"/>
                  </a:schemeClr>
                </a:solidFill>
              </a:rPr>
              <a:t>characterised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 in 0T and in 2.5T.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An experimentally verified set of simulations was developed.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A novel analysis method of the spiral tracks was proposed.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Online commissioning of the detector with a </a:t>
            </a:r>
            <a:r>
              <a:rPr lang="en-US" sz="1700" baseline="30000" dirty="0">
                <a:solidFill>
                  <a:schemeClr val="bg2">
                    <a:lumMod val="50000"/>
                  </a:schemeClr>
                </a:solidFill>
              </a:rPr>
              <a:t>22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Ne beam was successful.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We are upgrading the detector with THGEMs and preparing to the first experimental campaign with exotic RIBs.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9A055-4321-4D99-9C68-59909C2F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-209007"/>
            <a:ext cx="7991738" cy="1152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0EE2F3-8E51-454E-ACF1-173457C00505}"/>
              </a:ext>
            </a:extLst>
          </p:cNvPr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DF3B11-1807-4886-846C-0C89542F1863}"/>
                </a:ext>
              </a:extLst>
            </p:cNvPr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DDEEA7-4C0F-4D0E-85CB-49610368A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994CA5-903F-457A-81A8-5A6F5BBF9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1DFC5DA-15AD-4335-AFB5-D3D6F1A4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4308-4784-478A-A6BF-7719F74F0E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10" y="184996"/>
            <a:ext cx="1666671" cy="1083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2DAFAD-B5BB-4A00-ACD8-12297E764D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11259"/>
          <a:stretch/>
        </p:blipFill>
        <p:spPr>
          <a:xfrm>
            <a:off x="6620408" y="3462614"/>
            <a:ext cx="1666671" cy="1271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259024-B84F-44DE-928D-336D84DC14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8072" r="9927" b="12382"/>
          <a:stretch/>
        </p:blipFill>
        <p:spPr>
          <a:xfrm rot="5400000">
            <a:off x="6446932" y="1528607"/>
            <a:ext cx="2013623" cy="1666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D32976-4B41-41E0-9A5C-02561658C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20" y="4828150"/>
            <a:ext cx="1676603" cy="9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6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7296413" cy="2386800"/>
          </a:xfrm>
        </p:spPr>
        <p:txBody>
          <a:bodyPr/>
          <a:lstStyle/>
          <a:p>
            <a:r>
              <a:rPr lang="en-GB" dirty="0"/>
              <a:t>Thank you for your attention!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359849"/>
            <a:ext cx="543510" cy="7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26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359849"/>
            <a:ext cx="543510" cy="7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08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6C00305-7534-4F87-B243-E4E2AFEB1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" y="2924791"/>
            <a:ext cx="5826203" cy="32651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38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41F428-208C-4B2B-BC63-4D722FD755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7703" r="9744" b="4839"/>
          <a:stretch/>
        </p:blipFill>
        <p:spPr>
          <a:xfrm>
            <a:off x="2141035" y="534605"/>
            <a:ext cx="3378816" cy="2676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775EB-65BE-47D5-98DA-060A245B6F35}"/>
              </a:ext>
            </a:extLst>
          </p:cNvPr>
          <p:cNvSpPr txBox="1"/>
          <p:nvPr/>
        </p:nvSpPr>
        <p:spPr>
          <a:xfrm>
            <a:off x="900000" y="6232303"/>
            <a:ext cx="549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DWBA by B. Kay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1DF07-809D-4E5E-9FD6-F3FCCD6CF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36" y="42304"/>
            <a:ext cx="3541064" cy="1984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60864F-B620-47D4-A594-14903B6CD0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34" y="2051624"/>
            <a:ext cx="3541065" cy="19844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A8F43E-563F-47DC-980F-62EF699C74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34" y="4051360"/>
            <a:ext cx="3541066" cy="198448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4EEB4C1-91DD-499F-8049-5B2DF8D119C6}"/>
              </a:ext>
            </a:extLst>
          </p:cNvPr>
          <p:cNvSpPr txBox="1">
            <a:spLocks/>
          </p:cNvSpPr>
          <p:nvPr/>
        </p:nvSpPr>
        <p:spPr>
          <a:xfrm>
            <a:off x="110988" y="42304"/>
            <a:ext cx="5826203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aseline="30000" dirty="0">
                <a:solidFill>
                  <a:srgbClr val="1D8DB0"/>
                </a:solidFill>
              </a:rPr>
              <a:t>70</a:t>
            </a:r>
            <a:r>
              <a:rPr lang="en-GB" sz="2000" dirty="0">
                <a:solidFill>
                  <a:srgbClr val="1D8DB0"/>
                </a:solidFill>
              </a:rPr>
              <a:t>Zn(d, </a:t>
            </a:r>
            <a:r>
              <a:rPr lang="en-GB" sz="2000" baseline="30000" dirty="0">
                <a:solidFill>
                  <a:srgbClr val="1D8DB0"/>
                </a:solidFill>
              </a:rPr>
              <a:t>3</a:t>
            </a:r>
            <a:r>
              <a:rPr lang="en-GB" sz="2000" dirty="0">
                <a:solidFill>
                  <a:srgbClr val="1D8DB0"/>
                </a:solidFill>
              </a:rPr>
              <a:t>He)</a:t>
            </a:r>
            <a:r>
              <a:rPr lang="en-GB" sz="2000" baseline="30000" dirty="0">
                <a:solidFill>
                  <a:srgbClr val="1D8DB0"/>
                </a:solidFill>
              </a:rPr>
              <a:t>69</a:t>
            </a:r>
            <a:r>
              <a:rPr lang="en-GB" sz="2000" dirty="0">
                <a:solidFill>
                  <a:srgbClr val="1D8DB0"/>
                </a:solidFill>
              </a:rPr>
              <a:t>Cu--9.5MeV/u--2.5T--D</a:t>
            </a:r>
            <a:r>
              <a:rPr lang="en-GB" sz="2000" baseline="-25000" dirty="0">
                <a:solidFill>
                  <a:srgbClr val="1D8DB0"/>
                </a:solidFill>
              </a:rPr>
              <a:t>2</a:t>
            </a:r>
            <a:r>
              <a:rPr lang="en-GB" sz="2000" dirty="0">
                <a:solidFill>
                  <a:srgbClr val="1D8DB0"/>
                </a:solidFill>
              </a:rPr>
              <a:t>@1bar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F86632-3583-4A20-9617-E861FB855711}"/>
              </a:ext>
            </a:extLst>
          </p:cNvPr>
          <p:cNvSpPr txBox="1"/>
          <p:nvPr/>
        </p:nvSpPr>
        <p:spPr>
          <a:xfrm>
            <a:off x="6060908" y="4028968"/>
            <a:ext cx="46923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 err="1"/>
              <a:t>g.s.</a:t>
            </a:r>
            <a:endParaRPr lang="en-GB" sz="9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5E70E-ED6A-4878-AE1F-5F2D44F1A8E4}"/>
              </a:ext>
            </a:extLst>
          </p:cNvPr>
          <p:cNvSpPr txBox="1"/>
          <p:nvPr/>
        </p:nvSpPr>
        <p:spPr>
          <a:xfrm>
            <a:off x="6599764" y="4182985"/>
            <a:ext cx="64440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/>
              <a:t>1 MeV</a:t>
            </a:r>
            <a:endParaRPr lang="en-GB" sz="9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B81D37-1477-43F6-802B-792EE80B371E}"/>
              </a:ext>
            </a:extLst>
          </p:cNvPr>
          <p:cNvSpPr txBox="1"/>
          <p:nvPr/>
        </p:nvSpPr>
        <p:spPr>
          <a:xfrm>
            <a:off x="7051263" y="4545441"/>
            <a:ext cx="64440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/>
              <a:t>2 MeV</a:t>
            </a:r>
            <a:endParaRPr lang="en-GB" sz="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681E2B-225A-48D7-B41D-1536D23A8DCB}"/>
              </a:ext>
            </a:extLst>
          </p:cNvPr>
          <p:cNvSpPr txBox="1"/>
          <p:nvPr/>
        </p:nvSpPr>
        <p:spPr>
          <a:xfrm>
            <a:off x="7418681" y="4905547"/>
            <a:ext cx="64440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/>
              <a:t>3 MeV</a:t>
            </a:r>
            <a:endParaRPr lang="en-GB" sz="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5FC0C-A6C5-4A72-8AA2-C7A826D28BEC}"/>
              </a:ext>
            </a:extLst>
          </p:cNvPr>
          <p:cNvSpPr txBox="1"/>
          <p:nvPr/>
        </p:nvSpPr>
        <p:spPr>
          <a:xfrm>
            <a:off x="7906742" y="5230879"/>
            <a:ext cx="64440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/>
              <a:t>4 MeV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866065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39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182A5C-A391-44BC-8828-4B41951BB261}"/>
              </a:ext>
            </a:extLst>
          </p:cNvPr>
          <p:cNvGrpSpPr/>
          <p:nvPr/>
        </p:nvGrpSpPr>
        <p:grpSpPr>
          <a:xfrm>
            <a:off x="-35890" y="831987"/>
            <a:ext cx="4572000" cy="5295764"/>
            <a:chOff x="4524363" y="831986"/>
            <a:chExt cx="4572000" cy="52957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D33BD7-06B7-4AE8-9B8A-FF8D1B55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363" y="970585"/>
              <a:ext cx="4572000" cy="256224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4F92A4-B4A9-4C3E-BB6E-3EC5A9F5B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363" y="3565504"/>
              <a:ext cx="4572000" cy="256224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327F30-BD3E-478C-8F1E-D81D4F55D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" t="13071" r="5319" b="6016"/>
            <a:stretch/>
          </p:blipFill>
          <p:spPr>
            <a:xfrm>
              <a:off x="5320841" y="831986"/>
              <a:ext cx="1155973" cy="1114426"/>
            </a:xfrm>
            <a:prstGeom prst="rect">
              <a:avLst/>
            </a:prstGeom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4B9C4EE1-C49D-4436-9304-EB09DFC18BA6}"/>
              </a:ext>
            </a:extLst>
          </p:cNvPr>
          <p:cNvSpPr txBox="1">
            <a:spLocks/>
          </p:cNvSpPr>
          <p:nvPr/>
        </p:nvSpPr>
        <p:spPr>
          <a:xfrm>
            <a:off x="1170432" y="128016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Measurement vs G4</a:t>
            </a:r>
          </a:p>
          <a:p>
            <a:r>
              <a:rPr lang="en-GB" sz="2000" dirty="0">
                <a:solidFill>
                  <a:srgbClr val="1D8DB0"/>
                </a:solidFill>
                <a:sym typeface="Symbol" panose="05050102010706020507" pitchFamily="18" charset="2"/>
              </a:rPr>
              <a:t>-particle length spectra</a:t>
            </a:r>
            <a:endParaRPr lang="en-GB" sz="2000" dirty="0">
              <a:solidFill>
                <a:srgbClr val="1D8DB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080885-E1F9-45AE-A135-EECCEC24FDDE}"/>
              </a:ext>
            </a:extLst>
          </p:cNvPr>
          <p:cNvGrpSpPr/>
          <p:nvPr/>
        </p:nvGrpSpPr>
        <p:grpSpPr>
          <a:xfrm>
            <a:off x="4522537" y="831988"/>
            <a:ext cx="4572000" cy="5295763"/>
            <a:chOff x="65774" y="831987"/>
            <a:chExt cx="4572000" cy="52957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4A031B-9766-46D8-B74C-82A30CDE9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4" y="970585"/>
              <a:ext cx="4572000" cy="25622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840399-8B1F-4BE0-AA45-CAC2DA863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4" y="3565504"/>
              <a:ext cx="4572000" cy="256224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0454D3-4486-438D-BB57-6CF40CBE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79" y="831987"/>
              <a:ext cx="1135509" cy="111442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B614CF-C38E-4B17-9DBF-2FAABC79B11E}"/>
              </a:ext>
            </a:extLst>
          </p:cNvPr>
          <p:cNvSpPr txBox="1"/>
          <p:nvPr/>
        </p:nvSpPr>
        <p:spPr>
          <a:xfrm>
            <a:off x="2210921" y="839989"/>
            <a:ext cx="232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D8DB0"/>
                </a:solidFill>
              </a:rPr>
              <a:t>Measurement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B665F7-8804-461E-AD82-919D3BE1A7BE}"/>
              </a:ext>
            </a:extLst>
          </p:cNvPr>
          <p:cNvSpPr txBox="1"/>
          <p:nvPr/>
        </p:nvSpPr>
        <p:spPr>
          <a:xfrm>
            <a:off x="6578289" y="846056"/>
            <a:ext cx="232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D8DB0"/>
                </a:solidFill>
              </a:rPr>
              <a:t>Geant4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7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61239-6C13-4608-ABC3-0F950257AA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</a:t>
            </a:fld>
            <a:endParaRPr lang="nl-N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3B1086-0792-4B55-85AC-9F4CC3082BDD}"/>
              </a:ext>
            </a:extLst>
          </p:cNvPr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6506F2-1D98-4254-B2ED-CD127E25B8C7}"/>
                </a:ext>
              </a:extLst>
            </p:cNvPr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5AAE96-0E5B-476A-A053-79278A25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C2D20E8-91C0-468F-9A66-FC97844FA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3EB0F0-EE01-46F5-B5D1-E95471BB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0348"/>
            <a:ext cx="7804773" cy="522094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ECF3D82-9891-4C4C-8FF6-DB3D3ECAA0D8}"/>
              </a:ext>
            </a:extLst>
          </p:cNvPr>
          <p:cNvSpPr/>
          <p:nvPr/>
        </p:nvSpPr>
        <p:spPr>
          <a:xfrm>
            <a:off x="2123728" y="450912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DFE9407A-2706-403F-9631-DFEE76C6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4" y="77448"/>
            <a:ext cx="9987837" cy="669964"/>
          </a:xfrm>
        </p:spPr>
        <p:txBody>
          <a:bodyPr>
            <a:normAutofit/>
          </a:bodyPr>
          <a:lstStyle/>
          <a:p>
            <a:r>
              <a:rPr lang="en-US" sz="3200" dirty="0"/>
              <a:t>Physics motivation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4C044-018C-4646-90C7-966463C32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6" y="3016944"/>
            <a:ext cx="2131028" cy="1492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F2BE71-9B0C-47A0-873F-43D102213DED}"/>
              </a:ext>
            </a:extLst>
          </p:cNvPr>
          <p:cNvSpPr txBox="1"/>
          <p:nvPr/>
        </p:nvSpPr>
        <p:spPr>
          <a:xfrm>
            <a:off x="5255288" y="3074803"/>
            <a:ext cx="3719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 challenges: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Low</a:t>
            </a:r>
            <a:r>
              <a:rPr lang="en-US" dirty="0"/>
              <a:t> production </a:t>
            </a:r>
            <a:r>
              <a:rPr lang="en-US" b="1" dirty="0"/>
              <a:t>rates</a:t>
            </a:r>
            <a:r>
              <a:rPr lang="en-US" dirty="0"/>
              <a:t> </a:t>
            </a:r>
            <a:r>
              <a:rPr lang="en-GB" dirty="0"/>
              <a:t>of RIB</a:t>
            </a:r>
            <a:r>
              <a:rPr lang="en-US" dirty="0"/>
              <a:t>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Inverse kinematics</a:t>
            </a:r>
            <a:r>
              <a:rPr lang="en-GB" dirty="0"/>
              <a:t> of the nuclear reaction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Possible 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detector with </a:t>
            </a:r>
            <a:r>
              <a:rPr lang="en-US" b="1" dirty="0"/>
              <a:t>high efficiency</a:t>
            </a:r>
            <a:r>
              <a:rPr lang="en-US" dirty="0"/>
              <a:t> and </a:t>
            </a:r>
            <a:r>
              <a:rPr lang="en-US" b="1" dirty="0"/>
              <a:t>good resolution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EACB7-FCB2-4BDB-A209-E46762C3EB17}"/>
              </a:ext>
            </a:extLst>
          </p:cNvPr>
          <p:cNvSpPr txBox="1"/>
          <p:nvPr/>
        </p:nvSpPr>
        <p:spPr>
          <a:xfrm>
            <a:off x="763675" y="800348"/>
            <a:ext cx="3602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goal:</a:t>
            </a:r>
            <a:r>
              <a:rPr lang="en-US" b="1" dirty="0"/>
              <a:t> to study nuclei far from stability using transfer reactions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348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40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6658C-B2D7-4F3A-B342-B8641BDE8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30B63-27C9-4C5F-8995-7690840E3627}"/>
              </a:ext>
            </a:extLst>
          </p:cNvPr>
          <p:cNvSpPr txBox="1"/>
          <p:nvPr/>
        </p:nvSpPr>
        <p:spPr>
          <a:xfrm>
            <a:off x="2521445" y="93934"/>
            <a:ext cx="232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D8DB0"/>
                </a:solidFill>
              </a:rPr>
              <a:t>Geant4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D45BD-6CEF-44BD-A1EA-80ED3A3BC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0" y="181457"/>
            <a:ext cx="1135509" cy="1114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AFD01-A0B4-4C5C-98F4-E7AB3B0C5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27" y="340585"/>
            <a:ext cx="2504223" cy="14034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7933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41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6658C-B2D7-4F3A-B342-B8641BDE8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30B63-27C9-4C5F-8995-7690840E3627}"/>
              </a:ext>
            </a:extLst>
          </p:cNvPr>
          <p:cNvSpPr txBox="1"/>
          <p:nvPr/>
        </p:nvSpPr>
        <p:spPr>
          <a:xfrm>
            <a:off x="2521445" y="93934"/>
            <a:ext cx="232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D8DB0"/>
                </a:solidFill>
              </a:rPr>
              <a:t>Geant4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18DF2-4BAC-4F9E-B33E-D1095CAD2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AFD01-A0B4-4C5C-98F4-E7AB3B0C5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27" y="340585"/>
            <a:ext cx="2504223" cy="14034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3D45BD-6CEF-44BD-A1EA-80ED3A3BC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0" y="181457"/>
            <a:ext cx="1135509" cy="1114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E789E-2872-4A9F-AAE3-D2AC5335FE46}"/>
              </a:ext>
            </a:extLst>
          </p:cNvPr>
          <p:cNvSpPr txBox="1"/>
          <p:nvPr/>
        </p:nvSpPr>
        <p:spPr>
          <a:xfrm>
            <a:off x="3966578" y="93934"/>
            <a:ext cx="176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Phi &gt; 0 deg</a:t>
            </a:r>
          </a:p>
        </p:txBody>
      </p:sp>
    </p:spTree>
    <p:extLst>
      <p:ext uri="{BB962C8B-B14F-4D97-AF65-F5344CB8AC3E}">
        <p14:creationId xmlns:p14="http://schemas.microsoft.com/office/powerpoint/2010/main" val="1058813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42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6658C-B2D7-4F3A-B342-B8641BDE8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30B63-27C9-4C5F-8995-7690840E3627}"/>
              </a:ext>
            </a:extLst>
          </p:cNvPr>
          <p:cNvSpPr txBox="1"/>
          <p:nvPr/>
        </p:nvSpPr>
        <p:spPr>
          <a:xfrm>
            <a:off x="2521445" y="93934"/>
            <a:ext cx="232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D8DB0"/>
                </a:solidFill>
              </a:rPr>
              <a:t>Geant4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18DF2-4BAC-4F9E-B33E-D1095CAD2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E789E-2872-4A9F-AAE3-D2AC5335FE46}"/>
              </a:ext>
            </a:extLst>
          </p:cNvPr>
          <p:cNvSpPr txBox="1"/>
          <p:nvPr/>
        </p:nvSpPr>
        <p:spPr>
          <a:xfrm>
            <a:off x="3966578" y="93934"/>
            <a:ext cx="176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Phi &gt; 30 deg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7418A7-2C44-46CA-BCCD-B70B50D05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AFD01-A0B4-4C5C-98F4-E7AB3B0C55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27" y="340585"/>
            <a:ext cx="2504223" cy="14034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3D45BD-6CEF-44BD-A1EA-80ED3A3BCC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0" y="181457"/>
            <a:ext cx="1135509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7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43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9051-89E1-4534-A2D6-6BAB21BD0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597"/>
            <a:ext cx="4572000" cy="2562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368-4CAB-4BA3-B4A3-97840D915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4597"/>
            <a:ext cx="4572000" cy="256224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59A5DE1-8D9A-4289-AF66-E61A43562584}"/>
              </a:ext>
            </a:extLst>
          </p:cNvPr>
          <p:cNvSpPr txBox="1">
            <a:spLocks/>
          </p:cNvSpPr>
          <p:nvPr/>
        </p:nvSpPr>
        <p:spPr>
          <a:xfrm>
            <a:off x="4418520" y="80883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full-track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B5E14-2D90-4C68-9749-4811243C3701}"/>
              </a:ext>
            </a:extLst>
          </p:cNvPr>
          <p:cNvSpPr txBox="1"/>
          <p:nvPr/>
        </p:nvSpPr>
        <p:spPr>
          <a:xfrm>
            <a:off x="676011" y="543934"/>
            <a:ext cx="372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0T with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(</a:t>
            </a:r>
            <a:r>
              <a:rPr lang="en-US" dirty="0">
                <a:solidFill>
                  <a:schemeClr val="accent1"/>
                </a:solidFill>
                <a:sym typeface="Symbol" panose="05050102010706020507" pitchFamily="18" charset="2"/>
              </a:rPr>
              <a:t>, L</a:t>
            </a:r>
            <a:r>
              <a:rPr lang="en-US" dirty="0">
                <a:solidFill>
                  <a:schemeClr val="accent1"/>
                </a:solidFill>
              </a:rPr>
              <a:t>) from fitting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A808-C82D-4446-BDEF-EECE1DF78D7D}"/>
              </a:ext>
            </a:extLst>
          </p:cNvPr>
          <p:cNvSpPr txBox="1"/>
          <p:nvPr/>
        </p:nvSpPr>
        <p:spPr>
          <a:xfrm>
            <a:off x="5186191" y="538081"/>
            <a:ext cx="3245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4T no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from G4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F9570-4B19-4EC3-A1D1-630D721F7C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559"/>
            <a:ext cx="4572000" cy="2562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980510-5EAE-470F-87CD-22B6079324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68559"/>
            <a:ext cx="4572000" cy="2562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7D9E11-E7F8-4115-9680-0176751E94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440"/>
            <a:ext cx="4572000" cy="1926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130DC-EB69-43A2-B286-A865C11E2A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440"/>
            <a:ext cx="4572000" cy="19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4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44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9051-89E1-4534-A2D6-6BAB21BD0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597"/>
            <a:ext cx="4572000" cy="2562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368-4CAB-4BA3-B4A3-97840D915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4597"/>
            <a:ext cx="4572000" cy="256224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59A5DE1-8D9A-4289-AF66-E61A43562584}"/>
              </a:ext>
            </a:extLst>
          </p:cNvPr>
          <p:cNvSpPr txBox="1">
            <a:spLocks/>
          </p:cNvSpPr>
          <p:nvPr/>
        </p:nvSpPr>
        <p:spPr>
          <a:xfrm>
            <a:off x="4418520" y="80883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full-track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B5E14-2D90-4C68-9749-4811243C3701}"/>
              </a:ext>
            </a:extLst>
          </p:cNvPr>
          <p:cNvSpPr txBox="1"/>
          <p:nvPr/>
        </p:nvSpPr>
        <p:spPr>
          <a:xfrm>
            <a:off x="676011" y="543934"/>
            <a:ext cx="372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0T with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(</a:t>
            </a:r>
            <a:r>
              <a:rPr lang="en-US" dirty="0">
                <a:solidFill>
                  <a:schemeClr val="accent1"/>
                </a:solidFill>
                <a:sym typeface="Symbol" panose="05050102010706020507" pitchFamily="18" charset="2"/>
              </a:rPr>
              <a:t>, L</a:t>
            </a:r>
            <a:r>
              <a:rPr lang="en-US" dirty="0">
                <a:solidFill>
                  <a:schemeClr val="accent1"/>
                </a:solidFill>
              </a:rPr>
              <a:t>) from fitting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A808-C82D-4446-BDEF-EECE1DF78D7D}"/>
              </a:ext>
            </a:extLst>
          </p:cNvPr>
          <p:cNvSpPr txBox="1"/>
          <p:nvPr/>
        </p:nvSpPr>
        <p:spPr>
          <a:xfrm>
            <a:off x="5186191" y="538081"/>
            <a:ext cx="3245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4T no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from G4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F9570-4B19-4EC3-A1D1-630D721F7C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559"/>
            <a:ext cx="4572000" cy="2562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980510-5EAE-470F-87CD-22B6079324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68559"/>
            <a:ext cx="4572000" cy="2562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7D9E11-E7F8-4115-9680-0176751E94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440"/>
            <a:ext cx="4572000" cy="1926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130DC-EB69-43A2-B286-A865C11E2A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440"/>
            <a:ext cx="4572000" cy="192617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C00CE3-6E7B-4F33-B050-D22D6D406C9A}"/>
              </a:ext>
            </a:extLst>
          </p:cNvPr>
          <p:cNvCxnSpPr/>
          <p:nvPr/>
        </p:nvCxnSpPr>
        <p:spPr>
          <a:xfrm flipH="1">
            <a:off x="2528963" y="2032581"/>
            <a:ext cx="202735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F571697-D455-4029-9C70-B792B963CDB5}"/>
              </a:ext>
            </a:extLst>
          </p:cNvPr>
          <p:cNvSpPr txBox="1"/>
          <p:nvPr/>
        </p:nvSpPr>
        <p:spPr>
          <a:xfrm>
            <a:off x="2805902" y="1985556"/>
            <a:ext cx="101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Beam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765BAD-4E9F-4C35-9AD8-51EA9C331A04}"/>
              </a:ext>
            </a:extLst>
          </p:cNvPr>
          <p:cNvGrpSpPr/>
          <p:nvPr/>
        </p:nvGrpSpPr>
        <p:grpSpPr>
          <a:xfrm>
            <a:off x="3398229" y="2530719"/>
            <a:ext cx="3716527" cy="2316764"/>
            <a:chOff x="2889411" y="2547901"/>
            <a:chExt cx="3716527" cy="23167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BFEEA01-5374-42C0-8C52-1E7770A45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411" y="2547901"/>
              <a:ext cx="3716527" cy="2316764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D193077-79D9-46B3-B1CC-84D1960CC13F}"/>
                </a:ext>
              </a:extLst>
            </p:cNvPr>
            <p:cNvCxnSpPr/>
            <p:nvPr/>
          </p:nvCxnSpPr>
          <p:spPr>
            <a:xfrm flipH="1">
              <a:off x="4264581" y="3648021"/>
              <a:ext cx="202735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8C4287-6F96-4BF1-A6CE-9749123FD0D3}"/>
                </a:ext>
              </a:extLst>
            </p:cNvPr>
            <p:cNvSpPr txBox="1"/>
            <p:nvPr/>
          </p:nvSpPr>
          <p:spPr>
            <a:xfrm>
              <a:off x="4264581" y="3659257"/>
              <a:ext cx="1018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Beam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084D90-EB33-45CB-82A1-B51A7B9B4B72}"/>
              </a:ext>
            </a:extLst>
          </p:cNvPr>
          <p:cNvCxnSpPr>
            <a:cxnSpLocks/>
          </p:cNvCxnSpPr>
          <p:nvPr/>
        </p:nvCxnSpPr>
        <p:spPr>
          <a:xfrm>
            <a:off x="2022130" y="2894729"/>
            <a:ext cx="2659604" cy="11153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6DCC68-603E-43D9-AC44-E92E906AB600}"/>
              </a:ext>
            </a:extLst>
          </p:cNvPr>
          <p:cNvCxnSpPr>
            <a:cxnSpLocks/>
          </p:cNvCxnSpPr>
          <p:nvPr/>
        </p:nvCxnSpPr>
        <p:spPr>
          <a:xfrm>
            <a:off x="4556319" y="1199679"/>
            <a:ext cx="1337642" cy="20393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2FF8BD9-6458-4677-9381-610776E87D8D}"/>
              </a:ext>
            </a:extLst>
          </p:cNvPr>
          <p:cNvSpPr/>
          <p:nvPr/>
        </p:nvSpPr>
        <p:spPr>
          <a:xfrm>
            <a:off x="4681734" y="3227161"/>
            <a:ext cx="1212227" cy="795476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45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9051-89E1-4534-A2D6-6BAB21BD0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597"/>
            <a:ext cx="4572000" cy="2562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368-4CAB-4BA3-B4A3-97840D915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4597"/>
            <a:ext cx="4572000" cy="256224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59A5DE1-8D9A-4289-AF66-E61A43562584}"/>
              </a:ext>
            </a:extLst>
          </p:cNvPr>
          <p:cNvSpPr txBox="1">
            <a:spLocks/>
          </p:cNvSpPr>
          <p:nvPr/>
        </p:nvSpPr>
        <p:spPr>
          <a:xfrm>
            <a:off x="4418520" y="80883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full-track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B5E14-2D90-4C68-9749-4811243C3701}"/>
              </a:ext>
            </a:extLst>
          </p:cNvPr>
          <p:cNvSpPr txBox="1"/>
          <p:nvPr/>
        </p:nvSpPr>
        <p:spPr>
          <a:xfrm>
            <a:off x="676011" y="543934"/>
            <a:ext cx="372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0T with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(</a:t>
            </a:r>
            <a:r>
              <a:rPr lang="en-US" dirty="0">
                <a:solidFill>
                  <a:schemeClr val="accent1"/>
                </a:solidFill>
                <a:sym typeface="Symbol" panose="05050102010706020507" pitchFamily="18" charset="2"/>
              </a:rPr>
              <a:t>, L</a:t>
            </a:r>
            <a:r>
              <a:rPr lang="en-US" dirty="0">
                <a:solidFill>
                  <a:schemeClr val="accent1"/>
                </a:solidFill>
              </a:rPr>
              <a:t>) from fitting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A808-C82D-4446-BDEF-EECE1DF78D7D}"/>
              </a:ext>
            </a:extLst>
          </p:cNvPr>
          <p:cNvSpPr txBox="1"/>
          <p:nvPr/>
        </p:nvSpPr>
        <p:spPr>
          <a:xfrm>
            <a:off x="5186191" y="538081"/>
            <a:ext cx="3245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4T no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from G4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F9570-4B19-4EC3-A1D1-630D721F7C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559"/>
            <a:ext cx="4572000" cy="2562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980510-5EAE-470F-87CD-22B6079324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68559"/>
            <a:ext cx="4572000" cy="2562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7D9E11-E7F8-4115-9680-0176751E94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440"/>
            <a:ext cx="4572000" cy="1926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130DC-EB69-43A2-B286-A865C11E2A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440"/>
            <a:ext cx="4572000" cy="19261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3FEC7B-044A-44CE-834A-85FAAC1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8386" r="9160" b="4245"/>
          <a:stretch/>
        </p:blipFill>
        <p:spPr>
          <a:xfrm>
            <a:off x="6919198" y="4370231"/>
            <a:ext cx="2149270" cy="167854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BA228A6-4759-4EAF-9CC7-786036180EE3}"/>
              </a:ext>
            </a:extLst>
          </p:cNvPr>
          <p:cNvSpPr/>
          <p:nvPr/>
        </p:nvSpPr>
        <p:spPr>
          <a:xfrm>
            <a:off x="2006455" y="4237591"/>
            <a:ext cx="132640" cy="13264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743C1A-0B27-4E2D-983B-5B655CA54A7C}"/>
              </a:ext>
            </a:extLst>
          </p:cNvPr>
          <p:cNvSpPr/>
          <p:nvPr/>
        </p:nvSpPr>
        <p:spPr>
          <a:xfrm>
            <a:off x="7342196" y="3490128"/>
            <a:ext cx="132640" cy="13264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17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46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9051-89E1-4534-A2D6-6BAB21BD0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597"/>
            <a:ext cx="4572000" cy="2562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368-4CAB-4BA3-B4A3-97840D915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4597"/>
            <a:ext cx="4572000" cy="256224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59A5DE1-8D9A-4289-AF66-E61A43562584}"/>
              </a:ext>
            </a:extLst>
          </p:cNvPr>
          <p:cNvSpPr txBox="1">
            <a:spLocks/>
          </p:cNvSpPr>
          <p:nvPr/>
        </p:nvSpPr>
        <p:spPr>
          <a:xfrm>
            <a:off x="4418520" y="80883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full-track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B5E14-2D90-4C68-9749-4811243C3701}"/>
              </a:ext>
            </a:extLst>
          </p:cNvPr>
          <p:cNvSpPr txBox="1"/>
          <p:nvPr/>
        </p:nvSpPr>
        <p:spPr>
          <a:xfrm>
            <a:off x="676011" y="543934"/>
            <a:ext cx="372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0T with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(</a:t>
            </a:r>
            <a:r>
              <a:rPr lang="en-US" dirty="0">
                <a:solidFill>
                  <a:schemeClr val="accent1"/>
                </a:solidFill>
                <a:sym typeface="Symbol" panose="05050102010706020507" pitchFamily="18" charset="2"/>
              </a:rPr>
              <a:t>, L</a:t>
            </a:r>
            <a:r>
              <a:rPr lang="en-US" dirty="0">
                <a:solidFill>
                  <a:schemeClr val="accent1"/>
                </a:solidFill>
              </a:rPr>
              <a:t>) from fitting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A808-C82D-4446-BDEF-EECE1DF78D7D}"/>
              </a:ext>
            </a:extLst>
          </p:cNvPr>
          <p:cNvSpPr txBox="1"/>
          <p:nvPr/>
        </p:nvSpPr>
        <p:spPr>
          <a:xfrm>
            <a:off x="5186191" y="538081"/>
            <a:ext cx="3245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4T no MICROMEGAS binning</a:t>
            </a:r>
          </a:p>
          <a:p>
            <a:r>
              <a:rPr lang="en-US" dirty="0">
                <a:solidFill>
                  <a:schemeClr val="accent1"/>
                </a:solidFill>
              </a:rPr>
              <a:t>Track parameters from G4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F9570-4B19-4EC3-A1D1-630D721F7C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559"/>
            <a:ext cx="4572000" cy="2562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980510-5EAE-470F-87CD-22B6079324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68559"/>
            <a:ext cx="4572000" cy="2562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7D9E11-E7F8-4115-9680-0176751E94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440"/>
            <a:ext cx="4572000" cy="1926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130DC-EB69-43A2-B286-A865C11E2A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440"/>
            <a:ext cx="4572000" cy="19261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3FEC7B-044A-44CE-834A-85FAAC1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8386" r="9160" b="4245"/>
          <a:stretch/>
        </p:blipFill>
        <p:spPr>
          <a:xfrm>
            <a:off x="6919198" y="4370231"/>
            <a:ext cx="2149270" cy="167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58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47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9051-89E1-4534-A2D6-6BAB21BD0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597"/>
            <a:ext cx="4572000" cy="2562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368-4CAB-4BA3-B4A3-97840D915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4597"/>
            <a:ext cx="4572000" cy="2562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130DC-EB69-43A2-B286-A865C11E2A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440"/>
            <a:ext cx="4572000" cy="1926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7D9E11-E7F8-4115-9680-0176751E94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440"/>
            <a:ext cx="4572000" cy="192617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59A5DE1-8D9A-4289-AF66-E61A43562584}"/>
              </a:ext>
            </a:extLst>
          </p:cNvPr>
          <p:cNvSpPr txBox="1">
            <a:spLocks/>
          </p:cNvSpPr>
          <p:nvPr/>
        </p:nvSpPr>
        <p:spPr>
          <a:xfrm>
            <a:off x="4418520" y="80883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full-track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B5E14-2D90-4C68-9749-4811243C3701}"/>
              </a:ext>
            </a:extLst>
          </p:cNvPr>
          <p:cNvSpPr txBox="1"/>
          <p:nvPr/>
        </p:nvSpPr>
        <p:spPr>
          <a:xfrm>
            <a:off x="676011" y="543934"/>
            <a:ext cx="339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0T with MICROMEGAS binning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A808-C82D-4446-BDEF-EECE1DF78D7D}"/>
              </a:ext>
            </a:extLst>
          </p:cNvPr>
          <p:cNvSpPr txBox="1"/>
          <p:nvPr/>
        </p:nvSpPr>
        <p:spPr>
          <a:xfrm>
            <a:off x="5186191" y="538081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4T no MICROMEGAS binning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666286-F7B7-47C5-80A5-6AB3C3E4A1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8386" r="9160" b="4245"/>
          <a:stretch/>
        </p:blipFill>
        <p:spPr>
          <a:xfrm>
            <a:off x="6919198" y="4370231"/>
            <a:ext cx="2149270" cy="16785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96DA22-BC7E-47B8-B08A-736A7312A4C5}"/>
              </a:ext>
            </a:extLst>
          </p:cNvPr>
          <p:cNvSpPr/>
          <p:nvPr/>
        </p:nvSpPr>
        <p:spPr>
          <a:xfrm>
            <a:off x="7145594" y="5611761"/>
            <a:ext cx="1286037" cy="2802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59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48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A7704-61D4-49E9-84AA-5078FC2E6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54"/>
            <a:ext cx="9144000" cy="51244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F2E152-74A5-4F0D-8476-46E657061142}"/>
              </a:ext>
            </a:extLst>
          </p:cNvPr>
          <p:cNvSpPr txBox="1">
            <a:spLocks/>
          </p:cNvSpPr>
          <p:nvPr/>
        </p:nvSpPr>
        <p:spPr>
          <a:xfrm>
            <a:off x="4418520" y="80883"/>
            <a:ext cx="5001356" cy="621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1D8DB0"/>
                </a:solidFill>
              </a:rPr>
              <a:t>Analysis based on full-track length</a:t>
            </a:r>
          </a:p>
          <a:p>
            <a:r>
              <a:rPr lang="en-GB" sz="2000" dirty="0">
                <a:solidFill>
                  <a:srgbClr val="1D8DB0"/>
                </a:solidFill>
              </a:rPr>
              <a:t>Excitation spectra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1E93F-D0A2-4901-9D04-2FB338BAAE5C}"/>
              </a:ext>
            </a:extLst>
          </p:cNvPr>
          <p:cNvSpPr txBox="1"/>
          <p:nvPr/>
        </p:nvSpPr>
        <p:spPr>
          <a:xfrm>
            <a:off x="3319464" y="158115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g.s.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A3C89-4615-4C16-AC66-59EA98E1A797}"/>
              </a:ext>
            </a:extLst>
          </p:cNvPr>
          <p:cNvSpPr txBox="1"/>
          <p:nvPr/>
        </p:nvSpPr>
        <p:spPr>
          <a:xfrm>
            <a:off x="4572000" y="3917255"/>
            <a:ext cx="20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1.11 &amp; 1.23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AB38E-FDF9-45E4-BCC9-7602E285FCAA}"/>
              </a:ext>
            </a:extLst>
          </p:cNvPr>
          <p:cNvSpPr txBox="1"/>
          <p:nvPr/>
        </p:nvSpPr>
        <p:spPr>
          <a:xfrm>
            <a:off x="5348622" y="4368662"/>
            <a:ext cx="20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1.71 &amp; 1.87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72E02-4F52-4F80-89FB-48E3E46D92AD}"/>
              </a:ext>
            </a:extLst>
          </p:cNvPr>
          <p:cNvSpPr txBox="1"/>
          <p:nvPr/>
        </p:nvSpPr>
        <p:spPr>
          <a:xfrm>
            <a:off x="2168434" y="3129861"/>
            <a:ext cx="159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1DE7E"/>
                </a:solidFill>
              </a:rPr>
              <a:t>Res: 186 keV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AF296-41AF-40ED-A850-6EAB7B131B36}"/>
              </a:ext>
            </a:extLst>
          </p:cNvPr>
          <p:cNvSpPr txBox="1"/>
          <p:nvPr/>
        </p:nvSpPr>
        <p:spPr>
          <a:xfrm>
            <a:off x="2406696" y="1986173"/>
            <a:ext cx="159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9494C"/>
                </a:solidFill>
              </a:rPr>
              <a:t>Res: 111 keV</a:t>
            </a:r>
          </a:p>
        </p:txBody>
      </p:sp>
    </p:spTree>
    <p:extLst>
      <p:ext uri="{BB962C8B-B14F-4D97-AF65-F5344CB8AC3E}">
        <p14:creationId xmlns:p14="http://schemas.microsoft.com/office/powerpoint/2010/main" val="201179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5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251520" y="-171400"/>
            <a:ext cx="8334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800" dirty="0">
              <a:solidFill>
                <a:srgbClr val="1D8DB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diagram of a complex&#10;&#10;Description automatically generated">
            <a:extLst>
              <a:ext uri="{FF2B5EF4-FFF2-40B4-BE49-F238E27FC236}">
                <a16:creationId xmlns:a16="http://schemas.microsoft.com/office/drawing/2014/main" id="{3BEC540E-5FCC-FFE1-318B-6197A66AC1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"/>
          <a:stretch/>
        </p:blipFill>
        <p:spPr>
          <a:xfrm>
            <a:off x="576171" y="51371"/>
            <a:ext cx="7772400" cy="6113124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6B148D09-445B-34A6-A7B1-7DB42C2D3B56}"/>
              </a:ext>
            </a:extLst>
          </p:cNvPr>
          <p:cNvSpPr/>
          <p:nvPr/>
        </p:nvSpPr>
        <p:spPr>
          <a:xfrm>
            <a:off x="4921321" y="2794571"/>
            <a:ext cx="1756881" cy="97604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6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6" name="Rectangle 5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EDAF1AE-735F-4557-AD39-C082BA959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815" b="3247"/>
          <a:stretch/>
        </p:blipFill>
        <p:spPr bwMode="auto">
          <a:xfrm>
            <a:off x="-3547" y="1240643"/>
            <a:ext cx="9155021" cy="496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D37266-FD53-4776-9747-D0779005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" y="183862"/>
            <a:ext cx="4204210" cy="91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D53AA59-F233-43A8-BC08-8A157E372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C0FFE0-589F-4DDD-A872-8A9D63C55FC6}"/>
              </a:ext>
            </a:extLst>
          </p:cNvPr>
          <p:cNvCxnSpPr/>
          <p:nvPr/>
        </p:nvCxnSpPr>
        <p:spPr>
          <a:xfrm flipV="1">
            <a:off x="8874443" y="4382452"/>
            <a:ext cx="43815" cy="15240"/>
          </a:xfrm>
          <a:prstGeom prst="lin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969E4C-3FC3-4C65-B65C-70C509B9D896}"/>
              </a:ext>
            </a:extLst>
          </p:cNvPr>
          <p:cNvCxnSpPr/>
          <p:nvPr/>
        </p:nvCxnSpPr>
        <p:spPr>
          <a:xfrm flipV="1">
            <a:off x="6123214" y="3488871"/>
            <a:ext cx="0" cy="38100"/>
          </a:xfrm>
          <a:prstGeom prst="line">
            <a:avLst/>
          </a:prstGeom>
          <a:effectLst>
            <a:glow rad="228600">
              <a:schemeClr val="accent5"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7B577C-36E9-41BD-9092-AAC7C02A76E7}"/>
              </a:ext>
            </a:extLst>
          </p:cNvPr>
          <p:cNvCxnSpPr/>
          <p:nvPr/>
        </p:nvCxnSpPr>
        <p:spPr>
          <a:xfrm>
            <a:off x="242888" y="1471613"/>
            <a:ext cx="414337" cy="0"/>
          </a:xfrm>
          <a:prstGeom prst="lin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1E0843-89CD-4038-9CA6-75560E05BC11}"/>
              </a:ext>
            </a:extLst>
          </p:cNvPr>
          <p:cNvCxnSpPr/>
          <p:nvPr/>
        </p:nvCxnSpPr>
        <p:spPr>
          <a:xfrm>
            <a:off x="242888" y="1724025"/>
            <a:ext cx="414337" cy="0"/>
          </a:xfrm>
          <a:prstGeom prst="lin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25851D-3FEB-4A0E-9B0F-5F0BBF441737}"/>
              </a:ext>
            </a:extLst>
          </p:cNvPr>
          <p:cNvSpPr txBox="1"/>
          <p:nvPr/>
        </p:nvSpPr>
        <p:spPr>
          <a:xfrm>
            <a:off x="681075" y="1333113"/>
            <a:ext cx="201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1.4GeV protons</a:t>
            </a:r>
            <a:endParaRPr lang="en-GB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A3F349-9A84-4728-9A1A-D61EA972F4FC}"/>
              </a:ext>
            </a:extLst>
          </p:cNvPr>
          <p:cNvSpPr txBox="1"/>
          <p:nvPr/>
        </p:nvSpPr>
        <p:spPr>
          <a:xfrm>
            <a:off x="681075" y="1585525"/>
            <a:ext cx="201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RIB</a:t>
            </a:r>
            <a:endParaRPr lang="en-GB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0AE9B-917A-4A5C-9F82-DBB368C001B1}"/>
              </a:ext>
            </a:extLst>
          </p:cNvPr>
          <p:cNvCxnSpPr/>
          <p:nvPr/>
        </p:nvCxnSpPr>
        <p:spPr>
          <a:xfrm flipV="1">
            <a:off x="7063014" y="3898446"/>
            <a:ext cx="0" cy="38100"/>
          </a:xfrm>
          <a:prstGeom prst="line">
            <a:avLst/>
          </a:prstGeom>
          <a:effectLst>
            <a:glow rad="228600">
              <a:schemeClr val="accent5"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A89077D9-A6DC-4870-9458-33DC65659965}"/>
              </a:ext>
            </a:extLst>
          </p:cNvPr>
          <p:cNvSpPr/>
          <p:nvPr/>
        </p:nvSpPr>
        <p:spPr>
          <a:xfrm>
            <a:off x="345178" y="4420356"/>
            <a:ext cx="3569999" cy="14689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1FEB95B4-311F-4EF6-936F-87B2135F58F4}"/>
              </a:ext>
            </a:extLst>
          </p:cNvPr>
          <p:cNvSpPr/>
          <p:nvPr/>
        </p:nvSpPr>
        <p:spPr>
          <a:xfrm>
            <a:off x="450056" y="3795147"/>
            <a:ext cx="2014537" cy="526807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HIE-ISOLDE</a:t>
            </a:r>
            <a:endParaRPr lang="en-GB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2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024 L -0.00209 -0.00024 C -0.00348 3.7037E-6 -0.00469 0.00046 -0.00591 0.00023 C -0.01372 3.7037E-6 -0.02917 -0.00139 -0.02917 -0.00139 C -0.03056 -0.00162 -0.03177 -0.00232 -0.03299 -0.00255 C -0.0349 -0.00278 -0.04445 -0.00348 -0.04549 -0.00348 C -0.04688 -0.00394 -0.04827 -0.0044 -0.04966 -0.00463 C -0.0507 -0.00486 -0.05191 -0.00486 -0.05295 -0.00533 C -0.054 -0.00556 -0.05504 -0.00602 -0.05591 -0.00625 C -0.05712 -0.00695 -0.05834 -0.00764 -0.05973 -0.00811 C -0.06042 -0.00811 -0.06129 -0.00834 -0.06216 -0.00857 C -0.06268 -0.0088 -0.0632 -0.00903 -0.06389 -0.00903 C -0.06615 -0.00973 -0.06858 -0.01019 -0.07084 -0.01088 C -0.0724 -0.01111 -0.07396 -0.01158 -0.07552 -0.01181 L -0.08264 -0.01297 C -0.09115 -0.01459 -0.0842 -0.01366 -0.09167 -0.01459 C -0.09375 -0.01644 -0.09219 -0.01528 -0.09462 -0.01644 C -0.09636 -0.0169 -0.09723 -0.0176 -0.09879 -0.01806 C -0.09983 -0.01829 -0.10087 -0.01829 -0.10174 -0.01852 C -0.1092 -0.02014 -0.10348 -0.01922 -0.11007 -0.02014 C -0.11354 -0.02246 -0.11007 -0.02037 -0.11337 -0.02199 C -0.11407 -0.02223 -0.11476 -0.02269 -0.11545 -0.02292 C -0.11684 -0.02338 -0.11823 -0.02338 -0.11962 -0.02361 C -0.12396 -0.025 -0.11858 -0.02315 -0.12292 -0.02524 C -0.12361 -0.02547 -0.12414 -0.02547 -0.12466 -0.0257 C -0.12552 -0.02616 -0.12639 -0.02662 -0.12709 -0.02686 C -0.12848 -0.02732 -0.12969 -0.02732 -0.13091 -0.02755 C -0.13264 -0.02801 -0.1342 -0.02871 -0.13594 -0.02917 C -0.13681 -0.0294 -0.13768 -0.0294 -0.13837 -0.02963 C -0.13924 -0.02986 -0.14011 -0.03056 -0.14098 -0.03079 C -0.14167 -0.03102 -0.14236 -0.03102 -0.14306 -0.03125 C -0.14393 -0.03172 -0.14462 -0.03218 -0.14549 -0.03241 C -0.14636 -0.03264 -0.14723 -0.03287 -0.14792 -0.03311 C -0.14861 -0.03311 -0.14914 -0.03334 -0.14966 -0.03357 C -0.1533 -0.03681 -0.14879 -0.03287 -0.15209 -0.03519 C -0.15261 -0.03542 -0.15295 -0.03588 -0.15348 -0.03635 C -0.154 -0.03681 -0.15452 -0.0375 -0.15504 -0.03797 C -0.15591 -0.03843 -0.15764 -0.03912 -0.15764 -0.03912 C -0.15816 -0.04005 -0.15851 -0.04121 -0.1592 -0.0419 C -0.15955 -0.04236 -0.16007 -0.04213 -0.16042 -0.04236 C -0.16094 -0.04283 -0.16129 -0.04306 -0.16181 -0.04352 C -0.16459 -0.04653 -0.16285 -0.04537 -0.16598 -0.0463 C -0.1665 -0.04699 -0.16702 -0.04746 -0.16754 -0.04792 C -0.16789 -0.04838 -0.16841 -0.04815 -0.16875 -0.04861 C -0.17014 -0.04954 -0.17049 -0.05047 -0.1717 -0.05139 C -0.17223 -0.05162 -0.17257 -0.05162 -0.17292 -0.05186 C -0.17674 -0.05556 -0.17275 -0.05209 -0.17639 -0.05417 C -0.18039 -0.05649 -0.17448 -0.05417 -0.17917 -0.05579 C -0.18091 -0.05718 -0.18073 -0.05718 -0.18299 -0.05857 C -0.18386 -0.05903 -0.18525 -0.05949 -0.18594 -0.05973 C -0.18629 -0.05996 -0.18681 -0.06042 -0.18716 -0.06088 C -0.18768 -0.06135 -0.1882 -0.06204 -0.18889 -0.0625 C -0.18924 -0.06274 -0.18976 -0.06274 -0.19011 -0.06297 C -0.19063 -0.06343 -0.19115 -0.06389 -0.19167 -0.06412 C -0.19254 -0.06459 -0.19341 -0.06459 -0.19427 -0.06528 C -0.19479 -0.06551 -0.19532 -0.06598 -0.19584 -0.06644 C -0.19636 -0.06667 -0.1967 -0.06667 -0.19723 -0.0669 C -0.19757 -0.06713 -0.19792 -0.06783 -0.19844 -0.06806 C -0.19948 -0.06852 -0.2007 -0.06852 -0.20174 -0.06922 C -0.20452 -0.07061 -0.20365 -0.06991 -0.20677 -0.07246 C -0.20712 -0.07269 -0.20747 -0.07338 -0.20799 -0.07361 C -0.20851 -0.07385 -0.2092 -0.07385 -0.20973 -0.07408 C -0.21007 -0.07431 -0.21042 -0.07454 -0.21094 -0.07477 C -0.21146 -0.07524 -0.21198 -0.07593 -0.2125 -0.07639 C -0.21407 -0.07732 -0.21563 -0.07755 -0.21719 -0.07801 C -0.22084 -0.08125 -0.21493 -0.07616 -0.22084 -0.08033 C -0.22431 -0.08241 -0.22084 -0.08033 -0.22431 -0.08195 C -0.225 -0.08218 -0.2257 -0.08264 -0.22639 -0.08311 C -0.22743 -0.08334 -0.22969 -0.08403 -0.22969 -0.08403 C -0.23282 -0.08681 -0.22882 -0.08357 -0.23264 -0.08588 C -0.23299 -0.08611 -0.23334 -0.08658 -0.23386 -0.08681 C -0.2342 -0.08704 -0.23473 -0.08727 -0.23507 -0.0875 C -0.23559 -0.08774 -0.23594 -0.08843 -0.23629 -0.08866 C -0.23733 -0.08912 -0.23959 -0.08959 -0.23959 -0.08959 C -0.24011 -0.09005 -0.24045 -0.09051 -0.24098 -0.09074 C -0.24132 -0.09098 -0.24184 -0.09098 -0.24219 -0.09144 C -0.24271 -0.09167 -0.24323 -0.0926 -0.24375 -0.09306 C -0.24514 -0.09399 -0.2467 -0.09422 -0.24792 -0.09514 C -0.25018 -0.09723 -0.24827 -0.09561 -0.25087 -0.09699 C -0.25556 -0.09908 -0.2507 -0.09723 -0.25469 -0.09861 C -0.25504 -0.09885 -0.25556 -0.09931 -0.25591 -0.09977 C -0.2566 -0.1 -0.25834 -0.1007 -0.25886 -0.1007 C -0.26111 -0.10278 -0.25903 -0.10116 -0.26216 -0.10255 C -0.26337 -0.10301 -0.26459 -0.10371 -0.26598 -0.10417 C -0.2665 -0.1044 -0.26702 -0.1044 -0.26754 -0.10463 C -0.26823 -0.10486 -0.26858 -0.10556 -0.26927 -0.10579 C -0.27032 -0.10602 -0.27153 -0.10625 -0.27257 -0.10625 C -0.27813 -0.10996 -0.26979 -0.10486 -0.27639 -0.10811 C -0.27674 -0.10834 -0.27709 -0.1088 -0.27761 -0.10903 C -0.2783 -0.10949 -0.279 -0.10949 -0.27969 -0.10973 C -0.28021 -0.10973 -0.28073 -0.10996 -0.28125 -0.11019 C -0.28229 -0.11065 -0.28334 -0.11111 -0.2842 -0.11135 C -0.28507 -0.11158 -0.28594 -0.11181 -0.28681 -0.11181 C -0.29236 -0.11551 -0.28542 -0.11111 -0.28959 -0.11366 C -0.29028 -0.11389 -0.2908 -0.11436 -0.29132 -0.11459 C -0.29254 -0.11528 -0.29479 -0.11551 -0.29584 -0.11574 C -0.29653 -0.11621 -0.29723 -0.11667 -0.29792 -0.1169 C -0.29861 -0.11713 -0.3 -0.11736 -0.3 -0.11736 L -0.29757 -0.11899 L -0.29931 -0.11899 " pathEditMode="relative" ptsTypes="AAAAAAAAAAAAAAAAAAAAAAAAAAAAAAAAAAAAAAAAAAAAAAAAAAAAAAAAAAAAAAAAAAAAAAAAAAAAAAAAAAAAAAAAAAAAAAAAAA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209 L -0.04011 0.07431 C -0.04063 0.075 -0.04115 0.07593 -0.04167 0.07686 C -0.04184 0.07709 -0.04202 0.07755 -0.04202 0.07801 C -0.04184 0.07987 -0.04167 0.08195 -0.04149 0.0838 C -0.04132 0.08426 -0.04132 0.08473 -0.04115 0.08496 C -0.04097 0.08519 -0.04063 0.08542 -0.04028 0.08565 C -0.03976 0.08774 -0.04045 0.08588 -0.03924 0.0875 C -0.03785 0.08912 -0.03941 0.0882 -0.03785 0.08912 C -0.03768 0.08936 -0.03768 0.08982 -0.0375 0.09005 C -0.03733 0.09051 -0.03698 0.09028 -0.03663 0.09051 C -0.03455 0.0919 -0.03715 0.09074 -0.03507 0.09167 C -0.0349 0.0919 -0.0349 0.09237 -0.03472 0.09283 C -0.03455 0.09306 -0.0342 0.09283 -0.03386 0.09306 C -0.03368 0.09329 -0.03334 0.09352 -0.03316 0.09375 C -0.03281 0.09399 -0.03247 0.09399 -0.03229 0.09422 C -0.03195 0.09445 -0.0316 0.09468 -0.03108 0.09491 C -0.0309 0.09514 -0.03056 0.09514 -0.03038 0.09537 C -0.02986 0.09561 -0.02952 0.09584 -0.02917 0.09607 C -0.02847 0.0963 -0.02691 0.09676 -0.02691 0.09676 C -0.02518 0.09838 -0.02726 0.09676 -0.02448 0.09792 C -0.02413 0.09815 -0.02379 0.09838 -0.02344 0.09862 C -0.02274 0.09908 -0.02118 0.09931 -0.02066 0.09931 C -0.0191 0.1007 -0.02049 0.09977 -0.01858 0.10047 C -0.01545 0.10186 -0.01875 0.1007 -0.01615 0.10162 C -0.0158 0.10186 -0.01563 0.10209 -0.01528 0.10232 C -0.01511 0.10255 -0.01476 0.10255 -0.01441 0.10278 C -0.01215 0.1044 -0.01441 0.10324 -0.0125 0.10417 C -0.01215 0.10533 -0.0125 0.10533 -0.01198 0.10533 L -0.00087 0.11274 L 0.00694 0.12315 L 0.00868 0.18241 L -0.02066 0.20278 L -0.09774 0.19977 C -0.09931 0.19954 -0.10104 0.19954 -0.10261 0.19931 C -0.10417 0.19908 -0.10278 0.19908 -0.10365 0.19792 C -0.10382 0.19769 -0.10417 0.19769 -0.10452 0.19746 C -0.10469 0.19746 -0.10504 0.19723 -0.10538 0.19676 C -0.10677 0.19468 -0.10538 0.19561 -0.10695 0.19491 C -0.10729 0.19167 -0.10729 0.19329 -0.10729 0.19051 C -0.10712 0.17824 -0.10712 0.16598 -0.10695 0.15394 C -0.10695 0.15278 -0.10695 0.15162 -0.10677 0.15047 C -0.1066 0.15024 -0.10608 0.15047 -0.1059 0.15024 C -0.10573 0.14977 -0.10573 0.14931 -0.10556 0.14908 C -0.10538 0.14862 -0.10504 0.14838 -0.10469 0.14838 C -0.10434 0.14792 -0.10313 0.14769 -0.10278 0.14746 C -0.10261 0.14723 -0.10226 0.14699 -0.10191 0.14676 C -0.10052 0.14607 -0.09688 0.14653 -0.09618 0.14653 L -0.06615 0.14561 L -0.12031 0.14862 L -0.11893 0.17639 L -0.50781 0.18195 L -0.51302 0.18264 C -0.51441 0.18287 -0.51702 0.18357 -0.51702 0.18357 C -0.51754 0.1838 -0.51788 0.18403 -0.5184 0.18426 C -0.51893 0.18449 -0.51945 0.18426 -0.51997 0.18449 C -0.52031 0.18473 -0.52066 0.18519 -0.52084 0.18542 C -0.52118 0.18542 -0.52153 0.18542 -0.5217 0.18565 C -0.52361 0.18704 -0.52136 0.18612 -0.52361 0.18681 C -0.52379 0.1875 -0.52396 0.18843 -0.52448 0.18912 C -0.52465 0.18936 -0.525 0.18936 -0.52535 0.18936 C -0.52778 0.19074 -0.52535 0.18959 -0.52726 0.19051 C -0.52743 0.19098 -0.52743 0.19144 -0.52761 0.19167 C -0.52778 0.1919 -0.52813 0.1919 -0.5283 0.1919 C -0.52899 0.19237 -0.52952 0.19306 -0.53004 0.19352 L -0.5309 0.19422 C -0.5316 0.19723 -0.53056 0.19375 -0.53195 0.19561 C -0.53351 0.19769 -0.5309 0.1963 -0.53316 0.19723 C -0.53368 0.19931 -0.53299 0.19746 -0.5342 0.19908 C -0.53611 0.20139 -0.53334 0.19885 -0.53559 0.20093 C -0.53629 0.20371 -0.53524 0.20024 -0.53663 0.20278 C -0.53698 0.20301 -0.53681 0.20348 -0.53698 0.20394 C -0.53715 0.2044 -0.53733 0.20487 -0.5375 0.20533 C -0.53768 0.20579 -0.53768 0.20602 -0.53785 0.20649 C -0.53802 0.20695 -0.5382 0.20741 -0.53837 0.20787 C -0.53906 0.20996 -0.5382 0.20811 -0.53889 0.21042 C -0.53906 0.21112 -0.53924 0.21158 -0.53941 0.21204 C -0.53941 0.21528 -0.53924 0.21875 -0.53924 0.22199 C -0.53906 0.22616 -0.53906 0.23033 -0.53889 0.23449 C -0.53889 0.23704 -0.53889 0.23936 -0.53872 0.24167 C -0.53802 0.24838 -0.53802 0.24167 -0.53802 0.24468 L -0.53872 0.24422 " pathEditMode="relative" ptsTypes="AAAAAAAAAAAAAAAAAAAAAAAAAAAAAAAAAAAAAAAAAAAAAAAAAAAAAAAAAAAAAAAAAAAAAAAAAAAAAAAA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7</a:t>
            </a:fld>
            <a:endParaRPr lang="nl-NL" dirty="0"/>
          </a:p>
        </p:txBody>
      </p:sp>
      <p:grpSp>
        <p:nvGrpSpPr>
          <p:cNvPr id="6" name="Group 5"/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7" name="Rectangle 6"/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0" y="302980"/>
            <a:ext cx="2733174" cy="892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196"/>
            <a:ext cx="9144000" cy="472186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10" y="70585"/>
            <a:ext cx="5643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16392" y="4735211"/>
            <a:ext cx="2082270" cy="1468978"/>
            <a:chOff x="301124" y="3900488"/>
            <a:chExt cx="2697540" cy="2355216"/>
          </a:xfrm>
        </p:grpSpPr>
        <p:sp>
          <p:nvSpPr>
            <p:cNvPr id="2" name="Rounded Rectangle 1"/>
            <p:cNvSpPr/>
            <p:nvPr/>
          </p:nvSpPr>
          <p:spPr>
            <a:xfrm>
              <a:off x="1224000" y="3900488"/>
              <a:ext cx="1774664" cy="2355216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1124" y="4337907"/>
              <a:ext cx="880919" cy="740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</a:rPr>
                <a:t>ISS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B32B9-A863-4A1A-9E6B-ACAD052DF0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7512" r="7371" b="17997"/>
          <a:stretch/>
        </p:blipFill>
        <p:spPr>
          <a:xfrm>
            <a:off x="5545847" y="3492099"/>
            <a:ext cx="3339922" cy="258925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13726D7-D8BF-415C-83D5-C80674D74400}"/>
              </a:ext>
            </a:extLst>
          </p:cNvPr>
          <p:cNvGrpSpPr/>
          <p:nvPr/>
        </p:nvGrpSpPr>
        <p:grpSpPr>
          <a:xfrm>
            <a:off x="6675549" y="3681421"/>
            <a:ext cx="1065335" cy="781318"/>
            <a:chOff x="6675549" y="3683358"/>
            <a:chExt cx="1065335" cy="78131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944242-FF8B-4219-81E2-679190B7583E}"/>
                </a:ext>
              </a:extLst>
            </p:cNvPr>
            <p:cNvCxnSpPr/>
            <p:nvPr/>
          </p:nvCxnSpPr>
          <p:spPr>
            <a:xfrm flipH="1">
              <a:off x="7559899" y="3683358"/>
              <a:ext cx="180985" cy="0"/>
            </a:xfrm>
            <a:prstGeom prst="line">
              <a:avLst/>
            </a:prstGeom>
            <a:ln w="127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8C804D-08D8-4427-9D68-32409FE5E891}"/>
                </a:ext>
              </a:extLst>
            </p:cNvPr>
            <p:cNvCxnSpPr/>
            <p:nvPr/>
          </p:nvCxnSpPr>
          <p:spPr>
            <a:xfrm flipH="1">
              <a:off x="6675549" y="3683358"/>
              <a:ext cx="880057" cy="781318"/>
            </a:xfrm>
            <a:prstGeom prst="line">
              <a:avLst/>
            </a:prstGeom>
            <a:ln w="12700" cap="rnd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E90ADF-3BDA-4FDC-A84A-F7A5FD5C4EF2}"/>
              </a:ext>
            </a:extLst>
          </p:cNvPr>
          <p:cNvGrpSpPr/>
          <p:nvPr/>
        </p:nvGrpSpPr>
        <p:grpSpPr>
          <a:xfrm>
            <a:off x="7379594" y="4140872"/>
            <a:ext cx="368881" cy="254613"/>
            <a:chOff x="7372003" y="3683358"/>
            <a:chExt cx="368881" cy="25461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2B606E-2C50-4F36-8735-28F5EEA7B932}"/>
                </a:ext>
              </a:extLst>
            </p:cNvPr>
            <p:cNvCxnSpPr/>
            <p:nvPr/>
          </p:nvCxnSpPr>
          <p:spPr>
            <a:xfrm flipH="1">
              <a:off x="7559899" y="3683358"/>
              <a:ext cx="180985" cy="0"/>
            </a:xfrm>
            <a:prstGeom prst="line">
              <a:avLst/>
            </a:prstGeom>
            <a:ln w="127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20EB17-A41D-4B3C-8C82-0501D64721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2003" y="3683358"/>
              <a:ext cx="183604" cy="254613"/>
            </a:xfrm>
            <a:prstGeom prst="line">
              <a:avLst/>
            </a:prstGeom>
            <a:ln w="12700" cap="rnd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363C07-BAE2-49D8-A6B6-BEF58558ECF0}"/>
              </a:ext>
            </a:extLst>
          </p:cNvPr>
          <p:cNvGrpSpPr/>
          <p:nvPr/>
        </p:nvGrpSpPr>
        <p:grpSpPr>
          <a:xfrm>
            <a:off x="7379594" y="4503379"/>
            <a:ext cx="368881" cy="418802"/>
            <a:chOff x="6675549" y="3683358"/>
            <a:chExt cx="1065335" cy="78131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5A0E075-AED9-4E91-917F-C01016792F77}"/>
                </a:ext>
              </a:extLst>
            </p:cNvPr>
            <p:cNvCxnSpPr/>
            <p:nvPr/>
          </p:nvCxnSpPr>
          <p:spPr>
            <a:xfrm flipH="1">
              <a:off x="7559899" y="3683358"/>
              <a:ext cx="180985" cy="0"/>
            </a:xfrm>
            <a:prstGeom prst="line">
              <a:avLst/>
            </a:prstGeom>
            <a:ln w="127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FE7726-2CE2-4A36-BCFD-DA74F6CED6B5}"/>
                </a:ext>
              </a:extLst>
            </p:cNvPr>
            <p:cNvCxnSpPr/>
            <p:nvPr/>
          </p:nvCxnSpPr>
          <p:spPr>
            <a:xfrm flipH="1">
              <a:off x="6675549" y="3683358"/>
              <a:ext cx="880057" cy="781318"/>
            </a:xfrm>
            <a:prstGeom prst="line">
              <a:avLst/>
            </a:prstGeom>
            <a:ln w="12700" cap="rnd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D33A99-79B7-4819-A636-7503594C01B8}"/>
              </a:ext>
            </a:extLst>
          </p:cNvPr>
          <p:cNvCxnSpPr>
            <a:cxnSpLocks/>
          </p:cNvCxnSpPr>
          <p:nvPr/>
        </p:nvCxnSpPr>
        <p:spPr>
          <a:xfrm flipH="1">
            <a:off x="8755064" y="2419350"/>
            <a:ext cx="71436" cy="22225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C1CC0BA-75A9-4832-9ACE-78C6D3F1C644}"/>
              </a:ext>
            </a:extLst>
          </p:cNvPr>
          <p:cNvSpPr txBox="1"/>
          <p:nvPr/>
        </p:nvSpPr>
        <p:spPr>
          <a:xfrm>
            <a:off x="834802" y="6307015"/>
            <a:ext cx="5617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</a:rPr>
              <a:t>ISS = ISOLDE Solenoidal Spectrometer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D90AA1-F8F4-477D-93B4-B12CEB91D588}"/>
              </a:ext>
            </a:extLst>
          </p:cNvPr>
          <p:cNvSpPr txBox="1"/>
          <p:nvPr/>
        </p:nvSpPr>
        <p:spPr>
          <a:xfrm>
            <a:off x="3063439" y="5435023"/>
            <a:ext cx="18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Currently: 2.5T</a:t>
            </a:r>
          </a:p>
          <a:p>
            <a:r>
              <a:rPr lang="en-US" dirty="0">
                <a:solidFill>
                  <a:srgbClr val="FFC000"/>
                </a:solidFill>
              </a:rPr>
              <a:t>Perspective: 4T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FB1CF7-74D8-4819-930C-C5AB567C5FC3}"/>
              </a:ext>
            </a:extLst>
          </p:cNvPr>
          <p:cNvSpPr txBox="1"/>
          <p:nvPr/>
        </p:nvSpPr>
        <p:spPr>
          <a:xfrm>
            <a:off x="5545847" y="5691183"/>
            <a:ext cx="1292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C000"/>
                </a:solidFill>
              </a:rPr>
              <a:t>SpecMAT</a:t>
            </a:r>
            <a:endParaRPr lang="en-GB" sz="2000" dirty="0">
              <a:solidFill>
                <a:srgbClr val="FFC00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7C5E23-BEBF-43B6-A529-C962AFE0B25D}"/>
              </a:ext>
            </a:extLst>
          </p:cNvPr>
          <p:cNvCxnSpPr/>
          <p:nvPr/>
        </p:nvCxnSpPr>
        <p:spPr>
          <a:xfrm>
            <a:off x="242888" y="1724025"/>
            <a:ext cx="414337" cy="0"/>
          </a:xfrm>
          <a:prstGeom prst="lin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5753008-08BF-4FDF-B47C-D6F4E0A85BB2}"/>
              </a:ext>
            </a:extLst>
          </p:cNvPr>
          <p:cNvSpPr txBox="1"/>
          <p:nvPr/>
        </p:nvSpPr>
        <p:spPr>
          <a:xfrm>
            <a:off x="681075" y="1585525"/>
            <a:ext cx="201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RIB</a:t>
            </a:r>
            <a:endParaRPr lang="en-GB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2C19FC0B-0D6C-4E06-A98A-E736CDE37D1A}"/>
              </a:ext>
            </a:extLst>
          </p:cNvPr>
          <p:cNvSpPr/>
          <p:nvPr/>
        </p:nvSpPr>
        <p:spPr>
          <a:xfrm>
            <a:off x="747122" y="4909993"/>
            <a:ext cx="773944" cy="526807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ISS</a:t>
            </a:r>
            <a:endParaRPr lang="en-GB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6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2 0.02245 L -0.05312 0.02268 C -0.06718 0.02153 -0.07256 0.0294 -0.07708 0.01898 C -0.07743 0.01805 -0.07777 0.01713 -0.07812 0.0162 C -0.07829 0.01551 -0.07847 0.01481 -0.07864 0.01412 C -0.07829 0.00463 -0.0776 -0.00486 -0.0776 -0.01435 C -0.07743 -0.02384 -0.07673 -0.02801 -0.07864 -0.03449 C -0.07899 -0.03565 -0.07916 -0.03704 -0.07968 -0.03796 C -0.08003 -0.03912 -0.08072 -0.03982 -0.08125 -0.04074 C -0.08142 -0.04167 -0.08142 -0.04283 -0.08177 -0.04352 C -0.08489 -0.05093 -0.08211 -0.04121 -0.08385 -0.04769 C -0.0842 -0.05301 -0.08559 -0.06459 -0.08541 -0.06991 C -0.08524 -0.0713 -0.08454 -0.07222 -0.08437 -0.07338 C -0.08402 -0.07454 -0.0842 -0.07593 -0.08385 -0.07685 C -0.0835 -0.07755 -0.08263 -0.07732 -0.08229 -0.07755 C -0.08159 -0.07801 -0.08125 -0.07847 -0.08072 -0.07894 C -0.07951 -0.08357 -0.08072 -0.08056 -0.075 -0.08171 C -0.07413 -0.08195 -0.071 -0.0838 -0.07083 -0.0838 C -0.0684 -0.08472 -0.06597 -0.08519 -0.06354 -0.08588 C -0.06284 -0.08611 -0.06215 -0.08634 -0.06145 -0.08658 C -0.05694 -0.09074 -0.0625 -0.08588 -0.05833 -0.08866 C -0.05416 -0.09144 -0.05902 -0.08912 -0.0552 -0.09074 C -0.05451 -0.09144 -0.05381 -0.09236 -0.05312 -0.09283 C -0.05243 -0.09329 -0.05173 -0.09375 -0.05104 -0.09352 C -0.04652 -0.09352 -0.04201 -0.09259 -0.0375 -0.09213 C -0.03697 -0.09236 -0.03593 -0.09213 -0.03593 -0.09283 C -0.03576 -0.09375 -0.03628 -0.09491 -0.03697 -0.09491 C -0.03871 -0.09514 -0.04045 -0.09398 -0.04218 -0.09352 C -0.0427 -0.09306 -0.04305 -0.09259 -0.04375 -0.09213 C -0.04409 -0.0919 -0.04479 -0.0919 -0.04531 -0.09144 C -0.04965 -0.0882 -0.04531 -0.09028 -0.04895 -0.08866 C -0.04947 -0.08796 -0.05 -0.0875 -0.05052 -0.08658 C -0.05104 -0.08565 -0.05138 -0.08426 -0.05208 -0.0831 C -0.05243 -0.08264 -0.05312 -0.08287 -0.05364 -0.08241 C -0.05763 -0.07986 -0.05243 -0.08218 -0.05729 -0.08033 C -0.0585 -0.07986 -0.05972 -0.0794 -0.06093 -0.07894 C -0.06145 -0.07871 -0.0618 -0.07847 -0.0625 -0.07824 C -0.06579 -0.07801 -0.06909 -0.07778 -0.07239 -0.07755 L -0.07604 -0.07616 C -0.07673 -0.07593 -0.07743 -0.07593 -0.07812 -0.07546 C -0.07864 -0.075 -0.07899 -0.07408 -0.07968 -0.07338 C -0.08107 -0.07176 -0.08125 -0.07199 -0.08333 -0.0713 C -0.08489 -0.06991 -0.0868 -0.06875 -0.08802 -0.06644 C -0.09045 -0.06227 -0.08819 -0.06366 -0.09114 -0.06227 C -0.09236 -0.05718 -0.09062 -0.06366 -0.0927 -0.0581 C -0.09288 -0.05764 -0.09288 -0.05671 -0.09322 -0.05602 C -0.0934 -0.05509 -0.09392 -0.05417 -0.09427 -0.05324 C -0.09444 -0.05093 -0.09461 -0.04861 -0.09479 -0.0463 C -0.09583 -0.01551 -0.09461 -0.02176 -0.09635 -0.00533 C -0.09652 -0.00371 -0.09652 -0.00209 -0.09687 -0.00046 C -0.09756 0.00278 -0.09895 0.00579 -0.09947 0.00926 C -0.09965 0.01041 -0.09965 0.01157 -0.1 0.01273 C -0.10138 0.01921 -0.10017 0.01852 -0.10416 0.02037 C -0.10486 0.0206 -0.10555 0.02083 -0.10625 0.02106 C -0.10677 0.02153 -0.10711 0.02199 -0.10781 0.02245 C -0.10937 0.02315 -0.11354 0.02361 -0.11458 0.02384 C -0.11805 0.02685 -0.11388 0.02361 -0.11822 0.02592 C -0.11927 0.02639 -0.12013 0.02731 -0.12135 0.02801 C -0.1243 0.0294 -0.12552 0.0294 -0.12864 0.03009 C -0.12968 0.03032 -0.13072 0.03055 -0.13177 0.03079 C -0.13611 0.03449 -0.12934 0.02893 -0.13645 0.03287 C -0.13715 0.0331 -0.13767 0.03426 -0.13854 0.03495 C -0.13888 0.03541 -0.1394 0.03611 -0.1401 0.03634 C -0.14218 0.0368 -0.14461 0.0368 -0.14687 0.03704 C -0.15173 0.04028 -0.14652 0.03727 -0.15729 0.03912 C -0.15868 0.03935 -0.15989 0.04028 -0.16145 0.04051 C -0.16458 0.04097 -0.16805 0.04097 -0.17135 0.0412 C -0.17986 0.04444 -0.16927 0.04074 -0.18541 0.04329 C -0.18802 0.04352 -0.19062 0.04467 -0.19322 0.04537 C -0.19739 0.04815 -0.19305 0.04537 -0.19739 0.04745 C -0.19826 0.04768 -0.19895 0.04838 -0.2 0.04884 C -0.20173 0.04954 -0.20381 0.04977 -0.20572 0.05023 C -0.20694 0.05069 -0.20798 0.05116 -0.20937 0.05162 C -0.2125 0.05254 -0.21232 0.05162 -0.21562 0.0537 C -0.21649 0.05416 -0.21892 0.05671 -0.22031 0.05717 C -0.22135 0.05741 -0.22274 0.05741 -0.22395 0.05787 C -0.23593 0.06065 -0.22812 0.05926 -0.2368 0.06065 C -0.23732 0.06111 -0.23784 0.06157 -0.23836 0.06204 C -0.23906 0.06227 -0.23975 0.0625 -0.24045 0.06273 L -0.24513 0.06412 C -0.24565 0.06481 -0.24635 0.06528 -0.2467 0.0662 C -0.24878 0.06921 -0.25017 0.07315 -0.25243 0.07592 C -0.25399 0.07754 -0.2559 0.07778 -0.25763 0.0787 C -0.26163 0.08032 -0.26267 0.08055 -0.26649 0.08148 C -0.2684 0.08171 -0.27031 0.08194 -0.27222 0.08217 L -0.33368 0.08356 C -0.33524 0.08379 -0.33697 0.08379 -0.33836 0.08426 C -0.3401 0.08472 -0.34149 0.08588 -0.34305 0.08634 C -0.34513 0.0868 -0.34739 0.08704 -0.3493 0.08773 C -0.36302 0.09166 -0.34843 0.08842 -0.35763 0.09051 C -0.35833 0.09097 -0.35902 0.09143 -0.35972 0.0919 C -0.36041 0.09213 -0.36111 0.09236 -0.3618 0.09259 L -0.36649 0.09398 C -0.36718 0.09398 -0.36788 0.09421 -0.36857 0.09467 C -0.36961 0.09491 -0.37065 0.0956 -0.3717 0.09606 C -0.37309 0.09629 -0.37447 0.09653 -0.37586 0.09676 C -0.37708 0.09722 -0.37847 0.09722 -0.37951 0.09815 C -0.38576 0.10208 -0.37638 0.09861 -0.38315 0.10092 C -0.38368 0.10139 -0.3842 0.10208 -0.38472 0.10231 C -0.38628 0.10278 -0.38784 0.10254 -0.3894 0.10301 C -0.3901 0.10301 -0.39079 0.10347 -0.39149 0.1037 C -0.39201 0.10416 -0.39253 0.10486 -0.39305 0.10509 C -0.39565 0.10602 -0.39843 0.10625 -0.40086 0.10717 L -0.40295 0.10787 C -0.40416 0.10856 -0.40434 0.10926 -0.40503 0.10995 C -0.40677 0.11111 -0.41388 0.11319 -0.4144 0.11342 C -0.41493 0.11342 -0.41545 0.11389 -0.41597 0.11412 C -0.4184 0.11481 -0.42083 0.11528 -0.42326 0.1162 C -0.42673 0.11713 -0.42725 0.11805 -0.43055 0.12037 C -0.43177 0.12106 -0.43298 0.12176 -0.4342 0.12245 C -0.44218 0.12616 -0.43993 0.12546 -0.44618 0.12662 C -0.44722 0.12708 -0.44861 0.12685 -0.4493 0.12801 C -0.45173 0.13102 -0.44947 0.13356 -0.45295 0.13495 C -0.4552 0.13565 -0.45746 0.13565 -0.45972 0.13634 C -0.46163 0.1368 -0.46354 0.1375 -0.46545 0.13842 C -0.46649 0.13866 -0.46753 0.13958 -0.46857 0.13981 C -0.47187 0.14051 -0.47517 0.14074 -0.47847 0.1412 C -0.48038 0.14213 -0.48229 0.14329 -0.4842 0.14398 C -0.48715 0.14467 -0.4901 0.14467 -0.49305 0.14537 C -0.49409 0.14537 -0.49513 0.14583 -0.49618 0.14606 C -0.50069 0.15 -0.496 0.14629 -0.50763 0.14815 C -0.50902 0.14815 -0.51006 0.1493 -0.51128 0.14954 C -0.51875 0.15 -0.52621 0.15 -0.53368 0.15023 C -0.53506 0.15069 -0.53854 0.15162 -0.5394 0.15231 C -0.54045 0.15278 -0.54114 0.1537 -0.54201 0.1544 C -0.5427 0.15463 -0.5434 0.15486 -0.54409 0.15509 C -0.54965 0.15671 -0.54774 0.15625 -0.55295 0.15717 C -0.55503 0.15833 -0.55711 0.15972 -0.5592 0.16065 C -0.5618 0.16134 -0.56059 0.16088 -0.56284 0.16204 C -0.56354 0.16296 -0.56406 0.16412 -0.56493 0.16481 C -0.56597 0.16528 -0.56701 0.16504 -0.56805 0.16551 C -0.57673 0.16875 -0.56753 0.1669 -0.57743 0.16829 C -0.58177 0.16967 -0.58593 0.1706 -0.58993 0.17315 C -0.59097 0.17361 -0.59166 0.17454 -0.59253 0.17523 C -0.59635 0.17778 -0.6 0.18055 -0.60399 0.18287 C -0.60607 0.18379 -0.60815 0.18403 -0.61024 0.18495 C -0.62048 0.18889 -0.60677 0.18657 -0.62638 0.18773 C -0.62777 0.18819 -0.62916 0.18842 -0.63055 0.18912 C -0.63159 0.18935 -0.63263 0.19004 -0.63368 0.19051 C -0.63541 0.19074 -0.63715 0.19074 -0.63888 0.1912 C -0.65173 0.19352 -0.63611 0.1919 -0.65451 0.19329 L -0.6618 0.19467 C -0.66284 0.19467 -0.66388 0.19491 -0.66493 0.19537 C -0.66822 0.19653 -0.66875 0.19768 -0.6717 0.19954 C -0.67274 0.2 -0.67378 0.20046 -0.67482 0.20092 C -0.67621 0.20139 -0.67777 0.20139 -0.67899 0.20231 C -0.67986 0.20278 -0.68072 0.20324 -0.68159 0.2037 C -0.68246 0.20393 -0.68333 0.20416 -0.6842 0.2044 L -0.69045 0.20579 C -0.69687 0.20995 -0.69027 0.20625 -0.70086 0.20856 C -0.70173 0.20856 -0.7026 0.20949 -0.70347 0.20995 C -0.70503 0.21065 -0.70555 0.21065 -0.70711 0.21134 C -0.71232 0.21481 -0.70572 0.21065 -0.7118 0.21342 C -0.71822 0.2162 -0.70902 0.21342 -0.71649 0.21551 C -0.71736 0.2162 -0.71822 0.21666 -0.71909 0.21759 C -0.71961 0.21782 -0.72013 0.21852 -0.72065 0.21898 C -0.72118 0.21921 -0.7217 0.21921 -0.72222 0.21967 C -0.73211 0.22569 -0.72378 0.22106 -0.73003 0.22454 C -0.73854 0.23379 -0.72934 0.22454 -0.73524 0.2287 C -0.73611 0.22916 -0.73663 0.23009 -0.73732 0.23079 C -0.73871 0.23148 -0.7401 0.23194 -0.74149 0.23287 C -0.7467 0.23565 -0.74097 0.2331 -0.74513 0.23495 C -0.74652 0.23773 -0.746 0.23842 -0.74826 0.23912 C -0.75208 0.23981 -0.75972 0.2412 -0.75972 0.24143 C -0.76076 0.24166 -0.7618 0.2419 -0.76284 0.24259 C -0.76458 0.24352 -0.76614 0.2456 -0.76805 0.24606 L -0.7717 0.24676 C -0.77204 0.24745 -0.77239 0.24815 -0.77274 0.24884 C -0.77395 0.25046 -0.77447 0.25 -0.77586 0.25092 C -0.78038 0.25347 -0.77586 0.25139 -0.77951 0.25301 C -0.78003 0.2537 -0.78055 0.2544 -0.78107 0.25509 C -0.78159 0.25532 -0.78229 0.25509 -0.78263 0.25579 C -0.78576 0.26065 -0.78177 0.25833 -0.78524 0.25995 C -0.78576 0.26065 -0.78645 0.26111 -0.7868 0.26204 C -0.78819 0.26458 -0.78784 0.26574 -0.78836 0.26898 C -0.78888 0.27245 -0.78888 0.27592 -0.78993 0.2794 C -0.79027 0.28055 -0.79079 0.28148 -0.79097 0.28287 C -0.79131 0.28379 -0.79114 0.28518 -0.79149 0.28634 C -0.79184 0.28773 -0.79253 0.28889 -0.79305 0.29051 C -0.7934 0.29143 -0.79375 0.29282 -0.79409 0.29398 C -0.79392 0.30602 -0.79565 0.31458 -0.79201 0.32454 C -0.79166 0.32546 -0.79097 0.32639 -0.79045 0.32731 C -0.78888 0.33518 -0.79114 0.32546 -0.78888 0.33217 C -0.78854 0.33287 -0.78871 0.33403 -0.78836 0.33495 C -0.78802 0.33565 -0.78732 0.33565 -0.7868 0.33634 C -0.78593 0.3375 -0.78524 0.33912 -0.7842 0.34051 C -0.7835 0.34143 -0.78246 0.34213 -0.78159 0.34329 C -0.78055 0.34444 -0.77968 0.3456 -0.77899 0.34745 C -0.77881 0.34791 -0.77899 0.34907 -0.77847 0.34954 C -0.77777 0.35 -0.77673 0.35 -0.77586 0.35023 C -0.77465 0.35254 -0.77395 0.35463 -0.77222 0.35648 C -0.77118 0.35741 -0.77013 0.35833 -0.76909 0.35926 C -0.76892 0.35995 -0.76892 0.36065 -0.76857 0.36134 C -0.76822 0.3618 -0.76753 0.36157 -0.76701 0.36204 C -0.76649 0.36227 -0.76597 0.36273 -0.76545 0.36342 C -0.76493 0.36389 -0.7644 0.36481 -0.76388 0.36551 C -0.76319 0.3662 -0.7625 0.36666 -0.7618 0.36759 C -0.75763 0.37245 -0.76024 0.37083 -0.75711 0.37245 C -0.75347 0.37963 -0.75937 0.36875 -0.75399 0.37592 C -0.75364 0.37639 -0.75381 0.37731 -0.75347 0.37801 C -0.75312 0.3787 -0.75295 0.3794 -0.75243 0.38009 C -0.75156 0.38102 -0.7493 0.38287 -0.7493 0.3831 C -0.74895 0.38379 -0.74878 0.38472 -0.74826 0.38565 C -0.74791 0.38634 -0.74722 0.3868 -0.7467 0.38773 C -0.74635 0.38819 -0.746 0.38912 -0.74565 0.38981 C -0.74513 0.39051 -0.74461 0.39097 -0.74409 0.3919 C -0.74375 0.39236 -0.7434 0.39305 -0.74305 0.39398 C -0.7427 0.39467 -0.7427 0.39606 -0.74201 0.39653 C -0.74149 0.39722 -0.74062 0.39722 -0.73993 0.39745 C -0.73958 0.39861 -0.73958 0.39977 -0.73888 0.40069 C -0.73854 0.40139 -0.73784 0.40116 -0.73732 0.40162 C -0.7368 0.40208 -0.73628 0.40278 -0.73576 0.4037 C -0.73454 0.40579 -0.73472 0.40741 -0.73315 0.40995 C -0.73229 0.41111 -0.73003 0.41273 -0.73003 0.41296 C -0.72812 0.4162 -0.72638 0.4206 -0.72326 0.42291 L -0.72065 0.42523 C -0.71857 0.42916 -0.72083 0.42523 -0.71753 0.43009 C -0.71666 0.43125 -0.71579 0.43264 -0.71493 0.43426 C -0.71458 0.43472 -0.7144 0.43565 -0.71388 0.43634 C -0.71354 0.43634 -0.71284 0.4368 -0.71232 0.4368 C -0.71215 0.43819 -0.7125 0.43958 -0.7118 0.44051 C -0.71128 0.44097 -0.70972 0.44028 -0.7092 0.44097 C -0.7085 0.44213 -0.70902 0.44398 -0.70868 0.44514 C -0.7085 0.44606 -0.70798 0.44653 -0.70763 0.44745 C -0.70729 0.44815 -0.70694 0.4493 -0.70659 0.45023 C -0.70625 0.45092 -0.70555 0.45231 -0.70555 0.45231 L -0.70399 0.45092 " pathEditMode="relative" rAng="0" ptsTypes="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15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F6FD9-D376-4128-8A5A-CCC46B1C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8</a:t>
            </a:fld>
            <a:endParaRPr lang="nl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40C021-469B-4EFF-AE40-AE3452AD54E2}"/>
              </a:ext>
            </a:extLst>
          </p:cNvPr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3E285E-62A8-46A3-A53F-E232F378348A}"/>
                </a:ext>
              </a:extLst>
            </p:cNvPr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25A186-95F6-4C23-84C7-8E241F728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F2874D4-D09A-4440-865C-98F23285B7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2" name="Storyboard6">
            <a:hlinkClick r:id="" action="ppaction://media"/>
            <a:extLst>
              <a:ext uri="{FF2B5EF4-FFF2-40B4-BE49-F238E27FC236}">
                <a16:creationId xmlns:a16="http://schemas.microsoft.com/office/drawing/2014/main" id="{FD5FE827-38B2-4236-A75E-20C4CF5C0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468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F6FD9-D376-4128-8A5A-CCC46B1C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9</a:t>
            </a:fld>
            <a:endParaRPr lang="nl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40C021-469B-4EFF-AE40-AE3452AD54E2}"/>
              </a:ext>
            </a:extLst>
          </p:cNvPr>
          <p:cNvGrpSpPr/>
          <p:nvPr/>
        </p:nvGrpSpPr>
        <p:grpSpPr>
          <a:xfrm>
            <a:off x="7215808" y="6245765"/>
            <a:ext cx="1848678" cy="576470"/>
            <a:chOff x="7215808" y="6245765"/>
            <a:chExt cx="1848678" cy="5764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3E285E-62A8-46A3-A53F-E232F378348A}"/>
                </a:ext>
              </a:extLst>
            </p:cNvPr>
            <p:cNvSpPr/>
            <p:nvPr/>
          </p:nvSpPr>
          <p:spPr>
            <a:xfrm>
              <a:off x="7215808" y="6245765"/>
              <a:ext cx="1848678" cy="576470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25A186-95F6-4C23-84C7-8E241F728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36" y="6245765"/>
              <a:ext cx="1144698" cy="5764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F2874D4-D09A-4440-865C-98F23285B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4" y="6255704"/>
            <a:ext cx="1348940" cy="576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099AD-B3AD-4AF2-9F2D-C9F7798B2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A31F96-6FAB-4806-8CEE-A5938543756C}"/>
              </a:ext>
            </a:extLst>
          </p:cNvPr>
          <p:cNvGrpSpPr/>
          <p:nvPr/>
        </p:nvGrpSpPr>
        <p:grpSpPr>
          <a:xfrm>
            <a:off x="32883" y="99203"/>
            <a:ext cx="9205230" cy="5716617"/>
            <a:chOff x="32883" y="99203"/>
            <a:chExt cx="9205230" cy="571661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12F5B7-ACA0-467B-A232-AE1EFA387740}"/>
                </a:ext>
              </a:extLst>
            </p:cNvPr>
            <p:cNvCxnSpPr>
              <a:cxnSpLocks/>
            </p:cNvCxnSpPr>
            <p:nvPr/>
          </p:nvCxnSpPr>
          <p:spPr>
            <a:xfrm>
              <a:off x="528918" y="3464859"/>
              <a:ext cx="89647" cy="790437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AE5B8C-6C6F-42CD-AC03-6D4B04A14DD8}"/>
                </a:ext>
              </a:extLst>
            </p:cNvPr>
            <p:cNvSpPr txBox="1"/>
            <p:nvPr/>
          </p:nvSpPr>
          <p:spPr>
            <a:xfrm>
              <a:off x="32883" y="4358994"/>
              <a:ext cx="22744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Readout electronics</a:t>
              </a:r>
            </a:p>
            <a:p>
              <a:r>
                <a:rPr lang="en-GB" b="1" dirty="0"/>
                <a:t>1-100MS/s 12bit</a:t>
              </a:r>
              <a:endParaRPr lang="en-GB" sz="1800" b="1" dirty="0"/>
            </a:p>
            <a:p>
              <a:r>
                <a:rPr lang="en-GB" b="1" dirty="0"/>
                <a:t>3072+256 channels</a:t>
              </a:r>
              <a:endParaRPr lang="en-GB" sz="18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7F6E0B-8238-43B3-8872-09B607B0E279}"/>
                </a:ext>
              </a:extLst>
            </p:cNvPr>
            <p:cNvCxnSpPr>
              <a:cxnSpLocks/>
            </p:cNvCxnSpPr>
            <p:nvPr/>
          </p:nvCxnSpPr>
          <p:spPr>
            <a:xfrm>
              <a:off x="2788026" y="2917749"/>
              <a:ext cx="416821" cy="221303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5060C4-69EB-444E-814C-8547F010FCF5}"/>
                </a:ext>
              </a:extLst>
            </p:cNvPr>
            <p:cNvSpPr txBox="1"/>
            <p:nvPr/>
          </p:nvSpPr>
          <p:spPr>
            <a:xfrm>
              <a:off x="2440957" y="5169489"/>
              <a:ext cx="27254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MICROMEGAS detector</a:t>
              </a:r>
            </a:p>
            <a:p>
              <a:r>
                <a:rPr lang="en-GB" sz="1800" b="1" dirty="0"/>
                <a:t>2916 channels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87EF89-650E-4B8A-AFBA-0EDC6FB708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7823" y="1388921"/>
              <a:ext cx="1262564" cy="1627704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A06A57-C045-4AEC-8200-2F42390FCE68}"/>
                </a:ext>
              </a:extLst>
            </p:cNvPr>
            <p:cNvSpPr txBox="1"/>
            <p:nvPr/>
          </p:nvSpPr>
          <p:spPr>
            <a:xfrm>
              <a:off x="4854513" y="501053"/>
              <a:ext cx="2362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Field cage</a:t>
              </a:r>
            </a:p>
            <a:p>
              <a:r>
                <a:rPr lang="en-GB" b="1" dirty="0"/>
                <a:t>homogeneous electric field ~2%</a:t>
              </a:r>
              <a:endParaRPr lang="en-GB" sz="18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F7B45C-ED7A-4EAB-9DB9-F95DC8E4C6EC}"/>
                </a:ext>
              </a:extLst>
            </p:cNvPr>
            <p:cNvSpPr txBox="1"/>
            <p:nvPr/>
          </p:nvSpPr>
          <p:spPr>
            <a:xfrm>
              <a:off x="1354506" y="99203"/>
              <a:ext cx="24841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>
                  <a:solidFill>
                    <a:schemeClr val="accent3"/>
                  </a:solidFill>
                </a:rPr>
                <a:t>45 CeBr</a:t>
              </a:r>
              <a:r>
                <a:rPr lang="en-GB" sz="1800" b="1" baseline="-25000" dirty="0">
                  <a:solidFill>
                    <a:schemeClr val="accent3"/>
                  </a:solidFill>
                </a:rPr>
                <a:t>3</a:t>
              </a:r>
              <a:r>
                <a:rPr lang="en-GB" sz="1800" b="1" dirty="0">
                  <a:solidFill>
                    <a:schemeClr val="accent3"/>
                  </a:solidFill>
                </a:rPr>
                <a:t> 48</a:t>
              </a:r>
              <a:r>
                <a:rPr lang="en-GB" sz="1800" b="1" dirty="0">
                  <a:solidFill>
                    <a:schemeClr val="accent3"/>
                  </a:solidFill>
                  <a:sym typeface="Symbol" panose="05050102010706020507" pitchFamily="18" charset="2"/>
                </a:rPr>
                <a:t></a:t>
              </a:r>
              <a:r>
                <a:rPr lang="en-GB" sz="1800" b="1" dirty="0">
                  <a:solidFill>
                    <a:schemeClr val="accent3"/>
                  </a:solidFill>
                </a:rPr>
                <a:t>48</a:t>
              </a:r>
              <a:r>
                <a:rPr lang="en-GB" b="1" dirty="0">
                  <a:solidFill>
                    <a:schemeClr val="accent3"/>
                  </a:solidFill>
                  <a:sym typeface="Symbol" panose="05050102010706020507" pitchFamily="18" charset="2"/>
                </a:rPr>
                <a:t></a:t>
              </a:r>
              <a:r>
                <a:rPr lang="en-GB" sz="1800" b="1" dirty="0">
                  <a:solidFill>
                    <a:schemeClr val="accent3"/>
                  </a:solidFill>
                </a:rPr>
                <a:t>48mm</a:t>
              </a:r>
            </a:p>
            <a:p>
              <a:r>
                <a:rPr lang="en-GB" sz="1800" dirty="0">
                  <a:solidFill>
                    <a:schemeClr val="accent3"/>
                  </a:solidFill>
                </a:rPr>
                <a:t>scintillation</a:t>
              </a:r>
            </a:p>
            <a:p>
              <a:r>
                <a:rPr lang="en-GB" sz="1800" dirty="0">
                  <a:solidFill>
                    <a:schemeClr val="accent3"/>
                  </a:solidFill>
                </a:rPr>
                <a:t>detectors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0C2FCB-6FAF-4566-AB15-9739180E86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6683" y="1265241"/>
              <a:ext cx="600355" cy="806447"/>
            </a:xfrm>
            <a:prstGeom prst="line">
              <a:avLst/>
            </a:prstGeom>
            <a:ln>
              <a:solidFill>
                <a:schemeClr val="accent3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535A74-9F1C-4C58-BE81-CDD4695D5FA8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841376"/>
              <a:ext cx="946472" cy="1134036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D4E4FC-D397-48DA-8E97-065D62CFBFF8}"/>
                </a:ext>
              </a:extLst>
            </p:cNvPr>
            <p:cNvSpPr txBox="1"/>
            <p:nvPr/>
          </p:nvSpPr>
          <p:spPr>
            <a:xfrm>
              <a:off x="5518472" y="4872508"/>
              <a:ext cx="28721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accent1"/>
                  </a:solidFill>
                </a:rPr>
                <a:t>Gas chamber</a:t>
              </a:r>
            </a:p>
            <a:p>
              <a:r>
                <a:rPr lang="en-GB" b="1" dirty="0">
                  <a:solidFill>
                    <a:schemeClr val="accent1"/>
                  </a:solidFill>
                </a:rPr>
                <a:t>up to 1 </a:t>
              </a:r>
              <a:r>
                <a:rPr lang="en-GB" b="1" dirty="0" err="1">
                  <a:solidFill>
                    <a:schemeClr val="accent1"/>
                  </a:solidFill>
                </a:rPr>
                <a:t>atm</a:t>
              </a:r>
              <a:endParaRPr lang="en-GB" b="1" dirty="0">
                <a:solidFill>
                  <a:schemeClr val="accent1"/>
                </a:solidFill>
              </a:endParaRPr>
            </a:p>
            <a:p>
              <a:r>
                <a:rPr lang="en-GB" b="1" dirty="0">
                  <a:solidFill>
                    <a:schemeClr val="accent1"/>
                  </a:solidFill>
                </a:rPr>
                <a:t>min w</a:t>
              </a:r>
              <a:r>
                <a:rPr lang="en-GB" sz="1800" b="1" dirty="0">
                  <a:solidFill>
                    <a:schemeClr val="accent1"/>
                  </a:solidFill>
                </a:rPr>
                <a:t>all thickness 3mm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05E079B-87ED-47C8-9ABB-4301939E1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944" y="2590801"/>
              <a:ext cx="941185" cy="1066799"/>
            </a:xfrm>
            <a:prstGeom prst="line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FD12BD-0D6E-4120-A7AC-3136FF34E916}"/>
                </a:ext>
              </a:extLst>
            </p:cNvPr>
            <p:cNvSpPr txBox="1"/>
            <p:nvPr/>
          </p:nvSpPr>
          <p:spPr>
            <a:xfrm>
              <a:off x="7292425" y="1994419"/>
              <a:ext cx="1945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accent1"/>
                  </a:solidFill>
                </a:rPr>
                <a:t>Beam entrance</a:t>
              </a:r>
            </a:p>
            <a:p>
              <a:r>
                <a:rPr lang="en-GB" dirty="0">
                  <a:solidFill>
                    <a:schemeClr val="accent1"/>
                  </a:solidFill>
                </a:rPr>
                <a:t>w</a:t>
              </a:r>
              <a:r>
                <a:rPr lang="en-GB" sz="1800" dirty="0">
                  <a:solidFill>
                    <a:schemeClr val="accent1"/>
                  </a:solidFill>
                </a:rPr>
                <a:t>indow</a:t>
              </a:r>
            </a:p>
            <a:p>
              <a:r>
                <a:rPr lang="en-GB" sz="1800" b="1" dirty="0">
                  <a:solidFill>
                    <a:schemeClr val="accent1"/>
                  </a:solidFill>
                </a:rPr>
                <a:t>3-12 </a:t>
              </a:r>
              <a:r>
                <a:rPr lang="en-GB" sz="1800" b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</a:t>
              </a:r>
              <a:r>
                <a:rPr lang="en-GB" sz="1800" b="1" dirty="0">
                  <a:solidFill>
                    <a:schemeClr val="accent1"/>
                  </a:solidFill>
                </a:rPr>
                <a:t>m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D8494E-D329-40F5-95B9-E973701D1C15}"/>
              </a:ext>
            </a:extLst>
          </p:cNvPr>
          <p:cNvSpPr txBox="1"/>
          <p:nvPr/>
        </p:nvSpPr>
        <p:spPr>
          <a:xfrm>
            <a:off x="5118562" y="1755181"/>
            <a:ext cx="1945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Cathode</a:t>
            </a:r>
          </a:p>
          <a:p>
            <a:r>
              <a:rPr lang="en-GB" b="1" dirty="0"/>
              <a:t>u</a:t>
            </a:r>
            <a:r>
              <a:rPr lang="en-GB" sz="1800" b="1" dirty="0"/>
              <a:t>p to -32kV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EEDABB-7BBD-4122-9953-61A149ADC2CC}"/>
              </a:ext>
            </a:extLst>
          </p:cNvPr>
          <p:cNvCxnSpPr>
            <a:cxnSpLocks/>
          </p:cNvCxnSpPr>
          <p:nvPr/>
        </p:nvCxnSpPr>
        <p:spPr>
          <a:xfrm flipV="1">
            <a:off x="4898870" y="2353089"/>
            <a:ext cx="400110" cy="791326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216460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1436</Words>
  <Application>Microsoft Macintosh PowerPoint</Application>
  <PresentationFormat>On-screen Show (4:3)</PresentationFormat>
  <Paragraphs>407</Paragraphs>
  <Slides>48</Slides>
  <Notes>48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Cambria Math</vt:lpstr>
      <vt:lpstr>Wingdings</vt:lpstr>
      <vt:lpstr>KU Leuven</vt:lpstr>
      <vt:lpstr>KU Leuven sedes</vt:lpstr>
      <vt:lpstr>SpecMAT, the active target for nuclear transfer reactions studies at ISOLDE, CERN</vt:lpstr>
      <vt:lpstr>Outline</vt:lpstr>
      <vt:lpstr>Motivation and Overview</vt:lpstr>
      <vt:lpstr>Physics 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Characterisation of the SpecMAT active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perspectives  Simulation of a  70Zn(d, 3He)69Cu reaction</vt:lpstr>
      <vt:lpstr>Physics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Thank you for your attention!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2017-09-13T11:56:44Z</dcterms:created>
  <dcterms:modified xsi:type="dcterms:W3CDTF">2023-09-06T22:14:36Z</dcterms:modified>
</cp:coreProperties>
</file>